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71" r:id="rId3"/>
    <p:sldId id="567" r:id="rId4"/>
    <p:sldId id="528" r:id="rId5"/>
    <p:sldId id="531" r:id="rId6"/>
    <p:sldId id="568" r:id="rId7"/>
    <p:sldId id="533" r:id="rId8"/>
    <p:sldId id="535" r:id="rId9"/>
    <p:sldId id="536" r:id="rId10"/>
    <p:sldId id="577" r:id="rId11"/>
    <p:sldId id="575" r:id="rId12"/>
    <p:sldId id="580" r:id="rId13"/>
    <p:sldId id="538" r:id="rId14"/>
    <p:sldId id="539" r:id="rId15"/>
    <p:sldId id="537" r:id="rId16"/>
    <p:sldId id="578" r:id="rId17"/>
    <p:sldId id="579" r:id="rId18"/>
    <p:sldId id="385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0"/>
    <a:srgbClr val="F79433"/>
    <a:srgbClr val="F3F8E6"/>
    <a:srgbClr val="DA6EAB"/>
    <a:srgbClr val="0067B3"/>
    <a:srgbClr val="EE7D6A"/>
    <a:srgbClr val="43AC81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213" autoAdjust="0"/>
  </p:normalViewPr>
  <p:slideViewPr>
    <p:cSldViewPr>
      <p:cViewPr>
        <p:scale>
          <a:sx n="130" d="100"/>
          <a:sy n="130" d="100"/>
        </p:scale>
        <p:origin x="-1350" y="-14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2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1" r:id="rId2"/>
    <p:sldLayoutId id="2147483690" r:id="rId3"/>
    <p:sldLayoutId id="2147483688" r:id="rId4"/>
    <p:sldLayoutId id="2147483689" r:id="rId5"/>
    <p:sldLayoutId id="2147483678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01.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프로그래밍 언어와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파이썬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4780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특징 </a:t>
            </a:r>
            <a:r>
              <a:rPr lang="en-US" altLang="ko-KR" sz="2000" dirty="0" smtClean="0"/>
              <a:t>2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916832"/>
            <a:ext cx="8136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+mj-lt"/>
              <a:buAutoNum type="arabicPeriod" startAt="4"/>
            </a:pPr>
            <a:r>
              <a:rPr lang="ko-KR" altLang="en-US" dirty="0"/>
              <a:t>객체 지향 언어 </a:t>
            </a:r>
            <a:r>
              <a:rPr lang="en-US" altLang="ko-KR" dirty="0"/>
              <a:t>(Object-Oriented Language)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0" dirty="0"/>
              <a:t>해당 프로그램이 해결해야 할 문제의 구성요소를 객체의 형태로 정의한 뒤</a:t>
            </a:r>
            <a:r>
              <a:rPr lang="en-US" altLang="ko-KR" b="0" dirty="0"/>
              <a:t>, </a:t>
            </a:r>
            <a:r>
              <a:rPr lang="ko-KR" altLang="en-US" b="0" dirty="0"/>
              <a:t>각 객체의 정보</a:t>
            </a:r>
            <a:r>
              <a:rPr lang="en-US" altLang="ko-KR" b="0" dirty="0"/>
              <a:t>(</a:t>
            </a:r>
            <a:r>
              <a:rPr lang="ko-KR" altLang="en-US" b="0" dirty="0"/>
              <a:t>속성</a:t>
            </a:r>
            <a:r>
              <a:rPr lang="en-US" altLang="ko-KR" b="0" dirty="0"/>
              <a:t>)</a:t>
            </a:r>
            <a:r>
              <a:rPr lang="ko-KR" altLang="en-US" b="0" dirty="0"/>
              <a:t>와 기능</a:t>
            </a:r>
            <a:r>
              <a:rPr lang="en-US" altLang="ko-KR" b="0" dirty="0"/>
              <a:t>(</a:t>
            </a:r>
            <a:r>
              <a:rPr lang="ko-KR" altLang="en-US" b="0" dirty="0" err="1"/>
              <a:t>메서드</a:t>
            </a:r>
            <a:r>
              <a:rPr lang="en-US" altLang="ko-KR" b="0" dirty="0"/>
              <a:t>)</a:t>
            </a:r>
            <a:r>
              <a:rPr lang="ko-KR" altLang="en-US" b="0" dirty="0"/>
              <a:t>을 정의하여 객체들의 상호작용에 의해</a:t>
            </a:r>
            <a:r>
              <a:rPr lang="en-US" altLang="ko-KR" b="0" dirty="0"/>
              <a:t> </a:t>
            </a:r>
            <a:r>
              <a:rPr lang="ko-KR" altLang="en-US" b="0" dirty="0"/>
              <a:t>프로그램을 작성하는 방식이다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그러나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실제적으로는 </a:t>
            </a:r>
            <a:r>
              <a:rPr lang="en-US" altLang="ko-KR" dirty="0" smtClean="0"/>
              <a:t>OOP</a:t>
            </a:r>
            <a:r>
              <a:rPr lang="en-US" altLang="ko-KR" dirty="0"/>
              <a:t>, Procedural, Functional</a:t>
            </a:r>
            <a:r>
              <a:rPr lang="en-US" altLang="ko-KR" b="0" dirty="0"/>
              <a:t> </a:t>
            </a:r>
            <a:r>
              <a:rPr lang="ko-KR" altLang="en-US" b="0" dirty="0"/>
              <a:t>방식을 모두 </a:t>
            </a:r>
            <a:r>
              <a:rPr lang="ko-KR" altLang="en-US" b="0" dirty="0" smtClean="0"/>
              <a:t>지원한다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+mj-lt"/>
              <a:buAutoNum type="arabicPeriod" startAt="4"/>
            </a:pPr>
            <a:r>
              <a:rPr lang="ko-KR" altLang="en-US" dirty="0" smtClean="0"/>
              <a:t>동적 타이핑 언어 </a:t>
            </a:r>
            <a:r>
              <a:rPr lang="en-US" altLang="ko-KR" dirty="0" smtClean="0"/>
              <a:t>(Dynamic Typing Language): </a:t>
            </a:r>
            <a:r>
              <a:rPr lang="ko-KR" altLang="en-US" b="0" dirty="0" smtClean="0"/>
              <a:t>프로그램의 </a:t>
            </a:r>
            <a:r>
              <a:rPr lang="ko-KR" altLang="en-US" b="0" dirty="0"/>
              <a:t>실행 시점에서 각 프로그램 변수의 </a:t>
            </a:r>
            <a:r>
              <a:rPr lang="ko-KR" altLang="en-US" b="0" dirty="0" smtClean="0"/>
              <a:t>타입을 결정하는 언어이다</a:t>
            </a:r>
            <a:r>
              <a:rPr lang="en-US" altLang="ko-KR" b="0" dirty="0" smtClean="0"/>
              <a:t>. (</a:t>
            </a:r>
            <a:r>
              <a:rPr lang="ko-KR" altLang="en-US" b="0" dirty="0" err="1" smtClean="0"/>
              <a:t>파이썬의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변수는 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 </a:t>
            </a:r>
            <a:r>
              <a:rPr lang="ko-KR" altLang="en-US" dirty="0"/>
              <a:t>참조 </a:t>
            </a:r>
            <a:r>
              <a:rPr lang="ko-KR" altLang="en-US" dirty="0" smtClean="0"/>
              <a:t>변수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형태이고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실제 값을 메모리에 동적으로 할당하기 때문이다</a:t>
            </a:r>
            <a:r>
              <a:rPr lang="en-US" altLang="ko-KR" b="0" dirty="0" smtClean="0"/>
              <a:t>.)</a:t>
            </a:r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+mj-lt"/>
              <a:buAutoNum type="arabicPeriod" startAt="4"/>
            </a:pPr>
            <a:r>
              <a:rPr lang="en-US" altLang="ko-KR" dirty="0" smtClean="0"/>
              <a:t>Unicode </a:t>
            </a:r>
            <a:r>
              <a:rPr lang="ko-KR" altLang="en-US" dirty="0"/>
              <a:t>지원</a:t>
            </a:r>
            <a:r>
              <a:rPr lang="en-US" altLang="ko-KR" b="0" dirty="0"/>
              <a:t>: Python 2.0</a:t>
            </a:r>
            <a:r>
              <a:rPr lang="ko-KR" altLang="en-US" b="0" dirty="0"/>
              <a:t>부터 유니코드 문자형을 지원하므로</a:t>
            </a:r>
            <a:r>
              <a:rPr lang="en-US" altLang="ko-KR" b="0" dirty="0"/>
              <a:t>, </a:t>
            </a:r>
            <a:r>
              <a:rPr lang="ko-KR" altLang="en-US" b="0" dirty="0"/>
              <a:t>한글 </a:t>
            </a:r>
            <a:r>
              <a:rPr lang="ko-KR" altLang="en-US" b="0" dirty="0" err="1"/>
              <a:t>변수명을</a:t>
            </a:r>
            <a:r>
              <a:rPr lang="ko-KR" altLang="en-US" b="0" dirty="0"/>
              <a:t> 사용할 수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551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706044"/>
            <a:ext cx="8352928" cy="9308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변수는 참조 변수 형태로서 실제 값의 주소 값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을 가지고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추가적으로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모든 값들은 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타입이다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객체 지향형 언어와 다르게 원시</a:t>
            </a:r>
            <a:r>
              <a:rPr lang="en-US" altLang="ko-KR" dirty="0" smtClean="0"/>
              <a:t>(Primitive) </a:t>
            </a:r>
            <a:r>
              <a:rPr lang="ko-KR" altLang="en-US" dirty="0" smtClean="0"/>
              <a:t>데이터 타입이 존재하지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830" y="1261448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267744" y="1124744"/>
            <a:ext cx="4320480" cy="5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A6EAB"/>
              </a:buClr>
              <a:buFont typeface="Wingdings" pitchFamily="2" charset="2"/>
              <a:buNone/>
            </a:pPr>
            <a:r>
              <a:rPr kumimoji="0" lang="ko-KR" altLang="en-US" sz="2000" dirty="0" err="1" smtClean="0"/>
              <a:t>파이썬</a:t>
            </a:r>
            <a:r>
              <a:rPr kumimoji="0" lang="ko-KR" altLang="en-US" sz="2000" dirty="0" smtClean="0"/>
              <a:t> 변수 및 값 특성</a:t>
            </a:r>
            <a:endParaRPr kumimoji="0"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183534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0503" y="1844824"/>
            <a:ext cx="4051497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endParaRPr lang="ko-KR" altLang="en-US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3307162"/>
            <a:ext cx="1872208" cy="2427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Example Codes</a:t>
            </a: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2"/>
                </a:solidFill>
              </a:rPr>
              <a:t>A = 10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2"/>
                </a:solidFill>
              </a:rPr>
              <a:t>A = 3.7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tx2"/>
                </a:solidFill>
              </a:rPr>
              <a:t>A = “cat”</a:t>
            </a:r>
            <a:endParaRPr lang="ko-KR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89756" y="5504531"/>
            <a:ext cx="100811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89756" y="4221087"/>
            <a:ext cx="1008111" cy="171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19636" y="3212976"/>
            <a:ext cx="2016224" cy="30963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80461" y="4376282"/>
            <a:ext cx="720080" cy="3134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10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27748" y="4843758"/>
            <a:ext cx="720080" cy="3134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3.7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2244" y="5563838"/>
            <a:ext cx="720080" cy="3134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“cat”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9676" y="3704083"/>
            <a:ext cx="1008112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/>
              <a:t>Heap</a:t>
            </a:r>
            <a:endParaRPr lang="ko-KR" altLang="en-US" sz="16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921804" y="5576539"/>
            <a:ext cx="360040" cy="300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0" idx="3"/>
            <a:endCxn id="16" idx="1"/>
          </p:cNvCxnSpPr>
          <p:nvPr/>
        </p:nvCxnSpPr>
        <p:spPr>
          <a:xfrm flipV="1">
            <a:off x="4281844" y="4532999"/>
            <a:ext cx="1498617" cy="119390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3"/>
            <a:endCxn id="17" idx="1"/>
          </p:cNvCxnSpPr>
          <p:nvPr/>
        </p:nvCxnSpPr>
        <p:spPr>
          <a:xfrm flipV="1">
            <a:off x="4281844" y="5000475"/>
            <a:ext cx="2045904" cy="726431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18" idx="1"/>
          </p:cNvCxnSpPr>
          <p:nvPr/>
        </p:nvCxnSpPr>
        <p:spPr>
          <a:xfrm flipV="1">
            <a:off x="4281844" y="5720555"/>
            <a:ext cx="1650400" cy="63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75757" y="3920355"/>
            <a:ext cx="1008112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/>
              <a:t>Stack</a:t>
            </a:r>
            <a:endParaRPr lang="ko-KR" altLang="en-US" sz="16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275856" y="3284984"/>
            <a:ext cx="1396349" cy="27956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75857" y="3347692"/>
            <a:ext cx="1396348" cy="4413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Interpreter</a:t>
            </a: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528433" y="4064371"/>
            <a:ext cx="1707863" cy="138085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7"/>
            <a:endCxn id="47" idx="1"/>
          </p:cNvCxnSpPr>
          <p:nvPr/>
        </p:nvCxnSpPr>
        <p:spPr>
          <a:xfrm flipV="1">
            <a:off x="6986185" y="3501008"/>
            <a:ext cx="610151" cy="7655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96336" y="3212976"/>
            <a:ext cx="1368152" cy="57606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Garbage Collection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8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dirty="0"/>
              <a:t>쉽고 간단한 프로그래밍 언어</a:t>
            </a:r>
            <a:endParaRPr lang="en-US" altLang="ko-KR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82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77072"/>
            <a:ext cx="7200000" cy="196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06084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화면에 ‘</a:t>
            </a:r>
            <a:r>
              <a:rPr lang="en-US" altLang="ko-KR" b="0" dirty="0"/>
              <a:t>Hello World!’</a:t>
            </a:r>
            <a:r>
              <a:rPr lang="ko-KR" altLang="en-US" b="0" dirty="0"/>
              <a:t>라는 텍스트를 출력하는 프로그램을 작성한다고 가정하자</a:t>
            </a:r>
            <a:r>
              <a:rPr lang="en-US" altLang="ko-KR" b="0" dirty="0"/>
              <a:t>. </a:t>
            </a:r>
            <a:r>
              <a:rPr lang="ko-KR" altLang="en-US" b="0" dirty="0" err="1"/>
              <a:t>파이썬과</a:t>
            </a:r>
            <a:r>
              <a:rPr lang="ko-KR" altLang="en-US" b="0" dirty="0"/>
              <a:t> 자바로 코드를 작성하면 아래와 같다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3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060848"/>
            <a:ext cx="777686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파이썬과</a:t>
            </a:r>
            <a:r>
              <a:rPr lang="ko-KR" altLang="en-US" b="0" dirty="0"/>
              <a:t> 자바로 화면에 </a:t>
            </a:r>
            <a:r>
              <a:rPr lang="en-US" altLang="ko-KR" b="0" dirty="0"/>
              <a:t>1</a:t>
            </a:r>
            <a:r>
              <a:rPr lang="ko-KR" altLang="en-US" b="0" dirty="0"/>
              <a:t>부터 </a:t>
            </a:r>
            <a:r>
              <a:rPr lang="en-US" altLang="ko-KR" b="0" dirty="0"/>
              <a:t>10</a:t>
            </a:r>
            <a:r>
              <a:rPr lang="ko-KR" altLang="en-US" b="0" dirty="0"/>
              <a:t>까지 출력하는 프로그램을 코드로 작성하면 다음처럼 두 언어를 비교할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이처럼 </a:t>
            </a:r>
            <a:r>
              <a:rPr lang="ko-KR" altLang="en-US" b="0" dirty="0" err="1"/>
              <a:t>파이썬은</a:t>
            </a:r>
            <a:r>
              <a:rPr lang="ko-KR" altLang="en-US" b="0" dirty="0"/>
              <a:t> 프로그래밍을 처음 배우는 초보자도 다른 프로그래밍 언어보다 훨씬 간단하고 이해하기 쉽다는 장점이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dirty="0"/>
              <a:t>쉽고 간단한 프로그래밍 </a:t>
            </a:r>
            <a:r>
              <a:rPr lang="ko-KR" altLang="en-US" dirty="0" smtClean="0"/>
              <a:t>언어</a:t>
            </a:r>
            <a:endParaRPr lang="en-US" altLang="ko-KR" b="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51875"/>
            <a:ext cx="7200000" cy="112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106"/>
            <a:ext cx="7200000" cy="136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627784" y="3645024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7784" y="3645024"/>
            <a:ext cx="1341389" cy="3715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Exclusive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009891"/>
            <a:ext cx="777686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파이썬은</a:t>
            </a:r>
            <a:r>
              <a:rPr lang="ko-KR" altLang="en-US" b="0" dirty="0" smtClean="0"/>
              <a:t> 다양한 </a:t>
            </a:r>
            <a:r>
              <a:rPr lang="ko-KR" altLang="en-US" b="0" dirty="0"/>
              <a:t>라이브러리를 제공하여 활용 범위가 </a:t>
            </a:r>
            <a:r>
              <a:rPr lang="ko-KR" altLang="en-US" b="0" dirty="0" smtClean="0"/>
              <a:t>넓다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개발자들이 만들어 놓은 많은 모듈과 패키지를 쉽게 사용할 수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대표적인 기본 라이브러리</a:t>
            </a:r>
            <a:endParaRPr lang="en-US" altLang="ko-KR" b="0" dirty="0" smtClean="0"/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Ø"/>
            </a:pPr>
            <a:r>
              <a:rPr lang="en-US" altLang="ko-KR" sz="1600" b="1" dirty="0" err="1" smtClean="0"/>
              <a:t>NumPy</a:t>
            </a:r>
            <a:r>
              <a:rPr lang="en-US" altLang="ko-KR" sz="1600" b="0" dirty="0" smtClean="0"/>
              <a:t> (</a:t>
            </a:r>
            <a:r>
              <a:rPr lang="en-US" altLang="ko-KR" sz="1600" b="1" dirty="0" smtClean="0"/>
              <a:t>Num</a:t>
            </a:r>
            <a:r>
              <a:rPr lang="en-US" altLang="ko-KR" sz="1600" b="0" dirty="0" smtClean="0"/>
              <a:t>erical </a:t>
            </a:r>
            <a:r>
              <a:rPr lang="en-US" altLang="ko-KR" sz="1600" b="1" dirty="0" smtClean="0"/>
              <a:t>Py</a:t>
            </a:r>
            <a:r>
              <a:rPr lang="en-US" altLang="ko-KR" sz="1600" b="0" dirty="0" smtClean="0"/>
              <a:t>thon): </a:t>
            </a:r>
            <a:r>
              <a:rPr lang="ko-KR" altLang="en-US" sz="1600" b="0" dirty="0" smtClean="0"/>
              <a:t>과학계산용 기본 </a:t>
            </a:r>
            <a:r>
              <a:rPr lang="ko-KR" altLang="en-US" sz="1600" dirty="0" smtClean="0"/>
              <a:t>라이브러리로서 빠르고 효율적인 다차원 배열 객체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ndarray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지원 및 선형대수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푸리에변환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발생기 등을 지원</a:t>
            </a:r>
            <a:endParaRPr lang="en-US" altLang="ko-KR" sz="1600" dirty="0" smtClean="0"/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Ø"/>
            </a:pPr>
            <a:r>
              <a:rPr lang="en-US" altLang="ko-KR" sz="1600" b="1" dirty="0" smtClean="0"/>
              <a:t>Pandas</a:t>
            </a:r>
            <a:r>
              <a:rPr lang="en-US" altLang="ko-KR" sz="1600" b="0" dirty="0" smtClean="0"/>
              <a:t> (</a:t>
            </a:r>
            <a:r>
              <a:rPr lang="en-US" altLang="ko-KR" sz="1600" b="1" dirty="0" smtClean="0"/>
              <a:t>Pan</a:t>
            </a:r>
            <a:r>
              <a:rPr lang="en-US" altLang="ko-KR" sz="1600" b="0" dirty="0" smtClean="0"/>
              <a:t>el </a:t>
            </a:r>
            <a:r>
              <a:rPr lang="en-US" altLang="ko-KR" sz="1600" b="1" dirty="0" smtClean="0"/>
              <a:t>D</a:t>
            </a:r>
            <a:r>
              <a:rPr lang="en-US" altLang="ko-KR" sz="1600" b="0" dirty="0" smtClean="0"/>
              <a:t>ata + </a:t>
            </a:r>
            <a:r>
              <a:rPr lang="en-US" altLang="ko-KR" sz="1600" b="1" dirty="0" smtClean="0"/>
              <a:t>P</a:t>
            </a:r>
            <a:r>
              <a:rPr lang="en-US" altLang="ko-KR" sz="1600" b="0" dirty="0" smtClean="0"/>
              <a:t>ython </a:t>
            </a:r>
            <a:r>
              <a:rPr lang="en-US" altLang="ko-KR" sz="1600" b="1" dirty="0" smtClean="0"/>
              <a:t>D</a:t>
            </a:r>
            <a:r>
              <a:rPr lang="en-US" altLang="ko-KR" sz="1600" b="0" dirty="0" smtClean="0"/>
              <a:t>ata </a:t>
            </a:r>
            <a:r>
              <a:rPr lang="en-US" altLang="ko-KR" sz="1600" b="1" dirty="0" smtClean="0"/>
              <a:t>A</a:t>
            </a:r>
            <a:r>
              <a:rPr lang="en-US" altLang="ko-KR" sz="1600" b="0" dirty="0" smtClean="0"/>
              <a:t>nalysi</a:t>
            </a:r>
            <a:r>
              <a:rPr lang="en-US" altLang="ko-KR" sz="1600" b="1" dirty="0" smtClean="0"/>
              <a:t>s</a:t>
            </a:r>
            <a:r>
              <a:rPr lang="en-US" altLang="ko-KR" sz="1600" b="0" dirty="0" smtClean="0"/>
              <a:t>): </a:t>
            </a:r>
            <a:r>
              <a:rPr lang="ko-KR" altLang="en-US" sz="1600" b="0" dirty="0" smtClean="0"/>
              <a:t>구조화된 데이터를 빠르고 쉬우면서도 다양한 형식으로 가공할 수 있는 풍부한 자료 구조 및 함수를 제공</a:t>
            </a:r>
            <a:r>
              <a:rPr lang="en-US" altLang="ko-KR" sz="1600" b="0" dirty="0" smtClean="0"/>
              <a:t>(Vector, </a:t>
            </a:r>
            <a:r>
              <a:rPr lang="en-US" altLang="ko-KR" sz="1600" b="0" dirty="0" err="1" smtClean="0"/>
              <a:t>DataFrame</a:t>
            </a:r>
            <a:r>
              <a:rPr lang="en-US" altLang="ko-KR" sz="1600" b="0" dirty="0" smtClean="0"/>
              <a:t> </a:t>
            </a:r>
            <a:r>
              <a:rPr lang="ko-KR" altLang="en-US" sz="1600" b="0" dirty="0" smtClean="0"/>
              <a:t>등 </a:t>
            </a:r>
            <a:r>
              <a:rPr lang="en-US" altLang="ko-KR" sz="1600" b="0" dirty="0" smtClean="0"/>
              <a:t>R</a:t>
            </a:r>
            <a:r>
              <a:rPr lang="ko-KR" altLang="en-US" sz="1600" b="0" dirty="0" smtClean="0"/>
              <a:t>의 데이터 구조 및 </a:t>
            </a:r>
            <a:r>
              <a:rPr lang="ko-KR" altLang="en-US" sz="1600" dirty="0" smtClean="0"/>
              <a:t>기능을 흡수</a:t>
            </a:r>
            <a:r>
              <a:rPr lang="en-US" altLang="ko-KR" sz="1600" dirty="0" smtClean="0"/>
              <a:t>)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Ø"/>
            </a:pPr>
            <a:r>
              <a:rPr lang="en-US" altLang="ko-KR" sz="1600" b="1" dirty="0" err="1" smtClean="0"/>
              <a:t>Matplolib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그래프 및 데이터 시각화 라이브러리</a:t>
            </a:r>
            <a:endParaRPr lang="en-US" altLang="ko-KR" sz="1600" dirty="0" smtClean="0"/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Ø"/>
            </a:pPr>
            <a:r>
              <a:rPr lang="en-US" altLang="ko-KR" sz="1600" b="1" dirty="0" err="1" smtClean="0"/>
              <a:t>SciPy</a:t>
            </a:r>
            <a:r>
              <a:rPr lang="en-US" altLang="ko-KR" sz="1600" b="0" dirty="0" smtClean="0"/>
              <a:t> : </a:t>
            </a:r>
            <a:r>
              <a:rPr lang="ko-KR" altLang="en-US" sz="1600" dirty="0" smtClean="0"/>
              <a:t>미분적분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확률 분포 등 </a:t>
            </a:r>
            <a:r>
              <a:rPr lang="ko-KR" altLang="en-US" sz="1600" dirty="0"/>
              <a:t>수</a:t>
            </a:r>
            <a:r>
              <a:rPr lang="ko-KR" altLang="en-US" sz="1600" dirty="0" smtClean="0"/>
              <a:t>학 계산 용 패키지 모음</a:t>
            </a:r>
            <a:endParaRPr lang="en-US" altLang="ko-KR" sz="16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556792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2"/>
            </a:pPr>
            <a:r>
              <a:rPr lang="ko-KR" altLang="en-US" dirty="0"/>
              <a:t>다양한 라이브러리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1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288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3"/>
            </a:pPr>
            <a:r>
              <a:rPr lang="ko-KR" altLang="en-US" dirty="0" smtClean="0"/>
              <a:t>데이터분석에 특화된 동시에 범용적인 </a:t>
            </a:r>
            <a:r>
              <a:rPr lang="ko-KR" altLang="en-US" dirty="0"/>
              <a:t>언어</a:t>
            </a:r>
            <a:endParaRPr lang="en-US" altLang="ko-KR" b="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 dirty="0"/>
              <a:t>보통 데이터 분석 시스템 개발 시</a:t>
            </a:r>
            <a:r>
              <a:rPr lang="en-US" altLang="ko-KR" b="0" dirty="0"/>
              <a:t>, R</a:t>
            </a:r>
            <a:r>
              <a:rPr lang="ko-KR" altLang="en-US" b="0" dirty="0"/>
              <a:t>이나 </a:t>
            </a:r>
            <a:r>
              <a:rPr lang="en-US" altLang="ko-KR" b="0" dirty="0"/>
              <a:t>MATLAB </a:t>
            </a:r>
            <a:r>
              <a:rPr lang="ko-KR" altLang="en-US" b="0" dirty="0"/>
              <a:t>같은 데이터 분석 전용 언어를 이용하여 알고리즘 테스트 및 </a:t>
            </a:r>
            <a:r>
              <a:rPr lang="ko-KR" altLang="en-US" b="0" dirty="0" err="1"/>
              <a:t>프로토타입을</a:t>
            </a:r>
            <a:r>
              <a:rPr lang="ko-KR" altLang="en-US" b="0" dirty="0"/>
              <a:t> 만든 후</a:t>
            </a:r>
            <a:r>
              <a:rPr lang="en-US" altLang="ko-KR" b="0" dirty="0"/>
              <a:t>, Java, C# </a:t>
            </a:r>
            <a:r>
              <a:rPr lang="ko-KR" altLang="en-US" b="0" dirty="0"/>
              <a:t>같은 범용 언어로 실제 상용 시스템을 만드는 데</a:t>
            </a:r>
            <a:r>
              <a:rPr lang="en-US" altLang="ko-KR" b="0" dirty="0"/>
              <a:t>, </a:t>
            </a:r>
            <a:r>
              <a:rPr lang="ko-KR" altLang="en-US" b="0" dirty="0" err="1"/>
              <a:t>파이썬은</a:t>
            </a:r>
            <a:r>
              <a:rPr lang="ko-KR" altLang="en-US" b="0" dirty="0"/>
              <a:t> 이 </a:t>
            </a:r>
            <a:r>
              <a:rPr lang="ko-KR" altLang="en-US" b="0" dirty="0" err="1"/>
              <a:t>두가지를</a:t>
            </a:r>
            <a:r>
              <a:rPr lang="ko-KR" altLang="en-US" b="0" dirty="0"/>
              <a:t> 같이 할 수 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 dirty="0" smtClean="0"/>
              <a:t>인터프리터 </a:t>
            </a:r>
            <a:r>
              <a:rPr lang="ko-KR" altLang="en-US" b="0" dirty="0"/>
              <a:t>언어이다 보니 </a:t>
            </a:r>
            <a:r>
              <a:rPr lang="ko-KR" altLang="en-US" b="0" dirty="0" smtClean="0"/>
              <a:t>기존의 범용 언어보다는 느린 것이 단점이나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구글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텐서플로우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Keras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딥러닝</a:t>
            </a:r>
            <a:r>
              <a:rPr lang="ko-KR" altLang="en-US" b="0" dirty="0" smtClean="0"/>
              <a:t> 프레임워크로 인해 병렬처리와 </a:t>
            </a:r>
            <a:r>
              <a:rPr lang="en-US" altLang="ko-KR" b="0" dirty="0" smtClean="0"/>
              <a:t>GPU</a:t>
            </a:r>
            <a:r>
              <a:rPr lang="ko-KR" altLang="en-US" b="0" dirty="0" smtClean="0"/>
              <a:t>기반의 </a:t>
            </a:r>
            <a:r>
              <a:rPr lang="en-US" altLang="ko-KR" b="0" dirty="0" smtClean="0"/>
              <a:t>Computation </a:t>
            </a:r>
            <a:r>
              <a:rPr lang="ko-KR" altLang="en-US" b="0" dirty="0" smtClean="0"/>
              <a:t>기능으로 속도 향상</a:t>
            </a:r>
            <a:endParaRPr lang="en-US" altLang="ko-KR" b="0" dirty="0" smtClean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Wingdings" panose="05000000000000000000" pitchFamily="2" charset="2"/>
              <a:buChar char="ü"/>
            </a:pPr>
            <a:r>
              <a:rPr lang="ko-KR" altLang="en-US" b="0" dirty="0" smtClean="0"/>
              <a:t>참고로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현재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미국에서 </a:t>
            </a:r>
            <a:r>
              <a:rPr lang="ko-KR" altLang="en-US" b="0" dirty="0" err="1" smtClean="0"/>
              <a:t>파이썬과</a:t>
            </a:r>
            <a:r>
              <a:rPr lang="ko-KR" altLang="en-US" b="0" dirty="0" smtClean="0"/>
              <a:t> 유사한 데이터분석 및 범용 언어인 </a:t>
            </a:r>
            <a:r>
              <a:rPr lang="en-US" altLang="ko-KR" b="0" dirty="0"/>
              <a:t>Julia (</a:t>
            </a:r>
            <a:r>
              <a:rPr lang="en-US" altLang="ko-KR" b="0" dirty="0">
                <a:hlinkClick r:id="rId2"/>
              </a:rPr>
              <a:t>https://julialang.org</a:t>
            </a:r>
            <a:r>
              <a:rPr lang="en-US" altLang="ko-KR" b="0" dirty="0" smtClean="0">
                <a:hlinkClick r:id="rId2"/>
              </a:rPr>
              <a:t>/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언어가 </a:t>
            </a:r>
            <a:r>
              <a:rPr lang="ko-KR" altLang="en-US" b="0" dirty="0" err="1" smtClean="0"/>
              <a:t>파이썬보다</a:t>
            </a:r>
            <a:r>
              <a:rPr lang="ko-KR" altLang="en-US" b="0" dirty="0" smtClean="0"/>
              <a:t> 빠른 성능을 앞세워서 떠오르고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583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57646" y="1556792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4"/>
            </a:pPr>
            <a:r>
              <a:rPr lang="ko-KR" altLang="en-US" dirty="0"/>
              <a:t>대중적인 프로그래밍 </a:t>
            </a:r>
            <a:r>
              <a:rPr lang="ko-KR" altLang="en-US" dirty="0" smtClean="0"/>
              <a:t>언어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5617880" cy="281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237312"/>
            <a:ext cx="69847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미국 </a:t>
            </a:r>
            <a:r>
              <a:rPr lang="en-US" altLang="ko-KR" sz="1400" b="1" dirty="0">
                <a:solidFill>
                  <a:schemeClr val="accent1"/>
                </a:solidFill>
              </a:rPr>
              <a:t>39</a:t>
            </a:r>
            <a:r>
              <a:rPr lang="ko-KR" altLang="en-US" sz="1400" b="1" dirty="0">
                <a:solidFill>
                  <a:schemeClr val="accent1"/>
                </a:solidFill>
              </a:rPr>
              <a:t>개 대학의 기초 프로그래밍 언어 강의 선택 현황</a:t>
            </a:r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출처</a:t>
            </a:r>
            <a:r>
              <a:rPr lang="en-US" altLang="ko-KR" sz="1400" b="1" dirty="0">
                <a:solidFill>
                  <a:schemeClr val="accent1"/>
                </a:solidFill>
              </a:rPr>
              <a:t>: ACM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 ]</a:t>
            </a:r>
            <a:endParaRPr lang="ko-KR" altLang="en-US" sz="1400" b="1" dirty="0" smtClean="0">
              <a:solidFill>
                <a:schemeClr val="accen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01377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대표적인 </a:t>
            </a:r>
            <a:r>
              <a:rPr lang="ko-KR" altLang="en-US" b="0" dirty="0"/>
              <a:t>컴퓨터 공학 학회지인 「</a:t>
            </a:r>
            <a:r>
              <a:rPr lang="en-US" altLang="ko-KR" b="0" dirty="0" err="1"/>
              <a:t>ACMAssociation</a:t>
            </a:r>
            <a:r>
              <a:rPr lang="en-US" altLang="ko-KR" b="0" dirty="0"/>
              <a:t> for </a:t>
            </a:r>
            <a:r>
              <a:rPr lang="en-US" altLang="ko-KR" b="0" dirty="0" smtClean="0"/>
              <a:t>Computing </a:t>
            </a:r>
            <a:r>
              <a:rPr lang="en-US" altLang="ko-KR" b="0" dirty="0"/>
              <a:t>Machinery</a:t>
            </a:r>
            <a:r>
              <a:rPr lang="ko-KR" altLang="en-US" b="0" dirty="0"/>
              <a:t>」은 </a:t>
            </a:r>
            <a:r>
              <a:rPr lang="en-US" altLang="ko-KR" b="0" dirty="0"/>
              <a:t>2014</a:t>
            </a:r>
            <a:r>
              <a:rPr lang="ko-KR" altLang="en-US" b="0" dirty="0"/>
              <a:t>년 조사를 통해 </a:t>
            </a:r>
            <a:r>
              <a:rPr lang="ko-KR" altLang="en-US" b="0" dirty="0" smtClean="0"/>
              <a:t>미국 </a:t>
            </a:r>
            <a:r>
              <a:rPr lang="en-US" altLang="ko-KR" b="0" dirty="0" smtClean="0"/>
              <a:t>39</a:t>
            </a:r>
            <a:r>
              <a:rPr lang="ko-KR" altLang="en-US" b="0" dirty="0"/>
              <a:t>개 대학 중 </a:t>
            </a:r>
            <a:r>
              <a:rPr lang="ko-KR" altLang="en-US" b="0" dirty="0" err="1"/>
              <a:t>파이썬을</a:t>
            </a:r>
            <a:r>
              <a:rPr lang="ko-KR" altLang="en-US" b="0" dirty="0"/>
              <a:t> 기초 프로그래밍 언어로 선택한 대학이 가장 많다고 </a:t>
            </a:r>
            <a:r>
              <a:rPr lang="ko-KR" altLang="en-US" b="0" dirty="0" smtClean="0"/>
              <a:t>밝혔다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42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40728" y="1484784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4"/>
            </a:pPr>
            <a:r>
              <a:rPr lang="ko-KR" altLang="en-US" dirty="0"/>
              <a:t>대중적인 프로그래밍 언어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파이썬의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성장</a:t>
            </a:r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출처</a:t>
            </a:r>
            <a:r>
              <a:rPr lang="en-US" altLang="ko-KR" sz="1400" b="1" dirty="0">
                <a:solidFill>
                  <a:schemeClr val="accent1"/>
                </a:solidFill>
              </a:rPr>
              <a:t>: Stack Overflow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 ]</a:t>
            </a:r>
            <a:endParaRPr lang="ko-KR" altLang="en-US" sz="1400" b="1" dirty="0" smtClean="0">
              <a:solidFill>
                <a:schemeClr val="accent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7"/>
            <a:ext cx="4824536" cy="354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40728" y="1916832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프로그래밍계의</a:t>
            </a:r>
            <a:r>
              <a:rPr lang="ko-KR" altLang="en-US" b="0" dirty="0"/>
              <a:t> </a:t>
            </a:r>
            <a:r>
              <a:rPr lang="en-US" altLang="ko-KR" b="0" dirty="0" smtClean="0"/>
              <a:t>‘</a:t>
            </a:r>
            <a:r>
              <a:rPr lang="ko-KR" altLang="en-US" b="0" dirty="0" err="1" smtClean="0"/>
              <a:t>네이버</a:t>
            </a:r>
            <a:r>
              <a:rPr lang="ko-KR" altLang="en-US" b="0" dirty="0" smtClean="0"/>
              <a:t> 지식인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 </a:t>
            </a:r>
            <a:r>
              <a:rPr lang="ko-KR" altLang="en-US" b="0" dirty="0"/>
              <a:t>같은 역할을 하는 </a:t>
            </a:r>
            <a:r>
              <a:rPr lang="en-US" altLang="ko-KR" b="0" dirty="0"/>
              <a:t>Stack Overflow</a:t>
            </a:r>
            <a:r>
              <a:rPr lang="ko-KR" altLang="en-US" b="0" dirty="0"/>
              <a:t>의 조사 결과</a:t>
            </a:r>
            <a:r>
              <a:rPr lang="en-US" altLang="ko-KR" b="0" dirty="0"/>
              <a:t>, </a:t>
            </a:r>
            <a:r>
              <a:rPr lang="ko-KR" altLang="en-US" b="0" dirty="0" smtClean="0"/>
              <a:t>현재 가장 </a:t>
            </a:r>
            <a:r>
              <a:rPr lang="ko-KR" altLang="en-US" b="0" dirty="0"/>
              <a:t>많은 질의응답을 받는 프로그래밍 언어는 </a:t>
            </a:r>
            <a:r>
              <a:rPr lang="ko-KR" altLang="en-US" b="0" dirty="0" err="1"/>
              <a:t>파이썬인</a:t>
            </a:r>
            <a:r>
              <a:rPr lang="ko-KR" altLang="en-US" b="0" dirty="0"/>
              <a:t> 것으로 나타났다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6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421875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프로그래밍 언어의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소개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/>
          <a:lstStyle/>
          <a:p>
            <a:r>
              <a:rPr lang="ko-KR" altLang="en-US" dirty="0"/>
              <a:t>프로그래밍 언어의 이해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7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프로그래밍 언어의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 언어의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프로그래밍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(programming language)</a:t>
            </a:r>
            <a:r>
              <a:rPr lang="en-US" altLang="ko-KR" b="0" dirty="0" smtClean="0"/>
              <a:t> :</a:t>
            </a:r>
            <a:r>
              <a:rPr lang="ko-KR" altLang="en-US" b="0" dirty="0" smtClean="0"/>
              <a:t> ‘</a:t>
            </a:r>
            <a:r>
              <a:rPr lang="ko-KR" altLang="en-US" b="0" dirty="0"/>
              <a:t>인간이 원하는 것을 컴퓨터로 실행시키기 위해 사용하는</a:t>
            </a:r>
            <a:r>
              <a:rPr lang="en-US" altLang="ko-KR" b="0" dirty="0"/>
              <a:t>, </a:t>
            </a:r>
            <a:r>
              <a:rPr lang="ko-KR" altLang="en-US" b="0" dirty="0"/>
              <a:t>컴퓨터가 </a:t>
            </a:r>
            <a:r>
              <a:rPr lang="ko-KR" altLang="en-US" b="0" dirty="0" smtClean="0"/>
              <a:t>이해할 </a:t>
            </a:r>
            <a:r>
              <a:rPr lang="ko-KR" altLang="en-US" b="0" dirty="0"/>
              <a:t>수 있는 언어’이다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52936"/>
            <a:ext cx="65746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599" y="587727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알파고와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400" b="1" dirty="0" err="1">
                <a:solidFill>
                  <a:schemeClr val="accent1"/>
                </a:solidFill>
              </a:rPr>
              <a:t>이세돌의</a:t>
            </a:r>
            <a:r>
              <a:rPr lang="ko-KR" altLang="en-US" sz="1400" b="1" dirty="0">
                <a:solidFill>
                  <a:schemeClr val="accent1"/>
                </a:solidFill>
              </a:rPr>
              <a:t> 바둑 대결</a:t>
            </a:r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출처</a:t>
            </a:r>
            <a:r>
              <a:rPr lang="en-US" altLang="ko-KR" sz="1400" b="1" dirty="0">
                <a:solidFill>
                  <a:schemeClr val="accent1"/>
                </a:solidFill>
              </a:rPr>
              <a:t>: Becoming Human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 ]</a:t>
            </a:r>
            <a:endParaRPr lang="ko-KR" altLang="en-US" sz="1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프로그래밍 언어의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 언어를 배우는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하나의 기술이나 학문으로서 프로그래밍 언어를 배우는 것이 아니라</a:t>
            </a:r>
            <a:r>
              <a:rPr lang="en-US" altLang="ko-KR" b="0" dirty="0"/>
              <a:t>, </a:t>
            </a:r>
            <a:r>
              <a:rPr lang="ko-KR" altLang="en-US" b="0" dirty="0"/>
              <a:t>논리적인 사고를 </a:t>
            </a:r>
            <a:r>
              <a:rPr lang="ko-KR" altLang="en-US" b="0" dirty="0" smtClean="0"/>
              <a:t>훈련하기 </a:t>
            </a:r>
            <a:r>
              <a:rPr lang="ko-KR" altLang="en-US" b="0" dirty="0"/>
              <a:t>위해 프로그래밍 언어를 배워야 한다</a:t>
            </a:r>
            <a:r>
              <a:rPr lang="en-US" altLang="ko-KR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9957" y="4153013"/>
            <a:ext cx="80648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altLang="ko-KR" sz="16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코딩은 분야에 상관없이 모든 문제에 대한 새로운 해결책을 생각하는 힘을 길러준다</a:t>
            </a:r>
            <a:r>
              <a:rPr lang="en-US" altLang="ko-KR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.”</a:t>
            </a:r>
          </a:p>
          <a:p>
            <a:pPr algn="r">
              <a:spcBef>
                <a:spcPts val="120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빌 </a:t>
            </a:r>
            <a:r>
              <a:rPr lang="ko-KR" altLang="en-US" sz="1600" dirty="0" err="1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게이츠</a:t>
            </a:r>
            <a:endParaRPr lang="ko-KR" altLang="en-US" sz="1600" dirty="0">
              <a:solidFill>
                <a:schemeClr val="tx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386" y="4045001"/>
            <a:ext cx="8064896" cy="86409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1965" y="2852936"/>
            <a:ext cx="8064896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2964881"/>
            <a:ext cx="8007310" cy="86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나라의 모든 사람이 프로그램을 배워야 한다</a:t>
            </a:r>
            <a:r>
              <a:rPr lang="en-US" altLang="ko-KR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왜냐하면 프로그램이라는 것은 생각을 어떻게 해야 하는지 가르쳐 주기 때문이다</a:t>
            </a:r>
            <a:r>
              <a:rPr lang="en-US" altLang="ko-KR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.”</a:t>
            </a:r>
          </a:p>
          <a:p>
            <a:pPr algn="r">
              <a:spcBef>
                <a:spcPts val="0"/>
              </a:spcBef>
            </a:pPr>
            <a:r>
              <a:rPr lang="en-US" altLang="ko-KR" sz="1600" dirty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600" dirty="0" err="1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스티브</a:t>
            </a:r>
            <a:r>
              <a:rPr lang="ko-KR" altLang="en-US" sz="1600" dirty="0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잡스</a:t>
            </a:r>
            <a:endParaRPr lang="ko-KR" altLang="en-US" sz="1600" dirty="0">
              <a:solidFill>
                <a:schemeClr val="tx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7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등장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556792"/>
            <a:ext cx="82089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파이썬</a:t>
            </a:r>
            <a:r>
              <a:rPr lang="en-US" altLang="ko-KR" b="0" dirty="0" smtClean="0"/>
              <a:t>(Python)</a:t>
            </a:r>
            <a:r>
              <a:rPr lang="ko-KR" altLang="en-US" b="0" dirty="0" smtClean="0"/>
              <a:t>은 </a:t>
            </a:r>
            <a:r>
              <a:rPr lang="ko-KR" altLang="en-US" b="0" dirty="0"/>
              <a:t>귀도 반 </a:t>
            </a:r>
            <a:r>
              <a:rPr lang="ko-KR" altLang="en-US" b="0" dirty="0" err="1" smtClean="0"/>
              <a:t>로섬</a:t>
            </a:r>
            <a:r>
              <a:rPr lang="en-US" altLang="ko-KR" b="0" dirty="0" smtClean="0"/>
              <a:t>(Guido </a:t>
            </a:r>
            <a:r>
              <a:rPr lang="en-US" altLang="ko-KR" b="0" dirty="0"/>
              <a:t>Van </a:t>
            </a:r>
            <a:r>
              <a:rPr lang="en-US" altLang="ko-KR" b="0" dirty="0" err="1" smtClean="0"/>
              <a:t>Rossum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</a:t>
            </a:r>
            <a:r>
              <a:rPr lang="en-US" altLang="ko-KR" b="0" dirty="0"/>
              <a:t>1991</a:t>
            </a:r>
            <a:r>
              <a:rPr lang="ko-KR" altLang="en-US" b="0" dirty="0"/>
              <a:t>년에 개발한 언어로</a:t>
            </a:r>
            <a:r>
              <a:rPr lang="en-US" altLang="ko-KR" b="0" dirty="0"/>
              <a:t>, </a:t>
            </a:r>
            <a:r>
              <a:rPr lang="ko-KR" altLang="en-US" b="0" dirty="0"/>
              <a:t>처음에는 </a:t>
            </a:r>
            <a:r>
              <a:rPr lang="en-US" altLang="ko-KR" b="0" dirty="0"/>
              <a:t>C </a:t>
            </a:r>
            <a:r>
              <a:rPr lang="ko-KR" altLang="en-US" b="0" dirty="0"/>
              <a:t>언어 </a:t>
            </a:r>
            <a:r>
              <a:rPr lang="ko-KR" altLang="en-US" b="0" dirty="0" smtClean="0"/>
              <a:t>기반으로 </a:t>
            </a:r>
            <a:r>
              <a:rPr lang="ko-KR" altLang="en-US" b="0" dirty="0"/>
              <a:t>개발되었는데 이후 다양한 기능이 개발되어 </a:t>
            </a:r>
            <a:r>
              <a:rPr lang="ko-KR" altLang="en-US" b="0" dirty="0" smtClean="0"/>
              <a:t>추가되었다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71599" y="5653212"/>
            <a:ext cx="2592288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귀도 </a:t>
            </a:r>
            <a:r>
              <a:rPr lang="ko-KR" altLang="en-US" sz="1600" b="1" dirty="0">
                <a:solidFill>
                  <a:schemeClr val="accent1"/>
                </a:solidFill>
              </a:rPr>
              <a:t>반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로섬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altLang="ko-KR" sz="1600" b="1" dirty="0" smtClean="0">
                <a:solidFill>
                  <a:schemeClr val="accent1"/>
                </a:solidFill>
              </a:rPr>
              <a:t>2005~2012: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구글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r>
              <a:rPr lang="en-US" altLang="ko-KR" sz="1600" b="1" dirty="0" smtClean="0">
                <a:solidFill>
                  <a:schemeClr val="accent1"/>
                </a:solidFill>
              </a:rPr>
              <a:t>2013~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현재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드롭박스</a:t>
            </a:r>
            <a:endParaRPr lang="ko-KR" altLang="en-US" sz="1600" b="1" dirty="0" smtClean="0">
              <a:solidFill>
                <a:schemeClr val="accent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64904"/>
            <a:ext cx="2304257" cy="308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5283424"/>
            <a:ext cx="207416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파이썬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로고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13101"/>
            <a:ext cx="3548922" cy="133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5669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특징 </a:t>
            </a:r>
            <a:r>
              <a:rPr lang="en-US" altLang="ko-KR" sz="2000" dirty="0" smtClean="0"/>
              <a:t>1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5669" y="1988840"/>
            <a:ext cx="813690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b="0" dirty="0" err="1"/>
              <a:t>은</a:t>
            </a:r>
            <a:r>
              <a:rPr lang="ko-KR" altLang="en-US" b="0" dirty="0"/>
              <a:t> 원래 교육용으로 설계되었기 때문에 </a:t>
            </a:r>
            <a:r>
              <a:rPr lang="ko-KR" altLang="en-US" dirty="0"/>
              <a:t>읽기 쉽고</a:t>
            </a:r>
            <a:r>
              <a:rPr lang="en-US" altLang="ko-KR" b="0" dirty="0"/>
              <a:t>, </a:t>
            </a:r>
            <a:r>
              <a:rPr lang="ko-KR" altLang="en-US" b="0" dirty="0"/>
              <a:t>그래서 효율적인 코드를 가능한 </a:t>
            </a:r>
            <a:r>
              <a:rPr lang="ko-KR" altLang="en-US" dirty="0"/>
              <a:t>간단하게</a:t>
            </a:r>
            <a:r>
              <a:rPr lang="ko-KR" altLang="en-US" b="0" dirty="0"/>
              <a:t> 쓸 수 있도록 하려는 </a:t>
            </a:r>
            <a:r>
              <a:rPr lang="ko-KR" altLang="en-US" b="0" dirty="0" smtClean="0"/>
              <a:t>철학을 기본으로 하기 때문에</a:t>
            </a:r>
            <a:r>
              <a:rPr lang="en-US" altLang="ko-KR" b="0" dirty="0" smtClean="0"/>
              <a:t>, </a:t>
            </a:r>
            <a:r>
              <a:rPr lang="ko-KR" altLang="en-US" dirty="0" smtClean="0"/>
              <a:t>문서화</a:t>
            </a:r>
            <a:r>
              <a:rPr lang="ko-KR" altLang="en-US" b="0" dirty="0" smtClean="0"/>
              <a:t>가 매우 중시되고 언어의 기본 기능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docstrings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에도 포함되어 있다</a:t>
            </a:r>
            <a:r>
              <a:rPr lang="en-US" altLang="ko-KR" b="0" dirty="0" smtClean="0"/>
              <a:t>.</a:t>
            </a:r>
            <a:endParaRPr lang="en-US" altLang="ko-KR" dirty="0" smtClean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dirty="0" smtClean="0"/>
              <a:t>플랫폼 </a:t>
            </a:r>
            <a:r>
              <a:rPr lang="ko-KR" altLang="en-US" dirty="0" smtClean="0"/>
              <a:t>독립적인 언어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어떤 </a:t>
            </a:r>
            <a:r>
              <a:rPr lang="ko-KR" altLang="en-US" b="0" dirty="0"/>
              <a:t>운영체제든 상관없이 사용할 수 있는 </a:t>
            </a:r>
            <a:r>
              <a:rPr lang="ko-KR" altLang="en-US" b="0" dirty="0" smtClean="0"/>
              <a:t>언어를 말한다</a:t>
            </a:r>
            <a:r>
              <a:rPr lang="en-US" altLang="ko-KR" b="0" dirty="0" smtClean="0"/>
              <a:t>.</a:t>
            </a:r>
            <a:endParaRPr lang="ko-KR" altLang="en-US" b="0" dirty="0" smtClean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79433"/>
              </a:buClr>
              <a:buFont typeface="+mj-ea"/>
              <a:buAutoNum type="arabicPeriod"/>
            </a:pPr>
            <a:r>
              <a:rPr lang="ko-KR" altLang="en-US" dirty="0" smtClean="0"/>
              <a:t>인터</a:t>
            </a:r>
            <a:r>
              <a:rPr lang="ko-KR" altLang="en-US" dirty="0"/>
              <a:t>프리터</a:t>
            </a:r>
            <a:r>
              <a:rPr lang="ko-KR" altLang="en-US" dirty="0" smtClean="0"/>
              <a:t> 언어 </a:t>
            </a:r>
            <a:r>
              <a:rPr lang="en-US" altLang="ko-KR" dirty="0" smtClean="0"/>
              <a:t>(Interpreter Language): </a:t>
            </a:r>
            <a:r>
              <a:rPr lang="ko-KR" altLang="en-US" b="0" dirty="0" smtClean="0"/>
              <a:t>컴파일러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언어와 </a:t>
            </a:r>
            <a:r>
              <a:rPr lang="ko-KR" altLang="en-US" b="0" dirty="0"/>
              <a:t>달리</a:t>
            </a:r>
            <a:r>
              <a:rPr lang="en-US" altLang="ko-KR" b="0" dirty="0"/>
              <a:t>, </a:t>
            </a:r>
            <a:r>
              <a:rPr lang="ko-KR" altLang="en-US" b="0" dirty="0"/>
              <a:t>소스코드 자체가 바로 실행되는 </a:t>
            </a:r>
            <a:r>
              <a:rPr lang="ko-KR" altLang="en-US" b="0" dirty="0" smtClean="0"/>
              <a:t>특징이 있는 </a:t>
            </a:r>
            <a:r>
              <a:rPr lang="ko-KR" altLang="en-US" b="0" dirty="0"/>
              <a:t>언어이다</a:t>
            </a:r>
            <a:r>
              <a:rPr lang="en-US" altLang="ko-KR" b="0" dirty="0"/>
              <a:t>. </a:t>
            </a:r>
            <a:r>
              <a:rPr lang="ko-KR" altLang="en-US" b="0" dirty="0"/>
              <a:t>이로 인해 속도는 느리지만</a:t>
            </a:r>
            <a:r>
              <a:rPr lang="en-US" altLang="ko-KR" b="0" dirty="0"/>
              <a:t>, </a:t>
            </a:r>
            <a:r>
              <a:rPr lang="ko-KR" altLang="en-US" b="0" dirty="0"/>
              <a:t>굉장히 간편하게 사용할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 (i.e., </a:t>
            </a:r>
            <a:r>
              <a:rPr lang="en-US" altLang="ko-KR" dirty="0" smtClean="0"/>
              <a:t>Compiled </a:t>
            </a:r>
            <a:r>
              <a:rPr lang="en-US" altLang="ko-KR" dirty="0"/>
              <a:t>and </a:t>
            </a:r>
            <a:r>
              <a:rPr lang="en-US" altLang="ko-KR" dirty="0" smtClean="0"/>
              <a:t>Executed </a:t>
            </a:r>
            <a:r>
              <a:rPr lang="en-US" altLang="ko-KR" dirty="0"/>
              <a:t>line-by-line at runtime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356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23512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컴파일러와 인터프리터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32856"/>
            <a:ext cx="7200000" cy="221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1599" y="4368613"/>
            <a:ext cx="295232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컴파일러와 </a:t>
            </a:r>
            <a:r>
              <a:rPr lang="ko-KR" altLang="en-US" sz="1600" b="1" dirty="0">
                <a:solidFill>
                  <a:schemeClr val="accent1"/>
                </a:solidFill>
              </a:rPr>
              <a:t>인터프리터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비교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11199</TotalTime>
  <Words>869</Words>
  <Application>Microsoft Office PowerPoint</Application>
  <PresentationFormat>화면 슬라이드 쇼(4:3)</PresentationFormat>
  <Paragraphs>101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01. 프로그래밍 언어의 이해</vt:lpstr>
      <vt:lpstr>01. 프로그래밍 언어의 이해</vt:lpstr>
      <vt:lpstr>PowerPoint 프레젠테이션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Hanjo Jeong</cp:lastModifiedBy>
  <cp:revision>793</cp:revision>
  <cp:lastPrinted>2019-03-08T05:39:53Z</cp:lastPrinted>
  <dcterms:created xsi:type="dcterms:W3CDTF">2012-07-11T10:23:22Z</dcterms:created>
  <dcterms:modified xsi:type="dcterms:W3CDTF">2019-03-08T05:46:27Z</dcterms:modified>
</cp:coreProperties>
</file>