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71" r:id="rId3"/>
    <p:sldId id="553" r:id="rId4"/>
    <p:sldId id="534" r:id="rId5"/>
    <p:sldId id="535" r:id="rId6"/>
    <p:sldId id="536" r:id="rId7"/>
    <p:sldId id="539" r:id="rId8"/>
    <p:sldId id="540" r:id="rId9"/>
    <p:sldId id="541" r:id="rId10"/>
    <p:sldId id="542" r:id="rId11"/>
    <p:sldId id="544" r:id="rId12"/>
    <p:sldId id="554" r:id="rId13"/>
    <p:sldId id="546" r:id="rId14"/>
    <p:sldId id="545" r:id="rId15"/>
    <p:sldId id="548" r:id="rId16"/>
    <p:sldId id="555" r:id="rId17"/>
    <p:sldId id="385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4233" autoAdjust="0"/>
  </p:normalViewPr>
  <p:slideViewPr>
    <p:cSldViewPr>
      <p:cViewPr varScale="1">
        <p:scale>
          <a:sx n="125" d="100"/>
          <a:sy n="125" d="100"/>
        </p:scale>
        <p:origin x="-1500" y="-90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33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2400"/>
              </a:spcBef>
              <a:buClr>
                <a:schemeClr val="accent1"/>
              </a:buClr>
              <a:buFont typeface="Wingdings" pitchFamily="2" charset="2"/>
              <a:buChar char="n"/>
              <a:defRPr sz="2000" b="1" baseline="0">
                <a:latin typeface="+mn-ea"/>
                <a:ea typeface="+mn-ea"/>
              </a:defRPr>
            </a:lvl1pPr>
            <a:lvl2pPr marL="447675" indent="-180975">
              <a:spcBef>
                <a:spcPts val="12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 baseline="0"/>
            </a:lvl2pPr>
            <a:lvl3pPr marL="628650" indent="-180975">
              <a:spcBef>
                <a:spcPts val="6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baseline="0"/>
            </a:lvl3pPr>
            <a:lvl4pPr marL="809625" indent="-180975">
              <a:spcBef>
                <a:spcPts val="300"/>
              </a:spcBef>
              <a:spcAft>
                <a:spcPts val="0"/>
              </a:spcAft>
              <a:buSzPct val="96000"/>
              <a:defRPr sz="1600" baseline="0"/>
            </a:lvl4pPr>
            <a:lvl5pPr marL="990600" indent="-180975">
              <a:spcBef>
                <a:spcPts val="300"/>
              </a:spcBef>
              <a:defRPr sz="1600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2019-03-14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91" r:id="rId5"/>
    <p:sldLayoutId id="2147483678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02. </a:t>
            </a:r>
            <a:r>
              <a:rPr lang="ko-KR" altLang="en-US" sz="3200" b="1" dirty="0">
                <a:solidFill>
                  <a:schemeClr val="bg1"/>
                </a:solidFill>
              </a:rPr>
              <a:t>변수와 </a:t>
            </a:r>
            <a:r>
              <a:rPr lang="ko-KR" altLang="en-US" sz="3200" b="1" dirty="0" err="1">
                <a:solidFill>
                  <a:schemeClr val="bg1"/>
                </a:solidFill>
              </a:rPr>
              <a:t>자료형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제곱승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11560" y="1473756"/>
            <a:ext cx="7776864" cy="37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2</a:t>
            </a:r>
            <a:r>
              <a:rPr lang="ko-KR" altLang="en-US" b="0" dirty="0"/>
              <a:t>개의 별표 기호</a:t>
            </a:r>
            <a:r>
              <a:rPr lang="en-US" altLang="ko-KR" b="0" dirty="0" smtClean="0"/>
              <a:t>(</a:t>
            </a:r>
            <a:r>
              <a:rPr lang="en-US" altLang="ko-KR" dirty="0" smtClean="0"/>
              <a:t>**</a:t>
            </a:r>
            <a:r>
              <a:rPr lang="en-US" altLang="ko-KR" b="0" dirty="0" smtClean="0"/>
              <a:t>)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55" y="1916832"/>
            <a:ext cx="70770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561" y="3789040"/>
            <a:ext cx="82089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 b="1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ts val="12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ts val="6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ts val="300"/>
              </a:spcBef>
              <a:spcAft>
                <a:spcPts val="0"/>
              </a:spcAft>
              <a:buSzPct val="96000"/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ts val="3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433"/>
              </a:buClr>
            </a:pPr>
            <a:r>
              <a:rPr kumimoji="0" lang="ko-KR" altLang="en-US" smtClean="0"/>
              <a:t>간단한 연산 </a:t>
            </a:r>
            <a:r>
              <a:rPr kumimoji="0" lang="en-US" altLang="ko-KR" smtClean="0"/>
              <a:t>: </a:t>
            </a:r>
            <a:r>
              <a:rPr kumimoji="0" lang="ko-KR" altLang="en-US" smtClean="0">
                <a:solidFill>
                  <a:srgbClr val="F79433"/>
                </a:solidFill>
              </a:rPr>
              <a:t>나눗셈의 몫과 나머지 산출 연산 </a:t>
            </a:r>
            <a:endParaRPr kumimoji="0" lang="en-US" altLang="ko-KR" dirty="0" smtClean="0">
              <a:solidFill>
                <a:srgbClr val="F79433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83568" y="4275172"/>
            <a:ext cx="77768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몫을 </a:t>
            </a:r>
            <a:r>
              <a:rPr lang="ko-KR" altLang="en-US" b="0" dirty="0"/>
              <a:t>반환하는 연산자는 </a:t>
            </a:r>
            <a:r>
              <a:rPr lang="en-US" altLang="ko-KR" b="0" dirty="0"/>
              <a:t>2</a:t>
            </a:r>
            <a:r>
              <a:rPr lang="ko-KR" altLang="en-US" b="0" dirty="0"/>
              <a:t>개의 빗금 기호</a:t>
            </a:r>
            <a:r>
              <a:rPr lang="en-US" altLang="ko-KR" b="0" dirty="0" smtClean="0"/>
              <a:t>(</a:t>
            </a:r>
            <a:r>
              <a:rPr lang="en-US" altLang="ko-KR" dirty="0" smtClean="0"/>
              <a:t>//</a:t>
            </a:r>
            <a:r>
              <a:rPr lang="en-US" altLang="ko-KR" b="0" dirty="0" smtClean="0"/>
              <a:t>), </a:t>
            </a:r>
            <a:r>
              <a:rPr lang="ko-KR" altLang="en-US" b="0" dirty="0"/>
              <a:t>나머지 연산자는 백분율 </a:t>
            </a:r>
            <a:r>
              <a:rPr lang="ko-KR" altLang="en-US" b="0" dirty="0" smtClean="0"/>
              <a:t>기호</a:t>
            </a:r>
            <a:r>
              <a:rPr lang="en-US" altLang="ko-KR" b="0" dirty="0" smtClean="0"/>
              <a:t>(</a:t>
            </a:r>
            <a:r>
              <a:rPr lang="en-US" altLang="ko-KR" dirty="0" smtClean="0"/>
              <a:t>%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55" y="4802460"/>
            <a:ext cx="7077075" cy="17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9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증가 연산과 감소 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24472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증가 </a:t>
            </a:r>
            <a:r>
              <a:rPr lang="ko-KR" altLang="en-US" b="0" dirty="0"/>
              <a:t>연산자는 </a:t>
            </a:r>
            <a:r>
              <a:rPr lang="en-US" altLang="ko-KR" dirty="0"/>
              <a:t>+=</a:t>
            </a:r>
            <a:r>
              <a:rPr lang="ko-KR" altLang="en-US" b="0" dirty="0"/>
              <a:t>이고</a:t>
            </a:r>
            <a:r>
              <a:rPr lang="en-US" altLang="ko-KR" b="0" dirty="0"/>
              <a:t>, </a:t>
            </a:r>
            <a:r>
              <a:rPr lang="ko-KR" altLang="en-US" b="0" dirty="0"/>
              <a:t>감소 연산자는 </a:t>
            </a:r>
            <a:r>
              <a:rPr lang="en-US" altLang="ko-KR" dirty="0"/>
              <a:t>-=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49829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8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86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정수형과 </a:t>
            </a:r>
            <a:r>
              <a:rPr lang="ko-KR" altLang="en-US" sz="2000" dirty="0" err="1"/>
              <a:t>실수형</a:t>
            </a:r>
            <a:r>
              <a:rPr lang="ko-KR" altLang="en-US" sz="2000" dirty="0"/>
              <a:t>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1080" y="1556792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err="1"/>
              <a:t>int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b="0" dirty="0" err="1" smtClean="0"/>
              <a:t>실수형을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정수형으로</a:t>
            </a:r>
            <a:r>
              <a:rPr lang="ko-KR" altLang="en-US" b="0" dirty="0"/>
              <a:t> 변환해 주는 </a:t>
            </a:r>
            <a:r>
              <a:rPr lang="ko-KR" altLang="en-US" b="0" dirty="0" smtClean="0"/>
              <a:t>함수</a:t>
            </a:r>
            <a:r>
              <a:rPr lang="en-US" altLang="ko-KR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5" y="2060848"/>
            <a:ext cx="7364660" cy="353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2824" y="5661248"/>
            <a:ext cx="7569616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정수형으로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변환하면 소수점 이하는 무조건 버림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반올림하기 위해서는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round(number, </a:t>
            </a:r>
            <a:r>
              <a:rPr lang="en-US" altLang="ko-KR" sz="1600" b="1" i="1" dirty="0" smtClean="0">
                <a:solidFill>
                  <a:srgbClr val="FF0000"/>
                </a:solidFill>
              </a:rPr>
              <a:t>digits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함수 이용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–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0.5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인 경우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round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함수 이용 시 버림 주의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(e.g., round(10.5) =&gt; 10)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정수형과 </a:t>
            </a:r>
            <a:r>
              <a:rPr lang="ko-KR" altLang="en-US" sz="2000" dirty="0" err="1"/>
              <a:t>실수형</a:t>
            </a:r>
            <a:r>
              <a:rPr lang="ko-KR" altLang="en-US" sz="2000" dirty="0"/>
              <a:t>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515460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smtClean="0"/>
              <a:t>float(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b="0" dirty="0"/>
              <a:t>정수를 </a:t>
            </a:r>
            <a:r>
              <a:rPr lang="ko-KR" altLang="en-US" b="0" dirty="0" err="1"/>
              <a:t>실수형으로</a:t>
            </a:r>
            <a:r>
              <a:rPr lang="ko-KR" altLang="en-US" b="0" dirty="0"/>
              <a:t> 변환해 주는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088076"/>
            <a:ext cx="7658726" cy="227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56" y="4509120"/>
            <a:ext cx="764996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5" y="2106920"/>
            <a:ext cx="8296240" cy="355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숫자형과</a:t>
            </a:r>
            <a:r>
              <a:rPr lang="ko-KR" altLang="en-US" sz="2000" dirty="0"/>
              <a:t> 문자형 간 변환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60160" y="1560240"/>
            <a:ext cx="8260312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실수형</a:t>
            </a:r>
            <a:r>
              <a:rPr lang="ko-KR" altLang="en-US" b="0" dirty="0"/>
              <a:t> 값을 </a:t>
            </a:r>
            <a:r>
              <a:rPr lang="ko-KR" altLang="en-US" b="0" dirty="0" err="1"/>
              <a:t>문자형으로</a:t>
            </a:r>
            <a:r>
              <a:rPr lang="ko-KR" altLang="en-US" b="0" dirty="0"/>
              <a:t> 선언하기 위해서는 반드시 따옴표를 붙여 </a:t>
            </a:r>
            <a:r>
              <a:rPr lang="ko-KR" altLang="en-US" b="0" dirty="0" smtClean="0"/>
              <a:t>선언해야 </a:t>
            </a:r>
            <a:r>
              <a:rPr lang="ko-KR" altLang="en-US" b="0" dirty="0"/>
              <a:t>한다</a:t>
            </a:r>
            <a:r>
              <a:rPr lang="en-US" altLang="ko-KR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589240"/>
            <a:ext cx="4473272" cy="3960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* </a:t>
            </a:r>
            <a:r>
              <a:rPr lang="en-US" altLang="ko-KR" sz="1600" b="1" dirty="0">
                <a:solidFill>
                  <a:srgbClr val="FF0000"/>
                </a:solidFill>
              </a:rPr>
              <a:t>print (float(a) + b)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또는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print(a +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str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(b))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자료형</a:t>
            </a:r>
            <a:r>
              <a:rPr lang="ko-KR" altLang="en-US" sz="2000" dirty="0"/>
              <a:t> 확인하기</a:t>
            </a:r>
            <a:endParaRPr lang="en-US" altLang="ko-KR" sz="20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340768"/>
            <a:ext cx="777686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type(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b="0" dirty="0" err="1" smtClean="0"/>
              <a:t>클래스형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자료형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을 </a:t>
            </a:r>
            <a:r>
              <a:rPr lang="ko-KR" altLang="en-US" b="0" dirty="0"/>
              <a:t>확인할 수 있는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99868"/>
            <a:ext cx="604429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869160"/>
            <a:ext cx="8136904" cy="57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smtClean="0"/>
              <a:t>isinstance(</a:t>
            </a:r>
            <a:r>
              <a:rPr lang="en-US" altLang="ko-KR" b="0" i="1" dirty="0" smtClean="0"/>
              <a:t>object</a:t>
            </a:r>
            <a:r>
              <a:rPr lang="en-US" altLang="ko-KR" b="0" i="1" dirty="0"/>
              <a:t>, </a:t>
            </a:r>
            <a:r>
              <a:rPr lang="en-US" altLang="ko-KR" b="0" i="1" dirty="0" err="1"/>
              <a:t>classinfo</a:t>
            </a:r>
            <a:r>
              <a:rPr lang="en-US" altLang="ko-KR" dirty="0"/>
              <a:t>)</a:t>
            </a:r>
            <a:r>
              <a:rPr lang="en-US" altLang="ko-KR" dirty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b="0" dirty="0" err="1" smtClean="0"/>
              <a:t>클래스형을</a:t>
            </a:r>
            <a:r>
              <a:rPr lang="ko-KR" altLang="en-US" b="0" dirty="0" smtClean="0"/>
              <a:t> </a:t>
            </a:r>
            <a:r>
              <a:rPr lang="ko-KR" altLang="en-US" dirty="0" err="1" smtClean="0"/>
              <a:t>불린값</a:t>
            </a:r>
            <a:r>
              <a:rPr lang="ko-KR" altLang="en-US" b="0" dirty="0" err="1" smtClean="0"/>
              <a:t>으로</a:t>
            </a:r>
            <a:r>
              <a:rPr lang="ko-KR" altLang="en-US" b="0" dirty="0" smtClean="0"/>
              <a:t> 확인할 수 있는 함수</a:t>
            </a:r>
            <a:endParaRPr lang="en-US" altLang="ko-KR" b="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9" y="5301208"/>
            <a:ext cx="5040560" cy="112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07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자료형과</a:t>
            </a:r>
            <a:r>
              <a:rPr lang="ko-KR" altLang="en-US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기본 </a:t>
            </a:r>
            <a:r>
              <a:rPr lang="ko-KR" altLang="en-US" sz="2000" b="1" dirty="0" smtClean="0">
                <a:latin typeface="+mj-ea"/>
                <a:ea typeface="+mj-ea"/>
              </a:rPr>
              <a:t>연산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자료형</a:t>
            </a:r>
            <a:r>
              <a:rPr lang="ko-KR" altLang="en-US" sz="2000" b="1" dirty="0">
                <a:latin typeface="+mj-ea"/>
                <a:ea typeface="+mj-ea"/>
              </a:rPr>
              <a:t> 변환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/>
          <a:lstStyle/>
          <a:p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0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변수명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선언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484784"/>
            <a:ext cx="777686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알파벳</a:t>
            </a:r>
            <a:r>
              <a:rPr lang="en-US" altLang="ko-KR" b="0" dirty="0"/>
              <a:t>, </a:t>
            </a:r>
            <a:r>
              <a:rPr lang="ko-KR" altLang="en-US" b="0" dirty="0"/>
              <a:t>숫자</a:t>
            </a:r>
            <a:r>
              <a:rPr lang="en-US" altLang="ko-KR" b="0" dirty="0"/>
              <a:t>, </a:t>
            </a:r>
            <a:r>
              <a:rPr lang="ko-KR" altLang="en-US" b="0" dirty="0"/>
              <a:t>밑</a:t>
            </a:r>
            <a:r>
              <a:rPr lang="ko-KR" altLang="en-US" b="0" dirty="0" smtClean="0"/>
              <a:t>줄</a:t>
            </a:r>
            <a:r>
              <a:rPr lang="en-US" altLang="ko-KR" b="0" dirty="0"/>
              <a:t>( _ )</a:t>
            </a:r>
            <a:r>
              <a:rPr lang="ko-KR" altLang="en-US" b="0" dirty="0"/>
              <a:t>로 선언할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 smtClean="0"/>
              <a:t>변수명은</a:t>
            </a:r>
            <a:r>
              <a:rPr lang="ko-KR" altLang="en-US" b="0" dirty="0" smtClean="0"/>
              <a:t> </a:t>
            </a:r>
            <a:r>
              <a:rPr lang="ko-KR" altLang="en-US" b="0" dirty="0"/>
              <a:t>의미 있는 단어로 표기하는 것이 좋다</a:t>
            </a:r>
            <a:r>
              <a:rPr lang="en-US" altLang="ko-KR" b="0" dirty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 smtClean="0"/>
              <a:t>변수명은</a:t>
            </a:r>
            <a:r>
              <a:rPr lang="ko-KR" altLang="en-US" b="0" dirty="0" smtClean="0"/>
              <a:t> </a:t>
            </a:r>
            <a:r>
              <a:rPr lang="ko-KR" altLang="en-US" b="0" dirty="0"/>
              <a:t>대소문자가 구분된다</a:t>
            </a:r>
            <a:r>
              <a:rPr lang="en-US" altLang="ko-KR" b="0" dirty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특별한 </a:t>
            </a:r>
            <a:r>
              <a:rPr lang="ko-KR" altLang="en-US" b="0" dirty="0"/>
              <a:t>의미가 있는 </a:t>
            </a:r>
            <a:r>
              <a:rPr lang="ko-KR" altLang="en-US" b="0" dirty="0" err="1"/>
              <a:t>예약어는</a:t>
            </a:r>
            <a:r>
              <a:rPr lang="ko-KR" altLang="en-US" b="0" dirty="0"/>
              <a:t> 사용할 수 없다</a:t>
            </a:r>
            <a:r>
              <a:rPr lang="en-US" altLang="ko-KR" b="0" dirty="0" smtClean="0"/>
              <a:t>. (e.g., for, if, else </a:t>
            </a:r>
            <a:r>
              <a:rPr lang="ko-KR" altLang="en-US" b="0" dirty="0" smtClean="0"/>
              <a:t>등</a:t>
            </a:r>
            <a:r>
              <a:rPr lang="en-US" altLang="ko-KR" b="0" dirty="0" smtClean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(Naming </a:t>
            </a:r>
            <a:r>
              <a:rPr lang="ko-KR" altLang="en-US" b="0" dirty="0" smtClean="0"/>
              <a:t>규약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복합어의 경우 일반적으로 </a:t>
            </a:r>
            <a:r>
              <a:rPr lang="ko-KR" altLang="en-US" b="0" dirty="0" err="1" smtClean="0"/>
              <a:t>변수명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함수명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모듈명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패키지명</a:t>
            </a:r>
            <a:r>
              <a:rPr lang="ko-KR" altLang="en-US" b="0" dirty="0" smtClean="0"/>
              <a:t> 등 대부분 </a:t>
            </a:r>
            <a:r>
              <a:rPr lang="en-US" altLang="ko-KR" b="0" dirty="0" err="1" smtClean="0"/>
              <a:t>snake_case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를 사용하고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클래스명만 </a:t>
            </a:r>
            <a:r>
              <a:rPr lang="en-US" altLang="ko-KR" b="0" dirty="0" err="1" smtClean="0"/>
              <a:t>camelCase</a:t>
            </a:r>
            <a:r>
              <a:rPr lang="ko-KR" altLang="en-US" b="0" dirty="0" smtClean="0"/>
              <a:t>를 사용한다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1026" name="Picture 2" descr="snake toy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7"/>
            <a:ext cx="3300035" cy="214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camel case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camel case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camel case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 descr="camel case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 descr="camel case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21088"/>
            <a:ext cx="2592288" cy="214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4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공간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484784"/>
            <a:ext cx="799288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하나의 변수를 메모리에 저장할 때</a:t>
            </a:r>
            <a:r>
              <a:rPr lang="en-US" altLang="ko-KR" b="0" dirty="0"/>
              <a:t>, </a:t>
            </a:r>
            <a:r>
              <a:rPr lang="ko-KR" altLang="en-US" b="0" dirty="0"/>
              <a:t>그 변수의 </a:t>
            </a:r>
            <a:r>
              <a:rPr lang="ko-KR" altLang="en-US" b="0" dirty="0" smtClean="0"/>
              <a:t>크기만큼 </a:t>
            </a:r>
            <a:r>
              <a:rPr lang="ko-KR" altLang="en-US" b="0" dirty="0"/>
              <a:t>공간</a:t>
            </a:r>
            <a:r>
              <a:rPr lang="en-US" altLang="ko-KR" b="0" dirty="0"/>
              <a:t>(</a:t>
            </a:r>
            <a:r>
              <a:rPr lang="ko-KR" altLang="en-US" b="0" dirty="0"/>
              <a:t>일정한 용량</a:t>
            </a:r>
            <a:r>
              <a:rPr lang="en-US" altLang="ko-KR" b="0" dirty="0"/>
              <a:t>)</a:t>
            </a:r>
            <a:r>
              <a:rPr lang="ko-KR" altLang="en-US" b="0" dirty="0"/>
              <a:t>을 </a:t>
            </a:r>
            <a:r>
              <a:rPr lang="ko-KR" altLang="en-US" b="0" dirty="0" err="1"/>
              <a:t>할당받는다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이진수 한 자리를 </a:t>
            </a:r>
            <a:r>
              <a:rPr lang="ko-KR" altLang="en-US" b="0" dirty="0" smtClean="0"/>
              <a:t>비트</a:t>
            </a:r>
            <a:r>
              <a:rPr lang="en-US" altLang="ko-KR" b="0" dirty="0" smtClean="0"/>
              <a:t>(bit)</a:t>
            </a:r>
            <a:r>
              <a:rPr lang="ko-KR" altLang="en-US" b="0" dirty="0" smtClean="0"/>
              <a:t>라고 </a:t>
            </a:r>
            <a:r>
              <a:rPr lang="ko-KR" altLang="en-US" b="0" dirty="0"/>
              <a:t>하며</a:t>
            </a:r>
            <a:r>
              <a:rPr lang="en-US" altLang="ko-KR" b="0" dirty="0"/>
              <a:t>, 8</a:t>
            </a:r>
            <a:r>
              <a:rPr lang="ko-KR" altLang="en-US" b="0" dirty="0"/>
              <a:t>개의 비트는 </a:t>
            </a:r>
            <a:r>
              <a:rPr lang="en-US" altLang="ko-KR" b="0" dirty="0"/>
              <a:t>1</a:t>
            </a:r>
            <a:r>
              <a:rPr lang="ko-KR" altLang="en-US" b="0" dirty="0" smtClean="0"/>
              <a:t>바이트</a:t>
            </a:r>
            <a:r>
              <a:rPr lang="en-US" altLang="ko-KR" b="0" dirty="0" smtClean="0"/>
              <a:t>(byte), </a:t>
            </a:r>
            <a:r>
              <a:rPr lang="en-US" altLang="ko-KR" b="0" dirty="0"/>
              <a:t>1,024</a:t>
            </a:r>
            <a:r>
              <a:rPr lang="ko-KR" altLang="en-US" b="0" dirty="0"/>
              <a:t>바이트는 </a:t>
            </a:r>
            <a:r>
              <a:rPr lang="en-US" altLang="ko-KR" b="0" dirty="0"/>
              <a:t>1</a:t>
            </a:r>
            <a:r>
              <a:rPr lang="ko-KR" altLang="en-US" b="0" dirty="0" smtClean="0"/>
              <a:t>킬로바이트</a:t>
            </a:r>
            <a:r>
              <a:rPr lang="en-US" altLang="ko-KR" b="0" dirty="0" smtClean="0"/>
              <a:t>(kilobyte</a:t>
            </a:r>
            <a:r>
              <a:rPr lang="en-US" altLang="ko-KR" b="0" dirty="0"/>
              <a:t>, </a:t>
            </a:r>
            <a:r>
              <a:rPr lang="en-US" altLang="ko-KR" b="0" dirty="0" smtClean="0"/>
              <a:t>KB), </a:t>
            </a:r>
            <a:r>
              <a:rPr lang="en-US" altLang="ko-KR" b="0" dirty="0"/>
              <a:t>1,024</a:t>
            </a:r>
            <a:r>
              <a:rPr lang="ko-KR" altLang="en-US" b="0" dirty="0" smtClean="0"/>
              <a:t>킬로바이트는 </a:t>
            </a:r>
            <a:r>
              <a:rPr lang="en-US" altLang="ko-KR" b="0" dirty="0"/>
              <a:t>1</a:t>
            </a:r>
            <a:r>
              <a:rPr lang="ko-KR" altLang="en-US" b="0" dirty="0" smtClean="0"/>
              <a:t>메가바이트</a:t>
            </a:r>
            <a:r>
              <a:rPr lang="en-US" altLang="ko-KR" b="0" dirty="0" smtClean="0"/>
              <a:t>(megabyte</a:t>
            </a:r>
            <a:r>
              <a:rPr lang="en-US" altLang="ko-KR" b="0" dirty="0"/>
              <a:t>, </a:t>
            </a:r>
            <a:r>
              <a:rPr lang="en-US" altLang="ko-KR" b="0" dirty="0" smtClean="0"/>
              <a:t>MB)</a:t>
            </a:r>
            <a:r>
              <a:rPr lang="ko-KR" altLang="en-US" b="0" dirty="0" smtClean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이러한 개념을 메모리 공간이라고 한다</a:t>
            </a:r>
            <a:r>
              <a:rPr lang="en-US" altLang="ko-KR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7" y="3740636"/>
            <a:ext cx="3729776" cy="199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2667" y="5756388"/>
            <a:ext cx="657464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[ 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비트</a:t>
            </a:r>
            <a:r>
              <a:rPr lang="en-US" altLang="ko-KR" sz="1400" b="1" dirty="0">
                <a:solidFill>
                  <a:schemeClr val="accent1"/>
                </a:solidFill>
              </a:rPr>
              <a:t>(bit)</a:t>
            </a:r>
            <a:r>
              <a:rPr lang="ko-KR" altLang="en-US" sz="1400" b="1" dirty="0">
                <a:solidFill>
                  <a:schemeClr val="accent1"/>
                </a:solidFill>
              </a:rPr>
              <a:t>와 바이트</a:t>
            </a:r>
            <a:r>
              <a:rPr lang="en-US" altLang="ko-KR" sz="1400" b="1" dirty="0">
                <a:solidFill>
                  <a:schemeClr val="accent1"/>
                </a:solidFill>
              </a:rPr>
              <a:t>(byte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) ]</a:t>
            </a:r>
            <a:endParaRPr lang="ko-KR" altLang="en-US" sz="14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0872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기본 </a:t>
            </a:r>
            <a:r>
              <a:rPr lang="ko-KR" altLang="en-US" sz="2000" dirty="0" err="1"/>
              <a:t>자료형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70738" y="1484784"/>
            <a:ext cx="847772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정수형</a:t>
            </a:r>
            <a:r>
              <a:rPr lang="en-US" altLang="ko-KR" dirty="0"/>
              <a:t>(</a:t>
            </a:r>
            <a:r>
              <a:rPr lang="en-US" altLang="ko-KR" dirty="0" smtClean="0"/>
              <a:t>int) : </a:t>
            </a:r>
            <a:r>
              <a:rPr lang="ko-KR" altLang="en-US" b="0" dirty="0" smtClean="0"/>
              <a:t>자연수를 </a:t>
            </a:r>
            <a:r>
              <a:rPr lang="ko-KR" altLang="en-US" b="0" dirty="0"/>
              <a:t>포함해 값의 영역이 정수로 한정된 </a:t>
            </a:r>
            <a:r>
              <a:rPr lang="ko-KR" altLang="en-US" b="0" dirty="0" smtClean="0"/>
              <a:t>값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/>
              <a:t>실수형</a:t>
            </a:r>
            <a:r>
              <a:rPr lang="en-US" altLang="ko-KR" dirty="0"/>
              <a:t>(</a:t>
            </a:r>
            <a:r>
              <a:rPr lang="en-US" altLang="ko-KR" dirty="0" smtClean="0"/>
              <a:t>float) : </a:t>
            </a:r>
            <a:r>
              <a:rPr lang="ko-KR" altLang="en-US" b="0" dirty="0" smtClean="0"/>
              <a:t>소수점이 </a:t>
            </a:r>
            <a:r>
              <a:rPr lang="ko-KR" altLang="en-US" b="0" dirty="0"/>
              <a:t>포함된 </a:t>
            </a:r>
            <a:r>
              <a:rPr lang="ko-KR" altLang="en-US" b="0" dirty="0" smtClean="0"/>
              <a:t>값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smtClean="0"/>
              <a:t>문자형</a:t>
            </a:r>
            <a:r>
              <a:rPr lang="en-US" altLang="ko-KR" dirty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: </a:t>
            </a:r>
            <a:r>
              <a:rPr lang="ko-KR" altLang="en-US" b="0" dirty="0"/>
              <a:t>값이 문자로 출력되는 </a:t>
            </a:r>
            <a:r>
              <a:rPr lang="ko-KR" altLang="en-US" b="0" dirty="0" err="1" smtClean="0"/>
              <a:t>자료형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 smtClean="0"/>
              <a:t>불린형</a:t>
            </a:r>
            <a:r>
              <a:rPr lang="en-US" altLang="ko-KR" dirty="0"/>
              <a:t>(</a:t>
            </a:r>
            <a:r>
              <a:rPr lang="en-US" altLang="ko-KR" dirty="0" smtClean="0"/>
              <a:t>bool) : </a:t>
            </a:r>
            <a:r>
              <a:rPr lang="ko-KR" altLang="en-US" b="0" dirty="0"/>
              <a:t>논리형으로</a:t>
            </a:r>
            <a:r>
              <a:rPr lang="en-US" altLang="ko-KR" b="0" dirty="0"/>
              <a:t>, </a:t>
            </a:r>
            <a:r>
              <a:rPr lang="ko-KR" altLang="en-US" b="0" dirty="0" smtClean="0"/>
              <a:t>참</a:t>
            </a:r>
            <a:r>
              <a:rPr lang="en-US" altLang="ko-KR" b="0" dirty="0" smtClean="0"/>
              <a:t>(True)</a:t>
            </a:r>
            <a:r>
              <a:rPr lang="ko-KR" altLang="en-US" b="0" dirty="0" smtClean="0"/>
              <a:t> </a:t>
            </a:r>
            <a:r>
              <a:rPr lang="ko-KR" altLang="en-US" b="0" dirty="0"/>
              <a:t>또는 </a:t>
            </a:r>
            <a:r>
              <a:rPr lang="ko-KR" altLang="en-US" b="0" dirty="0" smtClean="0"/>
              <a:t>거짓</a:t>
            </a:r>
            <a:r>
              <a:rPr lang="en-US" altLang="ko-KR" b="0" dirty="0" smtClean="0"/>
              <a:t>(False)</a:t>
            </a:r>
            <a:r>
              <a:rPr lang="ko-KR" altLang="en-US" b="0" dirty="0" smtClean="0"/>
              <a:t>을 </a:t>
            </a:r>
            <a:r>
              <a:rPr lang="ko-KR" altLang="en-US" b="0" dirty="0"/>
              <a:t>표현할 때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 smtClean="0"/>
              <a:t>복소수형</a:t>
            </a:r>
            <a:r>
              <a:rPr lang="en-US" altLang="ko-KR" dirty="0" smtClean="0"/>
              <a:t>(complex) </a:t>
            </a:r>
            <a:r>
              <a:rPr lang="en-US" altLang="ko-KR" dirty="0"/>
              <a:t>: </a:t>
            </a:r>
            <a:r>
              <a:rPr lang="ko-KR" altLang="en-US" b="0" dirty="0" err="1" smtClean="0"/>
              <a:t>복소수형을</a:t>
            </a:r>
            <a:r>
              <a:rPr lang="ko-KR" altLang="en-US" b="0" dirty="0" smtClean="0"/>
              <a:t> 표현하여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주의할 점은 허수부의 </a:t>
            </a:r>
            <a:r>
              <a:rPr lang="en-US" altLang="ko-KR" b="0" dirty="0" err="1"/>
              <a:t>i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대신 </a:t>
            </a:r>
            <a:r>
              <a:rPr lang="en-US" altLang="ko-KR" b="0" dirty="0" smtClean="0"/>
              <a:t>j </a:t>
            </a:r>
            <a:r>
              <a:rPr lang="ko-KR" altLang="en-US" b="0" dirty="0" smtClean="0"/>
              <a:t>또는</a:t>
            </a:r>
            <a:r>
              <a:rPr lang="en-US" altLang="ko-KR" b="0" dirty="0" smtClean="0"/>
              <a:t> J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806631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4852764" y="6290612"/>
            <a:ext cx="10081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51216" y="6388788"/>
            <a:ext cx="1800200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대소문자 주의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3711644"/>
            <a:ext cx="7920880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파이썬에는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long, double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타입이 없음</a:t>
            </a:r>
          </a:p>
        </p:txBody>
      </p:sp>
    </p:spTree>
    <p:extLst>
      <p:ext uri="{BB962C8B-B14F-4D97-AF65-F5344CB8AC3E}">
        <p14:creationId xmlns:p14="http://schemas.microsoft.com/office/powerpoint/2010/main" val="40823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388319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4320480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동적 타이핑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615977" cy="359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동적 타이핑</a:t>
            </a:r>
            <a:r>
              <a:rPr lang="en-US" altLang="ko-KR" dirty="0"/>
              <a:t>(dynamic typing)</a:t>
            </a:r>
            <a:r>
              <a:rPr lang="ko-KR" altLang="en-US" b="0" dirty="0"/>
              <a:t>은 변수의 </a:t>
            </a:r>
            <a:r>
              <a:rPr lang="ko-KR" altLang="en-US" b="0" dirty="0" smtClean="0"/>
              <a:t>메모리 공간을 확보하는 행위가 실행 시점에서 발생하는 것을 뜻한다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조금 어렵게 느낄 수도 있지만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일반적으로 </a:t>
            </a:r>
            <a:r>
              <a:rPr lang="en-US" altLang="ko-KR" b="0" dirty="0" smtClean="0"/>
              <a:t>C</a:t>
            </a:r>
            <a:r>
              <a:rPr lang="ko-KR" altLang="en-US" b="0" dirty="0" smtClean="0"/>
              <a:t>나 자바는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data = 8 </a:t>
            </a:r>
            <a:r>
              <a:rPr lang="ko-KR" altLang="en-US" b="0" dirty="0" smtClean="0"/>
              <a:t>과 같이 </a:t>
            </a:r>
            <a:r>
              <a:rPr lang="en-US" altLang="ko-KR" b="0" dirty="0" smtClean="0"/>
              <a:t>data</a:t>
            </a:r>
            <a:r>
              <a:rPr lang="ko-KR" altLang="en-US" b="0" dirty="0" smtClean="0"/>
              <a:t>라는 변수가 정수형이라고 사전에 선언한다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그에 비해 </a:t>
            </a:r>
            <a:r>
              <a:rPr lang="ko-KR" altLang="en-US" b="0" dirty="0" err="1" smtClean="0"/>
              <a:t>파이썬은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data = 8 </a:t>
            </a:r>
            <a:r>
              <a:rPr lang="ko-KR" altLang="en-US" b="0" dirty="0" smtClean="0"/>
              <a:t>형태로 선언한다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즉</a:t>
            </a:r>
            <a:r>
              <a:rPr lang="en-US" altLang="ko-KR" b="0" dirty="0" smtClean="0"/>
              <a:t>, </a:t>
            </a:r>
            <a:r>
              <a:rPr lang="en-US" altLang="ko-KR" b="0" dirty="0"/>
              <a:t>data</a:t>
            </a:r>
            <a:r>
              <a:rPr lang="ko-KR" altLang="en-US" b="0" dirty="0"/>
              <a:t>라는 변수의 </a:t>
            </a:r>
            <a:r>
              <a:rPr lang="ko-KR" altLang="en-US" b="0" dirty="0" err="1"/>
              <a:t>자료형이</a:t>
            </a:r>
            <a:r>
              <a:rPr lang="ko-KR" altLang="en-US" b="0" dirty="0"/>
              <a:t> 정수</a:t>
            </a:r>
            <a:r>
              <a:rPr lang="en-US" altLang="ko-KR" b="0" dirty="0"/>
              <a:t>(integer)</a:t>
            </a:r>
            <a:r>
              <a:rPr lang="ko-KR" altLang="en-US" b="0" dirty="0" smtClean="0"/>
              <a:t>인지 </a:t>
            </a:r>
            <a:r>
              <a:rPr lang="ko-KR" altLang="en-US" b="0" dirty="0"/>
              <a:t>실수</a:t>
            </a:r>
            <a:r>
              <a:rPr lang="en-US" altLang="ko-KR" b="0" dirty="0"/>
              <a:t>(float)</a:t>
            </a:r>
            <a:r>
              <a:rPr lang="ko-KR" altLang="en-US" b="0" dirty="0"/>
              <a:t>인지를 프로그래머가 아닌 인터프리터가 스스로 판단하는 것이다</a:t>
            </a:r>
            <a:r>
              <a:rPr lang="en-US" altLang="ko-KR" b="0" dirty="0"/>
              <a:t>. </a:t>
            </a:r>
            <a:r>
              <a:rPr lang="ko-KR" altLang="en-US" b="0" dirty="0"/>
              <a:t>그리고 그것을 실행 시점에 </a:t>
            </a:r>
            <a:r>
              <a:rPr lang="ko-KR" altLang="en-US" b="0" dirty="0" smtClean="0"/>
              <a:t>동적으로 </a:t>
            </a:r>
            <a:r>
              <a:rPr lang="ko-KR" altLang="en-US" b="0" dirty="0"/>
              <a:t>판단하므로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언어가 동적으로 </a:t>
            </a:r>
            <a:r>
              <a:rPr lang="ko-KR" altLang="en-US" b="0" dirty="0" err="1"/>
              <a:t>자료형의</a:t>
            </a:r>
            <a:r>
              <a:rPr lang="ko-KR" altLang="en-US" b="0" dirty="0"/>
              <a:t> 결정을 지원한다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다른 </a:t>
            </a:r>
            <a:r>
              <a:rPr lang="ko-KR" altLang="en-US" b="0" dirty="0"/>
              <a:t>언어들과 달리 </a:t>
            </a:r>
            <a:r>
              <a:rPr lang="ko-KR" altLang="en-US" b="0" dirty="0" err="1"/>
              <a:t>파이썬은</a:t>
            </a:r>
            <a:r>
              <a:rPr lang="ko-KR" altLang="en-US" b="0" dirty="0"/>
              <a:t> 매우 유연한 언어로</a:t>
            </a:r>
            <a:r>
              <a:rPr lang="en-US" altLang="ko-KR" b="0" dirty="0"/>
              <a:t>, </a:t>
            </a:r>
            <a:r>
              <a:rPr lang="ko-KR" altLang="en-US" b="0" dirty="0" err="1"/>
              <a:t>할당받는</a:t>
            </a:r>
            <a:r>
              <a:rPr lang="ko-KR" altLang="en-US" b="0" dirty="0"/>
              <a:t> 메모리 </a:t>
            </a:r>
            <a:r>
              <a:rPr lang="ko-KR" altLang="en-US" b="0" dirty="0" smtClean="0"/>
              <a:t>공간도 저장되는 </a:t>
            </a:r>
            <a:r>
              <a:rPr lang="ko-KR" altLang="en-US" b="0" dirty="0"/>
              <a:t>값의 크기에 따라 동적으로 다르게 </a:t>
            </a:r>
            <a:r>
              <a:rPr lang="ko-KR" altLang="en-US" b="0" dirty="0" err="1"/>
              <a:t>할당받을</a:t>
            </a:r>
            <a:r>
              <a:rPr lang="ko-KR" altLang="en-US" b="0" dirty="0"/>
              <a:t> 수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54440" y="90872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기본 </a:t>
            </a:r>
            <a:r>
              <a:rPr lang="ko-KR" altLang="en-US" sz="2000" dirty="0" err="1"/>
              <a:t>자료형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66632" y="1484784"/>
            <a:ext cx="7349784" cy="4968552"/>
            <a:chOff x="972000" y="2220127"/>
            <a:chExt cx="7200000" cy="473726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2220127"/>
              <a:ext cx="7200000" cy="1423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1"/>
            <a:stretch/>
          </p:blipFill>
          <p:spPr bwMode="auto">
            <a:xfrm>
              <a:off x="972000" y="3514219"/>
              <a:ext cx="7200000" cy="344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22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916832"/>
            <a:ext cx="6408712" cy="326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자료형과</a:t>
            </a:r>
            <a:r>
              <a:rPr lang="ko-KR" altLang="en-US" dirty="0"/>
              <a:t> 기본 연산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간단한 </a:t>
            </a:r>
            <a:r>
              <a:rPr lang="ko-KR" altLang="en-US" sz="2000" dirty="0" smtClean="0"/>
              <a:t>연산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사칙연산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3169" y="4725144"/>
            <a:ext cx="4176464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loat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형으로 자동 형 변환 되었음</a:t>
            </a:r>
          </a:p>
        </p:txBody>
      </p:sp>
    </p:spTree>
    <p:extLst>
      <p:ext uri="{BB962C8B-B14F-4D97-AF65-F5344CB8AC3E}">
        <p14:creationId xmlns:p14="http://schemas.microsoft.com/office/powerpoint/2010/main" val="9708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10412</TotalTime>
  <Words>592</Words>
  <Application>Microsoft Office PowerPoint</Application>
  <PresentationFormat>화면 슬라이드 쇼(4:3)</PresentationFormat>
  <Paragraphs>61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01. 자료형과 기본 연산</vt:lpstr>
      <vt:lpstr>01. 자료형과 기본 연산</vt:lpstr>
      <vt:lpstr>01. 자료형과 기본 연산</vt:lpstr>
      <vt:lpstr>01. 자료형과 기본 연산</vt:lpstr>
      <vt:lpstr>01. 자료형과 기본 연산</vt:lpstr>
      <vt:lpstr>01. 자료형과 기본 연산</vt:lpstr>
      <vt:lpstr>01. 자료형과 기본 연산</vt:lpstr>
      <vt:lpstr>01. 자료형과 기본 연산</vt:lpstr>
      <vt:lpstr>PowerPoint 프레젠테이션</vt:lpstr>
      <vt:lpstr>02. 자료형 변환</vt:lpstr>
      <vt:lpstr>02. 자료형 변환</vt:lpstr>
      <vt:lpstr>02. 자료형 변환</vt:lpstr>
      <vt:lpstr>02. 자료형 변환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최성철;이동훈</dc:creator>
  <cp:lastModifiedBy>Hanjo Jeong</cp:lastModifiedBy>
  <cp:revision>773</cp:revision>
  <dcterms:created xsi:type="dcterms:W3CDTF">2012-07-11T10:23:22Z</dcterms:created>
  <dcterms:modified xsi:type="dcterms:W3CDTF">2019-03-14T13:56:05Z</dcterms:modified>
</cp:coreProperties>
</file>