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71" r:id="rId3"/>
    <p:sldId id="572" r:id="rId4"/>
    <p:sldId id="531" r:id="rId5"/>
    <p:sldId id="532" r:id="rId6"/>
    <p:sldId id="574" r:id="rId7"/>
    <p:sldId id="538" r:id="rId8"/>
    <p:sldId id="539" r:id="rId9"/>
    <p:sldId id="541" r:id="rId10"/>
    <p:sldId id="542" r:id="rId11"/>
    <p:sldId id="543" r:id="rId12"/>
    <p:sldId id="544" r:id="rId13"/>
    <p:sldId id="545" r:id="rId14"/>
    <p:sldId id="576" r:id="rId15"/>
    <p:sldId id="546" r:id="rId16"/>
    <p:sldId id="547" r:id="rId17"/>
    <p:sldId id="549" r:id="rId18"/>
    <p:sldId id="551" r:id="rId19"/>
    <p:sldId id="553" r:id="rId20"/>
    <p:sldId id="554" r:id="rId21"/>
    <p:sldId id="555" r:id="rId22"/>
    <p:sldId id="566" r:id="rId23"/>
    <p:sldId id="556" r:id="rId24"/>
    <p:sldId id="557" r:id="rId25"/>
    <p:sldId id="575" r:id="rId26"/>
    <p:sldId id="558" r:id="rId27"/>
    <p:sldId id="559" r:id="rId28"/>
    <p:sldId id="569" r:id="rId29"/>
    <p:sldId id="560" r:id="rId30"/>
    <p:sldId id="561" r:id="rId31"/>
    <p:sldId id="562" r:id="rId32"/>
    <p:sldId id="563" r:id="rId33"/>
    <p:sldId id="564" r:id="rId34"/>
    <p:sldId id="565" r:id="rId35"/>
    <p:sldId id="577" r:id="rId36"/>
    <p:sldId id="578" r:id="rId37"/>
    <p:sldId id="579" r:id="rId38"/>
    <p:sldId id="385" r:id="rId3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79433"/>
    <a:srgbClr val="F3F8E6"/>
    <a:srgbClr val="DA6EAB"/>
    <a:srgbClr val="0067B3"/>
    <a:srgbClr val="EE7D6A"/>
    <a:srgbClr val="43AC81"/>
    <a:srgbClr val="2A5CAA"/>
    <a:srgbClr val="ED7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213" autoAdjust="0"/>
  </p:normalViewPr>
  <p:slideViewPr>
    <p:cSldViewPr>
      <p:cViewPr varScale="1">
        <p:scale>
          <a:sx n="66" d="100"/>
          <a:sy n="66" d="100"/>
        </p:scale>
        <p:origin x="1480" y="4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4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1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 userDrawn="1"/>
        </p:nvSpPr>
        <p:spPr bwMode="auto">
          <a:xfrm>
            <a:off x="719572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 userDrawn="1"/>
        </p:nvSpPr>
        <p:spPr bwMode="auto">
          <a:xfrm>
            <a:off x="719572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1" name="텍스트 개체 틀 6"/>
          <p:cNvSpPr>
            <a:spLocks noGrp="1"/>
          </p:cNvSpPr>
          <p:nvPr userDrawn="1"/>
        </p:nvSpPr>
        <p:spPr bwMode="auto">
          <a:xfrm>
            <a:off x="871501" y="35650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2" name="텍스트 개체 틀 6"/>
          <p:cNvSpPr>
            <a:spLocks noGrp="1"/>
          </p:cNvSpPr>
          <p:nvPr userDrawn="1"/>
        </p:nvSpPr>
        <p:spPr bwMode="auto">
          <a:xfrm>
            <a:off x="871501" y="25012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3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71972" y="35650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871972" y="25012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1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1" r:id="rId8"/>
    <p:sldLayoutId id="2147483686" r:id="rId9"/>
    <p:sldLayoutId id="2147483685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>
                <a:solidFill>
                  <a:schemeClr val="bg1"/>
                </a:solidFill>
              </a:rPr>
              <a:t>03. </a:t>
            </a:r>
            <a:r>
              <a:rPr lang="ko-KR" altLang="en-US" sz="3200" b="1" dirty="0">
                <a:solidFill>
                  <a:schemeClr val="bg1"/>
                </a:solidFill>
              </a:rPr>
              <a:t>화면 입출력과 리스트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70434" y="1412776"/>
            <a:ext cx="806489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슬라이싱의</a:t>
            </a:r>
            <a:r>
              <a:rPr lang="ko-KR" altLang="en-US" b="0" dirty="0"/>
              <a:t> 기본 문법</a:t>
            </a:r>
            <a:endParaRPr lang="en-US" altLang="ko-KR" b="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9" y="1893673"/>
            <a:ext cx="7829703" cy="66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9" y="2528900"/>
            <a:ext cx="782969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8" y="5085183"/>
            <a:ext cx="7806279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9552" y="3897052"/>
            <a:ext cx="8262146" cy="104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파이썬의</a:t>
            </a:r>
            <a:r>
              <a:rPr lang="ko-KR" altLang="en-US" b="0" dirty="0"/>
              <a:t> 리스트에서 ‘마지막 인덱스 </a:t>
            </a:r>
            <a:r>
              <a:rPr lang="en-US" altLang="ko-KR" b="0" dirty="0"/>
              <a:t>- 1</a:t>
            </a:r>
            <a:r>
              <a:rPr lang="ko-KR" altLang="en-US" b="0" dirty="0"/>
              <a:t>’까지만 출력된다</a:t>
            </a:r>
            <a:r>
              <a:rPr lang="en-US" altLang="ko-KR" b="0" dirty="0"/>
              <a:t>. </a:t>
            </a:r>
            <a:r>
              <a:rPr lang="ko-KR" altLang="en-US" b="0" dirty="0"/>
              <a:t>만약 한 번 이상 리스트 변수를 사용하면 </a:t>
            </a:r>
            <a:r>
              <a:rPr lang="ko-KR" altLang="en-US" b="0" u="sng" dirty="0"/>
              <a:t>마지막 인덱스가 다음 리스트의 시작 인덱스가 되어 </a:t>
            </a:r>
            <a:r>
              <a:rPr lang="ko-KR" altLang="en-US" b="0" dirty="0"/>
              <a:t>코드를 작성할 때 조금 더 쉽게 이해할 수 있다는 장점이 있다</a:t>
            </a:r>
            <a:r>
              <a:rPr lang="en-US" altLang="ko-KR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10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2204864"/>
            <a:ext cx="115212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n-lt"/>
              </a:rPr>
              <a:t>Exclusive</a:t>
            </a:r>
            <a:endParaRPr lang="ko-KR" altLang="en-US" sz="16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699792" y="2348880"/>
            <a:ext cx="10081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07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3645024"/>
            <a:ext cx="799288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일반적으로 시작 인덱스가 비어 있으면 처음부터</a:t>
            </a:r>
            <a:r>
              <a:rPr lang="en-US" altLang="ko-KR" b="0" dirty="0"/>
              <a:t>, </a:t>
            </a:r>
            <a:r>
              <a:rPr lang="ko-KR" altLang="en-US" b="0" dirty="0"/>
              <a:t>마지막 인덱스가 비어 있으면 마지막까지라는 의미로 사용된다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cities[-8:]</a:t>
            </a:r>
            <a:r>
              <a:rPr lang="ko-KR" altLang="en-US" b="0" dirty="0"/>
              <a:t>은 인덱스가 </a:t>
            </a:r>
            <a:r>
              <a:rPr lang="en-US" altLang="ko-KR" b="0" dirty="0"/>
              <a:t>-8</a:t>
            </a:r>
            <a:r>
              <a:rPr lang="ko-KR" altLang="en-US" b="0" dirty="0"/>
              <a:t>인 ‘서울’부터 ‘수원’까지 출력하라는 뜻이다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리버스</a:t>
            </a:r>
            <a:r>
              <a:rPr lang="ko-KR" altLang="en-US" sz="2000" dirty="0">
                <a:solidFill>
                  <a:srgbClr val="F79433"/>
                </a:solidFill>
              </a:rPr>
              <a:t> 인덱스</a:t>
            </a:r>
            <a:r>
              <a:rPr lang="en-US" altLang="ko-KR" sz="2000" dirty="0">
                <a:solidFill>
                  <a:srgbClr val="F79433"/>
                </a:solidFill>
              </a:rPr>
              <a:t>(reverse index)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28800"/>
            <a:ext cx="79928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리스트에는 인덱스를 마지막 값부터 시작하는 </a:t>
            </a:r>
            <a:r>
              <a:rPr lang="ko-KR" altLang="en-US" u="sng" dirty="0" err="1"/>
              <a:t>리버스</a:t>
            </a:r>
            <a:r>
              <a:rPr lang="ko-KR" altLang="en-US" u="sng" dirty="0"/>
              <a:t> 인덱스</a:t>
            </a:r>
            <a:r>
              <a:rPr lang="en-US" altLang="ko-KR" dirty="0"/>
              <a:t> </a:t>
            </a:r>
            <a:r>
              <a:rPr lang="ko-KR" altLang="en-US" b="0" dirty="0"/>
              <a:t>기능이 있다</a:t>
            </a:r>
            <a:r>
              <a:rPr lang="en-US" altLang="ko-KR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9" y="2204864"/>
            <a:ext cx="709678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9592" y="2997522"/>
            <a:ext cx="352839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+mn-lt"/>
              </a:rPr>
              <a:t>[ cities </a:t>
            </a:r>
            <a:r>
              <a:rPr lang="ko-KR" altLang="en-US" sz="1600" b="1" dirty="0">
                <a:solidFill>
                  <a:schemeClr val="accent1"/>
                </a:solidFill>
                <a:latin typeface="+mn-lt"/>
              </a:rPr>
              <a:t>변수의 </a:t>
            </a:r>
            <a:r>
              <a:rPr lang="ko-KR" altLang="en-US" sz="1600" b="1" dirty="0" err="1">
                <a:solidFill>
                  <a:schemeClr val="accent1"/>
                </a:solidFill>
                <a:latin typeface="+mn-lt"/>
              </a:rPr>
              <a:t>리버스</a:t>
            </a:r>
            <a:r>
              <a:rPr lang="ko-KR" altLang="en-US" sz="1600" b="1" dirty="0">
                <a:solidFill>
                  <a:schemeClr val="accent1"/>
                </a:solidFill>
                <a:latin typeface="+mn-lt"/>
              </a:rPr>
              <a:t> 인덱스 </a:t>
            </a:r>
            <a:r>
              <a:rPr lang="en-US" altLang="ko-KR" sz="1600" b="1" dirty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11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1" y="4941168"/>
            <a:ext cx="772865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42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인덱스 범위를 넘어가는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인덱스를 따로 넣지 않고 </a:t>
            </a:r>
            <a:r>
              <a:rPr lang="en-US" altLang="ko-KR" b="0" dirty="0"/>
              <a:t>print(cities[:])</a:t>
            </a:r>
            <a:r>
              <a:rPr lang="ko-KR" altLang="en-US" b="0" dirty="0"/>
              <a:t>과 같이 콜론</a:t>
            </a:r>
            <a:r>
              <a:rPr lang="en-US" altLang="ko-KR" b="0" dirty="0"/>
              <a:t>(:)</a:t>
            </a:r>
            <a:r>
              <a:rPr lang="ko-KR" altLang="en-US" b="0" dirty="0"/>
              <a:t>을 넣으면 </a:t>
            </a:r>
            <a:r>
              <a:rPr lang="en-US" altLang="ko-KR" b="0" dirty="0"/>
              <a:t>cities </a:t>
            </a:r>
            <a:r>
              <a:rPr lang="ko-KR" altLang="en-US" b="0" dirty="0"/>
              <a:t>변수의 모든 값을 다 반환한다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슬라이싱에서는</a:t>
            </a:r>
            <a:r>
              <a:rPr lang="ko-KR" altLang="en-US" b="0" dirty="0"/>
              <a:t> 인덱스를 넘어서거나 입력하지 않더라도 자동으로 시작 인덱스와 마지막 인덱스로 지정된다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12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92" y="3717032"/>
            <a:ext cx="737672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20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증가값</a:t>
            </a:r>
            <a:r>
              <a:rPr lang="en-US" altLang="ko-KR" sz="2000" dirty="0">
                <a:solidFill>
                  <a:srgbClr val="F79433"/>
                </a:solidFill>
              </a:rPr>
              <a:t>(step)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슬라이싱에서는</a:t>
            </a:r>
            <a:r>
              <a:rPr lang="ko-KR" altLang="en-US" b="0" dirty="0"/>
              <a:t> 시작 인덱스와 마지막 인덱스 외에 마지막 자리에 </a:t>
            </a:r>
            <a:r>
              <a:rPr lang="ko-KR" altLang="en-US" b="0" dirty="0" err="1"/>
              <a:t>증가값을</a:t>
            </a:r>
            <a:r>
              <a:rPr lang="ko-KR" altLang="en-US" b="0" dirty="0"/>
              <a:t> 넣을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증가값은</a:t>
            </a:r>
            <a:r>
              <a:rPr lang="ko-KR" altLang="en-US" b="0" dirty="0"/>
              <a:t> 한 번에 건너뛰는 값의 개수이다</a:t>
            </a:r>
            <a:r>
              <a:rPr lang="en-US" altLang="ko-KR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13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739612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691680" y="3284984"/>
            <a:ext cx="32403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20551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증가값</a:t>
            </a:r>
            <a:r>
              <a:rPr lang="en-US" altLang="ko-KR" sz="2000" dirty="0">
                <a:solidFill>
                  <a:srgbClr val="F79433"/>
                </a:solidFill>
              </a:rPr>
              <a:t>(step) – More Examples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14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75842"/>
            <a:ext cx="70866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03648" y="6111652"/>
            <a:ext cx="115212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lt"/>
              </a:rPr>
              <a:t>(Why?)</a:t>
            </a:r>
            <a:endParaRPr lang="ko-KR" alt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948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2854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연산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2854" y="141277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덧셈 연산 </a:t>
            </a:r>
            <a:r>
              <a:rPr lang="en-US" altLang="ko-KR" dirty="0"/>
              <a:t>: </a:t>
            </a:r>
            <a:r>
              <a:rPr lang="ko-KR" altLang="en-US" b="0" dirty="0"/>
              <a:t>덧셈 연산을 하더라도 따로 어딘가 변수에 할당해 주지 않으면 기존 변수는 변화가 없다</a:t>
            </a:r>
            <a:endParaRPr lang="en-US" altLang="ko-KR" b="0" dirty="0"/>
          </a:p>
        </p:txBody>
      </p:sp>
      <p:sp>
        <p:nvSpPr>
          <p:cNvPr id="8" name="TextBox 7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15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60" y="2276872"/>
            <a:ext cx="686469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44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연산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곱셈 연산 </a:t>
            </a:r>
            <a:r>
              <a:rPr lang="en-US" altLang="ko-KR" dirty="0"/>
              <a:t>: </a:t>
            </a:r>
            <a:r>
              <a:rPr lang="ko-KR" altLang="en-US" b="0" dirty="0"/>
              <a:t>리스트의 곱셈 연산은 기준 리스트에 </a:t>
            </a:r>
            <a:r>
              <a:rPr lang="en-US" altLang="ko-KR" b="0" dirty="0"/>
              <a:t>n</a:t>
            </a:r>
            <a:r>
              <a:rPr lang="ko-KR" altLang="en-US" b="0" dirty="0"/>
              <a:t>을 곱했을 때</a:t>
            </a:r>
            <a:r>
              <a:rPr lang="en-US" altLang="ko-KR" b="0" dirty="0"/>
              <a:t>, </a:t>
            </a:r>
            <a:r>
              <a:rPr lang="ko-KR" altLang="en-US" b="0" dirty="0"/>
              <a:t>같은 리스트를 </a:t>
            </a:r>
            <a:r>
              <a:rPr lang="en-US" altLang="ko-KR" b="0" dirty="0"/>
              <a:t>n</a:t>
            </a:r>
            <a:r>
              <a:rPr lang="ko-KR" altLang="en-US" b="0" dirty="0"/>
              <a:t>배만큼 늘려 준다</a:t>
            </a:r>
            <a:r>
              <a:rPr lang="en-US" altLang="ko-KR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4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79761"/>
            <a:ext cx="7200000" cy="8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3943657"/>
            <a:ext cx="7776864" cy="7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in </a:t>
            </a:r>
            <a:r>
              <a:rPr lang="ko-KR" altLang="en-US" dirty="0"/>
              <a:t>연산 </a:t>
            </a:r>
            <a:r>
              <a:rPr lang="en-US" altLang="ko-KR" dirty="0"/>
              <a:t>: </a:t>
            </a:r>
            <a:r>
              <a:rPr lang="ko-KR" altLang="en-US" b="0" dirty="0"/>
              <a:t>포함 여부를 확인하는 연산으로</a:t>
            </a:r>
            <a:r>
              <a:rPr lang="en-US" altLang="ko-KR" b="0" dirty="0"/>
              <a:t>, </a:t>
            </a:r>
            <a:r>
              <a:rPr lang="ko-KR" altLang="en-US" b="0" dirty="0"/>
              <a:t>하나의 값이 해당 리스트에 들어 있는지 확인할 수 있다</a:t>
            </a:r>
            <a:r>
              <a:rPr lang="en-US" altLang="ko-KR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16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95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30561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66665"/>
            <a:ext cx="7200000" cy="141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362609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append( 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b="0" dirty="0"/>
              <a:t>새로운 값</a:t>
            </a:r>
            <a:r>
              <a:rPr lang="en-US" altLang="ko-KR" b="0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Single Object</a:t>
            </a:r>
            <a:r>
              <a:rPr lang="en-US" altLang="ko-KR" b="0" dirty="0"/>
              <a:t>)</a:t>
            </a:r>
            <a:r>
              <a:rPr lang="ko-KR" altLang="en-US" b="0" dirty="0"/>
              <a:t>을 기존 리스트의 맨 끝에 추가</a:t>
            </a:r>
            <a:endParaRPr lang="en-US" altLang="ko-KR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921769"/>
            <a:ext cx="7200000" cy="16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3429000"/>
            <a:ext cx="7776864" cy="46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extend( 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b="0" dirty="0"/>
              <a:t>새로운 리스트</a:t>
            </a:r>
            <a:r>
              <a:rPr lang="en-US" altLang="ko-KR" b="0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Iterable Object</a:t>
            </a:r>
            <a:r>
              <a:rPr lang="en-US" altLang="ko-KR" b="0" dirty="0"/>
              <a:t>)</a:t>
            </a:r>
            <a:r>
              <a:rPr lang="ko-KR" altLang="en-US" b="0" dirty="0"/>
              <a:t>를 기존 리스트에 추가</a:t>
            </a:r>
            <a:endParaRPr lang="en-US" altLang="ko-KR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17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5775698"/>
            <a:ext cx="748843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ko-KR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color.append</a:t>
            </a:r>
            <a:r>
              <a:rPr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(100);  </a:t>
            </a:r>
            <a:r>
              <a:rPr lang="en-US" altLang="ko-KR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color.extend</a:t>
            </a:r>
            <a:r>
              <a:rPr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(100);  </a:t>
            </a:r>
            <a:r>
              <a:rPr lang="en-US" altLang="ko-KR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color.extend</a:t>
            </a:r>
            <a:r>
              <a:rPr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(‘black’) </a:t>
            </a:r>
            <a:endParaRPr lang="ko-KR" alt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5703690"/>
            <a:ext cx="74884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B0606-3848-4AE0-9670-F1B7C186D8EB}"/>
              </a:ext>
            </a:extLst>
          </p:cNvPr>
          <p:cNvSpPr txBox="1"/>
          <p:nvPr/>
        </p:nvSpPr>
        <p:spPr>
          <a:xfrm>
            <a:off x="107504" y="7029400"/>
            <a:ext cx="903649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en-US" altLang="ko-KR" sz="2400" dirty="0"/>
              <a:t>Extend(100)</a:t>
            </a:r>
            <a:r>
              <a:rPr lang="ko-KR" altLang="en-US" sz="2400" dirty="0"/>
              <a:t>은 에러가 나지만</a:t>
            </a:r>
            <a:r>
              <a:rPr lang="en-US" altLang="ko-KR" sz="2400" dirty="0"/>
              <a:t>, -&gt; </a:t>
            </a:r>
            <a:r>
              <a:rPr lang="ko-KR" altLang="en-US" sz="2400" dirty="0"/>
              <a:t>리스트가 아닌 한 개의 값이므로</a:t>
            </a:r>
            <a:endParaRPr lang="en-US" altLang="ko-KR" sz="2400" dirty="0"/>
          </a:p>
          <a:p>
            <a:r>
              <a:rPr lang="en-US" altLang="ko-KR" sz="2400" dirty="0"/>
              <a:t>Extend(‘black’)</a:t>
            </a:r>
            <a:r>
              <a:rPr lang="ko-KR" altLang="en-US" sz="2400" dirty="0"/>
              <a:t>는 </a:t>
            </a:r>
            <a:r>
              <a:rPr lang="en-US" altLang="ko-KR" sz="2400" dirty="0"/>
              <a:t>black</a:t>
            </a:r>
            <a:r>
              <a:rPr lang="ko-KR" altLang="en-US" sz="2400" dirty="0"/>
              <a:t>를 각 알파벳으로 쪼갠 </a:t>
            </a:r>
            <a:r>
              <a:rPr lang="en-US" altLang="ko-KR" sz="2400" dirty="0" err="1"/>
              <a:t>b,l,a,c,k</a:t>
            </a:r>
            <a:r>
              <a:rPr lang="en-US" altLang="ko-KR" sz="2400" dirty="0"/>
              <a:t> </a:t>
            </a:r>
            <a:r>
              <a:rPr lang="ko-KR" altLang="en-US" sz="2400" dirty="0"/>
              <a:t>가 들어간다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133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22" y="2204864"/>
            <a:ext cx="7200000" cy="168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41277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insert( 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b="0" dirty="0"/>
              <a:t>기존 리스트의 </a:t>
            </a:r>
            <a:r>
              <a:rPr lang="en-US" altLang="ko-KR" b="0" dirty="0"/>
              <a:t>i</a:t>
            </a:r>
            <a:r>
              <a:rPr lang="ko-KR" altLang="en-US" b="0" dirty="0"/>
              <a:t>번째 인덱스에 새로운 값을 추가</a:t>
            </a:r>
            <a:r>
              <a:rPr lang="en-US" altLang="ko-KR" b="0" dirty="0"/>
              <a:t>, i</a:t>
            </a:r>
            <a:r>
              <a:rPr lang="ko-KR" altLang="en-US" b="0" dirty="0"/>
              <a:t>번째 인덱스를 기준으로 뒤쪽의 인덱스가 하나씩 밀림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18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81128"/>
            <a:ext cx="7200000" cy="192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126161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remove( 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b="0" dirty="0"/>
              <a:t>리스트 내의 특정 값을 삭제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772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224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인덱스의 재할당 </a:t>
            </a:r>
            <a:r>
              <a:rPr lang="en-US" altLang="ko-KR" dirty="0"/>
              <a:t>: </a:t>
            </a:r>
            <a:r>
              <a:rPr lang="ko-KR" altLang="en-US" b="0" dirty="0"/>
              <a:t>인덱스에 새로운 값을 할당한다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인덱스 삭제 </a:t>
            </a:r>
            <a:r>
              <a:rPr lang="en-US" altLang="ko-KR" dirty="0"/>
              <a:t>: </a:t>
            </a:r>
            <a:r>
              <a:rPr lang="en-US" altLang="ko-KR" b="0" dirty="0"/>
              <a:t>del </a:t>
            </a:r>
            <a:r>
              <a:rPr lang="ko-KR" altLang="en-US" b="0" dirty="0"/>
              <a:t>함수를 사용한다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19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5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화면 입출력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리스트의 이해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리스트의 메모리 관리 방식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81349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720080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29023" y="466511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600" b="1" dirty="0">
                <a:solidFill>
                  <a:schemeClr val="accent1"/>
                </a:solidFill>
                <a:latin typeface="+mn-lt"/>
              </a:rPr>
              <a:t>리스트 추가 및 삭제 함수 </a:t>
            </a:r>
            <a:r>
              <a:rPr lang="en-US" altLang="ko-KR" sz="1600" b="1" dirty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20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9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패킹과 </a:t>
            </a:r>
            <a:r>
              <a:rPr lang="ko-KR" altLang="en-US" sz="2000" dirty="0" err="1"/>
              <a:t>언패킹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패킹</a:t>
            </a:r>
            <a:r>
              <a:rPr lang="en-US" altLang="ko-KR" b="0" dirty="0"/>
              <a:t>(packing):</a:t>
            </a:r>
            <a:r>
              <a:rPr lang="ko-KR" altLang="en-US" b="0" dirty="0"/>
              <a:t> 한 변수에 여러 개의 데이터를 할당하는 것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언패킹</a:t>
            </a:r>
            <a:r>
              <a:rPr lang="en-US" altLang="ko-KR" b="0" dirty="0"/>
              <a:t>(unpacking):</a:t>
            </a:r>
            <a:r>
              <a:rPr lang="ko-KR" altLang="en-US" b="0" dirty="0"/>
              <a:t> 한 변수의 데이터를 각각의 변수로 반환하는 것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21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45834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79D388-77B9-40BD-B26E-B4A71CDD5CD5}"/>
              </a:ext>
            </a:extLst>
          </p:cNvPr>
          <p:cNvSpPr txBox="1"/>
          <p:nvPr/>
        </p:nvSpPr>
        <p:spPr>
          <a:xfrm>
            <a:off x="-108520" y="7029400"/>
            <a:ext cx="10585176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ko-KR" altLang="en-US" sz="3600" dirty="0"/>
              <a:t>리스트가 아닌 그냥 일반 변수에서는 </a:t>
            </a:r>
            <a:r>
              <a:rPr lang="en-US" altLang="ko-KR" sz="3600" dirty="0" err="1"/>
              <a:t>UnPacking</a:t>
            </a:r>
            <a:r>
              <a:rPr lang="ko-KR" altLang="en-US" sz="3600" dirty="0"/>
              <a:t>이 </a:t>
            </a:r>
            <a:r>
              <a:rPr lang="ko-KR" altLang="en-US" sz="3600" b="1" dirty="0">
                <a:solidFill>
                  <a:srgbClr val="FF0000"/>
                </a:solidFill>
              </a:rPr>
              <a:t>불가능</a:t>
            </a:r>
            <a:r>
              <a:rPr lang="ko-KR" altLang="en-US" sz="3600" dirty="0"/>
              <a:t>하다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2717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패킹과 </a:t>
            </a:r>
            <a:r>
              <a:rPr lang="ko-KR" altLang="en-US" sz="2000" dirty="0" err="1"/>
              <a:t>언패킹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다음 코드처럼 리스트에 값이 </a:t>
            </a:r>
            <a:r>
              <a:rPr lang="en-US" altLang="ko-KR" b="0" dirty="0"/>
              <a:t>3</a:t>
            </a:r>
            <a:r>
              <a:rPr lang="ko-KR" altLang="en-US" b="0" dirty="0"/>
              <a:t>개인데</a:t>
            </a:r>
            <a:r>
              <a:rPr lang="en-US" altLang="ko-KR" b="0" dirty="0"/>
              <a:t>, 5</a:t>
            </a:r>
            <a:r>
              <a:rPr lang="ko-KR" altLang="en-US" b="0" dirty="0"/>
              <a:t>개로 </a:t>
            </a:r>
            <a:r>
              <a:rPr lang="ko-KR" altLang="en-US" b="0" dirty="0" err="1"/>
              <a:t>언패킹을</a:t>
            </a:r>
            <a:r>
              <a:rPr lang="ko-KR" altLang="en-US" b="0" dirty="0"/>
              <a:t> 시도한다면 어떤 결과가 나올까</a:t>
            </a:r>
            <a:r>
              <a:rPr lang="en-US" altLang="ko-KR" b="0" dirty="0"/>
              <a:t>?  </a:t>
            </a:r>
            <a:r>
              <a:rPr lang="ko-KR" altLang="en-US" b="0" dirty="0"/>
              <a:t>다음 코드에서 보는 것처럼 </a:t>
            </a:r>
            <a:r>
              <a:rPr lang="ko-KR" altLang="en-US" b="0" dirty="0" err="1"/>
              <a:t>언패킹</a:t>
            </a:r>
            <a:r>
              <a:rPr lang="ko-KR" altLang="en-US" b="0" dirty="0"/>
              <a:t> 시 할당 받는 변수의 개수가 적거나 많으면 모두 에러가 발생한다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22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7200800" cy="332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35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9" y="3501008"/>
            <a:ext cx="7200000" cy="149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리스트를 효율적으로 활용하기 위해 여러 개의 리스트를 하나의 변수에 할당하는 이차원 리스트를 사용할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이차원 리스트는 표의 칸에 값을 채웠을 때 생기는 값들의 집합이다</a:t>
            </a:r>
            <a:r>
              <a:rPr lang="en-US" altLang="ko-KR" b="0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88978" y="5085184"/>
            <a:ext cx="353900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+mn-lt"/>
              </a:rPr>
              <a:t>이차원 리스트를 설명하기 위한 예</a:t>
            </a:r>
            <a:r>
              <a:rPr lang="en-US" altLang="ko-KR" sz="1400" b="1" dirty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23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785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488587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리스트를 하나의 변수로 표현하기 위해서는 다음과 같이 코드를 작성하면 된다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리스트에 </a:t>
            </a:r>
            <a:r>
              <a:rPr lang="ko-KR" altLang="en-US" sz="1400" b="0" dirty="0" err="1"/>
              <a:t>인덱싱하여</a:t>
            </a:r>
            <a:r>
              <a:rPr lang="ko-KR" altLang="en-US" sz="1400" b="0" dirty="0"/>
              <a:t> 값에 접근하기 위해서는 다음 코드와 같이 대괄호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91129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24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4" y="2630123"/>
            <a:ext cx="6412408" cy="199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673662" y="4728947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리스트를 행렬로 본다면 </a:t>
            </a:r>
            <a:r>
              <a:rPr lang="en-US" altLang="ko-KR" sz="1400" b="0" dirty="0"/>
              <a:t>[0]</a:t>
            </a:r>
            <a:r>
              <a:rPr lang="ko-KR" altLang="en-US" sz="1400" b="0" dirty="0"/>
              <a:t>은 행</a:t>
            </a:r>
            <a:r>
              <a:rPr lang="en-US" altLang="ko-KR" sz="1400" b="0" dirty="0"/>
              <a:t>, [2]</a:t>
            </a:r>
            <a:r>
              <a:rPr lang="ko-KR" altLang="en-US" sz="1400" b="0" dirty="0"/>
              <a:t>는 열을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생성된 이차원 리스트에서</a:t>
            </a:r>
            <a:r>
              <a:rPr lang="en-US" altLang="ko-KR" sz="1400" b="0" dirty="0"/>
              <a:t>[0]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kor_score</a:t>
            </a:r>
            <a:r>
              <a:rPr lang="en-US" altLang="ko-KR" sz="1400" b="0" dirty="0"/>
              <a:t>, [2]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C</a:t>
            </a:r>
            <a:r>
              <a:rPr lang="ko-KR" altLang="en-US" sz="1400" b="0" dirty="0"/>
              <a:t>를 의미하여 실행 결과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을 화면에 출력한다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4" y="5521036"/>
            <a:ext cx="6412408" cy="9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496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565004"/>
            <a:ext cx="7704856" cy="938937"/>
          </a:xfrm>
        </p:spPr>
        <p:txBody>
          <a:bodyPr/>
          <a:lstStyle/>
          <a:p>
            <a:r>
              <a:rPr lang="ko-KR" altLang="en-US" dirty="0"/>
              <a:t>리스트의 메모리 관리 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501280"/>
            <a:ext cx="7704856" cy="938937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68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75734"/>
            <a:ext cx="7200000" cy="336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556792"/>
            <a:ext cx="792088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다음 코드에서 가장 핵심 코드는 </a:t>
            </a:r>
            <a:r>
              <a:rPr lang="en-US" altLang="ko-KR" b="0" dirty="0" err="1"/>
              <a:t>math_score</a:t>
            </a:r>
            <a:r>
              <a:rPr lang="en-US" altLang="ko-KR" b="0" dirty="0"/>
              <a:t>[0] = 1000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분명히 </a:t>
            </a:r>
            <a:r>
              <a:rPr lang="en-US" altLang="ko-KR" b="0" dirty="0" err="1"/>
              <a:t>math_score</a:t>
            </a:r>
            <a:r>
              <a:rPr lang="ko-KR" altLang="en-US" b="0" dirty="0"/>
              <a:t>의 값을 변경하였는데 </a:t>
            </a:r>
            <a:r>
              <a:rPr lang="en-US" altLang="ko-KR" b="0" dirty="0" err="1"/>
              <a:t>midterm_score</a:t>
            </a:r>
            <a:r>
              <a:rPr lang="en-US" altLang="ko-KR" b="0" dirty="0"/>
              <a:t> </a:t>
            </a:r>
            <a:r>
              <a:rPr lang="ko-KR" altLang="en-US" b="0" dirty="0"/>
              <a:t>두 번째 행의 첫 번째 값이 변경되었다</a:t>
            </a:r>
            <a:r>
              <a:rPr lang="en-US" altLang="ko-KR" b="0" dirty="0"/>
              <a:t>. </a:t>
            </a:r>
            <a:r>
              <a:rPr lang="ko-KR" altLang="en-US" b="0" dirty="0"/>
              <a:t>이는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리스트가 값을 저장하는 방식 때문에 발생하는 현상이다</a:t>
            </a:r>
            <a:r>
              <a:rPr lang="en-US" altLang="ko-KR" b="0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26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9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1182"/>
            <a:ext cx="6274390" cy="295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566124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600" b="1" dirty="0">
                <a:solidFill>
                  <a:schemeClr val="accent1"/>
                </a:solidFill>
                <a:latin typeface="+mn-lt"/>
              </a:rPr>
              <a:t>리스트의 메모리 저장 </a:t>
            </a:r>
            <a:r>
              <a:rPr lang="en-US" altLang="ko-KR" sz="1600" b="1" dirty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00808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파이썬은</a:t>
            </a:r>
            <a:r>
              <a:rPr lang="ko-KR" altLang="en-US" b="0" dirty="0"/>
              <a:t> 리스트를 저장할 때 값 자체가 아니라</a:t>
            </a:r>
            <a:r>
              <a:rPr lang="en-US" altLang="ko-KR" b="0" dirty="0"/>
              <a:t>, </a:t>
            </a:r>
            <a:r>
              <a:rPr lang="ko-KR" altLang="en-US" b="0" dirty="0"/>
              <a:t>값이 위치한 메모리 주소</a:t>
            </a:r>
            <a:r>
              <a:rPr lang="en-US" altLang="ko-KR" b="0" dirty="0"/>
              <a:t>(reference)</a:t>
            </a:r>
            <a:r>
              <a:rPr lang="ko-KR" altLang="en-US" b="0" dirty="0"/>
              <a:t>를 저장한다</a:t>
            </a:r>
            <a:r>
              <a:rPr lang="en-US" altLang="ko-KR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27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85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==</a:t>
            </a:r>
            <a:r>
              <a:rPr lang="ko-KR" altLang="en-US" b="0" dirty="0"/>
              <a:t>은 값을 비교하는 연산이고</a:t>
            </a:r>
            <a:r>
              <a:rPr lang="en-US" altLang="ko-KR" b="0" dirty="0"/>
              <a:t>, </a:t>
            </a:r>
            <a:r>
              <a:rPr lang="en-US" altLang="ko-KR" dirty="0"/>
              <a:t>is</a:t>
            </a:r>
            <a:r>
              <a:rPr lang="ko-KR" altLang="en-US" b="0" dirty="0"/>
              <a:t>는 메모리의 주소를 비교하는 연산이다</a:t>
            </a:r>
            <a:r>
              <a:rPr lang="en-US" altLang="ko-KR" b="0" dirty="0"/>
              <a:t>.           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아래 코드에서 </a:t>
            </a:r>
            <a:r>
              <a:rPr lang="en-US" altLang="ko-KR" b="0" dirty="0"/>
              <a:t>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는 값은 같지만</a:t>
            </a:r>
            <a:r>
              <a:rPr lang="en-US" altLang="ko-KR" b="0" dirty="0"/>
              <a:t>, </a:t>
            </a:r>
            <a:r>
              <a:rPr lang="ko-KR" altLang="en-US" b="0" dirty="0"/>
              <a:t>메모리의 저장 주소는 다른 것이다</a:t>
            </a:r>
            <a:r>
              <a:rPr lang="en-US" altLang="ko-KR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28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653288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877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933056"/>
            <a:ext cx="7200000" cy="194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이전 코드와 다르게 </a:t>
            </a:r>
            <a:r>
              <a:rPr lang="en-US" altLang="ko-KR" b="0" dirty="0"/>
              <a:t>is</a:t>
            </a:r>
            <a:r>
              <a:rPr lang="ko-KR" altLang="en-US" b="0" dirty="0"/>
              <a:t>와 </a:t>
            </a:r>
            <a:r>
              <a:rPr lang="en-US" altLang="ko-KR" b="0" dirty="0"/>
              <a:t>== </a:t>
            </a:r>
            <a:r>
              <a:rPr lang="ko-KR" altLang="en-US" b="0" dirty="0"/>
              <a:t>연산자는 모두 </a:t>
            </a:r>
            <a:r>
              <a:rPr lang="en-US" altLang="ko-KR" b="0" dirty="0"/>
              <a:t>True</a:t>
            </a:r>
            <a:r>
              <a:rPr lang="ko-KR" altLang="en-US" b="0" dirty="0"/>
              <a:t>를 반환한다</a:t>
            </a:r>
            <a:r>
              <a:rPr lang="en-US" altLang="ko-KR" b="0" dirty="0"/>
              <a:t>. </a:t>
            </a:r>
            <a:r>
              <a:rPr lang="ko-KR" altLang="en-US" b="0" dirty="0"/>
              <a:t>그렇다면 </a:t>
            </a:r>
            <a:r>
              <a:rPr lang="en-US" altLang="ko-KR" b="0" dirty="0"/>
              <a:t>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의 메모리 주소는 같은 것일까</a:t>
            </a:r>
            <a:r>
              <a:rPr lang="en-US" altLang="ko-KR" b="0" dirty="0"/>
              <a:t>? </a:t>
            </a:r>
            <a:r>
              <a:rPr lang="ko-KR" altLang="en-US" b="0" dirty="0"/>
              <a:t>이것은 </a:t>
            </a:r>
            <a:r>
              <a:rPr lang="ko-KR" altLang="en-US" b="0" dirty="0" err="1"/>
              <a:t>파이썬의</a:t>
            </a:r>
            <a:r>
              <a:rPr lang="ko-KR" altLang="en-US" b="0" dirty="0"/>
              <a:t> 정수형 저장 방식의 특성 때문이다</a:t>
            </a:r>
            <a:r>
              <a:rPr lang="en-US" altLang="ko-KR" b="0" dirty="0"/>
              <a:t>. </a:t>
            </a:r>
            <a:r>
              <a:rPr lang="ko-KR" altLang="en-US" b="0" dirty="0" err="1"/>
              <a:t>파이썬은</a:t>
            </a:r>
            <a:r>
              <a:rPr lang="ko-KR" altLang="en-US" b="0" dirty="0"/>
              <a:t> 인터프리터가 구동될 때</a:t>
            </a:r>
            <a:r>
              <a:rPr lang="en-US" altLang="ko-KR" b="0" dirty="0"/>
              <a:t>, -5</a:t>
            </a:r>
            <a:r>
              <a:rPr lang="ko-KR" altLang="en-US" b="0" dirty="0"/>
              <a:t>부터 </a:t>
            </a:r>
            <a:r>
              <a:rPr lang="en-US" altLang="ko-KR" b="0" dirty="0"/>
              <a:t>256</a:t>
            </a:r>
            <a:r>
              <a:rPr lang="ko-KR" altLang="en-US" b="0" dirty="0"/>
              <a:t>까지의 </a:t>
            </a:r>
            <a:r>
              <a:rPr lang="ko-KR" altLang="en-US" b="0" dirty="0" err="1"/>
              <a:t>정수값을</a:t>
            </a:r>
            <a:r>
              <a:rPr lang="ko-KR" altLang="en-US" b="0" dirty="0"/>
              <a:t> 특정 메모리 주소에 저장한다</a:t>
            </a:r>
            <a:r>
              <a:rPr lang="en-US" altLang="ko-KR" b="0" dirty="0"/>
              <a:t>. </a:t>
            </a:r>
            <a:r>
              <a:rPr lang="ko-KR" altLang="en-US" b="0" dirty="0"/>
              <a:t>그리고 해당 숫자를 할당하려고 하면 해당 변수는 그 숫자가 가진 메모리 주소로 연결한다</a:t>
            </a:r>
            <a:r>
              <a:rPr lang="en-US" altLang="ko-KR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29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7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565004"/>
            <a:ext cx="7704856" cy="938937"/>
          </a:xfrm>
        </p:spPr>
        <p:txBody>
          <a:bodyPr/>
          <a:lstStyle/>
          <a:p>
            <a:r>
              <a:rPr lang="ko-KR" altLang="en-US" dirty="0"/>
              <a:t>화면 입출력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501280"/>
            <a:ext cx="7704856" cy="938937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383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6" y="2227436"/>
            <a:ext cx="6995389" cy="419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60987" y="638132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+mn-lt"/>
              </a:rPr>
              <a:t>리스트의 메모리 저장 연결 관계</a:t>
            </a:r>
            <a:r>
              <a:rPr lang="en-US" altLang="ko-KR" sz="1400" b="1" dirty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리스트는 기본적으로 값을 연속으로 저장하는 것이 아니라</a:t>
            </a:r>
            <a:r>
              <a:rPr lang="en-US" altLang="ko-KR" b="0" dirty="0"/>
              <a:t>, </a:t>
            </a:r>
            <a:r>
              <a:rPr lang="ko-KR" altLang="en-US" b="0" dirty="0"/>
              <a:t>값이 있는 주소를 저장하는 방식이다</a:t>
            </a:r>
            <a:r>
              <a:rPr lang="en-US" altLang="ko-KR" b="0" dirty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30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42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8515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23529" y="1556792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다양한 형태의 변수가 하나의 리스트에 들어갈 수 있다</a:t>
            </a:r>
            <a:r>
              <a:rPr lang="en-US" altLang="ko-KR" dirty="0"/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2" y="2183690"/>
            <a:ext cx="7896877" cy="66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2" y="4437112"/>
            <a:ext cx="789687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23528" y="3140968"/>
            <a:ext cx="819489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ko-KR" altLang="en-US" b="0" dirty="0"/>
              <a:t>기존 변수들과 함께 리스트 안에 다른 리스트를 넣을 수 있다</a:t>
            </a:r>
            <a:r>
              <a:rPr lang="en-US" altLang="ko-KR" b="0" dirty="0"/>
              <a:t>. </a:t>
            </a:r>
            <a:r>
              <a:rPr lang="ko-KR" altLang="en-US" b="0" dirty="0"/>
              <a:t>흔히 이를 중첩 리스트라고 한다</a:t>
            </a:r>
            <a:r>
              <a:rPr lang="en-US" altLang="ko-KR" b="0" dirty="0"/>
              <a:t>. </a:t>
            </a:r>
            <a:r>
              <a:rPr lang="ko-KR" altLang="en-US" b="0" dirty="0"/>
              <a:t>이러한 특징은 </a:t>
            </a:r>
            <a:r>
              <a:rPr lang="ko-KR" altLang="en-US" b="0" dirty="0" err="1"/>
              <a:t>파이썬의</a:t>
            </a:r>
            <a:r>
              <a:rPr lang="ko-KR" altLang="en-US" b="0" dirty="0"/>
              <a:t> 리스트가 값이 아닌 메모리의 주소를 저장해 메모리에 새로운 값을 할당하는 데 있어 매우 높은 </a:t>
            </a:r>
            <a:r>
              <a:rPr lang="ko-KR" altLang="en-US" b="0" dirty="0" err="1"/>
              <a:t>자유도를</a:t>
            </a:r>
            <a:r>
              <a:rPr lang="ko-KR" altLang="en-US" b="0" dirty="0"/>
              <a:t> 보장하므로 가능하다</a:t>
            </a:r>
            <a:r>
              <a:rPr lang="en-US" altLang="ko-KR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31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3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0" y="2708920"/>
            <a:ext cx="7200000" cy="16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8478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리스트의 저장 방식</a:t>
            </a:r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916832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/>
              <a:t>b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변수를 각각 다른 값으로 선언한 후</a:t>
            </a:r>
            <a:r>
              <a:rPr lang="en-US" altLang="ko-KR" sz="1400" b="0" dirty="0"/>
              <a:t>, b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를 할당하였다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를 출력하면</a:t>
            </a:r>
            <a:r>
              <a:rPr lang="en-US" altLang="ko-KR" sz="1400" b="0" dirty="0"/>
              <a:t>, a </a:t>
            </a:r>
            <a:r>
              <a:rPr lang="ko-KR" altLang="en-US" sz="1400" b="0" dirty="0"/>
              <a:t>변수와 같은 값이 화면에 출력된다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32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7" y="5224501"/>
            <a:ext cx="7200000" cy="113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4509120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/>
              <a:t>a</a:t>
            </a:r>
            <a:r>
              <a:rPr lang="ko-KR" altLang="en-US" sz="1400" b="0" dirty="0"/>
              <a:t>만 정렬하고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를 출력했을 때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도 정렬되었다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두 변수가 같은 메모리 주소와 연결되어 있으므로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하나의 </a:t>
            </a:r>
            <a:r>
              <a:rPr lang="ko-KR" altLang="en-US" sz="1400" b="0" dirty="0" err="1"/>
              <a:t>변수값만</a:t>
            </a:r>
            <a:r>
              <a:rPr lang="ko-KR" altLang="en-US" sz="1400" b="0" dirty="0"/>
              <a:t> 바뀌더라도 둘 다 영향을 받는다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795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리스트의 저장 방식</a:t>
            </a:r>
            <a:endParaRPr lang="en-US" altLang="ko-K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6" y="2372122"/>
            <a:ext cx="5073119" cy="343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6173" y="5877272"/>
            <a:ext cx="374441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lt"/>
              </a:rPr>
              <a:t>[ a</a:t>
            </a:r>
            <a:r>
              <a:rPr lang="ko-KR" altLang="en-US" sz="1400" b="1" dirty="0">
                <a:solidFill>
                  <a:schemeClr val="accent1"/>
                </a:solidFill>
                <a:latin typeface="+mn-lt"/>
              </a:rPr>
              <a:t>를 정렬했는데 </a:t>
            </a:r>
            <a:r>
              <a:rPr lang="en-US" altLang="ko-KR" sz="1400" b="1" dirty="0">
                <a:solidFill>
                  <a:schemeClr val="accent1"/>
                </a:solidFill>
                <a:latin typeface="+mn-lt"/>
              </a:rPr>
              <a:t>b</a:t>
            </a:r>
            <a:r>
              <a:rPr lang="ko-KR" altLang="en-US" sz="1400" b="1" dirty="0">
                <a:solidFill>
                  <a:schemeClr val="accent1"/>
                </a:solidFill>
                <a:latin typeface="+mn-lt"/>
              </a:rPr>
              <a:t>도 정렬되는 이유 </a:t>
            </a:r>
            <a:r>
              <a:rPr lang="en-US" altLang="ko-KR" sz="1400" b="1" dirty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33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45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62880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리스트의 저장 방식</a:t>
            </a:r>
            <a:endParaRPr lang="en-US" altLang="ko-K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14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22500"/>
            <a:ext cx="5177630" cy="149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37869" y="6093296"/>
            <a:ext cx="313007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lt"/>
              </a:rPr>
              <a:t> [ b</a:t>
            </a:r>
            <a:r>
              <a:rPr lang="ko-KR" altLang="en-US" sz="1400" b="1" dirty="0">
                <a:solidFill>
                  <a:schemeClr val="accent1"/>
                </a:solidFill>
                <a:latin typeface="+mn-lt"/>
              </a:rPr>
              <a:t>에 새로운 값을 할당하는 경우 </a:t>
            </a:r>
            <a:r>
              <a:rPr lang="en-US" altLang="ko-KR" sz="1400" b="1" dirty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2065547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b="0" dirty="0"/>
              <a:t>b</a:t>
            </a:r>
            <a:r>
              <a:rPr lang="ko-KR" altLang="en-US" b="0" dirty="0"/>
              <a:t>에 새로운 값을 할당하면 </a:t>
            </a:r>
            <a:r>
              <a:rPr lang="en-US" altLang="ko-KR" b="0" dirty="0"/>
              <a:t>b</a:t>
            </a:r>
            <a:r>
              <a:rPr lang="ko-KR" altLang="en-US" b="0" dirty="0"/>
              <a:t>는 이제 새로운 메모리 주소에 새로운 값을 할당할 수 있는 것이다</a:t>
            </a:r>
            <a:r>
              <a:rPr lang="en-US" altLang="ko-KR" b="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34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41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34875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354074"/>
            <a:ext cx="7776864" cy="44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리스트 복제 방법</a:t>
            </a:r>
            <a:r>
              <a:rPr lang="en-US" altLang="ko-KR" dirty="0"/>
              <a:t>(b</a:t>
            </a:r>
            <a:r>
              <a:rPr lang="ko-KR" altLang="en-US" dirty="0"/>
              <a:t>에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직접 할당하지 않고 </a:t>
            </a:r>
            <a:r>
              <a:rPr lang="en-US" altLang="ko-KR" dirty="0"/>
              <a:t>a</a:t>
            </a:r>
            <a:r>
              <a:rPr lang="ko-KR" altLang="en-US" dirty="0"/>
              <a:t>의 값만 복사하는 방법</a:t>
            </a:r>
            <a:r>
              <a:rPr lang="en-US" altLang="ko-KR" dirty="0"/>
              <a:t>)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907541"/>
            <a:ext cx="7776864" cy="303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arenR"/>
            </a:pPr>
            <a:r>
              <a:rPr lang="en-US" altLang="ko-KR" b="0" dirty="0"/>
              <a:t>Slice </a:t>
            </a:r>
            <a:r>
              <a:rPr lang="ko-KR" altLang="en-US" b="0" dirty="0"/>
              <a:t>방식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arenR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arenR"/>
            </a:pPr>
            <a:r>
              <a:rPr lang="en-US" altLang="ko-KR" b="0" dirty="0"/>
              <a:t>List() </a:t>
            </a:r>
            <a:r>
              <a:rPr lang="ko-KR" altLang="en-US" b="0" dirty="0"/>
              <a:t>함수 사용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arenR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arenR"/>
            </a:pPr>
            <a:r>
              <a:rPr lang="en-US" altLang="ko-KR" b="0" dirty="0"/>
              <a:t>Copy Library </a:t>
            </a:r>
            <a:r>
              <a:rPr lang="ko-KR" altLang="en-US" b="0" dirty="0"/>
              <a:t>사용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 </a:t>
            </a:r>
            <a:endParaRPr lang="en-US" altLang="ko-KR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35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4467" y="4365104"/>
            <a:ext cx="619228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copy </a:t>
            </a:r>
          </a:p>
          <a:p>
            <a:endParaRPr lang="en-US" altLang="ko-K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Shallow Copy</a:t>
            </a: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</a:t>
            </a:r>
            <a:r>
              <a:rPr lang="en-US" altLang="ko-K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copy.copy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endParaRPr lang="en-US" altLang="ko-K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Deep Copy</a:t>
            </a: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</a:t>
            </a:r>
            <a:r>
              <a:rPr lang="en-US" altLang="ko-K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copy.deepcopy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7890" y="2321173"/>
            <a:ext cx="619228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a[:]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7890" y="3356992"/>
            <a:ext cx="619228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list(a)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0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34875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7776864" cy="44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/>
              <a:t>Shallow Copy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95413"/>
            <a:ext cx="7776864" cy="93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b="0" dirty="0"/>
              <a:t>Shallow Copy</a:t>
            </a:r>
            <a:r>
              <a:rPr lang="ko-KR" altLang="en-US" b="0" dirty="0"/>
              <a:t>는 깊이가 </a:t>
            </a:r>
            <a:r>
              <a:rPr lang="en-US" altLang="ko-KR" b="0" dirty="0"/>
              <a:t>1</a:t>
            </a:r>
            <a:r>
              <a:rPr lang="ko-KR" altLang="en-US" b="0" dirty="0"/>
              <a:t>인 객체 그대로 복사해오기 때문에</a:t>
            </a:r>
            <a:r>
              <a:rPr lang="en-US" altLang="ko-KR" b="0" dirty="0"/>
              <a:t>, Nested </a:t>
            </a:r>
            <a:r>
              <a:rPr lang="ko-KR" altLang="en-US" b="0" dirty="0"/>
              <a:t>된 리스트의 경우</a:t>
            </a:r>
            <a:r>
              <a:rPr lang="en-US" altLang="ko-KR" b="0" dirty="0"/>
              <a:t>, </a:t>
            </a:r>
            <a:r>
              <a:rPr lang="ko-KR" altLang="en-US" b="0" dirty="0"/>
              <a:t>복제가 아닌 같은 값의 </a:t>
            </a:r>
            <a:r>
              <a:rPr lang="ko-KR" altLang="en-US" b="0" dirty="0" err="1"/>
              <a:t>주소값을</a:t>
            </a:r>
            <a:r>
              <a:rPr lang="ko-KR" altLang="en-US" b="0" dirty="0"/>
              <a:t> 할당한다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 </a:t>
            </a:r>
            <a:endParaRPr lang="en-US" altLang="ko-KR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36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4467" y="2730406"/>
            <a:ext cx="6373838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copy</a:t>
            </a: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[1,[1,2]]</a:t>
            </a: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</a:t>
            </a:r>
            <a:r>
              <a:rPr lang="en-US" altLang="ko-K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copy.copy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b[0] = 100</a:t>
            </a: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print("1. a=",a,", b=",b)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4467" y="4403840"/>
            <a:ext cx="63738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결과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) </a:t>
            </a:r>
            <a:r>
              <a:rPr kumimoji="1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1. a= [1, [1, 2]] , b= [</a:t>
            </a:r>
            <a:r>
              <a:rPr kumimoji="1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100</a:t>
            </a:r>
            <a:r>
              <a:rPr kumimoji="1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, [1, 2]]</a:t>
            </a:r>
            <a:r>
              <a:rPr kumimoji="1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34467" y="5106670"/>
            <a:ext cx="6373838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= </a:t>
            </a:r>
            <a:r>
              <a:rPr lang="en-US" altLang="ko-K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copy.copy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c[1].append(3)</a:t>
            </a: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print("2. a=",a,", c=",c)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6114782"/>
            <a:ext cx="63738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결과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) </a:t>
            </a:r>
            <a:r>
              <a:rPr kumimoji="1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2. a= [1, [1, 2, </a:t>
            </a:r>
            <a:r>
              <a:rPr kumimoji="1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]] , c= [1, [1, 2, </a:t>
            </a:r>
            <a:r>
              <a:rPr kumimoji="1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]]</a:t>
            </a:r>
            <a:r>
              <a:rPr kumimoji="1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910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34875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7776864" cy="44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/>
              <a:t>Deep Copy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95413"/>
            <a:ext cx="7776864" cy="93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b="0" dirty="0"/>
              <a:t>Deep Copy</a:t>
            </a:r>
            <a:r>
              <a:rPr lang="ko-KR" altLang="en-US" b="0" dirty="0"/>
              <a:t>는 </a:t>
            </a:r>
            <a:r>
              <a:rPr lang="en-US" altLang="ko-KR" b="0" dirty="0"/>
              <a:t>Nested </a:t>
            </a:r>
            <a:r>
              <a:rPr lang="ko-KR" altLang="en-US" b="0" dirty="0"/>
              <a:t>된 리스트의 경우</a:t>
            </a:r>
            <a:r>
              <a:rPr lang="en-US" altLang="ko-KR" b="0" dirty="0"/>
              <a:t>, </a:t>
            </a:r>
            <a:r>
              <a:rPr lang="ko-KR" altLang="en-US" b="0" dirty="0"/>
              <a:t>재귀적으로 모든 </a:t>
            </a:r>
            <a:r>
              <a:rPr lang="en-US" altLang="ko-KR" b="0" dirty="0"/>
              <a:t>Element</a:t>
            </a:r>
            <a:r>
              <a:rPr lang="ko-KR" altLang="en-US" b="0" dirty="0"/>
              <a:t>를 복제하여 새로운 값을 할당한다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 </a:t>
            </a:r>
            <a:endParaRPr lang="en-US" altLang="ko-KR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37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4467" y="2730406"/>
            <a:ext cx="6373838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copy</a:t>
            </a: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[1,[1,[1,2]]]</a:t>
            </a: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</a:t>
            </a:r>
            <a:r>
              <a:rPr lang="en-US" altLang="ko-K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copy.deepcopy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b[1][1][0]=3</a:t>
            </a:r>
          </a:p>
          <a:p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print("3. a=",a,", b=",b)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4467" y="4550630"/>
            <a:ext cx="63738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결과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) </a:t>
            </a:r>
            <a:r>
              <a:rPr lang="pt-BR" altLang="ko-KR" sz="1600" dirty="0"/>
              <a:t>3. a= [1, [1, [1, 2]]] , b= [1, [1, [</a:t>
            </a:r>
            <a:r>
              <a:rPr lang="pt-BR" altLang="ko-KR" sz="1600" b="1" dirty="0">
                <a:solidFill>
                  <a:srgbClr val="FF0000"/>
                </a:solidFill>
              </a:rPr>
              <a:t>3</a:t>
            </a:r>
            <a:r>
              <a:rPr lang="pt-BR" altLang="ko-KR" sz="1600" dirty="0"/>
              <a:t>, 2]]]</a:t>
            </a:r>
            <a:endParaRPr kumimoji="1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041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화면 입출력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표준 입력 함수</a:t>
            </a:r>
            <a:r>
              <a:rPr lang="en-US" altLang="ko-KR" sz="2000" dirty="0"/>
              <a:t>: input( )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484784"/>
            <a:ext cx="84969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input( 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b="0" dirty="0"/>
              <a:t>표준 입력 함수로</a:t>
            </a:r>
            <a:r>
              <a:rPr lang="en-US" altLang="ko-KR" b="0" dirty="0"/>
              <a:t>,</a:t>
            </a:r>
            <a:r>
              <a:rPr lang="ko-KR" altLang="en-US" b="0" dirty="0"/>
              <a:t> 사용자가 문자열을 콘솔 창에 입력할 수 있게 해 준다</a:t>
            </a:r>
            <a:r>
              <a:rPr lang="en-US" altLang="ko-KR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132856"/>
            <a:ext cx="768640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8552" y="6206347"/>
            <a:ext cx="783291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n-lt"/>
              </a:rPr>
              <a:t>* print()</a:t>
            </a:r>
            <a:r>
              <a:rPr lang="ko-KR" altLang="en-US" sz="1600" b="1" dirty="0">
                <a:solidFill>
                  <a:srgbClr val="FF0000"/>
                </a:solidFill>
                <a:latin typeface="+mn-lt"/>
              </a:rPr>
              <a:t>문을  </a:t>
            </a:r>
            <a:r>
              <a:rPr lang="en-US" altLang="ko-KR" sz="1600" b="1" dirty="0">
                <a:solidFill>
                  <a:srgbClr val="FF0000"/>
                </a:solidFill>
                <a:latin typeface="+mn-lt"/>
              </a:rPr>
              <a:t>input()</a:t>
            </a:r>
            <a:r>
              <a:rPr lang="ko-KR" altLang="en-US" sz="1600" b="1" dirty="0">
                <a:solidFill>
                  <a:srgbClr val="FF0000"/>
                </a:solidFill>
                <a:latin typeface="+mn-lt"/>
              </a:rPr>
              <a:t>문을 혼합하여 쓸 수 있음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0432" y="0"/>
            <a:ext cx="68207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3600" b="1" smtClean="0">
                <a:solidFill>
                  <a:schemeClr val="bg1">
                    <a:lumMod val="50000"/>
                  </a:schemeClr>
                </a:solidFill>
              </a:rPr>
              <a:t>4</a:t>
            </a:fld>
            <a:r>
              <a:rPr lang="ko-KR" alt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68552" y="5445224"/>
            <a:ext cx="4572000" cy="646331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somebody = input("Enter your name: ")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print("Hi", somebody, “How are you today?")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4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화면 입출력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표준 출력 함수</a:t>
            </a:r>
            <a:r>
              <a:rPr lang="en-US" altLang="ko-KR" sz="2000" dirty="0"/>
              <a:t>: print( )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484784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print( 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b="0" dirty="0"/>
              <a:t>표준 출력 함수로</a:t>
            </a:r>
            <a:r>
              <a:rPr lang="en-US" altLang="ko-KR" b="0" dirty="0"/>
              <a:t>,</a:t>
            </a:r>
            <a:r>
              <a:rPr lang="ko-KR" altLang="en-US" b="0" dirty="0"/>
              <a:t> 결과를 화면에 출력하는 함수이다</a:t>
            </a:r>
            <a:r>
              <a:rPr lang="en-US" altLang="ko-KR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9" y="1988840"/>
            <a:ext cx="7797115" cy="949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9" y="3212976"/>
            <a:ext cx="779711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60432" y="0"/>
            <a:ext cx="68207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3600" b="1" smtClean="0">
                <a:solidFill>
                  <a:schemeClr val="bg1">
                    <a:lumMod val="50000"/>
                  </a:schemeClr>
                </a:solidFill>
              </a:rPr>
              <a:t>5</a:t>
            </a:fld>
            <a:r>
              <a:rPr lang="ko-KR" alt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38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565004"/>
            <a:ext cx="7704856" cy="938937"/>
          </a:xfrm>
        </p:spPr>
        <p:txBody>
          <a:bodyPr/>
          <a:lstStyle/>
          <a:p>
            <a:r>
              <a:rPr lang="ko-KR" altLang="en-US" dirty="0"/>
              <a:t>리스트의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501280"/>
            <a:ext cx="7704856" cy="938937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72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개념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28800"/>
            <a:ext cx="79928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리스트</a:t>
            </a:r>
            <a:r>
              <a:rPr lang="en-US" altLang="ko-KR" dirty="0"/>
              <a:t>(list):</a:t>
            </a:r>
            <a:r>
              <a:rPr lang="ko-KR" altLang="en-US" dirty="0"/>
              <a:t> </a:t>
            </a:r>
            <a:r>
              <a:rPr lang="ko-KR" altLang="en-US" b="0" dirty="0"/>
              <a:t>하나의 변수에 여러 값을 할당하는 </a:t>
            </a:r>
            <a:r>
              <a:rPr lang="ko-KR" altLang="en-US" b="0" dirty="0" err="1"/>
              <a:t>자료형이다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파이썬에서는</a:t>
            </a:r>
            <a:r>
              <a:rPr lang="ko-KR" altLang="en-US" b="0" dirty="0"/>
              <a:t> 리스트처럼 여러 데이터를 하나의 변수에 할당하는 기법을 시퀀스</a:t>
            </a:r>
            <a:r>
              <a:rPr lang="en-US" altLang="ko-KR" b="0" dirty="0"/>
              <a:t>(Sequence)</a:t>
            </a:r>
            <a:r>
              <a:rPr lang="ko-KR" altLang="en-US" b="0" dirty="0"/>
              <a:t> </a:t>
            </a:r>
            <a:r>
              <a:rPr lang="ko-KR" altLang="en-US" b="0" dirty="0" err="1"/>
              <a:t>자료형이라고</a:t>
            </a:r>
            <a:r>
              <a:rPr lang="ko-KR" altLang="en-US" b="0" dirty="0"/>
              <a:t> 한다</a:t>
            </a:r>
            <a:r>
              <a:rPr lang="en-US" altLang="ko-KR" b="0" dirty="0"/>
              <a:t>. </a:t>
            </a:r>
            <a:r>
              <a:rPr lang="ko-KR" altLang="en-US" b="0" dirty="0"/>
              <a:t>시퀀스 </a:t>
            </a:r>
            <a:r>
              <a:rPr lang="ko-KR" altLang="en-US" b="0" dirty="0" err="1"/>
              <a:t>자료형은</a:t>
            </a:r>
            <a:r>
              <a:rPr lang="ko-KR" altLang="en-US" b="0" dirty="0"/>
              <a:t> 여러 자료를 순서대로 넣는다는 뜻이다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리스트는 하나의 </a:t>
            </a:r>
            <a:r>
              <a:rPr lang="ko-KR" altLang="en-US" b="0" dirty="0" err="1"/>
              <a:t>자료형으로만</a:t>
            </a:r>
            <a:r>
              <a:rPr lang="ko-KR" altLang="en-US" b="0" dirty="0"/>
              <a:t> 저장하지 않고</a:t>
            </a:r>
            <a:r>
              <a:rPr lang="en-US" altLang="ko-KR" b="0" dirty="0"/>
              <a:t>, </a:t>
            </a:r>
            <a:r>
              <a:rPr lang="ko-KR" altLang="en-US" b="0" dirty="0"/>
              <a:t>정수형이나 </a:t>
            </a:r>
            <a:r>
              <a:rPr lang="ko-KR" altLang="en-US" b="0" dirty="0" err="1"/>
              <a:t>실수형</a:t>
            </a:r>
            <a:r>
              <a:rPr lang="ko-KR" altLang="en-US" b="0" dirty="0"/>
              <a:t> 같은 다양한 </a:t>
            </a:r>
            <a:r>
              <a:rPr lang="ko-KR" altLang="en-US" b="0" dirty="0" err="1"/>
              <a:t>자료형을</a:t>
            </a:r>
            <a:r>
              <a:rPr lang="ko-KR" altLang="en-US" b="0" dirty="0"/>
              <a:t> 동시에 포함할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9" y="4591187"/>
            <a:ext cx="56292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6405" y="60212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600" b="1" dirty="0">
                <a:solidFill>
                  <a:schemeClr val="accent1"/>
                </a:solidFill>
                <a:latin typeface="+mn-lt"/>
              </a:rPr>
              <a:t>리스트의 예 </a:t>
            </a:r>
            <a:r>
              <a:rPr lang="en-US" altLang="ko-KR" sz="1600" b="1" dirty="0">
                <a:solidFill>
                  <a:schemeClr val="accent1"/>
                </a:solidFill>
                <a:latin typeface="+mn-lt"/>
              </a:rPr>
              <a:t>] </a:t>
            </a:r>
            <a:endParaRPr lang="ko-KR" altLang="en-US" sz="1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7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3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11560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인덱싱</a:t>
            </a:r>
            <a:r>
              <a:rPr lang="en-US" altLang="ko-KR" sz="2000" dirty="0">
                <a:solidFill>
                  <a:srgbClr val="F79433"/>
                </a:solidFill>
              </a:rPr>
              <a:t>(indexing)</a:t>
            </a:r>
            <a:r>
              <a:rPr lang="ko-KR" altLang="en-US" sz="2000" b="0" dirty="0">
                <a:solidFill>
                  <a:srgbClr val="F79433"/>
                </a:solidFill>
              </a:rPr>
              <a:t>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556792"/>
            <a:ext cx="846492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인덱싱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0" dirty="0"/>
              <a:t>리스트에 있는 값에 접근하기 위해</a:t>
            </a:r>
            <a:r>
              <a:rPr lang="en-US" altLang="ko-KR" b="0" dirty="0"/>
              <a:t>, </a:t>
            </a:r>
            <a:r>
              <a:rPr lang="ko-KR" altLang="en-US" b="0" dirty="0"/>
              <a:t>이 값의 상대적인 주소를 사용하는 것이다</a:t>
            </a:r>
            <a:r>
              <a:rPr lang="en-US" altLang="ko-KR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9" y="2060848"/>
            <a:ext cx="714687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421736"/>
            <a:ext cx="3943565" cy="74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[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리스트의 인덱싱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8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리스트의 이해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9552" y="1772816"/>
            <a:ext cx="84249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err="1"/>
              <a:t>슬라이싱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0" dirty="0"/>
              <a:t>리스트의 인덱스를 사용하여 전체 리스트에서 일부를 잘라내어 반환한다</a:t>
            </a:r>
            <a:r>
              <a:rPr lang="en-US" altLang="ko-KR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4881" y="4246759"/>
            <a:ext cx="26638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+mn-lt"/>
              </a:rPr>
              <a:t>[ cities </a:t>
            </a:r>
            <a:r>
              <a:rPr lang="ko-KR" altLang="en-US" sz="1600" b="1" dirty="0">
                <a:solidFill>
                  <a:schemeClr val="accent1"/>
                </a:solidFill>
                <a:latin typeface="+mn-lt"/>
              </a:rPr>
              <a:t>변수의 리스트 </a:t>
            </a:r>
            <a:r>
              <a:rPr lang="en-US" altLang="ko-KR" sz="1600" b="1" dirty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600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6992923" cy="75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16416" y="0"/>
            <a:ext cx="82609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fld id="{B1EBB904-E32F-446E-98C1-40315DA253C7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9</a:t>
            </a:fld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371726"/>
            <a:ext cx="74485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49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10858</TotalTime>
  <Words>1715</Words>
  <Application>Microsoft Office PowerPoint</Application>
  <PresentationFormat>화면 슬라이드 쇼(4:3)</PresentationFormat>
  <Paragraphs>217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Adobe Kaiti Std R</vt:lpstr>
      <vt:lpstr>Arial Unicode MS</vt:lpstr>
      <vt:lpstr>HY견고딕</vt:lpstr>
      <vt:lpstr>굴림</vt:lpstr>
      <vt:lpstr>맑은 고딕</vt:lpstr>
      <vt:lpstr>Arial</vt:lpstr>
      <vt:lpstr>Calibri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화면 입출력</vt:lpstr>
      <vt:lpstr>01. 화면 입출력</vt:lpstr>
      <vt:lpstr>PowerPoint 프레젠테이션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02. 리스트의 이해</vt:lpstr>
      <vt:lpstr>PowerPoint 프레젠테이션</vt:lpstr>
      <vt:lpstr>03. 리스트의 메모리 관리 방식</vt:lpstr>
      <vt:lpstr>03. 리스트의 메모리 관리 방식</vt:lpstr>
      <vt:lpstr>03. 리스트의 메모리 관리 방식</vt:lpstr>
      <vt:lpstr>03. 리스트의 메모리 관리 방식</vt:lpstr>
      <vt:lpstr>03. 리스트의 메모리 관리 방식</vt:lpstr>
      <vt:lpstr>03. 리스트의 메모리 관리 방식</vt:lpstr>
      <vt:lpstr>03. 리스트의 메모리 관리 방식</vt:lpstr>
      <vt:lpstr>03. 리스트의 메모리 관리 방식</vt:lpstr>
      <vt:lpstr>03. 리스트의 메모리 관리 방식</vt:lpstr>
      <vt:lpstr>03. 리스트의 메모리 관리 방식</vt:lpstr>
      <vt:lpstr>03. 리스트의 메모리 관리 방식</vt:lpstr>
      <vt:lpstr>03. 리스트의 메모리 관리 방식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최성철;이동훈</dc:creator>
  <cp:lastModifiedBy>양 근제</cp:lastModifiedBy>
  <cp:revision>794</cp:revision>
  <dcterms:created xsi:type="dcterms:W3CDTF">2012-07-11T10:23:22Z</dcterms:created>
  <dcterms:modified xsi:type="dcterms:W3CDTF">2020-01-30T09:54:33Z</dcterms:modified>
</cp:coreProperties>
</file>