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471" r:id="rId3"/>
    <p:sldId id="603" r:id="rId4"/>
    <p:sldId id="528" r:id="rId5"/>
    <p:sldId id="529" r:id="rId6"/>
    <p:sldId id="530" r:id="rId7"/>
    <p:sldId id="531" r:id="rId8"/>
    <p:sldId id="532" r:id="rId9"/>
    <p:sldId id="533" r:id="rId10"/>
    <p:sldId id="612" r:id="rId11"/>
    <p:sldId id="534" r:id="rId12"/>
    <p:sldId id="535" r:id="rId13"/>
    <p:sldId id="585" r:id="rId14"/>
    <p:sldId id="536" r:id="rId15"/>
    <p:sldId id="537" r:id="rId16"/>
    <p:sldId id="538" r:id="rId17"/>
    <p:sldId id="539" r:id="rId18"/>
    <p:sldId id="586" r:id="rId19"/>
    <p:sldId id="605" r:id="rId20"/>
    <p:sldId id="543" r:id="rId21"/>
    <p:sldId id="544" r:id="rId22"/>
    <p:sldId id="588" r:id="rId23"/>
    <p:sldId id="614" r:id="rId24"/>
    <p:sldId id="546" r:id="rId25"/>
    <p:sldId id="547" r:id="rId26"/>
    <p:sldId id="589" r:id="rId27"/>
    <p:sldId id="548" r:id="rId28"/>
    <p:sldId id="549" r:id="rId29"/>
    <p:sldId id="550" r:id="rId30"/>
    <p:sldId id="551" r:id="rId31"/>
    <p:sldId id="552" r:id="rId32"/>
    <p:sldId id="591" r:id="rId33"/>
    <p:sldId id="553" r:id="rId34"/>
    <p:sldId id="554" r:id="rId35"/>
    <p:sldId id="610" r:id="rId36"/>
    <p:sldId id="570" r:id="rId37"/>
    <p:sldId id="572" r:id="rId38"/>
    <p:sldId id="597" r:id="rId39"/>
    <p:sldId id="573" r:id="rId40"/>
    <p:sldId id="611" r:id="rId41"/>
    <p:sldId id="574" r:id="rId42"/>
    <p:sldId id="575" r:id="rId43"/>
    <p:sldId id="577" r:id="rId44"/>
    <p:sldId id="598" r:id="rId45"/>
    <p:sldId id="578" r:id="rId46"/>
    <p:sldId id="579" r:id="rId47"/>
    <p:sldId id="599" r:id="rId48"/>
    <p:sldId id="385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4213" autoAdjust="0"/>
  </p:normalViewPr>
  <p:slideViewPr>
    <p:cSldViewPr>
      <p:cViewPr varScale="1">
        <p:scale>
          <a:sx n="133" d="100"/>
          <a:sy n="133" d="100"/>
        </p:scale>
        <p:origin x="-1266" y="-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9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91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04. </a:t>
            </a:r>
            <a:r>
              <a:rPr lang="ko-KR" altLang="en-US" sz="3200" b="1" dirty="0">
                <a:solidFill>
                  <a:schemeClr val="bg1"/>
                </a:solidFill>
              </a:rPr>
              <a:t>조건문과 </a:t>
            </a:r>
            <a:r>
              <a:rPr lang="ko-KR" altLang="en-US" sz="3200" b="1" dirty="0" err="1">
                <a:solidFill>
                  <a:schemeClr val="bg1"/>
                </a:solidFill>
              </a:rPr>
              <a:t>반복문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판단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비교 연산자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852936"/>
            <a:ext cx="731514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556792"/>
            <a:ext cx="777686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Is </a:t>
            </a:r>
            <a:r>
              <a:rPr lang="ko-KR" altLang="en-US" sz="1400" b="0" dirty="0" smtClean="0"/>
              <a:t>연산자는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==</a:t>
            </a:r>
            <a:r>
              <a:rPr lang="ko-KR" altLang="en-US" sz="1400" b="0" dirty="0"/>
              <a:t>처럼 두 변수가 같음을 비교하지만</a:t>
            </a:r>
            <a:r>
              <a:rPr lang="en-US" altLang="ko-KR" sz="1400" b="0" dirty="0"/>
              <a:t>, ==</a:t>
            </a:r>
            <a:r>
              <a:rPr lang="ko-KR" altLang="en-US" sz="1400" b="0" dirty="0"/>
              <a:t>과 다르게 메모리의 주소를 비교한다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다음 </a:t>
            </a:r>
            <a:r>
              <a:rPr lang="ko-KR" altLang="en-US" sz="1400" b="0" dirty="0" smtClean="0"/>
              <a:t>코드에서 </a:t>
            </a:r>
            <a:r>
              <a:rPr lang="en-US" altLang="ko-KR" sz="1400" b="0" dirty="0" smtClean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b, </a:t>
            </a:r>
            <a:r>
              <a:rPr lang="ko-KR" altLang="en-US" sz="1400" b="0" dirty="0"/>
              <a:t>둘 다 </a:t>
            </a:r>
            <a:r>
              <a:rPr lang="en-US" altLang="ko-KR" sz="1400" b="0" dirty="0"/>
              <a:t>100</a:t>
            </a:r>
            <a:r>
              <a:rPr lang="ko-KR" altLang="en-US" sz="1400" b="0" dirty="0"/>
              <a:t>일 때는 </a:t>
            </a:r>
            <a:r>
              <a:rPr lang="en-US" altLang="ko-KR" sz="1400" b="0" dirty="0"/>
              <a:t>is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==</a:t>
            </a:r>
            <a:r>
              <a:rPr lang="ko-KR" altLang="en-US" sz="1400" b="0" dirty="0"/>
              <a:t>이 모두 같다고 나오지만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둘 다 </a:t>
            </a:r>
            <a:r>
              <a:rPr lang="en-US" altLang="ko-KR" sz="1400" b="0" dirty="0"/>
              <a:t>300</a:t>
            </a:r>
            <a:r>
              <a:rPr lang="ko-KR" altLang="en-US" sz="1400" b="0" dirty="0"/>
              <a:t>일 경우에는 값만 같고 메모리 주소는 다르다고 나온다</a:t>
            </a:r>
            <a:r>
              <a:rPr lang="en-US" altLang="ko-KR" sz="1400" b="0" dirty="0"/>
              <a:t>. is not</a:t>
            </a:r>
            <a:r>
              <a:rPr lang="ko-KR" altLang="en-US" sz="1400" b="0" dirty="0"/>
              <a:t>도 마찬가지로 사용된다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48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</a:t>
            </a:r>
            <a:r>
              <a:rPr lang="ko-KR" altLang="en-US" sz="2000" dirty="0" smtClean="0"/>
              <a:t>판단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True</a:t>
            </a:r>
            <a:r>
              <a:rPr lang="ko-KR" altLang="en-US" sz="2000" dirty="0">
                <a:solidFill>
                  <a:srgbClr val="F79433"/>
                </a:solidFill>
              </a:rPr>
              <a:t>와 </a:t>
            </a:r>
            <a:r>
              <a:rPr lang="en-US" altLang="ko-KR" sz="2000" dirty="0">
                <a:solidFill>
                  <a:srgbClr val="F79433"/>
                </a:solidFill>
              </a:rPr>
              <a:t>False</a:t>
            </a:r>
            <a:r>
              <a:rPr lang="ko-KR" altLang="en-US" sz="2000" dirty="0">
                <a:solidFill>
                  <a:srgbClr val="F79433"/>
                </a:solidFill>
              </a:rPr>
              <a:t>의 치환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4" y="3084377"/>
            <a:ext cx="7749484" cy="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4" y="5316625"/>
            <a:ext cx="7674091" cy="63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23528" y="1755961"/>
            <a:ext cx="8424936" cy="370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컴퓨터는 </a:t>
            </a:r>
            <a:r>
              <a:rPr lang="ko-KR" altLang="en-US" b="0" dirty="0"/>
              <a:t>기본적으로 이진수만 처리할 수 있으며</a:t>
            </a:r>
            <a:r>
              <a:rPr lang="en-US" altLang="ko-KR" b="0" dirty="0"/>
              <a:t>, True</a:t>
            </a:r>
            <a:r>
              <a:rPr lang="ko-KR" altLang="en-US" b="0" dirty="0"/>
              <a:t>는 </a:t>
            </a:r>
            <a:r>
              <a:rPr lang="en-US" altLang="ko-KR" b="0" dirty="0"/>
              <a:t>1</a:t>
            </a:r>
            <a:r>
              <a:rPr lang="ko-KR" altLang="en-US" b="0" dirty="0"/>
              <a:t>로</a:t>
            </a:r>
            <a:r>
              <a:rPr lang="en-US" altLang="ko-KR" b="0" dirty="0"/>
              <a:t>, False</a:t>
            </a:r>
            <a:r>
              <a:rPr lang="ko-KR" altLang="en-US" b="0" dirty="0"/>
              <a:t>는 </a:t>
            </a:r>
            <a:r>
              <a:rPr lang="en-US" altLang="ko-KR" b="0" dirty="0"/>
              <a:t>0</a:t>
            </a:r>
            <a:r>
              <a:rPr lang="ko-KR" altLang="en-US" b="0" dirty="0"/>
              <a:t>으로 처리한다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아</a:t>
            </a:r>
            <a:r>
              <a:rPr lang="ko-KR" altLang="en-US" b="0" dirty="0"/>
              <a:t>래</a:t>
            </a:r>
            <a:r>
              <a:rPr lang="ko-KR" altLang="en-US" b="0" dirty="0" smtClean="0"/>
              <a:t> </a:t>
            </a:r>
            <a:r>
              <a:rPr lang="ko-KR" altLang="en-US" b="0" dirty="0"/>
              <a:t>코드를 실행하면 </a:t>
            </a:r>
            <a:r>
              <a:rPr lang="en-US" altLang="ko-KR" b="0" dirty="0"/>
              <a:t>True</a:t>
            </a:r>
            <a:r>
              <a:rPr lang="ko-KR" altLang="en-US" b="0" dirty="0"/>
              <a:t>가 출력된다</a:t>
            </a:r>
            <a:r>
              <a:rPr lang="en-US" altLang="ko-KR" b="0" dirty="0"/>
              <a:t>. </a:t>
            </a:r>
            <a:r>
              <a:rPr lang="ko-KR" altLang="en-US" b="0" dirty="0"/>
              <a:t>그 이유는 앞서 설명한 것처럼 컴퓨터는 존재하면 </a:t>
            </a:r>
            <a:r>
              <a:rPr lang="en-US" altLang="ko-KR" b="0" dirty="0"/>
              <a:t>True, </a:t>
            </a:r>
            <a:r>
              <a:rPr lang="ko-KR" altLang="en-US" b="0" dirty="0"/>
              <a:t>존재하지 않으면 </a:t>
            </a:r>
            <a:r>
              <a:rPr lang="en-US" altLang="ko-KR" b="0" dirty="0"/>
              <a:t>False</a:t>
            </a:r>
            <a:r>
              <a:rPr lang="ko-KR" altLang="en-US" b="0" dirty="0"/>
              <a:t>로 처리하기 때문이다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아래 코드를 실행하면 </a:t>
            </a:r>
            <a:r>
              <a:rPr lang="en-US" altLang="ko-KR" b="0" dirty="0"/>
              <a:t>True</a:t>
            </a:r>
            <a:r>
              <a:rPr lang="ko-KR" altLang="en-US" b="0" dirty="0"/>
              <a:t>가 출력된다</a:t>
            </a:r>
            <a:r>
              <a:rPr lang="en-US" altLang="ko-KR" b="0" dirty="0"/>
              <a:t>. </a:t>
            </a:r>
            <a:r>
              <a:rPr lang="ko-KR" altLang="en-US" b="0" dirty="0"/>
              <a:t>먼저 </a:t>
            </a:r>
            <a:r>
              <a:rPr lang="en-US" altLang="ko-KR" b="0" u="sng" dirty="0"/>
              <a:t>3 &gt; 5</a:t>
            </a:r>
            <a:r>
              <a:rPr lang="ko-KR" altLang="en-US" b="0" dirty="0"/>
              <a:t>는 </a:t>
            </a:r>
            <a:r>
              <a:rPr lang="en-US" altLang="ko-KR" b="0" dirty="0"/>
              <a:t>False</a:t>
            </a:r>
            <a:r>
              <a:rPr lang="ko-KR" altLang="en-US" b="0" dirty="0"/>
              <a:t>이고 </a:t>
            </a:r>
            <a:r>
              <a:rPr lang="en-US" altLang="ko-KR" b="0" dirty="0"/>
              <a:t>False</a:t>
            </a:r>
            <a:r>
              <a:rPr lang="ko-KR" altLang="en-US" b="0" dirty="0"/>
              <a:t>는 결국 </a:t>
            </a:r>
            <a:r>
              <a:rPr lang="en-US" altLang="ko-KR" b="0" dirty="0"/>
              <a:t>0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치환된다</a:t>
            </a:r>
            <a:r>
              <a:rPr lang="en-US" altLang="ko-KR" b="0" dirty="0"/>
              <a:t>. </a:t>
            </a:r>
            <a:r>
              <a:rPr lang="ko-KR" altLang="en-US" b="0" dirty="0"/>
              <a:t>그래서 이것을 다시 치환하면 </a:t>
            </a:r>
            <a:r>
              <a:rPr lang="en-US" altLang="ko-KR" b="0" dirty="0"/>
              <a:t>(0) </a:t>
            </a:r>
            <a:r>
              <a:rPr lang="ko-KR" altLang="en-US" b="0" dirty="0"/>
              <a:t>＜ </a:t>
            </a:r>
            <a:r>
              <a:rPr lang="en-US" altLang="ko-KR" b="0" dirty="0"/>
              <a:t>10</a:t>
            </a:r>
            <a:r>
              <a:rPr lang="ko-KR" altLang="en-US" b="0" dirty="0"/>
              <a:t>이 되고</a:t>
            </a:r>
            <a:r>
              <a:rPr lang="en-US" altLang="ko-KR" b="0" dirty="0"/>
              <a:t>, </a:t>
            </a:r>
            <a:r>
              <a:rPr lang="ko-KR" altLang="en-US" b="0" dirty="0"/>
              <a:t>이 값은 참이므로 </a:t>
            </a:r>
            <a:r>
              <a:rPr lang="en-US" altLang="ko-KR" b="0" dirty="0"/>
              <a:t>True</a:t>
            </a:r>
            <a:r>
              <a:rPr lang="ko-KR" altLang="en-US" b="0" dirty="0"/>
              <a:t>가 반환된다</a:t>
            </a:r>
            <a:r>
              <a:rPr lang="en-US" altLang="ko-KR" b="0" dirty="0" smtClean="0"/>
              <a:t>.</a:t>
            </a:r>
            <a:r>
              <a:rPr lang="en-US" altLang="ko-KR" b="0" dirty="0" smtClean="0"/>
              <a:t>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8104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논리 </a:t>
            </a:r>
            <a:r>
              <a:rPr lang="ko-KR" altLang="en-US" b="0" dirty="0"/>
              <a:t>연산자는 </a:t>
            </a:r>
            <a:r>
              <a:rPr lang="en-US" altLang="ko-KR" b="0" dirty="0"/>
              <a:t>and · or · not</a:t>
            </a:r>
            <a:r>
              <a:rPr lang="ko-KR" altLang="en-US" b="0" dirty="0"/>
              <a:t>문을 사용해 </a:t>
            </a:r>
            <a:r>
              <a:rPr lang="ko-KR" altLang="en-US" b="0" dirty="0" smtClean="0"/>
              <a:t>조건을 </a:t>
            </a:r>
            <a:r>
              <a:rPr lang="ko-KR" altLang="en-US" b="0" dirty="0"/>
              <a:t>확장할 수 있다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</a:t>
            </a:r>
            <a:r>
              <a:rPr lang="ko-KR" altLang="en-US" sz="2000" dirty="0" smtClean="0"/>
              <a:t>판단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논리 연산자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1" y="508518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600" b="1" dirty="0">
                <a:solidFill>
                  <a:schemeClr val="accent1"/>
                </a:solidFill>
                <a:latin typeface="+mn-lt"/>
              </a:rPr>
              <a:t>논리 연산자</a:t>
            </a:r>
            <a:r>
              <a:rPr lang="en-US" altLang="ko-KR" sz="16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6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38909"/>
            <a:ext cx="8115226" cy="25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6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11" y="2708920"/>
            <a:ext cx="843766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2474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판단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논리 연산자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2188" y="1759694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and</a:t>
            </a:r>
            <a:r>
              <a:rPr lang="ko-KR" altLang="en-US" b="0" dirty="0"/>
              <a:t>는 둘 다 참이어야 </a:t>
            </a:r>
            <a:r>
              <a:rPr lang="en-US" altLang="ko-KR" b="0" dirty="0"/>
              <a:t>True, or</a:t>
            </a:r>
            <a:r>
              <a:rPr lang="ko-KR" altLang="en-US" b="0" dirty="0"/>
              <a:t>는 둘 중 하나만 참이어도 </a:t>
            </a:r>
            <a:r>
              <a:rPr lang="en-US" altLang="ko-KR" b="0" dirty="0"/>
              <a:t>True, not</a:t>
            </a:r>
            <a:r>
              <a:rPr lang="ko-KR" altLang="en-US" b="0" dirty="0"/>
              <a:t>은 참이면 </a:t>
            </a:r>
            <a:r>
              <a:rPr lang="en-US" altLang="ko-KR" b="0" dirty="0"/>
              <a:t>False</a:t>
            </a:r>
            <a:r>
              <a:rPr lang="ko-KR" altLang="en-US" b="0" dirty="0"/>
              <a:t>이고 거짓이면 </a:t>
            </a:r>
            <a:r>
              <a:rPr lang="en-US" altLang="ko-KR" b="0" dirty="0"/>
              <a:t>True</a:t>
            </a:r>
            <a:r>
              <a:rPr lang="ko-KR" altLang="en-US" b="0" dirty="0"/>
              <a:t>를 출력한다</a:t>
            </a:r>
            <a:r>
              <a:rPr lang="en-US" altLang="ko-KR" b="0" dirty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12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2474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 smtClean="0"/>
              <a:t>문 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700808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중첩 </a:t>
            </a:r>
            <a:r>
              <a:rPr lang="en-US" altLang="ko-KR" b="0" dirty="0"/>
              <a:t>if</a:t>
            </a:r>
            <a:r>
              <a:rPr lang="ko-KR" altLang="en-US" b="0" dirty="0"/>
              <a:t>문을 간단히 </a:t>
            </a:r>
            <a:r>
              <a:rPr lang="ko-KR" altLang="en-US" b="0" dirty="0" smtClean="0"/>
              <a:t>표현하려면 </a:t>
            </a:r>
            <a:r>
              <a:rPr lang="en-US" altLang="ko-KR" b="0" dirty="0"/>
              <a:t>if-</a:t>
            </a:r>
            <a:r>
              <a:rPr lang="en-US" altLang="ko-KR" b="0" dirty="0" err="1"/>
              <a:t>elif</a:t>
            </a:r>
            <a:r>
              <a:rPr lang="en-US" altLang="ko-KR" b="0" dirty="0"/>
              <a:t>-else</a:t>
            </a:r>
            <a:r>
              <a:rPr lang="ko-KR" altLang="en-US" b="0" dirty="0"/>
              <a:t>문을 사용한다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다음 같은 </a:t>
            </a:r>
            <a:r>
              <a:rPr lang="ko-KR" altLang="en-US" b="0" dirty="0" err="1" smtClean="0"/>
              <a:t>점수판이</a:t>
            </a:r>
            <a:r>
              <a:rPr lang="ko-KR" altLang="en-US" b="0" dirty="0" smtClean="0"/>
              <a:t> 있다고 </a:t>
            </a:r>
            <a:r>
              <a:rPr lang="ko-KR" altLang="en-US" b="0" dirty="0"/>
              <a:t>가정하자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4536504" cy="349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5054" y="619929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600" b="1" dirty="0" err="1">
                <a:solidFill>
                  <a:schemeClr val="accent1"/>
                </a:solidFill>
                <a:latin typeface="+mn-lt"/>
              </a:rPr>
              <a:t>점수판</a:t>
            </a:r>
            <a:r>
              <a:rPr lang="en-US" altLang="ko-KR" sz="16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6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4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67917"/>
            <a:ext cx="352839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23529" y="1772816"/>
            <a:ext cx="345638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점수에 맞는 학점을 주기 위해 </a:t>
            </a:r>
            <a:r>
              <a:rPr lang="ko-KR" altLang="en-US" b="0" dirty="0" smtClean="0"/>
              <a:t>  </a:t>
            </a:r>
            <a:r>
              <a:rPr lang="en-US" altLang="ko-KR" b="0" dirty="0" smtClean="0"/>
              <a:t>[</a:t>
            </a:r>
            <a:r>
              <a:rPr lang="ko-KR" altLang="en-US" b="0" dirty="0"/>
              <a:t>코드 </a:t>
            </a:r>
            <a:r>
              <a:rPr lang="en-US" altLang="ko-KR" b="0" dirty="0"/>
              <a:t>4-2]</a:t>
            </a:r>
            <a:r>
              <a:rPr lang="ko-KR" altLang="en-US" b="0" dirty="0"/>
              <a:t>와 같이 코드를 입력하면</a:t>
            </a:r>
            <a:r>
              <a:rPr lang="en-US" altLang="ko-KR" b="0" dirty="0"/>
              <a:t>, </a:t>
            </a:r>
            <a:r>
              <a:rPr lang="ko-KR" altLang="en-US" b="0" dirty="0"/>
              <a:t>어떤 학점으로 계산될까</a:t>
            </a:r>
            <a:r>
              <a:rPr lang="en-US" altLang="ko-KR" b="0" dirty="0"/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6751"/>
            <a:ext cx="4680520" cy="543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4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3168352" cy="384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3570" y="6290133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if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문만을 이용한 학점 계산기에 </a:t>
            </a:r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98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을 할당했을 때 결과 산출 방식</a:t>
            </a:r>
            <a:r>
              <a:rPr lang="en-US" altLang="ko-KR" sz="14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484784"/>
            <a:ext cx="820891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실제 </a:t>
            </a:r>
            <a:r>
              <a:rPr lang="en-US" altLang="ko-KR" b="0" dirty="0" smtClean="0"/>
              <a:t>[</a:t>
            </a:r>
            <a:r>
              <a:rPr lang="ko-KR" altLang="en-US" b="0" dirty="0" smtClean="0"/>
              <a:t>코드 </a:t>
            </a:r>
            <a:r>
              <a:rPr lang="en-US" altLang="ko-KR" b="0" dirty="0" smtClean="0"/>
              <a:t>4-2]</a:t>
            </a:r>
            <a:r>
              <a:rPr lang="ko-KR" altLang="en-US" b="0" dirty="0"/>
              <a:t>를</a:t>
            </a:r>
            <a:r>
              <a:rPr lang="ko-KR" altLang="en-US" b="0" dirty="0" smtClean="0"/>
              <a:t> </a:t>
            </a:r>
            <a:r>
              <a:rPr lang="ko-KR" altLang="en-US" b="0" dirty="0"/>
              <a:t>실행하면 모든 값이 ‘</a:t>
            </a:r>
            <a:r>
              <a:rPr lang="en-US" altLang="ko-KR" b="0" dirty="0"/>
              <a:t>D</a:t>
            </a:r>
            <a:r>
              <a:rPr lang="ko-KR" altLang="en-US" b="0" dirty="0"/>
              <a:t>’나 ‘</a:t>
            </a:r>
            <a:r>
              <a:rPr lang="en-US" altLang="ko-KR" b="0" dirty="0"/>
              <a:t>F</a:t>
            </a:r>
            <a:r>
              <a:rPr lang="ko-KR" altLang="en-US" b="0" dirty="0"/>
              <a:t>’로 나온다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이유는</a:t>
            </a:r>
            <a:r>
              <a:rPr lang="en-US" altLang="ko-KR" b="0" dirty="0" smtClean="0"/>
              <a:t> </a:t>
            </a:r>
            <a:r>
              <a:rPr lang="ko-KR" altLang="en-US" b="0" dirty="0"/>
              <a:t>바로 </a:t>
            </a:r>
            <a:r>
              <a:rPr lang="ko-KR" altLang="en-US" b="0" dirty="0" smtClean="0"/>
              <a:t>다음 그림과 같이 코드가 </a:t>
            </a:r>
            <a:r>
              <a:rPr lang="ko-KR" altLang="en-US" b="0" dirty="0"/>
              <a:t>한 줄씩 차례대로 실행되기 때문이다</a:t>
            </a:r>
            <a:r>
              <a:rPr lang="en-US" altLang="ko-KR" b="0" dirty="0"/>
              <a:t>. </a:t>
            </a:r>
            <a:endParaRPr lang="en-US" altLang="ko-KR" b="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592064" y="5661248"/>
            <a:ext cx="16561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실행 안됨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if-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484784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[</a:t>
            </a:r>
            <a:r>
              <a:rPr lang="ko-KR" altLang="en-US" b="0" dirty="0" smtClean="0"/>
              <a:t>코드 </a:t>
            </a:r>
            <a:r>
              <a:rPr lang="en-US" altLang="ko-KR" b="0" dirty="0" smtClean="0"/>
              <a:t>4-2]</a:t>
            </a:r>
            <a:r>
              <a:rPr lang="ko-KR" altLang="en-US" b="0" dirty="0" smtClean="0"/>
              <a:t>의 문제를 해결하기 위해서는 여러 </a:t>
            </a:r>
            <a:r>
              <a:rPr lang="ko-KR" altLang="en-US" b="0" dirty="0"/>
              <a:t>개의 조건을 하나의 </a:t>
            </a:r>
            <a:r>
              <a:rPr lang="en-US" altLang="ko-KR" b="0" dirty="0"/>
              <a:t>if</a:t>
            </a:r>
            <a:r>
              <a:rPr lang="ko-KR" altLang="en-US" b="0" dirty="0"/>
              <a:t>문에서 검토할 수 있도록 </a:t>
            </a:r>
            <a:r>
              <a:rPr lang="en-US" altLang="ko-KR" b="0" dirty="0" err="1"/>
              <a:t>elif</a:t>
            </a:r>
            <a:r>
              <a:rPr lang="ko-KR" altLang="en-US" b="0" dirty="0" smtClean="0"/>
              <a:t>를 사용한 </a:t>
            </a:r>
            <a:r>
              <a:rPr lang="en-US" altLang="ko-KR" b="0" dirty="0"/>
              <a:t>if-</a:t>
            </a:r>
            <a:r>
              <a:rPr lang="en-US" altLang="ko-KR" b="0" dirty="0" err="1"/>
              <a:t>elif</a:t>
            </a:r>
            <a:r>
              <a:rPr lang="en-US" altLang="ko-KR" b="0" dirty="0"/>
              <a:t>-else</a:t>
            </a:r>
            <a:r>
              <a:rPr lang="ko-KR" altLang="en-US" b="0" dirty="0"/>
              <a:t>문으로 작성해야 한다</a:t>
            </a:r>
            <a:r>
              <a:rPr lang="en-US" altLang="ko-KR" b="0" dirty="0"/>
              <a:t>. </a:t>
            </a:r>
            <a:r>
              <a:rPr lang="en-US" altLang="ko-KR" b="0" dirty="0" err="1"/>
              <a:t>elif</a:t>
            </a:r>
            <a:r>
              <a:rPr lang="ko-KR" altLang="en-US" b="0" dirty="0"/>
              <a:t>는 </a:t>
            </a:r>
            <a:r>
              <a:rPr lang="en-US" altLang="ko-KR" b="0" dirty="0"/>
              <a:t>else if</a:t>
            </a:r>
            <a:r>
              <a:rPr lang="ko-KR" altLang="en-US" b="0" dirty="0"/>
              <a:t>의 </a:t>
            </a:r>
            <a:r>
              <a:rPr lang="ko-KR" altLang="en-US" b="0" dirty="0" err="1"/>
              <a:t>줄임말로</a:t>
            </a:r>
            <a:r>
              <a:rPr lang="en-US" altLang="ko-KR" b="0" dirty="0"/>
              <a:t>, if</a:t>
            </a:r>
            <a:r>
              <a:rPr lang="ko-KR" altLang="en-US" b="0" dirty="0"/>
              <a:t>문과 같은 </a:t>
            </a:r>
            <a:r>
              <a:rPr lang="ko-KR" altLang="en-US" b="0" dirty="0" smtClean="0"/>
              <a:t>방법으로 </a:t>
            </a:r>
            <a:r>
              <a:rPr lang="ko-KR" altLang="en-US" b="0" dirty="0" err="1" smtClean="0"/>
              <a:t>조건문을</a:t>
            </a:r>
            <a:r>
              <a:rPr lang="ko-KR" altLang="en-US" b="0" dirty="0" smtClean="0"/>
              <a:t> </a:t>
            </a:r>
            <a:r>
              <a:rPr lang="ko-KR" altLang="en-US" b="0" dirty="0"/>
              <a:t>표현할 수 있다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6696744" cy="398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8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20461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논리 연산자 없이 비교 연산자를 사용할 경우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3789040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</a:t>
            </a:r>
            <a:r>
              <a:rPr lang="ko-KR" altLang="en-US" sz="1400" b="0" dirty="0"/>
              <a:t>코드가 순서대로 실행되면 먼저 </a:t>
            </a:r>
            <a:r>
              <a:rPr lang="en-US" altLang="ko-KR" sz="1400" b="0" dirty="0"/>
              <a:t>1 </a:t>
            </a:r>
            <a:r>
              <a:rPr lang="ko-KR" altLang="en-US" sz="1400" b="0" dirty="0" smtClean="0"/>
              <a:t>＜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100</a:t>
            </a:r>
            <a:r>
              <a:rPr lang="ko-KR" altLang="en-US" sz="1400" b="0" dirty="0"/>
              <a:t>을 해석하니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로 반환되고</a:t>
            </a:r>
            <a:r>
              <a:rPr lang="en-US" altLang="ko-KR" sz="1400" b="0" dirty="0" smtClean="0"/>
              <a:t>, True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과 같으므로 </a:t>
            </a:r>
            <a:r>
              <a:rPr lang="en-US" altLang="ko-KR" sz="1400" b="0" dirty="0"/>
              <a:t>1 </a:t>
            </a:r>
            <a:r>
              <a:rPr lang="ko-KR" altLang="en-US" sz="1400" b="0" dirty="0"/>
              <a:t>＜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도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로 반환되어야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False</a:t>
            </a:r>
            <a:r>
              <a:rPr lang="ko-KR" altLang="en-US" sz="1400" b="0" dirty="0"/>
              <a:t>가 나온다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파이썬은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사람에게 친숙하게 프로그래밍을 하겠다는 철학을 가지고 있으므로 이러한 처리가 가능하도록 </a:t>
            </a:r>
            <a:r>
              <a:rPr lang="ko-KR" altLang="en-US" sz="1400" b="0" dirty="0" smtClean="0"/>
              <a:t>지원한다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사람처럼 그냥 조건을 작성하면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인터프리터가 다 해결해 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문제는 다른 언어들이 지원해 주지 </a:t>
            </a:r>
            <a:r>
              <a:rPr lang="ko-KR" altLang="en-US" sz="1400" b="0" dirty="0" smtClean="0"/>
              <a:t>않을 경우가 </a:t>
            </a:r>
            <a:r>
              <a:rPr lang="ko-KR" altLang="en-US" sz="1400" b="0" dirty="0"/>
              <a:t>있으므로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이렇게 적어 주는 것은 좋은 코드가 아니라는 걸 기억해야 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132856"/>
            <a:ext cx="7200000" cy="15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87624" y="2276872"/>
            <a:ext cx="165618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1 &lt; 2 &lt; 10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624" y="2890137"/>
            <a:ext cx="165618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1 &lt; 100 &lt; 10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5616" y="2852936"/>
            <a:ext cx="208823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520503" y="188640"/>
            <a:ext cx="684076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 smtClean="0">
                <a:solidFill>
                  <a:srgbClr val="F79433"/>
                </a:solidFill>
              </a:rPr>
              <a:t>01. </a:t>
            </a:r>
            <a:r>
              <a:rPr kumimoji="0" lang="ko-KR" altLang="en-US" dirty="0" err="1" smtClean="0"/>
              <a:t>조건문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0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30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2996952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조건문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반복문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+mj-ea"/>
                <a:ea typeface="+mj-ea"/>
              </a:rPr>
              <a:t>Lab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평균 </a:t>
            </a:r>
            <a:r>
              <a:rPr lang="ko-KR" altLang="en-US" sz="2000" b="1" dirty="0" smtClean="0">
                <a:latin typeface="+mj-ea"/>
                <a:ea typeface="+mj-ea"/>
              </a:rPr>
              <a:t>구하기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코드의 오류를 처리하는 방법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반복문의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 smtClean="0"/>
              <a:t>반복문</a:t>
            </a:r>
            <a:r>
              <a:rPr lang="en-US" altLang="ko-KR" dirty="0" smtClean="0"/>
              <a:t>(loop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b="0" dirty="0"/>
              <a:t>말 그대로 문장을 반복해 만드는 것으로</a:t>
            </a:r>
            <a:r>
              <a:rPr lang="en-US" altLang="ko-KR" b="0" dirty="0"/>
              <a:t>, </a:t>
            </a:r>
            <a:r>
              <a:rPr lang="ko-KR" altLang="en-US" b="0" dirty="0"/>
              <a:t>정해진 동작을 반복적으로 수행할 때 </a:t>
            </a:r>
            <a:r>
              <a:rPr lang="ko-KR" altLang="en-US" b="0" dirty="0" smtClean="0"/>
              <a:t>내리는 </a:t>
            </a:r>
            <a:r>
              <a:rPr lang="ko-KR" altLang="en-US" b="0" dirty="0"/>
              <a:t>명령어이다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반복문은</a:t>
            </a:r>
            <a:r>
              <a:rPr lang="ko-KR" altLang="en-US" b="0" dirty="0"/>
              <a:t> 모든 프로그램에서 핵심적으로 사용된다</a:t>
            </a:r>
            <a:r>
              <a:rPr lang="en-US" altLang="ko-KR" b="0" dirty="0"/>
              <a:t>. </a:t>
            </a:r>
            <a:r>
              <a:rPr lang="ko-KR" altLang="en-US" b="0" dirty="0" err="1"/>
              <a:t>반복문은</a:t>
            </a:r>
            <a:r>
              <a:rPr lang="ko-KR" altLang="en-US" b="0" dirty="0"/>
              <a:t> 반복 시작 조건</a:t>
            </a:r>
            <a:r>
              <a:rPr lang="en-US" altLang="ko-KR" b="0" dirty="0"/>
              <a:t>, </a:t>
            </a:r>
            <a:r>
              <a:rPr lang="ko-KR" altLang="en-US" b="0" dirty="0"/>
              <a:t>종료 </a:t>
            </a:r>
            <a:r>
              <a:rPr lang="ko-KR" altLang="en-US" b="0" dirty="0" smtClean="0"/>
              <a:t>조건</a:t>
            </a:r>
            <a:r>
              <a:rPr lang="en-US" altLang="ko-KR" b="0" dirty="0"/>
              <a:t>, </a:t>
            </a:r>
            <a:r>
              <a:rPr lang="ko-KR" altLang="en-US" b="0" dirty="0"/>
              <a:t>수행 명령으로 구성되어 있으며</a:t>
            </a:r>
            <a:r>
              <a:rPr lang="en-US" altLang="ko-KR" b="0" dirty="0"/>
              <a:t>, </a:t>
            </a:r>
            <a:r>
              <a:rPr lang="ko-KR" altLang="en-US" b="0" dirty="0"/>
              <a:t>들여쓰기와 </a:t>
            </a:r>
            <a:r>
              <a:rPr lang="ko-KR" altLang="en-US" b="0" dirty="0" smtClean="0"/>
              <a:t>블록</a:t>
            </a:r>
            <a:r>
              <a:rPr lang="en-US" altLang="ko-KR" b="0" dirty="0" smtClean="0"/>
              <a:t>(block)</a:t>
            </a:r>
            <a:r>
              <a:rPr lang="ko-KR" altLang="en-US" b="0" dirty="0" smtClean="0"/>
              <a:t>으로 </a:t>
            </a:r>
            <a:r>
              <a:rPr lang="ko-KR" altLang="en-US" b="0" dirty="0"/>
              <a:t>구분한다</a:t>
            </a:r>
            <a:r>
              <a:rPr lang="en-US" altLang="ko-KR" b="0" dirty="0"/>
              <a:t>. </a:t>
            </a:r>
            <a:r>
              <a:rPr lang="ko-KR" altLang="en-US" b="0" dirty="0" err="1" smtClean="0"/>
              <a:t>파이썬의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반복문은</a:t>
            </a:r>
            <a:r>
              <a:rPr lang="ko-KR" altLang="en-US" b="0" dirty="0"/>
              <a:t> </a:t>
            </a:r>
            <a:r>
              <a:rPr lang="en-US" altLang="ko-KR" b="0" dirty="0"/>
              <a:t>for</a:t>
            </a:r>
            <a:r>
              <a:rPr lang="ko-KR" altLang="en-US" b="0" dirty="0"/>
              <a:t>와 </a:t>
            </a:r>
            <a:r>
              <a:rPr lang="en-US" altLang="ko-KR" b="0" dirty="0"/>
              <a:t>while </a:t>
            </a:r>
            <a:r>
              <a:rPr lang="ko-KR" altLang="en-US" b="0" dirty="0"/>
              <a:t>등의 명령 키워드를 사용한다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1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:</a:t>
            </a:r>
            <a:r>
              <a:rPr lang="ko-KR" altLang="en-US" b="0" dirty="0" smtClean="0"/>
              <a:t> 기본적인 </a:t>
            </a:r>
            <a:r>
              <a:rPr lang="ko-KR" altLang="en-US" b="0" dirty="0" err="1" smtClean="0"/>
              <a:t>반복문으로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반복 범위를 지정하여 반복을 수행한다</a:t>
            </a:r>
            <a:r>
              <a:rPr lang="en-US" altLang="ko-KR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for</a:t>
            </a:r>
            <a:r>
              <a:rPr lang="ko-KR" altLang="en-US" b="0" dirty="0" smtClean="0"/>
              <a:t>문으로 </a:t>
            </a:r>
            <a:r>
              <a:rPr lang="ko-KR" altLang="en-US" b="0" dirty="0" err="1" smtClean="0"/>
              <a:t>반복문을</a:t>
            </a:r>
            <a:r>
              <a:rPr lang="ko-KR" altLang="en-US" b="0" dirty="0" smtClean="0"/>
              <a:t> 만들 때는 먼저 </a:t>
            </a:r>
            <a:r>
              <a:rPr lang="en-US" altLang="ko-KR" b="0" dirty="0" smtClean="0"/>
              <a:t>for</a:t>
            </a:r>
            <a:r>
              <a:rPr lang="ko-KR" altLang="en-US" b="0" dirty="0" smtClean="0"/>
              <a:t>를 입력하고 반복되는 범위를 지정해야 한다</a:t>
            </a:r>
            <a:r>
              <a:rPr lang="en-US" altLang="ko-KR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범위를 지정하는 </a:t>
            </a:r>
            <a:r>
              <a:rPr lang="ko-KR" altLang="en-US" b="0" dirty="0"/>
              <a:t>방법에는 두 가지가 있다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첫 번째 방법은 </a:t>
            </a:r>
            <a:r>
              <a:rPr lang="en-US" altLang="ko-KR" b="0" dirty="0" smtClean="0"/>
              <a:t>[</a:t>
            </a:r>
            <a:r>
              <a:rPr lang="ko-KR" altLang="en-US" b="0" dirty="0" smtClean="0"/>
              <a:t>코드 </a:t>
            </a:r>
            <a:r>
              <a:rPr lang="en-US" altLang="ko-KR" b="0" dirty="0" smtClean="0"/>
              <a:t>4-5]</a:t>
            </a:r>
            <a:r>
              <a:rPr lang="ko-KR" altLang="en-US" b="0" dirty="0" smtClean="0"/>
              <a:t>와 같이 리스트를 사용하는 것이다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두 번째 방법은 </a:t>
            </a:r>
            <a:r>
              <a:rPr lang="en-US" altLang="ko-KR" b="0" dirty="0" smtClean="0"/>
              <a:t>[</a:t>
            </a:r>
            <a:r>
              <a:rPr lang="ko-KR" altLang="en-US" b="0" dirty="0" smtClean="0"/>
              <a:t>코드 </a:t>
            </a:r>
            <a:r>
              <a:rPr lang="en-US" altLang="ko-KR" b="0" dirty="0" smtClean="0"/>
              <a:t>4-6]</a:t>
            </a:r>
            <a:r>
              <a:rPr lang="ko-KR" altLang="en-US" b="0" dirty="0" smtClean="0"/>
              <a:t>과 같이 변수 자체를 출력하는 방법이다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6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12474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700808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b="0" dirty="0" smtClean="0"/>
              <a:t>리스트를 사용해서 반복되는 범위를 지정하는 방법</a:t>
            </a: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85740"/>
            <a:ext cx="8284691" cy="363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3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for</a:t>
            </a:r>
            <a:r>
              <a:rPr lang="ko-KR" altLang="en-US" sz="2000" dirty="0" smtClean="0"/>
              <a:t>문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4-5]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b="0" dirty="0" smtClean="0"/>
              <a:t>리스트를 사용해서 반복되는 범위를 지정하는 방법</a:t>
            </a: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2348880"/>
            <a:ext cx="77768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코드 </a:t>
            </a:r>
            <a:r>
              <a:rPr lang="en-US" altLang="ko-KR" b="0" dirty="0"/>
              <a:t>4-5]</a:t>
            </a:r>
            <a:r>
              <a:rPr lang="ko-KR" altLang="en-US" b="0" dirty="0"/>
              <a:t>에서는 </a:t>
            </a:r>
            <a:r>
              <a:rPr lang="en-US" altLang="ko-KR" b="0" dirty="0"/>
              <a:t>[1, 2, 3, 4, 5]</a:t>
            </a:r>
            <a:r>
              <a:rPr lang="ko-KR" altLang="en-US" b="0" dirty="0"/>
              <a:t>라는 리스트를 사용하였다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이 </a:t>
            </a:r>
            <a:r>
              <a:rPr lang="ko-KR" altLang="en-US" b="0" dirty="0"/>
              <a:t>리스트에 있는 각각의 값을 하나씩 가져와 </a:t>
            </a:r>
            <a:r>
              <a:rPr lang="en-US" altLang="ko-KR" b="0" dirty="0" err="1"/>
              <a:t>looper</a:t>
            </a:r>
            <a:r>
              <a:rPr lang="ko-KR" altLang="en-US" b="0" dirty="0"/>
              <a:t>라는 변수에 할당하는데</a:t>
            </a:r>
            <a:r>
              <a:rPr lang="en-US" altLang="ko-KR" b="0" dirty="0"/>
              <a:t>, </a:t>
            </a:r>
            <a:r>
              <a:rPr lang="ko-KR" altLang="en-US" b="0" dirty="0"/>
              <a:t>한 번 할당할 때마다 그 아래쪽에는 </a:t>
            </a:r>
            <a:r>
              <a:rPr lang="ko-KR" altLang="en-US" b="0" dirty="0" err="1"/>
              <a:t>들여쓰기한</a:t>
            </a:r>
            <a:r>
              <a:rPr lang="ko-KR" altLang="en-US" b="0" dirty="0"/>
              <a:t> 명령문 구문 </a:t>
            </a:r>
            <a:r>
              <a:rPr lang="en-US" altLang="ko-KR" b="0" u="sng" dirty="0"/>
              <a:t>print("hello")</a:t>
            </a:r>
            <a:r>
              <a:rPr lang="ko-KR" altLang="en-US" b="0" dirty="0"/>
              <a:t>를 실행한다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최종적으로 </a:t>
            </a:r>
            <a:r>
              <a:rPr lang="en-US" altLang="ko-KR" b="0" dirty="0"/>
              <a:t>[1, 2, 3, 4, 5]</a:t>
            </a:r>
            <a:r>
              <a:rPr lang="ko-KR" altLang="en-US" b="0" dirty="0"/>
              <a:t>에서 값을 모두 한 번씩 수행하므로</a:t>
            </a:r>
            <a:r>
              <a:rPr lang="en-US" altLang="ko-KR" b="0" dirty="0"/>
              <a:t>, </a:t>
            </a:r>
            <a:r>
              <a:rPr lang="ko-KR" altLang="en-US" b="0" dirty="0"/>
              <a:t>총 다섯 번의 반복이 일어나 ‘</a:t>
            </a:r>
            <a:r>
              <a:rPr lang="en-US" altLang="ko-KR" b="0" dirty="0"/>
              <a:t>hello</a:t>
            </a:r>
            <a:r>
              <a:rPr lang="ko-KR" altLang="en-US" b="0" dirty="0"/>
              <a:t>’가 다섯 번 출력된다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0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7544" y="155679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2"/>
            </a:pPr>
            <a:r>
              <a:rPr lang="ko-KR" altLang="en-US" b="0" dirty="0"/>
              <a:t>변수 자체를 </a:t>
            </a:r>
            <a:r>
              <a:rPr lang="ko-KR" altLang="en-US" b="0" dirty="0" smtClean="0"/>
              <a:t>출력하여 </a:t>
            </a:r>
            <a:r>
              <a:rPr lang="ko-KR" altLang="en-US" b="0" dirty="0"/>
              <a:t>반복되는 범위를 지정하는 방법</a:t>
            </a: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1" y="2410405"/>
            <a:ext cx="8045857" cy="35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556792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만약 </a:t>
            </a:r>
            <a:r>
              <a:rPr lang="en-US" altLang="ko-KR" b="0" dirty="0"/>
              <a:t>100</a:t>
            </a:r>
            <a:r>
              <a:rPr lang="ko-KR" altLang="en-US" b="0" dirty="0" smtClean="0"/>
              <a:t>번 </a:t>
            </a:r>
            <a:r>
              <a:rPr lang="ko-KR" altLang="en-US" b="0" dirty="0"/>
              <a:t>반복해야 한다면 코드를 어떻게 작성해야 할까</a:t>
            </a:r>
            <a:r>
              <a:rPr lang="en-US" altLang="ko-KR" b="0" dirty="0" smtClean="0"/>
              <a:t>? </a:t>
            </a:r>
            <a:r>
              <a:rPr lang="ko-KR" altLang="en-US" b="0" dirty="0" smtClean="0"/>
              <a:t>리스트를 </a:t>
            </a:r>
            <a:r>
              <a:rPr lang="ko-KR" altLang="en-US" b="0" dirty="0"/>
              <a:t>가지고 </a:t>
            </a:r>
            <a:r>
              <a:rPr lang="en-US" altLang="ko-KR" b="0" dirty="0"/>
              <a:t>1</a:t>
            </a:r>
            <a:r>
              <a:rPr lang="ko-KR" altLang="en-US" b="0" dirty="0"/>
              <a:t>부터 </a:t>
            </a:r>
            <a:r>
              <a:rPr lang="en-US" altLang="ko-KR" b="0" dirty="0"/>
              <a:t>100</a:t>
            </a:r>
            <a:r>
              <a:rPr lang="ko-KR" altLang="en-US" b="0" dirty="0"/>
              <a:t>까지 모든 값을 적기에는 너무 오래 걸린다</a:t>
            </a:r>
            <a:r>
              <a:rPr lang="en-US" altLang="ko-KR" b="0" dirty="0"/>
              <a:t>. </a:t>
            </a:r>
            <a:r>
              <a:rPr lang="ko-KR" altLang="en-US" b="0" dirty="0"/>
              <a:t>이럴 때는 </a:t>
            </a:r>
            <a:r>
              <a:rPr lang="en-US" altLang="ko-KR" b="0" dirty="0" smtClean="0"/>
              <a:t>‘</a:t>
            </a:r>
            <a:r>
              <a:rPr lang="en-US" altLang="ko-KR" dirty="0" smtClean="0"/>
              <a:t>range’</a:t>
            </a:r>
            <a:r>
              <a:rPr lang="ko-KR" altLang="en-US" b="0" dirty="0" smtClean="0"/>
              <a:t>라는 키워드를 </a:t>
            </a:r>
            <a:r>
              <a:rPr lang="ko-KR" altLang="en-US" b="0" dirty="0"/>
              <a:t>사용한다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08453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5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for</a:t>
            </a:r>
            <a:r>
              <a:rPr lang="ko-KR" altLang="en-US" sz="2000" dirty="0" smtClean="0"/>
              <a:t>문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4-7]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range </a:t>
            </a:r>
            <a:r>
              <a:rPr lang="ko-KR" altLang="en-US" b="0" dirty="0"/>
              <a:t>문법의 기본 </a:t>
            </a:r>
            <a:r>
              <a:rPr lang="ko-KR" altLang="en-US" b="0" dirty="0" smtClean="0"/>
              <a:t>구조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range</a:t>
            </a:r>
            <a:r>
              <a:rPr lang="ko-KR" altLang="en-US" b="0" dirty="0"/>
              <a:t>는 마지막 번호의 마지막 숫자 바로 앞까지 리스트를 만든다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range(1, 5)</a:t>
            </a:r>
            <a:r>
              <a:rPr lang="ko-KR" altLang="en-US" b="0" dirty="0"/>
              <a:t>라고 </a:t>
            </a:r>
            <a:r>
              <a:rPr lang="ko-KR" altLang="en-US" b="0" dirty="0" smtClean="0"/>
              <a:t>하면 </a:t>
            </a:r>
            <a:r>
              <a:rPr lang="en-US" altLang="ko-KR" b="0" dirty="0"/>
              <a:t>[1, 2, 3, 4]</a:t>
            </a:r>
            <a:r>
              <a:rPr lang="ko-KR" altLang="en-US" b="0" dirty="0"/>
              <a:t>의 리스트를 만들고</a:t>
            </a:r>
            <a:r>
              <a:rPr lang="en-US" altLang="ko-KR" b="0" dirty="0"/>
              <a:t>, range(0, 5)</a:t>
            </a:r>
            <a:r>
              <a:rPr lang="ko-KR" altLang="en-US" b="0" dirty="0"/>
              <a:t>라고 하면 </a:t>
            </a:r>
            <a:r>
              <a:rPr lang="en-US" altLang="ko-KR" b="0" dirty="0"/>
              <a:t>[0, 1, 2, 3, 4]</a:t>
            </a:r>
            <a:r>
              <a:rPr lang="ko-KR" altLang="en-US" b="0" dirty="0"/>
              <a:t>의 리스트를 만든다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앞의 시작 번호와 </a:t>
            </a:r>
            <a:r>
              <a:rPr lang="ko-KR" altLang="en-US" b="0" dirty="0" err="1"/>
              <a:t>증가값은</a:t>
            </a:r>
            <a:r>
              <a:rPr lang="ko-KR" altLang="en-US" b="0" dirty="0"/>
              <a:t> 생략할 수 있으며</a:t>
            </a:r>
            <a:r>
              <a:rPr lang="en-US" altLang="ko-KR" b="0" dirty="0"/>
              <a:t>, </a:t>
            </a:r>
            <a:r>
              <a:rPr lang="ko-KR" altLang="en-US" b="0" dirty="0"/>
              <a:t>생략했을 경우 </a:t>
            </a:r>
            <a:r>
              <a:rPr lang="ko-KR" altLang="en-US" b="0" dirty="0" err="1"/>
              <a:t>초깃값으로</a:t>
            </a:r>
            <a:r>
              <a:rPr lang="ko-KR" altLang="en-US" b="0" dirty="0"/>
              <a:t> 시작 번호는 </a:t>
            </a:r>
            <a:r>
              <a:rPr lang="en-US" altLang="ko-KR" b="0" dirty="0"/>
              <a:t>0</a:t>
            </a:r>
            <a:r>
              <a:rPr lang="ko-KR" altLang="en-US" b="0" dirty="0"/>
              <a:t>을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증가값은</a:t>
            </a:r>
            <a:r>
              <a:rPr lang="ko-KR" altLang="en-US" b="0" dirty="0" smtClean="0"/>
              <a:t> </a:t>
            </a:r>
            <a:r>
              <a:rPr lang="en-US" altLang="ko-KR" b="0" dirty="0"/>
              <a:t>1</a:t>
            </a:r>
            <a:r>
              <a:rPr lang="ko-KR" altLang="en-US" b="0" dirty="0"/>
              <a:t>을 입력한다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14651"/>
            <a:ext cx="8049522" cy="6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2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5911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556792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문자열도 리스트와 같은 연속적인 데이터를 표현하므로 각 문자를 변수 </a:t>
            </a:r>
            <a:r>
              <a:rPr lang="en-US" altLang="ko-KR" b="0" dirty="0"/>
              <a:t>i</a:t>
            </a:r>
            <a:r>
              <a:rPr lang="ko-KR" altLang="en-US" b="0" dirty="0"/>
              <a:t>에 </a:t>
            </a:r>
            <a:r>
              <a:rPr lang="ko-KR" altLang="en-US" b="0" dirty="0" smtClean="0"/>
              <a:t>할당하여 화면에 </a:t>
            </a:r>
            <a:r>
              <a:rPr lang="ko-KR" altLang="en-US" b="0" dirty="0"/>
              <a:t>출력한다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492896"/>
            <a:ext cx="775108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5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7544" y="1576288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숫자를 화면에 출력하듯이 문자열로 이루어진 리스트의 값들도 사용할 수 있다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95096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9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7744" y="1628800"/>
            <a:ext cx="7640640" cy="4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range </a:t>
            </a:r>
            <a:r>
              <a:rPr lang="ko-KR" altLang="en-US" b="0" dirty="0" smtClean="0"/>
              <a:t>구문을 이용하여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부터 </a:t>
            </a:r>
            <a:r>
              <a:rPr lang="en-US" altLang="ko-KR" b="0" dirty="0" smtClean="0"/>
              <a:t>9</a:t>
            </a:r>
            <a:r>
              <a:rPr lang="ko-KR" altLang="en-US" b="0" dirty="0"/>
              <a:t>까지 </a:t>
            </a:r>
            <a:r>
              <a:rPr lang="en-US" altLang="ko-KR" b="0" dirty="0"/>
              <a:t>2</a:t>
            </a:r>
            <a:r>
              <a:rPr lang="ko-KR" altLang="en-US" b="0" dirty="0"/>
              <a:t>씩 증가시키는 </a:t>
            </a:r>
            <a:r>
              <a:rPr lang="en-US" altLang="ko-KR" b="0" dirty="0"/>
              <a:t>for</a:t>
            </a:r>
            <a:r>
              <a:rPr lang="ko-KR" altLang="en-US" b="0" dirty="0"/>
              <a:t>문을 </a:t>
            </a:r>
            <a:r>
              <a:rPr lang="en-US" altLang="ko-KR" b="0" dirty="0" smtClean="0"/>
              <a:t>[</a:t>
            </a:r>
            <a:r>
              <a:rPr lang="ko-KR" altLang="en-US" b="0" dirty="0" smtClean="0"/>
              <a:t>코드 </a:t>
            </a:r>
            <a:r>
              <a:rPr lang="en-US" altLang="ko-KR" b="0" dirty="0" smtClean="0"/>
              <a:t>4-10]</a:t>
            </a:r>
            <a:r>
              <a:rPr lang="ko-KR" altLang="en-US" b="0" dirty="0" smtClean="0"/>
              <a:t>에서 확인해 </a:t>
            </a:r>
            <a:r>
              <a:rPr lang="ko-KR" altLang="en-US" b="0" dirty="0"/>
              <a:t>보자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564904"/>
            <a:ext cx="823186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5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285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556792"/>
            <a:ext cx="856935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range </a:t>
            </a:r>
            <a:r>
              <a:rPr lang="ko-KR" altLang="en-US" b="0" dirty="0" smtClean="0"/>
              <a:t>구문을 사용하여 </a:t>
            </a:r>
            <a:r>
              <a:rPr lang="en-US" altLang="ko-KR" b="0" dirty="0" smtClean="0"/>
              <a:t>10</a:t>
            </a:r>
            <a:r>
              <a:rPr lang="ko-KR" altLang="en-US" b="0" dirty="0"/>
              <a:t>부터 </a:t>
            </a:r>
            <a:r>
              <a:rPr lang="en-US" altLang="ko-KR" b="0" dirty="0"/>
              <a:t>2</a:t>
            </a:r>
            <a:r>
              <a:rPr lang="ko-KR" altLang="en-US" b="0" dirty="0"/>
              <a:t>까지 </a:t>
            </a:r>
            <a:r>
              <a:rPr lang="en-US" altLang="ko-KR" b="0" dirty="0"/>
              <a:t>1</a:t>
            </a:r>
            <a:r>
              <a:rPr lang="ko-KR" altLang="en-US" b="0" dirty="0"/>
              <a:t>씩 감소시키는 </a:t>
            </a:r>
            <a:r>
              <a:rPr lang="ko-KR" altLang="en-US" b="0" dirty="0" err="1"/>
              <a:t>반복문은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코드 </a:t>
            </a:r>
            <a:r>
              <a:rPr lang="en-US" altLang="ko-KR" b="0" dirty="0"/>
              <a:t>4-11]</a:t>
            </a:r>
            <a:r>
              <a:rPr lang="ko-KR" altLang="en-US" b="0" dirty="0"/>
              <a:t>과 같다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for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21695"/>
            <a:ext cx="7476538" cy="117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60713"/>
            <a:ext cx="747653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2204864"/>
            <a:ext cx="4884250" cy="36004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about “for </a:t>
            </a:r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in </a:t>
            </a:r>
            <a:r>
              <a:rPr lang="en-US" altLang="ko-KR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range(10,1,1): </a:t>
            </a:r>
            <a:r>
              <a:rPr lang="en-US" altLang="ko-K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print(i</a:t>
            </a:r>
            <a:r>
              <a:rPr lang="en-US" altLang="ko-KR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)” ?</a:t>
            </a:r>
            <a:endParaRPr lang="ko-KR" altLang="en-US" sz="20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9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0872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while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340768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b="0" dirty="0"/>
              <a:t>어떤 조건이 </a:t>
            </a:r>
            <a:r>
              <a:rPr lang="ko-KR" altLang="en-US" b="0" dirty="0" smtClean="0"/>
              <a:t>만족하는 </a:t>
            </a:r>
            <a:r>
              <a:rPr lang="ko-KR" altLang="en-US" b="0" dirty="0"/>
              <a:t>동안 명령 블록을 수행하고</a:t>
            </a:r>
            <a:r>
              <a:rPr lang="en-US" altLang="ko-KR" b="0" dirty="0"/>
              <a:t>, </a:t>
            </a:r>
            <a:r>
              <a:rPr lang="ko-KR" altLang="en-US" b="0" dirty="0"/>
              <a:t>해당 조건이 거짓일 경우 반복 명령문을 더는 수행하지 </a:t>
            </a:r>
            <a:r>
              <a:rPr lang="ko-KR" altLang="en-US" b="0" dirty="0" smtClean="0"/>
              <a:t>않는 구문이다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6768752" cy="455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563194"/>
            <a:ext cx="8352928" cy="496215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11219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074442" y="97549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for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</a:t>
            </a:r>
            <a:r>
              <a:rPr lang="ko-KR" altLang="en-US" sz="2000" dirty="0"/>
              <a:t>문 상호 변환 가능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23528" y="1566070"/>
            <a:ext cx="8424936" cy="4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for</a:t>
            </a:r>
            <a:r>
              <a:rPr lang="ko-KR" altLang="en-US" sz="1400" b="0" dirty="0"/>
              <a:t>문과 </a:t>
            </a:r>
            <a:r>
              <a:rPr lang="en-US" altLang="ko-KR" sz="1400" b="0" dirty="0"/>
              <a:t>while</a:t>
            </a:r>
            <a:r>
              <a:rPr lang="ko-KR" altLang="en-US" sz="1400" b="0" dirty="0"/>
              <a:t>문은 기본적으로 유사하며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서로 변환이 가능하다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두 구문의 쓰임에는 차이가 있다</a:t>
            </a:r>
            <a:r>
              <a:rPr lang="en-US" altLang="ko-KR" sz="1400" b="0" dirty="0"/>
              <a:t>.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문은 일반적으로 </a:t>
            </a:r>
            <a:r>
              <a:rPr lang="ko-KR" altLang="en-US" sz="1400" dirty="0"/>
              <a:t>반복 횟수를 정확하게 알고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반복 횟수가 변하지 않을 때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반면</a:t>
            </a:r>
            <a:r>
              <a:rPr lang="en-US" altLang="ko-KR" sz="1400" b="0" dirty="0"/>
              <a:t>, </a:t>
            </a:r>
            <a:r>
              <a:rPr lang="en-US" altLang="ko-KR" sz="1400" dirty="0"/>
              <a:t>while</a:t>
            </a:r>
            <a:r>
              <a:rPr lang="ko-KR" altLang="en-US" sz="1400" dirty="0"/>
              <a:t>문은 반복 </a:t>
            </a:r>
            <a:r>
              <a:rPr lang="ko-KR" altLang="en-US" sz="1400" dirty="0" smtClean="0"/>
              <a:t>실행 횟수가 </a:t>
            </a:r>
            <a:r>
              <a:rPr lang="ko-KR" altLang="en-US" sz="1400" dirty="0"/>
              <a:t>명확하지 않고 어떤 조건을 만족하면 </a:t>
            </a:r>
            <a:r>
              <a:rPr lang="ko-KR" altLang="en-US" sz="1400" b="0" dirty="0"/>
              <a:t>프로그램을 종료하고자 할 때 사용한다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학생들의 성적을 채점하는 프로그램을 작성한다고 하자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이미 학생이 총 몇 명인지 명확하게 알고 </a:t>
            </a:r>
            <a:r>
              <a:rPr lang="ko-KR" altLang="en-US" sz="1400" b="0" dirty="0" smtClean="0"/>
              <a:t>있으므로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사용하는 것이 좋다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가위바위보를 한다고 가정했을 때 ‘이기면 종료하라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라는 조건을 </a:t>
            </a:r>
            <a:r>
              <a:rPr lang="ko-KR" altLang="en-US" sz="1400" b="0" dirty="0" smtClean="0"/>
              <a:t>주면 언제 </a:t>
            </a:r>
            <a:r>
              <a:rPr lang="ko-KR" altLang="en-US" sz="1400" b="0" dirty="0"/>
              <a:t>이길지 모르므로 </a:t>
            </a:r>
            <a:r>
              <a:rPr lang="en-US" altLang="ko-KR" sz="1400" b="0" dirty="0"/>
              <a:t>while</a:t>
            </a:r>
            <a:r>
              <a:rPr lang="ko-KR" altLang="en-US" sz="1400" b="0" dirty="0"/>
              <a:t>문을 사용하는 것이 낫다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1" y="103428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50" y="4160814"/>
            <a:ext cx="775629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8741" y="6093296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[for</a:t>
            </a:r>
            <a:r>
              <a:rPr lang="ko-KR" altLang="en-US" sz="1600" b="1" dirty="0">
                <a:solidFill>
                  <a:schemeClr val="accent1"/>
                </a:solidFill>
                <a:latin typeface="+mn-lt"/>
              </a:rPr>
              <a:t>문과 </a:t>
            </a:r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while</a:t>
            </a:r>
            <a:r>
              <a:rPr lang="ko-KR" altLang="en-US" sz="1600" b="1" dirty="0">
                <a:solidFill>
                  <a:schemeClr val="accent1"/>
                </a:solidFill>
                <a:latin typeface="+mn-lt"/>
              </a:rPr>
              <a:t>문 상호 변환</a:t>
            </a:r>
            <a:r>
              <a:rPr lang="en-US" altLang="ko-KR" sz="16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6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597" y="4221089"/>
            <a:ext cx="2496628" cy="87582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f</a:t>
            </a:r>
            <a:r>
              <a:rPr lang="en-US" altLang="ko-KR" dirty="0" smtClean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or </a:t>
            </a:r>
            <a:r>
              <a:rPr lang="en-US" altLang="ko-KR" dirty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i</a:t>
            </a:r>
            <a:r>
              <a:rPr lang="en-US" altLang="ko-KR" dirty="0" smtClean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in range(0,5):</a:t>
            </a:r>
          </a:p>
          <a:p>
            <a:pPr defTabSz="360000"/>
            <a:r>
              <a:rPr lang="en-US" altLang="ko-KR" dirty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	</a:t>
            </a:r>
            <a:r>
              <a:rPr lang="en-US" altLang="ko-KR" dirty="0" smtClean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print(i)</a:t>
            </a:r>
            <a:endParaRPr lang="ko-KR" alt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4226894"/>
            <a:ext cx="3384376" cy="136234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defTabSz="360000"/>
            <a:r>
              <a:rPr lang="en-US" altLang="ko-KR" sz="1700" dirty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i=1; a=1</a:t>
            </a:r>
          </a:p>
          <a:p>
            <a:pPr defTabSz="360000"/>
            <a:r>
              <a:rPr lang="en-US" altLang="ko-KR" sz="1700" dirty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while a &lt; </a:t>
            </a:r>
            <a:r>
              <a:rPr lang="en-US" altLang="ko-KR" sz="1700" dirty="0" smtClean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100:</a:t>
            </a:r>
          </a:p>
          <a:p>
            <a:pPr defTabSz="360000"/>
            <a:r>
              <a:rPr lang="en-US" altLang="ko-KR" sz="1700" dirty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	</a:t>
            </a:r>
            <a:r>
              <a:rPr lang="en-US" altLang="ko-KR" sz="1700" dirty="0" smtClean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print(a)</a:t>
            </a:r>
          </a:p>
          <a:p>
            <a:pPr defTabSz="360000"/>
            <a:r>
              <a:rPr lang="en-US" altLang="ko-KR" sz="1700" dirty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	</a:t>
            </a:r>
            <a:r>
              <a:rPr lang="en-US" altLang="ko-KR" sz="1700" dirty="0" smtClean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i </a:t>
            </a:r>
            <a:r>
              <a:rPr lang="en-US" altLang="ko-KR" sz="1700" dirty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+= </a:t>
            </a:r>
            <a:r>
              <a:rPr lang="en-US" altLang="ko-KR" sz="1700" dirty="0" smtClean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1</a:t>
            </a:r>
          </a:p>
          <a:p>
            <a:pPr defTabSz="360000"/>
            <a:r>
              <a:rPr lang="en-US" altLang="ko-KR" sz="1700" dirty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	</a:t>
            </a:r>
            <a:r>
              <a:rPr lang="en-US" altLang="ko-KR" sz="1700" dirty="0" smtClean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 </a:t>
            </a:r>
            <a:r>
              <a:rPr lang="en-US" altLang="ko-KR" sz="1700" dirty="0"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= a * i</a:t>
            </a:r>
            <a:endParaRPr lang="ko-KR" altLang="en-US" sz="1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반복문의 </a:t>
            </a:r>
            <a:r>
              <a:rPr lang="ko-KR" altLang="en-US" sz="2000" dirty="0" smtClean="0"/>
              <a:t>제어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b</a:t>
            </a:r>
            <a:r>
              <a:rPr lang="en-US" altLang="ko-KR" sz="2000" dirty="0" smtClean="0">
                <a:solidFill>
                  <a:srgbClr val="F79433"/>
                </a:solidFill>
              </a:rPr>
              <a:t>reak</a:t>
            </a:r>
            <a:r>
              <a:rPr lang="ko-KR" altLang="en-US" sz="2000" dirty="0">
                <a:solidFill>
                  <a:srgbClr val="F79433"/>
                </a:solidFill>
              </a:rPr>
              <a:t>문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128" y="1556792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smtClean="0"/>
              <a:t>break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b="0" dirty="0" err="1" smtClean="0"/>
              <a:t>반복문에서</a:t>
            </a:r>
            <a:r>
              <a:rPr lang="ko-KR" altLang="en-US" b="0" dirty="0" smtClean="0"/>
              <a:t> </a:t>
            </a:r>
            <a:r>
              <a:rPr lang="ko-KR" altLang="en-US" b="0" dirty="0"/>
              <a:t>논리적으로 반복을 종료하는 방법이다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7990"/>
            <a:ext cx="7979273" cy="45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4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41277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smtClean="0"/>
              <a:t>continue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b="0" dirty="0" smtClean="0"/>
              <a:t>특정 </a:t>
            </a:r>
            <a:r>
              <a:rPr lang="ko-KR" altLang="en-US" b="0" dirty="0"/>
              <a:t>조건에서 남은 명령을 건너뛰고 다음 </a:t>
            </a:r>
            <a:r>
              <a:rPr lang="ko-KR" altLang="en-US" b="0" dirty="0" err="1"/>
              <a:t>반복문을</a:t>
            </a:r>
            <a:r>
              <a:rPr lang="ko-KR" altLang="en-US" b="0" dirty="0"/>
              <a:t> 수행한다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반복문의 </a:t>
            </a:r>
            <a:r>
              <a:rPr lang="ko-KR" altLang="en-US" sz="2000" dirty="0" smtClean="0"/>
              <a:t>제어 </a:t>
            </a:r>
            <a:r>
              <a:rPr lang="en-US" altLang="ko-KR" sz="2000" dirty="0"/>
              <a:t>: </a:t>
            </a:r>
            <a:r>
              <a:rPr lang="en-US" altLang="ko-KR" sz="2000" dirty="0" smtClean="0">
                <a:solidFill>
                  <a:srgbClr val="F79433"/>
                </a:solidFill>
              </a:rPr>
              <a:t>continue</a:t>
            </a:r>
            <a:r>
              <a:rPr lang="ko-KR" altLang="en-US" sz="2000" dirty="0">
                <a:solidFill>
                  <a:srgbClr val="F79433"/>
                </a:solidFill>
              </a:rPr>
              <a:t>문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755576" y="1916832"/>
            <a:ext cx="6696744" cy="4748354"/>
            <a:chOff x="972000" y="2348880"/>
            <a:chExt cx="7209525" cy="5111943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348880"/>
              <a:ext cx="7200000" cy="4015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23"/>
            <a:stretch/>
          </p:blipFill>
          <p:spPr bwMode="auto">
            <a:xfrm>
              <a:off x="981525" y="6178976"/>
              <a:ext cx="7200000" cy="1281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8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16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0872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412776"/>
            <a:ext cx="77768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이번 </a:t>
            </a:r>
            <a:r>
              <a:rPr lang="en-US" altLang="ko-KR" b="0" dirty="0"/>
              <a:t>Lab</a:t>
            </a:r>
            <a:r>
              <a:rPr lang="ko-KR" altLang="en-US" b="0" dirty="0"/>
              <a:t>에서는 지금까지 배운 반복문과 </a:t>
            </a:r>
            <a:r>
              <a:rPr lang="ko-KR" altLang="en-US" b="0" dirty="0" err="1"/>
              <a:t>조건문을</a:t>
            </a:r>
            <a:r>
              <a:rPr lang="ko-KR" altLang="en-US" b="0" dirty="0"/>
              <a:t> 토대로 연속적인 평균 구하기 </a:t>
            </a:r>
            <a:r>
              <a:rPr lang="ko-KR" altLang="en-US" b="0" dirty="0" smtClean="0"/>
              <a:t>프로그램을 </a:t>
            </a:r>
            <a:r>
              <a:rPr lang="ko-KR" altLang="en-US" b="0" dirty="0"/>
              <a:t>만들어 보자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이 프로그램의 규칙은 다음과 같다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실행결</a:t>
            </a:r>
            <a:r>
              <a:rPr lang="ko-KR" altLang="en-US" b="0" dirty="0"/>
              <a:t>과</a:t>
            </a: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6" y="2221591"/>
            <a:ext cx="7200000" cy="149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6" y="4149080"/>
            <a:ext cx="7200000" cy="8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5661248"/>
            <a:ext cx="7994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4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16824" cy="520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019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1~3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과목별 점수의 리스트를 생성한다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국어 점수는 </a:t>
            </a:r>
            <a:r>
              <a:rPr lang="en-US" altLang="ko-KR" sz="1400" b="0" dirty="0" err="1"/>
              <a:t>kor_score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수학 </a:t>
            </a:r>
            <a:r>
              <a:rPr lang="ko-KR" altLang="en-US" sz="1400" b="0" dirty="0" smtClean="0"/>
              <a:t>점수는</a:t>
            </a:r>
            <a:r>
              <a:rPr lang="en-US" altLang="ko-KR" sz="1400" b="0" dirty="0" err="1" smtClean="0"/>
              <a:t>math_score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영어 점수는 </a:t>
            </a:r>
            <a:r>
              <a:rPr lang="en-US" altLang="ko-KR" sz="1400" b="0" dirty="0" err="1"/>
              <a:t>eng_score</a:t>
            </a:r>
            <a:r>
              <a:rPr lang="ko-KR" altLang="en-US" sz="1400" b="0" dirty="0"/>
              <a:t>에 리스트화한다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midterm_score</a:t>
            </a:r>
            <a:r>
              <a:rPr lang="ko-KR" altLang="en-US" sz="1400" b="0" dirty="0"/>
              <a:t>에 과목별 점수인 </a:t>
            </a:r>
            <a:r>
              <a:rPr lang="en-US" altLang="ko-KR" sz="1400" b="0" dirty="0" err="1"/>
              <a:t>kor_score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math_score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eng_score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생성한다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6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학생별로</a:t>
            </a:r>
            <a:r>
              <a:rPr lang="ko-KR" altLang="en-US" sz="1400" b="0" dirty="0"/>
              <a:t> 평균을 구해야 하므로 각 값을 저장할 수 있는 공간인</a:t>
            </a:r>
            <a:r>
              <a:rPr lang="en-US" altLang="ko-KR" sz="1400" b="0" dirty="0"/>
              <a:t>s </a:t>
            </a:r>
            <a:r>
              <a:rPr lang="en-US" altLang="ko-KR" sz="1400" b="0" dirty="0" err="1"/>
              <a:t>tudent_score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생성하고</a:t>
            </a:r>
            <a:r>
              <a:rPr lang="en-US" altLang="ko-KR" sz="1400" b="0" dirty="0"/>
              <a:t>, 0</a:t>
            </a:r>
            <a:r>
              <a:rPr lang="ko-KR" altLang="en-US" sz="1400" b="0" dirty="0"/>
              <a:t>으로 초기화한다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7</a:t>
            </a:r>
            <a:r>
              <a:rPr lang="ko-KR" altLang="en-US" sz="1400" b="0" dirty="0"/>
              <a:t>행</a:t>
            </a:r>
            <a:r>
              <a:rPr lang="en-US" altLang="ko-KR" sz="1400" b="0" dirty="0"/>
              <a:t>~12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돌려 </a:t>
            </a:r>
            <a:r>
              <a:rPr lang="en-US" altLang="ko-KR" sz="1400" b="0" dirty="0" err="1"/>
              <a:t>midterm_score</a:t>
            </a:r>
            <a:r>
              <a:rPr lang="ko-KR" altLang="en-US" sz="1400" b="0" dirty="0"/>
              <a:t>에 있는 과목별 점수를 추출한다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여기서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번째 학생을 의미하는 변수로</a:t>
            </a:r>
            <a:r>
              <a:rPr lang="en-US" altLang="ko-KR" sz="1400" b="0" dirty="0"/>
              <a:t>, 10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student_score</a:t>
            </a:r>
            <a:r>
              <a:rPr lang="en-US" altLang="ko-KR" sz="1400" b="0" dirty="0"/>
              <a:t>[i] += score </a:t>
            </a:r>
            <a:r>
              <a:rPr lang="ko-KR" altLang="en-US" sz="1400" b="0" dirty="0"/>
              <a:t>코드를 통해 </a:t>
            </a:r>
            <a:r>
              <a:rPr lang="ko-KR" altLang="en-US" sz="1400" b="0" dirty="0" smtClean="0"/>
              <a:t>해당과목 </a:t>
            </a:r>
            <a:r>
              <a:rPr lang="ko-KR" altLang="en-US" sz="1400" b="0" dirty="0"/>
              <a:t>점수를 기존 </a:t>
            </a:r>
            <a:r>
              <a:rPr lang="en-US" altLang="ko-KR" sz="1400" b="0" dirty="0" err="1"/>
              <a:t>student_score</a:t>
            </a:r>
            <a:r>
              <a:rPr lang="en-US" altLang="ko-KR" sz="1400" b="0" dirty="0"/>
              <a:t>[i]</a:t>
            </a:r>
            <a:r>
              <a:rPr lang="ko-KR" altLang="en-US" sz="1400" b="0" dirty="0"/>
              <a:t>에 계속 추가한다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13</a:t>
            </a:r>
            <a:r>
              <a:rPr lang="ko-KR" altLang="en-US" sz="1400" b="0" dirty="0"/>
              <a:t>행</a:t>
            </a:r>
            <a:r>
              <a:rPr lang="en-US" altLang="ko-KR" sz="1400" b="0" dirty="0"/>
              <a:t>~16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문으로 </a:t>
            </a:r>
            <a:r>
              <a:rPr lang="ko-KR" altLang="en-US" sz="1400" b="0" dirty="0" err="1"/>
              <a:t>반복문이</a:t>
            </a:r>
            <a:r>
              <a:rPr lang="ko-KR" altLang="en-US" sz="1400" b="0" dirty="0"/>
              <a:t> 모두 끝나면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으로 나누어 개인별 성적을 출력한다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이때 </a:t>
            </a:r>
            <a:r>
              <a:rPr lang="en-US" altLang="ko-KR" sz="1400" b="0" dirty="0" err="1" smtClean="0"/>
              <a:t>student_average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 [a/3, b/3, c/3, d/3, e/3]</a:t>
            </a:r>
            <a:r>
              <a:rPr lang="ko-KR" altLang="en-US" sz="1400" b="0" dirty="0"/>
              <a:t>은 개인별 총합을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으로 나누고 </a:t>
            </a:r>
            <a:r>
              <a:rPr lang="ko-KR" altLang="en-US" sz="1400" b="0" dirty="0" err="1"/>
              <a:t>학생별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평균을 </a:t>
            </a:r>
            <a:r>
              <a:rPr lang="en-US" altLang="ko-KR" sz="1400" b="0" dirty="0" err="1"/>
              <a:t>student_average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마지막으로 </a:t>
            </a:r>
            <a:r>
              <a:rPr lang="en-US" altLang="ko-KR" sz="1400" b="0" dirty="0"/>
              <a:t>16</a:t>
            </a:r>
            <a:r>
              <a:rPr lang="ko-KR" altLang="en-US" sz="1400" b="0" dirty="0"/>
              <a:t>행에서 </a:t>
            </a:r>
            <a:r>
              <a:rPr lang="ko-KR" altLang="en-US" sz="1400" b="0" dirty="0" err="1"/>
              <a:t>학생별</a:t>
            </a:r>
            <a:r>
              <a:rPr lang="ko-KR" altLang="en-US" sz="1400" b="0" dirty="0"/>
              <a:t> 평균을 출력할 수 </a:t>
            </a:r>
            <a:r>
              <a:rPr lang="ko-KR" altLang="en-US" sz="1400" b="0" dirty="0" smtClean="0"/>
              <a:t>있도록 </a:t>
            </a:r>
            <a:r>
              <a:rPr lang="ko-KR" altLang="en-US" sz="1400" b="0" dirty="0" err="1"/>
              <a:t>코딩한다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3"/>
          <a:stretch/>
        </p:blipFill>
        <p:spPr bwMode="auto">
          <a:xfrm>
            <a:off x="972000" y="1988840"/>
            <a:ext cx="7200000" cy="324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589240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n-lt"/>
              </a:rPr>
              <a:t>student_score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[i]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31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59532" y="1215067"/>
            <a:ext cx="84609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433"/>
              </a:buClr>
            </a:pPr>
            <a:r>
              <a:rPr lang="ko-KR" altLang="en-US" b="0" dirty="0"/>
              <a:t>만약 다음처럼 성적이 </a:t>
            </a:r>
            <a:r>
              <a:rPr lang="ko-KR" altLang="en-US" b="0" dirty="0"/>
              <a:t>나열되어 </a:t>
            </a:r>
            <a:r>
              <a:rPr lang="ko-KR" altLang="en-US" b="0" dirty="0"/>
              <a:t>있을 때</a:t>
            </a:r>
            <a:r>
              <a:rPr lang="en-US" altLang="ko-KR" b="0" dirty="0"/>
              <a:t>, </a:t>
            </a:r>
            <a:r>
              <a:rPr lang="ko-KR" altLang="en-US" b="0" dirty="0"/>
              <a:t>학점을 부여하는 프로그램은 어떻게 만들 수 있을까</a:t>
            </a:r>
            <a:r>
              <a:rPr lang="en-US" altLang="ko-KR" b="0" dirty="0"/>
              <a:t>?</a:t>
            </a:r>
            <a:endParaRPr lang="en-US" altLang="ko-KR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4658"/>
            <a:ext cx="8136904" cy="66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2943259"/>
            <a:ext cx="7920880" cy="185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점수에 </a:t>
            </a:r>
            <a:r>
              <a:rPr lang="ko-KR" altLang="en-US" sz="1400" b="0" dirty="0"/>
              <a:t>따른 학점의 기준을 정한다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 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) 95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이상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A+’, 60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미만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F’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기준을 바탕으로 첫 번째 점수를 판단한다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ex) 38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점은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60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미만이므로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F’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다음 점수로 이동하면서 ❷</a:t>
            </a:r>
            <a:r>
              <a:rPr lang="ko-KR" altLang="en-US" sz="1400" b="0" dirty="0" err="1"/>
              <a:t>를</a:t>
            </a:r>
            <a:r>
              <a:rPr lang="ko-KR" altLang="en-US" sz="1400" b="0" dirty="0"/>
              <a:t> 반복한다</a:t>
            </a:r>
            <a:r>
              <a:rPr lang="en-US" altLang="ko-KR" sz="1400" b="0" dirty="0"/>
              <a:t>.  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) 37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점은 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60</a:t>
            </a:r>
            <a:r>
              <a:rPr lang="ko-KR" altLang="en-US" sz="1400" b="0" dirty="0">
                <a:solidFill>
                  <a:schemeClr val="bg1">
                    <a:lumMod val="50000"/>
                  </a:schemeClr>
                </a:solidFill>
              </a:rPr>
              <a:t>점 미만이므로 ‘</a:t>
            </a:r>
            <a:r>
              <a:rPr lang="en-US" altLang="ko-KR" sz="1400" b="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ko-KR" sz="1400" b="0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/>
              <a:t>더 이상 판단할 점수가 없을 때 프로그램을 종료한다</a:t>
            </a:r>
            <a:endParaRPr lang="en-US" altLang="ko-KR" sz="14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06128" y="5031491"/>
            <a:ext cx="8280920" cy="127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34290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433"/>
              </a:buClr>
              <a:buFont typeface="Wingdings" pitchFamily="2" charset="2"/>
              <a:buChar char="n"/>
              <a:defRPr sz="1600" b="0">
                <a:latin typeface="+mn-ea"/>
                <a:ea typeface="+mn-ea"/>
              </a:defRPr>
            </a:lvl1pPr>
            <a:lvl2pPr marL="447675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+mn-lt"/>
                <a:ea typeface="+mn-ea"/>
              </a:defRPr>
            </a:lvl2pPr>
            <a:lvl3pPr marL="628650" indent="-180975" eaLnBrk="0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+mn-lt"/>
                <a:ea typeface="+mn-ea"/>
              </a:defRPr>
            </a:lvl3pPr>
            <a:lvl4pPr marL="809625" indent="-180975" eaLnBrk="0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>
                <a:latin typeface="+mn-lt"/>
                <a:ea typeface="+mn-ea"/>
              </a:defRPr>
            </a:lvl4pPr>
            <a:lvl5pPr marL="990600" indent="-180975" eaLnBrk="0" hangingPunct="0">
              <a:spcBef>
                <a:spcPct val="20000"/>
              </a:spcBef>
              <a:buFont typeface="Arial" charset="0"/>
              <a:buChar char="»"/>
              <a:defRPr sz="11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</a:pPr>
            <a:r>
              <a:rPr lang="ko-KR" altLang="en-US" dirty="0"/>
              <a:t>어떤 기준으로 결정해야 하는가</a:t>
            </a:r>
            <a:r>
              <a:rPr lang="en-US" altLang="ko-KR" dirty="0"/>
              <a:t>? </a:t>
            </a:r>
            <a:r>
              <a:rPr lang="en-US" altLang="ko-KR" b="1" dirty="0"/>
              <a:t>→ </a:t>
            </a:r>
            <a:r>
              <a:rPr lang="ko-KR" altLang="en-US" b="1" dirty="0"/>
              <a:t>조건의 설정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언제까지 </a:t>
            </a:r>
            <a:r>
              <a:rPr lang="ko-KR" altLang="en-US" dirty="0"/>
              <a:t>해야 하는가</a:t>
            </a:r>
            <a:r>
              <a:rPr lang="en-US" altLang="ko-KR" dirty="0"/>
              <a:t>? </a:t>
            </a:r>
            <a:r>
              <a:rPr lang="en-US" altLang="ko-KR" b="1" dirty="0"/>
              <a:t>→ </a:t>
            </a:r>
            <a:r>
              <a:rPr lang="ko-KR" altLang="en-US" b="1" dirty="0"/>
              <a:t>반복의 설정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코드의 오류를 처리하는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85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버그와 디버그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버그</a:t>
            </a:r>
            <a:r>
              <a:rPr lang="en-US" altLang="ko-KR" dirty="0"/>
              <a:t>(bug</a:t>
            </a:r>
            <a:r>
              <a:rPr lang="en-US" altLang="ko-KR" dirty="0" smtClean="0"/>
              <a:t>) : </a:t>
            </a:r>
            <a:r>
              <a:rPr lang="ko-KR" altLang="en-US" b="0" dirty="0" smtClean="0"/>
              <a:t>프로그래밍에서의 오류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디버그</a:t>
            </a:r>
            <a:r>
              <a:rPr lang="en-US" altLang="ko-KR" dirty="0"/>
              <a:t>(debug)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오류를 </a:t>
            </a:r>
            <a:r>
              <a:rPr lang="ko-KR" altLang="en-US" b="0" dirty="0"/>
              <a:t>수정하는 </a:t>
            </a:r>
            <a:r>
              <a:rPr lang="ko-KR" altLang="en-US" b="0" dirty="0" smtClean="0"/>
              <a:t>과정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디버깅</a:t>
            </a:r>
            <a:r>
              <a:rPr lang="en-US" altLang="ko-KR" dirty="0"/>
              <a:t>(debugging</a:t>
            </a:r>
            <a:r>
              <a:rPr lang="en-US" altLang="ko-KR" dirty="0" smtClean="0"/>
              <a:t>) :</a:t>
            </a:r>
            <a:r>
              <a:rPr lang="ko-KR" altLang="en-US" dirty="0" smtClean="0"/>
              <a:t> </a:t>
            </a:r>
            <a:r>
              <a:rPr lang="ko-KR" altLang="en-US" b="0" dirty="0"/>
              <a:t>코드에서 오류를 만났을 때</a:t>
            </a:r>
            <a:r>
              <a:rPr lang="en-US" altLang="ko-KR" b="0" dirty="0"/>
              <a:t>, </a:t>
            </a:r>
            <a:r>
              <a:rPr lang="ko-KR" altLang="en-US" b="0" dirty="0"/>
              <a:t>프로그램의 잘못을 찾아내고 고치는 </a:t>
            </a:r>
            <a:r>
              <a:rPr lang="ko-KR" altLang="en-US" b="0" dirty="0" smtClean="0"/>
              <a:t>것</a:t>
            </a: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코드의 오류를 처리하는 방법</a:t>
            </a:r>
          </a:p>
        </p:txBody>
      </p:sp>
    </p:spTree>
    <p:extLst>
      <p:ext uri="{BB962C8B-B14F-4D97-AF65-F5344CB8AC3E}">
        <p14:creationId xmlns:p14="http://schemas.microsoft.com/office/powerpoint/2010/main" val="8337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문법적 오류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문법적 </a:t>
            </a:r>
            <a:r>
              <a:rPr lang="ko-KR" altLang="en-US" b="0" dirty="0"/>
              <a:t>오류는 </a:t>
            </a:r>
            <a:r>
              <a:rPr lang="ko-KR" altLang="en-US" b="0" dirty="0" err="1"/>
              <a:t>코딩했을</a:t>
            </a:r>
            <a:r>
              <a:rPr lang="ko-KR" altLang="en-US" b="0" dirty="0"/>
              <a:t> 때</a:t>
            </a:r>
            <a:r>
              <a:rPr lang="en-US" altLang="ko-KR" b="0" dirty="0"/>
              <a:t>, </a:t>
            </a:r>
            <a:r>
              <a:rPr lang="ko-KR" altLang="en-US" b="0" dirty="0"/>
              <a:t>인터프리터가 해석을 못 해 코드 자체를 실행시키지 못하는 </a:t>
            </a:r>
            <a:r>
              <a:rPr lang="ko-KR" altLang="en-US" b="0" dirty="0" smtClean="0"/>
              <a:t>오류이다</a:t>
            </a:r>
            <a:r>
              <a:rPr lang="en-US" altLang="ko-KR" b="0" dirty="0"/>
              <a:t>. </a:t>
            </a:r>
            <a:r>
              <a:rPr lang="ko-KR" altLang="en-US" b="0" dirty="0"/>
              <a:t>문법적 오류는 비교적 쉬운 유형의 오류이며</a:t>
            </a:r>
            <a:r>
              <a:rPr lang="en-US" altLang="ko-KR" b="0" dirty="0"/>
              <a:t>, </a:t>
            </a:r>
            <a:r>
              <a:rPr lang="ko-KR" altLang="en-US" b="0" dirty="0"/>
              <a:t>대표적으로 들여쓰기 오류와 </a:t>
            </a:r>
            <a:r>
              <a:rPr lang="ko-KR" altLang="en-US" b="0" dirty="0" err="1"/>
              <a:t>오탈자로</a:t>
            </a:r>
            <a:r>
              <a:rPr lang="ko-KR" altLang="en-US" b="0" dirty="0"/>
              <a:t> </a:t>
            </a:r>
            <a:r>
              <a:rPr lang="ko-KR" altLang="en-US" b="0" dirty="0" smtClean="0"/>
              <a:t>인한 </a:t>
            </a:r>
            <a:r>
              <a:rPr lang="ko-KR" altLang="en-US" b="0" dirty="0"/>
              <a:t>오류가 있다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코드의 오류를 처리하는 방법</a:t>
            </a:r>
          </a:p>
        </p:txBody>
      </p:sp>
    </p:spTree>
    <p:extLst>
      <p:ext uri="{BB962C8B-B14F-4D97-AF65-F5344CB8AC3E}">
        <p14:creationId xmlns:p14="http://schemas.microsoft.com/office/powerpoint/2010/main" val="12608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문법적 오류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smtClean="0"/>
              <a:t>들여쓰기 오류</a:t>
            </a:r>
            <a:r>
              <a:rPr lang="en-US" altLang="ko-KR" dirty="0" smtClean="0"/>
              <a:t>(</a:t>
            </a:r>
            <a:r>
              <a:rPr lang="en-US" altLang="ko-KR" dirty="0"/>
              <a:t>indentation </a:t>
            </a:r>
            <a:r>
              <a:rPr lang="en-US" altLang="ko-KR" dirty="0" smtClean="0"/>
              <a:t>error)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코드의 오류를 처리하는 방법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348880"/>
            <a:ext cx="797745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077072"/>
            <a:ext cx="513637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59" y="5661248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들여쓰기 오류 메시지</a:t>
            </a:r>
            <a:r>
              <a:rPr lang="en-US" altLang="ko-KR" sz="14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80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37914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들여쓰기 오류가 발생하는 이유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88840"/>
            <a:ext cx="747196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&lt;Space&gt; </a:t>
            </a:r>
            <a:r>
              <a:rPr lang="ko-KR" altLang="en-US" b="0" dirty="0"/>
              <a:t>키나 </a:t>
            </a:r>
            <a:r>
              <a:rPr lang="en-US" altLang="ko-KR" b="0" dirty="0" smtClean="0"/>
              <a:t>&lt;Tab&gt; </a:t>
            </a:r>
            <a:r>
              <a:rPr lang="ko-KR" altLang="en-US" b="0" dirty="0"/>
              <a:t>키로 들여쓰기를 하면 들여쓰기 오류가 자주 발생한다</a:t>
            </a:r>
            <a:r>
              <a:rPr lang="en-US" altLang="ko-KR" b="0" dirty="0"/>
              <a:t>. </a:t>
            </a:r>
            <a:r>
              <a:rPr lang="ko-KR" altLang="en-US" b="0" dirty="0"/>
              <a:t>초기 </a:t>
            </a:r>
            <a:r>
              <a:rPr lang="ko-KR" altLang="en-US" b="0" dirty="0" err="1"/>
              <a:t>파이썬으로</a:t>
            </a:r>
            <a:r>
              <a:rPr lang="ko-KR" altLang="en-US" b="0" dirty="0"/>
              <a:t> </a:t>
            </a:r>
            <a:r>
              <a:rPr lang="ko-KR" altLang="en-US" b="0" dirty="0" err="1"/>
              <a:t>코딩할</a:t>
            </a:r>
            <a:r>
              <a:rPr lang="ko-KR" altLang="en-US" b="0" dirty="0"/>
              <a:t> 때는 </a:t>
            </a:r>
            <a:r>
              <a:rPr lang="ko-KR" altLang="en-US" b="0" dirty="0" smtClean="0"/>
              <a:t>들여쓰기를 </a:t>
            </a:r>
            <a:r>
              <a:rPr lang="en-US" altLang="ko-KR" b="0" dirty="0"/>
              <a:t>4 </a:t>
            </a:r>
            <a:r>
              <a:rPr lang="ko-KR" altLang="en-US" b="0" dirty="0"/>
              <a:t>스페이스</a:t>
            </a:r>
            <a:r>
              <a:rPr lang="en-US" altLang="ko-KR" b="0" dirty="0"/>
              <a:t>(4 space)</a:t>
            </a:r>
            <a:r>
              <a:rPr lang="ko-KR" altLang="en-US" b="0" dirty="0"/>
              <a:t>로 하는 사람과 </a:t>
            </a:r>
            <a:r>
              <a:rPr lang="en-US" altLang="ko-KR" b="0" dirty="0" smtClean="0"/>
              <a:t>&lt;Tab&gt; </a:t>
            </a:r>
            <a:r>
              <a:rPr lang="ko-KR" altLang="en-US" b="0" dirty="0"/>
              <a:t>키로 하는 사람이 각각 따로 있어 함께 </a:t>
            </a:r>
            <a:r>
              <a:rPr lang="ko-KR" altLang="en-US" b="0" dirty="0" err="1"/>
              <a:t>코딩하면</a:t>
            </a:r>
            <a:r>
              <a:rPr lang="ko-KR" altLang="en-US" b="0" dirty="0"/>
              <a:t> 많은 문제가 </a:t>
            </a:r>
            <a:r>
              <a:rPr lang="ko-KR" altLang="en-US" b="0" dirty="0" smtClean="0"/>
              <a:t>발생하였다</a:t>
            </a:r>
            <a:r>
              <a:rPr lang="en-US" altLang="ko-KR" b="0" dirty="0"/>
              <a:t>. </a:t>
            </a:r>
            <a:r>
              <a:rPr lang="ko-KR" altLang="en-US" b="0" dirty="0"/>
              <a:t>하지만 최근에는 이러한 문제가 많이 </a:t>
            </a:r>
            <a:r>
              <a:rPr lang="ko-KR" altLang="en-US" b="0" dirty="0" smtClean="0"/>
              <a:t>줄었다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참고로</a:t>
            </a:r>
            <a:r>
              <a:rPr lang="en-US" altLang="ko-KR" b="0" dirty="0"/>
              <a:t>, </a:t>
            </a:r>
            <a:r>
              <a:rPr lang="ko-KR" altLang="en-US" b="0" dirty="0"/>
              <a:t>스페이스와 </a:t>
            </a:r>
            <a:r>
              <a:rPr lang="ko-KR" altLang="en-US" b="0" dirty="0" err="1"/>
              <a:t>탭키가</a:t>
            </a:r>
            <a:r>
              <a:rPr lang="ko-KR" altLang="en-US" b="0" dirty="0"/>
              <a:t> 혼용되어 있는 </a:t>
            </a:r>
            <a:r>
              <a:rPr lang="en-US" altLang="ko-KR" b="0" dirty="0"/>
              <a:t>Indentation</a:t>
            </a:r>
            <a:r>
              <a:rPr lang="ko-KR" altLang="en-US" b="0" dirty="0"/>
              <a:t>을 전체적으로 다시 맞추고자 </a:t>
            </a:r>
            <a:r>
              <a:rPr lang="ko-KR" altLang="en-US" b="0" dirty="0" err="1"/>
              <a:t>할때는</a:t>
            </a:r>
            <a:r>
              <a:rPr lang="ko-KR" altLang="en-US" b="0" dirty="0"/>
              <a:t> </a:t>
            </a:r>
            <a:r>
              <a:rPr lang="en-US" altLang="ko-KR" b="0" dirty="0"/>
              <a:t> </a:t>
            </a:r>
            <a:r>
              <a:rPr lang="ko-KR" altLang="en-US" b="0" dirty="0"/>
              <a:t>해당 코드 영역을 전체 선택한 후 </a:t>
            </a:r>
            <a:r>
              <a:rPr lang="en-US" altLang="ko-KR" b="0" dirty="0"/>
              <a:t>“</a:t>
            </a:r>
            <a:r>
              <a:rPr lang="en-US" altLang="ko-KR" dirty="0" err="1"/>
              <a:t>shift+tab</a:t>
            </a:r>
            <a:r>
              <a:rPr lang="en-US" altLang="ko-KR" b="0" dirty="0"/>
              <a:t>”</a:t>
            </a:r>
            <a:r>
              <a:rPr lang="ko-KR" altLang="en-US" b="0" dirty="0"/>
              <a:t>키를 이용하여 모두 왼쪽 </a:t>
            </a:r>
            <a:r>
              <a:rPr lang="ko-KR" altLang="en-US" b="0" dirty="0" err="1"/>
              <a:t>맞춤한</a:t>
            </a:r>
            <a:r>
              <a:rPr lang="ko-KR" altLang="en-US" b="0" dirty="0"/>
              <a:t> 후 다시 </a:t>
            </a:r>
            <a:r>
              <a:rPr lang="ko-KR" altLang="en-US" b="0" dirty="0" err="1"/>
              <a:t>재정열할</a:t>
            </a:r>
            <a:r>
              <a:rPr lang="ko-KR" altLang="en-US" b="0" dirty="0"/>
              <a:t>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코드의 오류를 처리하는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130" y="4005064"/>
            <a:ext cx="8068318" cy="10081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6130" y="3997622"/>
            <a:ext cx="7996310" cy="1159570"/>
          </a:xfrm>
          <a:prstGeom prst="rect">
            <a:avLst/>
          </a:prstGeom>
          <a:ln w="25400"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ko-KR" altLang="en-US" sz="20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문법적 오류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420888"/>
            <a:ext cx="805153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 smtClean="0"/>
              <a:t>오탈자로</a:t>
            </a:r>
            <a:r>
              <a:rPr lang="ko-KR" altLang="en-US" dirty="0" smtClean="0"/>
              <a:t> </a:t>
            </a:r>
            <a:r>
              <a:rPr lang="ko-KR" altLang="en-US" dirty="0"/>
              <a:t>인한 오류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코드의 오류를 처리하는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5517232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600" b="1" dirty="0" err="1">
                <a:solidFill>
                  <a:schemeClr val="accent1"/>
                </a:solidFill>
                <a:latin typeface="+mn-lt"/>
              </a:rPr>
              <a:t>오탈자로</a:t>
            </a:r>
            <a:r>
              <a:rPr lang="ko-KR" altLang="en-US" sz="1600" b="1" dirty="0">
                <a:solidFill>
                  <a:schemeClr val="accent1"/>
                </a:solidFill>
                <a:latin typeface="+mn-lt"/>
              </a:rPr>
              <a:t> 인한 오류 메시지</a:t>
            </a:r>
            <a:r>
              <a:rPr lang="en-US" altLang="ko-KR" sz="16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6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5" y="4150022"/>
            <a:ext cx="5097171" cy="136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8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오류의 종류와 해결 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논리적 오류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프로그램을 </a:t>
            </a:r>
            <a:r>
              <a:rPr lang="ko-KR" altLang="en-US" b="0" dirty="0"/>
              <a:t>작성하다 보면 코드를 제대로 작성했다고 생각했음에도</a:t>
            </a:r>
            <a:r>
              <a:rPr lang="en-US" altLang="ko-KR" b="0" dirty="0"/>
              <a:t>, </a:t>
            </a:r>
            <a:r>
              <a:rPr lang="ko-KR" altLang="en-US" b="0" dirty="0"/>
              <a:t>원하는 결과가 </a:t>
            </a:r>
            <a:r>
              <a:rPr lang="ko-KR" altLang="en-US" b="0" dirty="0" smtClean="0"/>
              <a:t>나오지 않는 </a:t>
            </a:r>
            <a:r>
              <a:rPr lang="ko-KR" altLang="en-US" b="0" dirty="0"/>
              <a:t>경우가 종종 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논리적 오류를 해결하는 방법은 다양한데</a:t>
            </a:r>
            <a:r>
              <a:rPr lang="en-US" altLang="ko-KR" b="0" dirty="0"/>
              <a:t>, </a:t>
            </a:r>
            <a:r>
              <a:rPr lang="ko-KR" altLang="en-US" b="0" dirty="0"/>
              <a:t>당장 쉽게 사용할 수 있는 방법은 확인이 </a:t>
            </a:r>
            <a:r>
              <a:rPr lang="ko-KR" altLang="en-US" b="0" dirty="0" smtClean="0"/>
              <a:t>필요한 변수들에 </a:t>
            </a:r>
            <a:r>
              <a:rPr lang="en-US" altLang="ko-KR" b="0" dirty="0"/>
              <a:t>print( ) </a:t>
            </a:r>
            <a:r>
              <a:rPr lang="ko-KR" altLang="en-US" b="0" dirty="0"/>
              <a:t>함수를 사용하여 값을 확인하는 것이다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코드의 오류를 처리하는 방법</a:t>
            </a:r>
          </a:p>
        </p:txBody>
      </p:sp>
    </p:spTree>
    <p:extLst>
      <p:ext uri="{BB962C8B-B14F-4D97-AF65-F5344CB8AC3E}">
        <p14:creationId xmlns:p14="http://schemas.microsoft.com/office/powerpoint/2010/main" val="31150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521772"/>
            <a:ext cx="8352928" cy="514758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051720" y="979690"/>
            <a:ext cx="5472608" cy="576064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오류를 스스로 해결하기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23528" y="1523406"/>
            <a:ext cx="8352928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많은 </a:t>
            </a:r>
            <a:r>
              <a:rPr lang="ko-KR" altLang="en-US" b="0" dirty="0" smtClean="0"/>
              <a:t>사람이 </a:t>
            </a:r>
            <a:r>
              <a:rPr lang="ko-KR" altLang="en-US" b="0" dirty="0" err="1" smtClean="0"/>
              <a:t>구글과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프로그래밍계의</a:t>
            </a:r>
            <a:r>
              <a:rPr lang="ko-KR" altLang="en-US" b="0" dirty="0"/>
              <a:t> 지식인인 </a:t>
            </a:r>
            <a:r>
              <a:rPr lang="en-US" altLang="ko-KR" b="0" dirty="0"/>
              <a:t>Stack Overflow</a:t>
            </a:r>
            <a:r>
              <a:rPr lang="ko-KR" altLang="en-US" b="0" dirty="0"/>
              <a:t>를 통해 문제를 해결하고 있다</a:t>
            </a:r>
            <a:r>
              <a:rPr lang="en-US" altLang="ko-KR" b="0" dirty="0"/>
              <a:t>. Stack Overflow</a:t>
            </a:r>
            <a:r>
              <a:rPr lang="ko-KR" altLang="en-US" b="0" dirty="0"/>
              <a:t>는 전 </a:t>
            </a:r>
            <a:r>
              <a:rPr lang="ko-KR" altLang="en-US" b="0" dirty="0" smtClean="0"/>
              <a:t>세계 개발자들이 </a:t>
            </a:r>
            <a:r>
              <a:rPr lang="ko-KR" altLang="en-US" b="0" dirty="0"/>
              <a:t>사용하는 </a:t>
            </a:r>
            <a:r>
              <a:rPr lang="en-US" altLang="ko-KR" b="0" dirty="0"/>
              <a:t>Q&amp;A </a:t>
            </a:r>
            <a:r>
              <a:rPr lang="ko-KR" altLang="en-US" b="0" dirty="0"/>
              <a:t>사이트이다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코드의 오류를 처리하는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6" y="1055133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413" y="6350065"/>
            <a:ext cx="5627237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+mn-lt"/>
              </a:rPr>
              <a:t>[Stack Overflow(https://stackoverflow.com)]</a:t>
            </a:r>
            <a:endParaRPr lang="ko-KR" altLang="en-US" sz="16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363025"/>
            <a:ext cx="6480720" cy="36004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[python] "</a:t>
            </a:r>
            <a:r>
              <a:rPr lang="en-US" altLang="ko-KR" b="1" dirty="0" err="1">
                <a:solidFill>
                  <a:srgbClr val="FF0000"/>
                </a:solidFill>
              </a:rPr>
              <a:t>IndentationError</a:t>
            </a:r>
            <a:r>
              <a:rPr lang="en-US" altLang="ko-KR" b="1" dirty="0">
                <a:solidFill>
                  <a:srgbClr val="FF0000"/>
                </a:solidFill>
              </a:rPr>
              <a:t>: expected an indented block"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8845"/>
            <a:ext cx="6048672" cy="365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7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 err="1" smtClean="0"/>
              <a:t>조건문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052736"/>
            <a:ext cx="828092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433"/>
              </a:buClr>
            </a:pPr>
            <a:r>
              <a:rPr lang="ko-KR" altLang="en-US" sz="2000" dirty="0"/>
              <a:t>조건문의 </a:t>
            </a:r>
            <a:r>
              <a:rPr lang="ko-KR" altLang="en-US" sz="2000" dirty="0" smtClean="0"/>
              <a:t>개념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</a:pPr>
            <a:r>
              <a:rPr lang="ko-KR" altLang="en-US" sz="1600" b="1" dirty="0" err="1" smtClean="0"/>
              <a:t>조건문</a:t>
            </a:r>
            <a:r>
              <a:rPr lang="en-US" altLang="ko-KR" sz="1600" b="1" dirty="0"/>
              <a:t>(conditional statement)</a:t>
            </a:r>
            <a:r>
              <a:rPr lang="en-US" altLang="ko-KR" sz="1600" b="0" dirty="0"/>
              <a:t>:</a:t>
            </a:r>
            <a:r>
              <a:rPr lang="ko-KR" altLang="en-US" sz="1600" b="0" dirty="0"/>
              <a:t> </a:t>
            </a:r>
            <a:r>
              <a:rPr lang="ko-KR" altLang="en-US" sz="1600" b="0" dirty="0"/>
              <a:t>조건에 따라 특정 동작을 하도록 하는 프로그래밍 명령어이다</a:t>
            </a:r>
            <a:r>
              <a:rPr lang="en-US" altLang="ko-KR" sz="1600" b="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</a:pPr>
            <a:r>
              <a:rPr lang="ko-KR" altLang="en-US" sz="1600" b="0" dirty="0" err="1"/>
              <a:t>파이썬에서는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조건문을</a:t>
            </a:r>
            <a:r>
              <a:rPr lang="ko-KR" altLang="en-US" sz="1600" b="0" dirty="0"/>
              <a:t> 사용하기 위해 </a:t>
            </a:r>
            <a:r>
              <a:rPr lang="en-US" altLang="ko-KR" sz="1600" b="0" dirty="0"/>
              <a:t>if, else, </a:t>
            </a:r>
            <a:r>
              <a:rPr lang="en-US" altLang="ko-KR" sz="1600" b="0" dirty="0" err="1"/>
              <a:t>elif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등의 명령 키워드를 사용한다</a:t>
            </a:r>
            <a:r>
              <a:rPr lang="en-US" altLang="ko-KR" sz="1600" b="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</a:pPr>
            <a:r>
              <a:rPr lang="ko-KR" altLang="en-US" sz="1600" b="0" dirty="0" err="1"/>
              <a:t>스마트폰</a:t>
            </a:r>
            <a:r>
              <a:rPr lang="ko-KR" altLang="en-US" sz="1600" b="0" dirty="0"/>
              <a:t> </a:t>
            </a:r>
            <a:r>
              <a:rPr lang="ko-KR" altLang="en-US" sz="1600" b="0" dirty="0"/>
              <a:t>잠금 해제 패턴이 </a:t>
            </a:r>
            <a:r>
              <a:rPr lang="en-US" altLang="ko-KR" sz="1600" b="0" dirty="0"/>
              <a:t>5</a:t>
            </a:r>
            <a:r>
              <a:rPr lang="ko-KR" altLang="en-US" sz="1600" b="0" dirty="0"/>
              <a:t>회 틀리면</a:t>
            </a:r>
            <a:r>
              <a:rPr lang="en-US" altLang="ko-KR" sz="1600" b="0" dirty="0"/>
              <a:t>, 20</a:t>
            </a:r>
            <a:r>
              <a:rPr lang="ko-KR" altLang="en-US" sz="1600" b="0" dirty="0"/>
              <a:t>초 동안 대기 상태로 만들어라</a:t>
            </a:r>
            <a:r>
              <a:rPr lang="en-US" altLang="ko-KR" sz="16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0" y="3176148"/>
            <a:ext cx="5411214" cy="301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7399" y="6237312"/>
            <a:ext cx="369259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n-lt"/>
              </a:rPr>
              <a:t>조건문의 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예시</a:t>
            </a:r>
            <a:r>
              <a:rPr lang="en-US" altLang="ko-KR" sz="1400" b="1" dirty="0">
                <a:solidFill>
                  <a:schemeClr val="accent1"/>
                </a:solidFill>
                <a:latin typeface="+mn-lt"/>
              </a:rPr>
              <a:t>: </a:t>
            </a:r>
            <a:r>
              <a:rPr lang="ko-KR" altLang="en-US" sz="1400" b="1" dirty="0" err="1">
                <a:solidFill>
                  <a:schemeClr val="accent1"/>
                </a:solidFill>
                <a:latin typeface="+mn-lt"/>
              </a:rPr>
              <a:t>스마트폰</a:t>
            </a:r>
            <a:r>
              <a:rPr lang="ko-KR" altLang="en-US" sz="1400" b="1" dirty="0">
                <a:solidFill>
                  <a:schemeClr val="accent1"/>
                </a:solidFill>
                <a:latin typeface="+mn-lt"/>
              </a:rPr>
              <a:t> 잠금 해제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n-lt"/>
              </a:rPr>
              <a:t>패턴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2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467944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smtClean="0"/>
              <a:t>if-else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556792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if-else</a:t>
            </a:r>
            <a:r>
              <a:rPr lang="ko-KR" altLang="en-US" b="0" dirty="0"/>
              <a:t>문의 기본 문법은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8"/>
            <a:ext cx="815184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437112"/>
            <a:ext cx="815184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b="0" dirty="0"/>
              <a:t>if </a:t>
            </a:r>
            <a:r>
              <a:rPr lang="ko-KR" altLang="en-US" b="0" dirty="0"/>
              <a:t>뒤에는 참과 거짓을 판단할 수 있는 </a:t>
            </a:r>
            <a:r>
              <a:rPr lang="ko-KR" altLang="en-US" b="0" dirty="0" err="1"/>
              <a:t>조건문이</a:t>
            </a:r>
            <a:r>
              <a:rPr lang="ko-KR" altLang="en-US" b="0" dirty="0"/>
              <a:t> 들어가야 하고</a:t>
            </a:r>
            <a:r>
              <a:rPr lang="en-US" altLang="ko-KR" b="0" dirty="0"/>
              <a:t>, </a:t>
            </a:r>
            <a:r>
              <a:rPr lang="ko-KR" altLang="en-US" b="0" dirty="0" err="1"/>
              <a:t>조건문이</a:t>
            </a:r>
            <a:r>
              <a:rPr lang="ko-KR" altLang="en-US" b="0" dirty="0"/>
              <a:t> 끝나면 반드시 </a:t>
            </a:r>
            <a:r>
              <a:rPr lang="ko-KR" altLang="en-US" b="0" dirty="0" smtClean="0"/>
              <a:t>콜론</a:t>
            </a:r>
            <a:r>
              <a:rPr lang="en-US" altLang="ko-KR" b="0" dirty="0" smtClean="0"/>
              <a:t>(:)</a:t>
            </a:r>
            <a:r>
              <a:rPr lang="ko-KR" altLang="en-US" b="0" dirty="0"/>
              <a:t>을 붙여야 한다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b="0" dirty="0" smtClean="0"/>
              <a:t>들여쓰기를 </a:t>
            </a:r>
            <a:r>
              <a:rPr lang="ko-KR" altLang="en-US" b="0" dirty="0"/>
              <a:t>사용하여 해당 조건이 참일 경우 수행할 명령을 작성한다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b="0" dirty="0"/>
              <a:t>if</a:t>
            </a:r>
            <a:r>
              <a:rPr lang="ko-KR" altLang="en-US" b="0" dirty="0"/>
              <a:t>의 조건이 거짓일 경우 </a:t>
            </a:r>
            <a:r>
              <a:rPr lang="en-US" altLang="ko-KR" b="0" dirty="0"/>
              <a:t>else</a:t>
            </a:r>
            <a:r>
              <a:rPr lang="ko-KR" altLang="en-US" b="0" dirty="0"/>
              <a:t>문이 수행된다</a:t>
            </a:r>
            <a:r>
              <a:rPr lang="en-US" altLang="ko-KR" b="0" dirty="0"/>
              <a:t>. else</a:t>
            </a:r>
            <a:r>
              <a:rPr lang="ko-KR" altLang="en-US" b="0" dirty="0"/>
              <a:t>문은 생략해도 상관없다</a:t>
            </a:r>
            <a:r>
              <a:rPr lang="en-US" altLang="ko-KR" b="0" dirty="0"/>
              <a:t>. </a:t>
            </a:r>
            <a:r>
              <a:rPr lang="ko-KR" altLang="en-US" b="0" dirty="0"/>
              <a:t>만약 조건에 </a:t>
            </a:r>
            <a:r>
              <a:rPr lang="ko-KR" altLang="en-US" b="0" dirty="0" smtClean="0"/>
              <a:t>해당하지 </a:t>
            </a:r>
            <a:r>
              <a:rPr lang="ko-KR" altLang="en-US" b="0" dirty="0"/>
              <a:t>않는 경우에 따로 처리해야 한다면 </a:t>
            </a:r>
            <a:r>
              <a:rPr lang="en-US" altLang="ko-KR" b="0" dirty="0"/>
              <a:t>else</a:t>
            </a:r>
            <a:r>
              <a:rPr lang="ko-KR" altLang="en-US" b="0" dirty="0"/>
              <a:t>문을 넣으면 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2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3"/>
            <a:ext cx="8214268" cy="424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if -else</a:t>
            </a:r>
            <a:r>
              <a:rPr lang="ko-KR" altLang="en-US" sz="2000" dirty="0"/>
              <a:t>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534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628800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smtClean="0"/>
              <a:t>비교 연산자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조건 연산자</a:t>
            </a:r>
            <a:r>
              <a:rPr lang="en-US" altLang="ko-KR" dirty="0" smtClean="0"/>
              <a:t>):</a:t>
            </a:r>
            <a:r>
              <a:rPr lang="ko-KR" altLang="en-US" b="0" dirty="0" smtClean="0"/>
              <a:t> </a:t>
            </a:r>
            <a:r>
              <a:rPr lang="ko-KR" altLang="en-US" b="0" dirty="0"/>
              <a:t>어떤 것이 큰지 작은지 같은지를 비교하는 것으로</a:t>
            </a:r>
            <a:r>
              <a:rPr lang="en-US" altLang="ko-KR" b="0" dirty="0"/>
              <a:t>, </a:t>
            </a:r>
            <a:r>
              <a:rPr lang="ko-KR" altLang="en-US" b="0" dirty="0"/>
              <a:t>그 </a:t>
            </a:r>
            <a:r>
              <a:rPr lang="ko-KR" altLang="en-US" b="0" dirty="0" smtClean="0"/>
              <a:t>결과는 </a:t>
            </a:r>
            <a:r>
              <a:rPr lang="ko-KR" altLang="en-US" b="0" dirty="0" smtClean="0"/>
              <a:t>참</a:t>
            </a:r>
            <a:r>
              <a:rPr lang="en-US" altLang="ko-KR" b="0" dirty="0" smtClean="0"/>
              <a:t>(True)</a:t>
            </a:r>
            <a:r>
              <a:rPr lang="ko-KR" altLang="en-US" b="0" dirty="0" smtClean="0"/>
              <a:t>이나 거짓</a:t>
            </a:r>
            <a:r>
              <a:rPr lang="en-US" altLang="ko-KR" b="0" dirty="0" smtClean="0"/>
              <a:t>(False)</a:t>
            </a:r>
            <a:r>
              <a:rPr lang="ko-KR" altLang="en-US" b="0" dirty="0" smtClean="0"/>
              <a:t>이 </a:t>
            </a:r>
            <a:r>
              <a:rPr lang="ko-KR" altLang="en-US" b="0" dirty="0"/>
              <a:t>된다</a:t>
            </a:r>
            <a:r>
              <a:rPr lang="en-US" altLang="ko-KR" b="0" dirty="0"/>
              <a:t>.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</a:t>
            </a:r>
            <a:r>
              <a:rPr lang="ko-KR" altLang="en-US" sz="2000" dirty="0" smtClean="0"/>
              <a:t>판단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비교 연산자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7" y="2554406"/>
            <a:ext cx="7528502" cy="356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616530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600" b="1" dirty="0" smtClean="0">
                <a:solidFill>
                  <a:schemeClr val="accent1"/>
                </a:solidFill>
                <a:latin typeface="+mn-lt"/>
              </a:rPr>
              <a:t>비교 연산자  </a:t>
            </a:r>
            <a:r>
              <a:rPr lang="en-US" altLang="ko-KR" sz="16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6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4627" y="3717032"/>
            <a:ext cx="6759701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조건의 판단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비교 연산자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01" y="3717032"/>
            <a:ext cx="7200000" cy="5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할당을 </a:t>
            </a:r>
            <a:r>
              <a:rPr lang="ko-KR" altLang="en-US" b="0" dirty="0"/>
              <a:t>의미하는 </a:t>
            </a:r>
            <a:r>
              <a:rPr lang="en-US" altLang="ko-KR" b="0" dirty="0"/>
              <a:t>= </a:t>
            </a:r>
            <a:r>
              <a:rPr lang="ko-KR" altLang="en-US" b="0" dirty="0"/>
              <a:t>연산자와 비교하여</a:t>
            </a:r>
            <a:r>
              <a:rPr lang="en-US" altLang="ko-KR" b="0" dirty="0"/>
              <a:t>, </a:t>
            </a:r>
            <a:r>
              <a:rPr lang="ko-KR" altLang="en-US" b="0" dirty="0" smtClean="0"/>
              <a:t>비교의 의미로 같음을 </a:t>
            </a:r>
            <a:r>
              <a:rPr lang="ko-KR" altLang="en-US" b="0" dirty="0"/>
              <a:t>표현할 때는 </a:t>
            </a:r>
            <a:r>
              <a:rPr lang="en-US" altLang="ko-KR" b="0" dirty="0"/>
              <a:t>==</a:t>
            </a:r>
            <a:r>
              <a:rPr lang="ko-KR" altLang="en-US" b="0" dirty="0"/>
              <a:t>과 같은 새로운 연산자를 사용한다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다</a:t>
            </a:r>
            <a:r>
              <a:rPr lang="ko-KR" altLang="en-US" b="0" dirty="0"/>
              <a:t>음</a:t>
            </a:r>
            <a:r>
              <a:rPr lang="ko-KR" altLang="en-US" b="0" dirty="0" smtClean="0"/>
              <a:t> 코드에서 두 </a:t>
            </a:r>
            <a:r>
              <a:rPr lang="ko-KR" altLang="en-US" b="0" dirty="0"/>
              <a:t>값이 모두 같으니 결과는 </a:t>
            </a:r>
            <a:r>
              <a:rPr lang="en-US" altLang="ko-KR" b="0" dirty="0" smtClean="0"/>
              <a:t>True</a:t>
            </a:r>
            <a:r>
              <a:rPr lang="ko-KR" altLang="en-US" b="0" dirty="0" smtClean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사실 </a:t>
            </a:r>
            <a:r>
              <a:rPr lang="ko-KR" altLang="en-US" b="0" dirty="0" err="1"/>
              <a:t>조건문</a:t>
            </a:r>
            <a:r>
              <a:rPr lang="ko-KR" altLang="en-US" b="0" dirty="0"/>
              <a:t> 코드를 볼 때</a:t>
            </a:r>
            <a:r>
              <a:rPr lang="en-US" altLang="ko-KR" b="0" dirty="0"/>
              <a:t>, </a:t>
            </a:r>
            <a:r>
              <a:rPr lang="ko-KR" altLang="en-US" b="0" dirty="0"/>
              <a:t>언제나 이러한 코드가 </a:t>
            </a:r>
            <a:r>
              <a:rPr lang="en-US" altLang="ko-KR" b="0" dirty="0"/>
              <a:t>True </a:t>
            </a:r>
            <a:r>
              <a:rPr lang="ko-KR" altLang="en-US" b="0" dirty="0"/>
              <a:t>또는 </a:t>
            </a:r>
            <a:r>
              <a:rPr lang="en-US" altLang="ko-KR" b="0" dirty="0"/>
              <a:t>False</a:t>
            </a:r>
            <a:r>
              <a:rPr lang="ko-KR" altLang="en-US" b="0" dirty="0"/>
              <a:t>로 치환된다고 생각하면 이해하기 쉽다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25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10875</TotalTime>
  <Words>2003</Words>
  <Application>Microsoft Office PowerPoint</Application>
  <PresentationFormat>화면 슬라이드 쇼(4:3)</PresentationFormat>
  <Paragraphs>204</Paragraphs>
  <Slides>48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01. 조건문</vt:lpstr>
      <vt:lpstr>PowerPoint 프레젠테이션</vt:lpstr>
      <vt:lpstr>PowerPoint 프레젠테이션</vt:lpstr>
      <vt:lpstr>02. 반복문</vt:lpstr>
      <vt:lpstr>02. 반복문</vt:lpstr>
      <vt:lpstr>02. 반복문</vt:lpstr>
      <vt:lpstr>02. 반복문</vt:lpstr>
      <vt:lpstr>02. 반복문</vt:lpstr>
      <vt:lpstr>02. 반복문</vt:lpstr>
      <vt:lpstr>02. 반복문</vt:lpstr>
      <vt:lpstr>02. 반복문</vt:lpstr>
      <vt:lpstr>02. 반복문</vt:lpstr>
      <vt:lpstr>02. 반복문</vt:lpstr>
      <vt:lpstr>02. 반복문</vt:lpstr>
      <vt:lpstr>02. 반복문</vt:lpstr>
      <vt:lpstr>02. 반복문</vt:lpstr>
      <vt:lpstr>02. 반복문</vt:lpstr>
      <vt:lpstr>02. 반복문</vt:lpstr>
      <vt:lpstr>PowerPoint 프레젠테이션</vt:lpstr>
      <vt:lpstr>03. Lab: 평균 구하기</vt:lpstr>
      <vt:lpstr>03. Lab: 평균 구하기</vt:lpstr>
      <vt:lpstr>03. Lab: 평균 구하기</vt:lpstr>
      <vt:lpstr>03. Lab: 평균 구하기</vt:lpstr>
      <vt:lpstr>PowerPoint 프레젠테이션</vt:lpstr>
      <vt:lpstr>04. 코드의 오류를 처리하는 방법</vt:lpstr>
      <vt:lpstr>04. 코드의 오류를 처리하는 방법</vt:lpstr>
      <vt:lpstr>04. 코드의 오류를 처리하는 방법</vt:lpstr>
      <vt:lpstr>04. 코드의 오류를 처리하는 방법</vt:lpstr>
      <vt:lpstr>04. 코드의 오류를 처리하는 방법</vt:lpstr>
      <vt:lpstr>04. 코드의 오류를 처리하는 방법</vt:lpstr>
      <vt:lpstr>04. 코드의 오류를 처리하는 방법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Hanjo Jeong</cp:lastModifiedBy>
  <cp:revision>807</cp:revision>
  <dcterms:created xsi:type="dcterms:W3CDTF">2012-07-11T10:23:22Z</dcterms:created>
  <dcterms:modified xsi:type="dcterms:W3CDTF">2019-03-20T12:05:14Z</dcterms:modified>
</cp:coreProperties>
</file>