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471" r:id="rId3"/>
    <p:sldId id="569" r:id="rId4"/>
    <p:sldId id="528" r:id="rId5"/>
    <p:sldId id="530" r:id="rId6"/>
    <p:sldId id="531" r:id="rId7"/>
    <p:sldId id="555" r:id="rId8"/>
    <p:sldId id="532" r:id="rId9"/>
    <p:sldId id="534" r:id="rId10"/>
    <p:sldId id="535" r:id="rId11"/>
    <p:sldId id="556" r:id="rId12"/>
    <p:sldId id="536" r:id="rId13"/>
    <p:sldId id="557" r:id="rId14"/>
    <p:sldId id="537" r:id="rId15"/>
    <p:sldId id="538" r:id="rId16"/>
    <p:sldId id="558" r:id="rId17"/>
    <p:sldId id="572" r:id="rId18"/>
    <p:sldId id="529" r:id="rId19"/>
    <p:sldId id="561" r:id="rId20"/>
    <p:sldId id="559" r:id="rId21"/>
    <p:sldId id="570" r:id="rId22"/>
    <p:sldId id="540" r:id="rId23"/>
    <p:sldId id="542" r:id="rId24"/>
    <p:sldId id="562" r:id="rId25"/>
    <p:sldId id="571" r:id="rId26"/>
    <p:sldId id="544" r:id="rId27"/>
    <p:sldId id="545" r:id="rId28"/>
    <p:sldId id="563" r:id="rId29"/>
    <p:sldId id="564" r:id="rId30"/>
    <p:sldId id="546" r:id="rId31"/>
    <p:sldId id="548" r:id="rId32"/>
    <p:sldId id="549" r:id="rId33"/>
    <p:sldId id="551" r:id="rId34"/>
    <p:sldId id="565" r:id="rId35"/>
    <p:sldId id="552" r:id="rId36"/>
    <p:sldId id="566" r:id="rId37"/>
    <p:sldId id="567" r:id="rId38"/>
    <p:sldId id="553" r:id="rId39"/>
    <p:sldId id="568" r:id="rId40"/>
    <p:sldId id="554" r:id="rId41"/>
    <p:sldId id="385" r:id="rId4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3F8E6"/>
    <a:srgbClr val="DA6EAB"/>
    <a:srgbClr val="0067B3"/>
    <a:srgbClr val="EE7D6A"/>
    <a:srgbClr val="43AC81"/>
    <a:srgbClr val="2A5CAA"/>
    <a:srgbClr val="ED7C7F"/>
    <a:srgbClr val="3C479D"/>
    <a:srgbClr val="EF3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97" autoAdjust="0"/>
    <p:restoredTop sz="94213" autoAdjust="0"/>
  </p:normalViewPr>
  <p:slideViewPr>
    <p:cSldViewPr>
      <p:cViewPr varScale="1">
        <p:scale>
          <a:sx n="133" d="100"/>
          <a:sy n="133" d="100"/>
        </p:scale>
        <p:origin x="-1254" y="-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 userDrawn="1"/>
        </p:nvGrpSpPr>
        <p:grpSpPr>
          <a:xfrm>
            <a:off x="251518" y="548681"/>
            <a:ext cx="7619629" cy="4590636"/>
            <a:chOff x="251518" y="764704"/>
            <a:chExt cx="9208697" cy="5548012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635" y="932239"/>
              <a:ext cx="3477580" cy="5380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2019-03-28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166697" y="6309320"/>
            <a:ext cx="26693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2019 </a:t>
            </a:r>
            <a:r>
              <a:rPr lang="en-US" altLang="ko-KR" sz="1100" dirty="0" err="1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dirty="0" smtClean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23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2019-03-28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79" r:id="rId6"/>
    <p:sldLayoutId id="2147483680" r:id="rId7"/>
    <p:sldLayoutId id="2147483691" r:id="rId8"/>
    <p:sldLayoutId id="2147483686" r:id="rId9"/>
    <p:sldLayoutId id="2147483685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docs.python.org/3/library/stdtypes.html#string-method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658168" y="5802629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3200" b="1" dirty="0" smtClean="0">
                <a:solidFill>
                  <a:schemeClr val="bg1"/>
                </a:solidFill>
              </a:rPr>
              <a:t>06. </a:t>
            </a:r>
            <a:r>
              <a:rPr lang="ko-KR" altLang="en-US" sz="3200" b="1" dirty="0">
                <a:solidFill>
                  <a:schemeClr val="bg1"/>
                </a:solidFill>
              </a:rPr>
              <a:t>문자열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739206"/>
            <a:ext cx="7918315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052736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연산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528" y="1628800"/>
            <a:ext cx="806233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가장 기본적인 연산은 리스트의 </a:t>
            </a:r>
            <a:r>
              <a:rPr lang="ko-KR" altLang="en-US" b="0" dirty="0" smtClean="0"/>
              <a:t>연산과 </a:t>
            </a:r>
            <a:r>
              <a:rPr lang="ko-KR" altLang="en-US" b="0" dirty="0"/>
              <a:t>같다</a:t>
            </a:r>
            <a:r>
              <a:rPr lang="en-US" altLang="ko-KR" b="0" dirty="0"/>
              <a:t>. </a:t>
            </a:r>
            <a:r>
              <a:rPr lang="ko-KR" altLang="en-US" b="0" dirty="0"/>
              <a:t>예를 들어</a:t>
            </a:r>
            <a:r>
              <a:rPr lang="en-US" altLang="ko-KR" b="0" dirty="0"/>
              <a:t>, </a:t>
            </a:r>
            <a:r>
              <a:rPr lang="ko-KR" altLang="en-US" b="0" dirty="0"/>
              <a:t>문자열 변수 ‘</a:t>
            </a:r>
            <a:r>
              <a:rPr lang="en-US" altLang="ko-KR" b="0" dirty="0"/>
              <a:t>a’</a:t>
            </a:r>
            <a:r>
              <a:rPr lang="ko-KR" altLang="en-US" b="0" dirty="0"/>
              <a:t>와 정수형인 </a:t>
            </a:r>
            <a:r>
              <a:rPr lang="en-US" altLang="ko-KR" b="0" dirty="0"/>
              <a:t>2</a:t>
            </a:r>
            <a:r>
              <a:rPr lang="ko-KR" altLang="en-US" b="0" dirty="0"/>
              <a:t>의 ‘</a:t>
            </a:r>
            <a:r>
              <a:rPr lang="en-US" altLang="ko-KR" b="0" dirty="0"/>
              <a:t>a+2’</a:t>
            </a:r>
            <a:r>
              <a:rPr lang="ko-KR" altLang="en-US" b="0" dirty="0"/>
              <a:t>와 같은 연산은 동작하지 않는다</a:t>
            </a:r>
            <a:r>
              <a:rPr lang="en-US" altLang="ko-KR" b="0" dirty="0" smtClean="0"/>
              <a:t>. </a:t>
            </a:r>
            <a:r>
              <a:rPr lang="ko-KR" altLang="en-US" b="0" dirty="0"/>
              <a:t>하지만 ‘</a:t>
            </a:r>
            <a:r>
              <a:rPr lang="en-US" altLang="ko-KR" b="0" dirty="0"/>
              <a:t>a</a:t>
            </a:r>
            <a:r>
              <a:rPr lang="ko-KR" altLang="en-US" b="0" dirty="0"/>
              <a:t>*</a:t>
            </a:r>
            <a:r>
              <a:rPr lang="en-US" altLang="ko-KR" b="0" dirty="0"/>
              <a:t>2</a:t>
            </a:r>
            <a:r>
              <a:rPr lang="ko-KR" altLang="en-US" b="0" dirty="0"/>
              <a:t>’와 같은 연산은 지원한다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8330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연산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528" y="1772816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다음과 같이 코드를 작성하면 </a:t>
            </a:r>
            <a:r>
              <a:rPr lang="ko-KR" altLang="en-US" b="0" dirty="0" smtClean="0"/>
              <a:t>문자열과 </a:t>
            </a:r>
            <a:r>
              <a:rPr lang="ko-KR" altLang="en-US" b="0" dirty="0"/>
              <a:t>정수형의 연산으로 인식하여 덧셈 연산이 실행되지 않는다</a:t>
            </a:r>
            <a:r>
              <a:rPr lang="en-US" altLang="ko-KR" b="0" dirty="0"/>
              <a:t>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6"/>
            <a:ext cx="8017936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69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052736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문자열 객체의 내장 </a:t>
            </a:r>
            <a:r>
              <a:rPr lang="ko-KR" altLang="en-US" sz="2000" dirty="0" smtClean="0"/>
              <a:t>함수</a:t>
            </a:r>
            <a:endParaRPr lang="en-US" altLang="ko-KR" sz="20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073995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64088" y="5445224"/>
            <a:ext cx="1440160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Boolean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값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4581127"/>
            <a:ext cx="2232248" cy="8024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4088" y="5877272"/>
            <a:ext cx="1440160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Boolean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값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153" y="6309320"/>
            <a:ext cx="344576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문자열이 존재하지 않으면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, -1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리턴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cxnSp>
        <p:nvCxnSpPr>
          <p:cNvPr id="4" name="꺾인 연결선 3"/>
          <p:cNvCxnSpPr>
            <a:stCxn id="8" idx="1"/>
            <a:endCxn id="10" idx="1"/>
          </p:cNvCxnSpPr>
          <p:nvPr/>
        </p:nvCxnSpPr>
        <p:spPr>
          <a:xfrm rot="10800000" flipH="1" flipV="1">
            <a:off x="395535" y="4982342"/>
            <a:ext cx="10617" cy="1506997"/>
          </a:xfrm>
          <a:prstGeom prst="bentConnector3">
            <a:avLst>
              <a:gd name="adj1" fmla="val -2153151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53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1124744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 객체의 내장 함수</a:t>
            </a: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395527" y="1823016"/>
            <a:ext cx="8116559" cy="3367313"/>
            <a:chOff x="395535" y="1841785"/>
            <a:chExt cx="8116559" cy="3367313"/>
          </a:xfrm>
        </p:grpSpPr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182864"/>
              <a:ext cx="8116558" cy="3026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052"/>
            <a:stretch/>
          </p:blipFill>
          <p:spPr bwMode="auto">
            <a:xfrm>
              <a:off x="395535" y="1841785"/>
              <a:ext cx="8116551" cy="362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395527" y="5480188"/>
            <a:ext cx="8116559" cy="8291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ko-KR" b="1" dirty="0" smtClean="0">
                <a:solidFill>
                  <a:srgbClr val="FF0000"/>
                </a:solidFill>
              </a:rPr>
              <a:t>More str</a:t>
            </a:r>
            <a:r>
              <a:rPr lang="en-US" altLang="ko-KR" b="1" dirty="0" smtClean="0">
                <a:solidFill>
                  <a:srgbClr val="FF0000"/>
                </a:solidFill>
              </a:rPr>
              <a:t>ing</a:t>
            </a:r>
            <a:r>
              <a:rPr lang="en-US" altLang="ko-KR" b="1" dirty="0" smtClean="0">
                <a:solidFill>
                  <a:srgbClr val="FF0000"/>
                </a:solidFill>
              </a:rPr>
              <a:t> methods can be found from: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docs.python.org/3/library/stdtypes.html#string-methods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endParaRPr lang="ko-KR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95936" y="2348880"/>
            <a:ext cx="48965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Optional Arguments [</a:t>
            </a:r>
            <a:r>
              <a:rPr lang="en-US" altLang="ko-KR" b="1" i="1" dirty="0" smtClean="0">
                <a:solidFill>
                  <a:srgbClr val="FF0000"/>
                </a:solidFill>
              </a:rPr>
              <a:t>chars</a:t>
            </a:r>
            <a:r>
              <a:rPr lang="en-US" altLang="ko-KR" b="1" dirty="0" smtClean="0">
                <a:solidFill>
                  <a:srgbClr val="FF0000"/>
                </a:solidFill>
              </a:rPr>
              <a:t>] can be given to remove a set of special characters in </a:t>
            </a:r>
            <a:r>
              <a:rPr lang="en-US" altLang="ko-KR" b="1" i="1" dirty="0" smtClean="0">
                <a:solidFill>
                  <a:srgbClr val="FF0000"/>
                </a:solidFill>
              </a:rPr>
              <a:t>chars</a:t>
            </a:r>
            <a:r>
              <a:rPr lang="en-US" altLang="ko-KR" b="1" dirty="0" smtClean="0">
                <a:solidFill>
                  <a:srgbClr val="FF0000"/>
                </a:solidFill>
              </a:rPr>
              <a:t> left, right, or both sides of strings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4434" y="2204093"/>
            <a:ext cx="2131342" cy="12249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endParaRPr lang="ko-KR" altLang="en-US" sz="1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65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 객체의 내장 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51520" y="1772816"/>
            <a:ext cx="777686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dirty="0"/>
              <a:t>upper( 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b="0" dirty="0" smtClean="0"/>
              <a:t>문자열을 </a:t>
            </a:r>
            <a:r>
              <a:rPr lang="ko-KR" altLang="en-US" b="0" dirty="0"/>
              <a:t>대문자로 변환하는 </a:t>
            </a:r>
            <a:r>
              <a:rPr lang="ko-KR" altLang="en-US" b="0" dirty="0" smtClean="0"/>
              <a:t>함수</a:t>
            </a: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dirty="0"/>
              <a:t>lower( 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b="0" dirty="0" smtClean="0"/>
              <a:t>소문자로 </a:t>
            </a:r>
            <a:r>
              <a:rPr lang="ko-KR" altLang="en-US" b="0" dirty="0"/>
              <a:t>변환하는 </a:t>
            </a:r>
            <a:r>
              <a:rPr lang="ko-KR" altLang="en-US" b="0" dirty="0" smtClean="0"/>
              <a:t>함수</a:t>
            </a: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참고로 </a:t>
            </a:r>
            <a:r>
              <a:rPr lang="ko-KR" altLang="en-US" b="0" dirty="0"/>
              <a:t>문자열 함수를 사용하는 방법은 문자열 </a:t>
            </a:r>
            <a:r>
              <a:rPr lang="ko-KR" altLang="en-US" b="0" dirty="0" smtClean="0"/>
              <a:t>변수 </a:t>
            </a:r>
            <a:r>
              <a:rPr lang="ko-KR" altLang="en-US" b="0" dirty="0"/>
              <a:t>다음에 ‘</a:t>
            </a:r>
            <a:r>
              <a:rPr lang="en-US" altLang="ko-KR" b="0" dirty="0"/>
              <a:t>.</a:t>
            </a:r>
            <a:r>
              <a:rPr lang="ko-KR" altLang="en-US" b="0" dirty="0"/>
              <a:t>문자열 함수’를 입력하면 된다</a:t>
            </a:r>
            <a:r>
              <a:rPr lang="en-US" altLang="ko-KR" b="0" dirty="0"/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45024"/>
            <a:ext cx="8271299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72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 객체의 내장 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51520" y="1772816"/>
            <a:ext cx="837147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dirty="0" smtClean="0"/>
              <a:t>title</a:t>
            </a:r>
            <a:r>
              <a:rPr lang="en-US" altLang="ko-KR" dirty="0"/>
              <a:t>( 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b="0" dirty="0"/>
              <a:t>영어신문의 헤드라인처럼 각 단어의 </a:t>
            </a:r>
            <a:r>
              <a:rPr lang="ko-KR" altLang="en-US" b="0" dirty="0" err="1"/>
              <a:t>앞글자만</a:t>
            </a:r>
            <a:r>
              <a:rPr lang="ko-KR" altLang="en-US" b="0" dirty="0"/>
              <a:t> 대문자로 바꾸는 </a:t>
            </a:r>
            <a:r>
              <a:rPr lang="ko-KR" altLang="en-US" b="0" dirty="0" smtClean="0"/>
              <a:t>함수</a:t>
            </a: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dirty="0" smtClean="0"/>
              <a:t>capitalize</a:t>
            </a:r>
            <a:r>
              <a:rPr lang="en-US" altLang="ko-KR" dirty="0"/>
              <a:t>( 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b="0" dirty="0"/>
              <a:t>첫 번째 글자만 대문자로 바꾸는 </a:t>
            </a:r>
            <a:r>
              <a:rPr lang="ko-KR" altLang="en-US" b="0" dirty="0" smtClean="0"/>
              <a:t>함수</a:t>
            </a:r>
            <a:endParaRPr lang="en-US" altLang="ko-KR" b="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01" y="3140968"/>
            <a:ext cx="8227454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17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1052736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 객체의 내장 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528" y="1628800"/>
            <a:ext cx="777686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dirty="0"/>
              <a:t>count( ) </a:t>
            </a:r>
            <a:r>
              <a:rPr lang="ko-KR" altLang="en-US" dirty="0" smtClean="0"/>
              <a:t>함수 </a:t>
            </a:r>
            <a:r>
              <a:rPr lang="en-US" altLang="ko-KR" b="0" dirty="0" smtClean="0"/>
              <a:t>:</a:t>
            </a:r>
            <a:r>
              <a:rPr lang="ko-KR" altLang="en-US" b="0" dirty="0" smtClean="0"/>
              <a:t> </a:t>
            </a:r>
            <a:r>
              <a:rPr lang="ko-KR" altLang="en-US" b="0" dirty="0"/>
              <a:t>해당 문자열에서 특정 문자가 포함된 개수를 </a:t>
            </a:r>
            <a:r>
              <a:rPr lang="ko-KR" altLang="en-US" b="0" dirty="0" smtClean="0"/>
              <a:t>반환</a:t>
            </a:r>
            <a:r>
              <a:rPr lang="en-US" altLang="ko-KR" b="0" dirty="0" smtClean="0"/>
              <a:t> </a:t>
            </a:r>
          </a:p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dirty="0" err="1" smtClean="0"/>
              <a:t>isdigit</a:t>
            </a:r>
            <a:r>
              <a:rPr lang="en-US" altLang="ko-KR" dirty="0"/>
              <a:t>( ) </a:t>
            </a:r>
            <a:r>
              <a:rPr lang="ko-KR" altLang="en-US" dirty="0" smtClean="0"/>
              <a:t>함수 </a:t>
            </a:r>
            <a:r>
              <a:rPr lang="en-US" altLang="ko-KR" b="0" dirty="0" smtClean="0"/>
              <a:t>:</a:t>
            </a:r>
            <a:r>
              <a:rPr lang="ko-KR" altLang="en-US" b="0" dirty="0" smtClean="0"/>
              <a:t> 해당 </a:t>
            </a:r>
            <a:r>
              <a:rPr lang="ko-KR" altLang="en-US" b="0" dirty="0"/>
              <a:t>문자열이 </a:t>
            </a:r>
            <a:r>
              <a:rPr lang="ko-KR" altLang="en-US" b="0" dirty="0" smtClean="0"/>
              <a:t>숫자인지를 </a:t>
            </a:r>
            <a:r>
              <a:rPr lang="en-US" altLang="ko-KR" b="0" dirty="0"/>
              <a:t>True </a:t>
            </a:r>
            <a:r>
              <a:rPr lang="ko-KR" altLang="en-US" b="0" dirty="0"/>
              <a:t>또는 </a:t>
            </a:r>
            <a:r>
              <a:rPr lang="en-US" altLang="ko-KR" b="0" dirty="0"/>
              <a:t>False</a:t>
            </a:r>
            <a:r>
              <a:rPr lang="ko-KR" altLang="en-US" b="0" dirty="0"/>
              <a:t>로 값을 </a:t>
            </a:r>
            <a:r>
              <a:rPr lang="ko-KR" altLang="en-US" b="0" dirty="0" smtClean="0"/>
              <a:t>반환</a:t>
            </a:r>
            <a:endParaRPr lang="en-US" altLang="ko-KR" b="0" dirty="0"/>
          </a:p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dirty="0" err="1" smtClean="0"/>
              <a:t>startswith</a:t>
            </a:r>
            <a:r>
              <a:rPr lang="en-US" altLang="ko-KR" dirty="0"/>
              <a:t>( ) </a:t>
            </a:r>
            <a:r>
              <a:rPr lang="ko-KR" altLang="en-US" dirty="0" smtClean="0"/>
              <a:t>함수 </a:t>
            </a:r>
            <a:r>
              <a:rPr lang="en-US" altLang="ko-KR" b="0" dirty="0" smtClean="0"/>
              <a:t>:</a:t>
            </a:r>
            <a:r>
              <a:rPr lang="ko-KR" altLang="en-US" b="0" dirty="0" smtClean="0"/>
              <a:t> </a:t>
            </a:r>
            <a:r>
              <a:rPr lang="ko-KR" altLang="en-US" b="0" dirty="0"/>
              <a:t>해당 문자열로 시작하는지를 </a:t>
            </a:r>
            <a:r>
              <a:rPr lang="en-US" altLang="ko-KR" b="0" dirty="0"/>
              <a:t>True </a:t>
            </a:r>
            <a:r>
              <a:rPr lang="ko-KR" altLang="en-US" b="0" dirty="0"/>
              <a:t>또는 </a:t>
            </a:r>
            <a:r>
              <a:rPr lang="en-US" altLang="ko-KR" b="0" dirty="0" smtClean="0"/>
              <a:t>False</a:t>
            </a:r>
            <a:r>
              <a:rPr lang="ko-KR" altLang="en-US" b="0" dirty="0" smtClean="0"/>
              <a:t>로 </a:t>
            </a:r>
            <a:r>
              <a:rPr lang="ko-KR" altLang="en-US" b="0" dirty="0"/>
              <a:t>값을 </a:t>
            </a:r>
            <a:r>
              <a:rPr lang="ko-KR" altLang="en-US" b="0" dirty="0" smtClean="0"/>
              <a:t>반환</a:t>
            </a:r>
            <a:endParaRPr lang="en-US" altLang="ko-KR" b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088952"/>
            <a:ext cx="8285737" cy="3220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06240" y="3861048"/>
            <a:ext cx="22736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*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주의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대소문자 구분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475656" y="3861048"/>
            <a:ext cx="93610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3974" y="5157192"/>
            <a:ext cx="405613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문자열이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0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또는 양의 정수인지 판단 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93391" y="5157192"/>
            <a:ext cx="93610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3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1052736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문자열의 </a:t>
            </a:r>
            <a:r>
              <a:rPr lang="en-US" altLang="ko-KR" sz="2000" dirty="0" smtClean="0"/>
              <a:t>int</a:t>
            </a:r>
            <a:r>
              <a:rPr lang="ko-KR" altLang="en-US" sz="2000" dirty="0" smtClean="0"/>
              <a:t>형 및 </a:t>
            </a:r>
            <a:r>
              <a:rPr lang="en-US" altLang="ko-KR" sz="2000" dirty="0" smtClean="0"/>
              <a:t>float</a:t>
            </a:r>
            <a:r>
              <a:rPr lang="ko-KR" altLang="en-US" sz="2000" dirty="0" smtClean="0"/>
              <a:t>형 변환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528" y="1628800"/>
            <a:ext cx="7776864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 err="1" smtClean="0"/>
              <a:t>Isdigit</a:t>
            </a:r>
            <a:r>
              <a:rPr lang="en-US" altLang="ko-KR" b="0" dirty="0" smtClean="0"/>
              <a:t>()</a:t>
            </a:r>
            <a:r>
              <a:rPr lang="ko-KR" altLang="en-US" b="0" dirty="0" smtClean="0"/>
              <a:t>함수는</a:t>
            </a:r>
            <a:r>
              <a:rPr lang="en-US" altLang="ko-KR" b="0" dirty="0" smtClean="0"/>
              <a:t> 0 </a:t>
            </a:r>
            <a:r>
              <a:rPr lang="ko-KR" altLang="en-US" b="0" dirty="0" smtClean="0"/>
              <a:t>또는 양의 정수 여부 밖에 판단하지 못하므로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음의 정수를 판단하기 위해서는 다음과 같이 </a:t>
            </a:r>
            <a:r>
              <a:rPr lang="en-US" altLang="ko-KR" b="0" dirty="0" err="1" smtClean="0"/>
              <a:t>lstrip</a:t>
            </a:r>
            <a:r>
              <a:rPr lang="en-US" altLang="ko-KR" b="0" dirty="0" smtClean="0"/>
              <a:t>()</a:t>
            </a:r>
            <a:r>
              <a:rPr lang="ko-KR" altLang="en-US" b="0" dirty="0" smtClean="0"/>
              <a:t> 함수를 이용하여 판단할 수 있다</a:t>
            </a:r>
            <a:r>
              <a:rPr lang="en-US" altLang="ko-KR" b="0" dirty="0" smtClean="0"/>
              <a:t>.</a:t>
            </a:r>
          </a:p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또한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문자열을 </a:t>
            </a:r>
            <a:r>
              <a:rPr lang="en-US" altLang="ko-KR" b="0" dirty="0" smtClean="0"/>
              <a:t>float</a:t>
            </a:r>
            <a:r>
              <a:rPr lang="ko-KR" altLang="en-US" b="0" dirty="0" smtClean="0"/>
              <a:t>형으로 변환하기 전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다음과 같은 함수를 만들어서 변환 가능한 지 체크할 수 있다</a:t>
            </a:r>
            <a:r>
              <a:rPr lang="en-US" altLang="ko-KR" b="0" dirty="0" smtClean="0"/>
              <a:t>.</a:t>
            </a:r>
          </a:p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/>
          </a:p>
        </p:txBody>
      </p:sp>
      <p:sp>
        <p:nvSpPr>
          <p:cNvPr id="3" name="직사각형 2"/>
          <p:cNvSpPr/>
          <p:nvPr/>
        </p:nvSpPr>
        <p:spPr>
          <a:xfrm>
            <a:off x="755576" y="2420888"/>
            <a:ext cx="6624736" cy="648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None/>
            </a:pP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en-US" altLang="ko-KR" sz="16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=‘-10’   #or, a=‘+10’</a:t>
            </a:r>
          </a:p>
          <a:p>
            <a:pPr marL="0" indent="0"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None/>
            </a:pPr>
            <a:r>
              <a:rPr lang="en-US" altLang="ko-KR" sz="16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a.lstrip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('+-').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isdigit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55576" y="4149080"/>
            <a:ext cx="6624736" cy="1890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None/>
            </a:pP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def 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isfloat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(value):</a:t>
            </a:r>
          </a:p>
          <a:p>
            <a:pPr marL="0" indent="0"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None/>
            </a:pP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    try:</a:t>
            </a:r>
          </a:p>
          <a:p>
            <a:pPr marL="0" indent="0"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None/>
            </a:pP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        float(a)</a:t>
            </a:r>
          </a:p>
          <a:p>
            <a:pPr marL="0" indent="0"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None/>
            </a:pP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        return True</a:t>
            </a:r>
          </a:p>
          <a:p>
            <a:pPr marL="0" indent="0"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None/>
            </a:pP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    except 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ValueError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</a:p>
          <a:p>
            <a:pPr marL="0" indent="0"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None/>
            </a:pP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        return False</a:t>
            </a:r>
          </a:p>
        </p:txBody>
      </p:sp>
    </p:spTree>
    <p:extLst>
      <p:ext uri="{BB962C8B-B14F-4D97-AF65-F5344CB8AC3E}">
        <p14:creationId xmlns:p14="http://schemas.microsoft.com/office/powerpoint/2010/main" val="104773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11398" y="1844824"/>
            <a:ext cx="8068566" cy="4027212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459607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문자열 표현과 특수문자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337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파이썬에서</a:t>
            </a:r>
            <a:r>
              <a:rPr lang="ko-KR" altLang="en-US" sz="1400" b="0" dirty="0" smtClean="0"/>
              <a:t> 문자열을 표현할 때 작은따옴표나 큰따옴표를 사용한다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하지만 다음과 같이 아포스트로피</a:t>
            </a:r>
            <a:r>
              <a:rPr lang="en-US" altLang="ko-KR" sz="1400" b="0" dirty="0" smtClean="0"/>
              <a:t>(')</a:t>
            </a:r>
            <a:r>
              <a:rPr lang="ko-KR" altLang="en-US" sz="1400" b="0" dirty="0" smtClean="0"/>
              <a:t>가 문장에 들어가면 작은따옴표를 사용하기 어렵다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만약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작은따옴표로 문자열을 표현한다면 인터프리터는 이 문자가 제대로 닫히지 않았다고 판단하고 오류를 출력할 것이다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이러한 문제를 지원하기 위해 </a:t>
            </a:r>
            <a:r>
              <a:rPr lang="ko-KR" altLang="en-US" sz="1400" b="0" dirty="0" err="1"/>
              <a:t>파이썬에서는</a:t>
            </a:r>
            <a:r>
              <a:rPr lang="ko-KR" altLang="en-US" sz="1400" b="0" dirty="0"/>
              <a:t> 다양한 기능을 제공한다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문자열 자체에 작은따옴표나 </a:t>
            </a:r>
            <a:r>
              <a:rPr lang="ko-KR" altLang="en-US" sz="1400" b="0" dirty="0" smtClean="0"/>
              <a:t>큰따옴표 가 </a:t>
            </a:r>
            <a:r>
              <a:rPr lang="ko-KR" altLang="en-US" sz="1400" b="0" dirty="0"/>
              <a:t>들어가 있는 경우이다</a:t>
            </a:r>
            <a:r>
              <a:rPr lang="en-US" altLang="ko-KR" sz="1400" b="0" dirty="0"/>
              <a:t>.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358" y="3429000"/>
            <a:ext cx="7200000" cy="63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81" y="4941168"/>
            <a:ext cx="7200000" cy="63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98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17122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459607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문자열 표현과 특수문자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373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다음으로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특수문자 기능을 사용하는 것이다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아래의 </a:t>
            </a:r>
            <a:r>
              <a:rPr lang="ko-KR" altLang="en-US" sz="1400" b="0" dirty="0"/>
              <a:t>특수문자를 사용할 경우 다음과 같이 아포스트로피</a:t>
            </a:r>
            <a:r>
              <a:rPr lang="en-US" altLang="ko-KR" sz="1400" b="0" dirty="0"/>
              <a:t>(')</a:t>
            </a:r>
            <a:r>
              <a:rPr lang="ko-KR" altLang="en-US" sz="1400" b="0" dirty="0"/>
              <a:t>를 사용할 수 있다</a:t>
            </a:r>
            <a:r>
              <a:rPr lang="en-US" altLang="ko-KR" sz="1400" b="0" dirty="0"/>
              <a:t>.</a:t>
            </a:r>
            <a:endParaRPr lang="en-US" altLang="ko-KR" sz="1400" b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00" y="2942530"/>
            <a:ext cx="7200000" cy="1992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00" y="5102770"/>
            <a:ext cx="7200000" cy="63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56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429000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문자열의 </a:t>
            </a:r>
            <a:r>
              <a:rPr lang="ko-KR" altLang="en-US" sz="2000" b="1" dirty="0" smtClean="0">
                <a:latin typeface="+mj-ea"/>
                <a:ea typeface="+mj-ea"/>
              </a:rPr>
              <a:t>이해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Lab: </a:t>
            </a:r>
            <a:r>
              <a:rPr lang="ko-KR" altLang="en-US" sz="2000" b="1" dirty="0">
                <a:latin typeface="+mj-ea"/>
                <a:ea typeface="+mj-ea"/>
              </a:rPr>
              <a:t>단어 </a:t>
            </a:r>
            <a:r>
              <a:rPr lang="ko-KR" altLang="en-US" sz="2000" b="1" dirty="0" err="1" smtClean="0">
                <a:latin typeface="+mj-ea"/>
                <a:ea typeface="+mj-ea"/>
              </a:rPr>
              <a:t>카운팅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문자열 서식 지정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86596" y="1628800"/>
            <a:ext cx="8068566" cy="4896544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67544" y="1189440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18458" y="1052736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문자열 표현과 특수문자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651153" y="1706044"/>
            <a:ext cx="7471961" cy="4099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또 </a:t>
            </a:r>
            <a:r>
              <a:rPr lang="ko-KR" altLang="en-US" sz="1400" b="0" dirty="0"/>
              <a:t>다른 문제로는 다음과 같은 줄 바꿈 표현이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이러한 경우에도 문자열로 표현하기 </a:t>
            </a:r>
            <a:r>
              <a:rPr lang="ko-KR" altLang="en-US" sz="1400" b="0" dirty="0" smtClean="0"/>
              <a:t>어렵다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두 줄 이상의 표현도 마찬가지이며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두 가지로 표현할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하나는 큰따옴표</a:t>
            </a:r>
            <a:r>
              <a:rPr lang="en-US" altLang="ko-KR" sz="1400" b="0" dirty="0"/>
              <a:t>(")</a:t>
            </a:r>
            <a:r>
              <a:rPr lang="ko-KR" altLang="en-US" sz="1400" b="0" dirty="0"/>
              <a:t>나 작은따옴표</a:t>
            </a:r>
            <a:r>
              <a:rPr lang="en-US" altLang="ko-KR" sz="1400" b="0" dirty="0"/>
              <a:t>(')</a:t>
            </a:r>
            <a:r>
              <a:rPr lang="ko-KR" altLang="en-US" sz="1400" b="0" dirty="0"/>
              <a:t>를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개로 </a:t>
            </a:r>
            <a:r>
              <a:rPr lang="ko-KR" altLang="en-US" sz="1400" b="0" dirty="0" smtClean="0"/>
              <a:t>연결하는 </a:t>
            </a:r>
            <a:r>
              <a:rPr lang="ko-KR" altLang="en-US" sz="1400" b="0" dirty="0"/>
              <a:t>방법이다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다음과 같이 선언한다</a:t>
            </a:r>
            <a:endParaRPr lang="en-US" altLang="ko-KR" sz="14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17" y="1111526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79" y="2420888"/>
            <a:ext cx="7200000" cy="1237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42" y="4855706"/>
            <a:ext cx="7200000" cy="1525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59832" y="5301208"/>
            <a:ext cx="4056137" cy="5040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a = "It's Ok.\</a:t>
            </a:r>
            <a:r>
              <a:rPr lang="en-US" altLang="ko-KR" sz="1600" b="1" dirty="0" err="1">
                <a:solidFill>
                  <a:srgbClr val="FF0000"/>
                </a:solidFill>
              </a:rPr>
              <a:t>nI'm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Happy.\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nSee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you."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81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단어 </a:t>
            </a:r>
            <a:r>
              <a:rPr lang="ko-KR" altLang="en-US" dirty="0" err="1"/>
              <a:t>카운팅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64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</a:t>
            </a:r>
            <a:r>
              <a:rPr lang="ko-KR" altLang="en-US" dirty="0"/>
              <a:t>단어 </a:t>
            </a:r>
            <a:r>
              <a:rPr lang="ko-KR" altLang="en-US" dirty="0" err="1"/>
              <a:t>카운팅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1052736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실습 내용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51520" y="1628800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앞에서 배운 문자열의 여러 기능을 사용하여 단어 </a:t>
            </a:r>
            <a:r>
              <a:rPr lang="ko-KR" altLang="en-US" b="0" dirty="0" err="1"/>
              <a:t>카운팅</a:t>
            </a:r>
            <a:r>
              <a:rPr lang="ko-KR" altLang="en-US" b="0" dirty="0"/>
              <a:t> 프로그램을 만들어 보자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이번에 진행할 </a:t>
            </a:r>
            <a:r>
              <a:rPr lang="en-US" altLang="ko-KR" b="0" dirty="0"/>
              <a:t>Lab</a:t>
            </a:r>
            <a:r>
              <a:rPr lang="ko-KR" altLang="en-US" b="0" dirty="0"/>
              <a:t>은 팝 그룹 비틀스의 </a:t>
            </a:r>
            <a:r>
              <a:rPr lang="en-US" altLang="ko-KR" b="0" dirty="0"/>
              <a:t>&lt;Yesterday&gt;</a:t>
            </a:r>
            <a:r>
              <a:rPr lang="ko-KR" altLang="en-US" b="0" dirty="0"/>
              <a:t>라는 노래에서 ‘</a:t>
            </a:r>
            <a:r>
              <a:rPr lang="en-US" altLang="ko-KR" b="0" dirty="0"/>
              <a:t>Yesterday’</a:t>
            </a:r>
            <a:r>
              <a:rPr lang="ko-KR" altLang="en-US" b="0" dirty="0"/>
              <a:t>라는 단어가 몇 번 </a:t>
            </a:r>
            <a:r>
              <a:rPr lang="ko-KR" altLang="en-US" b="0" dirty="0" smtClean="0"/>
              <a:t>나오는지 </a:t>
            </a:r>
            <a:r>
              <a:rPr lang="ko-KR" altLang="en-US" b="0" dirty="0"/>
              <a:t>맞히는 단어 </a:t>
            </a:r>
            <a:r>
              <a:rPr lang="ko-KR" altLang="en-US" b="0" dirty="0" err="1"/>
              <a:t>카운팅</a:t>
            </a:r>
            <a:r>
              <a:rPr lang="ko-KR" altLang="en-US" b="0" dirty="0"/>
              <a:t> 프로그램이다</a:t>
            </a:r>
            <a:r>
              <a:rPr lang="en-US" altLang="ko-KR" b="0" dirty="0"/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3" y="2996952"/>
            <a:ext cx="7953979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51520" y="4586967"/>
            <a:ext cx="820891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79433"/>
              </a:buClr>
            </a:pPr>
            <a:r>
              <a:rPr kumimoji="0" lang="ko-KR" altLang="en-US" sz="2000" smtClean="0"/>
              <a:t>실행 결과</a:t>
            </a:r>
            <a:endParaRPr kumimoji="0" lang="en-US" altLang="ko-KR" sz="20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68" y="5229200"/>
            <a:ext cx="7859406" cy="858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986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988839"/>
            <a:ext cx="8343225" cy="3888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</a:t>
            </a:r>
            <a:r>
              <a:rPr lang="ko-KR" altLang="en-US" dirty="0"/>
              <a:t>단어 </a:t>
            </a:r>
            <a:r>
              <a:rPr lang="ko-KR" altLang="en-US" dirty="0" err="1"/>
              <a:t>카운팅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95536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해결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6038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</a:t>
            </a:r>
            <a:r>
              <a:rPr lang="ko-KR" altLang="en-US" dirty="0"/>
              <a:t>단어 </a:t>
            </a:r>
            <a:r>
              <a:rPr lang="ko-KR" altLang="en-US" dirty="0" err="1"/>
              <a:t>카운팅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052736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</a:t>
            </a:r>
            <a:r>
              <a:rPr lang="ko-KR" altLang="en-US" sz="2000" dirty="0" smtClean="0"/>
              <a:t>해결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6-1]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67544" y="1628800"/>
            <a:ext cx="8064896" cy="2980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1~3</a:t>
            </a:r>
            <a:r>
              <a:rPr lang="ko-KR" altLang="en-US" b="0" dirty="0" smtClean="0"/>
              <a:t>행 </a:t>
            </a:r>
            <a:r>
              <a:rPr lang="en-US" altLang="ko-KR" b="0" dirty="0" smtClean="0"/>
              <a:t>:</a:t>
            </a:r>
            <a:r>
              <a:rPr lang="ko-KR" altLang="en-US" b="0" dirty="0" smtClean="0"/>
              <a:t> </a:t>
            </a:r>
            <a:r>
              <a:rPr lang="ko-KR" altLang="en-US" b="0" dirty="0"/>
              <a:t>‘</a:t>
            </a:r>
            <a:r>
              <a:rPr lang="en-US" altLang="ko-KR" b="0" dirty="0"/>
              <a:t>yesterday.txt’ </a:t>
            </a:r>
            <a:r>
              <a:rPr lang="ko-KR" altLang="en-US" b="0" dirty="0"/>
              <a:t>파일에서 모든 내용을 불러와 </a:t>
            </a:r>
            <a:r>
              <a:rPr lang="en-US" altLang="ko-KR" b="0" dirty="0" err="1"/>
              <a:t>yesterday_lyric</a:t>
            </a:r>
            <a:r>
              <a:rPr lang="en-US" altLang="ko-KR" b="0" dirty="0"/>
              <a:t> </a:t>
            </a:r>
            <a:r>
              <a:rPr lang="ko-KR" altLang="en-US" b="0" dirty="0"/>
              <a:t>리스트로 저장한다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5~7</a:t>
            </a:r>
            <a:r>
              <a:rPr lang="ko-KR" altLang="en-US" b="0" dirty="0" smtClean="0"/>
              <a:t>행 </a:t>
            </a:r>
            <a:r>
              <a:rPr lang="en-US" altLang="ko-KR" b="0" dirty="0" smtClean="0"/>
              <a:t>:</a:t>
            </a:r>
            <a:r>
              <a:rPr lang="ko-KR" altLang="en-US" b="0" dirty="0" smtClean="0"/>
              <a:t> </a:t>
            </a:r>
            <a:r>
              <a:rPr lang="en-US" altLang="ko-KR" b="0" dirty="0"/>
              <a:t>for</a:t>
            </a:r>
            <a:r>
              <a:rPr lang="ko-KR" altLang="en-US" b="0" dirty="0"/>
              <a:t>문을 사용하여 </a:t>
            </a:r>
            <a:r>
              <a:rPr lang="en-US" altLang="ko-KR" b="0" dirty="0" err="1"/>
              <a:t>yesterday_lyric</a:t>
            </a:r>
            <a:r>
              <a:rPr lang="en-US" altLang="ko-KR" b="0" dirty="0"/>
              <a:t> </a:t>
            </a:r>
            <a:r>
              <a:rPr lang="ko-KR" altLang="en-US" b="0" dirty="0"/>
              <a:t>리스트의 내용을 한 줄씩 불러오면서 </a:t>
            </a:r>
            <a:r>
              <a:rPr lang="en-US" altLang="ko-KR" b="0" dirty="0"/>
              <a:t>contents</a:t>
            </a:r>
            <a:r>
              <a:rPr lang="ko-KR" altLang="en-US" b="0" dirty="0"/>
              <a:t>변수에 저장한다</a:t>
            </a:r>
            <a:r>
              <a:rPr lang="en-US" altLang="ko-KR" b="0" dirty="0"/>
              <a:t>. </a:t>
            </a:r>
            <a:r>
              <a:rPr lang="ko-KR" altLang="en-US" b="0" dirty="0"/>
              <a:t>그러면 </a:t>
            </a:r>
            <a:r>
              <a:rPr lang="en-US" altLang="ko-KR" b="0" dirty="0"/>
              <a:t>contents </a:t>
            </a:r>
            <a:r>
              <a:rPr lang="ko-KR" altLang="en-US" b="0" dirty="0"/>
              <a:t>변수에는 </a:t>
            </a:r>
            <a:r>
              <a:rPr lang="en-US" altLang="ko-KR" b="0" dirty="0"/>
              <a:t>&lt;yesterday&gt; </a:t>
            </a:r>
            <a:r>
              <a:rPr lang="ko-KR" altLang="en-US" b="0" dirty="0"/>
              <a:t>노래의 모든 가사가 저장된다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b="0" dirty="0" smtClean="0"/>
              <a:t>9~10</a:t>
            </a:r>
            <a:r>
              <a:rPr lang="ko-KR" altLang="en-US" b="0" dirty="0" smtClean="0"/>
              <a:t>행 </a:t>
            </a:r>
            <a:r>
              <a:rPr lang="en-US" altLang="ko-KR" b="0" dirty="0" smtClean="0"/>
              <a:t>:</a:t>
            </a:r>
            <a:r>
              <a:rPr lang="ko-KR" altLang="en-US" b="0" dirty="0" smtClean="0"/>
              <a:t> </a:t>
            </a:r>
            <a:r>
              <a:rPr lang="en-US" altLang="ko-KR" b="0" dirty="0"/>
              <a:t>contents </a:t>
            </a:r>
            <a:r>
              <a:rPr lang="ko-KR" altLang="en-US" b="0" dirty="0"/>
              <a:t>변수에 있는 값은 모두 대문자로 바꾸는 </a:t>
            </a:r>
            <a:r>
              <a:rPr lang="en-US" altLang="ko-KR" b="0" dirty="0"/>
              <a:t>upper( ) </a:t>
            </a:r>
            <a:r>
              <a:rPr lang="ko-KR" altLang="en-US" b="0" dirty="0"/>
              <a:t>함수를 </a:t>
            </a:r>
            <a:r>
              <a:rPr lang="ko-KR" altLang="en-US" b="0" dirty="0" smtClean="0"/>
              <a:t>사용하여 대문자로 </a:t>
            </a:r>
            <a:r>
              <a:rPr lang="ko-KR" altLang="en-US" b="0" dirty="0"/>
              <a:t>변환한 후</a:t>
            </a:r>
            <a:r>
              <a:rPr lang="en-US" altLang="ko-KR" b="0" dirty="0"/>
              <a:t>, count( ) </a:t>
            </a:r>
            <a:r>
              <a:rPr lang="ko-KR" altLang="en-US" b="0" dirty="0"/>
              <a:t>함수를 사용하여 대문자 ‘</a:t>
            </a:r>
            <a:r>
              <a:rPr lang="en-US" altLang="ko-KR" b="0" dirty="0"/>
              <a:t>YESTERDAY’</a:t>
            </a:r>
            <a:r>
              <a:rPr lang="ko-KR" altLang="en-US" b="0" dirty="0"/>
              <a:t>가 몇 개인지를 </a:t>
            </a:r>
            <a:r>
              <a:rPr lang="ko-KR" altLang="en-US" b="0" dirty="0" smtClean="0"/>
              <a:t>확인한다</a:t>
            </a:r>
            <a:r>
              <a:rPr lang="en-US" altLang="ko-KR" b="0" dirty="0"/>
              <a:t>. </a:t>
            </a:r>
            <a:r>
              <a:rPr lang="ko-KR" altLang="en-US" b="0" dirty="0"/>
              <a:t>여기서 </a:t>
            </a:r>
            <a:r>
              <a:rPr lang="en-US" altLang="ko-KR" b="0" dirty="0" err="1"/>
              <a:t>contents.upper</a:t>
            </a:r>
            <a:r>
              <a:rPr lang="en-US" altLang="ko-KR" b="0" dirty="0"/>
              <a:t>( ).count("YESTERDAY") </a:t>
            </a:r>
            <a:r>
              <a:rPr lang="ko-KR" altLang="en-US" b="0" dirty="0"/>
              <a:t>함수를 붙여 써도 작동하는 </a:t>
            </a:r>
            <a:r>
              <a:rPr lang="ko-KR" altLang="en-US" b="0" dirty="0" smtClean="0"/>
              <a:t>이유는 </a:t>
            </a:r>
            <a:r>
              <a:rPr lang="en-US" altLang="ko-KR" b="0" dirty="0" smtClean="0"/>
              <a:t>upper</a:t>
            </a:r>
            <a:r>
              <a:rPr lang="en-US" altLang="ko-KR" b="0" dirty="0"/>
              <a:t>( ) </a:t>
            </a:r>
            <a:r>
              <a:rPr lang="ko-KR" altLang="en-US" b="0" dirty="0"/>
              <a:t>함수의 경우 </a:t>
            </a:r>
            <a:r>
              <a:rPr lang="en-US" altLang="ko-KR" b="0" dirty="0"/>
              <a:t>contents </a:t>
            </a:r>
            <a:r>
              <a:rPr lang="ko-KR" altLang="en-US" b="0" dirty="0"/>
              <a:t>변수에 값 자체를 변경하는 것이 아니라</a:t>
            </a:r>
            <a:r>
              <a:rPr lang="en-US" altLang="ko-KR" b="0" dirty="0"/>
              <a:t>, </a:t>
            </a:r>
            <a:r>
              <a:rPr lang="ko-KR" altLang="en-US" b="0" dirty="0"/>
              <a:t>변경된 값을 </a:t>
            </a:r>
            <a:r>
              <a:rPr lang="ko-KR" altLang="en-US" b="0" dirty="0" smtClean="0"/>
              <a:t>반환해 </a:t>
            </a:r>
            <a:r>
              <a:rPr lang="ko-KR" altLang="en-US" b="0" dirty="0"/>
              <a:t>주는 함수일 뿐이기 때문이다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69502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문자열 서식 지정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13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서식 지정의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 smtClean="0"/>
              <a:t>print</a:t>
            </a:r>
            <a:r>
              <a:rPr lang="en-US" altLang="ko-KR" b="0" dirty="0"/>
              <a:t>( ) </a:t>
            </a:r>
            <a:r>
              <a:rPr lang="ko-KR" altLang="en-US" b="0" dirty="0"/>
              <a:t>함수를 사용하다 보면 어떤 형식에 맞추어 결과를 출력해야 할 일이 발생하기도 </a:t>
            </a:r>
            <a:r>
              <a:rPr lang="ko-KR" altLang="en-US" b="0" dirty="0" smtClean="0"/>
              <a:t>한다</a:t>
            </a:r>
            <a:r>
              <a:rPr lang="en-US" altLang="ko-KR" b="0" dirty="0"/>
              <a:t>. </a:t>
            </a:r>
            <a:r>
              <a:rPr lang="ko-KR" altLang="en-US" b="0" dirty="0"/>
              <a:t>특히 엑셀을 사용할 때 통화 단위</a:t>
            </a:r>
            <a:r>
              <a:rPr lang="en-US" altLang="ko-KR" b="0" dirty="0"/>
              <a:t>, </a:t>
            </a:r>
            <a:r>
              <a:rPr lang="ko-KR" altLang="en-US" b="0" dirty="0"/>
              <a:t>세 자리 숫자 단위 띄어쓰기</a:t>
            </a:r>
            <a:r>
              <a:rPr lang="en-US" altLang="ko-KR" b="0" dirty="0"/>
              <a:t>, % </a:t>
            </a:r>
            <a:r>
              <a:rPr lang="ko-KR" altLang="en-US" b="0" dirty="0"/>
              <a:t>출력 등 다양한 </a:t>
            </a:r>
            <a:r>
              <a:rPr lang="ko-KR" altLang="en-US" b="0" dirty="0" smtClean="0"/>
              <a:t>형식에 맞추어 </a:t>
            </a:r>
            <a:r>
              <a:rPr lang="ko-KR" altLang="en-US" b="0" dirty="0"/>
              <a:t>출력할 일이 생기는데</a:t>
            </a:r>
            <a:r>
              <a:rPr lang="en-US" altLang="ko-KR" b="0" dirty="0"/>
              <a:t>, </a:t>
            </a:r>
            <a:r>
              <a:rPr lang="ko-KR" altLang="en-US" b="0" dirty="0"/>
              <a:t>이를 서식 </a:t>
            </a:r>
            <a:r>
              <a:rPr lang="ko-KR" altLang="en-US" b="0" dirty="0" smtClean="0"/>
              <a:t>지정</a:t>
            </a:r>
            <a:r>
              <a:rPr lang="en-US" altLang="ko-KR" b="0" dirty="0" smtClean="0"/>
              <a:t>(formatting)</a:t>
            </a:r>
            <a:r>
              <a:rPr lang="ko-KR" altLang="en-US" b="0" dirty="0" smtClean="0"/>
              <a:t>이라고 </a:t>
            </a:r>
            <a:r>
              <a:rPr lang="ko-KR" altLang="en-US" b="0" dirty="0"/>
              <a:t>한다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9466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% </a:t>
            </a:r>
            <a:r>
              <a:rPr lang="ko-KR" altLang="en-US" sz="2000" dirty="0"/>
              <a:t>서식과 </a:t>
            </a:r>
            <a:r>
              <a:rPr lang="en-US" altLang="ko-KR" sz="2000" dirty="0"/>
              <a:t>format(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문자열의 </a:t>
            </a:r>
            <a:r>
              <a:rPr lang="ko-KR" altLang="en-US" b="0" dirty="0" smtClean="0"/>
              <a:t>서식</a:t>
            </a:r>
            <a:r>
              <a:rPr lang="en-US" altLang="ko-KR" b="0" dirty="0" smtClean="0"/>
              <a:t>(format)</a:t>
            </a:r>
            <a:r>
              <a:rPr lang="ko-KR" altLang="en-US" b="0" dirty="0" smtClean="0"/>
              <a:t>을 </a:t>
            </a:r>
            <a:r>
              <a:rPr lang="ko-KR" altLang="en-US" b="0" dirty="0"/>
              <a:t>설정할 때</a:t>
            </a:r>
            <a:r>
              <a:rPr lang="en-US" altLang="ko-KR" b="0" dirty="0"/>
              <a:t>, print( ) </a:t>
            </a:r>
            <a:r>
              <a:rPr lang="ko-KR" altLang="en-US" b="0" dirty="0"/>
              <a:t>함수는 기본적인 출력 형식 외에 </a:t>
            </a:r>
            <a:r>
              <a:rPr lang="en-US" altLang="ko-KR" b="0" dirty="0"/>
              <a:t>% </a:t>
            </a:r>
            <a:r>
              <a:rPr lang="ko-KR" altLang="en-US" b="0" dirty="0"/>
              <a:t>서식과 </a:t>
            </a:r>
            <a:r>
              <a:rPr lang="en-US" altLang="ko-KR" b="0" dirty="0"/>
              <a:t>format( </a:t>
            </a:r>
            <a:r>
              <a:rPr lang="en-US" altLang="ko-KR" b="0" dirty="0" smtClean="0"/>
              <a:t>) </a:t>
            </a:r>
            <a:r>
              <a:rPr lang="ko-KR" altLang="en-US" b="0" dirty="0" smtClean="0"/>
              <a:t>함수를 </a:t>
            </a:r>
            <a:r>
              <a:rPr lang="ko-KR" altLang="en-US" b="0" dirty="0"/>
              <a:t>구문으로 사용하여 출력 양식을 지정할 수 있다</a:t>
            </a:r>
            <a:r>
              <a:rPr lang="en-US" altLang="ko-KR" b="0" dirty="0"/>
              <a:t>. 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80928"/>
            <a:ext cx="7200000" cy="344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27984" y="4005064"/>
            <a:ext cx="3816424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=&gt;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하나의 문자 뿐만 아니라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문자열도 가능</a:t>
            </a:r>
            <a:endParaRPr lang="ko-KR" altLang="en-US" sz="3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5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43204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% </a:t>
            </a:r>
            <a:r>
              <a:rPr lang="ko-KR" altLang="en-US" sz="2000" dirty="0"/>
              <a:t>서식과 </a:t>
            </a:r>
            <a:r>
              <a:rPr lang="en-US" altLang="ko-KR" sz="2000" dirty="0"/>
              <a:t>format( ) </a:t>
            </a:r>
            <a:r>
              <a:rPr lang="ko-KR" altLang="en-US" sz="2000" dirty="0" smtClean="0"/>
              <a:t>함수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6-2] </a:t>
            </a:r>
            <a:r>
              <a:rPr lang="ko-KR" altLang="en-US" sz="2000" b="0" dirty="0" smtClean="0"/>
              <a:t>해</a:t>
            </a:r>
            <a:r>
              <a:rPr lang="ko-KR" altLang="en-US" sz="2000" b="0" dirty="0"/>
              <a:t>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11560" y="1772816"/>
            <a:ext cx="770485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1~2</a:t>
            </a:r>
            <a:r>
              <a:rPr lang="ko-KR" altLang="en-US" b="0" dirty="0" smtClean="0"/>
              <a:t>행 </a:t>
            </a:r>
            <a:r>
              <a:rPr lang="en-US" altLang="ko-KR" b="0" dirty="0" smtClean="0"/>
              <a:t>:</a:t>
            </a:r>
            <a:r>
              <a:rPr lang="ko-KR" altLang="en-US" b="0" dirty="0" smtClean="0"/>
              <a:t> </a:t>
            </a:r>
            <a:r>
              <a:rPr lang="ko-KR" altLang="en-US" b="0" dirty="0"/>
              <a:t>별도의 서식 지정 없이 그대로 </a:t>
            </a:r>
            <a:r>
              <a:rPr lang="en-US" altLang="ko-KR" b="0" dirty="0"/>
              <a:t>print( ) </a:t>
            </a:r>
            <a:r>
              <a:rPr lang="ko-KR" altLang="en-US" b="0" dirty="0"/>
              <a:t>함수를 </a:t>
            </a:r>
            <a:r>
              <a:rPr lang="ko-KR" altLang="en-US" b="0" dirty="0" smtClean="0"/>
              <a:t>사용하였다</a:t>
            </a:r>
            <a:r>
              <a:rPr lang="en-US" altLang="ko-KR" b="0" dirty="0" smtClean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b="0" dirty="0" smtClean="0"/>
              <a:t>3~4</a:t>
            </a:r>
            <a:r>
              <a:rPr lang="ko-KR" altLang="en-US" b="0" dirty="0" smtClean="0"/>
              <a:t>행 </a:t>
            </a:r>
            <a:r>
              <a:rPr lang="en-US" altLang="ko-KR" b="0" dirty="0" smtClean="0"/>
              <a:t>:</a:t>
            </a:r>
            <a:r>
              <a:rPr lang="ko-KR" altLang="en-US" b="0" dirty="0" smtClean="0"/>
              <a:t> </a:t>
            </a:r>
            <a:r>
              <a:rPr lang="en-US" altLang="ko-KR" b="0" dirty="0"/>
              <a:t>% </a:t>
            </a:r>
            <a:r>
              <a:rPr lang="ko-KR" altLang="en-US" b="0" dirty="0"/>
              <a:t>서식 </a:t>
            </a:r>
            <a:r>
              <a:rPr lang="ko-KR" altLang="en-US" b="0" dirty="0" smtClean="0"/>
              <a:t>지정과 </a:t>
            </a:r>
            <a:r>
              <a:rPr lang="en-US" altLang="ko-KR" b="0" dirty="0"/>
              <a:t>format( ) </a:t>
            </a:r>
            <a:r>
              <a:rPr lang="ko-KR" altLang="en-US" b="0" dirty="0"/>
              <a:t>함수를 사용하였다</a:t>
            </a:r>
            <a:r>
              <a:rPr lang="en-US" altLang="ko-KR" b="0" dirty="0"/>
              <a:t>. </a:t>
            </a:r>
            <a:r>
              <a:rPr lang="en-US" altLang="ko-KR" b="0" dirty="0" smtClean="0"/>
              <a:t>3~4</a:t>
            </a:r>
            <a:r>
              <a:rPr lang="ko-KR" altLang="en-US" b="0" dirty="0"/>
              <a:t>행의 구문을 </a:t>
            </a:r>
            <a:r>
              <a:rPr lang="ko-KR" altLang="en-US" b="0" dirty="0" smtClean="0"/>
              <a:t>사용할 </a:t>
            </a:r>
            <a:r>
              <a:rPr lang="ko-KR" altLang="en-US" b="0" dirty="0"/>
              <a:t>경우 뒤에 있는 숫자와 문자들이 앞의 코드에 대응하여 할당된다</a:t>
            </a:r>
            <a:r>
              <a:rPr lang="en-US" altLang="ko-KR" b="0" dirty="0"/>
              <a:t>. </a:t>
            </a:r>
            <a:r>
              <a:rPr lang="ko-KR" altLang="en-US" b="0" dirty="0"/>
              <a:t>즉</a:t>
            </a:r>
            <a:r>
              <a:rPr lang="en-US" altLang="ko-KR" b="0" dirty="0"/>
              <a:t>, 3</a:t>
            </a:r>
            <a:r>
              <a:rPr lang="ko-KR" altLang="en-US" b="0" dirty="0"/>
              <a:t>행의 </a:t>
            </a:r>
            <a:r>
              <a:rPr lang="en-US" altLang="ko-KR" b="0" dirty="0"/>
              <a:t>"%d %d %d" </a:t>
            </a:r>
            <a:r>
              <a:rPr lang="en-US" altLang="ko-KR" b="0" dirty="0" smtClean="0"/>
              <a:t>%(</a:t>
            </a:r>
            <a:r>
              <a:rPr lang="en-US" altLang="ko-KR" b="0" dirty="0"/>
              <a:t>1, 2, 3)</a:t>
            </a:r>
            <a:r>
              <a:rPr lang="ko-KR" altLang="en-US" b="0" dirty="0"/>
              <a:t>에서 </a:t>
            </a:r>
            <a:r>
              <a:rPr lang="en-US" altLang="ko-KR" b="0" dirty="0"/>
              <a:t>1, 2, 3</a:t>
            </a:r>
            <a:r>
              <a:rPr lang="ko-KR" altLang="en-US" b="0" dirty="0"/>
              <a:t>이 각각 첫 </a:t>
            </a:r>
            <a:r>
              <a:rPr lang="en-US" altLang="ko-KR" b="0" dirty="0"/>
              <a:t>%d</a:t>
            </a:r>
            <a:r>
              <a:rPr lang="ko-KR" altLang="en-US" b="0" dirty="0"/>
              <a:t>부터 차례로 할당된다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4</a:t>
            </a:r>
            <a:r>
              <a:rPr lang="ko-KR" altLang="en-US" b="0" dirty="0" smtClean="0"/>
              <a:t>행 </a:t>
            </a:r>
            <a:r>
              <a:rPr lang="en-US" altLang="ko-KR" b="0" dirty="0" smtClean="0"/>
              <a:t>:</a:t>
            </a:r>
            <a:r>
              <a:rPr lang="ko-KR" altLang="en-US" b="0" dirty="0" smtClean="0"/>
              <a:t> </a:t>
            </a:r>
            <a:r>
              <a:rPr lang="en-US" altLang="ko-KR" b="0" dirty="0"/>
              <a:t>"{} {} {}".format("a", "b", "c")</a:t>
            </a:r>
            <a:r>
              <a:rPr lang="ko-KR" altLang="en-US" b="0" dirty="0"/>
              <a:t>에서 아무것도 적혀 있지 않은 </a:t>
            </a:r>
            <a:r>
              <a:rPr lang="en-US" altLang="ko-KR" b="0" dirty="0"/>
              <a:t>{ } </a:t>
            </a:r>
            <a:r>
              <a:rPr lang="ko-KR" altLang="en-US" b="0" dirty="0"/>
              <a:t>공간에 “</a:t>
            </a:r>
            <a:r>
              <a:rPr lang="en-US" altLang="ko-KR" b="0" dirty="0"/>
              <a:t>a</a:t>
            </a:r>
            <a:r>
              <a:rPr lang="en-US" altLang="ko-KR" b="0" dirty="0" smtClean="0"/>
              <a:t>”, “</a:t>
            </a:r>
            <a:r>
              <a:rPr lang="en-US" altLang="ko-KR" b="0" dirty="0"/>
              <a:t>b”, “c”</a:t>
            </a:r>
            <a:r>
              <a:rPr lang="ko-KR" altLang="en-US" b="0" dirty="0"/>
              <a:t>라는 </a:t>
            </a:r>
            <a:r>
              <a:rPr lang="ko-KR" altLang="en-US" dirty="0">
                <a:solidFill>
                  <a:srgbClr val="FF0000"/>
                </a:solidFill>
              </a:rPr>
              <a:t>문자열</a:t>
            </a:r>
            <a:r>
              <a:rPr lang="ko-KR" altLang="en-US" b="0" dirty="0"/>
              <a:t> 형태의 값 </a:t>
            </a:r>
            <a:r>
              <a:rPr lang="en-US" altLang="ko-KR" b="0" dirty="0"/>
              <a:t>3</a:t>
            </a:r>
            <a:r>
              <a:rPr lang="ko-KR" altLang="en-US" b="0" dirty="0"/>
              <a:t>개가 할당되어 출력된다</a:t>
            </a:r>
            <a:r>
              <a:rPr lang="en-US" altLang="ko-KR" b="0" dirty="0"/>
              <a:t>. </a:t>
            </a:r>
            <a:endParaRPr lang="en-US" altLang="ko-KR" b="0" dirty="0" smtClean="0"/>
          </a:p>
        </p:txBody>
      </p:sp>
    </p:spTree>
    <p:extLst>
      <p:ext uri="{BB962C8B-B14F-4D97-AF65-F5344CB8AC3E}">
        <p14:creationId xmlns:p14="http://schemas.microsoft.com/office/powerpoint/2010/main" val="24666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052736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% </a:t>
            </a:r>
            <a:r>
              <a:rPr lang="ko-KR" altLang="en-US" sz="2000" dirty="0"/>
              <a:t>서식과 </a:t>
            </a:r>
            <a:r>
              <a:rPr lang="en-US" altLang="ko-KR" sz="2000" dirty="0"/>
              <a:t>format(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528" y="1628800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이런 식으로 서식을 지정하여 출력하면 어떤 장점이 있을까</a:t>
            </a:r>
            <a:r>
              <a:rPr lang="en-US" altLang="ko-KR" sz="1400" b="0" dirty="0" smtClean="0"/>
              <a:t>?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dirty="0"/>
              <a:t>데이터와 출력 형식을 분류</a:t>
            </a:r>
            <a:r>
              <a:rPr lang="ko-KR" altLang="en-US" sz="1400" b="0" dirty="0"/>
              <a:t>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같은 내용을 여러 번 출력하기 위해 </a:t>
            </a:r>
            <a:r>
              <a:rPr lang="ko-KR" altLang="en-US" sz="1400" b="0" dirty="0" smtClean="0"/>
              <a:t>기존 </a:t>
            </a:r>
            <a:r>
              <a:rPr lang="en-US" altLang="ko-KR" sz="1400" b="0" dirty="0" smtClean="0"/>
              <a:t>print</a:t>
            </a:r>
            <a:r>
              <a:rPr lang="en-US" altLang="ko-KR" sz="1400" b="0" dirty="0"/>
              <a:t>( )</a:t>
            </a:r>
            <a:r>
              <a:rPr lang="ko-KR" altLang="en-US" sz="1400" b="0" dirty="0" smtClean="0"/>
              <a:t>문에 </a:t>
            </a:r>
            <a:r>
              <a:rPr lang="ko-KR" altLang="en-US" sz="1400" b="0" dirty="0"/>
              <a:t>띄어쓰기를 넣어 </a:t>
            </a:r>
            <a:r>
              <a:rPr lang="en-US" altLang="ko-KR" sz="1400" b="0" dirty="0"/>
              <a:t>+ </a:t>
            </a:r>
            <a:r>
              <a:rPr lang="ko-KR" altLang="en-US" sz="1400" b="0" dirty="0"/>
              <a:t>기호로 문자열 형태를 붙여 주는 것보다 시각적으로 훨씬 이해하기 </a:t>
            </a:r>
            <a:r>
              <a:rPr lang="ko-KR" altLang="en-US" sz="1400" b="0" dirty="0" smtClean="0"/>
              <a:t>쉽게 </a:t>
            </a:r>
            <a:r>
              <a:rPr lang="ko-KR" altLang="en-US" sz="1400" b="0" dirty="0"/>
              <a:t>코드를 표현할 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 smtClean="0"/>
              <a:t>데이터를 </a:t>
            </a:r>
            <a:r>
              <a:rPr lang="ko-KR" altLang="en-US" sz="1400" b="0" dirty="0"/>
              <a:t>형식에 따라 다르게 표현할 수 있다</a:t>
            </a:r>
            <a:r>
              <a:rPr lang="en-US" altLang="ko-KR" sz="1400" b="0" dirty="0"/>
              <a:t>. 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6-3]</a:t>
            </a:r>
            <a:r>
              <a:rPr lang="ko-KR" altLang="en-US" sz="1400" b="0" dirty="0"/>
              <a:t>을 보면 문자열 </a:t>
            </a:r>
            <a:r>
              <a:rPr lang="ko-KR" altLang="en-US" sz="1400" b="0" dirty="0" smtClean="0"/>
              <a:t>형태인 </a:t>
            </a:r>
            <a:r>
              <a:rPr lang="en-US" altLang="ko-KR" sz="1400" b="0" dirty="0" smtClean="0"/>
              <a:t>(</a:t>
            </a:r>
            <a:r>
              <a:rPr lang="en-US" altLang="ko-KR" sz="1400" b="0" dirty="0"/>
              <a:t>'one', 'two') </a:t>
            </a:r>
            <a:r>
              <a:rPr lang="ko-KR" altLang="en-US" sz="1400" b="0" dirty="0"/>
              <a:t>구문과 정수형인 </a:t>
            </a:r>
            <a:r>
              <a:rPr lang="en-US" altLang="ko-KR" sz="1400" b="0" dirty="0"/>
              <a:t>(1, 2) </a:t>
            </a:r>
            <a:r>
              <a:rPr lang="ko-KR" altLang="en-US" sz="1400" b="0" dirty="0"/>
              <a:t>구문이 각각 </a:t>
            </a:r>
            <a:r>
              <a:rPr lang="en-US" altLang="ko-KR" sz="1400" b="0" dirty="0"/>
              <a:t>%s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%d</a:t>
            </a:r>
            <a:r>
              <a:rPr lang="ko-KR" altLang="en-US" sz="1400" b="0" dirty="0"/>
              <a:t>로 다르게 할당되는 것을 </a:t>
            </a:r>
            <a:r>
              <a:rPr lang="ko-KR" altLang="en-US" sz="1400" b="0" dirty="0" smtClean="0"/>
              <a:t>확인할 수 </a:t>
            </a:r>
            <a:r>
              <a:rPr lang="ko-KR" altLang="en-US" sz="1400" b="0" dirty="0"/>
              <a:t>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서식 지정 기능은 각 변수의 </a:t>
            </a:r>
            <a:r>
              <a:rPr lang="ko-KR" altLang="en-US" sz="1400" b="0" dirty="0" err="1"/>
              <a:t>자료형에</a:t>
            </a:r>
            <a:r>
              <a:rPr lang="ko-KR" altLang="en-US" sz="1400" b="0" dirty="0"/>
              <a:t> 맞게 다른 서식으로 지정한다</a:t>
            </a:r>
            <a:endParaRPr lang="en-US" altLang="ko-KR" sz="1400" b="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76" y="4365104"/>
            <a:ext cx="7121592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23928" y="4725144"/>
            <a:ext cx="3816424" cy="7200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spcBef>
                <a:spcPts val="600"/>
              </a:spcBef>
            </a:pPr>
            <a:r>
              <a:rPr lang="ko-KR" altLang="en-US" b="1" dirty="0" smtClean="0">
                <a:solidFill>
                  <a:srgbClr val="FF0000"/>
                </a:solidFill>
              </a:rPr>
              <a:t>혼합 형태도 가능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ko-KR" b="1" dirty="0" smtClean="0">
                <a:solidFill>
                  <a:srgbClr val="FF0000"/>
                </a:solidFill>
              </a:rPr>
              <a:t>print(‘%s %d’ %(‘one’,1)) </a:t>
            </a:r>
            <a:endParaRPr lang="ko-KR" alt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34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문자열의 </a:t>
            </a:r>
            <a:r>
              <a:rPr lang="ko-KR" altLang="en-US" dirty="0" smtClean="0"/>
              <a:t>이해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11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95536" y="1052736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% </a:t>
            </a:r>
            <a:r>
              <a:rPr lang="ko-KR" altLang="en-US" sz="2000" dirty="0"/>
              <a:t>서식과 </a:t>
            </a:r>
            <a:r>
              <a:rPr lang="en-US" altLang="ko-KR" sz="2000" dirty="0"/>
              <a:t>format( ) </a:t>
            </a:r>
            <a:r>
              <a:rPr lang="ko-KR" altLang="en-US" sz="2000" dirty="0" smtClean="0"/>
              <a:t>함수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% </a:t>
            </a:r>
            <a:r>
              <a:rPr lang="ko-KR" altLang="en-US" sz="2000" dirty="0">
                <a:solidFill>
                  <a:srgbClr val="F79433"/>
                </a:solidFill>
              </a:rPr>
              <a:t>서식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536" y="1628800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 smtClean="0"/>
              <a:t>% </a:t>
            </a:r>
            <a:r>
              <a:rPr lang="ko-KR" altLang="en-US" b="0" dirty="0"/>
              <a:t>서식은 다음과 같은 형태로 출력 양식을 표현하는 </a:t>
            </a:r>
            <a:r>
              <a:rPr lang="ko-KR" altLang="en-US" b="0" dirty="0" smtClean="0"/>
              <a:t>기법이다</a:t>
            </a:r>
            <a:r>
              <a:rPr lang="en-US" altLang="ko-KR" dirty="0" smtClean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 smtClean="0"/>
              <a:t>% </a:t>
            </a:r>
            <a:r>
              <a:rPr lang="ko-KR" altLang="en-US" b="0" dirty="0"/>
              <a:t>서식을 사용한 가장 간단한 표현 형식은 </a:t>
            </a:r>
            <a:r>
              <a:rPr lang="en-US" altLang="ko-KR" b="0" dirty="0"/>
              <a:t>[</a:t>
            </a:r>
            <a:r>
              <a:rPr lang="ko-KR" altLang="en-US" b="0" dirty="0"/>
              <a:t>코드 </a:t>
            </a:r>
            <a:r>
              <a:rPr lang="en-US" altLang="ko-KR" b="0" dirty="0"/>
              <a:t>6-4]</a:t>
            </a:r>
            <a:r>
              <a:rPr lang="ko-KR" altLang="en-US" b="0" dirty="0"/>
              <a:t>와 같다</a:t>
            </a:r>
            <a:r>
              <a:rPr lang="en-US" altLang="ko-KR" b="0" dirty="0"/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75" y="2132856"/>
            <a:ext cx="8011797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83" y="3645024"/>
            <a:ext cx="7855007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71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% </a:t>
            </a:r>
            <a:r>
              <a:rPr lang="ko-KR" altLang="en-US" sz="2000" dirty="0"/>
              <a:t>서식과 </a:t>
            </a:r>
            <a:r>
              <a:rPr lang="en-US" altLang="ko-KR" sz="2000" dirty="0"/>
              <a:t>format( ) </a:t>
            </a:r>
            <a:r>
              <a:rPr lang="ko-KR" altLang="en-US" sz="2000" dirty="0"/>
              <a:t>함수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% </a:t>
            </a:r>
            <a:r>
              <a:rPr lang="ko-KR" altLang="en-US" sz="2000" dirty="0">
                <a:solidFill>
                  <a:srgbClr val="F79433"/>
                </a:solidFill>
              </a:rPr>
              <a:t>서식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1988840"/>
            <a:ext cx="3240000" cy="3407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5517232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400" b="1" dirty="0">
                <a:solidFill>
                  <a:schemeClr val="accent1"/>
                </a:solidFill>
                <a:latin typeface="+mn-lt"/>
              </a:rPr>
              <a:t>변수의 </a:t>
            </a:r>
            <a:r>
              <a:rPr lang="ko-KR" altLang="en-US" sz="1400" b="1" dirty="0" err="1">
                <a:solidFill>
                  <a:schemeClr val="accent1"/>
                </a:solidFill>
                <a:latin typeface="+mn-lt"/>
              </a:rPr>
              <a:t>자료형에</a:t>
            </a:r>
            <a:r>
              <a:rPr lang="ko-KR" altLang="en-US" sz="1400" b="1" dirty="0">
                <a:solidFill>
                  <a:schemeClr val="accent1"/>
                </a:solidFill>
                <a:latin typeface="+mn-lt"/>
              </a:rPr>
              <a:t> 따른 </a:t>
            </a:r>
            <a:r>
              <a:rPr lang="ko-KR" altLang="en-US" sz="1400" b="1" dirty="0" smtClean="0">
                <a:solidFill>
                  <a:schemeClr val="accent1"/>
                </a:solidFill>
                <a:latin typeface="+mn-lt"/>
              </a:rPr>
              <a:t>서식</a:t>
            </a:r>
            <a:r>
              <a:rPr lang="en-US" altLang="ko-KR" sz="14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4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138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052736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% </a:t>
            </a:r>
            <a:r>
              <a:rPr lang="ko-KR" altLang="en-US" sz="2000" dirty="0"/>
              <a:t>서식과 </a:t>
            </a:r>
            <a:r>
              <a:rPr lang="en-US" altLang="ko-KR" sz="2000" dirty="0"/>
              <a:t>format( ) </a:t>
            </a:r>
            <a:r>
              <a:rPr lang="ko-KR" altLang="en-US" sz="2000" dirty="0"/>
              <a:t>함수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% </a:t>
            </a:r>
            <a:r>
              <a:rPr lang="ko-KR" altLang="en-US" sz="2000" dirty="0">
                <a:solidFill>
                  <a:srgbClr val="F79433"/>
                </a:solidFill>
              </a:rPr>
              <a:t>서식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136" y="1628800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 smtClean="0"/>
              <a:t>%</a:t>
            </a:r>
            <a:r>
              <a:rPr lang="ko-KR" altLang="en-US" b="0" dirty="0"/>
              <a:t>는 </a:t>
            </a:r>
            <a:r>
              <a:rPr lang="en-US" altLang="ko-KR" b="0" dirty="0"/>
              <a:t>1</a:t>
            </a:r>
            <a:r>
              <a:rPr lang="ko-KR" altLang="en-US" b="0" dirty="0"/>
              <a:t>개 이상의 값도 할당할 수 있다</a:t>
            </a:r>
            <a:r>
              <a:rPr lang="en-US" altLang="ko-KR" b="0" dirty="0"/>
              <a:t>. </a:t>
            </a:r>
            <a:r>
              <a:rPr lang="ko-KR" altLang="en-US" b="0" dirty="0"/>
              <a:t>다음 코드처럼 </a:t>
            </a:r>
            <a:r>
              <a:rPr lang="en-US" altLang="ko-KR" b="0" dirty="0"/>
              <a:t>% </a:t>
            </a:r>
            <a:r>
              <a:rPr lang="ko-KR" altLang="en-US" b="0" dirty="0"/>
              <a:t>뒤에 괄호를 쓰고</a:t>
            </a:r>
            <a:r>
              <a:rPr lang="en-US" altLang="ko-KR" b="0" dirty="0"/>
              <a:t>, </a:t>
            </a:r>
            <a:r>
              <a:rPr lang="ko-KR" altLang="en-US" b="0" dirty="0"/>
              <a:t>그 안에 </a:t>
            </a:r>
            <a:r>
              <a:rPr lang="ko-KR" altLang="en-US" dirty="0" smtClean="0"/>
              <a:t>순서대로</a:t>
            </a:r>
            <a:r>
              <a:rPr lang="ko-KR" altLang="en-US" b="0" dirty="0" smtClean="0"/>
              <a:t> 값을 </a:t>
            </a:r>
            <a:r>
              <a:rPr lang="ko-KR" altLang="en-US" b="0" dirty="0"/>
              <a:t>입력하면 된다</a:t>
            </a:r>
            <a:r>
              <a:rPr lang="en-US" altLang="ko-KR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직접 값을 넣지 않고 </a:t>
            </a:r>
            <a:r>
              <a:rPr lang="en-US" altLang="ko-KR" b="0" dirty="0"/>
              <a:t>number</a:t>
            </a:r>
            <a:r>
              <a:rPr lang="ko-KR" altLang="en-US" b="0" dirty="0"/>
              <a:t>와 </a:t>
            </a:r>
            <a:r>
              <a:rPr lang="en-US" altLang="ko-KR" b="0" dirty="0"/>
              <a:t>day </a:t>
            </a:r>
            <a:r>
              <a:rPr lang="ko-KR" altLang="en-US" b="0" dirty="0"/>
              <a:t>같은 </a:t>
            </a:r>
            <a:r>
              <a:rPr lang="ko-KR" altLang="en-US" dirty="0" err="1"/>
              <a:t>변수명</a:t>
            </a:r>
            <a:r>
              <a:rPr lang="ko-KR" altLang="en-US" b="0" dirty="0" err="1"/>
              <a:t>을</a:t>
            </a:r>
            <a:r>
              <a:rPr lang="ko-KR" altLang="en-US" b="0" dirty="0"/>
              <a:t> 넣어도 문제없이 실행된다</a:t>
            </a:r>
            <a:r>
              <a:rPr lang="en-US" altLang="ko-KR" b="0" dirty="0"/>
              <a:t>.</a:t>
            </a:r>
            <a:endParaRPr lang="en-US" altLang="ko-KR" b="0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420888"/>
            <a:ext cx="7896881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22" y="4005064"/>
            <a:ext cx="7789241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038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124744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% </a:t>
            </a:r>
            <a:r>
              <a:rPr lang="ko-KR" altLang="en-US" sz="2000" dirty="0"/>
              <a:t>서식과 </a:t>
            </a:r>
            <a:r>
              <a:rPr lang="en-US" altLang="ko-KR" sz="2000" dirty="0"/>
              <a:t>format( ) </a:t>
            </a:r>
            <a:r>
              <a:rPr lang="ko-KR" altLang="en-US" sz="2000" dirty="0"/>
              <a:t>함수 </a:t>
            </a:r>
            <a:r>
              <a:rPr lang="en-US" altLang="ko-KR" sz="2000" dirty="0"/>
              <a:t>: </a:t>
            </a:r>
            <a:r>
              <a:rPr lang="en-US" altLang="ko-KR" sz="2000" dirty="0" smtClean="0">
                <a:solidFill>
                  <a:srgbClr val="F79433"/>
                </a:solidFill>
              </a:rPr>
              <a:t>format</a:t>
            </a:r>
            <a:r>
              <a:rPr lang="en-US" altLang="ko-KR" sz="2000" dirty="0">
                <a:solidFill>
                  <a:srgbClr val="F79433"/>
                </a:solidFill>
              </a:rPr>
              <a:t>( ) </a:t>
            </a:r>
            <a:r>
              <a:rPr lang="ko-KR" altLang="en-US" sz="2000" dirty="0">
                <a:solidFill>
                  <a:srgbClr val="F79433"/>
                </a:solidFill>
              </a:rPr>
              <a:t>함수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528" y="1700808"/>
            <a:ext cx="8280920" cy="388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dirty="0"/>
              <a:t>format( ) </a:t>
            </a:r>
            <a:r>
              <a:rPr lang="ko-KR" altLang="en-US" dirty="0" smtClean="0"/>
              <a:t>함수 </a:t>
            </a:r>
            <a:r>
              <a:rPr lang="en-US" altLang="ko-KR" b="0" dirty="0" smtClean="0"/>
              <a:t>:</a:t>
            </a:r>
            <a:r>
              <a:rPr lang="ko-KR" altLang="en-US" b="0" dirty="0" smtClean="0"/>
              <a:t> </a:t>
            </a:r>
            <a:r>
              <a:rPr lang="en-US" altLang="ko-KR" b="0" dirty="0"/>
              <a:t>% </a:t>
            </a:r>
            <a:r>
              <a:rPr lang="ko-KR" altLang="en-US" b="0" dirty="0"/>
              <a:t>서식과 거의 같지만</a:t>
            </a:r>
            <a:r>
              <a:rPr lang="en-US" altLang="ko-KR" b="0" dirty="0"/>
              <a:t>, </a:t>
            </a:r>
            <a:r>
              <a:rPr lang="ko-KR" altLang="en-US" b="0" dirty="0"/>
              <a:t>문자열 형태가 있는 함수를 사용한다는 차이점이 </a:t>
            </a:r>
            <a:r>
              <a:rPr lang="ko-KR" altLang="en-US" b="0" dirty="0" smtClean="0"/>
              <a:t>있다</a:t>
            </a:r>
            <a:r>
              <a:rPr lang="en-US" altLang="ko-KR" b="0" dirty="0" smtClean="0"/>
              <a:t>. </a:t>
            </a:r>
            <a:r>
              <a:rPr lang="ko-KR" altLang="en-US" b="0" dirty="0"/>
              <a:t>문자열 서식은 함수이므로 다음과 같은 형태로 서식을 지정할 수 있다</a:t>
            </a:r>
            <a:r>
              <a:rPr lang="en-US" altLang="ko-KR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다음 </a:t>
            </a:r>
            <a:r>
              <a:rPr lang="ko-KR" altLang="en-US" b="0" dirty="0"/>
              <a:t>코드는 </a:t>
            </a:r>
            <a:r>
              <a:rPr lang="en-US" altLang="ko-KR" b="0" dirty="0"/>
              <a:t>format( ) </a:t>
            </a:r>
            <a:r>
              <a:rPr lang="ko-KR" altLang="en-US" b="0" dirty="0"/>
              <a:t>함수를 사용한 가장 기본적인 표현 형태로</a:t>
            </a:r>
            <a:r>
              <a:rPr lang="en-US" altLang="ko-KR" b="0" dirty="0"/>
              <a:t>, </a:t>
            </a:r>
            <a:r>
              <a:rPr lang="ko-KR" altLang="en-US" b="0" dirty="0"/>
              <a:t>숫자 </a:t>
            </a:r>
            <a:r>
              <a:rPr lang="en-US" altLang="ko-KR" b="0" dirty="0"/>
              <a:t>20</a:t>
            </a:r>
            <a:r>
              <a:rPr lang="ko-KR" altLang="en-US" b="0" dirty="0"/>
              <a:t>이 </a:t>
            </a:r>
            <a:r>
              <a:rPr lang="en-US" altLang="ko-KR" b="0" dirty="0"/>
              <a:t>{0}</a:t>
            </a:r>
            <a:r>
              <a:rPr lang="ko-KR" altLang="en-US" b="0" dirty="0"/>
              <a:t>에 </a:t>
            </a:r>
            <a:r>
              <a:rPr lang="ko-KR" altLang="en-US" b="0" dirty="0" smtClean="0"/>
              <a:t>할당되어 출력된다</a:t>
            </a:r>
            <a:r>
              <a:rPr lang="en-US" altLang="ko-KR" b="0" dirty="0"/>
              <a:t>. </a:t>
            </a:r>
            <a:r>
              <a:rPr lang="ko-KR" altLang="en-US" b="0" dirty="0"/>
              <a:t>기존 </a:t>
            </a:r>
            <a:r>
              <a:rPr lang="en-US" altLang="ko-KR" b="0" dirty="0"/>
              <a:t>% </a:t>
            </a:r>
            <a:r>
              <a:rPr lang="ko-KR" altLang="en-US" b="0" dirty="0"/>
              <a:t>서식과 비교하면</a:t>
            </a:r>
            <a:r>
              <a:rPr lang="en-US" altLang="ko-KR" b="0" dirty="0"/>
              <a:t>, </a:t>
            </a:r>
            <a:r>
              <a:rPr lang="ko-KR" altLang="en-US" b="0" dirty="0" err="1"/>
              <a:t>자료형을</a:t>
            </a:r>
            <a:r>
              <a:rPr lang="ko-KR" altLang="en-US" b="0" dirty="0"/>
              <a:t> 바로 지정해 주지 않고 </a:t>
            </a:r>
            <a:r>
              <a:rPr lang="ko-KR" altLang="en-US" dirty="0"/>
              <a:t>순서대로 </a:t>
            </a:r>
            <a:r>
              <a:rPr lang="ko-KR" altLang="en-US" b="0" dirty="0"/>
              <a:t>변수가 </a:t>
            </a:r>
            <a:r>
              <a:rPr lang="ko-KR" altLang="en-US" b="0" dirty="0" smtClean="0"/>
              <a:t>할당된다는 </a:t>
            </a:r>
            <a:r>
              <a:rPr lang="ko-KR" altLang="en-US" b="0" dirty="0"/>
              <a:t>장점이 있다</a:t>
            </a:r>
            <a:r>
              <a:rPr lang="en-US" altLang="ko-KR" b="0" dirty="0"/>
              <a:t>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64904"/>
            <a:ext cx="799288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268852"/>
            <a:ext cx="8100596" cy="1040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71600" y="2708920"/>
            <a:ext cx="792088" cy="4012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2206" y="3367273"/>
            <a:ext cx="8124290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“{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인덱스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포맷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}”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형태로 많이 쓰임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=&gt;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print(“second value: {1:.2f}".</a:t>
            </a:r>
            <a:r>
              <a:rPr lang="en-US" altLang="ko-KR" sz="1600" b="1" dirty="0">
                <a:solidFill>
                  <a:srgbClr val="FF0000"/>
                </a:solidFill>
              </a:rPr>
              <a:t>format(1,2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)) 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cxnSp>
        <p:nvCxnSpPr>
          <p:cNvPr id="10" name="꺾인 연결선 9"/>
          <p:cNvCxnSpPr>
            <a:stCxn id="8" idx="1"/>
            <a:endCxn id="9" idx="1"/>
          </p:cNvCxnSpPr>
          <p:nvPr/>
        </p:nvCxnSpPr>
        <p:spPr>
          <a:xfrm rot="10800000" flipV="1">
            <a:off x="912206" y="2909527"/>
            <a:ext cx="59394" cy="637765"/>
          </a:xfrm>
          <a:prstGeom prst="bentConnector3">
            <a:avLst>
              <a:gd name="adj1" fmla="val 48488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71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980728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% </a:t>
            </a:r>
            <a:r>
              <a:rPr lang="ko-KR" altLang="en-US" sz="2000" dirty="0"/>
              <a:t>서식과 </a:t>
            </a:r>
            <a:r>
              <a:rPr lang="en-US" altLang="ko-KR" sz="2000" dirty="0"/>
              <a:t>format( ) </a:t>
            </a:r>
            <a:r>
              <a:rPr lang="ko-KR" altLang="en-US" sz="2000" dirty="0"/>
              <a:t>함수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format( ) </a:t>
            </a:r>
            <a:r>
              <a:rPr lang="ko-KR" altLang="en-US" sz="2000" dirty="0">
                <a:solidFill>
                  <a:srgbClr val="F79433"/>
                </a:solidFill>
              </a:rPr>
              <a:t>함수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528" y="1484784"/>
            <a:ext cx="813690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/>
              <a:t>format( ) </a:t>
            </a:r>
            <a:r>
              <a:rPr lang="ko-KR" altLang="en-US" b="0" dirty="0"/>
              <a:t>함수는 </a:t>
            </a:r>
            <a:r>
              <a:rPr lang="en-US" altLang="ko-KR" b="0" dirty="0"/>
              <a:t>% </a:t>
            </a:r>
            <a:r>
              <a:rPr lang="ko-KR" altLang="en-US" b="0" dirty="0"/>
              <a:t>서식처럼 변수의 이름을 사용하거나 변수의 </a:t>
            </a:r>
            <a:r>
              <a:rPr lang="ko-KR" altLang="en-US" b="0" dirty="0" err="1"/>
              <a:t>자료형을</a:t>
            </a:r>
            <a:r>
              <a:rPr lang="ko-KR" altLang="en-US" b="0" dirty="0"/>
              <a:t> 따로 </a:t>
            </a:r>
            <a:r>
              <a:rPr lang="ko-KR" altLang="en-US" b="0" dirty="0" smtClean="0"/>
              <a:t>지정하여 </a:t>
            </a:r>
            <a:r>
              <a:rPr lang="ko-KR" altLang="en-US" b="0" dirty="0"/>
              <a:t>출력한다</a:t>
            </a:r>
            <a:r>
              <a:rPr lang="en-US" altLang="ko-KR" b="0" dirty="0"/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755575" y="2348880"/>
            <a:ext cx="7681043" cy="3348656"/>
            <a:chOff x="755575" y="2420888"/>
            <a:chExt cx="7681043" cy="3348656"/>
          </a:xfrm>
        </p:grpSpPr>
        <p:pic>
          <p:nvPicPr>
            <p:cNvPr id="2253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5" y="2420888"/>
              <a:ext cx="7681041" cy="1242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533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69"/>
            <a:stretch/>
          </p:blipFill>
          <p:spPr bwMode="auto">
            <a:xfrm>
              <a:off x="755575" y="3466976"/>
              <a:ext cx="7681043" cy="2302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755574" y="5733256"/>
            <a:ext cx="7655641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b="0" dirty="0"/>
              <a:t>4</a:t>
            </a:r>
            <a:r>
              <a:rPr lang="ko-KR" altLang="en-US" b="0" dirty="0"/>
              <a:t>행의 </a:t>
            </a:r>
            <a:r>
              <a:rPr lang="en-US" altLang="ko-KR" b="0" dirty="0"/>
              <a:t>Price per unit: {1:.2f</a:t>
            </a:r>
            <a:r>
              <a:rPr lang="en-US" altLang="ko-KR" b="0" dirty="0" smtClean="0"/>
              <a:t>}</a:t>
            </a:r>
            <a:r>
              <a:rPr lang="ko-KR" altLang="en-US" b="0" dirty="0" smtClean="0"/>
              <a:t>는 기존 </a:t>
            </a:r>
            <a:r>
              <a:rPr lang="en-US" altLang="ko-KR" b="0" dirty="0"/>
              <a:t>format( ) </a:t>
            </a:r>
            <a:r>
              <a:rPr lang="ko-KR" altLang="en-US" b="0" dirty="0"/>
              <a:t>함수의 쓰임과 다르게 </a:t>
            </a:r>
            <a:r>
              <a:rPr lang="en-US" altLang="ko-KR" b="0" dirty="0"/>
              <a:t>.2f</a:t>
            </a:r>
            <a:r>
              <a:rPr lang="ko-KR" altLang="en-US" b="0" dirty="0"/>
              <a:t>라는 구문이 추가되었다</a:t>
            </a:r>
            <a:r>
              <a:rPr lang="en-US" altLang="ko-KR" b="0" dirty="0"/>
              <a:t>. </a:t>
            </a:r>
            <a:r>
              <a:rPr lang="en-US" altLang="ko-KR" b="0" dirty="0" smtClean="0"/>
              <a:t>2</a:t>
            </a:r>
            <a:r>
              <a:rPr lang="ko-KR" altLang="en-US" b="0" dirty="0"/>
              <a:t>는 소수점 둘째 자리까지 출력하라는 뜻이다</a:t>
            </a:r>
            <a:r>
              <a:rPr lang="en-US" altLang="ko-KR" b="0" dirty="0"/>
              <a:t>.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808460" y="590641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22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패딩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err="1"/>
              <a:t>파이썬의</a:t>
            </a:r>
            <a:r>
              <a:rPr lang="ko-KR" altLang="en-US" b="0" dirty="0"/>
              <a:t> 서식 지정 기능에는 여유 공간을 지정하여 글자 배열을 맞추고 소수점 자릿수를 </a:t>
            </a:r>
            <a:r>
              <a:rPr lang="ko-KR" altLang="en-US" b="0" dirty="0" smtClean="0"/>
              <a:t>맞추는 </a:t>
            </a:r>
            <a:r>
              <a:rPr lang="ko-KR" altLang="en-US" dirty="0" err="1" smtClean="0"/>
              <a:t>패딩</a:t>
            </a:r>
            <a:r>
              <a:rPr lang="en-US" altLang="ko-KR" dirty="0" smtClean="0"/>
              <a:t>(padding)</a:t>
            </a:r>
            <a:r>
              <a:rPr lang="ko-KR" altLang="en-US" b="0" dirty="0" smtClean="0"/>
              <a:t>기능이 </a:t>
            </a:r>
            <a:r>
              <a:rPr lang="ko-KR" altLang="en-US" b="0" dirty="0"/>
              <a:t>있다</a:t>
            </a:r>
            <a:r>
              <a:rPr lang="en-US" altLang="ko-KR" b="0" dirty="0"/>
              <a:t>. </a:t>
            </a:r>
            <a:r>
              <a:rPr lang="en-US" altLang="ko-KR" dirty="0"/>
              <a:t>% </a:t>
            </a:r>
            <a:r>
              <a:rPr lang="ko-KR" altLang="en-US" dirty="0"/>
              <a:t>서식</a:t>
            </a:r>
            <a:r>
              <a:rPr lang="ko-KR" altLang="en-US" b="0" dirty="0"/>
              <a:t>과 </a:t>
            </a:r>
            <a:r>
              <a:rPr lang="en-US" altLang="ko-KR" dirty="0"/>
              <a:t>format( ) </a:t>
            </a:r>
            <a:r>
              <a:rPr lang="ko-KR" altLang="en-US" dirty="0"/>
              <a:t>함수</a:t>
            </a:r>
            <a:r>
              <a:rPr lang="ko-KR" altLang="en-US" b="0" dirty="0"/>
              <a:t> 모두 </a:t>
            </a:r>
            <a:r>
              <a:rPr lang="ko-KR" altLang="en-US" b="0" dirty="0" err="1"/>
              <a:t>패딩</a:t>
            </a:r>
            <a:r>
              <a:rPr lang="ko-KR" altLang="en-US" b="0" dirty="0"/>
              <a:t> 기능을 제공한다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908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 smtClean="0"/>
              <a:t>패딩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F79433"/>
                </a:solidFill>
              </a:rPr>
              <a:t>% </a:t>
            </a:r>
            <a:r>
              <a:rPr lang="ko-KR" altLang="en-US" sz="2000" dirty="0" smtClean="0">
                <a:solidFill>
                  <a:srgbClr val="F79433"/>
                </a:solidFill>
              </a:rPr>
              <a:t>서식의 </a:t>
            </a:r>
            <a:r>
              <a:rPr lang="ko-KR" altLang="en-US" sz="2000" dirty="0" err="1" smtClean="0">
                <a:solidFill>
                  <a:srgbClr val="F79433"/>
                </a:solidFill>
              </a:rPr>
              <a:t>패딩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99592" y="3645024"/>
            <a:ext cx="772500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b="0" dirty="0"/>
              <a:t>첫 번째 줄의 </a:t>
            </a:r>
            <a:r>
              <a:rPr lang="en-US" altLang="ko-KR" b="0" dirty="0"/>
              <a:t>print("%10d" % 12)</a:t>
            </a:r>
            <a:r>
              <a:rPr lang="ko-KR" altLang="en-US" b="0" dirty="0"/>
              <a:t>는 </a:t>
            </a:r>
            <a:r>
              <a:rPr lang="en-US" altLang="ko-KR" dirty="0"/>
              <a:t>10</a:t>
            </a:r>
            <a:r>
              <a:rPr lang="ko-KR" altLang="en-US" dirty="0"/>
              <a:t>자리의 공간을 확보</a:t>
            </a:r>
            <a:r>
              <a:rPr lang="ko-KR" altLang="en-US" b="0" dirty="0"/>
              <a:t>하고</a:t>
            </a:r>
            <a:r>
              <a:rPr lang="en-US" altLang="ko-KR" b="0" dirty="0"/>
              <a:t>, </a:t>
            </a:r>
            <a:r>
              <a:rPr lang="ko-KR" altLang="en-US" b="0" dirty="0"/>
              <a:t>우측 정렬로 </a:t>
            </a:r>
            <a:r>
              <a:rPr lang="en-US" altLang="ko-KR" b="0" dirty="0"/>
              <a:t>12</a:t>
            </a:r>
            <a:r>
              <a:rPr lang="ko-KR" altLang="en-US" b="0" dirty="0"/>
              <a:t>를 </a:t>
            </a:r>
            <a:r>
              <a:rPr lang="ko-KR" altLang="en-US" b="0" dirty="0" smtClean="0"/>
              <a:t>출력하라는 </a:t>
            </a:r>
            <a:r>
              <a:rPr lang="ko-KR" altLang="en-US" b="0" dirty="0"/>
              <a:t>명령이다</a:t>
            </a:r>
            <a:r>
              <a:rPr lang="en-US" altLang="ko-KR" b="0" dirty="0"/>
              <a:t>. </a:t>
            </a:r>
            <a:r>
              <a:rPr lang="ko-KR" altLang="en-US" b="0" dirty="0"/>
              <a:t>기본 정렬이 우측 정렬이므로 좌측에서 아홉 번째 칸부터 </a:t>
            </a:r>
            <a:r>
              <a:rPr lang="en-US" altLang="ko-KR" b="0" dirty="0"/>
              <a:t>12</a:t>
            </a:r>
            <a:r>
              <a:rPr lang="ko-KR" altLang="en-US" b="0" dirty="0"/>
              <a:t>가 출력된다</a:t>
            </a:r>
            <a:r>
              <a:rPr lang="en-US" altLang="ko-KR" b="0" dirty="0"/>
              <a:t>. </a:t>
            </a:r>
            <a:r>
              <a:rPr lang="ko-KR" altLang="en-US" b="0" dirty="0" smtClean="0"/>
              <a:t>좌측정렬을 </a:t>
            </a:r>
            <a:r>
              <a:rPr lang="ko-KR" altLang="en-US" b="0" dirty="0"/>
              <a:t>하기 위해서는 세 번째 줄처럼 </a:t>
            </a:r>
            <a:r>
              <a:rPr lang="en-US" altLang="ko-KR" b="0" dirty="0"/>
              <a:t>- </a:t>
            </a:r>
            <a:r>
              <a:rPr lang="ko-KR" altLang="en-US" b="0" dirty="0"/>
              <a:t>부호를 붙이면 된다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8085046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3798565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79912" y="2132856"/>
            <a:ext cx="4680520" cy="10892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ko-KR" b="1" dirty="0" smtClean="0">
                <a:solidFill>
                  <a:srgbClr val="FF0000"/>
                </a:solidFill>
              </a:rPr>
              <a:t>Try these: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ko-KR" b="1" dirty="0">
                <a:solidFill>
                  <a:srgbClr val="FF0000"/>
                </a:solidFill>
              </a:rPr>
              <a:t>print("%10d%10d%10d" %(1,2,3))</a:t>
            </a:r>
            <a:endParaRPr lang="ko-KR" altLang="en-US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ko-KR" b="1" dirty="0" smtClean="0">
                <a:solidFill>
                  <a:srgbClr val="FF0000"/>
                </a:solidFill>
              </a:rPr>
              <a:t>print</a:t>
            </a:r>
            <a:r>
              <a:rPr lang="en-US" altLang="ko-KR" b="1" dirty="0">
                <a:solidFill>
                  <a:srgbClr val="FF0000"/>
                </a:solidFill>
              </a:rPr>
              <a:t>("%-10d%-10d%-10d" %(1,2,3</a:t>
            </a:r>
            <a:r>
              <a:rPr lang="en-US" altLang="ko-KR" b="1" dirty="0" smtClean="0">
                <a:solidFill>
                  <a:srgbClr val="FF0000"/>
                </a:solidFill>
              </a:rPr>
              <a:t>))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00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패딩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% </a:t>
            </a:r>
            <a:r>
              <a:rPr lang="ko-KR" altLang="en-US" sz="2000" dirty="0">
                <a:solidFill>
                  <a:srgbClr val="F79433"/>
                </a:solidFill>
              </a:rPr>
              <a:t>서식의 </a:t>
            </a:r>
            <a:r>
              <a:rPr lang="ko-KR" altLang="en-US" sz="2000" dirty="0" err="1">
                <a:solidFill>
                  <a:srgbClr val="F79433"/>
                </a:solidFill>
              </a:rPr>
              <a:t>패딩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99592" y="4221088"/>
            <a:ext cx="741682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 smtClean="0"/>
              <a:t>실수에서도 </a:t>
            </a:r>
            <a:r>
              <a:rPr lang="ko-KR" altLang="en-US" sz="1400" b="0" dirty="0"/>
              <a:t>자릿수와 소수점 자릿수를 지정할 수 있다</a:t>
            </a:r>
            <a:r>
              <a:rPr lang="en-US" altLang="ko-KR" sz="1400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 smtClean="0"/>
              <a:t>첫 번째 줄의 </a:t>
            </a:r>
            <a:r>
              <a:rPr lang="en-US" altLang="ko-KR" sz="1400" b="0" dirty="0" smtClean="0"/>
              <a:t>print("%10.3f" % 5.94343)</a:t>
            </a:r>
            <a:r>
              <a:rPr lang="ko-KR" altLang="en-US" sz="1400" b="0" dirty="0" smtClean="0"/>
              <a:t>은 </a:t>
            </a:r>
            <a:r>
              <a:rPr lang="en-US" altLang="ko-KR" sz="1400" b="0" dirty="0" smtClean="0"/>
              <a:t>10</a:t>
            </a:r>
            <a:r>
              <a:rPr lang="ko-KR" altLang="en-US" sz="1400" b="0" dirty="0" smtClean="0"/>
              <a:t>자리의 공간을 확보하고 소수점 셋째 자리까지 출력하라는 뜻이다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이때 </a:t>
            </a:r>
            <a:r>
              <a:rPr lang="en-US" altLang="ko-KR" sz="1400" b="0" dirty="0" smtClean="0"/>
              <a:t>10</a:t>
            </a:r>
            <a:r>
              <a:rPr lang="ko-KR" altLang="en-US" sz="1400" b="0" dirty="0" smtClean="0"/>
              <a:t>자리 안에는 소수점이 포함된다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역시 우측 정렬 기준이며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좌측 정렬을 하기 위해서는 </a:t>
            </a:r>
            <a:r>
              <a:rPr lang="en-US" altLang="ko-KR" sz="1400" b="0" dirty="0" smtClean="0"/>
              <a:t>- </a:t>
            </a:r>
            <a:r>
              <a:rPr lang="ko-KR" altLang="en-US" sz="1400" b="0" dirty="0" smtClean="0"/>
              <a:t>부호를 붙이면 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79315"/>
            <a:ext cx="7200000" cy="197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436510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37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844824"/>
            <a:ext cx="8059697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패딩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format( ) </a:t>
            </a:r>
            <a:r>
              <a:rPr lang="ko-KR" altLang="en-US" sz="2000" dirty="0">
                <a:solidFill>
                  <a:srgbClr val="F79433"/>
                </a:solidFill>
              </a:rPr>
              <a:t>함수의 </a:t>
            </a:r>
            <a:r>
              <a:rPr lang="ko-KR" altLang="en-US" sz="2000" dirty="0" err="1">
                <a:solidFill>
                  <a:srgbClr val="F79433"/>
                </a:solidFill>
              </a:rPr>
              <a:t>패딩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814884" y="3645024"/>
            <a:ext cx="735751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b="0" dirty="0"/>
              <a:t>첫 번째 줄의 </a:t>
            </a:r>
            <a:r>
              <a:rPr lang="en-US" altLang="ko-KR" b="0" dirty="0"/>
              <a:t>print("{0:&gt;10s}".format("Apple"))</a:t>
            </a:r>
            <a:r>
              <a:rPr lang="ko-KR" altLang="en-US" b="0" dirty="0"/>
              <a:t>은 </a:t>
            </a:r>
            <a:r>
              <a:rPr lang="en-US" altLang="ko-KR" b="0" dirty="0"/>
              <a:t>10</a:t>
            </a:r>
            <a:r>
              <a:rPr lang="ko-KR" altLang="en-US" b="0" dirty="0"/>
              <a:t>자리의 공간을 확보하고</a:t>
            </a:r>
            <a:r>
              <a:rPr lang="en-US" altLang="ko-KR" b="0" dirty="0"/>
              <a:t>, </a:t>
            </a:r>
            <a:r>
              <a:rPr lang="ko-KR" altLang="en-US" b="0" dirty="0"/>
              <a:t>우측 </a:t>
            </a:r>
            <a:r>
              <a:rPr lang="ko-KR" altLang="en-US" b="0" dirty="0" smtClean="0"/>
              <a:t>정렬로 </a:t>
            </a:r>
            <a:r>
              <a:rPr lang="ko-KR" altLang="en-US" b="0" dirty="0"/>
              <a:t>문자열 ‘</a:t>
            </a:r>
            <a:r>
              <a:rPr lang="en-US" altLang="ko-KR" b="0" dirty="0"/>
              <a:t>Apple’</a:t>
            </a:r>
            <a:r>
              <a:rPr lang="ko-KR" altLang="en-US" b="0" dirty="0"/>
              <a:t>을 출력하라는 명령이다</a:t>
            </a:r>
            <a:r>
              <a:rPr lang="en-US" altLang="ko-KR" b="0" dirty="0"/>
              <a:t>. </a:t>
            </a:r>
            <a:r>
              <a:rPr lang="ko-KR" altLang="en-US" b="0" dirty="0"/>
              <a:t>좌측 정렬을 하기 위해서는 ‘</a:t>
            </a:r>
            <a:r>
              <a:rPr lang="en-US" altLang="ko-KR" b="0" dirty="0"/>
              <a:t>{0:</a:t>
            </a:r>
            <a:r>
              <a:rPr lang="ko-KR" altLang="en-US" b="0" dirty="0"/>
              <a:t>＜</a:t>
            </a:r>
            <a:r>
              <a:rPr lang="en-US" altLang="ko-KR" b="0" dirty="0"/>
              <a:t>10s}’</a:t>
            </a:r>
            <a:r>
              <a:rPr lang="ko-KR" altLang="en-US" b="0" dirty="0"/>
              <a:t>처럼 </a:t>
            </a:r>
            <a:r>
              <a:rPr lang="ko-KR" altLang="en-US" dirty="0"/>
              <a:t>＜ </a:t>
            </a:r>
            <a:r>
              <a:rPr lang="ko-KR" altLang="en-US" dirty="0" smtClean="0"/>
              <a:t>부호</a:t>
            </a:r>
            <a:r>
              <a:rPr lang="ko-KR" altLang="en-US" b="0" dirty="0" smtClean="0"/>
              <a:t>를 </a:t>
            </a:r>
            <a:r>
              <a:rPr lang="ko-KR" altLang="en-US" b="0" dirty="0"/>
              <a:t>사용하면 된다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  <p:sp>
        <p:nvSpPr>
          <p:cNvPr id="6" name="오른쪽 화살표 5"/>
          <p:cNvSpPr/>
          <p:nvPr/>
        </p:nvSpPr>
        <p:spPr>
          <a:xfrm>
            <a:off x="453820" y="3789040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23928" y="1916832"/>
            <a:ext cx="3240360" cy="4320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== print</a:t>
            </a:r>
            <a:r>
              <a:rPr lang="en-US" altLang="ko-KR" sz="1600" b="1" dirty="0">
                <a:solidFill>
                  <a:srgbClr val="FF0000"/>
                </a:solidFill>
              </a:rPr>
              <a:t>("%10s" %("Apple"))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3928" y="2564904"/>
            <a:ext cx="3240360" cy="4320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== print("%-10s</a:t>
            </a:r>
            <a:r>
              <a:rPr lang="en-US" altLang="ko-KR" sz="1600" b="1" dirty="0">
                <a:solidFill>
                  <a:srgbClr val="FF0000"/>
                </a:solidFill>
              </a:rPr>
              <a:t>" %("Apple"))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15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8129994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403573" y="1124744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패딩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format( ) </a:t>
            </a:r>
            <a:r>
              <a:rPr lang="ko-KR" altLang="en-US" sz="2000" dirty="0">
                <a:solidFill>
                  <a:srgbClr val="F79433"/>
                </a:solidFill>
              </a:rPr>
              <a:t>함수의 </a:t>
            </a:r>
            <a:r>
              <a:rPr lang="ko-KR" altLang="en-US" sz="2000" dirty="0" err="1">
                <a:solidFill>
                  <a:srgbClr val="F79433"/>
                </a:solidFill>
              </a:rPr>
              <a:t>패딩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822204" y="4149080"/>
            <a:ext cx="7847341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b="0" dirty="0"/>
              <a:t>실수에서도 자릿수와 소수점 자릿수를 지정할 수 있다</a:t>
            </a:r>
            <a:r>
              <a:rPr lang="en-US" altLang="ko-KR" b="0" dirty="0" smtClean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b="0" dirty="0" smtClean="0"/>
              <a:t>첫 </a:t>
            </a:r>
            <a:r>
              <a:rPr lang="ko-KR" altLang="en-US" b="0" dirty="0"/>
              <a:t>번째 줄의 </a:t>
            </a:r>
            <a:r>
              <a:rPr lang="en-US" altLang="ko-KR" b="0" dirty="0"/>
              <a:t>"{1:&gt;10.5f}.".format("Apple", 5.243)</a:t>
            </a:r>
            <a:r>
              <a:rPr lang="ko-KR" altLang="en-US" b="0" dirty="0"/>
              <a:t>을 입력하면</a:t>
            </a:r>
            <a:r>
              <a:rPr lang="en-US" altLang="ko-KR" b="0" dirty="0"/>
              <a:t>, 10</a:t>
            </a:r>
            <a:r>
              <a:rPr lang="ko-KR" altLang="en-US" b="0" dirty="0"/>
              <a:t>자리의 공간을 </a:t>
            </a:r>
            <a:r>
              <a:rPr lang="ko-KR" altLang="en-US" b="0" dirty="0" smtClean="0"/>
              <a:t>확보하고</a:t>
            </a:r>
            <a:r>
              <a:rPr lang="en-US" altLang="ko-KR" b="0" dirty="0"/>
              <a:t>, </a:t>
            </a:r>
            <a:r>
              <a:rPr lang="ko-KR" altLang="en-US" b="0" dirty="0"/>
              <a:t>소수점 다섯 번째 자리까지 실수를 출력한다</a:t>
            </a:r>
            <a:r>
              <a:rPr lang="en-US" altLang="ko-KR" b="0" dirty="0"/>
              <a:t>. </a:t>
            </a:r>
            <a:r>
              <a:rPr lang="ko-KR" altLang="en-US" b="0" dirty="0"/>
              <a:t>이때 </a:t>
            </a:r>
            <a:r>
              <a:rPr lang="en-US" altLang="ko-KR" b="0" dirty="0"/>
              <a:t>10</a:t>
            </a:r>
            <a:r>
              <a:rPr lang="ko-KR" altLang="en-US" b="0" dirty="0"/>
              <a:t>자리 안에는 소수점이 포함된다</a:t>
            </a:r>
            <a:r>
              <a:rPr lang="en-US" altLang="ko-KR" b="0" dirty="0"/>
              <a:t>. </a:t>
            </a:r>
            <a:r>
              <a:rPr lang="ko-KR" altLang="en-US" b="0" dirty="0" smtClean="0"/>
              <a:t>역시 </a:t>
            </a:r>
            <a:r>
              <a:rPr lang="ko-KR" altLang="en-US" b="0" dirty="0"/>
              <a:t>우측 정렬 기준이며</a:t>
            </a:r>
            <a:r>
              <a:rPr lang="en-US" altLang="ko-KR" b="0" dirty="0"/>
              <a:t>, </a:t>
            </a:r>
            <a:r>
              <a:rPr lang="ko-KR" altLang="en-US" b="0" dirty="0"/>
              <a:t>좌측 정렬을 위해서는 ＜ 부호를 사용한다</a:t>
            </a:r>
            <a:r>
              <a:rPr lang="en-US" altLang="ko-KR" b="0" dirty="0"/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556965" y="429309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8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46845" y="1628800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문자열은 </a:t>
            </a:r>
            <a:r>
              <a:rPr lang="ko-KR" altLang="en-US" b="0" dirty="0" smtClean="0"/>
              <a:t>시퀀스 </a:t>
            </a:r>
            <a:r>
              <a:rPr lang="ko-KR" altLang="en-US" b="0" dirty="0" err="1" smtClean="0"/>
              <a:t>자료형</a:t>
            </a:r>
            <a:r>
              <a:rPr lang="en-US" altLang="ko-KR" b="0" dirty="0" smtClean="0"/>
              <a:t>(sequence </a:t>
            </a:r>
            <a:r>
              <a:rPr lang="en-US" altLang="ko-KR" b="0" dirty="0"/>
              <a:t>data </a:t>
            </a:r>
            <a:r>
              <a:rPr lang="en-US" altLang="ko-KR" b="0" dirty="0" smtClean="0"/>
              <a:t>type)</a:t>
            </a:r>
            <a:r>
              <a:rPr lang="ko-KR" altLang="en-US" b="0" dirty="0" smtClean="0"/>
              <a:t>이다</a:t>
            </a:r>
            <a:r>
              <a:rPr lang="en-US" altLang="ko-KR" b="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636912"/>
            <a:ext cx="7576480" cy="23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1012" y="5136021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600" b="1" dirty="0">
                <a:solidFill>
                  <a:schemeClr val="accent1"/>
                </a:solidFill>
                <a:latin typeface="+mn-lt"/>
              </a:rPr>
              <a:t>시퀀스 </a:t>
            </a:r>
            <a:r>
              <a:rPr lang="ko-KR" altLang="en-US" sz="1600" b="1" dirty="0" err="1" smtClean="0">
                <a:solidFill>
                  <a:schemeClr val="accent1"/>
                </a:solidFill>
                <a:latin typeface="+mn-lt"/>
              </a:rPr>
              <a:t>자료형</a:t>
            </a:r>
            <a:r>
              <a:rPr lang="en-US" altLang="ko-KR" sz="16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6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37595" y="1512343"/>
            <a:ext cx="8405884" cy="4315244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90266" y="1706044"/>
            <a:ext cx="7852542" cy="186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서식 지정을 활용하여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함수를 출력할 때 한 가지 더 알아야 하는 점은 </a:t>
            </a:r>
            <a:r>
              <a:rPr lang="ko-KR" altLang="en-US" sz="1400" dirty="0" err="1"/>
              <a:t>변수명을</a:t>
            </a:r>
            <a:r>
              <a:rPr lang="ko-KR" altLang="en-US" sz="1400" dirty="0"/>
              <a:t> 서식에 할당</a:t>
            </a:r>
            <a:r>
              <a:rPr lang="ko-KR" altLang="en-US" sz="1400" b="0" dirty="0"/>
              <a:t>할 수 </a:t>
            </a:r>
            <a:r>
              <a:rPr lang="ko-KR" altLang="en-US" sz="1400" b="0" dirty="0" smtClean="0"/>
              <a:t>있는 </a:t>
            </a:r>
            <a:r>
              <a:rPr lang="ko-KR" altLang="en-US" sz="1400" dirty="0" err="1" smtClean="0"/>
              <a:t>네이밍</a:t>
            </a:r>
            <a:r>
              <a:rPr lang="ko-KR" altLang="en-US" sz="1400" b="0" dirty="0" err="1" smtClean="0"/>
              <a:t>이라는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기능이 있다는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코드에서 보듯이 기존 번호나 </a:t>
            </a:r>
            <a:r>
              <a:rPr lang="ko-KR" altLang="en-US" sz="1400" dirty="0"/>
              <a:t>순서대로 </a:t>
            </a:r>
            <a:r>
              <a:rPr lang="ko-KR" altLang="en-US" sz="1400" dirty="0" err="1"/>
              <a:t>자료형에</a:t>
            </a:r>
            <a:r>
              <a:rPr lang="ko-KR" altLang="en-US" sz="1400" dirty="0"/>
              <a:t> 대응하는 것이 아닌</a:t>
            </a:r>
            <a:r>
              <a:rPr lang="en-US" altLang="ko-KR" sz="1400" dirty="0" smtClean="0"/>
              <a:t>, ‘</a:t>
            </a:r>
            <a:r>
              <a:rPr lang="en-US" altLang="ko-KR" sz="1400" dirty="0"/>
              <a:t>name’</a:t>
            </a:r>
            <a:r>
              <a:rPr lang="ko-KR" altLang="en-US" sz="1400" dirty="0"/>
              <a:t>이나 ‘</a:t>
            </a:r>
            <a:r>
              <a:rPr lang="en-US" altLang="ko-KR" sz="1400" dirty="0"/>
              <a:t>price’</a:t>
            </a:r>
            <a:r>
              <a:rPr lang="ko-KR" altLang="en-US" sz="1400" dirty="0"/>
              <a:t>처럼 특정 </a:t>
            </a:r>
            <a:r>
              <a:rPr lang="ko-KR" altLang="en-US" sz="1400" dirty="0" err="1"/>
              <a:t>변수명을</a:t>
            </a:r>
            <a:r>
              <a:rPr lang="ko-KR" altLang="en-US" sz="1400" dirty="0"/>
              <a:t> 사용하여 </a:t>
            </a:r>
            <a:r>
              <a:rPr lang="ko-KR" altLang="en-US" sz="1400" dirty="0" err="1"/>
              <a:t>출력값에</a:t>
            </a:r>
            <a:r>
              <a:rPr lang="ko-KR" altLang="en-US" sz="1400" dirty="0"/>
              <a:t> 할당</a:t>
            </a:r>
            <a:r>
              <a:rPr lang="ko-KR" altLang="en-US" sz="1400" b="0" dirty="0"/>
              <a:t>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특히 한 번에 출력해야 하는 </a:t>
            </a:r>
            <a:r>
              <a:rPr lang="ko-KR" altLang="en-US" sz="1400" b="0" dirty="0" smtClean="0"/>
              <a:t>변수가 많을 </a:t>
            </a:r>
            <a:r>
              <a:rPr lang="ko-KR" altLang="en-US" sz="1400" b="0" dirty="0"/>
              <a:t>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개발자 입장에서 변수의 순서를 헷갈리지 않고 사용할 수 있다는 장점이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74" y="3429000"/>
            <a:ext cx="7762518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5536" y="1189440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146450" y="1052736"/>
            <a:ext cx="5472608" cy="581300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 err="1"/>
              <a:t>네이밍</a:t>
            </a:r>
            <a:r>
              <a:rPr lang="en-US" altLang="ko-KR" sz="2000" dirty="0"/>
              <a:t>(naming)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/>
              <a:t>문자열 서식 지정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09" y="1111526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418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124744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문자열과 메모리 공간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528" y="1700808"/>
            <a:ext cx="777686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일반적으로 문자열을 저장하기 위해서는 영문자 한 글자당 </a:t>
            </a:r>
            <a:r>
              <a:rPr lang="en-US" altLang="ko-KR" b="0" dirty="0"/>
              <a:t>1</a:t>
            </a:r>
            <a:r>
              <a:rPr lang="ko-KR" altLang="en-US" b="0" dirty="0"/>
              <a:t>바이트의 메모리 공간을 </a:t>
            </a:r>
            <a:r>
              <a:rPr lang="ko-KR" altLang="en-US" b="0" dirty="0" smtClean="0"/>
              <a:t>사용한다</a:t>
            </a:r>
            <a:r>
              <a:rPr lang="en-US" altLang="ko-KR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다음과 같은 코드로 문자열이 저장된 공간의 크기를 확인할 수 </a:t>
            </a:r>
            <a:r>
              <a:rPr lang="ko-KR" altLang="en-US" b="0" dirty="0" smtClean="0"/>
              <a:t>있다</a:t>
            </a:r>
            <a:r>
              <a:rPr lang="en-US" altLang="ko-KR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컴퓨터에 </a:t>
            </a:r>
            <a:r>
              <a:rPr lang="en-US" altLang="ko-KR" b="0" dirty="0"/>
              <a:t>a</a:t>
            </a:r>
            <a:r>
              <a:rPr lang="ko-KR" altLang="en-US" b="0" dirty="0"/>
              <a:t>라고 알려 줘도 컴퓨터는 정확히 </a:t>
            </a:r>
            <a:r>
              <a:rPr lang="en-US" altLang="ko-KR" b="0" dirty="0"/>
              <a:t>a</a:t>
            </a:r>
            <a:r>
              <a:rPr lang="ko-KR" altLang="en-US" b="0" dirty="0"/>
              <a:t>라는 텍스트를 인식하는 것이 </a:t>
            </a:r>
            <a:r>
              <a:rPr lang="ko-KR" altLang="en-US" b="0" dirty="0" smtClean="0"/>
              <a:t>아니다</a:t>
            </a:r>
            <a:r>
              <a:rPr lang="en-US" altLang="ko-KR" b="0" dirty="0"/>
              <a:t>. </a:t>
            </a:r>
            <a:r>
              <a:rPr lang="ko-KR" altLang="en-US" b="0" dirty="0"/>
              <a:t>대신 컴퓨터는 이 정보를 이진수로 변환하여 저장한다</a:t>
            </a:r>
            <a:r>
              <a:rPr lang="en-US" altLang="ko-KR" b="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76" y="3068960"/>
            <a:ext cx="7763418" cy="1233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99792" y="4302621"/>
            <a:ext cx="4032448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객체의 메모리 크기를 바이트 단위로 반환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763688" y="3861048"/>
            <a:ext cx="122413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endCxn id="4" idx="1"/>
          </p:cNvCxnSpPr>
          <p:nvPr/>
        </p:nvCxnSpPr>
        <p:spPr>
          <a:xfrm rot="16200000" flipH="1">
            <a:off x="2208976" y="3991824"/>
            <a:ext cx="621593" cy="360040"/>
          </a:xfrm>
          <a:prstGeom prst="bent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24819" y="4834026"/>
            <a:ext cx="831167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b="1" dirty="0" smtClean="0">
                <a:solidFill>
                  <a:srgbClr val="FF0000"/>
                </a:solidFill>
              </a:rPr>
              <a:t>&gt;&gt; print(</a:t>
            </a:r>
            <a:r>
              <a:rPr lang="en-US" altLang="ko-KR" sz="1700" b="1" dirty="0" err="1" smtClean="0">
                <a:solidFill>
                  <a:srgbClr val="FF0000"/>
                </a:solidFill>
              </a:rPr>
              <a:t>sys.getsizeof</a:t>
            </a:r>
            <a:r>
              <a:rPr lang="en-US" altLang="ko-KR" sz="1700" b="1" dirty="0">
                <a:solidFill>
                  <a:srgbClr val="FF0000"/>
                </a:solidFill>
              </a:rPr>
              <a:t>("</a:t>
            </a:r>
            <a:r>
              <a:rPr lang="ko-KR" altLang="en-US" sz="1700" b="1" dirty="0">
                <a:solidFill>
                  <a:srgbClr val="FF0000"/>
                </a:solidFill>
              </a:rPr>
              <a:t>가</a:t>
            </a:r>
            <a:r>
              <a:rPr lang="en-US" altLang="ko-KR" sz="1700" b="1" dirty="0">
                <a:solidFill>
                  <a:srgbClr val="FF0000"/>
                </a:solidFill>
              </a:rPr>
              <a:t>"), </a:t>
            </a:r>
            <a:r>
              <a:rPr lang="en-US" altLang="ko-KR" sz="1700" b="1" dirty="0" err="1">
                <a:solidFill>
                  <a:srgbClr val="FF0000"/>
                </a:solidFill>
              </a:rPr>
              <a:t>sys.getsizeof</a:t>
            </a:r>
            <a:r>
              <a:rPr lang="en-US" altLang="ko-KR" sz="1700" b="1" dirty="0">
                <a:solidFill>
                  <a:srgbClr val="FF0000"/>
                </a:solidFill>
              </a:rPr>
              <a:t>("</a:t>
            </a:r>
            <a:r>
              <a:rPr lang="ko-KR" altLang="en-US" sz="1700" b="1" dirty="0">
                <a:solidFill>
                  <a:srgbClr val="FF0000"/>
                </a:solidFill>
              </a:rPr>
              <a:t>가나</a:t>
            </a:r>
            <a:r>
              <a:rPr lang="en-US" altLang="ko-KR" sz="1700" b="1" dirty="0">
                <a:solidFill>
                  <a:srgbClr val="FF0000"/>
                </a:solidFill>
              </a:rPr>
              <a:t>"), </a:t>
            </a:r>
            <a:r>
              <a:rPr lang="en-US" altLang="ko-KR" sz="1700" b="1" dirty="0" err="1">
                <a:solidFill>
                  <a:srgbClr val="FF0000"/>
                </a:solidFill>
              </a:rPr>
              <a:t>sys.getsizeof</a:t>
            </a:r>
            <a:r>
              <a:rPr lang="en-US" altLang="ko-KR" sz="1700" b="1" dirty="0">
                <a:solidFill>
                  <a:srgbClr val="FF0000"/>
                </a:solidFill>
              </a:rPr>
              <a:t>("</a:t>
            </a:r>
            <a:r>
              <a:rPr lang="ko-KR" altLang="en-US" sz="1700" b="1" dirty="0">
                <a:solidFill>
                  <a:srgbClr val="FF0000"/>
                </a:solidFill>
              </a:rPr>
              <a:t>가나다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"))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76 78 80</a:t>
            </a:r>
            <a:endParaRPr lang="ko-KR" altLang="en-US" sz="17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77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문자열과 메모리 공간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컴퓨터 공학자들은 이러한 문자를 처리하기 위해 이진수로 변환되는 표준 규칙을 </a:t>
            </a:r>
            <a:r>
              <a:rPr lang="ko-KR" altLang="en-US" b="0" dirty="0" smtClean="0"/>
              <a:t>만들었다</a:t>
            </a:r>
            <a:r>
              <a:rPr lang="en-US" altLang="ko-KR" b="0" dirty="0" smtClean="0"/>
              <a:t>. ASCII, CP949, MS949, UTF-8 </a:t>
            </a:r>
            <a:r>
              <a:rPr lang="ko-KR" altLang="en-US" b="0" dirty="0" smtClean="0"/>
              <a:t>등 </a:t>
            </a:r>
            <a:r>
              <a:rPr lang="ko-KR" altLang="en-US" b="0" dirty="0"/>
              <a:t>이러한 규칙을 </a:t>
            </a:r>
            <a:r>
              <a:rPr lang="ko-KR" altLang="en-US" b="0" dirty="0" err="1" smtClean="0"/>
              <a:t>인코딩</a:t>
            </a:r>
            <a:r>
              <a:rPr lang="en-US" altLang="ko-KR" b="0" dirty="0" smtClean="0"/>
              <a:t>(encoding)</a:t>
            </a:r>
            <a:r>
              <a:rPr lang="ko-KR" altLang="en-US" b="0" dirty="0" smtClean="0"/>
              <a:t>이라고 </a:t>
            </a:r>
            <a:r>
              <a:rPr lang="ko-KR" altLang="en-US" b="0" dirty="0"/>
              <a:t>한다</a:t>
            </a:r>
            <a:r>
              <a:rPr lang="en-US" altLang="ko-KR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b="0" dirty="0"/>
              <a:t>컴퓨터는 문자를 직접 인식하지 못한다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b="0" dirty="0" smtClean="0"/>
              <a:t>컴퓨터는 </a:t>
            </a:r>
            <a:r>
              <a:rPr lang="ko-KR" altLang="en-US" b="0" dirty="0"/>
              <a:t>문자를 숫자로 변환하여 인식한다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b="0" dirty="0" smtClean="0"/>
              <a:t>사람들은 </a:t>
            </a:r>
            <a:r>
              <a:rPr lang="ko-KR" altLang="en-US" b="0" dirty="0"/>
              <a:t>문자를 숫자로 변환하기 위한 규칙을 만들었다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b="0" dirty="0" smtClean="0"/>
              <a:t>일반적으로 </a:t>
            </a:r>
            <a:r>
              <a:rPr lang="ko-KR" altLang="en-US" b="0" dirty="0"/>
              <a:t>이 규칙은 </a:t>
            </a:r>
            <a:r>
              <a:rPr lang="en-US" altLang="ko-KR" b="0" dirty="0"/>
              <a:t>1</a:t>
            </a:r>
            <a:r>
              <a:rPr lang="ko-KR" altLang="en-US" b="0" dirty="0"/>
              <a:t>개의 영문자를 </a:t>
            </a:r>
            <a:r>
              <a:rPr lang="en-US" altLang="ko-KR" b="0" dirty="0"/>
              <a:t>1</a:t>
            </a:r>
            <a:r>
              <a:rPr lang="ko-KR" altLang="en-US" b="0" dirty="0"/>
              <a:t>바이트</a:t>
            </a:r>
            <a:r>
              <a:rPr lang="en-US" altLang="ko-KR" b="0" dirty="0"/>
              <a:t>, </a:t>
            </a:r>
            <a:r>
              <a:rPr lang="ko-KR" altLang="en-US" b="0" dirty="0"/>
              <a:t>즉 </a:t>
            </a:r>
            <a:r>
              <a:rPr lang="en-US" altLang="ko-KR" b="0" dirty="0"/>
              <a:t>2</a:t>
            </a:r>
            <a:r>
              <a:rPr lang="ko-KR" altLang="en-US" b="0" dirty="0"/>
              <a:t>의 </a:t>
            </a:r>
            <a:r>
              <a:rPr lang="en-US" altLang="ko-KR" b="0" dirty="0"/>
              <a:t>8</a:t>
            </a:r>
            <a:r>
              <a:rPr lang="ko-KR" altLang="en-US" b="0" dirty="0"/>
              <a:t>승</a:t>
            </a:r>
            <a:r>
              <a:rPr lang="en-US" altLang="ko-KR" b="0" dirty="0" smtClean="0"/>
              <a:t>(256) </a:t>
            </a:r>
            <a:r>
              <a:rPr lang="ko-KR" altLang="en-US" b="0" dirty="0"/>
              <a:t>정도의 공간에 저장될 수 </a:t>
            </a:r>
            <a:r>
              <a:rPr lang="ko-KR" altLang="en-US" b="0" dirty="0" smtClean="0"/>
              <a:t>있도록 </a:t>
            </a:r>
            <a:r>
              <a:rPr lang="ko-KR" altLang="en-US" b="0" dirty="0"/>
              <a:t>정하였다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093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pic>
        <p:nvPicPr>
          <p:cNvPr id="1026" name="Picture 2" descr="ascii ì½ëí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208912" cy="545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1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1052736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인덱싱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51520" y="1628800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리스트처럼 </a:t>
            </a:r>
            <a:r>
              <a:rPr lang="ko-KR" altLang="en-US" b="0" dirty="0"/>
              <a:t>글자 하나하나가 상대적인 </a:t>
            </a:r>
            <a:r>
              <a:rPr lang="ko-KR" altLang="en-US" b="0" dirty="0" smtClean="0"/>
              <a:t>주소</a:t>
            </a:r>
            <a:r>
              <a:rPr lang="en-US" altLang="ko-KR" b="0" dirty="0" smtClean="0"/>
              <a:t>(offset)</a:t>
            </a:r>
            <a:r>
              <a:rPr lang="ko-KR" altLang="en-US" b="0" dirty="0" smtClean="0"/>
              <a:t>를 </a:t>
            </a:r>
            <a:r>
              <a:rPr lang="ko-KR" altLang="en-US" b="0" dirty="0"/>
              <a:t>가지는데</a:t>
            </a:r>
            <a:r>
              <a:rPr lang="en-US" altLang="ko-KR" b="0" dirty="0"/>
              <a:t>, </a:t>
            </a:r>
            <a:r>
              <a:rPr lang="ko-KR" altLang="en-US" b="0" dirty="0"/>
              <a:t>이 주소를 사용해 할당된 값을 </a:t>
            </a:r>
            <a:r>
              <a:rPr lang="ko-KR" altLang="en-US" b="0" dirty="0" smtClean="0"/>
              <a:t>가져오는 </a:t>
            </a:r>
            <a:r>
              <a:rPr lang="ko-KR" altLang="en-US" b="0" dirty="0"/>
              <a:t>인덱싱을 사용할 수 </a:t>
            </a:r>
            <a:r>
              <a:rPr lang="ko-KR" altLang="en-US" b="0" dirty="0" smtClean="0"/>
              <a:t>있다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  <p:sp>
        <p:nvSpPr>
          <p:cNvPr id="6" name="TextBox 5"/>
          <p:cNvSpPr txBox="1"/>
          <p:nvPr/>
        </p:nvSpPr>
        <p:spPr>
          <a:xfrm>
            <a:off x="663030" y="4120069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400" b="1" dirty="0">
                <a:solidFill>
                  <a:schemeClr val="accent1"/>
                </a:solidFill>
                <a:latin typeface="+mn-lt"/>
              </a:rPr>
              <a:t>문자열의 </a:t>
            </a:r>
            <a:r>
              <a:rPr lang="ko-KR" altLang="en-US" sz="1400" b="1" dirty="0" smtClean="0">
                <a:solidFill>
                  <a:schemeClr val="accent1"/>
                </a:solidFill>
                <a:latin typeface="+mn-lt"/>
              </a:rPr>
              <a:t>처리</a:t>
            </a:r>
            <a:r>
              <a:rPr lang="en-US" altLang="ko-KR" sz="14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400" b="1" dirty="0" smtClean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92896"/>
            <a:ext cx="2664296" cy="1588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22" y="4581128"/>
            <a:ext cx="8042356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893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124744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</a:t>
            </a:r>
            <a:r>
              <a:rPr lang="ko-KR" altLang="en-US" sz="2000" dirty="0" err="1"/>
              <a:t>슬라이싱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528" y="1700808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 err="1" smtClean="0"/>
              <a:t>슬라이싱</a:t>
            </a:r>
            <a:r>
              <a:rPr lang="en-US" altLang="ko-KR" dirty="0" smtClean="0"/>
              <a:t>(slicing) </a:t>
            </a:r>
            <a:r>
              <a:rPr lang="en-US" altLang="ko-KR" b="0" dirty="0" smtClean="0"/>
              <a:t>:</a:t>
            </a:r>
            <a:r>
              <a:rPr lang="ko-KR" altLang="en-US" b="0" dirty="0" smtClean="0"/>
              <a:t> </a:t>
            </a:r>
            <a:r>
              <a:rPr lang="ko-KR" altLang="en-US" b="0" dirty="0"/>
              <a:t>문자열의 </a:t>
            </a:r>
            <a:r>
              <a:rPr lang="ko-KR" altLang="en-US" b="0" dirty="0" err="1"/>
              <a:t>주소값을</a:t>
            </a:r>
            <a:r>
              <a:rPr lang="ko-KR" altLang="en-US" b="0" dirty="0"/>
              <a:t> 기반으로 문자열의 </a:t>
            </a:r>
            <a:r>
              <a:rPr lang="ko-KR" altLang="en-US" b="0" dirty="0" err="1"/>
              <a:t>부분값을</a:t>
            </a:r>
            <a:r>
              <a:rPr lang="ko-KR" altLang="en-US" b="0" dirty="0"/>
              <a:t> 반환하는 기법이다</a:t>
            </a:r>
            <a:r>
              <a:rPr lang="en-US" altLang="ko-KR" b="0" dirty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594594"/>
            <a:ext cx="8209665" cy="3210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67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10797</TotalTime>
  <Words>1972</Words>
  <Application>Microsoft Office PowerPoint</Application>
  <PresentationFormat>화면 슬라이드 쇼(4:3)</PresentationFormat>
  <Paragraphs>194</Paragraphs>
  <Slides>41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Office 테마</vt:lpstr>
      <vt:lpstr>PowerPoint 프레젠테이션</vt:lpstr>
      <vt:lpstr>PowerPoint 프레젠테이션</vt:lpstr>
      <vt:lpstr>PowerPoint 프레젠테이션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PowerPoint 프레젠테이션</vt:lpstr>
      <vt:lpstr>02. Lab: 단어 카운팅</vt:lpstr>
      <vt:lpstr>02. Lab: 단어 카운팅</vt:lpstr>
      <vt:lpstr>02. Lab: 단어 카운팅</vt:lpstr>
      <vt:lpstr>PowerPoint 프레젠테이션</vt:lpstr>
      <vt:lpstr>03. 문자열 서식 지정</vt:lpstr>
      <vt:lpstr>03. 문자열 서식 지정</vt:lpstr>
      <vt:lpstr>03. 문자열 서식 지정</vt:lpstr>
      <vt:lpstr>03. 문자열 서식 지정</vt:lpstr>
      <vt:lpstr>03. 문자열 서식 지정</vt:lpstr>
      <vt:lpstr>03. 문자열 서식 지정</vt:lpstr>
      <vt:lpstr>03. 문자열 서식 지정</vt:lpstr>
      <vt:lpstr>03. 문자열 서식 지정</vt:lpstr>
      <vt:lpstr>03. 문자열 서식 지정</vt:lpstr>
      <vt:lpstr>03. 문자열 서식 지정</vt:lpstr>
      <vt:lpstr>03. 문자열 서식 지정</vt:lpstr>
      <vt:lpstr>03. 문자열 서식 지정</vt:lpstr>
      <vt:lpstr>03. 문자열 서식 지정</vt:lpstr>
      <vt:lpstr>03. 문자열 서식 지정</vt:lpstr>
      <vt:lpstr>03. 문자열 서식 지정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최성철; 이동훈</dc:creator>
  <cp:lastModifiedBy>Hanjo Jeong</cp:lastModifiedBy>
  <cp:revision>792</cp:revision>
  <dcterms:created xsi:type="dcterms:W3CDTF">2012-07-11T10:23:22Z</dcterms:created>
  <dcterms:modified xsi:type="dcterms:W3CDTF">2019-03-28T11:02:55Z</dcterms:modified>
</cp:coreProperties>
</file>