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61"/>
  </p:notesMasterIdLst>
  <p:handoutMasterIdLst>
    <p:handoutMasterId r:id="rId62"/>
  </p:handoutMasterIdLst>
  <p:sldIdLst>
    <p:sldId id="256" r:id="rId3"/>
    <p:sldId id="471" r:id="rId4"/>
    <p:sldId id="586" r:id="rId5"/>
    <p:sldId id="528" r:id="rId6"/>
    <p:sldId id="530" r:id="rId7"/>
    <p:sldId id="587" r:id="rId8"/>
    <p:sldId id="531" r:id="rId9"/>
    <p:sldId id="532" r:id="rId10"/>
    <p:sldId id="533" r:id="rId11"/>
    <p:sldId id="574" r:id="rId12"/>
    <p:sldId id="534" r:id="rId13"/>
    <p:sldId id="535" r:id="rId14"/>
    <p:sldId id="588" r:id="rId15"/>
    <p:sldId id="536" r:id="rId16"/>
    <p:sldId id="575" r:id="rId17"/>
    <p:sldId id="576" r:id="rId18"/>
    <p:sldId id="537" r:id="rId19"/>
    <p:sldId id="577" r:id="rId20"/>
    <p:sldId id="538" r:id="rId21"/>
    <p:sldId id="539" r:id="rId22"/>
    <p:sldId id="589" r:id="rId23"/>
    <p:sldId id="541" r:id="rId24"/>
    <p:sldId id="543" r:id="rId25"/>
    <p:sldId id="592" r:id="rId26"/>
    <p:sldId id="544" r:id="rId27"/>
    <p:sldId id="581" r:id="rId28"/>
    <p:sldId id="582" r:id="rId29"/>
    <p:sldId id="546" r:id="rId30"/>
    <p:sldId id="590" r:id="rId31"/>
    <p:sldId id="547" r:id="rId32"/>
    <p:sldId id="593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7" r:id="rId42"/>
    <p:sldId id="594" r:id="rId43"/>
    <p:sldId id="559" r:id="rId44"/>
    <p:sldId id="560" r:id="rId45"/>
    <p:sldId id="561" r:id="rId46"/>
    <p:sldId id="562" r:id="rId47"/>
    <p:sldId id="563" r:id="rId48"/>
    <p:sldId id="564" r:id="rId49"/>
    <p:sldId id="565" r:id="rId50"/>
    <p:sldId id="566" r:id="rId51"/>
    <p:sldId id="567" r:id="rId52"/>
    <p:sldId id="568" r:id="rId53"/>
    <p:sldId id="591" r:id="rId54"/>
    <p:sldId id="569" r:id="rId55"/>
    <p:sldId id="570" r:id="rId56"/>
    <p:sldId id="571" r:id="rId57"/>
    <p:sldId id="572" r:id="rId58"/>
    <p:sldId id="584" r:id="rId59"/>
    <p:sldId id="385" r:id="rId6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FE496"/>
    <a:srgbClr val="B4D564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94213" autoAdjust="0"/>
  </p:normalViewPr>
  <p:slideViewPr>
    <p:cSldViewPr>
      <p:cViewPr varScale="1">
        <p:scale>
          <a:sx n="133" d="100"/>
          <a:sy n="133" d="100"/>
        </p:scale>
        <p:origin x="-1266" y="-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9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572" y="764704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자료구조의 이해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1772816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2019-04-05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8" r:id="rId8"/>
    <p:sldLayoutId id="2147483699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01B-5F1B-420C-BCF4-5FB22E8D8B17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D523-FFB9-448F-B672-D9E2E8C0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0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python-tuples-tutorial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#collection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?" TargetMode="Externa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sorting.html#sortinghowto" TargetMode="External"/><Relationship Id="rId2" Type="http://schemas.openxmlformats.org/officeDocument/2006/relationships/hyperlink" Target="https://docs.python.org/3/library/functions.html?" TargetMode="Externa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07. </a:t>
            </a:r>
            <a:r>
              <a:rPr lang="ko-KR" altLang="en-US" sz="3200" b="1" dirty="0">
                <a:solidFill>
                  <a:schemeClr val="bg1"/>
                </a:solidFill>
              </a:rPr>
              <a:t>자료구조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23553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643112"/>
            <a:ext cx="799288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먼저 입력한 텍스트는 변수 </a:t>
            </a:r>
            <a:r>
              <a:rPr lang="en-US" altLang="ko-KR" b="0" dirty="0"/>
              <a:t>word</a:t>
            </a:r>
            <a:r>
              <a:rPr lang="ko-KR" altLang="en-US" b="0" dirty="0"/>
              <a:t>에 저장되고</a:t>
            </a:r>
            <a:r>
              <a:rPr lang="en-US" altLang="ko-KR" b="0" dirty="0"/>
              <a:t>, </a:t>
            </a:r>
            <a:r>
              <a:rPr lang="ko-KR" altLang="en-US" b="0" dirty="0"/>
              <a:t>그 값을 </a:t>
            </a:r>
            <a:r>
              <a:rPr lang="ko-KR" altLang="en-US" b="0" dirty="0" err="1"/>
              <a:t>리스트형으로</a:t>
            </a:r>
            <a:r>
              <a:rPr lang="ko-KR" altLang="en-US" b="0" dirty="0"/>
              <a:t> 변환한다</a:t>
            </a:r>
            <a:r>
              <a:rPr lang="en-US" altLang="ko-KR" b="0" dirty="0"/>
              <a:t>. </a:t>
            </a:r>
            <a:r>
              <a:rPr lang="ko-KR" altLang="en-US" b="0" dirty="0"/>
              <a:t>그 후 </a:t>
            </a:r>
            <a:r>
              <a:rPr lang="ko-KR" altLang="en-US" b="0" dirty="0" err="1" smtClean="0"/>
              <a:t>값을차례대로</a:t>
            </a:r>
            <a:r>
              <a:rPr lang="ko-KR" altLang="en-US" b="0" dirty="0" smtClean="0"/>
              <a:t> </a:t>
            </a:r>
            <a:r>
              <a:rPr lang="ko-KR" altLang="en-US" b="0" dirty="0"/>
              <a:t>추출하면</a:t>
            </a:r>
            <a:r>
              <a:rPr lang="en-US" altLang="ko-KR" b="0" dirty="0"/>
              <a:t>, </a:t>
            </a:r>
            <a:r>
              <a:rPr lang="ko-KR" altLang="en-US" b="0" dirty="0"/>
              <a:t>입력한 텍스트의 </a:t>
            </a:r>
            <a:r>
              <a:rPr lang="ko-KR" altLang="en-US" b="0" dirty="0" err="1"/>
              <a:t>역순값이</a:t>
            </a:r>
            <a:r>
              <a:rPr lang="ko-KR" altLang="en-US" b="0" dirty="0"/>
              <a:t> 출력된다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7-1]</a:t>
            </a:r>
            <a:r>
              <a:rPr lang="ko-KR" altLang="en-US" b="0" dirty="0"/>
              <a:t>에서 확인할 코드가 있다</a:t>
            </a:r>
            <a:r>
              <a:rPr lang="en-US" altLang="ko-KR" b="0" dirty="0"/>
              <a:t>. </a:t>
            </a:r>
            <a:r>
              <a:rPr lang="ko-KR" altLang="en-US" b="0" dirty="0"/>
              <a:t>바로 </a:t>
            </a:r>
            <a:r>
              <a:rPr lang="en-US" altLang="ko-KR" dirty="0"/>
              <a:t>_ </a:t>
            </a:r>
            <a:r>
              <a:rPr lang="ko-KR" altLang="en-US" dirty="0"/>
              <a:t>기호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일반적으로 </a:t>
            </a:r>
            <a:r>
              <a:rPr lang="en-US" altLang="ko-KR" b="0" dirty="0"/>
              <a:t>for</a:t>
            </a:r>
            <a:r>
              <a:rPr lang="ko-KR" altLang="en-US" b="0" dirty="0"/>
              <a:t>문에서 많이 쓰이는데</a:t>
            </a:r>
            <a:r>
              <a:rPr lang="en-US" altLang="ko-KR" b="0" dirty="0"/>
              <a:t>, for</a:t>
            </a:r>
            <a:r>
              <a:rPr lang="ko-KR" altLang="en-US" b="0" dirty="0"/>
              <a:t>문에 </a:t>
            </a:r>
            <a:r>
              <a:rPr lang="en-US" altLang="ko-KR" b="0" dirty="0"/>
              <a:t>_ </a:t>
            </a:r>
            <a:r>
              <a:rPr lang="ko-KR" altLang="en-US" b="0" dirty="0"/>
              <a:t>기호가 있으면 </a:t>
            </a:r>
            <a:r>
              <a:rPr lang="ko-KR" altLang="en-US" b="0" dirty="0" smtClean="0"/>
              <a:t>해당 </a:t>
            </a:r>
            <a:r>
              <a:rPr lang="ko-KR" altLang="en-US" b="0" dirty="0" err="1"/>
              <a:t>반복문에서</a:t>
            </a:r>
            <a:r>
              <a:rPr lang="ko-KR" altLang="en-US" b="0" dirty="0"/>
              <a:t> 생성되는 값은 코드에서 사용하지 않는다는 뜻이다</a:t>
            </a:r>
            <a:r>
              <a:rPr lang="en-US" altLang="ko-KR" b="0" dirty="0"/>
              <a:t>. [</a:t>
            </a:r>
            <a:r>
              <a:rPr lang="ko-KR" altLang="en-US" b="0" dirty="0"/>
              <a:t>코드 </a:t>
            </a:r>
            <a:r>
              <a:rPr lang="en-US" altLang="ko-KR" b="0" dirty="0"/>
              <a:t>7-1]</a:t>
            </a:r>
            <a:r>
              <a:rPr lang="ko-KR" altLang="en-US" b="0" dirty="0"/>
              <a:t>에서는 </a:t>
            </a:r>
            <a:r>
              <a:rPr lang="en-US" altLang="ko-KR" b="0" dirty="0"/>
              <a:t>6</a:t>
            </a:r>
            <a:r>
              <a:rPr lang="ko-KR" altLang="en-US" b="0" dirty="0" smtClean="0"/>
              <a:t>행의 </a:t>
            </a:r>
            <a:r>
              <a:rPr lang="en-US" altLang="ko-KR" b="0" dirty="0" smtClean="0"/>
              <a:t>range(</a:t>
            </a:r>
            <a:r>
              <a:rPr lang="en-US" altLang="ko-KR" b="0" dirty="0" err="1" smtClean="0"/>
              <a:t>len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world_list</a:t>
            </a:r>
            <a:r>
              <a:rPr lang="en-US" altLang="ko-KR" b="0" dirty="0"/>
              <a:t>))</a:t>
            </a:r>
            <a:r>
              <a:rPr lang="ko-KR" altLang="en-US" b="0" dirty="0"/>
              <a:t>에서 생성되는 값이 </a:t>
            </a:r>
            <a:r>
              <a:rPr lang="ko-KR" altLang="en-US" b="0" dirty="0" err="1"/>
              <a:t>반복문</a:t>
            </a:r>
            <a:r>
              <a:rPr lang="ko-KR" altLang="en-US" b="0" dirty="0"/>
              <a:t> 내에서 사용되지 않으므로 </a:t>
            </a:r>
            <a:r>
              <a:rPr lang="en-US" altLang="ko-KR" b="0" dirty="0"/>
              <a:t>_</a:t>
            </a:r>
            <a:r>
              <a:rPr lang="ko-KR" altLang="en-US" b="0" dirty="0"/>
              <a:t>로 </a:t>
            </a:r>
            <a:r>
              <a:rPr lang="ko-KR" altLang="en-US" b="0" dirty="0" err="1" smtClean="0"/>
              <a:t>할당받은</a:t>
            </a:r>
            <a:r>
              <a:rPr lang="ko-KR" altLang="en-US" b="0" dirty="0" smtClean="0"/>
              <a:t> </a:t>
            </a:r>
            <a:r>
              <a:rPr lang="ko-KR" altLang="en-US" b="0" dirty="0"/>
              <a:t>것이다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556792"/>
            <a:ext cx="82089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 err="1"/>
              <a:t>스택과</a:t>
            </a:r>
            <a:r>
              <a:rPr lang="ko-KR" altLang="en-US" b="0" dirty="0"/>
              <a:t> 다르게 먼저 들어간 데이터가 먼저 나오는 ‘</a:t>
            </a:r>
            <a:r>
              <a:rPr lang="en-US" altLang="ko-KR" dirty="0"/>
              <a:t>Fist in First </a:t>
            </a:r>
            <a:r>
              <a:rPr lang="en-US" altLang="ko-KR" dirty="0" smtClean="0"/>
              <a:t>Out (FIFO)</a:t>
            </a:r>
            <a:r>
              <a:rPr lang="en-US" altLang="ko-KR" b="0" dirty="0" smtClean="0"/>
              <a:t>’</a:t>
            </a:r>
            <a:r>
              <a:rPr lang="ko-KR" altLang="en-US" b="0" dirty="0"/>
              <a:t>의 </a:t>
            </a:r>
            <a:r>
              <a:rPr lang="ko-KR" altLang="en-US" b="0" dirty="0" smtClean="0"/>
              <a:t>메모리 구조를 </a:t>
            </a:r>
            <a:r>
              <a:rPr lang="ko-KR" altLang="en-US" b="0" dirty="0"/>
              <a:t>가지는 저장 체계이다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 descr="queue data structur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472608" cy="35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424936" cy="2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큐는 어떤 상황에서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언급한 사례 중 은행에서 </a:t>
            </a:r>
            <a:r>
              <a:rPr lang="ko-KR" altLang="en-US" sz="1400" dirty="0"/>
              <a:t>대기 </a:t>
            </a:r>
            <a:r>
              <a:rPr lang="ko-KR" altLang="en-US" sz="1400" dirty="0" smtClean="0"/>
              <a:t>번호표</a:t>
            </a:r>
            <a:r>
              <a:rPr lang="ko-KR" altLang="en-US" sz="1400" b="0" dirty="0" smtClean="0"/>
              <a:t>를 </a:t>
            </a:r>
            <a:r>
              <a:rPr lang="ko-KR" altLang="en-US" sz="1400" b="0" dirty="0"/>
              <a:t>뽑을 때 번호를 저장하는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온 사람이 앞의 번호표를 뽑고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번호가 </a:t>
            </a:r>
            <a:r>
              <a:rPr lang="ko-KR" altLang="en-US" sz="1400" b="0" dirty="0" smtClean="0"/>
              <a:t>빠른 사람이 </a:t>
            </a:r>
            <a:r>
              <a:rPr lang="ko-KR" altLang="en-US" sz="1400" b="0" dirty="0"/>
              <a:t>먼저 서비스를 받는 구조이다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큐를 구현하는 것은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 err="1"/>
              <a:t>스택의</a:t>
            </a:r>
            <a:r>
              <a:rPr lang="ko-KR" altLang="en-US" sz="1400" b="0" dirty="0"/>
              <a:t> 구현과 같은데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데이터를 추출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dequeue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하기 위해서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처음 값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인덱스가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번째인 </a:t>
            </a:r>
            <a:r>
              <a:rPr lang="ko-KR" altLang="en-US" sz="1400" b="0" dirty="0" smtClean="0"/>
              <a:t>값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을 추출한다는 의미로 </a:t>
            </a:r>
            <a:r>
              <a:rPr lang="en-US" altLang="ko-KR" sz="1400" dirty="0"/>
              <a:t>pop(0)</a:t>
            </a:r>
            <a:r>
              <a:rPr lang="ko-KR" altLang="en-US" sz="1400" b="0" dirty="0"/>
              <a:t>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pop(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리스트의 마지막 값을 가져온다고 하면</a:t>
            </a:r>
            <a:r>
              <a:rPr lang="en-US" altLang="ko-KR" sz="1400" b="0" dirty="0"/>
              <a:t>, pop(0)</a:t>
            </a:r>
            <a:r>
              <a:rPr lang="ko-KR" altLang="en-US" sz="1400" b="0" dirty="0"/>
              <a:t>은 맨 처음 값을 가져온다는 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25058"/>
            <a:ext cx="8245223" cy="2556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튜플과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08012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37270" y="1484784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  <a:r>
              <a:rPr lang="ko-KR" altLang="en-US" b="0" dirty="0" smtClean="0"/>
              <a:t>은 </a:t>
            </a:r>
            <a:r>
              <a:rPr lang="ko-KR" altLang="en-US" b="0" dirty="0"/>
              <a:t>리스트와 같은 개념이지만</a:t>
            </a:r>
            <a:r>
              <a:rPr lang="en-US" altLang="ko-KR" b="0" dirty="0"/>
              <a:t>, </a:t>
            </a:r>
            <a:r>
              <a:rPr lang="ko-KR" altLang="en-US" dirty="0"/>
              <a:t>데이터를 변경할 수 </a:t>
            </a:r>
            <a:r>
              <a:rPr lang="ko-KR" altLang="en-US" dirty="0" smtClean="0"/>
              <a:t>없는 </a:t>
            </a:r>
            <a:r>
              <a:rPr lang="en-US" altLang="ko-KR" dirty="0" smtClean="0"/>
              <a:t>(Immutable)</a:t>
            </a:r>
            <a:r>
              <a:rPr lang="ko-KR" altLang="en-US" b="0" dirty="0" smtClean="0"/>
              <a:t> </a:t>
            </a:r>
            <a:r>
              <a:rPr lang="ko-KR" altLang="en-US" b="0" dirty="0"/>
              <a:t>자료구조이다</a:t>
            </a:r>
            <a:endParaRPr lang="en-US" altLang="ko-KR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3" y="2348880"/>
            <a:ext cx="824414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4437112"/>
            <a:ext cx="8280920" cy="197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b="0" dirty="0" smtClean="0"/>
              <a:t>첫 </a:t>
            </a:r>
            <a:r>
              <a:rPr lang="ko-KR" altLang="en-US" b="0" dirty="0"/>
              <a:t>번째 줄에서 </a:t>
            </a:r>
            <a:r>
              <a:rPr lang="ko-KR" altLang="en-US" b="0" dirty="0" err="1"/>
              <a:t>튜플을</a:t>
            </a:r>
            <a:r>
              <a:rPr lang="ko-KR" altLang="en-US" b="0" dirty="0"/>
              <a:t> 선언하는데</a:t>
            </a:r>
            <a:r>
              <a:rPr lang="en-US" altLang="ko-KR" b="0" dirty="0"/>
              <a:t>, </a:t>
            </a:r>
            <a:r>
              <a:rPr lang="ko-KR" altLang="en-US" b="0" dirty="0" err="1"/>
              <a:t>튜플은</a:t>
            </a:r>
            <a:r>
              <a:rPr lang="ko-KR" altLang="en-US" b="0" dirty="0"/>
              <a:t> </a:t>
            </a:r>
            <a:r>
              <a:rPr lang="ko-KR" altLang="en-US" dirty="0"/>
              <a:t>괄호를 이용</a:t>
            </a:r>
            <a:r>
              <a:rPr lang="ko-KR" altLang="en-US" b="0" dirty="0"/>
              <a:t>하여 </a:t>
            </a:r>
            <a:r>
              <a:rPr lang="en-US" altLang="ko-KR" b="0" dirty="0"/>
              <a:t>t=(1, 2, 3)</a:t>
            </a:r>
            <a:r>
              <a:rPr lang="ko-KR" altLang="en-US" b="0" dirty="0"/>
              <a:t>과 같은 형태로 </a:t>
            </a:r>
            <a:r>
              <a:rPr lang="ko-KR" altLang="en-US" b="0" dirty="0" smtClean="0"/>
              <a:t>선언한다</a:t>
            </a:r>
            <a:r>
              <a:rPr lang="en-US" altLang="ko-KR" b="0" dirty="0"/>
              <a:t>. </a:t>
            </a:r>
            <a:r>
              <a:rPr lang="ko-KR" altLang="en-US" b="0" dirty="0"/>
              <a:t>대괄호 </a:t>
            </a:r>
            <a:r>
              <a:rPr lang="en-US" altLang="ko-KR" b="0" dirty="0"/>
              <a:t>[ ]</a:t>
            </a:r>
            <a:r>
              <a:rPr lang="ko-KR" altLang="en-US" b="0" dirty="0"/>
              <a:t>를 이용하는 리스트와는 차이가 있다</a:t>
            </a:r>
            <a:r>
              <a:rPr lang="en-US" altLang="ko-KR" b="0" dirty="0"/>
              <a:t>. </a:t>
            </a:r>
            <a:r>
              <a:rPr lang="ko-KR" altLang="en-US" b="0" dirty="0"/>
              <a:t>하지만 선언 외에 여러 가지 연산은 </a:t>
            </a:r>
            <a:r>
              <a:rPr lang="ko-KR" altLang="en-US" b="0" dirty="0" smtClean="0"/>
              <a:t>리스트와 </a:t>
            </a:r>
            <a:r>
              <a:rPr lang="ko-KR" altLang="en-US" b="0" dirty="0"/>
              <a:t>같아</a:t>
            </a:r>
            <a:r>
              <a:rPr lang="en-US" altLang="ko-KR" b="0" dirty="0"/>
              <a:t>, </a:t>
            </a:r>
            <a:r>
              <a:rPr lang="ko-KR" altLang="en-US" b="0" dirty="0"/>
              <a:t>리스트에서 사용하는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ko-KR" altLang="en-US" b="0" dirty="0" err="1"/>
              <a:t>이</a:t>
            </a:r>
            <a:r>
              <a:rPr lang="ko-KR" altLang="en-US" b="0" dirty="0"/>
              <a:t> 모두 동일하게 적용된다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위의 코드처럼 </a:t>
            </a:r>
            <a:r>
              <a:rPr lang="ko-KR" altLang="en-US" dirty="0" err="1"/>
              <a:t>튜플</a:t>
            </a:r>
            <a:r>
              <a:rPr lang="ko-KR" altLang="en-US" dirty="0"/>
              <a:t> 간의 덧셈 </a:t>
            </a:r>
            <a:r>
              <a:rPr lang="en-US" altLang="ko-KR" dirty="0"/>
              <a:t>t + t</a:t>
            </a:r>
            <a:r>
              <a:rPr lang="ko-KR" altLang="en-US" b="0" dirty="0"/>
              <a:t>이나 </a:t>
            </a:r>
            <a:r>
              <a:rPr lang="ko-KR" altLang="en-US" dirty="0"/>
              <a:t>곱셈 </a:t>
            </a:r>
            <a:r>
              <a:rPr lang="en-US" altLang="ko-KR" dirty="0"/>
              <a:t>t * 2</a:t>
            </a:r>
            <a:r>
              <a:rPr lang="en-US" altLang="ko-KR" b="0" dirty="0"/>
              <a:t>, </a:t>
            </a:r>
            <a:r>
              <a:rPr lang="ko-KR" altLang="en-US" b="0" dirty="0"/>
              <a:t>그리고 </a:t>
            </a:r>
            <a:r>
              <a:rPr lang="en-US" altLang="ko-KR" b="0" dirty="0" err="1"/>
              <a:t>len</a:t>
            </a:r>
            <a:r>
              <a:rPr lang="en-US" altLang="ko-KR" b="0" dirty="0"/>
              <a:t>( )</a:t>
            </a:r>
            <a:r>
              <a:rPr lang="ko-KR" altLang="en-US" b="0" dirty="0"/>
              <a:t>과 같은 </a:t>
            </a:r>
            <a:r>
              <a:rPr lang="ko-KR" altLang="en-US" b="0" dirty="0" err="1"/>
              <a:t>리스트형</a:t>
            </a:r>
            <a:r>
              <a:rPr lang="ko-KR" altLang="en-US" b="0" dirty="0"/>
              <a:t> 데이터에 </a:t>
            </a:r>
            <a:r>
              <a:rPr lang="ko-KR" altLang="en-US" b="0" dirty="0" smtClean="0"/>
              <a:t>사용하는 </a:t>
            </a:r>
            <a:r>
              <a:rPr lang="ko-KR" altLang="en-US" b="0" dirty="0"/>
              <a:t>함수 모두 사용할 수 있다</a:t>
            </a:r>
            <a:r>
              <a:rPr lang="en-US" altLang="ko-KR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494233" y="46159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36179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7314" y="1412776"/>
            <a:ext cx="828914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튜플과 리스트의 유일하면서도 큰 차이점이 있다면</a:t>
            </a:r>
            <a:r>
              <a:rPr lang="en-US" altLang="ko-KR" b="0" dirty="0"/>
              <a:t>, </a:t>
            </a:r>
            <a:r>
              <a:rPr lang="ko-KR" altLang="en-US" b="0" dirty="0" err="1"/>
              <a:t>튜플의</a:t>
            </a:r>
            <a:r>
              <a:rPr lang="ko-KR" altLang="en-US" b="0" dirty="0"/>
              <a:t> 값은 마음대로 변경할 수 없다는 것이다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만약 </a:t>
            </a:r>
            <a:r>
              <a:rPr lang="ko-KR" altLang="en-US" b="0" dirty="0" err="1"/>
              <a:t>튜플의</a:t>
            </a:r>
            <a:r>
              <a:rPr lang="ko-KR" altLang="en-US" b="0" dirty="0"/>
              <a:t> 값을 변경하고 </a:t>
            </a:r>
            <a:r>
              <a:rPr lang="ko-KR" altLang="en-US" b="0" dirty="0" smtClean="0"/>
              <a:t>싶다면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/>
              <a:t>다음과 같이 오류가 발생한다</a:t>
            </a:r>
            <a:r>
              <a:rPr lang="en-US" altLang="ko-KR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2" y="2420888"/>
            <a:ext cx="8002123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1" y="4653136"/>
            <a:ext cx="4176465" cy="115212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t = (1,2,[3,4,5]) 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tx2"/>
                </a:solidFill>
              </a:rPr>
              <a:t>t.append</a:t>
            </a:r>
            <a:r>
              <a:rPr lang="en-US" altLang="ko-KR" b="1" dirty="0" smtClean="0">
                <a:solidFill>
                  <a:schemeClr val="tx2"/>
                </a:solidFill>
              </a:rPr>
              <a:t>(6)   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Append error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t[2].append(6)	</a:t>
            </a:r>
            <a:r>
              <a:rPr lang="en-US" altLang="ko-KR" b="1" dirty="0" smtClean="0">
                <a:solidFill>
                  <a:srgbClr val="00B050"/>
                </a:solidFill>
              </a:rPr>
              <a:t>=&gt; </a:t>
            </a:r>
            <a:r>
              <a:rPr lang="en-US" altLang="ko-KR" b="1" dirty="0">
                <a:solidFill>
                  <a:srgbClr val="00B050"/>
                </a:solidFill>
              </a:rPr>
              <a:t>(1, 2, [3, 4, 5, 6])</a:t>
            </a:r>
            <a:endParaRPr lang="ko-KR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96868" y="4263662"/>
            <a:ext cx="3809876" cy="1763459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x = (</a:t>
            </a:r>
            <a:r>
              <a:rPr lang="en-US" altLang="ko-KR" b="1" dirty="0" smtClean="0">
                <a:solidFill>
                  <a:schemeClr val="tx2"/>
                </a:solidFill>
              </a:rPr>
              <a:t>1,2,3); y </a:t>
            </a:r>
            <a:r>
              <a:rPr lang="en-US" altLang="ko-KR" b="1" dirty="0">
                <a:solidFill>
                  <a:schemeClr val="tx2"/>
                </a:solidFill>
              </a:rPr>
              <a:t>= (4,5)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print(</a:t>
            </a:r>
            <a:r>
              <a:rPr lang="en-US" altLang="ko-KR" b="1" dirty="0" err="1">
                <a:solidFill>
                  <a:schemeClr val="tx2"/>
                </a:solidFill>
              </a:rPr>
              <a:t>x+y</a:t>
            </a:r>
            <a:r>
              <a:rPr lang="en-US" altLang="ko-KR" b="1" dirty="0" smtClean="0">
                <a:solidFill>
                  <a:schemeClr val="tx2"/>
                </a:solidFill>
              </a:rPr>
              <a:t>) </a:t>
            </a:r>
            <a:r>
              <a:rPr lang="en-US" altLang="ko-KR" b="1" dirty="0">
                <a:solidFill>
                  <a:srgbClr val="00B050"/>
                </a:solidFill>
              </a:rPr>
              <a:t>=&gt; (1, 2, 3, 4, 5) 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z = [4,5]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print(</a:t>
            </a:r>
            <a:r>
              <a:rPr lang="en-US" altLang="ko-KR" b="1" dirty="0" err="1">
                <a:solidFill>
                  <a:schemeClr val="tx2"/>
                </a:solidFill>
              </a:rPr>
              <a:t>x+z</a:t>
            </a:r>
            <a:r>
              <a:rPr lang="en-US" altLang="ko-KR" b="1" dirty="0" smtClean="0">
                <a:solidFill>
                  <a:schemeClr val="tx2"/>
                </a:solidFill>
              </a:rPr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=&gt; C</a:t>
            </a:r>
            <a:r>
              <a:rPr lang="en-US" altLang="ko-KR" b="1" dirty="0" smtClean="0">
                <a:solidFill>
                  <a:srgbClr val="FF0000"/>
                </a:solidFill>
              </a:rPr>
              <a:t>oncatenate error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862" y="4149080"/>
            <a:ext cx="15493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Try </a:t>
            </a:r>
            <a:r>
              <a:rPr lang="en-US" altLang="ko-KR" b="1" dirty="0" smtClean="0">
                <a:solidFill>
                  <a:srgbClr val="FF0000"/>
                </a:solidFill>
              </a:rPr>
              <a:t>These </a:t>
            </a:r>
            <a:r>
              <a:rPr lang="en-US" altLang="ko-KR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60032" y="5986096"/>
            <a:ext cx="409823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hangingPunct="1">
              <a:lnSpc>
                <a:spcPct val="120000"/>
              </a:lnSpc>
              <a:buClrTx/>
              <a:buSzTx/>
              <a:buFontTx/>
              <a:buNone/>
              <a:tabLst/>
            </a:pPr>
            <a:r>
              <a:rPr lang="en-US" altLang="ko-KR" sz="1600" b="1" dirty="0" smtClean="0">
                <a:solidFill>
                  <a:srgbClr val="FF0000"/>
                </a:solidFill>
              </a:rPr>
              <a:t>Concatenate error: </a:t>
            </a:r>
            <a:r>
              <a:rPr lang="ko-KR" altLang="ko-KR" sz="1600" b="1" dirty="0" smtClean="0">
                <a:solidFill>
                  <a:srgbClr val="FF0000"/>
                </a:solidFill>
              </a:rPr>
              <a:t>can </a:t>
            </a:r>
            <a:r>
              <a:rPr lang="ko-KR" altLang="ko-KR" sz="1600" b="1" dirty="0">
                <a:solidFill>
                  <a:srgbClr val="FF0000"/>
                </a:solidFill>
              </a:rPr>
              <a:t>only concatenate tuple (not "list") to tuple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545" y="5788376"/>
            <a:ext cx="42484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Append error: </a:t>
            </a:r>
            <a:r>
              <a:rPr lang="ko-KR" altLang="ko-KR" sz="1600" b="1" dirty="0" smtClean="0">
                <a:solidFill>
                  <a:srgbClr val="FF0000"/>
                </a:solidFill>
              </a:rPr>
              <a:t>'tuple</a:t>
            </a:r>
            <a:r>
              <a:rPr lang="ko-KR" altLang="ko-KR" sz="1600" b="1" dirty="0">
                <a:solidFill>
                  <a:srgbClr val="FF0000"/>
                </a:solidFill>
              </a:rPr>
              <a:t>' object has no attribute 'append' </a:t>
            </a:r>
          </a:p>
        </p:txBody>
      </p:sp>
    </p:spTree>
    <p:extLst>
      <p:ext uri="{BB962C8B-B14F-4D97-AF65-F5344CB8AC3E}">
        <p14:creationId xmlns:p14="http://schemas.microsoft.com/office/powerpoint/2010/main" val="107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72816"/>
            <a:ext cx="828092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/>
              <a:t>튜플은</a:t>
            </a:r>
            <a:r>
              <a:rPr lang="ko-KR" altLang="en-US" dirty="0"/>
              <a:t> 언제 사용할까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b="0" dirty="0"/>
              <a:t>학번이나 이름</a:t>
            </a:r>
            <a:r>
              <a:rPr lang="en-US" altLang="ko-KR" b="0" dirty="0"/>
              <a:t>, </a:t>
            </a:r>
            <a:r>
              <a:rPr lang="ko-KR" altLang="en-US" b="0" dirty="0"/>
              <a:t>주민등록번호와 같이 </a:t>
            </a:r>
            <a:r>
              <a:rPr lang="ko-KR" altLang="en-US" dirty="0"/>
              <a:t>변경되지 않아야 하는 </a:t>
            </a:r>
            <a:r>
              <a:rPr lang="ko-KR" altLang="en-US" dirty="0" smtClean="0"/>
              <a:t>정보나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사용되는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데이터를 표현할 때 사용된다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프로그래머가 </a:t>
            </a:r>
            <a:r>
              <a:rPr lang="ko-KR" altLang="en-US" b="0" dirty="0"/>
              <a:t>이러한 이해 없이 </a:t>
            </a:r>
            <a:r>
              <a:rPr lang="ko-KR" altLang="en-US" b="0" dirty="0" smtClean="0"/>
              <a:t>이러한 데이터를 마음대로 </a:t>
            </a:r>
            <a:r>
              <a:rPr lang="ko-KR" altLang="en-US" b="0" dirty="0"/>
              <a:t>값을 변경하려고 할 때</a:t>
            </a:r>
            <a:r>
              <a:rPr lang="en-US" altLang="ko-KR" b="0" dirty="0"/>
              <a:t>, </a:t>
            </a:r>
            <a:r>
              <a:rPr lang="ko-KR" altLang="en-US" b="0" dirty="0" err="1"/>
              <a:t>튜플은</a:t>
            </a:r>
            <a:r>
              <a:rPr lang="ko-KR" altLang="en-US" b="0" dirty="0"/>
              <a:t> 이를 방지하는 기능을 한다</a:t>
            </a:r>
            <a:r>
              <a:rPr lang="en-US" altLang="ko-KR" b="0" dirty="0"/>
              <a:t>.</a:t>
            </a:r>
          </a:p>
          <a:p>
            <a:pPr>
              <a:spcBef>
                <a:spcPts val="24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추가로</a:t>
            </a:r>
            <a:r>
              <a:rPr lang="en-US" altLang="ko-KR" dirty="0" smtClean="0"/>
              <a:t>, Input (raw) </a:t>
            </a:r>
            <a:r>
              <a:rPr lang="ko-KR" altLang="en-US" dirty="0" smtClean="0"/>
              <a:t>데이터와 같이 </a:t>
            </a:r>
            <a:r>
              <a:rPr lang="en-US" altLang="ko-KR" dirty="0" smtClean="0"/>
              <a:t>Read-Only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튜플로</a:t>
            </a:r>
            <a:r>
              <a:rPr lang="ko-KR" altLang="en-US" dirty="0" smtClean="0"/>
              <a:t> 정의하면 리스트로 정의하는 것보다 속도가 빠르다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25835" y="4905164"/>
            <a:ext cx="7992888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b="1" dirty="0" err="1" smtClean="0"/>
              <a:t>튜플</a:t>
            </a:r>
            <a:r>
              <a:rPr lang="ko-KR" altLang="en-US" b="1" dirty="0" smtClean="0"/>
              <a:t> 관련 </a:t>
            </a:r>
            <a:r>
              <a:rPr lang="en-US" altLang="ko-KR" b="1" dirty="0" smtClean="0"/>
              <a:t>Tutorial: </a:t>
            </a:r>
            <a:r>
              <a:rPr lang="en-US" altLang="ko-KR" dirty="0">
                <a:hlinkClick r:id="rId2"/>
              </a:rPr>
              <a:t>https://www.datacamp.com/community/tutorials/python-tuples-tutorial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912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119" y="1412776"/>
            <a:ext cx="855139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세트</a:t>
            </a:r>
            <a:r>
              <a:rPr lang="en-US" altLang="ko-KR" dirty="0" smtClean="0"/>
              <a:t>(set) : </a:t>
            </a:r>
            <a:r>
              <a:rPr lang="ko-KR" altLang="en-US" b="0" dirty="0" smtClean="0"/>
              <a:t>값을 </a:t>
            </a:r>
            <a:r>
              <a:rPr lang="ko-KR" altLang="en-US" b="0" dirty="0"/>
              <a:t>순서 없이 저장하면서 </a:t>
            </a:r>
            <a:r>
              <a:rPr lang="ko-KR" altLang="en-US" dirty="0"/>
              <a:t>중복을 불허</a:t>
            </a:r>
            <a:r>
              <a:rPr lang="ko-KR" altLang="en-US" b="0" dirty="0"/>
              <a:t>하는 </a:t>
            </a:r>
            <a:r>
              <a:rPr lang="ko-KR" altLang="en-US" b="0" dirty="0" err="1"/>
              <a:t>자료형이다</a:t>
            </a:r>
            <a:r>
              <a:rPr lang="en-US" altLang="ko-KR" b="0" dirty="0"/>
              <a:t>. </a:t>
            </a:r>
            <a:r>
              <a:rPr lang="ko-KR" altLang="en-US" b="0" dirty="0"/>
              <a:t>세트는 튜플과 다르게 </a:t>
            </a:r>
            <a:r>
              <a:rPr lang="ko-KR" altLang="en-US" dirty="0" smtClean="0"/>
              <a:t>삭제나 </a:t>
            </a:r>
            <a:r>
              <a:rPr lang="ko-KR" altLang="en-US" dirty="0"/>
              <a:t>변경이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(Mutable)</a:t>
            </a:r>
            <a:r>
              <a:rPr lang="ko-KR" altLang="en-US" b="0" dirty="0" smtClean="0"/>
              <a:t>하며</a:t>
            </a:r>
            <a:r>
              <a:rPr lang="en-US" altLang="ko-KR" b="0" dirty="0"/>
              <a:t>, </a:t>
            </a:r>
            <a:r>
              <a:rPr lang="ko-KR" altLang="en-US" b="0" dirty="0"/>
              <a:t>다양한 집합 연산을 제공한다</a:t>
            </a:r>
            <a:r>
              <a:rPr lang="en-US" altLang="ko-KR" b="0" dirty="0" smtClean="0"/>
              <a:t>.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 marL="61200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 smtClean="0"/>
              <a:t>세트를 </a:t>
            </a:r>
            <a:r>
              <a:rPr lang="ko-KR" altLang="en-US" sz="1400" b="0" dirty="0"/>
              <a:t>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값이 세트 </a:t>
            </a:r>
            <a:r>
              <a:rPr lang="ko-KR" altLang="en-US" sz="1400" b="0" dirty="0"/>
              <a:t>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</a:t>
            </a:r>
            <a:r>
              <a:rPr lang="ko-KR" altLang="en-US" sz="1400" b="0" dirty="0" smtClean="0"/>
              <a:t>변환하면</a:t>
            </a:r>
            <a:r>
              <a:rPr lang="en-US" altLang="ko-KR" sz="1400" b="0" dirty="0"/>
              <a:t>, </a:t>
            </a:r>
            <a:r>
              <a:rPr lang="ko-KR" altLang="en-US" sz="140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세트는 리스트나 튜플과 다르</a:t>
            </a:r>
            <a:r>
              <a:rPr lang="ko-KR" altLang="en-US" b="0" dirty="0"/>
              <a:t>게</a:t>
            </a:r>
            <a:r>
              <a:rPr lang="ko-KR" altLang="en-US" b="0" dirty="0" smtClean="0"/>
              <a:t> </a:t>
            </a:r>
            <a:r>
              <a:rPr lang="ko-KR" altLang="en-US" dirty="0" smtClean="0"/>
              <a:t>인덱싱 및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기능을 제공하지 않는다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세트의 원소 </a:t>
            </a:r>
            <a:r>
              <a:rPr lang="en-US" altLang="ko-KR" b="0" dirty="0" smtClean="0"/>
              <a:t>(Element)</a:t>
            </a:r>
            <a:r>
              <a:rPr lang="ko-KR" altLang="en-US" b="0" dirty="0" smtClean="0"/>
              <a:t>들을 가져오기 위해서는 리스트나 </a:t>
            </a:r>
            <a:r>
              <a:rPr lang="ko-KR" altLang="en-US" b="0" dirty="0" err="1" smtClean="0"/>
              <a:t>튜플로</a:t>
            </a:r>
            <a:r>
              <a:rPr lang="ko-KR" altLang="en-US" b="0" dirty="0" smtClean="0"/>
              <a:t> 변환 후 사용하면 된다</a:t>
            </a:r>
            <a:r>
              <a:rPr lang="en-US" altLang="ko-KR" b="0" dirty="0" smtClean="0"/>
              <a:t>.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1" y="2276872"/>
            <a:ext cx="813690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87043" y="375989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0189" y="5517232"/>
            <a:ext cx="7834856" cy="10895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s = {1,2,3}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a = s[0</a:t>
            </a:r>
            <a:r>
              <a:rPr lang="en-US" altLang="ko-KR" b="1" dirty="0" smtClean="0">
                <a:solidFill>
                  <a:schemeClr val="tx2"/>
                </a:solidFill>
              </a:rPr>
              <a:t>]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TypeError</a:t>
            </a:r>
            <a:r>
              <a:rPr lang="en-US" altLang="ko-KR" b="1" dirty="0">
                <a:solidFill>
                  <a:srgbClr val="FF0000"/>
                </a:solidFill>
              </a:rPr>
              <a:t>: 'set' object does not support indexing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s</a:t>
            </a:r>
            <a:r>
              <a:rPr lang="en-US" altLang="ko-KR" b="1" dirty="0" err="1" smtClean="0">
                <a:solidFill>
                  <a:schemeClr val="tx2"/>
                </a:solidFill>
              </a:rPr>
              <a:t>_list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= list(s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  </a:t>
            </a:r>
            <a:r>
              <a:rPr lang="en-US" altLang="ko-KR" b="1" dirty="0" smtClean="0">
                <a:solidFill>
                  <a:srgbClr val="00B050"/>
                </a:solidFill>
              </a:rPr>
              <a:t>=&gt;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s_list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= [1,2,3]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51904" y="908720"/>
            <a:ext cx="8208912" cy="36004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1800" dirty="0" smtClean="0"/>
              <a:t>세트</a:t>
            </a:r>
            <a:endParaRPr lang="en-US" altLang="ko-KR" sz="1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80999" y="1340767"/>
            <a:ext cx="8583487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튜플과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</a:t>
            </a:r>
            <a:r>
              <a:rPr lang="ko-KR" altLang="en-US" sz="1400" b="0" dirty="0" smtClean="0"/>
              <a:t>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056784" cy="493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7271" y="1340768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파이썬의</a:t>
            </a:r>
            <a:r>
              <a:rPr lang="ko-KR" altLang="en-US" b="0" dirty="0"/>
              <a:t> 세트는 수학의 집합과 마찬가지로 다양한 </a:t>
            </a:r>
            <a:r>
              <a:rPr lang="ko-KR" altLang="en-US" dirty="0"/>
              <a:t>집합 연산</a:t>
            </a:r>
            <a:r>
              <a:rPr lang="ko-KR" altLang="en-US" b="0" dirty="0"/>
              <a:t>을 제공한다</a:t>
            </a:r>
            <a:r>
              <a:rPr lang="en-US" altLang="ko-KR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840760" cy="21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2682" y="611693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600" b="1" dirty="0" smtClean="0">
                <a:solidFill>
                  <a:schemeClr val="accent1"/>
                </a:solidFill>
                <a:latin typeface="+mj-ea"/>
                <a:ea typeface="+mj-ea"/>
              </a:rPr>
              <a:t>세트의 집합 </a:t>
            </a:r>
            <a:r>
              <a:rPr lang="ko-KR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연산</a:t>
            </a:r>
            <a:r>
              <a:rPr lang="en-US" altLang="ko-KR" sz="16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50" y="4377928"/>
            <a:ext cx="828021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자료구조의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스택과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튜플과 </a:t>
            </a:r>
            <a:r>
              <a:rPr lang="ko-KR" altLang="en-US" sz="2000" b="1" dirty="0" smtClean="0">
                <a:latin typeface="+mj-ea"/>
                <a:ea typeface="+mj-ea"/>
              </a:rPr>
              <a:t>세트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딕셔너리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collections </a:t>
            </a:r>
            <a:r>
              <a:rPr lang="ko-KR" altLang="en-US" sz="2000" b="1" dirty="0" smtClean="0">
                <a:latin typeface="+mj-ea"/>
                <a:ea typeface="+mj-ea"/>
              </a:rPr>
              <a:t>모듈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텍스트 </a:t>
            </a:r>
            <a:r>
              <a:rPr lang="ko-KR" altLang="en-US" sz="2000" b="1" dirty="0" err="1">
                <a:latin typeface="+mj-ea"/>
                <a:ea typeface="+mj-ea"/>
              </a:rPr>
              <a:t>마이닝</a:t>
            </a:r>
            <a:r>
              <a:rPr lang="ko-KR" altLang="en-US" sz="2000" b="1" dirty="0">
                <a:latin typeface="+mj-ea"/>
                <a:ea typeface="+mj-ea"/>
              </a:rPr>
              <a:t> 프로그램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튜플과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33930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12776"/>
            <a:ext cx="871296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딕셔너리</a:t>
            </a:r>
            <a:r>
              <a:rPr lang="en-US" altLang="ko-KR" dirty="0" smtClean="0"/>
              <a:t>(dictionary) :</a:t>
            </a:r>
            <a:r>
              <a:rPr lang="ko-KR" altLang="en-US" dirty="0" smtClean="0"/>
              <a:t> </a:t>
            </a:r>
            <a:r>
              <a:rPr lang="ko-KR" altLang="en-US" b="0" dirty="0"/>
              <a:t>전화번호부와 같이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</a:t>
            </a:r>
            <a:r>
              <a:rPr lang="ko-KR" altLang="en-US" b="0" dirty="0" smtClean="0"/>
              <a:t>와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b="0" dirty="0"/>
              <a:t>형태로 데이터를 저장하는 자료구조이다</a:t>
            </a:r>
            <a:r>
              <a:rPr lang="en-US" altLang="ko-KR" b="0" dirty="0" smtClean="0"/>
              <a:t>.</a:t>
            </a:r>
          </a:p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키 값은 </a:t>
            </a:r>
            <a:r>
              <a:rPr lang="ko-KR" altLang="en-US" b="0" dirty="0" err="1" smtClean="0"/>
              <a:t>딕셔너리</a:t>
            </a:r>
            <a:r>
              <a:rPr lang="ko-KR" altLang="en-US" b="0" dirty="0" smtClean="0"/>
              <a:t> 내에서 </a:t>
            </a:r>
            <a:r>
              <a:rPr lang="ko-KR" altLang="en-US" dirty="0" smtClean="0"/>
              <a:t>유일</a:t>
            </a:r>
            <a:r>
              <a:rPr lang="en-US" altLang="ko-KR" dirty="0" smtClean="0"/>
              <a:t>(Unique)</a:t>
            </a:r>
            <a:r>
              <a:rPr lang="ko-KR" altLang="en-US" b="0" dirty="0" smtClean="0"/>
              <a:t>해</a:t>
            </a:r>
            <a:r>
              <a:rPr lang="ko-KR" altLang="en-US" b="0" dirty="0"/>
              <a:t>야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</a:p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파이썬에서</a:t>
            </a:r>
            <a:r>
              <a:rPr lang="ko-KR" altLang="en-US" b="0" dirty="0"/>
              <a:t> </a:t>
            </a:r>
            <a:r>
              <a:rPr lang="ko-KR" altLang="en-US" b="0" dirty="0" err="1"/>
              <a:t>딕셔너리의</a:t>
            </a:r>
            <a:r>
              <a:rPr lang="ko-KR" altLang="en-US" b="0" dirty="0"/>
              <a:t> 선언은 </a:t>
            </a:r>
            <a:r>
              <a:rPr lang="ko-KR" altLang="en-US" dirty="0" smtClean="0"/>
              <a:t>중괄호</a:t>
            </a:r>
            <a:r>
              <a:rPr lang="ko-KR" altLang="en-US" b="0" dirty="0" smtClean="0"/>
              <a:t> </a:t>
            </a:r>
            <a:r>
              <a:rPr lang="en-US" altLang="ko-KR" dirty="0" smtClean="0"/>
              <a:t>{}</a:t>
            </a:r>
            <a:r>
              <a:rPr lang="ko-KR" altLang="en-US" b="0" dirty="0"/>
              <a:t>를 사용하여 키와 값의 쌍으로 구성하면 된다</a:t>
            </a:r>
            <a:r>
              <a:rPr lang="en-US" altLang="ko-KR" b="0" dirty="0"/>
              <a:t>.</a:t>
            </a:r>
          </a:p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4032994" cy="183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7800578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3" y="6010396"/>
            <a:ext cx="7200000" cy="59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57833" y="378904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 err="1" smtClean="0">
                <a:solidFill>
                  <a:schemeClr val="accent1"/>
                </a:solidFill>
                <a:latin typeface="+mj-ea"/>
                <a:ea typeface="+mj-ea"/>
              </a:rPr>
              <a:t>딕셔너리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 예제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: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키와 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값의 샘플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484784"/>
            <a:ext cx="84969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해당 변수에서 특정 값을 호출하는 방법이다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해당 값의 </a:t>
            </a:r>
            <a:r>
              <a:rPr lang="ko-KR" altLang="en-US" dirty="0" smtClean="0"/>
              <a:t>키를 대괄호 </a:t>
            </a:r>
            <a:r>
              <a:rPr lang="en-US" altLang="ko-KR" dirty="0" smtClean="0"/>
              <a:t>[ ] </a:t>
            </a:r>
            <a:r>
              <a:rPr lang="ko-KR" altLang="en-US" dirty="0" smtClean="0"/>
              <a:t>안에 넣어 </a:t>
            </a:r>
            <a:r>
              <a:rPr lang="ko-KR" altLang="en-US" b="0" dirty="0" smtClean="0"/>
              <a:t>호출할 수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변수의 </a:t>
            </a:r>
            <a:r>
              <a:rPr lang="ko-KR" altLang="en-US" b="0" dirty="0" err="1"/>
              <a:t>자료형을</a:t>
            </a:r>
            <a:r>
              <a:rPr lang="ko-KR" altLang="en-US" b="0" dirty="0"/>
              <a:t> 정확히 모르고 호출한다면</a:t>
            </a:r>
            <a:r>
              <a:rPr lang="en-US" altLang="ko-KR" b="0" dirty="0"/>
              <a:t>, </a:t>
            </a:r>
            <a:r>
              <a:rPr lang="ko-KR" altLang="en-US" b="0" dirty="0"/>
              <a:t>리스트로 오해할 수도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83788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23528" y="3326660"/>
            <a:ext cx="7776864" cy="45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값 재할당과 데이터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키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값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ko-KR" altLang="en-US" b="0" dirty="0"/>
              <a:t>추가이다</a:t>
            </a:r>
            <a:endParaRPr lang="en-US" altLang="ko-KR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5" y="3789040"/>
            <a:ext cx="791820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4797152"/>
            <a:ext cx="39189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02512" y="4806553"/>
            <a:ext cx="266429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데이터 추가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302" y="3861048"/>
            <a:ext cx="391894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98246" y="3870449"/>
            <a:ext cx="2664296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값</a:t>
            </a:r>
            <a:r>
              <a:rPr lang="ko-KR" altLang="en-US" b="1" dirty="0" smtClean="0">
                <a:solidFill>
                  <a:srgbClr val="FF0000"/>
                </a:solidFill>
              </a:rPr>
              <a:t> 재할당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949280"/>
            <a:ext cx="8082879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값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추가 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동일한 키가 존재하는 경우에는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Duplicate-Key Error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 발생하지 않고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해당 키에 대해 마지막에 할당 된 값만 가진다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다만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Multiple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Value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저장하기 위해서는 리스트나 튜플과 같은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enumerate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이용할 수도 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016313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두 개 이상의 </a:t>
            </a:r>
            <a:r>
              <a:rPr lang="ko-KR" altLang="en-US" sz="2000" dirty="0" err="1" smtClean="0"/>
              <a:t>컬럼을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갖을</a:t>
            </a:r>
            <a:r>
              <a:rPr lang="ko-KR" altLang="en-US" sz="2000" dirty="0" smtClean="0"/>
              <a:t> 경우는 어떻게 표현 할까</a:t>
            </a:r>
            <a:r>
              <a:rPr lang="en-US" altLang="ko-KR" sz="2000" dirty="0" smtClean="0"/>
              <a:t>?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9" y="5301208"/>
            <a:ext cx="8280920" cy="1421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student_info</a:t>
            </a:r>
            <a:r>
              <a:rPr lang="en-US" altLang="ko-KR" b="1" dirty="0">
                <a:solidFill>
                  <a:schemeClr val="tx2"/>
                </a:solidFill>
              </a:rPr>
              <a:t>[20150230] = ['</a:t>
            </a:r>
            <a:r>
              <a:rPr lang="ko-KR" altLang="en-US" b="1" dirty="0">
                <a:solidFill>
                  <a:schemeClr val="tx2"/>
                </a:solidFill>
              </a:rPr>
              <a:t>홍길순</a:t>
            </a:r>
            <a:r>
              <a:rPr lang="en-US" altLang="ko-KR" b="1" dirty="0">
                <a:solidFill>
                  <a:schemeClr val="tx2"/>
                </a:solidFill>
              </a:rPr>
              <a:t>', '1995-04-20', '</a:t>
            </a:r>
            <a:r>
              <a:rPr lang="ko-KR" altLang="en-US" b="1" dirty="0">
                <a:solidFill>
                  <a:schemeClr val="tx2"/>
                </a:solidFill>
              </a:rPr>
              <a:t>성남시 분당구</a:t>
            </a:r>
            <a:r>
              <a:rPr lang="en-US" altLang="ko-KR" b="1" dirty="0" smtClean="0">
                <a:solidFill>
                  <a:schemeClr val="tx2"/>
                </a:solidFill>
              </a:rPr>
              <a:t>']  </a:t>
            </a:r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tx2"/>
                </a:solidFill>
              </a:rPr>
              <a:t>student_info</a:t>
            </a:r>
            <a:r>
              <a:rPr lang="en-US" altLang="ko-KR" b="1" dirty="0" smtClean="0">
                <a:solidFill>
                  <a:schemeClr val="tx2"/>
                </a:solidFill>
              </a:rPr>
              <a:t>[20150233][</a:t>
            </a:r>
            <a:r>
              <a:rPr lang="en-US" altLang="ko-KR" b="1" dirty="0">
                <a:solidFill>
                  <a:schemeClr val="tx2"/>
                </a:solidFill>
              </a:rPr>
              <a:t>0] = </a:t>
            </a:r>
            <a:r>
              <a:rPr lang="en-US" altLang="ko-KR" b="1" dirty="0" smtClean="0">
                <a:solidFill>
                  <a:schemeClr val="tx2"/>
                </a:solidFill>
              </a:rPr>
              <a:t>‘</a:t>
            </a:r>
            <a:r>
              <a:rPr lang="ko-KR" altLang="en-US" b="1" dirty="0" smtClean="0">
                <a:solidFill>
                  <a:schemeClr val="tx2"/>
                </a:solidFill>
              </a:rPr>
              <a:t>김영자</a:t>
            </a:r>
            <a:r>
              <a:rPr lang="en-US" altLang="ko-KR" b="1" dirty="0" smtClean="0">
                <a:solidFill>
                  <a:schemeClr val="tx2"/>
                </a:solidFill>
              </a:rPr>
              <a:t>‘     </a:t>
            </a:r>
            <a:r>
              <a:rPr lang="en-US" altLang="ko-KR" b="1" dirty="0" smtClean="0">
                <a:solidFill>
                  <a:srgbClr val="FF0000"/>
                </a:solidFill>
              </a:rPr>
              <a:t>Error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student_info</a:t>
            </a:r>
            <a:r>
              <a:rPr lang="en-US" altLang="ko-KR" b="1" dirty="0">
                <a:solidFill>
                  <a:schemeClr val="tx2"/>
                </a:solidFill>
              </a:rPr>
              <a:t>[20150236][0] = '</a:t>
            </a:r>
            <a:r>
              <a:rPr lang="ko-KR" altLang="en-US" b="1" dirty="0" smtClean="0">
                <a:solidFill>
                  <a:schemeClr val="tx2"/>
                </a:solidFill>
              </a:rPr>
              <a:t>최성심</a:t>
            </a:r>
            <a:r>
              <a:rPr lang="en-US" altLang="ko-KR" b="1" dirty="0" smtClean="0">
                <a:solidFill>
                  <a:schemeClr val="tx2"/>
                </a:solidFill>
              </a:rPr>
              <a:t>‘     </a:t>
            </a:r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student_info</a:t>
            </a:r>
            <a:r>
              <a:rPr lang="en-US" altLang="ko-KR" b="1" dirty="0">
                <a:solidFill>
                  <a:schemeClr val="tx2"/>
                </a:solidFill>
              </a:rPr>
              <a:t>[20150236</a:t>
            </a:r>
            <a:r>
              <a:rPr lang="en-US" altLang="ko-KR" b="1" dirty="0" smtClean="0">
                <a:solidFill>
                  <a:schemeClr val="tx2"/>
                </a:solidFill>
              </a:rPr>
              <a:t>] </a:t>
            </a:r>
            <a:r>
              <a:rPr lang="en-US" altLang="ko-KR" b="1" dirty="0">
                <a:solidFill>
                  <a:schemeClr val="tx2"/>
                </a:solidFill>
              </a:rPr>
              <a:t>= </a:t>
            </a:r>
            <a:r>
              <a:rPr lang="en-US" altLang="ko-KR" b="1" dirty="0" smtClean="0">
                <a:solidFill>
                  <a:schemeClr val="tx2"/>
                </a:solidFill>
              </a:rPr>
              <a:t>‘</a:t>
            </a:r>
            <a:r>
              <a:rPr lang="ko-KR" altLang="en-US" b="1" dirty="0" smtClean="0">
                <a:solidFill>
                  <a:schemeClr val="tx2"/>
                </a:solidFill>
              </a:rPr>
              <a:t>김영자</a:t>
            </a:r>
            <a:r>
              <a:rPr lang="en-US" altLang="ko-KR" b="1" dirty="0" smtClean="0">
                <a:solidFill>
                  <a:schemeClr val="tx2"/>
                </a:solidFill>
              </a:rPr>
              <a:t>‘     </a:t>
            </a:r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9" y="3789040"/>
            <a:ext cx="8280919" cy="1421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2"/>
                </a:solidFill>
              </a:rPr>
              <a:t>student_info</a:t>
            </a:r>
            <a:r>
              <a:rPr lang="en-US" altLang="ko-KR" b="1" dirty="0">
                <a:solidFill>
                  <a:schemeClr val="tx2"/>
                </a:solidFill>
              </a:rPr>
              <a:t>={20150230:('</a:t>
            </a:r>
            <a:r>
              <a:rPr lang="ko-KR" altLang="en-US" b="1" dirty="0">
                <a:solidFill>
                  <a:schemeClr val="tx2"/>
                </a:solidFill>
              </a:rPr>
              <a:t>홍길동</a:t>
            </a:r>
            <a:r>
              <a:rPr lang="en-US" altLang="ko-KR" b="1" dirty="0">
                <a:solidFill>
                  <a:schemeClr val="tx2"/>
                </a:solidFill>
              </a:rPr>
              <a:t>', '1995-04-03', '</a:t>
            </a:r>
            <a:r>
              <a:rPr lang="ko-KR" altLang="en-US" b="1" dirty="0">
                <a:solidFill>
                  <a:schemeClr val="tx2"/>
                </a:solidFill>
              </a:rPr>
              <a:t>서울시 동대문구</a:t>
            </a:r>
            <a:r>
              <a:rPr lang="en-US" altLang="ko-KR" b="1" dirty="0">
                <a:solidFill>
                  <a:schemeClr val="tx2"/>
                </a:solidFill>
              </a:rPr>
              <a:t>'),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 20150233</a:t>
            </a:r>
            <a:r>
              <a:rPr lang="en-US" altLang="ko-KR" b="1" dirty="0">
                <a:solidFill>
                  <a:schemeClr val="tx2"/>
                </a:solidFill>
              </a:rPr>
              <a:t>:('</a:t>
            </a:r>
            <a:r>
              <a:rPr lang="ko-KR" altLang="en-US" b="1" dirty="0">
                <a:solidFill>
                  <a:schemeClr val="tx2"/>
                </a:solidFill>
              </a:rPr>
              <a:t>김영철</a:t>
            </a:r>
            <a:r>
              <a:rPr lang="en-US" altLang="ko-KR" b="1" dirty="0">
                <a:solidFill>
                  <a:schemeClr val="tx2"/>
                </a:solidFill>
              </a:rPr>
              <a:t>', '1995-04-20', '</a:t>
            </a:r>
            <a:r>
              <a:rPr lang="ko-KR" altLang="en-US" b="1" dirty="0">
                <a:solidFill>
                  <a:schemeClr val="tx2"/>
                </a:solidFill>
              </a:rPr>
              <a:t>성남시 분당구</a:t>
            </a:r>
            <a:r>
              <a:rPr lang="en-US" altLang="ko-KR" b="1" dirty="0">
                <a:solidFill>
                  <a:schemeClr val="tx2"/>
                </a:solidFill>
              </a:rPr>
              <a:t>'),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 20150234</a:t>
            </a:r>
            <a:r>
              <a:rPr lang="en-US" altLang="ko-KR" b="1" dirty="0">
                <a:solidFill>
                  <a:schemeClr val="tx2"/>
                </a:solidFill>
              </a:rPr>
              <a:t>:('</a:t>
            </a:r>
            <a:r>
              <a:rPr lang="ko-KR" altLang="en-US" b="1" dirty="0">
                <a:solidFill>
                  <a:schemeClr val="tx2"/>
                </a:solidFill>
              </a:rPr>
              <a:t>오영심</a:t>
            </a:r>
            <a:r>
              <a:rPr lang="en-US" altLang="ko-KR" b="1" dirty="0">
                <a:solidFill>
                  <a:schemeClr val="tx2"/>
                </a:solidFill>
              </a:rPr>
              <a:t>', '1996-01-03', '</a:t>
            </a:r>
            <a:r>
              <a:rPr lang="ko-KR" altLang="en-US" b="1" dirty="0">
                <a:solidFill>
                  <a:schemeClr val="tx2"/>
                </a:solidFill>
              </a:rPr>
              <a:t>성남시 중원구</a:t>
            </a:r>
            <a:r>
              <a:rPr lang="en-US" altLang="ko-KR" b="1" dirty="0">
                <a:solidFill>
                  <a:schemeClr val="tx2"/>
                </a:solidFill>
              </a:rPr>
              <a:t>'),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2"/>
                </a:solidFill>
              </a:rPr>
              <a:t> 20150236</a:t>
            </a:r>
            <a:r>
              <a:rPr lang="en-US" altLang="ko-KR" b="1" dirty="0">
                <a:solidFill>
                  <a:schemeClr val="tx2"/>
                </a:solidFill>
              </a:rPr>
              <a:t>:['</a:t>
            </a:r>
            <a:r>
              <a:rPr lang="ko-KR" altLang="en-US" b="1" dirty="0">
                <a:solidFill>
                  <a:schemeClr val="tx2"/>
                </a:solidFill>
              </a:rPr>
              <a:t>최성철</a:t>
            </a:r>
            <a:r>
              <a:rPr lang="en-US" altLang="ko-KR" b="1" dirty="0">
                <a:solidFill>
                  <a:schemeClr val="tx2"/>
                </a:solidFill>
              </a:rPr>
              <a:t>', '1995-12-27', '</a:t>
            </a:r>
            <a:r>
              <a:rPr lang="ko-KR" altLang="en-US" b="1" dirty="0">
                <a:solidFill>
                  <a:schemeClr val="tx2"/>
                </a:solidFill>
              </a:rPr>
              <a:t>인천시 계양구</a:t>
            </a:r>
            <a:r>
              <a:rPr lang="en-US" altLang="ko-KR" b="1" dirty="0">
                <a:solidFill>
                  <a:schemeClr val="tx2"/>
                </a:solidFill>
              </a:rPr>
              <a:t>']}</a:t>
            </a:r>
          </a:p>
        </p:txBody>
      </p:sp>
    </p:spTree>
    <p:extLst>
      <p:ext uri="{BB962C8B-B14F-4D97-AF65-F5344CB8AC3E}">
        <p14:creationId xmlns:p14="http://schemas.microsoft.com/office/powerpoint/2010/main" val="37560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74390" y="1562522"/>
            <a:ext cx="84868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파이썬에서는</a:t>
            </a:r>
            <a:r>
              <a:rPr lang="ko-KR" altLang="en-US" b="0" dirty="0"/>
              <a:t> </a:t>
            </a:r>
            <a:r>
              <a:rPr lang="ko-KR" altLang="en-US" b="0" dirty="0" err="1"/>
              <a:t>딕셔너리를</a:t>
            </a:r>
            <a:r>
              <a:rPr lang="ko-KR" altLang="en-US" b="0" dirty="0"/>
              <a:t> 쉽게 사용할 수 있도록 다양한 함수를 제공한다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국가명과 국가 전화번호를 </a:t>
            </a:r>
            <a:r>
              <a:rPr lang="ko-KR" altLang="en-US" b="0" dirty="0" smtClean="0"/>
              <a:t>묶어 </a:t>
            </a:r>
            <a:r>
              <a:rPr lang="ko-KR" altLang="en-US" b="0" dirty="0"/>
              <a:t>보여 주는 코드를 작성하면 다음과 같다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예제와 같이 </a:t>
            </a:r>
            <a:r>
              <a:rPr lang="ko-KR" altLang="en-US" dirty="0" smtClean="0"/>
              <a:t>상수를 이용하여 코드 및 번호를 저장하는 용도</a:t>
            </a:r>
            <a:r>
              <a:rPr lang="ko-KR" altLang="en-US" b="0" dirty="0" smtClean="0"/>
              <a:t>로 </a:t>
            </a:r>
            <a:r>
              <a:rPr lang="ko-KR" altLang="en-US" b="0" dirty="0" err="1" smtClean="0"/>
              <a:t>딕셔너리를</a:t>
            </a:r>
            <a:r>
              <a:rPr lang="ko-KR" altLang="en-US" b="0" dirty="0" smtClean="0"/>
              <a:t> 활용할 수 있다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 </a:t>
            </a:r>
            <a:endParaRPr lang="en-US" altLang="ko-KR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0" y="3068960"/>
            <a:ext cx="848686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398970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딕셔너리</a:t>
            </a:r>
            <a:r>
              <a:rPr lang="ko-KR" altLang="en-US" b="0" dirty="0" smtClean="0"/>
              <a:t> </a:t>
            </a:r>
            <a:r>
              <a:rPr lang="ko-KR" altLang="en-US" b="0" dirty="0"/>
              <a:t>변수 안의 키와 값을 출력하는 함수에 대해 알아보자</a:t>
            </a:r>
            <a:r>
              <a:rPr lang="en-US" altLang="ko-KR" b="0" dirty="0"/>
              <a:t>. </a:t>
            </a:r>
            <a:r>
              <a:rPr lang="ko-KR" altLang="en-US" b="0" dirty="0"/>
              <a:t>먼저 키만 </a:t>
            </a:r>
            <a:r>
              <a:rPr lang="ko-KR" altLang="en-US" b="0" dirty="0" smtClean="0"/>
              <a:t>출력하기 위해서는 </a:t>
            </a:r>
            <a:r>
              <a:rPr lang="en-US" altLang="ko-KR" dirty="0"/>
              <a:t>keys( ) </a:t>
            </a:r>
            <a:r>
              <a:rPr lang="ko-KR" altLang="en-US" b="0" dirty="0"/>
              <a:t>함수를 사용한다</a:t>
            </a:r>
            <a:r>
              <a:rPr lang="en-US" altLang="ko-KR" b="0" dirty="0"/>
              <a:t>. </a:t>
            </a:r>
            <a:r>
              <a:rPr lang="ko-KR" altLang="en-US" b="0" dirty="0"/>
              <a:t>이 함수를 사용하면</a:t>
            </a:r>
            <a:r>
              <a:rPr lang="en-US" altLang="ko-KR" b="0" dirty="0"/>
              <a:t>, </a:t>
            </a:r>
            <a:r>
              <a:rPr lang="ko-KR" altLang="en-US" b="0" dirty="0"/>
              <a:t>키가 리스트 형태로 </a:t>
            </a:r>
            <a:r>
              <a:rPr lang="ko-KR" altLang="en-US" b="0" dirty="0" smtClean="0"/>
              <a:t>출력된다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05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값을 출력하기 위해서는 </a:t>
            </a:r>
            <a:r>
              <a:rPr lang="en-US" altLang="ko-KR" dirty="0"/>
              <a:t>values( ) </a:t>
            </a:r>
            <a:r>
              <a:rPr lang="ko-KR" altLang="en-US" b="0" dirty="0"/>
              <a:t>함수를 사용한다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05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05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sz="1400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키</a:t>
            </a:r>
            <a:r>
              <a:rPr lang="en-US" altLang="ko-KR" b="0" dirty="0"/>
              <a:t>-</a:t>
            </a:r>
            <a:r>
              <a:rPr lang="ko-KR" altLang="en-US" b="0" dirty="0"/>
              <a:t>값 쌍을 모두 보여 주기 위해서는 </a:t>
            </a:r>
            <a:r>
              <a:rPr lang="en-US" altLang="ko-KR" dirty="0"/>
              <a:t>items( ) </a:t>
            </a:r>
            <a:r>
              <a:rPr lang="ko-KR" altLang="en-US" b="0" dirty="0"/>
              <a:t>함수를 사용한다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1" y="2191058"/>
            <a:ext cx="7753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5" y="3559210"/>
            <a:ext cx="777340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5" y="5719450"/>
            <a:ext cx="7773405" cy="73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103235"/>
            <a:ext cx="7693055" cy="449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340768"/>
            <a:ext cx="8352928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</a:t>
            </a:r>
            <a:r>
              <a:rPr lang="ko-KR" altLang="en-US" sz="1400" b="0" dirty="0" smtClean="0"/>
              <a:t>화면에 출력할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6" y="2313161"/>
            <a:ext cx="8174241" cy="161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95536" y="141277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딕셔너리를</a:t>
            </a:r>
            <a:r>
              <a:rPr lang="ko-KR" altLang="en-US" b="0" dirty="0"/>
              <a:t> 많이 사용하는 방법 중 하나는 </a:t>
            </a:r>
            <a:r>
              <a:rPr lang="en-US" altLang="ko-KR" b="0" dirty="0"/>
              <a:t>if</a:t>
            </a:r>
            <a:r>
              <a:rPr lang="ko-KR" altLang="en-US" b="0" dirty="0"/>
              <a:t>문을 사용하여 특정 키나 값이 해당 </a:t>
            </a:r>
            <a:r>
              <a:rPr lang="ko-KR" altLang="en-US" b="0" dirty="0" smtClean="0"/>
              <a:t>변수에 포함되어 </a:t>
            </a:r>
            <a:r>
              <a:rPr lang="ko-KR" altLang="en-US" b="0" dirty="0"/>
              <a:t>있는지 확인하는 것이다</a:t>
            </a:r>
            <a:r>
              <a:rPr lang="en-US" altLang="ko-KR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7606" y="4099917"/>
            <a:ext cx="8133311" cy="2419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# keys()</a:t>
            </a:r>
            <a:r>
              <a:rPr lang="ko-KR" altLang="en-US" b="1" dirty="0">
                <a:solidFill>
                  <a:srgbClr val="00B050"/>
                </a:solidFill>
              </a:rPr>
              <a:t>나 </a:t>
            </a:r>
            <a:r>
              <a:rPr lang="en-US" altLang="ko-KR" b="1" dirty="0">
                <a:solidFill>
                  <a:srgbClr val="00B050"/>
                </a:solidFill>
              </a:rPr>
              <a:t>values()</a:t>
            </a:r>
            <a:r>
              <a:rPr lang="ko-KR" altLang="en-US" b="1" dirty="0">
                <a:solidFill>
                  <a:srgbClr val="00B050"/>
                </a:solidFill>
              </a:rPr>
              <a:t>를 없이 사용할 경우</a:t>
            </a:r>
            <a:r>
              <a:rPr lang="en-US" altLang="ko-KR" b="1" dirty="0">
                <a:solidFill>
                  <a:srgbClr val="00B050"/>
                </a:solidFill>
              </a:rPr>
              <a:t>, default</a:t>
            </a:r>
            <a:r>
              <a:rPr lang="ko-KR" altLang="en-US" b="1" dirty="0">
                <a:solidFill>
                  <a:srgbClr val="00B050"/>
                </a:solidFill>
              </a:rPr>
              <a:t>로 키 리스트에서만 찾음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"Korea" in </a:t>
            </a:r>
            <a:r>
              <a:rPr lang="en-US" altLang="ko-KR" b="1" dirty="0" err="1" smtClean="0">
                <a:solidFill>
                  <a:schemeClr val="tx2"/>
                </a:solidFill>
              </a:rPr>
              <a:t>country_code</a:t>
            </a:r>
            <a:r>
              <a:rPr lang="en-US" altLang="ko-KR" b="1" dirty="0" smtClean="0">
                <a:solidFill>
                  <a:schemeClr val="tx2"/>
                </a:solidFill>
              </a:rPr>
              <a:t> 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True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82 in </a:t>
            </a:r>
            <a:r>
              <a:rPr lang="en-US" altLang="ko-KR" b="1" dirty="0" err="1" smtClean="0">
                <a:solidFill>
                  <a:schemeClr val="tx2"/>
                </a:solidFill>
              </a:rPr>
              <a:t>country_code</a:t>
            </a:r>
            <a:r>
              <a:rPr lang="en-US" altLang="ko-KR" b="1" dirty="0" smtClean="0">
                <a:solidFill>
                  <a:schemeClr val="tx2"/>
                </a:solidFill>
              </a:rPr>
              <a:t>  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False (</a:t>
            </a:r>
            <a:r>
              <a:rPr lang="ko-KR" altLang="en-US" b="1" dirty="0" smtClean="0">
                <a:solidFill>
                  <a:srgbClr val="FF0000"/>
                </a:solidFill>
              </a:rPr>
              <a:t>키 리스트에 존재하지 않음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# </a:t>
            </a:r>
            <a:r>
              <a:rPr lang="ko-KR" altLang="en-US" b="1" dirty="0" err="1">
                <a:solidFill>
                  <a:srgbClr val="00B050"/>
                </a:solidFill>
              </a:rPr>
              <a:t>딕셔너리에</a:t>
            </a:r>
            <a:r>
              <a:rPr lang="ko-KR" altLang="en-US" b="1" dirty="0">
                <a:solidFill>
                  <a:srgbClr val="00B050"/>
                </a:solidFill>
              </a:rPr>
              <a:t> 키나 값이 존재하지 않는 경우를 체크할 경우</a:t>
            </a:r>
            <a:r>
              <a:rPr lang="en-US" altLang="ko-KR" b="1" dirty="0">
                <a:solidFill>
                  <a:srgbClr val="00B050"/>
                </a:solidFill>
              </a:rPr>
              <a:t>, “not in” </a:t>
            </a:r>
            <a:r>
              <a:rPr lang="ko-KR" altLang="en-US" b="1" dirty="0">
                <a:solidFill>
                  <a:srgbClr val="00B050"/>
                </a:solidFill>
              </a:rPr>
              <a:t>사용</a:t>
            </a:r>
            <a:endParaRPr lang="en-US" altLang="ko-KR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"Korea" not in </a:t>
            </a:r>
            <a:r>
              <a:rPr lang="en-US" altLang="ko-KR" b="1" dirty="0" err="1" smtClean="0">
                <a:solidFill>
                  <a:schemeClr val="tx2"/>
                </a:solidFill>
              </a:rPr>
              <a:t>country_code</a:t>
            </a:r>
            <a:r>
              <a:rPr lang="en-US" altLang="ko-KR" b="1" dirty="0" smtClean="0">
                <a:solidFill>
                  <a:schemeClr val="tx2"/>
                </a:solidFill>
              </a:rPr>
              <a:t>      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False</a:t>
            </a: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850 </a:t>
            </a:r>
            <a:r>
              <a:rPr lang="en-US" altLang="ko-KR" b="1" dirty="0">
                <a:solidFill>
                  <a:schemeClr val="tx2"/>
                </a:solidFill>
              </a:rPr>
              <a:t>not in </a:t>
            </a:r>
            <a:r>
              <a:rPr lang="en-US" altLang="ko-KR" b="1" dirty="0" err="1">
                <a:solidFill>
                  <a:schemeClr val="tx2"/>
                </a:solidFill>
              </a:rPr>
              <a:t>country_code.values</a:t>
            </a:r>
            <a:r>
              <a:rPr lang="en-US" altLang="ko-KR" b="1" dirty="0" smtClean="0">
                <a:solidFill>
                  <a:schemeClr val="tx2"/>
                </a:solidFill>
              </a:rPr>
              <a:t>()   </a:t>
            </a:r>
            <a:r>
              <a:rPr lang="en-US" altLang="ko-KR" b="1" dirty="0" smtClean="0">
                <a:solidFill>
                  <a:srgbClr val="FF0000"/>
                </a:solidFill>
              </a:rPr>
              <a:t>=&gt; True</a:t>
            </a:r>
            <a:endParaRPr lang="en-US" altLang="ko-K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 smtClean="0"/>
              <a:t>모듈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971600" y="5877272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hlinkClick r:id="rId2"/>
              </a:rPr>
              <a:t>https://docs.python.org/3/library/collections.html#collections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27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99592" y="5877272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hlinkClick r:id="rId2"/>
              </a:rPr>
              <a:t>https://docs.python.org/3/tutorial/datastructures.html?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3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72816"/>
            <a:ext cx="820891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collections </a:t>
            </a:r>
            <a:r>
              <a:rPr lang="ko-KR" altLang="en-US" b="0" dirty="0"/>
              <a:t>모듈은 이미 앞에서 배운 다양한 자료구조인 리스트</a:t>
            </a:r>
            <a:r>
              <a:rPr lang="en-US" altLang="ko-KR" b="0" dirty="0"/>
              <a:t>, </a:t>
            </a:r>
            <a:r>
              <a:rPr lang="ko-KR" altLang="en-US" b="0" dirty="0" err="1"/>
              <a:t>튜플</a:t>
            </a:r>
            <a:r>
              <a:rPr lang="en-US" altLang="ko-KR" b="0" dirty="0"/>
              <a:t>, </a:t>
            </a:r>
            <a:r>
              <a:rPr lang="ko-KR" altLang="en-US" b="0" dirty="0" err="1"/>
              <a:t>딕셔너리</a:t>
            </a:r>
            <a:r>
              <a:rPr lang="ko-KR" altLang="en-US" b="0" dirty="0"/>
              <a:t> 등을 </a:t>
            </a:r>
            <a:r>
              <a:rPr lang="ko-KR" altLang="en-US" b="0" dirty="0" smtClean="0"/>
              <a:t>확장하여 </a:t>
            </a:r>
            <a:r>
              <a:rPr lang="ko-KR" altLang="en-US" b="0" dirty="0"/>
              <a:t>제작된 </a:t>
            </a:r>
            <a:r>
              <a:rPr lang="ko-KR" altLang="en-US" dirty="0" err="1"/>
              <a:t>파이썬의</a:t>
            </a:r>
            <a:r>
              <a:rPr lang="ko-KR" altLang="en-US" dirty="0"/>
              <a:t> 내장 </a:t>
            </a:r>
            <a:r>
              <a:rPr lang="ko-KR" altLang="en-US" dirty="0" smtClean="0"/>
              <a:t>모듈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collections </a:t>
            </a:r>
            <a:r>
              <a:rPr lang="ko-KR" altLang="en-US" b="0" dirty="0" smtClean="0"/>
              <a:t>모듈은 </a:t>
            </a:r>
            <a:r>
              <a:rPr lang="en-US" altLang="ko-KR" dirty="0" err="1" smtClean="0"/>
              <a:t>deque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defaultdict</a:t>
            </a:r>
            <a:r>
              <a:rPr lang="en-US" altLang="ko-KR" dirty="0" smtClean="0"/>
              <a:t>, Counter, </a:t>
            </a:r>
            <a:r>
              <a:rPr lang="en-US" altLang="ko-KR" dirty="0" err="1" smtClean="0"/>
              <a:t>namedtuple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등을 제공하며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각 자료구조를 호출하는 코드는 다음과 같다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4" y="3717032"/>
            <a:ext cx="8223202" cy="1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165249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36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1629" y="2852936"/>
            <a:ext cx="7344816" cy="7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ko-KR" b="1" dirty="0" smtClean="0">
                <a:solidFill>
                  <a:schemeClr val="tx2"/>
                </a:solidFill>
              </a:rPr>
              <a:t>import collections</a:t>
            </a:r>
          </a:p>
          <a:p>
            <a:pPr>
              <a:lnSpc>
                <a:spcPct val="120000"/>
              </a:lnSpc>
            </a:pPr>
            <a:r>
              <a:rPr lang="fr-FR" altLang="ko-KR" b="1" dirty="0" smtClean="0">
                <a:solidFill>
                  <a:schemeClr val="tx2"/>
                </a:solidFill>
              </a:rPr>
              <a:t>deque_list = </a:t>
            </a:r>
            <a:r>
              <a:rPr lang="fr-FR" altLang="ko-KR" b="1" dirty="0" smtClean="0">
                <a:solidFill>
                  <a:srgbClr val="FF0000"/>
                </a:solidFill>
              </a:rPr>
              <a:t>collections.deque</a:t>
            </a:r>
            <a:r>
              <a:rPr lang="fr-FR" altLang="ko-KR" b="1" dirty="0" smtClean="0">
                <a:solidFill>
                  <a:schemeClr val="tx2"/>
                </a:solidFill>
              </a:rPr>
              <a:t>([0,1,2,3])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6193" y="5552190"/>
            <a:ext cx="7344816" cy="7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from collections import *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 smtClean="0">
                <a:solidFill>
                  <a:schemeClr val="tx2"/>
                </a:solidFill>
              </a:rPr>
              <a:t>deque_list</a:t>
            </a: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= </a:t>
            </a:r>
            <a:r>
              <a:rPr lang="en-US" altLang="ko-KR" b="1" dirty="0" err="1">
                <a:solidFill>
                  <a:srgbClr val="FF0000"/>
                </a:solidFill>
              </a:rPr>
              <a:t>deque</a:t>
            </a:r>
            <a:r>
              <a:rPr lang="en-US" altLang="ko-KR" b="1" dirty="0">
                <a:solidFill>
                  <a:schemeClr val="tx2"/>
                </a:solidFill>
              </a:rPr>
              <a:t>([0,1,2,3</a:t>
            </a:r>
            <a:r>
              <a:rPr lang="en-US" altLang="ko-KR" b="1" dirty="0" smtClean="0">
                <a:solidFill>
                  <a:schemeClr val="tx2"/>
                </a:solidFill>
              </a:rPr>
              <a:t>])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51520" y="1052736"/>
            <a:ext cx="82089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kumimoji="0" lang="ko-KR" altLang="en-US" sz="2000" dirty="0" smtClean="0"/>
              <a:t>모듈 </a:t>
            </a:r>
            <a:r>
              <a:rPr kumimoji="0" lang="en-US" altLang="ko-KR" sz="2000" dirty="0" smtClean="0"/>
              <a:t>import </a:t>
            </a:r>
            <a:r>
              <a:rPr kumimoji="0" lang="ko-KR" altLang="en-US" sz="2000" dirty="0" smtClean="0"/>
              <a:t>및 네임스페이스</a:t>
            </a:r>
            <a:endParaRPr kumimoji="0" lang="en-US" altLang="ko-KR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23528" y="1628800"/>
            <a:ext cx="7992888" cy="94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아래와 같이 </a:t>
            </a:r>
            <a:r>
              <a:rPr lang="en-US" altLang="ko-KR" dirty="0" smtClean="0"/>
              <a:t>“</a:t>
            </a:r>
            <a:r>
              <a:rPr lang="en-US" altLang="ko-KR" dirty="0" smtClean="0">
                <a:solidFill>
                  <a:srgbClr val="FF0000"/>
                </a:solidFill>
              </a:rPr>
              <a:t>import &lt;module&gt;</a:t>
            </a:r>
            <a:r>
              <a:rPr lang="en-US" altLang="ko-KR" dirty="0" smtClean="0"/>
              <a:t>” </a:t>
            </a:r>
            <a:r>
              <a:rPr lang="ko-KR" altLang="en-US" b="0" dirty="0" smtClean="0"/>
              <a:t>구문을 이용하여 모듈을 </a:t>
            </a:r>
            <a:r>
              <a:rPr lang="en-US" altLang="ko-KR" b="0" dirty="0" smtClean="0"/>
              <a:t>import </a:t>
            </a:r>
            <a:r>
              <a:rPr lang="ko-KR" altLang="en-US" b="0" dirty="0" smtClean="0"/>
              <a:t>하였을 경우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해당 모듈에 있는 모든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나 </a:t>
            </a:r>
            <a:r>
              <a:rPr lang="en-US" altLang="ko-KR" b="0" dirty="0" smtClean="0"/>
              <a:t>Function</a:t>
            </a:r>
            <a:r>
              <a:rPr lang="ko-KR" altLang="en-US" b="0" dirty="0" smtClean="0"/>
              <a:t>들은 해당 모듈의 이름을 </a:t>
            </a:r>
            <a:r>
              <a:rPr lang="ko-KR" altLang="en-US" dirty="0" smtClean="0"/>
              <a:t>네임스페이스</a:t>
            </a:r>
            <a:r>
              <a:rPr lang="ko-KR" altLang="en-US" b="0" dirty="0" smtClean="0"/>
              <a:t>로 하여 접근해야 된다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323528" y="3933056"/>
            <a:ext cx="7992888" cy="94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아래와 같이 </a:t>
            </a:r>
            <a:r>
              <a:rPr lang="en-US" altLang="ko-KR" dirty="0" smtClean="0"/>
              <a:t>“</a:t>
            </a:r>
            <a:r>
              <a:rPr lang="en-US" altLang="ko-KR" dirty="0" smtClean="0">
                <a:solidFill>
                  <a:srgbClr val="FF0000"/>
                </a:solidFill>
              </a:rPr>
              <a:t>from &lt;module&gt; import &lt;name(s)&gt;</a:t>
            </a:r>
            <a:r>
              <a:rPr lang="en-US" altLang="ko-KR" dirty="0" smtClean="0"/>
              <a:t>” </a:t>
            </a:r>
            <a:r>
              <a:rPr lang="ko-KR" altLang="en-US" b="0" dirty="0" smtClean="0"/>
              <a:t>구문을 이용하여 모듈을 </a:t>
            </a:r>
            <a:r>
              <a:rPr lang="en-US" altLang="ko-KR" b="0" dirty="0" smtClean="0"/>
              <a:t>import </a:t>
            </a:r>
            <a:r>
              <a:rPr lang="ko-KR" altLang="en-US" b="0" dirty="0" smtClean="0"/>
              <a:t>하였을 경우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해당 모듈에 있는 모든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나 </a:t>
            </a:r>
            <a:r>
              <a:rPr lang="en-US" altLang="ko-KR" b="0" dirty="0" smtClean="0"/>
              <a:t>Function</a:t>
            </a:r>
            <a:r>
              <a:rPr lang="ko-KR" altLang="en-US" b="0" dirty="0" smtClean="0"/>
              <a:t>들을 네임스페이스 없이 바로 사용할 수 있다</a:t>
            </a:r>
            <a:r>
              <a:rPr lang="en-US" altLang="ko-KR" b="0" dirty="0" smtClean="0"/>
              <a:t>. </a:t>
            </a: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들의 이름이 충돌할 가능성이 있으므로 주의해야 된다</a:t>
            </a:r>
            <a:r>
              <a:rPr lang="en-US" altLang="ko-KR" dirty="0" smtClean="0"/>
              <a:t>.</a:t>
            </a:r>
            <a:r>
              <a:rPr lang="ko-KR" altLang="en-US" b="0" dirty="0" smtClean="0"/>
              <a:t> 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1979085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4249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deque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모듈은 </a:t>
            </a:r>
            <a:r>
              <a:rPr lang="ko-KR" altLang="en-US" dirty="0" err="1"/>
              <a:t>스택과</a:t>
            </a:r>
            <a:r>
              <a:rPr lang="ko-KR" altLang="en-US" dirty="0"/>
              <a:t> 큐를 모두 지원</a:t>
            </a:r>
            <a:r>
              <a:rPr lang="ko-KR" altLang="en-US" b="0" dirty="0"/>
              <a:t>하는 모듈이다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/>
              <a:t>d</a:t>
            </a:r>
            <a:r>
              <a:rPr lang="en-US" altLang="ko-KR" b="0" dirty="0" err="1" smtClean="0"/>
              <a:t>eque</a:t>
            </a:r>
            <a:r>
              <a:rPr lang="ko-KR" altLang="en-US" b="0" dirty="0" smtClean="0"/>
              <a:t> 모듈을 사용하기 위해서는 리스트와 비슷한 형식으로 데이터를 저장해야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먼저 </a:t>
            </a:r>
            <a:r>
              <a:rPr lang="en-US" altLang="ko-KR" dirty="0"/>
              <a:t>append( ) </a:t>
            </a:r>
            <a:r>
              <a:rPr lang="ko-KR" altLang="en-US" b="0" dirty="0"/>
              <a:t>함수를 사용하면 기존 </a:t>
            </a:r>
            <a:r>
              <a:rPr lang="ko-KR" altLang="en-US" b="0" dirty="0" smtClean="0"/>
              <a:t>리스트처럼 </a:t>
            </a:r>
            <a:r>
              <a:rPr lang="ko-KR" altLang="en-US" b="0" dirty="0"/>
              <a:t>데이터가 </a:t>
            </a:r>
            <a:r>
              <a:rPr lang="ko-KR" altLang="en-US" b="0" dirty="0" smtClean="0"/>
              <a:t>인덱스</a:t>
            </a:r>
            <a:r>
              <a:rPr lang="en-US" altLang="ko-KR" b="0" dirty="0" smtClean="0"/>
              <a:t> </a:t>
            </a:r>
            <a:r>
              <a:rPr lang="ko-KR" altLang="en-US" b="0" dirty="0"/>
              <a:t>번호를 늘리면서 쌓이기 시작한다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확인하자</a:t>
            </a:r>
            <a:r>
              <a:rPr lang="en-US" altLang="ko-KR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84291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20891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여기서 다음 코드와 같이 </a:t>
            </a:r>
            <a:r>
              <a:rPr lang="en-US" altLang="ko-KR" dirty="0" err="1"/>
              <a:t>deque_list.pop</a:t>
            </a:r>
            <a:r>
              <a:rPr lang="en-US" altLang="ko-KR" dirty="0"/>
              <a:t>()</a:t>
            </a:r>
            <a:r>
              <a:rPr lang="ko-KR" altLang="en-US" b="0" dirty="0"/>
              <a:t>을 작성하면</a:t>
            </a:r>
            <a:r>
              <a:rPr lang="en-US" altLang="ko-KR" b="0" dirty="0"/>
              <a:t>, </a:t>
            </a:r>
            <a:r>
              <a:rPr lang="ko-KR" altLang="en-US" b="0" dirty="0"/>
              <a:t>오른쪽 요소부터 하나씩 추출된다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즉</a:t>
            </a:r>
            <a:r>
              <a:rPr lang="en-US" altLang="ko-KR" b="0" dirty="0"/>
              <a:t>, </a:t>
            </a:r>
            <a:r>
              <a:rPr lang="ko-KR" altLang="en-US" b="0" dirty="0" err="1"/>
              <a:t>스택처럼</a:t>
            </a:r>
            <a:r>
              <a:rPr lang="ko-KR" altLang="en-US" b="0" dirty="0"/>
              <a:t> 나중에 넣은 값부터 하나씩 추출할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" y="2564903"/>
            <a:ext cx="8404752" cy="29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628800"/>
            <a:ext cx="835332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그렇다면 </a:t>
            </a:r>
            <a:r>
              <a:rPr lang="en-US" altLang="ko-KR" b="0" dirty="0" err="1"/>
              <a:t>deque</a:t>
            </a:r>
            <a:r>
              <a:rPr lang="ko-KR" altLang="en-US" b="0" dirty="0"/>
              <a:t>에서 큐는 어떻게 사용할 수 있을까</a:t>
            </a:r>
            <a:r>
              <a:rPr lang="en-US" altLang="ko-KR" b="0" dirty="0"/>
              <a:t>? pop(0)</a:t>
            </a:r>
            <a:r>
              <a:rPr lang="ko-KR" altLang="en-US" b="0" dirty="0"/>
              <a:t>을 입력하면 실행될 것 같지만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 </a:t>
            </a:r>
            <a:r>
              <a:rPr lang="ko-KR" altLang="en-US" b="0" dirty="0"/>
              <a:t>함수는 </a:t>
            </a:r>
            <a:r>
              <a:rPr lang="en-US" altLang="ko-KR" b="0" dirty="0" err="1"/>
              <a:t>deque</a:t>
            </a:r>
            <a:r>
              <a:rPr lang="ko-KR" altLang="en-US" b="0" dirty="0"/>
              <a:t>에서 작동하지 않는다</a:t>
            </a:r>
            <a:r>
              <a:rPr lang="en-US" altLang="ko-KR" b="0" dirty="0"/>
              <a:t>. </a:t>
            </a:r>
            <a:r>
              <a:rPr lang="ko-KR" altLang="en-US" b="0" dirty="0"/>
              <a:t>대신 </a:t>
            </a:r>
            <a:r>
              <a:rPr lang="en-US" altLang="ko-KR" b="0" dirty="0" err="1"/>
              <a:t>deque</a:t>
            </a:r>
            <a:r>
              <a:rPr lang="ko-KR" altLang="en-US" b="0" dirty="0"/>
              <a:t>는 </a:t>
            </a:r>
            <a:r>
              <a:rPr lang="en-US" altLang="ko-KR" dirty="0" err="1"/>
              <a:t>appendleft</a:t>
            </a:r>
            <a:r>
              <a:rPr lang="en-US" altLang="ko-KR" dirty="0"/>
              <a:t>( ) </a:t>
            </a:r>
            <a:r>
              <a:rPr lang="ko-KR" altLang="en-US" b="0" dirty="0"/>
              <a:t>함수로 새로운 </a:t>
            </a:r>
            <a:r>
              <a:rPr lang="ko-KR" altLang="en-US" b="0" dirty="0" smtClean="0"/>
              <a:t>값을 왼쪽부터 </a:t>
            </a:r>
            <a:r>
              <a:rPr lang="ko-KR" altLang="en-US" b="0" dirty="0"/>
              <a:t>입력되게 하여 먼저 들어간 값부터 출력될 수 있도록 할 수 있다</a:t>
            </a:r>
            <a:r>
              <a:rPr lang="en-US" altLang="ko-KR" b="0" dirty="0" smtClean="0"/>
              <a:t>.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popleft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함수도 지원하므로 </a:t>
            </a:r>
            <a:r>
              <a:rPr lang="en-US" altLang="ko-KR" dirty="0" smtClean="0"/>
              <a:t>append()</a:t>
            </a:r>
            <a:r>
              <a:rPr lang="ko-KR" altLang="en-US" dirty="0" smtClean="0"/>
              <a:t>함수와 같이 큐를 구현할 수도 있다</a:t>
            </a:r>
            <a:r>
              <a:rPr lang="en-US" altLang="ko-KR" dirty="0" smtClean="0"/>
              <a:t>.) 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9000"/>
            <a:ext cx="840474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772816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err="1"/>
              <a:t>deque</a:t>
            </a:r>
            <a:r>
              <a:rPr lang="en-US" altLang="ko-KR" dirty="0"/>
              <a:t> </a:t>
            </a:r>
            <a:r>
              <a:rPr lang="ko-KR" altLang="en-US" dirty="0" smtClean="0"/>
              <a:t>모듈의 장점 </a:t>
            </a:r>
            <a:r>
              <a:rPr lang="en-US" altLang="ko-KR" dirty="0" smtClean="0"/>
              <a:t>: </a:t>
            </a:r>
            <a:r>
              <a:rPr lang="en-US" altLang="ko-KR" b="0" dirty="0" err="1" smtClean="0"/>
              <a:t>deque</a:t>
            </a:r>
            <a:r>
              <a:rPr lang="ko-KR" altLang="en-US" b="0" dirty="0"/>
              <a:t>는 </a:t>
            </a:r>
            <a:r>
              <a:rPr lang="ko-KR" altLang="en-US" dirty="0"/>
              <a:t>연결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(Linked List)</a:t>
            </a:r>
            <a:r>
              <a:rPr lang="ko-KR" altLang="en-US" b="0" dirty="0" smtClean="0"/>
              <a:t>의 </a:t>
            </a:r>
            <a:r>
              <a:rPr lang="ko-KR" altLang="en-US" b="0" dirty="0"/>
              <a:t>특성을 지원한다</a:t>
            </a:r>
            <a:r>
              <a:rPr lang="en-US" altLang="ko-KR" b="0" dirty="0"/>
              <a:t>. </a:t>
            </a:r>
            <a:r>
              <a:rPr lang="ko-KR" altLang="en-US" b="0" dirty="0"/>
              <a:t>연결 리스트는 데이터를 저장할 때 요소의 값을 한 쪽으로 </a:t>
            </a:r>
            <a:r>
              <a:rPr lang="ko-KR" altLang="en-US" b="0" dirty="0" smtClean="0"/>
              <a:t>연결한 후</a:t>
            </a:r>
            <a:r>
              <a:rPr lang="en-US" altLang="ko-KR" b="0" dirty="0"/>
              <a:t>, </a:t>
            </a:r>
            <a:r>
              <a:rPr lang="ko-KR" altLang="en-US" b="0" dirty="0"/>
              <a:t>요소의 다음 값의 </a:t>
            </a:r>
            <a:r>
              <a:rPr lang="ko-KR" altLang="en-US" b="0" dirty="0" err="1"/>
              <a:t>주소값을</a:t>
            </a:r>
            <a:r>
              <a:rPr lang="ko-KR" altLang="en-US" b="0" dirty="0"/>
              <a:t> 저장하여 데이터를 연결하는 기법이다</a:t>
            </a:r>
            <a:r>
              <a:rPr lang="en-US" altLang="ko-KR" b="0" dirty="0"/>
              <a:t>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501008"/>
            <a:ext cx="753820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4563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6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6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6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3841397" cy="319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76130" y="1556792"/>
            <a:ext cx="502336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연결 리스트는 </a:t>
            </a:r>
            <a:r>
              <a:rPr lang="ko-KR" altLang="en-US" b="0" dirty="0" smtClean="0"/>
              <a:t>다음 </a:t>
            </a:r>
            <a:r>
              <a:rPr lang="ko-KR" altLang="en-US" b="0" dirty="0"/>
              <a:t>요소의 </a:t>
            </a:r>
            <a:r>
              <a:rPr lang="ko-KR" altLang="en-US" b="0" dirty="0" err="1"/>
              <a:t>주소값을</a:t>
            </a:r>
            <a:r>
              <a:rPr lang="ko-KR" altLang="en-US" b="0" dirty="0"/>
              <a:t> 저장하므로 데이터를 원형으로 </a:t>
            </a:r>
            <a:r>
              <a:rPr lang="ko-KR" altLang="en-US" b="0" dirty="0" smtClean="0"/>
              <a:t>저장할 수 </a:t>
            </a:r>
            <a:r>
              <a:rPr lang="ko-KR" altLang="en-US" b="0" dirty="0"/>
              <a:t>있다</a:t>
            </a:r>
            <a:r>
              <a:rPr lang="en-US" altLang="ko-KR" b="0" dirty="0"/>
              <a:t>. </a:t>
            </a: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ko-KR" altLang="en-US" b="0" dirty="0"/>
              <a:t>마지막 요소에 첫 번째 값의 주소를 저장한다면 해당 값을 찾아갈 수 있다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이러한 특징 때문에 가능한 기능 중 하나가 </a:t>
            </a:r>
            <a:r>
              <a:rPr lang="en-US" altLang="ko-KR" dirty="0" smtClean="0"/>
              <a:t>rotate( ) </a:t>
            </a:r>
            <a:r>
              <a:rPr lang="ko-KR" altLang="en-US" b="0" dirty="0" smtClean="0"/>
              <a:t>함수이다</a:t>
            </a:r>
            <a:r>
              <a:rPr lang="en-US" altLang="ko-KR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smtClean="0"/>
              <a:t>rotate( )</a:t>
            </a:r>
            <a:r>
              <a:rPr lang="ko-KR" altLang="en-US" b="0" dirty="0" smtClean="0"/>
              <a:t>는 기존 </a:t>
            </a:r>
            <a:r>
              <a:rPr lang="en-US" altLang="ko-KR" b="0" dirty="0" err="1" smtClean="0"/>
              <a:t>deque</a:t>
            </a:r>
            <a:r>
              <a:rPr lang="ko-KR" altLang="en-US" b="0" dirty="0" smtClean="0"/>
              <a:t>에 저장된 요소들의 값 인덱스를 바꾸는 기법이다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연결 리스트는 양쪽 끝의 요소들을 연결할 수 있으므로 원형의 데이터 구조를 가질 수 있다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이러한 특징을 이용하여 각 요소의 인덱스 번호를 하나씩 옮긴다면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실제로 요소를 옮기지 않더라도 인덱스 번호를 바꿀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299496" y="544522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원형 연결 리스트의 형태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 bwMode="auto">
          <a:xfrm>
            <a:off x="406044" y="2564904"/>
            <a:ext cx="837042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76189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(rotate()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3567" y="5567808"/>
            <a:ext cx="8092899" cy="102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r>
              <a:rPr lang="ko-KR" altLang="en-US" sz="1400" b="0" dirty="0"/>
              <a:t>다음 코드를 살펴보면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데이터에 </a:t>
            </a:r>
            <a:r>
              <a:rPr lang="en-US" altLang="ko-KR" sz="1400" b="0" dirty="0"/>
              <a:t>rotate(2) </a:t>
            </a:r>
            <a:r>
              <a:rPr lang="ko-KR" altLang="en-US" sz="1400" b="0" dirty="0"/>
              <a:t>함수를 입력하니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의 값이 두 칸씩 </a:t>
            </a:r>
            <a:r>
              <a:rPr lang="ko-KR" altLang="en-US" sz="1400" b="0" dirty="0" smtClean="0"/>
              <a:t>이동하여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옮겨진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다시 </a:t>
            </a:r>
            <a:r>
              <a:rPr lang="en-US" altLang="ko-KR" sz="1400" b="0" dirty="0"/>
              <a:t>rotate(2)</a:t>
            </a:r>
            <a:r>
              <a:rPr lang="ko-KR" altLang="en-US" sz="1400" b="0" dirty="0"/>
              <a:t>를 사용하면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과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이동한다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64924" y="319868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822992" y="38467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47251" y="4638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663150" y="463884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344844" y="38467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7298319" y="327069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8056387" y="391876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7780646" y="471085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6896545" y="471085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6578239" y="391876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8" name="아래로 구부러진 화살표 17"/>
          <p:cNvSpPr/>
          <p:nvPr/>
        </p:nvSpPr>
        <p:spPr>
          <a:xfrm rot="866094">
            <a:off x="3832638" y="2997414"/>
            <a:ext cx="1890671" cy="364855"/>
          </a:xfrm>
          <a:prstGeom prst="curvedDownArrow">
            <a:avLst>
              <a:gd name="adj1" fmla="val 16301"/>
              <a:gd name="adj2" fmla="val 50000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9279" y="2564904"/>
            <a:ext cx="1226120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</a:t>
            </a:r>
            <a:r>
              <a:rPr lang="en-US" altLang="ko-KR" b="1" dirty="0" smtClean="0">
                <a:solidFill>
                  <a:srgbClr val="FF0000"/>
                </a:solidFill>
              </a:rPr>
              <a:t>otate(2)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25901" y="3666740"/>
            <a:ext cx="574302" cy="972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452685" y="5703012"/>
            <a:ext cx="180532" cy="1742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395536" y="1628800"/>
            <a:ext cx="8380930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r>
              <a:rPr lang="en-US" altLang="ko-KR" sz="2000" b="1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ko-KR" sz="2000" b="1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eque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.rotate</a:t>
            </a:r>
            <a:r>
              <a:rPr lang="en-US" altLang="ko-KR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n=1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ko-KR" altLang="ko-K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2081983"/>
            <a:ext cx="8060363" cy="33890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b="1" dirty="0" smtClean="0">
                <a:solidFill>
                  <a:srgbClr val="F79433"/>
                </a:solidFill>
              </a:rPr>
              <a:t>Rotate </a:t>
            </a:r>
            <a:r>
              <a:rPr lang="en-US" altLang="ko-KR" b="1" dirty="0">
                <a:solidFill>
                  <a:srgbClr val="F79433"/>
                </a:solidFill>
              </a:rPr>
              <a:t>the </a:t>
            </a:r>
            <a:r>
              <a:rPr lang="en-US" altLang="ko-KR" b="1" dirty="0" err="1">
                <a:solidFill>
                  <a:srgbClr val="F79433"/>
                </a:solidFill>
              </a:rPr>
              <a:t>deque</a:t>
            </a:r>
            <a:r>
              <a:rPr lang="en-US" altLang="ko-KR" b="1" dirty="0">
                <a:solidFill>
                  <a:srgbClr val="F79433"/>
                </a:solidFill>
              </a:rPr>
              <a:t> n steps to the </a:t>
            </a:r>
            <a:r>
              <a:rPr lang="en-US" altLang="ko-KR" b="1" dirty="0" smtClean="0">
                <a:solidFill>
                  <a:srgbClr val="F79433"/>
                </a:solidFill>
              </a:rPr>
              <a:t>right; </a:t>
            </a:r>
            <a:r>
              <a:rPr lang="en-US" altLang="ko-KR" b="1" dirty="0">
                <a:solidFill>
                  <a:srgbClr val="F79433"/>
                </a:solidFill>
              </a:rPr>
              <a:t>If n is negative, rotate to the left.</a:t>
            </a:r>
            <a:endParaRPr lang="ko-KR" altLang="en-US" b="1" dirty="0">
              <a:solidFill>
                <a:srgbClr val="F79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484784"/>
            <a:ext cx="864096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deque</a:t>
            </a:r>
            <a:r>
              <a:rPr lang="en-US" altLang="ko-KR" b="0" dirty="0" smtClean="0"/>
              <a:t> </a:t>
            </a:r>
            <a:r>
              <a:rPr lang="ko-KR" altLang="en-US" b="0" dirty="0"/>
              <a:t>모듈은 </a:t>
            </a:r>
            <a:r>
              <a:rPr lang="en-US" altLang="ko-KR" dirty="0" smtClean="0"/>
              <a:t>reversed</a:t>
            </a:r>
            <a:r>
              <a:rPr lang="en-US" altLang="ko-KR" dirty="0"/>
              <a:t>( ) </a:t>
            </a:r>
            <a:r>
              <a:rPr lang="ko-KR" altLang="en-US" b="0" dirty="0"/>
              <a:t>함수를 </a:t>
            </a:r>
            <a:r>
              <a:rPr lang="ko-KR" altLang="en-US" b="0" dirty="0" smtClean="0"/>
              <a:t>사용하여 기존과 </a:t>
            </a:r>
            <a:r>
              <a:rPr lang="ko-KR" altLang="en-US" b="0" dirty="0"/>
              <a:t>반대로 데이터를 저장할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/>
              <a:t>deque</a:t>
            </a:r>
            <a:r>
              <a:rPr lang="en-US" altLang="ko-KR" b="0" dirty="0"/>
              <a:t> </a:t>
            </a:r>
            <a:r>
              <a:rPr lang="ko-KR" altLang="en-US" b="0" dirty="0"/>
              <a:t>모듈은 기존의 리스트에서 지원하는 함수도 지원한다</a:t>
            </a:r>
            <a:r>
              <a:rPr lang="en-US" altLang="ko-KR" b="0" dirty="0"/>
              <a:t>. </a:t>
            </a:r>
            <a:r>
              <a:rPr lang="en-US" altLang="ko-KR" dirty="0"/>
              <a:t>extend( )</a:t>
            </a:r>
            <a:r>
              <a:rPr lang="ko-KR" altLang="en-US" b="0" dirty="0"/>
              <a:t>나 </a:t>
            </a:r>
            <a:r>
              <a:rPr lang="en-US" altLang="ko-KR" dirty="0" err="1"/>
              <a:t>extendleft</a:t>
            </a:r>
            <a:r>
              <a:rPr lang="en-US" altLang="ko-KR" dirty="0"/>
              <a:t>( </a:t>
            </a:r>
            <a:r>
              <a:rPr lang="en-US" altLang="ko-KR" dirty="0" smtClean="0"/>
              <a:t>) 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사용하면</a:t>
            </a:r>
            <a:r>
              <a:rPr lang="en-US" altLang="ko-KR" b="0" dirty="0"/>
              <a:t>, </a:t>
            </a:r>
            <a:r>
              <a:rPr lang="ko-KR" altLang="en-US" b="0" dirty="0"/>
              <a:t>리스트가 통째로 오른쪽이나 왼쪽으로 추가된다</a:t>
            </a:r>
            <a:endParaRPr lang="en-US" altLang="ko-KR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375489" cy="94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841480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76" y="1340768"/>
            <a:ext cx="820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OrderedDict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모듈은 이름 그대로 </a:t>
            </a:r>
            <a:r>
              <a:rPr lang="ko-KR" altLang="en-US" dirty="0" smtClean="0"/>
              <a:t>순서를 가진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ko-KR" altLang="en-US" b="0" dirty="0" smtClean="0"/>
              <a:t>객체이다</a:t>
            </a:r>
            <a:r>
              <a:rPr lang="en-US" altLang="ko-KR" b="0" dirty="0" smtClean="0"/>
              <a:t>. </a:t>
            </a: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딕셔너리</a:t>
            </a:r>
            <a:r>
              <a:rPr lang="ko-KR" altLang="en-US" b="0" dirty="0" smtClean="0"/>
              <a:t> </a:t>
            </a:r>
            <a:r>
              <a:rPr lang="ko-KR" altLang="en-US" b="0" dirty="0"/>
              <a:t>파일을 저장하면 키는 저장 </a:t>
            </a:r>
            <a:r>
              <a:rPr lang="ko-KR" altLang="en-US" b="0" dirty="0" smtClean="0"/>
              <a:t>순서와 상관없이 </a:t>
            </a:r>
            <a:r>
              <a:rPr lang="ko-KR" altLang="en-US" b="0" dirty="0" smtClean="0"/>
              <a:t>저장되지만</a:t>
            </a:r>
            <a:r>
              <a:rPr lang="en-US" altLang="ko-KR" b="0" dirty="0" smtClean="0"/>
              <a:t>, </a:t>
            </a:r>
            <a:r>
              <a:rPr lang="en-US" altLang="ko-KR" dirty="0" err="1" smtClean="0"/>
              <a:t>OrderedDict</a:t>
            </a:r>
            <a:r>
              <a:rPr lang="ko-KR" altLang="en-US" dirty="0" smtClean="0"/>
              <a:t>는 기본적으로 저장 순서대로 저장된다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00895"/>
            <a:ext cx="777960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43425"/>
            <a:ext cx="28765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064896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자료구조의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4969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smtClean="0"/>
              <a:t>자료구조</a:t>
            </a:r>
            <a:r>
              <a:rPr lang="en-US" altLang="ko-KR" dirty="0" smtClean="0"/>
              <a:t>(data structure)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b="0" dirty="0"/>
              <a:t>특징이 있는 정보를 메모리에 효율적으로 저장 및 반환하는 방법으로</a:t>
            </a:r>
            <a:r>
              <a:rPr lang="en-US" altLang="ko-KR" b="0" dirty="0"/>
              <a:t>,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관리하는 방식이다</a:t>
            </a:r>
            <a:r>
              <a:rPr lang="en-US" altLang="ko-KR" b="0" dirty="0"/>
              <a:t>. </a:t>
            </a:r>
            <a:r>
              <a:rPr lang="ko-KR" altLang="en-US" b="0" dirty="0"/>
              <a:t>특히 대용량일수록 메모리에 빨리 저장하고 빠르게 검색하여</a:t>
            </a:r>
            <a:r>
              <a:rPr lang="en-US" altLang="ko-KR" b="0" dirty="0"/>
              <a:t>, </a:t>
            </a:r>
            <a:r>
              <a:rPr lang="ko-KR" altLang="en-US" b="0" dirty="0" smtClean="0"/>
              <a:t>메모리를 </a:t>
            </a:r>
            <a:r>
              <a:rPr lang="ko-KR" altLang="en-US" b="0" dirty="0"/>
              <a:t>효율적으로 사용하고 실행 시간을 줄일 수 있게 해 준다</a:t>
            </a:r>
            <a:r>
              <a:rPr lang="en-US" altLang="ko-KR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6409255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실생활 속 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  <a:ea typeface="+mj-ea"/>
              </a:rPr>
              <a:t>자료구조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120680" cy="370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7" y="1484784"/>
            <a:ext cx="775773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56562"/>
            <a:ext cx="1944216" cy="174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123728" y="5236369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31840" y="4653136"/>
            <a:ext cx="3600400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 difference instead w/ dict()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12" idx="0"/>
            <a:endCxn id="13" idx="1"/>
          </p:cNvCxnSpPr>
          <p:nvPr/>
        </p:nvCxnSpPr>
        <p:spPr>
          <a:xfrm rot="5400000" flipH="1" flipV="1">
            <a:off x="2732212" y="4836741"/>
            <a:ext cx="367209" cy="432048"/>
          </a:xfrm>
          <a:prstGeom prst="bent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30686" y="5912230"/>
            <a:ext cx="7757737" cy="7571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for k</a:t>
            </a:r>
            <a:r>
              <a:rPr lang="en-US" altLang="ko-KR" b="1" dirty="0" smtClean="0">
                <a:solidFill>
                  <a:schemeClr val="tx2"/>
                </a:solidFill>
              </a:rPr>
              <a:t>, v </a:t>
            </a:r>
            <a:r>
              <a:rPr lang="en-US" altLang="ko-KR" b="1" dirty="0">
                <a:solidFill>
                  <a:schemeClr val="tx2"/>
                </a:solidFill>
              </a:rPr>
              <a:t>in </a:t>
            </a:r>
            <a:r>
              <a:rPr lang="en-US" altLang="ko-KR" b="1" dirty="0">
                <a:solidFill>
                  <a:srgbClr val="FF0000"/>
                </a:solidFill>
              </a:rPr>
              <a:t>dict</a:t>
            </a:r>
            <a:r>
              <a:rPr lang="en-US" altLang="ko-KR" b="1" dirty="0">
                <a:solidFill>
                  <a:schemeClr val="tx2"/>
                </a:solidFill>
              </a:rPr>
              <a:t>(sorted(</a:t>
            </a:r>
            <a:r>
              <a:rPr lang="en-US" altLang="ko-KR" b="1" dirty="0" err="1">
                <a:solidFill>
                  <a:schemeClr val="tx2"/>
                </a:solidFill>
              </a:rPr>
              <a:t>d.items</a:t>
            </a:r>
            <a:r>
              <a:rPr lang="en-US" altLang="ko-KR" b="1" dirty="0">
                <a:solidFill>
                  <a:schemeClr val="tx2"/>
                </a:solidFill>
              </a:rPr>
              <a:t>(), key=</a:t>
            </a:r>
            <a:r>
              <a:rPr lang="en-US" altLang="ko-KR" b="1" dirty="0">
                <a:solidFill>
                  <a:srgbClr val="FF0000"/>
                </a:solidFill>
              </a:rPr>
              <a:t>lambda t : t[0]</a:t>
            </a:r>
            <a:r>
              <a:rPr lang="en-US" altLang="ko-KR" b="1" dirty="0">
                <a:solidFill>
                  <a:schemeClr val="tx2"/>
                </a:solidFill>
              </a:rPr>
              <a:t>)).items():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    print(k</a:t>
            </a:r>
            <a:r>
              <a:rPr lang="en-US" altLang="ko-KR" b="1" dirty="0" smtClean="0">
                <a:solidFill>
                  <a:schemeClr val="tx2"/>
                </a:solidFill>
              </a:rPr>
              <a:t>, v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s</a:t>
            </a:r>
            <a:r>
              <a:rPr lang="en-US" altLang="ko-KR" sz="2000" dirty="0" smtClean="0"/>
              <a:t>orted function (built-in function)</a:t>
            </a:r>
            <a:endParaRPr lang="en-US" altLang="ko-KR" sz="20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0743" y="1614537"/>
            <a:ext cx="8380930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(iterable, </a:t>
            </a:r>
            <a:r>
              <a:rPr lang="en-US" altLang="ko-KR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key=None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 reverse=False)</a:t>
            </a:r>
            <a:endParaRPr lang="ko-KR" altLang="ko-KR" sz="20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6772" y="2204864"/>
            <a:ext cx="8208872" cy="324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Return a new sorted list from the items in </a:t>
            </a:r>
            <a:r>
              <a:rPr lang="en-US" altLang="ko-KR" i="1" dirty="0"/>
              <a:t>iterable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i="1" dirty="0"/>
              <a:t>key</a:t>
            </a:r>
            <a:r>
              <a:rPr lang="en-US" altLang="ko-KR" b="0" dirty="0"/>
              <a:t> specifies a function of one argument that is used to extract a comparison key from each element in </a:t>
            </a:r>
            <a:r>
              <a:rPr lang="en-US" altLang="ko-KR" b="0" i="1" dirty="0" smtClean="0"/>
              <a:t>iterable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i="1" dirty="0"/>
              <a:t>reverse</a:t>
            </a:r>
            <a:r>
              <a:rPr lang="en-US" altLang="ko-KR" b="0" dirty="0"/>
              <a:t> is a boolean value. If set to </a:t>
            </a:r>
            <a:r>
              <a:rPr lang="en-US" altLang="ko-KR" dirty="0"/>
              <a:t>True</a:t>
            </a:r>
            <a:r>
              <a:rPr lang="en-US" altLang="ko-KR" b="0" dirty="0"/>
              <a:t>, then the list elements are sorted as if each comparison were </a:t>
            </a:r>
            <a:r>
              <a:rPr lang="en-US" altLang="ko-KR" b="0" dirty="0" smtClean="0"/>
              <a:t>reversed.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 err="1" smtClean="0"/>
              <a:t>list.sort</a:t>
            </a:r>
            <a:r>
              <a:rPr lang="en-US" altLang="ko-KR" dirty="0"/>
              <a:t>()</a:t>
            </a:r>
            <a:r>
              <a:rPr lang="ko-KR" altLang="en-US" b="0" dirty="0"/>
              <a:t> 는 리스트 내부에서 정렬된다</a:t>
            </a:r>
            <a:r>
              <a:rPr lang="en-US" altLang="ko-KR" b="0" dirty="0"/>
              <a:t>. </a:t>
            </a:r>
            <a:r>
              <a:rPr lang="ko-KR" altLang="en-US" b="0" dirty="0"/>
              <a:t>그에 비해 </a:t>
            </a:r>
            <a:r>
              <a:rPr lang="en-US" altLang="ko-KR" dirty="0"/>
              <a:t>sorted()</a:t>
            </a:r>
            <a:r>
              <a:rPr lang="ko-KR" altLang="en-US" b="0" dirty="0"/>
              <a:t> 는 정렬된 값을 돌려준다</a:t>
            </a:r>
            <a:r>
              <a:rPr lang="en-US" altLang="ko-KR" b="0" dirty="0"/>
              <a:t>. </a:t>
            </a:r>
            <a:r>
              <a:rPr lang="ko-KR" altLang="en-US" b="0" dirty="0"/>
              <a:t>그렇기 때문에 원래 값을 유지하면서 정렬된 결과를 얻고 싶다면 </a:t>
            </a:r>
            <a:r>
              <a:rPr lang="en-US" altLang="ko-KR" dirty="0"/>
              <a:t>sorted()</a:t>
            </a:r>
            <a:r>
              <a:rPr lang="ko-KR" altLang="en-US" b="0" dirty="0"/>
              <a:t> 를 사용하면 된다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6772" y="5517232"/>
            <a:ext cx="8353223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참고</a:t>
            </a:r>
            <a:r>
              <a:rPr lang="en-US" altLang="ko-KR" sz="1600" b="1" dirty="0" smtClean="0"/>
              <a:t>) Built-in functions: </a:t>
            </a:r>
            <a:r>
              <a:rPr lang="en-US" altLang="ko-KR" sz="1600" dirty="0">
                <a:hlinkClick r:id="rId2"/>
              </a:rPr>
              <a:t>https://docs.python.org/3/library/functions.html</a:t>
            </a:r>
            <a:r>
              <a:rPr lang="en-US" altLang="ko-KR" sz="1600" dirty="0" smtClean="0">
                <a:hlinkClick r:id="rId2"/>
              </a:rPr>
              <a:t>?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97083" y="5949280"/>
            <a:ext cx="8353223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참고</a:t>
            </a:r>
            <a:r>
              <a:rPr lang="en-US" altLang="ko-KR" sz="1600" b="1" dirty="0" smtClean="0"/>
              <a:t>) Sorting HOW TO: </a:t>
            </a:r>
            <a:r>
              <a:rPr lang="en-US" altLang="ko-KR" sz="1600" dirty="0">
                <a:hlinkClick r:id="rId3"/>
              </a:rPr>
              <a:t>https://docs.python.org/3/howto/sorting.html#sortinghowto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74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1" y="95597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68025" y="1376000"/>
            <a:ext cx="823642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defaultdict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모듈은 </a:t>
            </a:r>
            <a:r>
              <a:rPr lang="ko-KR" altLang="en-US" b="0" dirty="0" err="1"/>
              <a:t>딕셔너리의</a:t>
            </a:r>
            <a:r>
              <a:rPr lang="ko-KR" altLang="en-US" b="0" dirty="0"/>
              <a:t> 변수를 생성할 때 키에 </a:t>
            </a:r>
            <a:r>
              <a:rPr lang="ko-KR" altLang="en-US" b="0" dirty="0" smtClean="0"/>
              <a:t>대응하는 값에 자동으로 </a:t>
            </a:r>
            <a:r>
              <a:rPr lang="ko-KR" altLang="en-US" dirty="0" smtClean="0"/>
              <a:t>기본 </a:t>
            </a:r>
            <a:r>
              <a:rPr lang="ko-KR" altLang="en-US" dirty="0"/>
              <a:t>값을 지정</a:t>
            </a:r>
            <a:r>
              <a:rPr lang="ko-KR" altLang="en-US" b="0" dirty="0"/>
              <a:t>하는 방법이다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96" y="2332952"/>
            <a:ext cx="7920880" cy="317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86500" y="565792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5505128"/>
            <a:ext cx="7547083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ko-KR" altLang="en-US" sz="1400" dirty="0">
                <a:latin typeface="+mn-ea"/>
                <a:ea typeface="+mn-ea"/>
              </a:rPr>
              <a:t>실제 </a:t>
            </a:r>
            <a:r>
              <a:rPr lang="ko-KR" altLang="en-US" sz="1400" dirty="0" err="1">
                <a:latin typeface="+mn-ea"/>
                <a:ea typeface="+mn-ea"/>
              </a:rPr>
              <a:t>딕셔너리에서는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>
                <a:latin typeface="+mn-ea"/>
                <a:ea typeface="+mn-ea"/>
              </a:rPr>
              <a:t>코드</a:t>
            </a:r>
            <a:r>
              <a:rPr lang="en-US" altLang="ko-KR" sz="1400" dirty="0">
                <a:latin typeface="+mn-ea"/>
                <a:ea typeface="+mn-ea"/>
              </a:rPr>
              <a:t>7 -5]</a:t>
            </a:r>
            <a:r>
              <a:rPr lang="ko-KR" altLang="en-US" sz="1400" dirty="0">
                <a:latin typeface="+mn-ea"/>
                <a:ea typeface="+mn-ea"/>
              </a:rPr>
              <a:t>처럼 키를 생성하지 않고 해당 키의 값을 호출하려고 할 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오류가 발생한다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즉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코드에서 </a:t>
            </a:r>
            <a:r>
              <a:rPr lang="en-US" altLang="ko-KR" sz="1400" dirty="0">
                <a:latin typeface="+mn-ea"/>
                <a:ea typeface="+mn-ea"/>
              </a:rPr>
              <a:t>first</a:t>
            </a:r>
            <a:r>
              <a:rPr lang="ko-KR" altLang="en-US" sz="1400" dirty="0">
                <a:latin typeface="+mn-ea"/>
                <a:ea typeface="+mn-ea"/>
              </a:rPr>
              <a:t>의 키 값을 별도로 생성하지 않은 채 바로 호출하여 오류가 발생하였다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484784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그렇다면 </a:t>
            </a:r>
            <a:r>
              <a:rPr lang="en-US" altLang="ko-KR" dirty="0" err="1" smtClean="0"/>
              <a:t>defaultdict</a:t>
            </a:r>
            <a:r>
              <a:rPr lang="ko-KR" altLang="en-US" b="0" dirty="0"/>
              <a:t> </a:t>
            </a:r>
            <a:r>
              <a:rPr lang="ko-KR" altLang="en-US" b="0" dirty="0" smtClean="0"/>
              <a:t>모듈은 </a:t>
            </a:r>
            <a:r>
              <a:rPr lang="ko-KR" altLang="en-US" b="0" dirty="0"/>
              <a:t>어떻게 작동할까</a:t>
            </a:r>
            <a:r>
              <a:rPr lang="en-US" altLang="ko-KR" b="0" dirty="0" smtClean="0"/>
              <a:t>?</a:t>
            </a:r>
            <a:endParaRPr lang="en-US" altLang="ko-KR" b="0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119129"/>
            <a:ext cx="8235025" cy="298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544086" y="526069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5103475"/>
            <a:ext cx="7776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</a:pPr>
            <a:r>
              <a:rPr lang="ko-KR" altLang="en-US" sz="1400" dirty="0">
                <a:latin typeface="+mn-ea"/>
                <a:ea typeface="+mn-ea"/>
              </a:rPr>
              <a:t>핵심은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행의 </a:t>
            </a:r>
            <a:r>
              <a:rPr lang="en-US" altLang="ko-KR" sz="1400" dirty="0">
                <a:latin typeface="+mn-ea"/>
                <a:ea typeface="+mn-ea"/>
              </a:rPr>
              <a:t>d = </a:t>
            </a:r>
            <a:r>
              <a:rPr lang="en-US" altLang="ko-KR" sz="1400" b="1" dirty="0" err="1">
                <a:latin typeface="+mn-ea"/>
                <a:ea typeface="+mn-ea"/>
              </a:rPr>
              <a:t>defaultdict</a:t>
            </a:r>
            <a:r>
              <a:rPr lang="en-US" altLang="ko-KR" sz="1400" b="1" dirty="0">
                <a:latin typeface="+mn-ea"/>
                <a:ea typeface="+mn-ea"/>
              </a:rPr>
              <a:t>(lambda: 0)</a:t>
            </a:r>
            <a:r>
              <a:rPr lang="ko-KR" altLang="en-US" sz="1400" dirty="0">
                <a:latin typeface="+mn-ea"/>
                <a:ea typeface="+mn-ea"/>
              </a:rPr>
              <a:t>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en-US" altLang="ko-KR" sz="1400" dirty="0" err="1">
                <a:latin typeface="+mn-ea"/>
                <a:ea typeface="+mn-ea"/>
              </a:rPr>
              <a:t>defaultdict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모듈을 선언하면서 </a:t>
            </a:r>
            <a:r>
              <a:rPr lang="ko-KR" altLang="en-US" sz="1400" dirty="0" err="1">
                <a:latin typeface="+mn-ea"/>
                <a:ea typeface="+mn-ea"/>
              </a:rPr>
              <a:t>초깃값을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0</a:t>
            </a:r>
            <a:r>
              <a:rPr lang="ko-KR" altLang="en-US" sz="1400" dirty="0">
                <a:latin typeface="+mn-ea"/>
                <a:ea typeface="+mn-ea"/>
              </a:rPr>
              <a:t>으로 설정한 것이다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현재 </a:t>
            </a:r>
            <a:r>
              <a:rPr lang="en-US" altLang="ko-KR" sz="1400" dirty="0">
                <a:latin typeface="+mn-ea"/>
                <a:ea typeface="+mn-ea"/>
              </a:rPr>
              <a:t>lambda( ) </a:t>
            </a:r>
            <a:r>
              <a:rPr lang="ko-KR" altLang="en-US" sz="1400" dirty="0">
                <a:latin typeface="+mn-ea"/>
                <a:ea typeface="+mn-ea"/>
              </a:rPr>
              <a:t>함수를 배우지 않아 코드를 정확히 이해하기 어렵겠지만</a:t>
            </a:r>
            <a:r>
              <a:rPr lang="en-US" altLang="ko-KR" sz="1400" dirty="0">
                <a:latin typeface="+mn-ea"/>
                <a:ea typeface="+mn-ea"/>
              </a:rPr>
              <a:t>, ‘return 0’</a:t>
            </a:r>
            <a:r>
              <a:rPr lang="ko-KR" altLang="en-US" sz="1400" dirty="0">
                <a:latin typeface="+mn-ea"/>
                <a:ea typeface="+mn-ea"/>
              </a:rPr>
              <a:t>이라고 이해하면 된다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어떤 키가 들어오더라도 처음 값은 전부 </a:t>
            </a:r>
            <a:r>
              <a:rPr lang="en-US" altLang="ko-KR" sz="1400" dirty="0">
                <a:latin typeface="+mn-ea"/>
                <a:ea typeface="+mn-ea"/>
              </a:rPr>
              <a:t>0</a:t>
            </a:r>
            <a:r>
              <a:rPr lang="ko-KR" altLang="en-US" sz="1400" dirty="0">
                <a:latin typeface="+mn-ea"/>
                <a:ea typeface="+mn-ea"/>
              </a:rPr>
              <a:t>으로 설정한다는 뜻이다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8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12776"/>
            <a:ext cx="86409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/>
              <a:t>defaultdict</a:t>
            </a:r>
            <a:r>
              <a:rPr lang="ko-KR" altLang="en-US" b="0" dirty="0"/>
              <a:t>의 </a:t>
            </a:r>
            <a:r>
              <a:rPr lang="ko-KR" altLang="en-US" b="0" dirty="0" err="1"/>
              <a:t>초깃값은</a:t>
            </a:r>
            <a:r>
              <a:rPr lang="ko-KR" altLang="en-US" b="0" dirty="0"/>
              <a:t>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/>
              <a:t>7-7]</a:t>
            </a:r>
            <a:r>
              <a:rPr lang="ko-KR" altLang="en-US" b="0" dirty="0"/>
              <a:t>처럼 리스트 </a:t>
            </a:r>
            <a:r>
              <a:rPr lang="ko-KR" altLang="en-US" b="0" dirty="0" smtClean="0"/>
              <a:t>형태로도 </a:t>
            </a:r>
            <a:r>
              <a:rPr lang="ko-KR" altLang="en-US" b="0" dirty="0"/>
              <a:t>설정할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 </a:t>
            </a:r>
            <a:r>
              <a:rPr lang="en-US" altLang="ko-KR" b="0" dirty="0"/>
              <a:t>[</a:t>
            </a:r>
            <a:r>
              <a:rPr lang="ko-KR" altLang="en-US" b="0" dirty="0"/>
              <a:t>코드 </a:t>
            </a:r>
            <a:r>
              <a:rPr lang="en-US" altLang="ko-KR" b="0" dirty="0" smtClean="0"/>
              <a:t>7-7]</a:t>
            </a:r>
            <a:r>
              <a:rPr lang="ko-KR" altLang="en-US" b="0" dirty="0" smtClean="0"/>
              <a:t>은 값을 리스트 형태로 저장해서 </a:t>
            </a:r>
            <a:r>
              <a:rPr lang="ko-KR" altLang="en-US" b="0" dirty="0" err="1" smtClean="0"/>
              <a:t>딕셔너리에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Multiple Value</a:t>
            </a:r>
            <a:r>
              <a:rPr lang="ko-KR" altLang="en-US" b="0" dirty="0" smtClean="0"/>
              <a:t>를 저장할 수 있도록 한 예제이다</a:t>
            </a:r>
            <a:r>
              <a:rPr lang="en-US" altLang="ko-KR" b="0" dirty="0" smtClean="0"/>
              <a:t>.</a:t>
            </a:r>
            <a:endParaRPr lang="en-US" altLang="ko-KR" b="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2" y="2291160"/>
            <a:ext cx="7845666" cy="187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758782" y="3957946"/>
            <a:ext cx="7845664" cy="263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Counter</a:t>
            </a:r>
            <a:r>
              <a:rPr lang="ko-KR" altLang="en-US" b="0" dirty="0"/>
              <a:t> </a:t>
            </a:r>
            <a:r>
              <a:rPr lang="ko-KR" altLang="en-US" b="0" dirty="0" smtClean="0"/>
              <a:t>모듈은 </a:t>
            </a:r>
            <a:r>
              <a:rPr lang="ko-KR" altLang="en-US" b="0" dirty="0" err="1" smtClean="0"/>
              <a:t>열거형</a:t>
            </a:r>
            <a:r>
              <a:rPr lang="en-US" altLang="ko-KR" b="0" dirty="0" smtClean="0"/>
              <a:t>(Enumerate)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자료형의</a:t>
            </a:r>
            <a:r>
              <a:rPr lang="ko-KR" altLang="en-US" b="0" dirty="0"/>
              <a:t> 데이터 </a:t>
            </a:r>
            <a:r>
              <a:rPr lang="ko-KR" altLang="en-US" dirty="0" err="1" smtClean="0"/>
              <a:t>요소</a:t>
            </a:r>
            <a:r>
              <a:rPr lang="ko-KR" altLang="en-US" dirty="0" err="1" smtClean="0"/>
              <a:t>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개수를 </a:t>
            </a:r>
            <a:r>
              <a:rPr lang="ko-KR" altLang="en-US" dirty="0" err="1"/>
              <a:t>딕셔너리</a:t>
            </a:r>
            <a:r>
              <a:rPr lang="ko-KR" altLang="en-US" dirty="0"/>
              <a:t> 형태</a:t>
            </a:r>
            <a:r>
              <a:rPr lang="ko-KR" altLang="en-US" b="0" dirty="0"/>
              <a:t>로 반환하는 자료구조이다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리스트나 </a:t>
            </a:r>
            <a:r>
              <a:rPr lang="ko-KR" altLang="en-US" b="0" dirty="0"/>
              <a:t>문자열과 같은 </a:t>
            </a:r>
            <a:r>
              <a:rPr lang="ko-KR" altLang="en-US" b="0" dirty="0" err="1" smtClean="0"/>
              <a:t>열거형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자료형</a:t>
            </a:r>
            <a:r>
              <a:rPr lang="ko-KR" altLang="en-US" b="0" dirty="0"/>
              <a:t> 안의 요소 중 값이 같은 것이 몇 개 있는지 반환해 준다</a:t>
            </a:r>
            <a:r>
              <a:rPr lang="en-US" altLang="ko-KR" b="0" dirty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3" y="2780928"/>
            <a:ext cx="801067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2047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136" y="1556792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다음과 같이 코드를 작성하면 정렬까지 끝낸 결과물을 확인할 수 있는데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이전 </a:t>
            </a:r>
            <a:r>
              <a:rPr lang="en-US" altLang="ko-KR" b="0" dirty="0" smtClean="0"/>
              <a:t>Lab</a:t>
            </a:r>
            <a:r>
              <a:rPr lang="ko-KR" altLang="en-US" b="0" dirty="0" smtClean="0"/>
              <a:t>에서 </a:t>
            </a:r>
            <a:r>
              <a:rPr lang="ko-KR" altLang="en-US" b="0" dirty="0"/>
              <a:t>수행한 작업을 단 한 줄의 코드로 작성한 것을 확인할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492896"/>
            <a:ext cx="809219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00320" y="1547267"/>
            <a:ext cx="79881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smtClean="0"/>
              <a:t>Counter</a:t>
            </a:r>
            <a:r>
              <a:rPr lang="ko-KR" altLang="en-US" b="0" dirty="0"/>
              <a:t> </a:t>
            </a:r>
            <a:r>
              <a:rPr lang="ko-KR" altLang="en-US" b="0" dirty="0" smtClean="0"/>
              <a:t>모듈은 </a:t>
            </a:r>
            <a:r>
              <a:rPr lang="ko-KR" altLang="en-US" b="0" dirty="0"/>
              <a:t>단순히 </a:t>
            </a:r>
            <a:r>
              <a:rPr lang="ko-KR" altLang="en-US" b="0" dirty="0" err="1" smtClean="0"/>
              <a:t>열거형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자료형의</a:t>
            </a:r>
            <a:r>
              <a:rPr lang="ko-KR" altLang="en-US" b="0" dirty="0" smtClean="0"/>
              <a:t> </a:t>
            </a:r>
            <a:r>
              <a:rPr lang="ko-KR" altLang="en-US" b="0" dirty="0"/>
              <a:t>데이터를 세는 역할도 있지만</a:t>
            </a:r>
            <a:r>
              <a:rPr lang="en-US" altLang="ko-KR" b="0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형태나 </a:t>
            </a:r>
            <a:r>
              <a:rPr lang="ko-KR" altLang="en-US" dirty="0" smtClean="0"/>
              <a:t>키워드형태의 </a:t>
            </a:r>
            <a:r>
              <a:rPr lang="ko-KR" altLang="en-US" dirty="0"/>
              <a:t>매개변수를 사용하여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객체를 </a:t>
            </a:r>
            <a:r>
              <a:rPr lang="ko-KR" altLang="en-US" dirty="0"/>
              <a:t>생성</a:t>
            </a:r>
            <a:r>
              <a:rPr lang="ko-KR" altLang="en-US" b="0" dirty="0"/>
              <a:t>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먼저 </a:t>
            </a:r>
            <a:r>
              <a:rPr lang="ko-KR" altLang="en-US" b="0" dirty="0" err="1"/>
              <a:t>딕셔너리</a:t>
            </a:r>
            <a:r>
              <a:rPr lang="ko-KR" altLang="en-US" b="0" dirty="0"/>
              <a:t> 형태로 </a:t>
            </a:r>
            <a:r>
              <a:rPr lang="en-US" altLang="ko-KR" b="0" dirty="0"/>
              <a:t>Counter </a:t>
            </a:r>
            <a:r>
              <a:rPr lang="ko-KR" altLang="en-US" b="0" dirty="0"/>
              <a:t>객체를 생성하는 방법이다</a:t>
            </a:r>
            <a:r>
              <a:rPr lang="en-US" altLang="ko-KR" b="0" dirty="0"/>
              <a:t>. </a:t>
            </a:r>
            <a:r>
              <a:rPr lang="ko-KR" altLang="en-US" b="0" dirty="0"/>
              <a:t>다음 코드를 보면</a:t>
            </a:r>
            <a:r>
              <a:rPr lang="en-US" altLang="ko-KR" b="0" dirty="0"/>
              <a:t>, {'red': 4</a:t>
            </a:r>
            <a:r>
              <a:rPr lang="en-US" altLang="ko-KR" b="0" dirty="0" smtClean="0"/>
              <a:t>, 'blue</a:t>
            </a:r>
            <a:r>
              <a:rPr lang="en-US" altLang="ko-KR" b="0" dirty="0"/>
              <a:t>': 2}</a:t>
            </a:r>
            <a:r>
              <a:rPr lang="ko-KR" altLang="en-US" b="0" dirty="0"/>
              <a:t>라는 </a:t>
            </a:r>
            <a:r>
              <a:rPr lang="ko-KR" altLang="en-US" b="0" dirty="0" err="1"/>
              <a:t>초깃값을</a:t>
            </a:r>
            <a:r>
              <a:rPr lang="ko-KR" altLang="en-US" b="0" dirty="0"/>
              <a:t> 사용하여 </a:t>
            </a:r>
            <a:r>
              <a:rPr lang="en-US" altLang="ko-KR" b="0" dirty="0"/>
              <a:t>Counter</a:t>
            </a:r>
            <a:r>
              <a:rPr lang="ko-KR" altLang="en-US" b="0" dirty="0"/>
              <a:t>를 생성한 것을 확인할 수 있다</a:t>
            </a:r>
            <a:r>
              <a:rPr lang="en-US" altLang="ko-KR" b="0" dirty="0"/>
              <a:t>. </a:t>
            </a:r>
            <a:r>
              <a:rPr lang="ko-KR" altLang="en-US" b="0" dirty="0"/>
              <a:t>또한</a:t>
            </a:r>
            <a:r>
              <a:rPr lang="en-US" altLang="ko-KR" b="0" dirty="0"/>
              <a:t>, </a:t>
            </a:r>
            <a:r>
              <a:rPr lang="en-US" altLang="ko-KR" dirty="0"/>
              <a:t>elements( </a:t>
            </a:r>
            <a:r>
              <a:rPr lang="en-US" altLang="ko-KR" dirty="0" smtClean="0"/>
              <a:t>)</a:t>
            </a:r>
            <a:r>
              <a:rPr lang="ko-KR" altLang="en-US" b="0" dirty="0" smtClean="0"/>
              <a:t>함수를 </a:t>
            </a:r>
            <a:r>
              <a:rPr lang="ko-KR" altLang="en-US" b="0" dirty="0"/>
              <a:t>사용하여</a:t>
            </a:r>
            <a:r>
              <a:rPr lang="en-US" altLang="ko-KR" b="0" dirty="0"/>
              <a:t>, </a:t>
            </a:r>
            <a:r>
              <a:rPr lang="ko-KR" altLang="en-US" b="0" dirty="0"/>
              <a:t>각 요소의 개수만큼 </a:t>
            </a:r>
            <a:r>
              <a:rPr lang="ko-KR" altLang="en-US" b="0" dirty="0" err="1"/>
              <a:t>리스트형의</a:t>
            </a:r>
            <a:r>
              <a:rPr lang="ko-KR" altLang="en-US" b="0" dirty="0"/>
              <a:t> 결과를 출력하는 것을 확인할 수 있다</a:t>
            </a:r>
            <a:r>
              <a:rPr lang="en-US" altLang="ko-KR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544" y="4005064"/>
            <a:ext cx="7992888" cy="2520280"/>
            <a:chOff x="972000" y="3861048"/>
            <a:chExt cx="7200000" cy="2228938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861048"/>
              <a:ext cx="7200000" cy="82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7"/>
            <a:stretch/>
          </p:blipFill>
          <p:spPr bwMode="auto">
            <a:xfrm>
              <a:off x="972000" y="4581128"/>
              <a:ext cx="7200000" cy="1508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오른쪽 화살표 7"/>
          <p:cNvSpPr/>
          <p:nvPr/>
        </p:nvSpPr>
        <p:spPr>
          <a:xfrm>
            <a:off x="504323" y="257643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33674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키워드 형태의 매개변수를 사용하여 </a:t>
            </a:r>
            <a:r>
              <a:rPr lang="en-US" altLang="ko-KR" b="0" dirty="0"/>
              <a:t>Counter</a:t>
            </a:r>
            <a:r>
              <a:rPr lang="ko-KR" altLang="en-US" b="0" dirty="0"/>
              <a:t>를 생성하는 방법이다</a:t>
            </a:r>
            <a:r>
              <a:rPr lang="en-US" altLang="ko-KR" b="0" dirty="0"/>
              <a:t>. </a:t>
            </a:r>
            <a:r>
              <a:rPr lang="ko-KR" altLang="en-US" b="0" dirty="0"/>
              <a:t>매개변수의 </a:t>
            </a:r>
            <a:r>
              <a:rPr lang="ko-KR" altLang="en-US" b="0" dirty="0" smtClean="0"/>
              <a:t>이름을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로</a:t>
            </a:r>
            <a:r>
              <a:rPr lang="en-US" altLang="ko-KR" b="0" dirty="0"/>
              <a:t>, </a:t>
            </a:r>
            <a:r>
              <a:rPr lang="ko-KR" altLang="en-US" b="0" dirty="0"/>
              <a:t>실제 값을 </a:t>
            </a:r>
            <a:r>
              <a:rPr lang="ko-KR" altLang="en-US" b="0" dirty="0" smtClean="0"/>
              <a:t>값</a:t>
            </a:r>
            <a:r>
              <a:rPr lang="en-US" altLang="ko-KR" b="0" dirty="0"/>
              <a:t>(</a:t>
            </a:r>
            <a:r>
              <a:rPr lang="en-US" altLang="ko-KR" b="0" dirty="0" smtClean="0"/>
              <a:t>value)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하여 </a:t>
            </a:r>
            <a:r>
              <a:rPr lang="en-US" altLang="ko-KR" b="0" dirty="0"/>
              <a:t>Counter</a:t>
            </a:r>
            <a:r>
              <a:rPr lang="ko-KR" altLang="en-US" b="0" dirty="0"/>
              <a:t>를 생성할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10228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1052736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0814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Counter</a:t>
            </a:r>
            <a:r>
              <a:rPr lang="ko-KR" altLang="en-US" b="0" dirty="0"/>
              <a:t>는 기본 </a:t>
            </a:r>
            <a:r>
              <a:rPr lang="ko-KR" altLang="en-US" dirty="0"/>
              <a:t>사칙연산</a:t>
            </a:r>
            <a:r>
              <a:rPr lang="ko-KR" altLang="en-US" b="0" dirty="0"/>
              <a:t>을 지원한다</a:t>
            </a:r>
            <a:r>
              <a:rPr lang="en-US" altLang="ko-KR" b="0" dirty="0"/>
              <a:t>.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지원하는 기본 연산인 덧셈</a:t>
            </a:r>
            <a:r>
              <a:rPr lang="en-US" altLang="ko-KR" b="0" dirty="0"/>
              <a:t>, </a:t>
            </a:r>
            <a:r>
              <a:rPr lang="ko-KR" altLang="en-US" b="0" dirty="0" smtClean="0"/>
              <a:t>뺄셈</a:t>
            </a:r>
            <a:r>
              <a:rPr lang="en-US" altLang="ko-KR" b="0" dirty="0"/>
              <a:t>, </a:t>
            </a:r>
            <a:r>
              <a:rPr lang="ko-KR" altLang="en-US" b="0" dirty="0"/>
              <a:t>논리연산 등이 가능하다</a:t>
            </a:r>
            <a:r>
              <a:rPr lang="en-US" altLang="ko-KR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2481108"/>
            <a:ext cx="832572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25144" y="4365104"/>
            <a:ext cx="4005240" cy="338554"/>
          </a:xfrm>
          <a:prstGeom prst="rect">
            <a:avLst/>
          </a:prstGeom>
          <a:solidFill>
            <a:srgbClr val="EEFFCC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600" i="1" dirty="0">
                <a:solidFill>
                  <a:srgbClr val="40809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# </a:t>
            </a:r>
            <a:r>
              <a:rPr lang="en-US" altLang="ko-KR" sz="1600" i="1" dirty="0" smtClean="0">
                <a:solidFill>
                  <a:srgbClr val="40809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difference </a:t>
            </a:r>
            <a:r>
              <a:rPr lang="ko-KR" altLang="ko-KR" sz="1600" i="1" dirty="0" smtClean="0">
                <a:solidFill>
                  <a:srgbClr val="40809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(</a:t>
            </a:r>
            <a:r>
              <a:rPr lang="ko-KR" altLang="ko-KR" sz="1600" i="1" dirty="0">
                <a:solidFill>
                  <a:srgbClr val="40809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keeping only positive counts)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5144" y="393305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8" idx="1"/>
            <a:endCxn id="3" idx="1"/>
          </p:cNvCxnSpPr>
          <p:nvPr/>
        </p:nvCxnSpPr>
        <p:spPr>
          <a:xfrm rot="10800000" flipV="1">
            <a:off x="4725144" y="4077071"/>
            <a:ext cx="12700" cy="457309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2" y="3873677"/>
            <a:ext cx="2520280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=&gt; Counter({‘a’: 3})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자료구조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7" y="530120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16832"/>
            <a:ext cx="832727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07504" y="83671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19" y="1340768"/>
            <a:ext cx="861246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dirty="0"/>
              <a:t>+ </a:t>
            </a:r>
            <a:r>
              <a:rPr lang="ko-KR" altLang="en-US" dirty="0"/>
              <a:t>기호</a:t>
            </a:r>
            <a:r>
              <a:rPr lang="ko-KR" altLang="en-US" b="0" dirty="0"/>
              <a:t>는 두 </a:t>
            </a:r>
            <a:r>
              <a:rPr lang="en-US" altLang="ko-KR" b="0" dirty="0"/>
              <a:t>Counter </a:t>
            </a:r>
            <a:r>
              <a:rPr lang="ko-KR" altLang="en-US" b="0" dirty="0"/>
              <a:t>객체에 있는 각 요소를 더한 것이고</a:t>
            </a:r>
            <a:r>
              <a:rPr lang="en-US" altLang="ko-KR" b="0" dirty="0"/>
              <a:t>, </a:t>
            </a:r>
            <a:r>
              <a:rPr lang="en-US" altLang="ko-KR" dirty="0"/>
              <a:t>&amp; </a:t>
            </a:r>
            <a:r>
              <a:rPr lang="ko-KR" altLang="en-US" dirty="0" smtClean="0"/>
              <a:t>기호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두 객체에 값이 있을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 2) </a:t>
            </a:r>
            <a:r>
              <a:rPr lang="ko-KR" altLang="en-US" dirty="0" smtClean="0"/>
              <a:t>작은 값을 </a:t>
            </a:r>
            <a:r>
              <a:rPr lang="ko-KR" altLang="en-US" dirty="0" err="1" smtClean="0"/>
              <a:t>리턴하고</a:t>
            </a:r>
            <a:r>
              <a:rPr lang="en-US" altLang="ko-KR" b="0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/>
              <a:t>| </a:t>
            </a:r>
            <a:r>
              <a:rPr lang="ko-KR" altLang="en-US" dirty="0"/>
              <a:t>기호는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Counter </a:t>
            </a:r>
            <a:r>
              <a:rPr lang="ko-KR" altLang="en-US" dirty="0"/>
              <a:t>객체에서 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하나라도 있으면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 2) </a:t>
            </a:r>
            <a:r>
              <a:rPr lang="ko-KR" altLang="en-US" dirty="0" smtClean="0"/>
              <a:t>큰 값을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</a:p>
          <a:p>
            <a:pPr>
              <a:spcBef>
                <a:spcPts val="500"/>
              </a:spcBef>
              <a:spcAft>
                <a:spcPts val="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추가적으로</a:t>
            </a:r>
            <a:r>
              <a:rPr lang="en-US" altLang="ko-KR" b="0" dirty="0" smtClean="0"/>
              <a:t>, subtract()</a:t>
            </a:r>
            <a:r>
              <a:rPr lang="ko-KR" altLang="en-US" b="0" dirty="0" smtClean="0"/>
              <a:t>를 제외한 모든 연산</a:t>
            </a:r>
            <a:r>
              <a:rPr lang="en-US" altLang="ko-KR" b="0" dirty="0" smtClean="0"/>
              <a:t>(+, -, &amp;, |)</a:t>
            </a:r>
            <a:r>
              <a:rPr lang="ko-KR" altLang="en-US" b="0" dirty="0" smtClean="0"/>
              <a:t>은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연산 후 </a:t>
            </a:r>
            <a:r>
              <a:rPr lang="en-US" altLang="ko-KR" dirty="0" smtClean="0"/>
              <a:t>zero </a:t>
            </a:r>
            <a:r>
              <a:rPr lang="ko-KR" altLang="en-US" dirty="0" smtClean="0"/>
              <a:t>및 음수 값들은 결과에서 모두 제외</a:t>
            </a:r>
            <a:r>
              <a:rPr lang="ko-KR" altLang="en-US" b="0" dirty="0" smtClean="0"/>
              <a:t>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3943"/>
            <a:ext cx="7992888" cy="341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31840" y="5310287"/>
            <a:ext cx="3312368" cy="338554"/>
          </a:xfrm>
          <a:prstGeom prst="rect">
            <a:avLst/>
          </a:prstGeom>
          <a:solidFill>
            <a:srgbClr val="EEFFCC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0" i="1" u="none" strike="noStrike" cap="none" normalizeH="0" baseline="0" smtClean="0">
                <a:ln>
                  <a:noFill/>
                </a:ln>
                <a:solidFill>
                  <a:srgbClr val="408090"/>
                </a:solidFill>
                <a:effectLst/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# intersection: min(c[x], d[x])</a:t>
            </a:r>
            <a:r>
              <a:rPr kumimoji="1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31840" y="5940926"/>
            <a:ext cx="3312368" cy="338554"/>
          </a:xfrm>
          <a:prstGeom prst="rect">
            <a:avLst/>
          </a:prstGeom>
          <a:solidFill>
            <a:srgbClr val="EEFFCC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ko-KR" sz="1600" i="1" dirty="0">
                <a:solidFill>
                  <a:srgbClr val="40809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# union: max(c[x], d[x]) </a:t>
            </a:r>
          </a:p>
        </p:txBody>
      </p:sp>
    </p:spTree>
    <p:extLst>
      <p:ext uri="{BB962C8B-B14F-4D97-AF65-F5344CB8AC3E}">
        <p14:creationId xmlns:p14="http://schemas.microsoft.com/office/powerpoint/2010/main" val="1379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namedtuple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60310" y="1484784"/>
            <a:ext cx="813320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 err="1" smtClean="0"/>
              <a:t>namedtuple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모듈은 </a:t>
            </a:r>
            <a:r>
              <a:rPr lang="ko-KR" altLang="en-US" b="0" dirty="0" smtClean="0"/>
              <a:t>네임을 가지는 </a:t>
            </a:r>
            <a:r>
              <a:rPr lang="ko-KR" altLang="en-US" b="0" dirty="0" err="1" smtClean="0"/>
              <a:t>튜플의</a:t>
            </a:r>
            <a:r>
              <a:rPr lang="ko-KR" altLang="en-US" b="0" dirty="0" smtClean="0"/>
              <a:t> </a:t>
            </a:r>
            <a:r>
              <a:rPr lang="ko-KR" altLang="en-US" b="0" dirty="0"/>
              <a:t>형태로 데이터 구조체를 저장하는 방법이다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9" y="2420888"/>
            <a:ext cx="8133207" cy="221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/>
          <a:stretch/>
        </p:blipFill>
        <p:spPr bwMode="auto">
          <a:xfrm>
            <a:off x="379359" y="4509121"/>
            <a:ext cx="813320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마이닝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00708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484784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/>
              <a:t>앞에서 배운 </a:t>
            </a:r>
            <a:r>
              <a:rPr lang="ko-KR" altLang="en-US" b="0" dirty="0" err="1"/>
              <a:t>딕셔너리와</a:t>
            </a:r>
            <a:r>
              <a:rPr lang="ko-KR" altLang="en-US" b="0" dirty="0"/>
              <a:t> </a:t>
            </a:r>
            <a:r>
              <a:rPr lang="en-US" altLang="ko-KR" b="0" dirty="0"/>
              <a:t>Collections </a:t>
            </a:r>
            <a:r>
              <a:rPr lang="ko-KR" altLang="en-US" b="0" dirty="0"/>
              <a:t>모듈을 이용하여 텍스트 </a:t>
            </a:r>
            <a:r>
              <a:rPr lang="ko-KR" altLang="en-US" b="0" dirty="0" err="1"/>
              <a:t>마이닝</a:t>
            </a:r>
            <a:r>
              <a:rPr lang="ko-KR" altLang="en-US" b="0" dirty="0"/>
              <a:t> 프로그램을 만들어 </a:t>
            </a:r>
            <a:r>
              <a:rPr lang="ko-KR" altLang="en-US" b="0" dirty="0" smtClean="0"/>
              <a:t>보자</a:t>
            </a:r>
            <a:r>
              <a:rPr lang="en-US" altLang="ko-KR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None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이 </a:t>
            </a:r>
            <a:r>
              <a:rPr lang="ko-KR" altLang="en-US" b="0" dirty="0"/>
              <a:t>프로그램을 작성하는 규칙은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6" y="2348880"/>
            <a:ext cx="790487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6" y="4797152"/>
            <a:ext cx="810500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467543" y="1484784"/>
            <a:ext cx="8290737" cy="5002460"/>
            <a:chOff x="467543" y="1484784"/>
            <a:chExt cx="8290737" cy="5002460"/>
          </a:xfrm>
        </p:grpSpPr>
        <p:pic>
          <p:nvPicPr>
            <p:cNvPr id="43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84784"/>
              <a:ext cx="8290736" cy="1527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0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0"/>
            <a:stretch/>
          </p:blipFill>
          <p:spPr bwMode="auto">
            <a:xfrm>
              <a:off x="467543" y="2852936"/>
              <a:ext cx="8290735" cy="3634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endParaRPr lang="en-US" altLang="ko-KR" sz="20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704856" cy="507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8072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7-8] </a:t>
            </a:r>
            <a:r>
              <a:rPr lang="ko-KR" altLang="en-US" sz="2000" b="0" dirty="0" smtClean="0"/>
              <a:t>해석 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484784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b="0" dirty="0"/>
              <a:t>1</a:t>
            </a:r>
            <a:r>
              <a:rPr lang="ko-KR" altLang="en-US" b="0" dirty="0"/>
              <a:t>행은 </a:t>
            </a:r>
            <a:r>
              <a:rPr lang="en-US" altLang="ko-KR" b="0" dirty="0"/>
              <a:t>text </a:t>
            </a:r>
            <a:r>
              <a:rPr lang="ko-KR" altLang="en-US" b="0" dirty="0"/>
              <a:t>변수에 문장을 넣고</a:t>
            </a:r>
            <a:r>
              <a:rPr lang="en-US" altLang="ko-KR" b="0" dirty="0"/>
              <a:t>, </a:t>
            </a:r>
            <a:r>
              <a:rPr lang="ko-KR" altLang="en-US" b="0" dirty="0"/>
              <a:t>이를 소문자로 바꾼 후 단어 단위로 자르는 코드이다</a:t>
            </a:r>
            <a:r>
              <a:rPr lang="en-US" altLang="ko-KR" b="0" dirty="0"/>
              <a:t>. </a:t>
            </a:r>
            <a:r>
              <a:rPr lang="ko-KR" altLang="en-US" b="0" dirty="0" err="1" smtClean="0"/>
              <a:t>이를위해</a:t>
            </a:r>
            <a:r>
              <a:rPr lang="ko-KR" altLang="en-US" b="0" dirty="0" smtClean="0"/>
              <a:t> </a:t>
            </a:r>
            <a:r>
              <a:rPr lang="en-US" altLang="ko-KR" b="0" dirty="0"/>
              <a:t>lower( )</a:t>
            </a:r>
            <a:r>
              <a:rPr lang="ko-KR" altLang="en-US" b="0" dirty="0"/>
              <a:t>와 </a:t>
            </a:r>
            <a:r>
              <a:rPr lang="en-US" altLang="ko-KR" b="0" dirty="0"/>
              <a:t>split( ) </a:t>
            </a:r>
            <a:r>
              <a:rPr lang="ko-KR" altLang="en-US" b="0" dirty="0"/>
              <a:t>함수를 연속으로 사용하였다</a:t>
            </a:r>
            <a:r>
              <a:rPr lang="en-US" altLang="ko-KR" b="0" dirty="0"/>
              <a:t>. </a:t>
            </a:r>
            <a:r>
              <a:rPr lang="ko-KR" altLang="en-US" b="0" dirty="0"/>
              <a:t>이 코드의 결과를 확인하기 위해 </a:t>
            </a:r>
            <a:r>
              <a:rPr lang="ko-KR" altLang="en-US" b="0" dirty="0" err="1" smtClean="0"/>
              <a:t>파이썬</a:t>
            </a:r>
            <a:r>
              <a:rPr lang="ko-KR" altLang="en-US" b="0" dirty="0" smtClean="0"/>
              <a:t> </a:t>
            </a:r>
            <a:r>
              <a:rPr lang="ko-KR" altLang="en-US" b="0" dirty="0" err="1"/>
              <a:t>셸에</a:t>
            </a:r>
            <a:r>
              <a:rPr lang="ko-KR" altLang="en-US" b="0" dirty="0"/>
              <a:t> 다음과 같이 입력하면 리스트의 결과를 볼 수 있다</a:t>
            </a:r>
            <a:r>
              <a:rPr lang="en-US" altLang="ko-KR" b="0" dirty="0"/>
              <a:t>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3570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51520" y="980728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7-8] </a:t>
            </a:r>
            <a:r>
              <a:rPr lang="ko-KR" altLang="en-US" sz="2000" b="0" dirty="0"/>
              <a:t>해석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528" y="1556792"/>
            <a:ext cx="83529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다음으로 이 리스트에서 각각의 단어가 몇 개 있는지 헤아리는 코드가 필요하다</a:t>
            </a:r>
            <a:r>
              <a:rPr lang="en-US" altLang="ko-KR" b="0" dirty="0"/>
              <a:t>. 3~7</a:t>
            </a:r>
            <a:r>
              <a:rPr lang="ko-KR" altLang="en-US" b="0" dirty="0"/>
              <a:t>행을 </a:t>
            </a:r>
            <a:r>
              <a:rPr lang="ko-KR" altLang="en-US" b="0" dirty="0" smtClean="0"/>
              <a:t>보면 </a:t>
            </a:r>
            <a:r>
              <a:rPr lang="en-US" altLang="ko-KR" dirty="0" err="1"/>
              <a:t>defaultdict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ko-KR" altLang="en-US" b="0" dirty="0"/>
              <a:t>을 사용하여 </a:t>
            </a:r>
            <a:r>
              <a:rPr lang="ko-KR" altLang="en-US" b="0" dirty="0" err="1"/>
              <a:t>딕셔너리의</a:t>
            </a:r>
            <a:r>
              <a:rPr lang="ko-KR" altLang="en-US" b="0" dirty="0"/>
              <a:t> </a:t>
            </a:r>
            <a:r>
              <a:rPr lang="ko-KR" altLang="en-US" b="0" dirty="0" err="1"/>
              <a:t>키값을</a:t>
            </a:r>
            <a:r>
              <a:rPr lang="ko-KR" altLang="en-US" b="0" dirty="0"/>
              <a:t> 설정 없이 단어가 출현할 때마다 </a:t>
            </a:r>
            <a:r>
              <a:rPr lang="en-US" altLang="ko-KR" b="0" dirty="0" err="1" smtClean="0"/>
              <a:t>word_count</a:t>
            </a:r>
            <a:r>
              <a:rPr lang="en-US" altLang="ko-KR" b="0" dirty="0" smtClean="0"/>
              <a:t>[word</a:t>
            </a:r>
            <a:r>
              <a:rPr lang="en-US" altLang="ko-KR" b="0" dirty="0"/>
              <a:t>] += 1</a:t>
            </a:r>
            <a:r>
              <a:rPr lang="ko-KR" altLang="en-US" b="0" dirty="0"/>
              <a:t>을 통해 단어의 수를 증가시키는 것을 확인할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다음으로 단어의 출현 횟수를 기준으로 정렬된 결과를 보여 주고 싶다면</a:t>
            </a:r>
            <a:r>
              <a:rPr lang="en-US" altLang="ko-KR" b="0" dirty="0"/>
              <a:t>, 9~13</a:t>
            </a:r>
            <a:r>
              <a:rPr lang="ko-KR" altLang="en-US" b="0" dirty="0"/>
              <a:t>행과 </a:t>
            </a:r>
            <a:r>
              <a:rPr lang="ko-KR" altLang="en-US" b="0" dirty="0" smtClean="0"/>
              <a:t>같이 </a:t>
            </a:r>
            <a:r>
              <a:rPr lang="en-US" altLang="ko-KR" dirty="0" err="1" smtClean="0"/>
              <a:t>OrderedDict</a:t>
            </a:r>
            <a:r>
              <a:rPr lang="en-US" altLang="ko-KR" dirty="0" smtClean="0"/>
              <a:t> </a:t>
            </a:r>
            <a:r>
              <a:rPr lang="ko-KR" altLang="en-US" dirty="0"/>
              <a:t>모듈</a:t>
            </a:r>
            <a:r>
              <a:rPr lang="ko-KR" altLang="en-US" b="0" dirty="0"/>
              <a:t>을 사용하여 코드를 구성할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035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51520" y="1484784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 err="1" smtClean="0"/>
              <a:t>스택</a:t>
            </a:r>
            <a:r>
              <a:rPr lang="en-US" altLang="ko-KR" dirty="0" smtClean="0"/>
              <a:t>(stack) :</a:t>
            </a:r>
            <a:r>
              <a:rPr lang="ko-KR" altLang="en-US" b="0" dirty="0" smtClean="0"/>
              <a:t> </a:t>
            </a:r>
            <a:r>
              <a:rPr lang="ko-KR" altLang="en-US" b="0" dirty="0"/>
              <a:t>자료구조의 핵심 개념 중 하나로</a:t>
            </a:r>
            <a:r>
              <a:rPr lang="en-US" altLang="ko-KR" b="0" dirty="0"/>
              <a:t>, </a:t>
            </a:r>
            <a:r>
              <a:rPr lang="ko-KR" altLang="en-US" b="0" dirty="0"/>
              <a:t>간단히 표현하면 ‘</a:t>
            </a:r>
            <a:r>
              <a:rPr lang="en-US" altLang="ko-KR" dirty="0"/>
              <a:t>Last In First </a:t>
            </a:r>
            <a:r>
              <a:rPr lang="en-US" altLang="ko-KR" dirty="0" smtClean="0"/>
              <a:t>Out (LIFO)</a:t>
            </a:r>
            <a:r>
              <a:rPr lang="en-US" altLang="ko-KR" b="0" dirty="0" smtClean="0"/>
              <a:t>’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정의할 </a:t>
            </a:r>
            <a:r>
              <a:rPr lang="ko-KR" altLang="en-US" b="0" dirty="0"/>
              <a:t>수 있다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마지막에 들어간 데이터가 가장 먼저 나오는 형태로</a:t>
            </a:r>
            <a:r>
              <a:rPr lang="en-US" altLang="ko-KR" b="0" dirty="0"/>
              <a:t>, </a:t>
            </a:r>
            <a:r>
              <a:rPr lang="ko-KR" altLang="en-US" b="0" dirty="0"/>
              <a:t>데이터의 저장 </a:t>
            </a:r>
            <a:r>
              <a:rPr lang="ko-KR" altLang="en-US" b="0" dirty="0" smtClean="0"/>
              <a:t>공간을 구현하는 </a:t>
            </a:r>
            <a:r>
              <a:rPr lang="ko-KR" altLang="en-US" b="0" dirty="0"/>
              <a:t>것이다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smtClean="0"/>
              <a:t>아래 그림에서 </a:t>
            </a:r>
            <a:r>
              <a:rPr lang="en-US" altLang="ko-KR" b="0" dirty="0" smtClean="0"/>
              <a:t>4</a:t>
            </a:r>
            <a:r>
              <a:rPr lang="en-US" altLang="ko-KR" b="0" dirty="0"/>
              <a:t>, </a:t>
            </a:r>
            <a:r>
              <a:rPr lang="en-US" altLang="ko-KR" b="0" dirty="0" smtClean="0"/>
              <a:t>10</a:t>
            </a:r>
            <a:r>
              <a:rPr lang="ko-KR" altLang="en-US" b="0" dirty="0" smtClean="0"/>
              <a:t>과 </a:t>
            </a:r>
            <a:r>
              <a:rPr lang="ko-KR" altLang="en-US" b="0" dirty="0"/>
              <a:t>같은 데이터를 저장하는 공간으로</a:t>
            </a:r>
            <a:r>
              <a:rPr lang="en-US" altLang="ko-KR" b="0" dirty="0"/>
              <a:t>, </a:t>
            </a:r>
            <a:r>
              <a:rPr lang="ko-KR" altLang="en-US" b="0" dirty="0"/>
              <a:t>리스트와 비슷하지만 저장 순서가 바뀌는 형태를 </a:t>
            </a:r>
            <a:r>
              <a:rPr lang="ko-KR" altLang="en-US" b="0" dirty="0" err="1" smtClean="0"/>
              <a:t>스택</a:t>
            </a:r>
            <a:r>
              <a:rPr lang="ko-KR" altLang="en-US" b="0" dirty="0" smtClean="0"/>
              <a:t> 자료구조</a:t>
            </a:r>
            <a:r>
              <a:rPr lang="en-US" altLang="ko-KR" b="0" dirty="0" smtClean="0"/>
              <a:t>(stack </a:t>
            </a:r>
            <a:r>
              <a:rPr lang="en-US" altLang="ko-KR" b="0" dirty="0"/>
              <a:t>data </a:t>
            </a:r>
            <a:r>
              <a:rPr lang="en-US" altLang="ko-KR" b="0" dirty="0" smtClean="0"/>
              <a:t>structure)</a:t>
            </a:r>
            <a:r>
              <a:rPr lang="ko-KR" altLang="en-US" b="0" dirty="0" smtClean="0"/>
              <a:t>라고 </a:t>
            </a:r>
            <a:r>
              <a:rPr lang="ko-KR" altLang="en-US" b="0" dirty="0"/>
              <a:t>한다</a:t>
            </a:r>
            <a:r>
              <a:rPr lang="en-US" altLang="ko-KR" b="0" dirty="0"/>
              <a:t>. </a:t>
            </a:r>
            <a:r>
              <a:rPr lang="ko-KR" altLang="en-US" b="0" dirty="0" err="1"/>
              <a:t>스택에서</a:t>
            </a:r>
            <a:r>
              <a:rPr lang="ko-KR" altLang="en-US" b="0" dirty="0"/>
              <a:t> 데이터를 저장하는 것을 </a:t>
            </a:r>
            <a:r>
              <a:rPr lang="ko-KR" altLang="en-US" dirty="0" err="1" smtClean="0"/>
              <a:t>푸시</a:t>
            </a:r>
            <a:r>
              <a:rPr lang="en-US" altLang="ko-KR" dirty="0" smtClean="0"/>
              <a:t>(push)</a:t>
            </a:r>
            <a:r>
              <a:rPr lang="en-US" altLang="ko-KR" b="0" dirty="0" smtClean="0"/>
              <a:t>, </a:t>
            </a:r>
            <a:r>
              <a:rPr lang="ko-KR" altLang="en-US" b="0" dirty="0"/>
              <a:t>데이터를 </a:t>
            </a:r>
            <a:r>
              <a:rPr lang="ko-KR" altLang="en-US" b="0" dirty="0" smtClean="0"/>
              <a:t>추출하는 </a:t>
            </a:r>
            <a:r>
              <a:rPr lang="ko-KR" altLang="en-US" b="0" dirty="0"/>
              <a:t>것을 </a:t>
            </a:r>
            <a:r>
              <a:rPr lang="ko-KR" altLang="en-US" dirty="0" smtClean="0"/>
              <a:t>팝</a:t>
            </a:r>
            <a:r>
              <a:rPr lang="en-US" altLang="ko-KR" dirty="0"/>
              <a:t>(</a:t>
            </a:r>
            <a:r>
              <a:rPr lang="en-US" altLang="ko-KR" dirty="0" smtClean="0"/>
              <a:t>pop)</a:t>
            </a:r>
            <a:r>
              <a:rPr lang="ko-KR" altLang="en-US" b="0" dirty="0" smtClean="0"/>
              <a:t>이라고 </a:t>
            </a:r>
            <a:r>
              <a:rPr lang="ko-KR" altLang="en-US" b="0" dirty="0"/>
              <a:t>한다</a:t>
            </a:r>
            <a:r>
              <a:rPr lang="en-US" altLang="ko-KR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4499"/>
            <a:ext cx="6336704" cy="2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762720" y="5008635"/>
            <a:ext cx="1090389" cy="1444701"/>
            <a:chOff x="752451" y="5013176"/>
            <a:chExt cx="1090389" cy="1444701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55576" y="5013176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835696" y="5017717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52451" y="6457877"/>
              <a:ext cx="109038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958280" y="5008635"/>
            <a:ext cx="1090389" cy="1444701"/>
            <a:chOff x="752451" y="5013176"/>
            <a:chExt cx="1090389" cy="144470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755576" y="5013176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835696" y="5017717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752451" y="6457877"/>
              <a:ext cx="109038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3286125" y="5008635"/>
            <a:ext cx="1090389" cy="1444701"/>
            <a:chOff x="752451" y="5013176"/>
            <a:chExt cx="1090389" cy="1444701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755576" y="5013176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835696" y="5017717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752451" y="6457877"/>
              <a:ext cx="109038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4625133" y="5008635"/>
            <a:ext cx="1090389" cy="1444701"/>
            <a:chOff x="752451" y="5013176"/>
            <a:chExt cx="1090389" cy="1444701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755576" y="5013176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835696" y="5017717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752451" y="6457877"/>
              <a:ext cx="109038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5964709" y="5022355"/>
            <a:ext cx="1090389" cy="1444701"/>
            <a:chOff x="752451" y="5013176"/>
            <a:chExt cx="1090389" cy="144470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755576" y="5013176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835696" y="5017717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752451" y="6457877"/>
              <a:ext cx="109038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7092280" y="5013176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Top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6102475"/>
            <a:ext cx="108012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Bottom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1340768"/>
            <a:ext cx="856895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/>
              <a:t>파이썬에서는</a:t>
            </a:r>
            <a:r>
              <a:rPr lang="ko-KR" altLang="en-US" b="0" dirty="0"/>
              <a:t> </a:t>
            </a:r>
            <a:r>
              <a:rPr lang="ko-KR" altLang="en-US" dirty="0"/>
              <a:t>리스트를 사용</a:t>
            </a:r>
            <a:r>
              <a:rPr lang="ko-KR" altLang="en-US" b="0" dirty="0"/>
              <a:t>하여 </a:t>
            </a:r>
            <a:r>
              <a:rPr lang="ko-KR" altLang="en-US" b="0" dirty="0" err="1"/>
              <a:t>스택을</a:t>
            </a:r>
            <a:r>
              <a:rPr lang="ko-KR" altLang="en-US" b="0" dirty="0"/>
              <a:t> 구현할 수 있다</a:t>
            </a:r>
            <a:r>
              <a:rPr lang="en-US" altLang="ko-KR" b="0" dirty="0"/>
              <a:t>. </a:t>
            </a:r>
            <a:r>
              <a:rPr lang="ko-KR" altLang="en-US" b="0" dirty="0"/>
              <a:t>리스트라는 저장 공간을 만든 </a:t>
            </a:r>
            <a:r>
              <a:rPr lang="ko-KR" altLang="en-US" b="0" dirty="0" smtClean="0"/>
              <a:t>후</a:t>
            </a:r>
            <a:r>
              <a:rPr lang="en-US" altLang="ko-KR" b="0" dirty="0" smtClean="0"/>
              <a:t>, </a:t>
            </a:r>
            <a:r>
              <a:rPr lang="en-US" altLang="ko-KR" dirty="0" smtClean="0"/>
              <a:t>append</a:t>
            </a:r>
            <a:r>
              <a:rPr lang="en-US" altLang="ko-KR" dirty="0"/>
              <a:t>( ) </a:t>
            </a:r>
            <a:r>
              <a:rPr lang="ko-KR" altLang="en-US" b="0" dirty="0"/>
              <a:t>함수로 데이터를 </a:t>
            </a:r>
            <a:r>
              <a:rPr lang="ko-KR" altLang="en-US" b="0" dirty="0" smtClean="0"/>
              <a:t>저장</a:t>
            </a:r>
            <a:r>
              <a:rPr lang="en-US" altLang="ko-KR" b="0" dirty="0" smtClean="0"/>
              <a:t>(push)</a:t>
            </a:r>
            <a:r>
              <a:rPr lang="ko-KR" altLang="en-US" b="0" dirty="0" smtClean="0"/>
              <a:t>하고</a:t>
            </a:r>
            <a:r>
              <a:rPr lang="en-US" altLang="ko-KR" b="0" dirty="0" smtClean="0"/>
              <a:t>, </a:t>
            </a:r>
            <a:r>
              <a:rPr lang="en-US" altLang="ko-KR" dirty="0" smtClean="0"/>
              <a:t>pop( ) </a:t>
            </a:r>
            <a:r>
              <a:rPr lang="ko-KR" altLang="en-US" b="0" dirty="0" smtClean="0"/>
              <a:t>함수로 데이터를 추출</a:t>
            </a:r>
            <a:r>
              <a:rPr lang="en-US" altLang="ko-KR" b="0" dirty="0" smtClean="0"/>
              <a:t>(pop)</a:t>
            </a:r>
            <a:r>
              <a:rPr lang="ko-KR" altLang="en-US" b="0" dirty="0" smtClean="0"/>
              <a:t>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8" y="3057591"/>
            <a:ext cx="7776864" cy="368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12988" y="3212977"/>
            <a:ext cx="5619452" cy="344480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50"/>
                </a:solidFill>
              </a:rPr>
              <a:t>먼저 </a:t>
            </a:r>
            <a:r>
              <a:rPr lang="ko-KR" altLang="en-US" sz="1400" dirty="0">
                <a:solidFill>
                  <a:srgbClr val="00B050"/>
                </a:solidFill>
              </a:rPr>
              <a:t>변수 </a:t>
            </a:r>
            <a:r>
              <a:rPr lang="en-US" altLang="ko-KR" sz="1400" dirty="0">
                <a:solidFill>
                  <a:srgbClr val="00B050"/>
                </a:solidFill>
              </a:rPr>
              <a:t>a</a:t>
            </a:r>
            <a:r>
              <a:rPr lang="ko-KR" altLang="en-US" sz="1400" dirty="0">
                <a:solidFill>
                  <a:srgbClr val="00B050"/>
                </a:solidFill>
              </a:rPr>
              <a:t>에는 </a:t>
            </a:r>
            <a:r>
              <a:rPr lang="en-US" altLang="ko-KR" sz="140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dirty="0">
                <a:solidFill>
                  <a:srgbClr val="00B050"/>
                </a:solidFill>
              </a:rPr>
              <a:t>가 할당된다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dirty="0" smtClean="0">
                <a:solidFill>
                  <a:srgbClr val="00B050"/>
                </a:solidFill>
              </a:rPr>
              <a:t>a</a:t>
            </a:r>
            <a:r>
              <a:rPr lang="ko-KR" altLang="en-US" sz="140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dirty="0" smtClean="0">
                <a:solidFill>
                  <a:srgbClr val="00B050"/>
                </a:solidFill>
              </a:rPr>
              <a:t>10</a:t>
            </a:r>
            <a:r>
              <a:rPr lang="ko-KR" altLang="en-US" sz="140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dirty="0" smtClean="0">
                <a:solidFill>
                  <a:srgbClr val="00B050"/>
                </a:solidFill>
              </a:rPr>
              <a:t>을 추가하면</a:t>
            </a:r>
            <a:r>
              <a:rPr lang="en-US" altLang="ko-KR" sz="1400" dirty="0" smtClean="0">
                <a:solidFill>
                  <a:srgbClr val="00B050"/>
                </a:solidFill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dirty="0" smtClean="0">
                <a:solidFill>
                  <a:srgbClr val="00B050"/>
                </a:solidFill>
              </a:rPr>
              <a:t>a</a:t>
            </a:r>
            <a:r>
              <a:rPr lang="ko-KR" altLang="en-US" sz="1400" dirty="0" smtClean="0">
                <a:solidFill>
                  <a:srgbClr val="00B050"/>
                </a:solidFill>
              </a:rPr>
              <a:t>에는 </a:t>
            </a:r>
            <a:r>
              <a:rPr lang="en-US" altLang="ko-KR" sz="1400" dirty="0" smtClean="0">
                <a:solidFill>
                  <a:srgbClr val="00B050"/>
                </a:solidFill>
              </a:rPr>
              <a:t>[1, 2, 3, 4, 5, 10, 20]</a:t>
            </a:r>
            <a:r>
              <a:rPr lang="ko-KR" altLang="en-US" sz="1400" dirty="0" smtClean="0">
                <a:solidFill>
                  <a:srgbClr val="00B050"/>
                </a:solidFill>
              </a:rPr>
              <a:t>이 할당된다</a:t>
            </a:r>
            <a:r>
              <a:rPr lang="en-US" altLang="ko-KR" sz="1400" dirty="0" smtClean="0">
                <a:solidFill>
                  <a:srgbClr val="00B050"/>
                </a:solidFill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dirty="0">
                <a:solidFill>
                  <a:srgbClr val="00B050"/>
                </a:solidFill>
              </a:rPr>
              <a:t>( ) </a:t>
            </a:r>
            <a:r>
              <a:rPr lang="ko-KR" altLang="en-US" sz="1400" dirty="0">
                <a:solidFill>
                  <a:srgbClr val="00B050"/>
                </a:solidFill>
              </a:rPr>
              <a:t>함수를 처음 실행하면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가장 마지막에 저장된 </a:t>
            </a:r>
            <a:r>
              <a:rPr lang="en-US" altLang="ko-KR" sz="140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dirty="0" smtClean="0">
                <a:solidFill>
                  <a:srgbClr val="00B050"/>
                </a:solidFill>
              </a:rPr>
              <a:t>이 </a:t>
            </a:r>
            <a:r>
              <a:rPr lang="ko-KR" altLang="en-US" sz="1400" dirty="0">
                <a:solidFill>
                  <a:srgbClr val="00B050"/>
                </a:solidFill>
              </a:rPr>
              <a:t>추출되면서 화면에 출력되고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dirty="0">
                <a:solidFill>
                  <a:srgbClr val="00B050"/>
                </a:solidFill>
              </a:rPr>
              <a:t>a</a:t>
            </a:r>
            <a:r>
              <a:rPr lang="ko-KR" altLang="en-US" sz="1400" dirty="0">
                <a:solidFill>
                  <a:srgbClr val="00B050"/>
                </a:solidFill>
              </a:rPr>
              <a:t>의 값은 </a:t>
            </a:r>
            <a:r>
              <a:rPr lang="en-US" altLang="ko-KR" sz="1400" dirty="0">
                <a:solidFill>
                  <a:srgbClr val="00B050"/>
                </a:solidFill>
              </a:rPr>
              <a:t>[1, 2, 3, 4, 5, 10]</a:t>
            </a:r>
            <a:r>
              <a:rPr lang="ko-KR" altLang="en-US" sz="1400" dirty="0">
                <a:solidFill>
                  <a:srgbClr val="00B050"/>
                </a:solidFill>
              </a:rPr>
              <a:t>으로 변한다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B050"/>
                </a:solidFill>
              </a:rPr>
              <a:t>다시 </a:t>
            </a:r>
            <a:r>
              <a:rPr lang="en-US" altLang="ko-KR" sz="140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dirty="0">
                <a:solidFill>
                  <a:srgbClr val="00B050"/>
                </a:solidFill>
              </a:rPr>
              <a:t>( ) </a:t>
            </a:r>
            <a:r>
              <a:rPr lang="ko-KR" altLang="en-US" sz="1400" dirty="0">
                <a:solidFill>
                  <a:srgbClr val="00B050"/>
                </a:solidFill>
              </a:rPr>
              <a:t>함수를 실행하면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마지막에 저장된 </a:t>
            </a:r>
            <a:r>
              <a:rPr lang="en-US" altLang="ko-KR" sz="1400" dirty="0">
                <a:solidFill>
                  <a:srgbClr val="00B050"/>
                </a:solidFill>
              </a:rPr>
              <a:t>10</a:t>
            </a:r>
            <a:r>
              <a:rPr lang="ko-KR" altLang="en-US" sz="1400" dirty="0">
                <a:solidFill>
                  <a:srgbClr val="00B050"/>
                </a:solidFill>
              </a:rPr>
              <a:t>이 추출되면서 화면에 출력되고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dirty="0" smtClean="0">
                <a:solidFill>
                  <a:srgbClr val="00B050"/>
                </a:solidFill>
              </a:rPr>
              <a:t>a</a:t>
            </a:r>
            <a:r>
              <a:rPr lang="ko-KR" altLang="en-US" sz="1400" dirty="0" smtClean="0">
                <a:solidFill>
                  <a:srgbClr val="00B050"/>
                </a:solidFill>
              </a:rPr>
              <a:t>의 </a:t>
            </a:r>
            <a:r>
              <a:rPr lang="ko-KR" altLang="en-US" sz="1400" dirty="0">
                <a:solidFill>
                  <a:srgbClr val="00B050"/>
                </a:solidFill>
              </a:rPr>
              <a:t>값은 </a:t>
            </a:r>
            <a:r>
              <a:rPr lang="en-US" altLang="ko-KR" sz="140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dirty="0">
                <a:solidFill>
                  <a:srgbClr val="00B050"/>
                </a:solidFill>
              </a:rPr>
              <a:t>로 변한다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6345" y="2260600"/>
            <a:ext cx="8060362" cy="453183"/>
          </a:xfrm>
          <a:prstGeom prst="rect">
            <a:avLst/>
          </a:prstGeom>
          <a:solidFill>
            <a:srgbClr val="F79433"/>
          </a:solidFill>
          <a:ln>
            <a:noFill/>
          </a:ln>
          <a:effectLst/>
        </p:spPr>
        <p:txBody>
          <a:bodyPr vert="horz" wrap="square" lIns="91440" tIns="72000" rIns="91440" bIns="7200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r>
              <a:rPr lang="en-US" altLang="ko-KR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list.pop</a:t>
            </a:r>
            <a:r>
              <a:rPr lang="en-US" altLang="ko-K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altLang="ko-KR" sz="2000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ko-KR" altLang="ko-KR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44" y="2713783"/>
            <a:ext cx="8060363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rgbClr val="F79433"/>
                </a:solidFill>
              </a:rPr>
              <a:t>If no index is specified, </a:t>
            </a:r>
            <a:r>
              <a:rPr lang="en-US" altLang="ko-KR" sz="1600" b="1" dirty="0" err="1">
                <a:solidFill>
                  <a:srgbClr val="F79433"/>
                </a:solidFill>
              </a:rPr>
              <a:t>a.pop</a:t>
            </a:r>
            <a:r>
              <a:rPr lang="en-US" altLang="ko-KR" sz="1600" b="1" dirty="0">
                <a:solidFill>
                  <a:srgbClr val="F79433"/>
                </a:solidFill>
              </a:rPr>
              <a:t>() removes and returns the last item in the list</a:t>
            </a:r>
            <a:endParaRPr lang="ko-KR" altLang="en-US" sz="1600" b="1" dirty="0" smtClean="0">
              <a:solidFill>
                <a:srgbClr val="F79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107504" y="980728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38834" y="1484784"/>
            <a:ext cx="858163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b="0" dirty="0" err="1" smtClean="0"/>
              <a:t>스택으로</a:t>
            </a:r>
            <a:r>
              <a:rPr lang="ko-KR" altLang="en-US" b="0" dirty="0" smtClean="0"/>
              <a:t> 만들 수 있는 프로그램 중 하나는 입력한 </a:t>
            </a:r>
            <a:r>
              <a:rPr lang="ko-KR" altLang="en-US" b="0" dirty="0"/>
              <a:t>텍스트의 역순을 추출하는 프로그램을 작성하는 것이다</a:t>
            </a:r>
            <a:r>
              <a:rPr lang="en-US" altLang="ko-KR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8"/>
          <a:stretch/>
        </p:blipFill>
        <p:spPr bwMode="auto">
          <a:xfrm>
            <a:off x="246821" y="2348880"/>
            <a:ext cx="785068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/>
          <a:stretch/>
        </p:blipFill>
        <p:spPr bwMode="auto">
          <a:xfrm>
            <a:off x="2555776" y="5157192"/>
            <a:ext cx="6336703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11573</TotalTime>
  <Words>2827</Words>
  <Application>Microsoft Office PowerPoint</Application>
  <PresentationFormat>화면 슬라이드 쇼(4:3)</PresentationFormat>
  <Paragraphs>283</Paragraphs>
  <Slides>58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0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01. 자료구조의 이해</vt:lpstr>
      <vt:lpstr>01. 자료구조의 이해</vt:lpstr>
      <vt:lpstr>PowerPoint 프레젠테이션</vt:lpstr>
      <vt:lpstr>02. 스택과 큐</vt:lpstr>
      <vt:lpstr>02. 스택과 큐</vt:lpstr>
      <vt:lpstr>02. 스택과 큐</vt:lpstr>
      <vt:lpstr>02. 스택과 큐</vt:lpstr>
      <vt:lpstr>02. 스택과 큐</vt:lpstr>
      <vt:lpstr>02. 스택과 큐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PowerPoint 프레젠테이션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Hanjo Jeong</cp:lastModifiedBy>
  <cp:revision>830</cp:revision>
  <cp:lastPrinted>2019-04-04T09:04:43Z</cp:lastPrinted>
  <dcterms:created xsi:type="dcterms:W3CDTF">2012-07-11T10:23:22Z</dcterms:created>
  <dcterms:modified xsi:type="dcterms:W3CDTF">2019-04-05T05:50:08Z</dcterms:modified>
</cp:coreProperties>
</file>