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71" r:id="rId3"/>
    <p:sldId id="556" r:id="rId4"/>
    <p:sldId id="528" r:id="rId5"/>
    <p:sldId id="529" r:id="rId6"/>
    <p:sldId id="530" r:id="rId7"/>
    <p:sldId id="557" r:id="rId8"/>
    <p:sldId id="531" r:id="rId9"/>
    <p:sldId id="532" r:id="rId10"/>
    <p:sldId id="533" r:id="rId11"/>
    <p:sldId id="534" r:id="rId12"/>
    <p:sldId id="558" r:id="rId13"/>
    <p:sldId id="535" r:id="rId14"/>
    <p:sldId id="548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59" r:id="rId25"/>
    <p:sldId id="550" r:id="rId26"/>
    <p:sldId id="555" r:id="rId27"/>
    <p:sldId id="551" r:id="rId28"/>
    <p:sldId id="552" r:id="rId29"/>
    <p:sldId id="553" r:id="rId30"/>
    <p:sldId id="385" r:id="rId3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0000FF"/>
    <a:srgbClr val="F3F8E6"/>
    <a:srgbClr val="DA6EAB"/>
    <a:srgbClr val="0067B3"/>
    <a:srgbClr val="EE7D6A"/>
    <a:srgbClr val="43AC81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213" autoAdjust="0"/>
  </p:normalViewPr>
  <p:slideViewPr>
    <p:cSldViewPr>
      <p:cViewPr varScale="1">
        <p:scale>
          <a:sx n="125" d="100"/>
          <a:sy n="125" d="100"/>
        </p:scale>
        <p:origin x="-1494" y="-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4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1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08.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556792"/>
            <a:ext cx="83529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join(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문자열로 구성된 </a:t>
            </a:r>
            <a:r>
              <a:rPr lang="ko-KR" altLang="en-US" dirty="0" smtClean="0"/>
              <a:t>리스트</a:t>
            </a:r>
            <a:r>
              <a:rPr lang="ko-KR" altLang="en-US" b="0" dirty="0" smtClean="0"/>
              <a:t>를 </a:t>
            </a:r>
            <a:r>
              <a:rPr lang="ko-KR" altLang="en-US" b="0" dirty="0"/>
              <a:t>합쳐 하나의 문자열로 반환할 때 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join</a:t>
            </a:r>
            <a:r>
              <a:rPr lang="en-US" altLang="ko-KR" b="0" dirty="0"/>
              <a:t>( ) </a:t>
            </a:r>
            <a:r>
              <a:rPr lang="ko-KR" altLang="en-US" b="0" dirty="0" smtClean="0"/>
              <a:t>함수를 </a:t>
            </a:r>
            <a:r>
              <a:rPr lang="ko-KR" altLang="en-US" b="0" dirty="0"/>
              <a:t>사용하는 방법은 </a:t>
            </a:r>
            <a:r>
              <a:rPr lang="ko-KR" altLang="en-US" dirty="0" err="1"/>
              <a:t>구분자</a:t>
            </a:r>
            <a:r>
              <a:rPr lang="en-US" altLang="ko-KR" dirty="0"/>
              <a:t>.join(</a:t>
            </a:r>
            <a:r>
              <a:rPr lang="ko-KR" altLang="en-US" dirty="0" err="1" smtClean="0"/>
              <a:t>리스트형</a:t>
            </a:r>
            <a:r>
              <a:rPr lang="en-US" altLang="ko-KR" dirty="0" smtClean="0"/>
              <a:t>: Enumerate </a:t>
            </a:r>
            <a:r>
              <a:rPr lang="ko-KR" altLang="en-US" dirty="0" err="1" smtClean="0"/>
              <a:t>문자열형</a:t>
            </a:r>
            <a:r>
              <a:rPr lang="en-US" altLang="ko-KR" dirty="0" smtClean="0"/>
              <a:t>) </a:t>
            </a:r>
            <a:r>
              <a:rPr lang="ko-KR" altLang="en-US" b="0" dirty="0"/>
              <a:t>형태로 사용할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6" y="3429000"/>
            <a:ext cx="833162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67544" y="4581128"/>
            <a:ext cx="828092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위 </a:t>
            </a:r>
            <a:r>
              <a:rPr lang="ko-KR" altLang="en-US" b="0" dirty="0"/>
              <a:t>코드에서 </a:t>
            </a:r>
            <a:r>
              <a:rPr lang="en-US" altLang="ko-KR" b="0" dirty="0"/>
              <a:t>colors</a:t>
            </a:r>
            <a:r>
              <a:rPr lang="ko-KR" altLang="en-US" b="0" dirty="0"/>
              <a:t>라는 리스트 변수에는 </a:t>
            </a:r>
            <a:r>
              <a:rPr lang="ko-KR" altLang="en-US" b="0" dirty="0" err="1"/>
              <a:t>색이름이</a:t>
            </a:r>
            <a:r>
              <a:rPr lang="ko-KR" altLang="en-US" b="0" dirty="0"/>
              <a:t> 문자열의 요소로 들어 있다</a:t>
            </a:r>
            <a:r>
              <a:rPr lang="en-US" altLang="ko-KR" b="0" dirty="0"/>
              <a:t>. </a:t>
            </a:r>
            <a:r>
              <a:rPr lang="ko-KR" altLang="en-US" b="0" dirty="0"/>
              <a:t>이 </a:t>
            </a:r>
            <a:r>
              <a:rPr lang="ko-KR" altLang="en-US" b="0" dirty="0" smtClean="0"/>
              <a:t>변수에 </a:t>
            </a:r>
            <a:r>
              <a:rPr lang="en-US" altLang="ko-KR" b="0" dirty="0" smtClean="0"/>
              <a:t>join</a:t>
            </a:r>
            <a:r>
              <a:rPr lang="en-US" altLang="ko-KR" b="0" dirty="0"/>
              <a:t>( ) </a:t>
            </a:r>
            <a:r>
              <a:rPr lang="ko-KR" altLang="en-US" b="0" dirty="0"/>
              <a:t>함수를 적용하면 각 </a:t>
            </a:r>
            <a:r>
              <a:rPr lang="ko-KR" altLang="en-US" b="0" dirty="0" err="1"/>
              <a:t>색이름이</a:t>
            </a:r>
            <a:r>
              <a:rPr lang="ko-KR" altLang="en-US" b="0" dirty="0"/>
              <a:t> 붙어 하나의 문자열의 값으로 반환된다</a:t>
            </a:r>
            <a:r>
              <a:rPr lang="en-US" altLang="ko-KR" b="0" dirty="0"/>
              <a:t>. </a:t>
            </a:r>
            <a:r>
              <a:rPr lang="ko-KR" altLang="en-US" b="0" dirty="0"/>
              <a:t>만약 색깔 </a:t>
            </a:r>
            <a:r>
              <a:rPr lang="ko-KR" altLang="en-US" b="0" dirty="0" smtClean="0"/>
              <a:t>사이에 </a:t>
            </a:r>
            <a:r>
              <a:rPr lang="ko-KR" altLang="en-US" b="0" dirty="0"/>
              <a:t>다양한 </a:t>
            </a:r>
            <a:r>
              <a:rPr lang="ko-KR" altLang="en-US" b="0" dirty="0" err="1"/>
              <a:t>구분자를</a:t>
            </a:r>
            <a:r>
              <a:rPr lang="ko-KR" altLang="en-US" b="0" dirty="0"/>
              <a:t> 넣고 싶다면 </a:t>
            </a:r>
            <a:r>
              <a:rPr lang="en-US" altLang="ko-KR" b="0" dirty="0"/>
              <a:t>join( ) </a:t>
            </a:r>
            <a:r>
              <a:rPr lang="ko-KR" altLang="en-US" b="0" dirty="0"/>
              <a:t>함수 앞에 ‘</a:t>
            </a:r>
            <a:r>
              <a:rPr lang="en-US" altLang="ko-KR" b="0" dirty="0"/>
              <a:t>,’</a:t>
            </a:r>
            <a:r>
              <a:rPr lang="ko-KR" altLang="en-US" b="0" dirty="0"/>
              <a:t>나 ‘</a:t>
            </a:r>
            <a:r>
              <a:rPr lang="en-US" altLang="ko-KR" b="0" dirty="0"/>
              <a:t>-’ </a:t>
            </a:r>
            <a:r>
              <a:rPr lang="ko-KR" altLang="en-US" b="0" dirty="0"/>
              <a:t>등을 추가하면 된다</a:t>
            </a:r>
            <a:r>
              <a:rPr lang="en-US" altLang="ko-KR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42622" y="5200654"/>
            <a:ext cx="192233" cy="19802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18606" y="2852936"/>
            <a:ext cx="8060362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str.join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ko-KR" altLang="ko-K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48478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다양한 </a:t>
            </a:r>
            <a:r>
              <a:rPr lang="ko-KR" altLang="en-US" b="0" dirty="0" err="1"/>
              <a:t>구분자를</a:t>
            </a:r>
            <a:r>
              <a:rPr lang="ko-KR" altLang="en-US" b="0" dirty="0"/>
              <a:t> 삽입한 예이다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133932" cy="318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6036" y="5445224"/>
            <a:ext cx="3017852" cy="757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color = "red"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print('-'.join(color))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7488" y="5445224"/>
            <a:ext cx="4486960" cy="757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2"/>
                </a:solidFill>
              </a:rPr>
              <a:t>country_code</a:t>
            </a:r>
            <a:r>
              <a:rPr lang="en-US" altLang="ko-KR" b="1" dirty="0">
                <a:solidFill>
                  <a:schemeClr val="tx2"/>
                </a:solidFill>
              </a:rPr>
              <a:t> = </a:t>
            </a:r>
            <a:r>
              <a:rPr lang="en-US" altLang="ko-KR" b="1" dirty="0" smtClean="0">
                <a:solidFill>
                  <a:schemeClr val="tx2"/>
                </a:solidFill>
              </a:rPr>
              <a:t>{'Korea':82, ‘China’:86}</a:t>
            </a:r>
            <a:endParaRPr lang="en-US" altLang="ko-KR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print</a:t>
            </a:r>
            <a:r>
              <a:rPr lang="en-US" altLang="ko-KR" b="1" dirty="0" smtClean="0">
                <a:solidFill>
                  <a:schemeClr val="tx2"/>
                </a:solidFill>
              </a:rPr>
              <a:t>(‘ and ‘.</a:t>
            </a:r>
            <a:r>
              <a:rPr lang="en-US" altLang="ko-KR" b="1" dirty="0">
                <a:solidFill>
                  <a:schemeClr val="tx2"/>
                </a:solidFill>
              </a:rPr>
              <a:t>join(</a:t>
            </a:r>
            <a:r>
              <a:rPr lang="en-US" altLang="ko-KR" b="1" dirty="0" err="1">
                <a:solidFill>
                  <a:schemeClr val="tx2"/>
                </a:solidFill>
              </a:rPr>
              <a:t>country_code</a:t>
            </a:r>
            <a:r>
              <a:rPr lang="en-US" altLang="ko-KR" b="1" dirty="0">
                <a:solidFill>
                  <a:schemeClr val="tx2"/>
                </a:solidFill>
              </a:rPr>
              <a:t>))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6220102"/>
            <a:ext cx="3024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=&gt;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r-e-d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17488" y="6238770"/>
            <a:ext cx="2664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=&gt; </a:t>
            </a:r>
            <a:r>
              <a:rPr lang="en-US" altLang="ko-KR" sz="2000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Korea</a:t>
            </a:r>
            <a:r>
              <a:rPr lang="en-US" altLang="ko-KR" sz="2000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and China</a:t>
            </a:r>
            <a:r>
              <a:rPr kumimoji="1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2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4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다루기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484784"/>
            <a:ext cx="81373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리스트 </a:t>
            </a:r>
            <a:r>
              <a:rPr lang="ko-KR" altLang="en-US" dirty="0" err="1" smtClean="0"/>
              <a:t>컴프리헨션</a:t>
            </a:r>
            <a:r>
              <a:rPr lang="en-US" altLang="ko-KR" dirty="0" smtClean="0"/>
              <a:t>(list comprehension)</a:t>
            </a:r>
            <a:r>
              <a:rPr lang="ko-KR" altLang="en-US" b="0" dirty="0" smtClean="0"/>
              <a:t>의 </a:t>
            </a:r>
            <a:r>
              <a:rPr lang="ko-KR" altLang="en-US" b="0" dirty="0"/>
              <a:t>기본 개념은 기존 </a:t>
            </a:r>
            <a:r>
              <a:rPr lang="ko-KR" altLang="en-US" b="0" dirty="0" err="1"/>
              <a:t>리스트형을</a:t>
            </a:r>
            <a:r>
              <a:rPr lang="ko-KR" altLang="en-US" b="0" dirty="0"/>
              <a:t> 사용하여 간단하게 새로운 </a:t>
            </a:r>
            <a:r>
              <a:rPr lang="ko-KR" altLang="en-US" b="0" dirty="0" smtClean="0"/>
              <a:t>리스트를 </a:t>
            </a:r>
            <a:r>
              <a:rPr lang="ko-KR" altLang="en-US" b="0" dirty="0"/>
              <a:t>만드는 기법이다</a:t>
            </a:r>
            <a:r>
              <a:rPr lang="en-US" altLang="ko-KR" b="0" dirty="0"/>
              <a:t>. </a:t>
            </a:r>
            <a:r>
              <a:rPr lang="ko-KR" altLang="en-US" b="0" dirty="0"/>
              <a:t>리스트와 </a:t>
            </a:r>
            <a:r>
              <a:rPr lang="en-US" altLang="ko-KR" b="0" dirty="0"/>
              <a:t>for</a:t>
            </a:r>
            <a:r>
              <a:rPr lang="ko-KR" altLang="en-US" b="0" dirty="0"/>
              <a:t>문을 한 줄에 사용할 수 있는 장점이 있다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84" y="3034825"/>
            <a:ext cx="3312367" cy="284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79" y="3610889"/>
            <a:ext cx="430047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847924" y="4186953"/>
            <a:ext cx="36004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5932" y="3633749"/>
            <a:ext cx="1688192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리스트 초기화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5695" y="4619001"/>
            <a:ext cx="1342805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i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값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Append</a:t>
            </a:r>
            <a:endParaRPr lang="ko-KR" altLang="en-US" sz="1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1464" y="3055785"/>
            <a:ext cx="29878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결과 리스트에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Append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할 값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0029" y="4006882"/>
            <a:ext cx="671402" cy="2618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Loop</a:t>
            </a:r>
            <a:endParaRPr lang="ko-KR" altLang="en-US" sz="1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1464" y="4186953"/>
            <a:ext cx="17872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1" idx="0"/>
            <a:endCxn id="14" idx="2"/>
          </p:cNvCxnSpPr>
          <p:nvPr/>
        </p:nvCxnSpPr>
        <p:spPr>
          <a:xfrm rot="5400000" flipH="1" flipV="1">
            <a:off x="6491534" y="3063111"/>
            <a:ext cx="843136" cy="140454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44303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67166" y="1790928"/>
            <a:ext cx="8037282" cy="235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리스트 </a:t>
            </a:r>
            <a:r>
              <a:rPr lang="ko-KR" altLang="en-US" b="0" dirty="0" err="1"/>
              <a:t>컴프리헨션</a:t>
            </a:r>
            <a:r>
              <a:rPr lang="en-US" altLang="ko-KR" b="0" dirty="0"/>
              <a:t>(list comprehension)</a:t>
            </a:r>
            <a:r>
              <a:rPr lang="ko-KR" altLang="en-US" b="0" dirty="0"/>
              <a:t>의 우리말 표기는 다양하다</a:t>
            </a:r>
            <a:r>
              <a:rPr lang="en-US" altLang="ko-KR" b="0" dirty="0"/>
              <a:t>. ‘comprehension’ </a:t>
            </a:r>
            <a:r>
              <a:rPr lang="ko-KR" altLang="en-US" b="0" dirty="0"/>
              <a:t>자체가 ‘포괄하는’</a:t>
            </a:r>
            <a:r>
              <a:rPr lang="ko-KR" altLang="en-US" b="0" dirty="0" smtClean="0"/>
              <a:t>이라는 </a:t>
            </a:r>
            <a:r>
              <a:rPr lang="ko-KR" altLang="en-US" b="0" dirty="0"/>
              <a:t>의미가 있어 ‘</a:t>
            </a:r>
            <a:r>
              <a:rPr lang="ko-KR" altLang="en-US" dirty="0" err="1"/>
              <a:t>포괄형</a:t>
            </a:r>
            <a:r>
              <a:rPr lang="ko-KR" altLang="en-US" dirty="0"/>
              <a:t> 리스트</a:t>
            </a:r>
            <a:r>
              <a:rPr lang="ko-KR" altLang="en-US" b="0" dirty="0"/>
              <a:t>’나 ‘</a:t>
            </a:r>
            <a:r>
              <a:rPr lang="ko-KR" altLang="en-US" b="0" dirty="0" err="1"/>
              <a:t>포함형</a:t>
            </a:r>
            <a:r>
              <a:rPr lang="ko-KR" altLang="en-US" b="0" dirty="0"/>
              <a:t> 리스트’라고도 한다</a:t>
            </a:r>
            <a:r>
              <a:rPr lang="en-US" altLang="ko-KR" b="0" dirty="0"/>
              <a:t>. </a:t>
            </a:r>
            <a:r>
              <a:rPr lang="ko-KR" altLang="en-US" b="0" dirty="0"/>
              <a:t>어떤 책에서는 ‘지능형 리스트’나 ‘</a:t>
            </a:r>
            <a:r>
              <a:rPr lang="ko-KR" altLang="en-US" b="0" dirty="0" err="1"/>
              <a:t>축약형</a:t>
            </a:r>
            <a:r>
              <a:rPr lang="ko-KR" altLang="en-US" b="0" dirty="0"/>
              <a:t> 리스트’</a:t>
            </a:r>
            <a:r>
              <a:rPr lang="ko-KR" altLang="en-US" b="0" dirty="0" smtClean="0"/>
              <a:t>라고도 </a:t>
            </a:r>
            <a:r>
              <a:rPr lang="ko-KR" altLang="en-US" b="0" dirty="0"/>
              <a:t>한다</a:t>
            </a:r>
            <a:r>
              <a:rPr lang="en-US" altLang="ko-KR" b="0" dirty="0"/>
              <a:t>. </a:t>
            </a:r>
            <a:r>
              <a:rPr lang="ko-KR" altLang="en-US" b="0" dirty="0"/>
              <a:t>하나의 리스트에 다른 리스트를 포함하여 생성할 수 있다는 측면에서 ‘리스트를 포괄한다</a:t>
            </a:r>
            <a:r>
              <a:rPr lang="en-US" altLang="ko-KR" b="0" dirty="0"/>
              <a:t>.’</a:t>
            </a:r>
            <a:r>
              <a:rPr lang="ko-KR" altLang="en-US" b="0" dirty="0"/>
              <a:t>라는 </a:t>
            </a:r>
            <a:r>
              <a:rPr lang="ko-KR" altLang="en-US" b="0" dirty="0" smtClean="0"/>
              <a:t>의미로 이해하면 </a:t>
            </a:r>
            <a:r>
              <a:rPr lang="ko-KR" altLang="en-US" b="0" dirty="0"/>
              <a:t>된다</a:t>
            </a:r>
            <a:r>
              <a:rPr lang="en-US" altLang="ko-KR" b="0" dirty="0"/>
              <a:t>. </a:t>
            </a:r>
            <a:r>
              <a:rPr lang="ko-KR" altLang="en-US" b="0" dirty="0"/>
              <a:t>이 책에서는 적당한 번역 표현이 없다고 생각하여 원어 그대로 리스트 </a:t>
            </a:r>
            <a:r>
              <a:rPr lang="ko-KR" altLang="en-US" b="0" dirty="0" err="1"/>
              <a:t>컴프리헨션이라고</a:t>
            </a:r>
            <a:r>
              <a:rPr lang="ko-KR" altLang="en-US" b="0" dirty="0"/>
              <a:t> </a:t>
            </a:r>
            <a:r>
              <a:rPr lang="ko-KR" altLang="en-US" b="0" dirty="0" smtClean="0"/>
              <a:t>부르도록 한다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필터링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484784"/>
            <a:ext cx="85689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필터링은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if</a:t>
            </a:r>
            <a:r>
              <a:rPr lang="ko-KR" altLang="en-US" b="0" dirty="0" smtClean="0"/>
              <a:t>문과 함께 사용하는 리스트 </a:t>
            </a:r>
            <a:r>
              <a:rPr lang="ko-KR" altLang="en-US" b="0" dirty="0" err="1" smtClean="0"/>
              <a:t>컴프리헨션이다</a:t>
            </a:r>
            <a:r>
              <a:rPr lang="en-US" altLang="ko-KR" b="0" dirty="0" smtClean="0"/>
              <a:t>. </a:t>
            </a:r>
            <a:r>
              <a:rPr lang="ko-KR" altLang="en-US" b="0" dirty="0"/>
              <a:t>일반적으로 </a:t>
            </a:r>
            <a:r>
              <a:rPr lang="ko-KR" altLang="en-US" b="0" dirty="0" smtClean="0"/>
              <a:t>짝수만 저장하기 위해서는 다음과 같은 코드를 작성해야 한다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dirty="0" smtClean="0"/>
              <a:t>조건이 만족하는 경우만 </a:t>
            </a:r>
            <a:r>
              <a:rPr lang="ko-KR" altLang="en-US" dirty="0" err="1" smtClean="0"/>
              <a:t>필터링해서</a:t>
            </a:r>
            <a:r>
              <a:rPr lang="ko-KR" altLang="en-US" dirty="0" smtClean="0"/>
              <a:t> 결과 리스트에 추가</a:t>
            </a:r>
            <a:r>
              <a:rPr lang="ko-KR" altLang="en-US" b="0" dirty="0" smtClean="0"/>
              <a:t>하라는 뜻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3" y="2924944"/>
            <a:ext cx="31645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45024"/>
            <a:ext cx="5050775" cy="16561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563888" y="4221087"/>
            <a:ext cx="21602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452320" y="4539599"/>
            <a:ext cx="12241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97523" y="4473116"/>
            <a:ext cx="12582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1124744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74900" y="1716440"/>
            <a:ext cx="8301556" cy="416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 코드를 보면</a:t>
            </a:r>
            <a:r>
              <a:rPr lang="en-US" altLang="ko-KR" b="0" dirty="0"/>
              <a:t>, </a:t>
            </a:r>
            <a:r>
              <a:rPr lang="ko-KR" altLang="en-US" b="0" dirty="0"/>
              <a:t>기존 리스트 </a:t>
            </a:r>
            <a:r>
              <a:rPr lang="ko-KR" altLang="en-US" b="0" dirty="0" err="1"/>
              <a:t>컴프리헨션문</a:t>
            </a:r>
            <a:r>
              <a:rPr lang="ko-KR" altLang="en-US" b="0" dirty="0"/>
              <a:t> 끝에 </a:t>
            </a:r>
            <a:r>
              <a:rPr lang="en-US" altLang="ko-KR" dirty="0"/>
              <a:t>if i % 2 == 0 </a:t>
            </a:r>
            <a:r>
              <a:rPr lang="ko-KR" altLang="en-US" b="0" dirty="0"/>
              <a:t>을 삽입하여 해당 조건을 </a:t>
            </a:r>
            <a:r>
              <a:rPr lang="ko-KR" altLang="en-US" b="0" dirty="0" smtClean="0"/>
              <a:t>만족할 </a:t>
            </a:r>
            <a:r>
              <a:rPr lang="ko-KR" altLang="en-US" b="0" dirty="0"/>
              <a:t>때만 </a:t>
            </a:r>
            <a:r>
              <a:rPr lang="en-US" altLang="ko-KR" b="0" dirty="0"/>
              <a:t>i</a:t>
            </a:r>
            <a:r>
              <a:rPr lang="ko-KR" altLang="en-US" b="0" dirty="0"/>
              <a:t>를 추가할 수 있게 한다</a:t>
            </a:r>
            <a:r>
              <a:rPr lang="en-US" altLang="ko-KR" b="0" dirty="0"/>
              <a:t>. </a:t>
            </a:r>
            <a:r>
              <a:rPr lang="ko-KR" altLang="en-US" b="0" dirty="0"/>
              <a:t>만약 </a:t>
            </a:r>
            <a:r>
              <a:rPr lang="en-US" altLang="ko-KR" b="0" dirty="0"/>
              <a:t>else</a:t>
            </a:r>
            <a:r>
              <a:rPr lang="ko-KR" altLang="en-US" b="0" dirty="0"/>
              <a:t>문과 함께 사용하여 해당 조건을 만족하지 </a:t>
            </a:r>
            <a:r>
              <a:rPr lang="ko-KR" altLang="en-US" b="0" dirty="0" smtClean="0"/>
              <a:t>않을 때는 </a:t>
            </a:r>
            <a:r>
              <a:rPr lang="ko-KR" altLang="en-US" b="0" dirty="0"/>
              <a:t>다른 값을 할당할 수 있다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코드를 보자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위 코드처럼 </a:t>
            </a:r>
            <a:r>
              <a:rPr lang="en-US" altLang="ko-KR" dirty="0"/>
              <a:t>if</a:t>
            </a:r>
            <a:r>
              <a:rPr lang="ko-KR" altLang="en-US" dirty="0"/>
              <a:t>문을 앞으로 옮겨 </a:t>
            </a:r>
            <a:r>
              <a:rPr lang="en-US" altLang="ko-KR" dirty="0"/>
              <a:t>else</a:t>
            </a:r>
            <a:r>
              <a:rPr lang="ko-KR" altLang="en-US" dirty="0"/>
              <a:t>문과 함께 사용</a:t>
            </a:r>
            <a:r>
              <a:rPr lang="ko-KR" altLang="en-US" b="0" dirty="0"/>
              <a:t>하면</a:t>
            </a:r>
            <a:r>
              <a:rPr lang="en-US" altLang="ko-KR" b="0" dirty="0"/>
              <a:t>, </a:t>
            </a:r>
            <a:r>
              <a:rPr lang="ko-KR" altLang="en-US" b="0" dirty="0"/>
              <a:t>조건을 만족하지 않을 때 </a:t>
            </a:r>
            <a:r>
              <a:rPr lang="en-US" altLang="ko-KR" b="0" dirty="0"/>
              <a:t>else </a:t>
            </a:r>
            <a:r>
              <a:rPr lang="ko-KR" altLang="en-US" b="0" dirty="0" smtClean="0"/>
              <a:t>뒤에 </a:t>
            </a:r>
            <a:r>
              <a:rPr lang="en-US" altLang="ko-KR" b="0" dirty="0" smtClean="0"/>
              <a:t>i</a:t>
            </a:r>
            <a:r>
              <a:rPr lang="ko-KR" altLang="en-US" b="0" dirty="0"/>
              <a:t>의 값을 할당하는 코드를 작성할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996952"/>
            <a:ext cx="82006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67544" y="4593359"/>
            <a:ext cx="180532" cy="1584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79712" y="3462908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반복문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6124" y="1633776"/>
            <a:ext cx="8212340" cy="100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리스트 </a:t>
            </a:r>
            <a:r>
              <a:rPr lang="ko-KR" altLang="en-US" b="0" dirty="0" err="1"/>
              <a:t>컴프리헨션에서도</a:t>
            </a:r>
            <a:r>
              <a:rPr lang="ko-KR" altLang="en-US" b="0" dirty="0"/>
              <a:t> 기존처럼 리스트 </a:t>
            </a:r>
            <a:r>
              <a:rPr lang="en-US" altLang="ko-KR" b="0" dirty="0"/>
              <a:t>2</a:t>
            </a:r>
            <a:r>
              <a:rPr lang="ko-KR" altLang="en-US" b="0" dirty="0"/>
              <a:t>개를 </a:t>
            </a:r>
            <a:r>
              <a:rPr lang="ko-KR" altLang="en-US" b="0" dirty="0" smtClean="0"/>
              <a:t>섞어 사용할 </a:t>
            </a:r>
            <a:r>
              <a:rPr lang="ko-KR" altLang="en-US" b="0" dirty="0"/>
              <a:t>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 코드와 같이 </a:t>
            </a:r>
            <a:r>
              <a:rPr lang="en-US" altLang="ko-KR" b="0" dirty="0"/>
              <a:t>2</a:t>
            </a:r>
            <a:r>
              <a:rPr lang="ko-KR" altLang="en-US" b="0" dirty="0"/>
              <a:t>개의 </a:t>
            </a:r>
            <a:r>
              <a:rPr lang="en-US" altLang="ko-KR" b="0" dirty="0"/>
              <a:t>for</a:t>
            </a:r>
            <a:r>
              <a:rPr lang="ko-KR" altLang="en-US" b="0" dirty="0"/>
              <a:t>문을 만들 수 있다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3" y="2708920"/>
            <a:ext cx="827442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247193"/>
            <a:ext cx="180532" cy="1742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60032" y="5177840"/>
            <a:ext cx="4034636" cy="1421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result = []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for i in word_1: 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for j in word_2: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    </a:t>
            </a:r>
            <a:r>
              <a:rPr lang="en-US" altLang="ko-KR" b="1" dirty="0" err="1">
                <a:solidFill>
                  <a:schemeClr val="tx2"/>
                </a:solidFill>
              </a:rPr>
              <a:t>result.append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n-US" altLang="ko-KR" b="1" dirty="0" err="1">
                <a:solidFill>
                  <a:schemeClr val="tx2"/>
                </a:solidFill>
              </a:rPr>
              <a:t>i+j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4247" y="5179141"/>
            <a:ext cx="3916265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</a:pPr>
            <a:r>
              <a:rPr lang="ko-KR" altLang="en-US" sz="1600" dirty="0">
                <a:latin typeface="+mn-ea"/>
                <a:ea typeface="+mn-ea"/>
              </a:rPr>
              <a:t>위 코드를 보면</a:t>
            </a:r>
            <a:r>
              <a:rPr lang="en-US" altLang="ko-KR" sz="1600" dirty="0">
                <a:latin typeface="+mn-ea"/>
                <a:ea typeface="+mn-ea"/>
              </a:rPr>
              <a:t>, word_1</a:t>
            </a:r>
            <a:r>
              <a:rPr lang="ko-KR" altLang="en-US" sz="1600" dirty="0">
                <a:latin typeface="+mn-ea"/>
                <a:ea typeface="+mn-ea"/>
              </a:rPr>
              <a:t>에서 나오는 값을 먼저 고정한 후</a:t>
            </a:r>
            <a:r>
              <a:rPr lang="en-US" altLang="ko-KR" sz="1600" dirty="0">
                <a:latin typeface="+mn-ea"/>
                <a:ea typeface="+mn-ea"/>
              </a:rPr>
              <a:t>, word_2</a:t>
            </a:r>
            <a:r>
              <a:rPr lang="ko-KR" altLang="en-US" sz="1600" dirty="0">
                <a:latin typeface="+mn-ea"/>
                <a:ea typeface="+mn-ea"/>
              </a:rPr>
              <a:t>의 값을 하나씩 가져와 결과를 생성한다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왼쪽에 있는 </a:t>
            </a:r>
            <a:r>
              <a:rPr lang="ko-KR" altLang="en-US" sz="1600" b="1" dirty="0" smtClean="0">
                <a:latin typeface="+mn-ea"/>
                <a:ea typeface="+mn-ea"/>
              </a:rPr>
              <a:t>중첩 </a:t>
            </a:r>
            <a:r>
              <a:rPr lang="ko-KR" altLang="en-US" sz="1600" b="1" dirty="0" err="1" smtClean="0">
                <a:latin typeface="+mn-ea"/>
                <a:ea typeface="+mn-ea"/>
              </a:rPr>
              <a:t>반복문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en-US" altLang="ko-KR" sz="1600" b="1" dirty="0">
                <a:latin typeface="+mn-ea"/>
                <a:ea typeface="+mn-ea"/>
              </a:rPr>
              <a:t>N</a:t>
            </a:r>
            <a:r>
              <a:rPr lang="en-US" altLang="ko-KR" sz="1600" b="1" dirty="0" smtClean="0">
                <a:latin typeface="+mn-ea"/>
                <a:ea typeface="+mn-ea"/>
              </a:rPr>
              <a:t>ested </a:t>
            </a:r>
            <a:r>
              <a:rPr lang="en-US" altLang="ko-KR" sz="1600" b="1" dirty="0">
                <a:latin typeface="+mn-ea"/>
                <a:ea typeface="+mn-ea"/>
              </a:rPr>
              <a:t>L</a:t>
            </a:r>
            <a:r>
              <a:rPr lang="en-US" altLang="ko-KR" sz="1600" b="1" dirty="0" smtClean="0">
                <a:latin typeface="+mn-ea"/>
                <a:ea typeface="+mn-ea"/>
              </a:rPr>
              <a:t>oop)</a:t>
            </a:r>
            <a:r>
              <a:rPr lang="ko-KR" altLang="en-US" sz="1600" dirty="0" smtClean="0">
                <a:latin typeface="+mn-ea"/>
                <a:ea typeface="+mn-ea"/>
              </a:rPr>
              <a:t>과 같다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15616" y="3825044"/>
            <a:ext cx="45365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>
                <a:solidFill>
                  <a:srgbClr val="F79433"/>
                </a:solidFill>
              </a:rPr>
              <a:t>반복문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556792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중첩 </a:t>
            </a:r>
            <a:r>
              <a:rPr lang="ko-KR" altLang="en-US" b="0" dirty="0" err="1"/>
              <a:t>반복문에서도</a:t>
            </a:r>
            <a:r>
              <a:rPr lang="ko-KR" altLang="en-US" b="0" dirty="0"/>
              <a:t> </a:t>
            </a:r>
            <a:r>
              <a:rPr lang="ko-KR" altLang="en-US" b="0" dirty="0" err="1"/>
              <a:t>필터링을</a:t>
            </a:r>
            <a:r>
              <a:rPr lang="ko-KR" altLang="en-US" b="0" dirty="0"/>
              <a:t> 적용할 수 있다</a:t>
            </a:r>
            <a:r>
              <a:rPr lang="en-US" altLang="ko-KR" b="0" dirty="0"/>
              <a:t>. </a:t>
            </a:r>
            <a:r>
              <a:rPr lang="ko-KR" altLang="en-US" b="0" dirty="0"/>
              <a:t>다음과 같이 </a:t>
            </a:r>
            <a:r>
              <a:rPr lang="ko-KR" altLang="en-US" b="0" dirty="0" err="1"/>
              <a:t>반복문</a:t>
            </a:r>
            <a:r>
              <a:rPr lang="ko-KR" altLang="en-US" b="0" dirty="0"/>
              <a:t> 끝에</a:t>
            </a:r>
            <a:r>
              <a:rPr lang="en-US" altLang="ko-KR" b="0" dirty="0"/>
              <a:t>i f</a:t>
            </a:r>
            <a:r>
              <a:rPr lang="ko-KR" altLang="en-US" b="0" dirty="0"/>
              <a:t>문을 추가하면 된다</a:t>
            </a:r>
            <a:r>
              <a:rPr lang="en-US" altLang="ko-KR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492896"/>
            <a:ext cx="830710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4581128"/>
            <a:ext cx="8451122" cy="5760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주의할 점은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i, j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값은 리스트의 인덱스 값이 아닌 실제 리스트에 있는 값이다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, j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에 리스트의 인덱스 값을 할당하려면 다음과 같이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range(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(list)))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형태를 쓰면 된다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6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꺾인 연결선 9"/>
          <p:cNvCxnSpPr>
            <a:stCxn id="15" idx="2"/>
            <a:endCxn id="9" idx="0"/>
          </p:cNvCxnSpPr>
          <p:nvPr/>
        </p:nvCxnSpPr>
        <p:spPr>
          <a:xfrm rot="5400000">
            <a:off x="4713562" y="3390542"/>
            <a:ext cx="954106" cy="142706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92080" y="3302986"/>
            <a:ext cx="12241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1520" y="5261138"/>
            <a:ext cx="8658182" cy="424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result = [</a:t>
            </a:r>
            <a:r>
              <a:rPr lang="en-US" altLang="ko-KR" b="1" dirty="0" err="1">
                <a:solidFill>
                  <a:schemeClr val="tx2"/>
                </a:solidFill>
              </a:rPr>
              <a:t>i+j</a:t>
            </a:r>
            <a:r>
              <a:rPr lang="en-US" altLang="ko-KR" b="1" dirty="0">
                <a:solidFill>
                  <a:schemeClr val="tx2"/>
                </a:solidFill>
              </a:rPr>
              <a:t> for i in range(</a:t>
            </a:r>
            <a:r>
              <a:rPr lang="en-US" altLang="ko-KR" b="1" dirty="0" err="1">
                <a:solidFill>
                  <a:schemeClr val="tx2"/>
                </a:solidFill>
              </a:rPr>
              <a:t>len</a:t>
            </a:r>
            <a:r>
              <a:rPr lang="en-US" altLang="ko-KR" b="1" dirty="0">
                <a:solidFill>
                  <a:schemeClr val="tx2"/>
                </a:solidFill>
              </a:rPr>
              <a:t>(case_1)) for j in range(</a:t>
            </a:r>
            <a:r>
              <a:rPr lang="en-US" altLang="ko-KR" b="1" dirty="0" err="1">
                <a:solidFill>
                  <a:schemeClr val="tx2"/>
                </a:solidFill>
              </a:rPr>
              <a:t>len</a:t>
            </a:r>
            <a:r>
              <a:rPr lang="en-US" altLang="ko-KR" b="1" dirty="0">
                <a:solidFill>
                  <a:schemeClr val="tx2"/>
                </a:solidFill>
              </a:rPr>
              <a:t>(case_2)) if not(i==j)]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251520" y="5708575"/>
            <a:ext cx="3672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=&gt;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1, 2, 1, 3, 2, 3]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7" y="6165304"/>
            <a:ext cx="8451122" cy="5760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리스트의 인덱스 값과 실제 값 모두 같이 이용하고 싶으면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? =&gt; enumerate()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함수 이용</a:t>
            </a:r>
          </a:p>
        </p:txBody>
      </p:sp>
    </p:spTree>
    <p:extLst>
      <p:ext uri="{BB962C8B-B14F-4D97-AF65-F5344CB8AC3E}">
        <p14:creationId xmlns:p14="http://schemas.microsoft.com/office/powerpoint/2010/main" val="2073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이차원 리스트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556792"/>
            <a:ext cx="82813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비슷한 방식으로 </a:t>
            </a:r>
            <a:r>
              <a:rPr lang="ko-KR" altLang="en-US" dirty="0"/>
              <a:t>이차원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(two-dimensional list) </a:t>
            </a:r>
            <a:r>
              <a:rPr lang="ko-KR" altLang="en-US" b="0" dirty="0"/>
              <a:t>를 만들 수 있다</a:t>
            </a:r>
            <a:r>
              <a:rPr lang="en-US" altLang="ko-KR" b="0" dirty="0"/>
              <a:t>. </a:t>
            </a:r>
            <a:r>
              <a:rPr lang="ko-KR" altLang="en-US" b="0" dirty="0"/>
              <a:t>앞 중첩 반복문의 예시 </a:t>
            </a:r>
            <a:r>
              <a:rPr lang="ko-KR" altLang="en-US" b="0" dirty="0" smtClean="0"/>
              <a:t>코드 결과는 </a:t>
            </a:r>
            <a:r>
              <a:rPr lang="ko-KR" altLang="en-US" b="0" dirty="0" err="1"/>
              <a:t>일차원</a:t>
            </a:r>
            <a:r>
              <a:rPr lang="ko-KR" altLang="en-US" b="0" dirty="0"/>
              <a:t> </a:t>
            </a:r>
            <a:r>
              <a:rPr lang="ko-KR" altLang="en-US" b="0" dirty="0" smtClean="0"/>
              <a:t>리스트</a:t>
            </a:r>
            <a:r>
              <a:rPr lang="en-US" altLang="ko-KR" b="0" dirty="0" smtClean="0"/>
              <a:t>(one-dimensional list) </a:t>
            </a:r>
            <a:r>
              <a:rPr lang="ko-KR" altLang="en-US" b="0" dirty="0"/>
              <a:t>였다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하나의 정보를 </a:t>
            </a:r>
            <a:r>
              <a:rPr lang="ko-KR" altLang="en-US" b="0" dirty="0" smtClean="0"/>
              <a:t>행</a:t>
            </a:r>
            <a:r>
              <a:rPr lang="en-US" altLang="ko-KR" b="0" dirty="0" smtClean="0"/>
              <a:t>(row) </a:t>
            </a:r>
            <a:r>
              <a:rPr lang="ko-KR" altLang="en-US" b="0" dirty="0"/>
              <a:t>단위로 </a:t>
            </a:r>
            <a:r>
              <a:rPr lang="ko-KR" altLang="en-US" b="0" dirty="0" smtClean="0"/>
              <a:t>저장하는 이차원 </a:t>
            </a:r>
            <a:r>
              <a:rPr lang="ko-KR" altLang="en-US" b="0" dirty="0"/>
              <a:t>리스트는 어떻게 만들 수 있을까</a:t>
            </a:r>
            <a:r>
              <a:rPr lang="en-US" altLang="ko-KR" b="0" dirty="0"/>
              <a:t>? </a:t>
            </a:r>
            <a:r>
              <a:rPr lang="ko-KR" altLang="en-US" b="0" dirty="0"/>
              <a:t>먼저 다음 코드를 보자</a:t>
            </a:r>
            <a:r>
              <a:rPr lang="en-US" altLang="ko-KR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30337"/>
            <a:ext cx="8277706" cy="193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67544" y="53012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가장 간단한 방법은 위 코드처럼 대괄호 </a:t>
            </a:r>
            <a:r>
              <a:rPr lang="en-US" altLang="ko-KR" b="0" dirty="0"/>
              <a:t>2</a:t>
            </a:r>
            <a:r>
              <a:rPr lang="ko-KR" altLang="en-US" b="0" dirty="0"/>
              <a:t>개를 사용하는 것이다</a:t>
            </a:r>
            <a:r>
              <a:rPr lang="en-US" altLang="ko-KR" b="0" dirty="0"/>
              <a:t>. </a:t>
            </a:r>
            <a:r>
              <a:rPr lang="ko-KR" altLang="en-US" b="0" dirty="0"/>
              <a:t>이 코드는 기존 </a:t>
            </a:r>
            <a:r>
              <a:rPr lang="ko-KR" altLang="en-US" b="0" dirty="0" smtClean="0"/>
              <a:t>문장을 </a:t>
            </a:r>
            <a:r>
              <a:rPr lang="en-US" altLang="ko-KR" b="0" dirty="0" smtClean="0"/>
              <a:t>split</a:t>
            </a:r>
            <a:r>
              <a:rPr lang="en-US" altLang="ko-KR" b="0" dirty="0"/>
              <a:t>( ) </a:t>
            </a:r>
            <a:r>
              <a:rPr lang="ko-KR" altLang="en-US" b="0" dirty="0"/>
              <a:t>함수로 분리하여 리스트로 변환한 후</a:t>
            </a:r>
            <a:r>
              <a:rPr lang="en-US" altLang="ko-KR" b="0" dirty="0"/>
              <a:t>, </a:t>
            </a:r>
            <a:r>
              <a:rPr lang="ko-KR" altLang="en-US" b="0" dirty="0"/>
              <a:t>각 단어의 대문자</a:t>
            </a:r>
            <a:r>
              <a:rPr lang="en-US" altLang="ko-KR" b="0" dirty="0"/>
              <a:t>, </a:t>
            </a:r>
            <a:r>
              <a:rPr lang="ko-KR" altLang="en-US" b="0" dirty="0"/>
              <a:t>소문자</a:t>
            </a:r>
            <a:r>
              <a:rPr lang="en-US" altLang="ko-KR" b="0" dirty="0"/>
              <a:t>, </a:t>
            </a:r>
            <a:r>
              <a:rPr lang="ko-KR" altLang="en-US" b="0" dirty="0"/>
              <a:t>길이를 하나의 </a:t>
            </a:r>
            <a:r>
              <a:rPr lang="ko-KR" altLang="en-US" b="0" dirty="0" smtClean="0"/>
              <a:t>리스트로 </a:t>
            </a:r>
            <a:r>
              <a:rPr lang="ko-KR" altLang="en-US" b="0" dirty="0"/>
              <a:t>따로 저장하는 방식이다</a:t>
            </a:r>
            <a:r>
              <a:rPr lang="en-US" altLang="ko-KR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37184" y="5460582"/>
            <a:ext cx="180532" cy="1742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835696" y="4774292"/>
            <a:ext cx="27363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스타일 코드의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분리 및 </a:t>
            </a:r>
            <a:r>
              <a:rPr lang="ko-KR" altLang="en-US" sz="2000" b="1" dirty="0" smtClean="0">
                <a:latin typeface="+mj-ea"/>
                <a:ea typeface="+mj-ea"/>
              </a:rPr>
              <a:t>결합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 </a:t>
            </a:r>
            <a:r>
              <a:rPr lang="ko-KR" altLang="en-US" sz="2000" b="1" dirty="0" err="1" smtClean="0">
                <a:latin typeface="+mj-ea"/>
                <a:ea typeface="+mj-ea"/>
              </a:rPr>
              <a:t>컴프리헨션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다양한 방식의 </a:t>
            </a:r>
            <a:r>
              <a:rPr lang="ko-KR" altLang="en-US" sz="2000" b="1" dirty="0" err="1">
                <a:latin typeface="+mj-ea"/>
                <a:ea typeface="+mj-ea"/>
              </a:rPr>
              <a:t>리스트값</a:t>
            </a:r>
            <a:r>
              <a:rPr lang="ko-KR" altLang="en-US" sz="2000" b="1" dirty="0">
                <a:latin typeface="+mj-ea"/>
                <a:ea typeface="+mj-ea"/>
              </a:rPr>
              <a:t> 출력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48478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저장한 후 결과를 출력하면</a:t>
            </a:r>
            <a:r>
              <a:rPr lang="en-US" altLang="ko-KR" b="0" dirty="0"/>
              <a:t>, </a:t>
            </a:r>
            <a:r>
              <a:rPr lang="ko-KR" altLang="en-US" b="0" dirty="0"/>
              <a:t>다음과 같이 이차원 </a:t>
            </a:r>
            <a:r>
              <a:rPr lang="ko-KR" altLang="en-US" b="0" dirty="0" smtClean="0"/>
              <a:t>리스트를 </a:t>
            </a:r>
            <a:r>
              <a:rPr lang="ko-KR" altLang="en-US" b="0" dirty="0"/>
              <a:t>생성할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6" y="2048674"/>
            <a:ext cx="8469856" cy="42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0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628800"/>
            <a:ext cx="834088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다른 방법으로 </a:t>
            </a:r>
            <a:r>
              <a:rPr lang="en-US" altLang="ko-KR" b="0" dirty="0"/>
              <a:t>for</a:t>
            </a:r>
            <a:r>
              <a:rPr lang="ko-KR" altLang="en-US" b="0" dirty="0"/>
              <a:t>문 </a:t>
            </a:r>
            <a:r>
              <a:rPr lang="en-US" altLang="ko-KR" b="0" dirty="0"/>
              <a:t>2</a:t>
            </a:r>
            <a:r>
              <a:rPr lang="ko-KR" altLang="en-US" b="0" dirty="0"/>
              <a:t>개를 붙여 사용할 수도 있다</a:t>
            </a:r>
            <a:r>
              <a:rPr lang="en-US" altLang="ko-KR" b="0" dirty="0"/>
              <a:t>. </a:t>
            </a:r>
            <a:r>
              <a:rPr lang="ko-KR" altLang="en-US" b="0" dirty="0"/>
              <a:t>여기서 한 가지 주의할 점은 </a:t>
            </a:r>
            <a:r>
              <a:rPr lang="en-US" altLang="ko-KR" b="0" dirty="0"/>
              <a:t>for</a:t>
            </a:r>
            <a:r>
              <a:rPr lang="ko-KR" altLang="en-US" b="0" dirty="0"/>
              <a:t>문 </a:t>
            </a:r>
            <a:r>
              <a:rPr lang="en-US" altLang="ko-KR" b="0" dirty="0"/>
              <a:t>2</a:t>
            </a:r>
            <a:r>
              <a:rPr lang="ko-KR" altLang="en-US" b="0" dirty="0" smtClean="0"/>
              <a:t>개를 붙여 </a:t>
            </a:r>
            <a:r>
              <a:rPr lang="ko-KR" altLang="en-US" b="0" dirty="0"/>
              <a:t>사용하면 대괄호의 위치에 따라 </a:t>
            </a:r>
            <a:r>
              <a:rPr lang="en-US" altLang="ko-KR" b="0" dirty="0"/>
              <a:t>for</a:t>
            </a:r>
            <a:r>
              <a:rPr lang="ko-KR" altLang="en-US" b="0" dirty="0"/>
              <a:t>문의 실행이 달라진다는 것이다</a:t>
            </a:r>
            <a:r>
              <a:rPr lang="en-US" altLang="ko-KR" b="0" dirty="0"/>
              <a:t>. </a:t>
            </a:r>
            <a:r>
              <a:rPr lang="ko-KR" altLang="en-US" b="0" dirty="0"/>
              <a:t>이전에 배웠던 </a:t>
            </a:r>
            <a:r>
              <a:rPr lang="en-US" altLang="ko-KR" b="0" dirty="0" smtClean="0"/>
              <a:t>for</a:t>
            </a:r>
            <a:r>
              <a:rPr lang="ko-KR" altLang="en-US" b="0" dirty="0" smtClean="0"/>
              <a:t>문은 </a:t>
            </a:r>
            <a:r>
              <a:rPr lang="ko-KR" altLang="en-US" b="0" dirty="0"/>
              <a:t>앞에 있는 </a:t>
            </a:r>
            <a:r>
              <a:rPr lang="en-US" altLang="ko-KR" b="0" dirty="0"/>
              <a:t>for</a:t>
            </a:r>
            <a:r>
              <a:rPr lang="ko-KR" altLang="en-US" b="0" dirty="0"/>
              <a:t>문이 먼저 실행된 후</a:t>
            </a:r>
            <a:r>
              <a:rPr lang="en-US" altLang="ko-KR" b="0" dirty="0"/>
              <a:t>, </a:t>
            </a:r>
            <a:r>
              <a:rPr lang="ko-KR" altLang="en-US" b="0" dirty="0"/>
              <a:t>뒤의 </a:t>
            </a:r>
            <a:r>
              <a:rPr lang="en-US" altLang="ko-KR" b="0" dirty="0"/>
              <a:t>for</a:t>
            </a:r>
            <a:r>
              <a:rPr lang="ko-KR" altLang="en-US" b="0" dirty="0"/>
              <a:t>문이 실행되었다</a:t>
            </a:r>
            <a:r>
              <a:rPr lang="en-US" altLang="ko-KR" b="0" dirty="0"/>
              <a:t>. </a:t>
            </a:r>
            <a:r>
              <a:rPr lang="ko-KR" altLang="en-US" b="0" dirty="0"/>
              <a:t>그래서 다음 코드의 </a:t>
            </a:r>
            <a:r>
              <a:rPr lang="ko-KR" altLang="en-US" b="0" dirty="0" smtClean="0"/>
              <a:t>경우</a:t>
            </a:r>
            <a:r>
              <a:rPr lang="en-US" altLang="ko-KR" b="0" dirty="0" smtClean="0"/>
              <a:t>A</a:t>
            </a:r>
            <a:r>
              <a:rPr lang="ko-KR" altLang="en-US" b="0" dirty="0"/>
              <a:t>가 먼저 고정되고</a:t>
            </a:r>
            <a:r>
              <a:rPr lang="en-US" altLang="ko-KR" b="0" dirty="0"/>
              <a:t>, D, E, A</a:t>
            </a:r>
            <a:r>
              <a:rPr lang="ko-KR" altLang="en-US" b="0" dirty="0"/>
              <a:t>를 차례대로 붙여 결과가 출력된다</a:t>
            </a:r>
            <a:r>
              <a:rPr lang="en-US" altLang="ko-KR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8" y="3429000"/>
            <a:ext cx="833477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40884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84784"/>
            <a:ext cx="82089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이차원 리스트를 만들기 위해서는 대괄호를 하나 더 사용해야 한다</a:t>
            </a:r>
            <a:r>
              <a:rPr lang="en-US" altLang="ko-KR" b="0" dirty="0"/>
              <a:t>. </a:t>
            </a:r>
            <a:r>
              <a:rPr lang="ko-KR" altLang="en-US" b="0" dirty="0"/>
              <a:t>그리고 그와 동시에 </a:t>
            </a:r>
            <a:r>
              <a:rPr lang="ko-KR" altLang="en-US" b="0" dirty="0" smtClean="0"/>
              <a:t>먼저 작동하는 </a:t>
            </a:r>
            <a:r>
              <a:rPr lang="en-US" altLang="ko-KR" b="0" dirty="0"/>
              <a:t>for</a:t>
            </a:r>
            <a:r>
              <a:rPr lang="ko-KR" altLang="en-US" b="0" dirty="0"/>
              <a:t>문의 순서가 달라진다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코드는 </a:t>
            </a:r>
            <a:r>
              <a:rPr lang="ko-KR" altLang="en-US" b="0" dirty="0" smtClean="0"/>
              <a:t>리스트 </a:t>
            </a:r>
            <a:r>
              <a:rPr lang="ko-KR" altLang="en-US" b="0" dirty="0"/>
              <a:t>안에 </a:t>
            </a:r>
            <a:r>
              <a:rPr lang="en-US" altLang="ko-KR" dirty="0"/>
              <a:t>[i + j for </a:t>
            </a:r>
            <a:r>
              <a:rPr lang="en-US" altLang="ko-KR" dirty="0" smtClean="0"/>
              <a:t>i in </a:t>
            </a:r>
            <a:r>
              <a:rPr lang="en-US" altLang="ko-KR" dirty="0"/>
              <a:t>case_1]</a:t>
            </a:r>
            <a:r>
              <a:rPr lang="ko-KR" altLang="en-US" b="0" dirty="0"/>
              <a:t>이 하나 더 존재한다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먼저 나온 </a:t>
            </a:r>
            <a:r>
              <a:rPr lang="en-US" altLang="ko-KR" b="0" dirty="0"/>
              <a:t>for</a:t>
            </a:r>
            <a:r>
              <a:rPr lang="ko-KR" altLang="en-US" b="0" dirty="0"/>
              <a:t>문이 </a:t>
            </a:r>
            <a:r>
              <a:rPr lang="ko-KR" altLang="en-US" b="0" dirty="0" smtClean="0"/>
              <a:t>고정되는 </a:t>
            </a:r>
            <a:r>
              <a:rPr lang="ko-KR" altLang="en-US" b="0" dirty="0"/>
              <a:t>것이 아니라</a:t>
            </a:r>
            <a:r>
              <a:rPr lang="en-US" altLang="ko-KR" b="0" dirty="0"/>
              <a:t>, </a:t>
            </a:r>
            <a:r>
              <a:rPr lang="ko-KR" altLang="en-US" b="0" dirty="0"/>
              <a:t>뒤의 </a:t>
            </a:r>
            <a:r>
              <a:rPr lang="en-US" altLang="ko-KR" b="0" dirty="0" smtClean="0"/>
              <a:t>for</a:t>
            </a:r>
            <a:r>
              <a:rPr lang="ko-KR" altLang="en-US" b="0" dirty="0" smtClean="0"/>
              <a:t>문이 고정된다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</a:t>
            </a:r>
            <a:r>
              <a:rPr lang="en-US" altLang="ko-KR" dirty="0" smtClean="0"/>
              <a:t>Outer Loop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). </a:t>
            </a:r>
            <a:r>
              <a:rPr lang="ko-KR" altLang="en-US" b="0" dirty="0"/>
              <a:t>즉</a:t>
            </a:r>
            <a:r>
              <a:rPr lang="en-US" altLang="ko-KR" b="0" dirty="0"/>
              <a:t>, A</a:t>
            </a:r>
            <a:r>
              <a:rPr lang="ko-KR" altLang="en-US" b="0" dirty="0"/>
              <a:t>부터 고정되는 것이 아니라 </a:t>
            </a:r>
            <a:r>
              <a:rPr lang="en-US" altLang="ko-KR" b="0" dirty="0"/>
              <a:t>case_2</a:t>
            </a:r>
            <a:r>
              <a:rPr lang="ko-KR" altLang="en-US" b="0" dirty="0"/>
              <a:t>의 첫 번째 요소인 </a:t>
            </a:r>
            <a:r>
              <a:rPr lang="en-US" altLang="ko-KR" b="0" dirty="0"/>
              <a:t>D</a:t>
            </a:r>
            <a:r>
              <a:rPr lang="ko-KR" altLang="en-US" b="0" dirty="0"/>
              <a:t>가 고정되고 </a:t>
            </a:r>
            <a:r>
              <a:rPr lang="en-US" altLang="ko-KR" b="0" dirty="0"/>
              <a:t>A, </a:t>
            </a:r>
            <a:r>
              <a:rPr lang="en-US" altLang="ko-KR" b="0" dirty="0" smtClean="0"/>
              <a:t>B, C</a:t>
            </a:r>
            <a:r>
              <a:rPr lang="ko-KR" altLang="en-US" b="0" dirty="0"/>
              <a:t>가 차례로 </a:t>
            </a:r>
            <a:r>
              <a:rPr lang="en-US" altLang="ko-KR" b="0" dirty="0"/>
              <a:t>D </a:t>
            </a:r>
            <a:r>
              <a:rPr lang="ko-KR" altLang="en-US" b="0" dirty="0"/>
              <a:t>앞에 붙는다</a:t>
            </a:r>
            <a:r>
              <a:rPr lang="en-US" altLang="ko-KR" b="0" dirty="0"/>
              <a:t>. </a:t>
            </a:r>
            <a:r>
              <a:rPr lang="ko-KR" altLang="en-US" b="0" dirty="0"/>
              <a:t>결과를 보면 이차원 리스트 형태로 출력된 것을 확인할 수 있다</a:t>
            </a:r>
            <a:r>
              <a:rPr lang="en-US" altLang="ko-KR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68144" y="3984680"/>
            <a:ext cx="3168352" cy="2086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result = []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for j in case_2: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</a:t>
            </a:r>
            <a:r>
              <a:rPr lang="en-US" altLang="ko-KR" b="1" dirty="0" smtClean="0">
                <a:solidFill>
                  <a:schemeClr val="tx2"/>
                </a:solidFill>
              </a:rPr>
              <a:t>result_2d </a:t>
            </a:r>
            <a:r>
              <a:rPr lang="en-US" altLang="ko-KR" b="1" dirty="0">
                <a:solidFill>
                  <a:schemeClr val="tx2"/>
                </a:solidFill>
              </a:rPr>
              <a:t>= []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for i in case_1: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    result_2d.append(</a:t>
            </a:r>
            <a:r>
              <a:rPr lang="en-US" altLang="ko-KR" b="1" dirty="0" err="1">
                <a:solidFill>
                  <a:schemeClr val="tx2"/>
                </a:solidFill>
              </a:rPr>
              <a:t>i+j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</a:t>
            </a:r>
            <a:r>
              <a:rPr lang="en-US" altLang="ko-KR" b="1" dirty="0" err="1">
                <a:solidFill>
                  <a:schemeClr val="tx2"/>
                </a:solidFill>
              </a:rPr>
              <a:t>result.append</a:t>
            </a:r>
            <a:r>
              <a:rPr lang="en-US" altLang="ko-KR" b="1" dirty="0">
                <a:solidFill>
                  <a:schemeClr val="tx2"/>
                </a:solidFill>
              </a:rPr>
              <a:t>(result_2d)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76688"/>
            <a:ext cx="5328593" cy="117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34076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 두 코드는 꼭 구분해야 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72816"/>
            <a:ext cx="8327091" cy="103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3526" y="2780928"/>
            <a:ext cx="8496946" cy="75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코드는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번째 코드는 이차원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두 코드의 차이를 꼭 이해하고 넘어가자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23527" y="294323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42" y="4025154"/>
            <a:ext cx="8408169" cy="424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result = [[[</a:t>
            </a:r>
            <a:r>
              <a:rPr lang="en-US" altLang="ko-KR" b="1" dirty="0" err="1" smtClean="0">
                <a:solidFill>
                  <a:schemeClr val="tx2"/>
                </a:solidFill>
              </a:rPr>
              <a:t>i+j+k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for i in case_1] for j in case_2] for 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in case_2]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2761" y="4521894"/>
            <a:ext cx="84215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Symbol" pitchFamily="18" charset="2"/>
              <a:buChar char="Þ"/>
            </a:pP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en-US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'],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'], 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']], </a:t>
            </a:r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</a:t>
            </a:r>
          </a:p>
          <a:p>
            <a:r>
              <a:rPr lang="en-US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 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'], 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'], 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']], </a:t>
            </a:r>
            <a:endParaRPr lang="en-US" altLang="ko-KR" dirty="0" smtClean="0">
              <a:solidFill>
                <a:srgbClr val="00B05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  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'], 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'], 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']]</a:t>
            </a:r>
            <a:r>
              <a:rPr lang="en-US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 </a:t>
            </a:r>
            <a:endParaRPr lang="ko-KR" altLang="ko-KR" dirty="0">
              <a:solidFill>
                <a:srgbClr val="00B05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442" y="3645024"/>
            <a:ext cx="845112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차원 리스트 예제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3631" y="5661248"/>
            <a:ext cx="2304256" cy="92333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endParaRPr lang="en-US" altLang="ko-KR" dirty="0" smtClean="0">
              <a:solidFill>
                <a:srgbClr val="00B05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endParaRPr lang="en-US" altLang="ko-KR" dirty="0">
              <a:solidFill>
                <a:srgbClr val="00B050"/>
              </a:solidFill>
              <a:latin typeface="Arial Unicode MS" pitchFamily="50" charset="-127"/>
              <a:ea typeface="굴림" pitchFamily="50" charset="-127"/>
            </a:endParaRPr>
          </a:p>
          <a:p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99895" y="5661248"/>
            <a:ext cx="2304256" cy="92333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endParaRPr lang="en-US" altLang="ko-KR" dirty="0" smtClean="0">
              <a:solidFill>
                <a:srgbClr val="00B05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endParaRPr lang="en-US" altLang="ko-KR" dirty="0" smtClean="0">
              <a:solidFill>
                <a:srgbClr val="00B05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76159" y="5661248"/>
            <a:ext cx="2304256" cy="92333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'C</a:t>
            </a:r>
            <a:r>
              <a:rPr lang="ko-KR" altLang="ko-KR" dirty="0" smtClean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</a:t>
            </a:r>
            <a:r>
              <a:rPr lang="ko-KR" altLang="ko-KR" dirty="0" smtClean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endParaRPr lang="en-US" altLang="ko-KR" dirty="0" smtClean="0">
              <a:solidFill>
                <a:srgbClr val="00B05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'C</a:t>
            </a:r>
            <a:r>
              <a:rPr lang="ko-KR" altLang="ko-KR" dirty="0" smtClean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</a:t>
            </a:r>
            <a:r>
              <a:rPr lang="ko-KR" altLang="ko-KR" dirty="0" smtClean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endParaRPr lang="en-US" altLang="ko-KR" dirty="0">
              <a:solidFill>
                <a:srgbClr val="00B050"/>
              </a:solidFill>
              <a:latin typeface="Arial Unicode MS" pitchFamily="50" charset="-127"/>
              <a:ea typeface="굴림" pitchFamily="50" charset="-127"/>
            </a:endParaRPr>
          </a:p>
          <a:p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'A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'B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', 'C</a:t>
            </a:r>
            <a:r>
              <a:rPr lang="ko-KR" altLang="ko-KR" dirty="0">
                <a:solidFill>
                  <a:srgbClr val="0000FF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</a:t>
            </a:r>
            <a:r>
              <a:rPr lang="ko-KR" altLang="ko-KR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 </a:t>
            </a:r>
            <a:r>
              <a:rPr lang="ko-KR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']</a:t>
            </a:r>
            <a:r>
              <a:rPr lang="en-US" altLang="ko-KR" dirty="0" smtClean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3568" y="56612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990520" y="62152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00B05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69172" y="5845914"/>
            <a:ext cx="269774" cy="463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다양한 방식의 </a:t>
            </a:r>
            <a:r>
              <a:rPr lang="ko-KR" altLang="en-US" sz="4400" dirty="0" err="1"/>
              <a:t>리스트값</a:t>
            </a:r>
            <a:r>
              <a:rPr lang="ko-KR" altLang="en-US" sz="4400" dirty="0"/>
              <a:t> 출력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60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1821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628800"/>
            <a:ext cx="84253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enumerate( ) </a:t>
            </a:r>
            <a:r>
              <a:rPr lang="ko-KR" altLang="en-US" b="0" dirty="0"/>
              <a:t>함수는 </a:t>
            </a:r>
            <a:r>
              <a:rPr lang="ko-KR" altLang="en-US" b="0" dirty="0" err="1"/>
              <a:t>리스트값을</a:t>
            </a:r>
            <a:r>
              <a:rPr lang="ko-KR" altLang="en-US" b="0" dirty="0"/>
              <a:t> 추출할 때 </a:t>
            </a:r>
            <a:r>
              <a:rPr lang="ko-KR" altLang="en-US" dirty="0"/>
              <a:t>인덱스를 붙여 </a:t>
            </a:r>
            <a:r>
              <a:rPr lang="ko-KR" altLang="en-US" b="0" dirty="0"/>
              <a:t>함께 출력하는 방법이다</a:t>
            </a:r>
            <a:r>
              <a:rPr lang="en-US" altLang="ko-KR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82344" y="4581128"/>
            <a:ext cx="77500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err="1"/>
              <a:t>리스트형의</a:t>
            </a:r>
            <a:r>
              <a:rPr lang="ko-KR" altLang="en-US" b="0" dirty="0"/>
              <a:t> </a:t>
            </a:r>
            <a:r>
              <a:rPr lang="en-US" altLang="ko-KR" b="0" dirty="0"/>
              <a:t>['tic', '</a:t>
            </a:r>
            <a:r>
              <a:rPr lang="en-US" altLang="ko-KR" b="0" dirty="0" err="1"/>
              <a:t>tac</a:t>
            </a:r>
            <a:r>
              <a:rPr lang="en-US" altLang="ko-KR" b="0" dirty="0"/>
              <a:t>', 'toe']</a:t>
            </a:r>
            <a:r>
              <a:rPr lang="ko-KR" altLang="en-US" b="0" dirty="0"/>
              <a:t>에 </a:t>
            </a:r>
            <a:r>
              <a:rPr lang="en-US" altLang="ko-KR" b="0" dirty="0"/>
              <a:t>enumerate( ) </a:t>
            </a:r>
            <a:r>
              <a:rPr lang="ko-KR" altLang="en-US" b="0" dirty="0"/>
              <a:t>함수를 적용하였다</a:t>
            </a:r>
            <a:r>
              <a:rPr lang="en-US" altLang="ko-KR" b="0" dirty="0"/>
              <a:t>. enumerate( )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적용하면 </a:t>
            </a:r>
            <a:r>
              <a:rPr lang="ko-KR" altLang="en-US" b="0" dirty="0"/>
              <a:t>인덱스와 리스트의 값이 </a:t>
            </a:r>
            <a:r>
              <a:rPr lang="ko-KR" altLang="en-US" b="0" dirty="0" err="1"/>
              <a:t>언패킹되어</a:t>
            </a:r>
            <a:r>
              <a:rPr lang="ko-KR" altLang="en-US" b="0" dirty="0"/>
              <a:t> 추출되는데</a:t>
            </a:r>
            <a:r>
              <a:rPr lang="en-US" altLang="ko-KR" b="0" dirty="0"/>
              <a:t>, </a:t>
            </a:r>
            <a:r>
              <a:rPr lang="ko-KR" altLang="en-US" b="0" dirty="0"/>
              <a:t>위 코드에서는 ‘</a:t>
            </a:r>
            <a:r>
              <a:rPr lang="en-US" altLang="ko-KR" b="0" dirty="0"/>
              <a:t>tic’, ‘</a:t>
            </a:r>
            <a:r>
              <a:rPr lang="en-US" altLang="ko-KR" b="0" dirty="0" err="1"/>
              <a:t>tac</a:t>
            </a:r>
            <a:r>
              <a:rPr lang="en-US" altLang="ko-KR" b="0" dirty="0"/>
              <a:t>’, ‘toe’</a:t>
            </a:r>
            <a:r>
              <a:rPr lang="ko-KR" altLang="en-US" b="0" dirty="0"/>
              <a:t>에 </a:t>
            </a:r>
            <a:r>
              <a:rPr lang="ko-KR" altLang="en-US" b="0" dirty="0" smtClean="0"/>
              <a:t>각각 </a:t>
            </a:r>
            <a:r>
              <a:rPr lang="en-US" altLang="ko-KR" b="0" dirty="0"/>
              <a:t>0, 1, 2</a:t>
            </a:r>
            <a:r>
              <a:rPr lang="ko-KR" altLang="en-US" b="0" dirty="0"/>
              <a:t>의 인덱스가 붙어 출력되는 것을 알 수 있다</a:t>
            </a:r>
            <a:r>
              <a:rPr lang="en-US" altLang="ko-KR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17104" y="4710022"/>
            <a:ext cx="180532" cy="1742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enumerate( ) </a:t>
            </a:r>
            <a:r>
              <a:rPr lang="ko-KR" altLang="en-US" b="0" dirty="0"/>
              <a:t>함수는 주로 </a:t>
            </a:r>
            <a:r>
              <a:rPr lang="ko-KR" altLang="en-US" b="0" dirty="0" err="1"/>
              <a:t>딕셔너리형으로</a:t>
            </a:r>
            <a:r>
              <a:rPr lang="en-US" altLang="ko-KR" b="0" dirty="0"/>
              <a:t>, </a:t>
            </a:r>
            <a:r>
              <a:rPr lang="ko-KR" altLang="en-US" dirty="0">
                <a:solidFill>
                  <a:srgbClr val="0000FF"/>
                </a:solidFill>
              </a:rPr>
              <a:t>인덱스를 키로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단어를 값</a:t>
            </a:r>
            <a:r>
              <a:rPr lang="ko-KR" altLang="en-US" b="0" dirty="0"/>
              <a:t>으로 하여 쌍으로 </a:t>
            </a:r>
            <a:r>
              <a:rPr lang="ko-KR" altLang="en-US" b="0" dirty="0" smtClean="0"/>
              <a:t>묶어 결과를 </a:t>
            </a:r>
            <a:r>
              <a:rPr lang="ko-KR" altLang="en-US" b="0" dirty="0"/>
              <a:t>출력하는 방식을 사용한다</a:t>
            </a:r>
            <a:r>
              <a:rPr lang="en-US" altLang="ko-KR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3" y="2712740"/>
            <a:ext cx="8398097" cy="165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zip( ) </a:t>
            </a:r>
            <a:r>
              <a:rPr lang="ko-KR" altLang="en-US" b="0" dirty="0"/>
              <a:t>함수는 </a:t>
            </a:r>
            <a:r>
              <a:rPr lang="en-US" altLang="ko-KR" b="0" dirty="0"/>
              <a:t>1</a:t>
            </a:r>
            <a:r>
              <a:rPr lang="ko-KR" altLang="en-US" b="0" dirty="0"/>
              <a:t>개 이상의 </a:t>
            </a:r>
            <a:r>
              <a:rPr lang="ko-KR" altLang="en-US" b="0" dirty="0" smtClean="0"/>
              <a:t>리스트 값이 </a:t>
            </a:r>
            <a:r>
              <a:rPr lang="ko-KR" altLang="en-US" b="0" dirty="0"/>
              <a:t>같은 인덱스에 있을 때 </a:t>
            </a:r>
            <a:r>
              <a:rPr lang="ko-KR" altLang="en-US" dirty="0"/>
              <a:t>병렬로 묶는 </a:t>
            </a:r>
            <a:r>
              <a:rPr lang="ko-KR" altLang="en-US" dirty="0" smtClean="0"/>
              <a:t>함수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132856"/>
            <a:ext cx="8541653" cy="299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53820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5229200"/>
            <a:ext cx="8084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ko-KR" altLang="en-US" sz="1600" dirty="0">
                <a:latin typeface="+mn-ea"/>
                <a:ea typeface="+mn-ea"/>
              </a:rPr>
              <a:t>위 코드는 </a:t>
            </a:r>
            <a:r>
              <a:rPr lang="en-US" altLang="ko-KR" sz="1600" dirty="0" err="1">
                <a:latin typeface="+mn-ea"/>
                <a:ea typeface="+mn-ea"/>
              </a:rPr>
              <a:t>alist</a:t>
            </a:r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en-US" altLang="ko-KR" sz="1600" dirty="0" err="1">
                <a:latin typeface="+mn-ea"/>
                <a:ea typeface="+mn-ea"/>
              </a:rPr>
              <a:t>blist</a:t>
            </a:r>
            <a:r>
              <a:rPr lang="ko-KR" altLang="en-US" sz="1600" dirty="0">
                <a:latin typeface="+mn-ea"/>
                <a:ea typeface="+mn-ea"/>
              </a:rPr>
              <a:t>를 </a:t>
            </a:r>
            <a:r>
              <a:rPr lang="en-US" altLang="ko-KR" sz="1600" dirty="0">
                <a:latin typeface="+mn-ea"/>
                <a:ea typeface="+mn-ea"/>
              </a:rPr>
              <a:t>zip( ) </a:t>
            </a:r>
            <a:r>
              <a:rPr lang="ko-KR" altLang="en-US" sz="1600" dirty="0">
                <a:latin typeface="+mn-ea"/>
                <a:ea typeface="+mn-ea"/>
              </a:rPr>
              <a:t>함수로 묶는 코드이다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두 리스트 모두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개의 값이 있어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같은 인덱스의 값을 묶어 출력한다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00808"/>
            <a:ext cx="84969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zip( ) </a:t>
            </a:r>
            <a:r>
              <a:rPr lang="ko-KR" altLang="en-US" b="0" dirty="0"/>
              <a:t>함수로 묶으면 다양한 추가 기능을 만들 수 있다</a:t>
            </a:r>
            <a:r>
              <a:rPr lang="en-US" altLang="ko-KR" b="0" dirty="0"/>
              <a:t>. </a:t>
            </a:r>
            <a:r>
              <a:rPr lang="ko-KR" altLang="en-US" b="0" dirty="0"/>
              <a:t>예를 들어</a:t>
            </a:r>
            <a:r>
              <a:rPr lang="en-US" altLang="ko-KR" b="0" dirty="0"/>
              <a:t>, </a:t>
            </a:r>
            <a:r>
              <a:rPr lang="ko-KR" altLang="en-US" b="0" dirty="0"/>
              <a:t>다음 코드처럼 같은 </a:t>
            </a:r>
            <a:r>
              <a:rPr lang="ko-KR" altLang="en-US" b="0" dirty="0" smtClean="0"/>
              <a:t>위치에 </a:t>
            </a:r>
            <a:r>
              <a:rPr lang="ko-KR" altLang="en-US" b="0" dirty="0"/>
              <a:t>있는 값끼리만 더할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564904"/>
            <a:ext cx="850432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38342" y="4653136"/>
            <a:ext cx="787983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같은 인덱스에 있는 숫자를 추출하여 </a:t>
            </a:r>
            <a:r>
              <a:rPr lang="en-US" altLang="ko-KR" b="0" dirty="0"/>
              <a:t>sum( ) </a:t>
            </a:r>
            <a:r>
              <a:rPr lang="ko-KR" altLang="en-US" b="0" dirty="0"/>
              <a:t>함수를 적용하면 각각의 값을 더해 출력할 수 </a:t>
            </a:r>
            <a:r>
              <a:rPr lang="ko-KR" altLang="en-US" b="0" dirty="0" smtClean="0"/>
              <a:t>있다</a:t>
            </a:r>
            <a:r>
              <a:rPr lang="en-US" altLang="ko-KR" b="0" dirty="0"/>
              <a:t>. </a:t>
            </a:r>
            <a:r>
              <a:rPr lang="ko-KR" altLang="en-US" b="0" dirty="0"/>
              <a:t>앞서 벡터</a:t>
            </a:r>
            <a:r>
              <a:rPr lang="en-US" altLang="ko-KR" b="0" dirty="0"/>
              <a:t>-</a:t>
            </a:r>
            <a:r>
              <a:rPr lang="ko-KR" altLang="en-US" b="0" dirty="0"/>
              <a:t>스칼라 곱셈을 봤는데</a:t>
            </a:r>
            <a:r>
              <a:rPr lang="en-US" altLang="ko-KR" b="0" dirty="0"/>
              <a:t>, </a:t>
            </a:r>
            <a:r>
              <a:rPr lang="ko-KR" altLang="en-US" b="0" dirty="0"/>
              <a:t>이 기법으로 벡터 덧셈이나 매트릭스 덧셈 등을 </a:t>
            </a:r>
            <a:r>
              <a:rPr lang="ko-KR" altLang="en-US" b="0" dirty="0" smtClean="0"/>
              <a:t>유용하게 </a:t>
            </a:r>
            <a:r>
              <a:rPr lang="ko-KR" altLang="en-US" b="0" dirty="0"/>
              <a:t>만들 수 있다</a:t>
            </a:r>
            <a:r>
              <a:rPr lang="en-US" altLang="ko-KR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03036" y="483868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13271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5264" y="1636772"/>
            <a:ext cx="80751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enumerate( ) </a:t>
            </a:r>
            <a:r>
              <a:rPr lang="ko-KR" altLang="en-US" b="0" dirty="0"/>
              <a:t>함수와 </a:t>
            </a:r>
            <a:r>
              <a:rPr lang="en-US" altLang="ko-KR" b="0" dirty="0"/>
              <a:t>zip( ) </a:t>
            </a:r>
            <a:r>
              <a:rPr lang="ko-KR" altLang="en-US" b="0" dirty="0"/>
              <a:t>함수를 같이 사용하면 다음 코드처럼 사용할 수 있다</a:t>
            </a:r>
            <a:r>
              <a:rPr lang="en-US" altLang="ko-KR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85263" y="2198748"/>
            <a:ext cx="8529939" cy="2966416"/>
            <a:chOff x="385263" y="2046760"/>
            <a:chExt cx="8529939" cy="2966416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12" y="2682255"/>
              <a:ext cx="8526490" cy="2330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7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34"/>
            <a:stretch/>
          </p:blipFill>
          <p:spPr bwMode="auto">
            <a:xfrm>
              <a:off x="385263" y="2046760"/>
              <a:ext cx="8526495" cy="790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22048" y="5309180"/>
            <a:ext cx="7776864" cy="9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위 코드에서 </a:t>
            </a:r>
            <a:r>
              <a:rPr lang="en-US" altLang="ko-KR" b="0" dirty="0" err="1"/>
              <a:t>alist</a:t>
            </a:r>
            <a:r>
              <a:rPr lang="ko-KR" altLang="en-US" b="0" dirty="0"/>
              <a:t>와 </a:t>
            </a:r>
            <a:r>
              <a:rPr lang="en-US" altLang="ko-KR" b="0" dirty="0" err="1"/>
              <a:t>blist</a:t>
            </a:r>
            <a:r>
              <a:rPr lang="ko-KR" altLang="en-US" b="0" dirty="0"/>
              <a:t>를 </a:t>
            </a:r>
            <a:r>
              <a:rPr lang="en-US" altLang="ko-KR" b="0" dirty="0"/>
              <a:t>zip( ) </a:t>
            </a:r>
            <a:r>
              <a:rPr lang="ko-KR" altLang="en-US" b="0" dirty="0"/>
              <a:t>함수로 묶고 </a:t>
            </a:r>
            <a:r>
              <a:rPr lang="en-US" altLang="ko-KR" b="0" dirty="0"/>
              <a:t>enumerate( ) </a:t>
            </a:r>
            <a:r>
              <a:rPr lang="ko-KR" altLang="en-US" b="0" dirty="0"/>
              <a:t>함수를 적용하여 같은 </a:t>
            </a:r>
            <a:r>
              <a:rPr lang="ko-KR" altLang="en-US" b="0" dirty="0" smtClean="0"/>
              <a:t>인덱스의 </a:t>
            </a:r>
            <a:r>
              <a:rPr lang="ko-KR" altLang="en-US" b="0" dirty="0"/>
              <a:t>값끼리 묶어 출력하였다</a:t>
            </a:r>
            <a:r>
              <a:rPr lang="en-US" altLang="ko-KR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44086" y="54452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9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스타일 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pythonic</a:t>
            </a:r>
            <a:r>
              <a:rPr lang="en-US" altLang="ko-KR" dirty="0" smtClean="0"/>
              <a:t> code) :</a:t>
            </a:r>
            <a:r>
              <a:rPr lang="ko-KR" altLang="en-US" dirty="0" smtClean="0"/>
              <a:t> </a:t>
            </a:r>
            <a:r>
              <a:rPr lang="ko-KR" altLang="en-US" b="0" dirty="0" err="1" smtClean="0"/>
              <a:t>파이썬</a:t>
            </a:r>
            <a:r>
              <a:rPr lang="ko-KR" altLang="en-US" b="0" dirty="0" smtClean="0"/>
              <a:t> 스타일의 코드 작성 기법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특별한 </a:t>
            </a:r>
            <a:r>
              <a:rPr lang="ko-KR" altLang="en-US" b="0" dirty="0"/>
              <a:t>문법이 아니라</a:t>
            </a:r>
            <a:r>
              <a:rPr lang="en-US" altLang="ko-KR" b="0" dirty="0"/>
              <a:t>,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기본적으로 제공하는 문법들을 활용하여 </a:t>
            </a:r>
            <a:r>
              <a:rPr lang="ko-KR" altLang="en-US" b="0" dirty="0" err="1" smtClean="0"/>
              <a:t>코딩하는</a:t>
            </a:r>
            <a:r>
              <a:rPr lang="ko-KR" altLang="en-US" b="0" dirty="0" smtClean="0"/>
              <a:t> 것이 </a:t>
            </a:r>
            <a:r>
              <a:rPr lang="ko-KR" altLang="en-US" b="0" dirty="0"/>
              <a:t>바로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스타일 코드이다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484784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코드의 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여러 단어를 붙이는 </a:t>
            </a:r>
            <a:r>
              <a:rPr lang="ko-KR" altLang="en-US" sz="1400" b="0" dirty="0" smtClean="0"/>
              <a:t>경우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16832"/>
            <a:ext cx="774050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838852"/>
            <a:ext cx="7962730" cy="154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5536" y="4437112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간단한 코딩 방법</a:t>
            </a:r>
            <a:endParaRPr lang="en-US" altLang="ko-KR" sz="1400" b="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835696" y="5589240"/>
            <a:ext cx="13681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7776864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코드를 사용하는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</a:t>
            </a:r>
            <a:r>
              <a:rPr lang="ko-KR" altLang="en-US" b="0" dirty="0"/>
              <a:t> 스타일 코드가 생긴 이유는 바로 </a:t>
            </a:r>
            <a:r>
              <a:rPr lang="ko-KR" altLang="en-US" b="0" dirty="0" err="1"/>
              <a:t>파이썬의</a:t>
            </a:r>
            <a:r>
              <a:rPr lang="ko-KR" altLang="en-US" b="0" dirty="0"/>
              <a:t> 철학 때문이다</a:t>
            </a:r>
            <a:r>
              <a:rPr lang="en-US" altLang="ko-KR" b="0" dirty="0"/>
              <a:t>. </a:t>
            </a:r>
            <a:r>
              <a:rPr lang="ko-KR" altLang="en-US" b="0" dirty="0" err="1"/>
              <a:t>파이썬은</a:t>
            </a:r>
            <a:r>
              <a:rPr lang="ko-KR" altLang="en-US" b="0" dirty="0"/>
              <a:t> 기본적으로 ‘</a:t>
            </a:r>
            <a:r>
              <a:rPr lang="ko-KR" altLang="en-US" dirty="0"/>
              <a:t>인간의 시간이 컴퓨터의 시간보다 더 중요하다</a:t>
            </a:r>
            <a:r>
              <a:rPr lang="en-US" altLang="ko-KR" dirty="0"/>
              <a:t>.</a:t>
            </a:r>
            <a:r>
              <a:rPr lang="en-US" altLang="ko-KR" b="0" dirty="0"/>
              <a:t>’</a:t>
            </a:r>
            <a:r>
              <a:rPr lang="ko-KR" altLang="en-US" b="0" dirty="0"/>
              <a:t>라는 개념을 가지고 있다</a:t>
            </a:r>
            <a:r>
              <a:rPr lang="en-US" altLang="ko-KR" b="0" dirty="0"/>
              <a:t>. </a:t>
            </a:r>
            <a:r>
              <a:rPr lang="ko-KR" altLang="en-US" b="0" dirty="0"/>
              <a:t>그러다 보니 코드상으로 사람이 해야 하는 일을 최대한 줄이면서 같은 목표를 달성할 수 있는 문법 체계를 가지고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유명한 </a:t>
            </a:r>
            <a:r>
              <a:rPr lang="ko-KR" altLang="en-US" b="0" dirty="0" err="1"/>
              <a:t>오픈소스부터</a:t>
            </a:r>
            <a:r>
              <a:rPr lang="ko-KR" altLang="en-US" b="0" dirty="0"/>
              <a:t> 이 책에 있는 다양한 예제 코드까지 </a:t>
            </a:r>
            <a:r>
              <a:rPr lang="ko-KR" altLang="en-US" b="0" dirty="0" err="1" smtClean="0"/>
              <a:t>파이썬</a:t>
            </a:r>
            <a:r>
              <a:rPr lang="ko-KR" altLang="en-US" b="0" dirty="0" smtClean="0"/>
              <a:t> 스타일 </a:t>
            </a:r>
            <a:r>
              <a:rPr lang="ko-KR" altLang="en-US" b="0" dirty="0"/>
              <a:t>코드로 작성된 경우가 많다</a:t>
            </a:r>
            <a:r>
              <a:rPr lang="en-US" altLang="ko-KR" b="0" dirty="0"/>
              <a:t>. </a:t>
            </a:r>
            <a:r>
              <a:rPr lang="ko-KR" altLang="en-US" b="0" dirty="0"/>
              <a:t>그러므로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스타일 코드를 사용하면 다른 사람이 </a:t>
            </a:r>
            <a:r>
              <a:rPr lang="ko-KR" altLang="en-US" b="0" dirty="0" smtClean="0"/>
              <a:t>작성한 </a:t>
            </a:r>
            <a:r>
              <a:rPr lang="ko-KR" altLang="en-US" b="0" dirty="0"/>
              <a:t>코드를 쉽게 이해할 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</a:t>
            </a:r>
            <a:r>
              <a:rPr lang="ko-KR" altLang="en-US" b="0" dirty="0"/>
              <a:t> 스타일 코드가 익숙해지면 코드 자체도 </a:t>
            </a:r>
            <a:r>
              <a:rPr lang="ko-KR" altLang="en-US" b="0" dirty="0" smtClean="0"/>
              <a:t>간결해지고 코드 </a:t>
            </a:r>
            <a:r>
              <a:rPr lang="ko-KR" altLang="en-US" b="0" dirty="0"/>
              <a:t>작성 시간도 줄일 수 있다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871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분리 및 결합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8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30796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0424" y="1628800"/>
            <a:ext cx="8154024" cy="437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split( ) </a:t>
            </a:r>
            <a:r>
              <a:rPr lang="ko-KR" altLang="en-US" dirty="0" smtClean="0"/>
              <a:t>함수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문자열의 값을 특정 값을 기준으로 분리하여 리스트 형태로 변환하는 방법이다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 marL="36000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 smtClean="0"/>
          </a:p>
          <a:p>
            <a:pPr marL="36000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위 </a:t>
            </a:r>
            <a:r>
              <a:rPr lang="ko-KR" altLang="en-US" b="0" dirty="0"/>
              <a:t>코드를 보면 문자열 ‘</a:t>
            </a:r>
            <a:r>
              <a:rPr lang="en-US" altLang="ko-KR" b="0" dirty="0"/>
              <a:t>zero one two three’</a:t>
            </a:r>
            <a:r>
              <a:rPr lang="ko-KR" altLang="en-US" b="0" dirty="0"/>
              <a:t>를 </a:t>
            </a:r>
            <a:r>
              <a:rPr lang="en-US" altLang="ko-KR" b="0" dirty="0"/>
              <a:t>split( ) </a:t>
            </a:r>
            <a:r>
              <a:rPr lang="ko-KR" altLang="en-US" b="0" dirty="0"/>
              <a:t>함수를 사용하여 </a:t>
            </a:r>
            <a:r>
              <a:rPr lang="ko-KR" altLang="en-US" b="0" dirty="0" err="1"/>
              <a:t>리스트형의</a:t>
            </a:r>
            <a:r>
              <a:rPr lang="ko-KR" altLang="en-US" b="0" dirty="0"/>
              <a:t> </a:t>
            </a:r>
            <a:r>
              <a:rPr lang="ko-KR" altLang="en-US" b="0" dirty="0" smtClean="0"/>
              <a:t>변수로 변환하였다</a:t>
            </a:r>
            <a:r>
              <a:rPr lang="en-US" altLang="ko-KR" b="0" dirty="0"/>
              <a:t>. split( ) </a:t>
            </a:r>
            <a:r>
              <a:rPr lang="ko-KR" altLang="en-US" b="0" dirty="0"/>
              <a:t>함수 안에는 매개변수로 아무것도 입력하지 않았다</a:t>
            </a:r>
            <a:r>
              <a:rPr lang="en-US" altLang="ko-KR" b="0" dirty="0"/>
              <a:t>. split( ) </a:t>
            </a:r>
            <a:r>
              <a:rPr lang="ko-KR" altLang="en-US" b="0" dirty="0"/>
              <a:t>함수는 </a:t>
            </a:r>
            <a:r>
              <a:rPr lang="ko-KR" altLang="en-US" b="0" dirty="0" smtClean="0"/>
              <a:t>텍스트를 </a:t>
            </a:r>
            <a:r>
              <a:rPr lang="ko-KR" altLang="en-US" b="0" dirty="0"/>
              <a:t>아주 간단히 리스트 형태로 나누어 분리할 수 있다는 점에서 널리 사용되고 있다</a:t>
            </a:r>
            <a:r>
              <a:rPr lang="en-US" altLang="ko-KR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6" y="3573016"/>
            <a:ext cx="8060362" cy="126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44086" y="50851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4086" y="2597109"/>
            <a:ext cx="8060362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str.split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Lucida Grande"/>
              </a:rPr>
              <a:t>(</a:t>
            </a:r>
            <a:r>
              <a:rPr kumimoji="1" lang="ko-KR" altLang="ko-KR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Lucida Grande"/>
              </a:rPr>
              <a:t>sep=None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Lucida Grande"/>
              </a:rPr>
              <a:t>,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Lucida Grande"/>
              </a:rPr>
              <a:t> </a:t>
            </a:r>
            <a:r>
              <a:rPr kumimoji="1" lang="ko-KR" altLang="ko-KR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Lucida Grande"/>
              </a:rPr>
              <a:t>maxsplit=-1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Lucida Grande"/>
              </a:rPr>
              <a:t>)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086" y="3068960"/>
            <a:ext cx="618815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b="1" dirty="0" smtClean="0">
                <a:solidFill>
                  <a:srgbClr val="F79433"/>
                </a:solidFill>
              </a:rPr>
              <a:t>Default value of </a:t>
            </a:r>
            <a:r>
              <a:rPr lang="en-US" altLang="ko-KR" b="1" dirty="0" err="1" smtClean="0">
                <a:solidFill>
                  <a:srgbClr val="F79433"/>
                </a:solidFill>
              </a:rPr>
              <a:t>sep</a:t>
            </a:r>
            <a:r>
              <a:rPr lang="en-US" altLang="ko-KR" b="1" dirty="0" smtClean="0">
                <a:solidFill>
                  <a:srgbClr val="F79433"/>
                </a:solidFill>
              </a:rPr>
              <a:t>: space</a:t>
            </a:r>
            <a:endParaRPr lang="ko-KR" altLang="en-US" b="1" dirty="0" smtClean="0">
              <a:solidFill>
                <a:srgbClr val="F79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3342" y="1610695"/>
            <a:ext cx="82455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split( ) </a:t>
            </a:r>
            <a:r>
              <a:rPr lang="ko-KR" altLang="en-US" b="0" dirty="0"/>
              <a:t>함수에 매개변수를 넣어 텍스트를 어떻게 분리하는지 알아보자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" b="2409"/>
          <a:stretch/>
        </p:blipFill>
        <p:spPr bwMode="auto">
          <a:xfrm>
            <a:off x="323527" y="2258766"/>
            <a:ext cx="8497911" cy="3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827584" y="2996952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27584" y="3645024"/>
            <a:ext cx="26642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27584" y="4941168"/>
            <a:ext cx="41764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10727</TotalTime>
  <Words>1753</Words>
  <Application>Microsoft Office PowerPoint</Application>
  <PresentationFormat>화면 슬라이드 쇼(4:3)</PresentationFormat>
  <Paragraphs>153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01. 파이썬 스타일 코드의 이해</vt:lpstr>
      <vt:lpstr>01. 파이썬 스타일 코드의 이해</vt:lpstr>
      <vt:lpstr>01. 파이썬 스타일 코드의 이해</vt:lpstr>
      <vt:lpstr>PowerPoint 프레젠테이션</vt:lpstr>
      <vt:lpstr>02. 문자열의 분리 및 결합</vt:lpstr>
      <vt:lpstr>02. 문자열의 분리 및 결합</vt:lpstr>
      <vt:lpstr>02. 문자열의 분리 및 결합</vt:lpstr>
      <vt:lpstr>02. 문자열의 분리 및 결합</vt:lpstr>
      <vt:lpstr>PowerPoint 프레젠테이션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PowerPoint 프레젠테이션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Hanjo Jeong</cp:lastModifiedBy>
  <cp:revision>789</cp:revision>
  <cp:lastPrinted>2019-04-04T09:07:58Z</cp:lastPrinted>
  <dcterms:created xsi:type="dcterms:W3CDTF">2012-07-11T10:23:22Z</dcterms:created>
  <dcterms:modified xsi:type="dcterms:W3CDTF">2019-04-04T11:54:36Z</dcterms:modified>
</cp:coreProperties>
</file>