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71" r:id="rId3"/>
    <p:sldId id="573" r:id="rId4"/>
    <p:sldId id="528" r:id="rId5"/>
    <p:sldId id="531" r:id="rId6"/>
    <p:sldId id="530" r:id="rId7"/>
    <p:sldId id="574" r:id="rId8"/>
    <p:sldId id="532" r:id="rId9"/>
    <p:sldId id="533" r:id="rId10"/>
    <p:sldId id="534" r:id="rId11"/>
    <p:sldId id="579" r:id="rId12"/>
    <p:sldId id="535" r:id="rId13"/>
    <p:sldId id="536" r:id="rId14"/>
    <p:sldId id="537" r:id="rId15"/>
    <p:sldId id="538" r:id="rId16"/>
    <p:sldId id="539" r:id="rId17"/>
    <p:sldId id="585" r:id="rId18"/>
    <p:sldId id="540" r:id="rId19"/>
    <p:sldId id="575" r:id="rId20"/>
    <p:sldId id="580" r:id="rId21"/>
    <p:sldId id="541" r:id="rId22"/>
    <p:sldId id="542" r:id="rId23"/>
    <p:sldId id="543" r:id="rId24"/>
    <p:sldId id="544" r:id="rId25"/>
    <p:sldId id="546" r:id="rId26"/>
    <p:sldId id="547" r:id="rId27"/>
    <p:sldId id="581" r:id="rId28"/>
    <p:sldId id="548" r:id="rId29"/>
    <p:sldId id="576" r:id="rId30"/>
    <p:sldId id="549" r:id="rId31"/>
    <p:sldId id="550" r:id="rId32"/>
    <p:sldId id="551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83" r:id="rId48"/>
    <p:sldId id="587" r:id="rId49"/>
    <p:sldId id="567" r:id="rId50"/>
    <p:sldId id="569" r:id="rId51"/>
    <p:sldId id="570" r:id="rId52"/>
    <p:sldId id="571" r:id="rId53"/>
    <p:sldId id="572" r:id="rId54"/>
    <p:sldId id="385" r:id="rId5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43AC81"/>
    <a:srgbClr val="0000FF"/>
    <a:srgbClr val="F79433"/>
    <a:srgbClr val="F3F8E6"/>
    <a:srgbClr val="DA6EAB"/>
    <a:srgbClr val="0067B3"/>
    <a:srgbClr val="EE7D6A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213" autoAdjust="0"/>
  </p:normalViewPr>
  <p:slideViewPr>
    <p:cSldViewPr>
      <p:cViewPr varScale="1">
        <p:scale>
          <a:sx n="133" d="100"/>
          <a:sy n="133" d="100"/>
        </p:scale>
        <p:origin x="-1254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1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09.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7544" y="1772816"/>
            <a:ext cx="813690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한 가지 주의할 점은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</a:t>
            </a:r>
            <a:r>
              <a:rPr lang="en-US" altLang="ko-KR" b="0" dirty="0"/>
              <a:t>2.x</a:t>
            </a:r>
            <a:r>
              <a:rPr lang="ko-KR" altLang="en-US" b="0" dirty="0"/>
              <a:t>와 </a:t>
            </a:r>
            <a:r>
              <a:rPr lang="en-US" altLang="ko-KR" b="0" dirty="0"/>
              <a:t>3.x</a:t>
            </a:r>
            <a:r>
              <a:rPr lang="ko-KR" altLang="en-US" b="0" dirty="0"/>
              <a:t>에서의 </a:t>
            </a:r>
            <a:r>
              <a:rPr lang="en-US" altLang="ko-KR" b="0" dirty="0"/>
              <a:t>map( ) </a:t>
            </a:r>
            <a:r>
              <a:rPr lang="ko-KR" altLang="en-US" b="0" dirty="0"/>
              <a:t>함수 코드가 약간 다르다는 점이다</a:t>
            </a:r>
            <a:r>
              <a:rPr lang="en-US" altLang="ko-KR" b="0" dirty="0" smtClean="0"/>
              <a:t>. </a:t>
            </a:r>
            <a:r>
              <a:rPr lang="ko-KR" altLang="en-US" b="0" dirty="0" err="1" smtClean="0"/>
              <a:t>파이썬</a:t>
            </a:r>
            <a:r>
              <a:rPr lang="ko-KR" altLang="en-US" b="0" dirty="0" smtClean="0"/>
              <a:t> </a:t>
            </a:r>
            <a:r>
              <a:rPr lang="en-US" altLang="ko-KR" b="0" dirty="0"/>
              <a:t>2.x</a:t>
            </a:r>
            <a:r>
              <a:rPr lang="ko-KR" altLang="en-US" b="0" dirty="0"/>
              <a:t>에서는 </a:t>
            </a:r>
            <a:r>
              <a:rPr lang="en-US" altLang="ko-KR" b="0" dirty="0"/>
              <a:t>map(f, ex)</a:t>
            </a:r>
            <a:r>
              <a:rPr lang="ko-KR" altLang="en-US" b="0" dirty="0"/>
              <a:t>라고만 입력해도 리스트로 반환하지만</a:t>
            </a:r>
            <a:r>
              <a:rPr lang="en-US" altLang="ko-KR" b="0" dirty="0"/>
              <a:t>, 3.x</a:t>
            </a:r>
            <a:r>
              <a:rPr lang="ko-KR" altLang="en-US" b="0" dirty="0"/>
              <a:t>에서는 </a:t>
            </a:r>
            <a:r>
              <a:rPr lang="ko-KR" altLang="en-US" b="0" dirty="0" smtClean="0"/>
              <a:t>반드시 </a:t>
            </a:r>
            <a:r>
              <a:rPr lang="en-US" altLang="ko-KR" dirty="0" smtClean="0"/>
              <a:t>list(map(f</a:t>
            </a:r>
            <a:r>
              <a:rPr lang="en-US" altLang="ko-KR" dirty="0"/>
              <a:t>, ex))</a:t>
            </a:r>
            <a:r>
              <a:rPr lang="ko-KR" altLang="en-US" b="0" dirty="0"/>
              <a:t>처럼 </a:t>
            </a:r>
            <a:r>
              <a:rPr lang="en-US" altLang="ko-KR" dirty="0"/>
              <a:t>list</a:t>
            </a:r>
            <a:r>
              <a:rPr lang="ko-KR" altLang="en-US" dirty="0"/>
              <a:t>를 붙여야 리스트로 반환</a:t>
            </a:r>
            <a:r>
              <a:rPr lang="ko-KR" altLang="en-US" b="0" dirty="0"/>
              <a:t>한다</a:t>
            </a:r>
            <a:r>
              <a:rPr lang="en-US" altLang="ko-KR" b="0" dirty="0"/>
              <a:t>. </a:t>
            </a:r>
            <a:r>
              <a:rPr lang="ko-KR" altLang="en-US" b="0" dirty="0"/>
              <a:t>이것은 </a:t>
            </a:r>
            <a:r>
              <a:rPr lang="ko-KR" altLang="en-US" b="0" dirty="0" err="1" smtClean="0"/>
              <a:t>제너레이터</a:t>
            </a:r>
            <a:r>
              <a:rPr lang="en-US" altLang="ko-KR" b="0" dirty="0" smtClean="0"/>
              <a:t>(generator)</a:t>
            </a:r>
            <a:r>
              <a:rPr lang="ko-KR" altLang="en-US" b="0" dirty="0" smtClean="0"/>
              <a:t>라는 개념이 </a:t>
            </a:r>
            <a:r>
              <a:rPr lang="ko-KR" altLang="en-US" b="0" dirty="0"/>
              <a:t>강화되면서 생긴 추가 코드이다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제너레이터는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iterator </a:t>
            </a:r>
            <a:r>
              <a:rPr lang="ko-KR" altLang="en-US" b="0" dirty="0"/>
              <a:t>를 생성해 주는 </a:t>
            </a:r>
            <a:r>
              <a:rPr lang="ko-KR" altLang="en-US" b="0" dirty="0" smtClean="0"/>
              <a:t>함수이고</a:t>
            </a:r>
            <a:r>
              <a:rPr lang="en-US" altLang="ko-KR" b="0" dirty="0" smtClean="0"/>
              <a:t>, iterator </a:t>
            </a:r>
            <a:r>
              <a:rPr lang="ko-KR" altLang="en-US" b="0" dirty="0"/>
              <a:t>는 </a:t>
            </a:r>
            <a:r>
              <a:rPr lang="en-US" altLang="ko-KR" b="0" dirty="0"/>
              <a:t>next()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이용해 데이터에 순차적으로 접근이 가능한 </a:t>
            </a:r>
            <a:r>
              <a:rPr lang="en-US" altLang="ko-KR" b="0" dirty="0" smtClean="0"/>
              <a:t>Linked List </a:t>
            </a:r>
            <a:r>
              <a:rPr lang="ko-KR" altLang="en-US" b="0" dirty="0" smtClean="0"/>
              <a:t>형태의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또한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제너레이터는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시퀀스 </a:t>
            </a:r>
            <a:r>
              <a:rPr lang="ko-KR" altLang="en-US" b="0" dirty="0" err="1"/>
              <a:t>자료형의</a:t>
            </a:r>
            <a:r>
              <a:rPr lang="ko-KR" altLang="en-US" b="0" dirty="0"/>
              <a:t> 데이터를 처리할 때</a:t>
            </a:r>
            <a:r>
              <a:rPr lang="en-US" altLang="ko-KR" b="0" dirty="0"/>
              <a:t>, </a:t>
            </a:r>
            <a:r>
              <a:rPr lang="en-US" altLang="ko-KR" b="0" dirty="0" smtClean="0"/>
              <a:t>yield</a:t>
            </a:r>
            <a:r>
              <a:rPr lang="ko-KR" altLang="en-US" b="0" dirty="0" smtClean="0"/>
              <a:t>를 이용하여 실행 </a:t>
            </a:r>
            <a:r>
              <a:rPr lang="ko-KR" altLang="en-US" b="0" dirty="0"/>
              <a:t>시점의 값을 생성하여 효율적으로 메모리를 관리할 수 있다는 장점이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569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482"/>
            <a:ext cx="8236628" cy="352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72589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만약 </a:t>
            </a:r>
            <a:r>
              <a:rPr lang="en-US" altLang="ko-KR" b="0" dirty="0"/>
              <a:t>list</a:t>
            </a:r>
            <a:r>
              <a:rPr lang="ko-KR" altLang="en-US" b="0" dirty="0"/>
              <a:t>를 붙이지 않는다면</a:t>
            </a:r>
            <a:r>
              <a:rPr lang="en-US" altLang="ko-KR" b="0" dirty="0"/>
              <a:t>, </a:t>
            </a:r>
            <a:r>
              <a:rPr lang="ko-KR" altLang="en-US" b="0" dirty="0"/>
              <a:t>다음 코드처럼 </a:t>
            </a:r>
            <a:r>
              <a:rPr lang="ko-KR" altLang="en-US" b="0" dirty="0" err="1"/>
              <a:t>코딩할</a:t>
            </a:r>
            <a:r>
              <a:rPr lang="ko-KR" altLang="en-US" b="0" dirty="0"/>
              <a:t> 수도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4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1264221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리스트 </a:t>
            </a:r>
            <a:r>
              <a:rPr lang="ko-KR" altLang="en-US" sz="2000" dirty="0" err="1">
                <a:solidFill>
                  <a:srgbClr val="F79433"/>
                </a:solidFill>
              </a:rPr>
              <a:t>컴프리헨션과의</a:t>
            </a:r>
            <a:r>
              <a:rPr lang="ko-KR" altLang="en-US" sz="2000" dirty="0">
                <a:solidFill>
                  <a:srgbClr val="F79433"/>
                </a:solidFill>
              </a:rPr>
              <a:t> 비교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861048"/>
            <a:ext cx="8208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136" y="1916832"/>
            <a:ext cx="8209312" cy="15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최근에는 람다 함수나 </a:t>
            </a:r>
            <a:r>
              <a:rPr lang="en-US" altLang="ko-KR" b="0" dirty="0"/>
              <a:t>map( ) </a:t>
            </a:r>
            <a:r>
              <a:rPr lang="ko-KR" altLang="en-US" b="0" dirty="0"/>
              <a:t>함수를 프로그램 개발에 사용하는 것을 권장하지 않는다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굳이 두 </a:t>
            </a:r>
            <a:r>
              <a:rPr lang="ko-KR" altLang="en-US" b="0" dirty="0"/>
              <a:t>함수를 쓰지 않더라도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ko-KR" altLang="en-US" b="0" dirty="0"/>
              <a:t> 기법으로 얼마든지 같은 효과를 낼 수 있기 </a:t>
            </a:r>
            <a:r>
              <a:rPr lang="ko-KR" altLang="en-US" b="0" dirty="0" smtClean="0"/>
              <a:t>때문이다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만약 앞의 </a:t>
            </a:r>
            <a:r>
              <a:rPr lang="ko-KR" altLang="en-US" b="0" dirty="0"/>
              <a:t>코드를 리스트 </a:t>
            </a:r>
            <a:r>
              <a:rPr lang="ko-KR" altLang="en-US" b="0" dirty="0" err="1"/>
              <a:t>컴프리헨션으로</a:t>
            </a:r>
            <a:r>
              <a:rPr lang="ko-KR" altLang="en-US" b="0" dirty="0"/>
              <a:t> 변경한다고 하면</a:t>
            </a:r>
            <a:r>
              <a:rPr lang="en-US" altLang="ko-KR" b="0" dirty="0"/>
              <a:t>, </a:t>
            </a:r>
            <a:r>
              <a:rPr lang="ko-KR" altLang="en-US" b="0" dirty="0"/>
              <a:t>다음처럼 </a:t>
            </a:r>
            <a:r>
              <a:rPr lang="ko-KR" altLang="en-US" b="0" dirty="0" err="1"/>
              <a:t>코딩하면</a:t>
            </a:r>
            <a:r>
              <a:rPr lang="ko-KR" altLang="en-US" b="0" dirty="0"/>
              <a:t> </a:t>
            </a:r>
            <a:r>
              <a:rPr lang="ko-KR" altLang="en-US" b="0" dirty="0" smtClean="0"/>
              <a:t>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0336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60929" y="980729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한 개 이상의 </a:t>
            </a:r>
            <a:r>
              <a:rPr lang="ko-KR" altLang="en-US" sz="2000" dirty="0" smtClean="0">
                <a:solidFill>
                  <a:srgbClr val="F79433"/>
                </a:solidFill>
              </a:rPr>
              <a:t>시퀀스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자료형</a:t>
            </a:r>
            <a:r>
              <a:rPr lang="ko-KR" altLang="en-US" sz="2000" dirty="0" smtClean="0">
                <a:solidFill>
                  <a:srgbClr val="F79433"/>
                </a:solidFill>
              </a:rPr>
              <a:t> </a:t>
            </a:r>
            <a:r>
              <a:rPr lang="ko-KR" altLang="en-US" sz="2000" dirty="0">
                <a:solidFill>
                  <a:srgbClr val="F79433"/>
                </a:solidFill>
              </a:rPr>
              <a:t>데이터의 처리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01009"/>
            <a:ext cx="772537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5537923"/>
            <a:ext cx="7722337" cy="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23528" y="1484784"/>
            <a:ext cx="8352928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map( ) </a:t>
            </a:r>
            <a:r>
              <a:rPr lang="ko-KR" altLang="en-US" b="0" dirty="0"/>
              <a:t>함수의 또 다른 특징은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ko-KR" altLang="en-US" b="0" dirty="0" smtClean="0"/>
              <a:t>시퀀스 </a:t>
            </a:r>
            <a:r>
              <a:rPr lang="ko-KR" altLang="en-US" b="0" dirty="0" err="1" smtClean="0"/>
              <a:t>자료형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처리하는 데도 문제가 </a:t>
            </a:r>
            <a:r>
              <a:rPr lang="ko-KR" altLang="en-US" b="0" dirty="0" smtClean="0"/>
              <a:t>없어</a:t>
            </a:r>
            <a:r>
              <a:rPr lang="en-US" altLang="ko-KR" b="0" dirty="0"/>
              <a:t>, </a:t>
            </a:r>
            <a:r>
              <a:rPr lang="ko-KR" altLang="en-US" b="0" dirty="0"/>
              <a:t>여러 개의 </a:t>
            </a:r>
            <a:r>
              <a:rPr lang="ko-KR" altLang="en-US" b="0" dirty="0" smtClean="0"/>
              <a:t>시퀀스 </a:t>
            </a:r>
            <a:r>
              <a:rPr lang="ko-KR" altLang="en-US" b="0" dirty="0" err="1" smtClean="0"/>
              <a:t>자료형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</a:t>
            </a:r>
            <a:r>
              <a:rPr lang="ko-KR" altLang="en-US" b="0" dirty="0" err="1"/>
              <a:t>입력값으로</a:t>
            </a:r>
            <a:r>
              <a:rPr lang="ko-KR" altLang="en-US" b="0" dirty="0"/>
              <a:t> 사용할 수 있다는 점이다</a:t>
            </a:r>
            <a:r>
              <a:rPr lang="en-US" altLang="ko-KR" b="0" dirty="0"/>
              <a:t>. </a:t>
            </a:r>
            <a:r>
              <a:rPr lang="ko-KR" altLang="en-US" b="0" dirty="0"/>
              <a:t>만약 람다 </a:t>
            </a:r>
            <a:r>
              <a:rPr lang="ko-KR" altLang="en-US" b="0" dirty="0" smtClean="0"/>
              <a:t>함수를 </a:t>
            </a:r>
            <a:r>
              <a:rPr lang="ko-KR" altLang="en-US" b="0" dirty="0"/>
              <a:t>작성한다면</a:t>
            </a:r>
            <a:r>
              <a:rPr lang="en-US" altLang="ko-KR" b="0" dirty="0"/>
              <a:t>, </a:t>
            </a:r>
            <a:r>
              <a:rPr lang="en-US" altLang="ko-KR" dirty="0"/>
              <a:t>zip( ) </a:t>
            </a:r>
            <a:r>
              <a:rPr lang="ko-KR" altLang="en-US" b="0" dirty="0"/>
              <a:t>함수처럼 </a:t>
            </a:r>
            <a:r>
              <a:rPr lang="en-US" altLang="ko-KR" b="0" dirty="0"/>
              <a:t>2</a:t>
            </a:r>
            <a:r>
              <a:rPr lang="ko-KR" altLang="en-US" b="0" dirty="0"/>
              <a:t>개의 시퀀스 </a:t>
            </a:r>
            <a:r>
              <a:rPr lang="ko-KR" altLang="en-US" b="0" dirty="0" err="1"/>
              <a:t>자료형</a:t>
            </a:r>
            <a:r>
              <a:rPr lang="ko-KR" altLang="en-US" b="0" dirty="0"/>
              <a:t> 데이터에서 </a:t>
            </a:r>
            <a:r>
              <a:rPr lang="ko-KR" altLang="en-US" dirty="0"/>
              <a:t>같은 위치에 있는 값</a:t>
            </a:r>
            <a:r>
              <a:rPr lang="ko-KR" altLang="en-US" b="0" dirty="0"/>
              <a:t>끼리 </a:t>
            </a:r>
            <a:r>
              <a:rPr lang="ko-KR" altLang="en-US" b="0" dirty="0" smtClean="0"/>
              <a:t>대응해 </a:t>
            </a:r>
            <a:r>
              <a:rPr lang="ko-KR" altLang="en-US" b="0" dirty="0"/>
              <a:t>계산할 수 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다음 코드의 경우에는 </a:t>
            </a:r>
            <a:r>
              <a:rPr lang="en-US" altLang="ko-KR" b="0" dirty="0" smtClean="0"/>
              <a:t>ex </a:t>
            </a:r>
            <a:r>
              <a:rPr lang="ko-KR" altLang="en-US" b="0" dirty="0" smtClean="0"/>
              <a:t>변수와 같은 위치에 있는 값끼리 더한 결과가 출력된다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위 코드를 </a:t>
            </a:r>
            <a:r>
              <a:rPr lang="en-US" altLang="ko-KR" dirty="0" smtClean="0"/>
              <a:t>zip()</a:t>
            </a:r>
            <a:r>
              <a:rPr lang="ko-KR" altLang="en-US" dirty="0" smtClean="0"/>
              <a:t>함수를 이용한 리스트 </a:t>
            </a:r>
            <a:r>
              <a:rPr lang="ko-KR" altLang="en-US" dirty="0" err="1"/>
              <a:t>컴프리헨션</a:t>
            </a:r>
            <a:r>
              <a:rPr lang="ko-KR" altLang="en-US" b="0" dirty="0" err="1"/>
              <a:t>으로</a:t>
            </a:r>
            <a:r>
              <a:rPr lang="ko-KR" altLang="en-US" b="0" dirty="0"/>
              <a:t> 변경하면</a:t>
            </a:r>
            <a:r>
              <a:rPr lang="en-US" altLang="ko-KR" b="0" dirty="0"/>
              <a:t>, </a:t>
            </a:r>
            <a:r>
              <a:rPr lang="ko-KR" altLang="en-US" b="0" dirty="0"/>
              <a:t>다음과 같다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212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r>
              <a:rPr lang="en-US" altLang="ko-KR" sz="2000" dirty="0">
                <a:solidFill>
                  <a:srgbClr val="F79433"/>
                </a:solidFill>
              </a:rPr>
              <a:t>(filtering) </a:t>
            </a:r>
            <a:r>
              <a:rPr lang="ko-KR" altLang="en-US" sz="2000" dirty="0">
                <a:solidFill>
                  <a:srgbClr val="F79433"/>
                </a:solidFill>
              </a:rPr>
              <a:t>기능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803461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53438" y="1412776"/>
            <a:ext cx="868305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함수는 리스트 </a:t>
            </a:r>
            <a:r>
              <a:rPr lang="ko-KR" altLang="en-US" sz="1400" b="0" dirty="0" err="1"/>
              <a:t>컴프리헨션처럼</a:t>
            </a:r>
            <a:r>
              <a:rPr lang="ko-KR" altLang="en-US" sz="1400" b="0" dirty="0"/>
              <a:t> </a:t>
            </a:r>
            <a:r>
              <a:rPr lang="ko-KR" altLang="en-US" sz="1400" dirty="0" err="1"/>
              <a:t>필터링</a:t>
            </a:r>
            <a:r>
              <a:rPr lang="ko-KR" altLang="en-US" sz="1400" b="0" dirty="0"/>
              <a:t> 기능을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기억할 </a:t>
            </a:r>
            <a:r>
              <a:rPr lang="ko-KR" altLang="en-US" sz="1400" b="0" dirty="0" smtClean="0"/>
              <a:t>점은 리스트 </a:t>
            </a:r>
            <a:r>
              <a:rPr lang="ko-KR" altLang="en-US" sz="1400" b="0" dirty="0" err="1"/>
              <a:t>컴프리헨션과</a:t>
            </a:r>
            <a:r>
              <a:rPr lang="ko-KR" altLang="en-US" sz="1400" b="0" dirty="0"/>
              <a:t> 달리 </a:t>
            </a:r>
            <a:r>
              <a:rPr lang="en-US" altLang="ko-KR" sz="1400" dirty="0"/>
              <a:t>else</a:t>
            </a:r>
            <a:r>
              <a:rPr lang="ko-KR" altLang="en-US" sz="1400" dirty="0"/>
              <a:t>문을 반드시 작성</a:t>
            </a:r>
            <a:r>
              <a:rPr lang="ko-KR" altLang="en-US" sz="1400" b="0" dirty="0"/>
              <a:t>해 해당 경우가 존재하지 않는 경우를 </a:t>
            </a:r>
            <a:r>
              <a:rPr lang="ko-KR" altLang="en-US" sz="1400" b="0" dirty="0" smtClean="0"/>
              <a:t>지정해주어야 </a:t>
            </a:r>
            <a:r>
              <a:rPr lang="ko-KR" altLang="en-US" sz="1400" b="0" dirty="0"/>
              <a:t>한다는 점이다</a:t>
            </a:r>
            <a:r>
              <a:rPr lang="en-US" altLang="ko-KR" sz="1400" b="0" dirty="0" smtClean="0"/>
              <a:t>. (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filter() </a:t>
            </a:r>
            <a:r>
              <a:rPr lang="ko-KR" altLang="en-US" sz="1400" b="0" dirty="0" smtClean="0"/>
              <a:t>함수처럼 필터조건에 해당되지 않는 요소를 완전히 제거할 수 없다</a:t>
            </a:r>
            <a:r>
              <a:rPr lang="en-US" altLang="ko-KR" sz="1400" b="0" dirty="0" smtClean="0"/>
              <a:t>)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</a:t>
            </a: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짝수일 때는 각 수를 제곱하고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때는 해당 수를 그대로 </a:t>
            </a:r>
            <a:r>
              <a:rPr lang="ko-KR" altLang="en-US" sz="1400" b="0" dirty="0" smtClean="0"/>
              <a:t>출력하는 코드를 </a:t>
            </a:r>
            <a:r>
              <a:rPr lang="ko-KR" altLang="en-US" sz="1400" b="0" dirty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비교를 위해 같은 기능의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코드를 바로 아래에 </a:t>
            </a:r>
            <a:r>
              <a:rPr lang="ko-KR" altLang="en-US" sz="1400" b="0" dirty="0" smtClean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실제로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코드가 약간 더 직관적이라는 사실을 알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필터조건에 해당되는 요소만 결과 리스트에 포함하고 싶을 때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다음 코드 중 하나를 사용하면 된다</a:t>
            </a:r>
            <a:r>
              <a:rPr lang="en-US" altLang="ko-KR" sz="1400" b="0" dirty="0" smtClean="0"/>
              <a:t>. (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리스트 </a:t>
            </a:r>
            <a:r>
              <a:rPr lang="ko-KR" altLang="en-US" sz="1400" b="0" dirty="0" err="1" smtClean="0"/>
              <a:t>컴프리헨션은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filter()</a:t>
            </a:r>
            <a:r>
              <a:rPr lang="ko-KR" altLang="en-US" sz="1400" b="0" dirty="0" smtClean="0"/>
              <a:t>함수와 </a:t>
            </a:r>
            <a:r>
              <a:rPr lang="en-US" altLang="ko-KR" sz="1400" b="0" dirty="0" smtClean="0"/>
              <a:t>map()</a:t>
            </a:r>
            <a:r>
              <a:rPr lang="ko-KR" altLang="en-US" sz="1400" b="0" dirty="0" smtClean="0"/>
              <a:t>함수를 각각 또는 동시에 사용하는 효과를 낼 수 있다</a:t>
            </a:r>
            <a:r>
              <a:rPr lang="en-US" altLang="ko-KR" sz="1400" b="0" dirty="0" smtClean="0"/>
              <a:t>)</a:t>
            </a:r>
            <a:endParaRPr lang="en-US" altLang="ko-KR" sz="1400" b="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27584" y="5877272"/>
            <a:ext cx="6624736" cy="3586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009900"/>
                </a:solidFill>
              </a:rPr>
              <a:t>list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en-US" altLang="ko-KR" sz="1600" b="1" dirty="0">
                <a:solidFill>
                  <a:srgbClr val="009900"/>
                </a:solidFill>
              </a:rPr>
              <a:t>map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en-US" altLang="ko-KR" sz="1600" b="1" dirty="0">
                <a:solidFill>
                  <a:srgbClr val="009900"/>
                </a:solidFill>
              </a:rPr>
              <a:t>lambda</a:t>
            </a:r>
            <a:r>
              <a:rPr lang="en-US" altLang="ko-KR" sz="1600" b="1" dirty="0">
                <a:solidFill>
                  <a:schemeClr val="tx2"/>
                </a:solidFill>
              </a:rPr>
              <a:t> x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: x</a:t>
            </a:r>
            <a:r>
              <a:rPr lang="en-US" altLang="ko-KR" sz="1600" b="1" dirty="0">
                <a:solidFill>
                  <a:schemeClr val="tx2"/>
                </a:solidFill>
              </a:rPr>
              <a:t>**2, </a:t>
            </a:r>
            <a:r>
              <a:rPr lang="en-US" altLang="ko-KR" sz="1600" b="1" dirty="0">
                <a:solidFill>
                  <a:srgbClr val="009900"/>
                </a:solidFill>
              </a:rPr>
              <a:t>filter</a:t>
            </a:r>
            <a:r>
              <a:rPr lang="en-US" altLang="ko-KR" sz="1600" b="1" dirty="0">
                <a:solidFill>
                  <a:schemeClr val="tx2"/>
                </a:solidFill>
              </a:rPr>
              <a:t>(</a:t>
            </a:r>
            <a:r>
              <a:rPr lang="en-US" altLang="ko-KR" sz="1600" b="1" dirty="0">
                <a:solidFill>
                  <a:srgbClr val="009900"/>
                </a:solidFill>
              </a:rPr>
              <a:t>lambda</a:t>
            </a:r>
            <a:r>
              <a:rPr lang="en-US" altLang="ko-KR" sz="1600" b="1" dirty="0">
                <a:solidFill>
                  <a:schemeClr val="tx2"/>
                </a:solidFill>
              </a:rPr>
              <a:t> x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: x%2</a:t>
            </a:r>
            <a:r>
              <a:rPr lang="en-US" altLang="ko-KR" sz="1600" b="1" dirty="0">
                <a:solidFill>
                  <a:schemeClr val="tx2"/>
                </a:solidFill>
              </a:rPr>
              <a:t>==0, ex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)))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6309320"/>
            <a:ext cx="6624736" cy="3586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2"/>
                </a:solidFill>
              </a:rPr>
              <a:t>[</a:t>
            </a:r>
            <a:r>
              <a:rPr lang="en-US" altLang="ko-KR" sz="1600" b="1" dirty="0">
                <a:solidFill>
                  <a:schemeClr val="tx2"/>
                </a:solidFill>
              </a:rPr>
              <a:t>x**2 </a:t>
            </a:r>
            <a:r>
              <a:rPr lang="en-US" altLang="ko-KR" sz="1600" b="1" dirty="0">
                <a:solidFill>
                  <a:srgbClr val="009900"/>
                </a:solidFill>
              </a:rPr>
              <a:t>for</a:t>
            </a:r>
            <a:r>
              <a:rPr lang="en-US" altLang="ko-KR" sz="1600" b="1" dirty="0">
                <a:solidFill>
                  <a:schemeClr val="tx2"/>
                </a:solidFill>
              </a:rPr>
              <a:t> x </a:t>
            </a:r>
            <a:r>
              <a:rPr lang="en-US" altLang="ko-KR" sz="1600" b="1" dirty="0">
                <a:solidFill>
                  <a:srgbClr val="009900"/>
                </a:solidFill>
              </a:rPr>
              <a:t>in</a:t>
            </a:r>
            <a:r>
              <a:rPr lang="en-US" altLang="ko-KR" sz="1600" b="1" dirty="0">
                <a:solidFill>
                  <a:schemeClr val="tx2"/>
                </a:solidFill>
              </a:rPr>
              <a:t> ex </a:t>
            </a:r>
            <a:r>
              <a:rPr lang="en-US" altLang="ko-KR" sz="1600" b="1" dirty="0">
                <a:solidFill>
                  <a:srgbClr val="009900"/>
                </a:solidFill>
              </a:rPr>
              <a:t>if</a:t>
            </a:r>
            <a:r>
              <a:rPr lang="en-US" altLang="ko-KR" sz="1600" b="1" dirty="0">
                <a:solidFill>
                  <a:schemeClr val="tx2"/>
                </a:solidFill>
              </a:rPr>
              <a:t> x%2==0]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77450" y="1556792"/>
            <a:ext cx="829900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reduce( ) </a:t>
            </a:r>
            <a:r>
              <a:rPr lang="ko-KR" altLang="en-US" b="0" dirty="0"/>
              <a:t>함수는 </a:t>
            </a:r>
            <a:r>
              <a:rPr lang="en-US" altLang="ko-KR" b="0" dirty="0"/>
              <a:t>map( ) </a:t>
            </a:r>
            <a:r>
              <a:rPr lang="ko-KR" altLang="en-US" b="0" dirty="0"/>
              <a:t>함수와 용법은 다르지만</a:t>
            </a:r>
            <a:r>
              <a:rPr lang="en-US" altLang="ko-KR" b="0" dirty="0"/>
              <a:t>, </a:t>
            </a:r>
            <a:r>
              <a:rPr lang="ko-KR" altLang="en-US" b="0" dirty="0"/>
              <a:t>형제처럼 함께 사용하는 함수이다</a:t>
            </a:r>
            <a:r>
              <a:rPr lang="en-US" altLang="ko-KR" b="0" dirty="0" smtClean="0"/>
              <a:t>. 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reduce</a:t>
            </a:r>
            <a:r>
              <a:rPr lang="en-US" altLang="ko-KR" b="0" dirty="0"/>
              <a:t>( ) </a:t>
            </a:r>
            <a:r>
              <a:rPr lang="ko-KR" altLang="en-US" b="0" dirty="0"/>
              <a:t>함수는 리스트와 같은 시퀀스 </a:t>
            </a:r>
            <a:r>
              <a:rPr lang="ko-KR" altLang="en-US" b="0" dirty="0" err="1"/>
              <a:t>자료형에</a:t>
            </a:r>
            <a:r>
              <a:rPr lang="ko-KR" altLang="en-US" b="0" dirty="0"/>
              <a:t> 차례대로 함수를 적용하여 </a:t>
            </a:r>
            <a:r>
              <a:rPr lang="ko-KR" altLang="en-US" dirty="0"/>
              <a:t>모든 값을 </a:t>
            </a:r>
            <a:r>
              <a:rPr lang="ko-KR" altLang="en-US" dirty="0" smtClean="0"/>
              <a:t>통합</a:t>
            </a:r>
            <a:r>
              <a:rPr lang="ko-KR" altLang="en-US" b="0" dirty="0" smtClean="0"/>
              <a:t>하는 </a:t>
            </a:r>
            <a:r>
              <a:rPr lang="ko-KR" altLang="en-US" b="0" dirty="0"/>
              <a:t>함수이다</a:t>
            </a:r>
            <a:r>
              <a:rPr lang="en-US" altLang="ko-KR" b="0" dirty="0"/>
              <a:t>.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하나의 통합된 값만 </a:t>
            </a:r>
            <a:r>
              <a:rPr lang="ko-KR" altLang="en-US" b="0" dirty="0" err="1" smtClean="0"/>
              <a:t>리턴한다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73500"/>
            <a:ext cx="3600000" cy="18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09459" y="602128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[reduce( ) 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함수 실행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033303"/>
            <a:ext cx="7917179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reduce(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function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iterable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initializer=None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0" y="4173500"/>
            <a:ext cx="4752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9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0" y="2276872"/>
            <a:ext cx="823098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77450" y="1556792"/>
            <a:ext cx="829900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아래는 앞 페이지의 </a:t>
            </a:r>
            <a:r>
              <a:rPr lang="en-US" altLang="ko-KR" b="0" dirty="0" smtClean="0"/>
              <a:t>reduce() </a:t>
            </a:r>
            <a:r>
              <a:rPr lang="ko-KR" altLang="en-US" b="0" dirty="0" smtClean="0"/>
              <a:t>코드와 대응되는 코드이다</a:t>
            </a:r>
            <a:r>
              <a:rPr lang="en-US" altLang="ko-KR" b="0" dirty="0" smtClean="0"/>
              <a:t>.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9457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2276872"/>
            <a:ext cx="7704856" cy="28868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>
                <a:solidFill>
                  <a:srgbClr val="009900"/>
                </a:solidFill>
              </a:rPr>
              <a:t>def</a:t>
            </a:r>
            <a:r>
              <a:rPr lang="en-US" altLang="ko-KR" sz="1700" b="1" dirty="0">
                <a:solidFill>
                  <a:srgbClr val="43AC81"/>
                </a:solidFill>
              </a:rPr>
              <a:t> </a:t>
            </a:r>
            <a:r>
              <a:rPr lang="en-US" altLang="ko-KR" sz="1700" b="1" dirty="0" err="1">
                <a:solidFill>
                  <a:srgbClr val="0000FF"/>
                </a:solidFill>
              </a:rPr>
              <a:t>reduce_mimic</a:t>
            </a:r>
            <a:r>
              <a:rPr lang="en-US" altLang="ko-KR" sz="1700" b="1" dirty="0"/>
              <a:t>(function, iterable, initializer=</a:t>
            </a:r>
            <a:r>
              <a:rPr lang="en-US" altLang="ko-KR" sz="1700" b="1" dirty="0">
                <a:solidFill>
                  <a:srgbClr val="009900"/>
                </a:solidFill>
              </a:rPr>
              <a:t>None</a:t>
            </a:r>
            <a:r>
              <a:rPr lang="en-US" altLang="ko-KR" sz="1700" b="1" dirty="0"/>
              <a:t>):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it = </a:t>
            </a:r>
            <a:r>
              <a:rPr lang="en-US" altLang="ko-KR" sz="1700" b="1" dirty="0" err="1">
                <a:solidFill>
                  <a:srgbClr val="009900"/>
                </a:solidFill>
              </a:rPr>
              <a:t>iter</a:t>
            </a:r>
            <a:r>
              <a:rPr lang="en-US" altLang="ko-KR" sz="1700" b="1" dirty="0"/>
              <a:t>(iterable)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</a:t>
            </a:r>
            <a:r>
              <a:rPr lang="en-US" altLang="ko-KR" sz="1700" b="1" dirty="0">
                <a:solidFill>
                  <a:srgbClr val="009900"/>
                </a:solidFill>
              </a:rPr>
              <a:t>if</a:t>
            </a:r>
            <a:r>
              <a:rPr lang="en-US" altLang="ko-KR" sz="1700" b="1" dirty="0"/>
              <a:t> initializer </a:t>
            </a:r>
            <a:r>
              <a:rPr lang="en-US" altLang="ko-KR" sz="1700" b="1" dirty="0">
                <a:solidFill>
                  <a:srgbClr val="009900"/>
                </a:solidFill>
              </a:rPr>
              <a:t>is None</a:t>
            </a:r>
            <a:r>
              <a:rPr lang="en-US" altLang="ko-KR" sz="1700" b="1" dirty="0"/>
              <a:t>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    value = </a:t>
            </a:r>
            <a:r>
              <a:rPr lang="en-US" altLang="ko-KR" sz="1700" b="1" dirty="0">
                <a:solidFill>
                  <a:srgbClr val="009900"/>
                </a:solidFill>
              </a:rPr>
              <a:t>next</a:t>
            </a:r>
            <a:r>
              <a:rPr lang="en-US" altLang="ko-KR" sz="1700" b="1" dirty="0"/>
              <a:t>(it)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</a:t>
            </a:r>
            <a:r>
              <a:rPr lang="en-US" altLang="ko-KR" sz="1700" b="1" dirty="0">
                <a:solidFill>
                  <a:srgbClr val="009900"/>
                </a:solidFill>
              </a:rPr>
              <a:t>else</a:t>
            </a:r>
            <a:r>
              <a:rPr lang="en-US" altLang="ko-KR" sz="1700" b="1" dirty="0"/>
              <a:t>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    value = initializer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element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it: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    value = function(value, element)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/>
              <a:t>    </a:t>
            </a:r>
            <a:r>
              <a:rPr lang="en-US" altLang="ko-KR" sz="1700" b="1" dirty="0">
                <a:solidFill>
                  <a:srgbClr val="009900"/>
                </a:solidFill>
              </a:rPr>
              <a:t>return</a:t>
            </a:r>
            <a:r>
              <a:rPr lang="en-US" altLang="ko-KR" sz="1700" b="1" dirty="0"/>
              <a:t> value</a:t>
            </a:r>
            <a:endParaRPr lang="ko-KR" altLang="en-US" sz="1700" b="1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179512" y="916145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679847" y="5229200"/>
            <a:ext cx="7708577" cy="3753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s-ES" altLang="ko-KR" sz="1700" b="1" dirty="0">
                <a:solidFill>
                  <a:srgbClr val="009900"/>
                </a:solidFill>
              </a:rPr>
              <a:t>print</a:t>
            </a:r>
            <a:r>
              <a:rPr lang="es-ES" altLang="ko-KR" sz="1700" b="1" dirty="0"/>
              <a:t>(reduce_mimic(</a:t>
            </a:r>
            <a:r>
              <a:rPr lang="es-ES" altLang="ko-KR" sz="1700" b="1" dirty="0">
                <a:solidFill>
                  <a:srgbClr val="009900"/>
                </a:solidFill>
              </a:rPr>
              <a:t>lambda</a:t>
            </a:r>
            <a:r>
              <a:rPr lang="es-ES" altLang="ko-KR" sz="1700" b="1" dirty="0"/>
              <a:t> x,y: x</a:t>
            </a:r>
            <a:r>
              <a:rPr lang="es-ES" altLang="ko-KR" sz="1700" b="1" dirty="0">
                <a:solidFill>
                  <a:srgbClr val="009900"/>
                </a:solidFill>
              </a:rPr>
              <a:t>+</a:t>
            </a:r>
            <a:r>
              <a:rPr lang="es-ES" altLang="ko-KR" sz="1700" b="1" dirty="0"/>
              <a:t>y, [1,2,3,4,5], 10))</a:t>
            </a:r>
            <a:endParaRPr lang="ko-KR" altLang="en-US" sz="1700" b="1" dirty="0"/>
          </a:p>
        </p:txBody>
      </p:sp>
      <p:sp>
        <p:nvSpPr>
          <p:cNvPr id="8" name="직사각형 7"/>
          <p:cNvSpPr/>
          <p:nvPr/>
        </p:nvSpPr>
        <p:spPr>
          <a:xfrm>
            <a:off x="683568" y="5661248"/>
            <a:ext cx="7708577" cy="978729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실제 다음과 같이 매개 변수 함수인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function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iterable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매개변수를 인자로 하여 다음과 같이 실행한 결과를 리턴 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defTabSz="360000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=&gt; </a:t>
            </a:r>
            <a:r>
              <a:rPr lang="es-ES" altLang="ko-KR" sz="1600" b="1" dirty="0" smtClean="0">
                <a:solidFill>
                  <a:srgbClr val="FF0000"/>
                </a:solidFill>
              </a:rPr>
              <a:t>function(function(function(function(function(10, 1), 2), 3), 4), 5)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33434" y="1400353"/>
            <a:ext cx="8299006" cy="51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다음은 실제 </a:t>
            </a:r>
            <a:r>
              <a:rPr lang="en-US" altLang="ko-KR" b="0" dirty="0" smtClean="0"/>
              <a:t>Built-In reduce()</a:t>
            </a:r>
            <a:r>
              <a:rPr lang="ko-KR" altLang="en-US" b="0" dirty="0" smtClean="0"/>
              <a:t>함수를 </a:t>
            </a:r>
            <a:r>
              <a:rPr lang="ko-KR" altLang="en-US" b="0" dirty="0" err="1" smtClean="0"/>
              <a:t>파이썬코드로</a:t>
            </a:r>
            <a:r>
              <a:rPr lang="ko-KR" altLang="en-US" b="0" dirty="0" smtClean="0"/>
              <a:t> 모방하여 작성한 함수이다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코드를 보면 실제 </a:t>
            </a:r>
            <a:r>
              <a:rPr lang="en-US" altLang="ko-KR" b="0" dirty="0" smtClean="0"/>
              <a:t>reduce()</a:t>
            </a:r>
            <a:r>
              <a:rPr lang="ko-KR" altLang="en-US" b="0" dirty="0" smtClean="0"/>
              <a:t>함수가 어떻게 작동하는 지 이해할 수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0973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79496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함수와 </a:t>
            </a:r>
            <a:r>
              <a:rPr lang="ko-KR" altLang="en-US" sz="2000" dirty="0" err="1"/>
              <a:t>맵리듀스의</a:t>
            </a:r>
            <a:r>
              <a:rPr lang="ko-KR" altLang="en-US" sz="2000" dirty="0"/>
              <a:t> 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87985" cy="107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람다 함수와 </a:t>
            </a:r>
            <a:r>
              <a:rPr lang="ko-KR" altLang="en-US" b="0" dirty="0" err="1"/>
              <a:t>맵리듀스는</a:t>
            </a:r>
            <a:r>
              <a:rPr lang="ko-KR" altLang="en-US" b="0" dirty="0"/>
              <a:t>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</a:t>
            </a:r>
            <a:r>
              <a:rPr lang="en-US" altLang="ko-KR" b="0" dirty="0"/>
              <a:t>2.x </a:t>
            </a:r>
            <a:r>
              <a:rPr lang="ko-KR" altLang="en-US" b="0" dirty="0"/>
              <a:t>버전에서 매우 많이 사용하던 함수이다</a:t>
            </a:r>
            <a:r>
              <a:rPr lang="en-US" altLang="ko-KR" b="0" dirty="0"/>
              <a:t>. </a:t>
            </a:r>
            <a:r>
              <a:rPr lang="ko-KR" altLang="en-US" b="0" dirty="0"/>
              <a:t>최근에는 그 문법의 복잡성 </a:t>
            </a:r>
            <a:r>
              <a:rPr lang="ko-KR" altLang="en-US" b="0" dirty="0" smtClean="0"/>
              <a:t>때문에 권장하지 </a:t>
            </a:r>
            <a:r>
              <a:rPr lang="ko-KR" altLang="en-US" b="0" dirty="0"/>
              <a:t>않지만</a:t>
            </a:r>
            <a:r>
              <a:rPr lang="en-US" altLang="ko-KR" b="0" dirty="0"/>
              <a:t>, </a:t>
            </a:r>
            <a:r>
              <a:rPr lang="ko-KR" altLang="en-US" b="0" dirty="0"/>
              <a:t>여전히 기존 코드와 새롭게 만들어지는 코드에서는 많이 사용하고 있으므로 알아둘 필요가 있다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별표의 활용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1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람다 </a:t>
            </a:r>
            <a:r>
              <a:rPr lang="ko-KR" altLang="en-US" sz="2000" b="1" dirty="0" smtClean="0">
                <a:latin typeface="+mj-ea"/>
                <a:ea typeface="+mj-ea"/>
              </a:rPr>
              <a:t>함수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맵리듀스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별표의 </a:t>
            </a:r>
            <a:r>
              <a:rPr lang="ko-KR" altLang="en-US" sz="2000" b="1" dirty="0" smtClean="0">
                <a:latin typeface="+mj-ea"/>
                <a:ea typeface="+mj-ea"/>
              </a:rPr>
              <a:t>활용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+mj-ea"/>
                <a:ea typeface="+mj-ea"/>
              </a:rPr>
              <a:t>선형대수학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62880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별표</a:t>
            </a:r>
            <a:r>
              <a:rPr lang="en-US" altLang="ko-KR" b="0" dirty="0" smtClean="0"/>
              <a:t>(asterisk)</a:t>
            </a:r>
            <a:r>
              <a:rPr lang="ko-KR" altLang="en-US" b="0" dirty="0" smtClean="0"/>
              <a:t>는 </a:t>
            </a:r>
            <a:r>
              <a:rPr lang="ko-KR" altLang="en-US" b="0" dirty="0"/>
              <a:t>곱하기 기호</a:t>
            </a:r>
            <a:r>
              <a:rPr lang="en-US" altLang="ko-KR" b="0" dirty="0"/>
              <a:t>(*)</a:t>
            </a:r>
            <a:r>
              <a:rPr lang="ko-KR" altLang="en-US" b="0" dirty="0"/>
              <a:t>를 뜻한다</a:t>
            </a:r>
            <a:r>
              <a:rPr lang="en-US" altLang="ko-KR" b="0" dirty="0"/>
              <a:t>. </a:t>
            </a:r>
            <a:r>
              <a:rPr lang="ko-KR" altLang="en-US" b="0" dirty="0"/>
              <a:t>별표는 기본 연산자로</a:t>
            </a:r>
            <a:r>
              <a:rPr lang="en-US" altLang="ko-KR" b="0" dirty="0"/>
              <a:t>, </a:t>
            </a:r>
            <a:r>
              <a:rPr lang="ko-KR" altLang="en-US" b="0" dirty="0"/>
              <a:t>단순 곱셈이나 제곱 연산에 </a:t>
            </a:r>
            <a:r>
              <a:rPr lang="ko-KR" altLang="en-US" b="0" dirty="0" smtClean="0"/>
              <a:t>많이 </a:t>
            </a:r>
            <a:r>
              <a:rPr lang="ko-KR" altLang="en-US" b="0" dirty="0"/>
              <a:t>사용되었다</a:t>
            </a:r>
            <a:r>
              <a:rPr lang="en-US" altLang="ko-KR" b="0" dirty="0"/>
              <a:t>. </a:t>
            </a:r>
            <a:r>
              <a:rPr lang="ko-KR" altLang="en-US" b="0" dirty="0"/>
              <a:t>하지만 별표를 사용하는 특별한 경우가 있다</a:t>
            </a:r>
            <a:r>
              <a:rPr lang="en-US" altLang="ko-KR" b="0" dirty="0"/>
              <a:t>. </a:t>
            </a:r>
            <a:r>
              <a:rPr lang="ko-KR" altLang="en-US" b="0" dirty="0"/>
              <a:t>바로 다음 코드와 같이 </a:t>
            </a:r>
            <a:r>
              <a:rPr lang="ko-KR" altLang="en-US" b="0" dirty="0" smtClean="0"/>
              <a:t>함수의 가변 인수</a:t>
            </a:r>
            <a:r>
              <a:rPr lang="en-US" altLang="ko-KR" b="0" dirty="0" smtClean="0"/>
              <a:t>(variable length arguments)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사용할 때 </a:t>
            </a:r>
            <a:r>
              <a:rPr lang="ko-KR" altLang="en-US" b="0" dirty="0" err="1"/>
              <a:t>변수명</a:t>
            </a:r>
            <a:r>
              <a:rPr lang="ko-KR" altLang="en-US" b="0" dirty="0"/>
              <a:t> 앞에 별표를 붙인다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13669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5661248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59532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581128"/>
            <a:ext cx="784993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별표 </a:t>
            </a:r>
            <a:r>
              <a:rPr lang="ko-KR" altLang="en-US" b="0" dirty="0"/>
              <a:t>한 개</a:t>
            </a:r>
            <a:r>
              <a:rPr lang="en-US" altLang="ko-KR" b="0" dirty="0"/>
              <a:t>(*) </a:t>
            </a:r>
            <a:r>
              <a:rPr lang="ko-KR" altLang="en-US" b="0" dirty="0"/>
              <a:t>또는 두 개</a:t>
            </a:r>
            <a:r>
              <a:rPr lang="en-US" altLang="ko-KR" b="0" dirty="0"/>
              <a:t>(**)</a:t>
            </a:r>
            <a:r>
              <a:rPr lang="ko-KR" altLang="en-US" b="0" dirty="0"/>
              <a:t>를 </a:t>
            </a:r>
            <a:r>
              <a:rPr lang="ko-KR" altLang="en-US" b="0" dirty="0" err="1"/>
              <a:t>변수명</a:t>
            </a:r>
            <a:r>
              <a:rPr lang="ko-KR" altLang="en-US" b="0" dirty="0"/>
              <a:t> 앞에 붙여 여러 개의 변수가 함수에 </a:t>
            </a:r>
            <a:r>
              <a:rPr lang="ko-KR" altLang="en-US" b="0" dirty="0" smtClean="0"/>
              <a:t>한번에 </a:t>
            </a:r>
            <a:r>
              <a:rPr lang="ko-KR" altLang="en-US" b="0" dirty="0"/>
              <a:t>들어갈 수 있도록 처리하였다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첫 번째 함수의 경우</a:t>
            </a:r>
            <a:r>
              <a:rPr lang="en-US" altLang="ko-KR" b="0" dirty="0"/>
              <a:t>, 2, 3, 4, 5, 6</a:t>
            </a:r>
            <a:r>
              <a:rPr lang="ko-KR" altLang="en-US" b="0" dirty="0"/>
              <a:t>이 변수 </a:t>
            </a:r>
            <a:r>
              <a:rPr lang="en-US" altLang="ko-KR" b="0" dirty="0" err="1"/>
              <a:t>args</a:t>
            </a:r>
            <a:r>
              <a:rPr lang="ko-KR" altLang="en-US" b="0" dirty="0"/>
              <a:t>에 </a:t>
            </a:r>
            <a:r>
              <a:rPr lang="ko-KR" altLang="en-US" b="0" dirty="0" smtClean="0"/>
              <a:t>할당된 </a:t>
            </a:r>
            <a:r>
              <a:rPr lang="ko-KR" altLang="en-US" b="0" dirty="0"/>
              <a:t>것이다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별표의 어떤 특징 때문에 이것이 가능할까</a:t>
            </a:r>
            <a:r>
              <a:rPr lang="en-US" altLang="ko-KR" b="0" dirty="0"/>
              <a:t>? </a:t>
            </a:r>
            <a:r>
              <a:rPr lang="ko-KR" altLang="en-US" b="0" dirty="0"/>
              <a:t>바로 여러 개의 변수를 </a:t>
            </a:r>
            <a:r>
              <a:rPr lang="ko-KR" altLang="en-US" b="0" dirty="0" smtClean="0"/>
              <a:t>담</a:t>
            </a:r>
            <a:r>
              <a:rPr lang="ko-KR" altLang="en-US" b="0" dirty="0"/>
              <a:t>는 </a:t>
            </a:r>
            <a:r>
              <a:rPr lang="ko-KR" altLang="en-US" dirty="0" smtClean="0"/>
              <a:t>컨테이너</a:t>
            </a:r>
            <a:r>
              <a:rPr lang="ko-KR" altLang="en-US" b="0" dirty="0" smtClean="0"/>
              <a:t>로서의 </a:t>
            </a:r>
            <a:r>
              <a:rPr lang="ko-KR" altLang="en-US" b="0" dirty="0"/>
              <a:t>속성을 부여하였기 때문이다</a:t>
            </a:r>
            <a:endParaRPr lang="en-US" altLang="ko-KR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8" y="1628800"/>
            <a:ext cx="824137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47685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4352" y="4005064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556792"/>
            <a:ext cx="8209312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별표는 여러 </a:t>
            </a:r>
            <a:r>
              <a:rPr lang="ko-KR" altLang="en-US" b="0" dirty="0"/>
              <a:t>개의 데이터를 담는 리스트</a:t>
            </a:r>
            <a:r>
              <a:rPr lang="en-US" altLang="ko-KR" b="0" dirty="0"/>
              <a:t>, </a:t>
            </a:r>
            <a:r>
              <a:rPr lang="ko-KR" altLang="en-US" b="0" dirty="0" err="1"/>
              <a:t>튜플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딕셔너리와</a:t>
            </a:r>
            <a:r>
              <a:rPr lang="ko-KR" altLang="en-US" b="0" dirty="0" smtClean="0"/>
              <a:t> </a:t>
            </a:r>
            <a:r>
              <a:rPr lang="ko-KR" altLang="en-US" b="0" dirty="0"/>
              <a:t>같은 </a:t>
            </a:r>
            <a:r>
              <a:rPr lang="ko-KR" altLang="en-US" b="0" dirty="0" err="1"/>
              <a:t>자료형에서는</a:t>
            </a:r>
            <a:r>
              <a:rPr lang="ko-KR" altLang="en-US" b="0" dirty="0"/>
              <a:t> 해당 데이터를 </a:t>
            </a:r>
            <a:r>
              <a:rPr lang="ko-KR" altLang="en-US" dirty="0" err="1" smtClean="0"/>
              <a:t>언패킹</a:t>
            </a:r>
            <a:r>
              <a:rPr lang="ko-KR" altLang="en-US" b="0" dirty="0" err="1" smtClean="0"/>
              <a:t>하는</a:t>
            </a:r>
            <a:r>
              <a:rPr lang="ko-KR" altLang="en-US" b="0" dirty="0" smtClean="0"/>
              <a:t> </a:t>
            </a:r>
            <a:r>
              <a:rPr lang="ko-KR" altLang="en-US" b="0" dirty="0"/>
              <a:t>기능을 한다</a:t>
            </a:r>
            <a:r>
              <a:rPr lang="en-US" altLang="ko-KR" b="0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91444"/>
            <a:ext cx="8215776" cy="254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99592" y="5013176"/>
            <a:ext cx="785573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위 코드에서 </a:t>
            </a:r>
            <a:r>
              <a:rPr lang="en-US" altLang="ko-KR" b="0" dirty="0" err="1"/>
              <a:t>asterisk_test</a:t>
            </a:r>
            <a:r>
              <a:rPr lang="en-US" altLang="ko-KR" b="0" dirty="0"/>
              <a:t> </a:t>
            </a:r>
            <a:r>
              <a:rPr lang="ko-KR" altLang="en-US" b="0" dirty="0"/>
              <a:t>함수는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 err="1"/>
              <a:t>args</a:t>
            </a:r>
            <a:r>
              <a:rPr lang="en-US" altLang="ko-KR" b="0" dirty="0"/>
              <a:t>, 2</a:t>
            </a:r>
            <a:r>
              <a:rPr lang="ko-KR" altLang="en-US" b="0" dirty="0"/>
              <a:t>개의 변수를 매개변수로 받는다</a:t>
            </a:r>
            <a:r>
              <a:rPr lang="en-US" altLang="ko-KR" b="0" dirty="0"/>
              <a:t>. </a:t>
            </a:r>
            <a:r>
              <a:rPr lang="ko-KR" altLang="en-US" b="0" dirty="0"/>
              <a:t>여기서 </a:t>
            </a:r>
            <a:r>
              <a:rPr lang="ko-KR" altLang="en-US" b="0" dirty="0" smtClean="0"/>
              <a:t>주의할 </a:t>
            </a:r>
            <a:r>
              <a:rPr lang="ko-KR" altLang="en-US" b="0" dirty="0"/>
              <a:t>점은 </a:t>
            </a:r>
            <a:r>
              <a:rPr lang="en-US" altLang="ko-KR" b="0" dirty="0" err="1"/>
              <a:t>args</a:t>
            </a:r>
            <a:r>
              <a:rPr lang="en-US" altLang="ko-KR" b="0" dirty="0"/>
              <a:t> </a:t>
            </a:r>
            <a:r>
              <a:rPr lang="ko-KR" altLang="en-US" b="0" dirty="0"/>
              <a:t>앞에 별표가 붙지 않았다는 점이다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정수형인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ko-KR" altLang="en-US" b="0" dirty="0" err="1"/>
              <a:t>튜플형인</a:t>
            </a:r>
            <a:r>
              <a:rPr lang="ko-KR" altLang="en-US" b="0" dirty="0"/>
              <a:t> </a:t>
            </a:r>
            <a:r>
              <a:rPr lang="en-US" altLang="ko-KR" b="0" dirty="0" err="1"/>
              <a:t>args</a:t>
            </a:r>
            <a:r>
              <a:rPr lang="ko-KR" altLang="en-US" b="0" dirty="0"/>
              <a:t>가 </a:t>
            </a:r>
            <a:r>
              <a:rPr lang="ko-KR" altLang="en-US" b="0" dirty="0" smtClean="0"/>
              <a:t>매개변수에 </a:t>
            </a:r>
            <a:r>
              <a:rPr lang="ko-KR" altLang="en-US" b="0" dirty="0"/>
              <a:t>입력된다</a:t>
            </a:r>
            <a:r>
              <a:rPr lang="en-US" altLang="ko-KR" b="0" dirty="0"/>
              <a:t>. </a:t>
            </a:r>
            <a:r>
              <a:rPr lang="ko-KR" altLang="en-US" b="0" dirty="0"/>
              <a:t>핵심은 </a:t>
            </a:r>
            <a:r>
              <a:rPr lang="en-US" altLang="ko-KR" b="0" dirty="0"/>
              <a:t>print(a, *</a:t>
            </a:r>
            <a:r>
              <a:rPr lang="en-US" altLang="ko-KR" b="0" dirty="0" err="1"/>
              <a:t>args</a:t>
            </a:r>
            <a:r>
              <a:rPr lang="en-US" altLang="ko-KR" b="0" dirty="0"/>
              <a:t>) </a:t>
            </a:r>
            <a:r>
              <a:rPr lang="ko-KR" altLang="en-US" b="0" dirty="0"/>
              <a:t>코드이다</a:t>
            </a:r>
            <a:r>
              <a:rPr lang="en-US" altLang="ko-KR" b="0" dirty="0"/>
              <a:t>. </a:t>
            </a:r>
            <a:r>
              <a:rPr lang="ko-KR" altLang="en-US" b="0" dirty="0"/>
              <a:t>사실 </a:t>
            </a:r>
            <a:r>
              <a:rPr lang="en-US" altLang="ko-KR" b="0" dirty="0" err="1"/>
              <a:t>args</a:t>
            </a:r>
            <a:r>
              <a:rPr lang="ko-KR" altLang="en-US" b="0" dirty="0"/>
              <a:t>는 함수에 하나의 변수로 </a:t>
            </a:r>
            <a:r>
              <a:rPr lang="ko-KR" altLang="en-US" b="0" dirty="0" smtClean="0"/>
              <a:t>들어갔기 </a:t>
            </a:r>
            <a:r>
              <a:rPr lang="ko-KR" altLang="en-US" b="0" dirty="0"/>
              <a:t>때문에 일반적이라면 다음과 같이 출력되어야 한다</a:t>
            </a:r>
            <a:r>
              <a:rPr lang="en-US" altLang="ko-KR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72000" y="2852936"/>
            <a:ext cx="78484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왜냐하면 </a:t>
            </a:r>
            <a:r>
              <a:rPr lang="ko-KR" altLang="en-US" b="0" dirty="0" err="1"/>
              <a:t>튜플의</a:t>
            </a:r>
            <a:r>
              <a:rPr lang="ko-KR" altLang="en-US" b="0" dirty="0"/>
              <a:t> 값은 하나의 변수이므로</a:t>
            </a:r>
            <a:r>
              <a:rPr lang="en-US" altLang="ko-KR" b="0" dirty="0"/>
              <a:t>, </a:t>
            </a:r>
            <a:r>
              <a:rPr lang="ko-KR" altLang="en-US" b="0" dirty="0"/>
              <a:t>출력 시 괄호가 붙어 출력된다</a:t>
            </a:r>
            <a:r>
              <a:rPr lang="en-US" altLang="ko-KR" b="0" dirty="0"/>
              <a:t>. </a:t>
            </a:r>
            <a:r>
              <a:rPr lang="ko-KR" altLang="en-US" b="0" dirty="0"/>
              <a:t>하지만 기대와 </a:t>
            </a:r>
            <a:r>
              <a:rPr lang="ko-KR" altLang="en-US" b="0" dirty="0" smtClean="0"/>
              <a:t>달리 </a:t>
            </a:r>
            <a:r>
              <a:rPr lang="en-US" altLang="ko-KR" b="0" dirty="0"/>
              <a:t>1 2 3 4 5 6 </a:t>
            </a:r>
            <a:r>
              <a:rPr lang="ko-KR" altLang="en-US" b="0" dirty="0"/>
              <a:t>형태로 출력되었다</a:t>
            </a:r>
            <a:r>
              <a:rPr lang="en-US" altLang="ko-KR" b="0" dirty="0"/>
              <a:t>. </a:t>
            </a:r>
            <a:r>
              <a:rPr lang="ko-KR" altLang="en-US" b="0" dirty="0"/>
              <a:t>이는 일반적으로 </a:t>
            </a:r>
            <a:r>
              <a:rPr lang="en-US" altLang="ko-KR" b="0" dirty="0"/>
              <a:t>print(a, b, c, d, e, f)</a:t>
            </a:r>
            <a:r>
              <a:rPr lang="ko-KR" altLang="en-US" b="0" dirty="0"/>
              <a:t>처럼 </a:t>
            </a:r>
            <a:r>
              <a:rPr lang="ko-KR" altLang="en-US" b="0" dirty="0" smtClean="0"/>
              <a:t>각각의 변수를 </a:t>
            </a:r>
            <a:r>
              <a:rPr lang="ko-KR" altLang="en-US" b="0" dirty="0"/>
              <a:t>하나씩 따로 입력했을 때 출력되는 형식이다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이렇게 </a:t>
            </a:r>
            <a:r>
              <a:rPr lang="ko-KR" altLang="en-US" b="0" dirty="0"/>
              <a:t>출력된 이유는 *</a:t>
            </a:r>
            <a:r>
              <a:rPr lang="en-US" altLang="ko-KR" b="0" dirty="0" err="1"/>
              <a:t>args</a:t>
            </a:r>
            <a:r>
              <a:rPr lang="en-US" altLang="ko-KR" b="0" dirty="0"/>
              <a:t> </a:t>
            </a:r>
            <a:r>
              <a:rPr lang="ko-KR" altLang="en-US" b="0" dirty="0"/>
              <a:t>때문이다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즉</a:t>
            </a:r>
            <a:r>
              <a:rPr lang="en-US" altLang="ko-KR" b="0" dirty="0"/>
              <a:t>, </a:t>
            </a:r>
            <a:r>
              <a:rPr lang="en-US" altLang="ko-KR" b="0" dirty="0" err="1"/>
              <a:t>args</a:t>
            </a:r>
            <a:r>
              <a:rPr lang="en-US" altLang="ko-KR" b="0" dirty="0"/>
              <a:t> </a:t>
            </a:r>
            <a:r>
              <a:rPr lang="ko-KR" altLang="en-US" b="0" dirty="0"/>
              <a:t>변수 앞에 별표가 붙어 이러한 결과가 나온 것이다</a:t>
            </a:r>
            <a:r>
              <a:rPr lang="en-US" altLang="ko-KR" b="0" dirty="0"/>
              <a:t>. </a:t>
            </a:r>
            <a:r>
              <a:rPr lang="ko-KR" altLang="en-US" b="0" dirty="0"/>
              <a:t>이처럼 </a:t>
            </a:r>
            <a:r>
              <a:rPr lang="ko-KR" altLang="en-US" dirty="0"/>
              <a:t>변수 앞의 별표는 </a:t>
            </a:r>
            <a:r>
              <a:rPr lang="ko-KR" altLang="en-US" dirty="0" smtClean="0"/>
              <a:t>해당변수를 </a:t>
            </a:r>
            <a:r>
              <a:rPr lang="ko-KR" altLang="en-US" dirty="0" err="1"/>
              <a:t>언패킹한다</a:t>
            </a:r>
            <a:r>
              <a:rPr lang="en-US" altLang="ko-KR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하나의 </a:t>
            </a:r>
            <a:r>
              <a:rPr lang="ko-KR" altLang="en-US" b="0" dirty="0" err="1"/>
              <a:t>튜플</a:t>
            </a:r>
            <a:r>
              <a:rPr lang="ko-KR" altLang="en-US" b="0" dirty="0"/>
              <a:t> </a:t>
            </a:r>
            <a:r>
              <a:rPr lang="en-US" altLang="ko-KR" b="0" dirty="0"/>
              <a:t>(2, 3, 4, 5, 6)</a:t>
            </a:r>
            <a:r>
              <a:rPr lang="ko-KR" altLang="en-US" b="0" dirty="0"/>
              <a:t>이 아닌 각각의 변수로 존재하는 </a:t>
            </a:r>
            <a:r>
              <a:rPr lang="en-US" altLang="ko-KR" b="0" dirty="0"/>
              <a:t>2, </a:t>
            </a:r>
            <a:r>
              <a:rPr lang="en-US" altLang="ko-KR" b="0" dirty="0" smtClean="0"/>
              <a:t>3, 4</a:t>
            </a:r>
            <a:r>
              <a:rPr lang="en-US" altLang="ko-KR" b="0" dirty="0"/>
              <a:t>, 5, 6</a:t>
            </a:r>
            <a:r>
              <a:rPr lang="ko-KR" altLang="en-US" b="0" dirty="0"/>
              <a:t>으로 변경된다</a:t>
            </a:r>
            <a:r>
              <a:rPr lang="en-US" altLang="ko-KR" b="0" dirty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8005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9969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71800" y="2128210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# print(a</a:t>
            </a:r>
            <a:r>
              <a:rPr lang="en-US" altLang="ko-KR" b="1" dirty="0">
                <a:solidFill>
                  <a:srgbClr val="FF0000"/>
                </a:solidFill>
              </a:rPr>
              <a:t>, args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의 결과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3568" y="4293096"/>
            <a:ext cx="79572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위 코드에서 함수 호출 시 별표가 붙은 </a:t>
            </a:r>
            <a:r>
              <a:rPr lang="en-US" altLang="ko-KR" b="0" dirty="0" err="1"/>
              <a:t>asterisk_test</a:t>
            </a:r>
            <a:r>
              <a:rPr lang="en-US" altLang="ko-KR" b="0" dirty="0"/>
              <a:t>(1, *(2, 3, 4, 5, 6))</a:t>
            </a:r>
            <a:r>
              <a:rPr lang="ko-KR" altLang="en-US" b="0" dirty="0"/>
              <a:t>의 형태로 </a:t>
            </a:r>
            <a:r>
              <a:rPr lang="ko-KR" altLang="en-US" b="0" dirty="0" smtClean="0"/>
              <a:t>값이 입력되었다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 err="1"/>
              <a:t>입력값은</a:t>
            </a:r>
            <a:r>
              <a:rPr lang="ko-KR" altLang="en-US" b="0" dirty="0"/>
              <a:t> 뒤의 </a:t>
            </a:r>
            <a:r>
              <a:rPr lang="ko-KR" altLang="en-US" b="0" dirty="0" err="1"/>
              <a:t>튜플</a:t>
            </a:r>
            <a:r>
              <a:rPr lang="ko-KR" altLang="en-US" b="0" dirty="0"/>
              <a:t> 변수가 </a:t>
            </a:r>
            <a:r>
              <a:rPr lang="ko-KR" altLang="en-US" b="0" dirty="0" err="1"/>
              <a:t>언패킹되어</a:t>
            </a:r>
            <a:r>
              <a:rPr lang="ko-KR" altLang="en-US" b="0" dirty="0"/>
              <a:t> 다음처럼 입력된 것이다</a:t>
            </a:r>
            <a:r>
              <a:rPr lang="en-US" altLang="ko-KR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1727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53820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9" y="5373216"/>
            <a:ext cx="8262714" cy="69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24618" y="4365104"/>
            <a:ext cx="79160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두 코드의 형태는 </a:t>
            </a:r>
            <a:r>
              <a:rPr lang="ko-KR" altLang="en-US" b="0" dirty="0" smtClean="0"/>
              <a:t>다르지만</a:t>
            </a:r>
            <a:r>
              <a:rPr lang="en-US" altLang="ko-KR" b="0" dirty="0"/>
              <a:t>, </a:t>
            </a:r>
            <a:r>
              <a:rPr lang="ko-KR" altLang="en-US" b="0" dirty="0"/>
              <a:t>모두 기존의 </a:t>
            </a:r>
            <a:r>
              <a:rPr lang="ko-KR" altLang="en-US" b="0" dirty="0" err="1"/>
              <a:t>튜플값을</a:t>
            </a:r>
            <a:r>
              <a:rPr lang="ko-KR" altLang="en-US" b="0" dirty="0"/>
              <a:t> </a:t>
            </a:r>
            <a:r>
              <a:rPr lang="ko-KR" altLang="en-US" b="0" dirty="0" err="1"/>
              <a:t>언패킹하여</a:t>
            </a:r>
            <a:r>
              <a:rPr lang="ko-KR" altLang="en-US" b="0" dirty="0"/>
              <a:t> 출력하는 결과는 같다</a:t>
            </a:r>
            <a:r>
              <a:rPr lang="en-US" altLang="ko-KR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00808"/>
            <a:ext cx="824514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53820" y="451167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628800"/>
            <a:ext cx="84249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별표의 </a:t>
            </a:r>
            <a:r>
              <a:rPr lang="ko-KR" altLang="en-US" b="0" dirty="0" err="1"/>
              <a:t>언패킹</a:t>
            </a:r>
            <a:r>
              <a:rPr lang="ko-KR" altLang="en-US" b="0" dirty="0"/>
              <a:t> 기능을 유용하게 사용할 수 있는 것 중 하나가 </a:t>
            </a:r>
            <a:r>
              <a:rPr lang="en-US" altLang="ko-KR" b="0" dirty="0"/>
              <a:t>zip( ) </a:t>
            </a:r>
            <a:r>
              <a:rPr lang="ko-KR" altLang="en-US" b="0" dirty="0"/>
              <a:t>함수와 함께 사용할 </a:t>
            </a:r>
            <a:r>
              <a:rPr lang="ko-KR" altLang="en-US" b="0" dirty="0" smtClean="0"/>
              <a:t>때이다</a:t>
            </a:r>
            <a:r>
              <a:rPr lang="en-US" altLang="ko-KR" b="0" dirty="0"/>
              <a:t>. </a:t>
            </a:r>
            <a:r>
              <a:rPr lang="ko-KR" altLang="en-US" b="0" dirty="0"/>
              <a:t>만약 이차원 리스트에서 </a:t>
            </a:r>
            <a:r>
              <a:rPr lang="ko-KR" altLang="en-US" b="0" dirty="0" smtClean="0"/>
              <a:t>행마다 </a:t>
            </a:r>
            <a:r>
              <a:rPr lang="ko-KR" altLang="en-US" b="0" dirty="0"/>
              <a:t>한 학생의 수학</a:t>
            </a:r>
            <a:r>
              <a:rPr lang="en-US" altLang="ko-KR" b="0" dirty="0"/>
              <a:t>·</a:t>
            </a:r>
            <a:r>
              <a:rPr lang="ko-KR" altLang="en-US" b="0" dirty="0"/>
              <a:t>영어</a:t>
            </a:r>
            <a:r>
              <a:rPr lang="en-US" altLang="ko-KR" b="0" dirty="0"/>
              <a:t>·</a:t>
            </a:r>
            <a:r>
              <a:rPr lang="ko-KR" altLang="en-US" b="0" dirty="0"/>
              <a:t>국어 점수를 만들어 평균을 </a:t>
            </a:r>
            <a:r>
              <a:rPr lang="ko-KR" altLang="en-US" b="0" dirty="0" smtClean="0"/>
              <a:t>내고 </a:t>
            </a:r>
            <a:r>
              <a:rPr lang="ko-KR" altLang="en-US" b="0" dirty="0"/>
              <a:t>싶다면</a:t>
            </a:r>
            <a:r>
              <a:rPr lang="en-US" altLang="ko-KR" b="0" dirty="0"/>
              <a:t>, 2</a:t>
            </a:r>
            <a:r>
              <a:rPr lang="ko-KR" altLang="en-US" b="0" dirty="0"/>
              <a:t>개의 </a:t>
            </a:r>
            <a:r>
              <a:rPr lang="en-US" altLang="ko-KR" b="0" dirty="0"/>
              <a:t>for</a:t>
            </a:r>
            <a:r>
              <a:rPr lang="ko-KR" altLang="en-US" b="0" dirty="0"/>
              <a:t>문을 사용하여 계산할 수 있다</a:t>
            </a:r>
            <a:r>
              <a:rPr lang="en-US" altLang="ko-KR" b="0" dirty="0"/>
              <a:t>. </a:t>
            </a:r>
            <a:r>
              <a:rPr lang="ko-KR" altLang="en-US" b="0" dirty="0"/>
              <a:t>하지만 </a:t>
            </a:r>
            <a:r>
              <a:rPr lang="ko-KR" altLang="en-US" dirty="0"/>
              <a:t>별표를 사용한다면 다음과 </a:t>
            </a:r>
            <a:r>
              <a:rPr lang="ko-KR" altLang="en-US" dirty="0" smtClean="0"/>
              <a:t>같이 하나의 </a:t>
            </a:r>
            <a:r>
              <a:rPr lang="en-US" altLang="ko-KR" dirty="0"/>
              <a:t>for</a:t>
            </a:r>
            <a:r>
              <a:rPr lang="ko-KR" altLang="en-US" dirty="0"/>
              <a:t>문만으로도 원하는 결과를 얻을 수 있다</a:t>
            </a:r>
            <a:r>
              <a:rPr lang="en-US" altLang="ko-KR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84984"/>
            <a:ext cx="845361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7584" y="1815678"/>
            <a:ext cx="7848872" cy="190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앞</a:t>
            </a:r>
            <a:r>
              <a:rPr lang="ko-KR" altLang="en-US" b="0" dirty="0" smtClean="0"/>
              <a:t> </a:t>
            </a:r>
            <a:r>
              <a:rPr lang="ko-KR" altLang="en-US" b="0" dirty="0"/>
              <a:t>코드에서 </a:t>
            </a:r>
            <a:r>
              <a:rPr lang="en-US" altLang="ko-KR" b="0" dirty="0"/>
              <a:t>[[1, 2], [3, 4], [5, 6]]</a:t>
            </a:r>
            <a:r>
              <a:rPr lang="ko-KR" altLang="en-US" b="0" dirty="0"/>
              <a:t>은 이차원 리스트로</a:t>
            </a:r>
            <a:r>
              <a:rPr lang="en-US" altLang="ko-KR" b="0" dirty="0"/>
              <a:t>, </a:t>
            </a:r>
            <a:r>
              <a:rPr lang="ko-KR" altLang="en-US" b="0" dirty="0"/>
              <a:t>만약 </a:t>
            </a:r>
            <a:r>
              <a:rPr lang="ko-KR" altLang="en-US" b="0" dirty="0" err="1"/>
              <a:t>언패킹한다면</a:t>
            </a:r>
            <a:r>
              <a:rPr lang="ko-KR" altLang="en-US" b="0" dirty="0"/>
              <a:t> </a:t>
            </a:r>
            <a:r>
              <a:rPr lang="en-US" altLang="ko-KR" b="0" dirty="0"/>
              <a:t>[1, 2], [3, 4], [</a:t>
            </a:r>
            <a:r>
              <a:rPr lang="en-US" altLang="ko-KR" b="0" dirty="0" smtClean="0"/>
              <a:t>5, 6</a:t>
            </a:r>
            <a:r>
              <a:rPr lang="en-US" altLang="ko-KR" b="0" dirty="0"/>
              <a:t>]</a:t>
            </a:r>
            <a:r>
              <a:rPr lang="ko-KR" altLang="en-US" b="0" dirty="0"/>
              <a:t>으로 분리된다</a:t>
            </a:r>
            <a:r>
              <a:rPr lang="en-US" altLang="ko-KR" b="0" dirty="0"/>
              <a:t>. </a:t>
            </a:r>
            <a:r>
              <a:rPr lang="ko-KR" altLang="en-US" b="0" dirty="0"/>
              <a:t>그리고 </a:t>
            </a:r>
            <a:r>
              <a:rPr lang="en-US" altLang="ko-KR" b="0" dirty="0"/>
              <a:t>zip( ) </a:t>
            </a:r>
            <a:r>
              <a:rPr lang="ko-KR" altLang="en-US" b="0" dirty="0"/>
              <a:t>함수를 사용하여 같은 위치의 값을 </a:t>
            </a:r>
            <a:r>
              <a:rPr lang="ko-KR" altLang="en-US" b="0" dirty="0" err="1"/>
              <a:t>튜플로</a:t>
            </a:r>
            <a:r>
              <a:rPr lang="ko-KR" altLang="en-US" b="0" dirty="0"/>
              <a:t> 묶을 수 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이로 인해 </a:t>
            </a:r>
            <a:r>
              <a:rPr lang="ko-KR" altLang="en-US" b="0" dirty="0"/>
              <a:t>결과는 </a:t>
            </a:r>
            <a:r>
              <a:rPr lang="en-US" altLang="ko-KR" b="0" dirty="0"/>
              <a:t>(1, 3, 5), (2, 4, 6)</a:t>
            </a:r>
            <a:r>
              <a:rPr lang="ko-KR" altLang="en-US" b="0" dirty="0"/>
              <a:t>으로 나타난다</a:t>
            </a:r>
            <a:r>
              <a:rPr lang="en-US" altLang="ko-KR" b="0" dirty="0"/>
              <a:t>. </a:t>
            </a:r>
            <a:r>
              <a:rPr lang="ko-KR" altLang="en-US" b="0" dirty="0"/>
              <a:t>필요에 따라 </a:t>
            </a:r>
            <a:r>
              <a:rPr lang="en-US" altLang="ko-KR" b="0" dirty="0"/>
              <a:t>sum( ) </a:t>
            </a:r>
            <a:r>
              <a:rPr lang="ko-KR" altLang="en-US" b="0" dirty="0"/>
              <a:t>함수를 사용하여 각 </a:t>
            </a:r>
            <a:r>
              <a:rPr lang="ko-KR" altLang="en-US" b="0" dirty="0" err="1" smtClean="0"/>
              <a:t>인덱스값의</a:t>
            </a:r>
            <a:r>
              <a:rPr lang="ko-KR" altLang="en-US" b="0" dirty="0" smtClean="0"/>
              <a:t> </a:t>
            </a:r>
            <a:r>
              <a:rPr lang="ko-KR" altLang="en-US" b="0" dirty="0"/>
              <a:t>합계나 평균을 내기 유용하다</a:t>
            </a:r>
            <a:r>
              <a:rPr lang="en-US" altLang="ko-KR" b="0" dirty="0" smtClean="0"/>
              <a:t>. </a:t>
            </a:r>
            <a:endParaRPr lang="en-US" altLang="ko-KR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562344" y="19644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700808"/>
            <a:ext cx="851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키워드 가변 인수와 마찬가지 두 개의 별표</a:t>
            </a:r>
            <a:r>
              <a:rPr lang="en-US" altLang="ko-KR" b="0" dirty="0"/>
              <a:t>(**)</a:t>
            </a:r>
            <a:r>
              <a:rPr lang="ko-KR" altLang="en-US" b="0" dirty="0"/>
              <a:t>를 사용할 경우 </a:t>
            </a:r>
            <a:r>
              <a:rPr lang="ko-KR" altLang="en-US" dirty="0" err="1"/>
              <a:t>딕셔너리형을</a:t>
            </a:r>
            <a:r>
              <a:rPr lang="ko-KR" altLang="en-US" dirty="0"/>
              <a:t> </a:t>
            </a:r>
            <a:r>
              <a:rPr lang="ko-KR" altLang="en-US" dirty="0" err="1"/>
              <a:t>언패킹한다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다음 </a:t>
            </a:r>
            <a:r>
              <a:rPr lang="ko-KR" altLang="en-US" b="0" dirty="0"/>
              <a:t>코드는 </a:t>
            </a:r>
            <a:r>
              <a:rPr lang="ko-KR" altLang="en-US" b="0" dirty="0" err="1"/>
              <a:t>딕셔너리형인</a:t>
            </a:r>
            <a:r>
              <a:rPr lang="ko-KR" altLang="en-US" b="0" dirty="0"/>
              <a:t> </a:t>
            </a:r>
            <a:r>
              <a:rPr lang="en-US" altLang="ko-KR" b="0" dirty="0"/>
              <a:t>data </a:t>
            </a:r>
            <a:r>
              <a:rPr lang="ko-KR" altLang="en-US" b="0" dirty="0"/>
              <a:t>변수를 </a:t>
            </a:r>
            <a:r>
              <a:rPr lang="ko-KR" altLang="en-US" b="0" dirty="0" err="1"/>
              <a:t>언패킹하여</a:t>
            </a:r>
            <a:r>
              <a:rPr lang="ko-KR" altLang="en-US" b="0" dirty="0"/>
              <a:t> 키워드 매개변수를 사용하는 함수에 </a:t>
            </a:r>
            <a:r>
              <a:rPr lang="ko-KR" altLang="en-US" b="0" dirty="0" smtClean="0"/>
              <a:t>넣는 예제이다</a:t>
            </a:r>
            <a:r>
              <a:rPr lang="en-US" altLang="ko-KR" b="0" dirty="0"/>
              <a:t>. </a:t>
            </a:r>
            <a:r>
              <a:rPr lang="ko-KR" altLang="en-US" b="0" dirty="0"/>
              <a:t>함수의 매개변수에 맞추어 유용하게 사용할 수 있는 코드 중 하나이다</a:t>
            </a:r>
            <a:endParaRPr lang="en-US" altLang="ko-KR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4975"/>
            <a:ext cx="8438472" cy="227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선형대수학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0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743671"/>
            <a:ext cx="7776864" cy="103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고등학교 수학에서는 어떤 </a:t>
            </a:r>
            <a:r>
              <a:rPr lang="ko-KR" altLang="en-US" b="0" dirty="0"/>
              <a:t>정보를 표현할 때 크기와 방향을 모두 가지는 것을 벡터라고 하고</a:t>
            </a:r>
            <a:r>
              <a:rPr lang="en-US" altLang="ko-KR" b="0" dirty="0"/>
              <a:t>, </a:t>
            </a:r>
            <a:r>
              <a:rPr lang="ko-KR" altLang="en-US" b="0" dirty="0"/>
              <a:t>크기만 가지는 </a:t>
            </a:r>
            <a:r>
              <a:rPr lang="ko-KR" altLang="en-US" b="0" dirty="0" smtClean="0"/>
              <a:t>것을 스칼라라고 </a:t>
            </a:r>
            <a:r>
              <a:rPr lang="ko-KR" altLang="en-US" b="0" dirty="0"/>
              <a:t>하였다</a:t>
            </a:r>
            <a:r>
              <a:rPr lang="en-US" altLang="ko-KR" b="0" dirty="0"/>
              <a:t>. </a:t>
            </a:r>
            <a:r>
              <a:rPr lang="ko-KR" altLang="en-US" b="0" dirty="0"/>
              <a:t>일반적으로 </a:t>
            </a:r>
            <a:r>
              <a:rPr lang="ko-KR" altLang="en-US" b="0" dirty="0" smtClean="0"/>
              <a:t>열 </a:t>
            </a:r>
            <a:r>
              <a:rPr lang="ko-KR" altLang="en-US" b="0" dirty="0"/>
              <a:t>형태로 숫자를 표현하고 </a:t>
            </a:r>
            <a:r>
              <a:rPr lang="ko-KR" altLang="en-US" b="0" dirty="0" smtClean="0"/>
              <a:t>좌표평면에 나타낸다</a:t>
            </a:r>
            <a:r>
              <a:rPr lang="en-US" altLang="ko-KR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78" y="3068960"/>
            <a:ext cx="6491333" cy="332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8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벡터와 행렬의 개념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여러 개의 정보를 표현할 때 사용하는 벡터는 앞에서 배운 리스트와 비슷하다</a:t>
            </a:r>
            <a:r>
              <a:rPr lang="en-US" altLang="ko-KR" b="0" dirty="0"/>
              <a:t>. </a:t>
            </a:r>
            <a:r>
              <a:rPr lang="ko-KR" altLang="en-US" b="0" dirty="0"/>
              <a:t>여러 개의 데이터를 하나의 </a:t>
            </a:r>
            <a:r>
              <a:rPr lang="ko-KR" altLang="en-US" b="0" dirty="0" smtClean="0"/>
              <a:t>정보에 표현한다고 </a:t>
            </a:r>
            <a:r>
              <a:rPr lang="ko-KR" altLang="en-US" b="0" dirty="0"/>
              <a:t>생각할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740147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445224"/>
            <a:ext cx="792088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R</a:t>
            </a:r>
            <a:r>
              <a:rPr lang="ko-KR" altLang="en-US" b="0" dirty="0"/>
              <a:t>은 실수</a:t>
            </a:r>
            <a:r>
              <a:rPr lang="en-US" altLang="ko-KR" b="0" dirty="0"/>
              <a:t>real number</a:t>
            </a:r>
            <a:r>
              <a:rPr lang="ko-KR" altLang="en-US" b="0" dirty="0"/>
              <a:t>를 뜻하며</a:t>
            </a:r>
            <a:r>
              <a:rPr lang="en-US" altLang="ko-KR" b="0" dirty="0"/>
              <a:t>, </a:t>
            </a:r>
            <a:r>
              <a:rPr lang="ko-KR" altLang="en-US" b="0" dirty="0"/>
              <a:t>기호는 ‘</a:t>
            </a:r>
            <a:r>
              <a:rPr lang="en-US" altLang="ko-KR" b="0" dirty="0"/>
              <a:t>[1, 2, -1.0, 3.14]</a:t>
            </a:r>
            <a:r>
              <a:rPr lang="ko-KR" altLang="en-US" b="0" dirty="0"/>
              <a:t>는 </a:t>
            </a:r>
            <a:r>
              <a:rPr lang="en-US" altLang="ko-KR" b="0" dirty="0"/>
              <a:t>4</a:t>
            </a:r>
            <a:r>
              <a:rPr lang="ko-KR" altLang="en-US" b="0" dirty="0"/>
              <a:t>차원 실수 </a:t>
            </a:r>
            <a:r>
              <a:rPr lang="ko-KR" altLang="en-US" b="0" dirty="0" smtClean="0"/>
              <a:t>집합에 </a:t>
            </a:r>
            <a:r>
              <a:rPr lang="ko-KR" altLang="en-US" b="0" dirty="0"/>
              <a:t>포함된다’라고 해석한다</a:t>
            </a:r>
            <a:r>
              <a:rPr lang="en-US" altLang="ko-KR" b="0" dirty="0"/>
              <a:t>. </a:t>
            </a:r>
            <a:r>
              <a:rPr lang="ko-KR" altLang="en-US" b="0" dirty="0"/>
              <a:t>읽을 때는 </a:t>
            </a:r>
            <a:r>
              <a:rPr lang="en-US" altLang="ko-KR" b="0" dirty="0"/>
              <a:t>4-</a:t>
            </a:r>
            <a:r>
              <a:rPr lang="ko-KR" altLang="en-US" b="0" dirty="0"/>
              <a:t>벡터</a:t>
            </a:r>
            <a:r>
              <a:rPr lang="en-US" altLang="ko-KR" b="0" dirty="0"/>
              <a:t>4-vector </a:t>
            </a:r>
            <a:r>
              <a:rPr lang="ko-KR" altLang="en-US" b="0" dirty="0"/>
              <a:t>또는 </a:t>
            </a:r>
            <a:r>
              <a:rPr lang="en-US" altLang="ko-KR" b="0" dirty="0"/>
              <a:t>4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벡터로 읽는다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</a:t>
            </a:r>
            <a:r>
              <a:rPr lang="en-US" altLang="ko-KR" sz="2000" dirty="0">
                <a:solidFill>
                  <a:srgbClr val="F79433"/>
                </a:solidFill>
              </a:rPr>
              <a:t>(matrix)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4554" y="1700808"/>
            <a:ext cx="821390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행렬은 원래 격자를 뜻하는데</a:t>
            </a:r>
            <a:r>
              <a:rPr lang="en-US" altLang="ko-KR" b="0" dirty="0"/>
              <a:t>, </a:t>
            </a:r>
            <a:r>
              <a:rPr lang="ko-KR" altLang="en-US" b="0" dirty="0"/>
              <a:t>수학에서는 사각형으로 된 수의 배열을 지칭한다</a:t>
            </a:r>
            <a:r>
              <a:rPr lang="en-US" altLang="ko-KR" b="0" dirty="0"/>
              <a:t>. </a:t>
            </a:r>
            <a:r>
              <a:rPr lang="ko-KR" altLang="en-US" b="0" dirty="0"/>
              <a:t>쉽게 말해</a:t>
            </a:r>
            <a:r>
              <a:rPr lang="en-US" altLang="ko-KR" b="0" dirty="0" smtClean="0"/>
              <a:t>, 1</a:t>
            </a:r>
            <a:r>
              <a:rPr lang="ko-KR" altLang="en-US" b="0" dirty="0"/>
              <a:t>개 이상의 벡터 모임을 행렬이라고 생각하면 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행렬에서 행 또는 열은 하나의 </a:t>
            </a:r>
            <a:r>
              <a:rPr lang="ko-KR" altLang="en-US" b="0" dirty="0" smtClean="0"/>
              <a:t>대상에 대한 </a:t>
            </a:r>
            <a:r>
              <a:rPr lang="ko-KR" altLang="en-US" b="0" dirty="0"/>
              <a:t>정보를 표현한 것이며</a:t>
            </a:r>
            <a:r>
              <a:rPr lang="en-US" altLang="ko-KR" b="0" dirty="0"/>
              <a:t>, </a:t>
            </a:r>
            <a:r>
              <a:rPr lang="ko-KR" altLang="en-US" b="0" dirty="0"/>
              <a:t>그 모음이 바로 행렬이다</a:t>
            </a:r>
            <a:r>
              <a:rPr lang="en-US" altLang="ko-KR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87" y="3121947"/>
            <a:ext cx="3395876" cy="181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229200"/>
            <a:ext cx="81960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행렬은 </a:t>
            </a:r>
            <a:r>
              <a:rPr lang="en-US" altLang="ko-KR" b="0" dirty="0"/>
              <a:t>m</a:t>
            </a:r>
            <a:r>
              <a:rPr lang="ko-KR" altLang="en-US" b="0" dirty="0"/>
              <a:t>개의 행과 </a:t>
            </a:r>
            <a:r>
              <a:rPr lang="en-US" altLang="ko-KR" b="0" dirty="0"/>
              <a:t>n</a:t>
            </a:r>
            <a:r>
              <a:rPr lang="ko-KR" altLang="en-US" b="0" dirty="0"/>
              <a:t>개의 열로 구성된다</a:t>
            </a:r>
            <a:r>
              <a:rPr lang="en-US" altLang="ko-KR" b="0" dirty="0"/>
              <a:t>. </a:t>
            </a:r>
            <a:r>
              <a:rPr lang="ko-KR" altLang="en-US" b="0" dirty="0"/>
              <a:t>일반적으로 ‘</a:t>
            </a:r>
            <a:r>
              <a:rPr lang="en-US" altLang="ko-KR" b="0" dirty="0" err="1"/>
              <a:t>m×n</a:t>
            </a:r>
            <a:r>
              <a:rPr lang="en-US" altLang="ko-KR" b="0" dirty="0"/>
              <a:t> </a:t>
            </a:r>
            <a:r>
              <a:rPr lang="ko-KR" altLang="en-US" b="0" dirty="0"/>
              <a:t>행렬’이라고 표기하며 ‘</a:t>
            </a:r>
            <a:r>
              <a:rPr lang="en-US" altLang="ko-KR" b="0" dirty="0"/>
              <a:t>m by n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읽는다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매트릭스의 </a:t>
            </a:r>
            <a:r>
              <a:rPr lang="ko-KR" altLang="en-US" b="0" dirty="0"/>
              <a:t>각 요소의 값을 표시할 때는 행렬 </a:t>
            </a:r>
            <a:r>
              <a:rPr lang="en-US" altLang="ko-KR" b="0" dirty="0"/>
              <a:t>A</a:t>
            </a:r>
            <a:r>
              <a:rPr lang="ko-KR" altLang="en-US" b="0" dirty="0"/>
              <a:t>의 </a:t>
            </a:r>
            <a:r>
              <a:rPr lang="en-US" altLang="ko-KR" b="0" dirty="0"/>
              <a:t>i</a:t>
            </a:r>
            <a:r>
              <a:rPr lang="ko-KR" altLang="en-US" b="0" dirty="0"/>
              <a:t>행</a:t>
            </a:r>
            <a:r>
              <a:rPr lang="en-US" altLang="ko-KR" b="0" dirty="0"/>
              <a:t>, j</a:t>
            </a:r>
            <a:r>
              <a:rPr lang="ko-KR" altLang="en-US" b="0" dirty="0"/>
              <a:t>열의 값을 ‘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의 </a:t>
            </a:r>
            <a:r>
              <a:rPr lang="en-US" altLang="ko-KR" b="0" dirty="0" err="1"/>
              <a:t>ij</a:t>
            </a:r>
            <a:r>
              <a:rPr lang="ko-KR" altLang="en-US" b="0" dirty="0"/>
              <a:t>번째 </a:t>
            </a:r>
            <a:r>
              <a:rPr lang="ko-KR" altLang="en-US" b="0" dirty="0" smtClean="0"/>
              <a:t>값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이라고 </a:t>
            </a:r>
            <a:r>
              <a:rPr lang="ko-KR" altLang="en-US" b="0" dirty="0"/>
              <a:t>하고</a:t>
            </a:r>
            <a:r>
              <a:rPr lang="en-US" altLang="ko-KR" b="0" dirty="0"/>
              <a:t>, </a:t>
            </a:r>
            <a:r>
              <a:rPr lang="en-US" altLang="ko-KR" b="0" dirty="0" smtClean="0"/>
              <a:t>‘</a:t>
            </a:r>
            <a:r>
              <a:rPr lang="en-US" altLang="ko-KR" b="0" dirty="0" err="1" smtClean="0"/>
              <a:t>a</a:t>
            </a:r>
            <a:r>
              <a:rPr lang="en-US" altLang="ko-KR" b="0" baseline="-25000" dirty="0" err="1" smtClean="0"/>
              <a:t>ij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로 </a:t>
            </a:r>
            <a:r>
              <a:rPr lang="ko-KR" altLang="en-US" b="0" dirty="0"/>
              <a:t>표시한다</a:t>
            </a:r>
            <a:r>
              <a:rPr lang="en-US" altLang="ko-KR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48" y="3068960"/>
            <a:ext cx="395711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2" y="2385400"/>
            <a:ext cx="8231150" cy="133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벡터를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스타일 코드로 표현하는 방법에 대해 알아보자</a:t>
            </a:r>
            <a:r>
              <a:rPr lang="en-US" altLang="ko-KR" b="0" dirty="0"/>
              <a:t>.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72000" y="3933056"/>
            <a:ext cx="74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만약 각 데이터의 이름</a:t>
            </a:r>
            <a:r>
              <a:rPr lang="en-US" altLang="ko-KR" b="0" dirty="0"/>
              <a:t>, </a:t>
            </a:r>
            <a:r>
              <a:rPr lang="ko-KR" altLang="en-US" b="0" dirty="0"/>
              <a:t>즉 </a:t>
            </a:r>
            <a:r>
              <a:rPr lang="en-US" altLang="ko-KR" b="0" dirty="0"/>
              <a:t>x, y, </a:t>
            </a:r>
            <a:r>
              <a:rPr lang="en-US" altLang="ko-KR" b="0" dirty="0" smtClean="0"/>
              <a:t>z </a:t>
            </a:r>
            <a:r>
              <a:rPr lang="ko-KR" altLang="en-US" b="0" dirty="0" smtClean="0"/>
              <a:t>와 </a:t>
            </a:r>
            <a:r>
              <a:rPr lang="ko-KR" altLang="en-US" b="0" dirty="0"/>
              <a:t>같은 정보</a:t>
            </a:r>
            <a:r>
              <a:rPr lang="en-US" altLang="ko-KR" b="0" dirty="0"/>
              <a:t>(ex. </a:t>
            </a:r>
            <a:r>
              <a:rPr lang="ko-KR" altLang="en-US" b="0" dirty="0"/>
              <a:t>키</a:t>
            </a:r>
            <a:r>
              <a:rPr lang="en-US" altLang="ko-KR" b="0" dirty="0"/>
              <a:t>, </a:t>
            </a:r>
            <a:r>
              <a:rPr lang="ko-KR" altLang="en-US" b="0" dirty="0"/>
              <a:t>몸무게</a:t>
            </a:r>
            <a:r>
              <a:rPr lang="en-US" altLang="ko-KR" b="0" dirty="0"/>
              <a:t>, </a:t>
            </a:r>
            <a:r>
              <a:rPr lang="ko-KR" altLang="en-US" b="0" dirty="0"/>
              <a:t>나이</a:t>
            </a:r>
            <a:r>
              <a:rPr lang="en-US" altLang="ko-KR" b="0" dirty="0"/>
              <a:t>)</a:t>
            </a:r>
            <a:r>
              <a:rPr lang="ko-KR" altLang="en-US" b="0" dirty="0"/>
              <a:t>를 함께 표현해야 한다면 </a:t>
            </a:r>
            <a:r>
              <a:rPr lang="ko-KR" altLang="en-US" b="0" dirty="0" err="1"/>
              <a:t>딕셔너리로</a:t>
            </a:r>
            <a:r>
              <a:rPr lang="ko-KR" altLang="en-US" b="0" dirty="0"/>
              <a:t> 표현하는 것도 </a:t>
            </a:r>
            <a:r>
              <a:rPr lang="ko-KR" altLang="en-US" b="0" dirty="0" smtClean="0"/>
              <a:t>좋은 방법이다</a:t>
            </a:r>
            <a:r>
              <a:rPr lang="en-US" altLang="ko-KR" b="0" dirty="0"/>
              <a:t>. </a:t>
            </a:r>
            <a:r>
              <a:rPr lang="ko-KR" altLang="en-US" b="0" dirty="0"/>
              <a:t>데이터의 위치나 순서가 바뀌지 않아야 한다면 </a:t>
            </a:r>
            <a:r>
              <a:rPr lang="ko-KR" altLang="en-US" b="0" dirty="0" err="1"/>
              <a:t>튜플로</a:t>
            </a:r>
            <a:r>
              <a:rPr lang="ko-KR" altLang="en-US" b="0" dirty="0"/>
              <a:t> 저장하는 것이 좋다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이처럼 벡터를 </a:t>
            </a:r>
            <a:r>
              <a:rPr lang="ko-KR" altLang="en-US" b="0" dirty="0"/>
              <a:t>사용하는 목적에 따라 코드 표현은 다를 수 있다</a:t>
            </a:r>
            <a:r>
              <a:rPr lang="en-US" altLang="ko-KR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07707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벡터의 가장 기본적인 연산은 같은 위치에 있는 값끼리 연산하는 것이다</a:t>
            </a:r>
            <a:r>
              <a:rPr lang="en-US" altLang="ko-KR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9" y="2528901"/>
            <a:ext cx="7433727" cy="20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60986" y="5013176"/>
            <a:ext cx="721141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연산을 </a:t>
            </a:r>
            <a:r>
              <a:rPr lang="ko-KR" altLang="en-US" b="0" dirty="0"/>
              <a:t>하기 위해서는 먼저 벡터의 크기가 같아야 한다</a:t>
            </a:r>
            <a:r>
              <a:rPr lang="en-US" altLang="ko-KR" b="0" dirty="0"/>
              <a:t>. </a:t>
            </a:r>
            <a:r>
              <a:rPr lang="ko-KR" altLang="en-US" b="0" dirty="0"/>
              <a:t>벡터를 리스트로 </a:t>
            </a:r>
            <a:r>
              <a:rPr lang="ko-KR" altLang="en-US" b="0" dirty="0" smtClean="0"/>
              <a:t>생각한다면</a:t>
            </a:r>
            <a:r>
              <a:rPr lang="en-US" altLang="ko-KR" b="0" dirty="0"/>
              <a:t>, </a:t>
            </a:r>
            <a:r>
              <a:rPr lang="ko-KR" altLang="en-US" b="0" dirty="0"/>
              <a:t>각 </a:t>
            </a:r>
            <a:r>
              <a:rPr lang="ko-KR" altLang="en-US" b="0" dirty="0" smtClean="0"/>
              <a:t>인덱스 값이 </a:t>
            </a:r>
            <a:r>
              <a:rPr lang="ko-KR" altLang="en-US" b="0" dirty="0"/>
              <a:t>같은 위치에 있는 값끼리 연산을 하면 된다</a:t>
            </a:r>
            <a:endParaRPr lang="en-US" altLang="ko-KR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72816"/>
            <a:ext cx="827202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30670" y="5301208"/>
            <a:ext cx="80088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이 코드는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특유의 간결성을 살리지 못하였다</a:t>
            </a:r>
            <a:r>
              <a:rPr lang="en-US" altLang="ko-KR" b="0" dirty="0"/>
              <a:t>. </a:t>
            </a:r>
            <a:r>
              <a:rPr lang="ko-KR" altLang="en-US" b="0" dirty="0"/>
              <a:t>특히 벡터와 같은 수학 </a:t>
            </a:r>
            <a:r>
              <a:rPr lang="ko-KR" altLang="en-US" b="0" dirty="0" smtClean="0"/>
              <a:t>연산을 복잡하게 </a:t>
            </a:r>
            <a:r>
              <a:rPr lang="ko-KR" altLang="en-US" b="0" dirty="0"/>
              <a:t>표현한다면</a:t>
            </a:r>
            <a:r>
              <a:rPr lang="en-US" altLang="ko-KR" b="0" dirty="0"/>
              <a:t>, </a:t>
            </a:r>
            <a:r>
              <a:rPr lang="ko-KR" altLang="en-US" b="0" dirty="0"/>
              <a:t>다른 사람이 사용하기 어려울 수 있다</a:t>
            </a:r>
            <a:r>
              <a:rPr lang="en-US" altLang="ko-KR" b="0" dirty="0"/>
              <a:t>. </a:t>
            </a:r>
            <a:r>
              <a:rPr lang="ko-KR" altLang="en-US" b="0" dirty="0"/>
              <a:t>위 코드는 리스트 </a:t>
            </a:r>
            <a:r>
              <a:rPr lang="ko-KR" altLang="en-US" b="0" dirty="0" err="1" smtClean="0"/>
              <a:t>컴프리헨션과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zip</a:t>
            </a:r>
            <a:r>
              <a:rPr lang="en-US" altLang="ko-KR" b="0" dirty="0"/>
              <a:t>( ) </a:t>
            </a:r>
            <a:r>
              <a:rPr lang="ko-KR" altLang="en-US" b="0" dirty="0"/>
              <a:t>함수와 같은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스타일 코드를 최대한 사용하여 연산을 간단하게 표시할 수 있다</a:t>
            </a:r>
            <a:r>
              <a:rPr lang="en-US" altLang="ko-KR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44086" y="544522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9445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27584" y="4149080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코드가 훨씬 간단해졌다</a:t>
            </a:r>
            <a:r>
              <a:rPr lang="en-US" altLang="ko-KR" b="0" dirty="0"/>
              <a:t>. </a:t>
            </a:r>
            <a:r>
              <a:rPr lang="ko-KR" altLang="en-US" b="0" dirty="0"/>
              <a:t>여기서 보는 것처럼 리스트의 </a:t>
            </a:r>
            <a:r>
              <a:rPr lang="en-US" altLang="ko-KR" b="0" dirty="0"/>
              <a:t>sum( ) </a:t>
            </a:r>
            <a:r>
              <a:rPr lang="ko-KR" altLang="en-US" b="0" dirty="0"/>
              <a:t>함수를 사용하여 </a:t>
            </a:r>
            <a:r>
              <a:rPr lang="en-US" altLang="ko-KR" dirty="0"/>
              <a:t>zip( ) </a:t>
            </a:r>
            <a:r>
              <a:rPr lang="ko-KR" altLang="en-US" b="0" dirty="0" smtClean="0"/>
              <a:t>함수로 </a:t>
            </a:r>
            <a:r>
              <a:rPr lang="ko-KR" altLang="en-US" b="0" dirty="0"/>
              <a:t>묶인 </a:t>
            </a:r>
            <a:r>
              <a:rPr lang="ko-KR" altLang="en-US" b="0" dirty="0" err="1"/>
              <a:t>튜플</a:t>
            </a:r>
            <a:r>
              <a:rPr lang="ko-KR" altLang="en-US" b="0" dirty="0"/>
              <a:t> </a:t>
            </a:r>
            <a:r>
              <a:rPr lang="en-US" altLang="ko-KR" b="0" dirty="0"/>
              <a:t>t </a:t>
            </a:r>
            <a:r>
              <a:rPr lang="ko-KR" altLang="en-US" b="0" dirty="0"/>
              <a:t>변수의 합계를 구하였다</a:t>
            </a:r>
            <a:r>
              <a:rPr lang="en-US" altLang="ko-KR" b="0" dirty="0"/>
              <a:t>. </a:t>
            </a:r>
            <a:r>
              <a:rPr lang="ko-KR" altLang="en-US" b="0" dirty="0"/>
              <a:t>변수 </a:t>
            </a:r>
            <a:r>
              <a:rPr lang="en-US" altLang="ko-KR" b="0" dirty="0"/>
              <a:t>t</a:t>
            </a:r>
            <a:r>
              <a:rPr lang="ko-KR" altLang="en-US" b="0" dirty="0"/>
              <a:t>에는 차례대로 </a:t>
            </a:r>
            <a:r>
              <a:rPr lang="en-US" altLang="ko-KR" b="0" dirty="0"/>
              <a:t>(2, 2, 3), (2, 3, 5)</a:t>
            </a:r>
            <a:r>
              <a:rPr lang="ko-KR" altLang="en-US" b="0" dirty="0"/>
              <a:t>가 들어간다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확인을 </a:t>
            </a:r>
            <a:r>
              <a:rPr lang="ko-KR" altLang="en-US" b="0" dirty="0"/>
              <a:t>위해 다음 코드를 수행하면 </a:t>
            </a:r>
            <a:r>
              <a:rPr lang="en-US" altLang="ko-KR" b="0" dirty="0"/>
              <a:t>t</a:t>
            </a:r>
            <a:r>
              <a:rPr lang="ko-KR" altLang="en-US" b="0" dirty="0"/>
              <a:t>에 어떤 값이 할당되었는지 알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510903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45224"/>
            <a:ext cx="8094450" cy="98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8281320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만약 </a:t>
            </a:r>
            <a:r>
              <a:rPr lang="en-US" altLang="ko-KR" b="0" dirty="0"/>
              <a:t>4</a:t>
            </a:r>
            <a:r>
              <a:rPr lang="ko-KR" altLang="en-US" b="0" dirty="0"/>
              <a:t>개 이상의 </a:t>
            </a:r>
            <a:r>
              <a:rPr lang="ko-KR" altLang="en-US" b="0" dirty="0" smtClean="0"/>
              <a:t>벡</a:t>
            </a:r>
            <a:r>
              <a:rPr lang="ko-KR" altLang="en-US" b="0" dirty="0"/>
              <a:t>터</a:t>
            </a:r>
            <a:r>
              <a:rPr lang="ko-KR" altLang="en-US" b="0" dirty="0" smtClean="0"/>
              <a:t>일 </a:t>
            </a:r>
            <a:r>
              <a:rPr lang="ko-KR" altLang="en-US" b="0" dirty="0"/>
              <a:t>경우에는 어떻게 해야 할까</a:t>
            </a:r>
            <a:r>
              <a:rPr lang="en-US" altLang="ko-KR" b="0" dirty="0"/>
              <a:t>? </a:t>
            </a:r>
            <a:r>
              <a:rPr lang="ko-KR" altLang="en-US" b="0" dirty="0"/>
              <a:t>이때는 별표를 이용하여 다음과 </a:t>
            </a:r>
            <a:r>
              <a:rPr lang="ko-KR" altLang="en-US" b="0" dirty="0" smtClean="0"/>
              <a:t>같이 </a:t>
            </a:r>
            <a:r>
              <a:rPr lang="ko-KR" altLang="en-US" b="0" dirty="0"/>
              <a:t>처리할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7968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509120"/>
            <a:ext cx="78476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위 코드에서 함수 </a:t>
            </a:r>
            <a:r>
              <a:rPr lang="en-US" altLang="ko-KR" b="0" dirty="0" err="1"/>
              <a:t>vector_addition</a:t>
            </a:r>
            <a:r>
              <a:rPr lang="ko-KR" altLang="en-US" b="0" dirty="0"/>
              <a:t>을 만들고</a:t>
            </a:r>
            <a:r>
              <a:rPr lang="en-US" altLang="ko-KR" b="0" dirty="0"/>
              <a:t>, </a:t>
            </a:r>
            <a:r>
              <a:rPr lang="ko-KR" altLang="en-US" b="0" dirty="0"/>
              <a:t>해당 함수에서는 *</a:t>
            </a:r>
            <a:r>
              <a:rPr lang="en-US" altLang="ko-KR" b="0" dirty="0" err="1"/>
              <a:t>args</a:t>
            </a:r>
            <a:r>
              <a:rPr lang="ko-KR" altLang="en-US" b="0" dirty="0"/>
              <a:t>를 사용하여 여러 </a:t>
            </a:r>
            <a:r>
              <a:rPr lang="ko-KR" altLang="en-US" b="0" dirty="0" smtClean="0"/>
              <a:t>개의변수를 </a:t>
            </a:r>
            <a:r>
              <a:rPr lang="ko-KR" altLang="en-US" b="0" dirty="0" smtClean="0"/>
              <a:t>입력 받는 </a:t>
            </a:r>
            <a:r>
              <a:rPr lang="ko-KR" altLang="en-US" b="0" dirty="0"/>
              <a:t>가변 인수로 사용하였다</a:t>
            </a:r>
            <a:r>
              <a:rPr lang="en-US" altLang="ko-KR" b="0" dirty="0"/>
              <a:t>. </a:t>
            </a:r>
            <a:r>
              <a:rPr lang="ko-KR" altLang="en-US" b="0" dirty="0"/>
              <a:t>그리고 실제 함수에서는 </a:t>
            </a:r>
            <a:r>
              <a:rPr lang="en-US" altLang="ko-KR" b="0" dirty="0" err="1"/>
              <a:t>args</a:t>
            </a:r>
            <a:r>
              <a:rPr lang="ko-KR" altLang="en-US" b="0" dirty="0"/>
              <a:t>에 별표</a:t>
            </a:r>
            <a:r>
              <a:rPr lang="en-US" altLang="ko-KR" b="0" dirty="0"/>
              <a:t>(*)</a:t>
            </a:r>
            <a:r>
              <a:rPr lang="ko-KR" altLang="en-US" b="0" dirty="0"/>
              <a:t>를 붙여 </a:t>
            </a:r>
            <a:r>
              <a:rPr lang="ko-KR" altLang="en-US" b="0" dirty="0" err="1" smtClean="0"/>
              <a:t>언패킹하였다</a:t>
            </a:r>
            <a:r>
              <a:rPr lang="en-US" altLang="ko-KR" b="0" dirty="0"/>
              <a:t>. </a:t>
            </a:r>
            <a:r>
              <a:rPr lang="ko-KR" altLang="en-US" b="0" dirty="0"/>
              <a:t>따라서 원래 코드인 </a:t>
            </a:r>
            <a:r>
              <a:rPr lang="en-US" altLang="ko-KR" b="0" dirty="0"/>
              <a:t>sum(t) for t in zip(u, v, z)</a:t>
            </a:r>
            <a:r>
              <a:rPr lang="ko-KR" altLang="en-US" b="0" dirty="0"/>
              <a:t>와 같은 효과를 낼 수 있다</a:t>
            </a:r>
            <a:r>
              <a:rPr lang="en-US" altLang="ko-KR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628800"/>
            <a:ext cx="7776864" cy="67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여전히 </a:t>
            </a:r>
            <a:r>
              <a:rPr lang="ko-KR" altLang="en-US" b="0" dirty="0" smtClean="0"/>
              <a:t>벡터를 </a:t>
            </a:r>
            <a:r>
              <a:rPr lang="en-US" altLang="ko-KR" b="0" dirty="0"/>
              <a:t>3</a:t>
            </a:r>
            <a:r>
              <a:rPr lang="ko-KR" altLang="en-US" b="0" dirty="0"/>
              <a:t>개나 생성하는 </a:t>
            </a:r>
            <a:r>
              <a:rPr lang="ko-KR" altLang="en-US" b="0" dirty="0" smtClean="0"/>
              <a:t>문제는 어떻게 </a:t>
            </a:r>
            <a:r>
              <a:rPr lang="ko-KR" altLang="en-US" b="0" dirty="0"/>
              <a:t>해결할 수 있을까</a:t>
            </a:r>
            <a:r>
              <a:rPr lang="en-US" altLang="ko-KR" b="0" dirty="0"/>
              <a:t>? </a:t>
            </a:r>
            <a:r>
              <a:rPr lang="ko-KR" altLang="en-US" b="0" dirty="0"/>
              <a:t>이 </a:t>
            </a:r>
            <a:r>
              <a:rPr lang="ko-KR" altLang="en-US" b="0" dirty="0" smtClean="0"/>
              <a:t>문제는 </a:t>
            </a:r>
            <a:r>
              <a:rPr lang="ko-KR" altLang="en-US" b="0" dirty="0"/>
              <a:t>이차원 리스트를 만든 후 별표의 </a:t>
            </a:r>
            <a:r>
              <a:rPr lang="ko-KR" altLang="en-US" b="0" dirty="0" err="1"/>
              <a:t>언패킹으로</a:t>
            </a:r>
            <a:r>
              <a:rPr lang="ko-KR" altLang="en-US" b="0" dirty="0"/>
              <a:t> 해결한다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코드를 보자</a:t>
            </a:r>
            <a:r>
              <a:rPr lang="en-US" altLang="ko-KR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636912"/>
            <a:ext cx="829868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1600" y="4005064"/>
            <a:ext cx="73448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이렇게 별표를 사용하여 훨씬 더 깔끔한 코드를 작성할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이러한 기법을 잘 </a:t>
            </a:r>
            <a:r>
              <a:rPr lang="ko-KR" altLang="en-US" b="0" dirty="0" smtClean="0"/>
              <a:t>사용하면 훨씬 </a:t>
            </a:r>
            <a:r>
              <a:rPr lang="ko-KR" altLang="en-US" b="0" dirty="0"/>
              <a:t>더 간결한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코드를 작성할 수 있다</a:t>
            </a:r>
            <a:r>
              <a:rPr lang="en-US" altLang="ko-KR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14908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간단히 </a:t>
            </a:r>
            <a:r>
              <a:rPr lang="ko-KR" altLang="en-US" b="0" dirty="0" err="1"/>
              <a:t>숫자형</a:t>
            </a:r>
            <a:r>
              <a:rPr lang="ko-KR" altLang="en-US" b="0" dirty="0"/>
              <a:t> 변수라고 할 수 있는 스칼라와 벡터는 곱셈 연산이 가능하며</a:t>
            </a:r>
            <a:r>
              <a:rPr lang="en-US" altLang="ko-KR" b="0" dirty="0"/>
              <a:t>, </a:t>
            </a:r>
            <a:r>
              <a:rPr lang="ko-KR" altLang="en-US" b="0" dirty="0"/>
              <a:t>분배 법칙을 </a:t>
            </a:r>
            <a:r>
              <a:rPr lang="ko-KR" altLang="en-US" b="0" dirty="0" smtClean="0"/>
              <a:t>적용할 </a:t>
            </a:r>
            <a:r>
              <a:rPr lang="ko-KR" altLang="en-US" b="0" dirty="0"/>
              <a:t>수 있다</a:t>
            </a:r>
            <a:r>
              <a:rPr lang="en-US" altLang="ko-KR" b="0" dirty="0"/>
              <a:t>.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" y="2852936"/>
            <a:ext cx="695212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5174" y="1628800"/>
            <a:ext cx="853931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(lambda)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함수형 프로그래밍</a:t>
            </a:r>
            <a:r>
              <a:rPr lang="en-US" altLang="ko-KR" dirty="0" smtClean="0"/>
              <a:t>(Functional Programming)</a:t>
            </a:r>
            <a:r>
              <a:rPr lang="ko-KR" altLang="en-US" b="0" dirty="0" smtClean="0"/>
              <a:t>의 핵심 요소로서 함수 자체를 다른 함수의 인자로 넘기기 위해 주로 사용하고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주로 단순히 인자로 넘길 목적으로 생성하므로 별도로 이름을 지정하지 않는다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이와 같이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주로 이름을 지정하지 않고 사용하므로 </a:t>
            </a:r>
            <a:r>
              <a:rPr lang="ko-KR" altLang="en-US" dirty="0"/>
              <a:t>익명의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(Anonymous </a:t>
            </a:r>
            <a:r>
              <a:rPr lang="en-US" altLang="ko-KR" dirty="0"/>
              <a:t>F</a:t>
            </a:r>
            <a:r>
              <a:rPr lang="en-US" altLang="ko-KR" dirty="0" smtClean="0"/>
              <a:t>unction)</a:t>
            </a:r>
            <a:r>
              <a:rPr lang="ko-KR" altLang="en-US" b="0" dirty="0" smtClean="0"/>
              <a:t>라고도 불린다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734866"/>
            <a:ext cx="7776864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lambda 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arguments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 : 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expression</a:t>
            </a:r>
            <a:endParaRPr lang="ko-KR" altLang="en-US" sz="2000" b="1" i="1" dirty="0">
              <a:solidFill>
                <a:schemeClr val="bg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40349"/>
            <a:ext cx="3473223" cy="214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72398"/>
            <a:ext cx="3240360" cy="144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572000" y="5221034"/>
            <a:ext cx="50405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앞의 예시 수식을 다음과 같은 코드로 변경하자</a:t>
            </a:r>
            <a:r>
              <a:rPr lang="en-US" altLang="ko-KR" b="0" dirty="0" smtClean="0"/>
              <a:t>. </a:t>
            </a:r>
            <a:r>
              <a:rPr lang="ko-KR" altLang="en-US" b="0" dirty="0"/>
              <a:t>매우 간단하게 같은 인덱스에 있는 값들을 더한 후</a:t>
            </a:r>
            <a:r>
              <a:rPr lang="en-US" altLang="ko-KR" b="0" dirty="0"/>
              <a:t>, </a:t>
            </a:r>
            <a:r>
              <a:rPr lang="ko-KR" altLang="en-US" b="0" dirty="0" err="1"/>
              <a:t>스칼라값인</a:t>
            </a:r>
            <a:r>
              <a:rPr lang="ko-KR" altLang="en-US" b="0" dirty="0"/>
              <a:t> </a:t>
            </a:r>
            <a:r>
              <a:rPr lang="en-US" altLang="ko-KR" b="0" dirty="0"/>
              <a:t>alpha</a:t>
            </a:r>
            <a:r>
              <a:rPr lang="ko-KR" altLang="en-US" b="0" dirty="0"/>
              <a:t>를 곱하면 원하는 </a:t>
            </a:r>
            <a:r>
              <a:rPr lang="ko-KR" altLang="en-US" b="0" dirty="0" smtClean="0"/>
              <a:t>결과가 </a:t>
            </a:r>
            <a:r>
              <a:rPr lang="ko-KR" altLang="en-US" b="0" dirty="0"/>
              <a:t>출력된다</a:t>
            </a:r>
            <a:r>
              <a:rPr lang="en-US" altLang="ko-KR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852936"/>
            <a:ext cx="824666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135" y="1815679"/>
            <a:ext cx="8387367" cy="348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행렬도 벡터와 마찬가지로 리스트</a:t>
            </a:r>
            <a:r>
              <a:rPr lang="en-US" altLang="ko-KR" b="0" dirty="0"/>
              <a:t>, </a:t>
            </a:r>
            <a:r>
              <a:rPr lang="ko-KR" altLang="en-US" b="0" dirty="0" err="1"/>
              <a:t>튜플</a:t>
            </a:r>
            <a:r>
              <a:rPr lang="en-US" altLang="ko-KR" b="0" dirty="0"/>
              <a:t>, </a:t>
            </a:r>
            <a:r>
              <a:rPr lang="ko-KR" altLang="en-US" b="0" dirty="0" err="1"/>
              <a:t>딕셔너리</a:t>
            </a:r>
            <a:r>
              <a:rPr lang="ko-KR" altLang="en-US" b="0" dirty="0"/>
              <a:t> 등을 사용하여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스타일 코드로 </a:t>
            </a:r>
            <a:r>
              <a:rPr lang="ko-KR" altLang="en-US" b="0" dirty="0" smtClean="0"/>
              <a:t>표현할 </a:t>
            </a:r>
            <a:r>
              <a:rPr lang="ko-KR" altLang="en-US" b="0" dirty="0"/>
              <a:t>수 있다</a:t>
            </a:r>
            <a:r>
              <a:rPr lang="en-US" altLang="ko-KR" b="0" dirty="0"/>
              <a:t>. </a:t>
            </a:r>
            <a:r>
              <a:rPr lang="ko-KR" altLang="en-US" b="0" dirty="0"/>
              <a:t>행렬을 </a:t>
            </a:r>
            <a:r>
              <a:rPr lang="ko-KR" altLang="en-US" b="0" dirty="0" err="1"/>
              <a:t>파이썬으로</a:t>
            </a:r>
            <a:r>
              <a:rPr lang="ko-KR" altLang="en-US" b="0" dirty="0"/>
              <a:t> 표현하는 방법은 다음과 같다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이차원의 정보를 행렬이라고 한다</a:t>
            </a:r>
            <a:r>
              <a:rPr lang="en-US" altLang="ko-KR" b="0" dirty="0"/>
              <a:t>. </a:t>
            </a:r>
            <a:r>
              <a:rPr lang="ko-KR" altLang="en-US" b="0" dirty="0"/>
              <a:t>이 행렬은 </a:t>
            </a:r>
            <a:r>
              <a:rPr lang="ko-KR" altLang="en-US" b="0" dirty="0" err="1"/>
              <a:t>일차원의</a:t>
            </a:r>
            <a:r>
              <a:rPr lang="ko-KR" altLang="en-US" b="0" dirty="0"/>
              <a:t> 벡터 정보를 모아 이차원 형태로 </a:t>
            </a:r>
            <a:r>
              <a:rPr lang="ko-KR" altLang="en-US" b="0" dirty="0" smtClean="0"/>
              <a:t>표현한 </a:t>
            </a:r>
            <a:r>
              <a:rPr lang="ko-KR" altLang="en-US" b="0" dirty="0"/>
              <a:t>것으로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벡터의 정보를 모아 표현할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6" y="2636912"/>
            <a:ext cx="838736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6" y="5085184"/>
            <a:ext cx="868486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0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행렬의 가장 기본적인 연산은 덧셈과 뺄셈이다</a:t>
            </a:r>
            <a:r>
              <a:rPr lang="en-US" altLang="ko-KR" b="0" dirty="0"/>
              <a:t>. 2</a:t>
            </a:r>
            <a:r>
              <a:rPr lang="ko-KR" altLang="en-US" b="0" dirty="0"/>
              <a:t>개 이상의 행렬을 연산하기 위해 각 </a:t>
            </a:r>
            <a:r>
              <a:rPr lang="ko-KR" altLang="en-US" b="0" dirty="0" smtClean="0"/>
              <a:t>행렬의 크기는 </a:t>
            </a:r>
            <a:r>
              <a:rPr lang="ko-KR" altLang="en-US" b="0" dirty="0"/>
              <a:t>같아야 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A</a:t>
            </a:r>
            <a:r>
              <a:rPr lang="ko-KR" altLang="en-US" b="0" dirty="0"/>
              <a:t>가 ‘</a:t>
            </a:r>
            <a:r>
              <a:rPr lang="en-US" altLang="ko-KR" b="0" dirty="0"/>
              <a:t>2×2 </a:t>
            </a:r>
            <a:r>
              <a:rPr lang="ko-KR" altLang="en-US" b="0" dirty="0"/>
              <a:t>행렬’이라면 </a:t>
            </a:r>
            <a:r>
              <a:rPr lang="en-US" altLang="ko-KR" b="0" dirty="0"/>
              <a:t>B</a:t>
            </a:r>
            <a:r>
              <a:rPr lang="ko-KR" altLang="en-US" b="0" dirty="0"/>
              <a:t>도 같은 ‘</a:t>
            </a:r>
            <a:r>
              <a:rPr lang="en-US" altLang="ko-KR" b="0" dirty="0"/>
              <a:t>2×2 </a:t>
            </a:r>
            <a:r>
              <a:rPr lang="ko-KR" altLang="en-US" b="0" dirty="0"/>
              <a:t>행렬’이어야 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다음으로 인덱스가 </a:t>
            </a:r>
            <a:r>
              <a:rPr lang="ko-KR" altLang="en-US" b="0" dirty="0"/>
              <a:t>같은 값끼리 연산이 일어난다</a:t>
            </a:r>
            <a:r>
              <a:rPr lang="en-US" altLang="ko-KR" b="0" dirty="0"/>
              <a:t>.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3" y="3356992"/>
            <a:ext cx="5983891" cy="205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8016" y="1628800"/>
            <a:ext cx="8216431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행렬의 </a:t>
            </a:r>
            <a:r>
              <a:rPr lang="ko-KR" altLang="en-US" b="0" dirty="0"/>
              <a:t>연산을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스타일 코드를 사용하여 표현하려면 어떻게 </a:t>
            </a:r>
            <a:r>
              <a:rPr lang="ko-KR" altLang="en-US" b="0" dirty="0" smtClean="0"/>
              <a:t>작성할까</a:t>
            </a:r>
            <a:r>
              <a:rPr lang="en-US" altLang="ko-KR" b="0" dirty="0"/>
              <a:t>? </a:t>
            </a:r>
            <a:r>
              <a:rPr lang="ko-KR" altLang="en-US" b="0" dirty="0" smtClean="0"/>
              <a:t>가장 쉬운 표현 </a:t>
            </a:r>
            <a:r>
              <a:rPr lang="ko-KR" altLang="en-US" b="0" dirty="0"/>
              <a:t>방법은 별표</a:t>
            </a:r>
            <a:r>
              <a:rPr lang="en-US" altLang="ko-KR" b="0" dirty="0"/>
              <a:t>(*)</a:t>
            </a:r>
            <a:r>
              <a:rPr lang="ko-KR" altLang="en-US" b="0" dirty="0"/>
              <a:t>와 </a:t>
            </a:r>
            <a:r>
              <a:rPr lang="en-US" altLang="ko-KR" b="0" dirty="0"/>
              <a:t>zip( ) </a:t>
            </a:r>
            <a:r>
              <a:rPr lang="ko-KR" altLang="en-US" b="0" dirty="0"/>
              <a:t>함수를 활용하는 것이다</a:t>
            </a:r>
            <a:endParaRPr lang="en-US" altLang="ko-KR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" y="2564904"/>
            <a:ext cx="822100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869160"/>
            <a:ext cx="770485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이 코드의 핵심은 ‘</a:t>
            </a:r>
            <a:r>
              <a:rPr lang="en-US" altLang="ko-KR" b="0" dirty="0" smtClean="0"/>
              <a:t>zip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( )</a:t>
            </a:r>
            <a:r>
              <a:rPr lang="ko-KR" altLang="en-US" b="0" dirty="0" smtClean="0"/>
              <a:t>를 어떻게 활용하는가’이다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일단 리스트 </a:t>
            </a:r>
            <a:r>
              <a:rPr lang="ko-KR" altLang="en-US" b="0" dirty="0" err="1" smtClean="0"/>
              <a:t>컴프리헨션</a:t>
            </a:r>
            <a:r>
              <a:rPr lang="ko-KR" altLang="en-US" b="0" dirty="0" smtClean="0"/>
              <a:t> 안에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개의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문이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 경우 바깥에 있는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문이 먼저 실행되어 </a:t>
            </a:r>
            <a:r>
              <a:rPr lang="en-US" altLang="ko-KR" b="0" dirty="0" err="1" smtClean="0"/>
              <a:t>matrix_a</a:t>
            </a:r>
            <a:r>
              <a:rPr lang="ko-KR" altLang="en-US" b="0" dirty="0" smtClean="0"/>
              <a:t>와 </a:t>
            </a:r>
            <a:r>
              <a:rPr lang="en-US" altLang="ko-KR" b="0" dirty="0" err="1" smtClean="0"/>
              <a:t>matrix_b</a:t>
            </a:r>
            <a:r>
              <a:rPr lang="ko-KR" altLang="en-US" b="0" dirty="0" smtClean="0"/>
              <a:t>에서 </a:t>
            </a:r>
            <a:r>
              <a:rPr lang="en-US" altLang="ko-KR" b="0" dirty="0" smtClean="0"/>
              <a:t>zip ( </a:t>
            </a:r>
            <a:r>
              <a:rPr lang="en-US" altLang="ko-KR" b="0" dirty="0"/>
              <a:t>) </a:t>
            </a:r>
            <a:r>
              <a:rPr lang="ko-KR" altLang="en-US" b="0" dirty="0"/>
              <a:t>함수를 통해 같은 인덱스에 있는 값들이 추출된다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즉</a:t>
            </a:r>
            <a:r>
              <a:rPr lang="en-US" altLang="ko-KR" b="0" dirty="0"/>
              <a:t>, </a:t>
            </a:r>
            <a:r>
              <a:rPr lang="en-US" altLang="ko-KR" dirty="0"/>
              <a:t>[3, 6]</a:t>
            </a:r>
            <a:r>
              <a:rPr lang="ko-KR" altLang="en-US" dirty="0"/>
              <a:t>과 </a:t>
            </a:r>
            <a:r>
              <a:rPr lang="en-US" altLang="ko-KR" dirty="0"/>
              <a:t>[5, 8]</a:t>
            </a:r>
            <a:r>
              <a:rPr lang="ko-KR" altLang="en-US" dirty="0"/>
              <a:t>이 </a:t>
            </a:r>
            <a:r>
              <a:rPr lang="ko-KR" altLang="en-US" dirty="0" err="1"/>
              <a:t>튜플로</a:t>
            </a:r>
            <a:r>
              <a:rPr lang="ko-KR" altLang="en-US" dirty="0"/>
              <a:t> </a:t>
            </a:r>
            <a:r>
              <a:rPr lang="ko-KR" altLang="en-US" dirty="0" smtClean="0"/>
              <a:t>묶여 </a:t>
            </a:r>
            <a:r>
              <a:rPr lang="en-US" altLang="ko-KR" dirty="0" smtClean="0"/>
              <a:t>([</a:t>
            </a:r>
            <a:r>
              <a:rPr lang="en-US" altLang="ko-KR" dirty="0"/>
              <a:t>3, 6], [5, 8])</a:t>
            </a:r>
            <a:r>
              <a:rPr lang="ko-KR" altLang="en-US" dirty="0"/>
              <a:t>로 추출된다</a:t>
            </a:r>
            <a:r>
              <a:rPr lang="en-US" altLang="ko-KR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79712" y="3681028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3728" y="3681028"/>
            <a:ext cx="316835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i="1" dirty="0" smtClean="0">
                <a:solidFill>
                  <a:srgbClr val="FF0000"/>
                </a:solidFill>
              </a:rPr>
              <a:t>‘r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ow’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is better to be ‘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col’</a:t>
            </a:r>
            <a:endParaRPr lang="ko-KR" altLang="en-US" sz="16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</a:t>
            </a:r>
            <a:r>
              <a:rPr lang="ko-KR" altLang="en-US" sz="2000" dirty="0" smtClean="0">
                <a:solidFill>
                  <a:srgbClr val="F79433"/>
                </a:solidFill>
              </a:rPr>
              <a:t>동치</a:t>
            </a:r>
            <a:r>
              <a:rPr lang="en-US" altLang="ko-KR" sz="2000" dirty="0">
                <a:solidFill>
                  <a:srgbClr val="F79433"/>
                </a:solidFill>
              </a:rPr>
              <a:t>(</a:t>
            </a:r>
            <a:r>
              <a:rPr lang="en-US" altLang="ko-KR" sz="2000" dirty="0">
                <a:solidFill>
                  <a:srgbClr val="F79433"/>
                </a:solidFill>
              </a:rPr>
              <a:t>E</a:t>
            </a:r>
            <a:r>
              <a:rPr lang="en-US" altLang="ko-KR" sz="2000" dirty="0">
                <a:solidFill>
                  <a:srgbClr val="F79433"/>
                </a:solidFill>
              </a:rPr>
              <a:t>quivalent)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815679"/>
            <a:ext cx="8280920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행렬의 동치는 </a:t>
            </a:r>
            <a:r>
              <a:rPr lang="en-US" altLang="ko-KR" b="0" dirty="0"/>
              <a:t>2</a:t>
            </a:r>
            <a:r>
              <a:rPr lang="ko-KR" altLang="en-US" b="0" dirty="0"/>
              <a:t>개의 행렬이 서로 같은지를 나타내는 표현으로</a:t>
            </a:r>
            <a:r>
              <a:rPr lang="en-US" altLang="ko-KR" b="0" dirty="0"/>
              <a:t>, </a:t>
            </a:r>
            <a:r>
              <a:rPr lang="ko-KR" altLang="en-US" b="0" dirty="0"/>
              <a:t>만약 행렬이 같다면 </a:t>
            </a:r>
            <a:r>
              <a:rPr lang="en-US" altLang="ko-KR" b="0" dirty="0"/>
              <a:t>2</a:t>
            </a:r>
            <a:r>
              <a:rPr lang="ko-KR" altLang="en-US" b="0" dirty="0"/>
              <a:t>개의 </a:t>
            </a:r>
            <a:r>
              <a:rPr lang="ko-KR" altLang="en-US" b="0" dirty="0" smtClean="0"/>
              <a:t>행렬이 </a:t>
            </a:r>
            <a:r>
              <a:rPr lang="ko-KR" altLang="en-US" b="0" dirty="0"/>
              <a:t>동치라고 말한다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다음은 </a:t>
            </a:r>
            <a:r>
              <a:rPr lang="ko-KR" altLang="en-US" b="0" dirty="0"/>
              <a:t>두 행렬이 ‘</a:t>
            </a:r>
            <a:r>
              <a:rPr lang="en-US" altLang="ko-KR" b="0" dirty="0"/>
              <a:t>A = B’</a:t>
            </a:r>
            <a:r>
              <a:rPr lang="ko-KR" altLang="en-US" b="0" dirty="0"/>
              <a:t>이기 위한 조건을 나타낸 것이다</a:t>
            </a:r>
            <a:r>
              <a:rPr lang="en-US" altLang="ko-KR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366046"/>
            <a:ext cx="5452345" cy="157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1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628800"/>
            <a:ext cx="7920880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두 행렬이 동치임을 확인하는 코드는 어떻게 작성할까</a:t>
            </a:r>
            <a:r>
              <a:rPr lang="en-US" altLang="ko-KR" b="0" dirty="0"/>
              <a:t>? ‘</a:t>
            </a:r>
            <a:r>
              <a:rPr lang="ko-KR" altLang="en-US" b="0" dirty="0"/>
              <a:t>행렬의 연산’과 비슷한 코드를 </a:t>
            </a:r>
            <a:r>
              <a:rPr lang="ko-KR" altLang="en-US" b="0" dirty="0" smtClean="0"/>
              <a:t>작성하되</a:t>
            </a:r>
            <a:r>
              <a:rPr lang="en-US" altLang="ko-KR" b="0" dirty="0"/>
              <a:t>, </a:t>
            </a:r>
            <a:r>
              <a:rPr lang="ko-KR" altLang="en-US" b="0" dirty="0" err="1"/>
              <a:t>불린형을</a:t>
            </a:r>
            <a:r>
              <a:rPr lang="ko-KR" altLang="en-US" b="0" dirty="0"/>
              <a:t> 활용한다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코드를 보자</a:t>
            </a:r>
            <a:r>
              <a:rPr lang="en-US" altLang="ko-KR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2474887"/>
            <a:ext cx="8064896" cy="3386597"/>
            <a:chOff x="972000" y="2708920"/>
            <a:chExt cx="7200000" cy="2836205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08920"/>
              <a:ext cx="7200000" cy="1697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54" b="-1645"/>
            <a:stretch/>
          </p:blipFill>
          <p:spPr bwMode="auto">
            <a:xfrm>
              <a:off x="972000" y="4331196"/>
              <a:ext cx="7200000" cy="1213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14884" y="5861484"/>
            <a:ext cx="7501532" cy="6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코드의 핵심은 각 요소의 값을 비교하는 </a:t>
            </a:r>
            <a:r>
              <a:rPr lang="en-US" altLang="ko-KR" dirty="0"/>
              <a:t>row[0] == </a:t>
            </a:r>
            <a:r>
              <a:rPr lang="en-US" altLang="ko-KR" dirty="0" smtClean="0"/>
              <a:t>value </a:t>
            </a:r>
            <a:r>
              <a:rPr lang="ko-KR" altLang="en-US" b="0" dirty="0" smtClean="0"/>
              <a:t>코드이다</a:t>
            </a:r>
            <a:r>
              <a:rPr lang="en-US" altLang="ko-KR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60212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30969" y="1052736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67428" y="1628800"/>
            <a:ext cx="8165011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all( ) </a:t>
            </a:r>
            <a:r>
              <a:rPr lang="ko-KR" altLang="en-US" b="0" dirty="0"/>
              <a:t>함수와 </a:t>
            </a:r>
            <a:r>
              <a:rPr lang="en-US" altLang="ko-KR" b="0" dirty="0"/>
              <a:t>any( ) </a:t>
            </a:r>
            <a:r>
              <a:rPr lang="ko-KR" altLang="en-US" b="0" dirty="0" smtClean="0"/>
              <a:t>함수는 </a:t>
            </a:r>
            <a:r>
              <a:rPr lang="ko-KR" altLang="en-US" b="0" dirty="0" err="1"/>
              <a:t>리스트형과</a:t>
            </a:r>
            <a:r>
              <a:rPr lang="ko-KR" altLang="en-US" b="0" dirty="0"/>
              <a:t> </a:t>
            </a:r>
            <a:r>
              <a:rPr lang="ko-KR" altLang="en-US" b="0" dirty="0" err="1"/>
              <a:t>튜플형에서</a:t>
            </a:r>
            <a:r>
              <a:rPr lang="ko-KR" altLang="en-US" b="0" dirty="0"/>
              <a:t> 내부 값이 </a:t>
            </a:r>
            <a:r>
              <a:rPr lang="en-US" altLang="ko-KR" b="0" dirty="0"/>
              <a:t>and </a:t>
            </a:r>
            <a:r>
              <a:rPr lang="ko-KR" altLang="en-US" b="0" dirty="0"/>
              <a:t>조건이나 </a:t>
            </a:r>
            <a:r>
              <a:rPr lang="en-US" altLang="ko-KR" b="0" dirty="0"/>
              <a:t>or </a:t>
            </a:r>
            <a:r>
              <a:rPr lang="ko-KR" altLang="en-US" b="0" dirty="0"/>
              <a:t>조건으로 참인지 거짓인지를 </a:t>
            </a:r>
            <a:r>
              <a:rPr lang="ko-KR" altLang="en-US" b="0" dirty="0" smtClean="0"/>
              <a:t>반환하는 </a:t>
            </a:r>
            <a:r>
              <a:rPr lang="ko-KR" altLang="en-US" b="0" dirty="0"/>
              <a:t>함수이다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코드를 보자</a:t>
            </a:r>
            <a:r>
              <a:rPr lang="en-US" altLang="ko-KR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848871" cy="279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14884" y="5373216"/>
            <a:ext cx="77175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함수는 안에 있는 모든 값이 참일 경우에만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and </a:t>
            </a:r>
            <a:r>
              <a:rPr lang="ko-KR" altLang="en-US" sz="1400" b="0" dirty="0"/>
              <a:t>조건으로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값들이 모두 같은지를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any( ) </a:t>
            </a:r>
            <a:r>
              <a:rPr lang="ko-KR" altLang="en-US" sz="1400" b="0" dirty="0"/>
              <a:t>함수는 하나라도 참이 있으면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모두가 거짓일 때만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or </a:t>
            </a:r>
            <a:r>
              <a:rPr lang="ko-KR" altLang="en-US" sz="1400" b="0" dirty="0"/>
              <a:t>조건으로 리스트에 있는 값들을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544086" y="553628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84783"/>
            <a:ext cx="8496943" cy="10341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 err="1"/>
              <a:t>mat_a</a:t>
            </a:r>
            <a:r>
              <a:rPr lang="en-US" altLang="ko-KR" sz="1700" b="1" dirty="0"/>
              <a:t> = [[1,2],[3,4]]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 err="1"/>
              <a:t>mat_b</a:t>
            </a:r>
            <a:r>
              <a:rPr lang="en-US" altLang="ko-KR" sz="1700" b="1" dirty="0"/>
              <a:t> = [[1,2],[3,4]]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 smtClean="0">
                <a:solidFill>
                  <a:srgbClr val="009900"/>
                </a:solidFill>
              </a:rPr>
              <a:t>all</a:t>
            </a:r>
            <a:r>
              <a:rPr lang="en-US" altLang="ko-KR" sz="1700" b="1" dirty="0"/>
              <a:t>([row[0]==value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mat_b</a:t>
            </a:r>
            <a:r>
              <a:rPr lang="en-US" altLang="ko-KR" sz="1700" b="1" dirty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(*t)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value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row])</a:t>
            </a:r>
            <a:endParaRPr lang="ko-KR" altLang="en-US" sz="1700" b="1" dirty="0"/>
          </a:p>
        </p:txBody>
      </p:sp>
      <p:sp>
        <p:nvSpPr>
          <p:cNvPr id="11" name="직사각형 10"/>
          <p:cNvSpPr/>
          <p:nvPr/>
        </p:nvSpPr>
        <p:spPr>
          <a:xfrm>
            <a:off x="252536" y="3011468"/>
            <a:ext cx="8496943" cy="406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 smtClean="0"/>
              <a:t>[row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mat_b</a:t>
            </a:r>
            <a:r>
              <a:rPr lang="en-US" altLang="ko-KR" sz="1700" b="1" dirty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(*t</a:t>
            </a:r>
            <a:r>
              <a:rPr lang="en-US" altLang="ko-KR" sz="1700" b="1" dirty="0" smtClean="0"/>
              <a:t>)]</a:t>
            </a:r>
            <a:endParaRPr lang="ko-KR" altLang="en-US" sz="17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40152" y="3090909"/>
            <a:ext cx="2925588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b_list</a:t>
            </a:r>
            <a:r>
              <a:rPr lang="en-US" altLang="ko-KR" sz="1600" b="1" dirty="0" smtClean="0"/>
              <a:t>=[]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t </a:t>
            </a:r>
            <a:r>
              <a:rPr lang="en-US" altLang="ko-KR" sz="1600" b="1" dirty="0">
                <a:solidFill>
                  <a:srgbClr val="009900"/>
                </a:solidFill>
              </a:rPr>
              <a:t>in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009900"/>
                </a:solidFill>
              </a:rPr>
              <a:t>zip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mat_a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mat_b</a:t>
            </a:r>
            <a:r>
              <a:rPr lang="en-US" altLang="ko-KR" sz="1600" b="1" dirty="0" smtClean="0"/>
              <a:t>):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600" b="1" dirty="0" smtClean="0"/>
              <a:t> row </a:t>
            </a:r>
            <a:r>
              <a:rPr lang="en-US" altLang="ko-KR" sz="16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600" b="1" dirty="0">
                <a:solidFill>
                  <a:srgbClr val="009900"/>
                </a:solidFill>
              </a:rPr>
              <a:t>zip</a:t>
            </a:r>
            <a:r>
              <a:rPr lang="en-US" altLang="ko-KR" sz="1600" b="1" dirty="0"/>
              <a:t>(*t</a:t>
            </a:r>
            <a:r>
              <a:rPr lang="en-US" altLang="ko-KR" sz="1600" b="1" dirty="0" smtClean="0"/>
              <a:t>):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ab_list.append</a:t>
            </a:r>
            <a:r>
              <a:rPr lang="en-US" altLang="ko-KR" sz="1600" b="1" dirty="0" smtClean="0"/>
              <a:t>(row)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465002"/>
            <a:ext cx="26276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(1, 1), (2, 2), (3, 3), (4, 4)</a:t>
            </a:r>
            <a:r>
              <a:rPr lang="ko-KR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]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2536" y="4653136"/>
            <a:ext cx="8496943" cy="406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 smtClean="0"/>
              <a:t>[row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700" b="1" dirty="0" smtClean="0"/>
              <a:t> </a:t>
            </a:r>
            <a:r>
              <a:rPr lang="en-US" altLang="ko-KR" sz="1700" b="1" dirty="0"/>
              <a:t>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mat_b</a:t>
            </a:r>
            <a:r>
              <a:rPr lang="en-US" altLang="ko-KR" sz="1700" b="1" dirty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row </a:t>
            </a:r>
            <a:r>
              <a:rPr lang="en-US" altLang="ko-KR" sz="1700" b="1" dirty="0">
                <a:solidFill>
                  <a:srgbClr val="009900"/>
                </a:solidFill>
              </a:rPr>
              <a:t>in zip</a:t>
            </a:r>
            <a:r>
              <a:rPr lang="en-US" altLang="ko-KR" sz="1700" b="1" dirty="0"/>
              <a:t>(*t) </a:t>
            </a:r>
            <a:r>
              <a:rPr lang="en-US" altLang="ko-KR" sz="1700" b="1" dirty="0">
                <a:solidFill>
                  <a:srgbClr val="FF0000"/>
                </a:solidFill>
              </a:rPr>
              <a:t>for value in row</a:t>
            </a:r>
            <a:r>
              <a:rPr lang="en-US" altLang="ko-KR" sz="1700" b="1" dirty="0" smtClean="0"/>
              <a:t>]</a:t>
            </a:r>
            <a:endParaRPr lang="ko-KR" altLang="en-US" sz="17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51520" y="5133011"/>
            <a:ext cx="50241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[(1, 1), (1, 1), (2, 2), (2, 2), (3, 3), (3, 3), (4, 4), (4, 4)]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5797" y="2492896"/>
            <a:ext cx="849592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2607295"/>
            <a:ext cx="84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en-US" altLang="ko-KR" sz="1600" dirty="0" smtClean="0">
                <a:latin typeface="+mn-ea"/>
                <a:ea typeface="+mn-ea"/>
              </a:rPr>
              <a:t>1. </a:t>
            </a:r>
            <a:r>
              <a:rPr lang="ko-KR" altLang="en-US" sz="1600" dirty="0" smtClean="0">
                <a:latin typeface="+mn-ea"/>
                <a:ea typeface="+mn-ea"/>
              </a:rPr>
              <a:t>비교 대상인 같은 위치에 있는 값들을 </a:t>
            </a:r>
            <a:r>
              <a:rPr lang="en-US" altLang="ko-KR" sz="1600" dirty="0" smtClean="0">
                <a:latin typeface="+mn-ea"/>
                <a:ea typeface="+mn-ea"/>
              </a:rPr>
              <a:t>zip()</a:t>
            </a:r>
            <a:r>
              <a:rPr lang="ko-KR" altLang="en-US" sz="1600" dirty="0" smtClean="0">
                <a:latin typeface="+mn-ea"/>
                <a:ea typeface="+mn-ea"/>
              </a:rPr>
              <a:t>함수를 이용하여 각각의 </a:t>
            </a:r>
            <a:r>
              <a:rPr lang="ko-KR" altLang="en-US" sz="1600" dirty="0" err="1" smtClean="0">
                <a:latin typeface="+mn-ea"/>
                <a:ea typeface="+mn-ea"/>
              </a:rPr>
              <a:t>튜플로</a:t>
            </a:r>
            <a:r>
              <a:rPr lang="ko-KR" altLang="en-US" sz="1600" dirty="0" smtClean="0">
                <a:latin typeface="+mn-ea"/>
                <a:ea typeface="+mn-ea"/>
              </a:rPr>
              <a:t> 묶는다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404" y="4221088"/>
            <a:ext cx="84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위의 </a:t>
            </a:r>
            <a:r>
              <a:rPr lang="ko-KR" altLang="en-US" sz="1600" dirty="0" err="1" smtClean="0">
                <a:latin typeface="+mn-ea"/>
                <a:ea typeface="+mn-ea"/>
              </a:rPr>
              <a:t>튜플들을</a:t>
            </a:r>
            <a:r>
              <a:rPr lang="ko-KR" altLang="en-US" sz="1600" dirty="0" smtClean="0">
                <a:latin typeface="+mn-ea"/>
                <a:ea typeface="+mn-ea"/>
              </a:rPr>
              <a:t> 비교할 행렬의 수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예제</a:t>
            </a:r>
            <a:r>
              <a:rPr lang="en-US" altLang="ko-KR" sz="1600" dirty="0" smtClean="0">
                <a:latin typeface="+mn-ea"/>
                <a:ea typeface="+mn-ea"/>
              </a:rPr>
              <a:t>: 2</a:t>
            </a:r>
            <a:r>
              <a:rPr lang="ko-KR" altLang="en-US" sz="1600" dirty="0" smtClean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 만큼 반복한다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63684" y="5013176"/>
            <a:ext cx="332879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600" b="1" dirty="0" err="1"/>
              <a:t>a</a:t>
            </a:r>
            <a:r>
              <a:rPr lang="en-US" altLang="ko-KR" sz="1600" b="1" dirty="0" err="1" smtClean="0"/>
              <a:t>b_list</a:t>
            </a:r>
            <a:r>
              <a:rPr lang="en-US" altLang="ko-KR" sz="1600" b="1" dirty="0" smtClean="0"/>
              <a:t>=[]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t </a:t>
            </a:r>
            <a:r>
              <a:rPr lang="en-US" altLang="ko-KR" sz="1600" b="1" dirty="0">
                <a:solidFill>
                  <a:srgbClr val="009900"/>
                </a:solidFill>
              </a:rPr>
              <a:t>in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009900"/>
                </a:solidFill>
              </a:rPr>
              <a:t>zip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mat_a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mat_b</a:t>
            </a:r>
            <a:r>
              <a:rPr lang="en-US" altLang="ko-KR" sz="1600" b="1" dirty="0" smtClean="0"/>
              <a:t>):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600" b="1" dirty="0" smtClean="0"/>
              <a:t> row </a:t>
            </a:r>
            <a:r>
              <a:rPr lang="en-US" altLang="ko-KR" sz="16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600" b="1" dirty="0">
                <a:solidFill>
                  <a:srgbClr val="009900"/>
                </a:solidFill>
              </a:rPr>
              <a:t>zip</a:t>
            </a:r>
            <a:r>
              <a:rPr lang="en-US" altLang="ko-KR" sz="1600" b="1" dirty="0"/>
              <a:t>(*t</a:t>
            </a:r>
            <a:r>
              <a:rPr lang="en-US" altLang="ko-KR" sz="1600" b="1" dirty="0" smtClean="0"/>
              <a:t>):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for value </a:t>
            </a:r>
            <a:r>
              <a:rPr lang="en-US" altLang="ko-KR" sz="1600" b="1" dirty="0">
                <a:solidFill>
                  <a:srgbClr val="FF0000"/>
                </a:solidFill>
              </a:rPr>
              <a:t>in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row: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ab_list.append</a:t>
            </a:r>
            <a:r>
              <a:rPr lang="en-US" altLang="ko-KR" sz="1600" b="1" dirty="0" smtClean="0"/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3473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404" y="3098577"/>
            <a:ext cx="8496943" cy="406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 smtClean="0"/>
              <a:t>[value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mat_b</a:t>
            </a:r>
            <a:r>
              <a:rPr lang="en-US" altLang="ko-KR" sz="1700" b="1" dirty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(*t)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value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row]</a:t>
            </a:r>
            <a:endParaRPr lang="ko-KR" altLang="en-US" sz="17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20379"/>
            <a:ext cx="20874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[1, 1, 2, 2, 3, 3, 4, 4]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3404" y="2636912"/>
            <a:ext cx="84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각 </a:t>
            </a:r>
            <a:r>
              <a:rPr lang="ko-KR" altLang="en-US" sz="1600" dirty="0" err="1" smtClean="0">
                <a:latin typeface="+mn-ea"/>
                <a:ea typeface="+mn-ea"/>
              </a:rPr>
              <a:t>튜플들의</a:t>
            </a:r>
            <a:r>
              <a:rPr lang="ko-KR" altLang="en-US" sz="1600" dirty="0" smtClean="0">
                <a:latin typeface="+mn-ea"/>
                <a:ea typeface="+mn-ea"/>
              </a:rPr>
              <a:t> 값들을 </a:t>
            </a:r>
            <a:r>
              <a:rPr lang="en-US" altLang="ko-KR" sz="1600" dirty="0" smtClean="0">
                <a:latin typeface="+mn-ea"/>
                <a:ea typeface="+mn-ea"/>
              </a:rPr>
              <a:t>iterate </a:t>
            </a:r>
            <a:r>
              <a:rPr lang="ko-KR" altLang="en-US" sz="1600" dirty="0" smtClean="0">
                <a:latin typeface="+mn-ea"/>
                <a:ea typeface="+mn-ea"/>
              </a:rPr>
              <a:t>한다 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1484783"/>
            <a:ext cx="8496943" cy="10341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 err="1"/>
              <a:t>mat_a</a:t>
            </a:r>
            <a:r>
              <a:rPr lang="en-US" altLang="ko-KR" sz="1700" b="1" dirty="0"/>
              <a:t> = [[1,2],[3,4]]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 err="1"/>
              <a:t>mat_b</a:t>
            </a:r>
            <a:r>
              <a:rPr lang="en-US" altLang="ko-KR" sz="1700" b="1" dirty="0"/>
              <a:t> = [[1,2],[3,4]]</a:t>
            </a:r>
          </a:p>
          <a:p>
            <a:pPr defTabSz="360000">
              <a:lnSpc>
                <a:spcPct val="120000"/>
              </a:lnSpc>
            </a:pPr>
            <a:r>
              <a:rPr lang="en-US" altLang="ko-KR" sz="1700" b="1" dirty="0" smtClean="0">
                <a:solidFill>
                  <a:srgbClr val="009900"/>
                </a:solidFill>
              </a:rPr>
              <a:t>all</a:t>
            </a:r>
            <a:r>
              <a:rPr lang="en-US" altLang="ko-KR" sz="1700" b="1" dirty="0"/>
              <a:t>([row[0]==value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mat_b</a:t>
            </a:r>
            <a:r>
              <a:rPr lang="en-US" altLang="ko-KR" sz="1700" b="1" dirty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(*t)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value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row])</a:t>
            </a:r>
            <a:endParaRPr lang="ko-KR" altLang="en-US" sz="1700" b="1" dirty="0"/>
          </a:p>
        </p:txBody>
      </p:sp>
      <p:sp>
        <p:nvSpPr>
          <p:cNvPr id="19" name="직사각형 18"/>
          <p:cNvSpPr/>
          <p:nvPr/>
        </p:nvSpPr>
        <p:spPr>
          <a:xfrm>
            <a:off x="272108" y="4476479"/>
            <a:ext cx="8496943" cy="4062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 smtClean="0"/>
              <a:t>[</a:t>
            </a:r>
            <a:r>
              <a:rPr lang="en-US" altLang="ko-KR" sz="1700" b="1" dirty="0"/>
              <a:t>row[0]==value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700" b="1" dirty="0" smtClean="0"/>
              <a:t> </a:t>
            </a:r>
            <a:r>
              <a:rPr lang="en-US" altLang="ko-KR" sz="1700" b="1" dirty="0"/>
              <a:t>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mat_b</a:t>
            </a:r>
            <a:r>
              <a:rPr lang="en-US" altLang="ko-KR" sz="1700" b="1" dirty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(*t)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value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row]</a:t>
            </a:r>
            <a:endParaRPr lang="ko-KR" altLang="en-US" sz="17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70224" y="4898281"/>
            <a:ext cx="44807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[True, True, True, True, True, True, True, True]</a:t>
            </a:r>
            <a:endParaRPr lang="ko-KR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2108" y="4014814"/>
            <a:ext cx="8496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err="1" smtClean="0">
                <a:latin typeface="+mn-ea"/>
                <a:ea typeface="+mn-ea"/>
              </a:rPr>
              <a:t>튜플들의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첫번째</a:t>
            </a:r>
            <a:r>
              <a:rPr lang="ko-KR" altLang="en-US" sz="1600" dirty="0" smtClean="0">
                <a:latin typeface="+mn-ea"/>
                <a:ea typeface="+mn-ea"/>
              </a:rPr>
              <a:t> 값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즉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en-US" altLang="ko-KR" sz="1600" dirty="0" err="1" smtClean="0">
                <a:latin typeface="+mn-ea"/>
                <a:ea typeface="+mn-ea"/>
              </a:rPr>
              <a:t>mat_a</a:t>
            </a:r>
            <a:r>
              <a:rPr lang="ko-KR" altLang="en-US" sz="1600" dirty="0" smtClean="0">
                <a:latin typeface="+mn-ea"/>
                <a:ea typeface="+mn-ea"/>
              </a:rPr>
              <a:t>의 값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을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모든 값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en-US" altLang="ko-KR" sz="1600" dirty="0" err="1" smtClean="0">
                <a:latin typeface="+mn-ea"/>
                <a:ea typeface="+mn-ea"/>
              </a:rPr>
              <a:t>mat_a</a:t>
            </a:r>
            <a:r>
              <a:rPr lang="ko-KR" altLang="en-US" sz="1600" dirty="0" smtClean="0">
                <a:latin typeface="+mn-ea"/>
                <a:ea typeface="+mn-ea"/>
              </a:rPr>
              <a:t>와 </a:t>
            </a:r>
            <a:r>
              <a:rPr lang="en-US" altLang="ko-KR" sz="1600" dirty="0" err="1" smtClean="0">
                <a:latin typeface="+mn-ea"/>
                <a:ea typeface="+mn-ea"/>
              </a:rPr>
              <a:t>mat_b</a:t>
            </a:r>
            <a:r>
              <a:rPr lang="ko-KR" altLang="en-US" sz="1600" dirty="0" smtClean="0">
                <a:latin typeface="+mn-ea"/>
                <a:ea typeface="+mn-ea"/>
              </a:rPr>
              <a:t>의 값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과 비교한다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2107" y="5445224"/>
            <a:ext cx="8496943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 eaLnBrk="0" hangingPunct="0">
              <a:lnSpc>
                <a:spcPct val="120000"/>
              </a:lnSpc>
              <a:buClr>
                <a:srgbClr val="F79433"/>
              </a:buClr>
            </a:pPr>
            <a:r>
              <a:rPr lang="ko-KR" altLang="en-US" b="1" dirty="0">
                <a:solidFill>
                  <a:srgbClr val="FF0000"/>
                </a:solidFill>
              </a:rPr>
              <a:t>위 </a:t>
            </a:r>
            <a:r>
              <a:rPr lang="ko-KR" altLang="en-US" b="1" dirty="0">
                <a:solidFill>
                  <a:srgbClr val="FF0000"/>
                </a:solidFill>
              </a:rPr>
              <a:t>코드는 비교 대상인 행렬의 </a:t>
            </a:r>
            <a:r>
              <a:rPr lang="ko-KR" altLang="en-US" b="1" dirty="0">
                <a:solidFill>
                  <a:srgbClr val="FF0000"/>
                </a:solidFill>
              </a:rPr>
              <a:t>개수가 늘어나더라도 문제없이 실행된다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224" y="5877272"/>
            <a:ext cx="8496943" cy="720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0000">
              <a:lnSpc>
                <a:spcPct val="120000"/>
              </a:lnSpc>
            </a:pPr>
            <a:r>
              <a:rPr lang="en-US" altLang="ko-KR" sz="1700" b="1" dirty="0">
                <a:solidFill>
                  <a:srgbClr val="009900"/>
                </a:solidFill>
              </a:rPr>
              <a:t>all</a:t>
            </a:r>
            <a:r>
              <a:rPr lang="en-US" altLang="ko-KR" sz="1700" b="1" dirty="0"/>
              <a:t>(</a:t>
            </a:r>
            <a:r>
              <a:rPr lang="en-US" altLang="ko-KR" sz="1700" b="1" dirty="0" smtClean="0"/>
              <a:t>[</a:t>
            </a:r>
            <a:r>
              <a:rPr lang="en-US" altLang="ko-KR" sz="1700" b="1" dirty="0"/>
              <a:t>row[0]==value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for</a:t>
            </a:r>
            <a:r>
              <a:rPr lang="en-US" altLang="ko-KR" sz="1700" b="1" dirty="0" smtClean="0"/>
              <a:t> </a:t>
            </a:r>
            <a:r>
              <a:rPr lang="en-US" altLang="ko-KR" sz="1700" b="1" dirty="0"/>
              <a:t>t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mat_a</a:t>
            </a:r>
            <a:r>
              <a:rPr lang="en-US" altLang="ko-KR" sz="1700" b="1" dirty="0"/>
              <a:t>, </a:t>
            </a:r>
            <a:r>
              <a:rPr lang="en-US" altLang="ko-KR" sz="1700" b="1" dirty="0" err="1" smtClean="0"/>
              <a:t>mat_b</a:t>
            </a:r>
            <a:r>
              <a:rPr lang="en-US" altLang="ko-KR" sz="1700" b="1" dirty="0" smtClean="0"/>
              <a:t>, </a:t>
            </a:r>
            <a:r>
              <a:rPr lang="en-US" altLang="ko-KR" sz="1700" b="1" dirty="0" err="1" smtClean="0">
                <a:solidFill>
                  <a:srgbClr val="FF0000"/>
                </a:solidFill>
              </a:rPr>
              <a:t>mat_c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700" b="1" dirty="0" err="1" smtClean="0">
                <a:solidFill>
                  <a:srgbClr val="FF0000"/>
                </a:solidFill>
              </a:rPr>
              <a:t>mat_d</a:t>
            </a:r>
            <a:r>
              <a:rPr lang="en-US" altLang="ko-KR" sz="1700" b="1" dirty="0" smtClean="0"/>
              <a:t>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 </a:t>
            </a:r>
            <a:r>
              <a:rPr lang="en-US" altLang="ko-KR" sz="1700" b="1" dirty="0" smtClean="0">
                <a:solidFill>
                  <a:srgbClr val="009900"/>
                </a:solidFill>
              </a:rPr>
              <a:t>in </a:t>
            </a:r>
            <a:r>
              <a:rPr lang="en-US" altLang="ko-KR" sz="1700" b="1" dirty="0">
                <a:solidFill>
                  <a:srgbClr val="009900"/>
                </a:solidFill>
              </a:rPr>
              <a:t>zip</a:t>
            </a:r>
            <a:r>
              <a:rPr lang="en-US" altLang="ko-KR" sz="1700" b="1" dirty="0"/>
              <a:t>(*t) </a:t>
            </a:r>
            <a:r>
              <a:rPr lang="en-US" altLang="ko-KR" sz="1700" b="1" dirty="0">
                <a:solidFill>
                  <a:srgbClr val="009900"/>
                </a:solidFill>
              </a:rPr>
              <a:t>for</a:t>
            </a:r>
            <a:r>
              <a:rPr lang="en-US" altLang="ko-KR" sz="1700" b="1" dirty="0"/>
              <a:t> value </a:t>
            </a:r>
            <a:r>
              <a:rPr lang="en-US" altLang="ko-KR" sz="1700" b="1" dirty="0">
                <a:solidFill>
                  <a:srgbClr val="009900"/>
                </a:solidFill>
              </a:rPr>
              <a:t>in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row])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5682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607871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전치행렬은 주어진 </a:t>
            </a:r>
            <a:r>
              <a:rPr lang="en-US" altLang="ko-KR" b="0" dirty="0"/>
              <a:t>m × n</a:t>
            </a:r>
            <a:r>
              <a:rPr lang="ko-KR" altLang="en-US" b="0" dirty="0"/>
              <a:t>의 행렬에서 행과 열을 바꾸어 만든 행렬이다</a:t>
            </a:r>
            <a:r>
              <a:rPr lang="en-US" altLang="ko-KR" b="0" dirty="0"/>
              <a:t>. </a:t>
            </a:r>
            <a:r>
              <a:rPr lang="ko-KR" altLang="en-US" b="0" dirty="0"/>
              <a:t>수식의 표현은 </a:t>
            </a:r>
            <a:r>
              <a:rPr lang="ko-KR" altLang="en-US" b="0" dirty="0" smtClean="0"/>
              <a:t>비교적 단순하다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624736" cy="357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95520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함수를 표현하는 다른 방식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3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람다 함수를 표현하는 다른 방식은 다음과 같다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람다 </a:t>
            </a:r>
            <a:r>
              <a:rPr lang="ko-KR" altLang="en-US" b="0" dirty="0"/>
              <a:t>함수 자체는 위 코드처럼 이름 없이 사용할 수도 있지만</a:t>
            </a:r>
            <a:r>
              <a:rPr lang="en-US" altLang="ko-KR" b="0" dirty="0"/>
              <a:t>, </a:t>
            </a:r>
            <a:r>
              <a:rPr lang="ko-KR" altLang="en-US" b="0" dirty="0"/>
              <a:t>일반적으로 </a:t>
            </a: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9-2]</a:t>
            </a:r>
            <a:r>
              <a:rPr lang="ko-KR" altLang="en-US" b="0" dirty="0"/>
              <a:t>와 같이 어떤 변수에 </a:t>
            </a:r>
            <a:r>
              <a:rPr lang="ko-KR" altLang="en-US" b="0" dirty="0" smtClean="0"/>
              <a:t>람다 함수를 </a:t>
            </a:r>
            <a:r>
              <a:rPr lang="ko-KR" altLang="en-US" b="0" dirty="0"/>
              <a:t>할당하여 함수와 비슷한 형태로 사용한다</a:t>
            </a:r>
            <a:r>
              <a:rPr lang="en-US" altLang="ko-KR" b="0" dirty="0"/>
              <a:t>. </a:t>
            </a:r>
            <a:r>
              <a:rPr lang="ko-KR" altLang="en-US" b="0" dirty="0"/>
              <a:t>위 코드는 람다 함수에 별도의 이름을 지정하지는 않았지만</a:t>
            </a:r>
            <a:r>
              <a:rPr lang="en-US" altLang="ko-KR" b="0" dirty="0"/>
              <a:t>, </a:t>
            </a:r>
            <a:r>
              <a:rPr lang="ko-KR" altLang="en-US" b="0" dirty="0" smtClean="0"/>
              <a:t>괄호에 </a:t>
            </a:r>
            <a:r>
              <a:rPr lang="ko-KR" altLang="en-US" b="0" dirty="0"/>
              <a:t>람다 함수를 넣고 인수</a:t>
            </a:r>
            <a:r>
              <a:rPr lang="en-US" altLang="ko-KR" b="0" dirty="0"/>
              <a:t>(argument)</a:t>
            </a:r>
            <a:r>
              <a:rPr lang="ko-KR" altLang="en-US" b="0" dirty="0"/>
              <a:t>로 </a:t>
            </a:r>
            <a:r>
              <a:rPr lang="en-US" altLang="ko-KR" b="0" dirty="0"/>
              <a:t>5</a:t>
            </a:r>
            <a:r>
              <a:rPr lang="ko-KR" altLang="en-US" b="0" dirty="0"/>
              <a:t>를 입력하였다</a:t>
            </a:r>
            <a:r>
              <a:rPr lang="en-US" altLang="ko-KR" b="0" dirty="0"/>
              <a:t>. </a:t>
            </a:r>
            <a:r>
              <a:rPr lang="ko-KR" altLang="en-US" b="0" dirty="0"/>
              <a:t>이 코드의 결과는 </a:t>
            </a:r>
            <a:r>
              <a:rPr lang="en-US" altLang="ko-KR" b="0" dirty="0"/>
              <a:t>6</a:t>
            </a:r>
            <a:r>
              <a:rPr lang="ko-KR" altLang="en-US" b="0" dirty="0"/>
              <a:t>으로 출력되는 것을 확인할 수 있다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64411"/>
            <a:ext cx="7200000" cy="63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82093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전치행렬을 구현하기 위해 행과 열의 값을 변경해야 한다</a:t>
            </a:r>
            <a:r>
              <a:rPr lang="en-US" altLang="ko-KR" b="0" dirty="0"/>
              <a:t>. </a:t>
            </a:r>
            <a:r>
              <a:rPr lang="ko-KR" altLang="en-US" b="0" dirty="0"/>
              <a:t>구현은 간단하다</a:t>
            </a:r>
            <a:r>
              <a:rPr lang="en-US" altLang="ko-KR" b="0" dirty="0"/>
              <a:t>. </a:t>
            </a:r>
            <a:r>
              <a:rPr lang="ko-KR" altLang="en-US" b="0" dirty="0"/>
              <a:t>기본 행렬 </a:t>
            </a:r>
            <a:r>
              <a:rPr lang="ko-KR" altLang="en-US" b="0" dirty="0" smtClean="0"/>
              <a:t>리스트에서 </a:t>
            </a:r>
            <a:r>
              <a:rPr lang="ko-KR" altLang="en-US" b="0" dirty="0"/>
              <a:t>별표와 </a:t>
            </a:r>
            <a:r>
              <a:rPr lang="en-US" altLang="ko-KR" b="0" dirty="0"/>
              <a:t>zip( ) </a:t>
            </a:r>
            <a:r>
              <a:rPr lang="ko-KR" altLang="en-US" b="0" dirty="0"/>
              <a:t>함수로 각 행의 같은 위치의 </a:t>
            </a:r>
            <a:r>
              <a:rPr lang="ko-KR" altLang="en-US" b="0" dirty="0" err="1"/>
              <a:t>인덱스값을</a:t>
            </a:r>
            <a:r>
              <a:rPr lang="ko-KR" altLang="en-US" b="0" dirty="0"/>
              <a:t> 추출한 후</a:t>
            </a:r>
            <a:r>
              <a:rPr lang="en-US" altLang="ko-KR" b="0" dirty="0"/>
              <a:t>, </a:t>
            </a:r>
            <a:r>
              <a:rPr lang="ko-KR" altLang="en-US" b="0" dirty="0"/>
              <a:t>이 값으로 </a:t>
            </a:r>
            <a:r>
              <a:rPr lang="ko-KR" altLang="en-US" b="0" dirty="0" smtClean="0"/>
              <a:t>리스트를 새롭게 </a:t>
            </a:r>
            <a:r>
              <a:rPr lang="ko-KR" altLang="en-US" b="0" dirty="0"/>
              <a:t>구성하면 된다</a:t>
            </a:r>
            <a:r>
              <a:rPr lang="en-US" altLang="ko-KR" b="0" dirty="0"/>
              <a:t>. 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7" y="2852936"/>
            <a:ext cx="83828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45224"/>
            <a:ext cx="8208912" cy="66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7584" y="458112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위 코드의 핵심은 </a:t>
            </a:r>
            <a:r>
              <a:rPr lang="en-US" altLang="ko-KR" dirty="0"/>
              <a:t>for t in zip(*</a:t>
            </a:r>
            <a:r>
              <a:rPr lang="en-US" altLang="ko-KR" dirty="0" err="1"/>
              <a:t>matrix_a</a:t>
            </a:r>
            <a:r>
              <a:rPr lang="en-US" altLang="ko-KR" dirty="0"/>
              <a:t>)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별표 때문에 리스트를 다음과 같이 </a:t>
            </a:r>
            <a:r>
              <a:rPr lang="ko-KR" altLang="en-US" b="0" dirty="0" err="1" smtClean="0"/>
              <a:t>언패킹한다</a:t>
            </a:r>
            <a:r>
              <a:rPr lang="en-US" altLang="ko-KR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22949"/>
            <a:ext cx="3384376" cy="77527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행렬의 곱셈은 </a:t>
            </a:r>
            <a:r>
              <a:rPr lang="ko-KR" altLang="en-US" b="0" dirty="0" smtClean="0"/>
              <a:t>앞 </a:t>
            </a:r>
            <a:r>
              <a:rPr lang="ko-KR" altLang="en-US" b="0" dirty="0"/>
              <a:t>행렬의 열과 뒤 행렬의 행을 </a:t>
            </a:r>
            <a:r>
              <a:rPr lang="ko-KR" altLang="en-US" dirty="0"/>
              <a:t>선형 결합</a:t>
            </a:r>
            <a:r>
              <a:rPr lang="ko-KR" altLang="en-US" b="0" dirty="0"/>
              <a:t>하면 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다음과 같이 </a:t>
            </a:r>
            <a:r>
              <a:rPr lang="ko-KR" altLang="en-US" b="0" dirty="0"/>
              <a:t>대응되는 값들이 곱셈한다고 생각하면 된다</a:t>
            </a:r>
            <a:r>
              <a:rPr lang="en-US" altLang="ko-KR" b="0" dirty="0"/>
              <a:t>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99997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7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앞 행렬의 열과 뒤 행렬의 행의 크기가 같아야 한다</a:t>
            </a:r>
            <a:r>
              <a:rPr lang="en-US" altLang="ko-KR" dirty="0"/>
              <a:t>. </a:t>
            </a:r>
            <a:r>
              <a:rPr lang="ko-KR" altLang="en-US" b="0" dirty="0" smtClean="0"/>
              <a:t>행렬의 </a:t>
            </a:r>
            <a:r>
              <a:rPr lang="ko-KR" altLang="en-US" b="0" dirty="0"/>
              <a:t>곱셈을 위한 조건을 만족하여야 연산이 된다</a:t>
            </a:r>
            <a:r>
              <a:rPr lang="en-US" altLang="ko-KR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283" y="530120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행렬의 곱셈을 하기 위한 조건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5" y="2996952"/>
            <a:ext cx="5094481" cy="200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3081763" y="4595330"/>
            <a:ext cx="921483" cy="504056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53736" y="1527647"/>
            <a:ext cx="8178703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코드로 구현하기 위해서는 전치행렬의 코드 기법을 사용하여 한 행렬에서는 열의 값을</a:t>
            </a:r>
            <a:r>
              <a:rPr lang="en-US" altLang="ko-KR" b="0" dirty="0"/>
              <a:t>, </a:t>
            </a:r>
            <a:r>
              <a:rPr lang="ko-KR" altLang="en-US" b="0" dirty="0" smtClean="0"/>
              <a:t>다른 행렬에서는 </a:t>
            </a:r>
            <a:r>
              <a:rPr lang="ko-KR" altLang="en-US" b="0" dirty="0"/>
              <a:t>행의 값을 추출하여 곱하는 코드로 구성해야 한다</a:t>
            </a:r>
            <a:r>
              <a:rPr lang="en-US" altLang="ko-KR" b="0" dirty="0"/>
              <a:t>.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6" y="2492896"/>
            <a:ext cx="808369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1560" y="4797152"/>
            <a:ext cx="835292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뒤에 있는 </a:t>
            </a:r>
            <a:r>
              <a:rPr lang="en-US" altLang="ko-KR" dirty="0"/>
              <a:t>for </a:t>
            </a:r>
            <a:r>
              <a:rPr lang="en-US" altLang="ko-KR" dirty="0" err="1"/>
              <a:t>row_a</a:t>
            </a:r>
            <a:r>
              <a:rPr lang="en-US" altLang="ko-KR" dirty="0"/>
              <a:t> in </a:t>
            </a:r>
            <a:r>
              <a:rPr lang="en-US" altLang="ko-KR" dirty="0" err="1"/>
              <a:t>matrix_a</a:t>
            </a:r>
            <a:r>
              <a:rPr lang="ko-KR" altLang="en-US" b="0" dirty="0"/>
              <a:t>에서 행의 값이 뽑히고</a:t>
            </a:r>
            <a:r>
              <a:rPr lang="en-US" altLang="ko-KR" b="0" dirty="0"/>
              <a:t>, </a:t>
            </a:r>
            <a:r>
              <a:rPr lang="en-US" altLang="ko-KR" dirty="0"/>
              <a:t>for </a:t>
            </a:r>
            <a:r>
              <a:rPr lang="en-US" altLang="ko-KR" dirty="0" err="1"/>
              <a:t>column_b</a:t>
            </a:r>
            <a:r>
              <a:rPr lang="en-US" altLang="ko-KR" dirty="0"/>
              <a:t> in zip(*</a:t>
            </a:r>
            <a:r>
              <a:rPr lang="en-US" altLang="ko-KR" dirty="0" err="1"/>
              <a:t>matrix_b</a:t>
            </a:r>
            <a:r>
              <a:rPr lang="en-US" altLang="ko-KR" dirty="0" smtClean="0"/>
              <a:t>)</a:t>
            </a:r>
            <a:r>
              <a:rPr lang="ko-KR" altLang="en-US" b="0" dirty="0" smtClean="0"/>
              <a:t>에서는 </a:t>
            </a:r>
            <a:r>
              <a:rPr lang="ko-KR" altLang="en-US" b="0" dirty="0"/>
              <a:t>열의 값이 뽑힌다</a:t>
            </a:r>
            <a:r>
              <a:rPr lang="en-US" altLang="ko-KR" b="0" dirty="0"/>
              <a:t>. </a:t>
            </a:r>
            <a:r>
              <a:rPr lang="ko-KR" altLang="en-US" b="0" dirty="0"/>
              <a:t>이는 앞의 전치행렬에서 사용한 코드와 비슷하다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다음으로 </a:t>
            </a:r>
            <a:r>
              <a:rPr lang="en-US" altLang="ko-KR" dirty="0" smtClean="0"/>
              <a:t>sum(a * </a:t>
            </a:r>
            <a:r>
              <a:rPr lang="en-US" altLang="ko-KR" dirty="0"/>
              <a:t>b for a, b in zip(</a:t>
            </a:r>
            <a:r>
              <a:rPr lang="en-US" altLang="ko-KR" dirty="0" err="1"/>
              <a:t>row_a</a:t>
            </a:r>
            <a:r>
              <a:rPr lang="en-US" altLang="ko-KR" dirty="0"/>
              <a:t>, </a:t>
            </a:r>
            <a:r>
              <a:rPr lang="en-US" altLang="ko-KR" dirty="0" err="1"/>
              <a:t>column_b</a:t>
            </a:r>
            <a:r>
              <a:rPr lang="en-US" altLang="ko-KR" dirty="0"/>
              <a:t>)</a:t>
            </a:r>
            <a:r>
              <a:rPr lang="en-US" altLang="ko-KR" b="0" dirty="0"/>
              <a:t> </a:t>
            </a:r>
            <a:r>
              <a:rPr lang="ko-KR" altLang="en-US" b="0" dirty="0"/>
              <a:t>코드를 통해 행과 열에서 같은 위치의 </a:t>
            </a:r>
            <a:r>
              <a:rPr lang="ko-KR" altLang="en-US" b="0" dirty="0" smtClean="0"/>
              <a:t>값</a:t>
            </a:r>
            <a:r>
              <a:rPr lang="ko-KR" altLang="en-US" b="0" dirty="0" smtClean="0"/>
              <a:t>끼리 곱한 </a:t>
            </a:r>
            <a:r>
              <a:rPr lang="ko-KR" altLang="en-US" b="0" dirty="0" smtClean="0"/>
              <a:t>다음</a:t>
            </a:r>
            <a:r>
              <a:rPr lang="en-US" altLang="ko-KR" b="0" dirty="0"/>
              <a:t>, sum( ) </a:t>
            </a:r>
            <a:r>
              <a:rPr lang="ko-KR" altLang="en-US" b="0" dirty="0"/>
              <a:t>함수를 사용하여 </a:t>
            </a:r>
            <a:r>
              <a:rPr lang="ko-KR" altLang="en-US" b="0" dirty="0" smtClean="0"/>
              <a:t>곱들의 </a:t>
            </a:r>
            <a:r>
              <a:rPr lang="ko-KR" altLang="en-US" b="0" dirty="0" smtClean="0"/>
              <a:t>합을 </a:t>
            </a:r>
            <a:r>
              <a:rPr lang="ko-KR" altLang="en-US" b="0" dirty="0"/>
              <a:t>구하면 결과값이 </a:t>
            </a:r>
            <a:r>
              <a:rPr lang="ko-KR" altLang="en-US" b="0" dirty="0" smtClean="0"/>
              <a:t>출력된다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392055" y="494116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다양한 형태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800488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827584" y="4473400"/>
            <a:ext cx="17281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27584" y="5416648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556792"/>
            <a:ext cx="852938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map(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리스트나 </a:t>
            </a:r>
            <a:r>
              <a:rPr lang="ko-KR" altLang="en-US" b="0" dirty="0" err="1" smtClean="0"/>
              <a:t>튜플처럼</a:t>
            </a:r>
            <a:r>
              <a:rPr lang="ko-KR" altLang="en-US" b="0" dirty="0" smtClean="0"/>
              <a:t> 요소가 있는 시퀀스 </a:t>
            </a:r>
            <a:r>
              <a:rPr lang="ko-KR" altLang="en-US" b="0" dirty="0" err="1" smtClean="0"/>
              <a:t>자료형</a:t>
            </a:r>
            <a:r>
              <a:rPr lang="ko-KR" altLang="en-US" b="0" dirty="0" smtClean="0"/>
              <a:t> 데이터에 </a:t>
            </a:r>
            <a:r>
              <a:rPr lang="ko-KR" altLang="en-US" dirty="0" smtClean="0"/>
              <a:t>요소마다 </a:t>
            </a:r>
            <a:r>
              <a:rPr lang="ko-KR" altLang="en-US" dirty="0"/>
              <a:t>같은 기능을 적용</a:t>
            </a:r>
            <a:r>
              <a:rPr lang="ko-KR" altLang="en-US" b="0" dirty="0"/>
              <a:t>할 때 </a:t>
            </a:r>
            <a:r>
              <a:rPr lang="ko-KR" altLang="en-US" b="0" dirty="0" smtClean="0"/>
              <a:t>사용한다</a:t>
            </a:r>
            <a:r>
              <a:rPr lang="en-US" altLang="ko-KR" b="0" dirty="0" smtClean="0"/>
              <a:t>.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 marL="36000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/>
              <a:t>위 코드에서는 먼저 </a:t>
            </a:r>
            <a:r>
              <a:rPr lang="en-US" altLang="ko-KR" b="0" dirty="0"/>
              <a:t>ex</a:t>
            </a:r>
            <a:r>
              <a:rPr lang="ko-KR" altLang="en-US" b="0" dirty="0"/>
              <a:t>라는 이름의 리스트를 만들고</a:t>
            </a:r>
            <a:r>
              <a:rPr lang="en-US" altLang="ko-KR" b="0" dirty="0"/>
              <a:t>, </a:t>
            </a:r>
            <a:r>
              <a:rPr lang="ko-KR" altLang="en-US" b="0" dirty="0"/>
              <a:t>입력된 값을 제곱하는 람다 함수 </a:t>
            </a:r>
            <a:r>
              <a:rPr lang="en-US" altLang="ko-KR" dirty="0"/>
              <a:t>f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생성하였다</a:t>
            </a:r>
            <a:r>
              <a:rPr lang="en-US" altLang="ko-KR" b="0" dirty="0"/>
              <a:t>. </a:t>
            </a:r>
            <a:r>
              <a:rPr lang="ko-KR" altLang="en-US" b="0" dirty="0"/>
              <a:t>그리고 ‘</a:t>
            </a:r>
            <a:r>
              <a:rPr lang="en-US" altLang="ko-KR" dirty="0"/>
              <a:t>map(</a:t>
            </a:r>
            <a:r>
              <a:rPr lang="ko-KR" altLang="en-US" dirty="0"/>
              <a:t>함수 이름</a:t>
            </a:r>
            <a:r>
              <a:rPr lang="en-US" altLang="ko-KR" dirty="0"/>
              <a:t>, </a:t>
            </a:r>
            <a:r>
              <a:rPr lang="ko-KR" altLang="en-US" dirty="0"/>
              <a:t>리스트 데이터</a:t>
            </a:r>
            <a:r>
              <a:rPr lang="en-US" altLang="ko-KR" dirty="0"/>
              <a:t>)</a:t>
            </a:r>
            <a:r>
              <a:rPr lang="en-US" altLang="ko-KR" b="0" dirty="0"/>
              <a:t>’</a:t>
            </a:r>
            <a:r>
              <a:rPr lang="ko-KR" altLang="en-US" b="0" dirty="0"/>
              <a:t>의 구조에서 </a:t>
            </a:r>
            <a:r>
              <a:rPr lang="en-US" altLang="ko-KR" dirty="0"/>
              <a:t>map(f, ex) </a:t>
            </a:r>
            <a:r>
              <a:rPr lang="ko-KR" altLang="en-US" b="0" dirty="0"/>
              <a:t>코드를 실행한다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이는 </a:t>
            </a:r>
            <a:r>
              <a:rPr lang="ko-KR" altLang="en-US" dirty="0" smtClean="0"/>
              <a:t>‘함수 </a:t>
            </a:r>
            <a:r>
              <a:rPr lang="en-US" altLang="ko-KR" dirty="0"/>
              <a:t>f</a:t>
            </a:r>
            <a:r>
              <a:rPr lang="ko-KR" altLang="en-US" dirty="0"/>
              <a:t>를 </a:t>
            </a:r>
            <a:r>
              <a:rPr lang="en-US" altLang="ko-KR" dirty="0"/>
              <a:t>ex</a:t>
            </a:r>
            <a:r>
              <a:rPr lang="ko-KR" altLang="en-US" dirty="0"/>
              <a:t>의 각 요소에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하라</a:t>
            </a:r>
            <a:r>
              <a:rPr lang="ko-KR" altLang="en-US" dirty="0"/>
              <a:t>’</a:t>
            </a:r>
            <a:r>
              <a:rPr lang="ko-KR" altLang="en-US" b="0" dirty="0"/>
              <a:t>는 뜻이다</a:t>
            </a:r>
            <a:r>
              <a:rPr lang="en-US" altLang="ko-KR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5" y="3465004"/>
            <a:ext cx="818624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62215" y="5510031"/>
            <a:ext cx="180532" cy="1584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2482" y="2612455"/>
            <a:ext cx="8023974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map(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function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, 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iterable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3505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위 코드는 </a:t>
            </a:r>
            <a:r>
              <a:rPr lang="ko-KR" altLang="en-US" b="0" dirty="0"/>
              <a:t>실제로 </a:t>
            </a:r>
            <a:r>
              <a:rPr lang="ko-KR" altLang="en-US" b="0" dirty="0" smtClean="0"/>
              <a:t>다음과 </a:t>
            </a:r>
            <a:r>
              <a:rPr lang="ko-KR" altLang="en-US" b="0" dirty="0"/>
              <a:t>같이 실행된다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6696114" cy="276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3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11257</TotalTime>
  <Words>3295</Words>
  <Application>Microsoft Office PowerPoint</Application>
  <PresentationFormat>화면 슬라이드 쇼(4:3)</PresentationFormat>
  <Paragraphs>251</Paragraphs>
  <Slides>54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PowerPoint 프레젠테이션</vt:lpstr>
      <vt:lpstr>PowerPoint 프레젠테이션</vt:lpstr>
      <vt:lpstr>PowerPoint 프레젠테이션</vt:lpstr>
      <vt:lpstr>01. 람다 함수</vt:lpstr>
      <vt:lpstr>01. 람다 함수</vt:lpstr>
      <vt:lpstr>01. 람다 함수</vt:lpstr>
      <vt:lpstr>PowerPoint 프레젠테이션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PowerPoint 프레젠테이션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PowerPoint 프레젠테이션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Hanjo Jeong</cp:lastModifiedBy>
  <cp:revision>816</cp:revision>
  <dcterms:created xsi:type="dcterms:W3CDTF">2012-07-11T10:23:22Z</dcterms:created>
  <dcterms:modified xsi:type="dcterms:W3CDTF">2019-04-11T13:25:26Z</dcterms:modified>
</cp:coreProperties>
</file>