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471" r:id="rId3"/>
    <p:sldId id="571" r:id="rId4"/>
    <p:sldId id="528" r:id="rId5"/>
    <p:sldId id="531" r:id="rId6"/>
    <p:sldId id="532" r:id="rId7"/>
    <p:sldId id="534" r:id="rId8"/>
    <p:sldId id="535" r:id="rId9"/>
    <p:sldId id="533" r:id="rId10"/>
    <p:sldId id="536" r:id="rId11"/>
    <p:sldId id="537" r:id="rId12"/>
    <p:sldId id="538" r:id="rId13"/>
    <p:sldId id="539" r:id="rId14"/>
    <p:sldId id="574" r:id="rId15"/>
    <p:sldId id="565" r:id="rId16"/>
    <p:sldId id="541" r:id="rId17"/>
    <p:sldId id="566" r:id="rId18"/>
    <p:sldId id="567" r:id="rId19"/>
    <p:sldId id="572" r:id="rId20"/>
    <p:sldId id="545" r:id="rId21"/>
    <p:sldId id="546" r:id="rId22"/>
    <p:sldId id="547" r:id="rId23"/>
    <p:sldId id="568" r:id="rId24"/>
    <p:sldId id="548" r:id="rId25"/>
    <p:sldId id="549" r:id="rId26"/>
    <p:sldId id="550" r:id="rId27"/>
    <p:sldId id="551" r:id="rId28"/>
    <p:sldId id="552" r:id="rId29"/>
    <p:sldId id="553" r:id="rId30"/>
    <p:sldId id="554" r:id="rId31"/>
    <p:sldId id="556" r:id="rId32"/>
    <p:sldId id="557" r:id="rId33"/>
    <p:sldId id="570" r:id="rId34"/>
    <p:sldId id="558" r:id="rId35"/>
    <p:sldId id="573" r:id="rId36"/>
    <p:sldId id="385" r:id="rId3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43AC81"/>
    <a:srgbClr val="F79433"/>
    <a:srgbClr val="F3F8E6"/>
    <a:srgbClr val="DA6EAB"/>
    <a:srgbClr val="0067B3"/>
    <a:srgbClr val="EE7D6A"/>
    <a:srgbClr val="2A5CAA"/>
    <a:srgbClr val="ED7C7F"/>
    <a:srgbClr val="3C4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5" autoAdjust="0"/>
    <p:restoredTop sz="94213" autoAdjust="0"/>
  </p:normalViewPr>
  <p:slideViewPr>
    <p:cSldViewPr>
      <p:cViewPr varScale="1">
        <p:scale>
          <a:sx n="133" d="100"/>
          <a:sy n="133" d="100"/>
        </p:scale>
        <p:origin x="-1260" y="-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2019-04-17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166697" y="6309320"/>
            <a:ext cx="26693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13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2019-04-17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86" r:id="rId8"/>
    <p:sldLayoutId id="2147483691" r:id="rId9"/>
    <p:sldLayoutId id="2147483685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12. </a:t>
            </a:r>
            <a:r>
              <a:rPr lang="ko-KR" altLang="en-US" sz="3200" b="1" dirty="0">
                <a:solidFill>
                  <a:schemeClr val="bg1"/>
                </a:solidFill>
              </a:rPr>
              <a:t>예외 처리와 파일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try-except-else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/>
              <a:t>[</a:t>
            </a:r>
            <a:r>
              <a:rPr lang="ko-KR" altLang="en-US" b="0" dirty="0"/>
              <a:t>코드 </a:t>
            </a:r>
            <a:r>
              <a:rPr lang="en-US" altLang="ko-KR" b="0" dirty="0"/>
              <a:t>12-3]</a:t>
            </a:r>
            <a:r>
              <a:rPr lang="ko-KR" altLang="en-US" b="0" dirty="0"/>
              <a:t>은 </a:t>
            </a:r>
            <a:r>
              <a:rPr lang="en-US" altLang="ko-KR" b="0" dirty="0"/>
              <a:t>10</a:t>
            </a:r>
            <a:r>
              <a:rPr lang="ko-KR" altLang="en-US" b="0" dirty="0"/>
              <a:t>을 </a:t>
            </a:r>
            <a:r>
              <a:rPr lang="en-US" altLang="ko-KR" b="0" dirty="0"/>
              <a:t>i</a:t>
            </a:r>
            <a:r>
              <a:rPr lang="ko-KR" altLang="en-US" b="0" dirty="0"/>
              <a:t>로 나누는 코드를 실행하여 제대로 나누었을 경우 </a:t>
            </a:r>
            <a:r>
              <a:rPr lang="en-US" altLang="ko-KR" b="0" dirty="0"/>
              <a:t>else</a:t>
            </a:r>
            <a:r>
              <a:rPr lang="ko-KR" altLang="en-US" b="0" dirty="0"/>
              <a:t>문에 의해 </a:t>
            </a:r>
            <a:r>
              <a:rPr lang="ko-KR" altLang="en-US" b="0" dirty="0" smtClean="0"/>
              <a:t>결과가 </a:t>
            </a:r>
            <a:r>
              <a:rPr lang="ko-KR" altLang="en-US" b="0" dirty="0"/>
              <a:t>화면에 출력되고</a:t>
            </a:r>
            <a:r>
              <a:rPr lang="en-US" altLang="ko-KR" b="0" dirty="0"/>
              <a:t>, </a:t>
            </a:r>
            <a:r>
              <a:rPr lang="ko-KR" altLang="en-US" b="0" dirty="0"/>
              <a:t>그렇지 않을 경우 사전에 정의된 </a:t>
            </a:r>
            <a:r>
              <a:rPr lang="en-US" altLang="ko-KR" b="0" dirty="0"/>
              <a:t>except</a:t>
            </a:r>
            <a:r>
              <a:rPr lang="ko-KR" altLang="en-US" b="0" dirty="0"/>
              <a:t>문에 의해 에러가 발생하는 </a:t>
            </a:r>
            <a:r>
              <a:rPr lang="ko-KR" altLang="en-US" b="0" dirty="0" smtClean="0"/>
              <a:t>코드이다</a:t>
            </a:r>
            <a:r>
              <a:rPr lang="en-US" altLang="ko-KR" b="0" dirty="0"/>
              <a:t>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53"/>
          <a:stretch/>
        </p:blipFill>
        <p:spPr bwMode="auto">
          <a:xfrm>
            <a:off x="561281" y="3212976"/>
            <a:ext cx="8271859" cy="299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990554"/>
            <a:ext cx="2320503" cy="3437381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0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예외 처리 구문 </a:t>
            </a:r>
            <a:r>
              <a:rPr lang="en-US" altLang="ko-KR" sz="2000" dirty="0" smtClean="0"/>
              <a:t>3: </a:t>
            </a:r>
            <a:r>
              <a:rPr lang="en-US" altLang="ko-KR" sz="2000" dirty="0">
                <a:solidFill>
                  <a:srgbClr val="F79433"/>
                </a:solidFill>
              </a:rPr>
              <a:t>try-except-finally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/>
              <a:t>try-except-finally</a:t>
            </a:r>
            <a:r>
              <a:rPr lang="ko-KR" altLang="en-US" b="0" dirty="0"/>
              <a:t>문에서 </a:t>
            </a:r>
            <a:r>
              <a:rPr lang="en-US" altLang="ko-KR" dirty="0"/>
              <a:t>finally</a:t>
            </a:r>
            <a:r>
              <a:rPr lang="ko-KR" altLang="en-US" dirty="0"/>
              <a:t>문</a:t>
            </a:r>
            <a:r>
              <a:rPr lang="ko-KR" altLang="en-US" b="0" dirty="0"/>
              <a:t>은 </a:t>
            </a:r>
            <a:r>
              <a:rPr lang="en-US" altLang="ko-KR" b="0" dirty="0"/>
              <a:t>try-except</a:t>
            </a:r>
            <a:r>
              <a:rPr lang="ko-KR" altLang="en-US" b="0" dirty="0"/>
              <a:t>문 안에 있는 </a:t>
            </a:r>
            <a:r>
              <a:rPr lang="ko-KR" altLang="en-US" dirty="0" smtClean="0"/>
              <a:t>예외 발생 여부와 상관없이 무조건</a:t>
            </a:r>
            <a:r>
              <a:rPr lang="en-US" altLang="ko-KR" dirty="0" smtClean="0"/>
              <a:t> </a:t>
            </a:r>
            <a:r>
              <a:rPr lang="ko-KR" altLang="en-US" dirty="0"/>
              <a:t>최종으로 호출하는 코드</a:t>
            </a:r>
            <a:r>
              <a:rPr lang="ko-KR" altLang="en-US" b="0" dirty="0"/>
              <a:t>이다</a:t>
            </a:r>
            <a:endParaRPr lang="en-US" altLang="ko-KR" b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57" y="2780928"/>
            <a:ext cx="8138232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1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980728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try-except-finally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451272" y="1713108"/>
            <a:ext cx="3112616" cy="33835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008000"/>
                </a:solidFill>
              </a:rPr>
              <a:t>try</a:t>
            </a:r>
            <a:r>
              <a:rPr lang="en-US" altLang="ko-KR" b="1" dirty="0">
                <a:solidFill>
                  <a:schemeClr val="tx2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    f = </a:t>
            </a:r>
            <a:r>
              <a:rPr lang="en-US" altLang="ko-KR" b="1" dirty="0">
                <a:solidFill>
                  <a:srgbClr val="008000"/>
                </a:solidFill>
              </a:rPr>
              <a:t>open</a:t>
            </a:r>
            <a:r>
              <a:rPr lang="en-US" altLang="ko-KR" b="1" dirty="0">
                <a:solidFill>
                  <a:schemeClr val="tx2"/>
                </a:solidFill>
              </a:rPr>
              <a:t>("d8.txt", 'r')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    s = </a:t>
            </a:r>
            <a:r>
              <a:rPr lang="en-US" altLang="ko-KR" b="1" dirty="0" err="1">
                <a:solidFill>
                  <a:schemeClr val="tx2"/>
                </a:solidFill>
              </a:rPr>
              <a:t>f.readline</a:t>
            </a:r>
            <a:r>
              <a:rPr lang="en-US" altLang="ko-KR" b="1" dirty="0">
                <a:solidFill>
                  <a:schemeClr val="tx2"/>
                </a:solidFill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    i = </a:t>
            </a:r>
            <a:r>
              <a:rPr lang="en-US" altLang="ko-KR" b="1" dirty="0">
                <a:solidFill>
                  <a:srgbClr val="008000"/>
                </a:solidFill>
              </a:rPr>
              <a:t>int</a:t>
            </a:r>
            <a:r>
              <a:rPr lang="en-US" altLang="ko-KR" b="1" dirty="0">
                <a:solidFill>
                  <a:schemeClr val="tx2"/>
                </a:solidFill>
              </a:rPr>
              <a:t>(</a:t>
            </a:r>
            <a:r>
              <a:rPr lang="en-US" altLang="ko-KR" b="1" dirty="0" err="1">
                <a:solidFill>
                  <a:schemeClr val="tx2"/>
                </a:solidFill>
              </a:rPr>
              <a:t>s.strip</a:t>
            </a:r>
            <a:r>
              <a:rPr lang="en-US" altLang="ko-KR" b="1" dirty="0">
                <a:solidFill>
                  <a:schemeClr val="tx2"/>
                </a:solidFill>
              </a:rPr>
              <a:t>())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008000"/>
                </a:solidFill>
              </a:rPr>
              <a:t>except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en-US" altLang="ko-KR" b="1" dirty="0" err="1">
                <a:solidFill>
                  <a:schemeClr val="tx2"/>
                </a:solidFill>
              </a:rPr>
              <a:t>OSError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en-US" altLang="ko-KR" b="1" dirty="0">
                <a:solidFill>
                  <a:srgbClr val="008000"/>
                </a:solidFill>
              </a:rPr>
              <a:t>as</a:t>
            </a:r>
            <a:r>
              <a:rPr lang="en-US" altLang="ko-KR" b="1" dirty="0">
                <a:solidFill>
                  <a:schemeClr val="tx2"/>
                </a:solidFill>
              </a:rPr>
              <a:t> err: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    print(err)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008000"/>
                </a:solidFill>
              </a:rPr>
              <a:t>except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en-US" altLang="ko-KR" b="1" dirty="0" err="1">
                <a:solidFill>
                  <a:schemeClr val="tx2"/>
                </a:solidFill>
              </a:rPr>
              <a:t>ValueError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en-US" altLang="ko-KR" b="1" dirty="0">
                <a:solidFill>
                  <a:srgbClr val="008000"/>
                </a:solidFill>
              </a:rPr>
              <a:t>as</a:t>
            </a:r>
            <a:r>
              <a:rPr lang="en-US" altLang="ko-KR" b="1" dirty="0">
                <a:solidFill>
                  <a:schemeClr val="tx2"/>
                </a:solidFill>
              </a:rPr>
              <a:t> err: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    print(err)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008000"/>
                </a:solidFill>
              </a:rPr>
              <a:t>finally</a:t>
            </a:r>
            <a:r>
              <a:rPr lang="en-US" altLang="ko-KR" b="1" dirty="0">
                <a:solidFill>
                  <a:schemeClr val="tx2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    </a:t>
            </a:r>
            <a:r>
              <a:rPr lang="en-US" altLang="ko-KR" b="1" dirty="0" err="1">
                <a:solidFill>
                  <a:schemeClr val="tx2"/>
                </a:solidFill>
              </a:rPr>
              <a:t>f.close</a:t>
            </a:r>
            <a:r>
              <a:rPr lang="en-US" altLang="ko-KR" b="1" dirty="0">
                <a:solidFill>
                  <a:schemeClr val="tx2"/>
                </a:solidFill>
              </a:rPr>
              <a:t>()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44008" y="2029423"/>
            <a:ext cx="3816424" cy="27515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008000"/>
                </a:solidFill>
              </a:rPr>
              <a:t>try</a:t>
            </a:r>
            <a:r>
              <a:rPr lang="en-US" altLang="ko-KR" b="1" dirty="0">
                <a:solidFill>
                  <a:schemeClr val="tx2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    </a:t>
            </a:r>
            <a:r>
              <a:rPr lang="en-US" altLang="ko-KR" b="1" dirty="0">
                <a:solidFill>
                  <a:srgbClr val="008000"/>
                </a:solidFill>
              </a:rPr>
              <a:t>with open</a:t>
            </a:r>
            <a:r>
              <a:rPr lang="en-US" altLang="ko-KR" b="1" dirty="0">
                <a:solidFill>
                  <a:schemeClr val="tx2"/>
                </a:solidFill>
              </a:rPr>
              <a:t>("</a:t>
            </a:r>
            <a:r>
              <a:rPr lang="en-US" altLang="ko-KR" b="1" dirty="0" smtClean="0">
                <a:solidFill>
                  <a:schemeClr val="tx2"/>
                </a:solidFill>
              </a:rPr>
              <a:t>d8.txt</a:t>
            </a:r>
            <a:r>
              <a:rPr lang="en-US" altLang="ko-KR" b="1" dirty="0">
                <a:solidFill>
                  <a:schemeClr val="tx2"/>
                </a:solidFill>
              </a:rPr>
              <a:t>", 'r') </a:t>
            </a:r>
            <a:r>
              <a:rPr lang="en-US" altLang="ko-KR" b="1" dirty="0">
                <a:solidFill>
                  <a:srgbClr val="008000"/>
                </a:solidFill>
              </a:rPr>
              <a:t>as</a:t>
            </a:r>
            <a:r>
              <a:rPr lang="en-US" altLang="ko-KR" b="1" dirty="0">
                <a:solidFill>
                  <a:schemeClr val="tx2"/>
                </a:solidFill>
              </a:rPr>
              <a:t> f</a:t>
            </a:r>
            <a:r>
              <a:rPr lang="en-US" altLang="ko-KR" b="1" dirty="0" smtClean="0">
                <a:solidFill>
                  <a:schemeClr val="tx2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</a:rPr>
              <a:t>       s </a:t>
            </a:r>
            <a:r>
              <a:rPr lang="en-US" altLang="ko-KR" b="1" dirty="0">
                <a:solidFill>
                  <a:schemeClr val="tx2"/>
                </a:solidFill>
              </a:rPr>
              <a:t>= </a:t>
            </a:r>
            <a:r>
              <a:rPr lang="en-US" altLang="ko-KR" b="1" dirty="0" err="1">
                <a:solidFill>
                  <a:schemeClr val="tx2"/>
                </a:solidFill>
              </a:rPr>
              <a:t>f.readline</a:t>
            </a:r>
            <a:r>
              <a:rPr lang="en-US" altLang="ko-KR" b="1" dirty="0">
                <a:solidFill>
                  <a:schemeClr val="tx2"/>
                </a:solidFill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    </a:t>
            </a:r>
            <a:r>
              <a:rPr lang="en-US" altLang="ko-KR" b="1" dirty="0" smtClean="0">
                <a:solidFill>
                  <a:schemeClr val="tx2"/>
                </a:solidFill>
              </a:rPr>
              <a:t>    i </a:t>
            </a:r>
            <a:r>
              <a:rPr lang="en-US" altLang="ko-KR" b="1" dirty="0">
                <a:solidFill>
                  <a:schemeClr val="tx2"/>
                </a:solidFill>
              </a:rPr>
              <a:t>= </a:t>
            </a:r>
            <a:r>
              <a:rPr lang="en-US" altLang="ko-KR" b="1" dirty="0">
                <a:solidFill>
                  <a:srgbClr val="008000"/>
                </a:solidFill>
              </a:rPr>
              <a:t>int</a:t>
            </a:r>
            <a:r>
              <a:rPr lang="en-US" altLang="ko-KR" b="1" dirty="0">
                <a:solidFill>
                  <a:schemeClr val="tx2"/>
                </a:solidFill>
              </a:rPr>
              <a:t>(</a:t>
            </a:r>
            <a:r>
              <a:rPr lang="en-US" altLang="ko-KR" b="1" dirty="0" err="1">
                <a:solidFill>
                  <a:schemeClr val="tx2"/>
                </a:solidFill>
              </a:rPr>
              <a:t>s.strip</a:t>
            </a:r>
            <a:r>
              <a:rPr lang="en-US" altLang="ko-KR" b="1" dirty="0">
                <a:solidFill>
                  <a:schemeClr val="tx2"/>
                </a:solidFill>
              </a:rPr>
              <a:t>())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008000"/>
                </a:solidFill>
              </a:rPr>
              <a:t>except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en-US" altLang="ko-KR" b="1" dirty="0" err="1">
                <a:solidFill>
                  <a:schemeClr val="tx2"/>
                </a:solidFill>
              </a:rPr>
              <a:t>OSError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en-US" altLang="ko-KR" b="1" dirty="0">
                <a:solidFill>
                  <a:srgbClr val="008000"/>
                </a:solidFill>
              </a:rPr>
              <a:t>as</a:t>
            </a:r>
            <a:r>
              <a:rPr lang="en-US" altLang="ko-KR" b="1" dirty="0">
                <a:solidFill>
                  <a:schemeClr val="tx2"/>
                </a:solidFill>
              </a:rPr>
              <a:t> err: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    print(err)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008000"/>
                </a:solidFill>
              </a:rPr>
              <a:t>except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en-US" altLang="ko-KR" b="1" dirty="0" err="1">
                <a:solidFill>
                  <a:schemeClr val="tx2"/>
                </a:solidFill>
              </a:rPr>
              <a:t>ValueError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en-US" altLang="ko-KR" b="1" dirty="0">
                <a:solidFill>
                  <a:srgbClr val="008000"/>
                </a:solidFill>
              </a:rPr>
              <a:t>as</a:t>
            </a:r>
            <a:r>
              <a:rPr lang="en-US" altLang="ko-KR" b="1" dirty="0">
                <a:solidFill>
                  <a:schemeClr val="tx2"/>
                </a:solidFill>
              </a:rPr>
              <a:t> err: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    print(err</a:t>
            </a:r>
            <a:r>
              <a:rPr lang="en-US" altLang="ko-KR" b="1" dirty="0" smtClean="0">
                <a:solidFill>
                  <a:schemeClr val="tx2"/>
                </a:solidFill>
              </a:rPr>
              <a:t>)</a:t>
            </a:r>
            <a:endParaRPr lang="en-US" altLang="ko-KR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9912" y="3140968"/>
            <a:ext cx="648072" cy="504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vs.</a:t>
            </a:r>
            <a:endParaRPr lang="ko-KR" altLang="en-US" sz="3600" b="1" dirty="0" smtClean="0">
              <a:solidFill>
                <a:srgbClr val="FF0000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457300" y="5301208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 smtClean="0"/>
              <a:t>finally </a:t>
            </a:r>
            <a:r>
              <a:rPr lang="ko-KR" altLang="en-US" b="0" dirty="0" smtClean="0"/>
              <a:t>구문은 왼쪽 코드와 같이 파일을 </a:t>
            </a:r>
            <a:r>
              <a:rPr lang="en-US" altLang="ko-KR" b="0" dirty="0" smtClean="0"/>
              <a:t>open</a:t>
            </a:r>
            <a:r>
              <a:rPr lang="ko-KR" altLang="en-US" b="0" dirty="0" smtClean="0"/>
              <a:t>하여 작업을 수행한 다음</a:t>
            </a:r>
            <a:r>
              <a:rPr lang="en-US" altLang="ko-KR" b="0" dirty="0" smtClean="0"/>
              <a:t>, close</a:t>
            </a:r>
            <a:r>
              <a:rPr lang="ko-KR" altLang="en-US" b="0" dirty="0" smtClean="0"/>
              <a:t>해야 되는 것처럼</a:t>
            </a:r>
            <a:r>
              <a:rPr lang="en-US" altLang="ko-KR" b="0" dirty="0" smtClean="0"/>
              <a:t>, </a:t>
            </a:r>
            <a:r>
              <a:rPr lang="ko-KR" altLang="en-US" dirty="0" smtClean="0"/>
              <a:t>어떠한 작업을 수행한 후 같이 수행해줘야 되는 구문</a:t>
            </a:r>
            <a:r>
              <a:rPr lang="ko-KR" altLang="en-US" b="0" dirty="0" smtClean="0"/>
              <a:t>들을 </a:t>
            </a:r>
            <a:r>
              <a:rPr lang="ko-KR" altLang="en-US" dirty="0" smtClean="0"/>
              <a:t>명시적으로 표현</a:t>
            </a:r>
            <a:r>
              <a:rPr lang="ko-KR" altLang="en-US" b="0" dirty="0" smtClean="0"/>
              <a:t>해줘야 될 때 주로 사용된다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99919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raise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/>
              <a:t>raise</a:t>
            </a:r>
            <a:r>
              <a:rPr lang="ko-KR" altLang="en-US" b="0" dirty="0"/>
              <a:t>문은 </a:t>
            </a:r>
            <a:r>
              <a:rPr lang="en-US" altLang="ko-KR" b="0" dirty="0"/>
              <a:t>try-except</a:t>
            </a:r>
            <a:r>
              <a:rPr lang="ko-KR" altLang="en-US" b="0" dirty="0"/>
              <a:t>문과 달리 </a:t>
            </a:r>
            <a:r>
              <a:rPr lang="ko-KR" altLang="en-US" b="0" dirty="0" smtClean="0"/>
              <a:t>프로그래머가 </a:t>
            </a:r>
            <a:r>
              <a:rPr lang="ko-KR" altLang="en-US" b="0" dirty="0" smtClean="0"/>
              <a:t>필요할 </a:t>
            </a:r>
            <a:r>
              <a:rPr lang="ko-KR" altLang="en-US" b="0" dirty="0"/>
              <a:t>때 </a:t>
            </a:r>
            <a:r>
              <a:rPr lang="ko-KR" altLang="en-US" b="0" dirty="0" smtClean="0"/>
              <a:t>임의로 예외를 </a:t>
            </a:r>
            <a:r>
              <a:rPr lang="ko-KR" altLang="en-US" b="0" dirty="0"/>
              <a:t>발생시키는 코드이다</a:t>
            </a:r>
            <a:r>
              <a:rPr lang="en-US" altLang="ko-KR" b="0" dirty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30" y="2780928"/>
            <a:ext cx="7685929" cy="638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44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980728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raise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>
              <a:solidFill>
                <a:srgbClr val="F79433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61" y="3573016"/>
            <a:ext cx="8257774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61" y="1628800"/>
            <a:ext cx="6768752" cy="183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9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raise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971600" y="1772816"/>
            <a:ext cx="734481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b="0" dirty="0"/>
              <a:t>[</a:t>
            </a:r>
            <a:r>
              <a:rPr lang="ko-KR" altLang="en-US" b="0" dirty="0"/>
              <a:t>코드 </a:t>
            </a:r>
            <a:r>
              <a:rPr lang="en-US" altLang="ko-KR" b="0" dirty="0"/>
              <a:t>12-5]</a:t>
            </a:r>
            <a:r>
              <a:rPr lang="ko-KR" altLang="en-US" b="0" dirty="0"/>
              <a:t>는 </a:t>
            </a:r>
            <a:r>
              <a:rPr lang="en-US" altLang="ko-KR" b="0" dirty="0"/>
              <a:t>while True</a:t>
            </a:r>
            <a:r>
              <a:rPr lang="ko-KR" altLang="en-US" b="0" dirty="0"/>
              <a:t>문으로 </a:t>
            </a:r>
            <a:r>
              <a:rPr lang="ko-KR" altLang="en-US" b="0" dirty="0" err="1"/>
              <a:t>반복문이</a:t>
            </a:r>
            <a:r>
              <a:rPr lang="ko-KR" altLang="en-US" b="0" dirty="0"/>
              <a:t> 계속 돌아가면서 사용자에게 입력을 받는다</a:t>
            </a:r>
            <a:r>
              <a:rPr lang="en-US" altLang="ko-KR" b="0" dirty="0"/>
              <a:t>. </a:t>
            </a:r>
            <a:r>
              <a:rPr lang="ko-KR" altLang="en-US" b="0" dirty="0" smtClean="0"/>
              <a:t>하지만 </a:t>
            </a:r>
            <a:r>
              <a:rPr lang="ko-KR" altLang="en-US" b="0" dirty="0"/>
              <a:t>사용자가 입력한 값이 숫자가 아닌 경우에는 </a:t>
            </a:r>
            <a:r>
              <a:rPr lang="ko-KR" altLang="en-US" b="0" dirty="0" err="1"/>
              <a:t>숫자값을</a:t>
            </a:r>
            <a:r>
              <a:rPr lang="ko-KR" altLang="en-US" b="0" dirty="0"/>
              <a:t> </a:t>
            </a:r>
            <a:r>
              <a:rPr lang="ko-KR" altLang="en-US" b="0" dirty="0" err="1"/>
              <a:t>입력받지</a:t>
            </a:r>
            <a:r>
              <a:rPr lang="ko-KR" altLang="en-US" b="0" dirty="0"/>
              <a:t> 않았다고 </a:t>
            </a:r>
            <a:r>
              <a:rPr lang="ko-KR" altLang="en-US" b="0" dirty="0" smtClean="0"/>
              <a:t>출력하면서 프로그램을 </a:t>
            </a:r>
            <a:r>
              <a:rPr lang="ko-KR" altLang="en-US" b="0" dirty="0"/>
              <a:t>종료하는 것을 목적으로 작성된 프로그램이다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 smtClean="0"/>
              <a:t>이때</a:t>
            </a:r>
            <a:r>
              <a:rPr lang="en-US" altLang="ko-KR" b="0" dirty="0"/>
              <a:t>, </a:t>
            </a:r>
            <a:r>
              <a:rPr lang="ko-KR" altLang="en-US" b="0" dirty="0"/>
              <a:t>에러의 종료는 </a:t>
            </a:r>
            <a:r>
              <a:rPr lang="en-US" altLang="ko-KR" b="0" dirty="0" err="1" smtClean="0"/>
              <a:t>ValueError</a:t>
            </a:r>
            <a:r>
              <a:rPr lang="ko-KR" altLang="en-US" b="0" dirty="0" smtClean="0"/>
              <a:t>로 </a:t>
            </a:r>
            <a:r>
              <a:rPr lang="ko-KR" altLang="en-US" b="0" dirty="0"/>
              <a:t>화면에 출력된다</a:t>
            </a:r>
            <a:r>
              <a:rPr lang="en-US" altLang="ko-KR" b="0" dirty="0"/>
              <a:t>. </a:t>
            </a:r>
            <a:r>
              <a:rPr lang="ko-KR" altLang="en-US" b="0" dirty="0"/>
              <a:t>사용자가 입력을 잘못했을 때</a:t>
            </a:r>
            <a:r>
              <a:rPr lang="en-US" altLang="ko-KR" b="0" dirty="0"/>
              <a:t>, </a:t>
            </a:r>
            <a:r>
              <a:rPr lang="ko-KR" altLang="en-US" b="0" dirty="0"/>
              <a:t>입력이 잘못된 것을 알려 주면서 </a:t>
            </a:r>
            <a:r>
              <a:rPr lang="ko-KR" altLang="en-US" b="0" dirty="0" smtClean="0"/>
              <a:t>종료하는 </a:t>
            </a:r>
            <a:r>
              <a:rPr lang="ko-KR" altLang="en-US" b="0" dirty="0"/>
              <a:t>프로그램이다</a:t>
            </a:r>
            <a:r>
              <a:rPr lang="en-US" altLang="ko-KR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50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</a:t>
            </a:r>
            <a:r>
              <a:rPr lang="ko-KR" altLang="en-US" sz="2000" dirty="0" smtClean="0"/>
              <a:t>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assert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/>
              <a:t>assert</a:t>
            </a:r>
            <a:r>
              <a:rPr lang="ko-KR" altLang="en-US" b="0" dirty="0"/>
              <a:t>문은 미리 알아야 할 예외 정보가 조건에 만족하지 않을 경우</a:t>
            </a:r>
            <a:r>
              <a:rPr lang="en-US" altLang="ko-KR" b="0" dirty="0"/>
              <a:t>, </a:t>
            </a:r>
            <a:r>
              <a:rPr lang="ko-KR" altLang="en-US" b="0" dirty="0"/>
              <a:t>예외를 발생시키는 </a:t>
            </a:r>
            <a:r>
              <a:rPr lang="ko-KR" altLang="en-US" b="0" dirty="0" smtClean="0"/>
              <a:t>구문이다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692986"/>
            <a:ext cx="8208913" cy="70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20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1052736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</a:t>
            </a:r>
            <a:r>
              <a:rPr lang="ko-KR" altLang="en-US" sz="2000" dirty="0" smtClean="0"/>
              <a:t>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assert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700808"/>
            <a:ext cx="7711597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3933056"/>
            <a:ext cx="764531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</a:t>
            </a:r>
            <a:r>
              <a:rPr lang="ko-KR" altLang="en-US" sz="2000" dirty="0" smtClean="0"/>
              <a:t>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assert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1043608" y="1772816"/>
            <a:ext cx="756084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b="0" dirty="0"/>
              <a:t>1</a:t>
            </a:r>
            <a:r>
              <a:rPr lang="ko-KR" altLang="en-US" b="0" dirty="0"/>
              <a:t>행에서 </a:t>
            </a:r>
            <a:r>
              <a:rPr lang="en-US" altLang="ko-KR" b="0" dirty="0" err="1"/>
              <a:t>get_binary_nmubmer</a:t>
            </a:r>
            <a:r>
              <a:rPr lang="en-US" altLang="ko-KR" b="0" dirty="0"/>
              <a:t>( ) </a:t>
            </a:r>
            <a:r>
              <a:rPr lang="ko-KR" altLang="en-US" b="0" dirty="0"/>
              <a:t>함수에 십진수가 들어온다</a:t>
            </a:r>
            <a:r>
              <a:rPr lang="en-US" altLang="ko-KR" b="0" dirty="0"/>
              <a:t>. </a:t>
            </a:r>
            <a:r>
              <a:rPr lang="ko-KR" altLang="en-US" b="0" dirty="0"/>
              <a:t>하지만 함수를 사용하는 </a:t>
            </a:r>
            <a:r>
              <a:rPr lang="ko-KR" altLang="en-US" b="0" dirty="0" smtClean="0"/>
              <a:t>사용자가 </a:t>
            </a:r>
            <a:r>
              <a:rPr lang="ko-KR" altLang="en-US" b="0" dirty="0"/>
              <a:t>잘못된 인수</a:t>
            </a:r>
            <a:r>
              <a:rPr lang="en-US" altLang="ko-KR" b="0" dirty="0"/>
              <a:t>argument, </a:t>
            </a:r>
            <a:r>
              <a:rPr lang="ko-KR" altLang="en-US" b="0" dirty="0"/>
              <a:t>예를 들어 </a:t>
            </a:r>
            <a:r>
              <a:rPr lang="ko-KR" altLang="en-US" b="0" dirty="0" err="1"/>
              <a:t>문자열값을</a:t>
            </a:r>
            <a:r>
              <a:rPr lang="ko-KR" altLang="en-US" b="0" dirty="0"/>
              <a:t> 입력할 수도 있다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 smtClean="0"/>
              <a:t>이를 </a:t>
            </a:r>
            <a:r>
              <a:rPr lang="ko-KR" altLang="en-US" b="0" dirty="0"/>
              <a:t>방지하기 위해 </a:t>
            </a:r>
            <a:r>
              <a:rPr lang="en-US" altLang="ko-KR" b="0" dirty="0"/>
              <a:t>2</a:t>
            </a:r>
            <a:r>
              <a:rPr lang="ko-KR" altLang="en-US" b="0" dirty="0" smtClean="0"/>
              <a:t>행에서 </a:t>
            </a:r>
            <a:r>
              <a:rPr lang="en-US" altLang="ko-KR" b="0" dirty="0"/>
              <a:t>assert</a:t>
            </a:r>
            <a:r>
              <a:rPr lang="ko-KR" altLang="en-US" b="0" dirty="0"/>
              <a:t>문을 사용하였다</a:t>
            </a:r>
            <a:r>
              <a:rPr lang="en-US" altLang="ko-KR" b="0" dirty="0"/>
              <a:t>. </a:t>
            </a:r>
            <a:r>
              <a:rPr lang="en-US" altLang="ko-KR" dirty="0" err="1"/>
              <a:t>isinstance</a:t>
            </a:r>
            <a:r>
              <a:rPr lang="en-US" altLang="ko-KR" dirty="0"/>
              <a:t>( ) </a:t>
            </a:r>
            <a:r>
              <a:rPr lang="ko-KR" altLang="en-US" b="0" dirty="0"/>
              <a:t>함수는 입력된 값이 뒤에 있는 클래스의 </a:t>
            </a:r>
            <a:r>
              <a:rPr lang="ko-KR" altLang="en-US" b="0" dirty="0" err="1" smtClean="0"/>
              <a:t>인스턴스인지를</a:t>
            </a:r>
            <a:r>
              <a:rPr lang="ko-KR" altLang="en-US" b="0" dirty="0" smtClean="0"/>
              <a:t> </a:t>
            </a:r>
            <a:r>
              <a:rPr lang="ko-KR" altLang="en-US" b="0" dirty="0"/>
              <a:t>확인하는 함수이다</a:t>
            </a:r>
            <a:r>
              <a:rPr lang="en-US" altLang="ko-KR" b="0" dirty="0"/>
              <a:t>. </a:t>
            </a:r>
            <a:r>
              <a:rPr lang="ko-KR" altLang="en-US" b="0" dirty="0"/>
              <a:t>이 코드에서 </a:t>
            </a:r>
            <a:r>
              <a:rPr lang="en-US" altLang="ko-KR" b="0" dirty="0" err="1"/>
              <a:t>decimal_number</a:t>
            </a:r>
            <a:r>
              <a:rPr lang="en-US" altLang="ko-KR" b="0" dirty="0"/>
              <a:t> </a:t>
            </a:r>
            <a:r>
              <a:rPr lang="ko-KR" altLang="en-US" b="0" dirty="0"/>
              <a:t>변수가 정수형인지는 </a:t>
            </a:r>
            <a:r>
              <a:rPr lang="en-US" altLang="ko-KR" b="0" dirty="0"/>
              <a:t>5~6</a:t>
            </a:r>
            <a:r>
              <a:rPr lang="ko-KR" altLang="en-US" b="0" dirty="0" smtClean="0"/>
              <a:t>행에서 </a:t>
            </a:r>
            <a:r>
              <a:rPr lang="ko-KR" altLang="en-US" b="0" dirty="0"/>
              <a:t>확인할 수 있다</a:t>
            </a:r>
            <a:r>
              <a:rPr lang="en-US" altLang="ko-KR" b="0" dirty="0" smtClean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b="0" dirty="0"/>
              <a:t>assert</a:t>
            </a:r>
            <a:r>
              <a:rPr lang="ko-KR" altLang="en-US" b="0" dirty="0"/>
              <a:t>문은 코드를 작성할 때 잘못된 입력 여부를 사전에 확인하여 나중에 필요 없는 연산을 막아 주며</a:t>
            </a:r>
            <a:r>
              <a:rPr lang="en-US" altLang="ko-KR" b="0" dirty="0"/>
              <a:t>, </a:t>
            </a:r>
            <a:r>
              <a:rPr lang="ko-KR" altLang="en-US" b="0" dirty="0"/>
              <a:t>다른 사람이 만든 코드를 사용하는 데 좋은 가이드가 될 수 있다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sp>
        <p:nvSpPr>
          <p:cNvPr id="8" name="오른쪽 화살표 7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8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파일 다루기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82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예외 </a:t>
            </a:r>
            <a:r>
              <a:rPr lang="ko-KR" altLang="en-US" sz="2000" b="1" dirty="0" smtClean="0">
                <a:latin typeface="+mj-ea"/>
                <a:ea typeface="+mj-ea"/>
              </a:rPr>
              <a:t>처리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파일 다루기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파일의 종류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컴퓨터에서 파일의 종류는 다양하지만</a:t>
            </a:r>
            <a:r>
              <a:rPr lang="en-US" altLang="ko-KR" b="0" dirty="0"/>
              <a:t>, </a:t>
            </a:r>
            <a:r>
              <a:rPr lang="ko-KR" altLang="en-US" b="0" dirty="0"/>
              <a:t>기본적으로 바이너리 </a:t>
            </a:r>
            <a:r>
              <a:rPr lang="ko-KR" altLang="en-US" b="0" dirty="0" smtClean="0"/>
              <a:t>파일</a:t>
            </a:r>
            <a:r>
              <a:rPr lang="en-US" altLang="ko-KR" b="0" dirty="0" smtClean="0"/>
              <a:t>(binary </a:t>
            </a:r>
            <a:r>
              <a:rPr lang="en-US" altLang="ko-KR" b="0" dirty="0"/>
              <a:t>file 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과 </a:t>
            </a:r>
            <a:r>
              <a:rPr lang="ko-KR" altLang="en-US" b="0" dirty="0"/>
              <a:t>텍스트 </a:t>
            </a:r>
            <a:r>
              <a:rPr lang="ko-KR" altLang="en-US" b="0" dirty="0" smtClean="0"/>
              <a:t>파일</a:t>
            </a:r>
            <a:r>
              <a:rPr lang="en-US" altLang="ko-KR" b="0" dirty="0" smtClean="0"/>
              <a:t>(text file), </a:t>
            </a:r>
            <a:r>
              <a:rPr lang="ko-KR" altLang="en-US" b="0" dirty="0" smtClean="0"/>
              <a:t>두 </a:t>
            </a:r>
            <a:r>
              <a:rPr lang="ko-KR" altLang="en-US" b="0" dirty="0"/>
              <a:t>가지로 분류할 수 있다</a:t>
            </a:r>
            <a:r>
              <a:rPr lang="en-US" altLang="ko-KR" b="0" dirty="0"/>
              <a:t>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76" y="2924944"/>
            <a:ext cx="8037179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7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908720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파일 읽기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51520" y="141277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err="1"/>
              <a:t>파이썬에서는</a:t>
            </a:r>
            <a:r>
              <a:rPr lang="ko-KR" altLang="en-US" b="0" dirty="0"/>
              <a:t> 텍스트 파일을 다루기 위해 </a:t>
            </a:r>
            <a:r>
              <a:rPr lang="en-US" altLang="ko-KR" b="0" dirty="0"/>
              <a:t>open( ) </a:t>
            </a:r>
            <a:r>
              <a:rPr lang="ko-KR" altLang="en-US" b="0" dirty="0"/>
              <a:t>함수를 </a:t>
            </a:r>
            <a:r>
              <a:rPr lang="ko-KR" altLang="en-US" b="0" dirty="0" smtClean="0"/>
              <a:t>사용한다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68486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75" y="2996952"/>
            <a:ext cx="8742221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4367659"/>
            <a:ext cx="864096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(create)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7334" y="3544440"/>
            <a:ext cx="864096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(read)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334" y="3940200"/>
            <a:ext cx="864096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(write)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6144" y="4775720"/>
            <a:ext cx="1079552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(append)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5157192"/>
            <a:ext cx="1296144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07" y="6457577"/>
            <a:ext cx="8964489" cy="2160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Additional options: must use together with one of ‘r’, ‘w’, ‘x’, and ‘a’ (e.g., ‘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rb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’, ‘r+’, ‘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rb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+’)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8" name="오른쪽 중괄호 7"/>
          <p:cNvSpPr/>
          <p:nvPr/>
        </p:nvSpPr>
        <p:spPr>
          <a:xfrm>
            <a:off x="7164288" y="4005064"/>
            <a:ext cx="216024" cy="1058688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0312" y="4426396"/>
            <a:ext cx="1728192" cy="2160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Not Readable</a:t>
            </a:r>
            <a:endParaRPr lang="ko-KR" alt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6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24744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읽기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파일 읽기 실행하기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29" y="1796256"/>
            <a:ext cx="8130092" cy="451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1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읽기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파일 읽기 실행하기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/>
              <a:t>1</a:t>
            </a:r>
            <a:r>
              <a:rPr lang="ko-KR" altLang="en-US" b="0" dirty="0"/>
              <a:t>행에서 </a:t>
            </a:r>
            <a:r>
              <a:rPr lang="en-US" altLang="ko-KR" b="0" dirty="0"/>
              <a:t>open( ) </a:t>
            </a:r>
            <a:r>
              <a:rPr lang="ko-KR" altLang="en-US" b="0" dirty="0"/>
              <a:t>함수 다음에 파일명과 </a:t>
            </a:r>
            <a:r>
              <a:rPr lang="en-US" altLang="ko-KR" b="0" dirty="0"/>
              <a:t>r</a:t>
            </a:r>
            <a:r>
              <a:rPr lang="ko-KR" altLang="en-US" b="0" dirty="0"/>
              <a:t>을 사용하면 파일의 정보를 변수 </a:t>
            </a:r>
            <a:r>
              <a:rPr lang="en-US" altLang="ko-KR" b="0" dirty="0"/>
              <a:t>f</a:t>
            </a:r>
            <a:r>
              <a:rPr lang="ko-KR" altLang="en-US" b="0" dirty="0"/>
              <a:t>에 저장할 수 있다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이를 </a:t>
            </a:r>
            <a:r>
              <a:rPr lang="ko-KR" altLang="en-US" b="0" dirty="0"/>
              <a:t>일반적으로 파일 객체라고 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 smtClean="0"/>
              <a:t>2</a:t>
            </a:r>
            <a:r>
              <a:rPr lang="ko-KR" altLang="en-US" b="0" dirty="0"/>
              <a:t>행에서 변수 </a:t>
            </a:r>
            <a:r>
              <a:rPr lang="en-US" altLang="ko-KR" b="0" dirty="0"/>
              <a:t>f</a:t>
            </a:r>
            <a:r>
              <a:rPr lang="ko-KR" altLang="en-US" b="0" dirty="0"/>
              <a:t>에서 </a:t>
            </a:r>
            <a:r>
              <a:rPr lang="en-US" altLang="ko-KR" b="0" dirty="0"/>
              <a:t>read( ) </a:t>
            </a:r>
            <a:r>
              <a:rPr lang="ko-KR" altLang="en-US" b="0" dirty="0"/>
              <a:t>함수를 실행하면 해당 </a:t>
            </a:r>
            <a:r>
              <a:rPr lang="ko-KR" altLang="en-US" b="0" dirty="0" smtClean="0"/>
              <a:t>텍스트 </a:t>
            </a:r>
            <a:r>
              <a:rPr lang="ko-KR" altLang="en-US" b="0" dirty="0"/>
              <a:t>파일의 텍스트를 </a:t>
            </a:r>
            <a:r>
              <a:rPr lang="en-US" altLang="ko-KR" b="0" dirty="0"/>
              <a:t>contents </a:t>
            </a:r>
            <a:r>
              <a:rPr lang="ko-KR" altLang="en-US" b="0" dirty="0"/>
              <a:t>변수에 문자열로 저장한다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 smtClean="0"/>
              <a:t>3</a:t>
            </a:r>
            <a:r>
              <a:rPr lang="ko-KR" altLang="en-US" b="0" dirty="0"/>
              <a:t>행에서는 ‘</a:t>
            </a:r>
            <a:r>
              <a:rPr lang="en-US" altLang="ko-KR" b="0" dirty="0"/>
              <a:t>dream.txt’ </a:t>
            </a:r>
            <a:r>
              <a:rPr lang="ko-KR" altLang="en-US" b="0" dirty="0"/>
              <a:t>파일을 </a:t>
            </a:r>
            <a:r>
              <a:rPr lang="ko-KR" altLang="en-US" b="0" dirty="0" smtClean="0"/>
              <a:t>불러와 </a:t>
            </a:r>
            <a:r>
              <a:rPr lang="ko-KR" altLang="en-US" b="0" dirty="0"/>
              <a:t>화면에 출력한다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 smtClean="0"/>
              <a:t>4</a:t>
            </a:r>
            <a:r>
              <a:rPr lang="ko-KR" altLang="en-US" b="0" dirty="0"/>
              <a:t>행에서는 최종으로 </a:t>
            </a:r>
            <a:r>
              <a:rPr lang="en-US" altLang="ko-KR" b="0" dirty="0"/>
              <a:t>close( ) </a:t>
            </a:r>
            <a:r>
              <a:rPr lang="ko-KR" altLang="en-US" b="0" dirty="0"/>
              <a:t>함수를 사용하여 파일을 종료한다</a:t>
            </a:r>
            <a:r>
              <a:rPr lang="en-US" altLang="ko-KR" b="0" dirty="0"/>
              <a:t>. </a:t>
            </a:r>
            <a:r>
              <a:rPr lang="ko-KR" altLang="en-US" dirty="0" smtClean="0"/>
              <a:t>때때로 </a:t>
            </a:r>
            <a:r>
              <a:rPr lang="ko-KR" altLang="en-US" dirty="0"/>
              <a:t>텍스트 파일을 수정할 때 이미 수정하고 있는 파일을 다른 프로그램이 함께 호출하면 </a:t>
            </a:r>
            <a:r>
              <a:rPr lang="ko-KR" altLang="en-US" dirty="0" smtClean="0"/>
              <a:t>에러가 </a:t>
            </a:r>
            <a:r>
              <a:rPr lang="ko-KR" altLang="en-US" dirty="0"/>
              <a:t>발생</a:t>
            </a:r>
            <a:r>
              <a:rPr lang="ko-KR" altLang="en-US" b="0" dirty="0"/>
              <a:t>하는데</a:t>
            </a:r>
            <a:r>
              <a:rPr lang="en-US" altLang="ko-KR" b="0" dirty="0"/>
              <a:t>, </a:t>
            </a:r>
            <a:r>
              <a:rPr lang="ko-KR" altLang="en-US" b="0" dirty="0"/>
              <a:t>이렇게 하나의 </a:t>
            </a:r>
            <a:r>
              <a:rPr lang="ko-KR" altLang="en-US" b="0" dirty="0" err="1"/>
              <a:t>파이썬</a:t>
            </a:r>
            <a:r>
              <a:rPr lang="ko-KR" altLang="en-US" b="0" dirty="0"/>
              <a:t> 프로그램이 하나의 파일을 쓰고 있을 때 사용을 </a:t>
            </a:r>
            <a:r>
              <a:rPr lang="ko-KR" altLang="en-US" b="0" dirty="0" smtClean="0"/>
              <a:t>완료하면 </a:t>
            </a:r>
            <a:r>
              <a:rPr lang="ko-KR" altLang="en-US" b="0" dirty="0"/>
              <a:t>반드시 해당 파일을 종료해야 한다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64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908720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읽기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with</a:t>
            </a:r>
            <a:r>
              <a:rPr lang="ko-KR" altLang="en-US" sz="2000" dirty="0">
                <a:solidFill>
                  <a:srgbClr val="F79433"/>
                </a:solidFill>
              </a:rPr>
              <a:t>문과 함께 사용하기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136" y="1412776"/>
            <a:ext cx="842533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/>
              <a:t>with</a:t>
            </a:r>
            <a:r>
              <a:rPr lang="ko-KR" altLang="en-US" b="0" dirty="0"/>
              <a:t>문과 함께 </a:t>
            </a:r>
            <a:r>
              <a:rPr lang="en-US" altLang="ko-KR" b="0" dirty="0"/>
              <a:t>open( ) </a:t>
            </a:r>
            <a:r>
              <a:rPr lang="ko-KR" altLang="en-US" b="0" dirty="0"/>
              <a:t>함수를 사용할 수 있다</a:t>
            </a:r>
            <a:r>
              <a:rPr lang="en-US" altLang="ko-KR" b="0" dirty="0"/>
              <a:t>. with</a:t>
            </a:r>
            <a:r>
              <a:rPr lang="ko-KR" altLang="en-US" b="0" dirty="0"/>
              <a:t>문은 들여쓰기를 사용해 들여쓰기가 </a:t>
            </a:r>
            <a:r>
              <a:rPr lang="ko-KR" altLang="en-US" b="0" dirty="0" smtClean="0"/>
              <a:t>있는 코드에서는 </a:t>
            </a:r>
            <a:r>
              <a:rPr lang="en-US" altLang="ko-KR" b="0" dirty="0"/>
              <a:t>open( ) </a:t>
            </a:r>
            <a:r>
              <a:rPr lang="ko-KR" altLang="en-US" b="0" dirty="0"/>
              <a:t>함수가 유지되고</a:t>
            </a:r>
            <a:r>
              <a:rPr lang="en-US" altLang="ko-KR" b="0" dirty="0"/>
              <a:t>, </a:t>
            </a:r>
            <a:r>
              <a:rPr lang="ko-KR" altLang="en-US" b="0" dirty="0"/>
              <a:t>들여쓰기가 종료되면 </a:t>
            </a:r>
            <a:r>
              <a:rPr lang="en-US" altLang="ko-KR" b="0" dirty="0"/>
              <a:t>open( ) </a:t>
            </a:r>
            <a:r>
              <a:rPr lang="ko-KR" altLang="en-US" b="0" dirty="0"/>
              <a:t>함수도 끝나는 방식이다</a:t>
            </a:r>
            <a:r>
              <a:rPr lang="en-US" altLang="ko-KR" b="0" dirty="0" smtClean="0"/>
              <a:t>. (</a:t>
            </a:r>
            <a:r>
              <a:rPr lang="ko-KR" altLang="en-US" b="0" dirty="0" smtClean="0"/>
              <a:t>정확히 말하면</a:t>
            </a:r>
            <a:r>
              <a:rPr lang="en-US" altLang="ko-KR" b="0" dirty="0" smtClean="0"/>
              <a:t>, </a:t>
            </a:r>
            <a:r>
              <a:rPr lang="ko-KR" altLang="en-US" dirty="0" smtClean="0"/>
              <a:t>들여쓰기가 종료되면 </a:t>
            </a:r>
            <a:r>
              <a:rPr lang="en-US" altLang="ko-KR" dirty="0" smtClean="0"/>
              <a:t>‘</a:t>
            </a:r>
            <a:r>
              <a:rPr lang="en-US" altLang="ko-KR" dirty="0" smtClean="0"/>
              <a:t>_exit_’</a:t>
            </a:r>
            <a:r>
              <a:rPr lang="ko-KR" altLang="en-US" dirty="0" smtClean="0"/>
              <a:t>함수가 자동으로 실행된다</a:t>
            </a:r>
            <a:r>
              <a:rPr lang="en-US" altLang="ko-KR" b="0" dirty="0" smtClean="0"/>
              <a:t>).</a:t>
            </a:r>
            <a:endParaRPr lang="en-US" altLang="ko-KR" b="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27" y="2636912"/>
            <a:ext cx="7920880" cy="410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8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1052736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읽기 </a:t>
            </a:r>
            <a:r>
              <a:rPr lang="en-US" altLang="ko-KR" sz="2000" dirty="0" smtClean="0"/>
              <a:t>: </a:t>
            </a:r>
            <a:r>
              <a:rPr lang="ko-KR" altLang="en-US" sz="2000" dirty="0" smtClean="0">
                <a:solidFill>
                  <a:srgbClr val="F79433"/>
                </a:solidFill>
              </a:rPr>
              <a:t>한 </a:t>
            </a:r>
            <a:r>
              <a:rPr lang="ko-KR" altLang="en-US" sz="2000" dirty="0">
                <a:solidFill>
                  <a:srgbClr val="F79433"/>
                </a:solidFill>
              </a:rPr>
              <a:t>줄씩 읽어 </a:t>
            </a:r>
            <a:r>
              <a:rPr lang="ko-KR" altLang="en-US" sz="2000" dirty="0" err="1">
                <a:solidFill>
                  <a:srgbClr val="F79433"/>
                </a:solidFill>
              </a:rPr>
              <a:t>리스트형으로</a:t>
            </a:r>
            <a:r>
              <a:rPr lang="ko-KR" altLang="en-US" sz="2000" dirty="0">
                <a:solidFill>
                  <a:srgbClr val="F79433"/>
                </a:solidFill>
              </a:rPr>
              <a:t> 반환하기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556792"/>
            <a:ext cx="84969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파일 전체의 텍스트를 문자열로 반환하는 </a:t>
            </a:r>
            <a:r>
              <a:rPr lang="en-US" altLang="ko-KR" b="0" dirty="0"/>
              <a:t>read( ) </a:t>
            </a:r>
            <a:r>
              <a:rPr lang="ko-KR" altLang="en-US" b="0" dirty="0"/>
              <a:t>함수 대신</a:t>
            </a:r>
            <a:r>
              <a:rPr lang="en-US" altLang="ko-KR" b="0" dirty="0"/>
              <a:t>, </a:t>
            </a:r>
            <a:r>
              <a:rPr lang="en-US" altLang="ko-KR" dirty="0" err="1"/>
              <a:t>readlines</a:t>
            </a:r>
            <a:r>
              <a:rPr lang="en-US" altLang="ko-KR" dirty="0"/>
              <a:t>( )</a:t>
            </a:r>
            <a:r>
              <a:rPr lang="en-US" altLang="ko-KR" b="0" dirty="0"/>
              <a:t> </a:t>
            </a:r>
            <a:r>
              <a:rPr lang="ko-KR" altLang="en-US" b="0" dirty="0"/>
              <a:t>함수를 사용하여 </a:t>
            </a:r>
            <a:r>
              <a:rPr lang="ko-KR" altLang="en-US" b="0" dirty="0" smtClean="0"/>
              <a:t>한 줄씩 </a:t>
            </a:r>
            <a:r>
              <a:rPr lang="ko-KR" altLang="en-US" b="0" dirty="0"/>
              <a:t>내용을 읽어 와 </a:t>
            </a:r>
            <a:r>
              <a:rPr lang="ko-KR" altLang="en-US" dirty="0"/>
              <a:t>문자열 </a:t>
            </a:r>
            <a:r>
              <a:rPr lang="ko-KR" altLang="en-US" dirty="0" smtClean="0"/>
              <a:t>리스트 </a:t>
            </a:r>
            <a:r>
              <a:rPr lang="ko-KR" altLang="en-US" dirty="0" smtClean="0"/>
              <a:t>형태</a:t>
            </a:r>
            <a:r>
              <a:rPr lang="ko-KR" altLang="en-US" b="0" dirty="0" smtClean="0"/>
              <a:t>로 </a:t>
            </a:r>
            <a:r>
              <a:rPr lang="ko-KR" altLang="en-US" b="0" dirty="0"/>
              <a:t>저장할 수 있다</a:t>
            </a:r>
            <a:r>
              <a:rPr lang="en-US" altLang="ko-KR" b="0" dirty="0"/>
              <a:t>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492896"/>
            <a:ext cx="836012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4" y="4509120"/>
            <a:ext cx="8323735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86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92"/>
          <a:stretch/>
        </p:blipFill>
        <p:spPr bwMode="auto">
          <a:xfrm>
            <a:off x="539552" y="2420888"/>
            <a:ext cx="8229167" cy="327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읽기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실행할 때마다 한 줄씩 읽어 오기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 err="1"/>
              <a:t>readline</a:t>
            </a:r>
            <a:r>
              <a:rPr lang="en-US" altLang="ko-KR" b="0" dirty="0"/>
              <a:t>( ) </a:t>
            </a:r>
            <a:r>
              <a:rPr lang="ko-KR" altLang="en-US" b="0" dirty="0"/>
              <a:t>함수는 실행할 때마다 차례대로 한 줄 씩 읽어오는 함수이다</a:t>
            </a:r>
            <a:r>
              <a:rPr lang="en-US" altLang="ko-KR" b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1656" y="3789040"/>
            <a:ext cx="4477062" cy="7200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If there is no line, returns empty string, and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empty strings are regarded as False.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9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87544" y="908720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읽기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파일 안 글자의 통계 정보 출력하기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412776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때로는 파일 안 텍스트의 통계 정보를 읽어 와야 할 때가 있다</a:t>
            </a:r>
            <a:r>
              <a:rPr lang="en-US" altLang="ko-KR" b="0" dirty="0"/>
              <a:t>. </a:t>
            </a:r>
            <a:r>
              <a:rPr lang="ko-KR" altLang="en-US" b="0" dirty="0"/>
              <a:t>이를 위해 많이 사용하는 </a:t>
            </a:r>
            <a:r>
              <a:rPr lang="ko-KR" altLang="en-US" b="0" dirty="0" smtClean="0"/>
              <a:t>방법은 </a:t>
            </a:r>
            <a:r>
              <a:rPr lang="ko-KR" altLang="en-US" b="0" dirty="0"/>
              <a:t>이미 배운 </a:t>
            </a:r>
            <a:r>
              <a:rPr lang="en-US" altLang="ko-KR" b="0" dirty="0"/>
              <a:t>split( ) </a:t>
            </a:r>
            <a:r>
              <a:rPr lang="ko-KR" altLang="en-US" b="0" dirty="0"/>
              <a:t>함수와 </a:t>
            </a:r>
            <a:r>
              <a:rPr lang="en-US" altLang="ko-KR" b="0" dirty="0" err="1"/>
              <a:t>len</a:t>
            </a:r>
            <a:r>
              <a:rPr lang="en-US" altLang="ko-KR" b="0" dirty="0"/>
              <a:t>( ) </a:t>
            </a:r>
            <a:r>
              <a:rPr lang="ko-KR" altLang="en-US" b="0" dirty="0"/>
              <a:t>함수를 함께 사용하는 것이다</a:t>
            </a:r>
            <a:r>
              <a:rPr lang="en-US" altLang="ko-KR" b="0" dirty="0"/>
              <a:t>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488832" cy="445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4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파일 쓰기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텍스트 파일을 저장하기 위해서는 텍스트 파일을 저장할 때 사용하는 표준을 지정해야 하는데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이것을 </a:t>
            </a:r>
            <a:r>
              <a:rPr lang="ko-KR" altLang="en-US" dirty="0" err="1" smtClean="0"/>
              <a:t>인코딩</a:t>
            </a:r>
            <a:r>
              <a:rPr lang="en-US" altLang="ko-KR" dirty="0" smtClean="0"/>
              <a:t>(encoding)</a:t>
            </a:r>
            <a:r>
              <a:rPr lang="ko-KR" altLang="en-US" b="0" dirty="0" smtClean="0"/>
              <a:t>이라고 </a:t>
            </a:r>
            <a:r>
              <a:rPr lang="ko-KR" altLang="en-US" b="0" dirty="0"/>
              <a:t>한다</a:t>
            </a:r>
            <a:r>
              <a:rPr lang="en-US" altLang="ko-KR" b="0" dirty="0"/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5" y="2924944"/>
            <a:ext cx="7971929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488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쓰기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파일 열기 모드 </a:t>
            </a:r>
            <a:r>
              <a:rPr lang="en-US" altLang="ko-KR" sz="2000" dirty="0">
                <a:solidFill>
                  <a:srgbClr val="F79433"/>
                </a:solidFill>
              </a:rPr>
              <a:t>a</a:t>
            </a:r>
            <a:r>
              <a:rPr lang="ko-KR" altLang="en-US" sz="2000" dirty="0">
                <a:solidFill>
                  <a:srgbClr val="F79433"/>
                </a:solidFill>
              </a:rPr>
              <a:t>로 새로운 글 추가하기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상황에 따라 </a:t>
            </a:r>
            <a:r>
              <a:rPr lang="ko-KR" altLang="en-US" dirty="0" smtClean="0"/>
              <a:t>파일에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텍스트를 </a:t>
            </a:r>
            <a:r>
              <a:rPr lang="ko-KR" altLang="en-US" dirty="0"/>
              <a:t>계속 추가</a:t>
            </a:r>
            <a:r>
              <a:rPr lang="ko-KR" altLang="en-US" b="0" dirty="0"/>
              <a:t>해야 하는 작업이 있을 수도 있으므로</a:t>
            </a:r>
            <a:r>
              <a:rPr lang="en-US" altLang="ko-KR" b="0" dirty="0"/>
              <a:t>, </a:t>
            </a:r>
            <a:r>
              <a:rPr lang="ko-KR" altLang="en-US" b="0" dirty="0"/>
              <a:t>기존 파일에 추가 </a:t>
            </a:r>
            <a:r>
              <a:rPr lang="ko-KR" altLang="en-US" b="0" dirty="0" smtClean="0"/>
              <a:t>작업을 해야 </a:t>
            </a:r>
            <a:r>
              <a:rPr lang="ko-KR" altLang="en-US" b="0" dirty="0"/>
              <a:t>하는 일이 있다</a:t>
            </a:r>
            <a:r>
              <a:rPr lang="en-US" altLang="ko-KR" b="0" dirty="0"/>
              <a:t>. </a:t>
            </a:r>
            <a:r>
              <a:rPr lang="ko-KR" altLang="en-US" b="0" dirty="0"/>
              <a:t>이 경우</a:t>
            </a:r>
            <a:r>
              <a:rPr lang="en-US" altLang="ko-KR" b="0" dirty="0"/>
              <a:t>, </a:t>
            </a:r>
            <a:r>
              <a:rPr lang="ko-KR" altLang="en-US" b="0" dirty="0"/>
              <a:t>많이 사용하는 방법은 추가 </a:t>
            </a:r>
            <a:r>
              <a:rPr lang="ko-KR" altLang="en-US" b="0" dirty="0" smtClean="0"/>
              <a:t>모드 </a:t>
            </a:r>
            <a:r>
              <a:rPr lang="en-US" altLang="ko-KR" b="0" dirty="0" smtClean="0"/>
              <a:t>‘</a:t>
            </a:r>
            <a:r>
              <a:rPr lang="en-US" altLang="ko-KR" dirty="0" smtClean="0"/>
              <a:t>a</a:t>
            </a:r>
            <a:r>
              <a:rPr lang="en-US" altLang="ko-KR" b="0" dirty="0" smtClean="0"/>
              <a:t>’ (</a:t>
            </a:r>
            <a:r>
              <a:rPr lang="en-US" altLang="ko-KR" b="0" dirty="0" smtClean="0"/>
              <a:t>append)</a:t>
            </a:r>
            <a:r>
              <a:rPr lang="ko-KR" altLang="en-US" b="0" dirty="0" smtClean="0"/>
              <a:t>를 </a:t>
            </a:r>
            <a:r>
              <a:rPr lang="ko-KR" altLang="en-US" b="0" dirty="0"/>
              <a:t>사용하는 것이다</a:t>
            </a:r>
            <a:r>
              <a:rPr lang="en-US" altLang="ko-KR" b="0" dirty="0"/>
              <a:t>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7948812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0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예외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258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980728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쓰기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디렉터리 만들기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06298" y="1543448"/>
            <a:ext cx="812614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err="1"/>
              <a:t>파이썬으로는</a:t>
            </a:r>
            <a:r>
              <a:rPr lang="ko-KR" altLang="en-US" b="0" dirty="0"/>
              <a:t> 파일만 다루는 것이 아니라</a:t>
            </a:r>
            <a:r>
              <a:rPr lang="en-US" altLang="ko-KR" b="0" dirty="0"/>
              <a:t>, </a:t>
            </a:r>
            <a:r>
              <a:rPr lang="ko-KR" altLang="en-US" b="0" dirty="0"/>
              <a:t>디렉터리도 함께 다룰 수 있다</a:t>
            </a:r>
            <a:r>
              <a:rPr lang="en-US" altLang="ko-KR" b="0" dirty="0"/>
              <a:t>. </a:t>
            </a:r>
            <a:r>
              <a:rPr lang="en-US" altLang="ko-KR" dirty="0" err="1"/>
              <a:t>os</a:t>
            </a:r>
            <a:r>
              <a:rPr lang="en-US" altLang="ko-KR" b="0" dirty="0"/>
              <a:t> </a:t>
            </a:r>
            <a:r>
              <a:rPr lang="ko-KR" altLang="en-US" b="0" dirty="0"/>
              <a:t>모듈을 사용하면 </a:t>
            </a:r>
            <a:r>
              <a:rPr lang="ko-KR" altLang="en-US" dirty="0"/>
              <a:t>디렉터리</a:t>
            </a:r>
            <a:r>
              <a:rPr lang="ko-KR" altLang="en-US" b="0" dirty="0"/>
              <a:t>를 쉽게 만들 수 있다</a:t>
            </a:r>
            <a:r>
              <a:rPr lang="en-US" altLang="ko-KR" b="0" dirty="0"/>
              <a:t>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739157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32277"/>
            <a:ext cx="5472608" cy="254905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84169" y="6004294"/>
            <a:ext cx="158417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400" b="1" dirty="0">
                <a:solidFill>
                  <a:schemeClr val="accent1"/>
                </a:solidFill>
                <a:latin typeface="+mj-ea"/>
                <a:ea typeface="+mj-ea"/>
              </a:rPr>
              <a:t>log 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폴더 생성</a:t>
            </a:r>
            <a:r>
              <a:rPr lang="en-US" altLang="ko-KR" sz="14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4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781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980728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파일 쓰기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디렉터리 만들기</a:t>
            </a:r>
          </a:p>
          <a:p>
            <a:pPr>
              <a:buClr>
                <a:srgbClr val="F79433"/>
              </a:buClr>
            </a:pP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136" y="1484784"/>
            <a:ext cx="80652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프로그램 </a:t>
            </a:r>
            <a:r>
              <a:rPr lang="ko-KR" altLang="en-US" b="0" dirty="0"/>
              <a:t>대부분이 새로 실행되므로 기존에 해당 디렉터리가 있는지 확인하는 </a:t>
            </a:r>
            <a:r>
              <a:rPr lang="ko-KR" altLang="en-US" b="0" dirty="0" smtClean="0"/>
              <a:t>코드가 필요하다</a:t>
            </a:r>
            <a:r>
              <a:rPr lang="en-US" altLang="ko-KR" b="0" dirty="0"/>
              <a:t>. </a:t>
            </a:r>
            <a:r>
              <a:rPr lang="ko-KR" altLang="en-US" b="0" dirty="0"/>
              <a:t>이 경우 </a:t>
            </a:r>
            <a:r>
              <a:rPr lang="en-US" altLang="ko-KR" b="0" dirty="0"/>
              <a:t>[</a:t>
            </a:r>
            <a:r>
              <a:rPr lang="ko-KR" altLang="en-US" b="0" dirty="0"/>
              <a:t>코드 </a:t>
            </a:r>
            <a:r>
              <a:rPr lang="en-US" altLang="ko-KR" b="0" dirty="0"/>
              <a:t>12-15]</a:t>
            </a:r>
            <a:r>
              <a:rPr lang="ko-KR" altLang="en-US" b="0" dirty="0"/>
              <a:t>와 같이 </a:t>
            </a:r>
            <a:r>
              <a:rPr lang="en-US" altLang="ko-KR" dirty="0" err="1"/>
              <a:t>os.path.isdir</a:t>
            </a:r>
            <a:r>
              <a:rPr lang="en-US" altLang="ko-KR" b="0" dirty="0"/>
              <a:t> </a:t>
            </a:r>
            <a:r>
              <a:rPr lang="ko-KR" altLang="en-US" b="0" dirty="0"/>
              <a:t>모듈을 사용하여 </a:t>
            </a:r>
            <a:r>
              <a:rPr lang="ko-KR" altLang="en-US" dirty="0"/>
              <a:t>기존 디렉터리의 </a:t>
            </a:r>
            <a:r>
              <a:rPr lang="ko-KR" altLang="en-US" dirty="0" smtClean="0"/>
              <a:t>존재 </a:t>
            </a:r>
            <a:r>
              <a:rPr lang="ko-KR" altLang="en-US" dirty="0"/>
              <a:t>여부</a:t>
            </a:r>
            <a:r>
              <a:rPr lang="ko-KR" altLang="en-US" b="0" dirty="0"/>
              <a:t>를 확인하면 된다</a:t>
            </a:r>
            <a:endParaRPr lang="en-US" altLang="ko-KR" b="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14" y="2708920"/>
            <a:ext cx="7665118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155354" y="3429000"/>
            <a:ext cx="273630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9" idx="3"/>
          </p:cNvCxnSpPr>
          <p:nvPr/>
        </p:nvCxnSpPr>
        <p:spPr>
          <a:xfrm>
            <a:off x="3891658" y="3609020"/>
            <a:ext cx="936104" cy="1296144"/>
          </a:xfrm>
          <a:prstGeom prst="bentConnector2">
            <a:avLst/>
          </a:pr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직사각형 15"/>
          <p:cNvSpPr/>
          <p:nvPr/>
        </p:nvSpPr>
        <p:spPr>
          <a:xfrm>
            <a:off x="1155354" y="4005064"/>
            <a:ext cx="2736304" cy="684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55354" y="4653136"/>
            <a:ext cx="1504480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Better Code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35786" y="4941168"/>
            <a:ext cx="360040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endParaRPr lang="ko-KR" altLang="en-US" sz="36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399782" y="4905164"/>
            <a:ext cx="432048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endParaRPr lang="ko-KR" altLang="en-US" sz="36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899770" y="3627573"/>
            <a:ext cx="2465278" cy="5400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디렉터리가 존재하면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Error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발생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27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052736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쓰기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로그 파일 </a:t>
            </a:r>
            <a:r>
              <a:rPr lang="ko-KR" altLang="en-US" sz="2000" dirty="0" smtClean="0">
                <a:solidFill>
                  <a:srgbClr val="F79433"/>
                </a:solidFill>
              </a:rPr>
              <a:t>만들기</a:t>
            </a:r>
            <a:endParaRPr lang="ko-KR" altLang="en-US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136" y="1556792"/>
            <a:ext cx="856935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로그 파일</a:t>
            </a:r>
            <a:r>
              <a:rPr lang="en-US" altLang="ko-KR" b="0" dirty="0" smtClean="0"/>
              <a:t>(log file)</a:t>
            </a:r>
            <a:r>
              <a:rPr lang="ko-KR" altLang="en-US" b="0" dirty="0" smtClean="0"/>
              <a:t>은 프로그램이 동작하는 동안 여러 가지 중간 기록을 하는 파일이다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89"/>
          <a:stretch/>
        </p:blipFill>
        <p:spPr bwMode="auto">
          <a:xfrm>
            <a:off x="539552" y="2097708"/>
            <a:ext cx="8014416" cy="4499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39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쓰기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로그 파일 만들기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971600" y="3429000"/>
            <a:ext cx="741682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b="0" dirty="0"/>
              <a:t>3~4</a:t>
            </a:r>
            <a:r>
              <a:rPr lang="ko-KR" altLang="en-US" b="0" dirty="0"/>
              <a:t>행에서는 </a:t>
            </a:r>
            <a:r>
              <a:rPr lang="en-US" altLang="ko-KR" b="0" dirty="0"/>
              <a:t>log </a:t>
            </a:r>
            <a:r>
              <a:rPr lang="ko-KR" altLang="en-US" b="0" dirty="0"/>
              <a:t>디렉터리가 존재하지 않을 경우</a:t>
            </a:r>
            <a:r>
              <a:rPr lang="en-US" altLang="ko-KR" b="0" dirty="0"/>
              <a:t>, </a:t>
            </a:r>
            <a:r>
              <a:rPr lang="ko-KR" altLang="en-US" b="0" dirty="0"/>
              <a:t>새롭게 디렉터리를 만든다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b="0" dirty="0" smtClean="0"/>
              <a:t>6~9</a:t>
            </a:r>
            <a:r>
              <a:rPr lang="ko-KR" altLang="en-US" b="0" dirty="0" smtClean="0"/>
              <a:t>행에서는 </a:t>
            </a:r>
            <a:r>
              <a:rPr lang="ko-KR" altLang="en-US" b="0" dirty="0"/>
              <a:t>기존에 한 번도 로그 기록이 없었다면</a:t>
            </a:r>
            <a:r>
              <a:rPr lang="en-US" altLang="ko-KR" b="0" dirty="0"/>
              <a:t>, w </a:t>
            </a:r>
            <a:r>
              <a:rPr lang="ko-KR" altLang="en-US" b="0" dirty="0"/>
              <a:t>모드로 </a:t>
            </a:r>
            <a:r>
              <a:rPr lang="en-US" altLang="ko-KR" b="0" dirty="0"/>
              <a:t>count_log.txt </a:t>
            </a:r>
            <a:r>
              <a:rPr lang="ko-KR" altLang="en-US" b="0" dirty="0"/>
              <a:t>파일을 생성하고 </a:t>
            </a:r>
            <a:r>
              <a:rPr lang="ko-KR" altLang="en-US" b="0" dirty="0" smtClean="0"/>
              <a:t>기록의 시작을 </a:t>
            </a:r>
            <a:r>
              <a:rPr lang="ko-KR" altLang="en-US" b="0" dirty="0"/>
              <a:t>알리는 문구를 저장한다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b="0" dirty="0" smtClean="0"/>
              <a:t>11~17</a:t>
            </a:r>
            <a:r>
              <a:rPr lang="ko-KR" altLang="en-US" b="0" dirty="0"/>
              <a:t>행은 예시를 만들기 위해 임의로 계속 시간 </a:t>
            </a:r>
            <a:r>
              <a:rPr lang="ko-KR" altLang="en-US" b="0" dirty="0" smtClean="0"/>
              <a:t>기록과 함께 </a:t>
            </a:r>
            <a:r>
              <a:rPr lang="ko-KR" altLang="en-US" b="0" dirty="0"/>
              <a:t>임의의 숫자를 문구 안에 기록하여 저장한다</a:t>
            </a:r>
            <a:r>
              <a:rPr lang="en-US" altLang="ko-KR" b="0" dirty="0"/>
              <a:t>. [</a:t>
            </a:r>
            <a:r>
              <a:rPr lang="ko-KR" altLang="en-US" b="0" dirty="0"/>
              <a:t>코드 </a:t>
            </a:r>
            <a:r>
              <a:rPr lang="en-US" altLang="ko-KR" b="0" dirty="0"/>
              <a:t>12-16]</a:t>
            </a:r>
            <a:r>
              <a:rPr lang="ko-KR" altLang="en-US" b="0" dirty="0"/>
              <a:t>을 실행하면 딱 </a:t>
            </a:r>
            <a:r>
              <a:rPr lang="en-US" altLang="ko-KR" b="0" dirty="0"/>
              <a:t>10</a:t>
            </a:r>
            <a:r>
              <a:rPr lang="ko-KR" altLang="en-US" b="0" dirty="0"/>
              <a:t>번의 </a:t>
            </a:r>
            <a:r>
              <a:rPr lang="ko-KR" altLang="en-US" b="0" dirty="0" smtClean="0"/>
              <a:t>기록을 </a:t>
            </a:r>
            <a:r>
              <a:rPr lang="ko-KR" altLang="en-US" b="0" dirty="0"/>
              <a:t>시행하지만</a:t>
            </a:r>
            <a:r>
              <a:rPr lang="en-US" altLang="ko-KR" b="0" dirty="0"/>
              <a:t>, </a:t>
            </a:r>
            <a:r>
              <a:rPr lang="ko-KR" altLang="en-US" b="0" dirty="0"/>
              <a:t>실제로는 해당 코드가 호출할 때마다 시간과 함께 임의의 숫자가 계속 </a:t>
            </a:r>
            <a:r>
              <a:rPr lang="ko-KR" altLang="en-US" b="0" dirty="0" smtClean="0"/>
              <a:t>기록된다</a:t>
            </a:r>
            <a:r>
              <a:rPr lang="en-US" altLang="ko-KR" b="0" dirty="0"/>
              <a:t>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18" b="-1029"/>
          <a:stretch/>
        </p:blipFill>
        <p:spPr bwMode="auto">
          <a:xfrm>
            <a:off x="539551" y="1844824"/>
            <a:ext cx="7753825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357301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23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980728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pickle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22594" y="1484784"/>
            <a:ext cx="854189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err="1"/>
              <a:t>파이썬은</a:t>
            </a:r>
            <a:r>
              <a:rPr lang="ko-KR" altLang="en-US" b="0" dirty="0"/>
              <a:t> </a:t>
            </a:r>
            <a:r>
              <a:rPr lang="en-US" altLang="ko-KR" b="0" dirty="0"/>
              <a:t>pickle </a:t>
            </a:r>
            <a:r>
              <a:rPr lang="ko-KR" altLang="en-US" b="0" dirty="0"/>
              <a:t>모듈을 제공하여 메모리에 로딩된 객체를 </a:t>
            </a:r>
            <a:r>
              <a:rPr lang="ko-KR" altLang="en-US" b="0" dirty="0" smtClean="0"/>
              <a:t>영속화</a:t>
            </a:r>
            <a:r>
              <a:rPr lang="en-US" altLang="ko-KR" b="0" dirty="0" smtClean="0"/>
              <a:t>(</a:t>
            </a:r>
            <a:r>
              <a:rPr lang="en-US" altLang="ko-KR" dirty="0" smtClean="0"/>
              <a:t>Object Serialization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할 </a:t>
            </a:r>
            <a:r>
              <a:rPr lang="ko-KR" altLang="en-US" b="0" dirty="0"/>
              <a:t>수 있도록 </a:t>
            </a:r>
            <a:r>
              <a:rPr lang="ko-KR" altLang="en-US" b="0" dirty="0" smtClean="0"/>
              <a:t>지원한다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/>
              <a:t>pickle </a:t>
            </a:r>
            <a:r>
              <a:rPr lang="ko-KR" altLang="en-US" b="0" dirty="0"/>
              <a:t>모듈을 사용하기 위해서는 다음 코드와 같이 호출한 후</a:t>
            </a:r>
            <a:r>
              <a:rPr lang="en-US" altLang="ko-KR" b="0" dirty="0"/>
              <a:t>, </a:t>
            </a:r>
            <a:r>
              <a:rPr lang="ko-KR" altLang="en-US" b="0" dirty="0"/>
              <a:t>객체를 저장할 수 있는 </a:t>
            </a:r>
            <a:r>
              <a:rPr lang="ko-KR" altLang="en-US" b="0" dirty="0" smtClean="0"/>
              <a:t>파일을 </a:t>
            </a:r>
            <a:r>
              <a:rPr lang="ko-KR" altLang="en-US" b="0" dirty="0"/>
              <a:t>열고 저장하고자 하는 객체를 </a:t>
            </a:r>
            <a:r>
              <a:rPr lang="ko-KR" altLang="en-US" b="0" dirty="0" smtClean="0"/>
              <a:t>넘기면</a:t>
            </a:r>
            <a:r>
              <a:rPr lang="en-US" altLang="ko-KR" b="0" dirty="0" smtClean="0"/>
              <a:t>(</a:t>
            </a:r>
            <a:r>
              <a:rPr lang="en-US" altLang="ko-KR" dirty="0" smtClean="0"/>
              <a:t>dump(</a:t>
            </a:r>
            <a:r>
              <a:rPr lang="en-US" altLang="ko-KR" i="1" dirty="0" smtClean="0"/>
              <a:t>object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file</a:t>
            </a:r>
            <a:r>
              <a:rPr lang="en-US" altLang="ko-KR" dirty="0" smtClean="0"/>
              <a:t>)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파일을 </a:t>
            </a:r>
            <a:r>
              <a:rPr lang="ko-KR" altLang="en-US" b="0" dirty="0"/>
              <a:t>생성할 때는 </a:t>
            </a:r>
            <a:r>
              <a:rPr lang="en-US" altLang="ko-KR" b="0" dirty="0"/>
              <a:t>w</a:t>
            </a:r>
            <a:r>
              <a:rPr lang="ko-KR" altLang="en-US" b="0" dirty="0"/>
              <a:t>가 아닌 </a:t>
            </a:r>
            <a:r>
              <a:rPr lang="en-US" altLang="ko-KR" dirty="0" err="1"/>
              <a:t>wb</a:t>
            </a:r>
            <a:r>
              <a:rPr lang="ko-KR" altLang="en-US" b="0" dirty="0"/>
              <a:t>로 </a:t>
            </a:r>
            <a:r>
              <a:rPr lang="ko-KR" altLang="en-US" b="0" dirty="0" smtClean="0"/>
              <a:t>열어야 </a:t>
            </a:r>
            <a:r>
              <a:rPr lang="ko-KR" altLang="en-US" b="0" dirty="0"/>
              <a:t>하는데</a:t>
            </a:r>
            <a:r>
              <a:rPr lang="en-US" altLang="ko-KR" b="0" dirty="0"/>
              <a:t>, </a:t>
            </a:r>
            <a:r>
              <a:rPr lang="ko-KR" altLang="en-US" b="0" dirty="0"/>
              <a:t>여기서 </a:t>
            </a:r>
            <a:r>
              <a:rPr lang="en-US" altLang="ko-KR" b="0" dirty="0"/>
              <a:t>b</a:t>
            </a:r>
            <a:r>
              <a:rPr lang="ko-KR" altLang="en-US" b="0" dirty="0"/>
              <a:t>는 </a:t>
            </a:r>
            <a:r>
              <a:rPr lang="ko-KR" altLang="en-US" b="0" dirty="0" smtClean="0"/>
              <a:t>바이너리</a:t>
            </a:r>
            <a:r>
              <a:rPr lang="en-US" altLang="ko-KR" b="0" dirty="0" smtClean="0"/>
              <a:t>(binary)</a:t>
            </a:r>
            <a:r>
              <a:rPr lang="ko-KR" altLang="en-US" b="0" dirty="0" smtClean="0"/>
              <a:t>를 </a:t>
            </a:r>
            <a:r>
              <a:rPr lang="ko-KR" altLang="en-US" b="0" dirty="0"/>
              <a:t>뜻하는 약자로</a:t>
            </a:r>
            <a:r>
              <a:rPr lang="en-US" altLang="ko-KR" b="0" dirty="0"/>
              <a:t>, </a:t>
            </a:r>
            <a:r>
              <a:rPr lang="ko-KR" altLang="en-US" b="0" dirty="0"/>
              <a:t>텍스트 파일이 아닌 바이너리 </a:t>
            </a:r>
            <a:r>
              <a:rPr lang="ko-KR" altLang="en-US" b="0" dirty="0" smtClean="0"/>
              <a:t>파일이 저장된 </a:t>
            </a:r>
            <a:r>
              <a:rPr lang="ko-KR" altLang="en-US" b="0" dirty="0"/>
              <a:t>것을 확인할 수 있다</a:t>
            </a:r>
            <a:r>
              <a:rPr lang="en-US" altLang="ko-KR" b="0" dirty="0"/>
              <a:t>. 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8143572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07904" y="4653136"/>
            <a:ext cx="4752528" cy="86409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p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ickle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파일의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확장자는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python 2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에서는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‘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pkl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’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이 주로 사용되었으나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python 3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부터는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‘pickle’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이 주로 사용되는 추세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0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980728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pickle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13168" y="1556792"/>
            <a:ext cx="8240373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저장된 </a:t>
            </a:r>
            <a:r>
              <a:rPr lang="en-US" altLang="ko-KR" b="0" dirty="0"/>
              <a:t>pickle </a:t>
            </a:r>
            <a:r>
              <a:rPr lang="ko-KR" altLang="en-US" b="0" dirty="0"/>
              <a:t>파일을 불러오는 프로세스도 저장 프로세스와 같다</a:t>
            </a:r>
            <a:r>
              <a:rPr lang="en-US" altLang="ko-KR" b="0" dirty="0"/>
              <a:t>. </a:t>
            </a:r>
            <a:r>
              <a:rPr lang="ko-KR" altLang="en-US" b="0" dirty="0"/>
              <a:t>먼저 </a:t>
            </a:r>
            <a:r>
              <a:rPr lang="en-US" altLang="ko-KR" b="0" dirty="0" err="1"/>
              <a:t>list.pickle</a:t>
            </a:r>
            <a:r>
              <a:rPr lang="en-US" altLang="ko-KR" b="0" dirty="0"/>
              <a:t> </a:t>
            </a:r>
            <a:r>
              <a:rPr lang="ko-KR" altLang="en-US" b="0" dirty="0" smtClean="0"/>
              <a:t>파일을 </a:t>
            </a:r>
            <a:r>
              <a:rPr lang="en-US" altLang="ko-KR" dirty="0" err="1" smtClean="0"/>
              <a:t>rb</a:t>
            </a:r>
            <a:r>
              <a:rPr lang="en-US" altLang="ko-KR" b="0" dirty="0" smtClean="0"/>
              <a:t> </a:t>
            </a:r>
            <a:r>
              <a:rPr lang="ko-KR" altLang="en-US" b="0" dirty="0"/>
              <a:t>모드로 읽어 온 후</a:t>
            </a:r>
            <a:r>
              <a:rPr lang="en-US" altLang="ko-KR" b="0" dirty="0"/>
              <a:t>, </a:t>
            </a:r>
            <a:r>
              <a:rPr lang="ko-KR" altLang="en-US" b="0" dirty="0"/>
              <a:t>해당 파일 객체를 </a:t>
            </a:r>
            <a:r>
              <a:rPr lang="en-US" altLang="ko-KR" b="0" dirty="0"/>
              <a:t>pickle </a:t>
            </a:r>
            <a:r>
              <a:rPr lang="ko-KR" altLang="en-US" b="0" dirty="0"/>
              <a:t>모듈을 사용하여 </a:t>
            </a:r>
            <a:r>
              <a:rPr lang="en-US" altLang="ko-KR" dirty="0"/>
              <a:t>load( )</a:t>
            </a:r>
            <a:r>
              <a:rPr lang="en-US" altLang="ko-KR" b="0" dirty="0"/>
              <a:t> </a:t>
            </a:r>
            <a:r>
              <a:rPr lang="ko-KR" altLang="en-US" b="0" dirty="0"/>
              <a:t>함수를 불러오면 </a:t>
            </a:r>
            <a:r>
              <a:rPr lang="ko-KR" altLang="en-US" b="0" dirty="0" smtClean="0"/>
              <a:t>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다음 </a:t>
            </a:r>
            <a:r>
              <a:rPr lang="ko-KR" altLang="en-US" b="0" dirty="0" err="1"/>
              <a:t>파이썬</a:t>
            </a:r>
            <a:r>
              <a:rPr lang="ko-KR" altLang="en-US" b="0" dirty="0"/>
              <a:t> </a:t>
            </a:r>
            <a:r>
              <a:rPr lang="ko-KR" altLang="en-US" b="0" dirty="0" err="1"/>
              <a:t>셸</a:t>
            </a:r>
            <a:r>
              <a:rPr lang="ko-KR" altLang="en-US" b="0" dirty="0"/>
              <a:t> 코드는 앞에서 리스트 객체를 </a:t>
            </a:r>
            <a:r>
              <a:rPr lang="en-US" altLang="ko-KR" b="0" dirty="0" err="1" smtClean="0"/>
              <a:t>list.pickle</a:t>
            </a:r>
            <a:r>
              <a:rPr lang="en-US" altLang="ko-KR" b="0" dirty="0" smtClean="0"/>
              <a:t> </a:t>
            </a:r>
            <a:r>
              <a:rPr lang="ko-KR" altLang="en-US" b="0" dirty="0"/>
              <a:t>파일에 저장했기 때문에 해당 파일을 불러 사용할 때도 동일하게 리스트 객체가 </a:t>
            </a:r>
            <a:r>
              <a:rPr lang="ko-KR" altLang="en-US" b="0" dirty="0" smtClean="0"/>
              <a:t>반환된 </a:t>
            </a:r>
            <a:r>
              <a:rPr lang="ko-KR" altLang="en-US" b="0" dirty="0"/>
              <a:t>것을 확인할 수 있다</a:t>
            </a:r>
            <a:r>
              <a:rPr lang="en-US" altLang="ko-KR" b="0" dirty="0"/>
              <a:t>.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78" y="3789040"/>
            <a:ext cx="8149163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6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467544" y="1052736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예외의 개념과 사례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628800"/>
            <a:ext cx="777686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예외</a:t>
            </a:r>
            <a:r>
              <a:rPr lang="en-US" altLang="ko-KR" b="0" dirty="0" smtClean="0"/>
              <a:t>(exception) </a:t>
            </a:r>
            <a:r>
              <a:rPr lang="ko-KR" altLang="en-US" b="0" dirty="0"/>
              <a:t>란 프로그램을 개발하면서 예상하지 못한 상황이 발생한 것이다</a:t>
            </a:r>
            <a:r>
              <a:rPr lang="en-US" altLang="ko-KR" b="0" dirty="0"/>
              <a:t>. </a:t>
            </a:r>
            <a:r>
              <a:rPr lang="ko-KR" altLang="en-US" b="0" dirty="0"/>
              <a:t>프로그래밍의 </a:t>
            </a:r>
            <a:r>
              <a:rPr lang="ko-KR" altLang="en-US" b="0" dirty="0" smtClean="0"/>
              <a:t>예외는 </a:t>
            </a:r>
            <a:r>
              <a:rPr lang="ko-KR" altLang="en-US" b="0" dirty="0"/>
              <a:t>크게 </a:t>
            </a:r>
            <a:r>
              <a:rPr lang="ko-KR" altLang="en-US" dirty="0"/>
              <a:t>예측 가능한 예외</a:t>
            </a:r>
            <a:r>
              <a:rPr lang="ko-KR" altLang="en-US" b="0" dirty="0"/>
              <a:t>와 </a:t>
            </a:r>
            <a:r>
              <a:rPr lang="ko-KR" altLang="en-US" dirty="0"/>
              <a:t>예측 불가능한 예외</a:t>
            </a:r>
            <a:r>
              <a:rPr lang="ko-KR" altLang="en-US" b="0" dirty="0"/>
              <a:t>로 나눌 수 있다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/>
              <a:t>예측 가능한 예외 </a:t>
            </a:r>
            <a:r>
              <a:rPr lang="en-US" altLang="ko-KR" dirty="0"/>
              <a:t>: </a:t>
            </a:r>
            <a:r>
              <a:rPr lang="ko-KR" altLang="en-US" b="0" dirty="0"/>
              <a:t>발생 여부를 개발자가 사전에 인지할 수 있는 예외이다</a:t>
            </a:r>
            <a:r>
              <a:rPr lang="en-US" altLang="ko-KR" b="0" dirty="0"/>
              <a:t>. </a:t>
            </a:r>
            <a:r>
              <a:rPr lang="ko-KR" altLang="en-US" b="0" dirty="0"/>
              <a:t>개발자는 예외를 예측하여 명시적으로 예외가 발생할 때는 어떻게 </a:t>
            </a:r>
            <a:r>
              <a:rPr lang="ko-KR" altLang="en-US" dirty="0"/>
              <a:t>대응</a:t>
            </a:r>
            <a:r>
              <a:rPr lang="ko-KR" altLang="en-US" b="0" dirty="0"/>
              <a:t>하라고 할 수 있다</a:t>
            </a:r>
            <a:r>
              <a:rPr lang="en-US" altLang="ko-KR" b="0" dirty="0"/>
              <a:t>. </a:t>
            </a:r>
            <a:r>
              <a:rPr lang="ko-KR" altLang="en-US" b="0" dirty="0"/>
              <a:t>대표적으로 사용자 입력란에 값이 잘못 들어갔다면</a:t>
            </a:r>
            <a:r>
              <a:rPr lang="en-US" altLang="ko-KR" b="0" dirty="0"/>
              <a:t>, if</a:t>
            </a:r>
            <a:r>
              <a:rPr lang="ko-KR" altLang="en-US" b="0" dirty="0"/>
              <a:t>문을 사용하여 사용자에게 잘못 입력하였다고 응답하는 방법이 있다</a:t>
            </a:r>
            <a:r>
              <a:rPr lang="en-US" altLang="ko-KR" b="0" dirty="0"/>
              <a:t>. </a:t>
            </a:r>
            <a:r>
              <a:rPr lang="ko-KR" altLang="en-US" b="0" dirty="0"/>
              <a:t>매우 쉽게 대응할 수 있다</a:t>
            </a:r>
            <a:endParaRPr lang="en-US" altLang="ko-KR" b="0" dirty="0"/>
          </a:p>
          <a:p>
            <a:pPr>
              <a:spcBef>
                <a:spcPts val="12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/>
              <a:t>예측 불가능한 예외 </a:t>
            </a:r>
            <a:r>
              <a:rPr lang="en-US" altLang="ko-KR" dirty="0"/>
              <a:t>: </a:t>
            </a:r>
            <a:r>
              <a:rPr lang="ko-KR" altLang="en-US" b="0" dirty="0"/>
              <a:t>대표적으로 매우 많은 파일을 처리할 때 문제가 발생할 수 있다</a:t>
            </a:r>
            <a:r>
              <a:rPr lang="en-US" altLang="ko-KR" b="0" dirty="0"/>
              <a:t>. </a:t>
            </a:r>
            <a:r>
              <a:rPr lang="ko-KR" altLang="en-US" b="0" dirty="0"/>
              <a:t>예측 불가능한 예외가 발생했을 경우</a:t>
            </a:r>
            <a:r>
              <a:rPr lang="en-US" altLang="ko-KR" b="0" dirty="0"/>
              <a:t>, </a:t>
            </a:r>
            <a:r>
              <a:rPr lang="ko-KR" altLang="en-US" b="0" dirty="0"/>
              <a:t>인터프리터가 자동으로 이것이 예외라고 사용자에게 알려 준다</a:t>
            </a:r>
            <a:r>
              <a:rPr lang="en-US" altLang="ko-KR" b="0" dirty="0"/>
              <a:t>. </a:t>
            </a:r>
            <a:r>
              <a:rPr lang="ko-KR" altLang="en-US" b="0" dirty="0"/>
              <a:t>대부분은 이러한 예외가 발생하면서 프로그램이 종료되므로 적절한 조치가 필요하다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예외 처리 </a:t>
            </a:r>
            <a:r>
              <a:rPr lang="ko-KR" altLang="en-US" sz="2000" dirty="0" smtClean="0"/>
              <a:t>구문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try -except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err="1"/>
              <a:t>파이썬</a:t>
            </a:r>
            <a:r>
              <a:rPr lang="ko-KR" altLang="en-US" b="0" dirty="0"/>
              <a:t> 예외 처리의 기본 문법은 </a:t>
            </a:r>
            <a:r>
              <a:rPr lang="en-US" altLang="ko-KR" b="0" dirty="0"/>
              <a:t>try -except</a:t>
            </a:r>
            <a:r>
              <a:rPr lang="ko-KR" altLang="en-US" b="0" dirty="0"/>
              <a:t>문이다</a:t>
            </a:r>
            <a:r>
              <a:rPr lang="en-US" altLang="ko-KR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420888"/>
            <a:ext cx="8340071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67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179512" y="980728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try -except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484784"/>
            <a:ext cx="828092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간단한 코드를 만들어 보자</a:t>
            </a:r>
            <a:r>
              <a:rPr lang="en-US" altLang="ko-KR" sz="1400" b="0" dirty="0"/>
              <a:t>. 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12-1]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부터 </a:t>
            </a:r>
            <a:r>
              <a:rPr lang="en-US" altLang="ko-KR" sz="1400" b="0" dirty="0"/>
              <a:t>9</a:t>
            </a:r>
            <a:r>
              <a:rPr lang="ko-KR" altLang="en-US" sz="1400" b="0" dirty="0"/>
              <a:t>까지의 숫자를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에 하나씩 할당하면서 </a:t>
            </a:r>
            <a:r>
              <a:rPr lang="en-US" altLang="ko-KR" sz="1400" b="0" dirty="0" smtClean="0"/>
              <a:t>10</a:t>
            </a:r>
            <a:r>
              <a:rPr lang="ko-KR" altLang="en-US" sz="1400" b="0" dirty="0" smtClean="0"/>
              <a:t>으로 </a:t>
            </a:r>
            <a:r>
              <a:rPr lang="ko-KR" altLang="en-US" sz="1400" b="0" dirty="0"/>
              <a:t>나눈 값을 출력하는 코드이다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프로그램은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이 아닌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부터 시작하다 보니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을 </a:t>
            </a:r>
            <a:r>
              <a:rPr lang="en-US" altLang="ko-KR" sz="1400" b="0" dirty="0"/>
              <a:t>0</a:t>
            </a:r>
            <a:r>
              <a:rPr lang="ko-KR" altLang="en-US" sz="1400" b="0" dirty="0" smtClean="0"/>
              <a:t>으로 나누는 </a:t>
            </a:r>
            <a:r>
              <a:rPr lang="ko-KR" altLang="en-US" sz="1400" b="0" dirty="0"/>
              <a:t>계산이 가장 먼저 실행된다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처음에 </a:t>
            </a:r>
            <a:r>
              <a:rPr lang="ko-KR" altLang="en-US" sz="1400" b="0" dirty="0"/>
              <a:t>‘</a:t>
            </a:r>
            <a:r>
              <a:rPr lang="en-US" altLang="ko-KR" sz="1400" b="0" dirty="0"/>
              <a:t>10÷0(10/0)’</a:t>
            </a:r>
            <a:r>
              <a:rPr lang="ko-KR" altLang="en-US" sz="1400" b="0" dirty="0"/>
              <a:t>을 하면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으로는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을 나눌 수 </a:t>
            </a:r>
            <a:r>
              <a:rPr lang="ko-KR" altLang="en-US" sz="1400" b="0" dirty="0" smtClean="0"/>
              <a:t>없으므로 </a:t>
            </a:r>
            <a:r>
              <a:rPr lang="ko-KR" altLang="en-US" sz="1400" b="0" dirty="0"/>
              <a:t>예외가 발생한다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이미 이러한 예외의 발생은 예상 가능하므로 </a:t>
            </a:r>
            <a:r>
              <a:rPr lang="en-US" altLang="ko-KR" sz="1400" b="0" dirty="0"/>
              <a:t>try</a:t>
            </a:r>
            <a:r>
              <a:rPr lang="ko-KR" altLang="en-US" sz="1400" b="0" dirty="0"/>
              <a:t>문으로 </a:t>
            </a:r>
            <a:r>
              <a:rPr lang="ko-KR" altLang="en-US" sz="1400" b="0" dirty="0" smtClean="0"/>
              <a:t>해당 예외가 </a:t>
            </a:r>
            <a:r>
              <a:rPr lang="ko-KR" altLang="en-US" sz="1400" b="0" dirty="0"/>
              <a:t>발생할 때를 대비할 수 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err="1" smtClean="0"/>
              <a:t>ZeroDivisionError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으로 나눠진 경우에는 </a:t>
            </a:r>
            <a:r>
              <a:rPr lang="en-US" altLang="ko-KR" sz="1400" b="0" dirty="0" smtClean="0"/>
              <a:t>except </a:t>
            </a:r>
            <a:r>
              <a:rPr lang="ko-KR" altLang="en-US" sz="1400" b="0" dirty="0" smtClean="0"/>
              <a:t>문 </a:t>
            </a:r>
            <a:r>
              <a:rPr lang="ko-KR" altLang="en-US" sz="1400" b="0" dirty="0"/>
              <a:t>안으로 들어가 해당 구문에서 처리하는 코드가 정의된다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여기서는 </a:t>
            </a:r>
            <a:r>
              <a:rPr lang="en-US" altLang="ko-KR" sz="1400" b="0" dirty="0"/>
              <a:t>print("Not </a:t>
            </a:r>
            <a:r>
              <a:rPr lang="en-US" altLang="ko-KR" sz="1400" b="0" dirty="0" smtClean="0"/>
              <a:t>divided by </a:t>
            </a:r>
            <a:r>
              <a:rPr lang="en-US" altLang="ko-KR" sz="1400" b="0" dirty="0"/>
              <a:t>0") </a:t>
            </a:r>
            <a:r>
              <a:rPr lang="ko-KR" altLang="en-US" sz="1400" b="0" dirty="0"/>
              <a:t>코드가 실행된다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67678"/>
            <a:ext cx="8011368" cy="2185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098" y="3717032"/>
            <a:ext cx="2038350" cy="301942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4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0503" y="1774754"/>
            <a:ext cx="8068566" cy="3238422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예외의 종류와 예외 에러 메시지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20503" y="188344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/>
              <a:t>예외의 종류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337697"/>
            <a:ext cx="7859033" cy="2387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8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412776"/>
            <a:ext cx="8068566" cy="5184576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045424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908720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예외의 종류와 예외 에러 메시지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11560" y="1556792"/>
            <a:ext cx="7891387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 smtClean="0"/>
              <a:t>예외 에러 메시지 </a:t>
            </a:r>
            <a:r>
              <a:rPr lang="en-US" altLang="ko-KR" dirty="0" smtClean="0"/>
              <a:t>: </a:t>
            </a:r>
            <a:r>
              <a:rPr lang="ko-KR" altLang="en-US" b="0" dirty="0"/>
              <a:t>내장 예외와 함께 사용하기 좋은 것이 예외 에러 메시지이다</a:t>
            </a:r>
            <a:r>
              <a:rPr lang="en-US" altLang="ko-KR" b="0" dirty="0"/>
              <a:t>. [</a:t>
            </a:r>
            <a:r>
              <a:rPr lang="ko-KR" altLang="en-US" b="0" dirty="0"/>
              <a:t>코드 </a:t>
            </a:r>
            <a:r>
              <a:rPr lang="en-US" altLang="ko-KR" b="0" dirty="0"/>
              <a:t>12-2]</a:t>
            </a:r>
            <a:r>
              <a:rPr lang="ko-KR" altLang="en-US" b="0" dirty="0"/>
              <a:t>와 같이 </a:t>
            </a:r>
            <a:r>
              <a:rPr lang="en-US" altLang="ko-KR" b="0" dirty="0"/>
              <a:t>except</a:t>
            </a:r>
            <a:r>
              <a:rPr lang="ko-KR" altLang="en-US" b="0" dirty="0"/>
              <a:t>문의 마지막에 ‘</a:t>
            </a:r>
            <a:r>
              <a:rPr lang="en-US" altLang="ko-KR" dirty="0"/>
              <a:t>as e</a:t>
            </a:r>
            <a:r>
              <a:rPr lang="en-US" altLang="ko-KR" b="0" dirty="0" smtClean="0"/>
              <a:t>’ </a:t>
            </a:r>
            <a:r>
              <a:rPr lang="ko-KR" altLang="en-US" b="0" dirty="0" smtClean="0"/>
              <a:t>또는 </a:t>
            </a:r>
            <a:r>
              <a:rPr lang="ko-KR" altLang="en-US" b="0" dirty="0"/>
              <a:t>‘</a:t>
            </a:r>
            <a:r>
              <a:rPr lang="en-US" altLang="ko-KR" dirty="0"/>
              <a:t>as </a:t>
            </a:r>
            <a:r>
              <a:rPr lang="ko-KR" altLang="en-US" dirty="0" err="1"/>
              <a:t>변수명</a:t>
            </a:r>
            <a:r>
              <a:rPr lang="ko-KR" altLang="en-US" b="0" dirty="0"/>
              <a:t>’을 입력하고</a:t>
            </a:r>
            <a:r>
              <a:rPr lang="en-US" altLang="ko-KR" b="0" dirty="0"/>
              <a:t>, </a:t>
            </a:r>
            <a:r>
              <a:rPr lang="ko-KR" altLang="en-US" b="0" dirty="0"/>
              <a:t>해당 </a:t>
            </a:r>
            <a:r>
              <a:rPr lang="ko-KR" altLang="en-US" b="0" dirty="0" err="1"/>
              <a:t>변수명을</a:t>
            </a:r>
            <a:r>
              <a:rPr lang="ko-KR" altLang="en-US" b="0" dirty="0"/>
              <a:t> 출력하면 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실행 </a:t>
            </a:r>
            <a:r>
              <a:rPr lang="ko-KR" altLang="en-US" b="0" dirty="0"/>
              <a:t>결과 ‘</a:t>
            </a:r>
            <a:r>
              <a:rPr lang="en-US" altLang="ko-KR" dirty="0"/>
              <a:t>division by zero</a:t>
            </a:r>
            <a:r>
              <a:rPr lang="en-US" altLang="ko-KR" b="0" dirty="0"/>
              <a:t>’</a:t>
            </a:r>
            <a:r>
              <a:rPr lang="ko-KR" altLang="en-US" b="0" dirty="0"/>
              <a:t>라는 에러 메시지를 </a:t>
            </a:r>
            <a:r>
              <a:rPr lang="ko-KR" altLang="en-US" b="0" dirty="0" smtClean="0"/>
              <a:t>확인할 </a:t>
            </a:r>
            <a:r>
              <a:rPr lang="ko-KR" altLang="en-US" b="0" dirty="0"/>
              <a:t>수 있는데</a:t>
            </a:r>
            <a:r>
              <a:rPr lang="en-US" altLang="ko-KR" b="0" dirty="0"/>
              <a:t>, </a:t>
            </a:r>
            <a:r>
              <a:rPr lang="ko-KR" altLang="en-US" b="0" dirty="0"/>
              <a:t>이 에러 메시지는 </a:t>
            </a:r>
            <a:r>
              <a:rPr lang="ko-KR" altLang="en-US" b="0" dirty="0" err="1"/>
              <a:t>파이썬</a:t>
            </a:r>
            <a:r>
              <a:rPr lang="ko-KR" altLang="en-US" b="0" dirty="0"/>
              <a:t> 개발자들이 사전에 정의한 것으로</a:t>
            </a:r>
            <a:r>
              <a:rPr lang="en-US" altLang="ko-KR" b="0" dirty="0"/>
              <a:t>, </a:t>
            </a:r>
            <a:r>
              <a:rPr lang="ko-KR" altLang="en-US" b="0" dirty="0"/>
              <a:t>특정한 에러를 빠르게 이해할 수 </a:t>
            </a:r>
            <a:r>
              <a:rPr lang="ko-KR" altLang="en-US" b="0" dirty="0" smtClean="0"/>
              <a:t>있도록 </a:t>
            </a:r>
            <a:r>
              <a:rPr lang="ko-KR" altLang="en-US" b="0" dirty="0"/>
              <a:t>돕는다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967510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0932"/>
          <a:stretch/>
        </p:blipFill>
        <p:spPr bwMode="auto">
          <a:xfrm>
            <a:off x="683568" y="3933056"/>
            <a:ext cx="7527677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269" y="3644602"/>
            <a:ext cx="1905000" cy="2952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66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예외 처리 </a:t>
            </a:r>
            <a:r>
              <a:rPr lang="ko-KR" altLang="en-US" sz="2000" dirty="0" smtClean="0"/>
              <a:t>구문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try-except-else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/>
              <a:t>try-except-else</a:t>
            </a:r>
            <a:r>
              <a:rPr lang="ko-KR" altLang="en-US" b="0" dirty="0"/>
              <a:t>문은 </a:t>
            </a:r>
            <a:r>
              <a:rPr lang="en-US" altLang="ko-KR" b="0" dirty="0"/>
              <a:t>if-else</a:t>
            </a:r>
            <a:r>
              <a:rPr lang="ko-KR" altLang="en-US" b="0" dirty="0"/>
              <a:t>문과 비슷한데</a:t>
            </a:r>
            <a:r>
              <a:rPr lang="en-US" altLang="ko-KR" b="0" dirty="0"/>
              <a:t>, </a:t>
            </a:r>
            <a:r>
              <a:rPr lang="ko-KR" altLang="en-US" dirty="0"/>
              <a:t>해당 예외가 발생하지 않을 경우 수행할 </a:t>
            </a:r>
            <a:r>
              <a:rPr lang="ko-KR" altLang="en-US" dirty="0" smtClean="0"/>
              <a:t>코드를 </a:t>
            </a:r>
            <a:r>
              <a:rPr lang="en-US" altLang="ko-KR" dirty="0" smtClean="0"/>
              <a:t>else</a:t>
            </a:r>
            <a:r>
              <a:rPr lang="ko-KR" altLang="en-US" dirty="0"/>
              <a:t>문에 작성</a:t>
            </a:r>
            <a:r>
              <a:rPr lang="ko-KR" altLang="en-US" b="0" dirty="0"/>
              <a:t>하면 된다</a:t>
            </a:r>
            <a:r>
              <a:rPr lang="en-US" altLang="ko-KR" b="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708920"/>
            <a:ext cx="8243457" cy="227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36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10602</TotalTime>
  <Words>1663</Words>
  <Application>Microsoft Office PowerPoint</Application>
  <PresentationFormat>화면 슬라이드 쇼(4:3)</PresentationFormat>
  <Paragraphs>146</Paragraphs>
  <Slides>36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PowerPoint 프레젠테이션</vt:lpstr>
      <vt:lpstr>PowerPoint 프레젠테이션</vt:lpstr>
      <vt:lpstr>PowerPoint 프레젠테이션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PowerPoint 프레젠테이션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</dc:creator>
  <cp:lastModifiedBy>Hanjo Jeong</cp:lastModifiedBy>
  <cp:revision>798</cp:revision>
  <dcterms:created xsi:type="dcterms:W3CDTF">2012-07-11T10:23:22Z</dcterms:created>
  <dcterms:modified xsi:type="dcterms:W3CDTF">2019-04-17T14:51:49Z</dcterms:modified>
</cp:coreProperties>
</file>