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7"/>
  </p:notesMasterIdLst>
  <p:sldIdLst>
    <p:sldId id="256" r:id="rId2"/>
    <p:sldId id="333" r:id="rId3"/>
    <p:sldId id="322" r:id="rId4"/>
    <p:sldId id="334" r:id="rId5"/>
    <p:sldId id="336" r:id="rId6"/>
    <p:sldId id="335" r:id="rId7"/>
    <p:sldId id="337" r:id="rId8"/>
    <p:sldId id="338" r:id="rId9"/>
    <p:sldId id="341" r:id="rId10"/>
    <p:sldId id="339" r:id="rId11"/>
    <p:sldId id="340" r:id="rId12"/>
    <p:sldId id="342" r:id="rId13"/>
    <p:sldId id="343" r:id="rId14"/>
    <p:sldId id="344" r:id="rId15"/>
    <p:sldId id="345" r:id="rId16"/>
    <p:sldId id="346" r:id="rId17"/>
    <p:sldId id="347" r:id="rId18"/>
    <p:sldId id="348" r:id="rId19"/>
    <p:sldId id="350" r:id="rId20"/>
    <p:sldId id="349" r:id="rId21"/>
    <p:sldId id="351" r:id="rId22"/>
    <p:sldId id="352" r:id="rId23"/>
    <p:sldId id="353" r:id="rId24"/>
    <p:sldId id="354" r:id="rId25"/>
    <p:sldId id="355" r:id="rId26"/>
    <p:sldId id="356" r:id="rId27"/>
    <p:sldId id="357" r:id="rId28"/>
    <p:sldId id="358" r:id="rId29"/>
    <p:sldId id="359" r:id="rId30"/>
    <p:sldId id="360" r:id="rId31"/>
    <p:sldId id="361" r:id="rId32"/>
    <p:sldId id="375" r:id="rId33"/>
    <p:sldId id="362" r:id="rId34"/>
    <p:sldId id="363" r:id="rId35"/>
    <p:sldId id="364" r:id="rId36"/>
    <p:sldId id="365" r:id="rId37"/>
    <p:sldId id="366" r:id="rId38"/>
    <p:sldId id="367" r:id="rId39"/>
    <p:sldId id="368" r:id="rId40"/>
    <p:sldId id="370" r:id="rId41"/>
    <p:sldId id="371" r:id="rId42"/>
    <p:sldId id="372" r:id="rId43"/>
    <p:sldId id="373" r:id="rId44"/>
    <p:sldId id="374" r:id="rId45"/>
    <p:sldId id="369" r:id="rId46"/>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33" d="100"/>
          <a:sy n="133" d="100"/>
        </p:scale>
        <p:origin x="-984" y="-78"/>
      </p:cViewPr>
      <p:guideLst>
        <p:guide orient="horz" pos="2160"/>
        <p:guide pos="2880"/>
      </p:guideLst>
    </p:cSldViewPr>
  </p:slideViewPr>
  <p:notesTextViewPr>
    <p:cViewPr>
      <p:scale>
        <a:sx n="100" d="100"/>
        <a:sy n="100" d="100"/>
      </p:scale>
      <p:origin x="0" y="0"/>
    </p:cViewPr>
  </p:notesTextViewPr>
  <p:notesViewPr>
    <p:cSldViewPr>
      <p:cViewPr varScale="1">
        <p:scale>
          <a:sx n="100" d="100"/>
          <a:sy n="100" d="100"/>
        </p:scale>
        <p:origin x="-3600"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5716D1D-C89F-4998-BB2D-A6AC8417425D}" type="datetimeFigureOut">
              <a:rPr lang="ko-KR" altLang="en-US" smtClean="0"/>
              <a:t>2019-05-10</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BB7660E-9138-4761-8A57-17689A6EF1B7}" type="slidenum">
              <a:rPr lang="ko-KR" altLang="en-US" smtClean="0"/>
              <a:t>‹#›</a:t>
            </a:fld>
            <a:endParaRPr lang="ko-KR" altLang="en-US"/>
          </a:p>
        </p:txBody>
      </p:sp>
    </p:spTree>
    <p:extLst>
      <p:ext uri="{BB962C8B-B14F-4D97-AF65-F5344CB8AC3E}">
        <p14:creationId xmlns:p14="http://schemas.microsoft.com/office/powerpoint/2010/main" val="169064785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ko-KR" altLang="en-US" smtClean="0"/>
              <a:t>마스터 제목 스타일 편집</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en-US" dirty="0"/>
          </a:p>
        </p:txBody>
      </p:sp>
      <p:sp>
        <p:nvSpPr>
          <p:cNvPr id="4" name="Date Placeholder 3"/>
          <p:cNvSpPr>
            <a:spLocks noGrp="1"/>
          </p:cNvSpPr>
          <p:nvPr>
            <p:ph type="dt" sz="half" idx="10"/>
          </p:nvPr>
        </p:nvSpPr>
        <p:spPr/>
        <p:txBody>
          <a:bodyPr/>
          <a:lstStyle/>
          <a:p>
            <a:fld id="{7DE14AA9-41B1-4F25-8D65-869F55E9D59D}" type="datetime1">
              <a:rPr lang="ko-KR" altLang="en-US" smtClean="0"/>
              <a:t>2019-05-10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BEDD84E-25D4-4983-8AA1-2863C96F08D9}" type="slidenum">
              <a:rPr lang="ko-KR" altLang="en-US" smtClean="0"/>
              <a:t>‹#›</a:t>
            </a:fld>
            <a:endParaRPr lang="ko-KR"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p>
            <a:fld id="{DDB96625-0004-4814-8F81-B5DE36EC8A2E}" type="datetime1">
              <a:rPr lang="ko-KR" altLang="en-US" smtClean="0"/>
              <a:t>2019-05-10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F1B08E1D-12A4-4474-A8C5-AE5980573B00}" type="datetime1">
              <a:rPr lang="ko-KR" altLang="en-US" smtClean="0"/>
              <a:t>2019-05-10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2060"/>
                </a:solidFill>
              </a:defRPr>
            </a:lvl1pPr>
          </a:lstStyle>
          <a:p>
            <a:r>
              <a:rPr lang="ko-KR" altLang="en-US" dirty="0" smtClean="0"/>
              <a:t>마스터 제목 스타일 편집</a:t>
            </a:r>
            <a:endParaRPr lang="en-US" dirty="0"/>
          </a:p>
        </p:txBody>
      </p:sp>
      <p:sp>
        <p:nvSpPr>
          <p:cNvPr id="3" name="Content Placeholder 2"/>
          <p:cNvSpPr>
            <a:spLocks noGrp="1"/>
          </p:cNvSpPr>
          <p:nvPr>
            <p:ph idx="1"/>
          </p:nvPr>
        </p:nvSpPr>
        <p:spPr/>
        <p:txBody>
          <a:bodyPr/>
          <a:lstStyle>
            <a:lvl1pPr marL="342900" indent="-342900">
              <a:lnSpc>
                <a:spcPct val="120000"/>
              </a:lnSpc>
              <a:spcBef>
                <a:spcPts val="1200"/>
              </a:spcBef>
              <a:buFontTx/>
              <a:buBlip>
                <a:blip r:embed="rId2"/>
              </a:buBlip>
              <a:defRPr b="0" i="0" baseline="0">
                <a:latin typeface="Arial" panose="020B0604020202020204" pitchFamily="34" charset="0"/>
              </a:defRPr>
            </a:lvl1pPr>
            <a:lvl2pPr marL="457200" indent="-182880">
              <a:lnSpc>
                <a:spcPct val="120000"/>
              </a:lnSpc>
              <a:spcBef>
                <a:spcPts val="600"/>
              </a:spcBef>
              <a:buFont typeface="Wingdings" panose="05000000000000000000" pitchFamily="2" charset="2"/>
              <a:buChar char="§"/>
              <a:defRPr b="0" i="0" baseline="0">
                <a:latin typeface="Arial" panose="020B0604020202020204" pitchFamily="34" charset="0"/>
              </a:defRPr>
            </a:lvl2pPr>
            <a:lvl3pPr>
              <a:lnSpc>
                <a:spcPct val="120000"/>
              </a:lnSpc>
              <a:spcBef>
                <a:spcPts val="300"/>
              </a:spcBef>
              <a:defRPr>
                <a:latin typeface="Arial" panose="020B0604020202020204" pitchFamily="34" charset="0"/>
              </a:defRPr>
            </a:lvl3pPr>
            <a:lvl4pPr marL="1005840" indent="-182880">
              <a:lnSpc>
                <a:spcPct val="120000"/>
              </a:lnSpc>
              <a:spcBef>
                <a:spcPts val="100"/>
              </a:spcBef>
              <a:buFont typeface="Wingdings" panose="05000000000000000000" pitchFamily="2" charset="2"/>
              <a:buChar char="ü"/>
              <a:defRPr>
                <a:latin typeface="Arial" panose="020B0604020202020204" pitchFamily="34" charset="0"/>
              </a:defRPr>
            </a:lvl4pPr>
            <a:lvl5pPr marL="1188720" indent="-137160">
              <a:lnSpc>
                <a:spcPct val="120000"/>
              </a:lnSpc>
              <a:buFont typeface="Wingdings" panose="05000000000000000000" pitchFamily="2" charset="2"/>
              <a:buChar char="v"/>
              <a:defRPr>
                <a:latin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4" name="Date Placeholder 3"/>
          <p:cNvSpPr>
            <a:spLocks noGrp="1"/>
          </p:cNvSpPr>
          <p:nvPr>
            <p:ph type="dt" sz="half" idx="10"/>
          </p:nvPr>
        </p:nvSpPr>
        <p:spPr/>
        <p:txBody>
          <a:bodyPr/>
          <a:lstStyle/>
          <a:p>
            <a:fld id="{6EFC600D-274C-4607-BB9D-74D9E3835656}" type="datetime1">
              <a:rPr lang="ko-KR" altLang="en-US" smtClean="0"/>
              <a:t>2019-05-10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0C2A1474-694E-4395-B4B1-AAE76B842C55}" type="datetime1">
              <a:rPr lang="ko-KR" altLang="en-US" smtClean="0"/>
              <a:t>2019-05-10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BEDD84E-25D4-4983-8AA1-2863C96F08D9}" type="slidenum">
              <a:rPr lang="ko-KR" altLang="en-US" smtClean="0"/>
              <a:t>‹#›</a:t>
            </a:fld>
            <a:endParaRPr lang="ko-KR"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6F42C205-137A-4CB3-9FD0-A0F8FF11B1E7}" type="datetime1">
              <a:rPr lang="ko-KR" altLang="en-US" smtClean="0"/>
              <a:t>2019-05-10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E8A1C554-6CE8-41E3-B2E5-47598C39FB4E}" type="datetime1">
              <a:rPr lang="ko-KR" altLang="en-US" smtClean="0"/>
              <a:t>2019-05-10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4BEDD84E-25D4-4983-8AA1-2863C96F08D9}" type="slidenum">
              <a:rPr lang="ko-KR" altLang="en-US" smtClean="0"/>
              <a:t>‹#›</a:t>
            </a:fld>
            <a:endParaRPr lang="ko-KR"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Date Placeholder 2"/>
          <p:cNvSpPr>
            <a:spLocks noGrp="1"/>
          </p:cNvSpPr>
          <p:nvPr>
            <p:ph type="dt" sz="half" idx="10"/>
          </p:nvPr>
        </p:nvSpPr>
        <p:spPr/>
        <p:txBody>
          <a:bodyPr/>
          <a:lstStyle/>
          <a:p>
            <a:fld id="{1F1DA399-C966-4A53-9207-5780D9CA4DD3}" type="datetime1">
              <a:rPr lang="ko-KR" altLang="en-US" smtClean="0"/>
              <a:t>2019-05-10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6F1A2-CB27-43E9-9333-9483166B3A7D}" type="datetime1">
              <a:rPr lang="ko-KR" altLang="en-US" smtClean="0"/>
              <a:t>2019-05-10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ko-KR" altLang="en-US" smtClean="0"/>
              <a:t>마스터 제목 스타일 편집</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74DBA347-C221-46B9-A470-A97B4C188A1F}" type="datetime1">
              <a:rPr lang="ko-KR" altLang="en-US" smtClean="0"/>
              <a:t>2019-05-10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BEDD84E-25D4-4983-8AA1-2863C96F08D9}" type="slidenum">
              <a:rPr lang="ko-KR" altLang="en-US" smtClean="0"/>
              <a:t>‹#›</a:t>
            </a:fld>
            <a:endParaRPr lang="ko-KR"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ko-KR" altLang="en-US" smtClean="0"/>
              <a:t>마스터 제목 스타일 편집</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51BC7014-E8CB-4CE0-90BB-17C19CAACCBF}" type="datetime1">
              <a:rPr lang="ko-KR" altLang="en-US" smtClean="0"/>
              <a:t>2019-05-10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ko-KR" altLang="en-US" dirty="0" smtClean="0"/>
              <a:t>마스터 제목 스타일 편집</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39C48A4-ABAD-4F94-91E1-AB4105DDF847}" type="datetime1">
              <a:rPr lang="ko-KR" altLang="en-US" smtClean="0"/>
              <a:t>2019-05-10</a:t>
            </a:fld>
            <a:endParaRPr lang="ko-KR"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ko-KR"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4BEDD84E-25D4-4983-8AA1-2863C96F08D9}"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1" hangingPunct="1">
        <a:spcBef>
          <a:spcPct val="0"/>
        </a:spcBef>
        <a:buNone/>
        <a:defRPr sz="4000" kern="1200" spc="-100" baseline="0">
          <a:solidFill>
            <a:srgbClr val="002060"/>
          </a:solidFill>
          <a:latin typeface="+mj-lt"/>
          <a:ea typeface="+mj-ea"/>
          <a:cs typeface="+mj-cs"/>
        </a:defRPr>
      </a:lvl1pPr>
    </p:titleStyle>
    <p:bodyStyle>
      <a:lvl1pPr marL="182880" indent="-182880" algn="l" defTabSz="914400" rtl="0" eaLnBrk="1" latinLnBrk="1"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1"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1"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1"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1"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1"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1"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1"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1"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scipy.org/doc/numpy/reference/generated/numpy.ix_.html" TargetMode="External"/><Relationship Id="rId2" Type="http://schemas.openxmlformats.org/officeDocument/2006/relationships/hyperlink" Target="https://docs.scipy.org/doc/numpy/reference/generated/numpy.ix_.html#numpy.ix_"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stackoverflow.com/questions/32034237/how-does-numpys-transpose-method-permute-the-axes-of-an-array"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11560" y="1412776"/>
            <a:ext cx="8278688" cy="1927225"/>
          </a:xfrm>
        </p:spPr>
        <p:txBody>
          <a:bodyPr>
            <a:noAutofit/>
          </a:bodyPr>
          <a:lstStyle/>
          <a:p>
            <a:r>
              <a:rPr lang="en-US" altLang="ko-KR" sz="4400" dirty="0" smtClean="0"/>
              <a:t>4. </a:t>
            </a:r>
            <a:r>
              <a:rPr lang="en-US" altLang="ko-KR" sz="4400" dirty="0" err="1" smtClean="0"/>
              <a:t>Numpy</a:t>
            </a:r>
            <a:r>
              <a:rPr lang="en-US" altLang="ko-KR" sz="4400" dirty="0" smtClean="0"/>
              <a:t> basics: </a:t>
            </a:r>
            <a:br>
              <a:rPr lang="en-US" altLang="ko-KR" sz="4400" dirty="0" smtClean="0"/>
            </a:br>
            <a:r>
              <a:rPr lang="en-US" altLang="ko-KR" sz="3200" dirty="0" smtClean="0"/>
              <a:t>Arrays and </a:t>
            </a:r>
            <a:r>
              <a:rPr lang="en-US" altLang="ko-KR" sz="3200" dirty="0" err="1" smtClean="0"/>
              <a:t>vectorized</a:t>
            </a:r>
            <a:r>
              <a:rPr lang="en-US" altLang="ko-KR" sz="3200" dirty="0" smtClean="0"/>
              <a:t> computation</a:t>
            </a:r>
            <a:br>
              <a:rPr lang="en-US" altLang="ko-KR" sz="3200" dirty="0" smtClean="0"/>
            </a:br>
            <a:r>
              <a:rPr lang="en-US" altLang="ko-KR" sz="3200" dirty="0" smtClean="0"/>
              <a:t>(Part 1)</a:t>
            </a:r>
            <a:endParaRPr lang="ko-KR" altLang="en-US" sz="3200"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1</a:t>
            </a:fld>
            <a:endParaRPr lang="ko-KR" altLang="en-US"/>
          </a:p>
        </p:txBody>
      </p:sp>
    </p:spTree>
    <p:extLst>
      <p:ext uri="{BB962C8B-B14F-4D97-AF65-F5344CB8AC3E}">
        <p14:creationId xmlns:p14="http://schemas.microsoft.com/office/powerpoint/2010/main" val="928847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229600" cy="864096"/>
          </a:xfrm>
        </p:spPr>
        <p:txBody>
          <a:bodyPr>
            <a:normAutofit fontScale="90000"/>
          </a:bodyPr>
          <a:lstStyle/>
          <a:p>
            <a:r>
              <a:rPr lang="en-US" altLang="ko-KR" b="1" dirty="0" smtClean="0"/>
              <a:t>Creating </a:t>
            </a:r>
            <a:r>
              <a:rPr lang="en-US" altLang="ko-KR" b="1" dirty="0" err="1" smtClean="0"/>
              <a:t>ndarrays</a:t>
            </a:r>
            <a:r>
              <a:rPr lang="en-US" altLang="ko-KR" b="1" dirty="0" smtClean="0"/>
              <a:t> with initial values </a:t>
            </a:r>
            <a:endParaRPr lang="ko-KR" altLang="en-US" b="1" dirty="0"/>
          </a:p>
        </p:txBody>
      </p:sp>
      <p:sp>
        <p:nvSpPr>
          <p:cNvPr id="3" name="내용 개체 틀 2"/>
          <p:cNvSpPr>
            <a:spLocks noGrp="1"/>
          </p:cNvSpPr>
          <p:nvPr>
            <p:ph idx="1"/>
          </p:nvPr>
        </p:nvSpPr>
        <p:spPr>
          <a:xfrm>
            <a:off x="395536" y="1196752"/>
            <a:ext cx="8640960" cy="4968552"/>
          </a:xfrm>
        </p:spPr>
        <p:txBody>
          <a:bodyPr>
            <a:noAutofit/>
          </a:bodyPr>
          <a:lstStyle/>
          <a:p>
            <a:pPr>
              <a:spcBef>
                <a:spcPts val="600"/>
              </a:spcBef>
            </a:pPr>
            <a:r>
              <a:rPr lang="en-US" altLang="ko-KR" sz="2000" b="1" dirty="0"/>
              <a:t>zeros()</a:t>
            </a:r>
            <a:r>
              <a:rPr lang="en-US" altLang="ko-KR" sz="2000" dirty="0"/>
              <a:t> and </a:t>
            </a:r>
            <a:r>
              <a:rPr lang="en-US" altLang="ko-KR" sz="2000" b="1" dirty="0"/>
              <a:t>ones()</a:t>
            </a:r>
            <a:r>
              <a:rPr lang="en-US" altLang="ko-KR" sz="2000" dirty="0"/>
              <a:t> functions create arrays of 0’s or 1’s, respectively, with a given length or shape</a:t>
            </a:r>
            <a:r>
              <a:rPr lang="en-US" altLang="ko-KR" sz="2000" dirty="0" smtClean="0"/>
              <a:t>.</a:t>
            </a:r>
          </a:p>
          <a:p>
            <a:pPr>
              <a:spcBef>
                <a:spcPts val="600"/>
              </a:spcBef>
            </a:pPr>
            <a:r>
              <a:rPr lang="en-US" altLang="ko-KR" sz="2000" dirty="0" smtClean="0"/>
              <a:t>To create a higher dimensional array with these methods, pass a </a:t>
            </a:r>
            <a:r>
              <a:rPr lang="en-US" altLang="ko-KR" sz="2000" b="1" dirty="0" smtClean="0"/>
              <a:t>tuple for the shape</a:t>
            </a:r>
            <a:r>
              <a:rPr lang="en-US" altLang="ko-KR" sz="2000" dirty="0" smtClean="0"/>
              <a:t>:</a:t>
            </a:r>
          </a:p>
          <a:p>
            <a:endParaRPr lang="en-US" altLang="ko-KR" sz="2000" dirty="0"/>
          </a:p>
          <a:p>
            <a:endParaRPr lang="en-US" altLang="ko-KR" sz="2000" dirty="0" smtClean="0"/>
          </a:p>
          <a:p>
            <a:endParaRPr lang="en-US" altLang="ko-KR" sz="2000" dirty="0"/>
          </a:p>
          <a:p>
            <a:pPr marL="0" indent="0">
              <a:buNone/>
            </a:pPr>
            <a:endParaRPr lang="en-US" altLang="ko-KR" sz="2000" dirty="0"/>
          </a:p>
          <a:p>
            <a:pPr>
              <a:spcBef>
                <a:spcPts val="3000"/>
              </a:spcBef>
            </a:pPr>
            <a:r>
              <a:rPr lang="en-US" altLang="ko-KR" sz="2000" b="1" dirty="0" err="1"/>
              <a:t>arange</a:t>
            </a:r>
            <a:r>
              <a:rPr lang="en-US" altLang="ko-KR" sz="2000" b="1" dirty="0"/>
              <a:t>()</a:t>
            </a:r>
            <a:r>
              <a:rPr lang="en-US" altLang="ko-KR" sz="2000" dirty="0"/>
              <a:t> </a:t>
            </a:r>
            <a:r>
              <a:rPr lang="en-US" altLang="ko-KR" sz="2000" dirty="0" smtClean="0"/>
              <a:t>is </a:t>
            </a:r>
            <a:r>
              <a:rPr lang="en-US" altLang="ko-KR" sz="2000" dirty="0"/>
              <a:t>an array-valued version of the built-in Python range function:</a:t>
            </a:r>
          </a:p>
          <a:p>
            <a:pPr marL="0" indent="0">
              <a:buNone/>
            </a:pPr>
            <a:endParaRPr lang="ko-KR" altLang="en-US" sz="2000"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10</a:t>
            </a:fld>
            <a:endParaRPr lang="ko-KR" altLang="en-US"/>
          </a:p>
        </p:txBody>
      </p:sp>
      <p:sp>
        <p:nvSpPr>
          <p:cNvPr id="10" name="직사각형 9"/>
          <p:cNvSpPr/>
          <p:nvPr/>
        </p:nvSpPr>
        <p:spPr>
          <a:xfrm>
            <a:off x="835619" y="5661248"/>
            <a:ext cx="6832725" cy="720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fontAlgn="base">
              <a:lnSpc>
                <a:spcPct val="120000"/>
              </a:lnSpc>
              <a:spcBef>
                <a:spcPct val="0"/>
              </a:spcBef>
              <a:spcAft>
                <a:spcPct val="0"/>
              </a:spcAft>
            </a:pPr>
            <a:r>
              <a:rPr lang="ko-KR" altLang="ko-KR" sz="1600" dirty="0">
                <a:solidFill>
                  <a:srgbClr val="002060"/>
                </a:solidFill>
                <a:latin typeface="Arial Rounded MT Bold" panose="020F0704030504030204" pitchFamily="34" charset="0"/>
              </a:rPr>
              <a:t>In</a:t>
            </a:r>
            <a:r>
              <a:rPr lang="en-US" altLang="ko-KR" sz="1600" dirty="0">
                <a:solidFill>
                  <a:srgbClr val="002060"/>
                </a:solidFill>
                <a:latin typeface="Arial Rounded MT Bold" panose="020F0704030504030204" pitchFamily="34" charset="0"/>
              </a:rPr>
              <a:t>   </a:t>
            </a:r>
            <a:r>
              <a:rPr lang="ko-KR" altLang="ko-KR" sz="1600" dirty="0">
                <a:solidFill>
                  <a:srgbClr val="002060"/>
                </a:solidFill>
                <a:latin typeface="Arial Rounded MT Bold" panose="020F0704030504030204" pitchFamily="34" charset="0"/>
              </a:rPr>
              <a:t>[26]: np.arange(15) </a:t>
            </a:r>
            <a:endParaRPr lang="en-US" altLang="ko-KR" sz="1600" dirty="0">
              <a:solidFill>
                <a:srgbClr val="002060"/>
              </a:solidFill>
              <a:latin typeface="Arial Rounded MT Bold" panose="020F0704030504030204" pitchFamily="34" charset="0"/>
            </a:endParaRPr>
          </a:p>
          <a:p>
            <a:pPr marL="180000" fontAlgn="base">
              <a:lnSpc>
                <a:spcPct val="120000"/>
              </a:lnSpc>
              <a:spcBef>
                <a:spcPct val="0"/>
              </a:spcBef>
              <a:spcAft>
                <a:spcPct val="0"/>
              </a:spcAft>
            </a:pPr>
            <a:r>
              <a:rPr lang="ko-KR" altLang="ko-KR" sz="1600" dirty="0">
                <a:solidFill>
                  <a:srgbClr val="002060"/>
                </a:solidFill>
                <a:latin typeface="Arial Rounded MT Bold" panose="020F0704030504030204" pitchFamily="34" charset="0"/>
              </a:rPr>
              <a:t>Out</a:t>
            </a:r>
            <a:r>
              <a:rPr lang="en-US" altLang="ko-KR" sz="1600" dirty="0">
                <a:solidFill>
                  <a:srgbClr val="002060"/>
                </a:solidFill>
                <a:latin typeface="Arial Rounded MT Bold" panose="020F0704030504030204" pitchFamily="34" charset="0"/>
              </a:rPr>
              <a:t> </a:t>
            </a:r>
            <a:r>
              <a:rPr lang="ko-KR" altLang="ko-KR" sz="1600" dirty="0">
                <a:solidFill>
                  <a:srgbClr val="002060"/>
                </a:solidFill>
                <a:latin typeface="Arial Rounded MT Bold" panose="020F0704030504030204" pitchFamily="34" charset="0"/>
              </a:rPr>
              <a:t>[26]: array([ 0, 1, 2, 3, 4, 5, 6, 7, 8, 9, 10, 11, 12, 13, 14]) </a:t>
            </a:r>
          </a:p>
        </p:txBody>
      </p:sp>
      <p:sp>
        <p:nvSpPr>
          <p:cNvPr id="7" name="직사각형 6"/>
          <p:cNvSpPr/>
          <p:nvPr/>
        </p:nvSpPr>
        <p:spPr>
          <a:xfrm>
            <a:off x="827584" y="2780928"/>
            <a:ext cx="6840760" cy="23042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0" fontAlgn="base">
              <a:lnSpc>
                <a:spcPct val="120000"/>
              </a:lnSpc>
              <a:spcBef>
                <a:spcPct val="0"/>
              </a:spcBef>
              <a:spcAft>
                <a:spcPct val="0"/>
              </a:spcAft>
            </a:pPr>
            <a:r>
              <a:rPr lang="en-US" altLang="ko-KR" sz="1600" dirty="0">
                <a:solidFill>
                  <a:srgbClr val="002060"/>
                </a:solidFill>
                <a:latin typeface="Arial Rounded MT Bold" panose="020F0704030504030204" pitchFamily="34" charset="0"/>
              </a:rPr>
              <a:t>In [</a:t>
            </a:r>
            <a:r>
              <a:rPr lang="en-US" altLang="ko-KR" sz="1600" dirty="0" smtClean="0">
                <a:solidFill>
                  <a:srgbClr val="002060"/>
                </a:solidFill>
                <a:latin typeface="Arial Rounded MT Bold" panose="020F0704030504030204" pitchFamily="34" charset="0"/>
              </a:rPr>
              <a:t>29]: </a:t>
            </a:r>
            <a:r>
              <a:rPr lang="en-US" altLang="ko-KR" sz="1600" dirty="0" err="1">
                <a:solidFill>
                  <a:srgbClr val="002060"/>
                </a:solidFill>
                <a:latin typeface="Arial Rounded MT Bold" panose="020F0704030504030204" pitchFamily="34" charset="0"/>
              </a:rPr>
              <a:t>np.zeros</a:t>
            </a:r>
            <a:r>
              <a:rPr lang="en-US" altLang="ko-KR" sz="1600" dirty="0">
                <a:solidFill>
                  <a:srgbClr val="002060"/>
                </a:solidFill>
                <a:latin typeface="Arial Rounded MT Bold" panose="020F0704030504030204" pitchFamily="34" charset="0"/>
              </a:rPr>
              <a:t>(10) </a:t>
            </a:r>
            <a:endParaRPr lang="en-US" altLang="ko-KR" sz="1600"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sz="1600" dirty="0" smtClean="0">
                <a:solidFill>
                  <a:srgbClr val="002060"/>
                </a:solidFill>
                <a:latin typeface="Arial Rounded MT Bold" panose="020F0704030504030204" pitchFamily="34" charset="0"/>
              </a:rPr>
              <a:t>Out[29]: </a:t>
            </a:r>
            <a:r>
              <a:rPr lang="en-US" altLang="ko-KR" sz="1600" dirty="0">
                <a:solidFill>
                  <a:srgbClr val="002060"/>
                </a:solidFill>
                <a:latin typeface="Arial Rounded MT Bold" panose="020F0704030504030204" pitchFamily="34" charset="0"/>
              </a:rPr>
              <a:t>array([ 0., 0., 0., 0., 0., 0., 0., 0., 0., 0.]) </a:t>
            </a:r>
            <a:endParaRPr lang="en-US" altLang="ko-KR" sz="1600"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endParaRPr lang="en-US" altLang="ko-KR" sz="1000"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sz="1600" dirty="0" smtClean="0">
                <a:solidFill>
                  <a:srgbClr val="002060"/>
                </a:solidFill>
                <a:latin typeface="Arial Rounded MT Bold" panose="020F0704030504030204" pitchFamily="34" charset="0"/>
              </a:rPr>
              <a:t>In [30]: </a:t>
            </a:r>
            <a:r>
              <a:rPr lang="en-US" altLang="ko-KR" sz="1600" dirty="0" err="1">
                <a:solidFill>
                  <a:srgbClr val="002060"/>
                </a:solidFill>
                <a:latin typeface="Arial Rounded MT Bold" panose="020F0704030504030204" pitchFamily="34" charset="0"/>
              </a:rPr>
              <a:t>np.zeros</a:t>
            </a:r>
            <a:r>
              <a:rPr lang="en-US" altLang="ko-KR" sz="1600" dirty="0">
                <a:solidFill>
                  <a:srgbClr val="002060"/>
                </a:solidFill>
                <a:latin typeface="Arial Rounded MT Bold" panose="020F0704030504030204" pitchFamily="34" charset="0"/>
              </a:rPr>
              <a:t>((3, 6)) </a:t>
            </a:r>
            <a:endParaRPr lang="en-US" altLang="ko-KR" sz="1600"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sz="1600" dirty="0" smtClean="0">
                <a:solidFill>
                  <a:srgbClr val="002060"/>
                </a:solidFill>
                <a:latin typeface="Arial Rounded MT Bold" panose="020F0704030504030204" pitchFamily="34" charset="0"/>
              </a:rPr>
              <a:t>Out[30]: </a:t>
            </a:r>
          </a:p>
          <a:p>
            <a:pPr marL="180000" lvl="0" fontAlgn="base">
              <a:lnSpc>
                <a:spcPct val="120000"/>
              </a:lnSpc>
              <a:spcBef>
                <a:spcPct val="0"/>
              </a:spcBef>
              <a:spcAft>
                <a:spcPct val="0"/>
              </a:spcAft>
            </a:pPr>
            <a:r>
              <a:rPr lang="en-US" altLang="ko-KR" sz="1600" dirty="0" smtClean="0">
                <a:solidFill>
                  <a:srgbClr val="002060"/>
                </a:solidFill>
                <a:latin typeface="Arial Rounded MT Bold" panose="020F0704030504030204" pitchFamily="34" charset="0"/>
              </a:rPr>
              <a:t>array</a:t>
            </a:r>
            <a:r>
              <a:rPr lang="en-US" altLang="ko-KR" sz="1600" dirty="0">
                <a:solidFill>
                  <a:srgbClr val="002060"/>
                </a:solidFill>
                <a:latin typeface="Arial Rounded MT Bold" panose="020F0704030504030204" pitchFamily="34" charset="0"/>
              </a:rPr>
              <a:t>([[ 0., 0., 0., 0., 0., 0.], </a:t>
            </a:r>
            <a:endParaRPr lang="en-US" altLang="ko-KR" sz="1600"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sz="1600" dirty="0">
                <a:solidFill>
                  <a:srgbClr val="002060"/>
                </a:solidFill>
                <a:latin typeface="Arial Rounded MT Bold" panose="020F0704030504030204" pitchFamily="34" charset="0"/>
              </a:rPr>
              <a:t> </a:t>
            </a:r>
            <a:r>
              <a:rPr lang="en-US" altLang="ko-KR" sz="1600" dirty="0" smtClean="0">
                <a:solidFill>
                  <a:srgbClr val="002060"/>
                </a:solidFill>
                <a:latin typeface="Arial Rounded MT Bold" panose="020F0704030504030204" pitchFamily="34" charset="0"/>
              </a:rPr>
              <a:t>            [ </a:t>
            </a:r>
            <a:r>
              <a:rPr lang="en-US" altLang="ko-KR" sz="1600" dirty="0">
                <a:solidFill>
                  <a:srgbClr val="002060"/>
                </a:solidFill>
                <a:latin typeface="Arial Rounded MT Bold" panose="020F0704030504030204" pitchFamily="34" charset="0"/>
              </a:rPr>
              <a:t>0., 0., 0., 0., 0., 0.], </a:t>
            </a:r>
            <a:endParaRPr lang="en-US" altLang="ko-KR" sz="1600"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sz="1600" dirty="0">
                <a:solidFill>
                  <a:srgbClr val="002060"/>
                </a:solidFill>
                <a:latin typeface="Arial Rounded MT Bold" panose="020F0704030504030204" pitchFamily="34" charset="0"/>
              </a:rPr>
              <a:t> </a:t>
            </a:r>
            <a:r>
              <a:rPr lang="en-US" altLang="ko-KR" sz="1600" dirty="0" smtClean="0">
                <a:solidFill>
                  <a:srgbClr val="002060"/>
                </a:solidFill>
                <a:latin typeface="Arial Rounded MT Bold" panose="020F0704030504030204" pitchFamily="34" charset="0"/>
              </a:rPr>
              <a:t>            [ </a:t>
            </a:r>
            <a:r>
              <a:rPr lang="en-US" altLang="ko-KR" sz="1600" dirty="0">
                <a:solidFill>
                  <a:srgbClr val="002060"/>
                </a:solidFill>
                <a:latin typeface="Arial Rounded MT Bold" panose="020F0704030504030204" pitchFamily="34" charset="0"/>
              </a:rPr>
              <a:t>0., 0., 0., 0., 0., 0.]])</a:t>
            </a:r>
            <a:endParaRPr kumimoji="1" lang="ko-KR"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2484415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820472" cy="864096"/>
          </a:xfrm>
        </p:spPr>
        <p:txBody>
          <a:bodyPr>
            <a:normAutofit/>
          </a:bodyPr>
          <a:lstStyle/>
          <a:p>
            <a:r>
              <a:rPr lang="en-US" altLang="ko-KR" sz="3200" b="1" dirty="0" smtClean="0"/>
              <a:t>Creating </a:t>
            </a:r>
            <a:r>
              <a:rPr lang="en-US" altLang="ko-KR" sz="3200" b="1" dirty="0" err="1" smtClean="0"/>
              <a:t>ndarrays</a:t>
            </a:r>
            <a:r>
              <a:rPr lang="en-US" altLang="ko-KR" sz="3200" b="1" dirty="0" smtClean="0"/>
              <a:t> with initial values (Cont.) </a:t>
            </a:r>
            <a:endParaRPr lang="ko-KR" altLang="en-US" sz="3200" b="1" dirty="0"/>
          </a:p>
        </p:txBody>
      </p:sp>
      <p:sp>
        <p:nvSpPr>
          <p:cNvPr id="3" name="내용 개체 틀 2"/>
          <p:cNvSpPr>
            <a:spLocks noGrp="1"/>
          </p:cNvSpPr>
          <p:nvPr>
            <p:ph idx="1"/>
          </p:nvPr>
        </p:nvSpPr>
        <p:spPr>
          <a:xfrm>
            <a:off x="395536" y="1124744"/>
            <a:ext cx="8640960" cy="792088"/>
          </a:xfrm>
        </p:spPr>
        <p:txBody>
          <a:bodyPr>
            <a:noAutofit/>
          </a:bodyPr>
          <a:lstStyle/>
          <a:p>
            <a:r>
              <a:rPr lang="en-US" altLang="ko-KR" sz="2000" b="1" dirty="0" smtClean="0"/>
              <a:t>empty() </a:t>
            </a:r>
            <a:r>
              <a:rPr lang="en-US" altLang="ko-KR" sz="2000" dirty="0" smtClean="0"/>
              <a:t>function</a:t>
            </a:r>
            <a:r>
              <a:rPr lang="en-US" altLang="ko-KR" sz="2000" dirty="0"/>
              <a:t> creates an array without initializing its values to any particular value</a:t>
            </a:r>
            <a:r>
              <a:rPr lang="en-US" altLang="ko-KR" sz="2000" dirty="0" smtClean="0"/>
              <a:t>.</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11</a:t>
            </a:fld>
            <a:endParaRPr lang="ko-KR" altLang="en-US"/>
          </a:p>
        </p:txBody>
      </p:sp>
      <p:sp>
        <p:nvSpPr>
          <p:cNvPr id="7" name="직사각형 6"/>
          <p:cNvSpPr/>
          <p:nvPr/>
        </p:nvSpPr>
        <p:spPr>
          <a:xfrm>
            <a:off x="827584" y="1988840"/>
            <a:ext cx="7488832" cy="2880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[31]: </a:t>
            </a:r>
            <a:r>
              <a:rPr lang="en-US" altLang="ko-KR" dirty="0" err="1">
                <a:solidFill>
                  <a:srgbClr val="002060"/>
                </a:solidFill>
                <a:latin typeface="Arial Rounded MT Bold" panose="020F0704030504030204" pitchFamily="34" charset="0"/>
              </a:rPr>
              <a:t>np.empty</a:t>
            </a:r>
            <a:r>
              <a:rPr lang="en-US" altLang="ko-KR" dirty="0">
                <a:solidFill>
                  <a:srgbClr val="002060"/>
                </a:solidFill>
                <a:latin typeface="Arial Rounded MT Bold" panose="020F0704030504030204" pitchFamily="34" charset="0"/>
              </a:rPr>
              <a:t>((2, 3, 2)) </a:t>
            </a:r>
            <a:endParaRPr lang="en-US" altLang="ko-KR"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Out[31]: </a:t>
            </a: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array([[[0., 0.], </a:t>
            </a:r>
          </a:p>
          <a:p>
            <a:pPr marL="180000" lvl="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[0., 0.], </a:t>
            </a:r>
            <a:endParaRPr lang="en-US" altLang="ko-KR"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[0., 0.]], </a:t>
            </a:r>
            <a:endParaRPr lang="en-US" altLang="ko-KR"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endParaRPr lang="en-US" altLang="ko-KR" sz="1000"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[[0., 0.], </a:t>
            </a:r>
            <a:endParaRPr lang="en-US" altLang="ko-KR"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[0., 0.], </a:t>
            </a:r>
            <a:endParaRPr lang="en-US" altLang="ko-KR"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[0., 0.]]])</a:t>
            </a:r>
            <a:endParaRPr kumimoji="1" lang="ko-KR" altLang="ko-KR"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p:txBody>
      </p:sp>
      <p:sp>
        <p:nvSpPr>
          <p:cNvPr id="9" name="직사각형 8"/>
          <p:cNvSpPr/>
          <p:nvPr/>
        </p:nvSpPr>
        <p:spPr>
          <a:xfrm>
            <a:off x="575556" y="5225156"/>
            <a:ext cx="7992888" cy="137219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40000"/>
              </a:lnSpc>
              <a:spcBef>
                <a:spcPts val="1200"/>
              </a:spcBef>
              <a:buClr>
                <a:schemeClr val="accent1"/>
              </a:buClr>
              <a:buSzPct val="85000"/>
            </a:pPr>
            <a:r>
              <a:rPr lang="en-US" altLang="ko-KR" sz="2000" b="1" dirty="0">
                <a:solidFill>
                  <a:srgbClr val="0000FF"/>
                </a:solidFill>
              </a:rPr>
              <a:t>CAUTION:</a:t>
            </a:r>
            <a:r>
              <a:rPr lang="en-US" altLang="ko-KR" sz="2000" dirty="0">
                <a:solidFill>
                  <a:srgbClr val="0000FF"/>
                </a:solidFill>
              </a:rPr>
              <a:t> It’s not safe to assume that </a:t>
            </a:r>
            <a:r>
              <a:rPr lang="en-US" altLang="ko-KR" sz="2000" b="1" i="1" dirty="0" err="1" smtClean="0">
                <a:solidFill>
                  <a:srgbClr val="0000FF"/>
                </a:solidFill>
              </a:rPr>
              <a:t>np.empty</a:t>
            </a:r>
            <a:r>
              <a:rPr lang="en-US" altLang="ko-KR" sz="2000" b="1" i="1" dirty="0" smtClean="0">
                <a:solidFill>
                  <a:srgbClr val="0000FF"/>
                </a:solidFill>
              </a:rPr>
              <a:t>()</a:t>
            </a:r>
            <a:r>
              <a:rPr lang="en-US" altLang="ko-KR" sz="2000" dirty="0">
                <a:solidFill>
                  <a:srgbClr val="0000FF"/>
                </a:solidFill>
              </a:rPr>
              <a:t> will return an array of all zeros. In many cases, as previously shown, it will return uninitialized </a:t>
            </a:r>
            <a:r>
              <a:rPr lang="en-US" altLang="ko-KR" sz="2000" b="1" i="1" dirty="0" smtClean="0">
                <a:solidFill>
                  <a:srgbClr val="0000FF"/>
                </a:solidFill>
              </a:rPr>
              <a:t>“garbage” </a:t>
            </a:r>
            <a:r>
              <a:rPr lang="en-US" altLang="ko-KR" sz="2000" dirty="0">
                <a:solidFill>
                  <a:srgbClr val="0000FF"/>
                </a:solidFill>
              </a:rPr>
              <a:t>values.</a:t>
            </a:r>
            <a:endParaRPr lang="ko-KR" altLang="en-US" sz="2000" dirty="0">
              <a:solidFill>
                <a:srgbClr val="0000FF"/>
              </a:solidFill>
            </a:endParaRPr>
          </a:p>
        </p:txBody>
      </p:sp>
    </p:spTree>
    <p:extLst>
      <p:ext uri="{BB962C8B-B14F-4D97-AF65-F5344CB8AC3E}">
        <p14:creationId xmlns:p14="http://schemas.microsoft.com/office/powerpoint/2010/main" val="3774830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820472" cy="864096"/>
          </a:xfrm>
        </p:spPr>
        <p:txBody>
          <a:bodyPr>
            <a:normAutofit/>
          </a:bodyPr>
          <a:lstStyle/>
          <a:p>
            <a:r>
              <a:rPr lang="en-US" altLang="ko-KR" sz="3600" b="1" dirty="0" smtClean="0"/>
              <a:t>Data Types for </a:t>
            </a:r>
            <a:r>
              <a:rPr lang="en-US" altLang="ko-KR" sz="3600" b="1" dirty="0" err="1" smtClean="0"/>
              <a:t>ndarrays</a:t>
            </a:r>
            <a:endParaRPr lang="ko-KR" altLang="en-US" sz="3600" b="1" dirty="0"/>
          </a:p>
        </p:txBody>
      </p:sp>
      <p:sp>
        <p:nvSpPr>
          <p:cNvPr id="3" name="내용 개체 틀 2"/>
          <p:cNvSpPr>
            <a:spLocks noGrp="1"/>
          </p:cNvSpPr>
          <p:nvPr>
            <p:ph idx="1"/>
          </p:nvPr>
        </p:nvSpPr>
        <p:spPr>
          <a:xfrm>
            <a:off x="395536" y="1196752"/>
            <a:ext cx="8410419" cy="5184576"/>
          </a:xfrm>
        </p:spPr>
        <p:txBody>
          <a:bodyPr>
            <a:noAutofit/>
          </a:bodyPr>
          <a:lstStyle/>
          <a:p>
            <a:r>
              <a:rPr lang="en-US" altLang="ko-KR" sz="2000" dirty="0"/>
              <a:t>The </a:t>
            </a:r>
            <a:r>
              <a:rPr lang="en-US" altLang="ko-KR" sz="2000" i="1" dirty="0"/>
              <a:t>data type</a:t>
            </a:r>
            <a:r>
              <a:rPr lang="en-US" altLang="ko-KR" sz="2000" dirty="0"/>
              <a:t> or </a:t>
            </a:r>
            <a:r>
              <a:rPr lang="en-US" altLang="ko-KR" sz="2000" b="1" dirty="0" err="1"/>
              <a:t>dtype</a:t>
            </a:r>
            <a:r>
              <a:rPr lang="en-US" altLang="ko-KR" sz="2000" dirty="0"/>
              <a:t> is a special object containing the information the </a:t>
            </a:r>
            <a:r>
              <a:rPr lang="en-US" altLang="ko-KR" sz="2000" dirty="0" err="1"/>
              <a:t>ndarray</a:t>
            </a:r>
            <a:r>
              <a:rPr lang="en-US" altLang="ko-KR" sz="2000" dirty="0"/>
              <a:t> needs to interpret a chunk of memory as a particular type of data</a:t>
            </a:r>
            <a:r>
              <a:rPr lang="en-US" altLang="ko-KR" sz="2000" dirty="0" smtClean="0"/>
              <a:t>:</a:t>
            </a:r>
          </a:p>
          <a:p>
            <a:endParaRPr lang="en-US" altLang="ko-KR" sz="2000" dirty="0"/>
          </a:p>
          <a:p>
            <a:endParaRPr lang="en-US" altLang="ko-KR" sz="2000" dirty="0" smtClean="0"/>
          </a:p>
          <a:p>
            <a:endParaRPr lang="en-US" altLang="ko-KR" sz="2000" dirty="0"/>
          </a:p>
          <a:p>
            <a:endParaRPr lang="en-US" altLang="ko-KR" sz="2000" dirty="0" smtClean="0"/>
          </a:p>
          <a:p>
            <a:endParaRPr lang="en-US" altLang="ko-KR" sz="2000" dirty="0"/>
          </a:p>
          <a:p>
            <a:pPr>
              <a:spcBef>
                <a:spcPts val="0"/>
              </a:spcBef>
            </a:pPr>
            <a:r>
              <a:rPr lang="en-US" altLang="ko-KR" sz="2000" dirty="0"/>
              <a:t>In most cases they map directly onto an underlying machine representation, which makes it easy to read and write </a:t>
            </a:r>
            <a:r>
              <a:rPr lang="en-US" altLang="ko-KR" sz="2000" b="1" dirty="0"/>
              <a:t>binary streams of data</a:t>
            </a:r>
            <a:r>
              <a:rPr lang="en-US" altLang="ko-KR" sz="2000" dirty="0"/>
              <a:t> to disk and also to connect to code written in a low-level language like C or Fortran.</a:t>
            </a:r>
            <a:endParaRPr lang="en-US" altLang="ko-KR" sz="2000" dirty="0" smtClean="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12</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7" name="직사각형 6"/>
          <p:cNvSpPr/>
          <p:nvPr/>
        </p:nvSpPr>
        <p:spPr>
          <a:xfrm>
            <a:off x="827584" y="2060848"/>
            <a:ext cx="7488832" cy="26642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In [27]: arr1 = </a:t>
            </a:r>
            <a:r>
              <a:rPr lang="en-US" altLang="ko-KR" dirty="0" err="1">
                <a:solidFill>
                  <a:srgbClr val="002060"/>
                </a:solidFill>
                <a:latin typeface="Arial Rounded MT Bold" panose="020F0704030504030204" pitchFamily="34" charset="0"/>
              </a:rPr>
              <a:t>np.array</a:t>
            </a:r>
            <a:r>
              <a:rPr lang="en-US" altLang="ko-KR" dirty="0">
                <a:solidFill>
                  <a:srgbClr val="002060"/>
                </a:solidFill>
                <a:latin typeface="Arial Rounded MT Bold" panose="020F0704030504030204" pitchFamily="34" charset="0"/>
              </a:rPr>
              <a:t>([1, 2, 3], </a:t>
            </a:r>
            <a:r>
              <a:rPr lang="en-US" altLang="ko-KR" dirty="0" err="1">
                <a:solidFill>
                  <a:srgbClr val="002060"/>
                </a:solidFill>
                <a:latin typeface="Arial Rounded MT Bold" panose="020F0704030504030204" pitchFamily="34" charset="0"/>
              </a:rPr>
              <a:t>dtype</a:t>
            </a:r>
            <a:r>
              <a:rPr lang="en-US" altLang="ko-KR" dirty="0">
                <a:solidFill>
                  <a:srgbClr val="002060"/>
                </a:solidFill>
                <a:latin typeface="Arial Rounded MT Bold" panose="020F0704030504030204" pitchFamily="34" charset="0"/>
              </a:rPr>
              <a:t>=np.float64) </a:t>
            </a:r>
          </a:p>
          <a:p>
            <a:pPr marL="180000" fontAlgn="base">
              <a:lnSpc>
                <a:spcPct val="120000"/>
              </a:lnSpc>
              <a:spcBef>
                <a:spcPct val="0"/>
              </a:spcBef>
              <a:spcAft>
                <a:spcPct val="0"/>
              </a:spcAft>
            </a:pPr>
            <a:endParaRPr lang="en-US" altLang="ko-KR" sz="1000" dirty="0">
              <a:solidFill>
                <a:srgbClr val="002060"/>
              </a:solidFill>
              <a:latin typeface="Arial Rounded MT Bold" panose="020F0704030504030204" pitchFamily="34" charset="0"/>
            </a:endParaRPr>
          </a:p>
          <a:p>
            <a:pPr marL="18000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In [28]: arr2 = </a:t>
            </a:r>
            <a:r>
              <a:rPr lang="en-US" altLang="ko-KR" dirty="0" err="1">
                <a:solidFill>
                  <a:srgbClr val="002060"/>
                </a:solidFill>
                <a:latin typeface="Arial Rounded MT Bold" panose="020F0704030504030204" pitchFamily="34" charset="0"/>
              </a:rPr>
              <a:t>np.array</a:t>
            </a:r>
            <a:r>
              <a:rPr lang="en-US" altLang="ko-KR" dirty="0">
                <a:solidFill>
                  <a:srgbClr val="002060"/>
                </a:solidFill>
                <a:latin typeface="Arial Rounded MT Bold" panose="020F0704030504030204" pitchFamily="34" charset="0"/>
              </a:rPr>
              <a:t>([1, 2, 3], </a:t>
            </a:r>
            <a:r>
              <a:rPr lang="en-US" altLang="ko-KR" dirty="0" err="1">
                <a:solidFill>
                  <a:srgbClr val="002060"/>
                </a:solidFill>
                <a:latin typeface="Arial Rounded MT Bold" panose="020F0704030504030204" pitchFamily="34" charset="0"/>
              </a:rPr>
              <a:t>dtype</a:t>
            </a:r>
            <a:r>
              <a:rPr lang="en-US" altLang="ko-KR" dirty="0">
                <a:solidFill>
                  <a:srgbClr val="002060"/>
                </a:solidFill>
                <a:latin typeface="Arial Rounded MT Bold" panose="020F0704030504030204" pitchFamily="34" charset="0"/>
              </a:rPr>
              <a:t>=np.int32) </a:t>
            </a:r>
          </a:p>
          <a:p>
            <a:pPr marL="180000" fontAlgn="base">
              <a:lnSpc>
                <a:spcPct val="120000"/>
              </a:lnSpc>
              <a:spcBef>
                <a:spcPct val="0"/>
              </a:spcBef>
              <a:spcAft>
                <a:spcPct val="0"/>
              </a:spcAft>
            </a:pPr>
            <a:endParaRPr lang="en-US" altLang="ko-KR" sz="1000" dirty="0">
              <a:solidFill>
                <a:srgbClr val="002060"/>
              </a:solidFill>
              <a:latin typeface="Arial Rounded MT Bold" panose="020F0704030504030204" pitchFamily="34" charset="0"/>
            </a:endParaRPr>
          </a:p>
          <a:p>
            <a:pPr marL="18000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In [29]: arr1.dtype </a:t>
            </a:r>
          </a:p>
          <a:p>
            <a:pPr marL="18000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Out[29]: </a:t>
            </a:r>
            <a:r>
              <a:rPr lang="en-US" altLang="ko-KR" dirty="0" err="1">
                <a:solidFill>
                  <a:srgbClr val="002060"/>
                </a:solidFill>
                <a:latin typeface="Arial Rounded MT Bold" panose="020F0704030504030204" pitchFamily="34" charset="0"/>
              </a:rPr>
              <a:t>dtype</a:t>
            </a:r>
            <a:r>
              <a:rPr lang="en-US" altLang="ko-KR" dirty="0">
                <a:solidFill>
                  <a:srgbClr val="002060"/>
                </a:solidFill>
                <a:latin typeface="Arial Rounded MT Bold" panose="020F0704030504030204" pitchFamily="34" charset="0"/>
              </a:rPr>
              <a:t>('float64') </a:t>
            </a:r>
          </a:p>
          <a:p>
            <a:pPr marL="180000" fontAlgn="base">
              <a:lnSpc>
                <a:spcPct val="120000"/>
              </a:lnSpc>
              <a:spcBef>
                <a:spcPct val="0"/>
              </a:spcBef>
              <a:spcAft>
                <a:spcPct val="0"/>
              </a:spcAft>
            </a:pPr>
            <a:endParaRPr lang="en-US" altLang="ko-KR" sz="1000" dirty="0">
              <a:solidFill>
                <a:srgbClr val="002060"/>
              </a:solidFill>
              <a:latin typeface="Arial Rounded MT Bold" panose="020F0704030504030204" pitchFamily="34" charset="0"/>
            </a:endParaRPr>
          </a:p>
          <a:p>
            <a:pPr marL="18000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In [30]: arr2.dtype</a:t>
            </a:r>
          </a:p>
          <a:p>
            <a:pPr marL="18000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Out[30]: </a:t>
            </a:r>
            <a:r>
              <a:rPr lang="en-US" altLang="ko-KR" dirty="0" err="1">
                <a:solidFill>
                  <a:srgbClr val="002060"/>
                </a:solidFill>
                <a:latin typeface="Arial Rounded MT Bold" panose="020F0704030504030204" pitchFamily="34" charset="0"/>
              </a:rPr>
              <a:t>dtype</a:t>
            </a:r>
            <a:r>
              <a:rPr lang="en-US" altLang="ko-KR" dirty="0">
                <a:solidFill>
                  <a:srgbClr val="002060"/>
                </a:solidFill>
                <a:latin typeface="Arial Rounded MT Bold" panose="020F0704030504030204" pitchFamily="34" charset="0"/>
              </a:rPr>
              <a:t>('int32')</a:t>
            </a:r>
            <a:endParaRPr lang="ko-KR" altLang="ko-KR"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2682524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404664"/>
            <a:ext cx="8229600" cy="735360"/>
          </a:xfrm>
        </p:spPr>
        <p:txBody>
          <a:bodyPr/>
          <a:lstStyle/>
          <a:p>
            <a:r>
              <a:rPr lang="en-US" altLang="ko-KR" b="1" dirty="0" err="1" smtClean="0"/>
              <a:t>NumPy</a:t>
            </a:r>
            <a:r>
              <a:rPr lang="en-US" altLang="ko-KR" b="1" dirty="0" smtClean="0"/>
              <a:t> Data Types I </a:t>
            </a:r>
            <a:endParaRPr lang="ko-KR" altLang="en-US" b="1"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13</a:t>
            </a:fld>
            <a:endParaRPr lang="ko-KR" altLang="en-US"/>
          </a:p>
        </p:txBody>
      </p:sp>
      <p:graphicFrame>
        <p:nvGraphicFramePr>
          <p:cNvPr id="5" name="표 4"/>
          <p:cNvGraphicFramePr>
            <a:graphicFrameLocks noGrp="1"/>
          </p:cNvGraphicFramePr>
          <p:nvPr>
            <p:extLst>
              <p:ext uri="{D42A27DB-BD31-4B8C-83A1-F6EECF244321}">
                <p14:modId xmlns:p14="http://schemas.microsoft.com/office/powerpoint/2010/main" val="3840352913"/>
              </p:ext>
            </p:extLst>
          </p:nvPr>
        </p:nvGraphicFramePr>
        <p:xfrm>
          <a:off x="395536" y="1556792"/>
          <a:ext cx="8424939" cy="4732020"/>
        </p:xfrm>
        <a:graphic>
          <a:graphicData uri="http://schemas.openxmlformats.org/drawingml/2006/table">
            <a:tbl>
              <a:tblPr firstRow="1" bandRow="1">
                <a:tableStyleId>{5C22544A-7EE6-4342-B048-85BDC9FD1C3A}</a:tableStyleId>
              </a:tblPr>
              <a:tblGrid>
                <a:gridCol w="1512168"/>
                <a:gridCol w="1368153"/>
                <a:gridCol w="5544618"/>
              </a:tblGrid>
              <a:tr h="370840">
                <a:tc>
                  <a:txBody>
                    <a:bodyPr/>
                    <a:lstStyle/>
                    <a:p>
                      <a:pPr algn="l" fontAlgn="base"/>
                      <a:r>
                        <a:rPr lang="en-US" b="1" dirty="0">
                          <a:solidFill>
                            <a:srgbClr val="000000"/>
                          </a:solidFill>
                          <a:effectLst/>
                          <a:latin typeface="Arial"/>
                        </a:rPr>
                        <a:t>Type</a:t>
                      </a:r>
                    </a:p>
                  </a:txBody>
                  <a:tcPr marL="95250" marR="95250" marT="95250" marB="95250" anchor="ctr"/>
                </a:tc>
                <a:tc>
                  <a:txBody>
                    <a:bodyPr/>
                    <a:lstStyle/>
                    <a:p>
                      <a:pPr algn="l" fontAlgn="base"/>
                      <a:r>
                        <a:rPr lang="en-US" b="1">
                          <a:solidFill>
                            <a:srgbClr val="000000"/>
                          </a:solidFill>
                          <a:effectLst/>
                          <a:latin typeface="Arial"/>
                        </a:rPr>
                        <a:t>Type Code</a:t>
                      </a:r>
                    </a:p>
                  </a:txBody>
                  <a:tcPr marL="95250" marR="95250" marT="95250" marB="95250" anchor="ctr"/>
                </a:tc>
                <a:tc>
                  <a:txBody>
                    <a:bodyPr/>
                    <a:lstStyle/>
                    <a:p>
                      <a:pPr algn="l" fontAlgn="base"/>
                      <a:r>
                        <a:rPr lang="en-US" b="1">
                          <a:solidFill>
                            <a:srgbClr val="000000"/>
                          </a:solidFill>
                          <a:effectLst/>
                          <a:latin typeface="Arial"/>
                        </a:rPr>
                        <a:t>Description</a:t>
                      </a:r>
                    </a:p>
                  </a:txBody>
                  <a:tcPr marL="95250" marR="95250" marT="95250" marB="95250" anchor="ctr"/>
                </a:tc>
              </a:tr>
              <a:tr h="370840">
                <a:tc>
                  <a:txBody>
                    <a:bodyPr/>
                    <a:lstStyle/>
                    <a:p>
                      <a:pPr algn="l" fontAlgn="base"/>
                      <a:r>
                        <a:rPr lang="en-US">
                          <a:effectLst/>
                        </a:rPr>
                        <a:t>int8, uint8</a:t>
                      </a:r>
                    </a:p>
                  </a:txBody>
                  <a:tcPr marL="95250" marR="95250" marT="95250" marB="95250" anchor="ctr"/>
                </a:tc>
                <a:tc>
                  <a:txBody>
                    <a:bodyPr/>
                    <a:lstStyle/>
                    <a:p>
                      <a:pPr algn="l" fontAlgn="base"/>
                      <a:r>
                        <a:rPr lang="en-US">
                          <a:effectLst/>
                        </a:rPr>
                        <a:t>i1, u1</a:t>
                      </a:r>
                    </a:p>
                  </a:txBody>
                  <a:tcPr marL="95250" marR="95250" marT="95250" marB="95250" anchor="ctr"/>
                </a:tc>
                <a:tc>
                  <a:txBody>
                    <a:bodyPr/>
                    <a:lstStyle/>
                    <a:p>
                      <a:pPr algn="l" fontAlgn="base"/>
                      <a:r>
                        <a:rPr lang="en-US">
                          <a:effectLst/>
                        </a:rPr>
                        <a:t>Signed and unsigned 8-bit (1 byte) integer types</a:t>
                      </a:r>
                    </a:p>
                  </a:txBody>
                  <a:tcPr marL="95250" marR="95250" marT="95250" marB="95250" anchor="ctr"/>
                </a:tc>
              </a:tr>
              <a:tr h="370840">
                <a:tc>
                  <a:txBody>
                    <a:bodyPr/>
                    <a:lstStyle/>
                    <a:p>
                      <a:pPr algn="l" fontAlgn="base"/>
                      <a:r>
                        <a:rPr lang="en-US">
                          <a:effectLst/>
                        </a:rPr>
                        <a:t>int16, uint16</a:t>
                      </a:r>
                    </a:p>
                  </a:txBody>
                  <a:tcPr marL="95250" marR="95250" marT="95250" marB="95250" anchor="ctr"/>
                </a:tc>
                <a:tc>
                  <a:txBody>
                    <a:bodyPr/>
                    <a:lstStyle/>
                    <a:p>
                      <a:pPr algn="l" fontAlgn="base"/>
                      <a:r>
                        <a:rPr lang="en-US">
                          <a:effectLst/>
                        </a:rPr>
                        <a:t>i2, u2</a:t>
                      </a:r>
                    </a:p>
                  </a:txBody>
                  <a:tcPr marL="95250" marR="95250" marT="95250" marB="95250" anchor="ctr"/>
                </a:tc>
                <a:tc>
                  <a:txBody>
                    <a:bodyPr/>
                    <a:lstStyle/>
                    <a:p>
                      <a:pPr algn="l" fontAlgn="base"/>
                      <a:r>
                        <a:rPr lang="en-US">
                          <a:effectLst/>
                        </a:rPr>
                        <a:t>Signed and unsigned 16-bit integer types</a:t>
                      </a:r>
                    </a:p>
                  </a:txBody>
                  <a:tcPr marL="95250" marR="95250" marT="95250" marB="95250" anchor="ctr"/>
                </a:tc>
              </a:tr>
              <a:tr h="370840">
                <a:tc>
                  <a:txBody>
                    <a:bodyPr/>
                    <a:lstStyle/>
                    <a:p>
                      <a:pPr algn="l" fontAlgn="base"/>
                      <a:r>
                        <a:rPr lang="en-US" dirty="0">
                          <a:effectLst/>
                        </a:rPr>
                        <a:t>int32, uint32</a:t>
                      </a:r>
                    </a:p>
                  </a:txBody>
                  <a:tcPr marL="95250" marR="95250" marT="95250" marB="95250" anchor="ctr"/>
                </a:tc>
                <a:tc>
                  <a:txBody>
                    <a:bodyPr/>
                    <a:lstStyle/>
                    <a:p>
                      <a:pPr algn="l" fontAlgn="base"/>
                      <a:r>
                        <a:rPr lang="en-US">
                          <a:effectLst/>
                        </a:rPr>
                        <a:t>i4, u4</a:t>
                      </a:r>
                    </a:p>
                  </a:txBody>
                  <a:tcPr marL="95250" marR="95250" marT="95250" marB="95250" anchor="ctr"/>
                </a:tc>
                <a:tc>
                  <a:txBody>
                    <a:bodyPr/>
                    <a:lstStyle/>
                    <a:p>
                      <a:pPr algn="l" fontAlgn="base"/>
                      <a:r>
                        <a:rPr lang="en-US">
                          <a:effectLst/>
                        </a:rPr>
                        <a:t>Signed and unsigned 32-bit integer types</a:t>
                      </a:r>
                    </a:p>
                  </a:txBody>
                  <a:tcPr marL="95250" marR="95250" marT="95250" marB="95250" anchor="ctr"/>
                </a:tc>
              </a:tr>
              <a:tr h="370840">
                <a:tc>
                  <a:txBody>
                    <a:bodyPr/>
                    <a:lstStyle/>
                    <a:p>
                      <a:pPr algn="l" fontAlgn="base"/>
                      <a:r>
                        <a:rPr lang="en-US">
                          <a:effectLst/>
                        </a:rPr>
                        <a:t>int64, uint64</a:t>
                      </a:r>
                    </a:p>
                  </a:txBody>
                  <a:tcPr marL="95250" marR="95250" marT="95250" marB="95250" anchor="ctr"/>
                </a:tc>
                <a:tc>
                  <a:txBody>
                    <a:bodyPr/>
                    <a:lstStyle/>
                    <a:p>
                      <a:pPr algn="l" fontAlgn="base"/>
                      <a:r>
                        <a:rPr lang="en-US">
                          <a:effectLst/>
                        </a:rPr>
                        <a:t>i8, u8</a:t>
                      </a:r>
                    </a:p>
                  </a:txBody>
                  <a:tcPr marL="95250" marR="95250" marT="95250" marB="95250" anchor="ctr"/>
                </a:tc>
                <a:tc>
                  <a:txBody>
                    <a:bodyPr/>
                    <a:lstStyle/>
                    <a:p>
                      <a:pPr algn="l" fontAlgn="base"/>
                      <a:r>
                        <a:rPr lang="en-US" dirty="0">
                          <a:effectLst/>
                        </a:rPr>
                        <a:t>Signed and unsigned </a:t>
                      </a:r>
                      <a:r>
                        <a:rPr lang="en-US" dirty="0" smtClean="0">
                          <a:effectLst/>
                        </a:rPr>
                        <a:t>64-bit </a:t>
                      </a:r>
                      <a:r>
                        <a:rPr lang="en-US" dirty="0">
                          <a:effectLst/>
                        </a:rPr>
                        <a:t>integer types</a:t>
                      </a:r>
                    </a:p>
                  </a:txBody>
                  <a:tcPr marL="95250" marR="95250" marT="95250" marB="95250" anchor="ctr"/>
                </a:tc>
              </a:tr>
              <a:tr h="370840">
                <a:tc>
                  <a:txBody>
                    <a:bodyPr/>
                    <a:lstStyle/>
                    <a:p>
                      <a:pPr algn="l" fontAlgn="base"/>
                      <a:r>
                        <a:rPr lang="en-US">
                          <a:effectLst/>
                        </a:rPr>
                        <a:t>float16</a:t>
                      </a:r>
                    </a:p>
                  </a:txBody>
                  <a:tcPr marL="95250" marR="95250" marT="95250" marB="95250" anchor="ctr"/>
                </a:tc>
                <a:tc>
                  <a:txBody>
                    <a:bodyPr/>
                    <a:lstStyle/>
                    <a:p>
                      <a:pPr algn="l" fontAlgn="base"/>
                      <a:r>
                        <a:rPr lang="en-US">
                          <a:effectLst/>
                        </a:rPr>
                        <a:t>f2</a:t>
                      </a:r>
                    </a:p>
                  </a:txBody>
                  <a:tcPr marL="95250" marR="95250" marT="95250" marB="95250" anchor="ctr"/>
                </a:tc>
                <a:tc>
                  <a:txBody>
                    <a:bodyPr/>
                    <a:lstStyle/>
                    <a:p>
                      <a:pPr algn="l" fontAlgn="base"/>
                      <a:r>
                        <a:rPr lang="en-US">
                          <a:effectLst/>
                        </a:rPr>
                        <a:t>Half-precision floating point</a:t>
                      </a:r>
                    </a:p>
                  </a:txBody>
                  <a:tcPr marL="95250" marR="95250" marT="95250" marB="95250" anchor="ctr"/>
                </a:tc>
              </a:tr>
              <a:tr h="370840">
                <a:tc>
                  <a:txBody>
                    <a:bodyPr/>
                    <a:lstStyle/>
                    <a:p>
                      <a:pPr algn="l" fontAlgn="base"/>
                      <a:r>
                        <a:rPr lang="en-US">
                          <a:effectLst/>
                        </a:rPr>
                        <a:t>float32</a:t>
                      </a:r>
                    </a:p>
                  </a:txBody>
                  <a:tcPr marL="95250" marR="95250" marT="95250" marB="95250" anchor="ctr"/>
                </a:tc>
                <a:tc>
                  <a:txBody>
                    <a:bodyPr/>
                    <a:lstStyle/>
                    <a:p>
                      <a:pPr algn="l" fontAlgn="base"/>
                      <a:r>
                        <a:rPr lang="en-US">
                          <a:effectLst/>
                        </a:rPr>
                        <a:t>f4 or f</a:t>
                      </a:r>
                    </a:p>
                  </a:txBody>
                  <a:tcPr marL="95250" marR="95250" marT="95250" marB="95250" anchor="ctr"/>
                </a:tc>
                <a:tc>
                  <a:txBody>
                    <a:bodyPr/>
                    <a:lstStyle/>
                    <a:p>
                      <a:pPr algn="l" fontAlgn="base"/>
                      <a:r>
                        <a:rPr lang="en-US">
                          <a:effectLst/>
                        </a:rPr>
                        <a:t>Standard single-precision floating point. Compatible with C float</a:t>
                      </a:r>
                    </a:p>
                  </a:txBody>
                  <a:tcPr marL="95250" marR="95250" marT="95250" marB="95250" anchor="ctr"/>
                </a:tc>
              </a:tr>
              <a:tr h="370840">
                <a:tc>
                  <a:txBody>
                    <a:bodyPr/>
                    <a:lstStyle/>
                    <a:p>
                      <a:pPr algn="l" fontAlgn="base"/>
                      <a:r>
                        <a:rPr lang="en-US">
                          <a:effectLst/>
                        </a:rPr>
                        <a:t>float64</a:t>
                      </a:r>
                    </a:p>
                  </a:txBody>
                  <a:tcPr marL="95250" marR="95250" marT="95250" marB="95250" anchor="ctr"/>
                </a:tc>
                <a:tc>
                  <a:txBody>
                    <a:bodyPr/>
                    <a:lstStyle/>
                    <a:p>
                      <a:pPr algn="l" fontAlgn="base"/>
                      <a:r>
                        <a:rPr lang="en-US">
                          <a:effectLst/>
                        </a:rPr>
                        <a:t>f8 or d</a:t>
                      </a:r>
                    </a:p>
                  </a:txBody>
                  <a:tcPr marL="95250" marR="95250" marT="95250" marB="95250" anchor="ctr"/>
                </a:tc>
                <a:tc>
                  <a:txBody>
                    <a:bodyPr/>
                    <a:lstStyle/>
                    <a:p>
                      <a:pPr algn="l" fontAlgn="base"/>
                      <a:r>
                        <a:rPr lang="en-US">
                          <a:effectLst/>
                        </a:rPr>
                        <a:t>Standard double-precision floating point. Compatible with C double and Python floatobject</a:t>
                      </a:r>
                    </a:p>
                  </a:txBody>
                  <a:tcPr marL="95250" marR="95250" marT="95250" marB="95250" anchor="ctr"/>
                </a:tc>
              </a:tr>
              <a:tr h="370840">
                <a:tc>
                  <a:txBody>
                    <a:bodyPr/>
                    <a:lstStyle/>
                    <a:p>
                      <a:pPr algn="l" fontAlgn="base"/>
                      <a:r>
                        <a:rPr lang="en-US">
                          <a:effectLst/>
                        </a:rPr>
                        <a:t>float128</a:t>
                      </a:r>
                    </a:p>
                  </a:txBody>
                  <a:tcPr marL="95250" marR="95250" marT="95250" marB="95250" anchor="ctr"/>
                </a:tc>
                <a:tc>
                  <a:txBody>
                    <a:bodyPr/>
                    <a:lstStyle/>
                    <a:p>
                      <a:pPr algn="l" fontAlgn="base"/>
                      <a:r>
                        <a:rPr lang="en-US">
                          <a:effectLst/>
                        </a:rPr>
                        <a:t>f16 or g</a:t>
                      </a:r>
                    </a:p>
                  </a:txBody>
                  <a:tcPr marL="95250" marR="95250" marT="95250" marB="95250" anchor="ctr"/>
                </a:tc>
                <a:tc>
                  <a:txBody>
                    <a:bodyPr/>
                    <a:lstStyle/>
                    <a:p>
                      <a:pPr algn="l" fontAlgn="base"/>
                      <a:r>
                        <a:rPr lang="en-US" dirty="0">
                          <a:effectLst/>
                        </a:rPr>
                        <a:t>Extended-precision floating point</a:t>
                      </a:r>
                    </a:p>
                  </a:txBody>
                  <a:tcPr marL="95250" marR="95250" marT="95250" marB="95250" anchor="ctr"/>
                </a:tc>
              </a:tr>
            </a:tbl>
          </a:graphicData>
        </a:graphic>
      </p:graphicFrame>
    </p:spTree>
    <p:extLst>
      <p:ext uri="{BB962C8B-B14F-4D97-AF65-F5344CB8AC3E}">
        <p14:creationId xmlns:p14="http://schemas.microsoft.com/office/powerpoint/2010/main" val="2435454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404664"/>
            <a:ext cx="8229600" cy="735360"/>
          </a:xfrm>
        </p:spPr>
        <p:txBody>
          <a:bodyPr/>
          <a:lstStyle/>
          <a:p>
            <a:r>
              <a:rPr lang="en-US" altLang="ko-KR" b="1" dirty="0" err="1" smtClean="0"/>
              <a:t>NumPy</a:t>
            </a:r>
            <a:r>
              <a:rPr lang="en-US" altLang="ko-KR" b="1" dirty="0" smtClean="0"/>
              <a:t> Data Types II </a:t>
            </a:r>
            <a:endParaRPr lang="ko-KR" altLang="en-US" b="1"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14</a:t>
            </a:fld>
            <a:endParaRPr lang="ko-KR" altLang="en-US"/>
          </a:p>
        </p:txBody>
      </p:sp>
      <p:graphicFrame>
        <p:nvGraphicFramePr>
          <p:cNvPr id="5" name="표 4"/>
          <p:cNvGraphicFramePr>
            <a:graphicFrameLocks noGrp="1"/>
          </p:cNvGraphicFramePr>
          <p:nvPr>
            <p:extLst>
              <p:ext uri="{D42A27DB-BD31-4B8C-83A1-F6EECF244321}">
                <p14:modId xmlns:p14="http://schemas.microsoft.com/office/powerpoint/2010/main" val="2857613741"/>
              </p:ext>
            </p:extLst>
          </p:nvPr>
        </p:nvGraphicFramePr>
        <p:xfrm>
          <a:off x="395536" y="1700808"/>
          <a:ext cx="8424939" cy="4434840"/>
        </p:xfrm>
        <a:graphic>
          <a:graphicData uri="http://schemas.openxmlformats.org/drawingml/2006/table">
            <a:tbl>
              <a:tblPr firstRow="1" bandRow="1">
                <a:tableStyleId>{5C22544A-7EE6-4342-B048-85BDC9FD1C3A}</a:tableStyleId>
              </a:tblPr>
              <a:tblGrid>
                <a:gridCol w="1512168"/>
                <a:gridCol w="1368153"/>
                <a:gridCol w="5544618"/>
              </a:tblGrid>
              <a:tr h="370840">
                <a:tc>
                  <a:txBody>
                    <a:bodyPr/>
                    <a:lstStyle/>
                    <a:p>
                      <a:pPr algn="l" fontAlgn="base"/>
                      <a:r>
                        <a:rPr lang="en-US" b="1" dirty="0">
                          <a:solidFill>
                            <a:srgbClr val="000000"/>
                          </a:solidFill>
                          <a:effectLst/>
                          <a:latin typeface="Arial"/>
                        </a:rPr>
                        <a:t>Type</a:t>
                      </a:r>
                    </a:p>
                  </a:txBody>
                  <a:tcPr marL="95250" marR="95250" marT="95250" marB="95250" anchor="ctr"/>
                </a:tc>
                <a:tc>
                  <a:txBody>
                    <a:bodyPr/>
                    <a:lstStyle/>
                    <a:p>
                      <a:pPr algn="l" fontAlgn="base"/>
                      <a:r>
                        <a:rPr lang="en-US" b="1">
                          <a:solidFill>
                            <a:srgbClr val="000000"/>
                          </a:solidFill>
                          <a:effectLst/>
                          <a:latin typeface="Arial"/>
                        </a:rPr>
                        <a:t>Type Code</a:t>
                      </a:r>
                    </a:p>
                  </a:txBody>
                  <a:tcPr marL="95250" marR="95250" marT="95250" marB="95250" anchor="ctr"/>
                </a:tc>
                <a:tc>
                  <a:txBody>
                    <a:bodyPr/>
                    <a:lstStyle/>
                    <a:p>
                      <a:pPr algn="l" fontAlgn="base"/>
                      <a:r>
                        <a:rPr lang="en-US" b="1">
                          <a:solidFill>
                            <a:srgbClr val="000000"/>
                          </a:solidFill>
                          <a:effectLst/>
                          <a:latin typeface="Arial"/>
                        </a:rPr>
                        <a:t>Description</a:t>
                      </a:r>
                    </a:p>
                  </a:txBody>
                  <a:tcPr marL="95250" marR="95250" marT="95250" marB="95250" anchor="ctr"/>
                </a:tc>
              </a:tr>
              <a:tr h="370840">
                <a:tc>
                  <a:txBody>
                    <a:bodyPr/>
                    <a:lstStyle/>
                    <a:p>
                      <a:pPr algn="l" fontAlgn="base"/>
                      <a:r>
                        <a:rPr lang="en-US" dirty="0">
                          <a:effectLst/>
                        </a:rPr>
                        <a:t>complex64, complex128, complex256</a:t>
                      </a:r>
                    </a:p>
                  </a:txBody>
                  <a:tcPr marL="95250" marR="95250" marT="95250" marB="95250" anchor="ctr"/>
                </a:tc>
                <a:tc>
                  <a:txBody>
                    <a:bodyPr/>
                    <a:lstStyle/>
                    <a:p>
                      <a:pPr algn="l" fontAlgn="base"/>
                      <a:r>
                        <a:rPr lang="en-US" dirty="0">
                          <a:effectLst/>
                        </a:rPr>
                        <a:t>c8, c16, c32</a:t>
                      </a:r>
                    </a:p>
                  </a:txBody>
                  <a:tcPr marL="95250" marR="95250" marT="95250" marB="95250" anchor="ctr"/>
                </a:tc>
                <a:tc>
                  <a:txBody>
                    <a:bodyPr/>
                    <a:lstStyle/>
                    <a:p>
                      <a:pPr algn="l" fontAlgn="base"/>
                      <a:r>
                        <a:rPr lang="en-US" dirty="0">
                          <a:effectLst/>
                        </a:rPr>
                        <a:t>Complex numbers represented by two 32, 64, or 128 floats, respectively</a:t>
                      </a:r>
                    </a:p>
                  </a:txBody>
                  <a:tcPr marL="95250" marR="95250" marT="95250" marB="95250" anchor="ctr"/>
                </a:tc>
              </a:tr>
              <a:tr h="370840">
                <a:tc>
                  <a:txBody>
                    <a:bodyPr/>
                    <a:lstStyle/>
                    <a:p>
                      <a:pPr algn="l" fontAlgn="base"/>
                      <a:r>
                        <a:rPr lang="en-US">
                          <a:effectLst/>
                        </a:rPr>
                        <a:t>bool</a:t>
                      </a:r>
                    </a:p>
                  </a:txBody>
                  <a:tcPr marL="95250" marR="95250" marT="95250" marB="95250" anchor="ctr"/>
                </a:tc>
                <a:tc>
                  <a:txBody>
                    <a:bodyPr/>
                    <a:lstStyle/>
                    <a:p>
                      <a:pPr algn="l" fontAlgn="base"/>
                      <a:r>
                        <a:rPr lang="en-US" altLang="ko-KR">
                          <a:effectLst/>
                        </a:rPr>
                        <a:t>?</a:t>
                      </a:r>
                    </a:p>
                  </a:txBody>
                  <a:tcPr marL="95250" marR="95250" marT="95250" marB="95250" anchor="ctr"/>
                </a:tc>
                <a:tc>
                  <a:txBody>
                    <a:bodyPr/>
                    <a:lstStyle/>
                    <a:p>
                      <a:pPr algn="l" fontAlgn="base"/>
                      <a:r>
                        <a:rPr lang="en-US" dirty="0">
                          <a:effectLst/>
                        </a:rPr>
                        <a:t>Boolean type storing True and False values</a:t>
                      </a:r>
                    </a:p>
                  </a:txBody>
                  <a:tcPr marL="95250" marR="95250" marT="95250" marB="95250" anchor="ctr"/>
                </a:tc>
              </a:tr>
              <a:tr h="370840">
                <a:tc>
                  <a:txBody>
                    <a:bodyPr/>
                    <a:lstStyle/>
                    <a:p>
                      <a:pPr algn="l" fontAlgn="base"/>
                      <a:r>
                        <a:rPr lang="en-US">
                          <a:effectLst/>
                        </a:rPr>
                        <a:t>object</a:t>
                      </a:r>
                    </a:p>
                  </a:txBody>
                  <a:tcPr marL="95250" marR="95250" marT="95250" marB="95250" anchor="ctr"/>
                </a:tc>
                <a:tc>
                  <a:txBody>
                    <a:bodyPr/>
                    <a:lstStyle/>
                    <a:p>
                      <a:pPr algn="l" fontAlgn="base"/>
                      <a:r>
                        <a:rPr lang="en-US">
                          <a:effectLst/>
                        </a:rPr>
                        <a:t>O</a:t>
                      </a:r>
                    </a:p>
                  </a:txBody>
                  <a:tcPr marL="95250" marR="95250" marT="95250" marB="95250" anchor="ctr"/>
                </a:tc>
                <a:tc>
                  <a:txBody>
                    <a:bodyPr/>
                    <a:lstStyle/>
                    <a:p>
                      <a:pPr algn="l" fontAlgn="base"/>
                      <a:r>
                        <a:rPr lang="en-US" dirty="0">
                          <a:effectLst/>
                        </a:rPr>
                        <a:t>Python object type</a:t>
                      </a:r>
                    </a:p>
                  </a:txBody>
                  <a:tcPr marL="95250" marR="95250" marT="95250" marB="95250" anchor="ctr"/>
                </a:tc>
              </a:tr>
              <a:tr h="370840">
                <a:tc>
                  <a:txBody>
                    <a:bodyPr/>
                    <a:lstStyle/>
                    <a:p>
                      <a:pPr algn="l" fontAlgn="base"/>
                      <a:r>
                        <a:rPr lang="en-US">
                          <a:effectLst/>
                        </a:rPr>
                        <a:t>string_</a:t>
                      </a:r>
                    </a:p>
                  </a:txBody>
                  <a:tcPr marL="95250" marR="95250" marT="95250" marB="95250" anchor="ctr"/>
                </a:tc>
                <a:tc>
                  <a:txBody>
                    <a:bodyPr/>
                    <a:lstStyle/>
                    <a:p>
                      <a:pPr algn="l" fontAlgn="base"/>
                      <a:r>
                        <a:rPr lang="en-US">
                          <a:effectLst/>
                        </a:rPr>
                        <a:t>S</a:t>
                      </a:r>
                    </a:p>
                  </a:txBody>
                  <a:tcPr marL="95250" marR="95250" marT="95250" marB="95250" anchor="ctr"/>
                </a:tc>
                <a:tc>
                  <a:txBody>
                    <a:bodyPr/>
                    <a:lstStyle/>
                    <a:p>
                      <a:pPr algn="l" fontAlgn="base"/>
                      <a:r>
                        <a:rPr lang="en-US">
                          <a:effectLst/>
                        </a:rPr>
                        <a:t>Fixed-length string type (1 byte per character). For example, to create a string dtype with length 10, use 'S10'.</a:t>
                      </a:r>
                    </a:p>
                  </a:txBody>
                  <a:tcPr marL="95250" marR="95250" marT="95250" marB="95250" anchor="ctr"/>
                </a:tc>
              </a:tr>
              <a:tr h="370840">
                <a:tc>
                  <a:txBody>
                    <a:bodyPr/>
                    <a:lstStyle/>
                    <a:p>
                      <a:pPr algn="l" fontAlgn="base"/>
                      <a:r>
                        <a:rPr lang="en-US">
                          <a:effectLst/>
                        </a:rPr>
                        <a:t>unicode_</a:t>
                      </a:r>
                    </a:p>
                  </a:txBody>
                  <a:tcPr marL="95250" marR="95250" marT="95250" marB="95250" anchor="ctr"/>
                </a:tc>
                <a:tc>
                  <a:txBody>
                    <a:bodyPr/>
                    <a:lstStyle/>
                    <a:p>
                      <a:pPr algn="l" fontAlgn="base"/>
                      <a:r>
                        <a:rPr lang="en-US">
                          <a:effectLst/>
                        </a:rPr>
                        <a:t>U</a:t>
                      </a:r>
                    </a:p>
                  </a:txBody>
                  <a:tcPr marL="95250" marR="95250" marT="95250" marB="95250" anchor="ctr"/>
                </a:tc>
                <a:tc>
                  <a:txBody>
                    <a:bodyPr/>
                    <a:lstStyle/>
                    <a:p>
                      <a:pPr algn="l" fontAlgn="base"/>
                      <a:r>
                        <a:rPr lang="en-US" dirty="0">
                          <a:effectLst/>
                        </a:rPr>
                        <a:t>Fixed-length </a:t>
                      </a:r>
                      <a:r>
                        <a:rPr lang="en-US" dirty="0" err="1">
                          <a:effectLst/>
                        </a:rPr>
                        <a:t>unicode</a:t>
                      </a:r>
                      <a:r>
                        <a:rPr lang="en-US" dirty="0">
                          <a:effectLst/>
                        </a:rPr>
                        <a:t> type (number of bytes platform specific). Same specification semantics as string_ (e.g</a:t>
                      </a:r>
                      <a:r>
                        <a:rPr lang="en-US" dirty="0" smtClean="0">
                          <a:effectLst/>
                        </a:rPr>
                        <a:t>.,</a:t>
                      </a:r>
                      <a:r>
                        <a:rPr lang="en-US" dirty="0">
                          <a:effectLst/>
                        </a:rPr>
                        <a:t> 'U10').</a:t>
                      </a:r>
                    </a:p>
                  </a:txBody>
                  <a:tcPr marL="95250" marR="95250" marT="95250" marB="95250" anchor="ctr"/>
                </a:tc>
              </a:tr>
            </a:tbl>
          </a:graphicData>
        </a:graphic>
      </p:graphicFrame>
    </p:spTree>
    <p:extLst>
      <p:ext uri="{BB962C8B-B14F-4D97-AF65-F5344CB8AC3E}">
        <p14:creationId xmlns:p14="http://schemas.microsoft.com/office/powerpoint/2010/main" val="119893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820472" cy="864096"/>
          </a:xfrm>
        </p:spPr>
        <p:txBody>
          <a:bodyPr>
            <a:normAutofit/>
          </a:bodyPr>
          <a:lstStyle/>
          <a:p>
            <a:r>
              <a:rPr lang="en-US" altLang="ko-KR" sz="3600" b="1" dirty="0" smtClean="0"/>
              <a:t>Converting Data Types</a:t>
            </a:r>
            <a:endParaRPr lang="ko-KR" altLang="en-US" sz="3600" b="1" dirty="0"/>
          </a:p>
        </p:txBody>
      </p:sp>
      <p:sp>
        <p:nvSpPr>
          <p:cNvPr id="3" name="내용 개체 틀 2"/>
          <p:cNvSpPr>
            <a:spLocks noGrp="1"/>
          </p:cNvSpPr>
          <p:nvPr>
            <p:ph idx="1"/>
          </p:nvPr>
        </p:nvSpPr>
        <p:spPr>
          <a:xfrm>
            <a:off x="395536" y="1412776"/>
            <a:ext cx="8410419" cy="936104"/>
          </a:xfrm>
        </p:spPr>
        <p:txBody>
          <a:bodyPr>
            <a:noAutofit/>
          </a:bodyPr>
          <a:lstStyle/>
          <a:p>
            <a:r>
              <a:rPr lang="en-US" altLang="ko-KR" sz="2000" dirty="0"/>
              <a:t>C</a:t>
            </a:r>
            <a:r>
              <a:rPr lang="en-US" altLang="ko-KR" sz="2000" dirty="0" smtClean="0"/>
              <a:t>an </a:t>
            </a:r>
            <a:r>
              <a:rPr lang="en-US" altLang="ko-KR" sz="2000" dirty="0"/>
              <a:t>explicitly convert or </a:t>
            </a:r>
            <a:r>
              <a:rPr lang="en-US" altLang="ko-KR" sz="2000" i="1" dirty="0"/>
              <a:t>cast</a:t>
            </a:r>
            <a:r>
              <a:rPr lang="en-US" altLang="ko-KR" sz="2000" dirty="0"/>
              <a:t> an array from one </a:t>
            </a:r>
            <a:r>
              <a:rPr lang="en-US" altLang="ko-KR" sz="2000" dirty="0" err="1"/>
              <a:t>dtype</a:t>
            </a:r>
            <a:r>
              <a:rPr lang="en-US" altLang="ko-KR" sz="2000" dirty="0"/>
              <a:t> to another using </a:t>
            </a:r>
            <a:r>
              <a:rPr lang="en-US" altLang="ko-KR" sz="2000" dirty="0" err="1"/>
              <a:t>ndarray’s</a:t>
            </a:r>
            <a:r>
              <a:rPr lang="en-US" altLang="ko-KR" sz="2000" dirty="0"/>
              <a:t> </a:t>
            </a:r>
            <a:r>
              <a:rPr lang="en-US" altLang="ko-KR" sz="2000" b="1" dirty="0" err="1" smtClean="0"/>
              <a:t>astype</a:t>
            </a:r>
            <a:r>
              <a:rPr lang="en-US" altLang="ko-KR" sz="2000" b="1" dirty="0" smtClean="0"/>
              <a:t>()</a:t>
            </a:r>
            <a:r>
              <a:rPr lang="en-US" altLang="ko-KR" sz="2000" dirty="0"/>
              <a:t> method</a:t>
            </a:r>
            <a:r>
              <a:rPr lang="en-US" altLang="ko-KR" sz="2000" dirty="0" smtClean="0"/>
              <a:t>:</a:t>
            </a:r>
            <a:endParaRPr lang="en-US" altLang="ko-KR" sz="2000"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15</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7" name="직사각형 6"/>
          <p:cNvSpPr/>
          <p:nvPr/>
        </p:nvSpPr>
        <p:spPr>
          <a:xfrm>
            <a:off x="827584" y="2348880"/>
            <a:ext cx="7488832" cy="37444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a:t>
            </a:r>
            <a:r>
              <a:rPr lang="en-US" altLang="ko-KR" dirty="0">
                <a:solidFill>
                  <a:srgbClr val="002060"/>
                </a:solidFill>
                <a:latin typeface="Arial Rounded MT Bold" panose="020F0704030504030204" pitchFamily="34" charset="0"/>
              </a:rPr>
              <a:t>[</a:t>
            </a:r>
            <a:r>
              <a:rPr lang="en-US" altLang="ko-KR" dirty="0" smtClean="0">
                <a:solidFill>
                  <a:srgbClr val="002060"/>
                </a:solidFill>
                <a:latin typeface="Arial Rounded MT Bold" panose="020F0704030504030204" pitchFamily="34" charset="0"/>
              </a:rPr>
              <a:t>37]: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 </a:t>
            </a:r>
            <a:r>
              <a:rPr lang="en-US" altLang="ko-KR" dirty="0" err="1">
                <a:solidFill>
                  <a:srgbClr val="002060"/>
                </a:solidFill>
                <a:latin typeface="Arial Rounded MT Bold" panose="020F0704030504030204" pitchFamily="34" charset="0"/>
              </a:rPr>
              <a:t>np.array</a:t>
            </a:r>
            <a:r>
              <a:rPr lang="en-US" altLang="ko-KR" dirty="0">
                <a:solidFill>
                  <a:srgbClr val="002060"/>
                </a:solidFill>
                <a:latin typeface="Arial Rounded MT Bold" panose="020F0704030504030204" pitchFamily="34" charset="0"/>
              </a:rPr>
              <a:t>([1, 2, 3, 4, 5]) </a:t>
            </a:r>
            <a:endParaRPr lang="en-US" altLang="ko-KR" dirty="0" smtClean="0">
              <a:solidFill>
                <a:srgbClr val="002060"/>
              </a:solidFill>
              <a:latin typeface="Arial Rounded MT Bold" panose="020F0704030504030204" pitchFamily="34" charset="0"/>
            </a:endParaRPr>
          </a:p>
          <a:p>
            <a:pPr marL="180000" fontAlgn="base">
              <a:lnSpc>
                <a:spcPct val="150000"/>
              </a:lnSpc>
              <a:spcBef>
                <a:spcPct val="0"/>
              </a:spcBef>
              <a:spcAft>
                <a:spcPct val="0"/>
              </a:spcAft>
            </a:pPr>
            <a:endParaRPr lang="en-US" altLang="ko-KR" dirty="0" smtClean="0">
              <a:solidFill>
                <a:srgbClr val="002060"/>
              </a:solidFill>
              <a:latin typeface="Arial Rounded MT Bold" panose="020F0704030504030204" pitchFamily="34" charset="0"/>
            </a:endParaRPr>
          </a:p>
          <a:p>
            <a:pPr marL="18000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a:t>
            </a:r>
            <a:r>
              <a:rPr lang="en-US" altLang="ko-KR" dirty="0">
                <a:solidFill>
                  <a:srgbClr val="002060"/>
                </a:solidFill>
                <a:latin typeface="Arial Rounded MT Bold" panose="020F0704030504030204" pitchFamily="34" charset="0"/>
              </a:rPr>
              <a:t>[</a:t>
            </a:r>
            <a:r>
              <a:rPr lang="en-US" altLang="ko-KR" dirty="0" smtClean="0">
                <a:solidFill>
                  <a:srgbClr val="002060"/>
                </a:solidFill>
                <a:latin typeface="Arial Rounded MT Bold" panose="020F0704030504030204" pitchFamily="34" charset="0"/>
              </a:rPr>
              <a:t>38]: </a:t>
            </a:r>
            <a:r>
              <a:rPr lang="en-US" altLang="ko-KR" dirty="0" err="1">
                <a:solidFill>
                  <a:srgbClr val="002060"/>
                </a:solidFill>
                <a:latin typeface="Arial Rounded MT Bold" panose="020F0704030504030204" pitchFamily="34" charset="0"/>
              </a:rPr>
              <a:t>arr.dtype</a:t>
            </a:r>
            <a:r>
              <a:rPr lang="en-US" altLang="ko-KR" dirty="0">
                <a:solidFill>
                  <a:srgbClr val="002060"/>
                </a:solidFill>
                <a:latin typeface="Arial Rounded MT Bold" panose="020F0704030504030204" pitchFamily="34" charset="0"/>
              </a:rPr>
              <a:t> </a:t>
            </a:r>
            <a:endParaRPr lang="en-US" altLang="ko-KR" dirty="0" smtClean="0">
              <a:solidFill>
                <a:srgbClr val="002060"/>
              </a:solidFill>
              <a:latin typeface="Arial Rounded MT Bold" panose="020F0704030504030204" pitchFamily="34" charset="0"/>
            </a:endParaRPr>
          </a:p>
          <a:p>
            <a:pPr marL="18000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Out[38]: </a:t>
            </a:r>
            <a:r>
              <a:rPr lang="en-US" altLang="ko-KR" dirty="0" err="1">
                <a:solidFill>
                  <a:srgbClr val="002060"/>
                </a:solidFill>
                <a:latin typeface="Arial Rounded MT Bold" panose="020F0704030504030204" pitchFamily="34" charset="0"/>
              </a:rPr>
              <a:t>dtype</a:t>
            </a:r>
            <a:r>
              <a:rPr lang="en-US" altLang="ko-KR" dirty="0">
                <a:solidFill>
                  <a:srgbClr val="002060"/>
                </a:solidFill>
                <a:latin typeface="Arial Rounded MT Bold" panose="020F0704030504030204" pitchFamily="34" charset="0"/>
              </a:rPr>
              <a:t>('int64') </a:t>
            </a:r>
            <a:endParaRPr lang="en-US" altLang="ko-KR" dirty="0" smtClean="0">
              <a:solidFill>
                <a:srgbClr val="002060"/>
              </a:solidFill>
              <a:latin typeface="Arial Rounded MT Bold" panose="020F0704030504030204" pitchFamily="34" charset="0"/>
            </a:endParaRPr>
          </a:p>
          <a:p>
            <a:pPr marL="180000" fontAlgn="base">
              <a:lnSpc>
                <a:spcPct val="150000"/>
              </a:lnSpc>
              <a:spcBef>
                <a:spcPct val="0"/>
              </a:spcBef>
              <a:spcAft>
                <a:spcPct val="0"/>
              </a:spcAft>
            </a:pPr>
            <a:endParaRPr lang="en-US" altLang="ko-KR" dirty="0" smtClean="0">
              <a:solidFill>
                <a:srgbClr val="002060"/>
              </a:solidFill>
              <a:latin typeface="Arial Rounded MT Bold" panose="020F0704030504030204" pitchFamily="34" charset="0"/>
            </a:endParaRPr>
          </a:p>
          <a:p>
            <a:pPr marL="18000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a:t>
            </a:r>
            <a:r>
              <a:rPr lang="en-US" altLang="ko-KR" dirty="0">
                <a:solidFill>
                  <a:srgbClr val="002060"/>
                </a:solidFill>
                <a:latin typeface="Arial Rounded MT Bold" panose="020F0704030504030204" pitchFamily="34" charset="0"/>
              </a:rPr>
              <a:t>[</a:t>
            </a:r>
            <a:r>
              <a:rPr lang="en-US" altLang="ko-KR" dirty="0" smtClean="0">
                <a:solidFill>
                  <a:srgbClr val="002060"/>
                </a:solidFill>
                <a:latin typeface="Arial Rounded MT Bold" panose="020F0704030504030204" pitchFamily="34" charset="0"/>
              </a:rPr>
              <a:t>39]: </a:t>
            </a:r>
            <a:r>
              <a:rPr lang="en-US" altLang="ko-KR" dirty="0" err="1">
                <a:solidFill>
                  <a:srgbClr val="002060"/>
                </a:solidFill>
                <a:latin typeface="Arial Rounded MT Bold" panose="020F0704030504030204" pitchFamily="34" charset="0"/>
              </a:rPr>
              <a:t>float_arr</a:t>
            </a:r>
            <a:r>
              <a:rPr lang="en-US" altLang="ko-KR" dirty="0">
                <a:solidFill>
                  <a:srgbClr val="002060"/>
                </a:solidFill>
                <a:latin typeface="Arial Rounded MT Bold" panose="020F0704030504030204" pitchFamily="34" charset="0"/>
              </a:rPr>
              <a:t> = </a:t>
            </a:r>
            <a:r>
              <a:rPr lang="en-US" altLang="ko-KR" dirty="0" err="1">
                <a:solidFill>
                  <a:srgbClr val="002060"/>
                </a:solidFill>
                <a:latin typeface="Arial Rounded MT Bold" panose="020F0704030504030204" pitchFamily="34" charset="0"/>
              </a:rPr>
              <a:t>arr.astype</a:t>
            </a:r>
            <a:r>
              <a:rPr lang="en-US" altLang="ko-KR" dirty="0">
                <a:solidFill>
                  <a:srgbClr val="002060"/>
                </a:solidFill>
                <a:latin typeface="Arial Rounded MT Bold" panose="020F0704030504030204" pitchFamily="34" charset="0"/>
              </a:rPr>
              <a:t>(np.float64) </a:t>
            </a:r>
            <a:endParaRPr lang="en-US" altLang="ko-KR" dirty="0" smtClean="0">
              <a:solidFill>
                <a:srgbClr val="002060"/>
              </a:solidFill>
              <a:latin typeface="Arial Rounded MT Bold" panose="020F0704030504030204" pitchFamily="34" charset="0"/>
            </a:endParaRPr>
          </a:p>
          <a:p>
            <a:pPr marL="180000" fontAlgn="base">
              <a:lnSpc>
                <a:spcPct val="150000"/>
              </a:lnSpc>
              <a:spcBef>
                <a:spcPct val="0"/>
              </a:spcBef>
              <a:spcAft>
                <a:spcPct val="0"/>
              </a:spcAft>
            </a:pPr>
            <a:endParaRPr lang="en-US" altLang="ko-KR" dirty="0" smtClean="0">
              <a:solidFill>
                <a:srgbClr val="002060"/>
              </a:solidFill>
              <a:latin typeface="Arial Rounded MT Bold" panose="020F0704030504030204" pitchFamily="34" charset="0"/>
            </a:endParaRPr>
          </a:p>
          <a:p>
            <a:pPr marL="18000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[40]: </a:t>
            </a:r>
            <a:r>
              <a:rPr lang="en-US" altLang="ko-KR" dirty="0" err="1">
                <a:solidFill>
                  <a:srgbClr val="002060"/>
                </a:solidFill>
                <a:latin typeface="Arial Rounded MT Bold" panose="020F0704030504030204" pitchFamily="34" charset="0"/>
              </a:rPr>
              <a:t>float_arr.dtype</a:t>
            </a:r>
            <a:r>
              <a:rPr lang="en-US" altLang="ko-KR" dirty="0">
                <a:solidFill>
                  <a:srgbClr val="002060"/>
                </a:solidFill>
                <a:latin typeface="Arial Rounded MT Bold" panose="020F0704030504030204" pitchFamily="34" charset="0"/>
              </a:rPr>
              <a:t> </a:t>
            </a:r>
            <a:endParaRPr lang="en-US" altLang="ko-KR" dirty="0" smtClean="0">
              <a:solidFill>
                <a:srgbClr val="002060"/>
              </a:solidFill>
              <a:latin typeface="Arial Rounded MT Bold" panose="020F0704030504030204" pitchFamily="34" charset="0"/>
            </a:endParaRPr>
          </a:p>
          <a:p>
            <a:pPr marL="18000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Out[40]: </a:t>
            </a:r>
            <a:r>
              <a:rPr lang="en-US" altLang="ko-KR" dirty="0" err="1">
                <a:solidFill>
                  <a:srgbClr val="002060"/>
                </a:solidFill>
                <a:latin typeface="Arial Rounded MT Bold" panose="020F0704030504030204" pitchFamily="34" charset="0"/>
              </a:rPr>
              <a:t>dtype</a:t>
            </a:r>
            <a:r>
              <a:rPr lang="en-US" altLang="ko-KR" dirty="0">
                <a:solidFill>
                  <a:srgbClr val="002060"/>
                </a:solidFill>
                <a:latin typeface="Arial Rounded MT Bold" panose="020F0704030504030204" pitchFamily="34" charset="0"/>
              </a:rPr>
              <a:t>('float64')</a:t>
            </a:r>
            <a:endParaRPr lang="ko-KR" altLang="ko-KR"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397249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820472" cy="864096"/>
          </a:xfrm>
        </p:spPr>
        <p:txBody>
          <a:bodyPr>
            <a:normAutofit/>
          </a:bodyPr>
          <a:lstStyle/>
          <a:p>
            <a:r>
              <a:rPr lang="en-US" altLang="ko-KR" sz="3600" b="1" dirty="0" smtClean="0"/>
              <a:t>Converting Data Types (Cont.)</a:t>
            </a:r>
            <a:endParaRPr lang="ko-KR" altLang="en-US" sz="3600" b="1" dirty="0"/>
          </a:p>
        </p:txBody>
      </p:sp>
      <p:sp>
        <p:nvSpPr>
          <p:cNvPr id="3" name="내용 개체 틀 2"/>
          <p:cNvSpPr>
            <a:spLocks noGrp="1"/>
          </p:cNvSpPr>
          <p:nvPr>
            <p:ph idx="1"/>
          </p:nvPr>
        </p:nvSpPr>
        <p:spPr>
          <a:xfrm>
            <a:off x="395536" y="1412776"/>
            <a:ext cx="8410419" cy="4968552"/>
          </a:xfrm>
        </p:spPr>
        <p:txBody>
          <a:bodyPr>
            <a:noAutofit/>
          </a:bodyPr>
          <a:lstStyle/>
          <a:p>
            <a:r>
              <a:rPr lang="en-US" altLang="ko-KR" sz="2000" dirty="0"/>
              <a:t>If </a:t>
            </a:r>
            <a:r>
              <a:rPr lang="en-US" altLang="ko-KR" sz="2000" dirty="0" smtClean="0"/>
              <a:t>floating </a:t>
            </a:r>
            <a:r>
              <a:rPr lang="en-US" altLang="ko-KR" sz="2000" dirty="0"/>
              <a:t>point numbers </a:t>
            </a:r>
            <a:r>
              <a:rPr lang="en-US" altLang="ko-KR" sz="2000" dirty="0" smtClean="0"/>
              <a:t>are casted to </a:t>
            </a:r>
            <a:r>
              <a:rPr lang="en-US" altLang="ko-KR" sz="2000" dirty="0"/>
              <a:t>be of integer </a:t>
            </a:r>
            <a:r>
              <a:rPr lang="en-US" altLang="ko-KR" sz="2000" dirty="0" err="1"/>
              <a:t>dtype</a:t>
            </a:r>
            <a:r>
              <a:rPr lang="en-US" altLang="ko-KR" sz="2000" dirty="0"/>
              <a:t>, the decimal part will be </a:t>
            </a:r>
            <a:r>
              <a:rPr lang="en-US" altLang="ko-KR" sz="2000" b="1" dirty="0"/>
              <a:t>truncated</a:t>
            </a:r>
            <a:r>
              <a:rPr lang="en-US" altLang="ko-KR" sz="2000" dirty="0"/>
              <a:t>:</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16</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7" name="직사각형 6"/>
          <p:cNvSpPr/>
          <p:nvPr/>
        </p:nvSpPr>
        <p:spPr>
          <a:xfrm>
            <a:off x="827584" y="2420888"/>
            <a:ext cx="7488832" cy="31683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[41]: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 </a:t>
            </a:r>
            <a:r>
              <a:rPr lang="en-US" altLang="ko-KR" dirty="0" err="1">
                <a:solidFill>
                  <a:srgbClr val="002060"/>
                </a:solidFill>
                <a:latin typeface="Arial Rounded MT Bold" panose="020F0704030504030204" pitchFamily="34" charset="0"/>
              </a:rPr>
              <a:t>np.array</a:t>
            </a:r>
            <a:r>
              <a:rPr lang="en-US" altLang="ko-KR" dirty="0">
                <a:solidFill>
                  <a:srgbClr val="002060"/>
                </a:solidFill>
                <a:latin typeface="Arial Rounded MT Bold" panose="020F0704030504030204" pitchFamily="34" charset="0"/>
              </a:rPr>
              <a:t>([3.7, -1.2, -2.6, 0.5, 12.9, 10.1]) </a:t>
            </a:r>
          </a:p>
          <a:p>
            <a:pPr marL="180000" fontAlgn="base">
              <a:lnSpc>
                <a:spcPct val="150000"/>
              </a:lnSpc>
              <a:spcBef>
                <a:spcPct val="0"/>
              </a:spcBef>
              <a:spcAft>
                <a:spcPct val="0"/>
              </a:spcAft>
            </a:pPr>
            <a:endParaRPr lang="en-US" altLang="ko-KR" dirty="0">
              <a:solidFill>
                <a:srgbClr val="002060"/>
              </a:solidFill>
              <a:latin typeface="Arial Rounded MT Bold" panose="020F0704030504030204" pitchFamily="34" charset="0"/>
            </a:endParaRPr>
          </a:p>
          <a:p>
            <a:pPr marL="18000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[42]: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a:t>
            </a:r>
          </a:p>
          <a:p>
            <a:pPr marL="18000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Out[42]: </a:t>
            </a:r>
            <a:r>
              <a:rPr lang="en-US" altLang="ko-KR" dirty="0">
                <a:solidFill>
                  <a:srgbClr val="002060"/>
                </a:solidFill>
                <a:latin typeface="Arial Rounded MT Bold" panose="020F0704030504030204" pitchFamily="34" charset="0"/>
              </a:rPr>
              <a:t>array([ 3.7, -1.2, -2.6, 0.5, 12.9, 10.1]) </a:t>
            </a:r>
          </a:p>
          <a:p>
            <a:pPr marL="180000" fontAlgn="base">
              <a:lnSpc>
                <a:spcPct val="150000"/>
              </a:lnSpc>
              <a:spcBef>
                <a:spcPct val="0"/>
              </a:spcBef>
              <a:spcAft>
                <a:spcPct val="0"/>
              </a:spcAft>
            </a:pPr>
            <a:endParaRPr lang="en-US" altLang="ko-KR" dirty="0">
              <a:solidFill>
                <a:srgbClr val="002060"/>
              </a:solidFill>
              <a:latin typeface="Arial Rounded MT Bold" panose="020F0704030504030204" pitchFamily="34" charset="0"/>
            </a:endParaRPr>
          </a:p>
          <a:p>
            <a:pPr marL="18000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[43]: </a:t>
            </a:r>
            <a:r>
              <a:rPr lang="en-US" altLang="ko-KR" dirty="0" err="1">
                <a:solidFill>
                  <a:srgbClr val="002060"/>
                </a:solidFill>
                <a:latin typeface="Arial Rounded MT Bold" panose="020F0704030504030204" pitchFamily="34" charset="0"/>
              </a:rPr>
              <a:t>arr.astype</a:t>
            </a:r>
            <a:r>
              <a:rPr lang="en-US" altLang="ko-KR" dirty="0">
                <a:solidFill>
                  <a:srgbClr val="002060"/>
                </a:solidFill>
                <a:latin typeface="Arial Rounded MT Bold" panose="020F0704030504030204" pitchFamily="34" charset="0"/>
              </a:rPr>
              <a:t>(np.int32) </a:t>
            </a:r>
          </a:p>
          <a:p>
            <a:pPr marL="18000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Out[43]: </a:t>
            </a:r>
            <a:r>
              <a:rPr lang="en-US" altLang="ko-KR" dirty="0">
                <a:solidFill>
                  <a:srgbClr val="002060"/>
                </a:solidFill>
                <a:latin typeface="Arial Rounded MT Bold" panose="020F0704030504030204" pitchFamily="34" charset="0"/>
              </a:rPr>
              <a:t>array([ 3, -1, -2, 0, 12, 10], </a:t>
            </a:r>
            <a:r>
              <a:rPr lang="en-US" altLang="ko-KR" dirty="0" err="1">
                <a:solidFill>
                  <a:srgbClr val="002060"/>
                </a:solidFill>
                <a:latin typeface="Arial Rounded MT Bold" panose="020F0704030504030204" pitchFamily="34" charset="0"/>
              </a:rPr>
              <a:t>dtype</a:t>
            </a:r>
            <a:r>
              <a:rPr lang="en-US" altLang="ko-KR" dirty="0">
                <a:solidFill>
                  <a:srgbClr val="002060"/>
                </a:solidFill>
                <a:latin typeface="Arial Rounded MT Bold" panose="020F0704030504030204" pitchFamily="34" charset="0"/>
              </a:rPr>
              <a:t>=int32)</a:t>
            </a:r>
            <a:endParaRPr lang="ko-KR" altLang="ko-KR"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518188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88032" y="332656"/>
            <a:ext cx="8820472" cy="864096"/>
          </a:xfrm>
        </p:spPr>
        <p:txBody>
          <a:bodyPr>
            <a:normAutofit/>
          </a:bodyPr>
          <a:lstStyle/>
          <a:p>
            <a:r>
              <a:rPr lang="en-US" altLang="ko-KR" sz="3600" b="1" dirty="0" smtClean="0"/>
              <a:t>Converting Data Types (Cont.)</a:t>
            </a:r>
            <a:endParaRPr lang="ko-KR" altLang="en-US" sz="3600" b="1" dirty="0"/>
          </a:p>
        </p:txBody>
      </p:sp>
      <p:sp>
        <p:nvSpPr>
          <p:cNvPr id="3" name="내용 개체 틀 2"/>
          <p:cNvSpPr>
            <a:spLocks noGrp="1"/>
          </p:cNvSpPr>
          <p:nvPr>
            <p:ph idx="1"/>
          </p:nvPr>
        </p:nvSpPr>
        <p:spPr>
          <a:xfrm>
            <a:off x="323528" y="1412776"/>
            <a:ext cx="8410419" cy="4824536"/>
          </a:xfrm>
        </p:spPr>
        <p:txBody>
          <a:bodyPr>
            <a:noAutofit/>
          </a:bodyPr>
          <a:lstStyle/>
          <a:p>
            <a:r>
              <a:rPr lang="en-US" altLang="ko-KR" sz="2000" dirty="0"/>
              <a:t>Should you have an array of strings representing numbers, you can use </a:t>
            </a:r>
            <a:r>
              <a:rPr lang="en-US" altLang="ko-KR" sz="2000" b="1" dirty="0" err="1" smtClean="0"/>
              <a:t>astype</a:t>
            </a:r>
            <a:r>
              <a:rPr lang="en-US" altLang="ko-KR" sz="2000" b="1" dirty="0" smtClean="0"/>
              <a:t>()</a:t>
            </a:r>
            <a:r>
              <a:rPr lang="en-US" altLang="ko-KR" sz="2000" dirty="0" smtClean="0"/>
              <a:t> to </a:t>
            </a:r>
            <a:r>
              <a:rPr lang="en-US" altLang="ko-KR" sz="2000" dirty="0"/>
              <a:t>convert them to numeric form</a:t>
            </a:r>
            <a:r>
              <a:rPr lang="en-US" altLang="ko-KR" sz="2000" dirty="0" smtClean="0"/>
              <a:t>:</a:t>
            </a:r>
          </a:p>
          <a:p>
            <a:endParaRPr lang="en-US" altLang="ko-KR" sz="2000" dirty="0"/>
          </a:p>
          <a:p>
            <a:endParaRPr lang="en-US" altLang="ko-KR" sz="2000" dirty="0" smtClean="0"/>
          </a:p>
          <a:p>
            <a:endParaRPr lang="en-US" altLang="ko-KR" sz="2000" dirty="0"/>
          </a:p>
          <a:p>
            <a:endParaRPr lang="en-US" altLang="ko-KR" sz="2000" dirty="0" smtClean="0"/>
          </a:p>
          <a:p>
            <a:r>
              <a:rPr lang="en-US" altLang="ko-KR" sz="2000" dirty="0" smtClean="0"/>
              <a:t>If </a:t>
            </a:r>
            <a:r>
              <a:rPr lang="en-US" altLang="ko-KR" sz="2000" dirty="0"/>
              <a:t>casting were to fail for some reason (like a string that cannot be converted to float64), a </a:t>
            </a:r>
            <a:r>
              <a:rPr lang="en-US" altLang="ko-KR" sz="2000" b="1" dirty="0" err="1" smtClean="0"/>
              <a:t>TypeError</a:t>
            </a:r>
            <a:r>
              <a:rPr lang="en-US" altLang="ko-KR" sz="2000" dirty="0"/>
              <a:t> will be raised</a:t>
            </a:r>
            <a:r>
              <a:rPr lang="en-US" altLang="ko-KR" sz="2000" dirty="0" smtClean="0"/>
              <a:t>.</a:t>
            </a:r>
          </a:p>
          <a:p>
            <a:r>
              <a:rPr lang="en-US" altLang="ko-KR" sz="2000" dirty="0" smtClean="0"/>
              <a:t>Can simply use </a:t>
            </a:r>
            <a:r>
              <a:rPr lang="en-US" altLang="ko-KR" sz="2000" b="1" dirty="0" smtClean="0"/>
              <a:t>float</a:t>
            </a:r>
            <a:r>
              <a:rPr lang="en-US" altLang="ko-KR" sz="2000" dirty="0" smtClean="0"/>
              <a:t> </a:t>
            </a:r>
            <a:r>
              <a:rPr lang="en-US" altLang="ko-KR" sz="2000" dirty="0"/>
              <a:t>instead of np.float64; </a:t>
            </a:r>
            <a:r>
              <a:rPr lang="en-US" altLang="ko-KR" sz="2000" dirty="0" err="1"/>
              <a:t>NumPy</a:t>
            </a:r>
            <a:r>
              <a:rPr lang="en-US" altLang="ko-KR" sz="2000" dirty="0"/>
              <a:t> is smart enough to alias the Python types to the equivalent </a:t>
            </a:r>
            <a:r>
              <a:rPr lang="en-US" altLang="ko-KR" sz="2000" dirty="0" err="1"/>
              <a:t>dtypes</a:t>
            </a:r>
            <a:r>
              <a:rPr lang="en-US" altLang="ko-KR" sz="2000" dirty="0"/>
              <a:t>.</a:t>
            </a:r>
            <a:endParaRPr lang="en-US" altLang="ko-KR" sz="2000" dirty="0" smtClean="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17</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7" name="직사각형 6"/>
          <p:cNvSpPr/>
          <p:nvPr/>
        </p:nvSpPr>
        <p:spPr>
          <a:xfrm>
            <a:off x="755576" y="2280294"/>
            <a:ext cx="8064896" cy="18687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[44]: </a:t>
            </a:r>
            <a:r>
              <a:rPr lang="en-US" altLang="ko-KR" dirty="0" err="1">
                <a:solidFill>
                  <a:srgbClr val="002060"/>
                </a:solidFill>
                <a:latin typeface="Arial Rounded MT Bold" panose="020F0704030504030204" pitchFamily="34" charset="0"/>
              </a:rPr>
              <a:t>numeric_strings</a:t>
            </a:r>
            <a:r>
              <a:rPr lang="en-US" altLang="ko-KR" dirty="0">
                <a:solidFill>
                  <a:srgbClr val="002060"/>
                </a:solidFill>
                <a:latin typeface="Arial Rounded MT Bold" panose="020F0704030504030204" pitchFamily="34" charset="0"/>
              </a:rPr>
              <a:t> = </a:t>
            </a:r>
            <a:r>
              <a:rPr lang="en-US" altLang="ko-KR" dirty="0" err="1">
                <a:solidFill>
                  <a:srgbClr val="002060"/>
                </a:solidFill>
                <a:latin typeface="Arial Rounded MT Bold" panose="020F0704030504030204" pitchFamily="34" charset="0"/>
              </a:rPr>
              <a:t>np.array</a:t>
            </a:r>
            <a:r>
              <a:rPr lang="en-US" altLang="ko-KR" dirty="0">
                <a:solidFill>
                  <a:srgbClr val="002060"/>
                </a:solidFill>
                <a:latin typeface="Arial Rounded MT Bold" panose="020F0704030504030204" pitchFamily="34" charset="0"/>
              </a:rPr>
              <a:t>(['1.25', '-9.6', '42</a:t>
            </a:r>
            <a:r>
              <a:rPr lang="en-US" altLang="ko-KR" dirty="0" smtClean="0">
                <a:solidFill>
                  <a:srgbClr val="002060"/>
                </a:solidFill>
                <a:latin typeface="Arial Rounded MT Bold" panose="020F0704030504030204" pitchFamily="34" charset="0"/>
              </a:rPr>
              <a:t>'], </a:t>
            </a:r>
            <a:r>
              <a:rPr lang="en-US" altLang="ko-KR" dirty="0" err="1" smtClean="0">
                <a:solidFill>
                  <a:srgbClr val="002060"/>
                </a:solidFill>
                <a:latin typeface="Arial Rounded MT Bold" panose="020F0704030504030204" pitchFamily="34" charset="0"/>
              </a:rPr>
              <a:t>dtype</a:t>
            </a:r>
            <a:r>
              <a:rPr lang="en-US" altLang="ko-KR" dirty="0" smtClean="0">
                <a:solidFill>
                  <a:srgbClr val="002060"/>
                </a:solidFill>
                <a:latin typeface="Arial Rounded MT Bold" panose="020F0704030504030204" pitchFamily="34" charset="0"/>
              </a:rPr>
              <a:t>=</a:t>
            </a:r>
            <a:r>
              <a:rPr lang="en-US" altLang="ko-KR" dirty="0" err="1" smtClean="0">
                <a:solidFill>
                  <a:srgbClr val="002060"/>
                </a:solidFill>
                <a:latin typeface="Arial Rounded MT Bold" panose="020F0704030504030204" pitchFamily="34" charset="0"/>
              </a:rPr>
              <a:t>np.string</a:t>
            </a:r>
            <a:r>
              <a:rPr lang="en-US" altLang="ko-KR" dirty="0">
                <a:solidFill>
                  <a:srgbClr val="002060"/>
                </a:solidFill>
                <a:latin typeface="Arial Rounded MT Bold" panose="020F0704030504030204" pitchFamily="34" charset="0"/>
              </a:rPr>
              <a:t>_) </a:t>
            </a:r>
          </a:p>
          <a:p>
            <a:pPr lvl="0" fontAlgn="base">
              <a:lnSpc>
                <a:spcPct val="150000"/>
              </a:lnSpc>
              <a:spcBef>
                <a:spcPct val="0"/>
              </a:spcBef>
              <a:spcAft>
                <a:spcPct val="0"/>
              </a:spcAft>
            </a:pPr>
            <a:endParaRPr lang="en-US" altLang="ko-KR"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[45]: </a:t>
            </a:r>
            <a:r>
              <a:rPr lang="en-US" altLang="ko-KR" dirty="0" err="1">
                <a:solidFill>
                  <a:srgbClr val="002060"/>
                </a:solidFill>
                <a:latin typeface="Arial Rounded MT Bold" panose="020F0704030504030204" pitchFamily="34" charset="0"/>
              </a:rPr>
              <a:t>numeric_strings.astype</a:t>
            </a:r>
            <a:r>
              <a:rPr lang="en-US" altLang="ko-KR" dirty="0">
                <a:solidFill>
                  <a:srgbClr val="002060"/>
                </a:solidFill>
                <a:latin typeface="Arial Rounded MT Bold" panose="020F0704030504030204" pitchFamily="34" charset="0"/>
              </a:rPr>
              <a:t>(float) </a:t>
            </a: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Out[45]: </a:t>
            </a:r>
            <a:r>
              <a:rPr lang="en-US" altLang="ko-KR" dirty="0">
                <a:solidFill>
                  <a:srgbClr val="002060"/>
                </a:solidFill>
                <a:latin typeface="Arial Rounded MT Bold" panose="020F0704030504030204" pitchFamily="34" charset="0"/>
              </a:rPr>
              <a:t>array([ 1.25, -9.6 , 42. ])</a:t>
            </a:r>
            <a:endParaRPr lang="ko-KR" altLang="ko-KR"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1700244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820472" cy="864096"/>
          </a:xfrm>
        </p:spPr>
        <p:txBody>
          <a:bodyPr>
            <a:normAutofit/>
          </a:bodyPr>
          <a:lstStyle/>
          <a:p>
            <a:r>
              <a:rPr lang="en-US" altLang="ko-KR" sz="3600" b="1" dirty="0" smtClean="0"/>
              <a:t>Converting Data Types (Cont.)</a:t>
            </a:r>
            <a:endParaRPr lang="ko-KR" altLang="en-US" sz="3600" b="1" dirty="0"/>
          </a:p>
        </p:txBody>
      </p:sp>
      <p:sp>
        <p:nvSpPr>
          <p:cNvPr id="3" name="내용 개체 틀 2"/>
          <p:cNvSpPr>
            <a:spLocks noGrp="1"/>
          </p:cNvSpPr>
          <p:nvPr>
            <p:ph idx="1"/>
          </p:nvPr>
        </p:nvSpPr>
        <p:spPr>
          <a:xfrm>
            <a:off x="395537" y="1412776"/>
            <a:ext cx="8064895" cy="866078"/>
          </a:xfrm>
        </p:spPr>
        <p:txBody>
          <a:bodyPr>
            <a:noAutofit/>
          </a:bodyPr>
          <a:lstStyle/>
          <a:p>
            <a:r>
              <a:rPr lang="en-US" altLang="ko-KR" sz="2000" dirty="0"/>
              <a:t>There are shorthand type code strings you can also use to refer to a </a:t>
            </a:r>
            <a:r>
              <a:rPr lang="en-US" altLang="ko-KR" sz="2000" dirty="0" err="1"/>
              <a:t>dtype</a:t>
            </a:r>
            <a:r>
              <a:rPr lang="en-US" altLang="ko-KR" sz="2000" dirty="0"/>
              <a:t>:</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18</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9" name="직사각형 8"/>
          <p:cNvSpPr/>
          <p:nvPr/>
        </p:nvSpPr>
        <p:spPr>
          <a:xfrm>
            <a:off x="541027" y="2278854"/>
            <a:ext cx="8032873" cy="25182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49]: </a:t>
            </a:r>
            <a:r>
              <a:rPr lang="en-US" altLang="ko-KR" dirty="0">
                <a:solidFill>
                  <a:srgbClr val="002060"/>
                </a:solidFill>
                <a:latin typeface="Arial Rounded MT Bold" panose="020F0704030504030204" pitchFamily="34" charset="0"/>
              </a:rPr>
              <a:t>empty_uint32 = </a:t>
            </a:r>
            <a:r>
              <a:rPr lang="en-US" altLang="ko-KR" dirty="0" err="1">
                <a:solidFill>
                  <a:srgbClr val="002060"/>
                </a:solidFill>
                <a:latin typeface="Arial Rounded MT Bold" panose="020F0704030504030204" pitchFamily="34" charset="0"/>
              </a:rPr>
              <a:t>np.empty</a:t>
            </a:r>
            <a:r>
              <a:rPr lang="en-US" altLang="ko-KR" dirty="0">
                <a:solidFill>
                  <a:srgbClr val="002060"/>
                </a:solidFill>
                <a:latin typeface="Arial Rounded MT Bold" panose="020F0704030504030204" pitchFamily="34" charset="0"/>
              </a:rPr>
              <a:t>(8, </a:t>
            </a:r>
            <a:r>
              <a:rPr lang="en-US" altLang="ko-KR" dirty="0" err="1">
                <a:solidFill>
                  <a:srgbClr val="002060"/>
                </a:solidFill>
                <a:latin typeface="Arial Rounded MT Bold" panose="020F0704030504030204" pitchFamily="34" charset="0"/>
              </a:rPr>
              <a:t>dtype</a:t>
            </a:r>
            <a:r>
              <a:rPr lang="en-US" altLang="ko-KR" dirty="0">
                <a:solidFill>
                  <a:srgbClr val="002060"/>
                </a:solidFill>
                <a:latin typeface="Arial Rounded MT Bold" panose="020F0704030504030204" pitchFamily="34" charset="0"/>
              </a:rPr>
              <a:t>='u4') </a:t>
            </a:r>
            <a:endParaRPr lang="en-US" altLang="ko-KR"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endParaRPr lang="en-US" altLang="ko-KR"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[50]: </a:t>
            </a:r>
            <a:r>
              <a:rPr lang="en-US" altLang="ko-KR" dirty="0">
                <a:solidFill>
                  <a:srgbClr val="002060"/>
                </a:solidFill>
                <a:latin typeface="Arial Rounded MT Bold" panose="020F0704030504030204" pitchFamily="34" charset="0"/>
              </a:rPr>
              <a:t>empty_uint32 </a:t>
            </a:r>
            <a:endParaRPr lang="en-US" altLang="ko-KR"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Out[50]: </a:t>
            </a: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array([</a:t>
            </a:r>
            <a:r>
              <a:rPr lang="en-US" altLang="ko-KR" dirty="0">
                <a:solidFill>
                  <a:srgbClr val="002060"/>
                </a:solidFill>
                <a:latin typeface="Arial Rounded MT Bold" panose="020F0704030504030204" pitchFamily="34" charset="0"/>
              </a:rPr>
              <a:t>0, 1075314688, 0, 1075707904, 0, 1075838976, 0, 1072693248], </a:t>
            </a:r>
            <a:r>
              <a:rPr lang="en-US" altLang="ko-KR" dirty="0" err="1">
                <a:solidFill>
                  <a:srgbClr val="002060"/>
                </a:solidFill>
                <a:latin typeface="Arial Rounded MT Bold" panose="020F0704030504030204" pitchFamily="34" charset="0"/>
              </a:rPr>
              <a:t>dtype</a:t>
            </a:r>
            <a:r>
              <a:rPr lang="en-US" altLang="ko-KR" dirty="0">
                <a:solidFill>
                  <a:srgbClr val="002060"/>
                </a:solidFill>
                <a:latin typeface="Arial Rounded MT Bold" panose="020F0704030504030204" pitchFamily="34" charset="0"/>
              </a:rPr>
              <a:t>=uint32)</a:t>
            </a:r>
            <a:endParaRPr lang="ko-KR" altLang="ko-KR" dirty="0">
              <a:solidFill>
                <a:srgbClr val="002060"/>
              </a:solidFill>
              <a:latin typeface="Arial Rounded MT Bold" panose="020F0704030504030204" pitchFamily="34" charset="0"/>
            </a:endParaRPr>
          </a:p>
        </p:txBody>
      </p:sp>
      <p:sp>
        <p:nvSpPr>
          <p:cNvPr id="10" name="직사각형 9"/>
          <p:cNvSpPr/>
          <p:nvPr/>
        </p:nvSpPr>
        <p:spPr>
          <a:xfrm>
            <a:off x="581012" y="5157192"/>
            <a:ext cx="7992888" cy="10801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40000"/>
              </a:lnSpc>
              <a:spcBef>
                <a:spcPts val="1200"/>
              </a:spcBef>
              <a:buClr>
                <a:schemeClr val="accent1"/>
              </a:buClr>
              <a:buSzPct val="85000"/>
            </a:pPr>
            <a:r>
              <a:rPr lang="en-US" altLang="ko-KR" sz="2000" dirty="0">
                <a:solidFill>
                  <a:srgbClr val="0000FF"/>
                </a:solidFill>
              </a:rPr>
              <a:t>Calling </a:t>
            </a:r>
            <a:r>
              <a:rPr lang="en-US" altLang="ko-KR" sz="2000" b="1" i="1" dirty="0" err="1">
                <a:solidFill>
                  <a:srgbClr val="0000FF"/>
                </a:solidFill>
              </a:rPr>
              <a:t>astype</a:t>
            </a:r>
            <a:r>
              <a:rPr lang="en-US" altLang="ko-KR" sz="2000" b="1" i="1" dirty="0">
                <a:solidFill>
                  <a:srgbClr val="0000FF"/>
                </a:solidFill>
              </a:rPr>
              <a:t>()</a:t>
            </a:r>
            <a:r>
              <a:rPr lang="en-US" altLang="ko-KR" sz="2000" dirty="0">
                <a:solidFill>
                  <a:srgbClr val="0000FF"/>
                </a:solidFill>
              </a:rPr>
              <a:t> always creates </a:t>
            </a:r>
            <a:r>
              <a:rPr lang="en-US" altLang="ko-KR" sz="2000" b="1" i="1" dirty="0">
                <a:solidFill>
                  <a:srgbClr val="0000FF"/>
                </a:solidFill>
              </a:rPr>
              <a:t>a new array (</a:t>
            </a:r>
            <a:r>
              <a:rPr lang="en-US" altLang="ko-KR" sz="2000" b="1" i="1" dirty="0">
                <a:solidFill>
                  <a:srgbClr val="FF0000"/>
                </a:solidFill>
              </a:rPr>
              <a:t>a copy of the data</a:t>
            </a:r>
            <a:r>
              <a:rPr lang="en-US" altLang="ko-KR" sz="2000" b="1" i="1" dirty="0">
                <a:solidFill>
                  <a:srgbClr val="0000FF"/>
                </a:solidFill>
              </a:rPr>
              <a:t>)</a:t>
            </a:r>
            <a:r>
              <a:rPr lang="en-US" altLang="ko-KR" sz="2000" dirty="0">
                <a:solidFill>
                  <a:srgbClr val="0000FF"/>
                </a:solidFill>
              </a:rPr>
              <a:t>, even if the new </a:t>
            </a:r>
            <a:r>
              <a:rPr lang="en-US" altLang="ko-KR" sz="2000" dirty="0" err="1">
                <a:solidFill>
                  <a:srgbClr val="0000FF"/>
                </a:solidFill>
              </a:rPr>
              <a:t>dtype</a:t>
            </a:r>
            <a:r>
              <a:rPr lang="en-US" altLang="ko-KR" sz="2000" dirty="0">
                <a:solidFill>
                  <a:srgbClr val="0000FF"/>
                </a:solidFill>
              </a:rPr>
              <a:t> is the same as the old </a:t>
            </a:r>
            <a:r>
              <a:rPr lang="en-US" altLang="ko-KR" sz="2000" dirty="0" err="1">
                <a:solidFill>
                  <a:srgbClr val="0000FF"/>
                </a:solidFill>
              </a:rPr>
              <a:t>dtype</a:t>
            </a:r>
            <a:r>
              <a:rPr lang="en-US" altLang="ko-KR" sz="2000" dirty="0">
                <a:solidFill>
                  <a:srgbClr val="0000FF"/>
                </a:solidFill>
              </a:rPr>
              <a:t>.</a:t>
            </a:r>
            <a:endParaRPr lang="ko-KR" altLang="en-US" sz="2000" dirty="0">
              <a:solidFill>
                <a:srgbClr val="0000FF"/>
              </a:solidFill>
            </a:endParaRPr>
          </a:p>
        </p:txBody>
      </p:sp>
    </p:spTree>
    <p:extLst>
      <p:ext uri="{BB962C8B-B14F-4D97-AF65-F5344CB8AC3E}">
        <p14:creationId xmlns:p14="http://schemas.microsoft.com/office/powerpoint/2010/main" val="2497427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820472" cy="864096"/>
          </a:xfrm>
        </p:spPr>
        <p:txBody>
          <a:bodyPr>
            <a:normAutofit/>
          </a:bodyPr>
          <a:lstStyle/>
          <a:p>
            <a:pPr fontAlgn="base"/>
            <a:r>
              <a:rPr lang="en-US" altLang="ko-KR" sz="3600" b="1" dirty="0"/>
              <a:t>Operations between Arrays and Scalars</a:t>
            </a:r>
          </a:p>
        </p:txBody>
      </p:sp>
      <p:sp>
        <p:nvSpPr>
          <p:cNvPr id="3" name="내용 개체 틀 2"/>
          <p:cNvSpPr>
            <a:spLocks noGrp="1"/>
          </p:cNvSpPr>
          <p:nvPr>
            <p:ph idx="1"/>
          </p:nvPr>
        </p:nvSpPr>
        <p:spPr>
          <a:xfrm>
            <a:off x="395536" y="1555949"/>
            <a:ext cx="8410419" cy="2160240"/>
          </a:xfrm>
        </p:spPr>
        <p:txBody>
          <a:bodyPr>
            <a:noAutofit/>
          </a:bodyPr>
          <a:lstStyle/>
          <a:p>
            <a:r>
              <a:rPr lang="en-US" altLang="ko-KR" sz="2000" dirty="0"/>
              <a:t>Arrays are important because they enable you to express batch operations on data without writing any for </a:t>
            </a:r>
            <a:r>
              <a:rPr lang="en-US" altLang="ko-KR" sz="2000" dirty="0" smtClean="0"/>
              <a:t>loops; </a:t>
            </a:r>
            <a:r>
              <a:rPr lang="en-US" altLang="ko-KR" sz="2000" dirty="0"/>
              <a:t>This is usually called </a:t>
            </a:r>
            <a:r>
              <a:rPr lang="en-US" altLang="ko-KR" sz="2000" b="1" i="1" dirty="0" smtClean="0"/>
              <a:t>vectorization.</a:t>
            </a:r>
          </a:p>
          <a:p>
            <a:r>
              <a:rPr lang="en-US" altLang="ko-KR" sz="2000" dirty="0"/>
              <a:t>Arithmetic operations with scalars are as you would expect, propagating the value to each element:</a:t>
            </a:r>
            <a:endParaRPr lang="en-US" altLang="ko-KR" sz="2000" b="1"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19</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9" name="직사각형 8"/>
          <p:cNvSpPr/>
          <p:nvPr/>
        </p:nvSpPr>
        <p:spPr>
          <a:xfrm>
            <a:off x="773584" y="4525132"/>
            <a:ext cx="3456384" cy="17281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[55]: </a:t>
            </a:r>
            <a:r>
              <a:rPr lang="en-US" altLang="ko-KR" dirty="0">
                <a:solidFill>
                  <a:srgbClr val="002060"/>
                </a:solidFill>
                <a:latin typeface="Arial Rounded MT Bold" panose="020F0704030504030204" pitchFamily="34" charset="0"/>
              </a:rPr>
              <a:t>1 / </a:t>
            </a:r>
            <a:r>
              <a:rPr lang="en-US" altLang="ko-KR" dirty="0" err="1" smtClean="0">
                <a:solidFill>
                  <a:srgbClr val="002060"/>
                </a:solidFill>
                <a:latin typeface="Arial Rounded MT Bold" panose="020F0704030504030204" pitchFamily="34" charset="0"/>
              </a:rPr>
              <a:t>arr</a:t>
            </a:r>
            <a:endParaRPr lang="en-US" altLang="ko-KR"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Out[55]:</a:t>
            </a:r>
          </a:p>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array([[ 1. , 0.5 , 0.3333</a:t>
            </a:r>
            <a:r>
              <a:rPr lang="en-US" altLang="ko-KR" dirty="0" smtClean="0">
                <a:solidFill>
                  <a:srgbClr val="002060"/>
                </a:solidFill>
                <a:latin typeface="Arial Rounded MT Bold" panose="020F0704030504030204" pitchFamily="34" charset="0"/>
              </a:rPr>
              <a:t>],</a:t>
            </a: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0.25 , 0.2 , 0.1667</a:t>
            </a:r>
            <a:r>
              <a:rPr lang="en-US" altLang="ko-KR" dirty="0" smtClean="0">
                <a:solidFill>
                  <a:srgbClr val="002060"/>
                </a:solidFill>
                <a:latin typeface="Arial Rounded MT Bold" panose="020F0704030504030204" pitchFamily="34" charset="0"/>
              </a:rPr>
              <a:t>]])</a:t>
            </a:r>
          </a:p>
        </p:txBody>
      </p:sp>
      <p:sp>
        <p:nvSpPr>
          <p:cNvPr id="10" name="직사각형 9"/>
          <p:cNvSpPr/>
          <p:nvPr/>
        </p:nvSpPr>
        <p:spPr>
          <a:xfrm>
            <a:off x="4499992" y="4525133"/>
            <a:ext cx="3456384" cy="17281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a:t>
            </a:r>
            <a:r>
              <a:rPr lang="en-US" altLang="ko-KR" dirty="0">
                <a:solidFill>
                  <a:srgbClr val="002060"/>
                </a:solidFill>
                <a:latin typeface="Arial Rounded MT Bold" panose="020F0704030504030204" pitchFamily="34" charset="0"/>
              </a:rPr>
              <a:t>[</a:t>
            </a:r>
            <a:r>
              <a:rPr lang="en-US" altLang="ko-KR" dirty="0" smtClean="0">
                <a:solidFill>
                  <a:srgbClr val="002060"/>
                </a:solidFill>
                <a:latin typeface="Arial Rounded MT Bold" panose="020F0704030504030204" pitchFamily="34" charset="0"/>
              </a:rPr>
              <a:t>56]: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 0.5 </a:t>
            </a:r>
            <a:endParaRPr lang="en-US" altLang="ko-KR"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Out[56]: </a:t>
            </a: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array</a:t>
            </a:r>
            <a:r>
              <a:rPr lang="en-US" altLang="ko-KR" dirty="0">
                <a:solidFill>
                  <a:srgbClr val="002060"/>
                </a:solidFill>
                <a:latin typeface="Arial Rounded MT Bold" panose="020F0704030504030204" pitchFamily="34" charset="0"/>
              </a:rPr>
              <a:t>([[ 1. , 1.4142, 1.7321], </a:t>
            </a:r>
            <a:endParaRPr lang="en-US" altLang="ko-KR"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2. , 2.2361, 2.4495]])</a:t>
            </a:r>
            <a:endParaRPr lang="ko-KR" altLang="ko-KR" dirty="0">
              <a:solidFill>
                <a:srgbClr val="002060"/>
              </a:solidFill>
              <a:latin typeface="Arial Rounded MT Bold" panose="020F0704030504030204" pitchFamily="34" charset="0"/>
            </a:endParaRPr>
          </a:p>
        </p:txBody>
      </p:sp>
      <p:sp>
        <p:nvSpPr>
          <p:cNvPr id="8" name="직사각형 7"/>
          <p:cNvSpPr/>
          <p:nvPr/>
        </p:nvSpPr>
        <p:spPr>
          <a:xfrm>
            <a:off x="773583" y="3789040"/>
            <a:ext cx="7179369" cy="5040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[51]: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 </a:t>
            </a:r>
            <a:r>
              <a:rPr lang="en-US" altLang="ko-KR" dirty="0" err="1">
                <a:solidFill>
                  <a:srgbClr val="002060"/>
                </a:solidFill>
                <a:latin typeface="Arial Rounded MT Bold" panose="020F0704030504030204" pitchFamily="34" charset="0"/>
              </a:rPr>
              <a:t>np.array</a:t>
            </a:r>
            <a:r>
              <a:rPr lang="en-US" altLang="ko-KR" dirty="0">
                <a:solidFill>
                  <a:srgbClr val="002060"/>
                </a:solidFill>
                <a:latin typeface="Arial Rounded MT Bold" panose="020F0704030504030204" pitchFamily="34" charset="0"/>
              </a:rPr>
              <a:t>([[1., 2., 3.], [4., 5., 6.]]) </a:t>
            </a:r>
          </a:p>
        </p:txBody>
      </p:sp>
    </p:spTree>
    <p:extLst>
      <p:ext uri="{BB962C8B-B14F-4D97-AF65-F5344CB8AC3E}">
        <p14:creationId xmlns:p14="http://schemas.microsoft.com/office/powerpoint/2010/main" val="13314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404664"/>
            <a:ext cx="8229600" cy="720080"/>
          </a:xfrm>
        </p:spPr>
        <p:txBody>
          <a:bodyPr/>
          <a:lstStyle/>
          <a:p>
            <a:r>
              <a:rPr lang="en-US" altLang="ko-KR" b="1" dirty="0" err="1" smtClean="0"/>
              <a:t>NumPy</a:t>
            </a:r>
            <a:endParaRPr lang="ko-KR" altLang="en-US" dirty="0"/>
          </a:p>
        </p:txBody>
      </p:sp>
      <p:sp>
        <p:nvSpPr>
          <p:cNvPr id="3" name="내용 개체 틀 2"/>
          <p:cNvSpPr>
            <a:spLocks noGrp="1"/>
          </p:cNvSpPr>
          <p:nvPr>
            <p:ph idx="1"/>
          </p:nvPr>
        </p:nvSpPr>
        <p:spPr>
          <a:xfrm>
            <a:off x="395536" y="1196752"/>
            <a:ext cx="8229600" cy="5472608"/>
          </a:xfrm>
        </p:spPr>
        <p:txBody>
          <a:bodyPr>
            <a:normAutofit fontScale="92500" lnSpcReduction="20000"/>
          </a:bodyPr>
          <a:lstStyle/>
          <a:p>
            <a:pPr>
              <a:lnSpc>
                <a:spcPct val="140000"/>
              </a:lnSpc>
            </a:pPr>
            <a:r>
              <a:rPr lang="en-US" altLang="ko-KR" dirty="0" err="1" smtClean="0"/>
              <a:t>NumPy</a:t>
            </a:r>
            <a:r>
              <a:rPr lang="en-US" altLang="ko-KR" dirty="0" smtClean="0"/>
              <a:t>(</a:t>
            </a:r>
            <a:r>
              <a:rPr lang="en-US" altLang="ko-KR" b="1" dirty="0" smtClean="0"/>
              <a:t>Num</a:t>
            </a:r>
            <a:r>
              <a:rPr lang="en-US" altLang="ko-KR" dirty="0" smtClean="0"/>
              <a:t>erical </a:t>
            </a:r>
            <a:r>
              <a:rPr lang="en-US" altLang="ko-KR" b="1" dirty="0" smtClean="0"/>
              <a:t>Py</a:t>
            </a:r>
            <a:r>
              <a:rPr lang="en-US" altLang="ko-KR" dirty="0" smtClean="0"/>
              <a:t>thon) </a:t>
            </a:r>
            <a:r>
              <a:rPr lang="en-US" altLang="ko-KR" dirty="0"/>
              <a:t>is the fundamental package required for high performance scientific computing and data analysis</a:t>
            </a:r>
            <a:r>
              <a:rPr lang="en-US" altLang="ko-KR" dirty="0" smtClean="0"/>
              <a:t>.</a:t>
            </a:r>
          </a:p>
          <a:p>
            <a:pPr lvl="1" fontAlgn="base">
              <a:lnSpc>
                <a:spcPct val="140000"/>
              </a:lnSpc>
            </a:pPr>
            <a:r>
              <a:rPr lang="en-US" altLang="ko-KR" b="1" i="1" dirty="0" err="1"/>
              <a:t>ndarray</a:t>
            </a:r>
            <a:r>
              <a:rPr lang="en-US" altLang="ko-KR" dirty="0"/>
              <a:t>, a fast and space-efficient </a:t>
            </a:r>
            <a:r>
              <a:rPr lang="en-US" altLang="ko-KR" b="1" dirty="0"/>
              <a:t>multidimensional</a:t>
            </a:r>
            <a:r>
              <a:rPr lang="en-US" altLang="ko-KR" dirty="0"/>
              <a:t> array providing </a:t>
            </a:r>
            <a:r>
              <a:rPr lang="en-US" altLang="ko-KR" dirty="0" err="1"/>
              <a:t>vectorized</a:t>
            </a:r>
            <a:r>
              <a:rPr lang="en-US" altLang="ko-KR" dirty="0"/>
              <a:t> arithmetic operations </a:t>
            </a:r>
            <a:r>
              <a:rPr lang="en-US" altLang="ko-KR" dirty="0" smtClean="0"/>
              <a:t>and sophisticated</a:t>
            </a:r>
            <a:r>
              <a:rPr lang="en-US" altLang="ko-KR" dirty="0"/>
              <a:t> </a:t>
            </a:r>
            <a:r>
              <a:rPr lang="en-US" altLang="ko-KR" b="1" i="1" dirty="0" smtClean="0"/>
              <a:t>broadcasting</a:t>
            </a:r>
            <a:r>
              <a:rPr lang="en-US" altLang="ko-KR" i="1" dirty="0" smtClean="0"/>
              <a:t> </a:t>
            </a:r>
            <a:r>
              <a:rPr lang="en-US" altLang="ko-KR" dirty="0" smtClean="0"/>
              <a:t>capabilities</a:t>
            </a:r>
            <a:endParaRPr lang="en-US" altLang="ko-KR" dirty="0"/>
          </a:p>
          <a:p>
            <a:pPr lvl="1" fontAlgn="base">
              <a:lnSpc>
                <a:spcPct val="140000"/>
              </a:lnSpc>
            </a:pPr>
            <a:r>
              <a:rPr lang="en-US" altLang="ko-KR" dirty="0"/>
              <a:t>Standard mathematical functions for fast operations on entire arrays of data </a:t>
            </a:r>
            <a:r>
              <a:rPr lang="en-US" altLang="ko-KR" b="1" dirty="0"/>
              <a:t>without having to write loops</a:t>
            </a:r>
          </a:p>
          <a:p>
            <a:pPr lvl="1" fontAlgn="base">
              <a:lnSpc>
                <a:spcPct val="140000"/>
              </a:lnSpc>
            </a:pPr>
            <a:r>
              <a:rPr lang="en-US" altLang="ko-KR" dirty="0"/>
              <a:t>Tools for reading / writing array data to disk and working with memory-mapped files</a:t>
            </a:r>
          </a:p>
          <a:p>
            <a:pPr lvl="1" fontAlgn="base">
              <a:lnSpc>
                <a:spcPct val="140000"/>
              </a:lnSpc>
            </a:pPr>
            <a:r>
              <a:rPr lang="en-US" altLang="ko-KR" dirty="0"/>
              <a:t>Linear algebra, random number generation, and Fourier transform capabilities</a:t>
            </a:r>
          </a:p>
          <a:p>
            <a:pPr lvl="1" fontAlgn="base">
              <a:lnSpc>
                <a:spcPct val="140000"/>
              </a:lnSpc>
            </a:pPr>
            <a:r>
              <a:rPr lang="en-US" altLang="ko-KR" dirty="0"/>
              <a:t>Tools for integrating code written in C, C++, and </a:t>
            </a:r>
            <a:r>
              <a:rPr lang="en-US" altLang="ko-KR" dirty="0" smtClean="0"/>
              <a:t>Fortran</a:t>
            </a:r>
            <a:endParaRPr lang="en-US" altLang="ko-KR" dirty="0"/>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2</a:t>
            </a:fld>
            <a:endParaRPr lang="ko-KR" altLang="en-US"/>
          </a:p>
        </p:txBody>
      </p:sp>
    </p:spTree>
    <p:extLst>
      <p:ext uri="{BB962C8B-B14F-4D97-AF65-F5344CB8AC3E}">
        <p14:creationId xmlns:p14="http://schemas.microsoft.com/office/powerpoint/2010/main" val="2502122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1268760"/>
            <a:ext cx="8410419" cy="5197152"/>
          </a:xfrm>
        </p:spPr>
        <p:txBody>
          <a:bodyPr>
            <a:noAutofit/>
          </a:bodyPr>
          <a:lstStyle/>
          <a:p>
            <a:pPr>
              <a:spcBef>
                <a:spcPts val="600"/>
              </a:spcBef>
            </a:pPr>
            <a:r>
              <a:rPr lang="en-US" altLang="ko-KR" sz="2000" dirty="0" smtClean="0"/>
              <a:t>Any </a:t>
            </a:r>
            <a:r>
              <a:rPr lang="en-US" altLang="ko-KR" sz="2000" dirty="0"/>
              <a:t>arithmetic operations between </a:t>
            </a:r>
            <a:r>
              <a:rPr lang="en-US" altLang="ko-KR" sz="2000" b="1" dirty="0"/>
              <a:t>equal-size</a:t>
            </a:r>
            <a:r>
              <a:rPr lang="en-US" altLang="ko-KR" sz="2000" dirty="0"/>
              <a:t> arrays applies the operation </a:t>
            </a:r>
            <a:r>
              <a:rPr lang="en-US" altLang="ko-KR" sz="2000" b="1" dirty="0"/>
              <a:t>elementwise</a:t>
            </a:r>
            <a:r>
              <a:rPr lang="en-US" altLang="ko-KR" sz="2000" dirty="0" smtClean="0"/>
              <a:t>:</a:t>
            </a:r>
          </a:p>
          <a:p>
            <a:pPr>
              <a:spcBef>
                <a:spcPts val="600"/>
              </a:spcBef>
            </a:pPr>
            <a:endParaRPr lang="en-US" altLang="ko-KR" sz="2000" dirty="0"/>
          </a:p>
          <a:p>
            <a:pPr>
              <a:spcBef>
                <a:spcPts val="600"/>
              </a:spcBef>
            </a:pPr>
            <a:endParaRPr lang="en-US" altLang="ko-KR" sz="2000" dirty="0" smtClean="0"/>
          </a:p>
          <a:p>
            <a:pPr>
              <a:spcBef>
                <a:spcPts val="600"/>
              </a:spcBef>
            </a:pPr>
            <a:endParaRPr lang="en-US" altLang="ko-KR" sz="2000" dirty="0"/>
          </a:p>
          <a:p>
            <a:pPr>
              <a:spcBef>
                <a:spcPts val="600"/>
              </a:spcBef>
            </a:pPr>
            <a:endParaRPr lang="en-US" altLang="ko-KR" sz="2000" dirty="0" smtClean="0"/>
          </a:p>
          <a:p>
            <a:pPr>
              <a:spcBef>
                <a:spcPts val="600"/>
              </a:spcBef>
            </a:pPr>
            <a:endParaRPr lang="en-US" altLang="ko-KR" sz="2000" dirty="0"/>
          </a:p>
          <a:p>
            <a:pPr>
              <a:spcBef>
                <a:spcPts val="600"/>
              </a:spcBef>
            </a:pPr>
            <a:endParaRPr lang="en-US" altLang="ko-KR" sz="2000" dirty="0" smtClean="0"/>
          </a:p>
          <a:p>
            <a:pPr>
              <a:spcBef>
                <a:spcPts val="600"/>
              </a:spcBef>
            </a:pPr>
            <a:endParaRPr lang="en-US" altLang="ko-KR" sz="2000" dirty="0"/>
          </a:p>
          <a:p>
            <a:pPr marL="0" indent="0">
              <a:spcBef>
                <a:spcPts val="600"/>
              </a:spcBef>
              <a:buNone/>
            </a:pPr>
            <a:endParaRPr lang="en-US" altLang="ko-KR" sz="2000" dirty="0" smtClean="0"/>
          </a:p>
          <a:p>
            <a:pPr>
              <a:spcBef>
                <a:spcPts val="600"/>
              </a:spcBef>
            </a:pPr>
            <a:r>
              <a:rPr lang="en-US" altLang="ko-KR" sz="2000" dirty="0"/>
              <a:t>Operations between differently sized arrays </a:t>
            </a:r>
            <a:r>
              <a:rPr lang="en-US" altLang="ko-KR" sz="2000" dirty="0" smtClean="0"/>
              <a:t>causes a </a:t>
            </a:r>
            <a:r>
              <a:rPr lang="en-US" altLang="ko-KR" sz="2000" dirty="0" err="1" smtClean="0"/>
              <a:t>TypeError</a:t>
            </a:r>
            <a:r>
              <a:rPr lang="en-US" altLang="ko-KR" sz="2000" dirty="0" smtClean="0"/>
              <a:t>, and it can be solved with</a:t>
            </a:r>
            <a:r>
              <a:rPr lang="en-US" altLang="ko-KR" sz="2000" dirty="0"/>
              <a:t> </a:t>
            </a:r>
            <a:r>
              <a:rPr lang="en-US" altLang="ko-KR" sz="2000" b="1" i="1" dirty="0"/>
              <a:t>broadcasting</a:t>
            </a:r>
            <a:r>
              <a:rPr lang="en-US" altLang="ko-KR" sz="2000" dirty="0"/>
              <a:t> and will be discussed in </a:t>
            </a:r>
            <a:r>
              <a:rPr lang="en-US" altLang="ko-KR" sz="2000" dirty="0" smtClean="0"/>
              <a:t>later.</a:t>
            </a:r>
            <a:endParaRPr lang="en-US" altLang="ko-KR" sz="2000" b="1" dirty="0"/>
          </a:p>
        </p:txBody>
      </p:sp>
      <p:sp>
        <p:nvSpPr>
          <p:cNvPr id="10" name="직사각형 9"/>
          <p:cNvSpPr/>
          <p:nvPr/>
        </p:nvSpPr>
        <p:spPr>
          <a:xfrm>
            <a:off x="827584" y="2060848"/>
            <a:ext cx="7704856" cy="34563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[51]: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 </a:t>
            </a:r>
            <a:r>
              <a:rPr lang="en-US" altLang="ko-KR" dirty="0" err="1">
                <a:solidFill>
                  <a:srgbClr val="002060"/>
                </a:solidFill>
                <a:latin typeface="Arial Rounded MT Bold" panose="020F0704030504030204" pitchFamily="34" charset="0"/>
              </a:rPr>
              <a:t>np.array</a:t>
            </a:r>
            <a:r>
              <a:rPr lang="en-US" altLang="ko-KR" dirty="0">
                <a:solidFill>
                  <a:srgbClr val="002060"/>
                </a:solidFill>
                <a:latin typeface="Arial Rounded MT Bold" panose="020F0704030504030204" pitchFamily="34" charset="0"/>
              </a:rPr>
              <a:t>([[1., 2., 3.], [4., 5., 6.]]) </a:t>
            </a:r>
            <a:endParaRPr lang="en-US" altLang="ko-KR" dirty="0" smtClean="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[52]: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a:t>
            </a:r>
            <a:endParaRPr lang="en-US" altLang="ko-KR" dirty="0" smtClean="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Out[52]: </a:t>
            </a: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array([[ 1., 2., 3.], [ 4., 5., 6.]]) </a:t>
            </a:r>
          </a:p>
          <a:p>
            <a:pPr fontAlgn="base">
              <a:lnSpc>
                <a:spcPct val="150000"/>
              </a:lnSpc>
              <a:spcBef>
                <a:spcPct val="0"/>
              </a:spcBef>
              <a:spcAft>
                <a:spcPct val="0"/>
              </a:spcAft>
            </a:pPr>
            <a:endParaRPr lang="en-US" altLang="ko-KR" dirty="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[53]: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In [54]: </a:t>
            </a:r>
            <a:r>
              <a:rPr lang="en-US" altLang="ko-KR" dirty="0" err="1" smtClean="0">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a:t>
            </a:r>
            <a:endParaRPr lang="en-US" altLang="ko-KR" dirty="0" smtClean="0">
              <a:solidFill>
                <a:srgbClr val="002060"/>
              </a:solidFill>
              <a:latin typeface="Arial Rounded MT Bold" panose="020F0704030504030204" pitchFamily="34" charset="0"/>
            </a:endParaRPr>
          </a:p>
          <a:p>
            <a:pPr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Out[53]: 			Out[54]: </a:t>
            </a:r>
          </a:p>
          <a:p>
            <a:pPr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array</a:t>
            </a:r>
            <a:r>
              <a:rPr lang="en-US" altLang="ko-KR" dirty="0">
                <a:solidFill>
                  <a:srgbClr val="002060"/>
                </a:solidFill>
                <a:latin typeface="Arial Rounded MT Bold" panose="020F0704030504030204" pitchFamily="34" charset="0"/>
              </a:rPr>
              <a:t>([[ 1., 4., 9.], </a:t>
            </a:r>
            <a:r>
              <a:rPr lang="en-US" altLang="ko-KR" dirty="0" smtClean="0">
                <a:solidFill>
                  <a:srgbClr val="002060"/>
                </a:solidFill>
                <a:latin typeface="Arial Rounded MT Bold" panose="020F0704030504030204" pitchFamily="34" charset="0"/>
              </a:rPr>
              <a:t>		array</a:t>
            </a:r>
            <a:r>
              <a:rPr lang="en-US" altLang="ko-KR" dirty="0">
                <a:solidFill>
                  <a:srgbClr val="002060"/>
                </a:solidFill>
                <a:latin typeface="Arial Rounded MT Bold" panose="020F0704030504030204" pitchFamily="34" charset="0"/>
              </a:rPr>
              <a:t>([[ 0., 0., 0.], </a:t>
            </a:r>
            <a:endParaRPr lang="en-US" altLang="ko-KR" dirty="0" smtClean="0">
              <a:solidFill>
                <a:srgbClr val="002060"/>
              </a:solidFill>
              <a:latin typeface="Arial Rounded MT Bold" panose="020F0704030504030204" pitchFamily="34" charset="0"/>
            </a:endParaRPr>
          </a:p>
          <a:p>
            <a:pPr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16., 25., 36.]])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 0., 0.]])</a:t>
            </a:r>
            <a:endParaRPr lang="ko-KR" altLang="ko-KR" dirty="0">
              <a:solidFill>
                <a:srgbClr val="002060"/>
              </a:solidFill>
              <a:latin typeface="Arial Rounded MT Bold" panose="020F0704030504030204" pitchFamily="34" charset="0"/>
            </a:endParaRPr>
          </a:p>
        </p:txBody>
      </p:sp>
      <p:sp>
        <p:nvSpPr>
          <p:cNvPr id="2" name="제목 1"/>
          <p:cNvSpPr>
            <a:spLocks noGrp="1"/>
          </p:cNvSpPr>
          <p:nvPr>
            <p:ph type="title"/>
          </p:nvPr>
        </p:nvSpPr>
        <p:spPr>
          <a:xfrm>
            <a:off x="323528" y="332656"/>
            <a:ext cx="8820472" cy="864096"/>
          </a:xfrm>
        </p:spPr>
        <p:txBody>
          <a:bodyPr>
            <a:normAutofit fontScale="90000"/>
          </a:bodyPr>
          <a:lstStyle/>
          <a:p>
            <a:pPr fontAlgn="base"/>
            <a:r>
              <a:rPr lang="en-US" altLang="ko-KR" sz="3600" b="1" dirty="0"/>
              <a:t>Operations between Arrays and </a:t>
            </a:r>
            <a:r>
              <a:rPr lang="en-US" altLang="ko-KR" sz="3600" b="1" dirty="0" smtClean="0"/>
              <a:t>Scalars (Cont.)</a:t>
            </a:r>
            <a:endParaRPr lang="en-US" altLang="ko-KR" sz="3600" b="1"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20</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cxnSp>
        <p:nvCxnSpPr>
          <p:cNvPr id="8" name="직선 연결선 7"/>
          <p:cNvCxnSpPr/>
          <p:nvPr/>
        </p:nvCxnSpPr>
        <p:spPr>
          <a:xfrm>
            <a:off x="1691680" y="4509120"/>
            <a:ext cx="93610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72000" y="3429000"/>
            <a:ext cx="4104456" cy="646331"/>
          </a:xfrm>
          <a:prstGeom prst="rect">
            <a:avLst/>
          </a:prstGeom>
          <a:noFill/>
        </p:spPr>
        <p:txBody>
          <a:bodyPr wrap="square" rtlCol="0">
            <a:spAutoFit/>
          </a:bodyPr>
          <a:lstStyle/>
          <a:p>
            <a:r>
              <a:rPr lang="en-US" altLang="ko-KR" dirty="0" smtClean="0">
                <a:solidFill>
                  <a:srgbClr val="FF0000"/>
                </a:solidFill>
              </a:rPr>
              <a:t>Different with the Matrix Multiplication; compare with </a:t>
            </a:r>
            <a:r>
              <a:rPr lang="en-US" altLang="ko-KR" dirty="0" err="1" smtClean="0">
                <a:solidFill>
                  <a:srgbClr val="FF0000"/>
                </a:solidFill>
              </a:rPr>
              <a:t>numpy.matmul</a:t>
            </a:r>
            <a:r>
              <a:rPr lang="en-US" altLang="ko-KR" dirty="0" smtClean="0">
                <a:solidFill>
                  <a:srgbClr val="FF0000"/>
                </a:solidFill>
              </a:rPr>
              <a:t>()</a:t>
            </a:r>
            <a:endParaRPr lang="ko-KR" altLang="en-US" dirty="0">
              <a:solidFill>
                <a:srgbClr val="FF0000"/>
              </a:solidFill>
            </a:endParaRPr>
          </a:p>
        </p:txBody>
      </p:sp>
      <p:cxnSp>
        <p:nvCxnSpPr>
          <p:cNvPr id="13" name="직선 화살표 연결선 12"/>
          <p:cNvCxnSpPr>
            <a:stCxn id="11" idx="1"/>
          </p:cNvCxnSpPr>
          <p:nvPr/>
        </p:nvCxnSpPr>
        <p:spPr>
          <a:xfrm flipH="1">
            <a:off x="2771800" y="3752166"/>
            <a:ext cx="1800200" cy="61293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876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839639" y="1700808"/>
            <a:ext cx="7332761" cy="4645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[60]: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 </a:t>
            </a:r>
            <a:r>
              <a:rPr lang="en-US" altLang="ko-KR" dirty="0" err="1">
                <a:solidFill>
                  <a:srgbClr val="002060"/>
                </a:solidFill>
                <a:latin typeface="Arial Rounded MT Bold" panose="020F0704030504030204" pitchFamily="34" charset="0"/>
              </a:rPr>
              <a:t>np.arange</a:t>
            </a:r>
            <a:r>
              <a:rPr lang="en-US" altLang="ko-KR" dirty="0">
                <a:solidFill>
                  <a:srgbClr val="002060"/>
                </a:solidFill>
                <a:latin typeface="Arial Rounded MT Bold" panose="020F0704030504030204" pitchFamily="34" charset="0"/>
              </a:rPr>
              <a:t>(10) </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In [61]: </a:t>
            </a:r>
            <a:r>
              <a:rPr lang="en-US" altLang="ko-KR" dirty="0" err="1" smtClean="0">
                <a:solidFill>
                  <a:srgbClr val="002060"/>
                </a:solidFill>
                <a:latin typeface="Arial Rounded MT Bold" panose="020F0704030504030204" pitchFamily="34" charset="0"/>
              </a:rPr>
              <a:t>arr</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Out[61]: </a:t>
            </a:r>
            <a:r>
              <a:rPr lang="en-US" altLang="ko-KR" dirty="0">
                <a:solidFill>
                  <a:srgbClr val="002060"/>
                </a:solidFill>
                <a:latin typeface="Arial Rounded MT Bold" panose="020F0704030504030204" pitchFamily="34" charset="0"/>
              </a:rPr>
              <a:t>array([0, 1, 2, 3, 4, 5, 6, 7, 8, 9]) </a:t>
            </a:r>
            <a:endParaRPr lang="en-US" altLang="ko-KR" dirty="0" smtClean="0">
              <a:solidFill>
                <a:srgbClr val="002060"/>
              </a:solidFill>
              <a:latin typeface="Arial Rounded MT Bold" panose="020F0704030504030204" pitchFamily="34" charset="0"/>
            </a:endParaRPr>
          </a:p>
          <a:p>
            <a:pPr>
              <a:lnSpc>
                <a:spcPct val="150000"/>
              </a:lnSpc>
            </a:pPr>
            <a:endParaRPr lang="en-US" altLang="ko-KR" sz="700" dirty="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In [62]: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[5] </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Out[62]: </a:t>
            </a:r>
            <a:r>
              <a:rPr lang="en-US" altLang="ko-KR" dirty="0">
                <a:solidFill>
                  <a:srgbClr val="002060"/>
                </a:solidFill>
                <a:latin typeface="Arial Rounded MT Bold" panose="020F0704030504030204" pitchFamily="34" charset="0"/>
              </a:rPr>
              <a:t>5 </a:t>
            </a:r>
            <a:endParaRPr lang="en-US" altLang="ko-KR" dirty="0" smtClean="0">
              <a:solidFill>
                <a:srgbClr val="002060"/>
              </a:solidFill>
              <a:latin typeface="Arial Rounded MT Bold" panose="020F0704030504030204" pitchFamily="34" charset="0"/>
            </a:endParaRPr>
          </a:p>
          <a:p>
            <a:pPr>
              <a:lnSpc>
                <a:spcPct val="150000"/>
              </a:lnSpc>
            </a:pPr>
            <a:endParaRPr lang="en-US" altLang="ko-KR" sz="700" dirty="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In [63]: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[5:8] </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Out[63]: </a:t>
            </a:r>
            <a:r>
              <a:rPr lang="en-US" altLang="ko-KR" dirty="0">
                <a:solidFill>
                  <a:srgbClr val="002060"/>
                </a:solidFill>
                <a:latin typeface="Arial Rounded MT Bold" panose="020F0704030504030204" pitchFamily="34" charset="0"/>
              </a:rPr>
              <a:t>array([5, 6, 7]) </a:t>
            </a:r>
            <a:endParaRPr lang="en-US" altLang="ko-KR" dirty="0" smtClean="0">
              <a:solidFill>
                <a:srgbClr val="002060"/>
              </a:solidFill>
              <a:latin typeface="Arial Rounded MT Bold" panose="020F0704030504030204" pitchFamily="34" charset="0"/>
            </a:endParaRPr>
          </a:p>
          <a:p>
            <a:pPr>
              <a:lnSpc>
                <a:spcPct val="150000"/>
              </a:lnSpc>
            </a:pPr>
            <a:endParaRPr lang="en-US" altLang="ko-KR" sz="700" dirty="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In [64]: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[5:8] = 12 </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In [65]: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Out[65]: </a:t>
            </a:r>
            <a:r>
              <a:rPr lang="en-US" altLang="ko-KR" dirty="0">
                <a:solidFill>
                  <a:srgbClr val="002060"/>
                </a:solidFill>
                <a:latin typeface="Arial Rounded MT Bold" panose="020F0704030504030204" pitchFamily="34" charset="0"/>
              </a:rPr>
              <a:t>array([ 0, 1, 2, 3, 4, 12, 12, 12, 8, 9])</a:t>
            </a:r>
            <a:endParaRPr lang="ko-KR" altLang="ko-KR" dirty="0">
              <a:solidFill>
                <a:srgbClr val="002060"/>
              </a:solidFill>
              <a:latin typeface="Arial Rounded MT Bold" panose="020F0704030504030204" pitchFamily="34" charset="0"/>
            </a:endParaRPr>
          </a:p>
        </p:txBody>
      </p:sp>
      <p:sp>
        <p:nvSpPr>
          <p:cNvPr id="2" name="제목 1"/>
          <p:cNvSpPr>
            <a:spLocks noGrp="1"/>
          </p:cNvSpPr>
          <p:nvPr>
            <p:ph type="title"/>
          </p:nvPr>
        </p:nvSpPr>
        <p:spPr>
          <a:xfrm>
            <a:off x="323528" y="332656"/>
            <a:ext cx="8820472" cy="864096"/>
          </a:xfrm>
        </p:spPr>
        <p:txBody>
          <a:bodyPr>
            <a:normAutofit/>
          </a:bodyPr>
          <a:lstStyle/>
          <a:p>
            <a:pPr fontAlgn="base"/>
            <a:r>
              <a:rPr lang="en-US" altLang="ko-KR" sz="3200" b="1" dirty="0"/>
              <a:t>Basic Indexing and Slicing</a:t>
            </a:r>
          </a:p>
        </p:txBody>
      </p:sp>
      <p:sp>
        <p:nvSpPr>
          <p:cNvPr id="3" name="내용 개체 틀 2"/>
          <p:cNvSpPr>
            <a:spLocks noGrp="1"/>
          </p:cNvSpPr>
          <p:nvPr>
            <p:ph idx="1"/>
          </p:nvPr>
        </p:nvSpPr>
        <p:spPr>
          <a:xfrm>
            <a:off x="395536" y="1196752"/>
            <a:ext cx="8410419" cy="576064"/>
          </a:xfrm>
        </p:spPr>
        <p:txBody>
          <a:bodyPr>
            <a:noAutofit/>
          </a:bodyPr>
          <a:lstStyle/>
          <a:p>
            <a:pPr>
              <a:spcBef>
                <a:spcPts val="600"/>
              </a:spcBef>
            </a:pPr>
            <a:r>
              <a:rPr lang="en-US" altLang="ko-KR" sz="2000" dirty="0" smtClean="0"/>
              <a:t>Indexing and slicing on </a:t>
            </a:r>
            <a:r>
              <a:rPr lang="en-US" altLang="ko-KR" sz="2000" dirty="0" err="1" smtClean="0"/>
              <a:t>ndarray</a:t>
            </a:r>
            <a:r>
              <a:rPr lang="en-US" altLang="ko-KR" sz="2000" dirty="0" smtClean="0"/>
              <a:t> is basically similar to Python lists:</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21</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cxnSp>
        <p:nvCxnSpPr>
          <p:cNvPr id="14" name="직선 연결선 13"/>
          <p:cNvCxnSpPr/>
          <p:nvPr/>
        </p:nvCxnSpPr>
        <p:spPr>
          <a:xfrm>
            <a:off x="1719995" y="5517762"/>
            <a:ext cx="141184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03848" y="5194067"/>
            <a:ext cx="4968552" cy="646331"/>
          </a:xfrm>
          <a:prstGeom prst="rect">
            <a:avLst/>
          </a:prstGeom>
          <a:noFill/>
        </p:spPr>
        <p:txBody>
          <a:bodyPr wrap="square" rtlCol="0">
            <a:spAutoFit/>
          </a:bodyPr>
          <a:lstStyle/>
          <a:p>
            <a:r>
              <a:rPr lang="en-US" altLang="ko-KR" dirty="0" smtClean="0">
                <a:solidFill>
                  <a:srgbClr val="FF0000"/>
                </a:solidFill>
              </a:rPr>
              <a:t>A broadcasting(propagation) functionality with </a:t>
            </a:r>
            <a:r>
              <a:rPr lang="en-US" altLang="ko-KR" dirty="0" err="1" smtClean="0">
                <a:solidFill>
                  <a:srgbClr val="FF0000"/>
                </a:solidFill>
              </a:rPr>
              <a:t>np.array</a:t>
            </a:r>
            <a:r>
              <a:rPr lang="en-US" altLang="ko-KR" dirty="0" smtClean="0">
                <a:solidFill>
                  <a:srgbClr val="FF0000"/>
                </a:solidFill>
              </a:rPr>
              <a:t>; Not supported by Python lists</a:t>
            </a:r>
            <a:endParaRPr lang="ko-KR" altLang="en-US" dirty="0">
              <a:solidFill>
                <a:srgbClr val="FF0000"/>
              </a:solidFill>
            </a:endParaRPr>
          </a:p>
        </p:txBody>
      </p:sp>
    </p:spTree>
    <p:extLst>
      <p:ext uri="{BB962C8B-B14F-4D97-AF65-F5344CB8AC3E}">
        <p14:creationId xmlns:p14="http://schemas.microsoft.com/office/powerpoint/2010/main" val="363120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755576" y="2276873"/>
            <a:ext cx="7511677" cy="31683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dirty="0" smtClean="0">
                <a:solidFill>
                  <a:srgbClr val="002060"/>
                </a:solidFill>
                <a:latin typeface="Arial Rounded MT Bold" panose="020F0704030504030204" pitchFamily="34" charset="0"/>
              </a:rPr>
              <a:t>In [66]: </a:t>
            </a:r>
            <a:r>
              <a:rPr lang="en-US" altLang="ko-KR" dirty="0" err="1">
                <a:solidFill>
                  <a:srgbClr val="002060"/>
                </a:solidFill>
                <a:latin typeface="Arial Rounded MT Bold" panose="020F0704030504030204" pitchFamily="34" charset="0"/>
              </a:rPr>
              <a:t>arr_slice</a:t>
            </a:r>
            <a:r>
              <a:rPr lang="en-US" altLang="ko-KR" dirty="0">
                <a:solidFill>
                  <a:srgbClr val="002060"/>
                </a:solidFill>
                <a:latin typeface="Arial Rounded MT Bold" panose="020F0704030504030204" pitchFamily="34" charset="0"/>
              </a:rPr>
              <a:t> =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[5:8] </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In [68]: </a:t>
            </a:r>
            <a:r>
              <a:rPr lang="en-US" altLang="ko-KR" dirty="0" err="1">
                <a:solidFill>
                  <a:srgbClr val="002060"/>
                </a:solidFill>
                <a:latin typeface="Arial Rounded MT Bold" panose="020F0704030504030204" pitchFamily="34" charset="0"/>
              </a:rPr>
              <a:t>arr_slice</a:t>
            </a:r>
            <a:r>
              <a:rPr lang="en-US" altLang="ko-KR" dirty="0">
                <a:solidFill>
                  <a:srgbClr val="002060"/>
                </a:solidFill>
                <a:latin typeface="Arial Rounded MT Bold" panose="020F0704030504030204" pitchFamily="34" charset="0"/>
              </a:rPr>
              <a:t>[1] = 12345 </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In [69]: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Out[69]: </a:t>
            </a:r>
            <a:r>
              <a:rPr lang="en-US" altLang="ko-KR" dirty="0">
                <a:solidFill>
                  <a:srgbClr val="002060"/>
                </a:solidFill>
                <a:latin typeface="Arial Rounded MT Bold" panose="020F0704030504030204" pitchFamily="34" charset="0"/>
              </a:rPr>
              <a:t>array([ 0, 1, 2, 3, 4, 12, 12345, 12, 8, 9]) </a:t>
            </a:r>
            <a:endParaRPr lang="en-US" altLang="ko-KR" dirty="0" smtClean="0">
              <a:solidFill>
                <a:srgbClr val="002060"/>
              </a:solidFill>
              <a:latin typeface="Arial Rounded MT Bold" panose="020F0704030504030204" pitchFamily="34" charset="0"/>
            </a:endParaRPr>
          </a:p>
          <a:p>
            <a:pPr>
              <a:lnSpc>
                <a:spcPct val="150000"/>
              </a:lnSpc>
            </a:pPr>
            <a:endParaRPr lang="en-US" altLang="ko-KR" sz="1000" dirty="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In [70]: </a:t>
            </a:r>
            <a:r>
              <a:rPr lang="en-US" altLang="ko-KR" dirty="0" err="1">
                <a:solidFill>
                  <a:srgbClr val="002060"/>
                </a:solidFill>
                <a:latin typeface="Arial Rounded MT Bold" panose="020F0704030504030204" pitchFamily="34" charset="0"/>
              </a:rPr>
              <a:t>arr_slice</a:t>
            </a:r>
            <a:r>
              <a:rPr lang="en-US" altLang="ko-KR" dirty="0">
                <a:solidFill>
                  <a:srgbClr val="002060"/>
                </a:solidFill>
                <a:latin typeface="Arial Rounded MT Bold" panose="020F0704030504030204" pitchFamily="34" charset="0"/>
              </a:rPr>
              <a:t>[:] = 64 </a:t>
            </a:r>
          </a:p>
          <a:p>
            <a:pPr>
              <a:lnSpc>
                <a:spcPct val="150000"/>
              </a:lnSpc>
            </a:pPr>
            <a:r>
              <a:rPr lang="en-US" altLang="ko-KR" dirty="0" smtClean="0">
                <a:solidFill>
                  <a:srgbClr val="002060"/>
                </a:solidFill>
                <a:latin typeface="Arial Rounded MT Bold" panose="020F0704030504030204" pitchFamily="34" charset="0"/>
              </a:rPr>
              <a:t>In [71]: </a:t>
            </a:r>
            <a:r>
              <a:rPr lang="en-US" altLang="ko-KR" dirty="0" err="1" smtClean="0">
                <a:solidFill>
                  <a:srgbClr val="002060"/>
                </a:solidFill>
                <a:latin typeface="Arial Rounded MT Bold" panose="020F0704030504030204" pitchFamily="34" charset="0"/>
              </a:rPr>
              <a:t>arr</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Out[71]: </a:t>
            </a:r>
            <a:r>
              <a:rPr lang="en-US" altLang="ko-KR" dirty="0">
                <a:solidFill>
                  <a:srgbClr val="002060"/>
                </a:solidFill>
                <a:latin typeface="Arial Rounded MT Bold" panose="020F0704030504030204" pitchFamily="34" charset="0"/>
              </a:rPr>
              <a:t>array([ 0, 1, 2, 3, 4, 64, 64, 64, 8, 9])</a:t>
            </a:r>
            <a:endParaRPr lang="ko-KR" altLang="ko-KR" dirty="0">
              <a:solidFill>
                <a:srgbClr val="002060"/>
              </a:solidFill>
              <a:latin typeface="Arial Rounded MT Bold" panose="020F0704030504030204" pitchFamily="34" charset="0"/>
            </a:endParaRPr>
          </a:p>
        </p:txBody>
      </p:sp>
      <p:sp>
        <p:nvSpPr>
          <p:cNvPr id="2" name="제목 1"/>
          <p:cNvSpPr>
            <a:spLocks noGrp="1"/>
          </p:cNvSpPr>
          <p:nvPr>
            <p:ph type="title"/>
          </p:nvPr>
        </p:nvSpPr>
        <p:spPr>
          <a:xfrm>
            <a:off x="323528" y="332656"/>
            <a:ext cx="8820472" cy="864096"/>
          </a:xfrm>
        </p:spPr>
        <p:txBody>
          <a:bodyPr>
            <a:normAutofit/>
          </a:bodyPr>
          <a:lstStyle/>
          <a:p>
            <a:pPr fontAlgn="base"/>
            <a:r>
              <a:rPr lang="en-US" altLang="ko-KR" sz="3200" b="1" dirty="0"/>
              <a:t>Basic Indexing and </a:t>
            </a:r>
            <a:r>
              <a:rPr lang="en-US" altLang="ko-KR" sz="3200" b="1" dirty="0" smtClean="0"/>
              <a:t>Slicing (Cont.)</a:t>
            </a:r>
            <a:endParaRPr lang="en-US" altLang="ko-KR" sz="3200" b="1" dirty="0"/>
          </a:p>
        </p:txBody>
      </p:sp>
      <p:sp>
        <p:nvSpPr>
          <p:cNvPr id="3" name="내용 개체 틀 2"/>
          <p:cNvSpPr>
            <a:spLocks noGrp="1"/>
          </p:cNvSpPr>
          <p:nvPr>
            <p:ph idx="1"/>
          </p:nvPr>
        </p:nvSpPr>
        <p:spPr>
          <a:xfrm>
            <a:off x="375736" y="1124744"/>
            <a:ext cx="8410419" cy="1224136"/>
          </a:xfrm>
        </p:spPr>
        <p:txBody>
          <a:bodyPr>
            <a:noAutofit/>
          </a:bodyPr>
          <a:lstStyle/>
          <a:p>
            <a:pPr>
              <a:spcBef>
                <a:spcPts val="600"/>
              </a:spcBef>
            </a:pPr>
            <a:r>
              <a:rPr lang="en-US" altLang="ko-KR" sz="2000" dirty="0"/>
              <a:t>An important </a:t>
            </a:r>
            <a:r>
              <a:rPr lang="en-US" altLang="ko-KR" sz="2000" dirty="0" smtClean="0"/>
              <a:t>distinction </a:t>
            </a:r>
            <a:r>
              <a:rPr lang="en-US" altLang="ko-KR" sz="2000" dirty="0"/>
              <a:t>from lists is that array slices are </a:t>
            </a:r>
            <a:r>
              <a:rPr lang="en-US" altLang="ko-KR" sz="2000" b="1" i="1" dirty="0"/>
              <a:t>views</a:t>
            </a:r>
            <a:r>
              <a:rPr lang="en-US" altLang="ko-KR" sz="2000" dirty="0"/>
              <a:t> on the original </a:t>
            </a:r>
            <a:r>
              <a:rPr lang="en-US" altLang="ko-KR" sz="2000" dirty="0" smtClean="0"/>
              <a:t>array; </a:t>
            </a:r>
            <a:r>
              <a:rPr lang="en-US" altLang="ko-KR" sz="2000" dirty="0"/>
              <a:t>t</a:t>
            </a:r>
            <a:r>
              <a:rPr lang="en-US" altLang="ko-KR" sz="2000" dirty="0" smtClean="0"/>
              <a:t>his </a:t>
            </a:r>
            <a:r>
              <a:rPr lang="en-US" altLang="ko-KR" sz="2000" dirty="0"/>
              <a:t>means that the data is </a:t>
            </a:r>
            <a:r>
              <a:rPr lang="en-US" altLang="ko-KR" sz="2000" b="1" dirty="0"/>
              <a:t>not copied</a:t>
            </a:r>
            <a:r>
              <a:rPr lang="en-US" altLang="ko-KR" sz="2000" dirty="0"/>
              <a:t>, and </a:t>
            </a:r>
            <a:r>
              <a:rPr lang="en-US" altLang="ko-KR" sz="2000" b="1" dirty="0"/>
              <a:t>any modifications to the view will be reflected in the source array</a:t>
            </a:r>
            <a:r>
              <a:rPr lang="en-US" altLang="ko-KR" sz="2000" dirty="0" smtClean="0"/>
              <a:t>:</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22</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cxnSp>
        <p:nvCxnSpPr>
          <p:cNvPr id="10" name="직선 연결선 9"/>
          <p:cNvCxnSpPr/>
          <p:nvPr/>
        </p:nvCxnSpPr>
        <p:spPr>
          <a:xfrm>
            <a:off x="4362633" y="3933056"/>
            <a:ext cx="67497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3905057" y="5388072"/>
            <a:ext cx="121271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619672" y="2708920"/>
            <a:ext cx="216024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669" y="5661249"/>
            <a:ext cx="8124794" cy="100811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nSpc>
                <a:spcPct val="140000"/>
              </a:lnSpc>
              <a:spcBef>
                <a:spcPts val="1200"/>
              </a:spcBef>
              <a:buClr>
                <a:schemeClr val="accent1"/>
              </a:buClr>
              <a:buSzPct val="85000"/>
              <a:defRPr sz="2000" b="1">
                <a:solidFill>
                  <a:srgbClr val="00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sz="1800" b="0" dirty="0"/>
              <a:t>As </a:t>
            </a:r>
            <a:r>
              <a:rPr lang="en-US" altLang="ko-KR" sz="1800" b="0" dirty="0" err="1"/>
              <a:t>NumPy</a:t>
            </a:r>
            <a:r>
              <a:rPr lang="en-US" altLang="ko-KR" sz="1800" b="0" dirty="0"/>
              <a:t> has been designed with </a:t>
            </a:r>
            <a:r>
              <a:rPr lang="en-US" altLang="ko-KR" sz="1800" i="1" dirty="0">
                <a:solidFill>
                  <a:srgbClr val="FF0000"/>
                </a:solidFill>
              </a:rPr>
              <a:t>large data use cases</a:t>
            </a:r>
            <a:r>
              <a:rPr lang="en-US" altLang="ko-KR" sz="1800" b="0" dirty="0"/>
              <a:t>, you could imagine performance and memory problems </a:t>
            </a:r>
            <a:r>
              <a:rPr lang="en-US" altLang="ko-KR" sz="1800" i="1" dirty="0"/>
              <a:t>if </a:t>
            </a:r>
            <a:r>
              <a:rPr lang="en-US" altLang="ko-KR" sz="1800" i="1" dirty="0" err="1"/>
              <a:t>NumPy</a:t>
            </a:r>
            <a:r>
              <a:rPr lang="en-US" altLang="ko-KR" sz="1800" i="1" dirty="0"/>
              <a:t> insisted on copying data</a:t>
            </a:r>
            <a:r>
              <a:rPr lang="en-US" altLang="ko-KR" sz="1800" b="0" dirty="0"/>
              <a:t>.</a:t>
            </a:r>
            <a:endParaRPr lang="ko-KR" altLang="en-US" sz="1800" b="0" dirty="0"/>
          </a:p>
        </p:txBody>
      </p:sp>
      <p:sp>
        <p:nvSpPr>
          <p:cNvPr id="13" name="TextBox 12"/>
          <p:cNvSpPr txBox="1"/>
          <p:nvPr/>
        </p:nvSpPr>
        <p:spPr>
          <a:xfrm>
            <a:off x="4067944" y="2392243"/>
            <a:ext cx="4896544" cy="923330"/>
          </a:xfrm>
          <a:prstGeom prst="rect">
            <a:avLst/>
          </a:prstGeom>
          <a:noFill/>
        </p:spPr>
        <p:txBody>
          <a:bodyPr wrap="square" rtlCol="0">
            <a:spAutoFit/>
          </a:bodyPr>
          <a:lstStyle/>
          <a:p>
            <a:pPr fontAlgn="base"/>
            <a:r>
              <a:rPr lang="en-US" altLang="ko-KR" dirty="0">
                <a:solidFill>
                  <a:srgbClr val="FF0000"/>
                </a:solidFill>
              </a:rPr>
              <a:t>If you want a copy of a slice of an </a:t>
            </a:r>
            <a:r>
              <a:rPr lang="en-US" altLang="ko-KR" dirty="0" err="1">
                <a:solidFill>
                  <a:srgbClr val="FF0000"/>
                </a:solidFill>
              </a:rPr>
              <a:t>ndarray</a:t>
            </a:r>
            <a:r>
              <a:rPr lang="en-US" altLang="ko-KR" dirty="0">
                <a:solidFill>
                  <a:srgbClr val="FF0000"/>
                </a:solidFill>
              </a:rPr>
              <a:t> instead of a view, you will need to explicitly copy the array; for </a:t>
            </a:r>
            <a:r>
              <a:rPr lang="en-US" altLang="ko-KR" dirty="0" smtClean="0">
                <a:solidFill>
                  <a:srgbClr val="FF0000"/>
                </a:solidFill>
              </a:rPr>
              <a:t>example,</a:t>
            </a:r>
            <a:r>
              <a:rPr lang="en-US" altLang="ko-KR" dirty="0">
                <a:solidFill>
                  <a:srgbClr val="FF0000"/>
                </a:solidFill>
              </a:rPr>
              <a:t> </a:t>
            </a:r>
            <a:r>
              <a:rPr lang="en-US" altLang="ko-KR" b="1" dirty="0" err="1">
                <a:solidFill>
                  <a:srgbClr val="FF0000"/>
                </a:solidFill>
              </a:rPr>
              <a:t>arr</a:t>
            </a:r>
            <a:r>
              <a:rPr lang="en-US" altLang="ko-KR" b="1" dirty="0">
                <a:solidFill>
                  <a:srgbClr val="FF0000"/>
                </a:solidFill>
              </a:rPr>
              <a:t>[5:8].copy</a:t>
            </a:r>
            <a:r>
              <a:rPr lang="en-US" altLang="ko-KR" b="1" dirty="0" smtClean="0">
                <a:solidFill>
                  <a:srgbClr val="FF0000"/>
                </a:solidFill>
              </a:rPr>
              <a:t>()</a:t>
            </a:r>
            <a:r>
              <a:rPr lang="en-US" altLang="ko-KR" dirty="0" smtClean="0">
                <a:solidFill>
                  <a:srgbClr val="FF0000"/>
                </a:solidFill>
              </a:rPr>
              <a:t>.</a:t>
            </a:r>
            <a:endParaRPr lang="en-US" altLang="ko-KR" dirty="0">
              <a:solidFill>
                <a:srgbClr val="FF0000"/>
              </a:solidFill>
            </a:endParaRPr>
          </a:p>
        </p:txBody>
      </p:sp>
    </p:spTree>
    <p:extLst>
      <p:ext uri="{BB962C8B-B14F-4D97-AF65-F5344CB8AC3E}">
        <p14:creationId xmlns:p14="http://schemas.microsoft.com/office/powerpoint/2010/main" val="2757391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820472" cy="864096"/>
          </a:xfrm>
        </p:spPr>
        <p:txBody>
          <a:bodyPr>
            <a:normAutofit/>
          </a:bodyPr>
          <a:lstStyle/>
          <a:p>
            <a:pPr fontAlgn="base"/>
            <a:r>
              <a:rPr lang="en-US" altLang="ko-KR" sz="3200" b="1" dirty="0"/>
              <a:t>Basic Indexing and Slicing (Cont.)</a:t>
            </a:r>
          </a:p>
        </p:txBody>
      </p:sp>
      <p:sp>
        <p:nvSpPr>
          <p:cNvPr id="3" name="내용 개체 틀 2"/>
          <p:cNvSpPr>
            <a:spLocks noGrp="1"/>
          </p:cNvSpPr>
          <p:nvPr>
            <p:ph idx="1"/>
          </p:nvPr>
        </p:nvSpPr>
        <p:spPr>
          <a:xfrm>
            <a:off x="395536" y="1268760"/>
            <a:ext cx="8410419" cy="936104"/>
          </a:xfrm>
        </p:spPr>
        <p:txBody>
          <a:bodyPr>
            <a:noAutofit/>
          </a:bodyPr>
          <a:lstStyle/>
          <a:p>
            <a:pPr>
              <a:spcBef>
                <a:spcPts val="600"/>
              </a:spcBef>
            </a:pPr>
            <a:r>
              <a:rPr lang="en-US" altLang="ko-KR" sz="2000" dirty="0"/>
              <a:t>In a two-dimensional array, the elements at each index are no longer scalars but rather one-dimensional arrays</a:t>
            </a:r>
            <a:r>
              <a:rPr lang="en-US" altLang="ko-KR" sz="2000" dirty="0" smtClean="0"/>
              <a:t>:</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23</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5" name="직사각형 4"/>
          <p:cNvSpPr/>
          <p:nvPr/>
        </p:nvSpPr>
        <p:spPr>
          <a:xfrm>
            <a:off x="395598" y="4077072"/>
            <a:ext cx="5184514" cy="2308324"/>
          </a:xfrm>
          <a:prstGeom prst="rect">
            <a:avLst/>
          </a:prstGeom>
        </p:spPr>
        <p:txBody>
          <a:bodyPr wrap="square">
            <a:spAutoFit/>
          </a:bodyPr>
          <a:lstStyle/>
          <a:p>
            <a:pPr marL="342900" indent="-342900">
              <a:lnSpc>
                <a:spcPct val="120000"/>
              </a:lnSpc>
              <a:spcBef>
                <a:spcPts val="600"/>
              </a:spcBef>
              <a:buClr>
                <a:schemeClr val="accent1"/>
              </a:buClr>
              <a:buSzPct val="85000"/>
              <a:buBlip>
                <a:blip r:embed="rId2"/>
              </a:buBlip>
            </a:pPr>
            <a:r>
              <a:rPr lang="en-US" altLang="ko-KR" sz="2000" dirty="0">
                <a:latin typeface="Arial" panose="020B0604020202020204" pitchFamily="34" charset="0"/>
              </a:rPr>
              <a:t>Thus, individual elements can be accessed </a:t>
            </a:r>
            <a:r>
              <a:rPr lang="en-US" altLang="ko-KR" sz="2000" dirty="0" smtClean="0">
                <a:latin typeface="Arial" panose="020B0604020202020204" pitchFamily="34" charset="0"/>
              </a:rPr>
              <a:t>recursively like Python lists; </a:t>
            </a:r>
            <a:r>
              <a:rPr lang="en-US" altLang="ko-KR" sz="2000" dirty="0">
                <a:latin typeface="Arial" panose="020B0604020202020204" pitchFamily="34" charset="0"/>
              </a:rPr>
              <a:t>b</a:t>
            </a:r>
            <a:r>
              <a:rPr lang="en-US" altLang="ko-KR" sz="2000" dirty="0" smtClean="0">
                <a:latin typeface="Arial" panose="020B0604020202020204" pitchFamily="34" charset="0"/>
              </a:rPr>
              <a:t>ut </a:t>
            </a:r>
            <a:r>
              <a:rPr lang="en-US" altLang="ko-KR" sz="2000" dirty="0">
                <a:latin typeface="Arial" panose="020B0604020202020204" pitchFamily="34" charset="0"/>
              </a:rPr>
              <a:t>that is a bit too much work, so you can </a:t>
            </a:r>
            <a:r>
              <a:rPr lang="en-US" altLang="ko-KR" sz="2000" dirty="0" smtClean="0">
                <a:latin typeface="Arial" panose="020B0604020202020204" pitchFamily="34" charset="0"/>
              </a:rPr>
              <a:t>also pass </a:t>
            </a:r>
            <a:r>
              <a:rPr lang="en-US" altLang="ko-KR" sz="2000" dirty="0">
                <a:latin typeface="Arial" panose="020B0604020202020204" pitchFamily="34" charset="0"/>
              </a:rPr>
              <a:t>a </a:t>
            </a:r>
            <a:r>
              <a:rPr lang="en-US" altLang="ko-KR" sz="2000" b="1" dirty="0">
                <a:latin typeface="Arial" panose="020B0604020202020204" pitchFamily="34" charset="0"/>
              </a:rPr>
              <a:t>comma-separated list of indices</a:t>
            </a:r>
            <a:r>
              <a:rPr lang="en-US" altLang="ko-KR" sz="2000" dirty="0">
                <a:latin typeface="Arial" panose="020B0604020202020204" pitchFamily="34" charset="0"/>
              </a:rPr>
              <a:t> to select individual elements. So </a:t>
            </a:r>
            <a:r>
              <a:rPr lang="en-US" altLang="ko-KR" sz="2000" dirty="0" smtClean="0">
                <a:latin typeface="Arial" panose="020B0604020202020204" pitchFamily="34" charset="0"/>
              </a:rPr>
              <a:t>these on the left </a:t>
            </a:r>
            <a:r>
              <a:rPr lang="en-US" altLang="ko-KR" sz="2000" dirty="0">
                <a:latin typeface="Arial" panose="020B0604020202020204" pitchFamily="34" charset="0"/>
              </a:rPr>
              <a:t>are equivalent:</a:t>
            </a:r>
          </a:p>
        </p:txBody>
      </p:sp>
      <p:sp>
        <p:nvSpPr>
          <p:cNvPr id="9" name="직사각형 8"/>
          <p:cNvSpPr/>
          <p:nvPr/>
        </p:nvSpPr>
        <p:spPr>
          <a:xfrm>
            <a:off x="827584" y="2132857"/>
            <a:ext cx="7511677" cy="15841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[72</a:t>
            </a:r>
            <a:r>
              <a:rPr lang="en-US" altLang="ko-KR" dirty="0">
                <a:solidFill>
                  <a:srgbClr val="002060"/>
                </a:solidFill>
                <a:latin typeface="Arial Rounded MT Bold" panose="020F0704030504030204" pitchFamily="34" charset="0"/>
              </a:rPr>
              <a:t>]: arr2d = </a:t>
            </a:r>
            <a:r>
              <a:rPr lang="en-US" altLang="ko-KR" dirty="0" err="1">
                <a:solidFill>
                  <a:srgbClr val="002060"/>
                </a:solidFill>
                <a:latin typeface="Arial Rounded MT Bold" panose="020F0704030504030204" pitchFamily="34" charset="0"/>
              </a:rPr>
              <a:t>np.array</a:t>
            </a:r>
            <a:r>
              <a:rPr lang="en-US" altLang="ko-KR" dirty="0">
                <a:solidFill>
                  <a:srgbClr val="002060"/>
                </a:solidFill>
                <a:latin typeface="Arial Rounded MT Bold" panose="020F0704030504030204" pitchFamily="34" charset="0"/>
              </a:rPr>
              <a:t>([[1, 2, 3], [4, 5, 6], [7, 8, 9]]) </a:t>
            </a:r>
            <a:endParaRPr lang="en-US" altLang="ko-KR" dirty="0" smtClean="0">
              <a:solidFill>
                <a:srgbClr val="002060"/>
              </a:solidFill>
              <a:latin typeface="Arial Rounded MT Bold" panose="020F0704030504030204" pitchFamily="34" charset="0"/>
            </a:endParaRPr>
          </a:p>
          <a:p>
            <a:pPr>
              <a:lnSpc>
                <a:spcPct val="150000"/>
              </a:lnSpc>
            </a:pPr>
            <a:endParaRPr lang="en-US" altLang="ko-KR" sz="1000" dirty="0" smtClean="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In [73</a:t>
            </a:r>
            <a:r>
              <a:rPr lang="en-US" altLang="ko-KR" dirty="0">
                <a:solidFill>
                  <a:srgbClr val="002060"/>
                </a:solidFill>
                <a:latin typeface="Arial Rounded MT Bold" panose="020F0704030504030204" pitchFamily="34" charset="0"/>
              </a:rPr>
              <a:t>]: arr2d[2] </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Out[73</a:t>
            </a:r>
            <a:r>
              <a:rPr lang="en-US" altLang="ko-KR" dirty="0">
                <a:solidFill>
                  <a:srgbClr val="002060"/>
                </a:solidFill>
                <a:latin typeface="Arial Rounded MT Bold" panose="020F0704030504030204" pitchFamily="34" charset="0"/>
              </a:rPr>
              <a:t>]: array([7, 8, 9</a:t>
            </a:r>
            <a:r>
              <a:rPr lang="en-US" altLang="ko-KR" dirty="0" smtClean="0">
                <a:solidFill>
                  <a:srgbClr val="002060"/>
                </a:solidFill>
                <a:latin typeface="Arial Rounded MT Bold" panose="020F0704030504030204" pitchFamily="34" charset="0"/>
              </a:rPr>
              <a:t>])</a:t>
            </a:r>
            <a:endParaRPr lang="en-US" altLang="ko-KR" dirty="0">
              <a:solidFill>
                <a:srgbClr val="002060"/>
              </a:solidFill>
              <a:latin typeface="Arial Rounded MT Bold" panose="020F0704030504030204" pitchFamily="34" charset="0"/>
            </a:endParaRPr>
          </a:p>
        </p:txBody>
      </p:sp>
      <p:sp>
        <p:nvSpPr>
          <p:cNvPr id="10" name="직사각형 9"/>
          <p:cNvSpPr/>
          <p:nvPr/>
        </p:nvSpPr>
        <p:spPr>
          <a:xfrm>
            <a:off x="5508104" y="4149080"/>
            <a:ext cx="2831157" cy="20882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[74</a:t>
            </a:r>
            <a:r>
              <a:rPr lang="en-US" altLang="ko-KR" dirty="0">
                <a:solidFill>
                  <a:srgbClr val="002060"/>
                </a:solidFill>
                <a:latin typeface="Arial Rounded MT Bold" panose="020F0704030504030204" pitchFamily="34" charset="0"/>
              </a:rPr>
              <a:t>]: arr2d[0][2] </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Out[74</a:t>
            </a:r>
            <a:r>
              <a:rPr lang="en-US" altLang="ko-KR" dirty="0">
                <a:solidFill>
                  <a:srgbClr val="002060"/>
                </a:solidFill>
                <a:latin typeface="Arial Rounded MT Bold" panose="020F0704030504030204" pitchFamily="34" charset="0"/>
              </a:rPr>
              <a:t>]: 3 </a:t>
            </a:r>
            <a:endParaRPr lang="en-US" altLang="ko-KR" dirty="0" smtClean="0">
              <a:solidFill>
                <a:srgbClr val="002060"/>
              </a:solidFill>
              <a:latin typeface="Arial Rounded MT Bold" panose="020F0704030504030204" pitchFamily="34" charset="0"/>
            </a:endParaRPr>
          </a:p>
          <a:p>
            <a:pPr>
              <a:lnSpc>
                <a:spcPct val="150000"/>
              </a:lnSpc>
            </a:pPr>
            <a:endParaRPr lang="en-US" altLang="ko-KR" dirty="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In [75</a:t>
            </a:r>
            <a:r>
              <a:rPr lang="en-US" altLang="ko-KR" dirty="0">
                <a:solidFill>
                  <a:srgbClr val="002060"/>
                </a:solidFill>
                <a:latin typeface="Arial Rounded MT Bold" panose="020F0704030504030204" pitchFamily="34" charset="0"/>
              </a:rPr>
              <a:t>]: arr2d[0, 2] </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Out[75</a:t>
            </a:r>
            <a:r>
              <a:rPr lang="en-US" altLang="ko-KR" dirty="0">
                <a:solidFill>
                  <a:srgbClr val="002060"/>
                </a:solidFill>
                <a:latin typeface="Arial Rounded MT Bold" panose="020F0704030504030204" pitchFamily="34" charset="0"/>
              </a:rPr>
              <a:t>]: 3</a:t>
            </a:r>
          </a:p>
        </p:txBody>
      </p:sp>
    </p:spTree>
    <p:extLst>
      <p:ext uri="{BB962C8B-B14F-4D97-AF65-F5344CB8AC3E}">
        <p14:creationId xmlns:p14="http://schemas.microsoft.com/office/powerpoint/2010/main" val="263307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548680"/>
            <a:ext cx="8229600" cy="864096"/>
          </a:xfrm>
        </p:spPr>
        <p:txBody>
          <a:bodyPr/>
          <a:lstStyle/>
          <a:p>
            <a:r>
              <a:rPr lang="en-US" altLang="ko-KR" b="1" dirty="0" smtClean="0"/>
              <a:t>Indexing on a 2D array</a:t>
            </a:r>
            <a:endParaRPr lang="ko-KR" altLang="en-US" b="1"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24</a:t>
            </a:fld>
            <a:endParaRPr lang="ko-KR" alt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628800"/>
            <a:ext cx="5511342"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7875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820472" cy="864096"/>
          </a:xfrm>
        </p:spPr>
        <p:txBody>
          <a:bodyPr>
            <a:normAutofit/>
          </a:bodyPr>
          <a:lstStyle/>
          <a:p>
            <a:pPr fontAlgn="base"/>
            <a:r>
              <a:rPr lang="en-US" altLang="ko-KR" sz="3200" b="1" dirty="0" smtClean="0"/>
              <a:t>Indexing with slices</a:t>
            </a:r>
            <a:endParaRPr lang="en-US" altLang="ko-KR" sz="3200" b="1" dirty="0"/>
          </a:p>
        </p:txBody>
      </p:sp>
      <p:sp>
        <p:nvSpPr>
          <p:cNvPr id="3" name="내용 개체 틀 2"/>
          <p:cNvSpPr>
            <a:spLocks noGrp="1"/>
          </p:cNvSpPr>
          <p:nvPr>
            <p:ph idx="1"/>
          </p:nvPr>
        </p:nvSpPr>
        <p:spPr>
          <a:xfrm>
            <a:off x="430969" y="1219349"/>
            <a:ext cx="8533519" cy="1345556"/>
          </a:xfrm>
        </p:spPr>
        <p:txBody>
          <a:bodyPr>
            <a:noAutofit/>
          </a:bodyPr>
          <a:lstStyle/>
          <a:p>
            <a:pPr>
              <a:spcBef>
                <a:spcPts val="600"/>
              </a:spcBef>
            </a:pPr>
            <a:r>
              <a:rPr lang="en-US" altLang="ko-KR" sz="2000" dirty="0"/>
              <a:t>In multidimensional arrays, if you omit later indices, the returned object will be a lower-dimensional </a:t>
            </a:r>
            <a:r>
              <a:rPr lang="en-US" altLang="ko-KR" sz="2000" dirty="0" err="1"/>
              <a:t>ndarray</a:t>
            </a:r>
            <a:r>
              <a:rPr lang="en-US" altLang="ko-KR" sz="2000" dirty="0"/>
              <a:t> consisting of all the data along the higher </a:t>
            </a:r>
            <a:r>
              <a:rPr lang="en-US" altLang="ko-KR" sz="2000" dirty="0" smtClean="0"/>
              <a:t>dimensions:</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25</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10" name="직사각형 9"/>
          <p:cNvSpPr/>
          <p:nvPr/>
        </p:nvSpPr>
        <p:spPr>
          <a:xfrm>
            <a:off x="539553" y="2610047"/>
            <a:ext cx="4968551" cy="33392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[76</a:t>
            </a:r>
            <a:r>
              <a:rPr lang="en-US" altLang="ko-KR" dirty="0">
                <a:solidFill>
                  <a:srgbClr val="002060"/>
                </a:solidFill>
                <a:latin typeface="Arial Rounded MT Bold" panose="020F0704030504030204" pitchFamily="34" charset="0"/>
              </a:rPr>
              <a:t>]: arr3d = </a:t>
            </a:r>
            <a:r>
              <a:rPr lang="en-US" altLang="ko-KR" dirty="0" err="1">
                <a:solidFill>
                  <a:srgbClr val="002060"/>
                </a:solidFill>
                <a:latin typeface="Arial Rounded MT Bold" panose="020F0704030504030204" pitchFamily="34" charset="0"/>
              </a:rPr>
              <a:t>np.array</a:t>
            </a:r>
            <a:r>
              <a:rPr lang="en-US" altLang="ko-KR" dirty="0">
                <a:solidFill>
                  <a:srgbClr val="002060"/>
                </a:solidFill>
                <a:latin typeface="Arial Rounded MT Bold" panose="020F0704030504030204" pitchFamily="34" charset="0"/>
              </a:rPr>
              <a:t>([[[1, 2, 3], [4, 5, 6]], </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7, 8, 9], [10, 11, 12</a:t>
            </a:r>
            <a:r>
              <a:rPr lang="en-US" altLang="ko-KR" dirty="0" smtClean="0">
                <a:solidFill>
                  <a:srgbClr val="002060"/>
                </a:solidFill>
                <a:latin typeface="Arial Rounded MT Bold" panose="020F0704030504030204" pitchFamily="34" charset="0"/>
              </a:rPr>
              <a:t>]]])</a:t>
            </a:r>
          </a:p>
          <a:p>
            <a:pPr>
              <a:lnSpc>
                <a:spcPct val="150000"/>
              </a:lnSpc>
            </a:pPr>
            <a:r>
              <a:rPr lang="en-US" altLang="ko-KR" dirty="0" smtClean="0">
                <a:solidFill>
                  <a:srgbClr val="002060"/>
                </a:solidFill>
                <a:latin typeface="Arial Rounded MT Bold" panose="020F0704030504030204" pitchFamily="34" charset="0"/>
              </a:rPr>
              <a:t>In [77</a:t>
            </a: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arr3d</a:t>
            </a:r>
          </a:p>
          <a:p>
            <a:pPr>
              <a:lnSpc>
                <a:spcPct val="150000"/>
              </a:lnSpc>
            </a:pPr>
            <a:r>
              <a:rPr lang="en-US" altLang="ko-KR" dirty="0" smtClean="0">
                <a:solidFill>
                  <a:srgbClr val="002060"/>
                </a:solidFill>
                <a:latin typeface="Arial Rounded MT Bold" panose="020F0704030504030204" pitchFamily="34" charset="0"/>
              </a:rPr>
              <a:t>Out[77</a:t>
            </a: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array([ [ [ 1</a:t>
            </a: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2</a:t>
            </a: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3</a:t>
            </a:r>
            <a:r>
              <a:rPr lang="en-US" altLang="ko-KR" dirty="0">
                <a:solidFill>
                  <a:srgbClr val="002060"/>
                </a:solidFill>
                <a:latin typeface="Arial Rounded MT Bold" panose="020F0704030504030204" pitchFamily="34" charset="0"/>
              </a:rPr>
              <a:t>], </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                                 [ 4, 5, 6] ], </a:t>
            </a:r>
          </a:p>
          <a:p>
            <a:pPr>
              <a:lnSpc>
                <a:spcPct val="150000"/>
              </a:lnSpc>
            </a:pPr>
            <a:r>
              <a:rPr lang="en-US" altLang="ko-KR" dirty="0" smtClean="0">
                <a:solidFill>
                  <a:srgbClr val="002060"/>
                </a:solidFill>
                <a:latin typeface="Arial Rounded MT Bold" panose="020F0704030504030204" pitchFamily="34" charset="0"/>
              </a:rPr>
              <a:t>                               [ [ 7</a:t>
            </a: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8</a:t>
            </a: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9</a:t>
            </a:r>
            <a:r>
              <a:rPr lang="en-US" altLang="ko-KR" dirty="0">
                <a:solidFill>
                  <a:srgbClr val="002060"/>
                </a:solidFill>
                <a:latin typeface="Arial Rounded MT Bold" panose="020F0704030504030204" pitchFamily="34" charset="0"/>
              </a:rPr>
              <a:t>], </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10, 11, 12</a:t>
            </a:r>
            <a:r>
              <a:rPr lang="en-US" altLang="ko-KR" dirty="0" smtClean="0">
                <a:solidFill>
                  <a:srgbClr val="002060"/>
                </a:solidFill>
                <a:latin typeface="Arial Rounded MT Bold" panose="020F0704030504030204" pitchFamily="34" charset="0"/>
              </a:rPr>
              <a:t>] ] ])</a:t>
            </a:r>
          </a:p>
        </p:txBody>
      </p:sp>
      <p:sp>
        <p:nvSpPr>
          <p:cNvPr id="5" name="직사각형 4"/>
          <p:cNvSpPr/>
          <p:nvPr/>
        </p:nvSpPr>
        <p:spPr>
          <a:xfrm>
            <a:off x="5940152" y="2627188"/>
            <a:ext cx="2736304" cy="33220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[78</a:t>
            </a: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arr3d[0]</a:t>
            </a:r>
          </a:p>
          <a:p>
            <a:pPr>
              <a:lnSpc>
                <a:spcPct val="150000"/>
              </a:lnSpc>
            </a:pPr>
            <a:r>
              <a:rPr lang="en-US" altLang="ko-KR" dirty="0" smtClean="0">
                <a:solidFill>
                  <a:srgbClr val="002060"/>
                </a:solidFill>
                <a:latin typeface="Arial Rounded MT Bold" panose="020F0704030504030204" pitchFamily="34" charset="0"/>
              </a:rPr>
              <a:t>Out[78</a:t>
            </a:r>
            <a:r>
              <a:rPr lang="en-US" altLang="ko-KR" dirty="0">
                <a:solidFill>
                  <a:srgbClr val="002060"/>
                </a:solidFill>
                <a:latin typeface="Arial Rounded MT Bold" panose="020F0704030504030204" pitchFamily="34" charset="0"/>
              </a:rPr>
              <a:t>]: </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a:solidFill>
                  <a:srgbClr val="002060"/>
                </a:solidFill>
                <a:latin typeface="Arial Rounded MT Bold" panose="020F0704030504030204" pitchFamily="34" charset="0"/>
              </a:rPr>
              <a:t>array([[1, 2, 3], </a:t>
            </a:r>
          </a:p>
          <a:p>
            <a:pPr>
              <a:lnSpc>
                <a:spcPct val="150000"/>
              </a:lnSpc>
            </a:pPr>
            <a:r>
              <a:rPr lang="en-US" altLang="ko-KR" dirty="0">
                <a:solidFill>
                  <a:srgbClr val="002060"/>
                </a:solidFill>
                <a:latin typeface="Arial Rounded MT Bold" panose="020F0704030504030204" pitchFamily="34" charset="0"/>
              </a:rPr>
              <a:t>             [4, 5, 6</a:t>
            </a:r>
            <a:r>
              <a:rPr lang="en-US" altLang="ko-KR" dirty="0" smtClean="0">
                <a:solidFill>
                  <a:srgbClr val="002060"/>
                </a:solidFill>
                <a:latin typeface="Arial Rounded MT Bold" panose="020F0704030504030204" pitchFamily="34" charset="0"/>
              </a:rPr>
              <a:t>]])</a:t>
            </a:r>
          </a:p>
          <a:p>
            <a:pPr>
              <a:lnSpc>
                <a:spcPct val="150000"/>
              </a:lnSpc>
            </a:pPr>
            <a:endParaRPr lang="en-US" altLang="ko-KR" dirty="0" smtClean="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In [84]: </a:t>
            </a:r>
            <a:r>
              <a:rPr lang="en-US" altLang="ko-KR" dirty="0">
                <a:solidFill>
                  <a:srgbClr val="002060"/>
                </a:solidFill>
                <a:latin typeface="Arial Rounded MT Bold" panose="020F0704030504030204" pitchFamily="34" charset="0"/>
              </a:rPr>
              <a:t>arr3d[1, 0] </a:t>
            </a:r>
          </a:p>
          <a:p>
            <a:pPr>
              <a:lnSpc>
                <a:spcPct val="150000"/>
              </a:lnSpc>
            </a:pPr>
            <a:r>
              <a:rPr lang="en-US" altLang="ko-KR" dirty="0" smtClean="0">
                <a:solidFill>
                  <a:srgbClr val="002060"/>
                </a:solidFill>
                <a:latin typeface="Arial Rounded MT Bold" panose="020F0704030504030204" pitchFamily="34" charset="0"/>
              </a:rPr>
              <a:t>Out[84]: </a:t>
            </a:r>
            <a:r>
              <a:rPr lang="en-US" altLang="ko-KR" dirty="0">
                <a:solidFill>
                  <a:srgbClr val="002060"/>
                </a:solidFill>
                <a:latin typeface="Arial Rounded MT Bold" panose="020F0704030504030204" pitchFamily="34" charset="0"/>
              </a:rPr>
              <a:t>array([7, 8, 9</a:t>
            </a:r>
            <a:r>
              <a:rPr lang="en-US" altLang="ko-KR" dirty="0" smtClean="0">
                <a:solidFill>
                  <a:srgbClr val="002060"/>
                </a:solidFill>
                <a:latin typeface="Arial Rounded MT Bold" panose="020F0704030504030204" pitchFamily="34" charset="0"/>
              </a:rPr>
              <a:t>])</a:t>
            </a:r>
            <a:endParaRPr lang="en-US" altLang="ko-KR" dirty="0">
              <a:solidFill>
                <a:srgbClr val="002060"/>
              </a:solidFill>
              <a:latin typeface="Arial Rounded MT Bold" panose="020F0704030504030204" pitchFamily="34" charset="0"/>
            </a:endParaRPr>
          </a:p>
        </p:txBody>
      </p:sp>
      <p:sp>
        <p:nvSpPr>
          <p:cNvPr id="7" name="오른쪽 화살표 6"/>
          <p:cNvSpPr/>
          <p:nvPr/>
        </p:nvSpPr>
        <p:spPr>
          <a:xfrm>
            <a:off x="5625814" y="3851324"/>
            <a:ext cx="216024"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29467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820472" cy="864096"/>
          </a:xfrm>
        </p:spPr>
        <p:txBody>
          <a:bodyPr>
            <a:normAutofit/>
          </a:bodyPr>
          <a:lstStyle/>
          <a:p>
            <a:pPr fontAlgn="base"/>
            <a:r>
              <a:rPr lang="en-US" altLang="ko-KR" sz="3200" b="1" dirty="0" smtClean="0"/>
              <a:t>Indexing with slices (Cont.)</a:t>
            </a:r>
            <a:endParaRPr lang="en-US" altLang="ko-KR" sz="3200" b="1" dirty="0"/>
          </a:p>
        </p:txBody>
      </p:sp>
      <p:sp>
        <p:nvSpPr>
          <p:cNvPr id="3" name="내용 개체 틀 2"/>
          <p:cNvSpPr>
            <a:spLocks noGrp="1"/>
          </p:cNvSpPr>
          <p:nvPr>
            <p:ph idx="1"/>
          </p:nvPr>
        </p:nvSpPr>
        <p:spPr>
          <a:xfrm>
            <a:off x="430969" y="1219348"/>
            <a:ext cx="8533519" cy="4945955"/>
          </a:xfrm>
        </p:spPr>
        <p:txBody>
          <a:bodyPr>
            <a:noAutofit/>
          </a:bodyPr>
          <a:lstStyle/>
          <a:p>
            <a:pPr>
              <a:spcBef>
                <a:spcPts val="600"/>
              </a:spcBef>
            </a:pPr>
            <a:r>
              <a:rPr lang="en-US" altLang="ko-KR" sz="2000" dirty="0"/>
              <a:t>Like one-dimensional objects such as Python lists, </a:t>
            </a:r>
            <a:r>
              <a:rPr lang="en-US" altLang="ko-KR" sz="2000" dirty="0" err="1"/>
              <a:t>ndarrays</a:t>
            </a:r>
            <a:r>
              <a:rPr lang="en-US" altLang="ko-KR" sz="2000" dirty="0"/>
              <a:t> can be sliced using the familiar syntax:</a:t>
            </a:r>
          </a:p>
          <a:p>
            <a:pPr>
              <a:spcBef>
                <a:spcPts val="600"/>
              </a:spcBef>
            </a:pPr>
            <a:endParaRPr lang="en-US" altLang="ko-KR" sz="2000" dirty="0" smtClean="0"/>
          </a:p>
          <a:p>
            <a:pPr marL="0" indent="0">
              <a:spcBef>
                <a:spcPts val="600"/>
              </a:spcBef>
              <a:buNone/>
            </a:pPr>
            <a:endParaRPr lang="en-US" altLang="ko-KR" sz="2000" dirty="0"/>
          </a:p>
          <a:p>
            <a:pPr>
              <a:spcBef>
                <a:spcPts val="2400"/>
              </a:spcBef>
            </a:pPr>
            <a:r>
              <a:rPr lang="en-US" altLang="ko-KR" sz="2000" dirty="0"/>
              <a:t>Higher dimensional objects give you more options as you can slice one or more axes and also mix integers. Consider the 2D array </a:t>
            </a:r>
            <a:r>
              <a:rPr lang="en-US" altLang="ko-KR" sz="2000" dirty="0" smtClean="0"/>
              <a:t>below,</a:t>
            </a:r>
            <a:r>
              <a:rPr lang="en-US" altLang="ko-KR" sz="2000" dirty="0"/>
              <a:t> arr2d. Slicing this array is a bit </a:t>
            </a:r>
            <a:r>
              <a:rPr lang="en-US" altLang="ko-KR" sz="2000" dirty="0" smtClean="0"/>
              <a:t>different:</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26</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8" name="직사각형 7"/>
          <p:cNvSpPr/>
          <p:nvPr/>
        </p:nvSpPr>
        <p:spPr>
          <a:xfrm>
            <a:off x="822000" y="2060848"/>
            <a:ext cx="7638431" cy="936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[89]: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[1:6] </a:t>
            </a:r>
            <a:endParaRPr lang="en-US" altLang="ko-KR" dirty="0" smtClean="0">
              <a:solidFill>
                <a:srgbClr val="002060"/>
              </a:solidFill>
              <a:latin typeface="Arial Rounded MT Bold" panose="020F0704030504030204" pitchFamily="34" charset="0"/>
            </a:endParaRPr>
          </a:p>
          <a:p>
            <a:pPr>
              <a:lnSpc>
                <a:spcPct val="150000"/>
              </a:lnSpc>
            </a:pPr>
            <a:r>
              <a:rPr lang="en-US" altLang="ko-KR" dirty="0" smtClean="0">
                <a:solidFill>
                  <a:srgbClr val="002060"/>
                </a:solidFill>
                <a:latin typeface="Arial Rounded MT Bold" panose="020F0704030504030204" pitchFamily="34" charset="0"/>
              </a:rPr>
              <a:t>Out[89]: </a:t>
            </a:r>
            <a:r>
              <a:rPr lang="en-US" altLang="ko-KR" dirty="0">
                <a:solidFill>
                  <a:srgbClr val="002060"/>
                </a:solidFill>
                <a:latin typeface="Arial Rounded MT Bold" panose="020F0704030504030204" pitchFamily="34" charset="0"/>
              </a:rPr>
              <a:t>array([ 1, 2, 3, 4, 64</a:t>
            </a:r>
            <a:r>
              <a:rPr lang="en-US" altLang="ko-KR" dirty="0" smtClean="0">
                <a:solidFill>
                  <a:srgbClr val="002060"/>
                </a:solidFill>
                <a:latin typeface="Arial Rounded MT Bold" panose="020F0704030504030204" pitchFamily="34" charset="0"/>
              </a:rPr>
              <a:t>])</a:t>
            </a:r>
            <a:endParaRPr lang="en-US" altLang="ko-KR" dirty="0">
              <a:solidFill>
                <a:srgbClr val="002060"/>
              </a:solidFill>
              <a:latin typeface="Arial Rounded MT Bold" panose="020F0704030504030204" pitchFamily="34" charset="0"/>
            </a:endParaRPr>
          </a:p>
        </p:txBody>
      </p:sp>
      <p:sp>
        <p:nvSpPr>
          <p:cNvPr id="9" name="직사각형 8"/>
          <p:cNvSpPr/>
          <p:nvPr/>
        </p:nvSpPr>
        <p:spPr>
          <a:xfrm>
            <a:off x="822000" y="4365129"/>
            <a:ext cx="3456384" cy="20882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[90]: </a:t>
            </a:r>
            <a:r>
              <a:rPr lang="en-US" altLang="ko-KR" dirty="0">
                <a:solidFill>
                  <a:srgbClr val="002060"/>
                </a:solidFill>
                <a:latin typeface="Arial Rounded MT Bold" panose="020F0704030504030204" pitchFamily="34" charset="0"/>
              </a:rPr>
              <a:t>arr2d</a:t>
            </a: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Out[90]:</a:t>
            </a:r>
            <a:endParaRPr lang="en-US" altLang="ko-KR" dirty="0">
              <a:solidFill>
                <a:srgbClr val="002060"/>
              </a:solidFill>
              <a:latin typeface="Arial Rounded MT Bold" panose="020F0704030504030204" pitchFamily="34" charset="0"/>
            </a:endParaRPr>
          </a:p>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array([[1, 2, 3],</a:t>
            </a: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4, 5, 6],</a:t>
            </a: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7, 8, 9</a:t>
            </a:r>
            <a:r>
              <a:rPr lang="en-US" altLang="ko-KR" dirty="0" smtClean="0">
                <a:solidFill>
                  <a:srgbClr val="002060"/>
                </a:solidFill>
                <a:latin typeface="Arial Rounded MT Bold" panose="020F0704030504030204" pitchFamily="34" charset="0"/>
              </a:rPr>
              <a:t>]])</a:t>
            </a:r>
          </a:p>
        </p:txBody>
      </p:sp>
      <p:sp>
        <p:nvSpPr>
          <p:cNvPr id="10" name="직사각형 9"/>
          <p:cNvSpPr/>
          <p:nvPr/>
        </p:nvSpPr>
        <p:spPr>
          <a:xfrm>
            <a:off x="4566416" y="4365104"/>
            <a:ext cx="3456384" cy="20882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[91]: </a:t>
            </a:r>
            <a:r>
              <a:rPr lang="en-US" altLang="ko-KR" dirty="0">
                <a:solidFill>
                  <a:srgbClr val="002060"/>
                </a:solidFill>
                <a:latin typeface="Arial Rounded MT Bold" panose="020F0704030504030204" pitchFamily="34" charset="0"/>
              </a:rPr>
              <a:t>arr2d[:2</a:t>
            </a:r>
            <a:r>
              <a:rPr lang="en-US" altLang="ko-KR" dirty="0" smtClean="0">
                <a:solidFill>
                  <a:srgbClr val="002060"/>
                </a:solidFill>
                <a:latin typeface="Arial Rounded MT Bold" panose="020F0704030504030204" pitchFamily="34" charset="0"/>
              </a:rPr>
              <a:t>]</a:t>
            </a: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Out[91]: </a:t>
            </a:r>
            <a:endParaRPr lang="en-US" altLang="ko-KR" dirty="0">
              <a:solidFill>
                <a:srgbClr val="002060"/>
              </a:solidFill>
              <a:latin typeface="Arial Rounded MT Bold" panose="020F0704030504030204" pitchFamily="34" charset="0"/>
            </a:endParaRPr>
          </a:p>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array([[1, 2, 3],</a:t>
            </a:r>
          </a:p>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             [4, 5, 6</a:t>
            </a:r>
            <a:r>
              <a:rPr lang="en-US" altLang="ko-KR" dirty="0" smtClean="0">
                <a:solidFill>
                  <a:srgbClr val="002060"/>
                </a:solidFill>
                <a:latin typeface="Arial Rounded MT Bold" panose="020F0704030504030204" pitchFamily="34" charset="0"/>
              </a:rPr>
              <a:t>]])</a:t>
            </a:r>
            <a:endParaRPr lang="en-US" altLang="ko-KR"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3604591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404664"/>
            <a:ext cx="8820472" cy="720080"/>
          </a:xfrm>
        </p:spPr>
        <p:txBody>
          <a:bodyPr>
            <a:normAutofit/>
          </a:bodyPr>
          <a:lstStyle/>
          <a:p>
            <a:pPr fontAlgn="base"/>
            <a:r>
              <a:rPr lang="en-US" altLang="ko-KR" sz="3200" b="1" dirty="0" smtClean="0"/>
              <a:t>Indexing with slices (Cont.)</a:t>
            </a:r>
            <a:endParaRPr lang="en-US" altLang="ko-KR" sz="3200" b="1" dirty="0"/>
          </a:p>
        </p:txBody>
      </p:sp>
      <p:sp>
        <p:nvSpPr>
          <p:cNvPr id="3" name="내용 개체 틀 2"/>
          <p:cNvSpPr>
            <a:spLocks noGrp="1"/>
          </p:cNvSpPr>
          <p:nvPr>
            <p:ph idx="1"/>
          </p:nvPr>
        </p:nvSpPr>
        <p:spPr>
          <a:xfrm>
            <a:off x="430969" y="1196752"/>
            <a:ext cx="8533519" cy="2857724"/>
          </a:xfrm>
        </p:spPr>
        <p:txBody>
          <a:bodyPr>
            <a:noAutofit/>
          </a:bodyPr>
          <a:lstStyle/>
          <a:p>
            <a:pPr>
              <a:spcBef>
                <a:spcPts val="600"/>
              </a:spcBef>
            </a:pPr>
            <a:r>
              <a:rPr lang="en-US" altLang="ko-KR" sz="2000" dirty="0"/>
              <a:t>You can pass multiple slices just like you can pass multiple indexes</a:t>
            </a:r>
            <a:r>
              <a:rPr lang="en-US" altLang="ko-KR" sz="2000" dirty="0" smtClean="0"/>
              <a:t>:</a:t>
            </a:r>
          </a:p>
          <a:p>
            <a:pPr>
              <a:spcBef>
                <a:spcPts val="600"/>
              </a:spcBef>
            </a:pPr>
            <a:endParaRPr lang="en-US" altLang="ko-KR" sz="2000" dirty="0"/>
          </a:p>
          <a:p>
            <a:pPr>
              <a:spcBef>
                <a:spcPts val="600"/>
              </a:spcBef>
            </a:pPr>
            <a:endParaRPr lang="en-US" altLang="ko-KR" sz="2000" dirty="0" smtClean="0"/>
          </a:p>
          <a:p>
            <a:pPr marL="0" indent="0">
              <a:spcBef>
                <a:spcPts val="600"/>
              </a:spcBef>
              <a:buNone/>
            </a:pPr>
            <a:endParaRPr lang="en-US" altLang="ko-KR" sz="2000" dirty="0" smtClean="0"/>
          </a:p>
          <a:p>
            <a:pPr>
              <a:spcBef>
                <a:spcPts val="1800"/>
              </a:spcBef>
            </a:pPr>
            <a:r>
              <a:rPr lang="en-US" altLang="ko-KR" sz="2000" dirty="0" smtClean="0"/>
              <a:t>Also, you can mix the integer indexes and slices:</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27</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5" name="직사각형 4"/>
          <p:cNvSpPr/>
          <p:nvPr/>
        </p:nvSpPr>
        <p:spPr>
          <a:xfrm>
            <a:off x="432048" y="4581128"/>
            <a:ext cx="4427984" cy="1569660"/>
          </a:xfrm>
          <a:prstGeom prst="rect">
            <a:avLst/>
          </a:prstGeom>
        </p:spPr>
        <p:txBody>
          <a:bodyPr wrap="square">
            <a:spAutoFit/>
          </a:bodyPr>
          <a:lstStyle/>
          <a:p>
            <a:pPr marL="342900" indent="-342900">
              <a:lnSpc>
                <a:spcPct val="120000"/>
              </a:lnSpc>
              <a:spcBef>
                <a:spcPts val="600"/>
              </a:spcBef>
              <a:buClr>
                <a:schemeClr val="accent1"/>
              </a:buClr>
              <a:buSzPct val="85000"/>
              <a:buBlip>
                <a:blip r:embed="rId2"/>
              </a:buBlip>
            </a:pPr>
            <a:r>
              <a:rPr lang="en-US" altLang="ko-KR" sz="2000" dirty="0">
                <a:latin typeface="Arial" panose="020B0604020202020204" pitchFamily="34" charset="0"/>
              </a:rPr>
              <a:t>Note that a colon by itself means to take the entire axis, so you can slice only higher dimensional axes by doing:</a:t>
            </a:r>
          </a:p>
        </p:txBody>
      </p:sp>
      <p:sp>
        <p:nvSpPr>
          <p:cNvPr id="10" name="직사각형 9"/>
          <p:cNvSpPr/>
          <p:nvPr/>
        </p:nvSpPr>
        <p:spPr>
          <a:xfrm>
            <a:off x="866625" y="1700808"/>
            <a:ext cx="7377783" cy="1260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[92]: </a:t>
            </a:r>
            <a:r>
              <a:rPr lang="en-US" altLang="ko-KR" dirty="0">
                <a:solidFill>
                  <a:srgbClr val="002060"/>
                </a:solidFill>
                <a:latin typeface="Arial Rounded MT Bold" panose="020F0704030504030204" pitchFamily="34" charset="0"/>
              </a:rPr>
              <a:t>arr2d[:2, 1:] </a:t>
            </a:r>
            <a:endParaRPr lang="en-US" altLang="ko-KR" dirty="0" smtClean="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Out[92]: </a:t>
            </a:r>
            <a:r>
              <a:rPr lang="en-US" altLang="ko-KR" dirty="0">
                <a:solidFill>
                  <a:srgbClr val="002060"/>
                </a:solidFill>
                <a:latin typeface="Arial Rounded MT Bold" panose="020F0704030504030204" pitchFamily="34" charset="0"/>
              </a:rPr>
              <a:t>array([[2, 3], </a:t>
            </a:r>
            <a:endParaRPr lang="en-US" altLang="ko-KR" dirty="0" smtClean="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5, 6]])</a:t>
            </a:r>
          </a:p>
        </p:txBody>
      </p:sp>
      <p:sp>
        <p:nvSpPr>
          <p:cNvPr id="11" name="직사각형 10"/>
          <p:cNvSpPr/>
          <p:nvPr/>
        </p:nvSpPr>
        <p:spPr>
          <a:xfrm>
            <a:off x="831178" y="3573016"/>
            <a:ext cx="3456384" cy="8640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[93]: </a:t>
            </a:r>
            <a:r>
              <a:rPr lang="en-US" altLang="ko-KR" dirty="0">
                <a:solidFill>
                  <a:srgbClr val="002060"/>
                </a:solidFill>
                <a:latin typeface="Arial Rounded MT Bold" panose="020F0704030504030204" pitchFamily="34" charset="0"/>
              </a:rPr>
              <a:t>arr2d[1, :2]</a:t>
            </a: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Out[93]: </a:t>
            </a:r>
            <a:r>
              <a:rPr lang="en-US" altLang="ko-KR" dirty="0">
                <a:solidFill>
                  <a:srgbClr val="002060"/>
                </a:solidFill>
                <a:latin typeface="Arial Rounded MT Bold" panose="020F0704030504030204" pitchFamily="34" charset="0"/>
              </a:rPr>
              <a:t>array([4, 5])</a:t>
            </a:r>
          </a:p>
        </p:txBody>
      </p:sp>
      <p:sp>
        <p:nvSpPr>
          <p:cNvPr id="12" name="직사각형 11"/>
          <p:cNvSpPr/>
          <p:nvPr/>
        </p:nvSpPr>
        <p:spPr>
          <a:xfrm>
            <a:off x="4563291" y="3573016"/>
            <a:ext cx="3456384" cy="8641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[94]: </a:t>
            </a:r>
            <a:r>
              <a:rPr lang="en-US" altLang="ko-KR" dirty="0">
                <a:solidFill>
                  <a:srgbClr val="002060"/>
                </a:solidFill>
                <a:latin typeface="Arial Rounded MT Bold" panose="020F0704030504030204" pitchFamily="34" charset="0"/>
              </a:rPr>
              <a:t>arr2d</a:t>
            </a:r>
            <a:r>
              <a:rPr lang="en-US" altLang="ko-KR" dirty="0" smtClean="0">
                <a:solidFill>
                  <a:srgbClr val="002060"/>
                </a:solidFill>
                <a:latin typeface="Arial Rounded MT Bold" panose="020F0704030504030204" pitchFamily="34" charset="0"/>
              </a:rPr>
              <a:t>[:2</a:t>
            </a: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2]</a:t>
            </a:r>
            <a:endParaRPr lang="en-US" altLang="ko-KR" dirty="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Out[94]: </a:t>
            </a:r>
            <a:r>
              <a:rPr lang="en-US" altLang="ko-KR" dirty="0">
                <a:solidFill>
                  <a:srgbClr val="002060"/>
                </a:solidFill>
                <a:latin typeface="Arial Rounded MT Bold" panose="020F0704030504030204" pitchFamily="34" charset="0"/>
              </a:rPr>
              <a:t>array</a:t>
            </a:r>
            <a:r>
              <a:rPr lang="en-US" altLang="ko-KR" dirty="0" smtClean="0">
                <a:solidFill>
                  <a:srgbClr val="002060"/>
                </a:solidFill>
                <a:latin typeface="Arial Rounded MT Bold" panose="020F0704030504030204" pitchFamily="34" charset="0"/>
              </a:rPr>
              <a:t>([3, 6])</a:t>
            </a:r>
            <a:endParaRPr lang="en-US" altLang="ko-KR" dirty="0">
              <a:solidFill>
                <a:srgbClr val="002060"/>
              </a:solidFill>
              <a:latin typeface="Arial Rounded MT Bold" panose="020F0704030504030204" pitchFamily="34" charset="0"/>
            </a:endParaRPr>
          </a:p>
        </p:txBody>
      </p:sp>
      <p:sp>
        <p:nvSpPr>
          <p:cNvPr id="13" name="직사각형 12"/>
          <p:cNvSpPr/>
          <p:nvPr/>
        </p:nvSpPr>
        <p:spPr>
          <a:xfrm>
            <a:off x="5004048" y="4653136"/>
            <a:ext cx="3035050" cy="16561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[95]: </a:t>
            </a:r>
            <a:r>
              <a:rPr lang="en-US" altLang="ko-KR" dirty="0">
                <a:solidFill>
                  <a:srgbClr val="002060"/>
                </a:solidFill>
                <a:latin typeface="Arial Rounded MT Bold" panose="020F0704030504030204" pitchFamily="34" charset="0"/>
              </a:rPr>
              <a:t>arr2d[:, :1] </a:t>
            </a:r>
            <a:endParaRPr lang="en-US" altLang="ko-KR" dirty="0" smtClean="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Out[95]: array</a:t>
            </a:r>
            <a:r>
              <a:rPr lang="en-US" altLang="ko-KR" dirty="0">
                <a:solidFill>
                  <a:srgbClr val="002060"/>
                </a:solidFill>
                <a:latin typeface="Arial Rounded MT Bold" panose="020F0704030504030204" pitchFamily="34" charset="0"/>
              </a:rPr>
              <a:t>([[1], </a:t>
            </a:r>
            <a:endParaRPr lang="en-US" altLang="ko-KR" dirty="0" smtClean="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4], </a:t>
            </a:r>
            <a:endParaRPr lang="en-US" altLang="ko-KR" dirty="0" smtClean="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7]])</a:t>
            </a:r>
          </a:p>
        </p:txBody>
      </p:sp>
    </p:spTree>
    <p:extLst>
      <p:ext uri="{BB962C8B-B14F-4D97-AF65-F5344CB8AC3E}">
        <p14:creationId xmlns:p14="http://schemas.microsoft.com/office/powerpoint/2010/main" val="2071901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476672"/>
            <a:ext cx="8229600" cy="576064"/>
          </a:xfrm>
        </p:spPr>
        <p:txBody>
          <a:bodyPr>
            <a:normAutofit fontScale="90000"/>
          </a:bodyPr>
          <a:lstStyle/>
          <a:p>
            <a:r>
              <a:rPr lang="en-US" altLang="ko-KR" b="1" dirty="0"/>
              <a:t>Two-dimensional array slicing</a:t>
            </a:r>
            <a:endParaRPr lang="ko-KR" altLang="en-US" b="1"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28</a:t>
            </a:fld>
            <a:endParaRPr lang="ko-KR" altLang="en-US"/>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60" y="1340768"/>
            <a:ext cx="5254792"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2877" y="5533528"/>
            <a:ext cx="3133619" cy="902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2877" y="3897052"/>
            <a:ext cx="1656184" cy="1631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직선 연결선 4"/>
          <p:cNvCxnSpPr/>
          <p:nvPr/>
        </p:nvCxnSpPr>
        <p:spPr>
          <a:xfrm>
            <a:off x="5711460" y="1196752"/>
            <a:ext cx="0" cy="525658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648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820472" cy="720080"/>
          </a:xfrm>
        </p:spPr>
        <p:txBody>
          <a:bodyPr>
            <a:normAutofit/>
          </a:bodyPr>
          <a:lstStyle/>
          <a:p>
            <a:pPr fontAlgn="base"/>
            <a:r>
              <a:rPr lang="en-US" altLang="ko-KR" sz="3200" b="1" dirty="0" smtClean="0"/>
              <a:t>Boolean (Conditional) Indexing</a:t>
            </a:r>
            <a:endParaRPr lang="en-US" altLang="ko-KR" sz="3200" b="1" dirty="0"/>
          </a:p>
        </p:txBody>
      </p:sp>
      <p:sp>
        <p:nvSpPr>
          <p:cNvPr id="3" name="내용 개체 틀 2"/>
          <p:cNvSpPr>
            <a:spLocks noGrp="1"/>
          </p:cNvSpPr>
          <p:nvPr>
            <p:ph idx="1"/>
          </p:nvPr>
        </p:nvSpPr>
        <p:spPr>
          <a:xfrm>
            <a:off x="323528" y="980728"/>
            <a:ext cx="8533519" cy="864096"/>
          </a:xfrm>
        </p:spPr>
        <p:txBody>
          <a:bodyPr>
            <a:noAutofit/>
          </a:bodyPr>
          <a:lstStyle/>
          <a:p>
            <a:pPr>
              <a:spcBef>
                <a:spcPts val="600"/>
              </a:spcBef>
            </a:pPr>
            <a:r>
              <a:rPr lang="en-US" altLang="ko-KR" sz="2000" dirty="0"/>
              <a:t>Let’s consider an example where we have some data in an array and an array of names with duplicates</a:t>
            </a:r>
            <a:r>
              <a:rPr lang="en-US" altLang="ko-KR" sz="2000" dirty="0" smtClean="0"/>
              <a:t>.</a:t>
            </a:r>
            <a:endParaRPr lang="en-US" altLang="ko-KR" sz="2000"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29</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10" name="직사각형 9"/>
          <p:cNvSpPr/>
          <p:nvPr/>
        </p:nvSpPr>
        <p:spPr>
          <a:xfrm>
            <a:off x="539552" y="1844824"/>
            <a:ext cx="8136904" cy="47525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[98]: </a:t>
            </a:r>
            <a:r>
              <a:rPr lang="en-US" altLang="ko-KR" dirty="0">
                <a:solidFill>
                  <a:srgbClr val="002060"/>
                </a:solidFill>
                <a:latin typeface="Arial Rounded MT Bold" panose="020F0704030504030204" pitchFamily="34" charset="0"/>
              </a:rPr>
              <a:t>names = </a:t>
            </a:r>
            <a:r>
              <a:rPr lang="en-US" altLang="ko-KR" dirty="0" err="1">
                <a:solidFill>
                  <a:srgbClr val="002060"/>
                </a:solidFill>
                <a:latin typeface="Arial Rounded MT Bold" panose="020F0704030504030204" pitchFamily="34" charset="0"/>
              </a:rPr>
              <a:t>np.array</a:t>
            </a:r>
            <a:r>
              <a:rPr lang="en-US" altLang="ko-KR" dirty="0">
                <a:solidFill>
                  <a:srgbClr val="002060"/>
                </a:solidFill>
                <a:latin typeface="Arial Rounded MT Bold" panose="020F0704030504030204" pitchFamily="34" charset="0"/>
              </a:rPr>
              <a:t>(['Bob', 'Joe', 'Will', 'Bob', 'Will', 'Joe', 'Joe</a:t>
            </a:r>
            <a:r>
              <a:rPr lang="en-US" altLang="ko-KR" dirty="0" smtClean="0">
                <a:solidFill>
                  <a:srgbClr val="002060"/>
                </a:solidFill>
                <a:latin typeface="Arial Rounded MT Bold" panose="020F0704030504030204" pitchFamily="34" charset="0"/>
              </a:rPr>
              <a:t>'])</a:t>
            </a: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[99]: </a:t>
            </a:r>
            <a:r>
              <a:rPr lang="en-US" altLang="ko-KR" dirty="0">
                <a:solidFill>
                  <a:srgbClr val="002060"/>
                </a:solidFill>
                <a:latin typeface="Arial Rounded MT Bold" panose="020F0704030504030204" pitchFamily="34" charset="0"/>
              </a:rPr>
              <a:t>data = </a:t>
            </a:r>
            <a:r>
              <a:rPr lang="en-US" altLang="ko-KR" dirty="0" err="1">
                <a:solidFill>
                  <a:srgbClr val="002060"/>
                </a:solidFill>
                <a:latin typeface="Arial Rounded MT Bold" panose="020F0704030504030204" pitchFamily="34" charset="0"/>
              </a:rPr>
              <a:t>np.random.randn</a:t>
            </a:r>
            <a:r>
              <a:rPr lang="en-US" altLang="ko-KR" dirty="0">
                <a:solidFill>
                  <a:srgbClr val="002060"/>
                </a:solidFill>
                <a:latin typeface="Arial Rounded MT Bold" panose="020F0704030504030204" pitchFamily="34" charset="0"/>
              </a:rPr>
              <a:t>(7, 4) </a:t>
            </a:r>
            <a:endParaRPr lang="en-US" altLang="ko-KR" dirty="0" smtClean="0">
              <a:solidFill>
                <a:srgbClr val="002060"/>
              </a:solidFill>
              <a:latin typeface="Arial Rounded MT Bold" panose="020F0704030504030204" pitchFamily="34" charset="0"/>
            </a:endParaRPr>
          </a:p>
          <a:p>
            <a:pPr fontAlgn="base">
              <a:lnSpc>
                <a:spcPct val="150000"/>
              </a:lnSpc>
              <a:spcBef>
                <a:spcPct val="0"/>
              </a:spcBef>
              <a:spcAft>
                <a:spcPct val="0"/>
              </a:spcAft>
            </a:pPr>
            <a:endParaRPr lang="en-US" altLang="ko-KR" sz="500" dirty="0" smtClean="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[100]: </a:t>
            </a:r>
            <a:r>
              <a:rPr lang="en-US" altLang="ko-KR" dirty="0">
                <a:solidFill>
                  <a:srgbClr val="002060"/>
                </a:solidFill>
                <a:latin typeface="Arial Rounded MT Bold" panose="020F0704030504030204" pitchFamily="34" charset="0"/>
              </a:rPr>
              <a:t>names </a:t>
            </a:r>
            <a:endParaRPr lang="en-US" altLang="ko-KR" dirty="0" smtClean="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Out[100]: </a:t>
            </a:r>
            <a:r>
              <a:rPr lang="en-US" altLang="ko-KR" dirty="0">
                <a:solidFill>
                  <a:srgbClr val="002060"/>
                </a:solidFill>
                <a:latin typeface="Arial Rounded MT Bold" panose="020F0704030504030204" pitchFamily="34" charset="0"/>
              </a:rPr>
              <a:t>array(['Bob', 'Joe', 'Will', 'Bob', 'Will', 'Joe', 'Joe'], </a:t>
            </a:r>
            <a:r>
              <a:rPr lang="en-US" altLang="ko-KR" dirty="0" err="1">
                <a:solidFill>
                  <a:srgbClr val="002060"/>
                </a:solidFill>
                <a:latin typeface="Arial Rounded MT Bold" panose="020F0704030504030204" pitchFamily="34" charset="0"/>
              </a:rPr>
              <a:t>dtype</a:t>
            </a:r>
            <a:r>
              <a:rPr lang="en-US" altLang="ko-KR" dirty="0">
                <a:solidFill>
                  <a:srgbClr val="002060"/>
                </a:solidFill>
                <a:latin typeface="Arial Rounded MT Bold" panose="020F0704030504030204" pitchFamily="34" charset="0"/>
              </a:rPr>
              <a:t>='</a:t>
            </a:r>
            <a:r>
              <a:rPr lang="en-US" altLang="ko-KR" dirty="0">
                <a:solidFill>
                  <a:srgbClr val="FF0000"/>
                </a:solidFill>
                <a:latin typeface="Arial Rounded MT Bold" panose="020F0704030504030204" pitchFamily="34" charset="0"/>
              </a:rPr>
              <a:t>&lt;</a:t>
            </a:r>
            <a:r>
              <a:rPr lang="en-US" altLang="ko-KR" dirty="0" smtClean="0">
                <a:solidFill>
                  <a:srgbClr val="FF0000"/>
                </a:solidFill>
                <a:latin typeface="Arial Rounded MT Bold" panose="020F0704030504030204" pitchFamily="34" charset="0"/>
              </a:rPr>
              <a:t>U4</a:t>
            </a:r>
            <a:r>
              <a:rPr lang="en-US" altLang="ko-KR" dirty="0" smtClean="0">
                <a:solidFill>
                  <a:srgbClr val="002060"/>
                </a:solidFill>
                <a:latin typeface="Arial Rounded MT Bold" panose="020F0704030504030204" pitchFamily="34" charset="0"/>
              </a:rPr>
              <a:t>')</a:t>
            </a:r>
          </a:p>
          <a:p>
            <a:pPr fontAlgn="base">
              <a:lnSpc>
                <a:spcPct val="150000"/>
              </a:lnSpc>
              <a:spcBef>
                <a:spcPct val="0"/>
              </a:spcBef>
              <a:spcAft>
                <a:spcPct val="0"/>
              </a:spcAft>
            </a:pPr>
            <a:endParaRPr lang="en-US" altLang="ko-KR" sz="500" dirty="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[101]: </a:t>
            </a:r>
            <a:r>
              <a:rPr lang="en-US" altLang="ko-KR" dirty="0">
                <a:solidFill>
                  <a:srgbClr val="002060"/>
                </a:solidFill>
                <a:latin typeface="Arial Rounded MT Bold" panose="020F0704030504030204" pitchFamily="34" charset="0"/>
              </a:rPr>
              <a:t>data </a:t>
            </a:r>
            <a:endParaRPr lang="en-US" altLang="ko-KR" dirty="0" smtClean="0">
              <a:solidFill>
                <a:srgbClr val="002060"/>
              </a:solidFill>
              <a:latin typeface="Arial Rounded MT Bold" panose="020F0704030504030204" pitchFamily="34" charset="0"/>
            </a:endParaRPr>
          </a:p>
          <a:p>
            <a:pPr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Out[101]: </a:t>
            </a:r>
            <a:r>
              <a:rPr lang="en-US" altLang="ko-KR" dirty="0">
                <a:solidFill>
                  <a:srgbClr val="002060"/>
                </a:solidFill>
                <a:latin typeface="Arial Rounded MT Bold" panose="020F0704030504030204" pitchFamily="34" charset="0"/>
              </a:rPr>
              <a:t>array([[ 0.0929, 0.2817, 0.769 , 1.2464], </a:t>
            </a:r>
            <a:endParaRPr lang="en-US" altLang="ko-KR" dirty="0" smtClean="0">
              <a:solidFill>
                <a:srgbClr val="002060"/>
              </a:solidFill>
              <a:latin typeface="Arial Rounded MT Bold" panose="020F0704030504030204" pitchFamily="34" charset="0"/>
            </a:endParaRPr>
          </a:p>
          <a:p>
            <a:pPr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1.0072, -1.2962, 0.275 , 0.2289], </a:t>
            </a:r>
            <a:endParaRPr lang="en-US" altLang="ko-KR" dirty="0" smtClean="0">
              <a:solidFill>
                <a:srgbClr val="002060"/>
              </a:solidFill>
              <a:latin typeface="Arial Rounded MT Bold" panose="020F0704030504030204" pitchFamily="34" charset="0"/>
            </a:endParaRPr>
          </a:p>
          <a:p>
            <a:pPr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1.3529, 0.8864, -2.0016, -0.3718], </a:t>
            </a:r>
            <a:endParaRPr lang="en-US" altLang="ko-KR" dirty="0" smtClean="0">
              <a:solidFill>
                <a:srgbClr val="002060"/>
              </a:solidFill>
              <a:latin typeface="Arial Rounded MT Bold" panose="020F0704030504030204" pitchFamily="34" charset="0"/>
            </a:endParaRPr>
          </a:p>
          <a:p>
            <a:pPr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1.669 , -0.4386, -0.5397, 0.477 ], </a:t>
            </a:r>
            <a:endParaRPr lang="en-US" altLang="ko-KR" dirty="0" smtClean="0">
              <a:solidFill>
                <a:srgbClr val="002060"/>
              </a:solidFill>
              <a:latin typeface="Arial Rounded MT Bold" panose="020F0704030504030204" pitchFamily="34" charset="0"/>
            </a:endParaRPr>
          </a:p>
          <a:p>
            <a:pPr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3.2489, -1.0212, -0.5771, 0.1241], </a:t>
            </a:r>
            <a:endParaRPr lang="en-US" altLang="ko-KR" dirty="0" smtClean="0">
              <a:solidFill>
                <a:srgbClr val="002060"/>
              </a:solidFill>
              <a:latin typeface="Arial Rounded MT Bold" panose="020F0704030504030204" pitchFamily="34" charset="0"/>
            </a:endParaRPr>
          </a:p>
          <a:p>
            <a:pPr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0.3026, 0.5238, 0.0009, 1.3438], </a:t>
            </a:r>
            <a:endParaRPr lang="en-US" altLang="ko-KR" dirty="0" smtClean="0">
              <a:solidFill>
                <a:srgbClr val="002060"/>
              </a:solidFill>
              <a:latin typeface="Arial Rounded MT Bold" panose="020F0704030504030204" pitchFamily="34" charset="0"/>
            </a:endParaRPr>
          </a:p>
          <a:p>
            <a:pPr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0.7135, -0.8312, -2.3702, -1.8608</a:t>
            </a:r>
            <a:r>
              <a:rPr lang="en-US" altLang="ko-KR" dirty="0" smtClean="0">
                <a:solidFill>
                  <a:srgbClr val="002060"/>
                </a:solidFill>
                <a:latin typeface="Arial Rounded MT Bold" panose="020F0704030504030204" pitchFamily="34" charset="0"/>
              </a:rPr>
              <a:t>]])</a:t>
            </a:r>
            <a:endParaRPr lang="en-US" altLang="ko-KR" dirty="0">
              <a:solidFill>
                <a:srgbClr val="002060"/>
              </a:solidFill>
              <a:latin typeface="Arial Rounded MT Bold" panose="020F0704030504030204" pitchFamily="34" charset="0"/>
            </a:endParaRPr>
          </a:p>
        </p:txBody>
      </p:sp>
      <p:sp>
        <p:nvSpPr>
          <p:cNvPr id="7" name="TextBox 6"/>
          <p:cNvSpPr txBox="1"/>
          <p:nvPr/>
        </p:nvSpPr>
        <p:spPr>
          <a:xfrm>
            <a:off x="6300192" y="3637448"/>
            <a:ext cx="2818035" cy="830997"/>
          </a:xfrm>
          <a:prstGeom prst="rect">
            <a:avLst/>
          </a:prstGeom>
          <a:noFill/>
        </p:spPr>
        <p:txBody>
          <a:bodyPr wrap="square" rtlCol="0">
            <a:spAutoFit/>
          </a:bodyPr>
          <a:lstStyle/>
          <a:p>
            <a:r>
              <a:rPr lang="en-US" altLang="ko-KR" sz="1600" dirty="0" smtClean="0">
                <a:solidFill>
                  <a:srgbClr val="FF0000"/>
                </a:solidFill>
              </a:rPr>
              <a:t>Symbol ‘&lt;‘ represents the little endian, and the big endian is represented by ‘&gt;’.</a:t>
            </a:r>
            <a:endParaRPr lang="ko-KR" altLang="en-US" sz="1600" dirty="0">
              <a:solidFill>
                <a:srgbClr val="FF0000"/>
              </a:solidFill>
            </a:endParaRPr>
          </a:p>
        </p:txBody>
      </p:sp>
    </p:spTree>
    <p:extLst>
      <p:ext uri="{BB962C8B-B14F-4D97-AF65-F5344CB8AC3E}">
        <p14:creationId xmlns:p14="http://schemas.microsoft.com/office/powerpoint/2010/main" val="326550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332656"/>
            <a:ext cx="8686800" cy="990600"/>
          </a:xfrm>
        </p:spPr>
        <p:txBody>
          <a:bodyPr>
            <a:normAutofit fontScale="90000"/>
          </a:bodyPr>
          <a:lstStyle/>
          <a:p>
            <a:r>
              <a:rPr lang="en-US" altLang="ko-KR" b="1" dirty="0" smtClean="0"/>
              <a:t>Things can do with </a:t>
            </a:r>
            <a:r>
              <a:rPr lang="en-US" altLang="ko-KR" b="1" dirty="0" err="1" smtClean="0"/>
              <a:t>NumPy</a:t>
            </a:r>
            <a:r>
              <a:rPr lang="en-US" altLang="ko-KR" b="1" dirty="0" smtClean="0"/>
              <a:t> and Pandas</a:t>
            </a:r>
            <a:endParaRPr lang="ko-KR" altLang="en-US" dirty="0"/>
          </a:p>
        </p:txBody>
      </p:sp>
      <p:sp>
        <p:nvSpPr>
          <p:cNvPr id="3" name="내용 개체 틀 2"/>
          <p:cNvSpPr>
            <a:spLocks noGrp="1"/>
          </p:cNvSpPr>
          <p:nvPr>
            <p:ph idx="1"/>
          </p:nvPr>
        </p:nvSpPr>
        <p:spPr>
          <a:xfrm>
            <a:off x="467544" y="1412776"/>
            <a:ext cx="8229600" cy="5112568"/>
          </a:xfrm>
        </p:spPr>
        <p:txBody>
          <a:bodyPr>
            <a:normAutofit fontScale="85000" lnSpcReduction="10000"/>
          </a:bodyPr>
          <a:lstStyle/>
          <a:p>
            <a:pPr fontAlgn="base">
              <a:lnSpc>
                <a:spcPct val="130000"/>
              </a:lnSpc>
            </a:pPr>
            <a:r>
              <a:rPr lang="en-US" altLang="ko-KR" dirty="0"/>
              <a:t>Fast </a:t>
            </a:r>
            <a:r>
              <a:rPr lang="en-US" altLang="ko-KR" b="1" dirty="0" err="1"/>
              <a:t>vectorized</a:t>
            </a:r>
            <a:r>
              <a:rPr lang="en-US" altLang="ko-KR" dirty="0"/>
              <a:t> array operations for data munging and cleaning, </a:t>
            </a:r>
            <a:r>
              <a:rPr lang="en-US" altLang="ko-KR" dirty="0" err="1"/>
              <a:t>subsetting</a:t>
            </a:r>
            <a:r>
              <a:rPr lang="en-US" altLang="ko-KR" dirty="0"/>
              <a:t> and filtering, transformation, and any other kinds of computations</a:t>
            </a:r>
          </a:p>
          <a:p>
            <a:pPr fontAlgn="base">
              <a:lnSpc>
                <a:spcPct val="130000"/>
              </a:lnSpc>
            </a:pPr>
            <a:r>
              <a:rPr lang="en-US" altLang="ko-KR" dirty="0"/>
              <a:t>Common array algorithms like sorting, unique, and set operations</a:t>
            </a:r>
          </a:p>
          <a:p>
            <a:pPr fontAlgn="base">
              <a:lnSpc>
                <a:spcPct val="130000"/>
              </a:lnSpc>
            </a:pPr>
            <a:r>
              <a:rPr lang="en-US" altLang="ko-KR" dirty="0"/>
              <a:t>Efficient descriptive statistics and aggregating/summarizing data</a:t>
            </a:r>
          </a:p>
          <a:p>
            <a:pPr fontAlgn="base">
              <a:lnSpc>
                <a:spcPct val="130000"/>
              </a:lnSpc>
            </a:pPr>
            <a:r>
              <a:rPr lang="en-US" altLang="ko-KR" dirty="0"/>
              <a:t>Data alignment and </a:t>
            </a:r>
            <a:r>
              <a:rPr lang="en-US" altLang="ko-KR" b="1" dirty="0"/>
              <a:t>relational data manipulations </a:t>
            </a:r>
            <a:r>
              <a:rPr lang="en-US" altLang="ko-KR" dirty="0"/>
              <a:t>for merging and joining together heterogeneous data sets</a:t>
            </a:r>
          </a:p>
          <a:p>
            <a:pPr fontAlgn="base">
              <a:lnSpc>
                <a:spcPct val="130000"/>
              </a:lnSpc>
            </a:pPr>
            <a:r>
              <a:rPr lang="en-US" altLang="ko-KR" dirty="0"/>
              <a:t>Expressing conditional logic as array expressions instead of loops with if-</a:t>
            </a:r>
            <a:r>
              <a:rPr lang="en-US" altLang="ko-KR" dirty="0" err="1"/>
              <a:t>elif</a:t>
            </a:r>
            <a:r>
              <a:rPr lang="en-US" altLang="ko-KR" dirty="0"/>
              <a:t>-else branches</a:t>
            </a:r>
          </a:p>
          <a:p>
            <a:pPr fontAlgn="base">
              <a:lnSpc>
                <a:spcPct val="130000"/>
              </a:lnSpc>
            </a:pPr>
            <a:r>
              <a:rPr lang="en-US" altLang="ko-KR" dirty="0"/>
              <a:t>Group-wise data manipulations (aggregation, transformation, function application</a:t>
            </a:r>
            <a:r>
              <a:rPr lang="en-US" altLang="ko-KR" dirty="0" smtClean="0"/>
              <a:t>).</a:t>
            </a:r>
            <a:endParaRPr lang="en-US" altLang="ko-KR"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3</a:t>
            </a:fld>
            <a:endParaRPr lang="ko-KR" altLang="en-US"/>
          </a:p>
        </p:txBody>
      </p:sp>
    </p:spTree>
    <p:extLst>
      <p:ext uri="{BB962C8B-B14F-4D97-AF65-F5344CB8AC3E}">
        <p14:creationId xmlns:p14="http://schemas.microsoft.com/office/powerpoint/2010/main" val="3019360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820472" cy="720080"/>
          </a:xfrm>
        </p:spPr>
        <p:txBody>
          <a:bodyPr>
            <a:normAutofit/>
          </a:bodyPr>
          <a:lstStyle/>
          <a:p>
            <a:pPr fontAlgn="base"/>
            <a:r>
              <a:rPr lang="en-US" altLang="ko-KR" sz="3200" b="1" dirty="0" smtClean="0"/>
              <a:t>Boolean (Conditional) Indexing (Cont.)</a:t>
            </a:r>
            <a:endParaRPr lang="en-US" altLang="ko-KR" sz="3200" b="1" dirty="0"/>
          </a:p>
        </p:txBody>
      </p:sp>
      <p:sp>
        <p:nvSpPr>
          <p:cNvPr id="3" name="내용 개체 틀 2"/>
          <p:cNvSpPr>
            <a:spLocks noGrp="1"/>
          </p:cNvSpPr>
          <p:nvPr>
            <p:ph idx="1"/>
          </p:nvPr>
        </p:nvSpPr>
        <p:spPr>
          <a:xfrm>
            <a:off x="323528" y="1124744"/>
            <a:ext cx="8533519" cy="5400600"/>
          </a:xfrm>
        </p:spPr>
        <p:txBody>
          <a:bodyPr>
            <a:noAutofit/>
          </a:bodyPr>
          <a:lstStyle/>
          <a:p>
            <a:pPr>
              <a:spcBef>
                <a:spcPts val="600"/>
              </a:spcBef>
            </a:pPr>
            <a:r>
              <a:rPr lang="en-US" altLang="ko-KR" sz="2000" dirty="0"/>
              <a:t>Suppose each name corresponds to a row in the data array and we wanted to select all the rows with corresponding name 'Bob'. </a:t>
            </a:r>
            <a:endParaRPr lang="en-US" altLang="ko-KR" sz="2000" dirty="0" smtClean="0"/>
          </a:p>
          <a:p>
            <a:pPr>
              <a:spcBef>
                <a:spcPts val="600"/>
              </a:spcBef>
            </a:pPr>
            <a:r>
              <a:rPr lang="en-US" altLang="ko-KR" sz="2000" dirty="0" smtClean="0"/>
              <a:t>Like </a:t>
            </a:r>
            <a:r>
              <a:rPr lang="en-US" altLang="ko-KR" sz="2000" dirty="0"/>
              <a:t>arithmetic operations, comparisons (such as ==) with arrays are also </a:t>
            </a:r>
            <a:r>
              <a:rPr lang="en-US" altLang="ko-KR" sz="2000" dirty="0" err="1"/>
              <a:t>vectorized</a:t>
            </a:r>
            <a:r>
              <a:rPr lang="en-US" altLang="ko-KR" sz="2000" dirty="0"/>
              <a:t>. Thus, comparing names with the string 'Bob' yields a boolean array</a:t>
            </a:r>
            <a:r>
              <a:rPr lang="en-US" altLang="ko-KR" sz="2000" dirty="0" smtClean="0"/>
              <a:t>:</a:t>
            </a:r>
          </a:p>
          <a:p>
            <a:pPr>
              <a:spcBef>
                <a:spcPts val="600"/>
              </a:spcBef>
            </a:pPr>
            <a:endParaRPr lang="en-US" altLang="ko-KR" sz="2000" dirty="0"/>
          </a:p>
          <a:p>
            <a:pPr>
              <a:spcBef>
                <a:spcPts val="600"/>
              </a:spcBef>
            </a:pPr>
            <a:endParaRPr lang="en-US" altLang="ko-KR" sz="2000" dirty="0" smtClean="0"/>
          </a:p>
          <a:p>
            <a:pPr marL="0" indent="0">
              <a:spcBef>
                <a:spcPts val="600"/>
              </a:spcBef>
              <a:buNone/>
            </a:pPr>
            <a:endParaRPr lang="en-US" altLang="ko-KR" sz="2000" dirty="0"/>
          </a:p>
          <a:p>
            <a:pPr>
              <a:spcBef>
                <a:spcPts val="600"/>
              </a:spcBef>
            </a:pPr>
            <a:r>
              <a:rPr lang="en-US" altLang="ko-KR" sz="2000" dirty="0"/>
              <a:t>This boolean array can be passed when indexing the array:</a:t>
            </a:r>
            <a:endParaRPr lang="en-US" altLang="ko-KR" sz="2000" dirty="0" smtClean="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30</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7" name="직사각형 6"/>
          <p:cNvSpPr/>
          <p:nvPr/>
        </p:nvSpPr>
        <p:spPr>
          <a:xfrm>
            <a:off x="755576" y="3068960"/>
            <a:ext cx="7648251" cy="12178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[102]: </a:t>
            </a:r>
            <a:r>
              <a:rPr lang="en-US" altLang="ko-KR" dirty="0">
                <a:solidFill>
                  <a:srgbClr val="002060"/>
                </a:solidFill>
                <a:latin typeface="Arial Rounded MT Bold" panose="020F0704030504030204" pitchFamily="34" charset="0"/>
              </a:rPr>
              <a:t>names == 'Bob' </a:t>
            </a: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Out[102]: </a:t>
            </a: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array</a:t>
            </a:r>
            <a:r>
              <a:rPr lang="en-US" altLang="ko-KR" dirty="0">
                <a:solidFill>
                  <a:srgbClr val="002060"/>
                </a:solidFill>
                <a:latin typeface="Arial Rounded MT Bold" panose="020F0704030504030204" pitchFamily="34" charset="0"/>
              </a:rPr>
              <a:t>([ True, False, False, True, False, False, False], </a:t>
            </a:r>
            <a:r>
              <a:rPr lang="en-US" altLang="ko-KR" dirty="0" err="1">
                <a:solidFill>
                  <a:srgbClr val="002060"/>
                </a:solidFill>
                <a:latin typeface="Arial Rounded MT Bold" panose="020F0704030504030204" pitchFamily="34" charset="0"/>
              </a:rPr>
              <a:t>dtype</a:t>
            </a:r>
            <a:r>
              <a:rPr lang="en-US" altLang="ko-KR" dirty="0">
                <a:solidFill>
                  <a:srgbClr val="002060"/>
                </a:solidFill>
                <a:latin typeface="Arial Rounded MT Bold" panose="020F0704030504030204" pitchFamily="34" charset="0"/>
              </a:rPr>
              <a:t>=bool)</a:t>
            </a:r>
            <a:endParaRPr lang="ko-KR" altLang="ko-KR" dirty="0">
              <a:solidFill>
                <a:srgbClr val="002060"/>
              </a:solidFill>
              <a:latin typeface="Arial Rounded MT Bold" panose="020F0704030504030204" pitchFamily="34" charset="0"/>
            </a:endParaRPr>
          </a:p>
        </p:txBody>
      </p:sp>
      <p:sp>
        <p:nvSpPr>
          <p:cNvPr id="8" name="직사각형 7"/>
          <p:cNvSpPr/>
          <p:nvPr/>
        </p:nvSpPr>
        <p:spPr>
          <a:xfrm>
            <a:off x="755576" y="4869160"/>
            <a:ext cx="7649963" cy="16561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[103]: </a:t>
            </a:r>
            <a:r>
              <a:rPr lang="en-US" altLang="ko-KR" dirty="0">
                <a:solidFill>
                  <a:srgbClr val="002060"/>
                </a:solidFill>
                <a:latin typeface="Arial Rounded MT Bold" panose="020F0704030504030204" pitchFamily="34" charset="0"/>
              </a:rPr>
              <a:t>data[names == 'Bob'] </a:t>
            </a: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Out[103]: </a:t>
            </a:r>
            <a:endParaRPr lang="en-US" altLang="ko-KR" dirty="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array([[ 0.0929, 0.2817, 0.769 , 1.2464], </a:t>
            </a:r>
          </a:p>
          <a:p>
            <a:pPr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1.669 , -0.4386, -0.5397, 0.477 </a:t>
            </a:r>
            <a:r>
              <a:rPr lang="en-US" altLang="ko-KR" dirty="0" smtClean="0">
                <a:solidFill>
                  <a:srgbClr val="002060"/>
                </a:solidFill>
                <a:latin typeface="Arial Rounded MT Bold" panose="020F0704030504030204" pitchFamily="34" charset="0"/>
              </a:rPr>
              <a:t>]])</a:t>
            </a:r>
            <a:endParaRPr lang="ko-KR" altLang="ko-KR"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2464307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820472" cy="720080"/>
          </a:xfrm>
        </p:spPr>
        <p:txBody>
          <a:bodyPr>
            <a:normAutofit/>
          </a:bodyPr>
          <a:lstStyle/>
          <a:p>
            <a:pPr fontAlgn="base"/>
            <a:r>
              <a:rPr lang="en-US" altLang="ko-KR" sz="3200" b="1" dirty="0" smtClean="0"/>
              <a:t>Boolean (Conditional) Indexing (Cont.)</a:t>
            </a:r>
            <a:endParaRPr lang="en-US" altLang="ko-KR" sz="3200" b="1" dirty="0"/>
          </a:p>
        </p:txBody>
      </p:sp>
      <p:sp>
        <p:nvSpPr>
          <p:cNvPr id="3" name="내용 개체 틀 2"/>
          <p:cNvSpPr>
            <a:spLocks noGrp="1"/>
          </p:cNvSpPr>
          <p:nvPr>
            <p:ph idx="1"/>
          </p:nvPr>
        </p:nvSpPr>
        <p:spPr>
          <a:xfrm>
            <a:off x="323528" y="1124744"/>
            <a:ext cx="8533519" cy="5400600"/>
          </a:xfrm>
        </p:spPr>
        <p:txBody>
          <a:bodyPr>
            <a:noAutofit/>
          </a:bodyPr>
          <a:lstStyle/>
          <a:p>
            <a:pPr>
              <a:spcBef>
                <a:spcPts val="600"/>
              </a:spcBef>
            </a:pPr>
            <a:r>
              <a:rPr lang="en-US" altLang="ko-KR" sz="2000" dirty="0"/>
              <a:t>The boolean array must be of the same length as the axis it’s indexing. You can even mix and match boolean arrays with slices or integers (or sequences of integers, more on this later):</a:t>
            </a:r>
          </a:p>
          <a:p>
            <a:pPr>
              <a:spcBef>
                <a:spcPts val="600"/>
              </a:spcBef>
            </a:pPr>
            <a:endParaRPr lang="en-US" altLang="ko-KR" sz="2000" dirty="0" smtClean="0"/>
          </a:p>
          <a:p>
            <a:pPr>
              <a:spcBef>
                <a:spcPts val="600"/>
              </a:spcBef>
            </a:pPr>
            <a:endParaRPr lang="en-US" altLang="ko-KR" sz="2000" dirty="0"/>
          </a:p>
          <a:p>
            <a:pPr>
              <a:spcBef>
                <a:spcPts val="600"/>
              </a:spcBef>
            </a:pPr>
            <a:endParaRPr lang="en-US" altLang="ko-KR" sz="2000" dirty="0" smtClean="0"/>
          </a:p>
          <a:p>
            <a:pPr>
              <a:spcBef>
                <a:spcPts val="600"/>
              </a:spcBef>
            </a:pPr>
            <a:endParaRPr lang="en-US" altLang="ko-KR" sz="2000" dirty="0" smtClean="0"/>
          </a:p>
          <a:p>
            <a:pPr>
              <a:spcBef>
                <a:spcPts val="600"/>
              </a:spcBef>
            </a:pPr>
            <a:endParaRPr lang="en-US" altLang="ko-KR" sz="2000" dirty="0"/>
          </a:p>
          <a:p>
            <a:pPr>
              <a:spcBef>
                <a:spcPts val="600"/>
              </a:spcBef>
            </a:pPr>
            <a:r>
              <a:rPr lang="en-US" altLang="ko-KR" sz="2000" dirty="0"/>
              <a:t>To select everything but 'Bob', you can either use != or negate the condition using </a:t>
            </a:r>
            <a:r>
              <a:rPr lang="en-US" altLang="ko-KR" sz="2000" dirty="0" smtClean="0"/>
              <a:t>~:</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31</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7" name="직사각형 6"/>
          <p:cNvSpPr/>
          <p:nvPr/>
        </p:nvSpPr>
        <p:spPr>
          <a:xfrm>
            <a:off x="711572" y="2348880"/>
            <a:ext cx="8036892" cy="20882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[104]: </a:t>
            </a:r>
            <a:r>
              <a:rPr lang="en-US" altLang="ko-KR" dirty="0">
                <a:solidFill>
                  <a:srgbClr val="002060"/>
                </a:solidFill>
                <a:latin typeface="Arial Rounded MT Bold" panose="020F0704030504030204" pitchFamily="34" charset="0"/>
              </a:rPr>
              <a:t>data[names == 'Bob', 2:] </a:t>
            </a: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Out[104]: </a:t>
            </a:r>
            <a:r>
              <a:rPr lang="en-US" altLang="ko-KR" dirty="0">
                <a:solidFill>
                  <a:srgbClr val="002060"/>
                </a:solidFill>
                <a:latin typeface="Arial Rounded MT Bold" panose="020F0704030504030204" pitchFamily="34" charset="0"/>
              </a:rPr>
              <a:t>array([[ 0.769 , 1.2464], </a:t>
            </a:r>
            <a:endParaRPr lang="en-US" altLang="ko-KR" dirty="0" smtClean="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0.5397, 0.477 ]])</a:t>
            </a: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[105]: </a:t>
            </a:r>
            <a:r>
              <a:rPr lang="en-US" altLang="ko-KR" dirty="0">
                <a:solidFill>
                  <a:srgbClr val="002060"/>
                </a:solidFill>
                <a:latin typeface="Arial Rounded MT Bold" panose="020F0704030504030204" pitchFamily="34" charset="0"/>
              </a:rPr>
              <a:t>data[names == 'Bob', 3] </a:t>
            </a: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Out[105]: </a:t>
            </a:r>
            <a:r>
              <a:rPr lang="en-US" altLang="ko-KR" dirty="0">
                <a:solidFill>
                  <a:srgbClr val="002060"/>
                </a:solidFill>
                <a:latin typeface="Arial Rounded MT Bold" panose="020F0704030504030204" pitchFamily="34" charset="0"/>
              </a:rPr>
              <a:t>array([ 1.2464, 0.477 ])</a:t>
            </a:r>
            <a:endParaRPr lang="ko-KR" altLang="ko-KR" dirty="0">
              <a:solidFill>
                <a:srgbClr val="002060"/>
              </a:solidFill>
              <a:latin typeface="Arial Rounded MT Bold" panose="020F0704030504030204" pitchFamily="34" charset="0"/>
            </a:endParaRPr>
          </a:p>
        </p:txBody>
      </p:sp>
      <p:sp>
        <p:nvSpPr>
          <p:cNvPr id="8" name="직사각형 7"/>
          <p:cNvSpPr/>
          <p:nvPr/>
        </p:nvSpPr>
        <p:spPr>
          <a:xfrm>
            <a:off x="711573" y="5301208"/>
            <a:ext cx="8036891" cy="12241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[106]: </a:t>
            </a:r>
            <a:r>
              <a:rPr lang="en-US" altLang="ko-KR" dirty="0">
                <a:solidFill>
                  <a:srgbClr val="002060"/>
                </a:solidFill>
                <a:latin typeface="Arial Rounded MT Bold" panose="020F0704030504030204" pitchFamily="34" charset="0"/>
              </a:rPr>
              <a:t>names != 'Bob' </a:t>
            </a: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Out[106]: </a:t>
            </a:r>
            <a:r>
              <a:rPr lang="en-US" altLang="ko-KR" dirty="0">
                <a:solidFill>
                  <a:srgbClr val="002060"/>
                </a:solidFill>
                <a:latin typeface="Arial Rounded MT Bold" panose="020F0704030504030204" pitchFamily="34" charset="0"/>
              </a:rPr>
              <a:t>array([False, True, True, False, True, True, True], </a:t>
            </a:r>
            <a:r>
              <a:rPr lang="en-US" altLang="ko-KR" dirty="0" err="1">
                <a:solidFill>
                  <a:srgbClr val="002060"/>
                </a:solidFill>
                <a:latin typeface="Arial Rounded MT Bold" panose="020F0704030504030204" pitchFamily="34" charset="0"/>
              </a:rPr>
              <a:t>dtype</a:t>
            </a:r>
            <a:r>
              <a:rPr lang="en-US" altLang="ko-KR" dirty="0">
                <a:solidFill>
                  <a:srgbClr val="002060"/>
                </a:solidFill>
                <a:latin typeface="Arial Rounded MT Bold" panose="020F0704030504030204" pitchFamily="34" charset="0"/>
              </a:rPr>
              <a:t>=bool) </a:t>
            </a:r>
          </a:p>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[107]: </a:t>
            </a:r>
            <a:r>
              <a:rPr lang="en-US" altLang="ko-KR" dirty="0">
                <a:solidFill>
                  <a:srgbClr val="002060"/>
                </a:solidFill>
                <a:latin typeface="Arial Rounded MT Bold" panose="020F0704030504030204" pitchFamily="34" charset="0"/>
              </a:rPr>
              <a:t>data</a:t>
            </a:r>
            <a:r>
              <a:rPr lang="en-US" altLang="ko-KR" dirty="0" smtClean="0">
                <a:solidFill>
                  <a:srgbClr val="002060"/>
                </a:solidFill>
                <a:latin typeface="Arial Rounded MT Bold" panose="020F0704030504030204" pitchFamily="34" charset="0"/>
              </a:rPr>
              <a:t>[~(</a:t>
            </a:r>
            <a:r>
              <a:rPr lang="en-US" altLang="ko-KR" dirty="0">
                <a:solidFill>
                  <a:srgbClr val="002060"/>
                </a:solidFill>
                <a:latin typeface="Arial Rounded MT Bold" panose="020F0704030504030204" pitchFamily="34" charset="0"/>
              </a:rPr>
              <a:t>names == 'Bob')]</a:t>
            </a:r>
            <a:endParaRPr lang="ko-KR" altLang="ko-KR"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4200741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820472" cy="720080"/>
          </a:xfrm>
        </p:spPr>
        <p:txBody>
          <a:bodyPr>
            <a:normAutofit/>
          </a:bodyPr>
          <a:lstStyle/>
          <a:p>
            <a:pPr fontAlgn="base"/>
            <a:r>
              <a:rPr lang="en-US" altLang="ko-KR" sz="3200" b="1" dirty="0" smtClean="0"/>
              <a:t>Boolean (Conditional) Indexing (Cont.)</a:t>
            </a:r>
            <a:endParaRPr lang="en-US" altLang="ko-KR" sz="3200" b="1" dirty="0"/>
          </a:p>
        </p:txBody>
      </p:sp>
      <p:sp>
        <p:nvSpPr>
          <p:cNvPr id="3" name="내용 개체 틀 2"/>
          <p:cNvSpPr>
            <a:spLocks noGrp="1"/>
          </p:cNvSpPr>
          <p:nvPr>
            <p:ph idx="1"/>
          </p:nvPr>
        </p:nvSpPr>
        <p:spPr>
          <a:xfrm>
            <a:off x="323528" y="1340768"/>
            <a:ext cx="8533519" cy="1008112"/>
          </a:xfrm>
        </p:spPr>
        <p:txBody>
          <a:bodyPr>
            <a:noAutofit/>
          </a:bodyPr>
          <a:lstStyle/>
          <a:p>
            <a:pPr>
              <a:spcBef>
                <a:spcPts val="600"/>
              </a:spcBef>
            </a:pPr>
            <a:r>
              <a:rPr lang="en-US" altLang="ko-KR" sz="2000" dirty="0"/>
              <a:t>The </a:t>
            </a:r>
            <a:r>
              <a:rPr lang="en-US" altLang="ko-KR" sz="2000" b="1" dirty="0"/>
              <a:t>~ operator</a:t>
            </a:r>
            <a:r>
              <a:rPr lang="en-US" altLang="ko-KR" sz="2000" dirty="0"/>
              <a:t> can be useful when you want to invert a general condition</a:t>
            </a:r>
            <a:r>
              <a:rPr lang="en-US" altLang="ko-KR" sz="2000" dirty="0" smtClean="0"/>
              <a:t>:</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32</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7" name="직사각형 6"/>
          <p:cNvSpPr/>
          <p:nvPr/>
        </p:nvSpPr>
        <p:spPr>
          <a:xfrm>
            <a:off x="711572" y="2204864"/>
            <a:ext cx="8036892" cy="35283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[108]: </a:t>
            </a:r>
            <a:r>
              <a:rPr lang="en-US" altLang="ko-KR" dirty="0" err="1">
                <a:solidFill>
                  <a:srgbClr val="002060"/>
                </a:solidFill>
                <a:latin typeface="Arial Rounded MT Bold" panose="020F0704030504030204" pitchFamily="34" charset="0"/>
              </a:rPr>
              <a:t>cond</a:t>
            </a:r>
            <a:r>
              <a:rPr lang="en-US" altLang="ko-KR" dirty="0">
                <a:solidFill>
                  <a:srgbClr val="002060"/>
                </a:solidFill>
                <a:latin typeface="Arial Rounded MT Bold" panose="020F0704030504030204" pitchFamily="34" charset="0"/>
              </a:rPr>
              <a:t> = names == 'Bob' </a:t>
            </a:r>
            <a:endParaRPr lang="en-US" altLang="ko-KR"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endParaRPr lang="en-US" altLang="ko-KR"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a:t>
            </a:r>
            <a:r>
              <a:rPr lang="en-US" altLang="ko-KR" dirty="0">
                <a:solidFill>
                  <a:srgbClr val="002060"/>
                </a:solidFill>
                <a:latin typeface="Arial Rounded MT Bold" panose="020F0704030504030204" pitchFamily="34" charset="0"/>
              </a:rPr>
              <a:t>[109]: data[~</a:t>
            </a:r>
            <a:r>
              <a:rPr lang="en-US" altLang="ko-KR" dirty="0" err="1">
                <a:solidFill>
                  <a:srgbClr val="002060"/>
                </a:solidFill>
                <a:latin typeface="Arial Rounded MT Bold" panose="020F0704030504030204" pitchFamily="34" charset="0"/>
              </a:rPr>
              <a:t>cond</a:t>
            </a:r>
            <a:r>
              <a:rPr lang="en-US" altLang="ko-KR" dirty="0">
                <a:solidFill>
                  <a:srgbClr val="002060"/>
                </a:solidFill>
                <a:latin typeface="Arial Rounded MT Bold" panose="020F0704030504030204" pitchFamily="34" charset="0"/>
              </a:rPr>
              <a:t>] </a:t>
            </a:r>
            <a:endParaRPr lang="en-US" altLang="ko-KR"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Out[109</a:t>
            </a:r>
            <a:r>
              <a:rPr lang="en-US" altLang="ko-KR" dirty="0">
                <a:solidFill>
                  <a:srgbClr val="002060"/>
                </a:solidFill>
                <a:latin typeface="Arial Rounded MT Bold" panose="020F0704030504030204" pitchFamily="34" charset="0"/>
              </a:rPr>
              <a:t>]: array([[ 1.0072, -1.2962, 0.275 , 0.2289], </a:t>
            </a:r>
            <a:endParaRPr lang="en-US" altLang="ko-KR"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1.3529, 0.8864, -2.0016, -0.3718], </a:t>
            </a:r>
            <a:endParaRPr lang="en-US" altLang="ko-KR"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3.2489, -1.0212, -0.5771, 0.1241], </a:t>
            </a:r>
            <a:endParaRPr lang="en-US" altLang="ko-KR"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0.3026, 0.5238, 0.0009, 1.3438], </a:t>
            </a:r>
            <a:endParaRPr lang="en-US" altLang="ko-KR"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0.7135, -0.8312, -2.3702, -1.8608]])</a:t>
            </a:r>
            <a:endParaRPr lang="ko-KR" altLang="ko-KR"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4181517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820472" cy="720080"/>
          </a:xfrm>
        </p:spPr>
        <p:txBody>
          <a:bodyPr>
            <a:normAutofit/>
          </a:bodyPr>
          <a:lstStyle/>
          <a:p>
            <a:pPr fontAlgn="base"/>
            <a:r>
              <a:rPr lang="en-US" altLang="ko-KR" sz="3200" b="1" dirty="0" smtClean="0"/>
              <a:t>Boolean (Conditional) Indexing (Cont.)</a:t>
            </a:r>
            <a:endParaRPr lang="en-US" altLang="ko-KR" sz="3200" b="1" dirty="0"/>
          </a:p>
        </p:txBody>
      </p:sp>
      <p:sp>
        <p:nvSpPr>
          <p:cNvPr id="3" name="내용 개체 틀 2"/>
          <p:cNvSpPr>
            <a:spLocks noGrp="1"/>
          </p:cNvSpPr>
          <p:nvPr>
            <p:ph idx="1"/>
          </p:nvPr>
        </p:nvSpPr>
        <p:spPr>
          <a:xfrm>
            <a:off x="323528" y="1052736"/>
            <a:ext cx="8533519" cy="1080120"/>
          </a:xfrm>
        </p:spPr>
        <p:txBody>
          <a:bodyPr>
            <a:noAutofit/>
          </a:bodyPr>
          <a:lstStyle/>
          <a:p>
            <a:pPr>
              <a:spcBef>
                <a:spcPts val="600"/>
              </a:spcBef>
            </a:pPr>
            <a:r>
              <a:rPr lang="en-US" altLang="ko-KR" sz="2000" dirty="0"/>
              <a:t>Selecting two of the three names to combine multiple boolean conditions, use boolean arithmetic operators like </a:t>
            </a:r>
            <a:r>
              <a:rPr lang="en-US" altLang="ko-KR" sz="2000" b="1" dirty="0"/>
              <a:t>&amp; (and) </a:t>
            </a:r>
            <a:r>
              <a:rPr lang="en-US" altLang="ko-KR" sz="2000" dirty="0"/>
              <a:t>and </a:t>
            </a:r>
            <a:r>
              <a:rPr lang="en-US" altLang="ko-KR" sz="2000" b="1" dirty="0"/>
              <a:t>| (or</a:t>
            </a:r>
            <a:r>
              <a:rPr lang="en-US" altLang="ko-KR" sz="2000" b="1" dirty="0" smtClean="0"/>
              <a:t>)</a:t>
            </a:r>
            <a:r>
              <a:rPr lang="en-US" altLang="ko-KR" sz="2000" dirty="0" smtClean="0"/>
              <a:t>:</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33</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7" name="직사각형 6"/>
          <p:cNvSpPr/>
          <p:nvPr/>
        </p:nvSpPr>
        <p:spPr>
          <a:xfrm>
            <a:off x="723006" y="1908820"/>
            <a:ext cx="8097466" cy="3536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[110]: </a:t>
            </a:r>
            <a:r>
              <a:rPr lang="en-US" altLang="ko-KR" dirty="0">
                <a:solidFill>
                  <a:srgbClr val="002060"/>
                </a:solidFill>
                <a:latin typeface="Arial Rounded MT Bold" panose="020F0704030504030204" pitchFamily="34" charset="0"/>
              </a:rPr>
              <a:t>mask = (names == 'Bob') | (names == 'Will') </a:t>
            </a: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[111]: </a:t>
            </a:r>
            <a:r>
              <a:rPr lang="en-US" altLang="ko-KR" dirty="0">
                <a:solidFill>
                  <a:srgbClr val="002060"/>
                </a:solidFill>
                <a:latin typeface="Arial Rounded MT Bold" panose="020F0704030504030204" pitchFamily="34" charset="0"/>
              </a:rPr>
              <a:t>mask </a:t>
            </a: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Out[111]: </a:t>
            </a:r>
            <a:r>
              <a:rPr lang="en-US" altLang="ko-KR" dirty="0">
                <a:solidFill>
                  <a:srgbClr val="002060"/>
                </a:solidFill>
                <a:latin typeface="Arial Rounded MT Bold" panose="020F0704030504030204" pitchFamily="34" charset="0"/>
              </a:rPr>
              <a:t>array([True, False, True, True, True, False, False], </a:t>
            </a:r>
            <a:r>
              <a:rPr lang="en-US" altLang="ko-KR" dirty="0" err="1">
                <a:solidFill>
                  <a:srgbClr val="002060"/>
                </a:solidFill>
                <a:latin typeface="Arial Rounded MT Bold" panose="020F0704030504030204" pitchFamily="34" charset="0"/>
              </a:rPr>
              <a:t>dtype</a:t>
            </a:r>
            <a:r>
              <a:rPr lang="en-US" altLang="ko-KR" dirty="0">
                <a:solidFill>
                  <a:srgbClr val="002060"/>
                </a:solidFill>
                <a:latin typeface="Arial Rounded MT Bold" panose="020F0704030504030204" pitchFamily="34" charset="0"/>
              </a:rPr>
              <a:t>=bool) </a:t>
            </a:r>
            <a:endParaRPr lang="en-US" altLang="ko-KR"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endParaRPr lang="en-US" altLang="ko-KR" sz="500"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[112]: </a:t>
            </a:r>
            <a:r>
              <a:rPr lang="en-US" altLang="ko-KR" dirty="0">
                <a:solidFill>
                  <a:srgbClr val="002060"/>
                </a:solidFill>
                <a:latin typeface="Arial Rounded MT Bold" panose="020F0704030504030204" pitchFamily="34" charset="0"/>
              </a:rPr>
              <a:t>data[mask] </a:t>
            </a:r>
          </a:p>
          <a:p>
            <a:pPr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Out[112]: </a:t>
            </a:r>
          </a:p>
          <a:p>
            <a:pPr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array(   [[ </a:t>
            </a:r>
            <a:r>
              <a:rPr lang="en-US" altLang="ko-KR" dirty="0">
                <a:solidFill>
                  <a:srgbClr val="002060"/>
                </a:solidFill>
                <a:latin typeface="Arial Rounded MT Bold" panose="020F0704030504030204" pitchFamily="34" charset="0"/>
              </a:rPr>
              <a:t>0.0929, 0.2817, 0.769 , 1.2464], </a:t>
            </a:r>
            <a:endParaRPr lang="en-US" altLang="ko-KR" dirty="0" smtClean="0">
              <a:solidFill>
                <a:srgbClr val="002060"/>
              </a:solidFill>
              <a:latin typeface="Arial Rounded MT Bold" panose="020F0704030504030204" pitchFamily="34" charset="0"/>
            </a:endParaRPr>
          </a:p>
          <a:p>
            <a:pPr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1.3529, 0.8864, -2.0016, -0.3718], </a:t>
            </a:r>
            <a:endParaRPr lang="en-US" altLang="ko-KR" dirty="0" smtClean="0">
              <a:solidFill>
                <a:srgbClr val="002060"/>
              </a:solidFill>
              <a:latin typeface="Arial Rounded MT Bold" panose="020F0704030504030204" pitchFamily="34" charset="0"/>
            </a:endParaRPr>
          </a:p>
          <a:p>
            <a:pPr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1.669 , -0.4386, -0.5397, 0.477 ], </a:t>
            </a:r>
            <a:endParaRPr lang="en-US" altLang="ko-KR" dirty="0" smtClean="0">
              <a:solidFill>
                <a:srgbClr val="002060"/>
              </a:solidFill>
              <a:latin typeface="Arial Rounded MT Bold" panose="020F0704030504030204" pitchFamily="34" charset="0"/>
            </a:endParaRPr>
          </a:p>
          <a:p>
            <a:pPr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3.2489, -1.0212, -0.5771, 0.1241</a:t>
            </a:r>
            <a:r>
              <a:rPr lang="en-US" altLang="ko-KR" dirty="0" smtClean="0">
                <a:solidFill>
                  <a:srgbClr val="002060"/>
                </a:solidFill>
                <a:latin typeface="Arial Rounded MT Bold" panose="020F0704030504030204" pitchFamily="34" charset="0"/>
              </a:rPr>
              <a:t>]])</a:t>
            </a:r>
            <a:endParaRPr lang="en-US" altLang="ko-KR" dirty="0">
              <a:solidFill>
                <a:srgbClr val="002060"/>
              </a:solidFill>
              <a:latin typeface="Arial Rounded MT Bold" panose="020F0704030504030204" pitchFamily="34" charset="0"/>
            </a:endParaRPr>
          </a:p>
        </p:txBody>
      </p:sp>
      <p:sp>
        <p:nvSpPr>
          <p:cNvPr id="9" name="TextBox 8"/>
          <p:cNvSpPr txBox="1"/>
          <p:nvPr/>
        </p:nvSpPr>
        <p:spPr>
          <a:xfrm>
            <a:off x="395405" y="5589240"/>
            <a:ext cx="8425067" cy="100811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nSpc>
                <a:spcPct val="140000"/>
              </a:lnSpc>
              <a:spcBef>
                <a:spcPts val="1200"/>
              </a:spcBef>
              <a:buClr>
                <a:schemeClr val="accent1"/>
              </a:buClr>
              <a:buSzPct val="85000"/>
              <a:defRPr sz="2000">
                <a:solidFill>
                  <a:srgbClr val="0000FF"/>
                </a:solidFill>
              </a:defRPr>
            </a:lvl1pPr>
          </a:lstStyle>
          <a:p>
            <a:r>
              <a:rPr lang="en-US" altLang="ko-KR" b="1" dirty="0" smtClean="0"/>
              <a:t>NOTE: </a:t>
            </a:r>
            <a:r>
              <a:rPr lang="en-US" altLang="ko-KR" dirty="0"/>
              <a:t>Selecting data from an array by boolean indexing always creates </a:t>
            </a:r>
            <a:r>
              <a:rPr lang="en-US" altLang="ko-KR" b="1" i="1" dirty="0"/>
              <a:t>a copy of the data</a:t>
            </a:r>
            <a:r>
              <a:rPr lang="en-US" altLang="ko-KR" dirty="0"/>
              <a:t>, even if the returned array is unchanged.</a:t>
            </a:r>
            <a:endParaRPr lang="ko-KR" altLang="en-US" dirty="0"/>
          </a:p>
        </p:txBody>
      </p:sp>
      <p:sp>
        <p:nvSpPr>
          <p:cNvPr id="5" name="직사각형 4"/>
          <p:cNvSpPr/>
          <p:nvPr/>
        </p:nvSpPr>
        <p:spPr>
          <a:xfrm>
            <a:off x="5976156" y="4155058"/>
            <a:ext cx="3025777" cy="93610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Clr>
                <a:schemeClr val="accent1"/>
              </a:buClr>
              <a:buSzPct val="85000"/>
            </a:pPr>
            <a:r>
              <a:rPr lang="en-US" altLang="ko-KR" dirty="0" err="1">
                <a:solidFill>
                  <a:srgbClr val="FF0000"/>
                </a:solidFill>
              </a:rPr>
              <a:t>arr</a:t>
            </a:r>
            <a:r>
              <a:rPr lang="en-US" altLang="ko-KR" dirty="0">
                <a:solidFill>
                  <a:srgbClr val="FF0000"/>
                </a:solidFill>
              </a:rPr>
              <a:t> = data[(names == 'Bob')]</a:t>
            </a:r>
          </a:p>
          <a:p>
            <a:pPr>
              <a:buClr>
                <a:schemeClr val="accent1"/>
              </a:buClr>
              <a:buSzPct val="85000"/>
            </a:pPr>
            <a:r>
              <a:rPr lang="en-US" altLang="ko-KR" dirty="0" err="1">
                <a:solidFill>
                  <a:srgbClr val="FF0000"/>
                </a:solidFill>
              </a:rPr>
              <a:t>arr</a:t>
            </a:r>
            <a:r>
              <a:rPr lang="en-US" altLang="ko-KR" dirty="0">
                <a:solidFill>
                  <a:srgbClr val="FF0000"/>
                </a:solidFill>
              </a:rPr>
              <a:t>[:] = 0</a:t>
            </a:r>
          </a:p>
          <a:p>
            <a:pPr>
              <a:buClr>
                <a:schemeClr val="accent1"/>
              </a:buClr>
              <a:buSzPct val="85000"/>
            </a:pPr>
            <a:r>
              <a:rPr lang="en-US" altLang="ko-KR" dirty="0">
                <a:solidFill>
                  <a:srgbClr val="FF0000"/>
                </a:solidFill>
              </a:rPr>
              <a:t>print(data</a:t>
            </a:r>
            <a:r>
              <a:rPr lang="en-US" altLang="ko-KR" dirty="0" smtClean="0">
                <a:solidFill>
                  <a:srgbClr val="FF0000"/>
                </a:solidFill>
              </a:rPr>
              <a:t>); print(</a:t>
            </a:r>
            <a:r>
              <a:rPr lang="en-US" altLang="ko-KR" dirty="0" err="1" smtClean="0">
                <a:solidFill>
                  <a:srgbClr val="FF0000"/>
                </a:solidFill>
              </a:rPr>
              <a:t>arr</a:t>
            </a:r>
            <a:r>
              <a:rPr lang="en-US" altLang="ko-KR" dirty="0" smtClean="0">
                <a:solidFill>
                  <a:srgbClr val="FF0000"/>
                </a:solidFill>
              </a:rPr>
              <a:t>)</a:t>
            </a:r>
            <a:endParaRPr lang="ko-KR" altLang="en-US" dirty="0">
              <a:solidFill>
                <a:srgbClr val="FF0000"/>
              </a:solidFill>
            </a:endParaRPr>
          </a:p>
        </p:txBody>
      </p:sp>
      <p:cxnSp>
        <p:nvCxnSpPr>
          <p:cNvPr id="10" name="직선 화살표 연결선 9"/>
          <p:cNvCxnSpPr/>
          <p:nvPr/>
        </p:nvCxnSpPr>
        <p:spPr>
          <a:xfrm flipV="1">
            <a:off x="5652120" y="5091162"/>
            <a:ext cx="576064" cy="4782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6012160" y="5195590"/>
            <a:ext cx="1152128" cy="369332"/>
          </a:xfrm>
          <a:prstGeom prst="rect">
            <a:avLst/>
          </a:prstGeom>
        </p:spPr>
        <p:txBody>
          <a:bodyPr wrap="square">
            <a:spAutoFit/>
          </a:bodyPr>
          <a:lstStyle/>
          <a:p>
            <a:r>
              <a:rPr lang="en-US" altLang="ko-KR" b="1" dirty="0" smtClean="0">
                <a:solidFill>
                  <a:srgbClr val="FF0000"/>
                </a:solidFill>
              </a:rPr>
              <a:t>Try this.</a:t>
            </a:r>
            <a:endParaRPr lang="ko-KR" altLang="en-US" b="1" dirty="0">
              <a:solidFill>
                <a:srgbClr val="FF0000"/>
              </a:solidFill>
            </a:endParaRPr>
          </a:p>
        </p:txBody>
      </p:sp>
      <p:sp>
        <p:nvSpPr>
          <p:cNvPr id="8" name="직사각형 7"/>
          <p:cNvSpPr/>
          <p:nvPr/>
        </p:nvSpPr>
        <p:spPr>
          <a:xfrm>
            <a:off x="4175448" y="2340169"/>
            <a:ext cx="4968552" cy="584775"/>
          </a:xfrm>
          <a:prstGeom prst="rect">
            <a:avLst/>
          </a:prstGeom>
        </p:spPr>
        <p:txBody>
          <a:bodyPr wrap="square">
            <a:spAutoFit/>
          </a:bodyPr>
          <a:lstStyle/>
          <a:p>
            <a:pPr fontAlgn="base"/>
            <a:r>
              <a:rPr lang="en-US" altLang="ko-KR" sz="1600" b="1" dirty="0" smtClean="0">
                <a:solidFill>
                  <a:srgbClr val="FF0000"/>
                </a:solidFill>
              </a:rPr>
              <a:t>The Python keywords ‘and’ and ‘or’ do not work with boolean arrays. Use &amp; and | instead.</a:t>
            </a:r>
            <a:endParaRPr lang="en-US" altLang="ko-KR" sz="1600" b="1" dirty="0">
              <a:solidFill>
                <a:srgbClr val="FF0000"/>
              </a:solidFill>
            </a:endParaRPr>
          </a:p>
        </p:txBody>
      </p:sp>
      <p:cxnSp>
        <p:nvCxnSpPr>
          <p:cNvPr id="12" name="직선 연결선 11"/>
          <p:cNvCxnSpPr/>
          <p:nvPr/>
        </p:nvCxnSpPr>
        <p:spPr>
          <a:xfrm>
            <a:off x="4427984" y="2363015"/>
            <a:ext cx="21602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787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404664"/>
            <a:ext cx="8820472" cy="720080"/>
          </a:xfrm>
        </p:spPr>
        <p:txBody>
          <a:bodyPr>
            <a:normAutofit/>
          </a:bodyPr>
          <a:lstStyle/>
          <a:p>
            <a:pPr fontAlgn="base"/>
            <a:r>
              <a:rPr lang="en-US" altLang="ko-KR" sz="3200" b="1" dirty="0" smtClean="0"/>
              <a:t>Boolean (Conditional) Indexing (Cont.)</a:t>
            </a:r>
            <a:endParaRPr lang="en-US" altLang="ko-KR" sz="3200" b="1" dirty="0"/>
          </a:p>
        </p:txBody>
      </p:sp>
      <p:sp>
        <p:nvSpPr>
          <p:cNvPr id="3" name="내용 개체 틀 2"/>
          <p:cNvSpPr>
            <a:spLocks noGrp="1"/>
          </p:cNvSpPr>
          <p:nvPr>
            <p:ph idx="1"/>
          </p:nvPr>
        </p:nvSpPr>
        <p:spPr>
          <a:xfrm>
            <a:off x="323528" y="1412776"/>
            <a:ext cx="8533519" cy="1080120"/>
          </a:xfrm>
        </p:spPr>
        <p:txBody>
          <a:bodyPr>
            <a:noAutofit/>
          </a:bodyPr>
          <a:lstStyle/>
          <a:p>
            <a:pPr>
              <a:spcBef>
                <a:spcPts val="600"/>
              </a:spcBef>
            </a:pPr>
            <a:r>
              <a:rPr lang="en-US" altLang="ko-KR" sz="2000" dirty="0"/>
              <a:t>Setting values with boolean arrays works in a common-sense way. To set all of the negative values in data to 0 we need only do:</a:t>
            </a:r>
            <a:endParaRPr lang="en-US" altLang="ko-KR" sz="2000" dirty="0" smtClean="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34</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7" name="직사각형 6"/>
          <p:cNvSpPr/>
          <p:nvPr/>
        </p:nvSpPr>
        <p:spPr>
          <a:xfrm>
            <a:off x="723007" y="2348880"/>
            <a:ext cx="7881442" cy="37524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[113]: </a:t>
            </a:r>
            <a:r>
              <a:rPr lang="en-US" altLang="ko-KR" dirty="0">
                <a:solidFill>
                  <a:srgbClr val="002060"/>
                </a:solidFill>
                <a:latin typeface="Arial Rounded MT Bold" panose="020F0704030504030204" pitchFamily="34" charset="0"/>
              </a:rPr>
              <a:t>data[data &lt; 0] = 0 </a:t>
            </a:r>
            <a:endParaRPr lang="en-US" altLang="ko-KR"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endParaRPr lang="en-US" altLang="ko-KR" dirty="0" smtClean="0">
              <a:solidFill>
                <a:srgbClr val="002060"/>
              </a:solidFill>
              <a:latin typeface="Arial Rounded MT Bold" panose="020F0704030504030204" pitchFamily="34" charset="0"/>
            </a:endParaRPr>
          </a:p>
          <a:p>
            <a:pPr lvl="0"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[114]: </a:t>
            </a:r>
            <a:r>
              <a:rPr lang="en-US" altLang="ko-KR" dirty="0">
                <a:solidFill>
                  <a:srgbClr val="002060"/>
                </a:solidFill>
                <a:latin typeface="Arial Rounded MT Bold" panose="020F0704030504030204" pitchFamily="34" charset="0"/>
              </a:rPr>
              <a:t>data </a:t>
            </a:r>
            <a:endParaRPr lang="en-US" altLang="ko-KR" dirty="0" smtClean="0">
              <a:solidFill>
                <a:srgbClr val="002060"/>
              </a:solidFill>
              <a:latin typeface="Arial Rounded MT Bold" panose="020F0704030504030204" pitchFamily="34" charset="0"/>
            </a:endParaRPr>
          </a:p>
          <a:p>
            <a:pPr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Out[114]: </a:t>
            </a:r>
            <a:r>
              <a:rPr lang="en-US" altLang="ko-KR" dirty="0">
                <a:solidFill>
                  <a:srgbClr val="002060"/>
                </a:solidFill>
                <a:latin typeface="Arial Rounded MT Bold" panose="020F0704030504030204" pitchFamily="34" charset="0"/>
              </a:rPr>
              <a:t>array([[ </a:t>
            </a:r>
            <a:r>
              <a:rPr lang="en-US" altLang="ko-KR" dirty="0" smtClean="0">
                <a:solidFill>
                  <a:srgbClr val="002060"/>
                </a:solidFill>
                <a:latin typeface="Arial Rounded MT Bold" panose="020F0704030504030204" pitchFamily="34" charset="0"/>
              </a:rPr>
              <a:t>0.0929	, 0.2817	, </a:t>
            </a:r>
            <a:r>
              <a:rPr lang="en-US" altLang="ko-KR" dirty="0">
                <a:solidFill>
                  <a:srgbClr val="002060"/>
                </a:solidFill>
                <a:latin typeface="Arial Rounded MT Bold" panose="020F0704030504030204" pitchFamily="34" charset="0"/>
              </a:rPr>
              <a:t>0.769 </a:t>
            </a:r>
            <a:r>
              <a:rPr lang="en-US" altLang="ko-KR" dirty="0" smtClean="0">
                <a:solidFill>
                  <a:srgbClr val="002060"/>
                </a:solidFill>
                <a:latin typeface="Arial Rounded MT Bold" panose="020F0704030504030204" pitchFamily="34" charset="0"/>
              </a:rPr>
              <a:t>	, 1.2464	], </a:t>
            </a:r>
          </a:p>
          <a:p>
            <a:pPr lvl="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[ 1.0072	, </a:t>
            </a:r>
            <a:r>
              <a:rPr lang="en-US" altLang="ko-KR" dirty="0">
                <a:solidFill>
                  <a:srgbClr val="002060"/>
                </a:solidFill>
                <a:latin typeface="Arial Rounded MT Bold" panose="020F0704030504030204" pitchFamily="34" charset="0"/>
              </a:rPr>
              <a:t>0.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0.275 </a:t>
            </a:r>
            <a:r>
              <a:rPr lang="en-US" altLang="ko-KR" dirty="0" smtClean="0">
                <a:solidFill>
                  <a:srgbClr val="002060"/>
                </a:solidFill>
                <a:latin typeface="Arial Rounded MT Bold" panose="020F0704030504030204" pitchFamily="34" charset="0"/>
              </a:rPr>
              <a:t>	, 0.2289	], </a:t>
            </a:r>
          </a:p>
          <a:p>
            <a:pPr lvl="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[ 1.3529	, 0.8864	, </a:t>
            </a:r>
            <a:r>
              <a:rPr lang="en-US" altLang="ko-KR" dirty="0">
                <a:solidFill>
                  <a:srgbClr val="002060"/>
                </a:solidFill>
                <a:latin typeface="Arial Rounded MT Bold" panose="020F0704030504030204" pitchFamily="34" charset="0"/>
              </a:rPr>
              <a:t>0.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a:t>
            </a:r>
            <a:r>
              <a:rPr lang="en-US" altLang="ko-KR" dirty="0" smtClean="0">
                <a:solidFill>
                  <a:srgbClr val="002060"/>
                </a:solidFill>
                <a:latin typeface="Arial Rounded MT Bold" panose="020F0704030504030204" pitchFamily="34" charset="0"/>
              </a:rPr>
              <a:t>.	], </a:t>
            </a:r>
          </a:p>
          <a:p>
            <a:pPr lvl="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1.669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0.477 </a:t>
            </a:r>
            <a:r>
              <a:rPr lang="en-US" altLang="ko-KR" dirty="0" smtClean="0">
                <a:solidFill>
                  <a:srgbClr val="002060"/>
                </a:solidFill>
                <a:latin typeface="Arial Rounded MT Bold" panose="020F0704030504030204" pitchFamily="34" charset="0"/>
              </a:rPr>
              <a:t>	], </a:t>
            </a:r>
          </a:p>
          <a:p>
            <a:pPr lvl="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[ 3.2489	, </a:t>
            </a:r>
            <a:r>
              <a:rPr lang="en-US" altLang="ko-KR" dirty="0">
                <a:solidFill>
                  <a:srgbClr val="002060"/>
                </a:solidFill>
                <a:latin typeface="Arial Rounded MT Bold" panose="020F0704030504030204" pitchFamily="34" charset="0"/>
              </a:rPr>
              <a:t>0.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 </a:t>
            </a:r>
            <a:r>
              <a:rPr lang="en-US" altLang="ko-KR" dirty="0" smtClean="0">
                <a:solidFill>
                  <a:srgbClr val="002060"/>
                </a:solidFill>
                <a:latin typeface="Arial Rounded MT Bold" panose="020F0704030504030204" pitchFamily="34" charset="0"/>
              </a:rPr>
              <a:t>	, 0.1241	], </a:t>
            </a:r>
          </a:p>
          <a:p>
            <a:pPr lvl="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[ 0.3026	, 0.5238	, 0.0009	, 1.3438	], </a:t>
            </a:r>
          </a:p>
          <a:p>
            <a:pPr lvl="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a:t>
            </a:r>
            <a:r>
              <a:rPr lang="en-US" altLang="ko-KR" dirty="0" smtClean="0">
                <a:solidFill>
                  <a:srgbClr val="002060"/>
                </a:solidFill>
                <a:latin typeface="Arial Rounded MT Bold" panose="020F0704030504030204" pitchFamily="34" charset="0"/>
              </a:rPr>
              <a:t>.	]])</a:t>
            </a:r>
            <a:endParaRPr lang="en-US" altLang="ko-KR"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3454239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404664"/>
            <a:ext cx="8820472" cy="720080"/>
          </a:xfrm>
        </p:spPr>
        <p:txBody>
          <a:bodyPr>
            <a:normAutofit/>
          </a:bodyPr>
          <a:lstStyle/>
          <a:p>
            <a:pPr fontAlgn="base"/>
            <a:r>
              <a:rPr lang="en-US" altLang="ko-KR" sz="3200" b="1" dirty="0" smtClean="0"/>
              <a:t>Boolean (Conditional) Indexing (Cont.)</a:t>
            </a:r>
            <a:endParaRPr lang="en-US" altLang="ko-KR" sz="3200" b="1" dirty="0"/>
          </a:p>
        </p:txBody>
      </p:sp>
      <p:sp>
        <p:nvSpPr>
          <p:cNvPr id="3" name="내용 개체 틀 2"/>
          <p:cNvSpPr>
            <a:spLocks noGrp="1"/>
          </p:cNvSpPr>
          <p:nvPr>
            <p:ph idx="1"/>
          </p:nvPr>
        </p:nvSpPr>
        <p:spPr>
          <a:xfrm>
            <a:off x="323528" y="1412776"/>
            <a:ext cx="8533519" cy="1080120"/>
          </a:xfrm>
        </p:spPr>
        <p:txBody>
          <a:bodyPr>
            <a:noAutofit/>
          </a:bodyPr>
          <a:lstStyle/>
          <a:p>
            <a:pPr>
              <a:spcBef>
                <a:spcPts val="600"/>
              </a:spcBef>
            </a:pPr>
            <a:r>
              <a:rPr lang="en-US" altLang="ko-KR" sz="2000" dirty="0"/>
              <a:t>Setting whole rows or columns using a 1D boolean array is also easy:</a:t>
            </a:r>
            <a:endParaRPr lang="en-US" altLang="ko-KR" sz="2000" dirty="0" smtClean="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35</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7" name="직사각형 6"/>
          <p:cNvSpPr/>
          <p:nvPr/>
        </p:nvSpPr>
        <p:spPr>
          <a:xfrm>
            <a:off x="723007" y="2060848"/>
            <a:ext cx="7881442" cy="37524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[115]: </a:t>
            </a:r>
            <a:r>
              <a:rPr lang="en-US" altLang="ko-KR" dirty="0">
                <a:solidFill>
                  <a:srgbClr val="002060"/>
                </a:solidFill>
                <a:latin typeface="Arial Rounded MT Bold" panose="020F0704030504030204" pitchFamily="34" charset="0"/>
              </a:rPr>
              <a:t>data[names != 'Joe'] = 7 </a:t>
            </a:r>
            <a:endParaRPr lang="en-US" altLang="ko-KR" dirty="0" smtClean="0">
              <a:solidFill>
                <a:srgbClr val="002060"/>
              </a:solidFill>
              <a:latin typeface="Arial Rounded MT Bold" panose="020F0704030504030204" pitchFamily="34" charset="0"/>
            </a:endParaRPr>
          </a:p>
          <a:p>
            <a:pPr fontAlgn="base">
              <a:lnSpc>
                <a:spcPct val="150000"/>
              </a:lnSpc>
              <a:spcBef>
                <a:spcPct val="0"/>
              </a:spcBef>
              <a:spcAft>
                <a:spcPct val="0"/>
              </a:spcAft>
            </a:pPr>
            <a:endParaRPr lang="en-US" altLang="ko-KR" dirty="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[116]: </a:t>
            </a:r>
            <a:r>
              <a:rPr lang="en-US" altLang="ko-KR" dirty="0">
                <a:solidFill>
                  <a:srgbClr val="002060"/>
                </a:solidFill>
                <a:latin typeface="Arial Rounded MT Bold" panose="020F0704030504030204" pitchFamily="34" charset="0"/>
              </a:rPr>
              <a:t>data </a:t>
            </a:r>
            <a:endParaRPr lang="en-US" altLang="ko-KR" dirty="0" smtClean="0">
              <a:solidFill>
                <a:srgbClr val="002060"/>
              </a:solidFill>
              <a:latin typeface="Arial Rounded MT Bold" panose="020F0704030504030204" pitchFamily="34" charset="0"/>
            </a:endParaRPr>
          </a:p>
          <a:p>
            <a:pPr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Out[116]: </a:t>
            </a:r>
            <a:r>
              <a:rPr lang="en-US" altLang="ko-KR" dirty="0">
                <a:solidFill>
                  <a:srgbClr val="002060"/>
                </a:solidFill>
                <a:latin typeface="Arial Rounded MT Bold" panose="020F0704030504030204" pitchFamily="34" charset="0"/>
              </a:rPr>
              <a:t>array</a:t>
            </a:r>
            <a:r>
              <a:rPr lang="en-US" altLang="ko-KR" dirty="0" smtClean="0">
                <a:solidFill>
                  <a:srgbClr val="002060"/>
                </a:solidFill>
                <a:latin typeface="Arial Rounded MT Bold" panose="020F0704030504030204" pitchFamily="34" charset="0"/>
              </a:rPr>
              <a:t>([[ 7. </a:t>
            </a:r>
            <a:r>
              <a:rPr lang="en-US" altLang="ko-KR" dirty="0">
                <a:solidFill>
                  <a:srgbClr val="002060"/>
                </a:solidFill>
                <a:latin typeface="Arial Rounded MT Bold" panose="020F0704030504030204" pitchFamily="34" charset="0"/>
              </a:rPr>
              <a:t>	, </a:t>
            </a:r>
            <a:r>
              <a:rPr lang="en-US" altLang="ko-KR" dirty="0" smtClean="0">
                <a:solidFill>
                  <a:srgbClr val="002060"/>
                </a:solidFill>
                <a:latin typeface="Arial Rounded MT Bold" panose="020F0704030504030204" pitchFamily="34" charset="0"/>
              </a:rPr>
              <a:t>7.</a:t>
            </a:r>
            <a:r>
              <a:rPr lang="en-US" altLang="ko-KR" dirty="0">
                <a:solidFill>
                  <a:srgbClr val="002060"/>
                </a:solidFill>
                <a:latin typeface="Arial Rounded MT Bold" panose="020F0704030504030204" pitchFamily="34" charset="0"/>
              </a:rPr>
              <a:t>	, </a:t>
            </a:r>
            <a:r>
              <a:rPr lang="en-US" altLang="ko-KR" dirty="0" smtClean="0">
                <a:solidFill>
                  <a:srgbClr val="002060"/>
                </a:solidFill>
                <a:latin typeface="Arial Rounded MT Bold" panose="020F0704030504030204" pitchFamily="34" charset="0"/>
              </a:rPr>
              <a:t>7. </a:t>
            </a:r>
            <a:r>
              <a:rPr lang="en-US" altLang="ko-KR" dirty="0">
                <a:solidFill>
                  <a:srgbClr val="002060"/>
                </a:solidFill>
                <a:latin typeface="Arial Rounded MT Bold" panose="020F0704030504030204" pitchFamily="34" charset="0"/>
              </a:rPr>
              <a:t>	, 7. 	], </a:t>
            </a:r>
          </a:p>
          <a:p>
            <a:pPr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1.0072, 0.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0.275 </a:t>
            </a:r>
            <a:r>
              <a:rPr lang="en-US" altLang="ko-KR" dirty="0" smtClean="0">
                <a:solidFill>
                  <a:srgbClr val="002060"/>
                </a:solidFill>
                <a:latin typeface="Arial Rounded MT Bold" panose="020F0704030504030204" pitchFamily="34" charset="0"/>
              </a:rPr>
              <a:t>	, 0.2289	],</a:t>
            </a:r>
            <a:r>
              <a:rPr lang="en-US" altLang="ko-KR" dirty="0">
                <a:solidFill>
                  <a:srgbClr val="002060"/>
                </a:solidFill>
                <a:latin typeface="Arial Rounded MT Bold" panose="020F0704030504030204" pitchFamily="34" charset="0"/>
              </a:rPr>
              <a:t>		</a:t>
            </a:r>
            <a:endParaRPr lang="en-US" altLang="ko-KR" dirty="0" smtClean="0">
              <a:solidFill>
                <a:srgbClr val="002060"/>
              </a:solidFill>
              <a:latin typeface="Arial Rounded MT Bold" panose="020F0704030504030204" pitchFamily="34" charset="0"/>
            </a:endParaRPr>
          </a:p>
          <a:p>
            <a:pPr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7. 	, 7. 	, 7. 	, 7. 	], </a:t>
            </a:r>
          </a:p>
          <a:p>
            <a:pPr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[ 7. 	, 7. 	, 7. 	, 7. 	], </a:t>
            </a:r>
          </a:p>
          <a:p>
            <a:pPr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[ 7. 	, 7. 	, 7. 	, 7. 	], </a:t>
            </a:r>
          </a:p>
          <a:p>
            <a:pPr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		[ 0.3026	, 0.5238	, 0.0009	, 1.3438	],</a:t>
            </a:r>
            <a:r>
              <a:rPr lang="en-US" altLang="ko-KR" dirty="0">
                <a:solidFill>
                  <a:srgbClr val="002060"/>
                </a:solidFill>
                <a:latin typeface="Arial Rounded MT Bold" panose="020F0704030504030204" pitchFamily="34" charset="0"/>
              </a:rPr>
              <a:t>		</a:t>
            </a:r>
          </a:p>
          <a:p>
            <a:pPr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 </a:t>
            </a:r>
            <a:r>
              <a:rPr lang="en-US" altLang="ko-KR" dirty="0" smtClean="0">
                <a:solidFill>
                  <a:srgbClr val="002060"/>
                </a:solidFill>
                <a:latin typeface="Arial Rounded MT Bold" panose="020F0704030504030204" pitchFamily="34" charset="0"/>
              </a:rPr>
              <a:t>	]])</a:t>
            </a:r>
            <a:endParaRPr lang="ko-KR" altLang="ko-KR"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422151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404664"/>
            <a:ext cx="8820472" cy="720080"/>
          </a:xfrm>
        </p:spPr>
        <p:txBody>
          <a:bodyPr>
            <a:normAutofit/>
          </a:bodyPr>
          <a:lstStyle/>
          <a:p>
            <a:pPr fontAlgn="base"/>
            <a:r>
              <a:rPr lang="en-US" altLang="ko-KR" sz="3200" b="1" dirty="0" smtClean="0"/>
              <a:t>Fancy Indexing</a:t>
            </a:r>
            <a:endParaRPr lang="en-US" altLang="ko-KR" sz="3200" b="1" dirty="0"/>
          </a:p>
        </p:txBody>
      </p:sp>
      <p:sp>
        <p:nvSpPr>
          <p:cNvPr id="3" name="내용 개체 틀 2"/>
          <p:cNvSpPr>
            <a:spLocks noGrp="1"/>
          </p:cNvSpPr>
          <p:nvPr>
            <p:ph idx="1"/>
          </p:nvPr>
        </p:nvSpPr>
        <p:spPr>
          <a:xfrm>
            <a:off x="323529" y="1196752"/>
            <a:ext cx="8352928" cy="1152128"/>
          </a:xfrm>
        </p:spPr>
        <p:txBody>
          <a:bodyPr>
            <a:noAutofit/>
          </a:bodyPr>
          <a:lstStyle/>
          <a:p>
            <a:pPr>
              <a:spcBef>
                <a:spcPts val="600"/>
              </a:spcBef>
            </a:pPr>
            <a:r>
              <a:rPr lang="en-US" altLang="ko-KR" sz="2000" b="1" i="1" dirty="0"/>
              <a:t>Fancy indexing</a:t>
            </a:r>
            <a:r>
              <a:rPr lang="en-US" altLang="ko-KR" sz="2000" dirty="0"/>
              <a:t> is a term adopted by </a:t>
            </a:r>
            <a:r>
              <a:rPr lang="en-US" altLang="ko-KR" sz="2000" dirty="0" err="1"/>
              <a:t>NumPy</a:t>
            </a:r>
            <a:r>
              <a:rPr lang="en-US" altLang="ko-KR" sz="2000" dirty="0"/>
              <a:t> to describe indexing using integer </a:t>
            </a:r>
            <a:r>
              <a:rPr lang="en-US" altLang="ko-KR" sz="2000" dirty="0" smtClean="0"/>
              <a:t>arrays; </a:t>
            </a:r>
            <a:r>
              <a:rPr lang="en-US" altLang="ko-KR" sz="2000" dirty="0"/>
              <a:t>i</a:t>
            </a:r>
            <a:r>
              <a:rPr lang="en-US" altLang="ko-KR" sz="2000" dirty="0" smtClean="0"/>
              <a:t>t always </a:t>
            </a:r>
            <a:r>
              <a:rPr lang="en-US" altLang="ko-KR" sz="2000" b="1" dirty="0" smtClean="0"/>
              <a:t>copies the data</a:t>
            </a:r>
            <a:r>
              <a:rPr lang="en-US" altLang="ko-KR" sz="2000" dirty="0" smtClean="0"/>
              <a:t> into a new array unlike slicing.</a:t>
            </a:r>
          </a:p>
          <a:p>
            <a:pPr>
              <a:spcBef>
                <a:spcPts val="600"/>
              </a:spcBef>
            </a:pPr>
            <a:r>
              <a:rPr lang="en-US" altLang="ko-KR" sz="2000" dirty="0" smtClean="0"/>
              <a:t>Suppose </a:t>
            </a:r>
            <a:r>
              <a:rPr lang="en-US" altLang="ko-KR" sz="2000" dirty="0"/>
              <a:t>we had a 8 × 4 array:</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36</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10" name="직사각형 9"/>
          <p:cNvSpPr/>
          <p:nvPr/>
        </p:nvSpPr>
        <p:spPr>
          <a:xfrm>
            <a:off x="755576" y="2852936"/>
            <a:ext cx="7488832" cy="3600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117]: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 </a:t>
            </a:r>
            <a:r>
              <a:rPr lang="en-US" altLang="ko-KR" dirty="0" err="1">
                <a:solidFill>
                  <a:srgbClr val="002060"/>
                </a:solidFill>
                <a:latin typeface="Arial Rounded MT Bold" panose="020F0704030504030204" pitchFamily="34" charset="0"/>
              </a:rPr>
              <a:t>np.empty</a:t>
            </a:r>
            <a:r>
              <a:rPr lang="en-US" altLang="ko-KR" dirty="0">
                <a:solidFill>
                  <a:srgbClr val="002060"/>
                </a:solidFill>
                <a:latin typeface="Arial Rounded MT Bold" panose="020F0704030504030204" pitchFamily="34" charset="0"/>
              </a:rPr>
              <a:t>((8, 4)) </a:t>
            </a: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a:t>
            </a:r>
            <a:r>
              <a:rPr lang="en-US" altLang="ko-KR" dirty="0">
                <a:solidFill>
                  <a:srgbClr val="002060"/>
                </a:solidFill>
                <a:latin typeface="Arial Rounded MT Bold" panose="020F0704030504030204" pitchFamily="34" charset="0"/>
              </a:rPr>
              <a:t>[</a:t>
            </a:r>
            <a:r>
              <a:rPr lang="en-US" altLang="ko-KR" dirty="0" smtClean="0">
                <a:solidFill>
                  <a:srgbClr val="002060"/>
                </a:solidFill>
                <a:latin typeface="Arial Rounded MT Bold" panose="020F0704030504030204" pitchFamily="34" charset="0"/>
              </a:rPr>
              <a:t>118]: </a:t>
            </a:r>
            <a:r>
              <a:rPr lang="en-US" altLang="ko-KR" dirty="0">
                <a:solidFill>
                  <a:srgbClr val="002060"/>
                </a:solidFill>
                <a:latin typeface="Arial Rounded MT Bold" panose="020F0704030504030204" pitchFamily="34" charset="0"/>
              </a:rPr>
              <a:t>for i in range(8): </a:t>
            </a:r>
            <a:r>
              <a:rPr lang="en-US" altLang="ko-KR" dirty="0" err="1" smtClean="0">
                <a:solidFill>
                  <a:srgbClr val="002060"/>
                </a:solidFill>
                <a:latin typeface="Arial Rounded MT Bold" panose="020F0704030504030204" pitchFamily="34" charset="0"/>
              </a:rPr>
              <a:t>arr</a:t>
            </a:r>
            <a:r>
              <a:rPr lang="en-US" altLang="ko-KR" dirty="0" smtClean="0">
                <a:solidFill>
                  <a:srgbClr val="002060"/>
                </a:solidFill>
                <a:latin typeface="Arial Rounded MT Bold" panose="020F0704030504030204" pitchFamily="34" charset="0"/>
              </a:rPr>
              <a:t>[i</a:t>
            </a:r>
            <a:r>
              <a:rPr lang="en-US" altLang="ko-KR" dirty="0">
                <a:solidFill>
                  <a:srgbClr val="002060"/>
                </a:solidFill>
                <a:latin typeface="Arial Rounded MT Bold" panose="020F0704030504030204" pitchFamily="34" charset="0"/>
              </a:rPr>
              <a:t>] = i </a:t>
            </a:r>
            <a:endParaRPr lang="en-US" altLang="ko-KR" dirty="0" smtClean="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a:t>
            </a:r>
            <a:r>
              <a:rPr lang="en-US" altLang="ko-KR" dirty="0">
                <a:solidFill>
                  <a:srgbClr val="002060"/>
                </a:solidFill>
                <a:latin typeface="Arial Rounded MT Bold" panose="020F0704030504030204" pitchFamily="34" charset="0"/>
              </a:rPr>
              <a:t>[</a:t>
            </a:r>
            <a:r>
              <a:rPr lang="en-US" altLang="ko-KR" dirty="0" smtClean="0">
                <a:solidFill>
                  <a:srgbClr val="002060"/>
                </a:solidFill>
                <a:latin typeface="Arial Rounded MT Bold" panose="020F0704030504030204" pitchFamily="34" charset="0"/>
              </a:rPr>
              <a:t>119]: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smtClean="0">
                <a:solidFill>
                  <a:srgbClr val="002060"/>
                </a:solidFill>
                <a:latin typeface="Arial Rounded MT Bold" panose="020F0704030504030204" pitchFamily="34" charset="0"/>
              </a:rPr>
              <a:t>Out[119]: </a:t>
            </a:r>
            <a:r>
              <a:rPr lang="en-US" altLang="ko-KR" dirty="0">
                <a:solidFill>
                  <a:srgbClr val="002060"/>
                </a:solidFill>
                <a:latin typeface="Arial Rounded MT Bold" panose="020F0704030504030204" pitchFamily="34" charset="0"/>
              </a:rPr>
              <a:t>array([[ 0., 0., 0., 0.],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1., 1., 1., 1.],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2., 2., 2., 2.], </a:t>
            </a:r>
          </a:p>
          <a:p>
            <a:pPr fontAlgn="base">
              <a:spcBef>
                <a:spcPct val="0"/>
              </a:spcBef>
              <a:spcAft>
                <a:spcPct val="0"/>
              </a:spcAft>
            </a:pP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3., 3., 3., 3.],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4., 4., 4., 4.],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5., 5., 5., 5.],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6., 6., 6., 6.],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7., 7., 7., 7.]])</a:t>
            </a:r>
          </a:p>
        </p:txBody>
      </p:sp>
    </p:spTree>
    <p:extLst>
      <p:ext uri="{BB962C8B-B14F-4D97-AF65-F5344CB8AC3E}">
        <p14:creationId xmlns:p14="http://schemas.microsoft.com/office/powerpoint/2010/main" val="377823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404664"/>
            <a:ext cx="8820472" cy="720080"/>
          </a:xfrm>
        </p:spPr>
        <p:txBody>
          <a:bodyPr>
            <a:normAutofit/>
          </a:bodyPr>
          <a:lstStyle/>
          <a:p>
            <a:pPr fontAlgn="base"/>
            <a:r>
              <a:rPr lang="en-US" altLang="ko-KR" sz="3200" b="1" dirty="0" smtClean="0"/>
              <a:t>Fancy Indexing (Cont.)</a:t>
            </a:r>
            <a:endParaRPr lang="en-US" altLang="ko-KR" sz="3200" b="1" dirty="0"/>
          </a:p>
        </p:txBody>
      </p:sp>
      <p:sp>
        <p:nvSpPr>
          <p:cNvPr id="3" name="내용 개체 틀 2"/>
          <p:cNvSpPr>
            <a:spLocks noGrp="1"/>
          </p:cNvSpPr>
          <p:nvPr>
            <p:ph idx="1"/>
          </p:nvPr>
        </p:nvSpPr>
        <p:spPr>
          <a:xfrm>
            <a:off x="323528" y="1340768"/>
            <a:ext cx="8533519" cy="4464496"/>
          </a:xfrm>
        </p:spPr>
        <p:txBody>
          <a:bodyPr>
            <a:noAutofit/>
          </a:bodyPr>
          <a:lstStyle/>
          <a:p>
            <a:pPr>
              <a:spcBef>
                <a:spcPts val="600"/>
              </a:spcBef>
            </a:pPr>
            <a:r>
              <a:rPr lang="en-US" altLang="ko-KR" sz="2000" dirty="0"/>
              <a:t>To select out a subset of the rows in a particular order, you can simply pass a list or </a:t>
            </a:r>
            <a:r>
              <a:rPr lang="en-US" altLang="ko-KR" sz="2000" dirty="0" err="1"/>
              <a:t>ndarray</a:t>
            </a:r>
            <a:r>
              <a:rPr lang="en-US" altLang="ko-KR" sz="2000" dirty="0"/>
              <a:t> of integers specifying the desired order</a:t>
            </a:r>
            <a:r>
              <a:rPr lang="en-US" altLang="ko-KR" sz="2000" dirty="0" smtClean="0"/>
              <a:t>:</a:t>
            </a:r>
          </a:p>
          <a:p>
            <a:pPr>
              <a:spcBef>
                <a:spcPts val="600"/>
              </a:spcBef>
            </a:pPr>
            <a:endParaRPr lang="en-US" altLang="ko-KR" sz="2000" dirty="0"/>
          </a:p>
          <a:p>
            <a:pPr>
              <a:spcBef>
                <a:spcPts val="600"/>
              </a:spcBef>
            </a:pPr>
            <a:endParaRPr lang="en-US" altLang="ko-KR" sz="2000" dirty="0" smtClean="0"/>
          </a:p>
          <a:p>
            <a:pPr>
              <a:spcBef>
                <a:spcPts val="600"/>
              </a:spcBef>
            </a:pPr>
            <a:endParaRPr lang="en-US" altLang="ko-KR" sz="2000" dirty="0"/>
          </a:p>
          <a:p>
            <a:pPr>
              <a:spcBef>
                <a:spcPts val="600"/>
              </a:spcBef>
            </a:pPr>
            <a:endParaRPr lang="en-US" altLang="ko-KR" sz="2000" dirty="0" smtClean="0"/>
          </a:p>
          <a:p>
            <a:pPr>
              <a:spcBef>
                <a:spcPts val="1800"/>
              </a:spcBef>
            </a:pPr>
            <a:r>
              <a:rPr lang="en-US" altLang="ko-KR" sz="2000" dirty="0"/>
              <a:t>Hopefully this code did what you expected! Using negative indices select rows from the end:</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37</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10" name="직사각형 9"/>
          <p:cNvSpPr/>
          <p:nvPr/>
        </p:nvSpPr>
        <p:spPr>
          <a:xfrm>
            <a:off x="755576" y="2132856"/>
            <a:ext cx="7688287" cy="16561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120]: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[[4, 3, 0, 6</a:t>
            </a:r>
            <a:r>
              <a:rPr lang="en-US" altLang="ko-KR" dirty="0" smtClean="0">
                <a:solidFill>
                  <a:srgbClr val="002060"/>
                </a:solidFill>
                <a:latin typeface="Arial Rounded MT Bold" panose="020F0704030504030204" pitchFamily="34" charset="0"/>
              </a:rPr>
              <a:t>]]</a:t>
            </a:r>
            <a:endParaRPr lang="en-US" altLang="ko-KR" dirty="0">
              <a:solidFill>
                <a:srgbClr val="002060"/>
              </a:solidFill>
              <a:latin typeface="Arial Rounded MT Bold" panose="020F0704030504030204" pitchFamily="34" charset="0"/>
            </a:endParaRPr>
          </a:p>
          <a:p>
            <a:pPr fontAlgn="base">
              <a:spcBef>
                <a:spcPct val="0"/>
              </a:spcBef>
              <a:spcAft>
                <a:spcPct val="0"/>
              </a:spcAft>
            </a:pPr>
            <a:r>
              <a:rPr lang="en-US" altLang="ko-KR" dirty="0" smtClean="0">
                <a:solidFill>
                  <a:srgbClr val="002060"/>
                </a:solidFill>
                <a:latin typeface="Arial Rounded MT Bold" panose="020F0704030504030204" pitchFamily="34" charset="0"/>
              </a:rPr>
              <a:t>Out[120]: </a:t>
            </a:r>
            <a:r>
              <a:rPr lang="en-US" altLang="ko-KR" dirty="0">
                <a:solidFill>
                  <a:srgbClr val="002060"/>
                </a:solidFill>
                <a:latin typeface="Arial Rounded MT Bold" panose="020F0704030504030204" pitchFamily="34" charset="0"/>
              </a:rPr>
              <a:t>array</a:t>
            </a:r>
            <a:r>
              <a:rPr lang="en-US" altLang="ko-KR" dirty="0" smtClean="0">
                <a:solidFill>
                  <a:srgbClr val="002060"/>
                </a:solidFill>
                <a:latin typeface="Arial Rounded MT Bold" panose="020F0704030504030204" pitchFamily="34" charset="0"/>
              </a:rPr>
              <a:t>([</a:t>
            </a:r>
            <a:r>
              <a:rPr lang="en-US" altLang="ko-KR" dirty="0">
                <a:solidFill>
                  <a:srgbClr val="002060"/>
                </a:solidFill>
                <a:latin typeface="Arial Rounded MT Bold" panose="020F0704030504030204" pitchFamily="34" charset="0"/>
              </a:rPr>
              <a:t>[ 4., 4., 4., 4</a:t>
            </a:r>
            <a:r>
              <a:rPr lang="en-US" altLang="ko-KR" dirty="0" smtClean="0">
                <a:solidFill>
                  <a:srgbClr val="002060"/>
                </a:solidFill>
                <a:latin typeface="Arial Rounded MT Bold" panose="020F0704030504030204" pitchFamily="34" charset="0"/>
              </a:rPr>
              <a:t>.],</a:t>
            </a: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[ 3., 3., 3., 3.], </a:t>
            </a: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0., 0., 0., 0.],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6., 6., 6., 6</a:t>
            </a:r>
            <a:r>
              <a:rPr lang="en-US" altLang="ko-KR" dirty="0" smtClean="0">
                <a:solidFill>
                  <a:srgbClr val="002060"/>
                </a:solidFill>
                <a:latin typeface="Arial Rounded MT Bold" panose="020F0704030504030204" pitchFamily="34" charset="0"/>
              </a:rPr>
              <a:t>.]</a:t>
            </a: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p>
        </p:txBody>
      </p:sp>
      <p:sp>
        <p:nvSpPr>
          <p:cNvPr id="7" name="직사각형 6"/>
          <p:cNvSpPr/>
          <p:nvPr/>
        </p:nvSpPr>
        <p:spPr>
          <a:xfrm>
            <a:off x="755576" y="4869160"/>
            <a:ext cx="7688287" cy="1440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121]: </a:t>
            </a:r>
            <a:r>
              <a:rPr lang="en-US" altLang="ko-KR" dirty="0" err="1">
                <a:solidFill>
                  <a:srgbClr val="002060"/>
                </a:solidFill>
                <a:latin typeface="Arial Rounded MT Bold" panose="020F0704030504030204" pitchFamily="34" charset="0"/>
              </a:rPr>
              <a:t>arr</a:t>
            </a:r>
            <a:r>
              <a:rPr lang="en-US" altLang="ko-KR" dirty="0" smtClean="0">
                <a:solidFill>
                  <a:srgbClr val="002060"/>
                </a:solidFill>
                <a:latin typeface="Arial Rounded MT Bold" panose="020F0704030504030204" pitchFamily="34" charset="0"/>
              </a:rPr>
              <a:t>[[-3, -5, -7]]</a:t>
            </a:r>
            <a:endParaRPr lang="en-US" altLang="ko-KR" dirty="0">
              <a:solidFill>
                <a:srgbClr val="002060"/>
              </a:solidFill>
              <a:latin typeface="Arial Rounded MT Bold" panose="020F0704030504030204" pitchFamily="34" charset="0"/>
            </a:endParaRPr>
          </a:p>
          <a:p>
            <a:pPr fontAlgn="base">
              <a:spcBef>
                <a:spcPct val="0"/>
              </a:spcBef>
              <a:spcAft>
                <a:spcPct val="0"/>
              </a:spcAft>
            </a:pPr>
            <a:r>
              <a:rPr lang="en-US" altLang="ko-KR" dirty="0" smtClean="0">
                <a:solidFill>
                  <a:srgbClr val="002060"/>
                </a:solidFill>
                <a:latin typeface="Arial Rounded MT Bold" panose="020F0704030504030204" pitchFamily="34" charset="0"/>
              </a:rPr>
              <a:t>Out[121]: </a:t>
            </a:r>
            <a:r>
              <a:rPr lang="en-US" altLang="ko-KR" dirty="0">
                <a:solidFill>
                  <a:srgbClr val="002060"/>
                </a:solidFill>
                <a:latin typeface="Arial Rounded MT Bold" panose="020F0704030504030204" pitchFamily="34" charset="0"/>
              </a:rPr>
              <a:t>array</a:t>
            </a:r>
            <a:r>
              <a:rPr lang="en-US" altLang="ko-KR" dirty="0" smtClean="0">
                <a:solidFill>
                  <a:srgbClr val="002060"/>
                </a:solidFill>
                <a:latin typeface="Arial Rounded MT Bold" panose="020F0704030504030204" pitchFamily="34" charset="0"/>
              </a:rPr>
              <a:t>([</a:t>
            </a: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5., 5., 5., 5.],</a:t>
            </a: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[ 3., 3., 3., 3.], </a:t>
            </a: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1</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1</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1</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1</a:t>
            </a:r>
            <a:r>
              <a:rPr lang="en-US" altLang="ko-KR" dirty="0" smtClean="0">
                <a:solidFill>
                  <a:srgbClr val="002060"/>
                </a:solidFill>
                <a:latin typeface="Arial Rounded MT Bold" panose="020F0704030504030204" pitchFamily="34" charset="0"/>
              </a:rPr>
              <a:t>.]]) </a:t>
            </a:r>
          </a:p>
        </p:txBody>
      </p:sp>
    </p:spTree>
    <p:extLst>
      <p:ext uri="{BB962C8B-B14F-4D97-AF65-F5344CB8AC3E}">
        <p14:creationId xmlns:p14="http://schemas.microsoft.com/office/powerpoint/2010/main" val="3790040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404664"/>
            <a:ext cx="8820472" cy="720080"/>
          </a:xfrm>
        </p:spPr>
        <p:txBody>
          <a:bodyPr>
            <a:normAutofit/>
          </a:bodyPr>
          <a:lstStyle/>
          <a:p>
            <a:pPr fontAlgn="base"/>
            <a:r>
              <a:rPr lang="en-US" altLang="ko-KR" sz="3200" b="1" dirty="0" smtClean="0"/>
              <a:t>Fancy Indexing (Cont.)</a:t>
            </a:r>
            <a:endParaRPr lang="en-US" altLang="ko-KR" sz="3200" b="1" dirty="0"/>
          </a:p>
        </p:txBody>
      </p:sp>
      <p:sp>
        <p:nvSpPr>
          <p:cNvPr id="3" name="내용 개체 틀 2"/>
          <p:cNvSpPr>
            <a:spLocks noGrp="1"/>
          </p:cNvSpPr>
          <p:nvPr>
            <p:ph idx="1"/>
          </p:nvPr>
        </p:nvSpPr>
        <p:spPr>
          <a:xfrm>
            <a:off x="323528" y="1196752"/>
            <a:ext cx="8533519" cy="936104"/>
          </a:xfrm>
        </p:spPr>
        <p:txBody>
          <a:bodyPr>
            <a:noAutofit/>
          </a:bodyPr>
          <a:lstStyle/>
          <a:p>
            <a:pPr>
              <a:spcBef>
                <a:spcPts val="600"/>
              </a:spcBef>
            </a:pPr>
            <a:r>
              <a:rPr lang="en-US" altLang="ko-KR" sz="2000" dirty="0"/>
              <a:t>Passing multiple index arrays does something slightly different; it selects a 1D array of elements corresponding to each tuple of indices</a:t>
            </a:r>
            <a:r>
              <a:rPr lang="en-US" altLang="ko-KR" sz="2000" dirty="0" smtClean="0"/>
              <a:t>:</a:t>
            </a:r>
            <a:endParaRPr lang="en-US" altLang="ko-KR" sz="2000"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38</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10" name="직사각형 9"/>
          <p:cNvSpPr/>
          <p:nvPr/>
        </p:nvSpPr>
        <p:spPr>
          <a:xfrm>
            <a:off x="755576" y="2060848"/>
            <a:ext cx="7688287" cy="41044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a:t>
            </a:r>
            <a:r>
              <a:rPr lang="en-US" altLang="ko-KR" dirty="0">
                <a:solidFill>
                  <a:srgbClr val="002060"/>
                </a:solidFill>
                <a:latin typeface="Arial Rounded MT Bold" panose="020F0704030504030204" pitchFamily="34" charset="0"/>
              </a:rPr>
              <a:t>[</a:t>
            </a:r>
            <a:r>
              <a:rPr lang="en-US" altLang="ko-KR" dirty="0" smtClean="0">
                <a:solidFill>
                  <a:srgbClr val="002060"/>
                </a:solidFill>
                <a:latin typeface="Arial Rounded MT Bold" panose="020F0704030504030204" pitchFamily="34" charset="0"/>
              </a:rPr>
              <a:t>122]: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 </a:t>
            </a:r>
            <a:r>
              <a:rPr lang="en-US" altLang="ko-KR" dirty="0" err="1">
                <a:solidFill>
                  <a:srgbClr val="002060"/>
                </a:solidFill>
                <a:latin typeface="Arial Rounded MT Bold" panose="020F0704030504030204" pitchFamily="34" charset="0"/>
              </a:rPr>
              <a:t>np.arange</a:t>
            </a:r>
            <a:r>
              <a:rPr lang="en-US" altLang="ko-KR" dirty="0">
                <a:solidFill>
                  <a:srgbClr val="002060"/>
                </a:solidFill>
                <a:latin typeface="Arial Rounded MT Bold" panose="020F0704030504030204" pitchFamily="34" charset="0"/>
              </a:rPr>
              <a:t>(32).reshape((8, 4)) </a:t>
            </a:r>
            <a:endParaRPr lang="en-US" altLang="ko-KR" sz="500" dirty="0" smtClean="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a:t>
            </a:r>
            <a:r>
              <a:rPr lang="en-US" altLang="ko-KR" dirty="0">
                <a:solidFill>
                  <a:srgbClr val="002060"/>
                </a:solidFill>
                <a:latin typeface="Arial Rounded MT Bold" panose="020F0704030504030204" pitchFamily="34" charset="0"/>
              </a:rPr>
              <a:t>[</a:t>
            </a:r>
            <a:r>
              <a:rPr lang="en-US" altLang="ko-KR" dirty="0" smtClean="0">
                <a:solidFill>
                  <a:srgbClr val="002060"/>
                </a:solidFill>
                <a:latin typeface="Arial Rounded MT Bold" panose="020F0704030504030204" pitchFamily="34" charset="0"/>
              </a:rPr>
              <a:t>123]: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smtClean="0">
                <a:solidFill>
                  <a:srgbClr val="002060"/>
                </a:solidFill>
                <a:latin typeface="Arial Rounded MT Bold" panose="020F0704030504030204" pitchFamily="34" charset="0"/>
              </a:rPr>
              <a:t>Out[123]: </a:t>
            </a:r>
            <a:r>
              <a:rPr lang="en-US" altLang="ko-KR" dirty="0">
                <a:solidFill>
                  <a:srgbClr val="002060"/>
                </a:solidFill>
                <a:latin typeface="Arial Rounded MT Bold" panose="020F0704030504030204" pitchFamily="34" charset="0"/>
              </a:rPr>
              <a:t>array([[ 0, 1, 2, 3],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FF0000"/>
                </a:solidFill>
                <a:latin typeface="Arial Rounded MT Bold" panose="020F0704030504030204" pitchFamily="34" charset="0"/>
              </a:rPr>
              <a:t>4</a:t>
            </a:r>
            <a:r>
              <a:rPr lang="en-US" altLang="ko-KR" dirty="0">
                <a:solidFill>
                  <a:srgbClr val="002060"/>
                </a:solidFill>
                <a:latin typeface="Arial Rounded MT Bold" panose="020F0704030504030204" pitchFamily="34" charset="0"/>
              </a:rPr>
              <a:t>, 5, 6, 7],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8, 9, </a:t>
            </a:r>
            <a:r>
              <a:rPr lang="en-US" altLang="ko-KR" dirty="0">
                <a:solidFill>
                  <a:srgbClr val="FF0000"/>
                </a:solidFill>
                <a:latin typeface="Arial Rounded MT Bold" panose="020F0704030504030204" pitchFamily="34" charset="0"/>
              </a:rPr>
              <a:t>10</a:t>
            </a:r>
            <a:r>
              <a:rPr lang="en-US" altLang="ko-KR" dirty="0">
                <a:solidFill>
                  <a:srgbClr val="002060"/>
                </a:solidFill>
                <a:latin typeface="Arial Rounded MT Bold" panose="020F0704030504030204" pitchFamily="34" charset="0"/>
              </a:rPr>
              <a:t>, 11],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12, 13, 14, 15], </a:t>
            </a:r>
            <a:r>
              <a:rPr lang="en-US" altLang="ko-KR" dirty="0" smtClean="0">
                <a:solidFill>
                  <a:srgbClr val="002060"/>
                </a:solidFill>
                <a:latin typeface="Arial Rounded MT Bold" panose="020F0704030504030204" pitchFamily="34" charset="0"/>
              </a:rPr>
              <a:t/>
            </a:r>
            <a:br>
              <a:rPr lang="en-US" altLang="ko-KR" dirty="0" smtClean="0">
                <a:solidFill>
                  <a:srgbClr val="002060"/>
                </a:solidFill>
                <a:latin typeface="Arial Rounded MT Bold" panose="020F0704030504030204" pitchFamily="34" charset="0"/>
              </a:rPr>
            </a:b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16, 17, 18, 19],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20, 21, 22, </a:t>
            </a:r>
            <a:r>
              <a:rPr lang="en-US" altLang="ko-KR" dirty="0">
                <a:solidFill>
                  <a:srgbClr val="FF0000"/>
                </a:solidFill>
                <a:latin typeface="Arial Rounded MT Bold" panose="020F0704030504030204" pitchFamily="34" charset="0"/>
              </a:rPr>
              <a:t>23</a:t>
            </a:r>
            <a:r>
              <a:rPr lang="en-US" altLang="ko-KR" dirty="0">
                <a:solidFill>
                  <a:srgbClr val="002060"/>
                </a:solidFill>
                <a:latin typeface="Arial Rounded MT Bold" panose="020F0704030504030204" pitchFamily="34" charset="0"/>
              </a:rPr>
              <a:t>],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24, 25, 26, 27],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28, </a:t>
            </a:r>
            <a:r>
              <a:rPr lang="en-US" altLang="ko-KR" dirty="0">
                <a:solidFill>
                  <a:srgbClr val="FF0000"/>
                </a:solidFill>
                <a:latin typeface="Arial Rounded MT Bold" panose="020F0704030504030204" pitchFamily="34" charset="0"/>
              </a:rPr>
              <a:t>29</a:t>
            </a:r>
            <a:r>
              <a:rPr lang="en-US" altLang="ko-KR" dirty="0">
                <a:solidFill>
                  <a:srgbClr val="002060"/>
                </a:solidFill>
                <a:latin typeface="Arial Rounded MT Bold" panose="020F0704030504030204" pitchFamily="34" charset="0"/>
              </a:rPr>
              <a:t>, 30, 31]]) </a:t>
            </a:r>
            <a:endParaRPr lang="en-US" altLang="ko-KR" dirty="0" smtClean="0">
              <a:solidFill>
                <a:srgbClr val="002060"/>
              </a:solidFill>
              <a:latin typeface="Arial Rounded MT Bold" panose="020F0704030504030204" pitchFamily="34" charset="0"/>
            </a:endParaRPr>
          </a:p>
          <a:p>
            <a:pPr fontAlgn="base">
              <a:lnSpc>
                <a:spcPct val="150000"/>
              </a:lnSpc>
              <a:spcBef>
                <a:spcPct val="0"/>
              </a:spcBef>
              <a:spcAft>
                <a:spcPct val="0"/>
              </a:spcAft>
            </a:pPr>
            <a:endParaRPr lang="en-US" altLang="ko-KR" sz="500" dirty="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a:t>
            </a:r>
            <a:r>
              <a:rPr lang="en-US" altLang="ko-KR" dirty="0">
                <a:solidFill>
                  <a:srgbClr val="002060"/>
                </a:solidFill>
                <a:latin typeface="Arial Rounded MT Bold" panose="020F0704030504030204" pitchFamily="34" charset="0"/>
              </a:rPr>
              <a:t>[</a:t>
            </a:r>
            <a:r>
              <a:rPr lang="en-US" altLang="ko-KR" dirty="0" smtClean="0">
                <a:solidFill>
                  <a:srgbClr val="002060"/>
                </a:solidFill>
                <a:latin typeface="Arial Rounded MT Bold" panose="020F0704030504030204" pitchFamily="34" charset="0"/>
              </a:rPr>
              <a:t>124]: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[[1, 5, 7, 2], [0, 3, 1, 2]]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smtClean="0">
                <a:solidFill>
                  <a:srgbClr val="002060"/>
                </a:solidFill>
                <a:latin typeface="Arial Rounded MT Bold" panose="020F0704030504030204" pitchFamily="34" charset="0"/>
              </a:rPr>
              <a:t>Out[124]: </a:t>
            </a:r>
            <a:r>
              <a:rPr lang="en-US" altLang="ko-KR" dirty="0">
                <a:solidFill>
                  <a:srgbClr val="002060"/>
                </a:solidFill>
                <a:latin typeface="Arial Rounded MT Bold" panose="020F0704030504030204" pitchFamily="34" charset="0"/>
              </a:rPr>
              <a:t>array([ 4, 23, 29, 10])</a:t>
            </a:r>
          </a:p>
        </p:txBody>
      </p:sp>
      <p:sp>
        <p:nvSpPr>
          <p:cNvPr id="5" name="Rectangle 1"/>
          <p:cNvSpPr>
            <a:spLocks noChangeArrowheads="1"/>
          </p:cNvSpPr>
          <p:nvPr/>
        </p:nvSpPr>
        <p:spPr bwMode="auto">
          <a:xfrm>
            <a:off x="5148064" y="3284984"/>
            <a:ext cx="3888432" cy="2862322"/>
          </a:xfrm>
          <a:prstGeom prst="rect">
            <a:avLst/>
          </a:prstGeom>
          <a:noFill/>
        </p:spPr>
        <p:txBody>
          <a:bodyPr wrap="square" rtlCol="0">
            <a:spAutoFit/>
          </a:bodyPr>
          <a:lstStyle/>
          <a:p>
            <a:pPr fontAlgn="base"/>
            <a:r>
              <a:rPr lang="en-US" altLang="ko-KR" dirty="0" smtClean="0">
                <a:solidFill>
                  <a:srgbClr val="FF0000"/>
                </a:solidFill>
              </a:rPr>
              <a:t>Only four </a:t>
            </a:r>
            <a:r>
              <a:rPr lang="ko-KR" altLang="ko-KR" dirty="0" smtClean="0">
                <a:solidFill>
                  <a:srgbClr val="FF0000"/>
                </a:solidFill>
              </a:rPr>
              <a:t>elements</a:t>
            </a:r>
            <a:r>
              <a:rPr lang="ko-KR" altLang="ko-KR" dirty="0">
                <a:solidFill>
                  <a:srgbClr val="FF0000"/>
                </a:solidFill>
              </a:rPr>
              <a:t> (1, 0), (5, 3), (7, 1), and (2, 2) were </a:t>
            </a:r>
            <a:r>
              <a:rPr lang="ko-KR" altLang="ko-KR" dirty="0" smtClean="0">
                <a:solidFill>
                  <a:srgbClr val="FF0000"/>
                </a:solidFill>
              </a:rPr>
              <a:t>selected</a:t>
            </a:r>
            <a:r>
              <a:rPr lang="en-US" altLang="ko-KR" dirty="0" smtClean="0">
                <a:solidFill>
                  <a:srgbClr val="FF0000"/>
                </a:solidFill>
              </a:rPr>
              <a:t> (Not a rectangular area).</a:t>
            </a:r>
          </a:p>
          <a:p>
            <a:pPr fontAlgn="base"/>
            <a:endParaRPr lang="en-US" altLang="ko-KR" dirty="0" smtClean="0"/>
          </a:p>
          <a:p>
            <a:pPr fontAlgn="base"/>
            <a:r>
              <a:rPr lang="en-US" altLang="ko-KR" dirty="0" smtClean="0">
                <a:solidFill>
                  <a:srgbClr val="FF0000"/>
                </a:solidFill>
              </a:rPr>
              <a:t>=&gt; The </a:t>
            </a:r>
            <a:r>
              <a:rPr lang="en-US" altLang="ko-KR" dirty="0">
                <a:solidFill>
                  <a:srgbClr val="FF0000"/>
                </a:solidFill>
              </a:rPr>
              <a:t>behavior of fancy indexing in this case is a bit different from what </a:t>
            </a:r>
            <a:r>
              <a:rPr lang="en-US" altLang="ko-KR" dirty="0" smtClean="0">
                <a:solidFill>
                  <a:srgbClr val="FF0000"/>
                </a:solidFill>
              </a:rPr>
              <a:t>we expected, </a:t>
            </a:r>
            <a:r>
              <a:rPr lang="en-US" altLang="ko-KR" dirty="0">
                <a:solidFill>
                  <a:srgbClr val="FF0000"/>
                </a:solidFill>
              </a:rPr>
              <a:t>which </a:t>
            </a:r>
            <a:r>
              <a:rPr lang="en-US" altLang="ko-KR" dirty="0" smtClean="0">
                <a:solidFill>
                  <a:srgbClr val="FF0000"/>
                </a:solidFill>
              </a:rPr>
              <a:t>should be </a:t>
            </a:r>
            <a:r>
              <a:rPr lang="en-US" altLang="ko-KR" dirty="0">
                <a:solidFill>
                  <a:srgbClr val="FF0000"/>
                </a:solidFill>
              </a:rPr>
              <a:t>the rectangular region formed by selecting a subset of the matrix’s rows and </a:t>
            </a:r>
            <a:r>
              <a:rPr lang="en-US" altLang="ko-KR" dirty="0" smtClean="0">
                <a:solidFill>
                  <a:srgbClr val="FF0000"/>
                </a:solidFill>
              </a:rPr>
              <a:t>columns</a:t>
            </a:r>
            <a:r>
              <a:rPr lang="en-US" altLang="ko-KR" dirty="0">
                <a:solidFill>
                  <a:srgbClr val="FF0000"/>
                </a:solidFill>
              </a:rPr>
              <a:t> </a:t>
            </a:r>
            <a:r>
              <a:rPr lang="en-US" altLang="ko-KR" dirty="0" smtClean="0">
                <a:solidFill>
                  <a:srgbClr val="FF0000"/>
                </a:solidFill>
              </a:rPr>
              <a:t>(See next slide)</a:t>
            </a:r>
            <a:r>
              <a:rPr lang="ko-KR" altLang="ko-KR" dirty="0" smtClean="0">
                <a:solidFill>
                  <a:srgbClr val="FF0000"/>
                </a:solidFill>
              </a:rPr>
              <a:t> </a:t>
            </a:r>
            <a:endParaRPr lang="ko-KR" altLang="ko-KR" dirty="0">
              <a:solidFill>
                <a:srgbClr val="FF0000"/>
              </a:solidFill>
            </a:endParaRPr>
          </a:p>
        </p:txBody>
      </p:sp>
      <p:cxnSp>
        <p:nvCxnSpPr>
          <p:cNvPr id="9" name="직선 화살표 연결선 8"/>
          <p:cNvCxnSpPr/>
          <p:nvPr/>
        </p:nvCxnSpPr>
        <p:spPr>
          <a:xfrm flipV="1">
            <a:off x="4499992" y="4005066"/>
            <a:ext cx="648072" cy="13681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2195736" y="5733256"/>
            <a:ext cx="240398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406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820472" cy="648072"/>
          </a:xfrm>
        </p:spPr>
        <p:txBody>
          <a:bodyPr>
            <a:normAutofit/>
          </a:bodyPr>
          <a:lstStyle/>
          <a:p>
            <a:pPr fontAlgn="base"/>
            <a:r>
              <a:rPr lang="en-US" altLang="ko-KR" sz="3200" b="1" dirty="0" smtClean="0"/>
              <a:t>Fancy Indexing (Cont.)</a:t>
            </a:r>
            <a:endParaRPr lang="en-US" altLang="ko-KR" sz="3200" b="1" dirty="0"/>
          </a:p>
        </p:txBody>
      </p:sp>
      <p:sp>
        <p:nvSpPr>
          <p:cNvPr id="3" name="내용 개체 틀 2"/>
          <p:cNvSpPr>
            <a:spLocks noGrp="1"/>
          </p:cNvSpPr>
          <p:nvPr>
            <p:ph idx="1"/>
          </p:nvPr>
        </p:nvSpPr>
        <p:spPr>
          <a:xfrm>
            <a:off x="323528" y="980728"/>
            <a:ext cx="8533519" cy="3528392"/>
          </a:xfrm>
        </p:spPr>
        <p:txBody>
          <a:bodyPr>
            <a:noAutofit/>
          </a:bodyPr>
          <a:lstStyle/>
          <a:p>
            <a:pPr>
              <a:spcBef>
                <a:spcPts val="600"/>
              </a:spcBef>
            </a:pPr>
            <a:r>
              <a:rPr lang="en-US" altLang="ko-KR" sz="2000" dirty="0" smtClean="0"/>
              <a:t>Use slicing with fancy indexing, in order to get the </a:t>
            </a:r>
            <a:r>
              <a:rPr lang="en-US" altLang="ko-KR" sz="2000" b="1" dirty="0"/>
              <a:t>rectangular region </a:t>
            </a:r>
            <a:r>
              <a:rPr lang="en-US" altLang="ko-KR" sz="2000" dirty="0"/>
              <a:t>formed by selecting a subset of the matrix’s rows and </a:t>
            </a:r>
            <a:r>
              <a:rPr lang="en-US" altLang="ko-KR" sz="2000" dirty="0" smtClean="0"/>
              <a:t>columns:</a:t>
            </a:r>
          </a:p>
          <a:p>
            <a:pPr>
              <a:spcBef>
                <a:spcPts val="600"/>
              </a:spcBef>
            </a:pPr>
            <a:endParaRPr lang="en-US" altLang="ko-KR" sz="2000" dirty="0"/>
          </a:p>
          <a:p>
            <a:pPr>
              <a:spcBef>
                <a:spcPts val="600"/>
              </a:spcBef>
            </a:pPr>
            <a:endParaRPr lang="en-US" altLang="ko-KR" sz="2000" dirty="0" smtClean="0"/>
          </a:p>
          <a:p>
            <a:pPr marL="0" indent="0">
              <a:spcBef>
                <a:spcPts val="600"/>
              </a:spcBef>
              <a:buNone/>
            </a:pPr>
            <a:endParaRPr lang="en-US" altLang="ko-KR" sz="2000" dirty="0" smtClean="0"/>
          </a:p>
          <a:p>
            <a:pPr>
              <a:spcBef>
                <a:spcPts val="2400"/>
              </a:spcBef>
            </a:pPr>
            <a:r>
              <a:rPr lang="en-US" altLang="ko-KR" sz="2000" dirty="0"/>
              <a:t>Another way is to use the </a:t>
            </a:r>
            <a:r>
              <a:rPr lang="en-US" altLang="ko-KR" sz="2000" b="1" dirty="0" err="1"/>
              <a:t>np.ix</a:t>
            </a:r>
            <a:r>
              <a:rPr lang="en-US" altLang="ko-KR" sz="2000" b="1" dirty="0"/>
              <a:t>_</a:t>
            </a:r>
            <a:r>
              <a:rPr lang="en-US" altLang="ko-KR" sz="2000" dirty="0"/>
              <a:t> function, which converts two 1D integer arrays to an indexer that selects the square region:</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39</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10" name="직사각형 9"/>
          <p:cNvSpPr/>
          <p:nvPr/>
        </p:nvSpPr>
        <p:spPr>
          <a:xfrm>
            <a:off x="746175" y="1772816"/>
            <a:ext cx="7688287" cy="15121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125]: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[[1, 5, 7, 2]][:, [0, 3, 1, 2]]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smtClean="0">
                <a:solidFill>
                  <a:srgbClr val="002060"/>
                </a:solidFill>
                <a:latin typeface="Arial Rounded MT Bold" panose="020F0704030504030204" pitchFamily="34" charset="0"/>
              </a:rPr>
              <a:t>Out[125]: </a:t>
            </a:r>
            <a:r>
              <a:rPr lang="en-US" altLang="ko-KR" dirty="0">
                <a:solidFill>
                  <a:srgbClr val="002060"/>
                </a:solidFill>
                <a:latin typeface="Arial Rounded MT Bold" panose="020F0704030504030204" pitchFamily="34" charset="0"/>
              </a:rPr>
              <a:t>array([[ 4, 7, 5, 6],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20, 23, 21, 22],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28, 31, 29, 30],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8, 11, 9, 10</a:t>
            </a:r>
            <a:r>
              <a:rPr lang="en-US" altLang="ko-KR" dirty="0" smtClean="0">
                <a:solidFill>
                  <a:srgbClr val="002060"/>
                </a:solidFill>
                <a:latin typeface="Arial Rounded MT Bold" panose="020F0704030504030204" pitchFamily="34" charset="0"/>
              </a:rPr>
              <a:t>]])</a:t>
            </a:r>
            <a:endParaRPr lang="en-US" altLang="ko-KR" dirty="0">
              <a:solidFill>
                <a:srgbClr val="002060"/>
              </a:solidFill>
              <a:latin typeface="Arial Rounded MT Bold" panose="020F0704030504030204" pitchFamily="34" charset="0"/>
            </a:endParaRPr>
          </a:p>
        </p:txBody>
      </p:sp>
      <p:sp>
        <p:nvSpPr>
          <p:cNvPr id="11" name="Rectangle 1"/>
          <p:cNvSpPr>
            <a:spLocks noChangeArrowheads="1"/>
          </p:cNvSpPr>
          <p:nvPr/>
        </p:nvSpPr>
        <p:spPr bwMode="auto">
          <a:xfrm>
            <a:off x="4860032" y="2854677"/>
            <a:ext cx="4286896" cy="646331"/>
          </a:xfrm>
          <a:prstGeom prst="rect">
            <a:avLst/>
          </a:prstGeom>
          <a:noFill/>
        </p:spPr>
        <p:txBody>
          <a:bodyPr wrap="square" rtlCol="0">
            <a:spAutoFit/>
          </a:bodyPr>
          <a:lstStyle/>
          <a:p>
            <a:pPr fontAlgn="base"/>
            <a:r>
              <a:rPr lang="en-US" altLang="ko-KR" dirty="0" smtClean="0">
                <a:solidFill>
                  <a:srgbClr val="FF0000"/>
                </a:solidFill>
              </a:rPr>
              <a:t>Compare with </a:t>
            </a:r>
            <a:r>
              <a:rPr lang="en-US" altLang="ko-KR" dirty="0" err="1" smtClean="0">
                <a:solidFill>
                  <a:srgbClr val="FF0000"/>
                </a:solidFill>
                <a:latin typeface="Arial Rounded MT Bold" panose="020F0704030504030204" pitchFamily="34" charset="0"/>
              </a:rPr>
              <a:t>arr</a:t>
            </a:r>
            <a:r>
              <a:rPr lang="en-US" altLang="ko-KR" dirty="0" smtClean="0">
                <a:solidFill>
                  <a:srgbClr val="FF0000"/>
                </a:solidFill>
                <a:latin typeface="Arial Rounded MT Bold" panose="020F0704030504030204" pitchFamily="34" charset="0"/>
              </a:rPr>
              <a:t>[1:4, </a:t>
            </a:r>
            <a:r>
              <a:rPr lang="en-US" altLang="ko-KR" dirty="0">
                <a:solidFill>
                  <a:srgbClr val="FF0000"/>
                </a:solidFill>
                <a:latin typeface="Arial Rounded MT Bold" panose="020F0704030504030204" pitchFamily="34" charset="0"/>
              </a:rPr>
              <a:t>[0, 3, 1, 2</a:t>
            </a:r>
            <a:r>
              <a:rPr lang="en-US" altLang="ko-KR" dirty="0" smtClean="0">
                <a:solidFill>
                  <a:srgbClr val="FF0000"/>
                </a:solidFill>
                <a:latin typeface="Arial Rounded MT Bold" panose="020F0704030504030204" pitchFamily="34" charset="0"/>
              </a:rPr>
              <a:t>]]; what is the benefit of the above one?</a:t>
            </a:r>
            <a:endParaRPr lang="ko-KR" altLang="ko-KR" dirty="0">
              <a:solidFill>
                <a:srgbClr val="FF0000"/>
              </a:solidFill>
            </a:endParaRPr>
          </a:p>
        </p:txBody>
      </p:sp>
      <p:sp>
        <p:nvSpPr>
          <p:cNvPr id="12" name="직사각형 11"/>
          <p:cNvSpPr/>
          <p:nvPr/>
        </p:nvSpPr>
        <p:spPr>
          <a:xfrm>
            <a:off x="746174" y="4149080"/>
            <a:ext cx="7688287" cy="15121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a:t>
            </a:r>
            <a:r>
              <a:rPr lang="en-US" altLang="ko-KR" dirty="0" err="1">
                <a:solidFill>
                  <a:srgbClr val="002060"/>
                </a:solidFill>
                <a:latin typeface="Arial Rounded MT Bold" panose="020F0704030504030204" pitchFamily="34" charset="0"/>
              </a:rPr>
              <a:t>np.ix</a:t>
            </a:r>
            <a:r>
              <a:rPr lang="en-US" altLang="ko-KR" dirty="0">
                <a:solidFill>
                  <a:srgbClr val="002060"/>
                </a:solidFill>
                <a:latin typeface="Arial Rounded MT Bold" panose="020F0704030504030204" pitchFamily="34" charset="0"/>
              </a:rPr>
              <a:t>_([1, 5, 7, 2], [0, 3, 1, 2])]</a:t>
            </a:r>
          </a:p>
          <a:p>
            <a:pPr fontAlgn="base">
              <a:spcBef>
                <a:spcPct val="0"/>
              </a:spcBef>
              <a:spcAft>
                <a:spcPct val="0"/>
              </a:spcAft>
            </a:pPr>
            <a:r>
              <a:rPr lang="en-US" altLang="ko-KR" dirty="0" smtClean="0">
                <a:solidFill>
                  <a:srgbClr val="002060"/>
                </a:solidFill>
                <a:latin typeface="Arial Rounded MT Bold" panose="020F0704030504030204" pitchFamily="34" charset="0"/>
              </a:rPr>
              <a:t>Out: </a:t>
            </a:r>
            <a:r>
              <a:rPr lang="en-US" altLang="ko-KR" dirty="0">
                <a:solidFill>
                  <a:srgbClr val="002060"/>
                </a:solidFill>
                <a:latin typeface="Arial Rounded MT Bold" panose="020F0704030504030204" pitchFamily="34" charset="0"/>
              </a:rPr>
              <a:t>array</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4, 7, 5, 6],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20, 23, 21, 22],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28, 31, 29, 30],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8, 11, 9, 10</a:t>
            </a:r>
            <a:r>
              <a:rPr lang="en-US" altLang="ko-KR" dirty="0" smtClean="0">
                <a:solidFill>
                  <a:srgbClr val="002060"/>
                </a:solidFill>
                <a:latin typeface="Arial Rounded MT Bold" panose="020F0704030504030204" pitchFamily="34" charset="0"/>
              </a:rPr>
              <a:t>]])</a:t>
            </a:r>
            <a:endParaRPr lang="en-US" altLang="ko-KR" dirty="0">
              <a:solidFill>
                <a:srgbClr val="002060"/>
              </a:solidFill>
              <a:latin typeface="Arial Rounded MT Bold" panose="020F0704030504030204" pitchFamily="34" charset="0"/>
            </a:endParaRPr>
          </a:p>
        </p:txBody>
      </p:sp>
      <p:sp>
        <p:nvSpPr>
          <p:cNvPr id="13" name="TextBox 12"/>
          <p:cNvSpPr txBox="1"/>
          <p:nvPr/>
        </p:nvSpPr>
        <p:spPr>
          <a:xfrm>
            <a:off x="443300" y="5760640"/>
            <a:ext cx="7991162" cy="98072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nSpc>
                <a:spcPct val="140000"/>
              </a:lnSpc>
              <a:spcBef>
                <a:spcPts val="1200"/>
              </a:spcBef>
              <a:buClr>
                <a:schemeClr val="accent1"/>
              </a:buClr>
              <a:buSzPct val="85000"/>
              <a:defRPr sz="2000">
                <a:solidFill>
                  <a:srgbClr val="0000FF"/>
                </a:solidFill>
              </a:defRPr>
            </a:lvl1pPr>
          </a:lstStyle>
          <a:p>
            <a:pPr>
              <a:lnSpc>
                <a:spcPct val="100000"/>
              </a:lnSpc>
              <a:spcBef>
                <a:spcPts val="0"/>
              </a:spcBef>
            </a:pPr>
            <a:r>
              <a:rPr lang="en-US" altLang="ko-KR" sz="1800" dirty="0"/>
              <a:t>Using </a:t>
            </a:r>
            <a:r>
              <a:rPr lang="en-US" altLang="ko-KR" sz="1800" dirty="0">
                <a:hlinkClick r:id="rId2" tooltip="numpy.ix_"/>
              </a:rPr>
              <a:t>ix_</a:t>
            </a:r>
            <a:r>
              <a:rPr lang="en-US" altLang="ko-KR" sz="1800" dirty="0"/>
              <a:t> one can quickly construct index arrays that will index the cross product. a[</a:t>
            </a:r>
            <a:r>
              <a:rPr lang="en-US" altLang="ko-KR" sz="1800" dirty="0" err="1"/>
              <a:t>np.ix</a:t>
            </a:r>
            <a:r>
              <a:rPr lang="en-US" altLang="ko-KR" sz="1800" dirty="0"/>
              <a:t>_([1,3],[2,5])] returns the array [[a[1,2] a[1,5]], [a[3,2] a[3,5]]].</a:t>
            </a:r>
          </a:p>
          <a:p>
            <a:pPr>
              <a:lnSpc>
                <a:spcPct val="100000"/>
              </a:lnSpc>
              <a:spcBef>
                <a:spcPts val="0"/>
              </a:spcBef>
            </a:pPr>
            <a:r>
              <a:rPr lang="en-US" altLang="ko-KR" sz="1800" dirty="0">
                <a:hlinkClick r:id="rId3"/>
              </a:rPr>
              <a:t>https://docs.scipy.org/doc/numpy/reference/generated/numpy.ix_.html</a:t>
            </a:r>
            <a:endParaRPr lang="ko-KR" altLang="en-US" sz="1800" dirty="0"/>
          </a:p>
        </p:txBody>
      </p:sp>
      <p:sp>
        <p:nvSpPr>
          <p:cNvPr id="14" name="Rectangle 1"/>
          <p:cNvSpPr>
            <a:spLocks noChangeArrowheads="1"/>
          </p:cNvSpPr>
          <p:nvPr/>
        </p:nvSpPr>
        <p:spPr bwMode="auto">
          <a:xfrm>
            <a:off x="5436096" y="4149080"/>
            <a:ext cx="3312368" cy="646331"/>
          </a:xfrm>
          <a:prstGeom prst="rect">
            <a:avLst/>
          </a:prstGeom>
          <a:noFill/>
        </p:spPr>
        <p:txBody>
          <a:bodyPr wrap="square" rtlCol="0">
            <a:spAutoFit/>
          </a:bodyPr>
          <a:lstStyle/>
          <a:p>
            <a:pPr fontAlgn="base"/>
            <a:r>
              <a:rPr lang="en-US" altLang="ko-KR" b="1" dirty="0">
                <a:solidFill>
                  <a:srgbClr val="FF0000"/>
                </a:solidFill>
              </a:rPr>
              <a:t>Compare with </a:t>
            </a:r>
            <a:r>
              <a:rPr lang="en-US" altLang="ko-KR" b="1" dirty="0" smtClean="0">
                <a:solidFill>
                  <a:srgbClr val="FF0000"/>
                </a:solidFill>
              </a:rPr>
              <a:t>the results </a:t>
            </a:r>
            <a:r>
              <a:rPr lang="en-US" altLang="ko-KR" b="1" dirty="0">
                <a:solidFill>
                  <a:srgbClr val="FF0000"/>
                </a:solidFill>
              </a:rPr>
              <a:t>of </a:t>
            </a:r>
            <a:r>
              <a:rPr lang="en-US" altLang="ko-KR" b="1" dirty="0" smtClean="0">
                <a:solidFill>
                  <a:srgbClr val="FF0000"/>
                </a:solidFill>
              </a:rPr>
              <a:t>“</a:t>
            </a:r>
            <a:r>
              <a:rPr lang="en-US" altLang="ko-KR" b="1" dirty="0" err="1" smtClean="0">
                <a:solidFill>
                  <a:srgbClr val="FF0000"/>
                </a:solidFill>
              </a:rPr>
              <a:t>arr</a:t>
            </a:r>
            <a:r>
              <a:rPr lang="en-US" altLang="ko-KR" b="1" dirty="0">
                <a:solidFill>
                  <a:srgbClr val="FF0000"/>
                </a:solidFill>
              </a:rPr>
              <a:t>[[1, 5, 7, 2], [0, 3, 1, 2</a:t>
            </a:r>
            <a:r>
              <a:rPr lang="en-US" altLang="ko-KR" b="1" dirty="0" smtClean="0">
                <a:solidFill>
                  <a:srgbClr val="FF0000"/>
                </a:solidFill>
              </a:rPr>
              <a:t>]]”</a:t>
            </a:r>
            <a:endParaRPr lang="en-US" altLang="ko-KR" b="1" dirty="0">
              <a:solidFill>
                <a:srgbClr val="FF0000"/>
              </a:solidFill>
            </a:endParaRPr>
          </a:p>
        </p:txBody>
      </p:sp>
      <p:cxnSp>
        <p:nvCxnSpPr>
          <p:cNvPr id="15" name="직선 연결선 14"/>
          <p:cNvCxnSpPr/>
          <p:nvPr/>
        </p:nvCxnSpPr>
        <p:spPr>
          <a:xfrm>
            <a:off x="1187624" y="4537696"/>
            <a:ext cx="36004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4860032" y="4365104"/>
            <a:ext cx="57606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1835696" y="2186067"/>
            <a:ext cx="302433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
          <p:cNvSpPr>
            <a:spLocks noChangeArrowheads="1"/>
          </p:cNvSpPr>
          <p:nvPr/>
        </p:nvSpPr>
        <p:spPr bwMode="auto">
          <a:xfrm>
            <a:off x="4860032" y="1700808"/>
            <a:ext cx="3924746" cy="1200329"/>
          </a:xfrm>
          <a:prstGeom prst="rect">
            <a:avLst/>
          </a:prstGeom>
          <a:noFill/>
        </p:spPr>
        <p:txBody>
          <a:bodyPr wrap="square" rtlCol="0">
            <a:spAutoFit/>
          </a:bodyPr>
          <a:lstStyle/>
          <a:p>
            <a:pPr fontAlgn="base"/>
            <a:r>
              <a:rPr lang="en-US" altLang="ko-KR" b="1" dirty="0" smtClean="0">
                <a:solidFill>
                  <a:srgbClr val="FF0000"/>
                </a:solidFill>
              </a:rPr>
              <a:t>Firstly, create a subset by a fancy indexing </a:t>
            </a:r>
            <a:r>
              <a:rPr lang="en-US" altLang="ko-KR" dirty="0" err="1">
                <a:solidFill>
                  <a:srgbClr val="FF0000"/>
                </a:solidFill>
                <a:latin typeface="Arial Rounded MT Bold" panose="020F0704030504030204" pitchFamily="34" charset="0"/>
              </a:rPr>
              <a:t>arr</a:t>
            </a:r>
            <a:r>
              <a:rPr lang="en-US" altLang="ko-KR" dirty="0">
                <a:solidFill>
                  <a:srgbClr val="FF0000"/>
                </a:solidFill>
                <a:latin typeface="Arial Rounded MT Bold" panose="020F0704030504030204" pitchFamily="34" charset="0"/>
              </a:rPr>
              <a:t>[[1, 5, 7, 2</a:t>
            </a:r>
            <a:r>
              <a:rPr lang="en-US" altLang="ko-KR" dirty="0" smtClean="0">
                <a:solidFill>
                  <a:srgbClr val="FF0000"/>
                </a:solidFill>
                <a:latin typeface="Arial Rounded MT Bold" panose="020F0704030504030204" pitchFamily="34" charset="0"/>
              </a:rPr>
              <a:t>]] and apply a fancy indexing </a:t>
            </a:r>
            <a:r>
              <a:rPr lang="en-US" altLang="ko-KR" dirty="0">
                <a:solidFill>
                  <a:srgbClr val="FF0000"/>
                </a:solidFill>
                <a:latin typeface="Arial Rounded MT Bold" panose="020F0704030504030204" pitchFamily="34" charset="0"/>
              </a:rPr>
              <a:t>[:, [0, 3, 1, 2</a:t>
            </a:r>
            <a:r>
              <a:rPr lang="en-US" altLang="ko-KR" dirty="0" smtClean="0">
                <a:solidFill>
                  <a:srgbClr val="FF0000"/>
                </a:solidFill>
                <a:latin typeface="Arial Rounded MT Bold" panose="020F0704030504030204" pitchFamily="34" charset="0"/>
              </a:rPr>
              <a:t>]] to the interim result.</a:t>
            </a:r>
            <a:endParaRPr lang="en-US" altLang="ko-KR" b="1" dirty="0">
              <a:solidFill>
                <a:srgbClr val="FF0000"/>
              </a:solidFill>
            </a:endParaRPr>
          </a:p>
        </p:txBody>
      </p:sp>
    </p:spTree>
    <p:extLst>
      <p:ext uri="{BB962C8B-B14F-4D97-AF65-F5344CB8AC3E}">
        <p14:creationId xmlns:p14="http://schemas.microsoft.com/office/powerpoint/2010/main" val="73184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404664"/>
            <a:ext cx="8229600" cy="720080"/>
          </a:xfrm>
        </p:spPr>
        <p:txBody>
          <a:bodyPr/>
          <a:lstStyle/>
          <a:p>
            <a:r>
              <a:rPr lang="en-US" altLang="ko-KR" b="1" dirty="0" err="1" smtClean="0"/>
              <a:t>NumPy</a:t>
            </a:r>
            <a:r>
              <a:rPr lang="en-US" altLang="ko-KR" b="1" dirty="0" smtClean="0"/>
              <a:t> </a:t>
            </a:r>
            <a:r>
              <a:rPr lang="en-US" altLang="ko-KR" b="1" dirty="0" err="1" smtClean="0"/>
              <a:t>ndarray</a:t>
            </a:r>
            <a:endParaRPr lang="ko-KR" altLang="en-US" dirty="0"/>
          </a:p>
        </p:txBody>
      </p:sp>
      <p:sp>
        <p:nvSpPr>
          <p:cNvPr id="3" name="내용 개체 틀 2"/>
          <p:cNvSpPr>
            <a:spLocks noGrp="1"/>
          </p:cNvSpPr>
          <p:nvPr>
            <p:ph idx="1"/>
          </p:nvPr>
        </p:nvSpPr>
        <p:spPr>
          <a:xfrm>
            <a:off x="395536" y="1268760"/>
            <a:ext cx="3888432" cy="5256584"/>
          </a:xfrm>
        </p:spPr>
        <p:txBody>
          <a:bodyPr>
            <a:normAutofit fontScale="85000" lnSpcReduction="10000"/>
          </a:bodyPr>
          <a:lstStyle/>
          <a:p>
            <a:pPr>
              <a:lnSpc>
                <a:spcPct val="140000"/>
              </a:lnSpc>
            </a:pPr>
            <a:r>
              <a:rPr lang="en-US" altLang="ko-KR" dirty="0" err="1"/>
              <a:t>n</a:t>
            </a:r>
            <a:r>
              <a:rPr lang="en-US" altLang="ko-KR" dirty="0" err="1" smtClean="0"/>
              <a:t>darray</a:t>
            </a:r>
            <a:r>
              <a:rPr lang="en-US" altLang="ko-KR" dirty="0" smtClean="0"/>
              <a:t> is a multidimensional (</a:t>
            </a:r>
            <a:r>
              <a:rPr lang="en-US" altLang="ko-KR" b="1" i="1" dirty="0" smtClean="0"/>
              <a:t>N</a:t>
            </a:r>
            <a:r>
              <a:rPr lang="en-US" altLang="ko-KR" dirty="0" smtClean="0"/>
              <a:t>-</a:t>
            </a:r>
            <a:r>
              <a:rPr lang="en-US" altLang="ko-KR" b="1" dirty="0" smtClean="0"/>
              <a:t>d</a:t>
            </a:r>
            <a:r>
              <a:rPr lang="en-US" altLang="ko-KR" dirty="0" smtClean="0"/>
              <a:t>imensional) </a:t>
            </a:r>
            <a:r>
              <a:rPr lang="en-US" altLang="ko-KR" dirty="0"/>
              <a:t>a</a:t>
            </a:r>
            <a:r>
              <a:rPr lang="en-US" altLang="ko-KR" dirty="0" smtClean="0"/>
              <a:t>rray </a:t>
            </a:r>
            <a:r>
              <a:rPr lang="en-US" altLang="ko-KR" dirty="0"/>
              <a:t>o</a:t>
            </a:r>
            <a:r>
              <a:rPr lang="en-US" altLang="ko-KR" dirty="0" smtClean="0"/>
              <a:t>bject, </a:t>
            </a:r>
            <a:r>
              <a:rPr lang="en-US" altLang="ko-KR" dirty="0"/>
              <a:t>which is a fast, flexible container for </a:t>
            </a:r>
            <a:r>
              <a:rPr lang="en-US" altLang="ko-KR" b="1" dirty="0"/>
              <a:t>large data sets </a:t>
            </a:r>
            <a:r>
              <a:rPr lang="en-US" altLang="ko-KR" dirty="0"/>
              <a:t>in Python</a:t>
            </a:r>
          </a:p>
          <a:p>
            <a:pPr>
              <a:lnSpc>
                <a:spcPct val="140000"/>
              </a:lnSpc>
              <a:spcBef>
                <a:spcPts val="2400"/>
              </a:spcBef>
            </a:pPr>
            <a:r>
              <a:rPr lang="en-US" altLang="ko-KR" dirty="0" err="1"/>
              <a:t>ndarray</a:t>
            </a:r>
            <a:r>
              <a:rPr lang="en-US" altLang="ko-KR" dirty="0" smtClean="0"/>
              <a:t> enables </a:t>
            </a:r>
            <a:r>
              <a:rPr lang="en-US" altLang="ko-KR" dirty="0"/>
              <a:t>you to perform mathematical operations on </a:t>
            </a:r>
            <a:r>
              <a:rPr lang="en-US" altLang="ko-KR" b="1" dirty="0"/>
              <a:t>whole blocks of data</a:t>
            </a:r>
            <a:r>
              <a:rPr lang="en-US" altLang="ko-KR" dirty="0"/>
              <a:t> using similar syntax to the equivalent operations between scalar elements</a:t>
            </a:r>
            <a:r>
              <a:rPr lang="en-US" altLang="ko-KR" dirty="0" smtClean="0"/>
              <a:t>:</a:t>
            </a:r>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4</a:t>
            </a:fld>
            <a:endParaRPr lang="ko-KR" altLang="en-US"/>
          </a:p>
        </p:txBody>
      </p:sp>
      <p:sp>
        <p:nvSpPr>
          <p:cNvPr id="8" name="직사각형 7"/>
          <p:cNvSpPr/>
          <p:nvPr/>
        </p:nvSpPr>
        <p:spPr>
          <a:xfrm>
            <a:off x="4391695" y="1340768"/>
            <a:ext cx="4464496" cy="51125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lvl="0" fontAlgn="base">
              <a:lnSpc>
                <a:spcPct val="120000"/>
              </a:lnSpc>
              <a:spcBef>
                <a:spcPct val="0"/>
              </a:spcBef>
              <a:spcAft>
                <a:spcPct val="0"/>
              </a:spcAft>
            </a:pP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In [12]: import </a:t>
            </a:r>
            <a:r>
              <a:rPr lang="en-US" altLang="ko-KR" sz="1600" dirty="0" err="1">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numpy</a:t>
            </a: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 as np </a:t>
            </a:r>
            <a:endPar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a:p>
            <a:pPr marL="72000" lvl="0" fontAlgn="base">
              <a:lnSpc>
                <a:spcPct val="120000"/>
              </a:lnSpc>
              <a:spcBef>
                <a:spcPct val="0"/>
              </a:spcBef>
              <a:spcAft>
                <a:spcPct val="0"/>
              </a:spcAft>
            </a:pPr>
            <a:r>
              <a:rPr lang="en-US" altLang="ko-KR" sz="1600" dirty="0" smtClean="0">
                <a:solidFill>
                  <a:srgbClr val="00B050"/>
                </a:solidFill>
                <a:latin typeface="Arial Rounded MT Bold" panose="020F0704030504030204" pitchFamily="34" charset="0"/>
                <a:ea typeface="Arial Unicode MS" panose="020B0604020202020204" pitchFamily="50" charset="-127"/>
                <a:cs typeface="Arial Unicode MS" panose="020B0604020202020204" pitchFamily="50" charset="-127"/>
              </a:rPr>
              <a:t># </a:t>
            </a:r>
            <a:r>
              <a:rPr lang="en-US" altLang="ko-KR" sz="1600" dirty="0">
                <a:solidFill>
                  <a:srgbClr val="00B050"/>
                </a:solidFill>
                <a:latin typeface="Arial Rounded MT Bold" panose="020F0704030504030204" pitchFamily="34" charset="0"/>
                <a:ea typeface="Arial Unicode MS" panose="020B0604020202020204" pitchFamily="50" charset="-127"/>
                <a:cs typeface="Arial Unicode MS" panose="020B0604020202020204" pitchFamily="50" charset="-127"/>
              </a:rPr>
              <a:t>Generate some random data </a:t>
            </a:r>
            <a:endParaRPr lang="en-US" altLang="ko-KR" sz="1600" dirty="0" smtClean="0">
              <a:solidFill>
                <a:srgbClr val="00B050"/>
              </a:solidFill>
              <a:latin typeface="Arial Rounded MT Bold" panose="020F0704030504030204" pitchFamily="34" charset="0"/>
              <a:ea typeface="Arial Unicode MS" panose="020B0604020202020204" pitchFamily="50" charset="-127"/>
              <a:cs typeface="Arial Unicode MS" panose="020B0604020202020204" pitchFamily="50" charset="-127"/>
            </a:endParaRPr>
          </a:p>
          <a:p>
            <a:pPr marL="72000" lvl="0" fontAlgn="base">
              <a:lnSpc>
                <a:spcPct val="120000"/>
              </a:lnSpc>
              <a:spcBef>
                <a:spcPct val="0"/>
              </a:spcBef>
              <a:spcAft>
                <a:spcPct val="0"/>
              </a:spcAft>
            </a:pPr>
            <a:r>
              <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In </a:t>
            </a: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[13]: data = </a:t>
            </a:r>
            <a:r>
              <a:rPr lang="en-US" altLang="ko-KR" sz="1600" dirty="0" err="1">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np.random.randn</a:t>
            </a: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(2, 3) In [14]: data </a:t>
            </a:r>
            <a:endPar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a:p>
            <a:pPr marL="72000" lvl="0" fontAlgn="base">
              <a:lnSpc>
                <a:spcPct val="120000"/>
              </a:lnSpc>
              <a:spcBef>
                <a:spcPct val="0"/>
              </a:spcBef>
              <a:spcAft>
                <a:spcPct val="0"/>
              </a:spcAft>
            </a:pPr>
            <a:r>
              <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Out[14</a:t>
            </a: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 </a:t>
            </a:r>
            <a:endPar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a:p>
            <a:pPr marL="72000" lvl="0" fontAlgn="base">
              <a:lnSpc>
                <a:spcPct val="120000"/>
              </a:lnSpc>
              <a:spcBef>
                <a:spcPct val="0"/>
              </a:spcBef>
              <a:spcAft>
                <a:spcPct val="0"/>
              </a:spcAft>
            </a:pPr>
            <a:r>
              <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array( [[-</a:t>
            </a: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0.2047, 0.4789, -0.5194], </a:t>
            </a:r>
            <a:endPar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a:p>
            <a:pPr marL="72000" lvl="0" fontAlgn="base">
              <a:lnSpc>
                <a:spcPct val="120000"/>
              </a:lnSpc>
              <a:spcBef>
                <a:spcPct val="0"/>
              </a:spcBef>
              <a:spcAft>
                <a:spcPct val="0"/>
              </a:spcAft>
            </a:pP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	</a:t>
            </a:r>
            <a:r>
              <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a:t>
            </a: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0.5557, 1.9658, 1.3934]])</a:t>
            </a:r>
          </a:p>
          <a:p>
            <a:pPr marL="72000" lvl="0" fontAlgn="base">
              <a:lnSpc>
                <a:spcPct val="120000"/>
              </a:lnSpc>
              <a:spcBef>
                <a:spcPct val="0"/>
              </a:spcBef>
              <a:spcAft>
                <a:spcPct val="0"/>
              </a:spcAft>
            </a:pPr>
            <a:endParaRPr kumimoji="1"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a:p>
            <a:pPr marL="72000" lvl="0" fontAlgn="base">
              <a:lnSpc>
                <a:spcPct val="120000"/>
              </a:lnSpc>
              <a:spcBef>
                <a:spcPct val="0"/>
              </a:spcBef>
              <a:spcAft>
                <a:spcPct val="0"/>
              </a:spcAft>
            </a:pP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In </a:t>
            </a:r>
            <a:r>
              <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[15]: </a:t>
            </a: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data * 10 </a:t>
            </a:r>
            <a:endPar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a:p>
            <a:pPr marL="72000" fontAlgn="base">
              <a:lnSpc>
                <a:spcPct val="120000"/>
              </a:lnSpc>
              <a:spcBef>
                <a:spcPct val="0"/>
              </a:spcBef>
              <a:spcAft>
                <a:spcPct val="0"/>
              </a:spcAft>
            </a:pPr>
            <a:r>
              <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Out[15]: </a:t>
            </a:r>
            <a:endPar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a:p>
            <a:pPr marL="72000" fontAlgn="base">
              <a:lnSpc>
                <a:spcPct val="120000"/>
              </a:lnSpc>
              <a:spcBef>
                <a:spcPct val="0"/>
              </a:spcBef>
              <a:spcAft>
                <a:spcPct val="0"/>
              </a:spcAft>
            </a:pP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array</a:t>
            </a:r>
            <a:r>
              <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   [[ </a:t>
            </a: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-2.0471, 4.7894, -5.1944], </a:t>
            </a:r>
            <a:endPar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a:p>
            <a:pPr marL="72000" fontAlgn="base">
              <a:lnSpc>
                <a:spcPct val="120000"/>
              </a:lnSpc>
              <a:spcBef>
                <a:spcPct val="0"/>
              </a:spcBef>
              <a:spcAft>
                <a:spcPct val="0"/>
              </a:spcAft>
            </a:pP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	</a:t>
            </a:r>
            <a:r>
              <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 </a:t>
            </a: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-5.5573, 19.6578, 13.9341</a:t>
            </a:r>
            <a:r>
              <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a:t>
            </a:r>
          </a:p>
          <a:p>
            <a:pPr marL="72000" fontAlgn="base">
              <a:lnSpc>
                <a:spcPct val="120000"/>
              </a:lnSpc>
              <a:spcBef>
                <a:spcPct val="0"/>
              </a:spcBef>
              <a:spcAft>
                <a:spcPct val="0"/>
              </a:spcAft>
            </a:pPr>
            <a:endPar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a:p>
            <a:pPr marL="72000" lvl="0" fontAlgn="base">
              <a:lnSpc>
                <a:spcPct val="120000"/>
              </a:lnSpc>
              <a:spcBef>
                <a:spcPct val="0"/>
              </a:spcBef>
              <a:spcAft>
                <a:spcPct val="0"/>
              </a:spcAft>
            </a:pPr>
            <a:r>
              <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In </a:t>
            </a: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a:t>
            </a:r>
            <a:r>
              <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16]: </a:t>
            </a: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data + data </a:t>
            </a:r>
            <a:endPar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a:p>
            <a:pPr marL="72000" lvl="0" fontAlgn="base">
              <a:lnSpc>
                <a:spcPct val="120000"/>
              </a:lnSpc>
              <a:spcBef>
                <a:spcPct val="0"/>
              </a:spcBef>
              <a:spcAft>
                <a:spcPct val="0"/>
              </a:spcAft>
            </a:pPr>
            <a:r>
              <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Out[16]: </a:t>
            </a:r>
          </a:p>
          <a:p>
            <a:pPr marL="72000" lvl="0" fontAlgn="base">
              <a:lnSpc>
                <a:spcPct val="120000"/>
              </a:lnSpc>
              <a:spcBef>
                <a:spcPct val="0"/>
              </a:spcBef>
              <a:spcAft>
                <a:spcPct val="0"/>
              </a:spcAft>
            </a:pP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array</a:t>
            </a:r>
            <a:r>
              <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   [[-</a:t>
            </a: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0.4094, 0.9579, -1.0389], </a:t>
            </a:r>
            <a:endPar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a:p>
            <a:pPr marL="72000" lvl="0" fontAlgn="base">
              <a:lnSpc>
                <a:spcPct val="120000"/>
              </a:lnSpc>
              <a:spcBef>
                <a:spcPct val="0"/>
              </a:spcBef>
              <a:spcAft>
                <a:spcPct val="0"/>
              </a:spcAft>
            </a:pP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	</a:t>
            </a:r>
            <a:r>
              <a:rPr lang="en-US" altLang="ko-KR" sz="1600"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a:t>
            </a:r>
            <a:r>
              <a:rPr lang="en-US"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1.1115, 3.9316, 2.7868]])</a:t>
            </a:r>
            <a:endParaRPr lang="ko-KR" altLang="ko-KR" sz="1600"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19614424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88032" y="332656"/>
            <a:ext cx="8820472" cy="648072"/>
          </a:xfrm>
        </p:spPr>
        <p:txBody>
          <a:bodyPr>
            <a:normAutofit/>
          </a:bodyPr>
          <a:lstStyle/>
          <a:p>
            <a:pPr fontAlgn="base"/>
            <a:r>
              <a:rPr lang="en-US" altLang="ko-KR" sz="3200" b="1" dirty="0"/>
              <a:t>Transposing Arrays and Swapping Axes</a:t>
            </a:r>
          </a:p>
        </p:txBody>
      </p:sp>
      <p:sp>
        <p:nvSpPr>
          <p:cNvPr id="3" name="내용 개체 틀 2"/>
          <p:cNvSpPr>
            <a:spLocks noGrp="1"/>
          </p:cNvSpPr>
          <p:nvPr>
            <p:ph idx="1"/>
          </p:nvPr>
        </p:nvSpPr>
        <p:spPr>
          <a:xfrm>
            <a:off x="323557" y="980728"/>
            <a:ext cx="8533519" cy="4563888"/>
          </a:xfrm>
        </p:spPr>
        <p:txBody>
          <a:bodyPr>
            <a:noAutofit/>
          </a:bodyPr>
          <a:lstStyle/>
          <a:p>
            <a:pPr>
              <a:spcBef>
                <a:spcPts val="600"/>
              </a:spcBef>
            </a:pPr>
            <a:r>
              <a:rPr lang="en-US" altLang="ko-KR" sz="2000" dirty="0"/>
              <a:t>Transposing is a special form of reshaping which similarly returns a view on the underlying data </a:t>
            </a:r>
            <a:r>
              <a:rPr lang="en-US" altLang="ko-KR" sz="2000" b="1" dirty="0"/>
              <a:t>without copying anything. </a:t>
            </a:r>
            <a:r>
              <a:rPr lang="en-US" altLang="ko-KR" sz="2000" dirty="0"/>
              <a:t>Arrays have the </a:t>
            </a:r>
            <a:r>
              <a:rPr lang="en-US" altLang="ko-KR" sz="2000" dirty="0" smtClean="0"/>
              <a:t>transpose method </a:t>
            </a:r>
            <a:r>
              <a:rPr lang="en-US" altLang="ko-KR" sz="2000" dirty="0"/>
              <a:t>and also the special T attribute</a:t>
            </a:r>
            <a:r>
              <a:rPr lang="en-US" altLang="ko-KR" sz="2000" dirty="0" smtClean="0"/>
              <a:t>:</a:t>
            </a:r>
          </a:p>
          <a:p>
            <a:pPr>
              <a:spcBef>
                <a:spcPts val="600"/>
              </a:spcBef>
            </a:pPr>
            <a:endParaRPr lang="en-US" altLang="ko-KR" sz="2000" dirty="0"/>
          </a:p>
          <a:p>
            <a:pPr>
              <a:spcBef>
                <a:spcPts val="600"/>
              </a:spcBef>
            </a:pPr>
            <a:endParaRPr lang="en-US" altLang="ko-KR" sz="2000" dirty="0" smtClean="0"/>
          </a:p>
          <a:p>
            <a:pPr>
              <a:spcBef>
                <a:spcPts val="600"/>
              </a:spcBef>
            </a:pPr>
            <a:endParaRPr lang="en-US" altLang="ko-KR" sz="2000" dirty="0"/>
          </a:p>
          <a:p>
            <a:pPr>
              <a:spcBef>
                <a:spcPts val="600"/>
              </a:spcBef>
            </a:pPr>
            <a:endParaRPr lang="en-US" altLang="ko-KR" sz="2000" dirty="0" smtClean="0"/>
          </a:p>
          <a:p>
            <a:pPr>
              <a:spcBef>
                <a:spcPts val="600"/>
              </a:spcBef>
            </a:pPr>
            <a:endParaRPr lang="en-US" altLang="ko-KR" sz="2000" dirty="0"/>
          </a:p>
          <a:p>
            <a:pPr>
              <a:spcBef>
                <a:spcPts val="600"/>
              </a:spcBef>
            </a:pPr>
            <a:r>
              <a:rPr lang="en-US" altLang="ko-KR" sz="2000" dirty="0"/>
              <a:t>When doing matrix computations, you will do this very often, like for example computing the </a:t>
            </a:r>
            <a:r>
              <a:rPr lang="en-US" altLang="ko-KR" sz="2000" b="1" i="1" dirty="0" smtClean="0"/>
              <a:t>inner (matrix) </a:t>
            </a:r>
            <a:r>
              <a:rPr lang="en-US" altLang="ko-KR" sz="2000" b="1" i="1" dirty="0"/>
              <a:t>product</a:t>
            </a:r>
            <a:r>
              <a:rPr lang="en-US" altLang="ko-KR" sz="2000" i="1" dirty="0"/>
              <a:t> </a:t>
            </a:r>
            <a:r>
              <a:rPr lang="en-US" altLang="ko-KR" sz="2000" dirty="0"/>
              <a:t>X</a:t>
            </a:r>
            <a:r>
              <a:rPr lang="en-US" altLang="ko-KR" sz="2000" baseline="30000" dirty="0"/>
              <a:t>T</a:t>
            </a:r>
            <a:r>
              <a:rPr lang="en-US" altLang="ko-KR" sz="2000" dirty="0"/>
              <a:t>X using </a:t>
            </a:r>
            <a:r>
              <a:rPr lang="en-US" altLang="ko-KR" sz="2000" b="1" dirty="0"/>
              <a:t>np.dot</a:t>
            </a:r>
            <a:r>
              <a:rPr lang="en-US" altLang="ko-KR" sz="2000" dirty="0"/>
              <a:t>:</a:t>
            </a:r>
            <a:endParaRPr lang="en-US" altLang="ko-KR" sz="2000" dirty="0" smtClean="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40</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10" name="직사각형 9"/>
          <p:cNvSpPr/>
          <p:nvPr/>
        </p:nvSpPr>
        <p:spPr>
          <a:xfrm>
            <a:off x="757303" y="2132856"/>
            <a:ext cx="4968551" cy="21602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[126]: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 </a:t>
            </a:r>
            <a:r>
              <a:rPr lang="en-US" altLang="ko-KR" dirty="0" err="1">
                <a:solidFill>
                  <a:srgbClr val="002060"/>
                </a:solidFill>
                <a:latin typeface="Arial Rounded MT Bold" panose="020F0704030504030204" pitchFamily="34" charset="0"/>
              </a:rPr>
              <a:t>np.arange</a:t>
            </a:r>
            <a:r>
              <a:rPr lang="en-US" altLang="ko-KR" dirty="0">
                <a:solidFill>
                  <a:srgbClr val="002060"/>
                </a:solidFill>
                <a:latin typeface="Arial Rounded MT Bold" panose="020F0704030504030204" pitchFamily="34" charset="0"/>
              </a:rPr>
              <a:t>(15).reshape((3, 5))</a:t>
            </a:r>
          </a:p>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127]: </a:t>
            </a:r>
            <a:r>
              <a:rPr lang="en-US" altLang="ko-KR" dirty="0" err="1">
                <a:solidFill>
                  <a:srgbClr val="002060"/>
                </a:solidFill>
                <a:latin typeface="Arial Rounded MT Bold" panose="020F0704030504030204" pitchFamily="34" charset="0"/>
              </a:rPr>
              <a:t>arr</a:t>
            </a:r>
            <a:endParaRPr lang="en-US" altLang="ko-KR" dirty="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Out[127]:</a:t>
            </a:r>
          </a:p>
          <a:p>
            <a:pPr fontAlgn="base">
              <a:spcBef>
                <a:spcPct val="0"/>
              </a:spcBef>
              <a:spcAft>
                <a:spcPct val="0"/>
              </a:spcAft>
            </a:pPr>
            <a:r>
              <a:rPr lang="en-US" altLang="ko-KR" dirty="0">
                <a:solidFill>
                  <a:srgbClr val="002060"/>
                </a:solidFill>
                <a:latin typeface="Arial Rounded MT Bold" panose="020F0704030504030204" pitchFamily="34" charset="0"/>
              </a:rPr>
              <a:t>array</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 1, 2, 3, 4],</a:t>
            </a:r>
          </a:p>
          <a:p>
            <a:pPr fontAlgn="base">
              <a:spcBef>
                <a:spcPct val="0"/>
              </a:spcBef>
              <a:spcAft>
                <a:spcPct val="0"/>
              </a:spcAft>
            </a:pP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5, 6, 7, 8, 9],</a:t>
            </a:r>
          </a:p>
          <a:p>
            <a:pPr fontAlgn="base">
              <a:spcBef>
                <a:spcPct val="0"/>
              </a:spcBef>
              <a:spcAft>
                <a:spcPct val="0"/>
              </a:spcAft>
            </a:pP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10, 11, 12, 13, 14]])</a:t>
            </a:r>
          </a:p>
        </p:txBody>
      </p:sp>
      <p:sp>
        <p:nvSpPr>
          <p:cNvPr id="12" name="직사각형 11"/>
          <p:cNvSpPr/>
          <p:nvPr/>
        </p:nvSpPr>
        <p:spPr>
          <a:xfrm>
            <a:off x="6156176" y="2132856"/>
            <a:ext cx="2350293" cy="21602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[128]: </a:t>
            </a:r>
            <a:r>
              <a:rPr lang="en-US" altLang="ko-KR" dirty="0" err="1">
                <a:solidFill>
                  <a:srgbClr val="002060"/>
                </a:solidFill>
                <a:latin typeface="Arial Rounded MT Bold" panose="020F0704030504030204" pitchFamily="34" charset="0"/>
              </a:rPr>
              <a:t>arr.T</a:t>
            </a:r>
            <a:endParaRPr lang="en-US" altLang="ko-KR" dirty="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Out[128]: </a:t>
            </a:r>
            <a:endParaRPr lang="en-US" altLang="ko-KR" dirty="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array</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 5, 10],</a:t>
            </a:r>
          </a:p>
          <a:p>
            <a:pPr fontAlgn="base">
              <a:spcBef>
                <a:spcPct val="0"/>
              </a:spcBef>
              <a:spcAft>
                <a:spcPct val="0"/>
              </a:spcAft>
            </a:pP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1, 6, 11], </a:t>
            </a:r>
          </a:p>
          <a:p>
            <a:pPr fontAlgn="base">
              <a:spcBef>
                <a:spcPct val="0"/>
              </a:spcBef>
              <a:spcAft>
                <a:spcPct val="0"/>
              </a:spcAft>
            </a:pP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2, 7, 12], </a:t>
            </a:r>
          </a:p>
          <a:p>
            <a:pPr fontAlgn="base">
              <a:spcBef>
                <a:spcPct val="0"/>
              </a:spcBef>
              <a:spcAft>
                <a:spcPct val="0"/>
              </a:spcAft>
            </a:pP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3, 8, 13], </a:t>
            </a:r>
          </a:p>
          <a:p>
            <a:pPr fontAlgn="base">
              <a:spcBef>
                <a:spcPct val="0"/>
              </a:spcBef>
              <a:spcAft>
                <a:spcPct val="0"/>
              </a:spcAft>
            </a:pP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4, 9, 14]])</a:t>
            </a:r>
          </a:p>
        </p:txBody>
      </p:sp>
      <p:sp>
        <p:nvSpPr>
          <p:cNvPr id="5" name="오른쪽 화살표 4"/>
          <p:cNvSpPr/>
          <p:nvPr/>
        </p:nvSpPr>
        <p:spPr>
          <a:xfrm>
            <a:off x="5796136" y="2852936"/>
            <a:ext cx="288032"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757302" y="5157192"/>
            <a:ext cx="7631122" cy="15841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it-IT" altLang="ko-KR" dirty="0">
                <a:solidFill>
                  <a:srgbClr val="002060"/>
                </a:solidFill>
                <a:latin typeface="Arial Rounded MT Bold" panose="020F0704030504030204" pitchFamily="34" charset="0"/>
              </a:rPr>
              <a:t>In [</a:t>
            </a:r>
            <a:r>
              <a:rPr lang="it-IT" altLang="ko-KR" dirty="0" smtClean="0">
                <a:solidFill>
                  <a:srgbClr val="002060"/>
                </a:solidFill>
                <a:latin typeface="Arial Rounded MT Bold" panose="020F0704030504030204" pitchFamily="34" charset="0"/>
              </a:rPr>
              <a:t>129]: </a:t>
            </a:r>
            <a:r>
              <a:rPr lang="it-IT" altLang="ko-KR" dirty="0">
                <a:solidFill>
                  <a:srgbClr val="002060"/>
                </a:solidFill>
                <a:latin typeface="Arial Rounded MT Bold" panose="020F0704030504030204" pitchFamily="34" charset="0"/>
              </a:rPr>
              <a:t>arr = np.random.randn(6, 3)</a:t>
            </a:r>
          </a:p>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131]: </a:t>
            </a:r>
            <a:r>
              <a:rPr lang="en-US" altLang="ko-KR" dirty="0">
                <a:solidFill>
                  <a:srgbClr val="002060"/>
                </a:solidFill>
                <a:latin typeface="Arial Rounded MT Bold" panose="020F0704030504030204" pitchFamily="34" charset="0"/>
              </a:rPr>
              <a:t>np.dot(</a:t>
            </a:r>
            <a:r>
              <a:rPr lang="en-US" altLang="ko-KR" dirty="0" err="1">
                <a:solidFill>
                  <a:srgbClr val="002060"/>
                </a:solidFill>
                <a:latin typeface="Arial Rounded MT Bold" panose="020F0704030504030204" pitchFamily="34" charset="0"/>
              </a:rPr>
              <a:t>arr.T</a:t>
            </a:r>
            <a:r>
              <a:rPr lang="en-US" altLang="ko-KR" dirty="0">
                <a:solidFill>
                  <a:srgbClr val="002060"/>
                </a:solidFill>
                <a:latin typeface="Arial Rounded MT Bold" panose="020F0704030504030204" pitchFamily="34" charset="0"/>
              </a:rPr>
              <a:t>,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smtClean="0">
                <a:solidFill>
                  <a:srgbClr val="002060"/>
                </a:solidFill>
                <a:latin typeface="Arial Rounded MT Bold" panose="020F0704030504030204" pitchFamily="34" charset="0"/>
              </a:rPr>
              <a:t>Out[131]: array</a:t>
            </a:r>
            <a:r>
              <a:rPr lang="en-US" altLang="ko-KR" dirty="0">
                <a:solidFill>
                  <a:srgbClr val="002060"/>
                </a:solidFill>
                <a:latin typeface="Arial Rounded MT Bold" panose="020F0704030504030204" pitchFamily="34" charset="0"/>
              </a:rPr>
              <a:t>([[ 9.2291, 0.9394, 4.948 ],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0.9394, 3.7662, -1.3622],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4.948 , -1.3622, 4.3437</a:t>
            </a:r>
            <a:r>
              <a:rPr lang="en-US" altLang="ko-KR" dirty="0" smtClean="0">
                <a:solidFill>
                  <a:srgbClr val="002060"/>
                </a:solidFill>
                <a:latin typeface="Arial Rounded MT Bold" panose="020F0704030504030204" pitchFamily="34" charset="0"/>
              </a:rPr>
              <a:t>]])</a:t>
            </a:r>
            <a:endParaRPr lang="en-US" altLang="ko-KR" dirty="0">
              <a:solidFill>
                <a:srgbClr val="002060"/>
              </a:solidFill>
              <a:latin typeface="Arial Rounded MT Bold" panose="020F0704030504030204" pitchFamily="34" charset="0"/>
            </a:endParaRPr>
          </a:p>
        </p:txBody>
      </p:sp>
      <p:sp>
        <p:nvSpPr>
          <p:cNvPr id="7" name="TextBox 6"/>
          <p:cNvSpPr txBox="1"/>
          <p:nvPr/>
        </p:nvSpPr>
        <p:spPr>
          <a:xfrm>
            <a:off x="5725854" y="5182887"/>
            <a:ext cx="3418146" cy="1631216"/>
          </a:xfrm>
          <a:prstGeom prst="rect">
            <a:avLst/>
          </a:prstGeom>
          <a:noFill/>
        </p:spPr>
        <p:txBody>
          <a:bodyPr wrap="square" rtlCol="0">
            <a:spAutoFit/>
          </a:bodyPr>
          <a:lstStyle/>
          <a:p>
            <a:r>
              <a:rPr lang="en-US" altLang="ko-KR" b="1" dirty="0" smtClean="0">
                <a:solidFill>
                  <a:srgbClr val="FF0000"/>
                </a:solidFill>
              </a:rPr>
              <a:t>Note: np.dot() </a:t>
            </a:r>
            <a:r>
              <a:rPr lang="en-US" altLang="ko-KR" b="1" dirty="0" smtClean="0">
                <a:solidFill>
                  <a:srgbClr val="FF0000"/>
                </a:solidFill>
              </a:rPr>
              <a:t>calculates of the inner product and it is </a:t>
            </a:r>
            <a:r>
              <a:rPr lang="en-US" altLang="ko-KR" b="1" dirty="0" smtClean="0">
                <a:solidFill>
                  <a:srgbClr val="FF0000"/>
                </a:solidFill>
              </a:rPr>
              <a:t>identical to </a:t>
            </a:r>
            <a:r>
              <a:rPr lang="en-US" altLang="ko-KR" b="1" dirty="0" err="1" smtClean="0">
                <a:solidFill>
                  <a:srgbClr val="FF0000"/>
                </a:solidFill>
              </a:rPr>
              <a:t>np.matmul</a:t>
            </a:r>
            <a:r>
              <a:rPr lang="en-US" altLang="ko-KR" b="1" dirty="0" smtClean="0">
                <a:solidFill>
                  <a:srgbClr val="FF0000"/>
                </a:solidFill>
              </a:rPr>
              <a:t>(); </a:t>
            </a:r>
          </a:p>
          <a:p>
            <a:pPr>
              <a:spcBef>
                <a:spcPts val="1200"/>
              </a:spcBef>
            </a:pPr>
            <a:r>
              <a:rPr lang="en-US" altLang="ko-KR" b="1" dirty="0" err="1" smtClean="0">
                <a:solidFill>
                  <a:srgbClr val="FF0000"/>
                </a:solidFill>
              </a:rPr>
              <a:t>np.outer</a:t>
            </a:r>
            <a:r>
              <a:rPr lang="en-US" altLang="ko-KR" b="1" dirty="0" smtClean="0">
                <a:solidFill>
                  <a:srgbClr val="FF0000"/>
                </a:solidFill>
              </a:rPr>
              <a:t>() calculates the outer product.</a:t>
            </a:r>
          </a:p>
        </p:txBody>
      </p:sp>
    </p:spTree>
    <p:extLst>
      <p:ext uri="{BB962C8B-B14F-4D97-AF65-F5344CB8AC3E}">
        <p14:creationId xmlns:p14="http://schemas.microsoft.com/office/powerpoint/2010/main" val="3363840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88032" y="476672"/>
            <a:ext cx="8820472" cy="648072"/>
          </a:xfrm>
        </p:spPr>
        <p:txBody>
          <a:bodyPr>
            <a:normAutofit/>
          </a:bodyPr>
          <a:lstStyle/>
          <a:p>
            <a:pPr fontAlgn="base"/>
            <a:r>
              <a:rPr lang="en-US" altLang="ko-KR" sz="3200" b="1" dirty="0"/>
              <a:t>Transposing Arrays and Swapping </a:t>
            </a:r>
            <a:r>
              <a:rPr lang="en-US" altLang="ko-KR" sz="3200" b="1" dirty="0" smtClean="0"/>
              <a:t>Axes (Cont.)</a:t>
            </a:r>
            <a:endParaRPr lang="en-US" altLang="ko-KR" sz="3200" b="1" dirty="0"/>
          </a:p>
        </p:txBody>
      </p:sp>
      <p:sp>
        <p:nvSpPr>
          <p:cNvPr id="3" name="내용 개체 틀 2"/>
          <p:cNvSpPr>
            <a:spLocks noGrp="1"/>
          </p:cNvSpPr>
          <p:nvPr>
            <p:ph idx="1"/>
          </p:nvPr>
        </p:nvSpPr>
        <p:spPr>
          <a:xfrm>
            <a:off x="323557" y="1268760"/>
            <a:ext cx="8533519" cy="936104"/>
          </a:xfrm>
        </p:spPr>
        <p:txBody>
          <a:bodyPr>
            <a:noAutofit/>
          </a:bodyPr>
          <a:lstStyle/>
          <a:p>
            <a:pPr>
              <a:spcBef>
                <a:spcPts val="600"/>
              </a:spcBef>
            </a:pPr>
            <a:r>
              <a:rPr lang="en-US" altLang="ko-KR" sz="2000" dirty="0"/>
              <a:t>For higher dimensional arrays, transpose will accept a tuple of axis numbers to permute the </a:t>
            </a:r>
            <a:r>
              <a:rPr lang="en-US" altLang="ko-KR" sz="2000" dirty="0" smtClean="0"/>
              <a:t>axes:</a:t>
            </a:r>
            <a:endParaRPr lang="en-US" altLang="ko-KR" sz="2000"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41</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10" name="직사각형 9"/>
          <p:cNvSpPr/>
          <p:nvPr/>
        </p:nvSpPr>
        <p:spPr>
          <a:xfrm>
            <a:off x="755576" y="2123091"/>
            <a:ext cx="4543251" cy="43766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132]: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 </a:t>
            </a:r>
            <a:r>
              <a:rPr lang="en-US" altLang="ko-KR" dirty="0" err="1">
                <a:solidFill>
                  <a:srgbClr val="002060"/>
                </a:solidFill>
                <a:latin typeface="Arial Rounded MT Bold" panose="020F0704030504030204" pitchFamily="34" charset="0"/>
              </a:rPr>
              <a:t>np.arange</a:t>
            </a:r>
            <a:r>
              <a:rPr lang="en-US" altLang="ko-KR" dirty="0">
                <a:solidFill>
                  <a:srgbClr val="002060"/>
                </a:solidFill>
                <a:latin typeface="Arial Rounded MT Bold" panose="020F0704030504030204" pitchFamily="34" charset="0"/>
              </a:rPr>
              <a:t>(16).reshape((2, 2, 4)) </a:t>
            </a:r>
            <a:endParaRPr lang="en-US" altLang="ko-KR" dirty="0" smtClean="0">
              <a:solidFill>
                <a:srgbClr val="002060"/>
              </a:solidFill>
              <a:latin typeface="Arial Rounded MT Bold" panose="020F0704030504030204" pitchFamily="34" charset="0"/>
            </a:endParaRPr>
          </a:p>
          <a:p>
            <a:pPr fontAlgn="base">
              <a:lnSpc>
                <a:spcPct val="150000"/>
              </a:lnSpc>
              <a:spcBef>
                <a:spcPct val="0"/>
              </a:spcBef>
              <a:spcAft>
                <a:spcPct val="0"/>
              </a:spcAft>
            </a:pPr>
            <a:endParaRPr lang="en-US" altLang="ko-KR" sz="1000" dirty="0" smtClean="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a:t>
            </a:r>
            <a:r>
              <a:rPr lang="en-US" altLang="ko-KR" dirty="0">
                <a:solidFill>
                  <a:srgbClr val="002060"/>
                </a:solidFill>
                <a:latin typeface="Arial Rounded MT Bold" panose="020F0704030504030204" pitchFamily="34" charset="0"/>
              </a:rPr>
              <a:t>[</a:t>
            </a:r>
            <a:r>
              <a:rPr lang="en-US" altLang="ko-KR" dirty="0" smtClean="0">
                <a:solidFill>
                  <a:srgbClr val="002060"/>
                </a:solidFill>
                <a:latin typeface="Arial Rounded MT Bold" panose="020F0704030504030204" pitchFamily="34" charset="0"/>
              </a:rPr>
              <a:t>133]: </a:t>
            </a:r>
            <a:r>
              <a:rPr lang="en-US" altLang="ko-KR" dirty="0" err="1">
                <a:solidFill>
                  <a:srgbClr val="002060"/>
                </a:solidFill>
                <a:latin typeface="Arial Rounded MT Bold" panose="020F0704030504030204" pitchFamily="34" charset="0"/>
              </a:rPr>
              <a:t>arr</a:t>
            </a:r>
            <a:r>
              <a:rPr lang="en-US" altLang="ko-KR" dirty="0">
                <a:solidFill>
                  <a:srgbClr val="002060"/>
                </a:solidFill>
                <a:latin typeface="Arial Rounded MT Bold" panose="020F0704030504030204" pitchFamily="34" charset="0"/>
              </a:rPr>
              <a:t>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smtClean="0">
                <a:solidFill>
                  <a:srgbClr val="002060"/>
                </a:solidFill>
                <a:latin typeface="Arial Rounded MT Bold" panose="020F0704030504030204" pitchFamily="34" charset="0"/>
              </a:rPr>
              <a:t>Out[133]: </a:t>
            </a:r>
            <a:r>
              <a:rPr lang="en-US" altLang="ko-KR" dirty="0">
                <a:solidFill>
                  <a:srgbClr val="002060"/>
                </a:solidFill>
                <a:latin typeface="Arial Rounded MT Bold" panose="020F0704030504030204" pitchFamily="34" charset="0"/>
              </a:rPr>
              <a:t>array([[[ 0, 1, 2, 3],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4, 5, 6, 7]],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8, 9, 10, 11],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12, 13, 14, 15]]]) </a:t>
            </a:r>
            <a:endParaRPr lang="en-US" altLang="ko-KR" dirty="0" smtClean="0">
              <a:solidFill>
                <a:srgbClr val="002060"/>
              </a:solidFill>
              <a:latin typeface="Arial Rounded MT Bold" panose="020F0704030504030204" pitchFamily="34" charset="0"/>
            </a:endParaRPr>
          </a:p>
          <a:p>
            <a:pPr fontAlgn="base">
              <a:lnSpc>
                <a:spcPct val="150000"/>
              </a:lnSpc>
              <a:spcBef>
                <a:spcPct val="0"/>
              </a:spcBef>
              <a:spcAft>
                <a:spcPct val="0"/>
              </a:spcAft>
            </a:pPr>
            <a:endParaRPr lang="en-US" altLang="ko-KR" sz="1000" dirty="0">
              <a:solidFill>
                <a:srgbClr val="002060"/>
              </a:solidFill>
              <a:latin typeface="Arial Rounded MT Bold" panose="020F0704030504030204" pitchFamily="34" charset="0"/>
            </a:endParaRP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In </a:t>
            </a:r>
            <a:r>
              <a:rPr lang="en-US" altLang="ko-KR" dirty="0">
                <a:solidFill>
                  <a:srgbClr val="002060"/>
                </a:solidFill>
                <a:latin typeface="Arial Rounded MT Bold" panose="020F0704030504030204" pitchFamily="34" charset="0"/>
              </a:rPr>
              <a:t>[</a:t>
            </a:r>
            <a:r>
              <a:rPr lang="en-US" altLang="ko-KR" dirty="0" smtClean="0">
                <a:solidFill>
                  <a:srgbClr val="002060"/>
                </a:solidFill>
                <a:latin typeface="Arial Rounded MT Bold" panose="020F0704030504030204" pitchFamily="34" charset="0"/>
              </a:rPr>
              <a:t>134]: </a:t>
            </a:r>
            <a:r>
              <a:rPr lang="en-US" altLang="ko-KR" dirty="0" err="1">
                <a:solidFill>
                  <a:srgbClr val="002060"/>
                </a:solidFill>
                <a:latin typeface="Arial Rounded MT Bold" panose="020F0704030504030204" pitchFamily="34" charset="0"/>
              </a:rPr>
              <a:t>arr.transpose</a:t>
            </a:r>
            <a:r>
              <a:rPr lang="en-US" altLang="ko-KR" dirty="0">
                <a:solidFill>
                  <a:srgbClr val="002060"/>
                </a:solidFill>
                <a:latin typeface="Arial Rounded MT Bold" panose="020F0704030504030204" pitchFamily="34" charset="0"/>
              </a:rPr>
              <a:t>((1, 0, 2))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smtClean="0">
                <a:solidFill>
                  <a:srgbClr val="002060"/>
                </a:solidFill>
                <a:latin typeface="Arial Rounded MT Bold" panose="020F0704030504030204" pitchFamily="34" charset="0"/>
              </a:rPr>
              <a:t>Out[134]: </a:t>
            </a:r>
            <a:r>
              <a:rPr lang="en-US" altLang="ko-KR" dirty="0">
                <a:solidFill>
                  <a:srgbClr val="002060"/>
                </a:solidFill>
                <a:latin typeface="Arial Rounded MT Bold" panose="020F0704030504030204" pitchFamily="34" charset="0"/>
              </a:rPr>
              <a:t>array([[[ 0, 1, 2, 3],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8, 9, 10, 11]],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4, 5, 6, 7],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12, 13, 14, 15]]])</a:t>
            </a:r>
          </a:p>
        </p:txBody>
      </p:sp>
      <p:sp>
        <p:nvSpPr>
          <p:cNvPr id="11" name="정육면체 10"/>
          <p:cNvSpPr/>
          <p:nvPr/>
        </p:nvSpPr>
        <p:spPr>
          <a:xfrm>
            <a:off x="6001879" y="2250297"/>
            <a:ext cx="2440211" cy="716980"/>
          </a:xfrm>
          <a:prstGeom prst="cube">
            <a:avLst>
              <a:gd name="adj" fmla="val 240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평행 사변형 11"/>
          <p:cNvSpPr/>
          <p:nvPr/>
        </p:nvSpPr>
        <p:spPr>
          <a:xfrm>
            <a:off x="6001879" y="3039285"/>
            <a:ext cx="2440211" cy="504056"/>
          </a:xfrm>
          <a:prstGeom prst="parallelogram">
            <a:avLst>
              <a:gd name="adj" fmla="val 36338"/>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216000"/>
            <a:endParaRPr lang="ko-KR" altLang="en-US" dirty="0"/>
          </a:p>
        </p:txBody>
      </p:sp>
      <p:sp>
        <p:nvSpPr>
          <p:cNvPr id="13" name="평행 사변형 12"/>
          <p:cNvSpPr/>
          <p:nvPr/>
        </p:nvSpPr>
        <p:spPr>
          <a:xfrm>
            <a:off x="6001879" y="3615349"/>
            <a:ext cx="2448272" cy="504056"/>
          </a:xfrm>
          <a:prstGeom prst="parallelogram">
            <a:avLst>
              <a:gd name="adj" fmla="val 3775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216000"/>
            <a:endParaRPr lang="ko-KR" altLang="en-US" dirty="0"/>
          </a:p>
        </p:txBody>
      </p:sp>
      <p:cxnSp>
        <p:nvCxnSpPr>
          <p:cNvPr id="15" name="직선 연결선 14"/>
          <p:cNvCxnSpPr/>
          <p:nvPr/>
        </p:nvCxnSpPr>
        <p:spPr>
          <a:xfrm>
            <a:off x="6001879" y="2967277"/>
            <a:ext cx="0" cy="1152128"/>
          </a:xfrm>
          <a:prstGeom prst="line">
            <a:avLst/>
          </a:prstGeom>
          <a:ln w="12700">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 name="직선 연결선 15"/>
          <p:cNvCxnSpPr/>
          <p:nvPr/>
        </p:nvCxnSpPr>
        <p:spPr>
          <a:xfrm flipH="1">
            <a:off x="6175785" y="2250297"/>
            <a:ext cx="1542" cy="1365052"/>
          </a:xfrm>
          <a:prstGeom prst="line">
            <a:avLst/>
          </a:prstGeom>
          <a:ln w="12700">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8" name="직선 연결선 17"/>
          <p:cNvCxnSpPr/>
          <p:nvPr/>
        </p:nvCxnSpPr>
        <p:spPr>
          <a:xfrm>
            <a:off x="8255559" y="2961399"/>
            <a:ext cx="0" cy="1152128"/>
          </a:xfrm>
          <a:prstGeom prst="line">
            <a:avLst/>
          </a:prstGeom>
          <a:ln w="12700">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9" name="직선 연결선 18"/>
          <p:cNvCxnSpPr/>
          <p:nvPr/>
        </p:nvCxnSpPr>
        <p:spPr>
          <a:xfrm>
            <a:off x="8442090" y="2751253"/>
            <a:ext cx="4030" cy="864096"/>
          </a:xfrm>
          <a:prstGeom prst="line">
            <a:avLst/>
          </a:prstGeom>
          <a:ln w="12700">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7" name="직선 화살표 연결선 26"/>
          <p:cNvCxnSpPr/>
          <p:nvPr/>
        </p:nvCxnSpPr>
        <p:spPr>
          <a:xfrm>
            <a:off x="6728953" y="2123091"/>
            <a:ext cx="834207"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51848" y="1805857"/>
            <a:ext cx="834207" cy="369332"/>
          </a:xfrm>
          <a:prstGeom prst="rect">
            <a:avLst/>
          </a:prstGeom>
          <a:noFill/>
        </p:spPr>
        <p:txBody>
          <a:bodyPr wrap="square" rtlCol="0">
            <a:spAutoFit/>
          </a:bodyPr>
          <a:lstStyle/>
          <a:p>
            <a:r>
              <a:rPr lang="en-US" altLang="ko-KR" dirty="0" smtClean="0">
                <a:solidFill>
                  <a:schemeClr val="accent1">
                    <a:lumMod val="75000"/>
                  </a:schemeClr>
                </a:solidFill>
              </a:rPr>
              <a:t>axis 2 </a:t>
            </a:r>
            <a:endParaRPr lang="ko-KR" altLang="en-US" dirty="0">
              <a:solidFill>
                <a:schemeClr val="accent1">
                  <a:lumMod val="75000"/>
                </a:schemeClr>
              </a:solidFill>
            </a:endParaRPr>
          </a:p>
        </p:txBody>
      </p:sp>
      <p:cxnSp>
        <p:nvCxnSpPr>
          <p:cNvPr id="30" name="직선 화살표 연결선 29"/>
          <p:cNvCxnSpPr/>
          <p:nvPr/>
        </p:nvCxnSpPr>
        <p:spPr>
          <a:xfrm flipV="1">
            <a:off x="5936887" y="2103181"/>
            <a:ext cx="238897" cy="2566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8746708">
            <a:off x="5519784" y="1909652"/>
            <a:ext cx="834207" cy="369332"/>
          </a:xfrm>
          <a:prstGeom prst="rect">
            <a:avLst/>
          </a:prstGeom>
          <a:noFill/>
        </p:spPr>
        <p:txBody>
          <a:bodyPr wrap="square" rtlCol="0">
            <a:spAutoFit/>
          </a:bodyPr>
          <a:lstStyle/>
          <a:p>
            <a:r>
              <a:rPr lang="en-US" altLang="ko-KR" dirty="0" smtClean="0">
                <a:solidFill>
                  <a:schemeClr val="accent1">
                    <a:lumMod val="75000"/>
                  </a:schemeClr>
                </a:solidFill>
              </a:rPr>
              <a:t>axis 1 </a:t>
            </a:r>
            <a:endParaRPr lang="ko-KR" altLang="en-US" dirty="0">
              <a:solidFill>
                <a:schemeClr val="accent1">
                  <a:lumMod val="75000"/>
                </a:schemeClr>
              </a:solidFill>
            </a:endParaRPr>
          </a:p>
        </p:txBody>
      </p:sp>
      <p:cxnSp>
        <p:nvCxnSpPr>
          <p:cNvPr id="36" name="직선 화살표 연결선 35"/>
          <p:cNvCxnSpPr/>
          <p:nvPr/>
        </p:nvCxnSpPr>
        <p:spPr>
          <a:xfrm>
            <a:off x="5857863" y="2483049"/>
            <a:ext cx="0" cy="4497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6200000">
            <a:off x="5265386" y="2623651"/>
            <a:ext cx="834207" cy="369332"/>
          </a:xfrm>
          <a:prstGeom prst="rect">
            <a:avLst/>
          </a:prstGeom>
          <a:noFill/>
        </p:spPr>
        <p:txBody>
          <a:bodyPr wrap="square" rtlCol="0">
            <a:spAutoFit/>
          </a:bodyPr>
          <a:lstStyle/>
          <a:p>
            <a:r>
              <a:rPr lang="en-US" altLang="ko-KR" dirty="0" smtClean="0">
                <a:solidFill>
                  <a:schemeClr val="accent1">
                    <a:lumMod val="75000"/>
                  </a:schemeClr>
                </a:solidFill>
              </a:rPr>
              <a:t>axis 0 </a:t>
            </a:r>
            <a:endParaRPr lang="ko-KR" altLang="en-US" dirty="0">
              <a:solidFill>
                <a:schemeClr val="accent1">
                  <a:lumMod val="75000"/>
                </a:schemeClr>
              </a:solidFill>
            </a:endParaRPr>
          </a:p>
        </p:txBody>
      </p:sp>
      <p:sp>
        <p:nvSpPr>
          <p:cNvPr id="59" name="직사각형 58"/>
          <p:cNvSpPr/>
          <p:nvPr/>
        </p:nvSpPr>
        <p:spPr>
          <a:xfrm>
            <a:off x="6134408" y="4684034"/>
            <a:ext cx="633128" cy="555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dirty="0" smtClean="0"/>
              <a:t>0   4</a:t>
            </a:r>
          </a:p>
          <a:p>
            <a:pPr algn="ctr"/>
            <a:r>
              <a:rPr lang="en-US" altLang="ko-KR" dirty="0" smtClean="0"/>
              <a:t> 8  12</a:t>
            </a:r>
            <a:endParaRPr lang="ko-KR" altLang="en-US" dirty="0"/>
          </a:p>
        </p:txBody>
      </p:sp>
      <p:sp>
        <p:nvSpPr>
          <p:cNvPr id="60" name="직사각형 59"/>
          <p:cNvSpPr/>
          <p:nvPr/>
        </p:nvSpPr>
        <p:spPr>
          <a:xfrm>
            <a:off x="7741913" y="4684034"/>
            <a:ext cx="633128" cy="555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dirty="0" smtClean="0"/>
              <a:t>0   8</a:t>
            </a:r>
          </a:p>
          <a:p>
            <a:pPr algn="ctr"/>
            <a:r>
              <a:rPr lang="en-US" altLang="ko-KR" dirty="0"/>
              <a:t>4</a:t>
            </a:r>
            <a:r>
              <a:rPr lang="en-US" altLang="ko-KR" dirty="0" smtClean="0"/>
              <a:t>  12</a:t>
            </a:r>
            <a:endParaRPr lang="ko-KR" altLang="en-US" dirty="0"/>
          </a:p>
        </p:txBody>
      </p:sp>
      <p:sp>
        <p:nvSpPr>
          <p:cNvPr id="61" name="직사각형 60"/>
          <p:cNvSpPr/>
          <p:nvPr/>
        </p:nvSpPr>
        <p:spPr>
          <a:xfrm>
            <a:off x="6134408" y="5333846"/>
            <a:ext cx="633128" cy="555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dirty="0" smtClean="0"/>
              <a:t>1   </a:t>
            </a:r>
            <a:r>
              <a:rPr lang="en-US" altLang="ko-KR" dirty="0"/>
              <a:t>5</a:t>
            </a:r>
            <a:endParaRPr lang="en-US" altLang="ko-KR" dirty="0" smtClean="0"/>
          </a:p>
          <a:p>
            <a:pPr algn="ctr"/>
            <a:r>
              <a:rPr lang="en-US" altLang="ko-KR" dirty="0"/>
              <a:t>9</a:t>
            </a:r>
            <a:r>
              <a:rPr lang="en-US" altLang="ko-KR" dirty="0" smtClean="0"/>
              <a:t>  13</a:t>
            </a:r>
            <a:endParaRPr lang="ko-KR" altLang="en-US" dirty="0"/>
          </a:p>
        </p:txBody>
      </p:sp>
      <p:sp>
        <p:nvSpPr>
          <p:cNvPr id="62" name="직사각형 61"/>
          <p:cNvSpPr/>
          <p:nvPr/>
        </p:nvSpPr>
        <p:spPr>
          <a:xfrm>
            <a:off x="7741913" y="5333846"/>
            <a:ext cx="633128" cy="555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dirty="0" smtClean="0"/>
              <a:t>1   9</a:t>
            </a:r>
          </a:p>
          <a:p>
            <a:pPr algn="ctr"/>
            <a:r>
              <a:rPr lang="en-US" altLang="ko-KR" dirty="0" smtClean="0"/>
              <a:t>5  13</a:t>
            </a:r>
            <a:endParaRPr lang="ko-KR" altLang="en-US" dirty="0"/>
          </a:p>
        </p:txBody>
      </p:sp>
      <p:sp>
        <p:nvSpPr>
          <p:cNvPr id="63" name="TextBox 62"/>
          <p:cNvSpPr txBox="1"/>
          <p:nvPr/>
        </p:nvSpPr>
        <p:spPr>
          <a:xfrm>
            <a:off x="6093421" y="5941096"/>
            <a:ext cx="615553" cy="576064"/>
          </a:xfrm>
          <a:prstGeom prst="rect">
            <a:avLst/>
          </a:prstGeom>
          <a:noFill/>
        </p:spPr>
        <p:txBody>
          <a:bodyPr vert="eaVert" wrap="square" rtlCol="0">
            <a:spAutoFit/>
          </a:bodyPr>
          <a:lstStyle/>
          <a:p>
            <a:r>
              <a:rPr lang="en-US" altLang="ko-KR" sz="2800" b="1" dirty="0" smtClean="0">
                <a:solidFill>
                  <a:schemeClr val="accent1">
                    <a:lumMod val="75000"/>
                  </a:schemeClr>
                </a:solidFill>
              </a:rPr>
              <a:t>…</a:t>
            </a:r>
            <a:endParaRPr lang="ko-KR" altLang="en-US" sz="2800" b="1" dirty="0">
              <a:solidFill>
                <a:schemeClr val="accent1">
                  <a:lumMod val="75000"/>
                </a:schemeClr>
              </a:solidFill>
            </a:endParaRPr>
          </a:p>
        </p:txBody>
      </p:sp>
      <p:sp>
        <p:nvSpPr>
          <p:cNvPr id="64" name="TextBox 63"/>
          <p:cNvSpPr txBox="1"/>
          <p:nvPr/>
        </p:nvSpPr>
        <p:spPr>
          <a:xfrm>
            <a:off x="7844879" y="5910371"/>
            <a:ext cx="615553" cy="576064"/>
          </a:xfrm>
          <a:prstGeom prst="rect">
            <a:avLst/>
          </a:prstGeom>
          <a:noFill/>
        </p:spPr>
        <p:txBody>
          <a:bodyPr vert="eaVert" wrap="square" rtlCol="0">
            <a:spAutoFit/>
          </a:bodyPr>
          <a:lstStyle/>
          <a:p>
            <a:r>
              <a:rPr lang="en-US" altLang="ko-KR" sz="2800" b="1" dirty="0" smtClean="0">
                <a:solidFill>
                  <a:schemeClr val="accent1">
                    <a:lumMod val="75000"/>
                  </a:schemeClr>
                </a:solidFill>
              </a:rPr>
              <a:t>…</a:t>
            </a:r>
            <a:endParaRPr lang="ko-KR" altLang="en-US" sz="2800" b="1" dirty="0">
              <a:solidFill>
                <a:schemeClr val="accent1">
                  <a:lumMod val="75000"/>
                </a:schemeClr>
              </a:solidFill>
            </a:endParaRPr>
          </a:p>
        </p:txBody>
      </p:sp>
      <p:sp>
        <p:nvSpPr>
          <p:cNvPr id="65" name="오른쪽 화살표 64"/>
          <p:cNvSpPr/>
          <p:nvPr/>
        </p:nvSpPr>
        <p:spPr>
          <a:xfrm>
            <a:off x="6951933" y="4961878"/>
            <a:ext cx="356371" cy="1009066"/>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p:cNvSpPr txBox="1"/>
          <p:nvPr/>
        </p:nvSpPr>
        <p:spPr>
          <a:xfrm>
            <a:off x="6529152" y="5982379"/>
            <a:ext cx="1206516" cy="830997"/>
          </a:xfrm>
          <a:prstGeom prst="rect">
            <a:avLst/>
          </a:prstGeom>
          <a:noFill/>
        </p:spPr>
        <p:txBody>
          <a:bodyPr wrap="square" rtlCol="0">
            <a:spAutoFit/>
          </a:bodyPr>
          <a:lstStyle/>
          <a:p>
            <a:r>
              <a:rPr lang="en-US" altLang="ko-KR" sz="1600" b="1" dirty="0" smtClean="0">
                <a:solidFill>
                  <a:srgbClr val="FF0000"/>
                </a:solidFill>
              </a:rPr>
              <a:t>Transpose on axis 0 and axis 1</a:t>
            </a:r>
            <a:endParaRPr lang="ko-KR" altLang="en-US" sz="1600" b="1" dirty="0">
              <a:solidFill>
                <a:srgbClr val="FF0000"/>
              </a:solidFill>
            </a:endParaRPr>
          </a:p>
        </p:txBody>
      </p:sp>
      <p:cxnSp>
        <p:nvCxnSpPr>
          <p:cNvPr id="105" name="직선 화살표 연결선 104"/>
          <p:cNvCxnSpPr/>
          <p:nvPr/>
        </p:nvCxnSpPr>
        <p:spPr>
          <a:xfrm>
            <a:off x="6030455" y="4726193"/>
            <a:ext cx="0" cy="5135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rot="16200000">
            <a:off x="5469691" y="4777211"/>
            <a:ext cx="834207" cy="369332"/>
          </a:xfrm>
          <a:prstGeom prst="rect">
            <a:avLst/>
          </a:prstGeom>
          <a:noFill/>
        </p:spPr>
        <p:txBody>
          <a:bodyPr wrap="square" rtlCol="0">
            <a:spAutoFit/>
          </a:bodyPr>
          <a:lstStyle/>
          <a:p>
            <a:r>
              <a:rPr lang="en-US" altLang="ko-KR" dirty="0" smtClean="0">
                <a:solidFill>
                  <a:schemeClr val="accent1">
                    <a:lumMod val="75000"/>
                  </a:schemeClr>
                </a:solidFill>
              </a:rPr>
              <a:t>axis 0 </a:t>
            </a:r>
            <a:endParaRPr lang="ko-KR" altLang="en-US" dirty="0">
              <a:solidFill>
                <a:schemeClr val="accent1">
                  <a:lumMod val="75000"/>
                </a:schemeClr>
              </a:solidFill>
            </a:endParaRPr>
          </a:p>
        </p:txBody>
      </p:sp>
      <p:cxnSp>
        <p:nvCxnSpPr>
          <p:cNvPr id="110" name="직선 화살표 연결선 109"/>
          <p:cNvCxnSpPr/>
          <p:nvPr/>
        </p:nvCxnSpPr>
        <p:spPr>
          <a:xfrm>
            <a:off x="6177327" y="4582236"/>
            <a:ext cx="555227"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rot="10800000" flipV="1">
            <a:off x="6091313" y="4266326"/>
            <a:ext cx="882451" cy="369332"/>
          </a:xfrm>
          <a:prstGeom prst="rect">
            <a:avLst/>
          </a:prstGeom>
          <a:noFill/>
        </p:spPr>
        <p:txBody>
          <a:bodyPr wrap="square" rtlCol="0">
            <a:spAutoFit/>
          </a:bodyPr>
          <a:lstStyle/>
          <a:p>
            <a:r>
              <a:rPr lang="en-US" altLang="ko-KR" dirty="0" smtClean="0">
                <a:solidFill>
                  <a:schemeClr val="accent1">
                    <a:lumMod val="75000"/>
                  </a:schemeClr>
                </a:solidFill>
              </a:rPr>
              <a:t>axis 1 </a:t>
            </a:r>
            <a:endParaRPr lang="ko-KR" altLang="en-US" dirty="0">
              <a:solidFill>
                <a:schemeClr val="accent1">
                  <a:lumMod val="75000"/>
                </a:schemeClr>
              </a:solidFill>
            </a:endParaRPr>
          </a:p>
        </p:txBody>
      </p:sp>
      <p:cxnSp>
        <p:nvCxnSpPr>
          <p:cNvPr id="117" name="직선 화살표 연결선 116"/>
          <p:cNvCxnSpPr/>
          <p:nvPr/>
        </p:nvCxnSpPr>
        <p:spPr>
          <a:xfrm>
            <a:off x="7754358" y="4599713"/>
            <a:ext cx="555227"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rot="10800000" flipV="1">
            <a:off x="7668344" y="4283803"/>
            <a:ext cx="882451" cy="369332"/>
          </a:xfrm>
          <a:prstGeom prst="rect">
            <a:avLst/>
          </a:prstGeom>
          <a:noFill/>
        </p:spPr>
        <p:txBody>
          <a:bodyPr wrap="square" rtlCol="0">
            <a:spAutoFit/>
          </a:bodyPr>
          <a:lstStyle/>
          <a:p>
            <a:r>
              <a:rPr lang="en-US" altLang="ko-KR" dirty="0" smtClean="0">
                <a:solidFill>
                  <a:schemeClr val="accent1">
                    <a:lumMod val="75000"/>
                  </a:schemeClr>
                </a:solidFill>
              </a:rPr>
              <a:t>axis 1 </a:t>
            </a:r>
            <a:endParaRPr lang="ko-KR" altLang="en-US" dirty="0">
              <a:solidFill>
                <a:schemeClr val="accent1">
                  <a:lumMod val="75000"/>
                </a:schemeClr>
              </a:solidFill>
            </a:endParaRPr>
          </a:p>
        </p:txBody>
      </p:sp>
      <p:cxnSp>
        <p:nvCxnSpPr>
          <p:cNvPr id="119" name="직선 화살표 연결선 118"/>
          <p:cNvCxnSpPr/>
          <p:nvPr/>
        </p:nvCxnSpPr>
        <p:spPr>
          <a:xfrm>
            <a:off x="7636631" y="4723517"/>
            <a:ext cx="0" cy="5135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rot="16200000">
            <a:off x="7075867" y="4774535"/>
            <a:ext cx="834207" cy="369332"/>
          </a:xfrm>
          <a:prstGeom prst="rect">
            <a:avLst/>
          </a:prstGeom>
          <a:noFill/>
        </p:spPr>
        <p:txBody>
          <a:bodyPr wrap="square" rtlCol="0">
            <a:spAutoFit/>
          </a:bodyPr>
          <a:lstStyle/>
          <a:p>
            <a:r>
              <a:rPr lang="en-US" altLang="ko-KR" dirty="0" smtClean="0">
                <a:solidFill>
                  <a:schemeClr val="accent1">
                    <a:lumMod val="75000"/>
                  </a:schemeClr>
                </a:solidFill>
              </a:rPr>
              <a:t>axis 0 </a:t>
            </a:r>
            <a:endParaRPr lang="ko-KR" altLang="en-US" dirty="0">
              <a:solidFill>
                <a:schemeClr val="accent1">
                  <a:lumMod val="75000"/>
                </a:schemeClr>
              </a:solidFill>
            </a:endParaRPr>
          </a:p>
        </p:txBody>
      </p:sp>
      <p:sp>
        <p:nvSpPr>
          <p:cNvPr id="23" name="TextBox 22"/>
          <p:cNvSpPr txBox="1"/>
          <p:nvPr/>
        </p:nvSpPr>
        <p:spPr>
          <a:xfrm>
            <a:off x="5992707" y="3014314"/>
            <a:ext cx="2458553" cy="553998"/>
          </a:xfrm>
          <a:prstGeom prst="rect">
            <a:avLst/>
          </a:prstGeom>
          <a:noFill/>
        </p:spPr>
        <p:txBody>
          <a:bodyPr wrap="square" lIns="0" tIns="0" rIns="0" bIns="0" rtlCol="0">
            <a:spAutoFit/>
          </a:bodyPr>
          <a:lstStyle/>
          <a:p>
            <a:pPr defTabSz="216000"/>
            <a:r>
              <a:rPr lang="en-US" altLang="ko-KR" dirty="0" smtClean="0"/>
              <a:t>       </a:t>
            </a:r>
            <a:r>
              <a:rPr lang="en-US" altLang="ko-KR" b="1" dirty="0" smtClean="0">
                <a:solidFill>
                  <a:schemeClr val="bg1"/>
                </a:solidFill>
              </a:rPr>
              <a:t>4       5      6</a:t>
            </a:r>
            <a:r>
              <a:rPr lang="en-US" altLang="ko-KR" b="1" dirty="0">
                <a:solidFill>
                  <a:schemeClr val="bg1"/>
                </a:solidFill>
              </a:rPr>
              <a:t>	</a:t>
            </a:r>
            <a:r>
              <a:rPr lang="en-US" altLang="ko-KR" b="1" dirty="0" smtClean="0">
                <a:solidFill>
                  <a:schemeClr val="bg1"/>
                </a:solidFill>
              </a:rPr>
              <a:t>     7</a:t>
            </a:r>
          </a:p>
          <a:p>
            <a:pPr defTabSz="216000"/>
            <a:r>
              <a:rPr lang="en-US" altLang="ko-KR" b="1" dirty="0" smtClean="0">
                <a:solidFill>
                  <a:schemeClr val="bg1"/>
                </a:solidFill>
              </a:rPr>
              <a:t>    0</a:t>
            </a:r>
            <a:r>
              <a:rPr lang="en-US" altLang="ko-KR" b="1" dirty="0">
                <a:solidFill>
                  <a:schemeClr val="bg1"/>
                </a:solidFill>
              </a:rPr>
              <a:t>		</a:t>
            </a:r>
            <a:r>
              <a:rPr lang="en-US" altLang="ko-KR" b="1" dirty="0" smtClean="0">
                <a:solidFill>
                  <a:schemeClr val="bg1"/>
                </a:solidFill>
              </a:rPr>
              <a:t>  1</a:t>
            </a:r>
            <a:r>
              <a:rPr lang="en-US" altLang="ko-KR" b="1" dirty="0">
                <a:solidFill>
                  <a:schemeClr val="bg1"/>
                </a:solidFill>
              </a:rPr>
              <a:t>		2		</a:t>
            </a:r>
            <a:r>
              <a:rPr lang="en-US" altLang="ko-KR" b="1" dirty="0" smtClean="0">
                <a:solidFill>
                  <a:schemeClr val="bg1"/>
                </a:solidFill>
              </a:rPr>
              <a:t>  3</a:t>
            </a:r>
            <a:endParaRPr lang="ko-KR" altLang="en-US" b="1" dirty="0">
              <a:solidFill>
                <a:schemeClr val="bg1"/>
              </a:solidFill>
            </a:endParaRPr>
          </a:p>
        </p:txBody>
      </p:sp>
      <p:sp>
        <p:nvSpPr>
          <p:cNvPr id="49" name="TextBox 48"/>
          <p:cNvSpPr txBox="1"/>
          <p:nvPr/>
        </p:nvSpPr>
        <p:spPr>
          <a:xfrm>
            <a:off x="6001879" y="3590378"/>
            <a:ext cx="2458553" cy="553998"/>
          </a:xfrm>
          <a:prstGeom prst="rect">
            <a:avLst/>
          </a:prstGeom>
          <a:noFill/>
        </p:spPr>
        <p:txBody>
          <a:bodyPr wrap="square" lIns="0" tIns="0" rIns="0" bIns="0" rtlCol="0">
            <a:spAutoFit/>
          </a:bodyPr>
          <a:lstStyle/>
          <a:p>
            <a:pPr defTabSz="216000"/>
            <a:r>
              <a:rPr lang="en-US" altLang="ko-KR" dirty="0" smtClean="0"/>
              <a:t>      </a:t>
            </a:r>
            <a:r>
              <a:rPr lang="en-US" altLang="ko-KR" b="1" dirty="0" smtClean="0">
                <a:solidFill>
                  <a:schemeClr val="bg1"/>
                </a:solidFill>
              </a:rPr>
              <a:t>12    13    14    15</a:t>
            </a:r>
          </a:p>
          <a:p>
            <a:pPr defTabSz="216000"/>
            <a:r>
              <a:rPr lang="en-US" altLang="ko-KR" b="1" dirty="0" smtClean="0">
                <a:solidFill>
                  <a:schemeClr val="bg1"/>
                </a:solidFill>
              </a:rPr>
              <a:t>    8</a:t>
            </a:r>
            <a:r>
              <a:rPr lang="en-US" altLang="ko-KR" b="1" dirty="0">
                <a:solidFill>
                  <a:schemeClr val="bg1"/>
                </a:solidFill>
              </a:rPr>
              <a:t>	</a:t>
            </a:r>
            <a:r>
              <a:rPr lang="en-US" altLang="ko-KR" b="1" dirty="0" smtClean="0">
                <a:solidFill>
                  <a:schemeClr val="bg1"/>
                </a:solidFill>
              </a:rPr>
              <a:t>     9</a:t>
            </a:r>
            <a:r>
              <a:rPr lang="en-US" altLang="ko-KR" b="1" dirty="0">
                <a:solidFill>
                  <a:schemeClr val="bg1"/>
                </a:solidFill>
              </a:rPr>
              <a:t>	</a:t>
            </a:r>
            <a:r>
              <a:rPr lang="en-US" altLang="ko-KR" b="1" dirty="0" smtClean="0">
                <a:solidFill>
                  <a:schemeClr val="bg1"/>
                </a:solidFill>
              </a:rPr>
              <a:t>  10</a:t>
            </a:r>
            <a:r>
              <a:rPr lang="en-US" altLang="ko-KR" b="1" dirty="0">
                <a:solidFill>
                  <a:schemeClr val="bg1"/>
                </a:solidFill>
              </a:rPr>
              <a:t>	</a:t>
            </a:r>
            <a:r>
              <a:rPr lang="en-US" altLang="ko-KR" b="1" dirty="0" smtClean="0">
                <a:solidFill>
                  <a:schemeClr val="bg1"/>
                </a:solidFill>
              </a:rPr>
              <a:t>    11</a:t>
            </a:r>
            <a:endParaRPr lang="ko-KR" altLang="en-US" b="1" dirty="0">
              <a:solidFill>
                <a:schemeClr val="bg1"/>
              </a:solidFill>
            </a:endParaRPr>
          </a:p>
        </p:txBody>
      </p:sp>
      <p:cxnSp>
        <p:nvCxnSpPr>
          <p:cNvPr id="25" name="직선 연결선 24"/>
          <p:cNvCxnSpPr/>
          <p:nvPr/>
        </p:nvCxnSpPr>
        <p:spPr>
          <a:xfrm flipV="1">
            <a:off x="6681664" y="2808317"/>
            <a:ext cx="0" cy="145800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2" name="직선 연결선 51"/>
          <p:cNvCxnSpPr/>
          <p:nvPr/>
        </p:nvCxnSpPr>
        <p:spPr>
          <a:xfrm flipV="1">
            <a:off x="7222008" y="2808317"/>
            <a:ext cx="0" cy="145800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3" name="직선 연결선 52"/>
          <p:cNvCxnSpPr/>
          <p:nvPr/>
        </p:nvCxnSpPr>
        <p:spPr>
          <a:xfrm flipV="1">
            <a:off x="7740352" y="2808317"/>
            <a:ext cx="0" cy="145800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310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332656"/>
            <a:ext cx="8820472" cy="648072"/>
          </a:xfrm>
        </p:spPr>
        <p:txBody>
          <a:bodyPr>
            <a:normAutofit/>
          </a:bodyPr>
          <a:lstStyle/>
          <a:p>
            <a:pPr fontAlgn="base"/>
            <a:r>
              <a:rPr lang="en-US" altLang="ko-KR" sz="3200" b="1" dirty="0"/>
              <a:t>Transposing Arrays and Swapping Axes (Cont.)</a:t>
            </a:r>
          </a:p>
        </p:txBody>
      </p:sp>
      <p:sp>
        <p:nvSpPr>
          <p:cNvPr id="3" name="내용 개체 틀 2"/>
          <p:cNvSpPr>
            <a:spLocks noGrp="1"/>
          </p:cNvSpPr>
          <p:nvPr>
            <p:ph idx="1"/>
          </p:nvPr>
        </p:nvSpPr>
        <p:spPr>
          <a:xfrm>
            <a:off x="323557" y="957494"/>
            <a:ext cx="8533519" cy="1463394"/>
          </a:xfrm>
        </p:spPr>
        <p:txBody>
          <a:bodyPr>
            <a:noAutofit/>
          </a:bodyPr>
          <a:lstStyle/>
          <a:p>
            <a:pPr>
              <a:spcBef>
                <a:spcPts val="600"/>
              </a:spcBef>
            </a:pPr>
            <a:r>
              <a:rPr lang="en-US" altLang="ko-KR" sz="2000" dirty="0"/>
              <a:t>The stride value represents the number of bytes that must be travelled in memory in order to reach the next value of an axis of an array</a:t>
            </a:r>
            <a:r>
              <a:rPr lang="en-US" altLang="ko-KR" sz="2000" dirty="0" smtClean="0"/>
              <a:t>.</a:t>
            </a:r>
          </a:p>
          <a:p>
            <a:pPr fontAlgn="base"/>
            <a:r>
              <a:rPr lang="en-US" altLang="ko-KR" sz="2000" dirty="0"/>
              <a:t>Now, our 3D array </a:t>
            </a:r>
            <a:r>
              <a:rPr lang="en-US" altLang="ko-KR" sz="2000" dirty="0" err="1"/>
              <a:t>arr</a:t>
            </a:r>
            <a:r>
              <a:rPr lang="en-US" altLang="ko-KR" sz="2000" dirty="0"/>
              <a:t> looks this (with labelled axes</a:t>
            </a:r>
            <a:r>
              <a:rPr lang="en-US" altLang="ko-KR" sz="2000" dirty="0" smtClean="0"/>
              <a:t>):</a:t>
            </a:r>
            <a:endParaRPr lang="en-US" altLang="ko-KR" sz="2000"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42</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pic>
        <p:nvPicPr>
          <p:cNvPr id="2050"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7" y="2276872"/>
            <a:ext cx="2785143" cy="2664051"/>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p:cNvSpPr/>
          <p:nvPr/>
        </p:nvSpPr>
        <p:spPr>
          <a:xfrm>
            <a:off x="3923928" y="2367911"/>
            <a:ext cx="4392488" cy="2573012"/>
          </a:xfrm>
          <a:prstGeom prst="rect">
            <a:avLst/>
          </a:prstGeom>
        </p:spPr>
        <p:txBody>
          <a:bodyPr wrap="square">
            <a:spAutoFit/>
          </a:bodyPr>
          <a:lstStyle/>
          <a:p>
            <a:pPr marL="342900" indent="-342900" fontAlgn="base">
              <a:lnSpc>
                <a:spcPct val="120000"/>
              </a:lnSpc>
              <a:spcBef>
                <a:spcPts val="1200"/>
              </a:spcBef>
              <a:buClr>
                <a:schemeClr val="accent1"/>
              </a:buClr>
              <a:buSzPct val="85000"/>
              <a:buFont typeface="Wingdings" panose="05000000000000000000" pitchFamily="2" charset="2"/>
              <a:buChar char="Ø"/>
            </a:pPr>
            <a:r>
              <a:rPr lang="en-US" altLang="ko-KR" dirty="0">
                <a:latin typeface="Arial" panose="020B0604020202020204" pitchFamily="34" charset="0"/>
              </a:rPr>
              <a:t>This array is stored in a </a:t>
            </a:r>
            <a:r>
              <a:rPr lang="en-US" altLang="ko-KR" b="1" i="1" dirty="0">
                <a:latin typeface="Arial" panose="020B0604020202020204" pitchFamily="34" charset="0"/>
              </a:rPr>
              <a:t>contiguous block of memory</a:t>
            </a:r>
            <a:r>
              <a:rPr lang="en-US" altLang="ko-KR" dirty="0">
                <a:latin typeface="Arial" panose="020B0604020202020204" pitchFamily="34" charset="0"/>
              </a:rPr>
              <a:t>; essentially it is </a:t>
            </a:r>
            <a:r>
              <a:rPr lang="en-US" altLang="ko-KR" b="1" dirty="0">
                <a:latin typeface="Arial" panose="020B0604020202020204" pitchFamily="34" charset="0"/>
              </a:rPr>
              <a:t>one-dimensional</a:t>
            </a:r>
            <a:r>
              <a:rPr lang="en-US" altLang="ko-KR" dirty="0">
                <a:latin typeface="Arial" panose="020B0604020202020204" pitchFamily="34" charset="0"/>
              </a:rPr>
              <a:t>. </a:t>
            </a:r>
            <a:endParaRPr lang="en-US" altLang="ko-KR" dirty="0" smtClean="0">
              <a:latin typeface="Arial" panose="020B0604020202020204" pitchFamily="34" charset="0"/>
            </a:endParaRPr>
          </a:p>
          <a:p>
            <a:pPr marL="342900" indent="-342900" fontAlgn="base">
              <a:lnSpc>
                <a:spcPct val="120000"/>
              </a:lnSpc>
              <a:spcBef>
                <a:spcPts val="1200"/>
              </a:spcBef>
              <a:buClr>
                <a:schemeClr val="accent1"/>
              </a:buClr>
              <a:buSzPct val="85000"/>
              <a:buFont typeface="Wingdings" panose="05000000000000000000" pitchFamily="2" charset="2"/>
              <a:buChar char="Ø"/>
            </a:pPr>
            <a:r>
              <a:rPr lang="en-US" altLang="ko-KR" dirty="0" smtClean="0">
                <a:latin typeface="Arial" panose="020B0604020202020204" pitchFamily="34" charset="0"/>
              </a:rPr>
              <a:t>To </a:t>
            </a:r>
            <a:r>
              <a:rPr lang="en-US" altLang="ko-KR" dirty="0">
                <a:latin typeface="Arial" panose="020B0604020202020204" pitchFamily="34" charset="0"/>
              </a:rPr>
              <a:t>interpret it as a 3D object, </a:t>
            </a:r>
            <a:r>
              <a:rPr lang="en-US" altLang="ko-KR" dirty="0" err="1">
                <a:latin typeface="Arial" panose="020B0604020202020204" pitchFamily="34" charset="0"/>
              </a:rPr>
              <a:t>NumPy</a:t>
            </a:r>
            <a:r>
              <a:rPr lang="en-US" altLang="ko-KR" dirty="0">
                <a:latin typeface="Arial" panose="020B0604020202020204" pitchFamily="34" charset="0"/>
              </a:rPr>
              <a:t> must jump over a certain constant number of bytes in order to move along one of the three axes:</a:t>
            </a:r>
            <a:endParaRPr lang="ko-KR" altLang="en-US" dirty="0">
              <a:latin typeface="Arial" panose="020B0604020202020204" pitchFamily="34" charset="0"/>
            </a:endParaRPr>
          </a:p>
        </p:txBody>
      </p:sp>
      <p:pic>
        <p:nvPicPr>
          <p:cNvPr id="2052" name="Picture 4" descr="https://i.stack.imgur.com/2KG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53" y="4581129"/>
            <a:ext cx="7272806" cy="217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011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332656"/>
            <a:ext cx="8820472" cy="648072"/>
          </a:xfrm>
        </p:spPr>
        <p:txBody>
          <a:bodyPr>
            <a:normAutofit/>
          </a:bodyPr>
          <a:lstStyle/>
          <a:p>
            <a:pPr fontAlgn="base"/>
            <a:r>
              <a:rPr lang="en-US" altLang="ko-KR" sz="3200" b="1" dirty="0"/>
              <a:t>Transposing Arrays and Swapping Axes (Cont.)</a:t>
            </a:r>
          </a:p>
        </p:txBody>
      </p:sp>
      <p:sp>
        <p:nvSpPr>
          <p:cNvPr id="3" name="내용 개체 틀 2"/>
          <p:cNvSpPr>
            <a:spLocks noGrp="1"/>
          </p:cNvSpPr>
          <p:nvPr>
            <p:ph idx="1"/>
          </p:nvPr>
        </p:nvSpPr>
        <p:spPr>
          <a:xfrm>
            <a:off x="323528" y="980728"/>
            <a:ext cx="8533519" cy="864096"/>
          </a:xfrm>
        </p:spPr>
        <p:txBody>
          <a:bodyPr>
            <a:noAutofit/>
          </a:bodyPr>
          <a:lstStyle/>
          <a:p>
            <a:pPr>
              <a:spcBef>
                <a:spcPts val="600"/>
              </a:spcBef>
            </a:pPr>
            <a:r>
              <a:rPr lang="en-US" altLang="ko-KR" sz="2000" dirty="0" err="1"/>
              <a:t>arr.transpose</a:t>
            </a:r>
            <a:r>
              <a:rPr lang="en-US" altLang="ko-KR" sz="2000" dirty="0"/>
              <a:t>(1, 0, 2) </a:t>
            </a:r>
            <a:r>
              <a:rPr lang="en-US" altLang="ko-KR" sz="2000" dirty="0" smtClean="0"/>
              <a:t>performs </a:t>
            </a:r>
            <a:r>
              <a:rPr lang="en-US" altLang="ko-KR" sz="2000" dirty="0"/>
              <a:t>swapping axes 0 and 1. The transposed array looks like this</a:t>
            </a:r>
            <a:r>
              <a:rPr lang="en-US" altLang="ko-KR" sz="2000" dirty="0" smtClean="0"/>
              <a:t>:</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43</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5" name="직사각형 4"/>
          <p:cNvSpPr/>
          <p:nvPr/>
        </p:nvSpPr>
        <p:spPr>
          <a:xfrm>
            <a:off x="3836168" y="2109262"/>
            <a:ext cx="3976191" cy="2240613"/>
          </a:xfrm>
          <a:prstGeom prst="rect">
            <a:avLst/>
          </a:prstGeom>
        </p:spPr>
        <p:txBody>
          <a:bodyPr wrap="square">
            <a:spAutoFit/>
          </a:bodyPr>
          <a:lstStyle/>
          <a:p>
            <a:pPr marL="342900" indent="-342900" fontAlgn="base">
              <a:lnSpc>
                <a:spcPct val="120000"/>
              </a:lnSpc>
              <a:spcBef>
                <a:spcPts val="1200"/>
              </a:spcBef>
              <a:buClr>
                <a:schemeClr val="accent1"/>
              </a:buClr>
              <a:buSzPct val="85000"/>
              <a:buFont typeface="Wingdings" panose="05000000000000000000" pitchFamily="2" charset="2"/>
              <a:buChar char="Ø"/>
            </a:pPr>
            <a:r>
              <a:rPr lang="en-US" altLang="ko-KR" dirty="0"/>
              <a:t>All that </a:t>
            </a:r>
            <a:r>
              <a:rPr lang="en-US" altLang="ko-KR" dirty="0" err="1"/>
              <a:t>NumPy</a:t>
            </a:r>
            <a:r>
              <a:rPr lang="en-US" altLang="ko-KR" dirty="0"/>
              <a:t> needs to do is </a:t>
            </a:r>
            <a:r>
              <a:rPr lang="en-US" altLang="ko-KR" b="1" i="1" dirty="0"/>
              <a:t>to</a:t>
            </a:r>
            <a:r>
              <a:rPr lang="en-US" altLang="ko-KR" i="1" dirty="0"/>
              <a:t> </a:t>
            </a:r>
            <a:r>
              <a:rPr lang="en-US" altLang="ko-KR" b="1" i="1" dirty="0"/>
              <a:t>swap the stride information</a:t>
            </a:r>
            <a:r>
              <a:rPr lang="en-US" altLang="ko-KR" dirty="0"/>
              <a:t> for axis 0 and axis 1 (axis 2 is unchanged). </a:t>
            </a:r>
            <a:endParaRPr lang="en-US" altLang="ko-KR" dirty="0" smtClean="0"/>
          </a:p>
          <a:p>
            <a:pPr marL="342900" indent="-342900" fontAlgn="base">
              <a:lnSpc>
                <a:spcPct val="120000"/>
              </a:lnSpc>
              <a:spcBef>
                <a:spcPts val="1200"/>
              </a:spcBef>
              <a:buClr>
                <a:schemeClr val="accent1"/>
              </a:buClr>
              <a:buSzPct val="85000"/>
              <a:buFont typeface="Wingdings" panose="05000000000000000000" pitchFamily="2" charset="2"/>
              <a:buChar char="Ø"/>
            </a:pPr>
            <a:r>
              <a:rPr lang="en-US" altLang="ko-KR" dirty="0" smtClean="0"/>
              <a:t>Now </a:t>
            </a:r>
            <a:r>
              <a:rPr lang="en-US" altLang="ko-KR" dirty="0"/>
              <a:t>we must jump further to move along axis 1 than axis 0:</a:t>
            </a:r>
            <a:endParaRPr lang="ko-KR" altLang="en-US" dirty="0">
              <a:latin typeface="Arial" panose="020B0604020202020204" pitchFamily="34" charset="0"/>
            </a:endParaRPr>
          </a:p>
        </p:txBody>
      </p:sp>
      <p:pic>
        <p:nvPicPr>
          <p:cNvPr id="6146"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50899"/>
            <a:ext cx="2808312" cy="268621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i.stack.imgur.com/pnj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57" y="4349875"/>
            <a:ext cx="6941196" cy="1743421"/>
          </a:xfrm>
          <a:prstGeom prst="rect">
            <a:avLst/>
          </a:prstGeom>
          <a:noFill/>
          <a:extLst>
            <a:ext uri="{909E8E84-426E-40DD-AFC4-6F175D3DCCD1}">
              <a14:hiddenFill xmlns:a14="http://schemas.microsoft.com/office/drawing/2010/main">
                <a:solidFill>
                  <a:srgbClr val="FFFFFF"/>
                </a:solidFill>
              </a14:hiddenFill>
            </a:ext>
          </a:extLst>
        </p:spPr>
      </p:pic>
      <p:sp>
        <p:nvSpPr>
          <p:cNvPr id="7" name="직사각형 6"/>
          <p:cNvSpPr/>
          <p:nvPr/>
        </p:nvSpPr>
        <p:spPr>
          <a:xfrm>
            <a:off x="654422" y="6165304"/>
            <a:ext cx="7877300" cy="584775"/>
          </a:xfrm>
          <a:prstGeom prst="rect">
            <a:avLst/>
          </a:prstGeom>
        </p:spPr>
        <p:txBody>
          <a:bodyPr wrap="square">
            <a:spAutoFit/>
          </a:bodyPr>
          <a:lstStyle/>
          <a:p>
            <a:r>
              <a:rPr lang="ko-KR" altLang="en-US" sz="1600" dirty="0" smtClean="0">
                <a:hlinkClick r:id="rId4"/>
              </a:rPr>
              <a:t>참고</a:t>
            </a:r>
            <a:r>
              <a:rPr lang="en-US" altLang="ko-KR" sz="1600" dirty="0" smtClean="0">
                <a:hlinkClick r:id="rId4"/>
              </a:rPr>
              <a:t>: https</a:t>
            </a:r>
            <a:r>
              <a:rPr lang="en-US" altLang="ko-KR" sz="1600" dirty="0">
                <a:hlinkClick r:id="rId4"/>
              </a:rPr>
              <a:t>://stackoverflow.com/questions/32034237/how-does-numpys-transpose-method-permute-the-axes-of-an-array</a:t>
            </a:r>
            <a:endParaRPr lang="ko-KR" altLang="en-US" sz="1600" dirty="0"/>
          </a:p>
        </p:txBody>
      </p:sp>
    </p:spTree>
    <p:extLst>
      <p:ext uri="{BB962C8B-B14F-4D97-AF65-F5344CB8AC3E}">
        <p14:creationId xmlns:p14="http://schemas.microsoft.com/office/powerpoint/2010/main" val="787629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88032" y="476672"/>
            <a:ext cx="8820472" cy="648072"/>
          </a:xfrm>
        </p:spPr>
        <p:txBody>
          <a:bodyPr>
            <a:normAutofit/>
          </a:bodyPr>
          <a:lstStyle/>
          <a:p>
            <a:pPr fontAlgn="base"/>
            <a:r>
              <a:rPr lang="en-US" altLang="ko-KR" sz="3200" b="1" dirty="0"/>
              <a:t>Transposing Arrays and Swapping </a:t>
            </a:r>
            <a:r>
              <a:rPr lang="en-US" altLang="ko-KR" sz="3200" b="1" dirty="0" smtClean="0"/>
              <a:t>Axes (Cont.)</a:t>
            </a:r>
            <a:endParaRPr lang="en-US" altLang="ko-KR" sz="3200" b="1" dirty="0"/>
          </a:p>
        </p:txBody>
      </p:sp>
      <p:sp>
        <p:nvSpPr>
          <p:cNvPr id="3" name="내용 개체 틀 2"/>
          <p:cNvSpPr>
            <a:spLocks noGrp="1"/>
          </p:cNvSpPr>
          <p:nvPr>
            <p:ph idx="1"/>
          </p:nvPr>
        </p:nvSpPr>
        <p:spPr>
          <a:xfrm>
            <a:off x="323557" y="1268760"/>
            <a:ext cx="8533519" cy="936104"/>
          </a:xfrm>
        </p:spPr>
        <p:txBody>
          <a:bodyPr>
            <a:noAutofit/>
          </a:bodyPr>
          <a:lstStyle/>
          <a:p>
            <a:pPr>
              <a:spcBef>
                <a:spcPts val="600"/>
              </a:spcBef>
            </a:pPr>
            <a:r>
              <a:rPr lang="en-US" altLang="ko-KR" sz="2000" dirty="0"/>
              <a:t>Simple transposing with .T is just a special case of swapping axes. </a:t>
            </a:r>
            <a:r>
              <a:rPr lang="en-US" altLang="ko-KR" sz="2000" dirty="0" err="1"/>
              <a:t>ndarray</a:t>
            </a:r>
            <a:r>
              <a:rPr lang="en-US" altLang="ko-KR" sz="2000" dirty="0"/>
              <a:t> has the method </a:t>
            </a:r>
            <a:r>
              <a:rPr lang="en-US" altLang="ko-KR" sz="2000" dirty="0" err="1"/>
              <a:t>swapaxes</a:t>
            </a:r>
            <a:r>
              <a:rPr lang="en-US" altLang="ko-KR" sz="2000" dirty="0"/>
              <a:t> which takes a pair of axis numbers:</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44</a:t>
            </a:fld>
            <a:endParaRPr lang="ko-KR" altLang="en-US"/>
          </a:p>
        </p:txBody>
      </p:sp>
      <p:sp>
        <p:nvSpPr>
          <p:cNvPr id="6" name="Rectangle 1"/>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
        <p:nvSpPr>
          <p:cNvPr id="10" name="직사각형 9"/>
          <p:cNvSpPr/>
          <p:nvPr/>
        </p:nvSpPr>
        <p:spPr>
          <a:xfrm>
            <a:off x="763356" y="2132856"/>
            <a:ext cx="7631121" cy="29523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136]: </a:t>
            </a:r>
            <a:r>
              <a:rPr lang="en-US" altLang="ko-KR" dirty="0" err="1">
                <a:solidFill>
                  <a:srgbClr val="002060"/>
                </a:solidFill>
                <a:latin typeface="Arial Rounded MT Bold" panose="020F0704030504030204" pitchFamily="34" charset="0"/>
              </a:rPr>
              <a:t>arr.swapaxes</a:t>
            </a:r>
            <a:r>
              <a:rPr lang="en-US" altLang="ko-KR" dirty="0">
                <a:solidFill>
                  <a:srgbClr val="002060"/>
                </a:solidFill>
                <a:latin typeface="Arial Rounded MT Bold" panose="020F0704030504030204" pitchFamily="34" charset="0"/>
              </a:rPr>
              <a:t>(1, 2)</a:t>
            </a:r>
          </a:p>
          <a:p>
            <a:pPr fontAlgn="base">
              <a:lnSpc>
                <a:spcPct val="150000"/>
              </a:lnSpc>
              <a:spcBef>
                <a:spcPct val="0"/>
              </a:spcBef>
              <a:spcAft>
                <a:spcPct val="0"/>
              </a:spcAft>
            </a:pPr>
            <a:r>
              <a:rPr lang="en-US" altLang="ko-KR" dirty="0" smtClean="0">
                <a:solidFill>
                  <a:srgbClr val="002060"/>
                </a:solidFill>
                <a:latin typeface="Arial Rounded MT Bold" panose="020F0704030504030204" pitchFamily="34" charset="0"/>
              </a:rPr>
              <a:t>Out[136]: array([[[ </a:t>
            </a:r>
            <a:r>
              <a:rPr lang="en-US" altLang="ko-KR" dirty="0">
                <a:solidFill>
                  <a:srgbClr val="002060"/>
                </a:solidFill>
                <a:latin typeface="Arial Rounded MT Bold" panose="020F0704030504030204" pitchFamily="34" charset="0"/>
              </a:rPr>
              <a:t>0, 4],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1, 5],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2, 6],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3, 7</a:t>
            </a:r>
            <a:r>
              <a:rPr lang="en-US" altLang="ko-KR" dirty="0" smtClean="0">
                <a:solidFill>
                  <a:srgbClr val="002060"/>
                </a:solidFill>
                <a:latin typeface="Arial Rounded MT Bold" panose="020F0704030504030204" pitchFamily="34" charset="0"/>
              </a:rPr>
              <a:t>]],</a:t>
            </a: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8, 12],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 </a:t>
            </a:r>
            <a:r>
              <a:rPr lang="en-US" altLang="ko-KR" dirty="0">
                <a:solidFill>
                  <a:srgbClr val="002060"/>
                </a:solidFill>
                <a:latin typeface="Arial Rounded MT Bold" panose="020F0704030504030204" pitchFamily="34" charset="0"/>
              </a:rPr>
              <a:t>9, 13],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10, 14], </a:t>
            </a:r>
            <a:endParaRPr lang="en-US" altLang="ko-KR" dirty="0" smtClean="0">
              <a:solidFill>
                <a:srgbClr val="002060"/>
              </a:solidFill>
              <a:latin typeface="Arial Rounded MT Bold" panose="020F0704030504030204" pitchFamily="34" charset="0"/>
            </a:endParaRPr>
          </a:p>
          <a:p>
            <a:pPr fontAlgn="base">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11, 15</a:t>
            </a:r>
            <a:r>
              <a:rPr lang="en-US" altLang="ko-KR" dirty="0" smtClean="0">
                <a:solidFill>
                  <a:srgbClr val="002060"/>
                </a:solidFill>
                <a:latin typeface="Arial Rounded MT Bold" panose="020F0704030504030204" pitchFamily="34" charset="0"/>
              </a:rPr>
              <a:t>]]])</a:t>
            </a:r>
            <a:endParaRPr lang="en-US" altLang="ko-KR" dirty="0">
              <a:solidFill>
                <a:srgbClr val="002060"/>
              </a:solidFill>
              <a:latin typeface="Arial Rounded MT Bold" panose="020F0704030504030204" pitchFamily="34" charset="0"/>
            </a:endParaRPr>
          </a:p>
        </p:txBody>
      </p:sp>
      <p:sp>
        <p:nvSpPr>
          <p:cNvPr id="7" name="TextBox 6"/>
          <p:cNvSpPr txBox="1"/>
          <p:nvPr/>
        </p:nvSpPr>
        <p:spPr>
          <a:xfrm>
            <a:off x="426333" y="5373216"/>
            <a:ext cx="8305165" cy="100811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ko-KR"/>
            </a:defPPr>
            <a:lvl1pPr>
              <a:lnSpc>
                <a:spcPct val="140000"/>
              </a:lnSpc>
              <a:spcBef>
                <a:spcPts val="1200"/>
              </a:spcBef>
              <a:buClr>
                <a:schemeClr val="accent1"/>
              </a:buClr>
              <a:buSzPct val="85000"/>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b="1" dirty="0" smtClean="0">
                <a:solidFill>
                  <a:srgbClr val="0000FF"/>
                </a:solidFill>
              </a:rPr>
              <a:t>NOTE: </a:t>
            </a:r>
            <a:r>
              <a:rPr lang="en-US" altLang="ko-KR" dirty="0" smtClean="0">
                <a:solidFill>
                  <a:srgbClr val="0000FF"/>
                </a:solidFill>
              </a:rPr>
              <a:t>All the transpose methods </a:t>
            </a:r>
            <a:r>
              <a:rPr lang="en-US" altLang="ko-KR" dirty="0" err="1" smtClean="0">
                <a:solidFill>
                  <a:srgbClr val="0000FF"/>
                </a:solidFill>
              </a:rPr>
              <a:t>inclusing</a:t>
            </a:r>
            <a:r>
              <a:rPr lang="en-US" altLang="ko-KR" dirty="0" smtClean="0">
                <a:solidFill>
                  <a:srgbClr val="0000FF"/>
                </a:solidFill>
              </a:rPr>
              <a:t> </a:t>
            </a:r>
            <a:r>
              <a:rPr lang="en-US" altLang="ko-KR" dirty="0" err="1" smtClean="0">
                <a:solidFill>
                  <a:srgbClr val="0000FF"/>
                </a:solidFill>
              </a:rPr>
              <a:t>swapaxes</a:t>
            </a:r>
            <a:r>
              <a:rPr lang="en-US" altLang="ko-KR" dirty="0" smtClean="0">
                <a:solidFill>
                  <a:srgbClr val="0000FF"/>
                </a:solidFill>
              </a:rPr>
              <a:t>()</a:t>
            </a:r>
            <a:r>
              <a:rPr lang="en-US" altLang="ko-KR" dirty="0">
                <a:solidFill>
                  <a:srgbClr val="0000FF"/>
                </a:solidFill>
              </a:rPr>
              <a:t> </a:t>
            </a:r>
            <a:r>
              <a:rPr lang="en-US" altLang="ko-KR" dirty="0" smtClean="0">
                <a:solidFill>
                  <a:srgbClr val="0000FF"/>
                </a:solidFill>
              </a:rPr>
              <a:t>return </a:t>
            </a:r>
            <a:r>
              <a:rPr lang="en-US" altLang="ko-KR" dirty="0">
                <a:solidFill>
                  <a:srgbClr val="0000FF"/>
                </a:solidFill>
              </a:rPr>
              <a:t>a view on the data </a:t>
            </a:r>
            <a:r>
              <a:rPr lang="en-US" altLang="ko-KR" b="1" i="1" dirty="0">
                <a:solidFill>
                  <a:srgbClr val="0000FF"/>
                </a:solidFill>
              </a:rPr>
              <a:t>without making a copy</a:t>
            </a:r>
            <a:r>
              <a:rPr lang="en-US" altLang="ko-KR" b="1" dirty="0">
                <a:solidFill>
                  <a:srgbClr val="0000FF"/>
                </a:solidFill>
              </a:rPr>
              <a:t>.</a:t>
            </a:r>
            <a:endParaRPr lang="ko-KR" altLang="en-US" b="1" dirty="0">
              <a:solidFill>
                <a:srgbClr val="0000FF"/>
              </a:solidFill>
            </a:endParaRPr>
          </a:p>
        </p:txBody>
      </p:sp>
    </p:spTree>
    <p:extLst>
      <p:ext uri="{BB962C8B-B14F-4D97-AF65-F5344CB8AC3E}">
        <p14:creationId xmlns:p14="http://schemas.microsoft.com/office/powerpoint/2010/main" val="1372744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4BEDD84E-25D4-4983-8AA1-2863C96F08D9}" type="slidenum">
              <a:rPr lang="ko-KR" altLang="en-US" smtClean="0"/>
              <a:t>45</a:t>
            </a:fld>
            <a:endParaRPr lang="ko-KR" altLang="en-US"/>
          </a:p>
        </p:txBody>
      </p:sp>
      <p:sp>
        <p:nvSpPr>
          <p:cNvPr id="5" name="TextBox 4"/>
          <p:cNvSpPr txBox="1"/>
          <p:nvPr/>
        </p:nvSpPr>
        <p:spPr>
          <a:xfrm>
            <a:off x="2123728" y="2875002"/>
            <a:ext cx="4896544" cy="1107996"/>
          </a:xfrm>
          <a:prstGeom prst="rect">
            <a:avLst/>
          </a:prstGeom>
          <a:noFill/>
        </p:spPr>
        <p:txBody>
          <a:bodyPr wrap="square" rtlCol="0">
            <a:spAutoFit/>
          </a:bodyPr>
          <a:lstStyle/>
          <a:p>
            <a:r>
              <a:rPr lang="en-US" altLang="ko-KR" sz="6600" dirty="0" smtClean="0">
                <a:solidFill>
                  <a:srgbClr val="0000FF"/>
                </a:solidFill>
              </a:rPr>
              <a:t>Thank You !</a:t>
            </a:r>
            <a:endParaRPr lang="ko-KR" altLang="en-US" sz="6600" dirty="0">
              <a:solidFill>
                <a:srgbClr val="0000FF"/>
              </a:solidFill>
            </a:endParaRPr>
          </a:p>
        </p:txBody>
      </p:sp>
    </p:spTree>
    <p:extLst>
      <p:ext uri="{BB962C8B-B14F-4D97-AF65-F5344CB8AC3E}">
        <p14:creationId xmlns:p14="http://schemas.microsoft.com/office/powerpoint/2010/main" val="366774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404664"/>
            <a:ext cx="8229600" cy="720080"/>
          </a:xfrm>
        </p:spPr>
        <p:txBody>
          <a:bodyPr/>
          <a:lstStyle/>
          <a:p>
            <a:r>
              <a:rPr lang="en-US" altLang="ko-KR" b="1" dirty="0" err="1" smtClean="0"/>
              <a:t>NumPy</a:t>
            </a:r>
            <a:r>
              <a:rPr lang="en-US" altLang="ko-KR" b="1" dirty="0" smtClean="0"/>
              <a:t> </a:t>
            </a:r>
            <a:r>
              <a:rPr lang="en-US" altLang="ko-KR" b="1" dirty="0" err="1" smtClean="0"/>
              <a:t>ndarray</a:t>
            </a:r>
            <a:r>
              <a:rPr lang="en-US" altLang="ko-KR" b="1" dirty="0" smtClean="0"/>
              <a:t> (Cont.)</a:t>
            </a:r>
            <a:endParaRPr lang="ko-KR" altLang="en-US" dirty="0"/>
          </a:p>
        </p:txBody>
      </p:sp>
      <p:sp>
        <p:nvSpPr>
          <p:cNvPr id="3" name="내용 개체 틀 2"/>
          <p:cNvSpPr>
            <a:spLocks noGrp="1"/>
          </p:cNvSpPr>
          <p:nvPr>
            <p:ph idx="1"/>
          </p:nvPr>
        </p:nvSpPr>
        <p:spPr>
          <a:xfrm>
            <a:off x="323529" y="1426990"/>
            <a:ext cx="8280919" cy="1008112"/>
          </a:xfrm>
        </p:spPr>
        <p:txBody>
          <a:bodyPr>
            <a:normAutofit/>
          </a:bodyPr>
          <a:lstStyle/>
          <a:p>
            <a:pPr>
              <a:lnSpc>
                <a:spcPct val="140000"/>
              </a:lnSpc>
            </a:pPr>
            <a:r>
              <a:rPr lang="en-US" altLang="ko-KR" sz="2000" dirty="0" err="1"/>
              <a:t>ndarray</a:t>
            </a:r>
            <a:r>
              <a:rPr lang="en-US" altLang="ko-KR" sz="2000" dirty="0"/>
              <a:t> is a generic multidimensional container for </a:t>
            </a:r>
            <a:r>
              <a:rPr lang="en-US" altLang="ko-KR" sz="2000" b="1" dirty="0"/>
              <a:t>homogeneous</a:t>
            </a:r>
            <a:r>
              <a:rPr lang="en-US" altLang="ko-KR" sz="2000" dirty="0"/>
              <a:t> data; that is, all of the elements must be the same </a:t>
            </a:r>
            <a:r>
              <a:rPr lang="en-US" altLang="ko-KR" sz="2000" dirty="0" smtClean="0"/>
              <a:t>type.</a:t>
            </a:r>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5</a:t>
            </a:fld>
            <a:endParaRPr lang="ko-KR" altLang="en-US"/>
          </a:p>
        </p:txBody>
      </p:sp>
      <p:sp>
        <p:nvSpPr>
          <p:cNvPr id="4" name="직사각형 3"/>
          <p:cNvSpPr/>
          <p:nvPr/>
        </p:nvSpPr>
        <p:spPr>
          <a:xfrm>
            <a:off x="323528" y="2507110"/>
            <a:ext cx="4536504" cy="2246769"/>
          </a:xfrm>
          <a:prstGeom prst="rect">
            <a:avLst/>
          </a:prstGeom>
        </p:spPr>
        <p:txBody>
          <a:bodyPr wrap="square">
            <a:spAutoFit/>
          </a:bodyPr>
          <a:lstStyle/>
          <a:p>
            <a:pPr marL="342900" indent="-342900">
              <a:lnSpc>
                <a:spcPct val="140000"/>
              </a:lnSpc>
              <a:spcBef>
                <a:spcPts val="1200"/>
              </a:spcBef>
              <a:buClr>
                <a:schemeClr val="accent1"/>
              </a:buClr>
              <a:buSzPct val="85000"/>
              <a:buBlip>
                <a:blip r:embed="rId2"/>
              </a:buBlip>
            </a:pPr>
            <a:r>
              <a:rPr lang="en-US" altLang="ko-KR" sz="2000" dirty="0" err="1">
                <a:latin typeface="Arial" panose="020B0604020202020204" pitchFamily="34" charset="0"/>
              </a:rPr>
              <a:t>ndarray</a:t>
            </a:r>
            <a:r>
              <a:rPr lang="en-US" altLang="ko-KR" sz="2000" dirty="0">
                <a:latin typeface="Arial" panose="020B0604020202020204" pitchFamily="34" charset="0"/>
              </a:rPr>
              <a:t> has a </a:t>
            </a:r>
            <a:r>
              <a:rPr lang="en-US" altLang="ko-KR" sz="2000" b="1" i="1" dirty="0">
                <a:latin typeface="Arial" panose="020B0604020202020204" pitchFamily="34" charset="0"/>
              </a:rPr>
              <a:t>shape</a:t>
            </a:r>
            <a:r>
              <a:rPr lang="en-US" altLang="ko-KR" sz="2000" dirty="0">
                <a:latin typeface="Arial" panose="020B0604020202020204" pitchFamily="34" charset="0"/>
              </a:rPr>
              <a:t>, a tuple indicating the size of each dimension, and a </a:t>
            </a:r>
            <a:r>
              <a:rPr lang="en-US" altLang="ko-KR" sz="2000" b="1" i="1" dirty="0" err="1">
                <a:latin typeface="Arial" panose="020B0604020202020204" pitchFamily="34" charset="0"/>
              </a:rPr>
              <a:t>dtype</a:t>
            </a:r>
            <a:r>
              <a:rPr lang="en-US" altLang="ko-KR" sz="2000" dirty="0">
                <a:latin typeface="Arial" panose="020B0604020202020204" pitchFamily="34" charset="0"/>
              </a:rPr>
              <a:t>, an object describing the data type of the array:</a:t>
            </a:r>
          </a:p>
        </p:txBody>
      </p:sp>
      <p:sp>
        <p:nvSpPr>
          <p:cNvPr id="8" name="직사각형 7"/>
          <p:cNvSpPr/>
          <p:nvPr/>
        </p:nvSpPr>
        <p:spPr>
          <a:xfrm>
            <a:off x="5148064" y="2644018"/>
            <a:ext cx="3168352" cy="19729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In [17]: </a:t>
            </a:r>
            <a:r>
              <a:rPr lang="en-US" altLang="ko-KR" dirty="0" err="1"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data.shape</a:t>
            </a:r>
            <a:r>
              <a:rPr lang="en-US" altLang="ko-KR"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 </a:t>
            </a: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Out[17]: (2, 3) </a:t>
            </a:r>
          </a:p>
          <a:p>
            <a:pPr marL="180000" lvl="0" fontAlgn="base">
              <a:lnSpc>
                <a:spcPct val="120000"/>
              </a:lnSpc>
              <a:spcBef>
                <a:spcPct val="0"/>
              </a:spcBef>
              <a:spcAft>
                <a:spcPct val="0"/>
              </a:spcAft>
            </a:pPr>
            <a:endParaRPr lang="en-US" altLang="ko-KR"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In [18]: </a:t>
            </a:r>
            <a:r>
              <a:rPr lang="en-US" altLang="ko-KR" dirty="0" err="1"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data.dtype</a:t>
            </a:r>
            <a:r>
              <a:rPr lang="en-US" altLang="ko-KR"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 </a:t>
            </a: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Out[18]: </a:t>
            </a:r>
            <a:r>
              <a:rPr lang="en-US" altLang="ko-KR" dirty="0" err="1"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dtype</a:t>
            </a:r>
            <a:r>
              <a:rPr lang="en-US" altLang="ko-KR"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('float64')</a:t>
            </a:r>
            <a:endParaRPr kumimoji="1" lang="ko-KR" altLang="ko-KR"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p:txBody>
      </p:sp>
      <p:sp>
        <p:nvSpPr>
          <p:cNvPr id="6" name="직사각형 5"/>
          <p:cNvSpPr/>
          <p:nvPr/>
        </p:nvSpPr>
        <p:spPr>
          <a:xfrm>
            <a:off x="500708" y="5157192"/>
            <a:ext cx="7920880" cy="115212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40000"/>
              </a:lnSpc>
              <a:spcBef>
                <a:spcPts val="1200"/>
              </a:spcBef>
              <a:buClr>
                <a:schemeClr val="accent1"/>
              </a:buClr>
              <a:buSzPct val="85000"/>
            </a:pPr>
            <a:r>
              <a:rPr lang="en-US" altLang="ko-KR" sz="2000" dirty="0">
                <a:solidFill>
                  <a:srgbClr val="0000FF"/>
                </a:solidFill>
              </a:rPr>
              <a:t>Becoming proficient in </a:t>
            </a:r>
            <a:r>
              <a:rPr lang="en-US" altLang="ko-KR" sz="2000" b="1" i="1" dirty="0">
                <a:solidFill>
                  <a:srgbClr val="0000FF"/>
                </a:solidFill>
              </a:rPr>
              <a:t>array-oriented programming and thinking </a:t>
            </a:r>
            <a:r>
              <a:rPr lang="en-US" altLang="ko-KR" sz="2000" dirty="0">
                <a:solidFill>
                  <a:srgbClr val="0000FF"/>
                </a:solidFill>
              </a:rPr>
              <a:t>is a key step along the way to becoming a scientific Python guru.</a:t>
            </a:r>
            <a:endParaRPr lang="ko-KR" altLang="en-US" sz="2000" dirty="0">
              <a:solidFill>
                <a:srgbClr val="0000FF"/>
              </a:solidFill>
            </a:endParaRPr>
          </a:p>
        </p:txBody>
      </p:sp>
    </p:spTree>
    <p:extLst>
      <p:ext uri="{BB962C8B-B14F-4D97-AF65-F5344CB8AC3E}">
        <p14:creationId xmlns:p14="http://schemas.microsoft.com/office/powerpoint/2010/main" val="3715930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229600" cy="864096"/>
          </a:xfrm>
        </p:spPr>
        <p:txBody>
          <a:bodyPr/>
          <a:lstStyle/>
          <a:p>
            <a:r>
              <a:rPr lang="en-US" altLang="ko-KR" b="1" dirty="0" smtClean="0"/>
              <a:t>Creating </a:t>
            </a:r>
            <a:r>
              <a:rPr lang="en-US" altLang="ko-KR" b="1" dirty="0" err="1" smtClean="0"/>
              <a:t>ndarrays</a:t>
            </a:r>
            <a:endParaRPr lang="ko-KR" altLang="en-US" b="1" dirty="0"/>
          </a:p>
        </p:txBody>
      </p:sp>
      <p:sp>
        <p:nvSpPr>
          <p:cNvPr id="3" name="내용 개체 틀 2"/>
          <p:cNvSpPr>
            <a:spLocks noGrp="1"/>
          </p:cNvSpPr>
          <p:nvPr>
            <p:ph idx="1"/>
          </p:nvPr>
        </p:nvSpPr>
        <p:spPr>
          <a:xfrm>
            <a:off x="395536" y="1268760"/>
            <a:ext cx="8229600" cy="1368152"/>
          </a:xfrm>
        </p:spPr>
        <p:txBody>
          <a:bodyPr/>
          <a:lstStyle/>
          <a:p>
            <a:r>
              <a:rPr lang="en-US" altLang="ko-KR" sz="2000" dirty="0"/>
              <a:t>The easiest way to create an array is to use the </a:t>
            </a:r>
            <a:r>
              <a:rPr lang="en-US" altLang="ko-KR" sz="2000" b="1" dirty="0" smtClean="0"/>
              <a:t>array()</a:t>
            </a:r>
            <a:r>
              <a:rPr lang="en-US" altLang="ko-KR" sz="2000" dirty="0"/>
              <a:t> </a:t>
            </a:r>
            <a:r>
              <a:rPr lang="en-US" altLang="ko-KR" sz="2000" dirty="0" smtClean="0"/>
              <a:t>function</a:t>
            </a:r>
          </a:p>
          <a:p>
            <a:pPr lvl="1"/>
            <a:r>
              <a:rPr lang="en-US" altLang="ko-KR" sz="1800" dirty="0" smtClean="0"/>
              <a:t>This </a:t>
            </a:r>
            <a:r>
              <a:rPr lang="en-US" altLang="ko-KR" sz="1800" dirty="0"/>
              <a:t>accepts any sequence-like object (including other arrays) and produces a new </a:t>
            </a:r>
            <a:r>
              <a:rPr lang="en-US" altLang="ko-KR" sz="1800" dirty="0" err="1"/>
              <a:t>NumPy</a:t>
            </a:r>
            <a:r>
              <a:rPr lang="en-US" altLang="ko-KR" sz="1800" dirty="0"/>
              <a:t> array containing the passed data.</a:t>
            </a:r>
            <a:endParaRPr lang="ko-KR" altLang="en-US" sz="1800"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6</a:t>
            </a:fld>
            <a:endParaRPr lang="ko-KR" altLang="en-US"/>
          </a:p>
        </p:txBody>
      </p:sp>
      <p:sp>
        <p:nvSpPr>
          <p:cNvPr id="8" name="직사각형 7"/>
          <p:cNvSpPr/>
          <p:nvPr/>
        </p:nvSpPr>
        <p:spPr>
          <a:xfrm>
            <a:off x="899592" y="2623493"/>
            <a:ext cx="6840760" cy="21602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In [19]: data1 = [6, 7.5, 8, 0, 1] </a:t>
            </a:r>
          </a:p>
          <a:p>
            <a:pPr marL="180000" lvl="0" fontAlgn="base">
              <a:lnSpc>
                <a:spcPct val="120000"/>
              </a:lnSpc>
              <a:spcBef>
                <a:spcPct val="0"/>
              </a:spcBef>
              <a:spcAft>
                <a:spcPct val="0"/>
              </a:spcAft>
            </a:pPr>
            <a:endParaRPr lang="en-US" altLang="ko-KR"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In [20]: arr1 = </a:t>
            </a:r>
            <a:r>
              <a:rPr lang="en-US" altLang="ko-KR" dirty="0" err="1"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np.array</a:t>
            </a:r>
            <a:r>
              <a:rPr lang="en-US" altLang="ko-KR"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(data1) </a:t>
            </a:r>
          </a:p>
          <a:p>
            <a:pPr marL="180000" lvl="0" fontAlgn="base">
              <a:lnSpc>
                <a:spcPct val="120000"/>
              </a:lnSpc>
              <a:spcBef>
                <a:spcPct val="0"/>
              </a:spcBef>
              <a:spcAft>
                <a:spcPct val="0"/>
              </a:spcAft>
            </a:pPr>
            <a:endParaRPr lang="en-US" altLang="ko-KR"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In [21]: arr1 </a:t>
            </a: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rPr>
              <a:t>Out[21]: array([ 6. , 7.5, 8. , 0. , 1. ])</a:t>
            </a:r>
            <a:endParaRPr kumimoji="1" lang="ko-KR" altLang="ko-KR"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p:txBody>
      </p:sp>
      <p:sp>
        <p:nvSpPr>
          <p:cNvPr id="9" name="직사각형 8"/>
          <p:cNvSpPr/>
          <p:nvPr/>
        </p:nvSpPr>
        <p:spPr>
          <a:xfrm>
            <a:off x="467544" y="5229200"/>
            <a:ext cx="8280920" cy="129614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40000"/>
              </a:lnSpc>
              <a:spcBef>
                <a:spcPts val="1200"/>
              </a:spcBef>
              <a:buClr>
                <a:schemeClr val="accent1"/>
              </a:buClr>
              <a:buSzPct val="85000"/>
            </a:pPr>
            <a:r>
              <a:rPr lang="en-US" altLang="ko-KR" dirty="0">
                <a:solidFill>
                  <a:srgbClr val="0000FF"/>
                </a:solidFill>
              </a:rPr>
              <a:t>Use the standard </a:t>
            </a:r>
            <a:r>
              <a:rPr lang="en-US" altLang="ko-KR" dirty="0" err="1">
                <a:solidFill>
                  <a:srgbClr val="0000FF"/>
                </a:solidFill>
              </a:rPr>
              <a:t>NumPy</a:t>
            </a:r>
            <a:r>
              <a:rPr lang="en-US" altLang="ko-KR" dirty="0">
                <a:solidFill>
                  <a:srgbClr val="0000FF"/>
                </a:solidFill>
              </a:rPr>
              <a:t> convention of always using ”</a:t>
            </a:r>
            <a:r>
              <a:rPr lang="en-US" altLang="ko-KR" b="1" i="1" dirty="0">
                <a:solidFill>
                  <a:srgbClr val="0000FF"/>
                </a:solidFill>
              </a:rPr>
              <a:t>import </a:t>
            </a:r>
            <a:r>
              <a:rPr lang="en-US" altLang="ko-KR" b="1" i="1" dirty="0" err="1">
                <a:solidFill>
                  <a:srgbClr val="0000FF"/>
                </a:solidFill>
              </a:rPr>
              <a:t>numpy</a:t>
            </a:r>
            <a:r>
              <a:rPr lang="en-US" altLang="ko-KR" b="1" i="1" dirty="0">
                <a:solidFill>
                  <a:srgbClr val="0000FF"/>
                </a:solidFill>
              </a:rPr>
              <a:t> as np</a:t>
            </a:r>
            <a:r>
              <a:rPr lang="en-US" altLang="ko-KR" dirty="0">
                <a:solidFill>
                  <a:srgbClr val="0000FF"/>
                </a:solidFill>
              </a:rPr>
              <a:t>”. You are, of course, welcome to put ”</a:t>
            </a:r>
            <a:r>
              <a:rPr lang="en-US" altLang="ko-KR" b="1" i="1" dirty="0">
                <a:solidFill>
                  <a:srgbClr val="0000FF"/>
                </a:solidFill>
              </a:rPr>
              <a:t>from </a:t>
            </a:r>
            <a:r>
              <a:rPr lang="en-US" altLang="ko-KR" b="1" i="1" dirty="0" err="1">
                <a:solidFill>
                  <a:srgbClr val="0000FF"/>
                </a:solidFill>
              </a:rPr>
              <a:t>numpy</a:t>
            </a:r>
            <a:r>
              <a:rPr lang="en-US" altLang="ko-KR" b="1" i="1" dirty="0">
                <a:solidFill>
                  <a:srgbClr val="0000FF"/>
                </a:solidFill>
              </a:rPr>
              <a:t> import *</a:t>
            </a:r>
            <a:r>
              <a:rPr lang="en-US" altLang="ko-KR" dirty="0">
                <a:solidFill>
                  <a:srgbClr val="0000FF"/>
                </a:solidFill>
              </a:rPr>
              <a:t>” in your code to avoid having to write np., but I would caution you against making a habit of this.</a:t>
            </a:r>
            <a:endParaRPr lang="ko-KR" altLang="en-US" dirty="0">
              <a:solidFill>
                <a:srgbClr val="0000FF"/>
              </a:solidFill>
            </a:endParaRPr>
          </a:p>
        </p:txBody>
      </p:sp>
    </p:spTree>
    <p:extLst>
      <p:ext uri="{BB962C8B-B14F-4D97-AF65-F5344CB8AC3E}">
        <p14:creationId xmlns:p14="http://schemas.microsoft.com/office/powerpoint/2010/main" val="285010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229600" cy="864096"/>
          </a:xfrm>
        </p:spPr>
        <p:txBody>
          <a:bodyPr>
            <a:normAutofit/>
          </a:bodyPr>
          <a:lstStyle/>
          <a:p>
            <a:r>
              <a:rPr lang="en-US" altLang="ko-KR" b="1" dirty="0" smtClean="0"/>
              <a:t>Creating </a:t>
            </a:r>
            <a:r>
              <a:rPr lang="en-US" altLang="ko-KR" b="1" dirty="0" err="1" smtClean="0"/>
              <a:t>ndarrays</a:t>
            </a:r>
            <a:r>
              <a:rPr lang="en-US" altLang="ko-KR" b="1" dirty="0" smtClean="0"/>
              <a:t> (Cont.)</a:t>
            </a:r>
            <a:endParaRPr lang="ko-KR" altLang="en-US" b="1" dirty="0"/>
          </a:p>
        </p:txBody>
      </p:sp>
      <p:sp>
        <p:nvSpPr>
          <p:cNvPr id="3" name="내용 개체 틀 2"/>
          <p:cNvSpPr>
            <a:spLocks noGrp="1"/>
          </p:cNvSpPr>
          <p:nvPr>
            <p:ph idx="1"/>
          </p:nvPr>
        </p:nvSpPr>
        <p:spPr>
          <a:xfrm>
            <a:off x="395536" y="1196752"/>
            <a:ext cx="8064896" cy="864096"/>
          </a:xfrm>
        </p:spPr>
        <p:txBody>
          <a:bodyPr>
            <a:normAutofit/>
          </a:bodyPr>
          <a:lstStyle/>
          <a:p>
            <a:r>
              <a:rPr lang="en-US" altLang="ko-KR" sz="2000" dirty="0"/>
              <a:t>Nested sequences, like a list of </a:t>
            </a:r>
            <a:r>
              <a:rPr lang="en-US" altLang="ko-KR" sz="2000" b="1" dirty="0"/>
              <a:t>equal-length</a:t>
            </a:r>
            <a:r>
              <a:rPr lang="en-US" altLang="ko-KR" sz="2000" dirty="0"/>
              <a:t> lists, will be converted into a </a:t>
            </a:r>
            <a:r>
              <a:rPr lang="en-US" altLang="ko-KR" sz="2000" b="1" dirty="0"/>
              <a:t>multidimensional</a:t>
            </a:r>
            <a:r>
              <a:rPr lang="en-US" altLang="ko-KR" sz="2000" dirty="0"/>
              <a:t> </a:t>
            </a:r>
            <a:r>
              <a:rPr lang="en-US" altLang="ko-KR" sz="2000" dirty="0" smtClean="0"/>
              <a:t>array:</a:t>
            </a:r>
            <a:endParaRPr lang="ko-KR" altLang="en-US" sz="1800"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7</a:t>
            </a:fld>
            <a:endParaRPr lang="ko-KR" altLang="en-US"/>
          </a:p>
        </p:txBody>
      </p:sp>
      <p:sp>
        <p:nvSpPr>
          <p:cNvPr id="6" name="직사각형 5"/>
          <p:cNvSpPr/>
          <p:nvPr/>
        </p:nvSpPr>
        <p:spPr>
          <a:xfrm>
            <a:off x="827584" y="2132856"/>
            <a:ext cx="6840760" cy="41764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[22]: </a:t>
            </a:r>
            <a:r>
              <a:rPr lang="en-US" altLang="ko-KR" dirty="0">
                <a:solidFill>
                  <a:srgbClr val="002060"/>
                </a:solidFill>
                <a:latin typeface="Arial Rounded MT Bold" panose="020F0704030504030204" pitchFamily="34" charset="0"/>
              </a:rPr>
              <a:t>data2 = [[1, 2, 3, 4], [5, 6, 7, 8]] </a:t>
            </a:r>
            <a:endParaRPr lang="en-US" altLang="ko-KR"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endParaRPr lang="en-US" altLang="ko-KR" sz="1000"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In [23]: </a:t>
            </a:r>
            <a:r>
              <a:rPr lang="en-US" altLang="ko-KR" dirty="0">
                <a:solidFill>
                  <a:srgbClr val="002060"/>
                </a:solidFill>
                <a:latin typeface="Arial Rounded MT Bold" panose="020F0704030504030204" pitchFamily="34" charset="0"/>
              </a:rPr>
              <a:t>arr2 = </a:t>
            </a:r>
            <a:r>
              <a:rPr lang="en-US" altLang="ko-KR" dirty="0" err="1">
                <a:solidFill>
                  <a:srgbClr val="002060"/>
                </a:solidFill>
                <a:latin typeface="Arial Rounded MT Bold" panose="020F0704030504030204" pitchFamily="34" charset="0"/>
              </a:rPr>
              <a:t>np.array</a:t>
            </a:r>
            <a:r>
              <a:rPr lang="en-US" altLang="ko-KR" dirty="0">
                <a:solidFill>
                  <a:srgbClr val="002060"/>
                </a:solidFill>
                <a:latin typeface="Arial Rounded MT Bold" panose="020F0704030504030204" pitchFamily="34" charset="0"/>
              </a:rPr>
              <a:t>(data2) </a:t>
            </a:r>
            <a:endParaRPr lang="en-US" altLang="ko-KR"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endParaRPr lang="en-US" altLang="ko-KR" sz="1000"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In [24]: </a:t>
            </a:r>
            <a:r>
              <a:rPr lang="en-US" altLang="ko-KR" dirty="0">
                <a:solidFill>
                  <a:srgbClr val="002060"/>
                </a:solidFill>
                <a:latin typeface="Arial Rounded MT Bold" panose="020F0704030504030204" pitchFamily="34" charset="0"/>
              </a:rPr>
              <a:t>arr2 </a:t>
            </a:r>
            <a:endParaRPr lang="en-US" altLang="ko-KR"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Out[24]: </a:t>
            </a: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array</a:t>
            </a:r>
            <a:r>
              <a:rPr lang="en-US" altLang="ko-KR" dirty="0">
                <a:solidFill>
                  <a:srgbClr val="002060"/>
                </a:solidFill>
                <a:latin typeface="Arial Rounded MT Bold" panose="020F0704030504030204" pitchFamily="34" charset="0"/>
              </a:rPr>
              <a:t>([[1, 2, 3, 4], </a:t>
            </a:r>
            <a:endParaRPr lang="en-US" altLang="ko-KR"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 </a:t>
            </a:r>
            <a:r>
              <a:rPr lang="en-US" altLang="ko-KR" dirty="0" smtClean="0">
                <a:solidFill>
                  <a:srgbClr val="002060"/>
                </a:solidFill>
                <a:latin typeface="Arial Rounded MT Bold" panose="020F0704030504030204" pitchFamily="34" charset="0"/>
              </a:rPr>
              <a:t>            [</a:t>
            </a:r>
            <a:r>
              <a:rPr lang="en-US" altLang="ko-KR" dirty="0">
                <a:solidFill>
                  <a:srgbClr val="002060"/>
                </a:solidFill>
                <a:latin typeface="Arial Rounded MT Bold" panose="020F0704030504030204" pitchFamily="34" charset="0"/>
              </a:rPr>
              <a:t>5, 6, 7, 8]]) </a:t>
            </a:r>
            <a:endParaRPr lang="en-US" altLang="ko-KR"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endParaRPr lang="en-US" altLang="ko-KR" sz="1000" dirty="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In [25]: </a:t>
            </a:r>
            <a:r>
              <a:rPr lang="en-US" altLang="ko-KR" dirty="0">
                <a:solidFill>
                  <a:srgbClr val="002060"/>
                </a:solidFill>
                <a:latin typeface="Arial Rounded MT Bold" panose="020F0704030504030204" pitchFamily="34" charset="0"/>
              </a:rPr>
              <a:t>arr2.ndim </a:t>
            </a:r>
            <a:endParaRPr lang="en-US" altLang="ko-KR"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Out[25]: </a:t>
            </a:r>
            <a:r>
              <a:rPr lang="en-US" altLang="ko-KR" dirty="0">
                <a:solidFill>
                  <a:srgbClr val="002060"/>
                </a:solidFill>
                <a:latin typeface="Arial Rounded MT Bold" panose="020F0704030504030204" pitchFamily="34" charset="0"/>
              </a:rPr>
              <a:t>2 </a:t>
            </a:r>
            <a:endParaRPr lang="en-US" altLang="ko-KR"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endParaRPr lang="en-US" altLang="ko-KR" sz="1000" dirty="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In </a:t>
            </a:r>
            <a:r>
              <a:rPr lang="en-US" altLang="ko-KR" dirty="0">
                <a:solidFill>
                  <a:srgbClr val="002060"/>
                </a:solidFill>
                <a:latin typeface="Arial Rounded MT Bold" panose="020F0704030504030204" pitchFamily="34" charset="0"/>
              </a:rPr>
              <a:t>[</a:t>
            </a:r>
            <a:r>
              <a:rPr lang="en-US" altLang="ko-KR" dirty="0" smtClean="0">
                <a:solidFill>
                  <a:srgbClr val="002060"/>
                </a:solidFill>
                <a:latin typeface="Arial Rounded MT Bold" panose="020F0704030504030204" pitchFamily="34" charset="0"/>
              </a:rPr>
              <a:t>26]: </a:t>
            </a:r>
            <a:r>
              <a:rPr lang="en-US" altLang="ko-KR" dirty="0">
                <a:solidFill>
                  <a:srgbClr val="002060"/>
                </a:solidFill>
                <a:latin typeface="Arial Rounded MT Bold" panose="020F0704030504030204" pitchFamily="34" charset="0"/>
              </a:rPr>
              <a:t>arr2.shape </a:t>
            </a:r>
            <a:endParaRPr lang="en-US" altLang="ko-KR"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Out[26]: </a:t>
            </a:r>
            <a:r>
              <a:rPr lang="en-US" altLang="ko-KR" dirty="0">
                <a:solidFill>
                  <a:srgbClr val="002060"/>
                </a:solidFill>
                <a:latin typeface="Arial Rounded MT Bold" panose="020F0704030504030204" pitchFamily="34" charset="0"/>
              </a:rPr>
              <a:t>(2, 4)</a:t>
            </a:r>
            <a:endParaRPr kumimoji="1" lang="ko-KR" altLang="ko-KR"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2732784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32656"/>
            <a:ext cx="8229600" cy="864096"/>
          </a:xfrm>
        </p:spPr>
        <p:txBody>
          <a:bodyPr/>
          <a:lstStyle/>
          <a:p>
            <a:r>
              <a:rPr lang="en-US" altLang="ko-KR" b="1" dirty="0" smtClean="0"/>
              <a:t>Creating </a:t>
            </a:r>
            <a:r>
              <a:rPr lang="en-US" altLang="ko-KR" b="1" dirty="0" err="1" smtClean="0"/>
              <a:t>ndarrays</a:t>
            </a:r>
            <a:r>
              <a:rPr lang="en-US" altLang="ko-KR" b="1" dirty="0" smtClean="0"/>
              <a:t> (Cont.)</a:t>
            </a:r>
            <a:endParaRPr lang="ko-KR" altLang="en-US" b="1" dirty="0"/>
          </a:p>
        </p:txBody>
      </p:sp>
      <p:sp>
        <p:nvSpPr>
          <p:cNvPr id="3" name="내용 개체 틀 2"/>
          <p:cNvSpPr>
            <a:spLocks noGrp="1"/>
          </p:cNvSpPr>
          <p:nvPr>
            <p:ph idx="1"/>
          </p:nvPr>
        </p:nvSpPr>
        <p:spPr>
          <a:xfrm>
            <a:off x="395536" y="1649774"/>
            <a:ext cx="8229600" cy="1800200"/>
          </a:xfrm>
        </p:spPr>
        <p:txBody>
          <a:bodyPr>
            <a:normAutofit/>
          </a:bodyPr>
          <a:lstStyle/>
          <a:p>
            <a:r>
              <a:rPr lang="en-US" altLang="ko-KR" sz="2000" dirty="0"/>
              <a:t>Unless explicitly </a:t>
            </a:r>
            <a:r>
              <a:rPr lang="en-US" altLang="ko-KR" sz="2000" dirty="0" smtClean="0"/>
              <a:t>specified,</a:t>
            </a:r>
            <a:r>
              <a:rPr lang="en-US" altLang="ko-KR" sz="2000" dirty="0"/>
              <a:t> </a:t>
            </a:r>
            <a:r>
              <a:rPr lang="en-US" altLang="ko-KR" sz="2000" dirty="0" err="1"/>
              <a:t>np.array</a:t>
            </a:r>
            <a:r>
              <a:rPr lang="en-US" altLang="ko-KR" sz="2000" dirty="0"/>
              <a:t> tries to infer a good data type for the array that it creates</a:t>
            </a:r>
            <a:r>
              <a:rPr lang="en-US" altLang="ko-KR" sz="2000" dirty="0" smtClean="0"/>
              <a:t>.</a:t>
            </a:r>
          </a:p>
          <a:p>
            <a:r>
              <a:rPr lang="en-US" altLang="ko-KR" sz="2000" dirty="0" smtClean="0"/>
              <a:t>The </a:t>
            </a:r>
            <a:r>
              <a:rPr lang="en-US" altLang="ko-KR" sz="2000" dirty="0"/>
              <a:t>data type is stored in a special </a:t>
            </a:r>
            <a:r>
              <a:rPr lang="en-US" altLang="ko-KR" sz="2000" b="1" i="1" dirty="0" err="1" smtClean="0"/>
              <a:t>dtype</a:t>
            </a:r>
            <a:r>
              <a:rPr lang="en-US" altLang="ko-KR" sz="2000" dirty="0" smtClean="0"/>
              <a:t> object</a:t>
            </a:r>
            <a:r>
              <a:rPr lang="en-US" altLang="ko-KR" sz="2000" dirty="0"/>
              <a:t>; for example, in the </a:t>
            </a:r>
            <a:r>
              <a:rPr lang="en-US" altLang="ko-KR" sz="2000" dirty="0" smtClean="0"/>
              <a:t>previous </a:t>
            </a:r>
            <a:r>
              <a:rPr lang="en-US" altLang="ko-KR" sz="2000" dirty="0"/>
              <a:t>two examples we have:</a:t>
            </a:r>
            <a:endParaRPr lang="ko-KR" altLang="en-US" sz="2000"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8</a:t>
            </a:fld>
            <a:endParaRPr lang="ko-KR" altLang="en-US"/>
          </a:p>
        </p:txBody>
      </p:sp>
      <p:sp>
        <p:nvSpPr>
          <p:cNvPr id="6" name="직사각형 5"/>
          <p:cNvSpPr/>
          <p:nvPr/>
        </p:nvSpPr>
        <p:spPr>
          <a:xfrm>
            <a:off x="799009" y="3501008"/>
            <a:ext cx="6840760" cy="1800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0" fontAlgn="base">
              <a:lnSpc>
                <a:spcPct val="120000"/>
              </a:lnSpc>
              <a:spcBef>
                <a:spcPct val="0"/>
              </a:spcBef>
              <a:spcAft>
                <a:spcPct val="0"/>
              </a:spcAft>
            </a:pPr>
            <a:r>
              <a:rPr lang="en-US" altLang="ko-KR" dirty="0">
                <a:solidFill>
                  <a:srgbClr val="002060"/>
                </a:solidFill>
                <a:latin typeface="Arial Rounded MT Bold" panose="020F0704030504030204" pitchFamily="34" charset="0"/>
              </a:rPr>
              <a:t>In [</a:t>
            </a:r>
            <a:r>
              <a:rPr lang="en-US" altLang="ko-KR" dirty="0" smtClean="0">
                <a:solidFill>
                  <a:srgbClr val="002060"/>
                </a:solidFill>
                <a:latin typeface="Arial Rounded MT Bold" panose="020F0704030504030204" pitchFamily="34" charset="0"/>
              </a:rPr>
              <a:t>27]: </a:t>
            </a:r>
            <a:r>
              <a:rPr lang="en-US" altLang="ko-KR" dirty="0">
                <a:solidFill>
                  <a:srgbClr val="002060"/>
                </a:solidFill>
                <a:latin typeface="Arial Rounded MT Bold" panose="020F0704030504030204" pitchFamily="34" charset="0"/>
              </a:rPr>
              <a:t>arr1.dtype </a:t>
            </a:r>
            <a:endParaRPr lang="en-US" altLang="ko-KR"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Out[27]: </a:t>
            </a:r>
            <a:r>
              <a:rPr lang="en-US" altLang="ko-KR" dirty="0" err="1">
                <a:solidFill>
                  <a:srgbClr val="002060"/>
                </a:solidFill>
                <a:latin typeface="Arial Rounded MT Bold" panose="020F0704030504030204" pitchFamily="34" charset="0"/>
              </a:rPr>
              <a:t>dtype</a:t>
            </a:r>
            <a:r>
              <a:rPr lang="en-US" altLang="ko-KR" dirty="0">
                <a:solidFill>
                  <a:srgbClr val="002060"/>
                </a:solidFill>
                <a:latin typeface="Arial Rounded MT Bold" panose="020F0704030504030204" pitchFamily="34" charset="0"/>
              </a:rPr>
              <a:t>('float64') </a:t>
            </a:r>
            <a:endParaRPr lang="en-US" altLang="ko-KR"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endParaRPr lang="en-US" altLang="ko-KR" dirty="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In </a:t>
            </a:r>
            <a:r>
              <a:rPr lang="en-US" altLang="ko-KR" dirty="0">
                <a:solidFill>
                  <a:srgbClr val="002060"/>
                </a:solidFill>
                <a:latin typeface="Arial Rounded MT Bold" panose="020F0704030504030204" pitchFamily="34" charset="0"/>
              </a:rPr>
              <a:t>[</a:t>
            </a:r>
            <a:r>
              <a:rPr lang="en-US" altLang="ko-KR" dirty="0" smtClean="0">
                <a:solidFill>
                  <a:srgbClr val="002060"/>
                </a:solidFill>
                <a:latin typeface="Arial Rounded MT Bold" panose="020F0704030504030204" pitchFamily="34" charset="0"/>
              </a:rPr>
              <a:t>28]: </a:t>
            </a:r>
            <a:r>
              <a:rPr lang="en-US" altLang="ko-KR" dirty="0">
                <a:solidFill>
                  <a:srgbClr val="002060"/>
                </a:solidFill>
                <a:latin typeface="Arial Rounded MT Bold" panose="020F0704030504030204" pitchFamily="34" charset="0"/>
              </a:rPr>
              <a:t>arr2.dtype </a:t>
            </a:r>
            <a:endParaRPr lang="en-US" altLang="ko-KR" dirty="0" smtClean="0">
              <a:solidFill>
                <a:srgbClr val="002060"/>
              </a:solidFill>
              <a:latin typeface="Arial Rounded MT Bold" panose="020F0704030504030204" pitchFamily="34" charset="0"/>
            </a:endParaRPr>
          </a:p>
          <a:p>
            <a:pPr marL="180000" lvl="0" fontAlgn="base">
              <a:lnSpc>
                <a:spcPct val="120000"/>
              </a:lnSpc>
              <a:spcBef>
                <a:spcPct val="0"/>
              </a:spcBef>
              <a:spcAft>
                <a:spcPct val="0"/>
              </a:spcAft>
            </a:pPr>
            <a:r>
              <a:rPr lang="en-US" altLang="ko-KR" dirty="0" smtClean="0">
                <a:solidFill>
                  <a:srgbClr val="002060"/>
                </a:solidFill>
                <a:latin typeface="Arial Rounded MT Bold" panose="020F0704030504030204" pitchFamily="34" charset="0"/>
              </a:rPr>
              <a:t>Out[28]: </a:t>
            </a:r>
            <a:r>
              <a:rPr lang="en-US" altLang="ko-KR" dirty="0" err="1">
                <a:solidFill>
                  <a:srgbClr val="002060"/>
                </a:solidFill>
                <a:latin typeface="Arial Rounded MT Bold" panose="020F0704030504030204" pitchFamily="34" charset="0"/>
              </a:rPr>
              <a:t>dtype</a:t>
            </a:r>
            <a:r>
              <a:rPr lang="en-US" altLang="ko-KR" dirty="0">
                <a:solidFill>
                  <a:srgbClr val="002060"/>
                </a:solidFill>
                <a:latin typeface="Arial Rounded MT Bold" panose="020F0704030504030204" pitchFamily="34" charset="0"/>
              </a:rPr>
              <a:t>('int64')</a:t>
            </a:r>
            <a:endParaRPr kumimoji="1" lang="ko-KR" altLang="ko-KR" dirty="0">
              <a:solidFill>
                <a:srgbClr val="002060"/>
              </a:solidFill>
              <a:latin typeface="Arial Rounded MT Bold" panose="020F0704030504030204" pitchFamily="34" charset="0"/>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517806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332656"/>
            <a:ext cx="8820472" cy="648072"/>
          </a:xfrm>
        </p:spPr>
        <p:txBody>
          <a:bodyPr>
            <a:normAutofit/>
          </a:bodyPr>
          <a:lstStyle/>
          <a:p>
            <a:r>
              <a:rPr lang="en-US" altLang="ko-KR" sz="3200" b="1" dirty="0" smtClean="0"/>
              <a:t>Other </a:t>
            </a:r>
            <a:r>
              <a:rPr lang="en-US" altLang="ko-KR" sz="3200" b="1" dirty="0" err="1" smtClean="0"/>
              <a:t>ndarray</a:t>
            </a:r>
            <a:r>
              <a:rPr lang="en-US" altLang="ko-KR" sz="3200" b="1" dirty="0"/>
              <a:t> </a:t>
            </a:r>
            <a:r>
              <a:rPr lang="en-US" altLang="ko-KR" sz="3200" b="1" dirty="0" smtClean="0"/>
              <a:t>Creation Functions</a:t>
            </a:r>
            <a:endParaRPr lang="ko-KR" altLang="en-US" sz="3200" b="1"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9</a:t>
            </a:fld>
            <a:endParaRPr lang="ko-KR" altLang="en-US"/>
          </a:p>
        </p:txBody>
      </p:sp>
      <p:graphicFrame>
        <p:nvGraphicFramePr>
          <p:cNvPr id="6" name="표 5"/>
          <p:cNvGraphicFramePr>
            <a:graphicFrameLocks noGrp="1"/>
          </p:cNvGraphicFramePr>
          <p:nvPr>
            <p:extLst>
              <p:ext uri="{D42A27DB-BD31-4B8C-83A1-F6EECF244321}">
                <p14:modId xmlns:p14="http://schemas.microsoft.com/office/powerpoint/2010/main" val="3789584199"/>
              </p:ext>
            </p:extLst>
          </p:nvPr>
        </p:nvGraphicFramePr>
        <p:xfrm>
          <a:off x="395536" y="1484784"/>
          <a:ext cx="8424936" cy="5181600"/>
        </p:xfrm>
        <a:graphic>
          <a:graphicData uri="http://schemas.openxmlformats.org/drawingml/2006/table">
            <a:tbl>
              <a:tblPr firstRow="1" bandRow="1">
                <a:tableStyleId>{5C22544A-7EE6-4342-B048-85BDC9FD1C3A}</a:tableStyleId>
              </a:tblPr>
              <a:tblGrid>
                <a:gridCol w="1872208"/>
                <a:gridCol w="6552728"/>
              </a:tblGrid>
              <a:tr h="370840">
                <a:tc>
                  <a:txBody>
                    <a:bodyPr/>
                    <a:lstStyle/>
                    <a:p>
                      <a:pPr algn="l" fontAlgn="base"/>
                      <a:r>
                        <a:rPr lang="en-US" sz="1600" b="1" dirty="0">
                          <a:solidFill>
                            <a:schemeClr val="bg1"/>
                          </a:solidFill>
                          <a:effectLst/>
                          <a:latin typeface="Arial"/>
                        </a:rPr>
                        <a:t>Function</a:t>
                      </a:r>
                    </a:p>
                  </a:txBody>
                  <a:tcPr marL="95250" marR="95250" marT="95250" marB="95250" anchor="ctr"/>
                </a:tc>
                <a:tc>
                  <a:txBody>
                    <a:bodyPr/>
                    <a:lstStyle/>
                    <a:p>
                      <a:pPr algn="l" fontAlgn="base"/>
                      <a:r>
                        <a:rPr lang="en-US" sz="1600" b="1" dirty="0">
                          <a:solidFill>
                            <a:schemeClr val="bg1"/>
                          </a:solidFill>
                          <a:effectLst/>
                          <a:latin typeface="Arial"/>
                        </a:rPr>
                        <a:t>Description</a:t>
                      </a:r>
                    </a:p>
                  </a:txBody>
                  <a:tcPr marL="95250" marR="95250" marT="95250" marB="95250" anchor="ctr"/>
                </a:tc>
              </a:tr>
              <a:tr h="370840">
                <a:tc>
                  <a:txBody>
                    <a:bodyPr/>
                    <a:lstStyle/>
                    <a:p>
                      <a:pPr algn="l" fontAlgn="base"/>
                      <a:r>
                        <a:rPr lang="en-US" sz="1600" dirty="0">
                          <a:effectLst/>
                        </a:rPr>
                        <a:t>array</a:t>
                      </a:r>
                    </a:p>
                  </a:txBody>
                  <a:tcPr marL="95250" marR="95250" marT="95250" marB="95250" anchor="ctr"/>
                </a:tc>
                <a:tc>
                  <a:txBody>
                    <a:bodyPr/>
                    <a:lstStyle/>
                    <a:p>
                      <a:pPr algn="l" fontAlgn="base"/>
                      <a:r>
                        <a:rPr lang="en-US" sz="1600" dirty="0">
                          <a:effectLst/>
                        </a:rPr>
                        <a:t>Convert input data (list, tuple, array, or other sequence type) to an </a:t>
                      </a:r>
                      <a:r>
                        <a:rPr lang="en-US" sz="1600" dirty="0" err="1">
                          <a:effectLst/>
                        </a:rPr>
                        <a:t>ndarray</a:t>
                      </a:r>
                      <a:r>
                        <a:rPr lang="en-US" sz="1600" dirty="0">
                          <a:effectLst/>
                        </a:rPr>
                        <a:t> either by inferring a </a:t>
                      </a:r>
                      <a:r>
                        <a:rPr lang="en-US" sz="1600" dirty="0" err="1">
                          <a:effectLst/>
                        </a:rPr>
                        <a:t>dtype</a:t>
                      </a:r>
                      <a:r>
                        <a:rPr lang="en-US" sz="1600" dirty="0">
                          <a:effectLst/>
                        </a:rPr>
                        <a:t> or explicitly specifying a </a:t>
                      </a:r>
                      <a:r>
                        <a:rPr lang="en-US" sz="1600" dirty="0" err="1">
                          <a:effectLst/>
                        </a:rPr>
                        <a:t>dtype</a:t>
                      </a:r>
                      <a:r>
                        <a:rPr lang="en-US" sz="1600" dirty="0">
                          <a:effectLst/>
                        </a:rPr>
                        <a:t>. </a:t>
                      </a:r>
                      <a:r>
                        <a:rPr lang="en-US" sz="1600" dirty="0">
                          <a:solidFill>
                            <a:srgbClr val="FF0000"/>
                          </a:solidFill>
                          <a:effectLst/>
                        </a:rPr>
                        <a:t>Copies the input data by default.</a:t>
                      </a:r>
                    </a:p>
                  </a:txBody>
                  <a:tcPr marL="95250" marR="95250" marT="95250" marB="95250" anchor="ctr"/>
                </a:tc>
              </a:tr>
              <a:tr h="370840">
                <a:tc>
                  <a:txBody>
                    <a:bodyPr/>
                    <a:lstStyle/>
                    <a:p>
                      <a:pPr algn="l" fontAlgn="base"/>
                      <a:r>
                        <a:rPr lang="en-US" sz="1600">
                          <a:effectLst/>
                        </a:rPr>
                        <a:t>asarray</a:t>
                      </a:r>
                    </a:p>
                  </a:txBody>
                  <a:tcPr marL="95250" marR="95250" marT="95250" marB="95250" anchor="ctr"/>
                </a:tc>
                <a:tc>
                  <a:txBody>
                    <a:bodyPr/>
                    <a:lstStyle/>
                    <a:p>
                      <a:pPr algn="l" fontAlgn="base"/>
                      <a:r>
                        <a:rPr lang="en-US" sz="1600" dirty="0">
                          <a:effectLst/>
                        </a:rPr>
                        <a:t>Convert input to </a:t>
                      </a:r>
                      <a:r>
                        <a:rPr lang="en-US" sz="1600" dirty="0" err="1">
                          <a:effectLst/>
                        </a:rPr>
                        <a:t>ndarray</a:t>
                      </a:r>
                      <a:r>
                        <a:rPr lang="en-US" sz="1600" dirty="0">
                          <a:effectLst/>
                        </a:rPr>
                        <a:t>, but </a:t>
                      </a:r>
                      <a:r>
                        <a:rPr lang="en-US" sz="1600" dirty="0">
                          <a:solidFill>
                            <a:srgbClr val="FF0000"/>
                          </a:solidFill>
                          <a:effectLst/>
                        </a:rPr>
                        <a:t>do not copy if the input is already an </a:t>
                      </a:r>
                      <a:r>
                        <a:rPr lang="en-US" sz="1600" dirty="0" err="1">
                          <a:solidFill>
                            <a:srgbClr val="FF0000"/>
                          </a:solidFill>
                          <a:effectLst/>
                        </a:rPr>
                        <a:t>ndarray</a:t>
                      </a:r>
                      <a:endParaRPr lang="en-US" sz="1600" dirty="0">
                        <a:solidFill>
                          <a:srgbClr val="FF0000"/>
                        </a:solidFill>
                        <a:effectLst/>
                      </a:endParaRPr>
                    </a:p>
                  </a:txBody>
                  <a:tcPr marL="95250" marR="95250" marT="95250" marB="95250" anchor="ctr"/>
                </a:tc>
              </a:tr>
              <a:tr h="370840">
                <a:tc>
                  <a:txBody>
                    <a:bodyPr/>
                    <a:lstStyle/>
                    <a:p>
                      <a:pPr algn="l" fontAlgn="base"/>
                      <a:r>
                        <a:rPr lang="en-US" sz="1600">
                          <a:effectLst/>
                        </a:rPr>
                        <a:t>arange</a:t>
                      </a:r>
                    </a:p>
                  </a:txBody>
                  <a:tcPr marL="95250" marR="95250" marT="95250" marB="95250" anchor="ctr"/>
                </a:tc>
                <a:tc>
                  <a:txBody>
                    <a:bodyPr/>
                    <a:lstStyle/>
                    <a:p>
                      <a:pPr algn="l" fontAlgn="base"/>
                      <a:r>
                        <a:rPr lang="en-US" sz="1600" dirty="0">
                          <a:effectLst/>
                        </a:rPr>
                        <a:t>Like the built-in range but returns an </a:t>
                      </a:r>
                      <a:r>
                        <a:rPr lang="en-US" sz="1600" dirty="0" err="1">
                          <a:effectLst/>
                        </a:rPr>
                        <a:t>ndarray</a:t>
                      </a:r>
                      <a:r>
                        <a:rPr lang="en-US" sz="1600" dirty="0">
                          <a:effectLst/>
                        </a:rPr>
                        <a:t> instead of a list.</a:t>
                      </a:r>
                    </a:p>
                  </a:txBody>
                  <a:tcPr marL="95250" marR="95250" marT="95250" marB="95250" anchor="ctr"/>
                </a:tc>
              </a:tr>
              <a:tr h="370840">
                <a:tc>
                  <a:txBody>
                    <a:bodyPr/>
                    <a:lstStyle/>
                    <a:p>
                      <a:pPr algn="l" fontAlgn="base"/>
                      <a:r>
                        <a:rPr lang="en-US" sz="1600">
                          <a:effectLst/>
                        </a:rPr>
                        <a:t>ones, ones_like</a:t>
                      </a:r>
                    </a:p>
                  </a:txBody>
                  <a:tcPr marL="95250" marR="95250" marT="95250" marB="95250" anchor="ctr"/>
                </a:tc>
                <a:tc>
                  <a:txBody>
                    <a:bodyPr/>
                    <a:lstStyle/>
                    <a:p>
                      <a:pPr algn="l" fontAlgn="base"/>
                      <a:r>
                        <a:rPr lang="en-US" sz="1600" dirty="0">
                          <a:effectLst/>
                        </a:rPr>
                        <a:t>Produce an array of all 1’s with the given shape and </a:t>
                      </a:r>
                      <a:r>
                        <a:rPr lang="en-US" sz="1600" dirty="0" err="1">
                          <a:effectLst/>
                        </a:rPr>
                        <a:t>dtype</a:t>
                      </a:r>
                      <a:r>
                        <a:rPr lang="en-US" sz="1600" dirty="0">
                          <a:effectLst/>
                        </a:rPr>
                        <a:t>. </a:t>
                      </a:r>
                      <a:r>
                        <a:rPr lang="en-US" sz="1600" dirty="0" err="1">
                          <a:effectLst/>
                        </a:rPr>
                        <a:t>ones_like</a:t>
                      </a:r>
                      <a:r>
                        <a:rPr lang="en-US" sz="1600" dirty="0">
                          <a:effectLst/>
                        </a:rPr>
                        <a:t> takes another array and produces a ones array of the same shape and </a:t>
                      </a:r>
                      <a:r>
                        <a:rPr lang="en-US" sz="1600" dirty="0" err="1">
                          <a:effectLst/>
                        </a:rPr>
                        <a:t>dtype</a:t>
                      </a:r>
                      <a:r>
                        <a:rPr lang="en-US" sz="1600" dirty="0">
                          <a:effectLst/>
                        </a:rPr>
                        <a:t>.</a:t>
                      </a:r>
                    </a:p>
                  </a:txBody>
                  <a:tcPr marL="95250" marR="95250" marT="95250" marB="95250" anchor="ctr"/>
                </a:tc>
              </a:tr>
              <a:tr h="370840">
                <a:tc>
                  <a:txBody>
                    <a:bodyPr/>
                    <a:lstStyle/>
                    <a:p>
                      <a:pPr algn="l" fontAlgn="base"/>
                      <a:r>
                        <a:rPr lang="en-US" sz="1600">
                          <a:effectLst/>
                        </a:rPr>
                        <a:t>zeros, zeros_like</a:t>
                      </a:r>
                    </a:p>
                  </a:txBody>
                  <a:tcPr marL="95250" marR="95250" marT="95250" marB="95250" anchor="ctr"/>
                </a:tc>
                <a:tc>
                  <a:txBody>
                    <a:bodyPr/>
                    <a:lstStyle/>
                    <a:p>
                      <a:pPr algn="l" fontAlgn="base"/>
                      <a:r>
                        <a:rPr lang="en-US" sz="1600">
                          <a:effectLst/>
                        </a:rPr>
                        <a:t>Like ones and ones_like but producing arrays of 0’s instead</a:t>
                      </a:r>
                    </a:p>
                  </a:txBody>
                  <a:tcPr marL="95250" marR="95250" marT="95250" marB="95250" anchor="ctr"/>
                </a:tc>
              </a:tr>
              <a:tr h="370840">
                <a:tc>
                  <a:txBody>
                    <a:bodyPr/>
                    <a:lstStyle/>
                    <a:p>
                      <a:pPr algn="l" fontAlgn="base"/>
                      <a:r>
                        <a:rPr lang="en-US" sz="1600">
                          <a:effectLst/>
                        </a:rPr>
                        <a:t>empty, empty_like</a:t>
                      </a:r>
                    </a:p>
                  </a:txBody>
                  <a:tcPr marL="95250" marR="95250" marT="95250" marB="95250" anchor="ctr"/>
                </a:tc>
                <a:tc>
                  <a:txBody>
                    <a:bodyPr/>
                    <a:lstStyle/>
                    <a:p>
                      <a:pPr algn="l" fontAlgn="base"/>
                      <a:r>
                        <a:rPr lang="en-US" sz="1600" dirty="0">
                          <a:effectLst/>
                        </a:rPr>
                        <a:t>Create new arrays by allocating new memory, but do not populate with any values like ones and zeros</a:t>
                      </a:r>
                    </a:p>
                  </a:txBody>
                  <a:tcPr marL="95250" marR="95250" marT="95250" marB="95250" anchor="ctr"/>
                </a:tc>
              </a:tr>
              <a:tr h="370840">
                <a:tc>
                  <a:txBody>
                    <a:bodyPr/>
                    <a:lstStyle/>
                    <a:p>
                      <a:pPr algn="l" fontAlgn="base"/>
                      <a:r>
                        <a:rPr lang="en-US" sz="1600">
                          <a:effectLst/>
                        </a:rPr>
                        <a:t>eye, identity</a:t>
                      </a:r>
                    </a:p>
                  </a:txBody>
                  <a:tcPr marL="95250" marR="95250" marT="95250" marB="95250" anchor="ctr"/>
                </a:tc>
                <a:tc>
                  <a:txBody>
                    <a:bodyPr/>
                    <a:lstStyle/>
                    <a:p>
                      <a:pPr algn="l" fontAlgn="base"/>
                      <a:r>
                        <a:rPr lang="en-US" sz="1600" dirty="0">
                          <a:effectLst/>
                        </a:rPr>
                        <a:t>Create a square N x N </a:t>
                      </a:r>
                      <a:r>
                        <a:rPr lang="en-US" sz="1600" dirty="0" smtClean="0">
                          <a:solidFill>
                            <a:srgbClr val="FF0000"/>
                          </a:solidFill>
                          <a:effectLst/>
                        </a:rPr>
                        <a:t>identity</a:t>
                      </a:r>
                      <a:r>
                        <a:rPr lang="en-US" sz="1600" baseline="0" dirty="0" smtClean="0">
                          <a:solidFill>
                            <a:srgbClr val="FF0000"/>
                          </a:solidFill>
                          <a:effectLst/>
                        </a:rPr>
                        <a:t> (or unit)</a:t>
                      </a:r>
                      <a:r>
                        <a:rPr lang="en-US" sz="1600" dirty="0" smtClean="0">
                          <a:solidFill>
                            <a:srgbClr val="FF0000"/>
                          </a:solidFill>
                          <a:effectLst/>
                        </a:rPr>
                        <a:t> </a:t>
                      </a:r>
                      <a:r>
                        <a:rPr lang="en-US" sz="1600" dirty="0">
                          <a:effectLst/>
                        </a:rPr>
                        <a:t>matrix (1’s on the diagonal and 0’s elsewhere)</a:t>
                      </a:r>
                    </a:p>
                  </a:txBody>
                  <a:tcPr marL="95250" marR="95250" marT="95250" marB="95250" anchor="ctr"/>
                </a:tc>
              </a:tr>
            </a:tbl>
          </a:graphicData>
        </a:graphic>
      </p:graphicFrame>
      <p:sp>
        <p:nvSpPr>
          <p:cNvPr id="8" name="내용 개체 틀 2"/>
          <p:cNvSpPr>
            <a:spLocks noGrp="1"/>
          </p:cNvSpPr>
          <p:nvPr>
            <p:ph idx="1"/>
          </p:nvPr>
        </p:nvSpPr>
        <p:spPr>
          <a:xfrm>
            <a:off x="251520" y="980728"/>
            <a:ext cx="8640960" cy="432048"/>
          </a:xfrm>
        </p:spPr>
        <p:txBody>
          <a:bodyPr>
            <a:noAutofit/>
          </a:bodyPr>
          <a:lstStyle/>
          <a:p>
            <a:r>
              <a:rPr lang="en-US" altLang="ko-KR" sz="2000" dirty="0" err="1" smtClean="0"/>
              <a:t>np.array</a:t>
            </a:r>
            <a:r>
              <a:rPr lang="en-US" altLang="ko-KR" sz="2000" dirty="0" smtClean="0"/>
              <a:t> provides </a:t>
            </a:r>
            <a:r>
              <a:rPr lang="en-US" altLang="ko-KR" sz="2000" dirty="0"/>
              <a:t>a number of other functions for creating new </a:t>
            </a:r>
            <a:r>
              <a:rPr lang="en-US" altLang="ko-KR" sz="2000" dirty="0" smtClean="0"/>
              <a:t>arrays:</a:t>
            </a:r>
            <a:endParaRPr lang="en-US" altLang="ko-KR" sz="2000" dirty="0"/>
          </a:p>
        </p:txBody>
      </p:sp>
    </p:spTree>
    <p:extLst>
      <p:ext uri="{BB962C8B-B14F-4D97-AF65-F5344CB8AC3E}">
        <p14:creationId xmlns:p14="http://schemas.microsoft.com/office/powerpoint/2010/main" val="3318228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투명도">
  <a:themeElements>
    <a:clrScheme name="투명도">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클래식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투명도">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4568</TotalTime>
  <Words>3725</Words>
  <Application>Microsoft Office PowerPoint</Application>
  <PresentationFormat>화면 슬라이드 쇼(4:3)</PresentationFormat>
  <Paragraphs>654</Paragraphs>
  <Slides>45</Slides>
  <Notes>0</Notes>
  <HiddenSlides>0</HiddenSlides>
  <MMClips>0</MMClips>
  <ScaleCrop>false</ScaleCrop>
  <HeadingPairs>
    <vt:vector size="4" baseType="variant">
      <vt:variant>
        <vt:lpstr>테마</vt:lpstr>
      </vt:variant>
      <vt:variant>
        <vt:i4>1</vt:i4>
      </vt:variant>
      <vt:variant>
        <vt:lpstr>슬라이드 제목</vt:lpstr>
      </vt:variant>
      <vt:variant>
        <vt:i4>45</vt:i4>
      </vt:variant>
    </vt:vector>
  </HeadingPairs>
  <TitlesOfParts>
    <vt:vector size="46" baseType="lpstr">
      <vt:lpstr>투명도</vt:lpstr>
      <vt:lpstr>4. Numpy basics:  Arrays and vectorized computation (Part 1)</vt:lpstr>
      <vt:lpstr>NumPy</vt:lpstr>
      <vt:lpstr>Things can do with NumPy and Pandas</vt:lpstr>
      <vt:lpstr>NumPy ndarray</vt:lpstr>
      <vt:lpstr>NumPy ndarray (Cont.)</vt:lpstr>
      <vt:lpstr>Creating ndarrays</vt:lpstr>
      <vt:lpstr>Creating ndarrays (Cont.)</vt:lpstr>
      <vt:lpstr>Creating ndarrays (Cont.)</vt:lpstr>
      <vt:lpstr>Other ndarray Creation Functions</vt:lpstr>
      <vt:lpstr>Creating ndarrays with initial values </vt:lpstr>
      <vt:lpstr>Creating ndarrays with initial values (Cont.) </vt:lpstr>
      <vt:lpstr>Data Types for ndarrays</vt:lpstr>
      <vt:lpstr>NumPy Data Types I </vt:lpstr>
      <vt:lpstr>NumPy Data Types II </vt:lpstr>
      <vt:lpstr>Converting Data Types</vt:lpstr>
      <vt:lpstr>Converting Data Types (Cont.)</vt:lpstr>
      <vt:lpstr>Converting Data Types (Cont.)</vt:lpstr>
      <vt:lpstr>Converting Data Types (Cont.)</vt:lpstr>
      <vt:lpstr>Operations between Arrays and Scalars</vt:lpstr>
      <vt:lpstr>Operations between Arrays and Scalars (Cont.)</vt:lpstr>
      <vt:lpstr>Basic Indexing and Slicing</vt:lpstr>
      <vt:lpstr>Basic Indexing and Slicing (Cont.)</vt:lpstr>
      <vt:lpstr>Basic Indexing and Slicing (Cont.)</vt:lpstr>
      <vt:lpstr>Indexing on a 2D array</vt:lpstr>
      <vt:lpstr>Indexing with slices</vt:lpstr>
      <vt:lpstr>Indexing with slices (Cont.)</vt:lpstr>
      <vt:lpstr>Indexing with slices (Cont.)</vt:lpstr>
      <vt:lpstr>Two-dimensional array slicing</vt:lpstr>
      <vt:lpstr>Boolean (Conditional) Indexing</vt:lpstr>
      <vt:lpstr>Boolean (Conditional) Indexing (Cont.)</vt:lpstr>
      <vt:lpstr>Boolean (Conditional) Indexing (Cont.)</vt:lpstr>
      <vt:lpstr>Boolean (Conditional) Indexing (Cont.)</vt:lpstr>
      <vt:lpstr>Boolean (Conditional) Indexing (Cont.)</vt:lpstr>
      <vt:lpstr>Boolean (Conditional) Indexing (Cont.)</vt:lpstr>
      <vt:lpstr>Boolean (Conditional) Indexing (Cont.)</vt:lpstr>
      <vt:lpstr>Fancy Indexing</vt:lpstr>
      <vt:lpstr>Fancy Indexing (Cont.)</vt:lpstr>
      <vt:lpstr>Fancy Indexing (Cont.)</vt:lpstr>
      <vt:lpstr>Fancy Indexing (Cont.)</vt:lpstr>
      <vt:lpstr>Transposing Arrays and Swapping Axes</vt:lpstr>
      <vt:lpstr>Transposing Arrays and Swapping Axes (Cont.)</vt:lpstr>
      <vt:lpstr>Transposing Arrays and Swapping Axes (Cont.)</vt:lpstr>
      <vt:lpstr>Transposing Arrays and Swapping Axes (Cont.)</vt:lpstr>
      <vt:lpstr>Transposing Arrays and Swapping Axes (Cont.)</vt:lpstr>
      <vt:lpstr>PowerPoint 프레젠테이션</vt:lpstr>
    </vt:vector>
  </TitlesOfParts>
  <Company>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Information Retrieval   Introduction Information Retrieval The IR Problem The IR System The Web</dc:title>
  <dc:creator>Microsoft Corporation</dc:creator>
  <cp:lastModifiedBy>Hanjo Jeong</cp:lastModifiedBy>
  <cp:revision>403</cp:revision>
  <cp:lastPrinted>2019-05-10T02:50:59Z</cp:lastPrinted>
  <dcterms:created xsi:type="dcterms:W3CDTF">2006-10-05T04:04:58Z</dcterms:created>
  <dcterms:modified xsi:type="dcterms:W3CDTF">2019-05-10T09:16:44Z</dcterms:modified>
</cp:coreProperties>
</file>