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0"/>
  </p:notesMasterIdLst>
  <p:sldIdLst>
    <p:sldId id="256" r:id="rId2"/>
    <p:sldId id="333" r:id="rId3"/>
    <p:sldId id="375" r:id="rId4"/>
    <p:sldId id="376" r:id="rId5"/>
    <p:sldId id="377" r:id="rId6"/>
    <p:sldId id="383" r:id="rId7"/>
    <p:sldId id="378" r:id="rId8"/>
    <p:sldId id="379" r:id="rId9"/>
    <p:sldId id="382" r:id="rId10"/>
    <p:sldId id="380" r:id="rId11"/>
    <p:sldId id="381" r:id="rId12"/>
    <p:sldId id="322" r:id="rId13"/>
    <p:sldId id="384" r:id="rId14"/>
    <p:sldId id="385" r:id="rId15"/>
    <p:sldId id="386" r:id="rId16"/>
    <p:sldId id="387" r:id="rId17"/>
    <p:sldId id="389" r:id="rId18"/>
    <p:sldId id="390" r:id="rId19"/>
    <p:sldId id="391" r:id="rId20"/>
    <p:sldId id="392" r:id="rId21"/>
    <p:sldId id="393" r:id="rId22"/>
    <p:sldId id="394" r:id="rId23"/>
    <p:sldId id="396" r:id="rId24"/>
    <p:sldId id="397" r:id="rId25"/>
    <p:sldId id="398" r:id="rId26"/>
    <p:sldId id="399" r:id="rId27"/>
    <p:sldId id="400" r:id="rId28"/>
    <p:sldId id="402" r:id="rId29"/>
    <p:sldId id="401" r:id="rId30"/>
    <p:sldId id="404" r:id="rId31"/>
    <p:sldId id="405" r:id="rId32"/>
    <p:sldId id="407" r:id="rId33"/>
    <p:sldId id="409" r:id="rId34"/>
    <p:sldId id="408" r:id="rId35"/>
    <p:sldId id="410" r:id="rId36"/>
    <p:sldId id="411" r:id="rId37"/>
    <p:sldId id="413" r:id="rId38"/>
    <p:sldId id="369" r:id="rId3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16D1D-C89F-4998-BB2D-A6AC8417425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660E-9138-4761-8A57-17689A6E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4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4AA9-41B1-4F25-8D65-869F55E9D59D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625-0004-4814-8F81-B5DE36EC8A2E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8E1D-12A4-4474-A8C5-AE5980573B00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spcBef>
                <a:spcPts val="1200"/>
              </a:spcBef>
              <a:buFontTx/>
              <a:buBlip>
                <a:blip r:embed="rId2"/>
              </a:buBlip>
              <a:defRPr b="0" i="0" baseline="0">
                <a:latin typeface="Arial" panose="020B0604020202020204" pitchFamily="34" charset="0"/>
              </a:defRPr>
            </a:lvl1pPr>
            <a:lvl2pPr marL="457200" indent="-18288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b="0" i="0" baseline="0">
                <a:latin typeface="Arial" panose="020B0604020202020204" pitchFamily="34" charset="0"/>
              </a:defRPr>
            </a:lvl2pPr>
            <a:lvl3pPr>
              <a:lnSpc>
                <a:spcPct val="120000"/>
              </a:lnSpc>
              <a:spcBef>
                <a:spcPts val="300"/>
              </a:spcBef>
              <a:defRPr>
                <a:latin typeface="Arial" panose="020B0604020202020204" pitchFamily="34" charset="0"/>
              </a:defRPr>
            </a:lvl3pPr>
            <a:lvl4pPr marL="1005840" indent="-18288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</a:defRPr>
            </a:lvl4pPr>
            <a:lvl5pPr marL="1188720" indent="-137160">
              <a:lnSpc>
                <a:spcPct val="120000"/>
              </a:lnSpc>
              <a:buFont typeface="Wingdings" panose="05000000000000000000" pitchFamily="2" charset="2"/>
              <a:buChar char="v"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600D-274C-4607-BB9D-74D9E3835656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474-694E-4395-B4B1-AAE76B842C55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C205-137A-4CB3-9FD0-A0F8FF11B1E7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554-6CE8-41E3-B2E5-47598C39FB4E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A399-C966-4A53-9207-5780D9CA4DD3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F1A2-CB27-43E9-9333-9483166B3A7D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A347-C221-46B9-A470-A97B4C188A1F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7014-E8CB-4CE0-90BB-17C19CAACCBF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9C48A4-ABAD-4F94-91E1-AB4105DDF847}" type="datetime1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isna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8278688" cy="1927225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4. </a:t>
            </a:r>
            <a:r>
              <a:rPr lang="en-US" altLang="ko-KR" sz="4400" dirty="0" err="1" smtClean="0"/>
              <a:t>Numpy</a:t>
            </a:r>
            <a:r>
              <a:rPr lang="en-US" altLang="ko-KR" sz="4400" dirty="0" smtClean="0"/>
              <a:t> basics: </a:t>
            </a:r>
            <a:br>
              <a:rPr lang="en-US" altLang="ko-KR" sz="4400" dirty="0" smtClean="0"/>
            </a:br>
            <a:r>
              <a:rPr lang="en-US" altLang="ko-KR" sz="3200" dirty="0" smtClean="0"/>
              <a:t>Arrays and </a:t>
            </a:r>
            <a:r>
              <a:rPr lang="en-US" altLang="ko-KR" sz="3200" dirty="0" err="1" smtClean="0"/>
              <a:t>vectorized</a:t>
            </a:r>
            <a:r>
              <a:rPr lang="en-US" altLang="ko-KR" sz="3200" dirty="0" smtClean="0"/>
              <a:t> computation</a:t>
            </a:r>
            <a:br>
              <a:rPr lang="en-US" altLang="ko-KR" sz="3200" dirty="0" smtClean="0"/>
            </a:br>
            <a:r>
              <a:rPr lang="en-US" altLang="ko-KR" sz="3200" dirty="0" smtClean="0"/>
              <a:t>(Part 2)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72008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 smtClean="0"/>
              <a:t>List of Binary ufuncs</a:t>
            </a:r>
            <a:endParaRPr lang="en-US" altLang="ko-KR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69790"/>
              </p:ext>
            </p:extLst>
          </p:nvPr>
        </p:nvGraphicFramePr>
        <p:xfrm>
          <a:off x="323528" y="1700808"/>
          <a:ext cx="842493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336707"/>
              </a:tblGrid>
              <a:tr h="3865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Function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effectLst/>
                        </a:rPr>
                        <a:t>add, subtract,</a:t>
                      </a:r>
                      <a:r>
                        <a:rPr lang="en-US" sz="1800" baseline="0" dirty="0" smtClean="0">
                          <a:effectLst/>
                        </a:rPr>
                        <a:t> multiply, divide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Element-wise add, subtract, multiply,</a:t>
                      </a:r>
                      <a:r>
                        <a:rPr lang="en-US" sz="1800" baseline="0" dirty="0" smtClean="0">
                          <a:effectLst/>
                        </a:rPr>
                        <a:t> and divide, respectively. </a:t>
                      </a:r>
                      <a:r>
                        <a:rPr lang="en-US" altLang="ko-KR" sz="1800" dirty="0" smtClean="0">
                          <a:effectLst/>
                        </a:rPr>
                        <a:t>Equivalent to infix operators </a:t>
                      </a:r>
                      <a:r>
                        <a:rPr lang="en-US" altLang="ko-KR" sz="1800" b="1" dirty="0" smtClean="0">
                          <a:effectLst/>
                        </a:rPr>
                        <a:t>+, -, *, /</a:t>
                      </a: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 smtClean="0">
                          <a:effectLst/>
                        </a:rPr>
                        <a:t>floor_divide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smtClean="0">
                          <a:effectLst/>
                        </a:rPr>
                        <a:t>floor </a:t>
                      </a:r>
                      <a:r>
                        <a:rPr lang="en-US" sz="1800" dirty="0">
                          <a:effectLst/>
                        </a:rPr>
                        <a:t>divide (truncating the remainder)</a:t>
                      </a: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power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Raise elements in first array to powers indicated in second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(same as a**b)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maximum, fmax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Element-wise </a:t>
                      </a:r>
                      <a:r>
                        <a:rPr lang="en-US" sz="1800" dirty="0" smtClean="0">
                          <a:effectLst/>
                        </a:rPr>
                        <a:t>maximum (</a:t>
                      </a:r>
                      <a:r>
                        <a:rPr lang="en-US" altLang="ko-KR" sz="1800" dirty="0" err="1" smtClean="0">
                          <a:effectLst/>
                        </a:rPr>
                        <a:t>NaN</a:t>
                      </a:r>
                      <a:r>
                        <a:rPr lang="en-US" altLang="ko-KR" sz="1800" dirty="0" smtClean="0">
                          <a:effectLst/>
                        </a:rPr>
                        <a:t> results</a:t>
                      </a:r>
                      <a:r>
                        <a:rPr lang="en-US" altLang="ko-KR" sz="1800" baseline="0" dirty="0" smtClean="0">
                          <a:effectLst/>
                        </a:rPr>
                        <a:t> in</a:t>
                      </a:r>
                      <a:r>
                        <a:rPr lang="en-US" altLang="ko-KR" sz="1800" dirty="0" smtClean="0">
                          <a:effectLst/>
                        </a:rPr>
                        <a:t> maximum);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fmax</a:t>
                      </a:r>
                      <a:r>
                        <a:rPr lang="en-US" sz="1800" dirty="0">
                          <a:effectLst/>
                        </a:rPr>
                        <a:t> ignores </a:t>
                      </a:r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minimum, </a:t>
                      </a:r>
                      <a:r>
                        <a:rPr lang="en-US" sz="1800" dirty="0" err="1">
                          <a:effectLst/>
                        </a:rPr>
                        <a:t>fmin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Element-wise </a:t>
                      </a:r>
                      <a:r>
                        <a:rPr lang="en-US" sz="1800" dirty="0" smtClean="0">
                          <a:effectLst/>
                        </a:rPr>
                        <a:t>minimum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altLang="ko-KR" sz="1800" dirty="0" smtClean="0">
                          <a:effectLst/>
                        </a:rPr>
                        <a:t>(</a:t>
                      </a:r>
                      <a:r>
                        <a:rPr lang="en-US" altLang="ko-KR" sz="1800" dirty="0" err="1" smtClean="0">
                          <a:effectLst/>
                        </a:rPr>
                        <a:t>NaN</a:t>
                      </a:r>
                      <a:r>
                        <a:rPr lang="en-US" altLang="ko-KR" sz="1800" dirty="0" smtClean="0">
                          <a:effectLst/>
                        </a:rPr>
                        <a:t> results</a:t>
                      </a:r>
                      <a:r>
                        <a:rPr lang="en-US" altLang="ko-KR" sz="1800" baseline="0" dirty="0" smtClean="0">
                          <a:effectLst/>
                        </a:rPr>
                        <a:t> in</a:t>
                      </a:r>
                      <a:r>
                        <a:rPr lang="en-US" altLang="ko-KR" sz="1800" dirty="0" smtClean="0">
                          <a:effectLst/>
                        </a:rPr>
                        <a:t> minimum);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fmin</a:t>
                      </a:r>
                      <a:r>
                        <a:rPr lang="en-US" sz="1800" dirty="0">
                          <a:effectLst/>
                        </a:rPr>
                        <a:t> ignores </a:t>
                      </a:r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4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72008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 smtClean="0"/>
              <a:t>List of Binary ufuncs (Cont.)</a:t>
            </a:r>
            <a:endParaRPr lang="en-US" altLang="ko-KR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43606"/>
              </p:ext>
            </p:extLst>
          </p:nvPr>
        </p:nvGraphicFramePr>
        <p:xfrm>
          <a:off x="323528" y="1556792"/>
          <a:ext cx="8424939" cy="402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5832651"/>
              </a:tblGrid>
              <a:tr h="3865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Function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mod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Element-wise modulus (remainder of division)</a:t>
                      </a:r>
                    </a:p>
                  </a:txBody>
                  <a:tcPr marL="95250" marR="95250" marT="95250" marB="95250" anchor="ctr"/>
                </a:tc>
              </a:tr>
              <a:tr h="3612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</a:rPr>
                        <a:t>copysign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Copy sign of values in second argument to values in first argument</a:t>
                      </a:r>
                    </a:p>
                  </a:txBody>
                  <a:tcPr marL="95250" marR="95250" marT="95250" marB="95250" anchor="ctr"/>
                </a:tc>
              </a:tr>
              <a:tr h="766830">
                <a:tc>
                  <a:txBody>
                    <a:bodyPr/>
                    <a:lstStyle/>
                    <a:p>
                      <a:pPr algn="l" fontAlgn="base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greater, </a:t>
                      </a:r>
                      <a:r>
                        <a:rPr lang="en-US" sz="1800" dirty="0" err="1">
                          <a:effectLst/>
                        </a:rPr>
                        <a:t>greater_equal</a:t>
                      </a:r>
                      <a:r>
                        <a:rPr lang="en-US" sz="1800" dirty="0">
                          <a:effectLst/>
                        </a:rPr>
                        <a:t>, less, </a:t>
                      </a:r>
                      <a:r>
                        <a:rPr lang="en-US" sz="1800" dirty="0" err="1">
                          <a:effectLst/>
                        </a:rPr>
                        <a:t>less_equal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 fontAlgn="base">
                        <a:lnSpc>
                          <a:spcPct val="120000"/>
                        </a:lnSpc>
                      </a:pPr>
                      <a:r>
                        <a:rPr lang="en-US" sz="1800" dirty="0" smtClean="0">
                          <a:effectLst/>
                        </a:rPr>
                        <a:t>equal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not_equal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Perform element-wise comparison, yielding boolean </a:t>
                      </a:r>
                      <a:r>
                        <a:rPr lang="en-US" sz="1800" dirty="0" smtClean="0">
                          <a:effectLst/>
                        </a:rPr>
                        <a:t>array</a:t>
                      </a:r>
                      <a:r>
                        <a:rPr lang="en-US" sz="1800" baseline="0" dirty="0" smtClean="0">
                          <a:effectLst/>
                        </a:rPr>
                        <a:t> (e</a:t>
                      </a:r>
                      <a:r>
                        <a:rPr lang="en-US" sz="1800" dirty="0" smtClean="0">
                          <a:effectLst/>
                        </a:rPr>
                        <a:t>quivalent </a:t>
                      </a:r>
                      <a:r>
                        <a:rPr lang="en-US" sz="1800" dirty="0">
                          <a:effectLst/>
                        </a:rPr>
                        <a:t>to infix operators </a:t>
                      </a:r>
                      <a:r>
                        <a:rPr lang="en-US" sz="1800" b="1" dirty="0">
                          <a:effectLst/>
                        </a:rPr>
                        <a:t>&gt;, &gt;=, &lt;, &lt;=, ==, </a:t>
                      </a:r>
                      <a:r>
                        <a:rPr lang="en-US" sz="1800" b="1" dirty="0" smtClean="0">
                          <a:effectLst/>
                        </a:rPr>
                        <a:t>!=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564032">
                <a:tc>
                  <a:txBody>
                    <a:bodyPr/>
                    <a:lstStyle/>
                    <a:p>
                      <a:pPr algn="l" fontAlgn="base">
                        <a:lnSpc>
                          <a:spcPct val="120000"/>
                        </a:lnSpc>
                      </a:pPr>
                      <a:r>
                        <a:rPr lang="en-US" sz="1800" dirty="0" err="1">
                          <a:effectLst/>
                        </a:rPr>
                        <a:t>logical_and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 fontAlgn="base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effectLst/>
                        </a:rPr>
                        <a:t>logical_or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l" fontAlgn="base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effectLst/>
                        </a:rPr>
                        <a:t>logical_xor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Compute element-wise truth value of logical </a:t>
                      </a:r>
                      <a:r>
                        <a:rPr lang="en-US" sz="1800" dirty="0" smtClean="0">
                          <a:effectLst/>
                        </a:rPr>
                        <a:t>operation</a:t>
                      </a:r>
                      <a:r>
                        <a:rPr lang="en-US" sz="1800" baseline="0" dirty="0" smtClean="0">
                          <a:effectLst/>
                        </a:rPr>
                        <a:t> (e</a:t>
                      </a:r>
                      <a:r>
                        <a:rPr lang="en-US" sz="1800" dirty="0" smtClean="0">
                          <a:effectLst/>
                        </a:rPr>
                        <a:t>quivalent </a:t>
                      </a:r>
                      <a:r>
                        <a:rPr lang="en-US" sz="1800" dirty="0">
                          <a:effectLst/>
                        </a:rPr>
                        <a:t>to infix operators </a:t>
                      </a:r>
                      <a:r>
                        <a:rPr lang="en-US" sz="1800" b="1" dirty="0" smtClean="0">
                          <a:effectLst/>
                        </a:rPr>
                        <a:t>&amp;, </a:t>
                      </a:r>
                      <a:r>
                        <a:rPr lang="en-US" sz="1800" b="1" dirty="0">
                          <a:effectLst/>
                        </a:rPr>
                        <a:t>|, </a:t>
                      </a:r>
                      <a:r>
                        <a:rPr lang="en-US" sz="1800" b="1" dirty="0" smtClean="0">
                          <a:effectLst/>
                        </a:rPr>
                        <a:t>^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373" y="476672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Array-Oriented Programming with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104456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2400"/>
              </a:spcBef>
            </a:pPr>
            <a:r>
              <a:rPr lang="en-US" altLang="ko-KR" sz="2000" dirty="0"/>
              <a:t>Using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arrays enables you to express many kinds of data processing tasks as </a:t>
            </a:r>
            <a:r>
              <a:rPr lang="en-US" altLang="ko-KR" sz="2000" b="1" i="1" dirty="0"/>
              <a:t>concise array expressions </a:t>
            </a:r>
            <a:r>
              <a:rPr lang="en-US" altLang="ko-KR" sz="2000" dirty="0"/>
              <a:t>that might otherwise require writing loops. </a:t>
            </a: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2400"/>
              </a:spcBef>
            </a:pPr>
            <a:r>
              <a:rPr lang="en-US" altLang="ko-KR" sz="2000" dirty="0"/>
              <a:t>This practice of replacing explicit loops with array expressions is commonly referred to as </a:t>
            </a:r>
            <a:r>
              <a:rPr lang="en-US" altLang="ko-KR" sz="2000" b="1" i="1" dirty="0"/>
              <a:t>vectorization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  <a:spcBef>
                <a:spcPts val="2400"/>
              </a:spcBef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general, </a:t>
            </a:r>
            <a:r>
              <a:rPr lang="en-US" altLang="ko-KR" sz="2000" dirty="0" err="1"/>
              <a:t>vectorized</a:t>
            </a:r>
            <a:r>
              <a:rPr lang="en-US" altLang="ko-KR" sz="2000" dirty="0"/>
              <a:t> array operations will often be </a:t>
            </a:r>
            <a:r>
              <a:rPr lang="en-US" altLang="ko-KR" sz="2000" b="1" i="1" dirty="0" smtClean="0"/>
              <a:t>faster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than their pure Python equivalents, with the biggest impact in any kind of numerical computations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Array-Oriented Programming with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1800200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As a simple example, suppose we wished to evaluate the </a:t>
            </a:r>
            <a:r>
              <a:rPr lang="en-US" altLang="ko-KR" sz="2000" dirty="0" smtClean="0"/>
              <a:t>function </a:t>
            </a:r>
            <a:r>
              <a:rPr lang="en-US" altLang="ko-KR" sz="2000" b="1" dirty="0" err="1" smtClean="0"/>
              <a:t>sqrt</a:t>
            </a:r>
            <a:r>
              <a:rPr lang="en-US" altLang="ko-KR" sz="2000" b="1" dirty="0" smtClean="0"/>
              <a:t>(x^2 </a:t>
            </a:r>
            <a:r>
              <a:rPr lang="en-US" altLang="ko-KR" sz="2000" b="1" dirty="0"/>
              <a:t>+ y^2</a:t>
            </a:r>
            <a:r>
              <a:rPr lang="en-US" altLang="ko-KR" sz="2000" b="1" dirty="0" smtClean="0"/>
              <a:t>) </a:t>
            </a:r>
            <a:r>
              <a:rPr lang="en-US" altLang="ko-KR" sz="2000" dirty="0" smtClean="0"/>
              <a:t>across </a:t>
            </a:r>
            <a:r>
              <a:rPr lang="en-US" altLang="ko-KR" sz="2000" dirty="0"/>
              <a:t>a regular grid of values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The </a:t>
            </a:r>
            <a:r>
              <a:rPr lang="en-US" altLang="ko-KR" sz="2000" b="1" i="1" dirty="0" err="1" smtClean="0"/>
              <a:t>np.meshgrid</a:t>
            </a:r>
            <a:r>
              <a:rPr lang="en-US" altLang="ko-KR" sz="2000" b="1" i="1" dirty="0" smtClean="0"/>
              <a:t>()</a:t>
            </a:r>
            <a:r>
              <a:rPr lang="en-US" altLang="ko-KR" sz="2000" dirty="0"/>
              <a:t> function takes two 1D arrays and produces two 2D matrices corresponding to all pairs of (x, y) in the two arrays: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3029495"/>
            <a:ext cx="7775137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[155]: points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np.arange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(-5, 5, 0.01) </a:t>
            </a:r>
            <a:r>
              <a:rPr lang="en-US" altLang="ko-KR" dirty="0">
                <a:solidFill>
                  <a:srgbClr val="00B050"/>
                </a:solidFill>
                <a:latin typeface="Arial Rounded MT Bold" panose="020F0704030504030204" pitchFamily="34" charset="0"/>
              </a:rPr>
              <a:t># 1000 equally spaced points </a:t>
            </a:r>
            <a:endParaRPr lang="en-US" altLang="ko-KR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[156]: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xs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np.meshgrid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(points, points)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[157]: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xs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Out[157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([[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-5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.    , -4.99,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4.98, ..., 4.97, 4.98,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4.99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[-5.    , -4.99, -4.98, ..., 4.97, 4.98, 4.99],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...,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5.    , -4.99, -4.98, ..., 4.97, 4.98, 4.99],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5.    , -4.99, -4.98, ..., 4.97, 4.98, 4.99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]])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5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Array-Oriented Programming with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284984"/>
            <a:ext cx="8280920" cy="1080120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Now, evaluating the function is a matter of writing the same expression you would write with two points: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872" y="4149080"/>
            <a:ext cx="813690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[158]: z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np.sqrt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xs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** 2 +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** 2)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[159]: z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Out[159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array([[ 7.0711, 7.064 , 7.0569, ..., 7.0499, 7.0569, 7.064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7.064 , 7.0569, 7.0499, ..., 7.0428, 7.0499, 7.0569],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...,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7.0569, 7.0499, 7.0428, ..., 7.0357, 7.0428, 7.0499],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7.064 , 7.0569, 7.0499, ..., 7.0428, 7.0499, 7.0569]])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3592" y="1268761"/>
            <a:ext cx="8117184" cy="1944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[157]: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Out[157]: array([[-5.    , -5.     , -5.     , ..., -5.     , -5.    , -5.     ],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[-4.99, -4.99, -4.99, ..., -4.99, -4.99, -4.99],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...,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[ 4.98, 4.98, 4.98, ..., 4.98, 4.98, 4.98],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	[ 4.99, 4.99, 4.99, ..., 4.99, 4.99, 4.99]])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4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Array-Oriented Programming with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280920" cy="936104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We can visualize the two-dimensional array using </a:t>
            </a:r>
            <a:r>
              <a:rPr lang="en-US" altLang="ko-KR" sz="2000" dirty="0" err="1" smtClean="0"/>
              <a:t>matplotlib</a:t>
            </a:r>
            <a:r>
              <a:rPr lang="en-US" altLang="ko-KR" sz="2000" dirty="0" smtClean="0"/>
              <a:t>, which  will be introduced more detail in Chapter 9: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2520726"/>
            <a:ext cx="3816424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[160]: import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matplotlib.pyplot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as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plt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[161]: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plt.imshow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(z,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cmap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plt.cm.gray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[162]: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plt.title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("Image plot of $\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sqrt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{x^2 + y^2}$ for a grid of values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")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https://learning.oreilly.com/library/view/python-for-data/9781491957653/assets/numpy_vectorize_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91" y="2276872"/>
            <a:ext cx="448193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2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72008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z="3200" b="1" dirty="0"/>
              <a:t>Expressing Conditional Logic as Array Operations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688632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ts val="600"/>
              </a:spcBef>
            </a:pPr>
            <a:r>
              <a:rPr lang="en-US" altLang="ko-KR" sz="2000" dirty="0"/>
              <a:t>The </a:t>
            </a:r>
            <a:r>
              <a:rPr lang="en-US" altLang="ko-KR" sz="2000" b="1" i="1" dirty="0" err="1" smtClean="0"/>
              <a:t>numpy.where</a:t>
            </a:r>
            <a:r>
              <a:rPr lang="en-US" altLang="ko-KR" sz="2000" b="1" i="1" dirty="0" smtClean="0"/>
              <a:t>()</a:t>
            </a:r>
            <a:r>
              <a:rPr lang="en-US" altLang="ko-KR" sz="2000" dirty="0"/>
              <a:t> function is a </a:t>
            </a:r>
            <a:r>
              <a:rPr lang="en-US" altLang="ko-KR" sz="2000" dirty="0" err="1"/>
              <a:t>vectorized</a:t>
            </a:r>
            <a:r>
              <a:rPr lang="en-US" altLang="ko-KR" sz="2000" dirty="0"/>
              <a:t> version of the ternary expression x if condition else y. </a:t>
            </a:r>
            <a:endParaRPr lang="en-US" altLang="ko-KR" sz="2000" dirty="0" smtClean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altLang="ko-KR" sz="2000" dirty="0" smtClean="0"/>
              <a:t>Suppose </a:t>
            </a:r>
            <a:r>
              <a:rPr lang="en-US" altLang="ko-KR" sz="2000" dirty="0"/>
              <a:t>we had a boolean array and two arrays of values</a:t>
            </a:r>
            <a:r>
              <a:rPr lang="en-US" altLang="ko-KR" sz="2000" dirty="0" smtClean="0"/>
              <a:t>:</a:t>
            </a:r>
          </a:p>
          <a:p>
            <a:pPr fontAlgn="base">
              <a:lnSpc>
                <a:spcPct val="130000"/>
              </a:lnSpc>
              <a:spcBef>
                <a:spcPts val="0"/>
              </a:spcBef>
            </a:pP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0"/>
              </a:spcBef>
            </a:pPr>
            <a:endParaRPr lang="en-US" altLang="ko-KR" sz="2000" dirty="0" smtClean="0"/>
          </a:p>
          <a:p>
            <a:pPr marL="0" indent="0" fontAlgn="base">
              <a:lnSpc>
                <a:spcPct val="130000"/>
              </a:lnSpc>
              <a:spcBef>
                <a:spcPts val="0"/>
              </a:spcBef>
              <a:buNone/>
            </a:pPr>
            <a:endParaRPr lang="en-US" altLang="ko-KR" sz="1200" dirty="0" smtClean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altLang="ko-KR" sz="2000" dirty="0"/>
              <a:t>Suppose we wanted to take a value from </a:t>
            </a:r>
            <a:r>
              <a:rPr lang="en-US" altLang="ko-KR" sz="2000" dirty="0" err="1"/>
              <a:t>xarr</a:t>
            </a:r>
            <a:r>
              <a:rPr lang="en-US" altLang="ko-KR" sz="2000" dirty="0"/>
              <a:t> whenever the corresponding value in </a:t>
            </a:r>
            <a:r>
              <a:rPr lang="en-US" altLang="ko-KR" sz="2000" dirty="0" err="1"/>
              <a:t>cond</a:t>
            </a:r>
            <a:r>
              <a:rPr lang="en-US" altLang="ko-KR" sz="2000" dirty="0"/>
              <a:t> is True, and otherwise take the value from </a:t>
            </a:r>
            <a:r>
              <a:rPr lang="en-US" altLang="ko-KR" sz="2000" dirty="0" err="1"/>
              <a:t>yarr</a:t>
            </a:r>
            <a:r>
              <a:rPr lang="en-US" altLang="ko-KR" sz="2000" dirty="0"/>
              <a:t>. A list comprehension doing this might look like</a:t>
            </a:r>
            <a:r>
              <a:rPr lang="en-US" altLang="ko-KR" sz="2000" dirty="0" smtClean="0"/>
              <a:t>: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altLang="ko-KR" sz="2000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altLang="ko-KR" sz="2000" dirty="0" smtClean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altLang="ko-KR" sz="2000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en-US" altLang="ko-KR" sz="2000" dirty="0" smtClean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en-US" altLang="ko-KR" sz="2000" dirty="0"/>
              <a:t>This has multiple problems; first, it will not be very fast for large arrays (because all the work is being done in interpreted Python code). second, </a:t>
            </a:r>
            <a:r>
              <a:rPr lang="en-US" altLang="ko-KR" sz="2000" b="1" dirty="0">
                <a:solidFill>
                  <a:srgbClr val="FF0000"/>
                </a:solidFill>
              </a:rPr>
              <a:t>it will not work with multidimensional arrays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2132856"/>
            <a:ext cx="777513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[165]: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xarr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([1.1, 1.2, 1.3, 1.4, 1.5])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[166]: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([2.1, 2.2, 2.3, 2.4, 2.5])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[167]: </a:t>
            </a:r>
            <a:r>
              <a:rPr lang="en-US" altLang="ko-KR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cond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([True, False, True, True, False</a:t>
            </a:r>
            <a:r>
              <a:rPr lang="en-US" altLang="ko-K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])</a:t>
            </a:r>
            <a:endParaRPr lang="en-US" altLang="ko-KR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149080"/>
            <a:ext cx="7775137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[168]: result = [(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x if c else 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for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x, y, c in zip(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xarr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cond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)]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[169]: result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Out[169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1.1, 2.2,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1.3,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1.4,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2.5]</a:t>
            </a:r>
          </a:p>
        </p:txBody>
      </p:sp>
    </p:spTree>
    <p:extLst>
      <p:ext uri="{BB962C8B-B14F-4D97-AF65-F5344CB8AC3E}">
        <p14:creationId xmlns:p14="http://schemas.microsoft.com/office/powerpoint/2010/main" val="169488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676" y="476672"/>
            <a:ext cx="842493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Expressing Conditional Logic as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Array Operations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5112568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With </a:t>
            </a:r>
            <a:r>
              <a:rPr lang="en-US" altLang="ko-KR" sz="2000" dirty="0" err="1" smtClean="0"/>
              <a:t>np.where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 you can write this very concisely</a:t>
            </a:r>
            <a:r>
              <a:rPr lang="en-US" altLang="ko-KR" sz="2000" dirty="0" smtClean="0"/>
              <a:t>: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The second and third arguments to </a:t>
            </a:r>
            <a:r>
              <a:rPr lang="en-US" altLang="ko-KR" sz="2000" dirty="0" err="1" smtClean="0"/>
              <a:t>np.where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 don’t need to be arrays; one or both of them can be scalars. </a:t>
            </a: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typical use of where in data analysis is to produce a new array of values based on another array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Suppose </a:t>
            </a:r>
            <a:r>
              <a:rPr lang="en-US" altLang="ko-KR" sz="2000" dirty="0"/>
              <a:t>you had a matrix of randomly generated data and you wanted to replace all positive values with 2 and all negative values with –2. This is very easy to do with </a:t>
            </a:r>
            <a:r>
              <a:rPr lang="en-US" altLang="ko-KR" sz="2000" dirty="0" err="1"/>
              <a:t>np.where</a:t>
            </a:r>
            <a:r>
              <a:rPr lang="en-US" altLang="ko-KR" sz="2000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7775137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[170]: result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np.where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cond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xarr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yarr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[171]: result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Out[171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array([ 1.1, 2.2, 1.3, 1.4, 2.5])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128" y="388375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p.where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cond</a:t>
            </a:r>
            <a:r>
              <a:rPr lang="en-US" altLang="ko-KR" b="1" dirty="0" smtClean="0">
                <a:solidFill>
                  <a:srgbClr val="FF0000"/>
                </a:solidFill>
              </a:rPr>
              <a:t>, 1, 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0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676" y="404664"/>
            <a:ext cx="842493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Expressing Conditional Logic as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Array Operations (Cont.)</a:t>
            </a:r>
            <a:endParaRPr lang="en-US" altLang="ko-KR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412776"/>
            <a:ext cx="7775137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[172]: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(4, 4)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[173]: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Out[173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array([[-0.5031, -0.6223, -0.9212, -0.7262],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0.2229, 0.0513, -1.1577, 0.8167],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0.4336, 1.0107, 1.8249, -0.9975],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0.8506, -0.1316, 0.9124, 0.1882]])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&gt; 0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Out[174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array([[False, False, False, False],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True, True, False, True],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True, True, True, False],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True, False, True, True]],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dtype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=bool)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np.where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&gt; 0, 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2, -2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Out[175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array([[-2, -2, -2, -2],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2, 2, -2, 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2, 2, 2, -2],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2, -2, 2, 2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2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676" y="548680"/>
            <a:ext cx="8424936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Expressing Conditional Logic as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Array Operations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136904" cy="5040560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You can combine scalars and arrays when using </a:t>
            </a:r>
            <a:r>
              <a:rPr lang="en-US" altLang="ko-KR" sz="2000" dirty="0" err="1" smtClean="0"/>
              <a:t>np.where</a:t>
            </a:r>
            <a:r>
              <a:rPr lang="en-US" altLang="ko-KR" sz="2000" dirty="0" smtClean="0"/>
              <a:t>(). For example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we </a:t>
            </a:r>
            <a:r>
              <a:rPr lang="en-US" altLang="ko-KR" sz="2000" dirty="0"/>
              <a:t>can replace </a:t>
            </a:r>
            <a:r>
              <a:rPr lang="en-US" altLang="ko-KR" sz="2000" dirty="0" smtClean="0"/>
              <a:t>only the positive </a:t>
            </a:r>
            <a:r>
              <a:rPr lang="en-US" altLang="ko-KR" sz="2000" dirty="0"/>
              <a:t>values </a:t>
            </a:r>
            <a:r>
              <a:rPr lang="en-US" altLang="ko-KR" sz="2000" dirty="0" smtClean="0"/>
              <a:t>in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 with </a:t>
            </a:r>
            <a:r>
              <a:rPr lang="en-US" altLang="ko-KR" sz="2000" dirty="0" smtClean="0"/>
              <a:t>the constant </a:t>
            </a:r>
            <a:r>
              <a:rPr lang="en-US" altLang="ko-KR" sz="2000" dirty="0"/>
              <a:t>2 like so: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arrays passed to </a:t>
            </a:r>
            <a:r>
              <a:rPr lang="en-US" altLang="ko-KR" sz="2000" dirty="0" err="1" smtClean="0"/>
              <a:t>np.where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 can be more than just equal-sized arrays or </a:t>
            </a:r>
            <a:r>
              <a:rPr lang="en-US" altLang="ko-KR" sz="2000" dirty="0" smtClean="0"/>
              <a:t>scalars (i.e., not necessary to equal to the size of condition array)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7584" y="2924944"/>
            <a:ext cx="7632847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[176]: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np.where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&gt; 0, 2,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ko-KR" dirty="0">
                <a:solidFill>
                  <a:srgbClr val="00B050"/>
                </a:solidFill>
                <a:latin typeface="Arial Rounded MT Bold" panose="020F0704030504030204" pitchFamily="34" charset="0"/>
              </a:rPr>
              <a:t># set only positive values to 2 </a:t>
            </a:r>
            <a:endParaRPr lang="en-US" altLang="ko-KR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Out[176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array([[-0.5031, -0.6223, -0.9212, -0.7262],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-1.1577, 2.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  ],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 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-0.9975],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0.1316,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 ,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   ]])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00811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Universal Functions: Fast Element-wise Array Functions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2736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ko-KR" dirty="0"/>
              <a:t>A universal function, or </a:t>
            </a:r>
            <a:r>
              <a:rPr lang="en-US" altLang="ko-KR" b="1" i="1" dirty="0" err="1"/>
              <a:t>ufunc</a:t>
            </a:r>
            <a:r>
              <a:rPr lang="en-US" altLang="ko-KR" dirty="0"/>
              <a:t>, is a function that performs </a:t>
            </a:r>
            <a:r>
              <a:rPr lang="en-US" altLang="ko-KR" b="1" i="1" dirty="0" smtClean="0"/>
              <a:t>element-wise </a:t>
            </a:r>
            <a:r>
              <a:rPr lang="en-US" altLang="ko-KR" dirty="0"/>
              <a:t>operations on data in </a:t>
            </a:r>
            <a:r>
              <a:rPr lang="en-US" altLang="ko-KR" dirty="0" err="1"/>
              <a:t>ndarrays</a:t>
            </a:r>
            <a:r>
              <a:rPr lang="en-US" altLang="ko-KR" dirty="0" smtClean="0"/>
              <a:t>.</a:t>
            </a:r>
          </a:p>
          <a:p>
            <a:pPr>
              <a:lnSpc>
                <a:spcPct val="140000"/>
              </a:lnSpc>
              <a:spcBef>
                <a:spcPts val="2400"/>
              </a:spcBef>
            </a:pPr>
            <a:r>
              <a:rPr lang="en-US" altLang="ko-KR" dirty="0"/>
              <a:t>You can think of them as fast </a:t>
            </a:r>
            <a:r>
              <a:rPr lang="en-US" altLang="ko-KR" b="1" dirty="0" err="1"/>
              <a:t>vectorized</a:t>
            </a:r>
            <a:r>
              <a:rPr lang="en-US" altLang="ko-KR" b="1" dirty="0"/>
              <a:t> wrappers </a:t>
            </a:r>
            <a:r>
              <a:rPr lang="en-US" altLang="ko-KR" dirty="0"/>
              <a:t>for simple functions that take one or more scalar values and produce one or more scalar results.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Mathematical and Statistical Methods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2088232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A set of mathematical functions that compute statistics about an </a:t>
            </a:r>
            <a:r>
              <a:rPr lang="en-US" altLang="ko-KR" sz="2000" dirty="0" smtClean="0"/>
              <a:t>array are provided as </a:t>
            </a:r>
            <a:r>
              <a:rPr lang="en-US" altLang="ko-KR" sz="2000" dirty="0"/>
              <a:t>methods of the array class. </a:t>
            </a: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It contains aggregations like</a:t>
            </a:r>
            <a:r>
              <a:rPr lang="en-US" altLang="ko-KR" sz="2000" dirty="0"/>
              <a:t> sum, mean, and </a:t>
            </a:r>
            <a:r>
              <a:rPr lang="en-US" altLang="ko-KR" sz="2000" dirty="0" err="1"/>
              <a:t>std</a:t>
            </a:r>
            <a:r>
              <a:rPr lang="en-US" altLang="ko-KR" sz="2000" dirty="0"/>
              <a:t> (standard deviation) either by calling the array instance method or using the top-level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function.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9895" y="3140968"/>
            <a:ext cx="7775137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[177]: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(5, 4)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[178]: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Out[178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array([[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2.1695, -0.1149, 2.0037, 0.0296],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0.7953, 0.1181, -0.7485, 0.585 ],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0.1527, -1.5657, -0.5625, -0.0327],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0.929 , -0.4826, -0.0363, 1.0954],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0.9809, -0.5895, 1.5817, -0.5287]])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[179]: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arr.mean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[180]: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np.mean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[181]: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arr.sum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3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Mathematical and Statistical </a:t>
            </a:r>
            <a:r>
              <a:rPr lang="en-US" altLang="ko-KR" sz="3200" b="1" dirty="0" smtClean="0"/>
              <a:t>Methods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80920" cy="1368152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Functions like </a:t>
            </a:r>
            <a:r>
              <a:rPr lang="en-US" altLang="ko-KR" sz="2000" dirty="0" smtClean="0"/>
              <a:t>mean()</a:t>
            </a:r>
            <a:r>
              <a:rPr lang="en-US" altLang="ko-KR" sz="2000" dirty="0"/>
              <a:t> and </a:t>
            </a:r>
            <a:r>
              <a:rPr lang="en-US" altLang="ko-KR" sz="2000" dirty="0" smtClean="0"/>
              <a:t>sum()</a:t>
            </a:r>
            <a:r>
              <a:rPr lang="en-US" altLang="ko-KR" sz="2000" dirty="0"/>
              <a:t> take an optional </a:t>
            </a:r>
            <a:r>
              <a:rPr lang="en-US" altLang="ko-KR" sz="2000" b="1" i="1" dirty="0"/>
              <a:t>axis argument </a:t>
            </a:r>
            <a:r>
              <a:rPr lang="en-US" altLang="ko-KR" sz="2000" dirty="0"/>
              <a:t>that computes the statistic over the given axis, resulting in an array </a:t>
            </a:r>
            <a:r>
              <a:rPr lang="en-US" altLang="ko-KR" sz="2000" b="1" i="1" dirty="0"/>
              <a:t>with one fewer dimension</a:t>
            </a:r>
            <a:r>
              <a:rPr lang="en-US" altLang="ko-KR" sz="2000" dirty="0" smtClean="0"/>
              <a:t>: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8181" y="2708920"/>
            <a:ext cx="7775137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[182]: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arr.mean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(axis=1)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Out[182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array([ 1.022 , 0.1875, -0.502 , -0.0881, 0.3611])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[183]: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arr.sum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(axis=0)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Out[183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array([ 3.1693, -2.6345, 2.2381, 1.1486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2501" y="28436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Or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arr.mean</a:t>
            </a:r>
            <a:r>
              <a:rPr lang="en-US" altLang="ko-KR" b="1" dirty="0" smtClean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0677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Or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arr.sum</a:t>
            </a:r>
            <a:r>
              <a:rPr lang="en-US" altLang="ko-KR" b="1" dirty="0" smtClean="0">
                <a:solidFill>
                  <a:srgbClr val="FF0000"/>
                </a:solidFill>
              </a:rPr>
              <a:t>(0)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166" y="5157192"/>
            <a:ext cx="8305165" cy="129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spcBef>
                <a:spcPts val="1200"/>
              </a:spcBef>
              <a:buClr>
                <a:schemeClr val="accent1"/>
              </a:buClr>
              <a:buSzPct val="85000"/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dirty="0" smtClean="0">
                <a:solidFill>
                  <a:srgbClr val="0000FF"/>
                </a:solidFill>
              </a:rPr>
              <a:t>In the above example, </a:t>
            </a:r>
            <a:r>
              <a:rPr lang="en-US" altLang="ko-KR" b="1" i="1" dirty="0" err="1" smtClean="0">
                <a:solidFill>
                  <a:srgbClr val="0000FF"/>
                </a:solidFill>
              </a:rPr>
              <a:t>arr.mean</a:t>
            </a:r>
            <a:r>
              <a:rPr lang="en-US" altLang="ko-KR" b="1" i="1" dirty="0" smtClean="0">
                <a:solidFill>
                  <a:srgbClr val="0000FF"/>
                </a:solidFill>
              </a:rPr>
              <a:t>(1</a:t>
            </a:r>
            <a:r>
              <a:rPr lang="en-US" altLang="ko-KR" b="1" i="1" dirty="0">
                <a:solidFill>
                  <a:srgbClr val="0000FF"/>
                </a:solidFill>
              </a:rPr>
              <a:t>)</a:t>
            </a:r>
            <a:r>
              <a:rPr lang="en-US" altLang="ko-KR" dirty="0">
                <a:solidFill>
                  <a:srgbClr val="0000FF"/>
                </a:solidFill>
              </a:rPr>
              <a:t> means “compute mean across the columns” </a:t>
            </a:r>
            <a:r>
              <a:rPr lang="en-US" altLang="ko-KR" dirty="0" smtClean="0">
                <a:solidFill>
                  <a:srgbClr val="0000FF"/>
                </a:solidFill>
              </a:rPr>
              <a:t>where </a:t>
            </a:r>
            <a:r>
              <a:rPr lang="en-US" altLang="ko-KR" b="1" i="1" dirty="0" err="1" smtClean="0">
                <a:solidFill>
                  <a:srgbClr val="0000FF"/>
                </a:solidFill>
              </a:rPr>
              <a:t>arr.sum</a:t>
            </a:r>
            <a:r>
              <a:rPr lang="en-US" altLang="ko-KR" b="1" i="1" dirty="0" smtClean="0">
                <a:solidFill>
                  <a:srgbClr val="0000FF"/>
                </a:solidFill>
              </a:rPr>
              <a:t>(0</a:t>
            </a:r>
            <a:r>
              <a:rPr lang="en-US" altLang="ko-KR" b="1" i="1" dirty="0">
                <a:solidFill>
                  <a:srgbClr val="0000FF"/>
                </a:solidFill>
              </a:rPr>
              <a:t>) </a:t>
            </a:r>
            <a:r>
              <a:rPr lang="en-US" altLang="ko-KR" dirty="0">
                <a:solidFill>
                  <a:srgbClr val="0000FF"/>
                </a:solidFill>
              </a:rPr>
              <a:t>means “compute sum down the rows</a:t>
            </a:r>
            <a:r>
              <a:rPr lang="en-US" altLang="ko-KR" dirty="0" smtClean="0">
                <a:solidFill>
                  <a:srgbClr val="0000FF"/>
                </a:solidFill>
              </a:rPr>
              <a:t>.”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Note that the index of axis starts from shallow depth.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2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Mathematical and Statistical </a:t>
            </a:r>
            <a:r>
              <a:rPr lang="en-US" altLang="ko-KR" sz="3200" b="1" dirty="0" smtClean="0"/>
              <a:t>Methods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80920" cy="1008112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Other methods like </a:t>
            </a:r>
            <a:r>
              <a:rPr lang="en-US" altLang="ko-KR" sz="2000" b="1" i="1" dirty="0" err="1" smtClean="0"/>
              <a:t>cumsum</a:t>
            </a:r>
            <a:r>
              <a:rPr lang="en-US" altLang="ko-KR" sz="2000" b="1" i="1" dirty="0" smtClean="0"/>
              <a:t>()</a:t>
            </a:r>
            <a:r>
              <a:rPr lang="en-US" altLang="ko-KR" sz="2000" dirty="0" smtClean="0"/>
              <a:t> and</a:t>
            </a:r>
            <a:r>
              <a:rPr lang="en-US" altLang="ko-KR" sz="2000" dirty="0"/>
              <a:t> </a:t>
            </a:r>
            <a:r>
              <a:rPr lang="en-US" altLang="ko-KR" sz="2000" b="1" i="1" dirty="0" err="1" smtClean="0"/>
              <a:t>cumprod</a:t>
            </a:r>
            <a:r>
              <a:rPr lang="en-US" altLang="ko-KR" sz="2000" b="1" i="1" dirty="0" smtClean="0"/>
              <a:t>()</a:t>
            </a:r>
            <a:r>
              <a:rPr lang="en-US" altLang="ko-KR" sz="2000" dirty="0"/>
              <a:t> </a:t>
            </a:r>
            <a:r>
              <a:rPr lang="en-US" altLang="ko-KR" sz="2000" dirty="0" smtClean="0"/>
              <a:t>do </a:t>
            </a:r>
            <a:r>
              <a:rPr lang="en-US" altLang="ko-KR" sz="2000" dirty="0"/>
              <a:t>not aggregate, instead producing an array of the </a:t>
            </a:r>
            <a:r>
              <a:rPr lang="en-US" altLang="ko-KR" sz="2000" dirty="0" smtClean="0"/>
              <a:t>intermediate </a:t>
            </a:r>
            <a:r>
              <a:rPr lang="en-US" altLang="ko-KR" sz="2000" b="1" i="1" dirty="0" smtClean="0"/>
              <a:t>cumulated</a:t>
            </a:r>
            <a:r>
              <a:rPr lang="en-US" altLang="ko-KR" sz="2000" dirty="0" smtClean="0"/>
              <a:t> results</a:t>
            </a:r>
            <a:r>
              <a:rPr lang="en-US" altLang="ko-KR" sz="2000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9893" y="1988840"/>
            <a:ext cx="7775137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[184]: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([0, 1, 2, 3, 4, 5, 6, 7])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[185]: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arr.cumsum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Out[185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array([ 0, 1, 3, 6, 10, 15, 21, 28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7940" y="3356992"/>
            <a:ext cx="82809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In multidimensional arrays, accumulation functions like </a:t>
            </a:r>
            <a:r>
              <a:rPr lang="en-US" altLang="ko-KR" sz="2000" dirty="0" err="1" smtClean="0"/>
              <a:t>cumsum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 return an array of the same size, but with the partial aggregates computed along the indicated axis according to each lower dimensional slice: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4832" y="4603228"/>
            <a:ext cx="2119611" cy="185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[187]: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Out[187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array([	[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0, 1, 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3, 4, 5],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6, 7, 8]])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47195" y="4587011"/>
            <a:ext cx="2808312" cy="1938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[188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arr.cumsum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(axis=0) 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Out[188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array([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0, 1, 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3, 5, 7],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9, 12, 15]])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70426" y="4581128"/>
            <a:ext cx="2808312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[189]: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arr.cumprod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(axis=1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Out[189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array([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0, 0, 0],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3, 12, 60],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6, 42, 336]])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2699792" y="5157192"/>
            <a:ext cx="17539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Mathematical and Statistical </a:t>
            </a:r>
            <a:r>
              <a:rPr lang="en-US" altLang="ko-KR" sz="3200" b="1" dirty="0" smtClean="0"/>
              <a:t>Methods (Cont.)</a:t>
            </a:r>
            <a:endParaRPr lang="en-US" altLang="ko-KR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46856" y="1290274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/>
              <a:t>Table 4-5. Basic array statistical methods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35709"/>
              </p:ext>
            </p:extLst>
          </p:nvPr>
        </p:nvGraphicFramePr>
        <p:xfrm>
          <a:off x="518864" y="1794330"/>
          <a:ext cx="8064896" cy="445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88"/>
                <a:gridCol w="6244008"/>
              </a:tblGrid>
              <a:tr h="43816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696747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of all the elements in the array or along an axis; zero-length arrays have sum 0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43816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mean; zero-length arrays have NaN mean</a:t>
                      </a:r>
                    </a:p>
                  </a:txBody>
                  <a:tcPr marL="95250" marR="95250" marT="95250" marB="95250" anchor="ctr"/>
                </a:tc>
              </a:tr>
              <a:tr h="7794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 deviation and variance, respectively, with optional degrees of freedom adjustment (default denominator n)</a:t>
                      </a:r>
                    </a:p>
                  </a:txBody>
                  <a:tcPr marL="95250" marR="95250" marT="95250" marB="95250" anchor="ctr"/>
                </a:tc>
              </a:tr>
              <a:tr h="48254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min, max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 and maximum</a:t>
                      </a:r>
                    </a:p>
                  </a:txBody>
                  <a:tcPr marL="95250" marR="95250" marT="95250" marB="95250" anchor="ctr"/>
                </a:tc>
              </a:tr>
              <a:tr h="50405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argmin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argmax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Indices of minimum and maximum elements, respectively</a:t>
                      </a:r>
                    </a:p>
                  </a:txBody>
                  <a:tcPr marL="95250" marR="95250" marT="95250" marB="95250" anchor="ctr"/>
                </a:tc>
              </a:tr>
              <a:tr h="50912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cumsum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 sum of elements starting from 0</a:t>
                      </a:r>
                    </a:p>
                  </a:txBody>
                  <a:tcPr marL="95250" marR="95250" marT="95250" marB="95250" anchor="ctr"/>
                </a:tc>
              </a:tr>
              <a:tr h="50912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cumprod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 product of elements starting from 1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7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Methods for Boolean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122413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Boolean values are coerced to </a:t>
            </a:r>
            <a:r>
              <a:rPr lang="en-US" altLang="ko-KR" sz="2000" b="1" i="1" dirty="0"/>
              <a:t>1 </a:t>
            </a:r>
            <a:r>
              <a:rPr lang="en-US" altLang="ko-KR" sz="2000" i="1" dirty="0"/>
              <a:t>(True) </a:t>
            </a:r>
            <a:r>
              <a:rPr lang="en-US" altLang="ko-KR" sz="2000" dirty="0"/>
              <a:t>and </a:t>
            </a:r>
            <a:r>
              <a:rPr lang="en-US" altLang="ko-KR" sz="2000" b="1" i="1" dirty="0"/>
              <a:t>0 </a:t>
            </a:r>
            <a:r>
              <a:rPr lang="en-US" altLang="ko-KR" sz="2000" i="1" dirty="0"/>
              <a:t>(False) </a:t>
            </a:r>
            <a:r>
              <a:rPr lang="en-US" altLang="ko-KR" sz="2000" dirty="0"/>
              <a:t>in the preceding methods. Thus, sum is often used as a means of counting True values in a boolean </a:t>
            </a:r>
            <a:r>
              <a:rPr lang="en-US" altLang="ko-KR" sz="2000" dirty="0" smtClean="0"/>
              <a:t>array: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9895" y="2204864"/>
            <a:ext cx="7775137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[190]: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(100)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[191]: 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&gt; 0).sum() # Number of positive values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Out[191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42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3356992"/>
            <a:ext cx="8496944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There are two additional methods, </a:t>
            </a:r>
            <a:r>
              <a:rPr lang="en-US" altLang="ko-KR" sz="2000" b="1" i="1" dirty="0" smtClean="0"/>
              <a:t>any()</a:t>
            </a:r>
            <a:r>
              <a:rPr lang="en-US" altLang="ko-KR" sz="2000" dirty="0"/>
              <a:t> and </a:t>
            </a:r>
            <a:r>
              <a:rPr lang="en-US" altLang="ko-KR" sz="2000" b="1" i="1" dirty="0" smtClean="0"/>
              <a:t>all()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useful especially for boolean arrays. </a:t>
            </a:r>
            <a:r>
              <a:rPr lang="en-US" altLang="ko-KR" sz="2000" b="1" i="1" dirty="0" smtClean="0"/>
              <a:t>any() </a:t>
            </a:r>
            <a:r>
              <a:rPr lang="en-US" altLang="ko-KR" sz="2000" dirty="0" smtClean="0"/>
              <a:t>tests </a:t>
            </a:r>
            <a:r>
              <a:rPr lang="en-US" altLang="ko-KR" sz="2000" dirty="0"/>
              <a:t>whether one or more values in an array is True, while </a:t>
            </a:r>
            <a:r>
              <a:rPr lang="en-US" altLang="ko-KR" sz="2000" b="1" i="1" dirty="0" smtClean="0"/>
              <a:t>all()</a:t>
            </a:r>
            <a:r>
              <a:rPr lang="en-US" altLang="ko-KR" sz="2000" dirty="0" smtClean="0"/>
              <a:t> checks </a:t>
            </a:r>
            <a:r>
              <a:rPr lang="en-US" altLang="ko-KR" sz="2000" dirty="0"/>
              <a:t>if every value is True: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7205" y="4509120"/>
            <a:ext cx="7775137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[192]: bools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([False, False, True, False])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[193]: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bools.any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Out[193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True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bools.all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Out[194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192" y="5733256"/>
            <a:ext cx="8305165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spcBef>
                <a:spcPts val="1200"/>
              </a:spcBef>
              <a:buClr>
                <a:schemeClr val="accent1"/>
              </a:buClr>
              <a:buSzPct val="85000"/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>
                <a:solidFill>
                  <a:srgbClr val="0000FF"/>
                </a:solidFill>
              </a:rPr>
              <a:t>Note: </a:t>
            </a:r>
            <a:r>
              <a:rPr lang="en-US" altLang="ko-KR" dirty="0">
                <a:solidFill>
                  <a:srgbClr val="0000FF"/>
                </a:solidFill>
              </a:rPr>
              <a:t>These methods also work with </a:t>
            </a:r>
            <a:r>
              <a:rPr lang="en-US" altLang="ko-KR" b="1" i="1" dirty="0">
                <a:solidFill>
                  <a:srgbClr val="0000FF"/>
                </a:solidFill>
              </a:rPr>
              <a:t>non-boolean arrays</a:t>
            </a:r>
            <a:r>
              <a:rPr lang="en-US" altLang="ko-KR" dirty="0">
                <a:solidFill>
                  <a:srgbClr val="0000FF"/>
                </a:solidFill>
              </a:rPr>
              <a:t>, where </a:t>
            </a:r>
            <a:r>
              <a:rPr lang="en-US" altLang="ko-KR" b="1" i="1" dirty="0">
                <a:solidFill>
                  <a:srgbClr val="0000FF"/>
                </a:solidFill>
              </a:rPr>
              <a:t>non-zero</a:t>
            </a:r>
            <a:r>
              <a:rPr lang="en-US" altLang="ko-KR" dirty="0">
                <a:solidFill>
                  <a:srgbClr val="0000FF"/>
                </a:solidFill>
              </a:rPr>
              <a:t> elements evaluate to </a:t>
            </a:r>
            <a:r>
              <a:rPr lang="en-US" altLang="ko-KR" b="1" i="1" dirty="0">
                <a:solidFill>
                  <a:srgbClr val="0000FF"/>
                </a:solidFill>
              </a:rPr>
              <a:t>True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Sorting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1224136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Like Python’s built-in list type, 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arrays can be sorted </a:t>
            </a:r>
            <a:r>
              <a:rPr lang="en-US" altLang="ko-KR" sz="2000" b="1" i="1" dirty="0"/>
              <a:t>in-place </a:t>
            </a:r>
            <a:r>
              <a:rPr lang="en-US" altLang="ko-KR" sz="2000" dirty="0"/>
              <a:t>with the sort method: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3069" y="2348880"/>
            <a:ext cx="7775137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(6)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Out[196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array([ 0.6095, -0.4938, 1.24 , -0.1357, 1.43 , -0.8469])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arr.sort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[198]: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Out[198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array([-0.8469, -0.4938, -0.1357, 0.6095, 1.24 , 1.43 ])</a:t>
            </a:r>
          </a:p>
        </p:txBody>
      </p:sp>
    </p:spTree>
    <p:extLst>
      <p:ext uri="{BB962C8B-B14F-4D97-AF65-F5344CB8AC3E}">
        <p14:creationId xmlns:p14="http://schemas.microsoft.com/office/powerpoint/2010/main" val="184789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 smtClean="0"/>
              <a:t>Sorting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02670" cy="122413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You can sort each one-dimensional section of values in a multidimensional array in-place </a:t>
            </a:r>
            <a:r>
              <a:rPr lang="en-US" altLang="ko-KR" sz="2000" b="1" i="1" dirty="0"/>
              <a:t>along an axis </a:t>
            </a:r>
            <a:r>
              <a:rPr lang="en-US" altLang="ko-KR" sz="2000" dirty="0"/>
              <a:t>by passing the axis number to sort: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9311" y="2276872"/>
            <a:ext cx="7775137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[199]: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(5, 3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[200]: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Out[200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array([[ 0.6033, 1.2636, -0.2555],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0.4457, 0.4684, -0.9616],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1.8245, 0.6254, 1.0229],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1.1074, 0.0909, -0.3501],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0.218 , -0.8948, -1.7415]])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[201]: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arr.sort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(1)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[202]: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Out[202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array([[-0.2555, 0.6033, 1.2636],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0.9616, -0.4457, 0.4684],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1.8245, 0.6254, 1.0229],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0.3501, 0.0909, 1.1074],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1.7415, -0.8948, 0.218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1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Unique and Other Set Logic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778" y="1340768"/>
            <a:ext cx="8346686" cy="1224136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err="1"/>
              <a:t>NumPy</a:t>
            </a:r>
            <a:r>
              <a:rPr lang="en-US" altLang="ko-KR" sz="2000" dirty="0"/>
              <a:t> has some basic set operations for one-dimensional </a:t>
            </a:r>
            <a:r>
              <a:rPr lang="en-US" altLang="ko-KR" sz="2000" dirty="0" err="1"/>
              <a:t>ndarrays</a:t>
            </a:r>
            <a:r>
              <a:rPr lang="en-US" altLang="ko-KR" sz="2000" dirty="0"/>
              <a:t>. A commonly used one is </a:t>
            </a:r>
            <a:r>
              <a:rPr lang="en-US" altLang="ko-KR" sz="2000" b="1" i="1" dirty="0" err="1" smtClean="0"/>
              <a:t>np.unique</a:t>
            </a:r>
            <a:r>
              <a:rPr lang="en-US" altLang="ko-KR" sz="2000" b="1" i="1" dirty="0" smtClean="0"/>
              <a:t>()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which returns the sorted unique values in an array: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0455" y="2564904"/>
            <a:ext cx="7775137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[206]: names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(['Bob', 'Joe', 'Will', 'Bob', 'Will', 'Joe', 'Joe']) In [207]: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np.unique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(names)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Out[207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array(['Bob', 'Joe', 'Will'],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dtype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='&lt;U4')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[208]: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ints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([3, 3, 3, 2, 2, 1, 1, 4, 4])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[209]: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np.unique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ints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Out[209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array([1, 2, 3, 4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99695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Equivalent with  “sorted(set(names))”, however it returns a list instead of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ndarray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95936" y="3320117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Unique and Other Set Logic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778" y="1556792"/>
            <a:ext cx="8346686" cy="1224136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Another function, </a:t>
            </a:r>
            <a:r>
              <a:rPr lang="en-US" altLang="ko-KR" sz="2000" b="1" i="1" dirty="0" smtClean="0"/>
              <a:t>np.in1d()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tests membership of the values in one array in another, returning a boolean array: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2780928"/>
            <a:ext cx="8072026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[211]: values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([6, 0, 0, 3, 2, 5, 6])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[212]: np.in1d(values, [2, 3, 6])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Out[212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 True, False, False, True, True, False, True],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dtype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=bool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94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Unique and Other Set Logic </a:t>
            </a:r>
            <a:r>
              <a:rPr lang="en-US" altLang="ko-KR" sz="3200" b="1" dirty="0" smtClean="0"/>
              <a:t>(Cont.)</a:t>
            </a:r>
            <a:endParaRPr lang="en-US" altLang="ko-KR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46856" y="1290274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/>
              <a:t>Table 4-6. Array set operations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288809"/>
                  </p:ext>
                </p:extLst>
              </p:nvPr>
            </p:nvGraphicFramePr>
            <p:xfrm>
              <a:off x="518864" y="1794330"/>
              <a:ext cx="8064896" cy="4388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888"/>
                    <a:gridCol w="6244008"/>
                  </a:tblGrid>
                  <a:tr h="43816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ko-KR" sz="1800" b="1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Method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effectLst/>
                            <a:latin typeface="Arial"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</a:rPr>
                            <a:t>Description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696747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unique(x)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 the sorted, unique elements in x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38160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intersect1d(x,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the sorted, common elements in x and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779492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union1d(x,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the sorted union of elements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82542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a boolean array indicating whether each element of x is contained in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setdiff1d(x,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difference, elements in x that are not in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509127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setxor1d(x,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symmetric differences; elements that are in either of the arrays, but not both (i.e.,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“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lang="en-US" sz="18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∪</m:t>
                                  </m:r>
                                  <m:r>
                                    <a:rPr lang="en-US" sz="1800" b="0" i="1" kern="1200" baseline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sz="1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+mn-cs"/>
                                </a:rPr>
                                <m:t>−(</m:t>
                              </m:r>
                              <m:r>
                                <a:rPr lang="en-US" sz="1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1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+mn-cs"/>
                                </a:rPr>
                                <m:t>∩</m:t>
                              </m:r>
                              <m:r>
                                <a:rPr lang="en-US" sz="1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+mn-cs"/>
                                </a:rPr>
                                <m:t>𝑌</m:t>
                              </m:r>
                              <m:r>
                                <a:rPr lang="en-US" sz="1800" b="0" i="1" kern="1200" baseline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”)</a:t>
                          </a:r>
                          <a:endParaRPr lang="en-US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0" marR="95250" marT="95250" marB="9525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4288809"/>
                  </p:ext>
                </p:extLst>
              </p:nvPr>
            </p:nvGraphicFramePr>
            <p:xfrm>
              <a:off x="518864" y="1794330"/>
              <a:ext cx="8064896" cy="4388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888"/>
                    <a:gridCol w="6244008"/>
                  </a:tblGrid>
                  <a:tr h="46482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ko-KR" sz="1800" b="1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Method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effectLst/>
                            <a:latin typeface="Arial"/>
                          </a:endParaRP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</a:rPr>
                            <a:t>Description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696747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unique(x)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 the sorted, unique elements in x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464820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intersect1d(x,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the sorted, common elements in x and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779492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union1d(x,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the sorted union of elements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739140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Compute a boolean array indicating whether each element of x is contained in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504056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setdiff1d(x,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 difference, elements in x that are not in y</a:t>
                          </a:r>
                        </a:p>
                      </a:txBody>
                      <a:tcPr marL="95250" marR="95250" marT="95250" marB="95250" anchor="ctr"/>
                    </a:tc>
                  </a:tr>
                  <a:tr h="739140">
                    <a:tc>
                      <a:txBody>
                        <a:bodyPr/>
                        <a:lstStyle/>
                        <a:p>
                          <a:pPr marL="0" algn="l" defTabSz="914400" rtl="0" eaLnBrk="1" fontAlgn="base" latinLnBrk="1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setxor1d(x, y)</a:t>
                          </a:r>
                        </a:p>
                      </a:txBody>
                      <a:tcPr marL="95250" marR="95250" marT="95250" marB="9525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0" marR="95250" marT="95250" marB="95250" anchor="ctr">
                        <a:blipFill rotWithShape="1">
                          <a:blip r:embed="rId2"/>
                          <a:stretch>
                            <a:fillRect l="-29199" t="-495041" r="-98" b="-66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6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0811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Universal Functions: Fast Element-wise Array </a:t>
            </a:r>
            <a:r>
              <a:rPr lang="en-US" altLang="ko-KR" sz="3200" b="1" dirty="0" smtClean="0"/>
              <a:t>Functions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8640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Many ufuncs are simple elementwise </a:t>
            </a:r>
            <a:r>
              <a:rPr lang="en-US" altLang="ko-KR" dirty="0" smtClean="0"/>
              <a:t>transformations, like</a:t>
            </a:r>
            <a:r>
              <a:rPr lang="en-US" altLang="ko-KR" dirty="0"/>
              <a:t>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() </a:t>
            </a:r>
            <a:r>
              <a:rPr lang="en-US" altLang="ko-KR" dirty="0" smtClean="0"/>
              <a:t>or</a:t>
            </a:r>
            <a:r>
              <a:rPr lang="en-US" altLang="ko-KR" dirty="0"/>
              <a:t>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(); </a:t>
            </a:r>
            <a:r>
              <a:rPr lang="en-US" altLang="ko-KR" dirty="0" smtClean="0"/>
              <a:t>these </a:t>
            </a:r>
            <a:r>
              <a:rPr lang="en-US" altLang="ko-KR" dirty="0"/>
              <a:t>are referred to as </a:t>
            </a:r>
            <a:r>
              <a:rPr lang="en-US" altLang="ko-KR" i="1" dirty="0"/>
              <a:t>unary</a:t>
            </a:r>
            <a:r>
              <a:rPr lang="en-US" altLang="ko-KR" dirty="0"/>
              <a:t> ufuncs.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8297" y="2564904"/>
            <a:ext cx="7726858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137]: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np.arange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(10)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[138]: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Out[138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array([0, 1, 2, 3, 4, 5, 6, 7, 8, 9])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139]: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np.sqrt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Out[139]: 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([ 0. , 1. , 1.4142, 1.7321, 2. , 2.2361, 2.4495, 2.6458, 2.8284, 3. 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140]: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np.exp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Out[140]: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array([ 1. , 2.7183, 7.3891, 20.0855, 54.5982, 148.4132, 403.4288, 1096.6332, 2980.958 , 8103.0839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2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File Input and Output with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778" y="1412776"/>
            <a:ext cx="8346686" cy="3528392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err="1"/>
              <a:t>NumPy</a:t>
            </a:r>
            <a:r>
              <a:rPr lang="en-US" altLang="ko-KR" sz="2000" dirty="0"/>
              <a:t> is able to save and load data to and from disk either in </a:t>
            </a:r>
            <a:r>
              <a:rPr lang="en-US" altLang="ko-KR" sz="2000" b="1" i="1" dirty="0"/>
              <a:t>text</a:t>
            </a:r>
            <a:r>
              <a:rPr lang="en-US" altLang="ko-KR" sz="2000" dirty="0"/>
              <a:t> or </a:t>
            </a:r>
            <a:r>
              <a:rPr lang="en-US" altLang="ko-KR" sz="2000" b="1" i="1" dirty="0"/>
              <a:t>binary</a:t>
            </a:r>
            <a:r>
              <a:rPr lang="en-US" altLang="ko-KR" sz="2000" dirty="0"/>
              <a:t> format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In this </a:t>
            </a:r>
            <a:r>
              <a:rPr lang="en-US" altLang="ko-KR" sz="2000" dirty="0" smtClean="0"/>
              <a:t>section, we </a:t>
            </a:r>
            <a:r>
              <a:rPr lang="en-US" altLang="ko-KR" sz="2000" dirty="0"/>
              <a:t>only discuss </a:t>
            </a:r>
            <a:r>
              <a:rPr lang="en-US" altLang="ko-KR" sz="2000" dirty="0" err="1"/>
              <a:t>NumPy’s</a:t>
            </a:r>
            <a:r>
              <a:rPr lang="en-US" altLang="ko-KR" sz="2000" dirty="0"/>
              <a:t> built-in binary format, since most </a:t>
            </a:r>
            <a:r>
              <a:rPr lang="en-US" altLang="ko-KR" sz="2000" dirty="0" smtClean="0"/>
              <a:t>developers will </a:t>
            </a:r>
            <a:r>
              <a:rPr lang="en-US" altLang="ko-KR" sz="2000" dirty="0"/>
              <a:t>prefer pandas and other tools for loading text or tabular </a:t>
            </a:r>
            <a:r>
              <a:rPr lang="en-US" altLang="ko-KR" sz="2000" dirty="0" smtClean="0"/>
              <a:t>data.</a:t>
            </a:r>
            <a:endParaRPr lang="en-US" altLang="ko-KR" sz="2000" dirty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b="1" i="1" dirty="0" err="1" smtClean="0"/>
              <a:t>np.save</a:t>
            </a:r>
            <a:r>
              <a:rPr lang="en-US" altLang="ko-KR" sz="2000" b="1" i="1" dirty="0" smtClean="0"/>
              <a:t>()</a:t>
            </a:r>
            <a:r>
              <a:rPr lang="en-US" altLang="ko-KR" sz="2000" dirty="0"/>
              <a:t> and </a:t>
            </a:r>
            <a:r>
              <a:rPr lang="en-US" altLang="ko-KR" sz="2000" b="1" i="1" dirty="0" err="1" smtClean="0"/>
              <a:t>np.load</a:t>
            </a:r>
            <a:r>
              <a:rPr lang="en-US" altLang="ko-KR" sz="2000" b="1" i="1" dirty="0" smtClean="0"/>
              <a:t>()</a:t>
            </a:r>
            <a:r>
              <a:rPr lang="en-US" altLang="ko-KR" sz="2000" dirty="0"/>
              <a:t> are the two </a:t>
            </a:r>
            <a:r>
              <a:rPr lang="en-US" altLang="ko-KR" sz="2000" dirty="0" smtClean="0"/>
              <a:t>main functions </a:t>
            </a:r>
            <a:r>
              <a:rPr lang="en-US" altLang="ko-KR" sz="2000" dirty="0"/>
              <a:t>for efficiently saving and loading array data on disk. Arrays are saved by default in an uncompressed </a:t>
            </a:r>
            <a:r>
              <a:rPr lang="en-US" altLang="ko-KR" sz="2000" b="1" i="1" dirty="0"/>
              <a:t>raw binary format </a:t>
            </a:r>
            <a:r>
              <a:rPr lang="en-US" altLang="ko-KR" sz="2000" dirty="0"/>
              <a:t>with file extension </a:t>
            </a:r>
            <a:r>
              <a:rPr lang="en-US" altLang="ko-KR" sz="2000" b="1" i="1" dirty="0"/>
              <a:t>.</a:t>
            </a:r>
            <a:r>
              <a:rPr lang="en-US" altLang="ko-KR" sz="2000" b="1" i="1" dirty="0" err="1"/>
              <a:t>npy</a:t>
            </a:r>
            <a:r>
              <a:rPr lang="en-US" altLang="ko-KR" sz="2000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0455" y="4869160"/>
            <a:ext cx="7775137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[213]: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np.arange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(10)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[214]: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np.save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('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some_array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',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112" y="5877272"/>
            <a:ext cx="64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 the file path does not </a:t>
            </a:r>
            <a:r>
              <a:rPr lang="en-US" altLang="ko-KR" dirty="0" smtClean="0">
                <a:solidFill>
                  <a:srgbClr val="FF0000"/>
                </a:solidFill>
              </a:rPr>
              <a:t>have any extension, “</a:t>
            </a:r>
            <a:r>
              <a:rPr lang="en-US" altLang="ko-KR" b="1" i="1" dirty="0" smtClean="0">
                <a:solidFill>
                  <a:srgbClr val="FF0000"/>
                </a:solidFill>
              </a:rPr>
              <a:t>.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npy</a:t>
            </a:r>
            <a:r>
              <a:rPr lang="en-US" altLang="ko-KR" dirty="0" smtClean="0">
                <a:solidFill>
                  <a:srgbClr val="FF0000"/>
                </a:solidFill>
              </a:rPr>
              <a:t>” extension </a:t>
            </a:r>
            <a:r>
              <a:rPr lang="en-US" altLang="ko-KR" dirty="0">
                <a:solidFill>
                  <a:srgbClr val="FF0000"/>
                </a:solidFill>
              </a:rPr>
              <a:t>will be </a:t>
            </a:r>
            <a:r>
              <a:rPr lang="en-US" altLang="ko-KR" b="1" i="1" dirty="0" smtClean="0">
                <a:solidFill>
                  <a:srgbClr val="FF0000"/>
                </a:solidFill>
              </a:rPr>
              <a:t>automatically appended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5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File Input and Output with </a:t>
            </a:r>
            <a:r>
              <a:rPr lang="en-US" altLang="ko-KR" sz="3200" b="1" dirty="0" smtClean="0"/>
              <a:t>Arrays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778" y="1124744"/>
            <a:ext cx="8346686" cy="936104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array on disk can </a:t>
            </a:r>
            <a:r>
              <a:rPr lang="en-US" altLang="ko-KR" sz="2000" dirty="0" smtClean="0"/>
              <a:t>be </a:t>
            </a:r>
            <a:r>
              <a:rPr lang="en-US" altLang="ko-KR" sz="2000" dirty="0"/>
              <a:t>loaded with </a:t>
            </a:r>
            <a:r>
              <a:rPr lang="en-US" altLang="ko-KR" sz="2000" b="1" i="1" dirty="0" err="1" smtClean="0"/>
              <a:t>np.load</a:t>
            </a:r>
            <a:r>
              <a:rPr lang="en-US" altLang="ko-KR" sz="2000" b="1" i="1" dirty="0" smtClean="0"/>
              <a:t>()</a:t>
            </a:r>
            <a:r>
              <a:rPr lang="en-US" altLang="ko-KR" sz="200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9334" y="1628800"/>
            <a:ext cx="7775137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[215]: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np.load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('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some_array.npy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')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Out[215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array([0, 1, 2, 3, 4, 5, 6, 7, 8, 9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8984" y="2708920"/>
            <a:ext cx="856550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Multiple arrays can be saved in </a:t>
            </a:r>
            <a:r>
              <a:rPr lang="en-US" altLang="ko-KR" sz="2000" dirty="0"/>
              <a:t>an </a:t>
            </a:r>
            <a:r>
              <a:rPr lang="en-US" altLang="ko-KR" sz="2000" dirty="0" smtClean="0"/>
              <a:t>uncompressed archive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file with an extension, </a:t>
            </a:r>
            <a:r>
              <a:rPr lang="en-US" altLang="ko-KR" sz="2000" b="1" i="1" dirty="0" smtClean="0"/>
              <a:t>.</a:t>
            </a:r>
            <a:r>
              <a:rPr lang="en-US" altLang="ko-KR" sz="2000" b="1" i="1" dirty="0" err="1" smtClean="0"/>
              <a:t>npz</a:t>
            </a:r>
            <a:r>
              <a:rPr lang="en-US" altLang="ko-KR" sz="2000" dirty="0" smtClean="0"/>
              <a:t> using </a:t>
            </a:r>
            <a:r>
              <a:rPr lang="en-US" altLang="ko-KR" sz="2000" b="1" i="1" dirty="0" err="1" smtClean="0"/>
              <a:t>np.savez</a:t>
            </a:r>
            <a:r>
              <a:rPr lang="en-US" altLang="ko-KR" sz="2000" b="1" i="1" dirty="0" smtClean="0"/>
              <a:t>()</a:t>
            </a:r>
            <a:r>
              <a:rPr lang="en-US" altLang="ko-KR" sz="2000" dirty="0" smtClean="0"/>
              <a:t> with keyword </a:t>
            </a:r>
            <a:r>
              <a:rPr lang="en-US" altLang="ko-KR" sz="2000" dirty="0"/>
              <a:t>arguments: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49334" y="3573016"/>
            <a:ext cx="7775137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[216]: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np.savez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('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array_archive.npz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', a=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b=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26691" y="4293096"/>
            <a:ext cx="834668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When loading an </a:t>
            </a:r>
            <a:r>
              <a:rPr lang="en-US" altLang="ko-KR" sz="2000" b="1" i="1" dirty="0"/>
              <a:t>.</a:t>
            </a:r>
            <a:r>
              <a:rPr lang="en-US" altLang="ko-KR" sz="2000" b="1" i="1" dirty="0" err="1"/>
              <a:t>npz</a:t>
            </a:r>
            <a:r>
              <a:rPr lang="en-US" altLang="ko-KR" sz="2000" dirty="0"/>
              <a:t> file, </a:t>
            </a:r>
            <a:r>
              <a:rPr lang="en-US" altLang="ko-KR" sz="2000" dirty="0" smtClean="0"/>
              <a:t>it returns a </a:t>
            </a:r>
            <a:r>
              <a:rPr lang="en-US" altLang="ko-KR" sz="2000" dirty="0"/>
              <a:t>dict-like object(</a:t>
            </a:r>
            <a:r>
              <a:rPr lang="en-US" altLang="ko-KR" sz="2000" dirty="0" err="1"/>
              <a:t>NpzFile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object) </a:t>
            </a:r>
            <a:r>
              <a:rPr lang="en-US" altLang="ko-KR" sz="2000" dirty="0"/>
              <a:t>that loads the individual arrays lazily:</a:t>
            </a: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5576" y="5124301"/>
            <a:ext cx="7775137" cy="1401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[217]: arch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np.load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('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array_archive.npz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')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[218]: arch['b']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Out[218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array([0, 1, 2, 3, 4, 5, 6, 7, 8, 9])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11352" y="403642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The ‘.</a:t>
            </a:r>
            <a:r>
              <a:rPr lang="en-US" altLang="ko-KR" dirty="0" err="1" smtClean="0">
                <a:solidFill>
                  <a:srgbClr val="FF0000"/>
                </a:solidFill>
              </a:rPr>
              <a:t>npz</a:t>
            </a:r>
            <a:r>
              <a:rPr lang="en-US" altLang="ko-KR" dirty="0" smtClean="0">
                <a:solidFill>
                  <a:srgbClr val="FF0000"/>
                </a:solidFill>
              </a:rPr>
              <a:t>’ extension can be also automatically attached.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16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Linear </a:t>
            </a:r>
            <a:r>
              <a:rPr lang="en-US" altLang="ko-KR" sz="3200" b="1" dirty="0" smtClean="0"/>
              <a:t>Algebra (Matrix Multiplication)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778" y="1412776"/>
            <a:ext cx="8490702" cy="2376264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Unlike some languages like MATLAB, multiplying two </a:t>
            </a:r>
            <a:r>
              <a:rPr lang="en-US" altLang="ko-KR" sz="2000" dirty="0" smtClean="0"/>
              <a:t>two-dimensional </a:t>
            </a:r>
            <a:r>
              <a:rPr lang="en-US" altLang="ko-KR" sz="2000" dirty="0"/>
              <a:t>arrays with </a:t>
            </a:r>
            <a:r>
              <a:rPr lang="en-US" altLang="ko-KR" sz="2000" dirty="0" smtClean="0"/>
              <a:t>* is </a:t>
            </a:r>
            <a:r>
              <a:rPr lang="en-US" altLang="ko-KR" sz="2000" dirty="0"/>
              <a:t>an element-wise product instead of a matrix dot product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Thus, there is a function </a:t>
            </a:r>
            <a:r>
              <a:rPr lang="en-US" altLang="ko-KR" sz="2000" b="1" i="1" dirty="0" smtClean="0"/>
              <a:t>dot()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both an array method and a function in the 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 namespace, for </a:t>
            </a:r>
            <a:r>
              <a:rPr lang="en-US" altLang="ko-KR" sz="2000" b="1" i="1" dirty="0" smtClean="0"/>
              <a:t>inner product </a:t>
            </a:r>
            <a:r>
              <a:rPr lang="en-US" altLang="ko-KR" sz="2000" dirty="0" smtClean="0"/>
              <a:t>and </a:t>
            </a:r>
            <a:r>
              <a:rPr lang="en-US" altLang="ko-KR" sz="2000" b="1" i="1" dirty="0" smtClean="0"/>
              <a:t>matrix </a:t>
            </a:r>
            <a:r>
              <a:rPr lang="en-US" altLang="ko-KR" sz="2000" b="1" i="1" dirty="0"/>
              <a:t>multiplication</a:t>
            </a:r>
            <a:r>
              <a:rPr lang="en-US" altLang="ko-KR" sz="2000" dirty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3356992"/>
            <a:ext cx="3285207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[225]: x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Out[225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array([[ 1., 2., 3.],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4., 5., 6.]])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18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[226]: y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Out[226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array([[ 6., 23.],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-1., 7.],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8., 9.]])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64088" y="3356992"/>
            <a:ext cx="3285207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[227]: x.dot(y) 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Out[227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array([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28., 64.],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67., 181.]])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499992" y="4365104"/>
            <a:ext cx="504056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399577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Equivalent with </a:t>
            </a:r>
            <a:r>
              <a:rPr lang="en-US" altLang="ko-KR" b="1" dirty="0" smtClean="0">
                <a:solidFill>
                  <a:srgbClr val="FF0000"/>
                </a:solidFill>
              </a:rPr>
              <a:t>np.dot(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x,y</a:t>
            </a:r>
            <a:r>
              <a:rPr lang="en-US" altLang="ko-KR" b="1" dirty="0" smtClean="0">
                <a:solidFill>
                  <a:srgbClr val="FF0000"/>
                </a:solidFill>
              </a:rPr>
              <a:t>),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x@y</a:t>
            </a:r>
            <a:r>
              <a:rPr lang="en-US" altLang="ko-KR" dirty="0" smtClean="0">
                <a:solidFill>
                  <a:srgbClr val="FF0000"/>
                </a:solidFill>
              </a:rPr>
              <a:t> (as of Python 3.5)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372200" y="3995772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Linear </a:t>
            </a:r>
            <a:r>
              <a:rPr lang="en-US" altLang="ko-KR" sz="3200" b="1" dirty="0" smtClean="0"/>
              <a:t>Algebra (</a:t>
            </a:r>
            <a:r>
              <a:rPr lang="en-US" altLang="ko-KR" sz="3200" b="1" dirty="0"/>
              <a:t>Cont</a:t>
            </a:r>
            <a:r>
              <a:rPr lang="en-US" altLang="ko-KR" sz="3200" b="1" dirty="0" smtClean="0"/>
              <a:t>.)</a:t>
            </a:r>
            <a:endParaRPr lang="en-US" altLang="ko-KR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/>
              <a:t>Table 4-7. Commonly used </a:t>
            </a:r>
            <a:r>
              <a:rPr lang="en-US" altLang="ko-KR" sz="2000" i="1" dirty="0" err="1"/>
              <a:t>numpy.linalg</a:t>
            </a:r>
            <a:r>
              <a:rPr lang="en-US" altLang="ko-KR" sz="2000" i="1" dirty="0"/>
              <a:t> functions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83926"/>
              </p:ext>
            </p:extLst>
          </p:nvPr>
        </p:nvGraphicFramePr>
        <p:xfrm>
          <a:off x="467544" y="1484784"/>
          <a:ext cx="828092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231"/>
                <a:gridCol w="7076689"/>
              </a:tblGrid>
              <a:tr h="309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674046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the diagonal (or off-diagonal) elements of a square matrix as a 1D array, or convert a 1D array into a square matrix with zeros on the off-diagonal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Compote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inner(dot) product, i.e., 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outer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the outer product of two vectors.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 the inverse of a square matrix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 the matrix determinant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 the eigenvalues and eigenvectors of a square matrix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 the inverse of a square matrix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 the singular value decomposition (SVD)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the linear system Ax = b for x, where A is a square matrix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1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Pseudorandom Number Generation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90702" cy="2376264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The </a:t>
            </a:r>
            <a:r>
              <a:rPr lang="en-US" altLang="ko-KR" sz="2000" b="1" i="1" dirty="0" err="1"/>
              <a:t>numpy.random</a:t>
            </a:r>
            <a:r>
              <a:rPr lang="en-US" altLang="ko-KR" sz="2000" dirty="0"/>
              <a:t> module supplements the </a:t>
            </a:r>
            <a:r>
              <a:rPr lang="en-US" altLang="ko-KR" sz="2000" dirty="0" smtClean="0"/>
              <a:t>built-in Python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random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with functions </a:t>
            </a:r>
            <a:r>
              <a:rPr lang="en-US" altLang="ko-KR" sz="2000" dirty="0"/>
              <a:t>for efficiently generating whole arrays of sample values from many kinds of probability distributions. </a:t>
            </a:r>
            <a:endParaRPr lang="en-US" altLang="ko-KR" sz="2000" dirty="0" smtClean="0"/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For </a:t>
            </a:r>
            <a:r>
              <a:rPr lang="en-US" altLang="ko-KR" sz="2000" dirty="0"/>
              <a:t>example, you can get a 4 × 4 array of samples from the standard normal distribution using normal: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0454" y="3356992"/>
            <a:ext cx="7775137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[238]: samples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np.random.normal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(size=(4, 4))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[239]: samples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Out[239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]: array([[ 0.5732, 0.1933, 0.4429, 1.2796],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0.575 , 0.4339, -0.7658, -1.237 ],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[-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0.5367, 1.8545, -0.92 , -0.1082],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	[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0.1525, 0.9435, -1.0953, -0.144 ]])</a:t>
            </a:r>
          </a:p>
        </p:txBody>
      </p:sp>
    </p:spTree>
    <p:extLst>
      <p:ext uri="{BB962C8B-B14F-4D97-AF65-F5344CB8AC3E}">
        <p14:creationId xmlns:p14="http://schemas.microsoft.com/office/powerpoint/2010/main" val="3230645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Pseudorandom Number </a:t>
            </a:r>
            <a:r>
              <a:rPr lang="en-US" altLang="ko-KR" sz="3200" b="1" dirty="0" smtClean="0"/>
              <a:t>Generation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490702" cy="1368152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Python’s built-in random module, by contrast, only samples one value at a time. As you can see from this benchmark, </a:t>
            </a:r>
            <a:r>
              <a:rPr lang="en-US" altLang="ko-KR" sz="2000" b="1" dirty="0" err="1" smtClean="0"/>
              <a:t>numpy.random</a:t>
            </a:r>
            <a:r>
              <a:rPr lang="en-US" altLang="ko-KR" sz="2000" b="1" dirty="0" smtClean="0"/>
              <a:t>()</a:t>
            </a:r>
            <a:r>
              <a:rPr lang="en-US" altLang="ko-KR" sz="2000" dirty="0"/>
              <a:t> is well over an order of magnitude faster for generating very large samples: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2557437"/>
            <a:ext cx="8045735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[240]: from random import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normalvariate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[241]: N =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1000000</a:t>
            </a: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[242]: %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timeit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samples = [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normalvariate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(0, 1) for _ in range(N)]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1.54 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 +- 81.9 </a:t>
            </a:r>
            <a:r>
              <a:rPr lang="en-US" altLang="ko-KR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ms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per loop (mean +- std. dev. of 7 runs, 1 loop each) </a:t>
            </a:r>
            <a:endParaRPr lang="en-US" altLang="ko-KR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[243]: %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timeit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np.random.normal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(size=N)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71.4 </a:t>
            </a:r>
            <a:r>
              <a:rPr lang="en-US" altLang="ko-KR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ms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+- 8.53 </a:t>
            </a:r>
            <a:r>
              <a:rPr lang="en-US" altLang="ko-KR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ms</a:t>
            </a:r>
            <a:r>
              <a:rPr lang="en-US" altLang="ko-K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per loop (mean +- std. dev. of 7 runs, 10 loops each)</a:t>
            </a:r>
          </a:p>
        </p:txBody>
      </p:sp>
    </p:spTree>
    <p:extLst>
      <p:ext uri="{BB962C8B-B14F-4D97-AF65-F5344CB8AC3E}">
        <p14:creationId xmlns:p14="http://schemas.microsoft.com/office/powerpoint/2010/main" val="144317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Pseudorandom Number Generation (Cont.)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994" y="1196752"/>
            <a:ext cx="8346686" cy="2160240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We say that these are </a:t>
            </a:r>
            <a:r>
              <a:rPr lang="en-US" altLang="ko-KR" sz="2000" b="1" i="1" dirty="0"/>
              <a:t>pseudorandom</a:t>
            </a:r>
            <a:r>
              <a:rPr lang="en-US" altLang="ko-KR" sz="2000" dirty="0"/>
              <a:t> numbers because they are generated by an algorithm with deterministic behavior based on the </a:t>
            </a:r>
            <a:r>
              <a:rPr lang="en-US" altLang="ko-KR" sz="2000" b="1" i="1" dirty="0"/>
              <a:t>seed</a:t>
            </a:r>
            <a:r>
              <a:rPr lang="en-US" altLang="ko-KR" sz="2000" dirty="0"/>
              <a:t> of the random number generator</a:t>
            </a:r>
            <a:r>
              <a:rPr lang="en-US" altLang="ko-KR" sz="2000" dirty="0" smtClean="0"/>
              <a:t>.</a:t>
            </a:r>
          </a:p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 smtClean="0"/>
              <a:t>You </a:t>
            </a:r>
            <a:r>
              <a:rPr lang="en-US" altLang="ko-KR" sz="2000" dirty="0"/>
              <a:t>can change </a:t>
            </a:r>
            <a:r>
              <a:rPr lang="en-US" altLang="ko-KR" sz="2000" dirty="0" err="1"/>
              <a:t>NumPy’s</a:t>
            </a:r>
            <a:r>
              <a:rPr lang="en-US" altLang="ko-KR" sz="2000" dirty="0"/>
              <a:t> random number generation seed using </a:t>
            </a:r>
            <a:r>
              <a:rPr lang="en-US" altLang="ko-KR" sz="2000" dirty="0" err="1"/>
              <a:t>np.random.seed</a:t>
            </a:r>
            <a:r>
              <a:rPr lang="en-US" altLang="ko-KR" sz="2000" dirty="0"/>
              <a:t>: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7018" y="3356992"/>
            <a:ext cx="7775137" cy="567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[244]: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np.random.seed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(1234)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26690" y="4068786"/>
            <a:ext cx="8465789" cy="152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85000"/>
              <a:buFontTx/>
              <a:buBlip>
                <a:blip r:embed="rId2"/>
              </a:buBlip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20000"/>
              </a:lnSpc>
              <a:spcBef>
                <a:spcPts val="100"/>
              </a:spcBef>
              <a:buClr>
                <a:schemeClr val="accent1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dirty="0"/>
              <a:t>The data generation functions in </a:t>
            </a:r>
            <a:r>
              <a:rPr lang="en-US" altLang="ko-KR" sz="2000" dirty="0" err="1" smtClean="0"/>
              <a:t>numpy.random</a:t>
            </a:r>
            <a:r>
              <a:rPr lang="en-US" altLang="ko-KR" sz="2000" dirty="0" smtClean="0"/>
              <a:t>()</a:t>
            </a:r>
            <a:r>
              <a:rPr lang="en-US" altLang="ko-KR" sz="2000" dirty="0"/>
              <a:t> use a </a:t>
            </a:r>
            <a:r>
              <a:rPr lang="en-US" altLang="ko-KR" sz="2000" b="1" i="1" dirty="0"/>
              <a:t>global random seed</a:t>
            </a:r>
            <a:r>
              <a:rPr lang="en-US" altLang="ko-KR" sz="2000" dirty="0"/>
              <a:t>. To avoid global state, you </a:t>
            </a:r>
            <a:r>
              <a:rPr lang="en-US" altLang="ko-KR" sz="2000" dirty="0" smtClean="0"/>
              <a:t>can use</a:t>
            </a:r>
            <a:r>
              <a:rPr lang="en-US" altLang="ko-KR" sz="2000" dirty="0"/>
              <a:t> </a:t>
            </a:r>
            <a:r>
              <a:rPr lang="en-US" altLang="ko-KR" sz="2000" b="1" i="1" dirty="0" err="1" smtClean="0"/>
              <a:t>numpy.random.RandomState</a:t>
            </a:r>
            <a:r>
              <a:rPr lang="en-US" altLang="ko-KR" sz="2000" b="1" i="1" dirty="0" smtClean="0"/>
              <a:t>()</a:t>
            </a:r>
            <a:r>
              <a:rPr lang="en-US" altLang="ko-KR" sz="2000" dirty="0" smtClean="0"/>
              <a:t> to</a:t>
            </a:r>
            <a:r>
              <a:rPr lang="en-US" altLang="ko-KR" sz="2000" dirty="0"/>
              <a:t> create a random number generator isolated from others:</a:t>
            </a: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55576" y="5301208"/>
            <a:ext cx="7775137" cy="1041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 [245]: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rng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np.random.RandomState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() 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[246]: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rng.randn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994141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200" b="1" dirty="0"/>
              <a:t>Pseudorandom Number Generation (Cont.)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395536" y="1282354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 smtClean="0"/>
              <a:t>Table </a:t>
            </a:r>
            <a:r>
              <a:rPr lang="en-US" altLang="ko-KR" sz="2000" i="1" dirty="0"/>
              <a:t>4-8. Partial list of </a:t>
            </a:r>
            <a:r>
              <a:rPr lang="en-US" altLang="ko-KR" sz="2000" i="1" dirty="0" err="1"/>
              <a:t>numpy.random</a:t>
            </a:r>
            <a:r>
              <a:rPr lang="en-US" altLang="ko-KR" sz="2000" i="1" dirty="0"/>
              <a:t> functions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80591"/>
              </p:ext>
            </p:extLst>
          </p:nvPr>
        </p:nvGraphicFramePr>
        <p:xfrm>
          <a:off x="467544" y="1714402"/>
          <a:ext cx="8280920" cy="466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231"/>
                <a:gridCol w="7076689"/>
              </a:tblGrid>
              <a:tr h="309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674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 the random number generator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a sequence in-place by shuffling its contents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an array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random integers from a given low-to-high range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samples from a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uniform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1)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samples from a uniform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samples from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standard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distribution with mean 0 and standard deviation 1 (MATLAB-like interface)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samples from a normal (Gaussian) distribution</a:t>
                      </a:r>
                    </a:p>
                  </a:txBody>
                  <a:tcPr marL="95250" marR="95250" marT="95250" marB="95250" anchor="ctr"/>
                </a:tc>
              </a:tr>
              <a:tr h="3091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binomial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 samples from a binomial distribution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449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287500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0000FF"/>
                </a:solidFill>
              </a:rPr>
              <a:t>Thank You !</a:t>
            </a:r>
            <a:endParaRPr lang="ko-KR" altLang="en-US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Universal Functions: Fast Element-wise Array </a:t>
            </a:r>
            <a:r>
              <a:rPr lang="en-US" altLang="ko-KR" sz="3200" b="1" dirty="0" smtClean="0"/>
              <a:t>Functions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568952" cy="8640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Others, such as </a:t>
            </a:r>
            <a:r>
              <a:rPr lang="en-US" altLang="ko-KR" dirty="0" smtClean="0"/>
              <a:t>add()</a:t>
            </a:r>
            <a:r>
              <a:rPr lang="en-US" altLang="ko-KR" dirty="0"/>
              <a:t> or </a:t>
            </a:r>
            <a:r>
              <a:rPr lang="en-US" altLang="ko-KR" dirty="0" smtClean="0"/>
              <a:t>maximum(), </a:t>
            </a:r>
            <a:r>
              <a:rPr lang="en-US" altLang="ko-KR" dirty="0"/>
              <a:t>take 2 arrays (thus, </a:t>
            </a:r>
            <a:r>
              <a:rPr lang="en-US" altLang="ko-KR" i="1" dirty="0"/>
              <a:t>binary</a:t>
            </a:r>
            <a:r>
              <a:rPr lang="en-US" altLang="ko-KR" dirty="0"/>
              <a:t> ufuncs) and return a single array as the result: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4300" y="2420888"/>
            <a:ext cx="772685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141]: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x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(8)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142]: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np.random.randn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(8)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143]: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x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Out[143]: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array([ 0.0749, 0.0974, 0.2002, -0.2551, 0.4655, 0.9222, 0.446 , -0.9337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144]: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y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Out[144]: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array([ 0.267 , -1.1131, -0.3361, 0.6117, -1.2323, 0.4788, 0.4315, -0.7147])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145]: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np.maximum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(x, y) </a:t>
            </a:r>
            <a:r>
              <a:rPr lang="en-US" altLang="ko-KR" dirty="0">
                <a:solidFill>
                  <a:srgbClr val="00B05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# element-wise maximum </a:t>
            </a:r>
            <a:r>
              <a:rPr lang="en-US" altLang="ko-KR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of two arrays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Out[145]: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array([ 0.267 , 0.0974, 0.2002, 0.6117, 0.4655, 0.9222, 0.446 , -0.7147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])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Universal Functions: Fast Element-wise Array </a:t>
            </a:r>
            <a:r>
              <a:rPr lang="en-US" altLang="ko-KR" sz="3200" b="1" dirty="0" smtClean="0"/>
              <a:t>Functions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1800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While not common, a </a:t>
            </a:r>
            <a:r>
              <a:rPr lang="en-US" altLang="ko-KR" dirty="0" err="1"/>
              <a:t>ufunc</a:t>
            </a:r>
            <a:r>
              <a:rPr lang="en-US" altLang="ko-KR" dirty="0"/>
              <a:t> can return </a:t>
            </a:r>
            <a:r>
              <a:rPr lang="en-US" altLang="ko-KR" b="1" dirty="0"/>
              <a:t>multiple </a:t>
            </a:r>
            <a:r>
              <a:rPr lang="en-US" altLang="ko-KR" b="1" dirty="0" smtClean="0"/>
              <a:t>arrays.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ko-KR" b="1" i="1" dirty="0" err="1"/>
              <a:t>m</a:t>
            </a:r>
            <a:r>
              <a:rPr lang="en-US" altLang="ko-KR" b="1" i="1" dirty="0" err="1" smtClean="0"/>
              <a:t>odf</a:t>
            </a:r>
            <a:r>
              <a:rPr lang="en-US" altLang="ko-KR" b="1" i="1" dirty="0" smtClean="0"/>
              <a:t>()</a:t>
            </a:r>
            <a:r>
              <a:rPr lang="en-US" altLang="ko-KR" dirty="0"/>
              <a:t> is one example, a </a:t>
            </a:r>
            <a:r>
              <a:rPr lang="en-US" altLang="ko-KR" dirty="0" err="1"/>
              <a:t>vectorized</a:t>
            </a:r>
            <a:r>
              <a:rPr lang="en-US" altLang="ko-KR" dirty="0"/>
              <a:t> version of </a:t>
            </a:r>
            <a:r>
              <a:rPr lang="en-US" altLang="ko-KR" dirty="0" err="1" smtClean="0"/>
              <a:t>math.modf</a:t>
            </a:r>
            <a:r>
              <a:rPr lang="en-US" altLang="ko-KR" dirty="0" smtClean="0"/>
              <a:t>(); it returns the </a:t>
            </a:r>
            <a:r>
              <a:rPr lang="en-US" altLang="ko-KR" b="1" dirty="0"/>
              <a:t>fractional</a:t>
            </a:r>
            <a:r>
              <a:rPr lang="en-US" altLang="ko-KR" dirty="0"/>
              <a:t> and </a:t>
            </a:r>
            <a:r>
              <a:rPr lang="en-US" altLang="ko-KR" b="1" dirty="0" smtClean="0"/>
              <a:t>integer</a:t>
            </a:r>
            <a:r>
              <a:rPr lang="en-US" altLang="ko-KR" dirty="0" smtClean="0"/>
              <a:t> </a:t>
            </a:r>
            <a:r>
              <a:rPr lang="en-US" altLang="ko-KR" dirty="0"/>
              <a:t>parts of a floating point </a:t>
            </a:r>
            <a:r>
              <a:rPr lang="en-US" altLang="ko-KR" dirty="0" smtClean="0"/>
              <a:t>array (i.e., </a:t>
            </a:r>
            <a:r>
              <a:rPr lang="en-US" altLang="ko-KR" dirty="0" err="1" smtClean="0"/>
              <a:t>modf</a:t>
            </a:r>
            <a:r>
              <a:rPr lang="en-US" altLang="ko-KR" dirty="0" smtClean="0"/>
              <a:t> stands for a </a:t>
            </a:r>
            <a:r>
              <a:rPr lang="en-US" altLang="ko-KR" b="1" dirty="0" smtClean="0"/>
              <a:t>mod</a:t>
            </a:r>
            <a:r>
              <a:rPr lang="en-US" altLang="ko-KR" dirty="0" smtClean="0"/>
              <a:t> operation for a </a:t>
            </a:r>
            <a:r>
              <a:rPr lang="en-US" altLang="ko-KR" b="1" dirty="0" smtClean="0"/>
              <a:t>f</a:t>
            </a:r>
            <a:r>
              <a:rPr lang="en-US" altLang="ko-KR" dirty="0" smtClean="0"/>
              <a:t>loating number):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3140968"/>
            <a:ext cx="835426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[146]: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np.random.randn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(7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 * 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[146]: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[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147]: 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([-3.2623, -6.0915, -6.663 , 5.3731, 3.6182, 3.45 , 5.0077])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[148]: remainder,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whole_part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np.modf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[149]: remainder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Out[149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array([-0.2623, -0.0915, -0.663 , 0.3731, 0.6182, 0.45 , 0.0077]) In [150]: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whole_part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Out[150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array([-3., -6., -6., 5., 3., 3., 5.])</a:t>
            </a:r>
          </a:p>
        </p:txBody>
      </p:sp>
    </p:spTree>
    <p:extLst>
      <p:ext uri="{BB962C8B-B14F-4D97-AF65-F5344CB8AC3E}">
        <p14:creationId xmlns:p14="http://schemas.microsoft.com/office/powerpoint/2010/main" val="1151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86409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/>
              <a:t>Universal Functions: Fast Element-wise Array </a:t>
            </a:r>
            <a:r>
              <a:rPr lang="en-US" altLang="ko-KR" sz="3200" b="1" dirty="0" smtClean="0"/>
              <a:t>Functions (Cont.)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8640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 dirty="0"/>
              <a:t>Ufuncs accept an </a:t>
            </a:r>
            <a:r>
              <a:rPr lang="en-US" altLang="ko-KR" dirty="0" smtClean="0"/>
              <a:t>optional</a:t>
            </a:r>
            <a:r>
              <a:rPr lang="en-US" altLang="ko-KR" b="1" dirty="0" smtClean="0"/>
              <a:t> </a:t>
            </a:r>
            <a:r>
              <a:rPr lang="en-US" altLang="ko-KR" b="1" dirty="0"/>
              <a:t>'out'</a:t>
            </a:r>
            <a:r>
              <a:rPr lang="en-US" altLang="ko-KR" dirty="0"/>
              <a:t> argument that allows them to operate in-place on arrays: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564904"/>
            <a:ext cx="8354268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[151]: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Out[151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array([-3.2623, -6.0915, -6.663 , 5.3731, 3.6182, 3.45 , 5.0077])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[152]: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np.sqrt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Out[152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 nan, nan, nan, 2.318 , 1.9022, 1.8574, 2.2378])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[153]: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np.sqrt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Out[153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 nan, nan, nan, 2.318 , 1.9022, 1.8574, 2.2378])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 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[154]: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en-US" altLang="ko-KR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Out[154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]: array([ nan, nan, nan, 2.318 , 1.9022, 1.8574, 2.2378])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915816" y="5013176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47864" y="443711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Optional “out” argument, i.e., it outputs the results to “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arr</a:t>
            </a:r>
            <a:r>
              <a:rPr lang="en-US" altLang="ko-KR" b="1" dirty="0" smtClean="0">
                <a:solidFill>
                  <a:srgbClr val="FF0000"/>
                </a:solidFill>
              </a:rPr>
              <a:t>” object itself in this case.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504056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 smtClean="0"/>
              <a:t>List of Unary ufuncs</a:t>
            </a:r>
            <a:endParaRPr lang="en-US" altLang="ko-KR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20966"/>
              </p:ext>
            </p:extLst>
          </p:nvPr>
        </p:nvGraphicFramePr>
        <p:xfrm>
          <a:off x="395536" y="1186552"/>
          <a:ext cx="8352929" cy="54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912769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Function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abs, </a:t>
                      </a:r>
                      <a:r>
                        <a:rPr lang="en-US" dirty="0" err="1">
                          <a:effectLst/>
                        </a:rPr>
                        <a:t>fabs</a:t>
                      </a:r>
                      <a:endParaRPr lang="en-US" dirty="0">
                        <a:effectLst/>
                      </a:endParaRP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absolute value element-wise for integer, floating point, or complex values. Use </a:t>
                      </a:r>
                      <a:r>
                        <a:rPr lang="en-US" dirty="0" err="1">
                          <a:effectLst/>
                        </a:rPr>
                        <a:t>fabs</a:t>
                      </a:r>
                      <a:r>
                        <a:rPr lang="en-US" dirty="0">
                          <a:effectLst/>
                        </a:rPr>
                        <a:t> as a faster alternative </a:t>
                      </a:r>
                      <a:r>
                        <a:rPr lang="en-US" b="1" dirty="0">
                          <a:effectLst/>
                        </a:rPr>
                        <a:t>for non-complex-valued data</a:t>
                      </a: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sqrt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square root of each </a:t>
                      </a:r>
                      <a:r>
                        <a:rPr lang="en-US" dirty="0" smtClean="0">
                          <a:effectLst/>
                        </a:rPr>
                        <a:t>element</a:t>
                      </a:r>
                      <a:r>
                        <a:rPr lang="en-US" baseline="0" dirty="0" smtClean="0">
                          <a:effectLst/>
                        </a:rPr>
                        <a:t> (e</a:t>
                      </a:r>
                      <a:r>
                        <a:rPr lang="en-US" dirty="0" smtClean="0">
                          <a:effectLst/>
                        </a:rPr>
                        <a:t>quivalent to </a:t>
                      </a:r>
                      <a:r>
                        <a:rPr lang="en-US" b="1" dirty="0" err="1" smtClean="0">
                          <a:effectLst/>
                        </a:rPr>
                        <a:t>arr</a:t>
                      </a:r>
                      <a:r>
                        <a:rPr lang="en-US" b="1" dirty="0" smtClean="0">
                          <a:effectLst/>
                        </a:rPr>
                        <a:t>**0.5</a:t>
                      </a:r>
                      <a:r>
                        <a:rPr lang="en-US" b="0" dirty="0" smtClean="0">
                          <a:effectLst/>
                        </a:rPr>
                        <a:t>)</a:t>
                      </a:r>
                      <a:endParaRPr lang="en-US" b="0" dirty="0">
                        <a:effectLst/>
                      </a:endParaRP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square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square of each </a:t>
                      </a:r>
                      <a:r>
                        <a:rPr lang="en-US" dirty="0" smtClean="0">
                          <a:effectLst/>
                        </a:rPr>
                        <a:t>element</a:t>
                      </a:r>
                      <a:r>
                        <a:rPr lang="en-US" baseline="0" dirty="0" smtClean="0">
                          <a:effectLst/>
                        </a:rPr>
                        <a:t> (e</a:t>
                      </a:r>
                      <a:r>
                        <a:rPr lang="en-US" dirty="0" smtClean="0">
                          <a:effectLst/>
                        </a:rPr>
                        <a:t>quivalent </a:t>
                      </a:r>
                      <a:r>
                        <a:rPr lang="en-US" dirty="0">
                          <a:effectLst/>
                        </a:rPr>
                        <a:t>to </a:t>
                      </a:r>
                      <a:r>
                        <a:rPr lang="en-US" b="1" dirty="0" err="1" smtClean="0">
                          <a:effectLst/>
                        </a:rPr>
                        <a:t>arr</a:t>
                      </a:r>
                      <a:r>
                        <a:rPr lang="en-US" b="1" dirty="0" smtClean="0">
                          <a:effectLst/>
                        </a:rPr>
                        <a:t>**2</a:t>
                      </a:r>
                      <a:r>
                        <a:rPr lang="en-US" b="0" dirty="0" smtClean="0">
                          <a:effectLst/>
                        </a:rPr>
                        <a:t>)</a:t>
                      </a:r>
                      <a:endParaRPr lang="en-US" b="0" dirty="0">
                        <a:effectLst/>
                      </a:endParaRP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exp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exponent </a:t>
                      </a:r>
                      <a:r>
                        <a:rPr lang="en-US" b="1" dirty="0">
                          <a:effectLst/>
                        </a:rPr>
                        <a:t>e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of each element</a:t>
                      </a: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log, log10, </a:t>
                      </a:r>
                      <a:r>
                        <a:rPr lang="en-US" dirty="0" smtClean="0">
                          <a:effectLst/>
                        </a:rPr>
                        <a:t> log2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b="1" dirty="0">
                          <a:effectLst/>
                        </a:rPr>
                        <a:t>log1p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Natural logarithm (base </a:t>
                      </a:r>
                      <a:r>
                        <a:rPr lang="en-US" i="1" dirty="0">
                          <a:effectLst/>
                        </a:rPr>
                        <a:t>e</a:t>
                      </a:r>
                      <a:r>
                        <a:rPr lang="en-US" dirty="0">
                          <a:effectLst/>
                        </a:rPr>
                        <a:t>), log base 10, log base 2, and </a:t>
                      </a:r>
                      <a:r>
                        <a:rPr lang="en-US" b="1" dirty="0">
                          <a:effectLst/>
                        </a:rPr>
                        <a:t>log(1 + x), </a:t>
                      </a:r>
                      <a:r>
                        <a:rPr lang="en-US" dirty="0">
                          <a:effectLst/>
                        </a:rPr>
                        <a:t>respectively</a:t>
                      </a: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sign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sign of each element: </a:t>
                      </a:r>
                      <a:r>
                        <a:rPr lang="en-US" b="1" dirty="0">
                          <a:effectLst/>
                        </a:rPr>
                        <a:t>1 (positive), 0 (zero), or -1 (negative)</a:t>
                      </a: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ceil</a:t>
                      </a:r>
                    </a:p>
                  </a:txBody>
                  <a:tcPr marL="97200" marR="97200" marT="72000" marB="720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the ceiling of each element, i.e. the </a:t>
                      </a:r>
                      <a:r>
                        <a:rPr lang="en-US" b="1" dirty="0">
                          <a:effectLst/>
                        </a:rPr>
                        <a:t>smallest</a:t>
                      </a:r>
                      <a:r>
                        <a:rPr lang="en-US" dirty="0">
                          <a:effectLst/>
                        </a:rPr>
                        <a:t> integer greater than or equal to each </a:t>
                      </a:r>
                      <a:r>
                        <a:rPr lang="en-US" dirty="0" smtClean="0">
                          <a:effectLst/>
                        </a:rPr>
                        <a:t>element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(e.g.,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np.ceil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effectLst/>
                        </a:rPr>
                        <a:t>(-2.4) =&gt; -2.0)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7200" marR="97200" marT="72000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floor</a:t>
                      </a:r>
                    </a:p>
                  </a:txBody>
                  <a:tcPr marL="95250" marR="95250" marT="72000" marB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Compute the floor of each element, i.e. the </a:t>
                      </a:r>
                      <a:r>
                        <a:rPr lang="en-US" b="1" dirty="0">
                          <a:effectLst/>
                        </a:rPr>
                        <a:t>largest</a:t>
                      </a:r>
                      <a:r>
                        <a:rPr lang="en-US" dirty="0">
                          <a:effectLst/>
                        </a:rPr>
                        <a:t> integer less than or equal to each </a:t>
                      </a:r>
                      <a:r>
                        <a:rPr lang="en-US" dirty="0" smtClean="0">
                          <a:effectLst/>
                        </a:rPr>
                        <a:t>element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effectLst/>
                        </a:rPr>
                        <a:t>(e.g.,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np.floor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effectLst/>
                        </a:rPr>
                        <a:t>(2.4) =&gt; 2.0)</a:t>
                      </a:r>
                      <a:endParaRPr lang="en-US" altLang="ko-KR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72000" marB="72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476672"/>
            <a:ext cx="8229600" cy="576064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 smtClean="0"/>
              <a:t>List of Unary ufuncs </a:t>
            </a:r>
            <a:r>
              <a:rPr lang="en-US" altLang="ko-KR" sz="3200" b="1" dirty="0"/>
              <a:t>(Cont.)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43170"/>
              </p:ext>
            </p:extLst>
          </p:nvPr>
        </p:nvGraphicFramePr>
        <p:xfrm>
          <a:off x="395536" y="1340768"/>
          <a:ext cx="849694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209"/>
                <a:gridCol w="6608735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Function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rint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Round elements to the nearest integer, preserving </a:t>
                      </a: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dirty="0" err="1" smtClean="0">
                          <a:effectLst/>
                        </a:rPr>
                        <a:t>dtype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modf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Return fractional and </a:t>
                      </a:r>
                      <a:r>
                        <a:rPr lang="en-US" dirty="0" smtClean="0">
                          <a:effectLst/>
                        </a:rPr>
                        <a:t>integer </a:t>
                      </a:r>
                      <a:r>
                        <a:rPr lang="en-US" dirty="0">
                          <a:effectLst/>
                        </a:rPr>
                        <a:t>parts of array as separate array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isnan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Return boolean array indicating whether each value </a:t>
                      </a:r>
                      <a:r>
                        <a:rPr lang="en-US" dirty="0" err="1">
                          <a:effectLst/>
                        </a:rPr>
                        <a:t>isNaN</a:t>
                      </a:r>
                      <a:r>
                        <a:rPr lang="en-US" dirty="0">
                          <a:effectLst/>
                        </a:rPr>
                        <a:t> (Not a Number)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isfinite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isinf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isneginf</a:t>
                      </a:r>
                      <a:r>
                        <a:rPr lang="en-US" dirty="0" smtClean="0">
                          <a:effectLst/>
                        </a:rPr>
                        <a:t>, </a:t>
                      </a:r>
                      <a:r>
                        <a:rPr lang="en-US" dirty="0" err="1" smtClean="0">
                          <a:effectLst/>
                        </a:rPr>
                        <a:t>isposinf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Return boolean array indicating whether each element is finite (non-inf, non-NaN) or infinite, respectively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s-ES">
                          <a:effectLst/>
                        </a:rPr>
                        <a:t>cos, cosh, sin, sinh, tan, tanh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Regular and hyperbolic trigonometric functions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arccos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arccosh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arcsin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arcsinh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arctan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arctanh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Inverse trigonometric functions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effectLst/>
                        </a:rPr>
                        <a:t>logical_not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Compute truth value of not x </a:t>
                      </a:r>
                      <a:r>
                        <a:rPr lang="en-US" dirty="0" smtClean="0">
                          <a:effectLst/>
                        </a:rPr>
                        <a:t>element-wise</a:t>
                      </a:r>
                      <a:r>
                        <a:rPr lang="en-US" baseline="0" dirty="0" smtClean="0">
                          <a:effectLst/>
                        </a:rPr>
                        <a:t> (e</a:t>
                      </a:r>
                      <a:r>
                        <a:rPr lang="en-US" dirty="0" smtClean="0">
                          <a:effectLst/>
                        </a:rPr>
                        <a:t>quivalent </a:t>
                      </a:r>
                      <a:r>
                        <a:rPr lang="en-US" dirty="0">
                          <a:effectLst/>
                        </a:rPr>
                        <a:t>to </a:t>
                      </a:r>
                      <a:r>
                        <a:rPr lang="en-US" dirty="0" smtClean="0">
                          <a:effectLst/>
                        </a:rPr>
                        <a:t>~</a:t>
                      </a:r>
                      <a:r>
                        <a:rPr lang="en-US" dirty="0" err="1" smtClean="0">
                          <a:effectLst/>
                        </a:rPr>
                        <a:t>arr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004" y="404664"/>
            <a:ext cx="8229600" cy="72008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b="1" dirty="0" smtClean="0"/>
              <a:t>Test functions for </a:t>
            </a:r>
            <a:r>
              <a:rPr lang="en-US" altLang="ko-KR" sz="3200" b="1" dirty="0" err="1" smtClean="0"/>
              <a:t>NaN</a:t>
            </a:r>
            <a:r>
              <a:rPr lang="en-US" altLang="ko-KR" sz="3200" b="1" dirty="0" smtClean="0"/>
              <a:t>, Finite, and Infinity </a:t>
            </a:r>
            <a:endParaRPr lang="en-US" altLang="ko-KR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8640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 dirty="0" smtClean="0"/>
              <a:t>Test element-wise for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, Finiteness, and Infinity of numbers, and return result as a boolean array: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148" y="2053952"/>
            <a:ext cx="7413252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np.array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([np.log(-1), np.log(0), np.log(1</a:t>
            </a: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In: </a:t>
            </a:r>
            <a:r>
              <a:rPr lang="en-US" altLang="ko-KR" dirty="0" err="1" smtClean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Out: array([ nan -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inf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0.])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np.isnan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Out: array([ True False False])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np.isinf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Out: array([False True False])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In: 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np.isneginf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marL="720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Out: array([False True False])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6289784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hlinkClick r:id="rId2"/>
              </a:rPr>
              <a:t>참고</a:t>
            </a:r>
            <a:r>
              <a:rPr lang="en-US" altLang="ko-KR" sz="1600" dirty="0" smtClean="0">
                <a:hlinkClick r:id="rId2"/>
              </a:rPr>
              <a:t>: https</a:t>
            </a:r>
            <a:r>
              <a:rPr lang="en-US" altLang="ko-KR" sz="1600" dirty="0">
                <a:hlinkClick r:id="rId2"/>
              </a:rPr>
              <a:t>://docs.scipy.org/doc/numpy/reference/generated/numpy.isnan.html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70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5174</TotalTime>
  <Words>2662</Words>
  <Application>Microsoft Office PowerPoint</Application>
  <PresentationFormat>화면 슬라이드 쇼(4:3)</PresentationFormat>
  <Paragraphs>498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투명도</vt:lpstr>
      <vt:lpstr>4. Numpy basics:  Arrays and vectorized computation (Part 2)</vt:lpstr>
      <vt:lpstr>Universal Functions: Fast Element-wise Array Functions</vt:lpstr>
      <vt:lpstr>Universal Functions: Fast Element-wise Array Functions (Cont.)</vt:lpstr>
      <vt:lpstr>Universal Functions: Fast Element-wise Array Functions (Cont.)</vt:lpstr>
      <vt:lpstr>Universal Functions: Fast Element-wise Array Functions (Cont.)</vt:lpstr>
      <vt:lpstr>Universal Functions: Fast Element-wise Array Functions (Cont.)</vt:lpstr>
      <vt:lpstr>List of Unary ufuncs</vt:lpstr>
      <vt:lpstr>List of Unary ufuncs (Cont.)</vt:lpstr>
      <vt:lpstr>Test functions for NaN, Finite, and Infinity </vt:lpstr>
      <vt:lpstr>List of Binary ufuncs</vt:lpstr>
      <vt:lpstr>List of Binary ufuncs (Cont.)</vt:lpstr>
      <vt:lpstr>Array-Oriented Programming with Arrays</vt:lpstr>
      <vt:lpstr>Array-Oriented Programming with Arrays</vt:lpstr>
      <vt:lpstr>Array-Oriented Programming with Arrays</vt:lpstr>
      <vt:lpstr>Array-Oriented Programming with Arrays</vt:lpstr>
      <vt:lpstr>Expressing Conditional Logic as Array Operations</vt:lpstr>
      <vt:lpstr>Expressing Conditional Logic as  Array Operations (Cont.)</vt:lpstr>
      <vt:lpstr>Expressing Conditional Logic as  Array Operations (Cont.)</vt:lpstr>
      <vt:lpstr>Expressing Conditional Logic as  Array Operations (Cont.)</vt:lpstr>
      <vt:lpstr>Mathematical and Statistical Methods</vt:lpstr>
      <vt:lpstr>Mathematical and Statistical Methods (Cont.)</vt:lpstr>
      <vt:lpstr>Mathematical and Statistical Methods (Cont.)</vt:lpstr>
      <vt:lpstr>Mathematical and Statistical Methods (Cont.)</vt:lpstr>
      <vt:lpstr>Methods for Boolean Arrays</vt:lpstr>
      <vt:lpstr>Sorting</vt:lpstr>
      <vt:lpstr>Sorting (Cont.)</vt:lpstr>
      <vt:lpstr>Unique and Other Set Logic</vt:lpstr>
      <vt:lpstr>Unique and Other Set Logic</vt:lpstr>
      <vt:lpstr>Unique and Other Set Logic (Cont.)</vt:lpstr>
      <vt:lpstr>File Input and Output with Arrays</vt:lpstr>
      <vt:lpstr>File Input and Output with Arrays (Cont.)</vt:lpstr>
      <vt:lpstr>Linear Algebra (Matrix Multiplication)</vt:lpstr>
      <vt:lpstr>Linear Algebra (Cont.)</vt:lpstr>
      <vt:lpstr>Pseudorandom Number Generation</vt:lpstr>
      <vt:lpstr>Pseudorandom Number Generation (Cont.)</vt:lpstr>
      <vt:lpstr>Pseudorandom Number Generation (Cont.)</vt:lpstr>
      <vt:lpstr>Pseudorandom Number Generation (Cont.)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   Introduction Information Retrieval The IR Problem The IR System The Web</dc:title>
  <dc:creator>Microsoft Corporation</dc:creator>
  <cp:lastModifiedBy>Hanjo Jeong</cp:lastModifiedBy>
  <cp:revision>429</cp:revision>
  <cp:lastPrinted>2019-04-06T08:11:55Z</cp:lastPrinted>
  <dcterms:created xsi:type="dcterms:W3CDTF">2006-10-05T04:04:58Z</dcterms:created>
  <dcterms:modified xsi:type="dcterms:W3CDTF">2019-05-24T04:21:40Z</dcterms:modified>
</cp:coreProperties>
</file>