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629F-B74C-6D26-A8BD-6755C0CF7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E3C67-5640-7A5B-7CE8-FCBC1D2FC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2F0F7-FEE1-4E69-7E59-286BF4719CF2}"/>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5" name="Footer Placeholder 4">
            <a:extLst>
              <a:ext uri="{FF2B5EF4-FFF2-40B4-BE49-F238E27FC236}">
                <a16:creationId xmlns:a16="http://schemas.microsoft.com/office/drawing/2014/main" id="{3A7A3339-0200-BE4E-2186-D9D081972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432C6-1638-A5F2-031C-98F9DEFE1DF0}"/>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72800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66E8-B24C-75BB-4542-9ED65A85D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BF6A8-234E-947A-04D9-735612B0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26FD0-D04B-5307-85B9-A23FB0476EBF}"/>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5" name="Footer Placeholder 4">
            <a:extLst>
              <a:ext uri="{FF2B5EF4-FFF2-40B4-BE49-F238E27FC236}">
                <a16:creationId xmlns:a16="http://schemas.microsoft.com/office/drawing/2014/main" id="{45415BF6-318F-5121-2308-04F1207E6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5BB67-84F6-95CF-0BE0-362F50147090}"/>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2759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E40F7-93C5-1826-2AE0-247E678BF6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CBA869-D3B6-0A55-83A0-1DA0CD3B7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C95D5-3DAE-6A41-5DA7-6951F28D9FDF}"/>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5" name="Footer Placeholder 4">
            <a:extLst>
              <a:ext uri="{FF2B5EF4-FFF2-40B4-BE49-F238E27FC236}">
                <a16:creationId xmlns:a16="http://schemas.microsoft.com/office/drawing/2014/main" id="{4955E67A-936F-32D4-4380-7D8483418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60DBB-FB16-401B-B8DC-8FA6AB03F853}"/>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332193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EB54-F4C6-A79B-993E-E85D5E356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089E3-B024-D340-2D2E-354EC2DC3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A82EB-E03E-EC24-A43A-35BA126C8727}"/>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5" name="Footer Placeholder 4">
            <a:extLst>
              <a:ext uri="{FF2B5EF4-FFF2-40B4-BE49-F238E27FC236}">
                <a16:creationId xmlns:a16="http://schemas.microsoft.com/office/drawing/2014/main" id="{DDEE0EDB-B7A1-BB5E-770A-E214ED26D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578A2-7071-6941-C1B4-BB4CFD0D223F}"/>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9032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B559-D89D-7B5C-40D3-0B1E74A66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BE611-DB3E-07C6-1253-C62C5E8A5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C10BA-AD5F-7249-5820-0CC42872A8C3}"/>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5" name="Footer Placeholder 4">
            <a:extLst>
              <a:ext uri="{FF2B5EF4-FFF2-40B4-BE49-F238E27FC236}">
                <a16:creationId xmlns:a16="http://schemas.microsoft.com/office/drawing/2014/main" id="{68EB9E76-FAB0-C1B1-3FCC-E6BA53F8C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7EAD5-8E27-065C-A790-083C71A10DF2}"/>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6626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C30C-0115-91C4-791A-D662D7540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02738-EAF0-EEB5-7662-978338B93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31216-1660-6A61-4B88-74F7D9BA1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6E6BF-6AE4-408C-4CB8-4CD7ED121924}"/>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6" name="Footer Placeholder 5">
            <a:extLst>
              <a:ext uri="{FF2B5EF4-FFF2-40B4-BE49-F238E27FC236}">
                <a16:creationId xmlns:a16="http://schemas.microsoft.com/office/drawing/2014/main" id="{F42A43A5-DABE-9869-ED00-91B89DD1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A360D-B7CD-83F1-432B-64EF7BB2EADE}"/>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17897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ED01-13F7-4A83-015F-7BAF5E8DB9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2E266-1681-108F-BD0E-281528830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79B72-6471-846D-9DB7-D79BFB0B0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FA71AB-F9EB-D425-978E-5B0FF37F4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CBAAD-9798-F784-8F32-7177D7492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C6801F-ED6E-FA18-21ED-513E79DD70EC}"/>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8" name="Footer Placeholder 7">
            <a:extLst>
              <a:ext uri="{FF2B5EF4-FFF2-40B4-BE49-F238E27FC236}">
                <a16:creationId xmlns:a16="http://schemas.microsoft.com/office/drawing/2014/main" id="{572630BC-34B8-A1B3-9675-743061203E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F776BB-4561-9E92-5419-EE921FE3EE91}"/>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04582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9A07-C250-AC32-73B0-B85A45E13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FDE117-93A5-898E-8EE9-B31489A8160A}"/>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4" name="Footer Placeholder 3">
            <a:extLst>
              <a:ext uri="{FF2B5EF4-FFF2-40B4-BE49-F238E27FC236}">
                <a16:creationId xmlns:a16="http://schemas.microsoft.com/office/drawing/2014/main" id="{8726F94A-E41C-8D10-5F70-49FAD3966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CE26E7-4D67-4AF8-7D96-61990C316A9A}"/>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17358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36B15-BAAD-9360-E848-281952DB6D2B}"/>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3" name="Footer Placeholder 2">
            <a:extLst>
              <a:ext uri="{FF2B5EF4-FFF2-40B4-BE49-F238E27FC236}">
                <a16:creationId xmlns:a16="http://schemas.microsoft.com/office/drawing/2014/main" id="{817CD6FF-9F4A-D7E5-C4D8-AB331DF35B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7B7A68-4ABD-B4C6-2F44-87AC6FF89FCB}"/>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9646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76F4-5993-F151-8F88-75167E40C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75133F-5F4F-7462-52A7-AEBAEF60B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B37142-E771-CE88-B8DA-201369241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04090-8D87-9D01-E757-5E2F9CF72406}"/>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6" name="Footer Placeholder 5">
            <a:extLst>
              <a:ext uri="{FF2B5EF4-FFF2-40B4-BE49-F238E27FC236}">
                <a16:creationId xmlns:a16="http://schemas.microsoft.com/office/drawing/2014/main" id="{6FC2E9C0-C972-9E78-04F3-316C687C7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71FF2-5192-F01E-0CEA-1088CCADE13E}"/>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133673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8D53-0BF9-5B3C-FD96-6AB3E1D08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4B4FA7-87CC-CB50-3C27-F2994AC81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F78D7D-D853-195B-582C-78DFAF6B3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75993-A166-9737-3AEB-6E55037B6555}"/>
              </a:ext>
            </a:extLst>
          </p:cNvPr>
          <p:cNvSpPr>
            <a:spLocks noGrp="1"/>
          </p:cNvSpPr>
          <p:nvPr>
            <p:ph type="dt" sz="half" idx="10"/>
          </p:nvPr>
        </p:nvSpPr>
        <p:spPr/>
        <p:txBody>
          <a:bodyPr/>
          <a:lstStyle/>
          <a:p>
            <a:fld id="{6DDED9F6-BEC6-4E98-AB2B-4C3195F3079B}" type="datetimeFigureOut">
              <a:rPr lang="en-IN" smtClean="0"/>
              <a:t>08-09-2024</a:t>
            </a:fld>
            <a:endParaRPr lang="en-IN"/>
          </a:p>
        </p:txBody>
      </p:sp>
      <p:sp>
        <p:nvSpPr>
          <p:cNvPr id="6" name="Footer Placeholder 5">
            <a:extLst>
              <a:ext uri="{FF2B5EF4-FFF2-40B4-BE49-F238E27FC236}">
                <a16:creationId xmlns:a16="http://schemas.microsoft.com/office/drawing/2014/main" id="{373B3835-E597-43EE-3EE1-3B71E4F5D4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FD9C7-BE76-8F51-AE8D-C0CB3C996EBA}"/>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121918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9A523-A267-52D6-8162-CE0884F6E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BB139-2A22-46D5-36E7-8A6D5E253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F26A5-D0B8-C750-15D1-B96E80650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ED9F6-BEC6-4E98-AB2B-4C3195F3079B}" type="datetimeFigureOut">
              <a:rPr lang="en-IN" smtClean="0"/>
              <a:t>08-09-2024</a:t>
            </a:fld>
            <a:endParaRPr lang="en-IN"/>
          </a:p>
        </p:txBody>
      </p:sp>
      <p:sp>
        <p:nvSpPr>
          <p:cNvPr id="5" name="Footer Placeholder 4">
            <a:extLst>
              <a:ext uri="{FF2B5EF4-FFF2-40B4-BE49-F238E27FC236}">
                <a16:creationId xmlns:a16="http://schemas.microsoft.com/office/drawing/2014/main" id="{70A85180-7FE5-E985-20F2-F5F6DAB38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E0194B-4A78-6327-8A14-12EE01608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7D5AB-2E0E-401E-B62D-447D7D212D30}" type="slidenum">
              <a:rPr lang="en-IN" smtClean="0"/>
              <a:t>‹#›</a:t>
            </a:fld>
            <a:endParaRPr lang="en-IN"/>
          </a:p>
        </p:txBody>
      </p:sp>
    </p:spTree>
    <p:extLst>
      <p:ext uri="{BB962C8B-B14F-4D97-AF65-F5344CB8AC3E}">
        <p14:creationId xmlns:p14="http://schemas.microsoft.com/office/powerpoint/2010/main" val="15389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0E38-716D-31BC-024B-9A3651AE0F0E}"/>
              </a:ext>
            </a:extLst>
          </p:cNvPr>
          <p:cNvSpPr>
            <a:spLocks noGrp="1"/>
          </p:cNvSpPr>
          <p:nvPr>
            <p:ph type="ctrTitle"/>
          </p:nvPr>
        </p:nvSpPr>
        <p:spPr/>
        <p:txBody>
          <a:bodyPr/>
          <a:lstStyle/>
          <a:p>
            <a:r>
              <a:rPr lang="en-US" dirty="0" err="1"/>
              <a:t>Waterjug</a:t>
            </a:r>
            <a:r>
              <a:rPr lang="en-US" dirty="0"/>
              <a:t> problem</a:t>
            </a:r>
            <a:endParaRPr lang="en-IN" dirty="0"/>
          </a:p>
        </p:txBody>
      </p:sp>
      <p:sp>
        <p:nvSpPr>
          <p:cNvPr id="3" name="Subtitle 2">
            <a:extLst>
              <a:ext uri="{FF2B5EF4-FFF2-40B4-BE49-F238E27FC236}">
                <a16:creationId xmlns:a16="http://schemas.microsoft.com/office/drawing/2014/main" id="{49815C33-B8D5-A819-D978-D91246AED7A5}"/>
              </a:ext>
            </a:extLst>
          </p:cNvPr>
          <p:cNvSpPr>
            <a:spLocks noGrp="1"/>
          </p:cNvSpPr>
          <p:nvPr>
            <p:ph type="subTitle" idx="1"/>
          </p:nvPr>
        </p:nvSpPr>
        <p:spPr/>
        <p:txBody>
          <a:bodyPr/>
          <a:lstStyle/>
          <a:p>
            <a:r>
              <a:rPr lang="en-US" dirty="0"/>
              <a:t>By</a:t>
            </a:r>
          </a:p>
          <a:p>
            <a:r>
              <a:rPr lang="en-US" dirty="0"/>
              <a:t> Sana Mateen</a:t>
            </a:r>
            <a:endParaRPr lang="en-IN" dirty="0"/>
          </a:p>
        </p:txBody>
      </p:sp>
    </p:spTree>
    <p:extLst>
      <p:ext uri="{BB962C8B-B14F-4D97-AF65-F5344CB8AC3E}">
        <p14:creationId xmlns:p14="http://schemas.microsoft.com/office/powerpoint/2010/main" val="115971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B87736-6EC9-CE91-9E76-B1C27D3211CF}"/>
              </a:ext>
            </a:extLst>
          </p:cNvPr>
          <p:cNvPicPr>
            <a:picLocks noChangeAspect="1"/>
          </p:cNvPicPr>
          <p:nvPr/>
        </p:nvPicPr>
        <p:blipFill>
          <a:blip r:embed="rId2"/>
          <a:stretch>
            <a:fillRect/>
          </a:stretch>
        </p:blipFill>
        <p:spPr>
          <a:xfrm>
            <a:off x="-1" y="0"/>
            <a:ext cx="8504904" cy="6872798"/>
          </a:xfrm>
          <a:prstGeom prst="rect">
            <a:avLst/>
          </a:prstGeom>
        </p:spPr>
      </p:pic>
      <p:sp>
        <p:nvSpPr>
          <p:cNvPr id="2" name="TextBox 1">
            <a:extLst>
              <a:ext uri="{FF2B5EF4-FFF2-40B4-BE49-F238E27FC236}">
                <a16:creationId xmlns:a16="http://schemas.microsoft.com/office/drawing/2014/main" id="{CC1DB567-9479-0523-C1B0-B7EDF63F1C92}"/>
              </a:ext>
            </a:extLst>
          </p:cNvPr>
          <p:cNvSpPr txBox="1"/>
          <p:nvPr/>
        </p:nvSpPr>
        <p:spPr>
          <a:xfrm>
            <a:off x="6892413" y="580103"/>
            <a:ext cx="4198072" cy="3970318"/>
          </a:xfrm>
          <a:prstGeom prst="rect">
            <a:avLst/>
          </a:prstGeom>
          <a:noFill/>
        </p:spPr>
        <p:txBody>
          <a:bodyPr wrap="none" rtlCol="0">
            <a:spAutoFit/>
          </a:bodyPr>
          <a:lstStyle/>
          <a:p>
            <a:r>
              <a:rPr lang="en-US" dirty="0"/>
              <a:t>(0,0)</a:t>
            </a:r>
          </a:p>
          <a:p>
            <a:r>
              <a:rPr lang="en-US" dirty="0"/>
              <a:t>(0,3)</a:t>
            </a:r>
          </a:p>
          <a:p>
            <a:r>
              <a:rPr lang="en-US" dirty="0"/>
              <a:t>(3,0)</a:t>
            </a:r>
          </a:p>
          <a:p>
            <a:r>
              <a:rPr lang="en-US" dirty="0"/>
              <a:t>	pour all from B to A</a:t>
            </a:r>
          </a:p>
          <a:p>
            <a:r>
              <a:rPr lang="en-US" dirty="0"/>
              <a:t>	</a:t>
            </a:r>
            <a:r>
              <a:rPr lang="en-US" dirty="0" err="1"/>
              <a:t>pour_amount</a:t>
            </a:r>
            <a:r>
              <a:rPr lang="en-US" dirty="0"/>
              <a:t>=min(3,4-0)=3</a:t>
            </a:r>
          </a:p>
          <a:p>
            <a:r>
              <a:rPr lang="en-US" dirty="0"/>
              <a:t>	ai=</a:t>
            </a:r>
            <a:r>
              <a:rPr lang="en-US" dirty="0" err="1"/>
              <a:t>ai+pour_amount</a:t>
            </a:r>
            <a:r>
              <a:rPr lang="en-US" dirty="0"/>
              <a:t>(ai=0+3=3)</a:t>
            </a:r>
          </a:p>
          <a:p>
            <a:r>
              <a:rPr lang="en-US" dirty="0"/>
              <a:t>	bi=bi-</a:t>
            </a:r>
            <a:r>
              <a:rPr lang="en-US" dirty="0" err="1"/>
              <a:t>pour_amount</a:t>
            </a:r>
            <a:r>
              <a:rPr lang="en-US" dirty="0"/>
              <a:t>(bi=3-3=bi=0)</a:t>
            </a:r>
          </a:p>
          <a:p>
            <a:r>
              <a:rPr lang="en-US" dirty="0"/>
              <a:t>(3,3)</a:t>
            </a:r>
          </a:p>
          <a:p>
            <a:r>
              <a:rPr lang="en-US" dirty="0"/>
              <a:t>(4,2)</a:t>
            </a:r>
          </a:p>
          <a:p>
            <a:r>
              <a:rPr lang="en-US" dirty="0"/>
              <a:t>	pour from B to A</a:t>
            </a:r>
          </a:p>
          <a:p>
            <a:r>
              <a:rPr lang="en-US" dirty="0"/>
              <a:t>	</a:t>
            </a:r>
            <a:r>
              <a:rPr lang="en-US" dirty="0" err="1"/>
              <a:t>pour_amount</a:t>
            </a:r>
            <a:r>
              <a:rPr lang="en-US" dirty="0"/>
              <a:t>=min(3,4-3)=1</a:t>
            </a:r>
          </a:p>
          <a:p>
            <a:r>
              <a:rPr lang="en-US" dirty="0"/>
              <a:t>	bi=bi-</a:t>
            </a:r>
            <a:r>
              <a:rPr lang="en-US" dirty="0" err="1"/>
              <a:t>pour_amount</a:t>
            </a:r>
            <a:r>
              <a:rPr lang="en-US" dirty="0"/>
              <a:t>=3-1=2</a:t>
            </a:r>
          </a:p>
          <a:p>
            <a:r>
              <a:rPr lang="en-US" dirty="0"/>
              <a:t>	ai=</a:t>
            </a:r>
            <a:r>
              <a:rPr lang="en-US" dirty="0" err="1"/>
              <a:t>ai+pour_amount</a:t>
            </a:r>
            <a:r>
              <a:rPr lang="en-US" dirty="0"/>
              <a:t>=3+1=4</a:t>
            </a:r>
          </a:p>
          <a:p>
            <a:r>
              <a:rPr lang="en-US" dirty="0"/>
              <a:t>(0,2)</a:t>
            </a:r>
            <a:endParaRPr lang="en-IN" dirty="0"/>
          </a:p>
        </p:txBody>
      </p:sp>
    </p:spTree>
    <p:extLst>
      <p:ext uri="{BB962C8B-B14F-4D97-AF65-F5344CB8AC3E}">
        <p14:creationId xmlns:p14="http://schemas.microsoft.com/office/powerpoint/2010/main" val="6914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37E97-F6BA-599E-AE8D-4C4F2E38237D}"/>
              </a:ext>
            </a:extLst>
          </p:cNvPr>
          <p:cNvPicPr>
            <a:picLocks noChangeAspect="1"/>
          </p:cNvPicPr>
          <p:nvPr/>
        </p:nvPicPr>
        <p:blipFill>
          <a:blip r:embed="rId2"/>
          <a:stretch>
            <a:fillRect/>
          </a:stretch>
        </p:blipFill>
        <p:spPr>
          <a:xfrm>
            <a:off x="98300" y="77718"/>
            <a:ext cx="6951429" cy="2950618"/>
          </a:xfrm>
          <a:prstGeom prst="rect">
            <a:avLst/>
          </a:prstGeom>
        </p:spPr>
      </p:pic>
      <p:sp>
        <p:nvSpPr>
          <p:cNvPr id="2" name="TextBox 1">
            <a:extLst>
              <a:ext uri="{FF2B5EF4-FFF2-40B4-BE49-F238E27FC236}">
                <a16:creationId xmlns:a16="http://schemas.microsoft.com/office/drawing/2014/main" id="{E5D0757A-CA6B-9945-059F-D8D493AB5BA3}"/>
              </a:ext>
            </a:extLst>
          </p:cNvPr>
          <p:cNvSpPr txBox="1"/>
          <p:nvPr/>
        </p:nvSpPr>
        <p:spPr>
          <a:xfrm>
            <a:off x="520856" y="3453581"/>
            <a:ext cx="9773518" cy="1200329"/>
          </a:xfrm>
          <a:prstGeom prst="rect">
            <a:avLst/>
          </a:prstGeom>
          <a:noFill/>
        </p:spPr>
        <p:txBody>
          <a:bodyPr wrap="square" rtlCol="0">
            <a:spAutoFit/>
          </a:bodyPr>
          <a:lstStyle/>
          <a:p>
            <a:r>
              <a:rPr lang="en-US" b="1" dirty="0"/>
              <a:t>The GCD ensures that the desired final water amounts are physically possible with the given jug capacities.</a:t>
            </a:r>
          </a:p>
          <a:p>
            <a:r>
              <a:rPr lang="en-US" dirty="0">
                <a:solidFill>
                  <a:srgbClr val="FF0000"/>
                </a:solidFill>
              </a:rPr>
              <a:t>If the final amounts are not multiples of the GCD, the problem has no solution, and we can avoid unnecessary calculations.</a:t>
            </a:r>
            <a:endParaRPr lang="en-IN" dirty="0">
              <a:solidFill>
                <a:srgbClr val="FF0000"/>
              </a:solidFill>
            </a:endParaRPr>
          </a:p>
        </p:txBody>
      </p:sp>
    </p:spTree>
    <p:extLst>
      <p:ext uri="{BB962C8B-B14F-4D97-AF65-F5344CB8AC3E}">
        <p14:creationId xmlns:p14="http://schemas.microsoft.com/office/powerpoint/2010/main" val="397751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5124-1900-947C-2FED-BF291757483D}"/>
              </a:ext>
            </a:extLst>
          </p:cNvPr>
          <p:cNvSpPr>
            <a:spLocks noGrp="1"/>
          </p:cNvSpPr>
          <p:nvPr>
            <p:ph type="title"/>
          </p:nvPr>
        </p:nvSpPr>
        <p:spPr/>
        <p:txBody>
          <a:bodyPr/>
          <a:lstStyle/>
          <a:p>
            <a:r>
              <a:rPr lang="en-US" b="1" i="0" dirty="0">
                <a:solidFill>
                  <a:srgbClr val="000000"/>
                </a:solidFill>
                <a:effectLst/>
                <a:latin typeface="helvetica neue"/>
              </a:rPr>
              <a:t>Problem Formulation</a:t>
            </a:r>
            <a:endParaRPr lang="en-IN" dirty="0"/>
          </a:p>
        </p:txBody>
      </p:sp>
      <p:sp>
        <p:nvSpPr>
          <p:cNvPr id="3" name="Content Placeholder 2">
            <a:extLst>
              <a:ext uri="{FF2B5EF4-FFF2-40B4-BE49-F238E27FC236}">
                <a16:creationId xmlns:a16="http://schemas.microsoft.com/office/drawing/2014/main" id="{C7388616-16AE-A6D7-9C34-11C9753959E8}"/>
              </a:ext>
            </a:extLst>
          </p:cNvPr>
          <p:cNvSpPr>
            <a:spLocks noGrp="1"/>
          </p:cNvSpPr>
          <p:nvPr>
            <p:ph idx="1"/>
          </p:nvPr>
        </p:nvSpPr>
        <p:spPr/>
        <p:txBody>
          <a:bodyPr/>
          <a:lstStyle/>
          <a:p>
            <a:pPr algn="just"/>
            <a:r>
              <a:rPr lang="en-US" b="0" i="0" dirty="0">
                <a:solidFill>
                  <a:srgbClr val="212326"/>
                </a:solidFill>
                <a:effectLst/>
                <a:latin typeface="helvetica neue"/>
              </a:rPr>
              <a:t>Problem formulation is a crucial step in problem solving. </a:t>
            </a:r>
            <a:r>
              <a:rPr lang="en-US" b="1" i="0" dirty="0">
                <a:solidFill>
                  <a:srgbClr val="212326"/>
                </a:solidFill>
                <a:effectLst/>
                <a:latin typeface="helvetica neue"/>
              </a:rPr>
              <a:t>It involves deciding what actions and states to consider in order to find a solution. </a:t>
            </a:r>
          </a:p>
          <a:p>
            <a:pPr algn="just"/>
            <a:r>
              <a:rPr lang="en-US" b="0" i="0" dirty="0">
                <a:solidFill>
                  <a:srgbClr val="212326"/>
                </a:solidFill>
                <a:effectLst/>
                <a:latin typeface="helvetica neue"/>
              </a:rPr>
              <a:t>There are four key components involved in formulating a problem: </a:t>
            </a:r>
            <a:r>
              <a:rPr lang="en-US" b="0" i="0" dirty="0">
                <a:solidFill>
                  <a:srgbClr val="FF0000"/>
                </a:solidFill>
                <a:effectLst/>
                <a:latin typeface="helvetica neue"/>
              </a:rPr>
              <a:t>the initial state</a:t>
            </a:r>
            <a:r>
              <a:rPr lang="en-US" b="0" i="0" dirty="0">
                <a:solidFill>
                  <a:srgbClr val="212326"/>
                </a:solidFill>
                <a:effectLst/>
                <a:latin typeface="helvetica neue"/>
              </a:rPr>
              <a:t>, </a:t>
            </a:r>
            <a:r>
              <a:rPr lang="en-US" b="0" i="0" u="sng" dirty="0">
                <a:solidFill>
                  <a:srgbClr val="212326"/>
                </a:solidFill>
                <a:effectLst/>
                <a:latin typeface="helvetica neue"/>
              </a:rPr>
              <a:t>successor function</a:t>
            </a:r>
            <a:r>
              <a:rPr lang="en-US" b="0" i="0" dirty="0">
                <a:solidFill>
                  <a:srgbClr val="212326"/>
                </a:solidFill>
                <a:effectLst/>
                <a:latin typeface="helvetica neue"/>
              </a:rPr>
              <a:t>, </a:t>
            </a:r>
            <a:r>
              <a:rPr lang="en-US" b="0" i="0" dirty="0">
                <a:solidFill>
                  <a:srgbClr val="FF0000"/>
                </a:solidFill>
                <a:effectLst/>
                <a:latin typeface="helvetica neue"/>
              </a:rPr>
              <a:t>goal test, </a:t>
            </a:r>
            <a:r>
              <a:rPr lang="en-US" b="0" i="0" dirty="0">
                <a:solidFill>
                  <a:srgbClr val="212326"/>
                </a:solidFill>
                <a:effectLst/>
                <a:latin typeface="helvetica neue"/>
              </a:rPr>
              <a:t>and </a:t>
            </a:r>
            <a:r>
              <a:rPr lang="en-US" b="0" i="0" u="sng" dirty="0">
                <a:solidFill>
                  <a:srgbClr val="212326"/>
                </a:solidFill>
                <a:effectLst/>
                <a:latin typeface="helvetica neue"/>
              </a:rPr>
              <a:t>path cost.</a:t>
            </a:r>
          </a:p>
          <a:p>
            <a:pPr algn="just"/>
            <a:endParaRPr lang="en-IN" dirty="0"/>
          </a:p>
        </p:txBody>
      </p:sp>
    </p:spTree>
    <p:extLst>
      <p:ext uri="{BB962C8B-B14F-4D97-AF65-F5344CB8AC3E}">
        <p14:creationId xmlns:p14="http://schemas.microsoft.com/office/powerpoint/2010/main" val="360021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30633-A353-A393-F9B3-8E1EF617B979}"/>
              </a:ext>
            </a:extLst>
          </p:cNvPr>
          <p:cNvSpPr>
            <a:spLocks noGrp="1"/>
          </p:cNvSpPr>
          <p:nvPr>
            <p:ph idx="1"/>
          </p:nvPr>
        </p:nvSpPr>
        <p:spPr>
          <a:xfrm>
            <a:off x="838200" y="717754"/>
            <a:ext cx="10515600" cy="5830529"/>
          </a:xfrm>
        </p:spPr>
        <p:txBody>
          <a:bodyPr>
            <a:normAutofit fontScale="92500" lnSpcReduction="20000"/>
          </a:bodyPr>
          <a:lstStyle/>
          <a:p>
            <a:pPr algn="just"/>
            <a:r>
              <a:rPr lang="en-US" b="1" i="0" dirty="0">
                <a:solidFill>
                  <a:srgbClr val="000000"/>
                </a:solidFill>
                <a:effectLst/>
                <a:latin typeface="helvetica neue"/>
              </a:rPr>
              <a:t>Initial State</a:t>
            </a:r>
          </a:p>
          <a:p>
            <a:pPr algn="just"/>
            <a:r>
              <a:rPr lang="en-US" b="0" i="0" dirty="0">
                <a:solidFill>
                  <a:srgbClr val="212326"/>
                </a:solidFill>
                <a:effectLst/>
                <a:latin typeface="helvetica neue"/>
              </a:rPr>
              <a:t>The initial state is the starting point of the problem-solving process. </a:t>
            </a:r>
          </a:p>
          <a:p>
            <a:pPr algn="just"/>
            <a:r>
              <a:rPr lang="en-US" b="0" i="0" dirty="0">
                <a:solidFill>
                  <a:srgbClr val="212326"/>
                </a:solidFill>
                <a:effectLst/>
                <a:latin typeface="helvetica neue"/>
              </a:rPr>
              <a:t>It describes the possible situation from which the search begins for a solution. </a:t>
            </a:r>
          </a:p>
          <a:p>
            <a:pPr algn="just"/>
            <a:r>
              <a:rPr lang="en-US" b="1" i="0" dirty="0">
                <a:solidFill>
                  <a:srgbClr val="000000"/>
                </a:solidFill>
                <a:effectLst/>
                <a:latin typeface="helvetica neue"/>
              </a:rPr>
              <a:t>Successor Function</a:t>
            </a:r>
          </a:p>
          <a:p>
            <a:pPr algn="just"/>
            <a:r>
              <a:rPr lang="en-US" b="0" i="0" dirty="0">
                <a:solidFill>
                  <a:srgbClr val="212326"/>
                </a:solidFill>
                <a:effectLst/>
                <a:latin typeface="helvetica neue"/>
              </a:rPr>
              <a:t>The successor function describes the possible actions available . It determines which actions can be taken from a given state and what successor state will be reached as a result. </a:t>
            </a:r>
          </a:p>
          <a:p>
            <a:pPr algn="just"/>
            <a:r>
              <a:rPr lang="en-US" b="1" i="0" dirty="0">
                <a:solidFill>
                  <a:srgbClr val="000000"/>
                </a:solidFill>
                <a:effectLst/>
                <a:latin typeface="helvetica neue"/>
              </a:rPr>
              <a:t>Goal Test</a:t>
            </a:r>
          </a:p>
          <a:p>
            <a:pPr algn="just"/>
            <a:r>
              <a:rPr lang="en-US" b="0" i="0" dirty="0">
                <a:solidFill>
                  <a:srgbClr val="212326"/>
                </a:solidFill>
                <a:effectLst/>
                <a:latin typeface="helvetica neue"/>
              </a:rPr>
              <a:t>The goal test is used to determine whether a given state satisfies the desired goal. </a:t>
            </a:r>
          </a:p>
          <a:p>
            <a:pPr algn="just"/>
            <a:r>
              <a:rPr lang="en-US" b="1" i="0" dirty="0">
                <a:solidFill>
                  <a:srgbClr val="000000"/>
                </a:solidFill>
                <a:effectLst/>
                <a:latin typeface="helvetica neue"/>
              </a:rPr>
              <a:t>Path Cost</a:t>
            </a:r>
          </a:p>
          <a:p>
            <a:pPr algn="just"/>
            <a:r>
              <a:rPr lang="en-US" b="0" i="0" dirty="0">
                <a:solidFill>
                  <a:srgbClr val="212326"/>
                </a:solidFill>
                <a:effectLst/>
                <a:latin typeface="helvetica neue"/>
              </a:rPr>
              <a:t>The path cost assigns a numeric value to each path in the search space. It represents the cost or distance associated with traveling from one state to another. The path cost influences the search algorithm's decision-making process, as it aims to find the optimal solution with the minimum path cost.</a:t>
            </a:r>
          </a:p>
          <a:p>
            <a:pPr algn="just"/>
            <a:endParaRPr lang="en-IN" dirty="0"/>
          </a:p>
        </p:txBody>
      </p:sp>
    </p:spTree>
    <p:extLst>
      <p:ext uri="{BB962C8B-B14F-4D97-AF65-F5344CB8AC3E}">
        <p14:creationId xmlns:p14="http://schemas.microsoft.com/office/powerpoint/2010/main" val="314099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39B4-B000-447C-01D3-74D06E00B483}"/>
              </a:ext>
            </a:extLst>
          </p:cNvPr>
          <p:cNvSpPr>
            <a:spLocks noGrp="1"/>
          </p:cNvSpPr>
          <p:nvPr>
            <p:ph type="title"/>
          </p:nvPr>
        </p:nvSpPr>
        <p:spPr/>
        <p:txBody>
          <a:bodyPr/>
          <a:lstStyle/>
          <a:p>
            <a:r>
              <a:rPr lang="en-US" dirty="0" err="1"/>
              <a:t>Waterjug</a:t>
            </a:r>
            <a:r>
              <a:rPr lang="en-US" dirty="0"/>
              <a:t> problem</a:t>
            </a:r>
            <a:endParaRPr lang="en-IN" dirty="0"/>
          </a:p>
        </p:txBody>
      </p:sp>
      <p:sp>
        <p:nvSpPr>
          <p:cNvPr id="3" name="Content Placeholder 2">
            <a:extLst>
              <a:ext uri="{FF2B5EF4-FFF2-40B4-BE49-F238E27FC236}">
                <a16:creationId xmlns:a16="http://schemas.microsoft.com/office/drawing/2014/main" id="{1682B57F-9232-003C-7ED9-A6719403BCA1}"/>
              </a:ext>
            </a:extLst>
          </p:cNvPr>
          <p:cNvSpPr>
            <a:spLocks noGrp="1"/>
          </p:cNvSpPr>
          <p:nvPr>
            <p:ph idx="1"/>
          </p:nvPr>
        </p:nvSpPr>
        <p:spPr/>
        <p:txBody>
          <a:bodyPr>
            <a:normAutofit fontScale="92500" lnSpcReduction="10000"/>
          </a:bodyPr>
          <a:lstStyle/>
          <a:p>
            <a:pPr algn="just"/>
            <a:r>
              <a:rPr lang="en-US" b="0" i="0" dirty="0">
                <a:solidFill>
                  <a:srgbClr val="232323"/>
                </a:solidFill>
                <a:effectLst/>
                <a:latin typeface="Satoshi-Regular"/>
              </a:rPr>
              <a:t>The Water Jug Problem in Artificial Intelligence is a classic puzzle in AI and mathematics that focuses on optimizing the use of two or more water jugs to measure a specific quantity of water.</a:t>
            </a:r>
          </a:p>
          <a:p>
            <a:pPr algn="just">
              <a:buFont typeface="Arial" panose="020B0604020202020204" pitchFamily="34" charset="0"/>
              <a:buChar char="•"/>
            </a:pPr>
            <a:r>
              <a:rPr lang="en-US" dirty="0">
                <a:solidFill>
                  <a:srgbClr val="232323"/>
                </a:solidFill>
                <a:latin typeface="Satoshi-Regular"/>
              </a:rPr>
              <a:t>T</a:t>
            </a:r>
            <a:r>
              <a:rPr lang="en-US" b="0" i="0" u="none" strike="noStrike" dirty="0">
                <a:solidFill>
                  <a:srgbClr val="232323"/>
                </a:solidFill>
                <a:effectLst/>
                <a:latin typeface="Satoshi-Regular"/>
              </a:rPr>
              <a:t>he problem involves two jugs, each with a different capacity.</a:t>
            </a:r>
          </a:p>
          <a:p>
            <a:pPr algn="just">
              <a:buFont typeface="Arial" panose="020B0604020202020204" pitchFamily="34" charset="0"/>
              <a:buChar char="•"/>
            </a:pPr>
            <a:r>
              <a:rPr lang="en-US" b="0" i="0" u="none" strike="noStrike" dirty="0">
                <a:solidFill>
                  <a:srgbClr val="232323"/>
                </a:solidFill>
                <a:effectLst/>
                <a:latin typeface="Satoshi-Regular"/>
              </a:rPr>
              <a:t>The goal is to measure a specific amount of water using these jugs while adhering to certain rules and constraints.</a:t>
            </a:r>
          </a:p>
          <a:p>
            <a:pPr algn="l">
              <a:buFont typeface="Arial" panose="020B0604020202020204" pitchFamily="34" charset="0"/>
              <a:buChar char="•"/>
            </a:pPr>
            <a:r>
              <a:rPr lang="en-US" b="0" i="0" u="none" strike="noStrike" dirty="0">
                <a:solidFill>
                  <a:srgbClr val="232323"/>
                </a:solidFill>
                <a:effectLst/>
                <a:latin typeface="Satoshi-Regular"/>
              </a:rPr>
              <a:t>The Water Jug Problem in AI involves constraints and objectives that make it a puzzle:</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Constraint 1: The jugs have limited capacities.</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Constraint 2: You can only fill or pour water between the jugs or from the source.</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Objective: The goal is to measure a specific quantity of water accurately, typically by combining and transferring water between the jugs.</a:t>
            </a:r>
          </a:p>
          <a:p>
            <a:pPr algn="just"/>
            <a:endParaRPr lang="en-IN" dirty="0"/>
          </a:p>
        </p:txBody>
      </p:sp>
    </p:spTree>
    <p:extLst>
      <p:ext uri="{BB962C8B-B14F-4D97-AF65-F5344CB8AC3E}">
        <p14:creationId xmlns:p14="http://schemas.microsoft.com/office/powerpoint/2010/main" val="9019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67D5-FC04-687E-CC93-14883D08F2EC}"/>
              </a:ext>
            </a:extLst>
          </p:cNvPr>
          <p:cNvSpPr>
            <a:spLocks noGrp="1"/>
          </p:cNvSpPr>
          <p:nvPr>
            <p:ph type="title"/>
          </p:nvPr>
        </p:nvSpPr>
        <p:spPr/>
        <p:txBody>
          <a:bodyPr/>
          <a:lstStyle/>
          <a:p>
            <a:r>
              <a:rPr lang="en-US" b="1" i="0" dirty="0">
                <a:solidFill>
                  <a:srgbClr val="232323"/>
                </a:solidFill>
                <a:effectLst/>
                <a:latin typeface="gellix-semibold"/>
              </a:rPr>
              <a:t>State Space and Action Space:</a:t>
            </a:r>
            <a:endParaRPr lang="en-IN" dirty="0"/>
          </a:p>
        </p:txBody>
      </p:sp>
      <p:sp>
        <p:nvSpPr>
          <p:cNvPr id="3" name="Content Placeholder 2">
            <a:extLst>
              <a:ext uri="{FF2B5EF4-FFF2-40B4-BE49-F238E27FC236}">
                <a16:creationId xmlns:a16="http://schemas.microsoft.com/office/drawing/2014/main" id="{383E8BFD-21E8-07E3-3564-06F8773A365C}"/>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32323"/>
                </a:solidFill>
                <a:effectLst/>
                <a:latin typeface="Satoshi-Regular"/>
              </a:rPr>
              <a:t>In AI problem-solving, we work with a state space (all possible states) and an action space (all possible actions).</a:t>
            </a:r>
          </a:p>
          <a:p>
            <a:pPr algn="l">
              <a:buFont typeface="Arial" panose="020B0604020202020204" pitchFamily="34" charset="0"/>
              <a:buChar char="•"/>
            </a:pPr>
            <a:r>
              <a:rPr lang="en-US" b="0" i="0" u="none" strike="noStrike" dirty="0">
                <a:solidFill>
                  <a:srgbClr val="232323"/>
                </a:solidFill>
                <a:effectLst/>
                <a:latin typeface="Satoshi-Regular"/>
              </a:rPr>
              <a:t>In the Water Jug Problem, the state space comprises all possible configurations of water levels in the jugs.</a:t>
            </a:r>
          </a:p>
          <a:p>
            <a:pPr algn="l">
              <a:buFont typeface="Arial" panose="020B0604020202020204" pitchFamily="34" charset="0"/>
              <a:buChar char="•"/>
            </a:pPr>
            <a:r>
              <a:rPr lang="en-US" b="0" i="0" u="none" strike="noStrike" dirty="0">
                <a:solidFill>
                  <a:srgbClr val="232323"/>
                </a:solidFill>
                <a:effectLst/>
                <a:latin typeface="Satoshi-Regular"/>
              </a:rPr>
              <a:t>The action space includes the actions you can take, such as filling a jug, emptying a jug, or pouring water from one jug to another.</a:t>
            </a:r>
          </a:p>
          <a:p>
            <a:endParaRPr lang="en-IN" dirty="0"/>
          </a:p>
        </p:txBody>
      </p:sp>
    </p:spTree>
    <p:extLst>
      <p:ext uri="{BB962C8B-B14F-4D97-AF65-F5344CB8AC3E}">
        <p14:creationId xmlns:p14="http://schemas.microsoft.com/office/powerpoint/2010/main" val="105247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F6C4-835C-E1B8-1338-39394453C6CD}"/>
              </a:ext>
            </a:extLst>
          </p:cNvPr>
          <p:cNvSpPr>
            <a:spLocks noGrp="1"/>
          </p:cNvSpPr>
          <p:nvPr>
            <p:ph type="title"/>
          </p:nvPr>
        </p:nvSpPr>
        <p:spPr/>
        <p:txBody>
          <a:bodyPr/>
          <a:lstStyle/>
          <a:p>
            <a:r>
              <a:rPr lang="en-US" b="1" i="0" dirty="0">
                <a:solidFill>
                  <a:srgbClr val="232323"/>
                </a:solidFill>
                <a:effectLst/>
                <a:latin typeface="gellix-semibold"/>
              </a:rPr>
              <a:t>Initial State, Goal State, and Actions:</a:t>
            </a:r>
            <a:endParaRPr lang="en-IN" dirty="0"/>
          </a:p>
        </p:txBody>
      </p:sp>
      <p:sp>
        <p:nvSpPr>
          <p:cNvPr id="3" name="Content Placeholder 2">
            <a:extLst>
              <a:ext uri="{FF2B5EF4-FFF2-40B4-BE49-F238E27FC236}">
                <a16:creationId xmlns:a16="http://schemas.microsoft.com/office/drawing/2014/main" id="{611172B6-7E14-1C78-BA32-0C97F421F2C2}"/>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32323"/>
                </a:solidFill>
                <a:effectLst/>
                <a:latin typeface="Satoshi-Regular"/>
              </a:rPr>
              <a:t>The initial state is where you start. In the classic scenario, this typically means both jugs are empty.</a:t>
            </a:r>
          </a:p>
          <a:p>
            <a:pPr algn="l">
              <a:buFont typeface="Arial" panose="020B0604020202020204" pitchFamily="34" charset="0"/>
              <a:buChar char="•"/>
            </a:pPr>
            <a:r>
              <a:rPr lang="en-US" b="0" i="0" u="none" strike="noStrike" dirty="0">
                <a:solidFill>
                  <a:srgbClr val="232323"/>
                </a:solidFill>
                <a:effectLst/>
                <a:latin typeface="Satoshi-Regular"/>
              </a:rPr>
              <a:t>The goal state is where you want to reach, representing the desired water level, e.g., 4 liters.</a:t>
            </a:r>
          </a:p>
          <a:p>
            <a:pPr algn="l">
              <a:buFont typeface="Arial" panose="020B0604020202020204" pitchFamily="34" charset="0"/>
              <a:buChar char="•"/>
            </a:pPr>
            <a:r>
              <a:rPr lang="en-US" b="0" i="0" u="none" strike="noStrike" dirty="0">
                <a:solidFill>
                  <a:srgbClr val="232323"/>
                </a:solidFill>
                <a:effectLst/>
                <a:latin typeface="Satoshi-Regular"/>
              </a:rPr>
              <a:t>Actions are the operations you can perform on the jugs, such as filling, emptying, or pouring water between them.</a:t>
            </a:r>
          </a:p>
          <a:p>
            <a:endParaRPr lang="en-IN" dirty="0"/>
          </a:p>
        </p:txBody>
      </p:sp>
    </p:spTree>
    <p:extLst>
      <p:ext uri="{BB962C8B-B14F-4D97-AF65-F5344CB8AC3E}">
        <p14:creationId xmlns:p14="http://schemas.microsoft.com/office/powerpoint/2010/main" val="158569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a:extLst>
              <a:ext uri="{FF2B5EF4-FFF2-40B4-BE49-F238E27FC236}">
                <a16:creationId xmlns:a16="http://schemas.microsoft.com/office/drawing/2014/main" id="{3DF996DC-24DA-B0B6-9A50-3EB41379A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 y="0"/>
            <a:ext cx="117200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7C6621-EC15-46A7-919C-B56D160C725F}"/>
              </a:ext>
            </a:extLst>
          </p:cNvPr>
          <p:cNvSpPr txBox="1"/>
          <p:nvPr/>
        </p:nvSpPr>
        <p:spPr>
          <a:xfrm>
            <a:off x="412955" y="1425677"/>
            <a:ext cx="3179467" cy="923330"/>
          </a:xfrm>
          <a:prstGeom prst="rect">
            <a:avLst/>
          </a:prstGeom>
          <a:noFill/>
        </p:spPr>
        <p:txBody>
          <a:bodyPr wrap="square" rtlCol="0">
            <a:spAutoFit/>
          </a:bodyPr>
          <a:lstStyle/>
          <a:p>
            <a:r>
              <a:rPr lang="en-US" dirty="0"/>
              <a:t>Jug A: 5	Jug B:3</a:t>
            </a:r>
          </a:p>
          <a:p>
            <a:r>
              <a:rPr lang="en-US" dirty="0"/>
              <a:t>Initially: Jug A:0 Jug B:0</a:t>
            </a:r>
          </a:p>
          <a:p>
            <a:r>
              <a:rPr lang="en-US" dirty="0"/>
              <a:t>Goal state: Jug A:4 Jug B:0</a:t>
            </a:r>
            <a:endParaRPr lang="en-IN" dirty="0"/>
          </a:p>
        </p:txBody>
      </p:sp>
      <p:graphicFrame>
        <p:nvGraphicFramePr>
          <p:cNvPr id="3" name="Table 2">
            <a:extLst>
              <a:ext uri="{FF2B5EF4-FFF2-40B4-BE49-F238E27FC236}">
                <a16:creationId xmlns:a16="http://schemas.microsoft.com/office/drawing/2014/main" id="{A8CD778C-2867-0A88-2E21-1242A963F36D}"/>
              </a:ext>
            </a:extLst>
          </p:cNvPr>
          <p:cNvGraphicFramePr>
            <a:graphicFrameLocks noGrp="1"/>
          </p:cNvGraphicFramePr>
          <p:nvPr>
            <p:extLst>
              <p:ext uri="{D42A27DB-BD31-4B8C-83A1-F6EECF244321}">
                <p14:modId xmlns:p14="http://schemas.microsoft.com/office/powerpoint/2010/main" val="961969735"/>
              </p:ext>
            </p:extLst>
          </p:nvPr>
        </p:nvGraphicFramePr>
        <p:xfrm>
          <a:off x="7187380" y="422788"/>
          <a:ext cx="3952568" cy="5903568"/>
        </p:xfrm>
        <a:graphic>
          <a:graphicData uri="http://schemas.openxmlformats.org/drawingml/2006/table">
            <a:tbl>
              <a:tblPr firstRow="1" bandRow="1">
                <a:tableStyleId>{5940675A-B579-460E-94D1-54222C63F5DA}</a:tableStyleId>
              </a:tblPr>
              <a:tblGrid>
                <a:gridCol w="3952568">
                  <a:extLst>
                    <a:ext uri="{9D8B030D-6E8A-4147-A177-3AD203B41FA5}">
                      <a16:colId xmlns:a16="http://schemas.microsoft.com/office/drawing/2014/main" val="4273650415"/>
                    </a:ext>
                  </a:extLst>
                </a:gridCol>
              </a:tblGrid>
              <a:tr h="831528">
                <a:tc>
                  <a:txBody>
                    <a:bodyPr/>
                    <a:lstStyle/>
                    <a:p>
                      <a:r>
                        <a:rPr lang="en-US" dirty="0"/>
                        <a:t>1.Fill Jug A Completely(Jug A:5)</a:t>
                      </a:r>
                      <a:endParaRPr lang="en-IN" dirty="0"/>
                    </a:p>
                  </a:txBody>
                  <a:tcPr/>
                </a:tc>
                <a:extLst>
                  <a:ext uri="{0D108BD9-81ED-4DB2-BD59-A6C34878D82A}">
                    <a16:rowId xmlns:a16="http://schemas.microsoft.com/office/drawing/2014/main" val="3044526150"/>
                  </a:ext>
                </a:extLst>
              </a:tr>
              <a:tr h="831528">
                <a:tc>
                  <a:txBody>
                    <a:bodyPr/>
                    <a:lstStyle/>
                    <a:p>
                      <a:r>
                        <a:rPr lang="en-US" dirty="0"/>
                        <a:t>2.Pour water from Jug A to Jug B until B is full.(Jug A:2,Jug B:3(as total capacity is 3))</a:t>
                      </a:r>
                      <a:endParaRPr lang="en-IN" dirty="0"/>
                    </a:p>
                  </a:txBody>
                  <a:tcPr/>
                </a:tc>
                <a:extLst>
                  <a:ext uri="{0D108BD9-81ED-4DB2-BD59-A6C34878D82A}">
                    <a16:rowId xmlns:a16="http://schemas.microsoft.com/office/drawing/2014/main" val="3743528039"/>
                  </a:ext>
                </a:extLst>
              </a:tr>
              <a:tr h="831528">
                <a:tc>
                  <a:txBody>
                    <a:bodyPr/>
                    <a:lstStyle/>
                    <a:p>
                      <a:r>
                        <a:rPr lang="en-US" dirty="0"/>
                        <a:t>3.Empty Jug B(Jug A:2 , Jug B:0)</a:t>
                      </a:r>
                      <a:endParaRPr lang="en-IN" dirty="0"/>
                    </a:p>
                  </a:txBody>
                  <a:tcPr/>
                </a:tc>
                <a:extLst>
                  <a:ext uri="{0D108BD9-81ED-4DB2-BD59-A6C34878D82A}">
                    <a16:rowId xmlns:a16="http://schemas.microsoft.com/office/drawing/2014/main" val="3537979352"/>
                  </a:ext>
                </a:extLst>
              </a:tr>
              <a:tr h="831528">
                <a:tc>
                  <a:txBody>
                    <a:bodyPr/>
                    <a:lstStyle/>
                    <a:p>
                      <a:r>
                        <a:rPr lang="en-US" dirty="0"/>
                        <a:t>4. Pour water from Jug A to Jug B(Jug A:0, Jug B:2)</a:t>
                      </a:r>
                      <a:endParaRPr lang="en-IN" dirty="0"/>
                    </a:p>
                  </a:txBody>
                  <a:tcPr/>
                </a:tc>
                <a:extLst>
                  <a:ext uri="{0D108BD9-81ED-4DB2-BD59-A6C34878D82A}">
                    <a16:rowId xmlns:a16="http://schemas.microsoft.com/office/drawing/2014/main" val="1491925396"/>
                  </a:ext>
                </a:extLst>
              </a:tr>
              <a:tr h="1663056">
                <a:tc>
                  <a:txBody>
                    <a:bodyPr/>
                    <a:lstStyle/>
                    <a:p>
                      <a:r>
                        <a:rPr lang="en-US" dirty="0"/>
                        <a:t>5. AND 6. </a:t>
                      </a:r>
                    </a:p>
                    <a:p>
                      <a:r>
                        <a:rPr lang="en-US" dirty="0">
                          <a:solidFill>
                            <a:srgbClr val="FF0000"/>
                          </a:solidFill>
                        </a:rPr>
                        <a:t>Fill Jug A completely and Pour water from A to B until it is full.</a:t>
                      </a:r>
                      <a:r>
                        <a:rPr lang="en-US" dirty="0">
                          <a:solidFill>
                            <a:schemeClr val="tx1"/>
                          </a:solidFill>
                        </a:rPr>
                        <a:t>(Jug A:4 ,Jug B:3)</a:t>
                      </a:r>
                      <a:endParaRPr lang="en-IN" dirty="0"/>
                    </a:p>
                  </a:txBody>
                  <a:tcPr/>
                </a:tc>
                <a:extLst>
                  <a:ext uri="{0D108BD9-81ED-4DB2-BD59-A6C34878D82A}">
                    <a16:rowId xmlns:a16="http://schemas.microsoft.com/office/drawing/2014/main" val="342525351"/>
                  </a:ext>
                </a:extLst>
              </a:tr>
              <a:tr h="831528">
                <a:tc>
                  <a:txBody>
                    <a:bodyPr/>
                    <a:lstStyle/>
                    <a:p>
                      <a:r>
                        <a:rPr lang="en-US" dirty="0"/>
                        <a:t>7. Empty Jug B. Goal state reached as Jug A:4</a:t>
                      </a:r>
                      <a:endParaRPr lang="en-IN" dirty="0"/>
                    </a:p>
                  </a:txBody>
                  <a:tcPr/>
                </a:tc>
                <a:extLst>
                  <a:ext uri="{0D108BD9-81ED-4DB2-BD59-A6C34878D82A}">
                    <a16:rowId xmlns:a16="http://schemas.microsoft.com/office/drawing/2014/main" val="516882512"/>
                  </a:ext>
                </a:extLst>
              </a:tr>
            </a:tbl>
          </a:graphicData>
        </a:graphic>
      </p:graphicFrame>
    </p:spTree>
    <p:extLst>
      <p:ext uri="{BB962C8B-B14F-4D97-AF65-F5344CB8AC3E}">
        <p14:creationId xmlns:p14="http://schemas.microsoft.com/office/powerpoint/2010/main" val="108308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7F0AC-B6FE-13B7-70A6-0615E70AFAB9}"/>
              </a:ext>
            </a:extLst>
          </p:cNvPr>
          <p:cNvPicPr>
            <a:picLocks noChangeAspect="1"/>
          </p:cNvPicPr>
          <p:nvPr/>
        </p:nvPicPr>
        <p:blipFill>
          <a:blip r:embed="rId2"/>
          <a:stretch>
            <a:fillRect/>
          </a:stretch>
        </p:blipFill>
        <p:spPr>
          <a:xfrm>
            <a:off x="123796" y="133463"/>
            <a:ext cx="8164797" cy="6319797"/>
          </a:xfrm>
          <a:prstGeom prst="rect">
            <a:avLst/>
          </a:prstGeom>
        </p:spPr>
      </p:pic>
      <p:sp>
        <p:nvSpPr>
          <p:cNvPr id="4" name="TextBox 3">
            <a:extLst>
              <a:ext uri="{FF2B5EF4-FFF2-40B4-BE49-F238E27FC236}">
                <a16:creationId xmlns:a16="http://schemas.microsoft.com/office/drawing/2014/main" id="{58AA75C7-BD2C-C94A-A770-C365BC29C0C4}"/>
              </a:ext>
            </a:extLst>
          </p:cNvPr>
          <p:cNvSpPr txBox="1"/>
          <p:nvPr/>
        </p:nvSpPr>
        <p:spPr>
          <a:xfrm>
            <a:off x="7020233" y="983225"/>
            <a:ext cx="4657897" cy="5632311"/>
          </a:xfrm>
          <a:prstGeom prst="rect">
            <a:avLst/>
          </a:prstGeom>
          <a:noFill/>
        </p:spPr>
        <p:txBody>
          <a:bodyPr wrap="square" rtlCol="0">
            <a:spAutoFit/>
          </a:bodyPr>
          <a:lstStyle/>
          <a:p>
            <a:pPr marL="342900" indent="-342900" algn="just">
              <a:buFont typeface="+mj-lt"/>
              <a:buAutoNum type="arabicPeriod"/>
            </a:pPr>
            <a:r>
              <a:rPr lang="en-US" b="1" dirty="0"/>
              <a:t>a and b: </a:t>
            </a:r>
            <a:r>
              <a:rPr lang="en-US" dirty="0">
                <a:solidFill>
                  <a:srgbClr val="FF0000"/>
                </a:solidFill>
              </a:rPr>
              <a:t>The capacities of Jug A and Jug B, meaning how much water each jug can hold.</a:t>
            </a:r>
          </a:p>
          <a:p>
            <a:pPr marL="342900" indent="-342900" algn="just">
              <a:buFont typeface="+mj-lt"/>
              <a:buAutoNum type="arabicPeriod"/>
            </a:pPr>
            <a:r>
              <a:rPr lang="en-US" dirty="0"/>
              <a:t>ai and bi: </a:t>
            </a:r>
            <a:r>
              <a:rPr lang="en-US" dirty="0">
                <a:solidFill>
                  <a:srgbClr val="00B0F0"/>
                </a:solidFill>
              </a:rPr>
              <a:t>The initial amount of water in Jug A and Jug B, which could be empty or partially filled.</a:t>
            </a:r>
          </a:p>
          <a:p>
            <a:pPr marL="342900" indent="-342900" algn="just">
              <a:buFont typeface="+mj-lt"/>
              <a:buAutoNum type="arabicPeriod"/>
            </a:pPr>
            <a:r>
              <a:rPr lang="en-US" dirty="0" err="1"/>
              <a:t>af</a:t>
            </a:r>
            <a:r>
              <a:rPr lang="en-US" dirty="0"/>
              <a:t> and bf: </a:t>
            </a:r>
            <a:r>
              <a:rPr lang="en-US" b="1" dirty="0"/>
              <a:t>The target (or final) amount of water you want in Jug A and Jug B.</a:t>
            </a:r>
          </a:p>
          <a:p>
            <a:pPr marL="342900" indent="-342900" algn="just">
              <a:buFont typeface="+mj-lt"/>
              <a:buAutoNum type="arabicPeriod"/>
            </a:pPr>
            <a:endParaRPr lang="en-US" b="1" dirty="0"/>
          </a:p>
          <a:p>
            <a:pPr marL="342900" indent="-342900" algn="just">
              <a:buFont typeface="+mj-lt"/>
              <a:buAutoNum type="arabicPeriod"/>
            </a:pPr>
            <a:endParaRPr lang="en-US" b="1" dirty="0"/>
          </a:p>
          <a:p>
            <a:pPr marL="342900" indent="-342900" algn="just">
              <a:buFont typeface="+mj-lt"/>
              <a:buAutoNum type="arabicPeriod"/>
            </a:pPr>
            <a:r>
              <a:rPr lang="en-US" dirty="0">
                <a:solidFill>
                  <a:srgbClr val="FF0000"/>
                </a:solidFill>
              </a:rPr>
              <a:t>If the capacity of a jug (a or b) is less than or equal to 0, </a:t>
            </a:r>
            <a:r>
              <a:rPr lang="en-US" b="1" dirty="0"/>
              <a:t>it is not valid because jugs must hold positive amounts of water.</a:t>
            </a:r>
          </a:p>
          <a:p>
            <a:pPr marL="342900" indent="-342900" algn="just">
              <a:buFont typeface="+mj-lt"/>
              <a:buAutoNum type="arabicPeriod"/>
            </a:pPr>
            <a:r>
              <a:rPr lang="en-US" dirty="0"/>
              <a:t>If any of the initial or final water amounts (ai, bi, </a:t>
            </a:r>
            <a:r>
              <a:rPr lang="en-US" dirty="0" err="1"/>
              <a:t>af</a:t>
            </a:r>
            <a:r>
              <a:rPr lang="en-US" dirty="0"/>
              <a:t>, bf) are negative, </a:t>
            </a:r>
            <a:r>
              <a:rPr lang="en-US" dirty="0">
                <a:solidFill>
                  <a:srgbClr val="FF0000"/>
                </a:solidFill>
              </a:rPr>
              <a:t>it's not valid because you can't have negative amounts of water</a:t>
            </a:r>
            <a:r>
              <a:rPr lang="en-US" dirty="0"/>
              <a:t>.</a:t>
            </a:r>
          </a:p>
          <a:p>
            <a:pPr marL="342900" indent="-342900" algn="just">
              <a:buFont typeface="+mj-lt"/>
              <a:buAutoNum type="arabicPeriod"/>
            </a:pPr>
            <a:r>
              <a:rPr lang="en-US" dirty="0"/>
              <a:t>If any of these conditions fail, the program will print an error message and stop using exit(1).</a:t>
            </a:r>
            <a:endParaRPr lang="en-IN" dirty="0"/>
          </a:p>
        </p:txBody>
      </p:sp>
    </p:spTree>
    <p:extLst>
      <p:ext uri="{BB962C8B-B14F-4D97-AF65-F5344CB8AC3E}">
        <p14:creationId xmlns:p14="http://schemas.microsoft.com/office/powerpoint/2010/main" val="64055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BC79B-FB6A-47C8-FA0D-52E219A7C8D1}"/>
              </a:ext>
            </a:extLst>
          </p:cNvPr>
          <p:cNvPicPr>
            <a:picLocks noChangeAspect="1"/>
          </p:cNvPicPr>
          <p:nvPr/>
        </p:nvPicPr>
        <p:blipFill>
          <a:blip r:embed="rId2"/>
          <a:stretch>
            <a:fillRect/>
          </a:stretch>
        </p:blipFill>
        <p:spPr>
          <a:xfrm>
            <a:off x="328889" y="988070"/>
            <a:ext cx="10330062" cy="4429505"/>
          </a:xfrm>
          <a:prstGeom prst="rect">
            <a:avLst/>
          </a:prstGeom>
        </p:spPr>
      </p:pic>
    </p:spTree>
    <p:extLst>
      <p:ext uri="{BB962C8B-B14F-4D97-AF65-F5344CB8AC3E}">
        <p14:creationId xmlns:p14="http://schemas.microsoft.com/office/powerpoint/2010/main" val="2570702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934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gellix-semibold</vt:lpstr>
      <vt:lpstr>helvetica neue</vt:lpstr>
      <vt:lpstr>Satoshi-Regular</vt:lpstr>
      <vt:lpstr>Office Theme</vt:lpstr>
      <vt:lpstr>Waterjug problem</vt:lpstr>
      <vt:lpstr>Problem Formulation</vt:lpstr>
      <vt:lpstr>PowerPoint Presentation</vt:lpstr>
      <vt:lpstr>Waterjug problem</vt:lpstr>
      <vt:lpstr>State Space and Action Space:</vt:lpstr>
      <vt:lpstr>Initial State, Goal State, and Actions: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Mateen</dc:creator>
  <cp:lastModifiedBy>Sana Mateen</cp:lastModifiedBy>
  <cp:revision>9</cp:revision>
  <dcterms:created xsi:type="dcterms:W3CDTF">2024-09-07T17:45:10Z</dcterms:created>
  <dcterms:modified xsi:type="dcterms:W3CDTF">2024-09-08T09:08:51Z</dcterms:modified>
</cp:coreProperties>
</file>