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 initials="M" lastIdx="1" clrIdx="0">
    <p:extLst>
      <p:ext uri="{19B8F6BF-5375-455C-9EA6-DF929625EA0E}">
        <p15:presenceInfo xmlns:p15="http://schemas.microsoft.com/office/powerpoint/2012/main" userId="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FF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64E9C9-1CAB-4150-A39B-E92D7F3FCB75}"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E0EC5-954D-49FF-BF65-F3DE3A0441BB}" type="slidenum">
              <a:rPr lang="en-IN" smtClean="0"/>
              <a:t>‹#›</a:t>
            </a:fld>
            <a:endParaRPr lang="en-IN"/>
          </a:p>
        </p:txBody>
      </p:sp>
    </p:spTree>
    <p:extLst>
      <p:ext uri="{BB962C8B-B14F-4D97-AF65-F5344CB8AC3E}">
        <p14:creationId xmlns:p14="http://schemas.microsoft.com/office/powerpoint/2010/main" val="317013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64E9C9-1CAB-4150-A39B-E92D7F3FCB75}"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E0EC5-954D-49FF-BF65-F3DE3A0441BB}" type="slidenum">
              <a:rPr lang="en-IN" smtClean="0"/>
              <a:t>‹#›</a:t>
            </a:fld>
            <a:endParaRPr lang="en-IN"/>
          </a:p>
        </p:txBody>
      </p:sp>
    </p:spTree>
    <p:extLst>
      <p:ext uri="{BB962C8B-B14F-4D97-AF65-F5344CB8AC3E}">
        <p14:creationId xmlns:p14="http://schemas.microsoft.com/office/powerpoint/2010/main" val="387284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64E9C9-1CAB-4150-A39B-E92D7F3FCB75}"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E0EC5-954D-49FF-BF65-F3DE3A0441B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09991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64E9C9-1CAB-4150-A39B-E92D7F3FCB75}"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E0EC5-954D-49FF-BF65-F3DE3A0441BB}" type="slidenum">
              <a:rPr lang="en-IN" smtClean="0"/>
              <a:t>‹#›</a:t>
            </a:fld>
            <a:endParaRPr lang="en-IN"/>
          </a:p>
        </p:txBody>
      </p:sp>
    </p:spTree>
    <p:extLst>
      <p:ext uri="{BB962C8B-B14F-4D97-AF65-F5344CB8AC3E}">
        <p14:creationId xmlns:p14="http://schemas.microsoft.com/office/powerpoint/2010/main" val="3895867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64E9C9-1CAB-4150-A39B-E92D7F3FCB75}"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E0EC5-954D-49FF-BF65-F3DE3A0441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5290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64E9C9-1CAB-4150-A39B-E92D7F3FCB75}"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E0EC5-954D-49FF-BF65-F3DE3A0441BB}" type="slidenum">
              <a:rPr lang="en-IN" smtClean="0"/>
              <a:t>‹#›</a:t>
            </a:fld>
            <a:endParaRPr lang="en-IN"/>
          </a:p>
        </p:txBody>
      </p:sp>
    </p:spTree>
    <p:extLst>
      <p:ext uri="{BB962C8B-B14F-4D97-AF65-F5344CB8AC3E}">
        <p14:creationId xmlns:p14="http://schemas.microsoft.com/office/powerpoint/2010/main" val="566303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64E9C9-1CAB-4150-A39B-E92D7F3FCB75}"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E0EC5-954D-49FF-BF65-F3DE3A0441BB}" type="slidenum">
              <a:rPr lang="en-IN" smtClean="0"/>
              <a:t>‹#›</a:t>
            </a:fld>
            <a:endParaRPr lang="en-IN"/>
          </a:p>
        </p:txBody>
      </p:sp>
    </p:spTree>
    <p:extLst>
      <p:ext uri="{BB962C8B-B14F-4D97-AF65-F5344CB8AC3E}">
        <p14:creationId xmlns:p14="http://schemas.microsoft.com/office/powerpoint/2010/main" val="2396128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64E9C9-1CAB-4150-A39B-E92D7F3FCB75}"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E0EC5-954D-49FF-BF65-F3DE3A0441BB}" type="slidenum">
              <a:rPr lang="en-IN" smtClean="0"/>
              <a:t>‹#›</a:t>
            </a:fld>
            <a:endParaRPr lang="en-IN"/>
          </a:p>
        </p:txBody>
      </p:sp>
    </p:spTree>
    <p:extLst>
      <p:ext uri="{BB962C8B-B14F-4D97-AF65-F5344CB8AC3E}">
        <p14:creationId xmlns:p14="http://schemas.microsoft.com/office/powerpoint/2010/main" val="105251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64E9C9-1CAB-4150-A39B-E92D7F3FCB75}"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E0EC5-954D-49FF-BF65-F3DE3A0441BB}" type="slidenum">
              <a:rPr lang="en-IN" smtClean="0"/>
              <a:t>‹#›</a:t>
            </a:fld>
            <a:endParaRPr lang="en-IN"/>
          </a:p>
        </p:txBody>
      </p:sp>
    </p:spTree>
    <p:extLst>
      <p:ext uri="{BB962C8B-B14F-4D97-AF65-F5344CB8AC3E}">
        <p14:creationId xmlns:p14="http://schemas.microsoft.com/office/powerpoint/2010/main" val="19285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64E9C9-1CAB-4150-A39B-E92D7F3FCB75}"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E0EC5-954D-49FF-BF65-F3DE3A0441BB}" type="slidenum">
              <a:rPr lang="en-IN" smtClean="0"/>
              <a:t>‹#›</a:t>
            </a:fld>
            <a:endParaRPr lang="en-IN"/>
          </a:p>
        </p:txBody>
      </p:sp>
    </p:spTree>
    <p:extLst>
      <p:ext uri="{BB962C8B-B14F-4D97-AF65-F5344CB8AC3E}">
        <p14:creationId xmlns:p14="http://schemas.microsoft.com/office/powerpoint/2010/main" val="26542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64E9C9-1CAB-4150-A39B-E92D7F3FCB75}" type="datetimeFigureOut">
              <a:rPr lang="en-IN" smtClean="0"/>
              <a:t>15-12-2020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1E0EC5-954D-49FF-BF65-F3DE3A0441BB}" type="slidenum">
              <a:rPr lang="en-IN" smtClean="0"/>
              <a:t>‹#›</a:t>
            </a:fld>
            <a:endParaRPr lang="en-IN"/>
          </a:p>
        </p:txBody>
      </p:sp>
    </p:spTree>
    <p:extLst>
      <p:ext uri="{BB962C8B-B14F-4D97-AF65-F5344CB8AC3E}">
        <p14:creationId xmlns:p14="http://schemas.microsoft.com/office/powerpoint/2010/main" val="387669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64E9C9-1CAB-4150-A39B-E92D7F3FCB75}" type="datetimeFigureOut">
              <a:rPr lang="en-IN" smtClean="0"/>
              <a:t>15-12-2020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1E0EC5-954D-49FF-BF65-F3DE3A0441BB}" type="slidenum">
              <a:rPr lang="en-IN" smtClean="0"/>
              <a:t>‹#›</a:t>
            </a:fld>
            <a:endParaRPr lang="en-IN"/>
          </a:p>
        </p:txBody>
      </p:sp>
    </p:spTree>
    <p:extLst>
      <p:ext uri="{BB962C8B-B14F-4D97-AF65-F5344CB8AC3E}">
        <p14:creationId xmlns:p14="http://schemas.microsoft.com/office/powerpoint/2010/main" val="1019259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64E9C9-1CAB-4150-A39B-E92D7F3FCB75}" type="datetimeFigureOut">
              <a:rPr lang="en-IN" smtClean="0"/>
              <a:t>15-12-2020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1E0EC5-954D-49FF-BF65-F3DE3A0441BB}" type="slidenum">
              <a:rPr lang="en-IN" smtClean="0"/>
              <a:t>‹#›</a:t>
            </a:fld>
            <a:endParaRPr lang="en-IN"/>
          </a:p>
        </p:txBody>
      </p:sp>
    </p:spTree>
    <p:extLst>
      <p:ext uri="{BB962C8B-B14F-4D97-AF65-F5344CB8AC3E}">
        <p14:creationId xmlns:p14="http://schemas.microsoft.com/office/powerpoint/2010/main" val="421710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4E9C9-1CAB-4150-A39B-E92D7F3FCB75}" type="datetimeFigureOut">
              <a:rPr lang="en-IN" smtClean="0"/>
              <a:t>15-12-2020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1E0EC5-954D-49FF-BF65-F3DE3A0441BB}" type="slidenum">
              <a:rPr lang="en-IN" smtClean="0"/>
              <a:t>‹#›</a:t>
            </a:fld>
            <a:endParaRPr lang="en-IN"/>
          </a:p>
        </p:txBody>
      </p:sp>
    </p:spTree>
    <p:extLst>
      <p:ext uri="{BB962C8B-B14F-4D97-AF65-F5344CB8AC3E}">
        <p14:creationId xmlns:p14="http://schemas.microsoft.com/office/powerpoint/2010/main" val="417175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4E9C9-1CAB-4150-A39B-E92D7F3FCB75}" type="datetimeFigureOut">
              <a:rPr lang="en-IN" smtClean="0"/>
              <a:t>15-12-2020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1E0EC5-954D-49FF-BF65-F3DE3A0441BB}" type="slidenum">
              <a:rPr lang="en-IN" smtClean="0"/>
              <a:t>‹#›</a:t>
            </a:fld>
            <a:endParaRPr lang="en-IN"/>
          </a:p>
        </p:txBody>
      </p:sp>
    </p:spTree>
    <p:extLst>
      <p:ext uri="{BB962C8B-B14F-4D97-AF65-F5344CB8AC3E}">
        <p14:creationId xmlns:p14="http://schemas.microsoft.com/office/powerpoint/2010/main" val="409541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64E9C9-1CAB-4150-A39B-E92D7F3FCB75}" type="datetimeFigureOut">
              <a:rPr lang="en-IN" smtClean="0"/>
              <a:t>15-12-2020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1E0EC5-954D-49FF-BF65-F3DE3A0441BB}" type="slidenum">
              <a:rPr lang="en-IN" smtClean="0"/>
              <a:t>‹#›</a:t>
            </a:fld>
            <a:endParaRPr lang="en-IN"/>
          </a:p>
        </p:txBody>
      </p:sp>
    </p:spTree>
    <p:extLst>
      <p:ext uri="{BB962C8B-B14F-4D97-AF65-F5344CB8AC3E}">
        <p14:creationId xmlns:p14="http://schemas.microsoft.com/office/powerpoint/2010/main" val="182624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64E9C9-1CAB-4150-A39B-E92D7F3FCB75}" type="datetimeFigureOut">
              <a:rPr lang="en-IN" smtClean="0"/>
              <a:t>15-12-2020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1E0EC5-954D-49FF-BF65-F3DE3A0441BB}" type="slidenum">
              <a:rPr lang="en-IN" smtClean="0"/>
              <a:t>‹#›</a:t>
            </a:fld>
            <a:endParaRPr lang="en-IN"/>
          </a:p>
        </p:txBody>
      </p:sp>
    </p:spTree>
    <p:extLst>
      <p:ext uri="{BB962C8B-B14F-4D97-AF65-F5344CB8AC3E}">
        <p14:creationId xmlns:p14="http://schemas.microsoft.com/office/powerpoint/2010/main" val="2147132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A7CC-D388-428E-A9BF-6AFAEF8A446B}"/>
              </a:ext>
            </a:extLst>
          </p:cNvPr>
          <p:cNvSpPr>
            <a:spLocks noGrp="1"/>
          </p:cNvSpPr>
          <p:nvPr>
            <p:ph type="ctrTitle"/>
          </p:nvPr>
        </p:nvSpPr>
        <p:spPr>
          <a:xfrm>
            <a:off x="6894879" y="4406630"/>
            <a:ext cx="4603216" cy="1699015"/>
          </a:xfrm>
        </p:spPr>
        <p:txBody>
          <a:bodyPr anchor="t">
            <a:normAutofit/>
          </a:bodyPr>
          <a:lstStyle/>
          <a:p>
            <a:pPr algn="r"/>
            <a:r>
              <a:rPr lang="en-GB" sz="4000" dirty="0">
                <a:solidFill>
                  <a:srgbClr val="000000"/>
                </a:solidFill>
              </a:rPr>
              <a:t> </a:t>
            </a:r>
            <a:endParaRPr lang="en-IN" sz="4000" dirty="0">
              <a:solidFill>
                <a:srgbClr val="000000"/>
              </a:solidFill>
            </a:endParaRPr>
          </a:p>
        </p:txBody>
      </p:sp>
      <p:sp>
        <p:nvSpPr>
          <p:cNvPr id="3" name="Subtitle 2">
            <a:extLst>
              <a:ext uri="{FF2B5EF4-FFF2-40B4-BE49-F238E27FC236}">
                <a16:creationId xmlns:a16="http://schemas.microsoft.com/office/drawing/2014/main" id="{AB485476-9AB6-4B93-BA70-CDDC5863EBC6}"/>
              </a:ext>
            </a:extLst>
          </p:cNvPr>
          <p:cNvSpPr>
            <a:spLocks noGrp="1"/>
          </p:cNvSpPr>
          <p:nvPr>
            <p:ph type="subTitle" idx="1"/>
          </p:nvPr>
        </p:nvSpPr>
        <p:spPr>
          <a:xfrm>
            <a:off x="3876676" y="3428999"/>
            <a:ext cx="5319812" cy="1190625"/>
          </a:xfrm>
        </p:spPr>
        <p:txBody>
          <a:bodyPr anchor="b">
            <a:noAutofit/>
          </a:bodyPr>
          <a:lstStyle/>
          <a:p>
            <a:pPr algn="r"/>
            <a:r>
              <a:rPr lang="en-GB" sz="3000" b="1" dirty="0">
                <a:solidFill>
                  <a:srgbClr val="0070C0"/>
                </a:solidFill>
                <a:latin typeface="+mj-lt"/>
              </a:rPr>
              <a:t>SENTIMENT ANALYSIS</a:t>
            </a:r>
            <a:endParaRPr lang="en-IN" sz="3000" b="1" dirty="0">
              <a:solidFill>
                <a:srgbClr val="0070C0"/>
              </a:solidFill>
              <a:latin typeface="+mj-lt"/>
            </a:endParaRPr>
          </a:p>
        </p:txBody>
      </p:sp>
      <p:pic>
        <p:nvPicPr>
          <p:cNvPr id="5" name="Picture 4" descr="A picture containing background pattern&#10;&#10;Description automatically generated">
            <a:extLst>
              <a:ext uri="{FF2B5EF4-FFF2-40B4-BE49-F238E27FC236}">
                <a16:creationId xmlns:a16="http://schemas.microsoft.com/office/drawing/2014/main" id="{2188B9BD-0FCE-4777-B80F-74D5FB8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7754" y="584348"/>
            <a:ext cx="2754249" cy="1508928"/>
          </a:xfrm>
          <a:prstGeom prst="rect">
            <a:avLst/>
          </a:prstGeom>
        </p:spPr>
      </p:pic>
      <p:pic>
        <p:nvPicPr>
          <p:cNvPr id="7" name="Picture 6" descr="Text&#10;&#10;Description automatically generated">
            <a:extLst>
              <a:ext uri="{FF2B5EF4-FFF2-40B4-BE49-F238E27FC236}">
                <a16:creationId xmlns:a16="http://schemas.microsoft.com/office/drawing/2014/main" id="{B5F5FB8D-4CA8-468A-92B8-AC20631CE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181" y="3429391"/>
            <a:ext cx="3163437" cy="1982717"/>
          </a:xfrm>
          <a:prstGeom prst="rect">
            <a:avLst/>
          </a:prstGeom>
        </p:spPr>
      </p:pic>
    </p:spTree>
    <p:extLst>
      <p:ext uri="{BB962C8B-B14F-4D97-AF65-F5344CB8AC3E}">
        <p14:creationId xmlns:p14="http://schemas.microsoft.com/office/powerpoint/2010/main" val="390645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45C1-31E5-4CA6-8DB4-E475E80A1A62}"/>
              </a:ext>
            </a:extLst>
          </p:cNvPr>
          <p:cNvSpPr>
            <a:spLocks noGrp="1"/>
          </p:cNvSpPr>
          <p:nvPr>
            <p:ph type="ctrTitle"/>
          </p:nvPr>
        </p:nvSpPr>
        <p:spPr>
          <a:xfrm>
            <a:off x="1524001" y="382555"/>
            <a:ext cx="6591300" cy="821094"/>
          </a:xfrm>
        </p:spPr>
        <p:txBody>
          <a:bodyPr>
            <a:normAutofit/>
          </a:bodyPr>
          <a:lstStyle/>
          <a:p>
            <a:pPr algn="ctr"/>
            <a:r>
              <a:rPr lang="en-GB" sz="3000" u="sng" dirty="0">
                <a:solidFill>
                  <a:srgbClr val="002060"/>
                </a:solidFill>
              </a:rPr>
              <a:t>What is Sentiment Analysis?</a:t>
            </a:r>
            <a:endParaRPr lang="en-IN" sz="3000" u="sng" dirty="0">
              <a:solidFill>
                <a:srgbClr val="002060"/>
              </a:solidFill>
            </a:endParaRPr>
          </a:p>
        </p:txBody>
      </p:sp>
      <p:sp>
        <p:nvSpPr>
          <p:cNvPr id="3" name="Subtitle 2">
            <a:extLst>
              <a:ext uri="{FF2B5EF4-FFF2-40B4-BE49-F238E27FC236}">
                <a16:creationId xmlns:a16="http://schemas.microsoft.com/office/drawing/2014/main" id="{79451323-B6BE-4F30-88B8-E14391DC9A48}"/>
              </a:ext>
            </a:extLst>
          </p:cNvPr>
          <p:cNvSpPr>
            <a:spLocks noGrp="1"/>
          </p:cNvSpPr>
          <p:nvPr>
            <p:ph type="subTitle" idx="1"/>
          </p:nvPr>
        </p:nvSpPr>
        <p:spPr>
          <a:xfrm>
            <a:off x="800100" y="1203650"/>
            <a:ext cx="8772526" cy="1763486"/>
          </a:xfrm>
        </p:spPr>
        <p:txBody>
          <a:bodyPr>
            <a:normAutofit/>
          </a:bodyPr>
          <a:lstStyle/>
          <a:p>
            <a:pPr algn="l"/>
            <a:r>
              <a:rPr lang="en-GB" b="0" i="0" dirty="0">
                <a:solidFill>
                  <a:srgbClr val="0070C0"/>
                </a:solidFill>
                <a:effectLst/>
                <a:latin typeface="arial" panose="020B0604020202020204" pitchFamily="34" charset="0"/>
              </a:rPr>
              <a:t>Sentiment analysis (or opinion mining) is a natural language processing technique used to interpret and classify emotions in subjective data. Sentiment analysis is often performed on textual data to detect sentiment in emails, survey responses, social media data, and beyond.</a:t>
            </a:r>
            <a:endParaRPr lang="en-GB" dirty="0">
              <a:solidFill>
                <a:srgbClr val="0070C0"/>
              </a:solidFill>
              <a:latin typeface="arial" panose="020B0604020202020204" pitchFamily="34" charset="0"/>
            </a:endParaRPr>
          </a:p>
          <a:p>
            <a:pPr algn="l"/>
            <a:endParaRPr lang="en-GB" b="0" i="0" dirty="0">
              <a:solidFill>
                <a:srgbClr val="0070C0"/>
              </a:solidFill>
              <a:effectLst/>
              <a:latin typeface="arial" panose="020B0604020202020204" pitchFamily="34" charset="0"/>
            </a:endParaRPr>
          </a:p>
        </p:txBody>
      </p:sp>
      <p:sp>
        <p:nvSpPr>
          <p:cNvPr id="4" name="TextBox 3">
            <a:extLst>
              <a:ext uri="{FF2B5EF4-FFF2-40B4-BE49-F238E27FC236}">
                <a16:creationId xmlns:a16="http://schemas.microsoft.com/office/drawing/2014/main" id="{6EFDB1DE-F374-4D9E-9B98-8DB97BEA5224}"/>
              </a:ext>
            </a:extLst>
          </p:cNvPr>
          <p:cNvSpPr txBox="1"/>
          <p:nvPr/>
        </p:nvSpPr>
        <p:spPr>
          <a:xfrm>
            <a:off x="1759015" y="3336867"/>
            <a:ext cx="6537259" cy="553998"/>
          </a:xfrm>
          <a:prstGeom prst="rect">
            <a:avLst/>
          </a:prstGeom>
          <a:noFill/>
        </p:spPr>
        <p:txBody>
          <a:bodyPr wrap="square" rtlCol="0">
            <a:spAutoFit/>
          </a:bodyPr>
          <a:lstStyle/>
          <a:p>
            <a:r>
              <a:rPr lang="en-GB" sz="3000" u="sng" dirty="0">
                <a:solidFill>
                  <a:srgbClr val="002060"/>
                </a:solidFill>
              </a:rPr>
              <a:t>Why do we need Sentiment Analysis:</a:t>
            </a:r>
          </a:p>
        </p:txBody>
      </p:sp>
      <p:sp>
        <p:nvSpPr>
          <p:cNvPr id="5" name="TextBox 4">
            <a:extLst>
              <a:ext uri="{FF2B5EF4-FFF2-40B4-BE49-F238E27FC236}">
                <a16:creationId xmlns:a16="http://schemas.microsoft.com/office/drawing/2014/main" id="{BB714DB0-EF7C-4BE4-92C1-3AC814E01E65}"/>
              </a:ext>
            </a:extLst>
          </p:cNvPr>
          <p:cNvSpPr txBox="1"/>
          <p:nvPr/>
        </p:nvSpPr>
        <p:spPr>
          <a:xfrm>
            <a:off x="800100" y="3899220"/>
            <a:ext cx="8772526" cy="2585323"/>
          </a:xfrm>
          <a:prstGeom prst="rect">
            <a:avLst/>
          </a:prstGeom>
          <a:noFill/>
        </p:spPr>
        <p:txBody>
          <a:bodyPr wrap="square" rtlCol="0">
            <a:spAutoFit/>
          </a:bodyPr>
          <a:lstStyle/>
          <a:p>
            <a:r>
              <a:rPr lang="en-GB" dirty="0">
                <a:solidFill>
                  <a:srgbClr val="0070C0"/>
                </a:solidFill>
              </a:rPr>
              <a:t>There are a lot of applications of sentiment analysis.</a:t>
            </a:r>
          </a:p>
          <a:p>
            <a:pPr marL="285750" indent="-285750">
              <a:buFont typeface="Arial" panose="020B0604020202020204" pitchFamily="34" charset="0"/>
              <a:buChar char="•"/>
            </a:pPr>
            <a:r>
              <a:rPr lang="en-IN" dirty="0">
                <a:solidFill>
                  <a:srgbClr val="0070C0"/>
                </a:solidFill>
              </a:rPr>
              <a:t>Social media monitoring, we can get general response of people on a tweet or post on social media.</a:t>
            </a:r>
          </a:p>
          <a:p>
            <a:pPr marL="285750" indent="-285750">
              <a:buFont typeface="Arial" panose="020B0604020202020204" pitchFamily="34" charset="0"/>
              <a:buChar char="•"/>
            </a:pPr>
            <a:r>
              <a:rPr lang="en-IN" dirty="0">
                <a:solidFill>
                  <a:srgbClr val="0070C0"/>
                </a:solidFill>
              </a:rPr>
              <a:t>Customer support, sentiment analysis helps to better analyse customers sentiments on product and analyse what changes are needed to be done in product.</a:t>
            </a:r>
          </a:p>
          <a:p>
            <a:pPr marL="285750" indent="-285750">
              <a:buFont typeface="Arial" panose="020B0604020202020204" pitchFamily="34" charset="0"/>
              <a:buChar char="•"/>
            </a:pPr>
            <a:r>
              <a:rPr lang="en-IN" dirty="0">
                <a:solidFill>
                  <a:srgbClr val="0070C0"/>
                </a:solidFill>
              </a:rPr>
              <a:t>Sentiment Analysis helps in analysing the market trends.</a:t>
            </a:r>
          </a:p>
          <a:p>
            <a:pPr marL="285750" indent="-285750">
              <a:buFont typeface="Arial" panose="020B0604020202020204" pitchFamily="34" charset="0"/>
              <a:buChar char="•"/>
            </a:pPr>
            <a:r>
              <a:rPr lang="en-IN" dirty="0">
                <a:solidFill>
                  <a:srgbClr val="0070C0"/>
                </a:solidFill>
              </a:rPr>
              <a:t>Sentiment analysis of movie reviews tells how are people reacting towards the movie, is there sentiment positive or negative.</a:t>
            </a:r>
          </a:p>
        </p:txBody>
      </p:sp>
      <p:pic>
        <p:nvPicPr>
          <p:cNvPr id="7" name="Picture 6" descr="A picture containing clipart, jack&#10;&#10;Description automatically generated">
            <a:extLst>
              <a:ext uri="{FF2B5EF4-FFF2-40B4-BE49-F238E27FC236}">
                <a16:creationId xmlns:a16="http://schemas.microsoft.com/office/drawing/2014/main" id="{061D1FD6-984A-43F1-86A9-979BAC8E0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4262" y="2438594"/>
            <a:ext cx="2471738" cy="841033"/>
          </a:xfrm>
          <a:prstGeom prst="rect">
            <a:avLst/>
          </a:prstGeom>
        </p:spPr>
      </p:pic>
    </p:spTree>
    <p:extLst>
      <p:ext uri="{BB962C8B-B14F-4D97-AF65-F5344CB8AC3E}">
        <p14:creationId xmlns:p14="http://schemas.microsoft.com/office/powerpoint/2010/main" val="337226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0981-0505-4361-80E7-13537E9FF997}"/>
              </a:ext>
            </a:extLst>
          </p:cNvPr>
          <p:cNvSpPr>
            <a:spLocks noGrp="1"/>
          </p:cNvSpPr>
          <p:nvPr>
            <p:ph type="ctrTitle"/>
          </p:nvPr>
        </p:nvSpPr>
        <p:spPr>
          <a:xfrm>
            <a:off x="876980" y="1626867"/>
            <a:ext cx="8562295" cy="2286495"/>
          </a:xfrm>
        </p:spPr>
        <p:txBody>
          <a:bodyPr>
            <a:noAutofit/>
          </a:bodyPr>
          <a:lstStyle/>
          <a:p>
            <a:pPr algn="l"/>
            <a:r>
              <a:rPr lang="en-GB" sz="1800" b="0" i="0" dirty="0">
                <a:solidFill>
                  <a:schemeClr val="tx2">
                    <a:lumMod val="50000"/>
                  </a:schemeClr>
                </a:solidFill>
                <a:effectLst/>
                <a:latin typeface="Arial" panose="020B0604020202020204" pitchFamily="34" charset="0"/>
                <a:cs typeface="Arial" panose="020B0604020202020204" pitchFamily="34" charset="0"/>
              </a:rPr>
              <a:t>In the project we will perform </a:t>
            </a:r>
            <a:r>
              <a:rPr lang="en-GB" sz="1800" b="0" i="0" dirty="0">
                <a:solidFill>
                  <a:srgbClr val="FF0000"/>
                </a:solidFill>
                <a:effectLst/>
                <a:latin typeface="Arial" panose="020B0604020202020204" pitchFamily="34" charset="0"/>
                <a:cs typeface="Arial" panose="020B0604020202020204" pitchFamily="34" charset="0"/>
              </a:rPr>
              <a:t>Sentiment Analysis </a:t>
            </a:r>
            <a:r>
              <a:rPr lang="en-GB" sz="1800" b="0" i="0" dirty="0">
                <a:solidFill>
                  <a:schemeClr val="tx2">
                    <a:lumMod val="50000"/>
                  </a:schemeClr>
                </a:solidFill>
                <a:effectLst/>
                <a:latin typeface="Arial" panose="020B0604020202020204" pitchFamily="34" charset="0"/>
                <a:cs typeface="Arial" panose="020B0604020202020204" pitchFamily="34" charset="0"/>
              </a:rPr>
              <a:t>using </a:t>
            </a:r>
            <a:r>
              <a:rPr lang="en-GB" sz="1800" b="0" i="0" dirty="0">
                <a:solidFill>
                  <a:srgbClr val="FF0000"/>
                </a:solidFill>
                <a:effectLst/>
                <a:latin typeface="Arial" panose="020B0604020202020204" pitchFamily="34" charset="0"/>
                <a:cs typeface="Arial" panose="020B0604020202020204" pitchFamily="34" charset="0"/>
              </a:rPr>
              <a:t>Recurrent Neural Networks </a:t>
            </a:r>
            <a:r>
              <a:rPr lang="en-GB" sz="1800" b="0" i="0" dirty="0">
                <a:solidFill>
                  <a:schemeClr val="tx2">
                    <a:lumMod val="50000"/>
                  </a:schemeClr>
                </a:solidFill>
                <a:effectLst/>
                <a:latin typeface="Arial" panose="020B0604020202020204" pitchFamily="34" charset="0"/>
                <a:cs typeface="Arial" panose="020B0604020202020204" pitchFamily="34" charset="0"/>
              </a:rPr>
              <a:t>that will help in analysing the sentiment of viewers fro</a:t>
            </a:r>
            <a:r>
              <a:rPr lang="en-GB" sz="1800" dirty="0">
                <a:solidFill>
                  <a:schemeClr val="tx2">
                    <a:lumMod val="50000"/>
                  </a:schemeClr>
                </a:solidFill>
                <a:latin typeface="Arial" panose="020B0604020202020204" pitchFamily="34" charset="0"/>
                <a:cs typeface="Arial" panose="020B0604020202020204" pitchFamily="34" charset="0"/>
              </a:rPr>
              <a:t>m the </a:t>
            </a:r>
            <a:r>
              <a:rPr lang="en-GB" sz="1800" dirty="0">
                <a:solidFill>
                  <a:srgbClr val="FF0000"/>
                </a:solidFill>
                <a:latin typeface="Arial" panose="020B0604020202020204" pitchFamily="34" charset="0"/>
                <a:cs typeface="Arial" panose="020B0604020202020204" pitchFamily="34" charset="0"/>
              </a:rPr>
              <a:t>movie review </a:t>
            </a:r>
            <a:r>
              <a:rPr lang="en-GB" sz="1800" dirty="0">
                <a:solidFill>
                  <a:schemeClr val="tx2">
                    <a:lumMod val="50000"/>
                  </a:schemeClr>
                </a:solidFill>
                <a:latin typeface="Arial" panose="020B0604020202020204" pitchFamily="34" charset="0"/>
                <a:cs typeface="Arial" panose="020B0604020202020204" pitchFamily="34" charset="0"/>
              </a:rPr>
              <a:t>comments. We are using Recurrent Neural Networks instead of feedforward network because this provides more accuracy as we are able to keep track of sequence of words.</a:t>
            </a:r>
            <a:br>
              <a:rPr lang="en-GB" sz="1800" dirty="0">
                <a:solidFill>
                  <a:schemeClr val="tx2">
                    <a:lumMod val="50000"/>
                  </a:schemeClr>
                </a:solidFill>
                <a:latin typeface="Arial" panose="020B0604020202020204" pitchFamily="34" charset="0"/>
                <a:cs typeface="Arial" panose="020B0604020202020204" pitchFamily="34" charset="0"/>
              </a:rPr>
            </a:br>
            <a:r>
              <a:rPr lang="en-GB" sz="1800" dirty="0">
                <a:solidFill>
                  <a:srgbClr val="FF0000"/>
                </a:solidFill>
                <a:latin typeface="Arial" panose="020B0604020202020204" pitchFamily="34" charset="0"/>
                <a:cs typeface="Arial" panose="020B0604020202020204" pitchFamily="34" charset="0"/>
              </a:rPr>
              <a:t>Dataset:</a:t>
            </a:r>
            <a:r>
              <a:rPr lang="en-GB" sz="1800" dirty="0">
                <a:solidFill>
                  <a:schemeClr val="tx2">
                    <a:lumMod val="50000"/>
                  </a:schemeClr>
                </a:solidFill>
                <a:latin typeface="Arial" panose="020B0604020202020204" pitchFamily="34" charset="0"/>
                <a:cs typeface="Arial" panose="020B0604020202020204" pitchFamily="34" charset="0"/>
              </a:rPr>
              <a:t> We will be using a dataset of movie reviews in which we have labels </a:t>
            </a:r>
            <a:r>
              <a:rPr lang="en-GB" sz="1800" dirty="0">
                <a:solidFill>
                  <a:srgbClr val="FF0000"/>
                </a:solidFill>
                <a:latin typeface="Arial" panose="020B0604020202020204" pitchFamily="34" charset="0"/>
                <a:cs typeface="Arial" panose="020B0604020202020204" pitchFamily="34" charset="0"/>
              </a:rPr>
              <a:t>positive or negative </a:t>
            </a:r>
            <a:r>
              <a:rPr lang="en-GB" sz="1800" dirty="0">
                <a:solidFill>
                  <a:schemeClr val="tx2">
                    <a:lumMod val="50000"/>
                  </a:schemeClr>
                </a:solidFill>
                <a:latin typeface="Arial" panose="020B0604020202020204" pitchFamily="34" charset="0"/>
                <a:cs typeface="Arial" panose="020B0604020202020204" pitchFamily="34" charset="0"/>
              </a:rPr>
              <a:t>accompanied with it.</a:t>
            </a:r>
            <a:br>
              <a:rPr lang="en-GB" sz="1800" dirty="0">
                <a:solidFill>
                  <a:schemeClr val="tx2">
                    <a:lumMod val="50000"/>
                  </a:schemeClr>
                </a:solidFill>
                <a:latin typeface="Arial" panose="020B0604020202020204" pitchFamily="34" charset="0"/>
                <a:cs typeface="Arial" panose="020B0604020202020204" pitchFamily="34" charset="0"/>
              </a:rPr>
            </a:br>
            <a:endParaRPr lang="en-IN" sz="1800" dirty="0">
              <a:solidFill>
                <a:schemeClr val="tx2">
                  <a:lumMod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C0BC6D9-5326-4ED9-833F-EDF448DFC6CC}"/>
              </a:ext>
            </a:extLst>
          </p:cNvPr>
          <p:cNvSpPr txBox="1"/>
          <p:nvPr/>
        </p:nvSpPr>
        <p:spPr>
          <a:xfrm>
            <a:off x="876980" y="843590"/>
            <a:ext cx="8991600" cy="553998"/>
          </a:xfrm>
          <a:prstGeom prst="rect">
            <a:avLst/>
          </a:prstGeom>
          <a:noFill/>
        </p:spPr>
        <p:txBody>
          <a:bodyPr wrap="square" rtlCol="0">
            <a:spAutoFit/>
          </a:bodyPr>
          <a:lstStyle/>
          <a:p>
            <a:r>
              <a:rPr lang="en-GB" sz="3000" u="sng" dirty="0">
                <a:solidFill>
                  <a:srgbClr val="0070C0"/>
                </a:solidFill>
                <a:latin typeface="+mj-lt"/>
              </a:rPr>
              <a:t>Project Details:</a:t>
            </a:r>
            <a:endParaRPr lang="en-IN" sz="3000" u="sng" dirty="0">
              <a:solidFill>
                <a:srgbClr val="0070C0"/>
              </a:solidFill>
              <a:latin typeface="+mj-lt"/>
            </a:endParaRPr>
          </a:p>
        </p:txBody>
      </p:sp>
      <p:pic>
        <p:nvPicPr>
          <p:cNvPr id="24" name="Picture 2" descr="Sentiment Analysis using SVM. Sentiment Analysis is the NLP technique… | by  Vasista Reddy | Medium">
            <a:extLst>
              <a:ext uri="{FF2B5EF4-FFF2-40B4-BE49-F238E27FC236}">
                <a16:creationId xmlns:a16="http://schemas.microsoft.com/office/drawing/2014/main" id="{749B7FF6-4963-49B1-8E7F-9274B9C6B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568" y="4238094"/>
            <a:ext cx="3238500" cy="1419225"/>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99EEF0C7-DC34-4F53-979A-88100D40A649}"/>
              </a:ext>
            </a:extLst>
          </p:cNvPr>
          <p:cNvSpPr>
            <a:spLocks noGrp="1"/>
          </p:cNvSpPr>
          <p:nvPr>
            <p:ph type="subTitle" idx="1"/>
          </p:nvPr>
        </p:nvSpPr>
        <p:spPr>
          <a:xfrm flipV="1">
            <a:off x="1507067" y="5147732"/>
            <a:ext cx="45719" cy="45719"/>
          </a:xfrm>
        </p:spPr>
        <p:txBody>
          <a:bodyPr>
            <a:normAutofit fontScale="25000" lnSpcReduction="20000"/>
          </a:bodyPr>
          <a:lstStyle/>
          <a:p>
            <a:r>
              <a:rPr lang="en-GB" dirty="0"/>
              <a:t> </a:t>
            </a:r>
            <a:endParaRPr lang="en-IN" dirty="0"/>
          </a:p>
        </p:txBody>
      </p:sp>
    </p:spTree>
    <p:extLst>
      <p:ext uri="{BB962C8B-B14F-4D97-AF65-F5344CB8AC3E}">
        <p14:creationId xmlns:p14="http://schemas.microsoft.com/office/powerpoint/2010/main" val="237574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ADFC-3DD3-4040-8799-D3FE0FCF52A9}"/>
              </a:ext>
            </a:extLst>
          </p:cNvPr>
          <p:cNvSpPr>
            <a:spLocks noGrp="1"/>
          </p:cNvSpPr>
          <p:nvPr>
            <p:ph type="ctrTitle"/>
          </p:nvPr>
        </p:nvSpPr>
        <p:spPr>
          <a:xfrm>
            <a:off x="2076450" y="277780"/>
            <a:ext cx="4876800" cy="796990"/>
          </a:xfrm>
        </p:spPr>
        <p:txBody>
          <a:bodyPr/>
          <a:lstStyle/>
          <a:p>
            <a:pPr algn="l"/>
            <a:r>
              <a:rPr lang="en-GB" sz="3500" u="sng" dirty="0">
                <a:solidFill>
                  <a:srgbClr val="002060"/>
                </a:solidFill>
              </a:rPr>
              <a:t>Network Architecture</a:t>
            </a:r>
            <a:endParaRPr lang="en-IN" sz="3500" u="sng" dirty="0">
              <a:solidFill>
                <a:srgbClr val="002060"/>
              </a:solidFill>
            </a:endParaRPr>
          </a:p>
        </p:txBody>
      </p:sp>
      <p:sp>
        <p:nvSpPr>
          <p:cNvPr id="4" name="Subtitle 3">
            <a:extLst>
              <a:ext uri="{FF2B5EF4-FFF2-40B4-BE49-F238E27FC236}">
                <a16:creationId xmlns:a16="http://schemas.microsoft.com/office/drawing/2014/main" id="{016A1215-D36D-4B4F-8B24-9E3F5DC3DE23}"/>
              </a:ext>
            </a:extLst>
          </p:cNvPr>
          <p:cNvSpPr>
            <a:spLocks noGrp="1"/>
          </p:cNvSpPr>
          <p:nvPr>
            <p:ph type="subTitle" idx="1"/>
          </p:nvPr>
        </p:nvSpPr>
        <p:spPr>
          <a:xfrm>
            <a:off x="695325" y="1228725"/>
            <a:ext cx="7191375" cy="4953000"/>
          </a:xfrm>
        </p:spPr>
        <p:txBody>
          <a:bodyPr>
            <a:normAutofit/>
          </a:bodyPr>
          <a:lstStyle/>
          <a:p>
            <a:pPr marL="285750" indent="-285750" algn="just">
              <a:buFont typeface="Arial" panose="020B0604020202020204" pitchFamily="34" charset="0"/>
              <a:buChar char="•"/>
            </a:pPr>
            <a:r>
              <a:rPr lang="en-GB" b="1" i="0" dirty="0">
                <a:solidFill>
                  <a:srgbClr val="FF0000"/>
                </a:solidFill>
                <a:effectLst/>
                <a:latin typeface="Arial" panose="020B0604020202020204" pitchFamily="34" charset="0"/>
                <a:cs typeface="Arial" panose="020B0604020202020204" pitchFamily="34" charset="0"/>
              </a:rPr>
              <a:t>First, we'll pass in words to an embedding layer</a:t>
            </a:r>
            <a:r>
              <a:rPr lang="en-GB" b="1" i="0" dirty="0">
                <a:solidFill>
                  <a:srgbClr val="000000"/>
                </a:solidFill>
                <a:effectLst/>
                <a:latin typeface="Arial" panose="020B0604020202020204" pitchFamily="34" charset="0"/>
                <a:cs typeface="Arial" panose="020B0604020202020204" pitchFamily="34" charset="0"/>
              </a:rPr>
              <a:t>.</a:t>
            </a:r>
            <a:r>
              <a:rPr lang="en-GB" b="0" i="0" dirty="0">
                <a:solidFill>
                  <a:srgbClr val="000000"/>
                </a:solidFill>
                <a:effectLst/>
                <a:latin typeface="Arial" panose="020B0604020202020204" pitchFamily="34" charset="0"/>
                <a:cs typeface="Arial" panose="020B0604020202020204" pitchFamily="34" charset="0"/>
              </a:rPr>
              <a:t> We need an embedding layer because we have tens of thousands of words, so we'll need a more efficient representation for our input data than one-hot encoded vectors. </a:t>
            </a:r>
          </a:p>
          <a:p>
            <a:pPr marL="285750" indent="-285750" algn="just">
              <a:buFont typeface="Arial" panose="020B0604020202020204" pitchFamily="34" charset="0"/>
              <a:buChar char="•"/>
            </a:pPr>
            <a:endParaRPr lang="en-GB" b="0" i="0" dirty="0">
              <a:solidFill>
                <a:srgbClr val="000000"/>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GB" b="1" i="0" dirty="0">
                <a:solidFill>
                  <a:srgbClr val="FF0000"/>
                </a:solidFill>
                <a:effectLst/>
                <a:latin typeface="Arial" panose="020B0604020202020204" pitchFamily="34" charset="0"/>
                <a:cs typeface="Arial" panose="020B0604020202020204" pitchFamily="34" charset="0"/>
              </a:rPr>
              <a:t>After input words are passed to an embedding layer, the new embeddings will be passed to LSTM cells</a:t>
            </a:r>
            <a:r>
              <a:rPr lang="en-GB" b="1" i="0" dirty="0">
                <a:solidFill>
                  <a:srgbClr val="000000"/>
                </a:solidFill>
                <a:effectLst/>
                <a:latin typeface="Arial" panose="020B0604020202020204" pitchFamily="34" charset="0"/>
                <a:cs typeface="Arial" panose="020B0604020202020204" pitchFamily="34" charset="0"/>
              </a:rPr>
              <a:t>.</a:t>
            </a:r>
            <a:r>
              <a:rPr lang="en-GB" b="0" i="0" dirty="0">
                <a:solidFill>
                  <a:srgbClr val="000000"/>
                </a:solidFill>
                <a:effectLst/>
                <a:latin typeface="Arial" panose="020B0604020202020204" pitchFamily="34" charset="0"/>
                <a:cs typeface="Arial" panose="020B0604020202020204" pitchFamily="34" charset="0"/>
              </a:rPr>
              <a:t> The LSTM cells will add </a:t>
            </a:r>
            <a:r>
              <a:rPr lang="en-GB" b="0" i="1" dirty="0">
                <a:solidFill>
                  <a:srgbClr val="000000"/>
                </a:solidFill>
                <a:effectLst/>
                <a:latin typeface="Arial" panose="020B0604020202020204" pitchFamily="34" charset="0"/>
                <a:cs typeface="Arial" panose="020B0604020202020204" pitchFamily="34" charset="0"/>
              </a:rPr>
              <a:t>recurrent</a:t>
            </a:r>
            <a:r>
              <a:rPr lang="en-GB" b="0" i="0" dirty="0">
                <a:solidFill>
                  <a:srgbClr val="000000"/>
                </a:solidFill>
                <a:effectLst/>
                <a:latin typeface="Arial" panose="020B0604020202020204" pitchFamily="34" charset="0"/>
                <a:cs typeface="Arial" panose="020B0604020202020204" pitchFamily="34" charset="0"/>
              </a:rPr>
              <a:t> connections to the network and give us the ability to include information about the </a:t>
            </a:r>
            <a:r>
              <a:rPr lang="en-GB" b="0" i="1" dirty="0">
                <a:solidFill>
                  <a:srgbClr val="000000"/>
                </a:solidFill>
                <a:effectLst/>
                <a:latin typeface="Arial" panose="020B0604020202020204" pitchFamily="34" charset="0"/>
                <a:cs typeface="Arial" panose="020B0604020202020204" pitchFamily="34" charset="0"/>
              </a:rPr>
              <a:t>sequence</a:t>
            </a:r>
            <a:r>
              <a:rPr lang="en-GB" b="0" i="0" dirty="0">
                <a:solidFill>
                  <a:srgbClr val="000000"/>
                </a:solidFill>
                <a:effectLst/>
                <a:latin typeface="Arial" panose="020B0604020202020204" pitchFamily="34" charset="0"/>
                <a:cs typeface="Arial" panose="020B0604020202020204" pitchFamily="34" charset="0"/>
              </a:rPr>
              <a:t> of words in the movie review data.</a:t>
            </a:r>
          </a:p>
          <a:p>
            <a:pPr marL="285750" indent="-285750" algn="just">
              <a:buFont typeface="Arial" panose="020B0604020202020204" pitchFamily="34" charset="0"/>
              <a:buChar char="•"/>
            </a:pPr>
            <a:endParaRPr lang="en-GB" b="0" i="0" dirty="0">
              <a:solidFill>
                <a:srgbClr val="000000"/>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GB" b="1" i="0" dirty="0">
                <a:solidFill>
                  <a:srgbClr val="FF0000"/>
                </a:solidFill>
                <a:effectLst/>
                <a:latin typeface="Arial" panose="020B0604020202020204" pitchFamily="34" charset="0"/>
                <a:cs typeface="Arial" panose="020B0604020202020204" pitchFamily="34" charset="0"/>
              </a:rPr>
              <a:t>Finally, the LSTM outputs will go to a sigmoid output layer</a:t>
            </a:r>
            <a:r>
              <a:rPr lang="en-GB" b="1" i="0" dirty="0">
                <a:solidFill>
                  <a:srgbClr val="000000"/>
                </a:solidFill>
                <a:effectLst/>
                <a:latin typeface="Arial" panose="020B0604020202020204" pitchFamily="34" charset="0"/>
                <a:cs typeface="Arial" panose="020B0604020202020204" pitchFamily="34" charset="0"/>
              </a:rPr>
              <a:t>.</a:t>
            </a:r>
            <a:r>
              <a:rPr lang="en-GB" b="0" i="0" dirty="0">
                <a:solidFill>
                  <a:srgbClr val="000000"/>
                </a:solidFill>
                <a:effectLst/>
                <a:latin typeface="Arial" panose="020B0604020202020204" pitchFamily="34" charset="0"/>
                <a:cs typeface="Arial" panose="020B0604020202020204" pitchFamily="34" charset="0"/>
              </a:rPr>
              <a:t> We're using a sigmoid function because positive and negative = 1 and 0, respectively, and a sigmoid will output predicted, sentiment values between 0-1.</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GB" dirty="0"/>
          </a:p>
        </p:txBody>
      </p:sp>
      <p:pic>
        <p:nvPicPr>
          <p:cNvPr id="9" name="Content Placeholder 8" descr="Diagram&#10;&#10;Description automatically generated">
            <a:extLst>
              <a:ext uri="{FF2B5EF4-FFF2-40B4-BE49-F238E27FC236}">
                <a16:creationId xmlns:a16="http://schemas.microsoft.com/office/drawing/2014/main" id="{0E8E0439-E11F-4870-AAC8-0ED219382F8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128794" y="82550"/>
            <a:ext cx="3973512" cy="3622675"/>
          </a:xfrm>
          <a:solidFill>
            <a:schemeClr val="bg1"/>
          </a:solidFill>
        </p:spPr>
      </p:pic>
    </p:spTree>
    <p:extLst>
      <p:ext uri="{BB962C8B-B14F-4D97-AF65-F5344CB8AC3E}">
        <p14:creationId xmlns:p14="http://schemas.microsoft.com/office/powerpoint/2010/main" val="414623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E5DE-FA9A-4F51-8629-BA3505B2CA6E}"/>
              </a:ext>
            </a:extLst>
          </p:cNvPr>
          <p:cNvSpPr>
            <a:spLocks noGrp="1"/>
          </p:cNvSpPr>
          <p:nvPr>
            <p:ph type="title"/>
          </p:nvPr>
        </p:nvSpPr>
        <p:spPr>
          <a:xfrm>
            <a:off x="677334" y="609600"/>
            <a:ext cx="8596668" cy="723900"/>
          </a:xfrm>
        </p:spPr>
        <p:txBody>
          <a:bodyPr>
            <a:normAutofit/>
          </a:bodyPr>
          <a:lstStyle/>
          <a:p>
            <a:r>
              <a:rPr lang="en-GB" sz="3200" u="sng" dirty="0">
                <a:solidFill>
                  <a:srgbClr val="002060"/>
                </a:solidFill>
              </a:rPr>
              <a:t>Steps to define the model-</a:t>
            </a:r>
            <a:endParaRPr lang="en-IN" sz="3200" u="sng" dirty="0">
              <a:solidFill>
                <a:srgbClr val="002060"/>
              </a:solidFill>
            </a:endParaRPr>
          </a:p>
        </p:txBody>
      </p:sp>
      <p:sp>
        <p:nvSpPr>
          <p:cNvPr id="3" name="Content Placeholder 2">
            <a:extLst>
              <a:ext uri="{FF2B5EF4-FFF2-40B4-BE49-F238E27FC236}">
                <a16:creationId xmlns:a16="http://schemas.microsoft.com/office/drawing/2014/main" id="{FFFF59EE-19F9-4A8C-A2D8-4FA357067E97}"/>
              </a:ext>
            </a:extLst>
          </p:cNvPr>
          <p:cNvSpPr>
            <a:spLocks noGrp="1"/>
          </p:cNvSpPr>
          <p:nvPr>
            <p:ph idx="1"/>
          </p:nvPr>
        </p:nvSpPr>
        <p:spPr>
          <a:xfrm>
            <a:off x="523875" y="1400175"/>
            <a:ext cx="8750127" cy="4848225"/>
          </a:xfrm>
        </p:spPr>
        <p:txBody>
          <a:bodyPr>
            <a:normAutofit/>
          </a:bodyPr>
          <a:lstStyle/>
          <a:p>
            <a:pPr rtl="0">
              <a:spcBef>
                <a:spcPts val="1000"/>
              </a:spcBef>
              <a:spcAft>
                <a:spcPts val="0"/>
              </a:spcAft>
            </a:pPr>
            <a:r>
              <a:rPr lang="en-GB" sz="1800" b="0" i="0" u="none" strike="noStrike" dirty="0">
                <a:solidFill>
                  <a:srgbClr val="404040"/>
                </a:solidFill>
                <a:effectLst/>
                <a:latin typeface="Arial" panose="020B0604020202020204" pitchFamily="34" charset="0"/>
                <a:cs typeface="Arial" panose="020B0604020202020204" pitchFamily="34" charset="0"/>
              </a:rPr>
              <a:t>Firstly we will </a:t>
            </a:r>
            <a:r>
              <a:rPr lang="en-GB" sz="1800" b="0" i="0" u="none" strike="noStrike" dirty="0">
                <a:solidFill>
                  <a:srgbClr val="FF0000"/>
                </a:solidFill>
                <a:effectLst/>
                <a:latin typeface="Arial" panose="020B0604020202020204" pitchFamily="34" charset="0"/>
                <a:cs typeface="Arial" panose="020B0604020202020204" pitchFamily="34" charset="0"/>
              </a:rPr>
              <a:t>load the data</a:t>
            </a:r>
            <a:r>
              <a:rPr lang="en-GB" sz="1800" b="0" i="0" u="none" strike="noStrike" dirty="0">
                <a:solidFill>
                  <a:srgbClr val="404040"/>
                </a:solidFill>
                <a:effectLst/>
                <a:latin typeface="Arial" panose="020B0604020202020204" pitchFamily="34" charset="0"/>
                <a:cs typeface="Arial" panose="020B0604020202020204" pitchFamily="34" charset="0"/>
              </a:rPr>
              <a:t>.</a:t>
            </a:r>
            <a:endParaRPr lang="en-GB" b="0" dirty="0">
              <a:effectLst/>
              <a:latin typeface="Arial" panose="020B0604020202020204" pitchFamily="34" charset="0"/>
              <a:cs typeface="Arial" panose="020B0604020202020204" pitchFamily="34" charset="0"/>
            </a:endParaRPr>
          </a:p>
          <a:p>
            <a:pPr rtl="0">
              <a:spcBef>
                <a:spcPts val="1000"/>
              </a:spcBef>
              <a:spcAft>
                <a:spcPts val="0"/>
              </a:spcAft>
            </a:pPr>
            <a:r>
              <a:rPr lang="en-GB" sz="1800" b="0" i="0" u="none" strike="noStrike" dirty="0">
                <a:solidFill>
                  <a:srgbClr val="404040"/>
                </a:solidFill>
                <a:effectLst/>
                <a:latin typeface="Arial" panose="020B0604020202020204" pitchFamily="34" charset="0"/>
                <a:cs typeface="Arial" panose="020B0604020202020204" pitchFamily="34" charset="0"/>
              </a:rPr>
              <a:t>Then we will perform some </a:t>
            </a:r>
            <a:r>
              <a:rPr lang="en-GB" sz="1800" b="0" i="0" u="none" strike="noStrike" dirty="0">
                <a:solidFill>
                  <a:srgbClr val="FF0000"/>
                </a:solidFill>
                <a:effectLst/>
                <a:latin typeface="Arial" panose="020B0604020202020204" pitchFamily="34" charset="0"/>
                <a:cs typeface="Arial" panose="020B0604020202020204" pitchFamily="34" charset="0"/>
              </a:rPr>
              <a:t>pre-processing</a:t>
            </a:r>
            <a:r>
              <a:rPr lang="en-GB" sz="1800" b="0" i="0" u="none" strike="noStrike" dirty="0">
                <a:solidFill>
                  <a:srgbClr val="404040"/>
                </a:solidFill>
                <a:effectLst/>
                <a:latin typeface="Arial" panose="020B0604020202020204" pitchFamily="34" charset="0"/>
                <a:cs typeface="Arial" panose="020B0604020202020204" pitchFamily="34" charset="0"/>
              </a:rPr>
              <a:t> on the data i.e. we will remove punctuations and new line characters and then combine them in one long string.</a:t>
            </a:r>
            <a:endParaRPr lang="en-GB" b="0" dirty="0">
              <a:effectLst/>
              <a:latin typeface="Arial" panose="020B0604020202020204" pitchFamily="34" charset="0"/>
              <a:cs typeface="Arial" panose="020B0604020202020204" pitchFamily="34" charset="0"/>
            </a:endParaRPr>
          </a:p>
          <a:p>
            <a:pPr rtl="0">
              <a:spcBef>
                <a:spcPts val="1000"/>
              </a:spcBef>
              <a:spcAft>
                <a:spcPts val="0"/>
              </a:spcAft>
            </a:pPr>
            <a:r>
              <a:rPr lang="en-GB" sz="1800" b="0" i="0" u="none" strike="noStrike" dirty="0">
                <a:solidFill>
                  <a:srgbClr val="404040"/>
                </a:solidFill>
                <a:effectLst/>
                <a:latin typeface="Arial" panose="020B0604020202020204" pitchFamily="34" charset="0"/>
                <a:cs typeface="Arial" panose="020B0604020202020204" pitchFamily="34" charset="0"/>
              </a:rPr>
              <a:t>Now, we will perform </a:t>
            </a:r>
            <a:r>
              <a:rPr lang="en-GB" sz="1800" b="0" i="0" u="none" strike="noStrike" dirty="0">
                <a:solidFill>
                  <a:srgbClr val="FF0000"/>
                </a:solidFill>
                <a:effectLst/>
                <a:latin typeface="Arial" panose="020B0604020202020204" pitchFamily="34" charset="0"/>
                <a:cs typeface="Arial" panose="020B0604020202020204" pitchFamily="34" charset="0"/>
              </a:rPr>
              <a:t>embedding</a:t>
            </a:r>
            <a:r>
              <a:rPr lang="en-GB" sz="1800" b="0" i="0" u="none" strike="noStrike" dirty="0">
                <a:solidFill>
                  <a:srgbClr val="404040"/>
                </a:solidFill>
                <a:effectLst/>
                <a:latin typeface="Arial" panose="020B0604020202020204" pitchFamily="34" charset="0"/>
                <a:cs typeface="Arial" panose="020B0604020202020204" pitchFamily="34" charset="0"/>
              </a:rPr>
              <a:t> to our data. Since we cannot passwords to model so we will be </a:t>
            </a:r>
            <a:r>
              <a:rPr lang="en-GB" sz="1800" b="0" i="0" u="none" strike="noStrike" dirty="0">
                <a:solidFill>
                  <a:srgbClr val="FF0000"/>
                </a:solidFill>
                <a:effectLst/>
                <a:latin typeface="Arial" panose="020B0604020202020204" pitchFamily="34" charset="0"/>
                <a:cs typeface="Arial" panose="020B0604020202020204" pitchFamily="34" charset="0"/>
              </a:rPr>
              <a:t>converting the data to integers. </a:t>
            </a:r>
            <a:r>
              <a:rPr lang="en-GB" sz="1800" b="0" i="0" u="none" strike="noStrike" dirty="0">
                <a:solidFill>
                  <a:srgbClr val="404040"/>
                </a:solidFill>
                <a:effectLst/>
                <a:latin typeface="Arial" panose="020B0604020202020204" pitchFamily="34" charset="0"/>
                <a:cs typeface="Arial" panose="020B0604020202020204" pitchFamily="34" charset="0"/>
              </a:rPr>
              <a:t>We will also encode our labels 1 as positive and 0 as negative.</a:t>
            </a:r>
            <a:endParaRPr lang="en-GB" b="0" dirty="0">
              <a:effectLst/>
              <a:latin typeface="Arial" panose="020B0604020202020204" pitchFamily="34" charset="0"/>
              <a:cs typeface="Arial" panose="020B0604020202020204" pitchFamily="34" charset="0"/>
            </a:endParaRPr>
          </a:p>
          <a:p>
            <a:pPr rtl="0">
              <a:spcBef>
                <a:spcPts val="1000"/>
              </a:spcBef>
              <a:spcAft>
                <a:spcPts val="0"/>
              </a:spcAft>
            </a:pPr>
            <a:r>
              <a:rPr lang="en-GB" sz="1800" b="0" i="0" u="none" strike="noStrike" dirty="0">
                <a:solidFill>
                  <a:srgbClr val="404040"/>
                </a:solidFill>
                <a:effectLst/>
                <a:latin typeface="Arial" panose="020B0604020202020204" pitchFamily="34" charset="0"/>
                <a:cs typeface="Arial" panose="020B0604020202020204" pitchFamily="34" charset="0"/>
              </a:rPr>
              <a:t>Now, we want our </a:t>
            </a:r>
            <a:r>
              <a:rPr lang="en-GB" sz="1800" b="0" i="0" u="none" strike="noStrike" dirty="0">
                <a:solidFill>
                  <a:srgbClr val="FF0000"/>
                </a:solidFill>
                <a:effectLst/>
                <a:latin typeface="Arial" panose="020B0604020202020204" pitchFamily="34" charset="0"/>
                <a:cs typeface="Arial" panose="020B0604020202020204" pitchFamily="34" charset="0"/>
              </a:rPr>
              <a:t>data to be of the same length </a:t>
            </a:r>
            <a:r>
              <a:rPr lang="en-GB" sz="1800" b="0" i="0" u="none" strike="noStrike" dirty="0">
                <a:solidFill>
                  <a:srgbClr val="404040"/>
                </a:solidFill>
                <a:effectLst/>
                <a:latin typeface="Arial" panose="020B0604020202020204" pitchFamily="34" charset="0"/>
                <a:cs typeface="Arial" panose="020B0604020202020204" pitchFamily="34" charset="0"/>
              </a:rPr>
              <a:t>before passing to the network. So we will set a length and reviews with lengths less than that will be </a:t>
            </a:r>
            <a:r>
              <a:rPr lang="en-GB" sz="1800" b="0" i="0" u="none" strike="noStrike" dirty="0">
                <a:solidFill>
                  <a:srgbClr val="FF0000"/>
                </a:solidFill>
                <a:effectLst/>
                <a:latin typeface="Arial" panose="020B0604020202020204" pitchFamily="34" charset="0"/>
                <a:cs typeface="Arial" panose="020B0604020202020204" pitchFamily="34" charset="0"/>
              </a:rPr>
              <a:t>padded </a:t>
            </a:r>
            <a:r>
              <a:rPr lang="en-GB" sz="1800" b="0" i="0" u="none" strike="noStrike" dirty="0">
                <a:solidFill>
                  <a:srgbClr val="404040"/>
                </a:solidFill>
                <a:effectLst/>
                <a:latin typeface="Arial" panose="020B0604020202020204" pitchFamily="34" charset="0"/>
                <a:cs typeface="Arial" panose="020B0604020202020204" pitchFamily="34" charset="0"/>
              </a:rPr>
              <a:t>with 0 and sequences with lengths more will be </a:t>
            </a:r>
            <a:r>
              <a:rPr lang="en-GB" sz="1800" b="0" i="0" u="none" strike="noStrike" dirty="0">
                <a:solidFill>
                  <a:srgbClr val="FF0000"/>
                </a:solidFill>
                <a:effectLst/>
                <a:latin typeface="Arial" panose="020B0604020202020204" pitchFamily="34" charset="0"/>
                <a:cs typeface="Arial" panose="020B0604020202020204" pitchFamily="34" charset="0"/>
              </a:rPr>
              <a:t>truncated</a:t>
            </a:r>
            <a:r>
              <a:rPr lang="en-GB" sz="1800" b="0" i="0" u="none" strike="noStrike" dirty="0">
                <a:solidFill>
                  <a:srgbClr val="404040"/>
                </a:solidFill>
                <a:effectLst/>
                <a:latin typeface="Arial" panose="020B0604020202020204" pitchFamily="34" charset="0"/>
                <a:cs typeface="Arial" panose="020B0604020202020204" pitchFamily="34" charset="0"/>
              </a:rPr>
              <a:t>.</a:t>
            </a:r>
            <a:endParaRPr lang="en-GB" b="0" dirty="0">
              <a:effectLst/>
              <a:latin typeface="Arial" panose="020B0604020202020204" pitchFamily="34" charset="0"/>
              <a:cs typeface="Arial" panose="020B0604020202020204" pitchFamily="34" charset="0"/>
            </a:endParaRPr>
          </a:p>
          <a:p>
            <a:pPr rtl="0">
              <a:spcBef>
                <a:spcPts val="1000"/>
              </a:spcBef>
              <a:spcAft>
                <a:spcPts val="0"/>
              </a:spcAft>
            </a:pPr>
            <a:r>
              <a:rPr lang="en-GB" sz="1800" b="0" i="0" u="none" strike="noStrike" dirty="0">
                <a:solidFill>
                  <a:srgbClr val="404040"/>
                </a:solidFill>
                <a:effectLst/>
                <a:latin typeface="Arial" panose="020B0604020202020204" pitchFamily="34" charset="0"/>
                <a:cs typeface="Arial" panose="020B0604020202020204" pitchFamily="34" charset="0"/>
              </a:rPr>
              <a:t>We have our data ready so now we can split it into </a:t>
            </a:r>
            <a:r>
              <a:rPr lang="en-GB" sz="1800" b="0" i="0" u="none" strike="noStrike" dirty="0">
                <a:solidFill>
                  <a:srgbClr val="FF0000"/>
                </a:solidFill>
                <a:effectLst/>
                <a:latin typeface="Arial" panose="020B0604020202020204" pitchFamily="34" charset="0"/>
                <a:cs typeface="Arial" panose="020B0604020202020204" pitchFamily="34" charset="0"/>
              </a:rPr>
              <a:t>training(80%), validation(20%), and test data(20%)</a:t>
            </a:r>
            <a:r>
              <a:rPr lang="en-GB" sz="1800" b="0" i="0" u="none" strike="noStrike" dirty="0">
                <a:solidFill>
                  <a:srgbClr val="404040"/>
                </a:solidFill>
                <a:effectLst/>
                <a:latin typeface="Arial" panose="020B0604020202020204" pitchFamily="34" charset="0"/>
                <a:cs typeface="Arial" panose="020B0604020202020204" pitchFamily="34" charset="0"/>
              </a:rPr>
              <a:t>. Training data is the data on which we perform training. Test data is stored to check our trained model. Validation data is stored to avoid overfitting.</a:t>
            </a:r>
            <a:endParaRPr lang="en-GB" b="0" dirty="0">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7" name="Picture 6" descr="Diagram&#10;&#10;Description automatically generated">
            <a:extLst>
              <a:ext uri="{FF2B5EF4-FFF2-40B4-BE49-F238E27FC236}">
                <a16:creationId xmlns:a16="http://schemas.microsoft.com/office/drawing/2014/main" id="{41172DED-9092-4A5B-A0FF-0079B2A2B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4222" y="0"/>
            <a:ext cx="3627778" cy="2038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864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E5DE-FA9A-4F51-8629-BA3505B2CA6E}"/>
              </a:ext>
            </a:extLst>
          </p:cNvPr>
          <p:cNvSpPr>
            <a:spLocks noGrp="1"/>
          </p:cNvSpPr>
          <p:nvPr>
            <p:ph type="title"/>
          </p:nvPr>
        </p:nvSpPr>
        <p:spPr>
          <a:xfrm flipH="1">
            <a:off x="88690" y="38100"/>
            <a:ext cx="45719" cy="85725"/>
          </a:xfrm>
        </p:spPr>
        <p:txBody>
          <a:bodyPr>
            <a:normAutofit fontScale="90000"/>
          </a:bodyPr>
          <a:lstStyle/>
          <a:p>
            <a:r>
              <a:rPr lang="en-GB" sz="3200" u="sng" dirty="0">
                <a:solidFill>
                  <a:srgbClr val="002060"/>
                </a:solidFill>
              </a:rPr>
              <a:t> </a:t>
            </a:r>
            <a:endParaRPr lang="en-IN" sz="3200" u="sng" dirty="0">
              <a:solidFill>
                <a:srgbClr val="002060"/>
              </a:solidFill>
            </a:endParaRPr>
          </a:p>
        </p:txBody>
      </p:sp>
      <p:sp>
        <p:nvSpPr>
          <p:cNvPr id="3" name="Content Placeholder 2">
            <a:extLst>
              <a:ext uri="{FF2B5EF4-FFF2-40B4-BE49-F238E27FC236}">
                <a16:creationId xmlns:a16="http://schemas.microsoft.com/office/drawing/2014/main" id="{FFFF59EE-19F9-4A8C-A2D8-4FA357067E97}"/>
              </a:ext>
            </a:extLst>
          </p:cNvPr>
          <p:cNvSpPr>
            <a:spLocks noGrp="1"/>
          </p:cNvSpPr>
          <p:nvPr>
            <p:ph idx="1"/>
          </p:nvPr>
        </p:nvSpPr>
        <p:spPr>
          <a:xfrm>
            <a:off x="523875" y="314325"/>
            <a:ext cx="8750127" cy="6438900"/>
          </a:xfrm>
        </p:spPr>
        <p:txBody>
          <a:bodyPr>
            <a:noAutofit/>
          </a:bodyPr>
          <a:lstStyle/>
          <a:p>
            <a:pPr algn="just"/>
            <a:r>
              <a:rPr lang="en-GB" dirty="0">
                <a:latin typeface="Arial" panose="020B0604020202020204" pitchFamily="34" charset="0"/>
                <a:cs typeface="Arial" panose="020B0604020202020204" pitchFamily="34" charset="0"/>
              </a:rPr>
              <a:t>Now we will define our </a:t>
            </a:r>
            <a:r>
              <a:rPr lang="en-GB" dirty="0">
                <a:solidFill>
                  <a:srgbClr val="FF0000"/>
                </a:solidFill>
                <a:latin typeface="Arial" panose="020B0604020202020204" pitchFamily="34" charset="0"/>
                <a:cs typeface="Arial" panose="020B0604020202020204" pitchFamily="34" charset="0"/>
              </a:rPr>
              <a:t>model architecture and instantiate the model </a:t>
            </a:r>
            <a:r>
              <a:rPr lang="en-GB" dirty="0" err="1">
                <a:latin typeface="Arial" panose="020B0604020202020204" pitchFamily="34" charset="0"/>
                <a:cs typeface="Arial" panose="020B0604020202020204" pitchFamily="34" charset="0"/>
              </a:rPr>
              <a:t>i.e</a:t>
            </a:r>
            <a:r>
              <a:rPr lang="en-GB" dirty="0">
                <a:latin typeface="Arial" panose="020B0604020202020204" pitchFamily="34" charset="0"/>
                <a:cs typeface="Arial" panose="020B0604020202020204" pitchFamily="34" charset="0"/>
              </a:rPr>
              <a:t> define how many layers and parameters we will be passing. The layers are:</a:t>
            </a:r>
          </a:p>
          <a:p>
            <a:pPr lvl="1" algn="just">
              <a:buFont typeface="Wingdings" panose="05000000000000000000" pitchFamily="2" charset="2"/>
              <a:buChar char="q"/>
            </a:pPr>
            <a:r>
              <a:rPr lang="en-GB" sz="1800" b="0" i="0" dirty="0">
                <a:solidFill>
                  <a:srgbClr val="000000"/>
                </a:solidFill>
                <a:effectLst/>
                <a:latin typeface="Arial" panose="020B0604020202020204" pitchFamily="34" charset="0"/>
                <a:cs typeface="Arial" panose="020B0604020202020204" pitchFamily="34" charset="0"/>
              </a:rPr>
              <a:t>An </a:t>
            </a:r>
            <a:r>
              <a:rPr lang="en-GB" sz="1800" b="0" i="0" dirty="0">
                <a:solidFill>
                  <a:srgbClr val="FF0000"/>
                </a:solidFill>
                <a:effectLst/>
                <a:latin typeface="Arial" panose="020B0604020202020204" pitchFamily="34" charset="0"/>
                <a:cs typeface="Arial" panose="020B0604020202020204" pitchFamily="34" charset="0"/>
              </a:rPr>
              <a:t>embedding layer </a:t>
            </a:r>
            <a:r>
              <a:rPr lang="en-GB" sz="1800" b="0" i="0" dirty="0">
                <a:solidFill>
                  <a:srgbClr val="000000"/>
                </a:solidFill>
                <a:effectLst/>
                <a:latin typeface="Arial" panose="020B0604020202020204" pitchFamily="34" charset="0"/>
                <a:cs typeface="Arial" panose="020B0604020202020204" pitchFamily="34" charset="0"/>
              </a:rPr>
              <a:t>that </a:t>
            </a:r>
            <a:r>
              <a:rPr lang="en-GB" sz="1800" b="0" i="0" dirty="0">
                <a:solidFill>
                  <a:srgbClr val="FF0000"/>
                </a:solidFill>
                <a:effectLst/>
                <a:latin typeface="Arial" panose="020B0604020202020204" pitchFamily="34" charset="0"/>
                <a:cs typeface="Arial" panose="020B0604020202020204" pitchFamily="34" charset="0"/>
              </a:rPr>
              <a:t>converts our word tokens (integers) </a:t>
            </a:r>
            <a:r>
              <a:rPr lang="en-GB" sz="1800" b="0" i="0" dirty="0">
                <a:solidFill>
                  <a:srgbClr val="000000"/>
                </a:solidFill>
                <a:effectLst/>
                <a:latin typeface="Arial" panose="020B0604020202020204" pitchFamily="34" charset="0"/>
                <a:cs typeface="Arial" panose="020B0604020202020204" pitchFamily="34" charset="0"/>
              </a:rPr>
              <a:t>into embeddings of a specific size.</a:t>
            </a:r>
          </a:p>
          <a:p>
            <a:pPr lvl="1" algn="just">
              <a:buFont typeface="Wingdings" panose="05000000000000000000" pitchFamily="2" charset="2"/>
              <a:buChar char="q"/>
            </a:pPr>
            <a:r>
              <a:rPr lang="en-GB" sz="1800" b="0" i="0" dirty="0">
                <a:solidFill>
                  <a:srgbClr val="000000"/>
                </a:solidFill>
                <a:effectLst/>
                <a:latin typeface="Arial" panose="020B0604020202020204" pitchFamily="34" charset="0"/>
                <a:cs typeface="Arial" panose="020B0604020202020204" pitchFamily="34" charset="0"/>
              </a:rPr>
              <a:t>A fully-connected output layer that </a:t>
            </a:r>
            <a:r>
              <a:rPr lang="en-GB" sz="1800" b="0" i="0" dirty="0">
                <a:solidFill>
                  <a:srgbClr val="FF0000"/>
                </a:solidFill>
                <a:effectLst/>
                <a:latin typeface="Arial" panose="020B0604020202020204" pitchFamily="34" charset="0"/>
                <a:cs typeface="Arial" panose="020B0604020202020204" pitchFamily="34" charset="0"/>
              </a:rPr>
              <a:t>maps the LSTM layer </a:t>
            </a:r>
            <a:r>
              <a:rPr lang="en-GB" sz="1800" b="0" i="0" dirty="0">
                <a:solidFill>
                  <a:srgbClr val="000000"/>
                </a:solidFill>
                <a:effectLst/>
                <a:latin typeface="Arial" panose="020B0604020202020204" pitchFamily="34" charset="0"/>
                <a:cs typeface="Arial" panose="020B0604020202020204" pitchFamily="34" charset="0"/>
              </a:rPr>
              <a:t>outputs to a desired </a:t>
            </a:r>
            <a:r>
              <a:rPr lang="en-GB" sz="1800" b="0" i="0" dirty="0" err="1">
                <a:solidFill>
                  <a:srgbClr val="000000"/>
                </a:solidFill>
                <a:effectLst/>
                <a:latin typeface="Arial" panose="020B0604020202020204" pitchFamily="34" charset="0"/>
                <a:cs typeface="Arial" panose="020B0604020202020204" pitchFamily="34" charset="0"/>
              </a:rPr>
              <a:t>output_size</a:t>
            </a:r>
            <a:endParaRPr lang="en-GB" sz="1800" b="0" i="0" dirty="0">
              <a:solidFill>
                <a:srgbClr val="000000"/>
              </a:solidFill>
              <a:effectLst/>
              <a:latin typeface="Arial" panose="020B0604020202020204" pitchFamily="34" charset="0"/>
              <a:cs typeface="Arial" panose="020B0604020202020204" pitchFamily="34" charset="0"/>
            </a:endParaRPr>
          </a:p>
          <a:p>
            <a:pPr lvl="1">
              <a:buFont typeface="Wingdings" panose="05000000000000000000" pitchFamily="2" charset="2"/>
              <a:buChar char="q"/>
            </a:pPr>
            <a:r>
              <a:rPr lang="en-GB" sz="1800" b="0" i="0" dirty="0">
                <a:solidFill>
                  <a:srgbClr val="000000"/>
                </a:solidFill>
                <a:effectLst/>
                <a:latin typeface="Arial" panose="020B0604020202020204" pitchFamily="34" charset="0"/>
                <a:cs typeface="Arial" panose="020B0604020202020204" pitchFamily="34" charset="0"/>
              </a:rPr>
              <a:t>A sigmoid activation layer which turns all outputs into a value 0-1; return </a:t>
            </a:r>
            <a:r>
              <a:rPr lang="en-GB" sz="1800" i="0" dirty="0">
                <a:solidFill>
                  <a:srgbClr val="FF0000"/>
                </a:solidFill>
                <a:effectLst/>
                <a:latin typeface="Arial" panose="020B0604020202020204" pitchFamily="34" charset="0"/>
                <a:cs typeface="Arial" panose="020B0604020202020204" pitchFamily="34" charset="0"/>
              </a:rPr>
              <a:t>only the last sigmoid output</a:t>
            </a:r>
            <a:r>
              <a:rPr lang="en-GB" sz="1800" b="0" i="0" dirty="0">
                <a:solidFill>
                  <a:srgbClr val="FF0000"/>
                </a:solidFill>
                <a:effectLst/>
                <a:latin typeface="Arial" panose="020B0604020202020204" pitchFamily="34" charset="0"/>
                <a:cs typeface="Arial" panose="020B0604020202020204" pitchFamily="34" charset="0"/>
              </a:rPr>
              <a:t> </a:t>
            </a:r>
            <a:r>
              <a:rPr lang="en-GB" sz="1800" b="0" i="0" dirty="0">
                <a:solidFill>
                  <a:srgbClr val="000000"/>
                </a:solidFill>
                <a:effectLst/>
                <a:latin typeface="Arial" panose="020B0604020202020204" pitchFamily="34" charset="0"/>
                <a:cs typeface="Arial" panose="020B0604020202020204" pitchFamily="34" charset="0"/>
              </a:rPr>
              <a:t>as the output of this network.</a:t>
            </a:r>
          </a:p>
          <a:p>
            <a:pPr rtl="0">
              <a:spcBef>
                <a:spcPts val="1000"/>
              </a:spcBef>
              <a:spcAft>
                <a:spcPts val="0"/>
              </a:spcAft>
            </a:pPr>
            <a:r>
              <a:rPr lang="en-GB" dirty="0">
                <a:solidFill>
                  <a:srgbClr val="404040"/>
                </a:solidFill>
                <a:latin typeface="Arial" panose="020B0604020202020204" pitchFamily="34" charset="0"/>
                <a:cs typeface="Arial" panose="020B0604020202020204" pitchFamily="34" charset="0"/>
              </a:rPr>
              <a:t>Now we will set our hyperparameters for the model.</a:t>
            </a:r>
          </a:p>
          <a:p>
            <a:pPr lvl="1"/>
            <a:r>
              <a:rPr lang="en-US" altLang="en-US" sz="1800" dirty="0">
                <a:solidFill>
                  <a:srgbClr val="FF0000"/>
                </a:solidFill>
                <a:latin typeface="Arial" panose="020B0604020202020204" pitchFamily="34" charset="0"/>
                <a:cs typeface="Arial" panose="020B0604020202020204" pitchFamily="34" charset="0"/>
              </a:rPr>
              <a:t>V</a:t>
            </a:r>
            <a:r>
              <a:rPr kumimoji="0" lang="en-US" altLang="en-US" sz="18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ocab</a:t>
            </a:r>
            <a:r>
              <a:rPr lang="en-US" altLang="en-US" sz="1800" dirty="0">
                <a:solidFill>
                  <a:srgbClr val="FF0000"/>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size</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Size of our vocabulary or the range of values for our input, word tokens.</a:t>
            </a:r>
          </a:p>
          <a:p>
            <a:pPr lvl="1"/>
            <a:r>
              <a:rPr kumimoji="0" lang="en-US" altLang="en-US" sz="18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Output size</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Size of our desired output; the number of class scores we want to output (pos/neg).</a:t>
            </a:r>
          </a:p>
          <a:p>
            <a:pPr lvl="1"/>
            <a:r>
              <a:rPr kumimoji="0" lang="en-US" altLang="en-US" sz="18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Embedding dim</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Number of columns in the embedding lookup table; size of our embeddings.</a:t>
            </a:r>
          </a:p>
          <a:p>
            <a:pPr lvl="1"/>
            <a:r>
              <a:rPr kumimoji="0" lang="en-US" altLang="en-US" sz="18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Hidden dim</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Number of units in the hidden layers of our LSTM cells. Usually larger is better performance wise. Common values are 128, 256, 512, etc.</a:t>
            </a:r>
          </a:p>
          <a:p>
            <a:pPr lvl="1"/>
            <a:r>
              <a:rPr kumimoji="0" lang="en-US" altLang="en-US" sz="18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N layers</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Number of LSTM layers in the network.</a:t>
            </a:r>
            <a:endParaRPr lang="en-GB" sz="1800" b="0" i="0" u="none" strike="noStrike" dirty="0">
              <a:solidFill>
                <a:srgbClr val="40404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6500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E5DE-FA9A-4F51-8629-BA3505B2CA6E}"/>
              </a:ext>
            </a:extLst>
          </p:cNvPr>
          <p:cNvSpPr>
            <a:spLocks noGrp="1"/>
          </p:cNvSpPr>
          <p:nvPr>
            <p:ph type="title"/>
          </p:nvPr>
        </p:nvSpPr>
        <p:spPr>
          <a:xfrm flipH="1">
            <a:off x="88690" y="38100"/>
            <a:ext cx="45719" cy="85725"/>
          </a:xfrm>
        </p:spPr>
        <p:txBody>
          <a:bodyPr>
            <a:normAutofit fontScale="90000"/>
          </a:bodyPr>
          <a:lstStyle/>
          <a:p>
            <a:r>
              <a:rPr lang="en-GB" sz="3200" u="sng" dirty="0">
                <a:solidFill>
                  <a:srgbClr val="002060"/>
                </a:solidFill>
              </a:rPr>
              <a:t> </a:t>
            </a:r>
            <a:endParaRPr lang="en-IN" sz="3200" u="sng" dirty="0">
              <a:solidFill>
                <a:srgbClr val="002060"/>
              </a:solidFill>
            </a:endParaRPr>
          </a:p>
        </p:txBody>
      </p:sp>
      <p:sp>
        <p:nvSpPr>
          <p:cNvPr id="3" name="Content Placeholder 2">
            <a:extLst>
              <a:ext uri="{FF2B5EF4-FFF2-40B4-BE49-F238E27FC236}">
                <a16:creationId xmlns:a16="http://schemas.microsoft.com/office/drawing/2014/main" id="{FFFF59EE-19F9-4A8C-A2D8-4FA357067E97}"/>
              </a:ext>
            </a:extLst>
          </p:cNvPr>
          <p:cNvSpPr>
            <a:spLocks noGrp="1"/>
          </p:cNvSpPr>
          <p:nvPr>
            <p:ph idx="1"/>
          </p:nvPr>
        </p:nvSpPr>
        <p:spPr>
          <a:xfrm>
            <a:off x="523875" y="438150"/>
            <a:ext cx="8750127" cy="2100770"/>
          </a:xfrm>
        </p:spPr>
        <p:txBody>
          <a:bodyPr>
            <a:normAutofit/>
          </a:bodyPr>
          <a:lstStyle/>
          <a:p>
            <a:pPr rtl="0">
              <a:spcBef>
                <a:spcPts val="1000"/>
              </a:spcBef>
              <a:spcAft>
                <a:spcPts val="0"/>
              </a:spcAft>
            </a:pPr>
            <a:r>
              <a:rPr lang="en-GB" dirty="0">
                <a:solidFill>
                  <a:srgbClr val="404040"/>
                </a:solidFill>
                <a:latin typeface="Arial" panose="020B0604020202020204" pitchFamily="34" charset="0"/>
                <a:cs typeface="Arial" panose="020B0604020202020204" pitchFamily="34" charset="0"/>
              </a:rPr>
              <a:t>Then we will set </a:t>
            </a:r>
            <a:r>
              <a:rPr lang="en-GB" dirty="0">
                <a:solidFill>
                  <a:srgbClr val="FF0000"/>
                </a:solidFill>
                <a:latin typeface="Arial" panose="020B0604020202020204" pitchFamily="34" charset="0"/>
                <a:cs typeface="Arial" panose="020B0604020202020204" pitchFamily="34" charset="0"/>
              </a:rPr>
              <a:t>the learning rate</a:t>
            </a:r>
            <a:r>
              <a:rPr lang="en-GB" dirty="0">
                <a:solidFill>
                  <a:srgbClr val="404040"/>
                </a:solidFill>
                <a:latin typeface="Arial" panose="020B0604020202020204" pitchFamily="34" charset="0"/>
                <a:cs typeface="Arial" panose="020B0604020202020204" pitchFamily="34" charset="0"/>
              </a:rPr>
              <a:t>, define the loss as </a:t>
            </a:r>
            <a:r>
              <a:rPr lang="en-GB" dirty="0">
                <a:solidFill>
                  <a:srgbClr val="FF0000"/>
                </a:solidFill>
                <a:latin typeface="Arial" panose="020B0604020202020204" pitchFamily="34" charset="0"/>
                <a:cs typeface="Arial" panose="020B0604020202020204" pitchFamily="34" charset="0"/>
              </a:rPr>
              <a:t>Binary Cross Entropy Loss </a:t>
            </a:r>
            <a:r>
              <a:rPr lang="en-GB" dirty="0">
                <a:solidFill>
                  <a:srgbClr val="404040"/>
                </a:solidFill>
                <a:latin typeface="Arial" panose="020B0604020202020204" pitchFamily="34" charset="0"/>
                <a:cs typeface="Arial" panose="020B0604020202020204" pitchFamily="34" charset="0"/>
              </a:rPr>
              <a:t>and </a:t>
            </a:r>
            <a:r>
              <a:rPr lang="en-GB" dirty="0">
                <a:solidFill>
                  <a:srgbClr val="FF0000"/>
                </a:solidFill>
                <a:latin typeface="Arial" panose="020B0604020202020204" pitchFamily="34" charset="0"/>
                <a:cs typeface="Arial" panose="020B0604020202020204" pitchFamily="34" charset="0"/>
              </a:rPr>
              <a:t>train the model </a:t>
            </a:r>
            <a:r>
              <a:rPr lang="en-GB" dirty="0">
                <a:solidFill>
                  <a:srgbClr val="404040"/>
                </a:solidFill>
                <a:latin typeface="Arial" panose="020B0604020202020204" pitchFamily="34" charset="0"/>
                <a:cs typeface="Arial" panose="020B0604020202020204" pitchFamily="34" charset="0"/>
              </a:rPr>
              <a:t>for few epochs.</a:t>
            </a:r>
          </a:p>
          <a:p>
            <a:r>
              <a:rPr lang="en-GB" dirty="0"/>
              <a:t>Now, we can </a:t>
            </a:r>
            <a:r>
              <a:rPr lang="en-GB" dirty="0">
                <a:solidFill>
                  <a:srgbClr val="FF0000"/>
                </a:solidFill>
              </a:rPr>
              <a:t>test our model </a:t>
            </a:r>
            <a:r>
              <a:rPr lang="en-GB" dirty="0"/>
              <a:t>on the test set. We can also experiment with hyperparameters for good accuracy.</a:t>
            </a:r>
          </a:p>
          <a:p>
            <a:r>
              <a:rPr lang="en-GB" dirty="0"/>
              <a:t>Now, our </a:t>
            </a:r>
            <a:r>
              <a:rPr lang="en-GB" dirty="0">
                <a:solidFill>
                  <a:srgbClr val="FF0000"/>
                </a:solidFill>
              </a:rPr>
              <a:t>model is ready</a:t>
            </a:r>
            <a:r>
              <a:rPr lang="en-GB" dirty="0"/>
              <a:t>, we can store it and then perform test on different reviews manually.</a:t>
            </a:r>
            <a:endParaRPr lang="en-GB" dirty="0">
              <a:solidFill>
                <a:srgbClr val="404040"/>
              </a:solidFill>
              <a:latin typeface="Arial" panose="020B0604020202020204" pitchFamily="34" charset="0"/>
              <a:cs typeface="Arial" panose="020B0604020202020204" pitchFamily="34" charset="0"/>
            </a:endParaRPr>
          </a:p>
          <a:p>
            <a:pPr marL="0" indent="0" rtl="0">
              <a:spcBef>
                <a:spcPts val="1000"/>
              </a:spcBef>
              <a:spcAft>
                <a:spcPts val="0"/>
              </a:spcAft>
              <a:buNone/>
            </a:pPr>
            <a:endParaRPr lang="en-GB" dirty="0">
              <a:solidFill>
                <a:srgbClr val="404040"/>
              </a:solidFill>
              <a:latin typeface="Arial" panose="020B0604020202020204" pitchFamily="34" charset="0"/>
              <a:cs typeface="Arial" panose="020B0604020202020204" pitchFamily="34" charset="0"/>
            </a:endParaRPr>
          </a:p>
          <a:p>
            <a:pPr marL="0" indent="0" rtl="0">
              <a:spcBef>
                <a:spcPts val="1000"/>
              </a:spcBef>
              <a:spcAft>
                <a:spcPts val="0"/>
              </a:spcAft>
              <a:buNone/>
            </a:pPr>
            <a:endParaRPr lang="en-GB" dirty="0">
              <a:solidFill>
                <a:srgbClr val="404040"/>
              </a:solidFill>
              <a:latin typeface="Arial" panose="020B0604020202020204" pitchFamily="34" charset="0"/>
              <a:cs typeface="Arial" panose="020B0604020202020204" pitchFamily="34" charset="0"/>
            </a:endParaRPr>
          </a:p>
          <a:p>
            <a:pPr marL="0" indent="0" rtl="0">
              <a:spcBef>
                <a:spcPts val="1000"/>
              </a:spcBef>
              <a:spcAft>
                <a:spcPts val="0"/>
              </a:spcAft>
              <a:buNone/>
            </a:pPr>
            <a:endParaRPr lang="en-GB" dirty="0">
              <a:solidFill>
                <a:srgbClr val="404040"/>
              </a:solidFill>
              <a:latin typeface="Arial" panose="020B0604020202020204" pitchFamily="34" charset="0"/>
              <a:cs typeface="Arial" panose="020B0604020202020204" pitchFamily="34" charset="0"/>
            </a:endParaRPr>
          </a:p>
          <a:p>
            <a:pPr rtl="0">
              <a:spcBef>
                <a:spcPts val="1000"/>
              </a:spcBef>
              <a:spcAft>
                <a:spcPts val="0"/>
              </a:spcAft>
            </a:pP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AEC4CE8-C336-45F1-A944-783B517759F0}"/>
              </a:ext>
            </a:extLst>
          </p:cNvPr>
          <p:cNvSpPr txBox="1"/>
          <p:nvPr/>
        </p:nvSpPr>
        <p:spPr>
          <a:xfrm>
            <a:off x="708700" y="3429000"/>
            <a:ext cx="6556443" cy="553998"/>
          </a:xfrm>
          <a:prstGeom prst="rect">
            <a:avLst/>
          </a:prstGeom>
          <a:noFill/>
        </p:spPr>
        <p:txBody>
          <a:bodyPr wrap="square" rtlCol="0">
            <a:spAutoFit/>
          </a:bodyPr>
          <a:lstStyle/>
          <a:p>
            <a:r>
              <a:rPr lang="en-GB" sz="3000" u="sng" dirty="0">
                <a:solidFill>
                  <a:srgbClr val="002060"/>
                </a:solidFill>
              </a:rPr>
              <a:t>Further improvements:</a:t>
            </a:r>
            <a:endParaRPr lang="en-IN" sz="3000" u="sng" dirty="0">
              <a:solidFill>
                <a:srgbClr val="002060"/>
              </a:solidFill>
            </a:endParaRPr>
          </a:p>
        </p:txBody>
      </p:sp>
      <p:sp>
        <p:nvSpPr>
          <p:cNvPr id="7" name="TextBox 6">
            <a:extLst>
              <a:ext uri="{FF2B5EF4-FFF2-40B4-BE49-F238E27FC236}">
                <a16:creationId xmlns:a16="http://schemas.microsoft.com/office/drawing/2014/main" id="{5EED1537-B256-40E6-8BC4-8861F3FEA4DF}"/>
              </a:ext>
            </a:extLst>
          </p:cNvPr>
          <p:cNvSpPr txBox="1"/>
          <p:nvPr/>
        </p:nvSpPr>
        <p:spPr>
          <a:xfrm>
            <a:off x="708700" y="4090481"/>
            <a:ext cx="7793274" cy="1200329"/>
          </a:xfrm>
          <a:prstGeom prst="rect">
            <a:avLst/>
          </a:prstGeom>
          <a:noFill/>
        </p:spPr>
        <p:txBody>
          <a:bodyPr wrap="square" rtlCol="0">
            <a:spAutoFit/>
          </a:bodyPr>
          <a:lstStyle/>
          <a:p>
            <a:r>
              <a:rPr lang="en-GB" dirty="0">
                <a:solidFill>
                  <a:srgbClr val="0070C0"/>
                </a:solidFill>
              </a:rPr>
              <a:t>We can design some web app and deploy our model through that app so that the model can be tested directly through a GUI.</a:t>
            </a:r>
          </a:p>
          <a:p>
            <a:r>
              <a:rPr lang="en-GB" dirty="0">
                <a:solidFill>
                  <a:srgbClr val="0070C0"/>
                </a:solidFill>
              </a:rPr>
              <a:t>We can also work to make more model more generalised for comments form other social platforms like twitter, </a:t>
            </a:r>
            <a:r>
              <a:rPr lang="en-GB" dirty="0" err="1">
                <a:solidFill>
                  <a:srgbClr val="0070C0"/>
                </a:solidFill>
              </a:rPr>
              <a:t>facebook</a:t>
            </a:r>
            <a:r>
              <a:rPr lang="en-GB" dirty="0">
                <a:solidFill>
                  <a:srgbClr val="0070C0"/>
                </a:solidFill>
              </a:rPr>
              <a:t>, etc</a:t>
            </a:r>
            <a:endParaRPr lang="en-IN" dirty="0">
              <a:solidFill>
                <a:srgbClr val="0070C0"/>
              </a:solidFill>
            </a:endParaRPr>
          </a:p>
        </p:txBody>
      </p:sp>
    </p:spTree>
    <p:extLst>
      <p:ext uri="{BB962C8B-B14F-4D97-AF65-F5344CB8AC3E}">
        <p14:creationId xmlns:p14="http://schemas.microsoft.com/office/powerpoint/2010/main" val="129407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8D6D-B406-4475-96AF-1359361FDF19}"/>
              </a:ext>
            </a:extLst>
          </p:cNvPr>
          <p:cNvSpPr>
            <a:spLocks noGrp="1"/>
          </p:cNvSpPr>
          <p:nvPr>
            <p:ph type="ctrTitle"/>
          </p:nvPr>
        </p:nvSpPr>
        <p:spPr>
          <a:xfrm>
            <a:off x="1011767" y="247649"/>
            <a:ext cx="7766936" cy="936159"/>
          </a:xfrm>
        </p:spPr>
        <p:txBody>
          <a:bodyPr/>
          <a:lstStyle/>
          <a:p>
            <a:pPr algn="l"/>
            <a:r>
              <a:rPr lang="en-GB" sz="3000" u="sng" dirty="0">
                <a:solidFill>
                  <a:srgbClr val="002060"/>
                </a:solidFill>
              </a:rPr>
              <a:t>Conclusion:</a:t>
            </a:r>
            <a:endParaRPr lang="en-IN" sz="3000" u="sng" dirty="0">
              <a:solidFill>
                <a:srgbClr val="002060"/>
              </a:solidFill>
            </a:endParaRPr>
          </a:p>
        </p:txBody>
      </p:sp>
      <p:sp>
        <p:nvSpPr>
          <p:cNvPr id="3" name="Subtitle 2">
            <a:extLst>
              <a:ext uri="{FF2B5EF4-FFF2-40B4-BE49-F238E27FC236}">
                <a16:creationId xmlns:a16="http://schemas.microsoft.com/office/drawing/2014/main" id="{E2A890E4-FA15-430B-83D2-4EBF929263DC}"/>
              </a:ext>
            </a:extLst>
          </p:cNvPr>
          <p:cNvSpPr>
            <a:spLocks noGrp="1"/>
          </p:cNvSpPr>
          <p:nvPr>
            <p:ph type="subTitle" idx="1"/>
          </p:nvPr>
        </p:nvSpPr>
        <p:spPr>
          <a:xfrm>
            <a:off x="1011767" y="1440983"/>
            <a:ext cx="8294158" cy="1096899"/>
          </a:xfrm>
        </p:spPr>
        <p:txBody>
          <a:bodyPr/>
          <a:lstStyle/>
          <a:p>
            <a:pPr algn="l"/>
            <a:r>
              <a:rPr lang="en-GB" dirty="0">
                <a:solidFill>
                  <a:srgbClr val="0070C0"/>
                </a:solidFill>
              </a:rPr>
              <a:t>The sentiment Analysis model will help in better understanding of market trends, reviews of products and further help in improving the quality</a:t>
            </a:r>
            <a:endParaRPr lang="en-IN" dirty="0">
              <a:solidFill>
                <a:srgbClr val="0070C0"/>
              </a:solidFill>
            </a:endParaRPr>
          </a:p>
        </p:txBody>
      </p:sp>
      <p:sp>
        <p:nvSpPr>
          <p:cNvPr id="4" name="TextBox 3">
            <a:extLst>
              <a:ext uri="{FF2B5EF4-FFF2-40B4-BE49-F238E27FC236}">
                <a16:creationId xmlns:a16="http://schemas.microsoft.com/office/drawing/2014/main" id="{6D8CC24B-D898-4E16-A5D0-3820D00DE315}"/>
              </a:ext>
            </a:extLst>
          </p:cNvPr>
          <p:cNvSpPr txBox="1"/>
          <p:nvPr/>
        </p:nvSpPr>
        <p:spPr>
          <a:xfrm>
            <a:off x="3824287" y="5588527"/>
            <a:ext cx="1747838" cy="461665"/>
          </a:xfrm>
          <a:prstGeom prst="rect">
            <a:avLst/>
          </a:prstGeom>
          <a:noFill/>
        </p:spPr>
        <p:txBody>
          <a:bodyPr wrap="square" rtlCol="0">
            <a:spAutoFit/>
          </a:bodyPr>
          <a:lstStyle/>
          <a:p>
            <a:r>
              <a:rPr lang="en-GB" sz="2400" i="1" dirty="0">
                <a:solidFill>
                  <a:srgbClr val="0070C0"/>
                </a:solidFill>
              </a:rPr>
              <a:t>Thank You!</a:t>
            </a:r>
            <a:endParaRPr lang="en-IN" sz="2400" i="1" dirty="0">
              <a:solidFill>
                <a:srgbClr val="0070C0"/>
              </a:solidFill>
            </a:endParaRPr>
          </a:p>
        </p:txBody>
      </p:sp>
    </p:spTree>
    <p:extLst>
      <p:ext uri="{BB962C8B-B14F-4D97-AF65-F5344CB8AC3E}">
        <p14:creationId xmlns:p14="http://schemas.microsoft.com/office/powerpoint/2010/main" val="4529617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176</TotalTime>
  <Words>893</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vt:lpstr>
      <vt:lpstr>Trebuchet MS</vt:lpstr>
      <vt:lpstr>Wingdings</vt:lpstr>
      <vt:lpstr>Wingdings 3</vt:lpstr>
      <vt:lpstr>Facet</vt:lpstr>
      <vt:lpstr> </vt:lpstr>
      <vt:lpstr>What is Sentiment Analysis?</vt:lpstr>
      <vt:lpstr>In the project we will perform Sentiment Analysis using Recurrent Neural Networks that will help in analysing the sentiment of viewers from the movie review comments. We are using Recurrent Neural Networks instead of feedforward network because this provides more accuracy as we are able to keep track of sequence of words. Dataset: We will be using a dataset of movie reviews in which we have labels positive or negative accompanied with it. </vt:lpstr>
      <vt:lpstr>Network Architecture</vt:lpstr>
      <vt:lpstr>Steps to define the model-</vt:lpstr>
      <vt:lpstr> </vt:lpstr>
      <vt:lpst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Me</dc:creator>
  <cp:lastModifiedBy>Vishal Katiyar</cp:lastModifiedBy>
  <cp:revision>18</cp:revision>
  <dcterms:created xsi:type="dcterms:W3CDTF">2020-12-14T12:08:26Z</dcterms:created>
  <dcterms:modified xsi:type="dcterms:W3CDTF">2020-12-15T08:48:00Z</dcterms:modified>
</cp:coreProperties>
</file>