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8"/>
          <p:cNvSpPr txBox="1"/>
          <p:nvPr>
            <p:ph type="ctrTitle"/>
          </p:nvPr>
        </p:nvSpPr>
        <p:spPr>
          <a:xfrm>
            <a:off x="6894879" y="4406630"/>
            <a:ext cx="4603216" cy="169901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4000"/>
              <a:buFont typeface="Trebuchet MS"/>
              <a:buNone/>
            </a:pPr>
            <a:r>
              <a:rPr lang="en-GB" sz="4000">
                <a:solidFill>
                  <a:srgbClr val="000000"/>
                </a:solidFill>
              </a:rPr>
              <a:t> </a:t>
            </a:r>
            <a:endParaRPr sz="4000">
              <a:solidFill>
                <a:srgbClr val="000000"/>
              </a:solidFill>
            </a:endParaRPr>
          </a:p>
        </p:txBody>
      </p:sp>
      <p:sp>
        <p:nvSpPr>
          <p:cNvPr id="144" name="Google Shape;144;p18"/>
          <p:cNvSpPr txBox="1"/>
          <p:nvPr>
            <p:ph idx="1" type="subTitle"/>
          </p:nvPr>
        </p:nvSpPr>
        <p:spPr>
          <a:xfrm>
            <a:off x="3876675" y="3429001"/>
            <a:ext cx="5619900" cy="198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SzPts val="2400"/>
              <a:buNone/>
            </a:pPr>
            <a:r>
              <a:rPr b="1" lang="en-GB" sz="3200">
                <a:solidFill>
                  <a:srgbClr val="0070C0"/>
                </a:solidFill>
                <a:latin typeface="Trebuchet MS"/>
                <a:ea typeface="Trebuchet MS"/>
                <a:cs typeface="Trebuchet MS"/>
                <a:sym typeface="Trebuchet MS"/>
              </a:rPr>
              <a:t>SENTIMENT ANALYSIS</a:t>
            </a:r>
            <a:endParaRPr b="1" sz="3200">
              <a:solidFill>
                <a:srgbClr val="0070C0"/>
              </a:solidFill>
              <a:latin typeface="Trebuchet MS"/>
              <a:ea typeface="Trebuchet MS"/>
              <a:cs typeface="Trebuchet MS"/>
              <a:sym typeface="Trebuchet MS"/>
            </a:endParaRPr>
          </a:p>
          <a:p>
            <a:pPr indent="0" lvl="0" marL="0" rtl="0" algn="r">
              <a:spcBef>
                <a:spcPts val="0"/>
              </a:spcBef>
              <a:spcAft>
                <a:spcPts val="0"/>
              </a:spcAft>
              <a:buSzPts val="2400"/>
              <a:buNone/>
            </a:pPr>
            <a:r>
              <a:rPr b="1" lang="en-GB" sz="2800">
                <a:solidFill>
                  <a:srgbClr val="BF9000"/>
                </a:solidFill>
              </a:rPr>
              <a:t>(Final Year Project)</a:t>
            </a:r>
            <a:endParaRPr b="1" sz="2800">
              <a:solidFill>
                <a:srgbClr val="BF9000"/>
              </a:solidFill>
            </a:endParaRPr>
          </a:p>
        </p:txBody>
      </p:sp>
      <p:pic>
        <p:nvPicPr>
          <p:cNvPr descr="A picture containing background pattern&#10;&#10;Description automatically generated" id="145" name="Google Shape;145;p18"/>
          <p:cNvPicPr preferRelativeResize="0"/>
          <p:nvPr/>
        </p:nvPicPr>
        <p:blipFill rotWithShape="1">
          <a:blip r:embed="rId3">
            <a:alphaModFix/>
          </a:blip>
          <a:srcRect b="0" l="0" r="0" t="0"/>
          <a:stretch/>
        </p:blipFill>
        <p:spPr>
          <a:xfrm>
            <a:off x="5517754" y="584348"/>
            <a:ext cx="2754249" cy="1508928"/>
          </a:xfrm>
          <a:prstGeom prst="rect">
            <a:avLst/>
          </a:prstGeom>
          <a:noFill/>
          <a:ln>
            <a:noFill/>
          </a:ln>
        </p:spPr>
      </p:pic>
      <p:pic>
        <p:nvPicPr>
          <p:cNvPr descr="Text&#10;&#10;Description automatically generated" id="146" name="Google Shape;146;p18"/>
          <p:cNvPicPr preferRelativeResize="0"/>
          <p:nvPr/>
        </p:nvPicPr>
        <p:blipFill rotWithShape="1">
          <a:blip r:embed="rId4">
            <a:alphaModFix/>
          </a:blip>
          <a:srcRect b="0" l="0" r="0" t="0"/>
          <a:stretch/>
        </p:blipFill>
        <p:spPr>
          <a:xfrm>
            <a:off x="323181" y="3429391"/>
            <a:ext cx="3163437" cy="19827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9"/>
          <p:cNvSpPr txBox="1"/>
          <p:nvPr>
            <p:ph type="ctrTitle"/>
          </p:nvPr>
        </p:nvSpPr>
        <p:spPr>
          <a:xfrm>
            <a:off x="1524001" y="382555"/>
            <a:ext cx="6591300" cy="82109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060"/>
              </a:buClr>
              <a:buSzPts val="3000"/>
              <a:buFont typeface="Trebuchet MS"/>
              <a:buNone/>
            </a:pPr>
            <a:r>
              <a:rPr lang="en-GB" sz="3000" u="sng">
                <a:solidFill>
                  <a:srgbClr val="002060"/>
                </a:solidFill>
              </a:rPr>
              <a:t>What is Sentiment Analysis?</a:t>
            </a:r>
            <a:endParaRPr sz="3000" u="sng">
              <a:solidFill>
                <a:srgbClr val="002060"/>
              </a:solidFill>
            </a:endParaRPr>
          </a:p>
        </p:txBody>
      </p:sp>
      <p:sp>
        <p:nvSpPr>
          <p:cNvPr id="152" name="Google Shape;152;p19"/>
          <p:cNvSpPr txBox="1"/>
          <p:nvPr>
            <p:ph idx="1" type="subTitle"/>
          </p:nvPr>
        </p:nvSpPr>
        <p:spPr>
          <a:xfrm>
            <a:off x="800100" y="1203650"/>
            <a:ext cx="8772526" cy="17634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0" i="0" lang="en-GB">
                <a:solidFill>
                  <a:srgbClr val="0070C0"/>
                </a:solidFill>
                <a:latin typeface="arial"/>
                <a:ea typeface="arial"/>
                <a:cs typeface="arial"/>
                <a:sym typeface="arial"/>
              </a:rPr>
              <a:t>Sentiment analysis (or opinion mining) is a natural language processing technique used to interpret and classify emotions in subjective data. Sentiment analysis is often performed on textual data to detect sentiment in emails, survey responses, social media data, and beyond.</a:t>
            </a:r>
            <a:endParaRPr>
              <a:solidFill>
                <a:srgbClr val="0070C0"/>
              </a:solidFill>
              <a:latin typeface="arial"/>
              <a:ea typeface="arial"/>
              <a:cs typeface="arial"/>
              <a:sym typeface="arial"/>
            </a:endParaRPr>
          </a:p>
          <a:p>
            <a:pPr indent="0" lvl="0" marL="0" rtl="0" algn="l">
              <a:spcBef>
                <a:spcPts val="1000"/>
              </a:spcBef>
              <a:spcAft>
                <a:spcPts val="0"/>
              </a:spcAft>
              <a:buSzPts val="1440"/>
              <a:buNone/>
            </a:pPr>
            <a:r>
              <a:t/>
            </a:r>
            <a:endParaRPr b="0" i="0">
              <a:solidFill>
                <a:srgbClr val="0070C0"/>
              </a:solidFill>
              <a:latin typeface="arial"/>
              <a:ea typeface="arial"/>
              <a:cs typeface="arial"/>
              <a:sym typeface="arial"/>
            </a:endParaRPr>
          </a:p>
        </p:txBody>
      </p:sp>
      <p:sp>
        <p:nvSpPr>
          <p:cNvPr id="153" name="Google Shape;153;p19"/>
          <p:cNvSpPr txBox="1"/>
          <p:nvPr/>
        </p:nvSpPr>
        <p:spPr>
          <a:xfrm>
            <a:off x="1759015" y="3336867"/>
            <a:ext cx="6537259"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3000" u="sng" cap="none" strike="noStrike">
                <a:solidFill>
                  <a:srgbClr val="002060"/>
                </a:solidFill>
                <a:latin typeface="Trebuchet MS"/>
                <a:ea typeface="Trebuchet MS"/>
                <a:cs typeface="Trebuchet MS"/>
                <a:sym typeface="Trebuchet MS"/>
              </a:rPr>
              <a:t>Why do we need Sentiment Analysis:</a:t>
            </a:r>
            <a:endParaRPr/>
          </a:p>
        </p:txBody>
      </p:sp>
      <p:sp>
        <p:nvSpPr>
          <p:cNvPr id="154" name="Google Shape;154;p19"/>
          <p:cNvSpPr txBox="1"/>
          <p:nvPr/>
        </p:nvSpPr>
        <p:spPr>
          <a:xfrm>
            <a:off x="800100" y="3899220"/>
            <a:ext cx="8772526"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0070C0"/>
                </a:solidFill>
                <a:latin typeface="Trebuchet MS"/>
                <a:ea typeface="Trebuchet MS"/>
                <a:cs typeface="Trebuchet MS"/>
                <a:sym typeface="Trebuchet MS"/>
              </a:rPr>
              <a:t>There are a lot of applications of sentiment analysis.</a:t>
            </a:r>
            <a:endParaRPr/>
          </a:p>
          <a:p>
            <a:pPr indent="-285750" lvl="0" marL="285750" marR="0" rtl="0" algn="l">
              <a:spcBef>
                <a:spcPts val="0"/>
              </a:spcBef>
              <a:spcAft>
                <a:spcPts val="0"/>
              </a:spcAft>
              <a:buClr>
                <a:srgbClr val="0070C0"/>
              </a:buClr>
              <a:buSzPts val="1800"/>
              <a:buFont typeface="Arial"/>
              <a:buChar char="•"/>
            </a:pPr>
            <a:r>
              <a:rPr lang="en-GB" sz="1800">
                <a:solidFill>
                  <a:srgbClr val="0070C0"/>
                </a:solidFill>
                <a:latin typeface="Trebuchet MS"/>
                <a:ea typeface="Trebuchet MS"/>
                <a:cs typeface="Trebuchet MS"/>
                <a:sym typeface="Trebuchet MS"/>
              </a:rPr>
              <a:t>Social media monitoring, we can get general response of people on a tweet or post on social media.</a:t>
            </a:r>
            <a:endParaRPr/>
          </a:p>
          <a:p>
            <a:pPr indent="-285750" lvl="0" marL="285750" marR="0" rtl="0" algn="l">
              <a:spcBef>
                <a:spcPts val="0"/>
              </a:spcBef>
              <a:spcAft>
                <a:spcPts val="0"/>
              </a:spcAft>
              <a:buClr>
                <a:srgbClr val="0070C0"/>
              </a:buClr>
              <a:buSzPts val="1800"/>
              <a:buFont typeface="Arial"/>
              <a:buChar char="•"/>
            </a:pPr>
            <a:r>
              <a:rPr lang="en-GB" sz="1800">
                <a:solidFill>
                  <a:srgbClr val="0070C0"/>
                </a:solidFill>
                <a:latin typeface="Trebuchet MS"/>
                <a:ea typeface="Trebuchet MS"/>
                <a:cs typeface="Trebuchet MS"/>
                <a:sym typeface="Trebuchet MS"/>
              </a:rPr>
              <a:t>Customer support, sentiment analysis helps to better analyse customers sentiments on product and analyse what changes are needed to be done in product.</a:t>
            </a:r>
            <a:endParaRPr/>
          </a:p>
          <a:p>
            <a:pPr indent="-285750" lvl="0" marL="285750" marR="0" rtl="0" algn="l">
              <a:spcBef>
                <a:spcPts val="0"/>
              </a:spcBef>
              <a:spcAft>
                <a:spcPts val="0"/>
              </a:spcAft>
              <a:buClr>
                <a:srgbClr val="0070C0"/>
              </a:buClr>
              <a:buSzPts val="1800"/>
              <a:buFont typeface="Arial"/>
              <a:buChar char="•"/>
            </a:pPr>
            <a:r>
              <a:rPr lang="en-GB" sz="1800">
                <a:solidFill>
                  <a:srgbClr val="0070C0"/>
                </a:solidFill>
                <a:latin typeface="Trebuchet MS"/>
                <a:ea typeface="Trebuchet MS"/>
                <a:cs typeface="Trebuchet MS"/>
                <a:sym typeface="Trebuchet MS"/>
              </a:rPr>
              <a:t>Sentiment Analysis helps in analysing the market trends.</a:t>
            </a:r>
            <a:endParaRPr/>
          </a:p>
          <a:p>
            <a:pPr indent="-285750" lvl="0" marL="285750" marR="0" rtl="0" algn="l">
              <a:spcBef>
                <a:spcPts val="0"/>
              </a:spcBef>
              <a:spcAft>
                <a:spcPts val="0"/>
              </a:spcAft>
              <a:buClr>
                <a:srgbClr val="0070C0"/>
              </a:buClr>
              <a:buSzPts val="1800"/>
              <a:buFont typeface="Arial"/>
              <a:buChar char="•"/>
            </a:pPr>
            <a:r>
              <a:rPr lang="en-GB" sz="1800">
                <a:solidFill>
                  <a:srgbClr val="0070C0"/>
                </a:solidFill>
                <a:latin typeface="Trebuchet MS"/>
                <a:ea typeface="Trebuchet MS"/>
                <a:cs typeface="Trebuchet MS"/>
                <a:sym typeface="Trebuchet MS"/>
              </a:rPr>
              <a:t>Sentiment analysis of movie reviews tells how are people reacting towards the movie, is there sentiment positive or negative.</a:t>
            </a:r>
            <a:endParaRPr/>
          </a:p>
        </p:txBody>
      </p:sp>
      <p:pic>
        <p:nvPicPr>
          <p:cNvPr descr="A picture containing clipart, jack&#10;&#10;Description automatically generated" id="155" name="Google Shape;155;p19"/>
          <p:cNvPicPr preferRelativeResize="0"/>
          <p:nvPr/>
        </p:nvPicPr>
        <p:blipFill rotWithShape="1">
          <a:blip r:embed="rId3">
            <a:alphaModFix/>
          </a:blip>
          <a:srcRect b="0" l="0" r="0" t="0"/>
          <a:stretch/>
        </p:blipFill>
        <p:spPr>
          <a:xfrm>
            <a:off x="3624262" y="2438594"/>
            <a:ext cx="2471738" cy="8410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ctrTitle"/>
          </p:nvPr>
        </p:nvSpPr>
        <p:spPr>
          <a:xfrm>
            <a:off x="876980" y="1626867"/>
            <a:ext cx="8562295" cy="228649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61E21"/>
              </a:buClr>
              <a:buSzPts val="1800"/>
              <a:buFont typeface="Arial"/>
              <a:buNone/>
            </a:pPr>
            <a:r>
              <a:rPr b="0" i="0" lang="en-GB" sz="1800">
                <a:solidFill>
                  <a:srgbClr val="161E21"/>
                </a:solidFill>
                <a:latin typeface="Arial"/>
                <a:ea typeface="Arial"/>
                <a:cs typeface="Arial"/>
                <a:sym typeface="Arial"/>
              </a:rPr>
              <a:t>In the project we will perform </a:t>
            </a:r>
            <a:r>
              <a:rPr b="0" i="0" lang="en-GB" sz="1800">
                <a:solidFill>
                  <a:srgbClr val="FF0000"/>
                </a:solidFill>
                <a:latin typeface="Arial"/>
                <a:ea typeface="Arial"/>
                <a:cs typeface="Arial"/>
                <a:sym typeface="Arial"/>
              </a:rPr>
              <a:t>Sentiment Analysis </a:t>
            </a:r>
            <a:r>
              <a:rPr b="0" i="0" lang="en-GB" sz="1800">
                <a:solidFill>
                  <a:srgbClr val="161E21"/>
                </a:solidFill>
                <a:latin typeface="Arial"/>
                <a:ea typeface="Arial"/>
                <a:cs typeface="Arial"/>
                <a:sym typeface="Arial"/>
              </a:rPr>
              <a:t>using </a:t>
            </a:r>
            <a:r>
              <a:rPr b="0" i="0" lang="en-GB" sz="1800">
                <a:solidFill>
                  <a:srgbClr val="FF0000"/>
                </a:solidFill>
                <a:latin typeface="Arial"/>
                <a:ea typeface="Arial"/>
                <a:cs typeface="Arial"/>
                <a:sym typeface="Arial"/>
              </a:rPr>
              <a:t>Recurrent Neural Networks </a:t>
            </a:r>
            <a:r>
              <a:rPr b="0" i="0" lang="en-GB" sz="1800">
                <a:solidFill>
                  <a:srgbClr val="161E21"/>
                </a:solidFill>
                <a:latin typeface="Arial"/>
                <a:ea typeface="Arial"/>
                <a:cs typeface="Arial"/>
                <a:sym typeface="Arial"/>
              </a:rPr>
              <a:t>that will help in analysing the sentiment of viewers fro</a:t>
            </a:r>
            <a:r>
              <a:rPr lang="en-GB" sz="1800">
                <a:solidFill>
                  <a:srgbClr val="161E21"/>
                </a:solidFill>
                <a:latin typeface="Arial"/>
                <a:ea typeface="Arial"/>
                <a:cs typeface="Arial"/>
                <a:sym typeface="Arial"/>
              </a:rPr>
              <a:t>m the </a:t>
            </a:r>
            <a:r>
              <a:rPr lang="en-GB" sz="1800">
                <a:solidFill>
                  <a:srgbClr val="FF0000"/>
                </a:solidFill>
                <a:latin typeface="Arial"/>
                <a:ea typeface="Arial"/>
                <a:cs typeface="Arial"/>
                <a:sym typeface="Arial"/>
              </a:rPr>
              <a:t>movie review </a:t>
            </a:r>
            <a:r>
              <a:rPr lang="en-GB" sz="1800">
                <a:solidFill>
                  <a:srgbClr val="161E21"/>
                </a:solidFill>
                <a:latin typeface="Arial"/>
                <a:ea typeface="Arial"/>
                <a:cs typeface="Arial"/>
                <a:sym typeface="Arial"/>
              </a:rPr>
              <a:t>comments. We are using Recurrent Neural Networks instead of feedforward network because this provides more accuracy as we are able to keep track of sequence of words.</a:t>
            </a:r>
            <a:br>
              <a:rPr lang="en-GB" sz="1800">
                <a:solidFill>
                  <a:srgbClr val="161E21"/>
                </a:solidFill>
                <a:latin typeface="Arial"/>
                <a:ea typeface="Arial"/>
                <a:cs typeface="Arial"/>
                <a:sym typeface="Arial"/>
              </a:rPr>
            </a:br>
            <a:r>
              <a:rPr lang="en-GB" sz="1800">
                <a:solidFill>
                  <a:srgbClr val="FF0000"/>
                </a:solidFill>
                <a:latin typeface="Arial"/>
                <a:ea typeface="Arial"/>
                <a:cs typeface="Arial"/>
                <a:sym typeface="Arial"/>
              </a:rPr>
              <a:t>Dataset:</a:t>
            </a:r>
            <a:r>
              <a:rPr lang="en-GB" sz="1800">
                <a:solidFill>
                  <a:srgbClr val="161E21"/>
                </a:solidFill>
                <a:latin typeface="Arial"/>
                <a:ea typeface="Arial"/>
                <a:cs typeface="Arial"/>
                <a:sym typeface="Arial"/>
              </a:rPr>
              <a:t> We will be using a dataset of movie reviews in which we have labels </a:t>
            </a:r>
            <a:r>
              <a:rPr lang="en-GB" sz="1800">
                <a:solidFill>
                  <a:srgbClr val="FF0000"/>
                </a:solidFill>
                <a:latin typeface="Arial"/>
                <a:ea typeface="Arial"/>
                <a:cs typeface="Arial"/>
                <a:sym typeface="Arial"/>
              </a:rPr>
              <a:t>positive or negative </a:t>
            </a:r>
            <a:r>
              <a:rPr lang="en-GB" sz="1800">
                <a:solidFill>
                  <a:srgbClr val="161E21"/>
                </a:solidFill>
                <a:latin typeface="Arial"/>
                <a:ea typeface="Arial"/>
                <a:cs typeface="Arial"/>
                <a:sym typeface="Arial"/>
              </a:rPr>
              <a:t>accompanied with it.</a:t>
            </a:r>
            <a:br>
              <a:rPr lang="en-GB" sz="1800">
                <a:solidFill>
                  <a:srgbClr val="161E21"/>
                </a:solidFill>
                <a:latin typeface="Arial"/>
                <a:ea typeface="Arial"/>
                <a:cs typeface="Arial"/>
                <a:sym typeface="Arial"/>
              </a:rPr>
            </a:br>
            <a:endParaRPr sz="1800">
              <a:solidFill>
                <a:srgbClr val="161E21"/>
              </a:solidFill>
              <a:latin typeface="Arial"/>
              <a:ea typeface="Arial"/>
              <a:cs typeface="Arial"/>
              <a:sym typeface="Arial"/>
            </a:endParaRPr>
          </a:p>
        </p:txBody>
      </p:sp>
      <p:sp>
        <p:nvSpPr>
          <p:cNvPr id="161" name="Google Shape;161;p20"/>
          <p:cNvSpPr txBox="1"/>
          <p:nvPr/>
        </p:nvSpPr>
        <p:spPr>
          <a:xfrm>
            <a:off x="876980" y="843590"/>
            <a:ext cx="8991600"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3000" u="sng">
                <a:solidFill>
                  <a:srgbClr val="0070C0"/>
                </a:solidFill>
                <a:latin typeface="Trebuchet MS"/>
                <a:ea typeface="Trebuchet MS"/>
                <a:cs typeface="Trebuchet MS"/>
                <a:sym typeface="Trebuchet MS"/>
              </a:rPr>
              <a:t>Project Details:</a:t>
            </a:r>
            <a:endParaRPr sz="3000" u="sng">
              <a:solidFill>
                <a:srgbClr val="0070C0"/>
              </a:solidFill>
              <a:latin typeface="Trebuchet MS"/>
              <a:ea typeface="Trebuchet MS"/>
              <a:cs typeface="Trebuchet MS"/>
              <a:sym typeface="Trebuchet MS"/>
            </a:endParaRPr>
          </a:p>
        </p:txBody>
      </p:sp>
      <p:pic>
        <p:nvPicPr>
          <p:cNvPr descr="Sentiment Analysis using SVM. Sentiment Analysis is the NLP technique… | by  Vasista Reddy | Medium" id="162" name="Google Shape;162;p20"/>
          <p:cNvPicPr preferRelativeResize="0"/>
          <p:nvPr/>
        </p:nvPicPr>
        <p:blipFill rotWithShape="1">
          <a:blip r:embed="rId3">
            <a:alphaModFix/>
          </a:blip>
          <a:srcRect b="0" l="0" r="0" t="0"/>
          <a:stretch/>
        </p:blipFill>
        <p:spPr>
          <a:xfrm>
            <a:off x="3291568" y="4238094"/>
            <a:ext cx="3238500" cy="1419225"/>
          </a:xfrm>
          <a:prstGeom prst="rect">
            <a:avLst/>
          </a:prstGeom>
          <a:noFill/>
          <a:ln>
            <a:noFill/>
          </a:ln>
        </p:spPr>
      </p:pic>
      <p:sp>
        <p:nvSpPr>
          <p:cNvPr id="163" name="Google Shape;163;p20"/>
          <p:cNvSpPr txBox="1"/>
          <p:nvPr>
            <p:ph idx="1" type="subTitle"/>
          </p:nvPr>
        </p:nvSpPr>
        <p:spPr>
          <a:xfrm flipH="1" rot="10800000">
            <a:off x="1507067" y="5147732"/>
            <a:ext cx="45719" cy="45719"/>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360"/>
              <a:buNone/>
            </a:pPr>
            <a:r>
              <a:rPr lang="en-GB" sz="450"/>
              <a:t> </a:t>
            </a:r>
            <a:endParaRPr sz="4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ctrTitle"/>
          </p:nvPr>
        </p:nvSpPr>
        <p:spPr>
          <a:xfrm>
            <a:off x="2076450" y="277780"/>
            <a:ext cx="4876800" cy="79699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3500"/>
              <a:buFont typeface="Trebuchet MS"/>
              <a:buNone/>
            </a:pPr>
            <a:r>
              <a:rPr lang="en-GB" sz="3500" u="sng">
                <a:solidFill>
                  <a:srgbClr val="002060"/>
                </a:solidFill>
              </a:rPr>
              <a:t>Network Architecture</a:t>
            </a:r>
            <a:endParaRPr sz="3500" u="sng">
              <a:solidFill>
                <a:srgbClr val="002060"/>
              </a:solidFill>
            </a:endParaRPr>
          </a:p>
        </p:txBody>
      </p:sp>
      <p:sp>
        <p:nvSpPr>
          <p:cNvPr id="169" name="Google Shape;169;p21"/>
          <p:cNvSpPr txBox="1"/>
          <p:nvPr>
            <p:ph idx="1" type="subTitle"/>
          </p:nvPr>
        </p:nvSpPr>
        <p:spPr>
          <a:xfrm>
            <a:off x="695325" y="1228725"/>
            <a:ext cx="7191375" cy="4953000"/>
          </a:xfrm>
          <a:prstGeom prst="rect">
            <a:avLst/>
          </a:prstGeom>
          <a:noFill/>
          <a:ln>
            <a:noFill/>
          </a:ln>
        </p:spPr>
        <p:txBody>
          <a:bodyPr anchorCtr="0" anchor="t" bIns="45700" lIns="91425" spcFirstLastPara="1" rIns="91425" wrap="square" tIns="45700">
            <a:noAutofit/>
          </a:bodyPr>
          <a:lstStyle/>
          <a:p>
            <a:pPr indent="-285750" lvl="0" marL="285750" rtl="0" algn="just">
              <a:spcBef>
                <a:spcPts val="0"/>
              </a:spcBef>
              <a:spcAft>
                <a:spcPts val="0"/>
              </a:spcAft>
              <a:buSzPts val="1440"/>
              <a:buFont typeface="Arial"/>
              <a:buChar char="•"/>
            </a:pPr>
            <a:r>
              <a:rPr b="1" i="0" lang="en-GB">
                <a:solidFill>
                  <a:srgbClr val="FF0000"/>
                </a:solidFill>
                <a:latin typeface="Arial"/>
                <a:ea typeface="Arial"/>
                <a:cs typeface="Arial"/>
                <a:sym typeface="Arial"/>
              </a:rPr>
              <a:t>First, we'll pass in words to an embedding layer</a:t>
            </a:r>
            <a:r>
              <a:rPr b="1" i="0" lang="en-GB">
                <a:solidFill>
                  <a:srgbClr val="000000"/>
                </a:solidFill>
                <a:latin typeface="Arial"/>
                <a:ea typeface="Arial"/>
                <a:cs typeface="Arial"/>
                <a:sym typeface="Arial"/>
              </a:rPr>
              <a:t>.</a:t>
            </a:r>
            <a:r>
              <a:rPr b="0" i="0" lang="en-GB">
                <a:solidFill>
                  <a:srgbClr val="000000"/>
                </a:solidFill>
                <a:latin typeface="Arial"/>
                <a:ea typeface="Arial"/>
                <a:cs typeface="Arial"/>
                <a:sym typeface="Arial"/>
              </a:rPr>
              <a:t> We need an embedding layer because we have tens of thousands of words, so we'll need a more efficient representation for our input data than one-hot encoded vectors. </a:t>
            </a:r>
            <a:endParaRPr/>
          </a:p>
          <a:p>
            <a:pPr indent="-194310" lvl="0" marL="285750" rtl="0" algn="just">
              <a:spcBef>
                <a:spcPts val="1000"/>
              </a:spcBef>
              <a:spcAft>
                <a:spcPts val="0"/>
              </a:spcAft>
              <a:buSzPts val="1440"/>
              <a:buFont typeface="Arial"/>
              <a:buNone/>
            </a:pPr>
            <a:r>
              <a:t/>
            </a:r>
            <a:endParaRPr b="0" i="0">
              <a:solidFill>
                <a:srgbClr val="000000"/>
              </a:solidFill>
              <a:latin typeface="Arial"/>
              <a:ea typeface="Arial"/>
              <a:cs typeface="Arial"/>
              <a:sym typeface="Arial"/>
            </a:endParaRPr>
          </a:p>
          <a:p>
            <a:pPr indent="-285750" lvl="0" marL="285750" rtl="0" algn="just">
              <a:spcBef>
                <a:spcPts val="1000"/>
              </a:spcBef>
              <a:spcAft>
                <a:spcPts val="0"/>
              </a:spcAft>
              <a:buSzPts val="1440"/>
              <a:buFont typeface="Arial"/>
              <a:buChar char="•"/>
            </a:pPr>
            <a:r>
              <a:rPr b="1" i="0" lang="en-GB">
                <a:solidFill>
                  <a:srgbClr val="FF0000"/>
                </a:solidFill>
                <a:latin typeface="Arial"/>
                <a:ea typeface="Arial"/>
                <a:cs typeface="Arial"/>
                <a:sym typeface="Arial"/>
              </a:rPr>
              <a:t>After input words are passed to an embedding layer, the new embeddings will be passed to LSTM cells</a:t>
            </a:r>
            <a:r>
              <a:rPr b="1" i="0" lang="en-GB">
                <a:solidFill>
                  <a:srgbClr val="000000"/>
                </a:solidFill>
                <a:latin typeface="Arial"/>
                <a:ea typeface="Arial"/>
                <a:cs typeface="Arial"/>
                <a:sym typeface="Arial"/>
              </a:rPr>
              <a:t>.</a:t>
            </a:r>
            <a:r>
              <a:rPr b="0" i="0" lang="en-GB">
                <a:solidFill>
                  <a:srgbClr val="000000"/>
                </a:solidFill>
                <a:latin typeface="Arial"/>
                <a:ea typeface="Arial"/>
                <a:cs typeface="Arial"/>
                <a:sym typeface="Arial"/>
              </a:rPr>
              <a:t> The LSTM cells will add </a:t>
            </a:r>
            <a:r>
              <a:rPr b="0" i="1" lang="en-GB">
                <a:solidFill>
                  <a:srgbClr val="000000"/>
                </a:solidFill>
                <a:latin typeface="Arial"/>
                <a:ea typeface="Arial"/>
                <a:cs typeface="Arial"/>
                <a:sym typeface="Arial"/>
              </a:rPr>
              <a:t>recurrent</a:t>
            </a:r>
            <a:r>
              <a:rPr b="0" i="0" lang="en-GB">
                <a:solidFill>
                  <a:srgbClr val="000000"/>
                </a:solidFill>
                <a:latin typeface="Arial"/>
                <a:ea typeface="Arial"/>
                <a:cs typeface="Arial"/>
                <a:sym typeface="Arial"/>
              </a:rPr>
              <a:t> connections to the network and give us the ability to include information about the </a:t>
            </a:r>
            <a:r>
              <a:rPr b="0" i="1" lang="en-GB">
                <a:solidFill>
                  <a:srgbClr val="000000"/>
                </a:solidFill>
                <a:latin typeface="Arial"/>
                <a:ea typeface="Arial"/>
                <a:cs typeface="Arial"/>
                <a:sym typeface="Arial"/>
              </a:rPr>
              <a:t>sequence</a:t>
            </a:r>
            <a:r>
              <a:rPr b="0" i="0" lang="en-GB">
                <a:solidFill>
                  <a:srgbClr val="000000"/>
                </a:solidFill>
                <a:latin typeface="Arial"/>
                <a:ea typeface="Arial"/>
                <a:cs typeface="Arial"/>
                <a:sym typeface="Arial"/>
              </a:rPr>
              <a:t> of words in the movie review data.</a:t>
            </a:r>
            <a:endParaRPr/>
          </a:p>
          <a:p>
            <a:pPr indent="-194310" lvl="0" marL="285750" rtl="0" algn="just">
              <a:spcBef>
                <a:spcPts val="1000"/>
              </a:spcBef>
              <a:spcAft>
                <a:spcPts val="0"/>
              </a:spcAft>
              <a:buSzPts val="1440"/>
              <a:buFont typeface="Arial"/>
              <a:buNone/>
            </a:pPr>
            <a:r>
              <a:t/>
            </a:r>
            <a:endParaRPr b="0" i="0">
              <a:solidFill>
                <a:srgbClr val="000000"/>
              </a:solidFill>
              <a:latin typeface="Arial"/>
              <a:ea typeface="Arial"/>
              <a:cs typeface="Arial"/>
              <a:sym typeface="Arial"/>
            </a:endParaRPr>
          </a:p>
          <a:p>
            <a:pPr indent="-285750" lvl="0" marL="285750" rtl="0" algn="just">
              <a:spcBef>
                <a:spcPts val="1000"/>
              </a:spcBef>
              <a:spcAft>
                <a:spcPts val="0"/>
              </a:spcAft>
              <a:buSzPts val="1440"/>
              <a:buFont typeface="Arial"/>
              <a:buChar char="•"/>
            </a:pPr>
            <a:r>
              <a:rPr b="1" i="0" lang="en-GB">
                <a:solidFill>
                  <a:srgbClr val="FF0000"/>
                </a:solidFill>
                <a:latin typeface="Arial"/>
                <a:ea typeface="Arial"/>
                <a:cs typeface="Arial"/>
                <a:sym typeface="Arial"/>
              </a:rPr>
              <a:t>Finally, the LSTM outputs will go to a sigmoid output layer</a:t>
            </a:r>
            <a:r>
              <a:rPr b="1" i="0" lang="en-GB">
                <a:solidFill>
                  <a:srgbClr val="000000"/>
                </a:solidFill>
                <a:latin typeface="Arial"/>
                <a:ea typeface="Arial"/>
                <a:cs typeface="Arial"/>
                <a:sym typeface="Arial"/>
              </a:rPr>
              <a:t>.</a:t>
            </a:r>
            <a:r>
              <a:rPr b="0" i="0" lang="en-GB">
                <a:solidFill>
                  <a:srgbClr val="000000"/>
                </a:solidFill>
                <a:latin typeface="Arial"/>
                <a:ea typeface="Arial"/>
                <a:cs typeface="Arial"/>
                <a:sym typeface="Arial"/>
              </a:rPr>
              <a:t> We're using a sigmoid function because positive and negative = 1 and 0, respectively, and a sigmoid will output predicted, sentiment values between 0-1.</a:t>
            </a:r>
            <a:endParaRPr/>
          </a:p>
          <a:p>
            <a:pPr indent="0" lvl="0" marL="0" rtl="0" algn="r">
              <a:spcBef>
                <a:spcPts val="1000"/>
              </a:spcBef>
              <a:spcAft>
                <a:spcPts val="0"/>
              </a:spcAft>
              <a:buSzPts val="1440"/>
              <a:buNone/>
            </a:pPr>
            <a:r>
              <a:t/>
            </a:r>
            <a:endParaRPr>
              <a:latin typeface="Arial"/>
              <a:ea typeface="Arial"/>
              <a:cs typeface="Arial"/>
              <a:sym typeface="Arial"/>
            </a:endParaRPr>
          </a:p>
          <a:p>
            <a:pPr indent="0" lvl="0" marL="0" rtl="0" algn="r">
              <a:spcBef>
                <a:spcPts val="1000"/>
              </a:spcBef>
              <a:spcAft>
                <a:spcPts val="0"/>
              </a:spcAft>
              <a:buSzPts val="1440"/>
              <a:buNone/>
            </a:pPr>
            <a:r>
              <a:t/>
            </a:r>
            <a:endParaRPr>
              <a:latin typeface="Arial"/>
              <a:ea typeface="Arial"/>
              <a:cs typeface="Arial"/>
              <a:sym typeface="Arial"/>
            </a:endParaRPr>
          </a:p>
          <a:p>
            <a:pPr indent="-194310" lvl="0" marL="285750" rtl="0" algn="l">
              <a:spcBef>
                <a:spcPts val="1000"/>
              </a:spcBef>
              <a:spcAft>
                <a:spcPts val="0"/>
              </a:spcAft>
              <a:buSzPts val="1440"/>
              <a:buFont typeface="Arial"/>
              <a:buNone/>
            </a:pPr>
            <a:r>
              <a:t/>
            </a:r>
            <a:endParaRPr/>
          </a:p>
        </p:txBody>
      </p:sp>
      <p:pic>
        <p:nvPicPr>
          <p:cNvPr descr="Diagram&#10;&#10;Description automatically generated" id="170" name="Google Shape;170;p21"/>
          <p:cNvPicPr preferRelativeResize="0"/>
          <p:nvPr>
            <p:ph idx="4294967295" type="body"/>
          </p:nvPr>
        </p:nvPicPr>
        <p:blipFill rotWithShape="1">
          <a:blip r:embed="rId3">
            <a:alphaModFix/>
          </a:blip>
          <a:srcRect b="0" l="0" r="0" t="0"/>
          <a:stretch/>
        </p:blipFill>
        <p:spPr>
          <a:xfrm>
            <a:off x="8128794" y="82550"/>
            <a:ext cx="3973512" cy="3622675"/>
          </a:xfrm>
          <a:prstGeom prst="rect">
            <a:avLst/>
          </a:prstGeom>
          <a:solidFill>
            <a:schemeClr val="lt1"/>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677334" y="609600"/>
            <a:ext cx="8596668" cy="723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2060"/>
              </a:buClr>
              <a:buSzPts val="3200"/>
              <a:buFont typeface="Trebuchet MS"/>
              <a:buNone/>
            </a:pPr>
            <a:r>
              <a:rPr lang="en-GB" sz="3200" u="sng">
                <a:solidFill>
                  <a:srgbClr val="002060"/>
                </a:solidFill>
              </a:rPr>
              <a:t>Steps to define the model-</a:t>
            </a:r>
            <a:endParaRPr sz="3200" u="sng">
              <a:solidFill>
                <a:srgbClr val="002060"/>
              </a:solidFill>
            </a:endParaRPr>
          </a:p>
        </p:txBody>
      </p:sp>
      <p:sp>
        <p:nvSpPr>
          <p:cNvPr id="176" name="Google Shape;176;p22"/>
          <p:cNvSpPr txBox="1"/>
          <p:nvPr>
            <p:ph idx="1" type="body"/>
          </p:nvPr>
        </p:nvSpPr>
        <p:spPr>
          <a:xfrm>
            <a:off x="523875" y="1400175"/>
            <a:ext cx="8750127" cy="48482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0" i="0" lang="en-GB" sz="1800" u="none" strike="noStrike">
                <a:solidFill>
                  <a:srgbClr val="404040"/>
                </a:solidFill>
                <a:latin typeface="Arial"/>
                <a:ea typeface="Arial"/>
                <a:cs typeface="Arial"/>
                <a:sym typeface="Arial"/>
              </a:rPr>
              <a:t>Firstly we will </a:t>
            </a:r>
            <a:r>
              <a:rPr b="0" i="0" lang="en-GB" sz="1800" u="none" strike="noStrike">
                <a:solidFill>
                  <a:srgbClr val="FF0000"/>
                </a:solidFill>
                <a:latin typeface="Arial"/>
                <a:ea typeface="Arial"/>
                <a:cs typeface="Arial"/>
                <a:sym typeface="Arial"/>
              </a:rPr>
              <a:t>load the data</a:t>
            </a:r>
            <a:r>
              <a:rPr b="0" i="0" lang="en-GB" sz="1800" u="none" strike="noStrike">
                <a:solidFill>
                  <a:srgbClr val="404040"/>
                </a:solidFill>
                <a:latin typeface="Arial"/>
                <a:ea typeface="Arial"/>
                <a:cs typeface="Arial"/>
                <a:sym typeface="Arial"/>
              </a:rPr>
              <a:t>.</a:t>
            </a:r>
            <a:endParaRPr b="0">
              <a:latin typeface="Arial"/>
              <a:ea typeface="Arial"/>
              <a:cs typeface="Arial"/>
              <a:sym typeface="Arial"/>
            </a:endParaRPr>
          </a:p>
          <a:p>
            <a:pPr indent="-342900" lvl="0" marL="342900" rtl="0" algn="l">
              <a:spcBef>
                <a:spcPts val="1000"/>
              </a:spcBef>
              <a:spcAft>
                <a:spcPts val="0"/>
              </a:spcAft>
              <a:buSzPts val="1440"/>
              <a:buChar char="►"/>
            </a:pPr>
            <a:r>
              <a:rPr b="0" i="0" lang="en-GB" sz="1800" u="none" strike="noStrike">
                <a:solidFill>
                  <a:srgbClr val="404040"/>
                </a:solidFill>
                <a:latin typeface="Arial"/>
                <a:ea typeface="Arial"/>
                <a:cs typeface="Arial"/>
                <a:sym typeface="Arial"/>
              </a:rPr>
              <a:t>Then we will perform some </a:t>
            </a:r>
            <a:r>
              <a:rPr b="0" i="0" lang="en-GB" sz="1800" u="none" strike="noStrike">
                <a:solidFill>
                  <a:srgbClr val="FF0000"/>
                </a:solidFill>
                <a:latin typeface="Arial"/>
                <a:ea typeface="Arial"/>
                <a:cs typeface="Arial"/>
                <a:sym typeface="Arial"/>
              </a:rPr>
              <a:t>pre-processing</a:t>
            </a:r>
            <a:r>
              <a:rPr b="0" i="0" lang="en-GB" sz="1800" u="none" strike="noStrike">
                <a:solidFill>
                  <a:srgbClr val="404040"/>
                </a:solidFill>
                <a:latin typeface="Arial"/>
                <a:ea typeface="Arial"/>
                <a:cs typeface="Arial"/>
                <a:sym typeface="Arial"/>
              </a:rPr>
              <a:t> on the data i.e. we will remove punctuations and new line characters and then combine them in one long string.</a:t>
            </a:r>
            <a:endParaRPr b="0">
              <a:latin typeface="Arial"/>
              <a:ea typeface="Arial"/>
              <a:cs typeface="Arial"/>
              <a:sym typeface="Arial"/>
            </a:endParaRPr>
          </a:p>
          <a:p>
            <a:pPr indent="-342900" lvl="0" marL="342900" rtl="0" algn="l">
              <a:spcBef>
                <a:spcPts val="1000"/>
              </a:spcBef>
              <a:spcAft>
                <a:spcPts val="0"/>
              </a:spcAft>
              <a:buSzPts val="1440"/>
              <a:buChar char="►"/>
            </a:pPr>
            <a:r>
              <a:rPr b="0" i="0" lang="en-GB" sz="1800" u="none" strike="noStrike">
                <a:solidFill>
                  <a:srgbClr val="404040"/>
                </a:solidFill>
                <a:latin typeface="Arial"/>
                <a:ea typeface="Arial"/>
                <a:cs typeface="Arial"/>
                <a:sym typeface="Arial"/>
              </a:rPr>
              <a:t>Now, we will perform </a:t>
            </a:r>
            <a:r>
              <a:rPr b="0" i="0" lang="en-GB" sz="1800" u="none" strike="noStrike">
                <a:solidFill>
                  <a:srgbClr val="FF0000"/>
                </a:solidFill>
                <a:latin typeface="Arial"/>
                <a:ea typeface="Arial"/>
                <a:cs typeface="Arial"/>
                <a:sym typeface="Arial"/>
              </a:rPr>
              <a:t>embedding</a:t>
            </a:r>
            <a:r>
              <a:rPr b="0" i="0" lang="en-GB" sz="1800" u="none" strike="noStrike">
                <a:solidFill>
                  <a:srgbClr val="404040"/>
                </a:solidFill>
                <a:latin typeface="Arial"/>
                <a:ea typeface="Arial"/>
                <a:cs typeface="Arial"/>
                <a:sym typeface="Arial"/>
              </a:rPr>
              <a:t> to our data. Since we cannot passwords to model so we will be </a:t>
            </a:r>
            <a:r>
              <a:rPr b="0" i="0" lang="en-GB" sz="1800" u="none" strike="noStrike">
                <a:solidFill>
                  <a:srgbClr val="FF0000"/>
                </a:solidFill>
                <a:latin typeface="Arial"/>
                <a:ea typeface="Arial"/>
                <a:cs typeface="Arial"/>
                <a:sym typeface="Arial"/>
              </a:rPr>
              <a:t>converting the data to integers. </a:t>
            </a:r>
            <a:r>
              <a:rPr b="0" i="0" lang="en-GB" sz="1800" u="none" strike="noStrike">
                <a:solidFill>
                  <a:srgbClr val="404040"/>
                </a:solidFill>
                <a:latin typeface="Arial"/>
                <a:ea typeface="Arial"/>
                <a:cs typeface="Arial"/>
                <a:sym typeface="Arial"/>
              </a:rPr>
              <a:t>We will also encode our labels 1 as positive and 0 as negative.</a:t>
            </a:r>
            <a:endParaRPr b="0">
              <a:latin typeface="Arial"/>
              <a:ea typeface="Arial"/>
              <a:cs typeface="Arial"/>
              <a:sym typeface="Arial"/>
            </a:endParaRPr>
          </a:p>
          <a:p>
            <a:pPr indent="-342900" lvl="0" marL="342900" rtl="0" algn="l">
              <a:spcBef>
                <a:spcPts val="1000"/>
              </a:spcBef>
              <a:spcAft>
                <a:spcPts val="0"/>
              </a:spcAft>
              <a:buSzPts val="1440"/>
              <a:buChar char="►"/>
            </a:pPr>
            <a:r>
              <a:rPr b="0" i="0" lang="en-GB" sz="1800" u="none" strike="noStrike">
                <a:solidFill>
                  <a:srgbClr val="404040"/>
                </a:solidFill>
                <a:latin typeface="Arial"/>
                <a:ea typeface="Arial"/>
                <a:cs typeface="Arial"/>
                <a:sym typeface="Arial"/>
              </a:rPr>
              <a:t>Now, we want our </a:t>
            </a:r>
            <a:r>
              <a:rPr b="0" i="0" lang="en-GB" sz="1800" u="none" strike="noStrike">
                <a:solidFill>
                  <a:srgbClr val="FF0000"/>
                </a:solidFill>
                <a:latin typeface="Arial"/>
                <a:ea typeface="Arial"/>
                <a:cs typeface="Arial"/>
                <a:sym typeface="Arial"/>
              </a:rPr>
              <a:t>data to be of the same length </a:t>
            </a:r>
            <a:r>
              <a:rPr b="0" i="0" lang="en-GB" sz="1800" u="none" strike="noStrike">
                <a:solidFill>
                  <a:srgbClr val="404040"/>
                </a:solidFill>
                <a:latin typeface="Arial"/>
                <a:ea typeface="Arial"/>
                <a:cs typeface="Arial"/>
                <a:sym typeface="Arial"/>
              </a:rPr>
              <a:t>before passing to the network. So we will set a length and reviews with lengths less than that will be </a:t>
            </a:r>
            <a:r>
              <a:rPr b="0" i="0" lang="en-GB" sz="1800" u="none" strike="noStrike">
                <a:solidFill>
                  <a:srgbClr val="FF0000"/>
                </a:solidFill>
                <a:latin typeface="Arial"/>
                <a:ea typeface="Arial"/>
                <a:cs typeface="Arial"/>
                <a:sym typeface="Arial"/>
              </a:rPr>
              <a:t>padded </a:t>
            </a:r>
            <a:r>
              <a:rPr b="0" i="0" lang="en-GB" sz="1800" u="none" strike="noStrike">
                <a:solidFill>
                  <a:srgbClr val="404040"/>
                </a:solidFill>
                <a:latin typeface="Arial"/>
                <a:ea typeface="Arial"/>
                <a:cs typeface="Arial"/>
                <a:sym typeface="Arial"/>
              </a:rPr>
              <a:t>with 0 and sequences with lengths more will be </a:t>
            </a:r>
            <a:r>
              <a:rPr b="0" i="0" lang="en-GB" sz="1800" u="none" strike="noStrike">
                <a:solidFill>
                  <a:srgbClr val="FF0000"/>
                </a:solidFill>
                <a:latin typeface="Arial"/>
                <a:ea typeface="Arial"/>
                <a:cs typeface="Arial"/>
                <a:sym typeface="Arial"/>
              </a:rPr>
              <a:t>truncated</a:t>
            </a:r>
            <a:r>
              <a:rPr b="0" i="0" lang="en-GB" sz="1800" u="none" strike="noStrike">
                <a:solidFill>
                  <a:srgbClr val="404040"/>
                </a:solidFill>
                <a:latin typeface="Arial"/>
                <a:ea typeface="Arial"/>
                <a:cs typeface="Arial"/>
                <a:sym typeface="Arial"/>
              </a:rPr>
              <a:t>.</a:t>
            </a:r>
            <a:endParaRPr b="0">
              <a:latin typeface="Arial"/>
              <a:ea typeface="Arial"/>
              <a:cs typeface="Arial"/>
              <a:sym typeface="Arial"/>
            </a:endParaRPr>
          </a:p>
          <a:p>
            <a:pPr indent="-342900" lvl="0" marL="342900" rtl="0" algn="l">
              <a:spcBef>
                <a:spcPts val="1000"/>
              </a:spcBef>
              <a:spcAft>
                <a:spcPts val="0"/>
              </a:spcAft>
              <a:buSzPts val="1440"/>
              <a:buChar char="►"/>
            </a:pPr>
            <a:r>
              <a:rPr b="0" i="0" lang="en-GB" sz="1800" u="none" strike="noStrike">
                <a:solidFill>
                  <a:srgbClr val="404040"/>
                </a:solidFill>
                <a:latin typeface="Arial"/>
                <a:ea typeface="Arial"/>
                <a:cs typeface="Arial"/>
                <a:sym typeface="Arial"/>
              </a:rPr>
              <a:t>We have our data ready so now we can split it into </a:t>
            </a:r>
            <a:r>
              <a:rPr b="0" i="0" lang="en-GB" sz="1800" u="none" strike="noStrike">
                <a:solidFill>
                  <a:srgbClr val="FF0000"/>
                </a:solidFill>
                <a:latin typeface="Arial"/>
                <a:ea typeface="Arial"/>
                <a:cs typeface="Arial"/>
                <a:sym typeface="Arial"/>
              </a:rPr>
              <a:t>training(80%), validation(20%), and test data(20%)</a:t>
            </a:r>
            <a:r>
              <a:rPr b="0" i="0" lang="en-GB" sz="1800" u="none" strike="noStrike">
                <a:solidFill>
                  <a:srgbClr val="404040"/>
                </a:solidFill>
                <a:latin typeface="Arial"/>
                <a:ea typeface="Arial"/>
                <a:cs typeface="Arial"/>
                <a:sym typeface="Arial"/>
              </a:rPr>
              <a:t>. Training data is the data on which we perform training. Test data is stored to check our trained model. Validation data is stored to avoid overfitting.</a:t>
            </a:r>
            <a:endParaRPr b="0">
              <a:latin typeface="Arial"/>
              <a:ea typeface="Arial"/>
              <a:cs typeface="Arial"/>
              <a:sym typeface="Arial"/>
            </a:endParaRPr>
          </a:p>
          <a:p>
            <a:pPr indent="0" lvl="0" marL="0" rtl="0" algn="l">
              <a:spcBef>
                <a:spcPts val="1000"/>
              </a:spcBef>
              <a:spcAft>
                <a:spcPts val="0"/>
              </a:spcAft>
              <a:buSzPts val="1440"/>
              <a:buNone/>
            </a:pPr>
            <a:r>
              <a:t/>
            </a:r>
            <a:endParaRPr>
              <a:latin typeface="Arial"/>
              <a:ea typeface="Arial"/>
              <a:cs typeface="Arial"/>
              <a:sym typeface="Arial"/>
            </a:endParaRPr>
          </a:p>
        </p:txBody>
      </p:sp>
      <p:pic>
        <p:nvPicPr>
          <p:cNvPr descr="Diagram&#10;&#10;Description automatically generated" id="177" name="Google Shape;177;p22"/>
          <p:cNvPicPr preferRelativeResize="0"/>
          <p:nvPr/>
        </p:nvPicPr>
        <p:blipFill rotWithShape="1">
          <a:blip r:embed="rId3">
            <a:alphaModFix/>
          </a:blip>
          <a:srcRect b="0" l="0" r="0" t="0"/>
          <a:stretch/>
        </p:blipFill>
        <p:spPr>
          <a:xfrm>
            <a:off x="8564222" y="0"/>
            <a:ext cx="3627778" cy="20383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flipH="1">
            <a:off x="88690" y="38100"/>
            <a:ext cx="45719" cy="85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2060"/>
              </a:buClr>
              <a:buSzPts val="2880"/>
              <a:buFont typeface="Trebuchet MS"/>
              <a:buNone/>
            </a:pPr>
            <a:r>
              <a:rPr lang="en-GB" sz="2880" u="sng">
                <a:solidFill>
                  <a:srgbClr val="002060"/>
                </a:solidFill>
              </a:rPr>
              <a:t> </a:t>
            </a:r>
            <a:endParaRPr sz="2880" u="sng">
              <a:solidFill>
                <a:srgbClr val="002060"/>
              </a:solidFill>
            </a:endParaRPr>
          </a:p>
        </p:txBody>
      </p:sp>
      <p:sp>
        <p:nvSpPr>
          <p:cNvPr id="183" name="Google Shape;183;p23"/>
          <p:cNvSpPr txBox="1"/>
          <p:nvPr>
            <p:ph idx="1" type="body"/>
          </p:nvPr>
        </p:nvSpPr>
        <p:spPr>
          <a:xfrm>
            <a:off x="523875" y="314325"/>
            <a:ext cx="8750127" cy="64389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GB">
                <a:latin typeface="Arial"/>
                <a:ea typeface="Arial"/>
                <a:cs typeface="Arial"/>
                <a:sym typeface="Arial"/>
              </a:rPr>
              <a:t>Now we will define our </a:t>
            </a:r>
            <a:r>
              <a:rPr lang="en-GB">
                <a:solidFill>
                  <a:srgbClr val="FF0000"/>
                </a:solidFill>
                <a:latin typeface="Arial"/>
                <a:ea typeface="Arial"/>
                <a:cs typeface="Arial"/>
                <a:sym typeface="Arial"/>
              </a:rPr>
              <a:t>model architecture and instantiate the model </a:t>
            </a:r>
            <a:r>
              <a:rPr lang="en-GB">
                <a:latin typeface="Arial"/>
                <a:ea typeface="Arial"/>
                <a:cs typeface="Arial"/>
                <a:sym typeface="Arial"/>
              </a:rPr>
              <a:t>i.e define how many layers and parameters we will be passing. The layers are:</a:t>
            </a:r>
            <a:endParaRPr/>
          </a:p>
          <a:p>
            <a:pPr indent="-285750" lvl="1" marL="742950" rtl="0" algn="just">
              <a:spcBef>
                <a:spcPts val="1000"/>
              </a:spcBef>
              <a:spcAft>
                <a:spcPts val="0"/>
              </a:spcAft>
              <a:buSzPts val="1440"/>
              <a:buFont typeface="Noto Sans Symbols"/>
              <a:buChar char="❑"/>
            </a:pPr>
            <a:r>
              <a:rPr b="0" i="0" lang="en-GB" sz="1800">
                <a:solidFill>
                  <a:srgbClr val="000000"/>
                </a:solidFill>
                <a:latin typeface="Arial"/>
                <a:ea typeface="Arial"/>
                <a:cs typeface="Arial"/>
                <a:sym typeface="Arial"/>
              </a:rPr>
              <a:t>An </a:t>
            </a:r>
            <a:r>
              <a:rPr b="0" i="0" lang="en-GB" sz="1800">
                <a:solidFill>
                  <a:srgbClr val="FF0000"/>
                </a:solidFill>
                <a:latin typeface="Arial"/>
                <a:ea typeface="Arial"/>
                <a:cs typeface="Arial"/>
                <a:sym typeface="Arial"/>
              </a:rPr>
              <a:t>embedding layer </a:t>
            </a:r>
            <a:r>
              <a:rPr b="0" i="0" lang="en-GB" sz="1800">
                <a:solidFill>
                  <a:srgbClr val="000000"/>
                </a:solidFill>
                <a:latin typeface="Arial"/>
                <a:ea typeface="Arial"/>
                <a:cs typeface="Arial"/>
                <a:sym typeface="Arial"/>
              </a:rPr>
              <a:t>that </a:t>
            </a:r>
            <a:r>
              <a:rPr b="0" i="0" lang="en-GB" sz="1800">
                <a:solidFill>
                  <a:srgbClr val="FF0000"/>
                </a:solidFill>
                <a:latin typeface="Arial"/>
                <a:ea typeface="Arial"/>
                <a:cs typeface="Arial"/>
                <a:sym typeface="Arial"/>
              </a:rPr>
              <a:t>converts our word tokens (integers) </a:t>
            </a:r>
            <a:r>
              <a:rPr b="0" i="0" lang="en-GB" sz="1800">
                <a:solidFill>
                  <a:srgbClr val="000000"/>
                </a:solidFill>
                <a:latin typeface="Arial"/>
                <a:ea typeface="Arial"/>
                <a:cs typeface="Arial"/>
                <a:sym typeface="Arial"/>
              </a:rPr>
              <a:t>into embeddings of a specific size.</a:t>
            </a:r>
            <a:endParaRPr/>
          </a:p>
          <a:p>
            <a:pPr indent="-285750" lvl="1" marL="742950" rtl="0" algn="just">
              <a:spcBef>
                <a:spcPts val="1000"/>
              </a:spcBef>
              <a:spcAft>
                <a:spcPts val="0"/>
              </a:spcAft>
              <a:buSzPts val="1440"/>
              <a:buFont typeface="Noto Sans Symbols"/>
              <a:buChar char="❑"/>
            </a:pPr>
            <a:r>
              <a:rPr b="0" i="0" lang="en-GB" sz="1800">
                <a:solidFill>
                  <a:srgbClr val="000000"/>
                </a:solidFill>
                <a:latin typeface="Arial"/>
                <a:ea typeface="Arial"/>
                <a:cs typeface="Arial"/>
                <a:sym typeface="Arial"/>
              </a:rPr>
              <a:t>A fully-connected output layer that </a:t>
            </a:r>
            <a:r>
              <a:rPr b="0" i="0" lang="en-GB" sz="1800">
                <a:solidFill>
                  <a:srgbClr val="FF0000"/>
                </a:solidFill>
                <a:latin typeface="Arial"/>
                <a:ea typeface="Arial"/>
                <a:cs typeface="Arial"/>
                <a:sym typeface="Arial"/>
              </a:rPr>
              <a:t>maps the LSTM layer </a:t>
            </a:r>
            <a:r>
              <a:rPr b="0" i="0" lang="en-GB" sz="1800">
                <a:solidFill>
                  <a:srgbClr val="000000"/>
                </a:solidFill>
                <a:latin typeface="Arial"/>
                <a:ea typeface="Arial"/>
                <a:cs typeface="Arial"/>
                <a:sym typeface="Arial"/>
              </a:rPr>
              <a:t>outputs to a desired output_size</a:t>
            </a:r>
            <a:endParaRPr b="0" i="0" sz="1800">
              <a:solidFill>
                <a:srgbClr val="000000"/>
              </a:solidFill>
              <a:latin typeface="Arial"/>
              <a:ea typeface="Arial"/>
              <a:cs typeface="Arial"/>
              <a:sym typeface="Arial"/>
            </a:endParaRPr>
          </a:p>
          <a:p>
            <a:pPr indent="-285750" lvl="1" marL="742950" rtl="0" algn="l">
              <a:spcBef>
                <a:spcPts val="1000"/>
              </a:spcBef>
              <a:spcAft>
                <a:spcPts val="0"/>
              </a:spcAft>
              <a:buSzPts val="1440"/>
              <a:buFont typeface="Noto Sans Symbols"/>
              <a:buChar char="❑"/>
            </a:pPr>
            <a:r>
              <a:rPr b="0" i="0" lang="en-GB" sz="1800">
                <a:solidFill>
                  <a:srgbClr val="000000"/>
                </a:solidFill>
                <a:latin typeface="Arial"/>
                <a:ea typeface="Arial"/>
                <a:cs typeface="Arial"/>
                <a:sym typeface="Arial"/>
              </a:rPr>
              <a:t>A sigmoid activation layer which turns all outputs into a value 0-1; return </a:t>
            </a:r>
            <a:r>
              <a:rPr i="0" lang="en-GB" sz="1800">
                <a:solidFill>
                  <a:srgbClr val="FF0000"/>
                </a:solidFill>
                <a:latin typeface="Arial"/>
                <a:ea typeface="Arial"/>
                <a:cs typeface="Arial"/>
                <a:sym typeface="Arial"/>
              </a:rPr>
              <a:t>only the last sigmoid output</a:t>
            </a:r>
            <a:r>
              <a:rPr b="0" i="0" lang="en-GB" sz="1800">
                <a:solidFill>
                  <a:srgbClr val="FF0000"/>
                </a:solidFill>
                <a:latin typeface="Arial"/>
                <a:ea typeface="Arial"/>
                <a:cs typeface="Arial"/>
                <a:sym typeface="Arial"/>
              </a:rPr>
              <a:t> </a:t>
            </a:r>
            <a:r>
              <a:rPr b="0" i="0" lang="en-GB" sz="1800">
                <a:solidFill>
                  <a:srgbClr val="000000"/>
                </a:solidFill>
                <a:latin typeface="Arial"/>
                <a:ea typeface="Arial"/>
                <a:cs typeface="Arial"/>
                <a:sym typeface="Arial"/>
              </a:rPr>
              <a:t>as the output of this network.</a:t>
            </a:r>
            <a:endParaRPr/>
          </a:p>
          <a:p>
            <a:pPr indent="-342900" lvl="0" marL="342900" rtl="0" algn="l">
              <a:spcBef>
                <a:spcPts val="1000"/>
              </a:spcBef>
              <a:spcAft>
                <a:spcPts val="0"/>
              </a:spcAft>
              <a:buSzPts val="1440"/>
              <a:buChar char="►"/>
            </a:pPr>
            <a:r>
              <a:rPr lang="en-GB">
                <a:solidFill>
                  <a:srgbClr val="404040"/>
                </a:solidFill>
                <a:latin typeface="Arial"/>
                <a:ea typeface="Arial"/>
                <a:cs typeface="Arial"/>
                <a:sym typeface="Arial"/>
              </a:rPr>
              <a:t>Now we will set our hyperparameters for the model.</a:t>
            </a:r>
            <a:endParaRPr/>
          </a:p>
          <a:p>
            <a:pPr indent="-285750" lvl="1" marL="742950" rtl="0" algn="l">
              <a:spcBef>
                <a:spcPts val="1000"/>
              </a:spcBef>
              <a:spcAft>
                <a:spcPts val="0"/>
              </a:spcAft>
              <a:buSzPts val="1440"/>
              <a:buChar char="►"/>
            </a:pPr>
            <a:r>
              <a:rPr lang="en-GB" sz="1800">
                <a:solidFill>
                  <a:srgbClr val="FF0000"/>
                </a:solidFill>
                <a:latin typeface="Arial"/>
                <a:ea typeface="Arial"/>
                <a:cs typeface="Arial"/>
                <a:sym typeface="Arial"/>
              </a:rPr>
              <a:t>V</a:t>
            </a:r>
            <a:r>
              <a:rPr b="0" i="0" lang="en-GB" sz="1800" u="none" cap="none" strike="noStrike">
                <a:solidFill>
                  <a:srgbClr val="FF0000"/>
                </a:solidFill>
                <a:latin typeface="Arial"/>
                <a:ea typeface="Arial"/>
                <a:cs typeface="Arial"/>
                <a:sym typeface="Arial"/>
              </a:rPr>
              <a:t>ocab</a:t>
            </a:r>
            <a:r>
              <a:rPr lang="en-GB" sz="1800">
                <a:solidFill>
                  <a:srgbClr val="FF0000"/>
                </a:solidFill>
                <a:latin typeface="Arial"/>
                <a:ea typeface="Arial"/>
                <a:cs typeface="Arial"/>
                <a:sym typeface="Arial"/>
              </a:rPr>
              <a:t> </a:t>
            </a:r>
            <a:r>
              <a:rPr b="0" i="0" lang="en-GB" sz="1800" u="none" cap="none" strike="noStrike">
                <a:solidFill>
                  <a:srgbClr val="FF0000"/>
                </a:solidFill>
                <a:latin typeface="Arial"/>
                <a:ea typeface="Arial"/>
                <a:cs typeface="Arial"/>
                <a:sym typeface="Arial"/>
              </a:rPr>
              <a:t>size</a:t>
            </a:r>
            <a:r>
              <a:rPr b="0" i="0" lang="en-GB" sz="1800" u="none" cap="none" strike="noStrike">
                <a:solidFill>
                  <a:srgbClr val="000000"/>
                </a:solidFill>
                <a:latin typeface="Arial"/>
                <a:ea typeface="Arial"/>
                <a:cs typeface="Arial"/>
                <a:sym typeface="Arial"/>
              </a:rPr>
              <a:t>: Size of our vocabulary or the range of values for our input, word tokens.</a:t>
            </a:r>
            <a:endParaRPr/>
          </a:p>
          <a:p>
            <a:pPr indent="-285750" lvl="1" marL="742950" rtl="0" algn="l">
              <a:spcBef>
                <a:spcPts val="1000"/>
              </a:spcBef>
              <a:spcAft>
                <a:spcPts val="0"/>
              </a:spcAft>
              <a:buSzPts val="1440"/>
              <a:buChar char="►"/>
            </a:pPr>
            <a:r>
              <a:rPr b="0" i="0" lang="en-GB" sz="1800" u="none" cap="none" strike="noStrike">
                <a:solidFill>
                  <a:srgbClr val="FF0000"/>
                </a:solidFill>
                <a:latin typeface="Arial"/>
                <a:ea typeface="Arial"/>
                <a:cs typeface="Arial"/>
                <a:sym typeface="Arial"/>
              </a:rPr>
              <a:t>Output size</a:t>
            </a:r>
            <a:r>
              <a:rPr b="0" i="0" lang="en-GB" sz="1800" u="none" cap="none" strike="noStrike">
                <a:solidFill>
                  <a:srgbClr val="000000"/>
                </a:solidFill>
                <a:latin typeface="Arial"/>
                <a:ea typeface="Arial"/>
                <a:cs typeface="Arial"/>
                <a:sym typeface="Arial"/>
              </a:rPr>
              <a:t>: Size of our desired output; the number of class scores we want to output (pos/neg).</a:t>
            </a:r>
            <a:endParaRPr/>
          </a:p>
          <a:p>
            <a:pPr indent="-285750" lvl="1" marL="742950" rtl="0" algn="l">
              <a:spcBef>
                <a:spcPts val="1000"/>
              </a:spcBef>
              <a:spcAft>
                <a:spcPts val="0"/>
              </a:spcAft>
              <a:buSzPts val="1440"/>
              <a:buChar char="►"/>
            </a:pPr>
            <a:r>
              <a:rPr b="0" i="0" lang="en-GB" sz="1800" u="none" cap="none" strike="noStrike">
                <a:solidFill>
                  <a:srgbClr val="FF0000"/>
                </a:solidFill>
                <a:latin typeface="Arial"/>
                <a:ea typeface="Arial"/>
                <a:cs typeface="Arial"/>
                <a:sym typeface="Arial"/>
              </a:rPr>
              <a:t>Embedding dim</a:t>
            </a:r>
            <a:r>
              <a:rPr b="0" i="0" lang="en-GB" sz="1800" u="none" cap="none" strike="noStrike">
                <a:solidFill>
                  <a:srgbClr val="000000"/>
                </a:solidFill>
                <a:latin typeface="Arial"/>
                <a:ea typeface="Arial"/>
                <a:cs typeface="Arial"/>
                <a:sym typeface="Arial"/>
              </a:rPr>
              <a:t>: Number of columns in the embedding lookup table; size of our embeddings.</a:t>
            </a:r>
            <a:endParaRPr/>
          </a:p>
          <a:p>
            <a:pPr indent="-285750" lvl="1" marL="742950" rtl="0" algn="l">
              <a:spcBef>
                <a:spcPts val="1000"/>
              </a:spcBef>
              <a:spcAft>
                <a:spcPts val="0"/>
              </a:spcAft>
              <a:buSzPts val="1440"/>
              <a:buChar char="►"/>
            </a:pPr>
            <a:r>
              <a:rPr b="0" i="0" lang="en-GB" sz="1800" u="none" cap="none" strike="noStrike">
                <a:solidFill>
                  <a:srgbClr val="FF0000"/>
                </a:solidFill>
                <a:latin typeface="Arial"/>
                <a:ea typeface="Arial"/>
                <a:cs typeface="Arial"/>
                <a:sym typeface="Arial"/>
              </a:rPr>
              <a:t>Hidden dim</a:t>
            </a:r>
            <a:r>
              <a:rPr b="0" i="0" lang="en-GB" sz="1800" u="none" cap="none" strike="noStrike">
                <a:solidFill>
                  <a:srgbClr val="000000"/>
                </a:solidFill>
                <a:latin typeface="Arial"/>
                <a:ea typeface="Arial"/>
                <a:cs typeface="Arial"/>
                <a:sym typeface="Arial"/>
              </a:rPr>
              <a:t>: Number of units in the hidden layers of our LSTM cells. Usually larger is better performance wise. Common values are 128, 256, 512, etc.</a:t>
            </a:r>
            <a:endParaRPr/>
          </a:p>
          <a:p>
            <a:pPr indent="-285750" lvl="1" marL="742950" rtl="0" algn="l">
              <a:spcBef>
                <a:spcPts val="1000"/>
              </a:spcBef>
              <a:spcAft>
                <a:spcPts val="0"/>
              </a:spcAft>
              <a:buSzPts val="1440"/>
              <a:buChar char="►"/>
            </a:pPr>
            <a:r>
              <a:rPr b="0" i="0" lang="en-GB" sz="1800" u="none" cap="none" strike="noStrike">
                <a:solidFill>
                  <a:srgbClr val="FF0000"/>
                </a:solidFill>
                <a:latin typeface="Arial"/>
                <a:ea typeface="Arial"/>
                <a:cs typeface="Arial"/>
                <a:sym typeface="Arial"/>
              </a:rPr>
              <a:t>N layers</a:t>
            </a:r>
            <a:r>
              <a:rPr b="0" i="0" lang="en-GB" sz="1800" u="none" cap="none" strike="noStrike">
                <a:solidFill>
                  <a:srgbClr val="000000"/>
                </a:solidFill>
                <a:latin typeface="Arial"/>
                <a:ea typeface="Arial"/>
                <a:cs typeface="Arial"/>
                <a:sym typeface="Arial"/>
              </a:rPr>
              <a:t>: Number of LSTM layers in the network.</a:t>
            </a:r>
            <a:endParaRPr b="0" i="0" sz="1800" u="none" strike="noStrike">
              <a:solidFill>
                <a:srgbClr val="40404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flipH="1">
            <a:off x="88690" y="38100"/>
            <a:ext cx="45719" cy="85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2060"/>
              </a:buClr>
              <a:buSzPts val="2880"/>
              <a:buFont typeface="Trebuchet MS"/>
              <a:buNone/>
            </a:pPr>
            <a:r>
              <a:rPr lang="en-GB" sz="2880" u="sng">
                <a:solidFill>
                  <a:srgbClr val="002060"/>
                </a:solidFill>
              </a:rPr>
              <a:t> </a:t>
            </a:r>
            <a:endParaRPr sz="2880" u="sng">
              <a:solidFill>
                <a:srgbClr val="002060"/>
              </a:solidFill>
            </a:endParaRPr>
          </a:p>
        </p:txBody>
      </p:sp>
      <p:sp>
        <p:nvSpPr>
          <p:cNvPr id="189" name="Google Shape;189;p24"/>
          <p:cNvSpPr txBox="1"/>
          <p:nvPr>
            <p:ph idx="1" type="body"/>
          </p:nvPr>
        </p:nvSpPr>
        <p:spPr>
          <a:xfrm>
            <a:off x="523875" y="438150"/>
            <a:ext cx="8750127" cy="21007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GB">
                <a:solidFill>
                  <a:srgbClr val="404040"/>
                </a:solidFill>
                <a:latin typeface="Arial"/>
                <a:ea typeface="Arial"/>
                <a:cs typeface="Arial"/>
                <a:sym typeface="Arial"/>
              </a:rPr>
              <a:t>Then we will set </a:t>
            </a:r>
            <a:r>
              <a:rPr lang="en-GB">
                <a:solidFill>
                  <a:srgbClr val="FF0000"/>
                </a:solidFill>
                <a:latin typeface="Arial"/>
                <a:ea typeface="Arial"/>
                <a:cs typeface="Arial"/>
                <a:sym typeface="Arial"/>
              </a:rPr>
              <a:t>the learning rate</a:t>
            </a:r>
            <a:r>
              <a:rPr lang="en-GB">
                <a:solidFill>
                  <a:srgbClr val="404040"/>
                </a:solidFill>
                <a:latin typeface="Arial"/>
                <a:ea typeface="Arial"/>
                <a:cs typeface="Arial"/>
                <a:sym typeface="Arial"/>
              </a:rPr>
              <a:t>, define the loss as </a:t>
            </a:r>
            <a:r>
              <a:rPr lang="en-GB">
                <a:solidFill>
                  <a:srgbClr val="FF0000"/>
                </a:solidFill>
                <a:latin typeface="Arial"/>
                <a:ea typeface="Arial"/>
                <a:cs typeface="Arial"/>
                <a:sym typeface="Arial"/>
              </a:rPr>
              <a:t>Binary Cross Entropy Loss </a:t>
            </a:r>
            <a:r>
              <a:rPr lang="en-GB">
                <a:solidFill>
                  <a:srgbClr val="404040"/>
                </a:solidFill>
                <a:latin typeface="Arial"/>
                <a:ea typeface="Arial"/>
                <a:cs typeface="Arial"/>
                <a:sym typeface="Arial"/>
              </a:rPr>
              <a:t>and </a:t>
            </a:r>
            <a:r>
              <a:rPr lang="en-GB">
                <a:solidFill>
                  <a:srgbClr val="FF0000"/>
                </a:solidFill>
                <a:latin typeface="Arial"/>
                <a:ea typeface="Arial"/>
                <a:cs typeface="Arial"/>
                <a:sym typeface="Arial"/>
              </a:rPr>
              <a:t>train the model </a:t>
            </a:r>
            <a:r>
              <a:rPr lang="en-GB">
                <a:solidFill>
                  <a:srgbClr val="404040"/>
                </a:solidFill>
                <a:latin typeface="Arial"/>
                <a:ea typeface="Arial"/>
                <a:cs typeface="Arial"/>
                <a:sym typeface="Arial"/>
              </a:rPr>
              <a:t>for few epochs.</a:t>
            </a:r>
            <a:endParaRPr/>
          </a:p>
          <a:p>
            <a:pPr indent="-342900" lvl="0" marL="342900" rtl="0" algn="l">
              <a:spcBef>
                <a:spcPts val="1000"/>
              </a:spcBef>
              <a:spcAft>
                <a:spcPts val="0"/>
              </a:spcAft>
              <a:buSzPts val="1440"/>
              <a:buChar char="►"/>
            </a:pPr>
            <a:r>
              <a:rPr lang="en-GB"/>
              <a:t>Now, we can </a:t>
            </a:r>
            <a:r>
              <a:rPr lang="en-GB">
                <a:solidFill>
                  <a:srgbClr val="FF0000"/>
                </a:solidFill>
              </a:rPr>
              <a:t>test our model </a:t>
            </a:r>
            <a:r>
              <a:rPr lang="en-GB"/>
              <a:t>on the test set. We can also experiment with hyperparameters for good accuracy.</a:t>
            </a:r>
            <a:endParaRPr/>
          </a:p>
          <a:p>
            <a:pPr indent="-342900" lvl="0" marL="342900" rtl="0" algn="l">
              <a:spcBef>
                <a:spcPts val="1000"/>
              </a:spcBef>
              <a:spcAft>
                <a:spcPts val="0"/>
              </a:spcAft>
              <a:buSzPts val="1440"/>
              <a:buChar char="►"/>
            </a:pPr>
            <a:r>
              <a:rPr lang="en-GB"/>
              <a:t>Now, our </a:t>
            </a:r>
            <a:r>
              <a:rPr lang="en-GB">
                <a:solidFill>
                  <a:srgbClr val="FF0000"/>
                </a:solidFill>
              </a:rPr>
              <a:t>model is ready</a:t>
            </a:r>
            <a:r>
              <a:rPr lang="en-GB"/>
              <a:t>, we can store it and then perform test on different reviews manually.</a:t>
            </a:r>
            <a:endParaRPr>
              <a:solidFill>
                <a:srgbClr val="404040"/>
              </a:solidFill>
              <a:latin typeface="Arial"/>
              <a:ea typeface="Arial"/>
              <a:cs typeface="Arial"/>
              <a:sym typeface="Arial"/>
            </a:endParaRPr>
          </a:p>
          <a:p>
            <a:pPr indent="0" lvl="0" marL="0" rtl="0" algn="l">
              <a:spcBef>
                <a:spcPts val="1000"/>
              </a:spcBef>
              <a:spcAft>
                <a:spcPts val="0"/>
              </a:spcAft>
              <a:buSzPts val="1440"/>
              <a:buNone/>
            </a:pPr>
            <a:r>
              <a:t/>
            </a:r>
            <a:endParaRPr>
              <a:solidFill>
                <a:srgbClr val="404040"/>
              </a:solidFill>
              <a:latin typeface="Arial"/>
              <a:ea typeface="Arial"/>
              <a:cs typeface="Arial"/>
              <a:sym typeface="Arial"/>
            </a:endParaRPr>
          </a:p>
          <a:p>
            <a:pPr indent="0" lvl="0" marL="0" rtl="0" algn="l">
              <a:spcBef>
                <a:spcPts val="1000"/>
              </a:spcBef>
              <a:spcAft>
                <a:spcPts val="0"/>
              </a:spcAft>
              <a:buSzPts val="1440"/>
              <a:buNone/>
            </a:pPr>
            <a:r>
              <a:t/>
            </a:r>
            <a:endParaRPr>
              <a:solidFill>
                <a:srgbClr val="404040"/>
              </a:solidFill>
              <a:latin typeface="Arial"/>
              <a:ea typeface="Arial"/>
              <a:cs typeface="Arial"/>
              <a:sym typeface="Arial"/>
            </a:endParaRPr>
          </a:p>
          <a:p>
            <a:pPr indent="0" lvl="0" marL="0" rtl="0" algn="l">
              <a:spcBef>
                <a:spcPts val="1000"/>
              </a:spcBef>
              <a:spcAft>
                <a:spcPts val="0"/>
              </a:spcAft>
              <a:buSzPts val="1440"/>
              <a:buNone/>
            </a:pPr>
            <a:r>
              <a:t/>
            </a:r>
            <a:endParaRPr>
              <a:solidFill>
                <a:srgbClr val="404040"/>
              </a:solidFill>
              <a:latin typeface="Arial"/>
              <a:ea typeface="Arial"/>
              <a:cs typeface="Arial"/>
              <a:sym typeface="Arial"/>
            </a:endParaRPr>
          </a:p>
          <a:p>
            <a:pPr indent="-251459" lvl="0" marL="342900" rtl="0" algn="l">
              <a:spcBef>
                <a:spcPts val="1000"/>
              </a:spcBef>
              <a:spcAft>
                <a:spcPts val="0"/>
              </a:spcAft>
              <a:buSzPts val="1440"/>
              <a:buNone/>
            </a:pPr>
            <a:r>
              <a:t/>
            </a:r>
            <a:endParaRPr>
              <a:latin typeface="Arial"/>
              <a:ea typeface="Arial"/>
              <a:cs typeface="Arial"/>
              <a:sym typeface="Arial"/>
            </a:endParaRPr>
          </a:p>
        </p:txBody>
      </p:sp>
      <p:sp>
        <p:nvSpPr>
          <p:cNvPr id="190" name="Google Shape;190;p24"/>
          <p:cNvSpPr txBox="1"/>
          <p:nvPr/>
        </p:nvSpPr>
        <p:spPr>
          <a:xfrm>
            <a:off x="708700" y="3429000"/>
            <a:ext cx="6556443"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3000" u="sng">
                <a:solidFill>
                  <a:srgbClr val="002060"/>
                </a:solidFill>
                <a:latin typeface="Trebuchet MS"/>
                <a:ea typeface="Trebuchet MS"/>
                <a:cs typeface="Trebuchet MS"/>
                <a:sym typeface="Trebuchet MS"/>
              </a:rPr>
              <a:t>Further improvements:</a:t>
            </a:r>
            <a:endParaRPr sz="3000" u="sng">
              <a:solidFill>
                <a:srgbClr val="002060"/>
              </a:solidFill>
              <a:latin typeface="Trebuchet MS"/>
              <a:ea typeface="Trebuchet MS"/>
              <a:cs typeface="Trebuchet MS"/>
              <a:sym typeface="Trebuchet MS"/>
            </a:endParaRPr>
          </a:p>
        </p:txBody>
      </p:sp>
      <p:sp>
        <p:nvSpPr>
          <p:cNvPr id="191" name="Google Shape;191;p24"/>
          <p:cNvSpPr txBox="1"/>
          <p:nvPr/>
        </p:nvSpPr>
        <p:spPr>
          <a:xfrm>
            <a:off x="708700" y="4090481"/>
            <a:ext cx="779327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0070C0"/>
                </a:solidFill>
                <a:latin typeface="Trebuchet MS"/>
                <a:ea typeface="Trebuchet MS"/>
                <a:cs typeface="Trebuchet MS"/>
                <a:sym typeface="Trebuchet MS"/>
              </a:rPr>
              <a:t>We can design some web app and deploy our model through that app so that the model can be tested directly through a GUI.</a:t>
            </a:r>
            <a:endParaRPr/>
          </a:p>
          <a:p>
            <a:pPr indent="0" lvl="0" marL="0" marR="0" rtl="0" algn="l">
              <a:spcBef>
                <a:spcPts val="0"/>
              </a:spcBef>
              <a:spcAft>
                <a:spcPts val="0"/>
              </a:spcAft>
              <a:buNone/>
            </a:pPr>
            <a:r>
              <a:rPr lang="en-GB" sz="1800">
                <a:solidFill>
                  <a:srgbClr val="0070C0"/>
                </a:solidFill>
                <a:latin typeface="Trebuchet MS"/>
                <a:ea typeface="Trebuchet MS"/>
                <a:cs typeface="Trebuchet MS"/>
                <a:sym typeface="Trebuchet MS"/>
              </a:rPr>
              <a:t>We can also work to make more model more generalised for comments form other social platforms like twitter, facebook, etc</a:t>
            </a:r>
            <a:endParaRPr sz="1800">
              <a:solidFill>
                <a:srgbClr val="0070C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ctrTitle"/>
          </p:nvPr>
        </p:nvSpPr>
        <p:spPr>
          <a:xfrm>
            <a:off x="1011767" y="247649"/>
            <a:ext cx="7766936" cy="9361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3000"/>
              <a:buFont typeface="Trebuchet MS"/>
              <a:buNone/>
            </a:pPr>
            <a:r>
              <a:rPr lang="en-GB" sz="3000" u="sng">
                <a:solidFill>
                  <a:srgbClr val="002060"/>
                </a:solidFill>
              </a:rPr>
              <a:t>Conclusion:</a:t>
            </a:r>
            <a:endParaRPr sz="3000" u="sng">
              <a:solidFill>
                <a:srgbClr val="002060"/>
              </a:solidFill>
            </a:endParaRPr>
          </a:p>
        </p:txBody>
      </p:sp>
      <p:sp>
        <p:nvSpPr>
          <p:cNvPr id="197" name="Google Shape;197;p25"/>
          <p:cNvSpPr txBox="1"/>
          <p:nvPr>
            <p:ph idx="1" type="subTitle"/>
          </p:nvPr>
        </p:nvSpPr>
        <p:spPr>
          <a:xfrm>
            <a:off x="1011767" y="1440983"/>
            <a:ext cx="8294158" cy="10968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GB">
                <a:solidFill>
                  <a:srgbClr val="0070C0"/>
                </a:solidFill>
              </a:rPr>
              <a:t>The sentiment Analysis model will help in better understanding of market trends, reviews of products and further help in improving the quality</a:t>
            </a:r>
            <a:endParaRPr>
              <a:solidFill>
                <a:srgbClr val="0070C0"/>
              </a:solidFill>
            </a:endParaRPr>
          </a:p>
        </p:txBody>
      </p:sp>
      <p:sp>
        <p:nvSpPr>
          <p:cNvPr id="198" name="Google Shape;198;p25"/>
          <p:cNvSpPr txBox="1"/>
          <p:nvPr/>
        </p:nvSpPr>
        <p:spPr>
          <a:xfrm>
            <a:off x="3824287" y="5588527"/>
            <a:ext cx="174783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GB" sz="2400">
                <a:solidFill>
                  <a:srgbClr val="0070C0"/>
                </a:solidFill>
                <a:latin typeface="Trebuchet MS"/>
                <a:ea typeface="Trebuchet MS"/>
                <a:cs typeface="Trebuchet MS"/>
                <a:sym typeface="Trebuchet MS"/>
              </a:rPr>
              <a:t>Thank You!</a:t>
            </a:r>
            <a:endParaRPr i="1" sz="2400">
              <a:solidFill>
                <a:srgbClr val="0070C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