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7" r:id="rId8"/>
    <p:sldId id="272" r:id="rId9"/>
    <p:sldId id="273" r:id="rId10"/>
    <p:sldId id="276" r:id="rId11"/>
    <p:sldId id="278" r:id="rId12"/>
    <p:sldId id="299" r:id="rId13"/>
    <p:sldId id="311" r:id="rId14"/>
    <p:sldId id="279" r:id="rId15"/>
    <p:sldId id="331" r:id="rId16"/>
    <p:sldId id="343" r:id="rId17"/>
    <p:sldId id="344" r:id="rId18"/>
    <p:sldId id="342" r:id="rId19"/>
    <p:sldId id="360" r:id="rId20"/>
    <p:sldId id="394" r:id="rId21"/>
    <p:sldId id="393" r:id="rId22"/>
    <p:sldId id="346" r:id="rId23"/>
    <p:sldId id="397" r:id="rId24"/>
    <p:sldId id="347" r:id="rId25"/>
    <p:sldId id="398" r:id="rId26"/>
    <p:sldId id="348" r:id="rId27"/>
    <p:sldId id="399" r:id="rId28"/>
    <p:sldId id="351" r:id="rId29"/>
    <p:sldId id="401" r:id="rId30"/>
    <p:sldId id="349" r:id="rId31"/>
    <p:sldId id="403" r:id="rId32"/>
    <p:sldId id="353" r:id="rId33"/>
    <p:sldId id="404" r:id="rId34"/>
    <p:sldId id="329" r:id="rId35"/>
    <p:sldId id="395" r:id="rId36"/>
    <p:sldId id="352" r:id="rId37"/>
    <p:sldId id="405" r:id="rId38"/>
    <p:sldId id="354" r:id="rId39"/>
    <p:sldId id="406" r:id="rId40"/>
    <p:sldId id="356" r:id="rId41"/>
    <p:sldId id="407" r:id="rId42"/>
    <p:sldId id="357" r:id="rId43"/>
    <p:sldId id="408" r:id="rId44"/>
    <p:sldId id="358" r:id="rId45"/>
    <p:sldId id="409" r:id="rId46"/>
    <p:sldId id="359" r:id="rId47"/>
    <p:sldId id="410" r:id="rId48"/>
    <p:sldId id="345" r:id="rId49"/>
    <p:sldId id="396" r:id="rId50"/>
    <p:sldId id="413" r:id="rId51"/>
    <p:sldId id="411" r:id="rId52"/>
    <p:sldId id="412" r:id="rId53"/>
    <p:sldId id="415"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spTree>
      <p:nvGrpSpPr>
        <p:cNvPr id="1" name=""/>
        <p:cNvGrpSpPr/>
        <p:nvPr/>
      </p:nvGrpSpPr>
      <p:grpSpPr/>
      <p:pic>
        <p:nvPicPr>
          <p:cNvPr id="2050" name="图片 2049" descr="1副本"/>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3024717" y="3286125"/>
            <a:ext cx="8636000" cy="1038225"/>
          </a:xfrm>
          <a:prstGeom prst="rect">
            <a:avLst/>
          </a:prstGeom>
          <a:noFill/>
          <a:ln w="9525">
            <a:noFill/>
          </a:ln>
        </p:spPr>
        <p:txBody>
          <a:bodyPr anchor="ctr"/>
          <a:lstStyle>
            <a:lvl1pPr lvl="0">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3024717" y="4365625"/>
            <a:ext cx="8534400" cy="766763"/>
          </a:xfrm>
          <a:prstGeom prst="rect">
            <a:avLst/>
          </a:prstGeom>
          <a:noFill/>
          <a:ln w="9525">
            <a:noFill/>
          </a:ln>
        </p:spPr>
        <p:txBody>
          <a:bodyPr anchor="t"/>
          <a:lstStyle>
            <a:lvl1pPr marL="0" lvl="0" indent="0" algn="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lvl1pPr>
              <a:defRPr sz="1400"/>
            </a:lvl1pPr>
          </a:lstStyle>
          <a:p>
            <a:fld id="{D997B5FA-0921-464F-AAE1-844C04324D75}" type="datetimeFigureOut">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lvl1pPr algn="ctr">
              <a:defRPr sz="1400"/>
            </a:lvl1pPr>
          </a:lstStyle>
          <a:p>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lvl1pPr algn="r">
              <a:defRPr sz="1400"/>
            </a:lvl1p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pic>
        <p:nvPicPr>
          <p:cNvPr id="1026" name="图片 1025" descr="1-1副本"/>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标题 1026"/>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r" defTabSz="91440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 name="标题 3"/>
          <p:cNvSpPr>
            <a:spLocks noGrp="1"/>
          </p:cNvSpPr>
          <p:nvPr>
            <p:ph type="ctrTitle"/>
          </p:nvPr>
        </p:nvSpPr>
        <p:spPr>
          <a:xfrm>
            <a:off x="2923117" y="717550"/>
            <a:ext cx="8636000" cy="1038225"/>
          </a:xfrm>
        </p:spPr>
        <p:txBody>
          <a:bodyPr/>
          <a:p>
            <a:r>
              <a:rPr lang="zh-CN" altLang="en-US"/>
              <a:t>《布尔表达式可视化工具</a:t>
            </a:r>
            <a:r>
              <a:rPr lang="zh-CN" altLang="en-US">
                <a:sym typeface="+mn-ea"/>
              </a:rPr>
              <a:t>》</a:t>
            </a:r>
            <a:br>
              <a:rPr lang="zh-CN" altLang="en-US"/>
            </a:br>
            <a:r>
              <a:rPr lang="zh-CN" altLang="en-US"/>
              <a:t>测试计划</a:t>
            </a:r>
            <a:endParaRPr lang="zh-CN" altLang="en-US"/>
          </a:p>
        </p:txBody>
      </p:sp>
      <p:sp>
        <p:nvSpPr>
          <p:cNvPr id="5" name="副标题 4"/>
          <p:cNvSpPr>
            <a:spLocks noGrp="1"/>
          </p:cNvSpPr>
          <p:nvPr>
            <p:ph type="subTitle" idx="1"/>
          </p:nvPr>
        </p:nvSpPr>
        <p:spPr/>
        <p:txBody>
          <a:bodyPr/>
          <a:p>
            <a:r>
              <a:rPr lang="zh-CN" altLang="en-US"/>
              <a:t>小组成员</a:t>
            </a:r>
            <a:r>
              <a:rPr lang="en-US" altLang="zh-CN"/>
              <a:t>:陈传文</a:t>
            </a:r>
            <a:endParaRPr lang="en-US" altLang="zh-CN"/>
          </a:p>
          <a:p>
            <a:r>
              <a:rPr lang="en-US" altLang="zh-CN"/>
              <a:t>乔泽慧</a:t>
            </a:r>
            <a:endParaRPr lang="en-US" altLang="zh-CN"/>
          </a:p>
          <a:p>
            <a:r>
              <a:rPr lang="en-US" altLang="zh-CN"/>
              <a:t>赵真睿</a:t>
            </a:r>
            <a:endParaRPr lang="en-US" altLang="zh-CN"/>
          </a:p>
          <a:p>
            <a:r>
              <a:rPr lang="en-US" altLang="zh-CN"/>
              <a:t>韩宇</a:t>
            </a:r>
            <a:endParaRPr lang="en-US" altLang="zh-CN"/>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119505"/>
            <a:ext cx="11170920" cy="5531485"/>
          </a:xfrm>
        </p:spPr>
        <p:txBody>
          <a:bodyPr/>
          <a:p>
            <a:pPr marL="0" indent="0">
              <a:buNone/>
            </a:pPr>
            <a:r>
              <a:rPr lang="zh-CN" altLang="en-US" sz="2800"/>
              <a:t>测试类型：</a:t>
            </a:r>
            <a:r>
              <a:rPr lang="zh-CN" altLang="en-US"/>
              <a:t>导航测试</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3" name="图片 2"/>
          <p:cNvPicPr>
            <a:picLocks noChangeAspect="1"/>
          </p:cNvPicPr>
          <p:nvPr/>
        </p:nvPicPr>
        <p:blipFill>
          <a:blip r:embed="rId1"/>
          <a:stretch>
            <a:fillRect/>
          </a:stretch>
        </p:blipFill>
        <p:spPr>
          <a:xfrm>
            <a:off x="1070610" y="1635125"/>
            <a:ext cx="9808210" cy="501586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导航测试</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2" name="图片 1"/>
          <p:cNvPicPr>
            <a:picLocks noChangeAspect="1"/>
          </p:cNvPicPr>
          <p:nvPr/>
        </p:nvPicPr>
        <p:blipFill>
          <a:blip r:embed="rId1"/>
          <a:stretch>
            <a:fillRect/>
          </a:stretch>
        </p:blipFill>
        <p:spPr>
          <a:xfrm>
            <a:off x="1151255" y="1774825"/>
            <a:ext cx="10217785" cy="4585970"/>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9600" y="173673"/>
            <a:ext cx="10972800" cy="1143000"/>
          </a:xfrm>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237490" y="814705"/>
            <a:ext cx="3983355" cy="5671820"/>
          </a:xfrm>
        </p:spPr>
        <p:txBody>
          <a:bodyPr/>
          <a:p>
            <a:pPr marL="0" indent="0">
              <a:buNone/>
            </a:pPr>
            <a:r>
              <a:rPr lang="zh-CN" altLang="en-US" sz="2800"/>
              <a:t>测试类型：</a:t>
            </a:r>
            <a:r>
              <a:rPr lang="zh-CN" altLang="en-US"/>
              <a:t>导航测试</a:t>
            </a:r>
            <a:endParaRPr lang="zh-CN" altLang="en-US"/>
          </a:p>
          <a:p>
            <a:pPr marL="0" lvl="0" indent="0">
              <a:buNone/>
            </a:pPr>
            <a:r>
              <a:rPr lang="zh-CN" altLang="en-US" sz="1920"/>
              <a:t>状态集合：1.1,1.2,1.3,2	</a:t>
            </a:r>
            <a:endParaRPr lang="zh-CN" altLang="en-US" sz="1920"/>
          </a:p>
          <a:p>
            <a:pPr marL="0" lvl="0" indent="0">
              <a:buNone/>
            </a:pPr>
            <a:r>
              <a:rPr lang="zh-CN" altLang="en-US" sz="1920"/>
              <a:t>事件集合：E1，E2，E3，E4，E5</a:t>
            </a:r>
            <a:endParaRPr lang="zh-CN" altLang="en-US" sz="1920"/>
          </a:p>
          <a:p>
            <a:pPr marL="0" lvl="0" indent="0">
              <a:buNone/>
            </a:pPr>
            <a:r>
              <a:rPr lang="zh-CN" altLang="en-US" sz="1920"/>
              <a:t>状态覆盖：		</a:t>
            </a:r>
            <a:endParaRPr lang="zh-CN" altLang="en-US" sz="1920"/>
          </a:p>
          <a:p>
            <a:pPr marL="457200" lvl="1" indent="0">
              <a:buNone/>
            </a:pPr>
            <a:r>
              <a:rPr lang="zh-CN" altLang="en-US" sz="1600"/>
              <a:t>路径：1.1,E2,1,3，E4，1,2，E1,2</a:t>
            </a:r>
            <a:endParaRPr lang="zh-CN" altLang="en-US" sz="1600"/>
          </a:p>
          <a:p>
            <a:pPr marL="0" lvl="0" indent="0">
              <a:buNone/>
            </a:pPr>
            <a:r>
              <a:rPr lang="zh-CN" altLang="en-US" sz="1920"/>
              <a:t>事件覆盖：		</a:t>
            </a:r>
            <a:endParaRPr lang="zh-CN" altLang="en-US" sz="1920"/>
          </a:p>
          <a:p>
            <a:pPr marL="457200" lvl="1" indent="0">
              <a:buNone/>
            </a:pPr>
            <a:r>
              <a:rPr lang="zh-CN" altLang="en-US" sz="1600"/>
              <a:t>路径：1.1，E1，2，E5，1.1，E2,1.3,E4,1.2,E3,1.</a:t>
            </a:r>
            <a:endParaRPr lang="zh-CN" altLang="en-US" sz="1600"/>
          </a:p>
          <a:p>
            <a:pPr marL="0" lvl="0" indent="0">
              <a:buNone/>
            </a:pPr>
            <a:r>
              <a:rPr lang="zh-CN" altLang="en-US" sz="1920"/>
              <a:t>状态事件组合：		</a:t>
            </a:r>
            <a:endParaRPr lang="zh-CN" altLang="en-US" sz="1920"/>
          </a:p>
          <a:p>
            <a:pPr marL="0" lvl="0" indent="0">
              <a:buNone/>
            </a:pPr>
            <a:r>
              <a:rPr lang="zh-CN" altLang="en-US" sz="1920"/>
              <a:t>   组合：1.1（E1、E2、E4）；1.2（E1、E2、E3）；1.3（E1、E3、E4）；2（E5）		</a:t>
            </a:r>
            <a:endParaRPr lang="zh-CN" altLang="en-US" sz="1920"/>
          </a:p>
          <a:p>
            <a:pPr marL="0" lvl="0" indent="0">
              <a:buNone/>
            </a:pPr>
            <a:r>
              <a:rPr lang="zh-CN" altLang="en-US" sz="1920"/>
              <a:t>   路径1：1.1,E2,1.3,E4,1.2,E3,1.1,E4,1.2,E2,1.3,E3,1.1		</a:t>
            </a:r>
            <a:endParaRPr lang="zh-CN" altLang="en-US" sz="1920"/>
          </a:p>
          <a:p>
            <a:pPr marL="0" lvl="0" indent="0">
              <a:buNone/>
            </a:pPr>
            <a:r>
              <a:rPr lang="zh-CN" altLang="en-US" sz="1920"/>
              <a:t>  路径2：1.1，E1，2, E5,1.1</a:t>
            </a:r>
            <a:endParaRPr lang="zh-CN" altLang="en-US" sz="1920"/>
          </a:p>
          <a:p>
            <a:pPr marL="0" lvl="0" indent="0">
              <a:buNone/>
            </a:pPr>
            <a:r>
              <a:rPr lang="zh-CN" altLang="en-US" sz="1920"/>
              <a:t>  路径3：1.1，E2，1.3, E1, 2</a:t>
            </a:r>
            <a:endParaRPr lang="zh-CN" altLang="en-US" sz="1920"/>
          </a:p>
          <a:p>
            <a:pPr marL="0" lvl="0" indent="0">
              <a:buNone/>
            </a:pPr>
            <a:r>
              <a:rPr lang="zh-CN" altLang="en-US" sz="1920"/>
              <a:t>  路径4：1.1，E4，1.2,E</a:t>
            </a:r>
            <a:r>
              <a:rPr lang="zh-CN" altLang="en-US" sz="1800"/>
              <a:t>1, 2	</a:t>
            </a:r>
            <a:endParaRPr lang="zh-CN" altLang="en-US" sz="1800"/>
          </a:p>
          <a:p>
            <a:pPr marL="0" indent="0">
              <a:buNone/>
            </a:pPr>
            <a:endParaRPr lang="zh-CN" altLang="en-US" sz="1800"/>
          </a:p>
          <a:p>
            <a:pPr marL="0" indent="0">
              <a:buNone/>
            </a:pPr>
            <a:endParaRPr lang="zh-CN" altLang="en-US"/>
          </a:p>
          <a:p>
            <a:pPr marL="0" indent="0">
              <a:buNone/>
            </a:pPr>
            <a:r>
              <a:rPr lang="zh-CN" altLang="en-US"/>
              <a:t>       </a:t>
            </a:r>
            <a:endParaRPr lang="zh-CN" altLang="en-US"/>
          </a:p>
        </p:txBody>
      </p:sp>
      <p:graphicFrame>
        <p:nvGraphicFramePr>
          <p:cNvPr id="2053" name="对象 2052"/>
          <p:cNvGraphicFramePr/>
          <p:nvPr/>
        </p:nvGraphicFramePr>
        <p:xfrm>
          <a:off x="3848735" y="1364615"/>
          <a:ext cx="8276590" cy="4572635"/>
        </p:xfrm>
        <a:graphic>
          <a:graphicData uri="http://schemas.openxmlformats.org/presentationml/2006/ole">
            <mc:AlternateContent xmlns:mc="http://schemas.openxmlformats.org/markup-compatibility/2006">
              <mc:Choice xmlns:v="urn:schemas-microsoft-com:vml" Requires="v">
                <p:oleObj spid="_x0000_s3076" name="" r:id="rId1" imgW="7569200" imgH="4165600" progId="Visio.Drawing.15">
                  <p:embed/>
                </p:oleObj>
              </mc:Choice>
              <mc:Fallback>
                <p:oleObj name="" r:id="rId1" imgW="7569200" imgH="4165600" progId="Visio.Drawing.15">
                  <p:embed/>
                  <p:pic>
                    <p:nvPicPr>
                      <p:cNvPr id="0" name="图片 3075"/>
                      <p:cNvPicPr/>
                      <p:nvPr/>
                    </p:nvPicPr>
                    <p:blipFill>
                      <a:blip r:embed="rId2"/>
                      <a:stretch>
                        <a:fillRect/>
                      </a:stretch>
                    </p:blipFill>
                    <p:spPr>
                      <a:xfrm>
                        <a:off x="3848735" y="1364615"/>
                        <a:ext cx="8276590" cy="4572635"/>
                      </a:xfrm>
                      <a:prstGeom prst="rect">
                        <a:avLst/>
                      </a:prstGeom>
                      <a:noFill/>
                      <a:ln w="38100">
                        <a:noFill/>
                        <a:miter/>
                      </a:ln>
                    </p:spPr>
                  </p:pic>
                </p:oleObj>
              </mc:Fallback>
            </mc:AlternateContent>
          </a:graphicData>
        </a:graphic>
      </p:graphicFrame>
      <p:sp>
        <p:nvSpPr>
          <p:cNvPr id="2" name="文本框 1"/>
          <p:cNvSpPr txBox="1"/>
          <p:nvPr/>
        </p:nvSpPr>
        <p:spPr>
          <a:xfrm>
            <a:off x="3687445" y="6250305"/>
            <a:ext cx="843788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a:solidFill>
                  <a:srgbClr val="FF0000"/>
                </a:solidFill>
                <a:effectLst/>
              </a:rPr>
              <a:t>注：</a:t>
            </a:r>
            <a:r>
              <a:rPr lang="en-US" altLang="zh-CN">
                <a:solidFill>
                  <a:srgbClr val="FF0000"/>
                </a:solidFill>
                <a:effectLst/>
              </a:rPr>
              <a:t>6</a:t>
            </a:r>
            <a:r>
              <a:rPr lang="zh-CN" altLang="en-US">
                <a:solidFill>
                  <a:srgbClr val="FF0000"/>
                </a:solidFill>
                <a:effectLst/>
              </a:rPr>
              <a:t>月</a:t>
            </a:r>
            <a:r>
              <a:rPr lang="en-US" altLang="zh-CN">
                <a:solidFill>
                  <a:srgbClr val="FF0000"/>
                </a:solidFill>
                <a:effectLst/>
              </a:rPr>
              <a:t>2</a:t>
            </a:r>
            <a:r>
              <a:rPr lang="zh-CN" altLang="en-US">
                <a:solidFill>
                  <a:srgbClr val="FF0000"/>
                </a:solidFill>
                <a:effectLst/>
              </a:rPr>
              <a:t>日，和张利亚学姐确认过，目前是这样的导航路线，但后续版本会有更改</a:t>
            </a:r>
            <a:endParaRPr lang="zh-CN" altLang="en-US">
              <a:solidFill>
                <a:srgbClr val="FF0000"/>
              </a:solidFill>
              <a:effectLst/>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7437755" cy="5038725"/>
          </a:xfrm>
        </p:spPr>
        <p:txBody>
          <a:bodyPr/>
          <a:p>
            <a:pPr marL="0" indent="0">
              <a:buNone/>
            </a:pPr>
            <a:r>
              <a:rPr lang="zh-CN" altLang="en-US" sz="2800"/>
              <a:t>测试类型：</a:t>
            </a:r>
            <a:r>
              <a:rPr lang="zh-CN" altLang="en-US"/>
              <a:t>配置测试</a:t>
            </a:r>
            <a:endParaRPr lang="zh-CN" altLang="en-US"/>
          </a:p>
          <a:p>
            <a:pPr lvl="1"/>
            <a:r>
              <a:rPr lang="zh-CN" altLang="en-US"/>
              <a:t>组合测试</a:t>
            </a:r>
            <a:endParaRPr lang="zh-CN" altLang="en-US"/>
          </a:p>
          <a:p>
            <a:pPr lvl="2"/>
            <a:r>
              <a:rPr lang="zh-CN" altLang="en-US"/>
              <a:t>在</a:t>
            </a:r>
            <a:r>
              <a:rPr lang="en-US" altLang="zh-CN"/>
              <a:t>4</a:t>
            </a:r>
            <a:r>
              <a:rPr lang="zh-CN" altLang="en-US"/>
              <a:t>种浏览器</a:t>
            </a:r>
            <a:endParaRPr lang="zh-CN" altLang="en-US"/>
          </a:p>
          <a:p>
            <a:pPr lvl="3"/>
            <a:r>
              <a:rPr lang="en-US" altLang="zh-CN"/>
              <a:t>Chrome</a:t>
            </a:r>
            <a:r>
              <a:rPr lang="zh-CN" altLang="en-US"/>
              <a:t>（</a:t>
            </a:r>
            <a:r>
              <a:rPr lang="en-US" altLang="zh-CN"/>
              <a:t>1</a:t>
            </a:r>
            <a:r>
              <a:rPr lang="zh-CN" altLang="en-US"/>
              <a:t>）</a:t>
            </a:r>
            <a:endParaRPr lang="zh-CN" altLang="en-US"/>
          </a:p>
          <a:p>
            <a:pPr lvl="3"/>
            <a:r>
              <a:rPr lang="en-US" altLang="zh-CN"/>
              <a:t>Firefox</a:t>
            </a:r>
            <a:r>
              <a:rPr lang="zh-CN" altLang="en-US"/>
              <a:t>（</a:t>
            </a:r>
            <a:r>
              <a:rPr lang="en-US" altLang="zh-CN"/>
              <a:t>2</a:t>
            </a:r>
            <a:r>
              <a:rPr lang="zh-CN" altLang="en-US"/>
              <a:t>）</a:t>
            </a:r>
            <a:endParaRPr lang="zh-CN" altLang="en-US"/>
          </a:p>
          <a:p>
            <a:pPr lvl="3"/>
            <a:r>
              <a:rPr lang="en-US" altLang="zh-CN"/>
              <a:t>Edge</a:t>
            </a:r>
            <a:r>
              <a:rPr lang="zh-CN" altLang="en-US"/>
              <a:t>（</a:t>
            </a:r>
            <a:r>
              <a:rPr lang="en-US" altLang="zh-CN"/>
              <a:t>3</a:t>
            </a:r>
            <a:r>
              <a:rPr lang="zh-CN" altLang="en-US"/>
              <a:t>）</a:t>
            </a:r>
            <a:endParaRPr lang="zh-CN" altLang="en-US"/>
          </a:p>
          <a:p>
            <a:pPr lvl="3"/>
            <a:r>
              <a:rPr lang="en-US" altLang="zh-CN"/>
              <a:t>IE</a:t>
            </a:r>
            <a:r>
              <a:rPr lang="zh-CN" altLang="en-US"/>
              <a:t>（</a:t>
            </a:r>
            <a:r>
              <a:rPr lang="en-US" altLang="zh-CN"/>
              <a:t>4</a:t>
            </a:r>
            <a:r>
              <a:rPr lang="zh-CN" altLang="en-US"/>
              <a:t>）</a:t>
            </a:r>
            <a:endParaRPr lang="zh-CN" altLang="en-US"/>
          </a:p>
          <a:p>
            <a:pPr lvl="2"/>
            <a:r>
              <a:rPr lang="en-US" altLang="zh-CN"/>
              <a:t>4</a:t>
            </a:r>
            <a:r>
              <a:rPr lang="zh-CN" altLang="en-US"/>
              <a:t>种型号笔记本</a:t>
            </a:r>
            <a:endParaRPr lang="zh-CN" altLang="en-US"/>
          </a:p>
          <a:p>
            <a:pPr lvl="3"/>
            <a:r>
              <a:rPr lang="zh-CN" altLang="en-US"/>
              <a:t>联想</a:t>
            </a:r>
            <a:r>
              <a:rPr lang="en-US" altLang="zh-CN"/>
              <a:t>E420</a:t>
            </a:r>
            <a:r>
              <a:rPr lang="zh-CN" altLang="en-US"/>
              <a:t>（</a:t>
            </a:r>
            <a:r>
              <a:rPr lang="en-US" altLang="zh-CN"/>
              <a:t>1</a:t>
            </a:r>
            <a:r>
              <a:rPr lang="zh-CN" altLang="en-US"/>
              <a:t>）</a:t>
            </a:r>
            <a:endParaRPr lang="zh-CN" altLang="en-US"/>
          </a:p>
          <a:p>
            <a:pPr lvl="3"/>
            <a:r>
              <a:rPr lang="zh-CN" altLang="en-US"/>
              <a:t>联想B460（</a:t>
            </a:r>
            <a:r>
              <a:rPr lang="en-US" altLang="zh-CN"/>
              <a:t>2</a:t>
            </a:r>
            <a:r>
              <a:rPr lang="zh-CN" altLang="en-US"/>
              <a:t>）</a:t>
            </a:r>
            <a:endParaRPr lang="zh-CN" altLang="en-US"/>
          </a:p>
          <a:p>
            <a:pPr lvl="3"/>
            <a:r>
              <a:rPr lang="zh-CN" altLang="en-US"/>
              <a:t>戴尔灵越 （</a:t>
            </a:r>
            <a:r>
              <a:rPr lang="en-US" altLang="zh-CN"/>
              <a:t>3</a:t>
            </a:r>
            <a:r>
              <a:rPr lang="zh-CN" altLang="en-US"/>
              <a:t>）</a:t>
            </a:r>
            <a:endParaRPr lang="zh-CN" altLang="en-US"/>
          </a:p>
          <a:p>
            <a:pPr lvl="3"/>
            <a:r>
              <a:rPr lang="en-US" altLang="zh-CN">
                <a:sym typeface="+mn-ea"/>
              </a:rPr>
              <a:t>Mac</a:t>
            </a:r>
            <a:r>
              <a:rPr lang="zh-CN" altLang="en-US">
                <a:sym typeface="+mn-ea"/>
              </a:rPr>
              <a:t>（</a:t>
            </a:r>
            <a:r>
              <a:rPr lang="en-US" altLang="zh-CN">
                <a:sym typeface="+mn-ea"/>
              </a:rPr>
              <a:t>4</a:t>
            </a:r>
            <a:r>
              <a:rPr lang="zh-CN" altLang="en-US">
                <a:sym typeface="+mn-ea"/>
              </a:rPr>
              <a:t>）</a:t>
            </a:r>
            <a:endParaRPr lang="zh-CN" altLang="en-US">
              <a:sym typeface="+mn-ea"/>
            </a:endParaRPr>
          </a:p>
          <a:p>
            <a:pPr lvl="2"/>
            <a:r>
              <a:rPr lang="en-US" altLang="zh-CN"/>
              <a:t>3</a:t>
            </a:r>
            <a:r>
              <a:rPr lang="zh-CN" altLang="en-US"/>
              <a:t>种操作系统</a:t>
            </a:r>
            <a:endParaRPr lang="zh-CN" altLang="en-US"/>
          </a:p>
          <a:p>
            <a:pPr lvl="3"/>
            <a:r>
              <a:rPr lang="en-US" altLang="zh-CN"/>
              <a:t>Win7</a:t>
            </a:r>
            <a:r>
              <a:rPr lang="zh-CN" altLang="en-US"/>
              <a:t>（</a:t>
            </a:r>
            <a:r>
              <a:rPr lang="en-US" altLang="zh-CN"/>
              <a:t>1</a:t>
            </a:r>
            <a:r>
              <a:rPr lang="zh-CN" altLang="en-US"/>
              <a:t>）</a:t>
            </a:r>
            <a:endParaRPr lang="zh-CN" altLang="en-US"/>
          </a:p>
          <a:p>
            <a:pPr lvl="3"/>
            <a:r>
              <a:rPr lang="en-US" altLang="zh-CN"/>
              <a:t>Win10</a:t>
            </a:r>
            <a:r>
              <a:rPr lang="zh-CN" altLang="en-US"/>
              <a:t>（</a:t>
            </a:r>
            <a:r>
              <a:rPr lang="en-US" altLang="zh-CN"/>
              <a:t>2</a:t>
            </a:r>
            <a:r>
              <a:rPr lang="zh-CN" altLang="en-US"/>
              <a:t>）</a:t>
            </a:r>
            <a:endParaRPr lang="zh-CN" altLang="en-US"/>
          </a:p>
          <a:p>
            <a:pPr lvl="3"/>
            <a:r>
              <a:rPr lang="en-US" altLang="zh-CN"/>
              <a:t>MacOS</a:t>
            </a:r>
            <a:r>
              <a:rPr lang="zh-CN" altLang="en-US"/>
              <a:t>（</a:t>
            </a:r>
            <a:r>
              <a:rPr lang="en-US" altLang="zh-CN"/>
              <a:t>3</a:t>
            </a:r>
            <a:r>
              <a:rPr lang="zh-CN" altLang="en-US"/>
              <a:t>）</a:t>
            </a:r>
            <a:endParaRPr lang="zh-CN" altLang="en-US"/>
          </a:p>
          <a:p>
            <a:pPr marL="0" indent="0">
              <a:buNone/>
            </a:pPr>
            <a:endParaRPr lang="zh-CN" altLang="en-US"/>
          </a:p>
          <a:p>
            <a:pPr marL="0" indent="0">
              <a:buNone/>
            </a:pPr>
            <a:r>
              <a:rPr lang="zh-CN" altLang="en-US"/>
              <a:t>       </a:t>
            </a:r>
            <a:endParaRPr lang="zh-CN" altLang="en-US"/>
          </a:p>
        </p:txBody>
      </p:sp>
      <p:pic>
        <p:nvPicPr>
          <p:cNvPr id="10" name="图片 9"/>
          <p:cNvPicPr>
            <a:picLocks noChangeAspect="1"/>
          </p:cNvPicPr>
          <p:nvPr/>
        </p:nvPicPr>
        <p:blipFill>
          <a:blip r:embed="rId1"/>
          <a:stretch>
            <a:fillRect/>
          </a:stretch>
        </p:blipFill>
        <p:spPr>
          <a:xfrm>
            <a:off x="4006215" y="1417955"/>
            <a:ext cx="1798320" cy="5353050"/>
          </a:xfrm>
          <a:prstGeom prst="rect">
            <a:avLst/>
          </a:prstGeom>
        </p:spPr>
      </p:pic>
      <p:pic>
        <p:nvPicPr>
          <p:cNvPr id="3" name="图片 2"/>
          <p:cNvPicPr>
            <a:picLocks noChangeAspect="1"/>
          </p:cNvPicPr>
          <p:nvPr/>
        </p:nvPicPr>
        <p:blipFill>
          <a:blip r:embed="rId2"/>
          <a:stretch>
            <a:fillRect/>
          </a:stretch>
        </p:blipFill>
        <p:spPr>
          <a:xfrm>
            <a:off x="6120765" y="2037080"/>
            <a:ext cx="5258435" cy="4563110"/>
          </a:xfrm>
          <a:prstGeom prst="rect">
            <a:avLst/>
          </a:prstGeom>
        </p:spPr>
      </p:pic>
      <p:sp>
        <p:nvSpPr>
          <p:cNvPr id="2" name="文本框 1"/>
          <p:cNvSpPr txBox="1"/>
          <p:nvPr/>
        </p:nvSpPr>
        <p:spPr>
          <a:xfrm>
            <a:off x="5904865" y="1290320"/>
            <a:ext cx="5885180" cy="645160"/>
          </a:xfrm>
          <a:prstGeom prst="rect">
            <a:avLst/>
          </a:prstGeom>
          <a:noFill/>
        </p:spPr>
        <p:txBody>
          <a:bodyPr wrap="none" rtlCol="0">
            <a:spAutoFit/>
          </a:bodyPr>
          <a:p>
            <a:r>
              <a:rPr lang="zh-CN" altLang="en-US">
                <a:solidFill>
                  <a:srgbClr val="FF0000"/>
                </a:solidFill>
                <a:effectLst>
                  <a:outerShdw blurRad="38100" dist="19050" dir="2700000" algn="tl" rotWithShape="0">
                    <a:schemeClr val="dk1">
                      <a:alpha val="40000"/>
                    </a:schemeClr>
                  </a:outerShdw>
                </a:effectLst>
              </a:rPr>
              <a:t>注：考虑到</a:t>
            </a:r>
            <a:r>
              <a:rPr lang="en-US" altLang="zh-CN">
                <a:solidFill>
                  <a:srgbClr val="FF0000"/>
                </a:solidFill>
                <a:effectLst>
                  <a:outerShdw blurRad="38100" dist="19050" dir="2700000" algn="tl" rotWithShape="0">
                    <a:schemeClr val="dk1">
                      <a:alpha val="40000"/>
                    </a:schemeClr>
                  </a:outerShdw>
                </a:effectLst>
              </a:rPr>
              <a:t>Mac</a:t>
            </a:r>
            <a:r>
              <a:rPr lang="zh-CN" altLang="en-US">
                <a:solidFill>
                  <a:srgbClr val="FF0000"/>
                </a:solidFill>
                <a:effectLst>
                  <a:outerShdw blurRad="38100" dist="19050" dir="2700000" algn="tl" rotWithShape="0">
                    <a:schemeClr val="dk1">
                      <a:alpha val="40000"/>
                    </a:schemeClr>
                  </a:outerShdw>
                </a:effectLst>
              </a:rPr>
              <a:t>机型和</a:t>
            </a:r>
            <a:r>
              <a:rPr lang="en-US" altLang="zh-CN">
                <a:solidFill>
                  <a:srgbClr val="FF0000"/>
                </a:solidFill>
                <a:effectLst>
                  <a:outerShdw blurRad="38100" dist="19050" dir="2700000" algn="tl" rotWithShape="0">
                    <a:schemeClr val="dk1">
                      <a:alpha val="40000"/>
                    </a:schemeClr>
                  </a:outerShdw>
                </a:effectLst>
              </a:rPr>
              <a:t>Windows</a:t>
            </a:r>
            <a:r>
              <a:rPr lang="zh-CN" altLang="en-US">
                <a:solidFill>
                  <a:srgbClr val="FF0000"/>
                </a:solidFill>
                <a:effectLst>
                  <a:outerShdw blurRad="38100" dist="19050" dir="2700000" algn="tl" rotWithShape="0">
                    <a:schemeClr val="dk1">
                      <a:alpha val="40000"/>
                    </a:schemeClr>
                  </a:outerShdw>
                </a:effectLst>
              </a:rPr>
              <a:t>操作系统结合情况很少，</a:t>
            </a:r>
            <a:endParaRPr lang="zh-CN" altLang="en-US">
              <a:solidFill>
                <a:srgbClr val="FF0000"/>
              </a:solidFill>
              <a:effectLst>
                <a:outerShdw blurRad="38100" dist="19050" dir="2700000" algn="tl" rotWithShape="0">
                  <a:schemeClr val="dk1">
                    <a:alpha val="40000"/>
                  </a:schemeClr>
                </a:outerShdw>
              </a:effectLst>
            </a:endParaRPr>
          </a:p>
          <a:p>
            <a:r>
              <a:rPr lang="zh-CN" altLang="en-US">
                <a:solidFill>
                  <a:srgbClr val="FF0000"/>
                </a:solidFill>
                <a:effectLst>
                  <a:outerShdw blurRad="38100" dist="19050" dir="2700000" algn="tl" rotWithShape="0">
                    <a:schemeClr val="dk1">
                      <a:alpha val="40000"/>
                    </a:schemeClr>
                  </a:outerShdw>
                </a:effectLst>
              </a:rPr>
              <a:t>        故去掉此类组合。</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测试策略</a:t>
            </a:r>
            <a:endParaRPr lang="en-US" altLang="zh-CN">
              <a:sym typeface="+mn-ea"/>
            </a:endParaRPr>
          </a:p>
        </p:txBody>
      </p:sp>
      <p:sp>
        <p:nvSpPr>
          <p:cNvPr id="3" name="内容占位符 2"/>
          <p:cNvSpPr>
            <a:spLocks noGrp="1"/>
          </p:cNvSpPr>
          <p:nvPr>
            <p:ph idx="1"/>
          </p:nvPr>
        </p:nvSpPr>
        <p:spPr>
          <a:xfrm>
            <a:off x="4912995" y="1165860"/>
            <a:ext cx="6669405" cy="4526280"/>
          </a:xfrm>
        </p:spPr>
        <p:txBody>
          <a:bodyPr/>
          <a:p>
            <a:pPr marL="0" indent="0">
              <a:buNone/>
            </a:pPr>
            <a:r>
              <a:rPr lang="zh-CN" altLang="en-US"/>
              <a:t>对于显示界面和功能，采用正交矩阵测试法。</a:t>
            </a:r>
            <a:endParaRPr lang="zh-CN" altLang="en-US"/>
          </a:p>
          <a:p>
            <a:pPr lvl="1"/>
            <a:r>
              <a:rPr lang="zh-CN" altLang="en-US"/>
              <a:t>输入选项</a:t>
            </a:r>
            <a:r>
              <a:rPr lang="en-US" altLang="zh-CN"/>
              <a:t>1,2,3 </a:t>
            </a:r>
            <a:r>
              <a:rPr lang="zh-CN" altLang="en-US"/>
              <a:t>可能输入的取值做判断，看与预期是否相符。</a:t>
            </a:r>
            <a:endParaRPr lang="zh-CN" altLang="en-US"/>
          </a:p>
          <a:p>
            <a:pPr lvl="1"/>
            <a:r>
              <a:rPr lang="zh-CN" altLang="en-US"/>
              <a:t>等价类划分和边界值</a:t>
            </a:r>
            <a:endParaRPr lang="zh-CN" altLang="en-US"/>
          </a:p>
          <a:p>
            <a:pPr lvl="2"/>
            <a:r>
              <a:rPr lang="zh-CN" altLang="en-US">
                <a:sym typeface="+mn-ea"/>
              </a:rPr>
              <a:t>输入框</a:t>
            </a:r>
            <a:r>
              <a:rPr lang="en-US" altLang="zh-CN">
                <a:sym typeface="+mn-ea"/>
              </a:rPr>
              <a:t>1</a:t>
            </a:r>
            <a:r>
              <a:rPr lang="zh-CN" altLang="en-US">
                <a:sym typeface="+mn-ea"/>
              </a:rPr>
              <a:t>：</a:t>
            </a:r>
            <a:endParaRPr lang="zh-CN" altLang="en-US">
              <a:sym typeface="+mn-ea"/>
            </a:endParaRPr>
          </a:p>
          <a:p>
            <a:pPr lvl="3"/>
            <a:r>
              <a:rPr lang="zh-CN" altLang="en-US">
                <a:sym typeface="+mn-ea"/>
              </a:rPr>
              <a:t>四变量合法输入（</a:t>
            </a:r>
            <a:r>
              <a:rPr lang="en-US" altLang="zh-CN">
                <a:sym typeface="+mn-ea"/>
              </a:rPr>
              <a:t>1</a:t>
            </a:r>
            <a:r>
              <a:rPr lang="zh-CN" altLang="en-US">
                <a:sym typeface="+mn-ea"/>
              </a:rPr>
              <a:t>）、六变量合法输入（</a:t>
            </a:r>
            <a:r>
              <a:rPr lang="en-US" altLang="zh-CN">
                <a:sym typeface="+mn-ea"/>
              </a:rPr>
              <a:t>2</a:t>
            </a:r>
            <a:r>
              <a:rPr lang="zh-CN" altLang="en-US">
                <a:sym typeface="+mn-ea"/>
              </a:rPr>
              <a:t>）、空值（</a:t>
            </a:r>
            <a:r>
              <a:rPr lang="en-US" altLang="zh-CN">
                <a:sym typeface="+mn-ea"/>
              </a:rPr>
              <a:t>3</a:t>
            </a:r>
            <a:r>
              <a:rPr lang="zh-CN" altLang="en-US">
                <a:sym typeface="+mn-ea"/>
              </a:rPr>
              <a:t>）、其他非法输入（</a:t>
            </a:r>
            <a:r>
              <a:rPr lang="en-US" altLang="zh-CN">
                <a:sym typeface="+mn-ea"/>
              </a:rPr>
              <a:t>4</a:t>
            </a:r>
            <a:r>
              <a:rPr lang="zh-CN" altLang="en-US">
                <a:sym typeface="+mn-ea"/>
              </a:rPr>
              <a:t>）</a:t>
            </a:r>
            <a:endParaRPr lang="zh-CN" altLang="en-US">
              <a:sym typeface="+mn-ea"/>
            </a:endParaRPr>
          </a:p>
          <a:p>
            <a:pPr lvl="2"/>
            <a:r>
              <a:rPr lang="zh-CN" altLang="en-US">
                <a:sym typeface="+mn-ea"/>
              </a:rPr>
              <a:t>输入框</a:t>
            </a:r>
            <a:r>
              <a:rPr lang="en-US" altLang="zh-CN">
                <a:sym typeface="+mn-ea"/>
              </a:rPr>
              <a:t>2</a:t>
            </a:r>
            <a:r>
              <a:rPr lang="zh-CN" altLang="en-US">
                <a:sym typeface="+mn-ea"/>
              </a:rPr>
              <a:t>：</a:t>
            </a:r>
            <a:endParaRPr lang="zh-CN" altLang="en-US">
              <a:sym typeface="+mn-ea"/>
            </a:endParaRPr>
          </a:p>
          <a:p>
            <a:pPr lvl="3"/>
            <a:r>
              <a:rPr lang="zh-CN" altLang="en-US">
                <a:sym typeface="+mn-ea"/>
              </a:rPr>
              <a:t>空值（</a:t>
            </a:r>
            <a:r>
              <a:rPr lang="en-US" altLang="zh-CN">
                <a:sym typeface="+mn-ea"/>
              </a:rPr>
              <a:t>1</a:t>
            </a:r>
            <a:r>
              <a:rPr lang="zh-CN" altLang="en-US">
                <a:sym typeface="+mn-ea"/>
              </a:rPr>
              <a:t>）、合法输入（</a:t>
            </a:r>
            <a:r>
              <a:rPr lang="en-US" altLang="zh-CN">
                <a:sym typeface="+mn-ea"/>
              </a:rPr>
              <a:t>2</a:t>
            </a:r>
            <a:r>
              <a:rPr lang="zh-CN" altLang="en-US">
                <a:sym typeface="+mn-ea"/>
              </a:rPr>
              <a:t>）、其他非法输入（</a:t>
            </a:r>
            <a:r>
              <a:rPr lang="en-US" altLang="zh-CN">
                <a:sym typeface="+mn-ea"/>
              </a:rPr>
              <a:t>3</a:t>
            </a:r>
            <a:r>
              <a:rPr lang="zh-CN" altLang="en-US">
                <a:sym typeface="+mn-ea"/>
              </a:rPr>
              <a:t>）</a:t>
            </a:r>
            <a:endParaRPr lang="zh-CN" altLang="en-US">
              <a:sym typeface="+mn-ea"/>
            </a:endParaRPr>
          </a:p>
          <a:p>
            <a:pPr lvl="3"/>
            <a:endParaRPr lang="zh-CN" altLang="en-US">
              <a:sym typeface="+mn-ea"/>
            </a:endParaRPr>
          </a:p>
          <a:p>
            <a:pPr lvl="2"/>
            <a:r>
              <a:rPr lang="zh-CN" altLang="en-US"/>
              <a:t>数据框</a:t>
            </a:r>
            <a:r>
              <a:rPr lang="en-US" altLang="zh-CN"/>
              <a:t>3</a:t>
            </a:r>
            <a:r>
              <a:rPr lang="zh-CN" altLang="en-US"/>
              <a:t>：</a:t>
            </a:r>
            <a:r>
              <a:rPr lang="zh-CN" altLang="en-US">
                <a:sym typeface="+mn-ea"/>
              </a:rPr>
              <a:t>、</a:t>
            </a:r>
            <a:r>
              <a:rPr lang="en-US" altLang="zh-CN">
                <a:sym typeface="+mn-ea"/>
              </a:rPr>
              <a:t>N/A</a:t>
            </a:r>
            <a:r>
              <a:rPr lang="zh-CN" altLang="en-US">
                <a:sym typeface="+mn-ea"/>
              </a:rPr>
              <a:t>（</a:t>
            </a:r>
            <a:r>
              <a:rPr lang="en-US" altLang="zh-CN">
                <a:sym typeface="+mn-ea"/>
              </a:rPr>
              <a:t>1</a:t>
            </a:r>
            <a:r>
              <a:rPr lang="zh-CN" altLang="en-US">
                <a:sym typeface="+mn-ea"/>
              </a:rPr>
              <a:t>）、</a:t>
            </a:r>
            <a:r>
              <a:rPr lang="zh-CN" altLang="en-US"/>
              <a:t> 单缺陷（</a:t>
            </a:r>
            <a:r>
              <a:rPr lang="en-US" altLang="zh-CN"/>
              <a:t>2</a:t>
            </a:r>
            <a:r>
              <a:rPr lang="zh-CN" altLang="en-US"/>
              <a:t>）、双缺陷（</a:t>
            </a:r>
            <a:r>
              <a:rPr lang="en-US" altLang="zh-CN"/>
              <a:t>3</a:t>
            </a:r>
            <a:r>
              <a:rPr lang="zh-CN" altLang="en-US"/>
              <a:t>）</a:t>
            </a:r>
            <a:endParaRPr lang="zh-CN" altLang="en-US"/>
          </a:p>
          <a:p>
            <a:pPr lvl="1"/>
            <a:endParaRPr lang="zh-CN" altLang="en-US" sz="1600"/>
          </a:p>
          <a:p>
            <a:pPr lvl="0"/>
            <a:endParaRPr lang="zh-CN" altLang="en-US"/>
          </a:p>
          <a:p>
            <a:pPr marL="0" indent="0">
              <a:buNone/>
            </a:pPr>
            <a:endParaRPr lang="zh-CN" altLang="en-US"/>
          </a:p>
          <a:p>
            <a:endParaRPr lang="en-US" altLang="zh-CN"/>
          </a:p>
          <a:p>
            <a:endParaRPr lang="zh-CN" altLang="en-US"/>
          </a:p>
        </p:txBody>
      </p:sp>
      <p:pic>
        <p:nvPicPr>
          <p:cNvPr id="4" name="图片 3"/>
          <p:cNvPicPr>
            <a:picLocks noChangeAspect="1"/>
          </p:cNvPicPr>
          <p:nvPr/>
        </p:nvPicPr>
        <p:blipFill>
          <a:blip r:embed="rId1"/>
          <a:stretch>
            <a:fillRect/>
          </a:stretch>
        </p:blipFill>
        <p:spPr>
          <a:xfrm>
            <a:off x="511175" y="1019175"/>
            <a:ext cx="4227830" cy="5314315"/>
          </a:xfrm>
          <a:prstGeom prst="rect">
            <a:avLst/>
          </a:prstGeom>
        </p:spPr>
      </p:pic>
      <p:pic>
        <p:nvPicPr>
          <p:cNvPr id="10" name="图片 9"/>
          <p:cNvPicPr>
            <a:picLocks noChangeAspect="1"/>
          </p:cNvPicPr>
          <p:nvPr/>
        </p:nvPicPr>
        <p:blipFill>
          <a:blip r:embed="rId2"/>
          <a:stretch>
            <a:fillRect/>
          </a:stretch>
        </p:blipFill>
        <p:spPr>
          <a:xfrm>
            <a:off x="270510" y="1860550"/>
            <a:ext cx="1533525" cy="456184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风险分析</a:t>
            </a:r>
            <a:endParaRPr lang="zh-CN" altLang="en-US"/>
          </a:p>
        </p:txBody>
      </p:sp>
      <p:sp>
        <p:nvSpPr>
          <p:cNvPr id="3" name="内容占位符 2"/>
          <p:cNvSpPr>
            <a:spLocks noGrp="1"/>
          </p:cNvSpPr>
          <p:nvPr>
            <p:ph idx="1"/>
          </p:nvPr>
        </p:nvSpPr>
        <p:spPr>
          <a:xfrm>
            <a:off x="609600" y="1215390"/>
            <a:ext cx="11125200" cy="4845685"/>
          </a:xfrm>
        </p:spPr>
        <p:txBody>
          <a:bodyPr/>
          <a:p>
            <a:pPr marL="0" indent="0">
              <a:buNone/>
            </a:pPr>
            <a:r>
              <a:rPr lang="zh-CN" altLang="en-US" sz="2800">
                <a:sym typeface="+mn-ea"/>
              </a:rPr>
              <a:t>项目风险：</a:t>
            </a:r>
            <a:endParaRPr lang="zh-CN" altLang="en-US"/>
          </a:p>
          <a:p>
            <a:pPr marL="0" indent="0">
              <a:buNone/>
            </a:pPr>
            <a:r>
              <a:rPr lang="zh-CN" altLang="en-US">
                <a:sym typeface="+mn-ea"/>
              </a:rPr>
              <a:t>       （</a:t>
            </a:r>
            <a:r>
              <a:rPr lang="en-US" altLang="zh-CN">
                <a:sym typeface="+mn-ea"/>
              </a:rPr>
              <a:t>1</a:t>
            </a:r>
            <a:r>
              <a:rPr lang="zh-CN" altLang="en-US">
                <a:sym typeface="+mn-ea"/>
              </a:rPr>
              <a:t>）需求方提出测试要求时，被测系统仅完成60~70%，在限定测试时间内，     不能全部覆盖交付的系统；</a:t>
            </a:r>
            <a:endParaRPr lang="zh-CN" altLang="en-US"/>
          </a:p>
          <a:p>
            <a:pPr marL="0" indent="0">
              <a:buNone/>
            </a:pPr>
            <a:r>
              <a:rPr lang="zh-CN" altLang="en-US">
                <a:sym typeface="+mn-ea"/>
              </a:rPr>
              <a:t>       （</a:t>
            </a:r>
            <a:r>
              <a:rPr lang="en-US" altLang="zh-CN">
                <a:sym typeface="+mn-ea"/>
              </a:rPr>
              <a:t>2</a:t>
            </a:r>
            <a:r>
              <a:rPr lang="zh-CN" altLang="en-US">
                <a:sym typeface="+mn-ea"/>
              </a:rPr>
              <a:t>）被测系统网络不稳定，有时连接不上；</a:t>
            </a:r>
            <a:endParaRPr lang="zh-CN" altLang="en-US"/>
          </a:p>
          <a:p>
            <a:pPr marL="0" indent="0">
              <a:buNone/>
            </a:pPr>
            <a:r>
              <a:rPr lang="zh-CN" altLang="en-US">
                <a:sym typeface="+mn-ea"/>
              </a:rPr>
              <a:t>       （</a:t>
            </a:r>
            <a:r>
              <a:rPr lang="en-US" altLang="zh-CN">
                <a:sym typeface="+mn-ea"/>
              </a:rPr>
              <a:t>3</a:t>
            </a:r>
            <a:r>
              <a:rPr lang="zh-CN" altLang="en-US">
                <a:sym typeface="+mn-ea"/>
              </a:rPr>
              <a:t>）测试人员刚接触测试技术，对测试工具掌握不熟，可能会影响进度；</a:t>
            </a:r>
            <a:endParaRPr lang="zh-CN" altLang="en-US"/>
          </a:p>
          <a:p>
            <a:pPr marL="0" indent="0">
              <a:buNone/>
            </a:pPr>
            <a:r>
              <a:rPr lang="zh-CN" altLang="en-US">
                <a:sym typeface="+mn-ea"/>
              </a:rPr>
              <a:t>       （</a:t>
            </a:r>
            <a:r>
              <a:rPr lang="en-US" altLang="zh-CN">
                <a:sym typeface="+mn-ea"/>
              </a:rPr>
              <a:t>4</a:t>
            </a:r>
            <a:r>
              <a:rPr lang="zh-CN" altLang="en-US">
                <a:sym typeface="+mn-ea"/>
              </a:rPr>
              <a:t>）辅助人员在校外，不方便和测试人员沟通。仅有周末3个小时交流。</a:t>
            </a:r>
            <a:endParaRPr lang="zh-CN" altLang="en-US"/>
          </a:p>
          <a:p>
            <a:pPr marL="0" indent="0">
              <a:buNone/>
            </a:pPr>
            <a:endParaRPr lang="zh-CN" altLang="en-US">
              <a:sym typeface="+mn-ea"/>
            </a:endParaRPr>
          </a:p>
          <a:p>
            <a:pPr marL="0" indent="0">
              <a:buNone/>
            </a:pPr>
            <a:r>
              <a:rPr lang="zh-CN" altLang="en-US" sz="2800">
                <a:sym typeface="+mn-ea"/>
              </a:rPr>
              <a:t>优先级：</a:t>
            </a:r>
            <a:endParaRPr lang="zh-CN" altLang="en-US"/>
          </a:p>
          <a:p>
            <a:pPr marL="0" indent="0">
              <a:buNone/>
            </a:pPr>
            <a:r>
              <a:rPr lang="zh-CN" altLang="en-US">
                <a:sym typeface="+mn-ea"/>
              </a:rPr>
              <a:t>      （1）先保证第一个版本通过测试。</a:t>
            </a:r>
            <a:endParaRPr lang="zh-CN" altLang="en-US">
              <a:sym typeface="+mn-ea"/>
            </a:endParaRPr>
          </a:p>
          <a:p>
            <a:pPr lvl="3"/>
            <a:r>
              <a:rPr lang="en-US" altLang="zh-CN">
                <a:sym typeface="+mn-ea"/>
              </a:rPr>
              <a:t>5</a:t>
            </a:r>
            <a:r>
              <a:rPr lang="zh-CN" altLang="en-US">
                <a:sym typeface="+mn-ea"/>
              </a:rPr>
              <a:t>月</a:t>
            </a:r>
            <a:r>
              <a:rPr lang="en-US" altLang="zh-CN">
                <a:sym typeface="+mn-ea"/>
              </a:rPr>
              <a:t>31</a:t>
            </a:r>
            <a:r>
              <a:rPr lang="zh-CN" altLang="en-US">
                <a:sym typeface="+mn-ea"/>
              </a:rPr>
              <a:t>日晚，更新了第二版本</a:t>
            </a:r>
            <a:endParaRPr lang="en-US" altLang="zh-CN">
              <a:sym typeface="+mn-ea"/>
            </a:endParaRPr>
          </a:p>
          <a:p>
            <a:pPr marL="0" indent="0">
              <a:buNone/>
            </a:pPr>
            <a:r>
              <a:rPr lang="zh-CN" altLang="en-US">
                <a:sym typeface="+mn-ea"/>
              </a:rPr>
              <a:t>      （2）在测试期间添加的模块优先级较低</a:t>
            </a:r>
            <a:endParaRPr lang="zh-CN" altLang="en-US">
              <a:sym typeface="+mn-ea"/>
            </a:endParaRPr>
          </a:p>
          <a:p>
            <a:pPr lvl="3"/>
            <a:r>
              <a:rPr lang="zh-CN" altLang="en-US"/>
              <a:t>可视化系统主界面的</a:t>
            </a:r>
            <a:r>
              <a:rPr lang="en-US" altLang="zh-CN"/>
              <a:t>“</a:t>
            </a:r>
            <a:r>
              <a:rPr lang="zh-CN" altLang="en-US"/>
              <a:t>场景</a:t>
            </a:r>
            <a:r>
              <a:rPr lang="en-US" altLang="zh-CN"/>
              <a:t>”</a:t>
            </a:r>
            <a:r>
              <a:rPr lang="zh-CN" altLang="en-US"/>
              <a:t>和</a:t>
            </a:r>
            <a:r>
              <a:rPr lang="en-US" altLang="zh-CN"/>
              <a:t>“</a:t>
            </a:r>
            <a:r>
              <a:rPr lang="zh-CN" altLang="en-US"/>
              <a:t>设置</a:t>
            </a:r>
            <a:r>
              <a:rPr lang="en-US" altLang="zh-CN"/>
              <a:t>” </a:t>
            </a:r>
            <a:r>
              <a:rPr lang="zh-CN" altLang="en-US"/>
              <a:t>标签功能为第二版本新加</a:t>
            </a:r>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可交付工件 </a:t>
            </a:r>
            <a:endParaRPr lang="en-US" altLang="zh-CN"/>
          </a:p>
        </p:txBody>
      </p:sp>
      <p:sp>
        <p:nvSpPr>
          <p:cNvPr id="3" name="内容占位符 2"/>
          <p:cNvSpPr>
            <a:spLocks noGrp="1"/>
          </p:cNvSpPr>
          <p:nvPr>
            <p:ph idx="1"/>
          </p:nvPr>
        </p:nvSpPr>
        <p:spPr/>
        <p:txBody>
          <a:bodyPr/>
          <a:p>
            <a:pPr marL="0" indent="0">
              <a:buNone/>
            </a:pPr>
            <a:r>
              <a:rPr lang="zh-CN" altLang="en-US"/>
              <a:t>（1）测试计划</a:t>
            </a:r>
            <a:endParaRPr lang="zh-CN" altLang="en-US"/>
          </a:p>
          <a:p>
            <a:pPr marL="0" indent="0">
              <a:buNone/>
            </a:pPr>
            <a:endParaRPr lang="zh-CN" altLang="en-US"/>
          </a:p>
          <a:p>
            <a:pPr marL="0" indent="0">
              <a:buNone/>
            </a:pPr>
            <a:r>
              <a:rPr lang="zh-CN" altLang="en-US"/>
              <a:t>（2）测试用例</a:t>
            </a:r>
            <a:endParaRPr lang="zh-CN" altLang="en-US"/>
          </a:p>
          <a:p>
            <a:pPr marL="0" indent="0">
              <a:buNone/>
            </a:pPr>
            <a:r>
              <a:rPr lang="zh-CN" altLang="en-US"/>
              <a:t> </a:t>
            </a:r>
            <a:endParaRPr lang="zh-CN" altLang="en-US"/>
          </a:p>
          <a:p>
            <a:pPr marL="0" indent="0">
              <a:buNone/>
            </a:pPr>
            <a:r>
              <a:rPr lang="zh-CN" altLang="en-US"/>
              <a:t>（3）测试日志</a:t>
            </a:r>
            <a:endParaRPr lang="zh-CN" altLang="en-US"/>
          </a:p>
          <a:p>
            <a:pPr marL="0" indent="0">
              <a:buNone/>
            </a:pPr>
            <a:endParaRPr lang="zh-CN" altLang="en-US"/>
          </a:p>
          <a:p>
            <a:pPr marL="0" indent="0">
              <a:buNone/>
            </a:pPr>
            <a:r>
              <a:rPr lang="zh-CN" altLang="en-US"/>
              <a:t>（4）测试报告</a:t>
            </a:r>
            <a:endParaRPr lang="zh-CN" altLang="en-US"/>
          </a:p>
          <a:p>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3195955" y="1600200"/>
            <a:ext cx="8222615" cy="380301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人员分工</a:t>
            </a:r>
            <a:endParaRPr lang="zh-CN" altLang="en-US"/>
          </a:p>
        </p:txBody>
      </p:sp>
      <p:sp>
        <p:nvSpPr>
          <p:cNvPr id="3" name="内容占位符 2"/>
          <p:cNvSpPr>
            <a:spLocks noGrp="1"/>
          </p:cNvSpPr>
          <p:nvPr>
            <p:ph idx="1"/>
          </p:nvPr>
        </p:nvSpPr>
        <p:spPr>
          <a:xfrm>
            <a:off x="609600" y="1417320"/>
            <a:ext cx="10972800" cy="5139055"/>
          </a:xfrm>
        </p:spPr>
        <p:txBody>
          <a:bodyPr/>
          <a:p>
            <a:r>
              <a:rPr lang="zh-CN" altLang="en-US"/>
              <a:t>陈传文 </a:t>
            </a:r>
            <a:endParaRPr lang="zh-CN" altLang="en-US"/>
          </a:p>
          <a:p>
            <a:pPr lvl="1"/>
            <a:r>
              <a:rPr lang="zh-CN" altLang="en-US" sz="1665">
                <a:sym typeface="+mn-ea"/>
              </a:rPr>
              <a:t>编写至少</a:t>
            </a:r>
            <a:r>
              <a:rPr lang="en-US" altLang="zh-CN" sz="1665">
                <a:sym typeface="+mn-ea"/>
              </a:rPr>
              <a:t>8</a:t>
            </a:r>
            <a:r>
              <a:rPr lang="zh-CN" altLang="en-US" sz="1665">
                <a:sym typeface="+mn-ea"/>
              </a:rPr>
              <a:t>条测试用例</a:t>
            </a:r>
            <a:endParaRPr lang="zh-CN" altLang="en-US" sz="1665"/>
          </a:p>
          <a:p>
            <a:pPr lvl="1"/>
            <a:r>
              <a:rPr lang="zh-CN" altLang="en-US"/>
              <a:t>自动化案例的测试：包括导航测试，配置测试、功能测试</a:t>
            </a:r>
            <a:endParaRPr lang="zh-CN" altLang="en-US"/>
          </a:p>
          <a:p>
            <a:r>
              <a:rPr lang="zh-CN" altLang="en-US"/>
              <a:t>赵真睿</a:t>
            </a:r>
            <a:endParaRPr lang="zh-CN" altLang="en-US"/>
          </a:p>
          <a:p>
            <a:pPr lvl="1"/>
            <a:r>
              <a:rPr lang="zh-CN" altLang="en-US">
                <a:sym typeface="+mn-ea"/>
              </a:rPr>
              <a:t>编写至少</a:t>
            </a:r>
            <a:r>
              <a:rPr lang="en-US" altLang="zh-CN">
                <a:sym typeface="+mn-ea"/>
              </a:rPr>
              <a:t>8</a:t>
            </a:r>
            <a:r>
              <a:rPr lang="zh-CN" altLang="en-US">
                <a:sym typeface="+mn-ea"/>
              </a:rPr>
              <a:t>条</a:t>
            </a:r>
            <a:r>
              <a:rPr lang="zh-CN" altLang="en-US" sz="2000"/>
              <a:t>测试用例</a:t>
            </a:r>
            <a:endParaRPr lang="zh-CN" altLang="en-US" sz="2000"/>
          </a:p>
          <a:p>
            <a:pPr lvl="1"/>
            <a:r>
              <a:rPr lang="zh-CN" altLang="en-US" sz="2000"/>
              <a:t>功能测试</a:t>
            </a:r>
            <a:endParaRPr lang="zh-CN" altLang="en-US" sz="2000"/>
          </a:p>
          <a:p>
            <a:pPr lvl="0"/>
            <a:r>
              <a:rPr lang="zh-CN" altLang="en-US">
                <a:sym typeface="+mn-ea"/>
              </a:rPr>
              <a:t>乔泽慧</a:t>
            </a:r>
            <a:endParaRPr lang="zh-CN" altLang="en-US">
              <a:sym typeface="+mn-ea"/>
            </a:endParaRPr>
          </a:p>
          <a:p>
            <a:pPr lvl="1"/>
            <a:r>
              <a:rPr lang="zh-CN" altLang="en-US">
                <a:sym typeface="+mn-ea"/>
              </a:rPr>
              <a:t>编写至少</a:t>
            </a:r>
            <a:r>
              <a:rPr lang="en-US" altLang="zh-CN">
                <a:sym typeface="+mn-ea"/>
              </a:rPr>
              <a:t>8</a:t>
            </a:r>
            <a:r>
              <a:rPr lang="zh-CN" altLang="en-US">
                <a:sym typeface="+mn-ea"/>
              </a:rPr>
              <a:t>条测试用例</a:t>
            </a:r>
            <a:endParaRPr lang="zh-CN" altLang="en-US"/>
          </a:p>
          <a:p>
            <a:pPr lvl="1"/>
            <a:r>
              <a:rPr lang="zh-CN" altLang="en-US">
                <a:sym typeface="+mn-ea"/>
              </a:rPr>
              <a:t>用户界面测试 和 部分功能测试</a:t>
            </a:r>
            <a:endParaRPr lang="zh-CN" altLang="en-US">
              <a:sym typeface="+mn-ea"/>
            </a:endParaRPr>
          </a:p>
          <a:p>
            <a:pPr lvl="0"/>
            <a:r>
              <a:rPr lang="zh-CN" altLang="en-US" sz="2880"/>
              <a:t>韩宇</a:t>
            </a:r>
            <a:endParaRPr lang="zh-CN" altLang="en-US" sz="2880"/>
          </a:p>
          <a:p>
            <a:pPr lvl="1"/>
            <a:r>
              <a:rPr lang="zh-CN" altLang="en-US" sz="2000"/>
              <a:t>编写至少</a:t>
            </a:r>
            <a:r>
              <a:rPr lang="en-US" altLang="zh-CN" sz="2000"/>
              <a:t>8</a:t>
            </a:r>
            <a:r>
              <a:rPr lang="zh-CN" altLang="en-US" sz="2000"/>
              <a:t>条测试用例，执行内容用例</a:t>
            </a:r>
            <a:endParaRPr lang="zh-CN" altLang="en-US" sz="2000"/>
          </a:p>
          <a:p>
            <a:pPr marL="457200" lvl="1" indent="0">
              <a:buNone/>
            </a:pPr>
            <a:r>
              <a:rPr lang="zh-CN" altLang="en-US" sz="2000"/>
              <a:t>测试、导航测试</a:t>
            </a:r>
            <a:endParaRPr lang="zh-CN" altLang="en-US" sz="2000"/>
          </a:p>
          <a:p>
            <a:pPr lvl="1"/>
            <a:r>
              <a:rPr lang="zh-CN" altLang="en-US">
                <a:sym typeface="+mn-ea"/>
              </a:rPr>
              <a:t>会议记录</a:t>
            </a:r>
            <a:r>
              <a:rPr lang="en-US" altLang="zh-CN">
                <a:sym typeface="+mn-ea"/>
              </a:rPr>
              <a:t>.</a:t>
            </a:r>
            <a:r>
              <a:rPr lang="zh-CN" altLang="en-US">
                <a:sym typeface="+mn-ea"/>
              </a:rPr>
              <a:t>完善</a:t>
            </a:r>
            <a:r>
              <a:rPr lang="zh-CN" altLang="en-US" sz="2000"/>
              <a:t>测试计划等文档</a:t>
            </a:r>
            <a:endParaRPr lang="zh-CN" altLang="en-US" sz="2000"/>
          </a:p>
          <a:p>
            <a:pPr marL="0" indent="0">
              <a:buNone/>
            </a:pPr>
            <a:endParaRPr lang="zh-CN" altLang="en-US"/>
          </a:p>
        </p:txBody>
      </p:sp>
      <p:pic>
        <p:nvPicPr>
          <p:cNvPr id="6" name="图片 5"/>
          <p:cNvPicPr>
            <a:picLocks noChangeAspect="1"/>
          </p:cNvPicPr>
          <p:nvPr/>
        </p:nvPicPr>
        <p:blipFill>
          <a:blip r:embed="rId1"/>
          <a:stretch>
            <a:fillRect/>
          </a:stretch>
        </p:blipFill>
        <p:spPr>
          <a:xfrm>
            <a:off x="7854315" y="1195070"/>
            <a:ext cx="4221480" cy="5000625"/>
          </a:xfrm>
          <a:prstGeom prst="rect">
            <a:avLst/>
          </a:prstGeom>
        </p:spPr>
      </p:pic>
      <p:pic>
        <p:nvPicPr>
          <p:cNvPr id="4" name="图片 3"/>
          <p:cNvPicPr>
            <a:picLocks noChangeAspect="1"/>
          </p:cNvPicPr>
          <p:nvPr/>
        </p:nvPicPr>
        <p:blipFill>
          <a:blip r:embed="rId2"/>
          <a:stretch>
            <a:fillRect/>
          </a:stretch>
        </p:blipFill>
        <p:spPr>
          <a:xfrm>
            <a:off x="5941060" y="3489960"/>
            <a:ext cx="6019165" cy="3066415"/>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4638"/>
            <a:ext cx="10972800" cy="1143000"/>
          </a:xfrm>
        </p:spPr>
        <p:txBody>
          <a:bodyPr/>
          <a:p>
            <a:r>
              <a:rPr lang="zh-CN" altLang="en-US"/>
              <a:t>生成测试用例</a:t>
            </a:r>
            <a:endParaRPr lang="zh-CN" altLang="en-US"/>
          </a:p>
        </p:txBody>
      </p:sp>
      <p:sp>
        <p:nvSpPr>
          <p:cNvPr id="3" name="内容占位符 2"/>
          <p:cNvSpPr>
            <a:spLocks noGrp="1"/>
          </p:cNvSpPr>
          <p:nvPr>
            <p:ph idx="1"/>
          </p:nvPr>
        </p:nvSpPr>
        <p:spPr>
          <a:xfrm>
            <a:off x="609600" y="1417320"/>
            <a:ext cx="10972800" cy="5139055"/>
          </a:xfrm>
        </p:spPr>
        <p:txBody>
          <a:bodyPr/>
          <a:p>
            <a:endParaRPr lang="zh-CN" altLang="en-US" sz="2000"/>
          </a:p>
          <a:p>
            <a:pPr marL="0" indent="0">
              <a:buNone/>
            </a:pPr>
            <a:endParaRPr lang="zh-CN" altLang="en-US"/>
          </a:p>
        </p:txBody>
      </p:sp>
      <p:pic>
        <p:nvPicPr>
          <p:cNvPr id="5" name="图片 4"/>
          <p:cNvPicPr>
            <a:picLocks noChangeAspect="1"/>
          </p:cNvPicPr>
          <p:nvPr/>
        </p:nvPicPr>
        <p:blipFill>
          <a:blip r:embed="rId1"/>
          <a:stretch>
            <a:fillRect/>
          </a:stretch>
        </p:blipFill>
        <p:spPr>
          <a:xfrm>
            <a:off x="243840" y="1177925"/>
            <a:ext cx="11704955" cy="1390650"/>
          </a:xfrm>
          <a:prstGeom prst="rect">
            <a:avLst/>
          </a:prstGeom>
        </p:spPr>
      </p:pic>
      <p:graphicFrame>
        <p:nvGraphicFramePr>
          <p:cNvPr id="0" name="表格 -1"/>
          <p:cNvGraphicFramePr/>
          <p:nvPr/>
        </p:nvGraphicFramePr>
        <p:xfrm>
          <a:off x="243840" y="2806065"/>
          <a:ext cx="5410200" cy="0"/>
        </p:xfrm>
        <a:graphic>
          <a:graphicData uri="http://schemas.openxmlformats.org/drawingml/2006/table">
            <a:tbl>
              <a:tblPr firstRow="1" bandRow="1">
                <a:tableStyleId>{5940675A-B579-460E-94D1-54222C63F5DA}</a:tableStyleId>
              </a:tblPr>
              <a:tblGrid>
                <a:gridCol w="1309688"/>
                <a:gridCol w="4100512"/>
              </a:tblGrid>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BOOL-TOOL-U002</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用户界面测试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测试“可视化系统”用户界面</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界面特性（页面一）</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低</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联想</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B460e, win10</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Calibri" panose="020F0502020204030204" charset="0"/>
                          <a:cs typeface="Calibri" panose="020F0502020204030204" charset="0"/>
                        </a:rPr>
                        <a:t>chrome-V66</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在浏览器地址栏里，输入被测地址</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预期输出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字体形状、颜色、结构、边界等对用户来说都是可用的</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韩宇</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6" name="表格 5"/>
          <p:cNvGraphicFramePr/>
          <p:nvPr/>
        </p:nvGraphicFramePr>
        <p:xfrm>
          <a:off x="243840" y="4734560"/>
          <a:ext cx="5410200" cy="0"/>
        </p:xfrm>
        <a:graphic>
          <a:graphicData uri="http://schemas.openxmlformats.org/drawingml/2006/table">
            <a:tbl>
              <a:tblPr firstRow="1" bandRow="1">
                <a:tableStyleId>{5940675A-B579-460E-94D1-54222C63F5DA}</a:tableStyleId>
              </a:tblPr>
              <a:tblGrid>
                <a:gridCol w="1309688"/>
                <a:gridCol w="4100512"/>
              </a:tblGrid>
              <a:tr h="0">
                <a:tc>
                  <a:txBody>
                    <a:bodyPr/>
                    <a:p>
                      <a:pPr algn="ctr">
                        <a:buNone/>
                      </a:pPr>
                      <a:r>
                        <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FFFFFF"/>
                          </a:solidFill>
                          <a:latin typeface="宋体" panose="02010600030101010101" pitchFamily="2" charset="-122"/>
                          <a:ea typeface="宋体" panose="02010600030101010101" pitchFamily="2" charset="-122"/>
                          <a:cs typeface="宋体" panose="02010600030101010101" pitchFamily="2" charset="-122"/>
                        </a:rPr>
                        <a:t>BOOL-TOOL-C001</a:t>
                      </a:r>
                      <a:endParaRPr lang="zh-CN" altLang="en-US" sz="100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内容测试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UI</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合理性</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MAC</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MAC OS</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chrome</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、输入</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000">
                          <a:latin typeface="宋体" panose="02010600030101010101" pitchFamily="2" charset="-122"/>
                          <a:ea typeface="宋体" panose="02010600030101010101" pitchFamily="2" charset="-122"/>
                          <a:cs typeface="宋体" panose="02010600030101010101" pitchFamily="2" charset="-122"/>
                        </a:rPr>
                        <a:t>预期输出</a:t>
                      </a:r>
                      <a:endParaRPr lang="zh-CN" altLang="en-US" sz="100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latin typeface="宋体" panose="02010600030101010101" pitchFamily="2" charset="-122"/>
                          <a:ea typeface="宋体" panose="02010600030101010101" pitchFamily="2" charset="-122"/>
                          <a:cs typeface="宋体" panose="02010600030101010101" pitchFamily="2" charset="-122"/>
                        </a:rPr>
                        <a:t>正确的动画效果</a:t>
                      </a:r>
                      <a:endParaRPr lang="zh-CN" altLang="en-US" sz="100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乔泽慧</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pic>
        <p:nvPicPr>
          <p:cNvPr id="4" name="图片 3"/>
          <p:cNvPicPr>
            <a:picLocks noChangeAspect="1"/>
          </p:cNvPicPr>
          <p:nvPr/>
        </p:nvPicPr>
        <p:blipFill>
          <a:blip r:embed="rId2"/>
          <a:stretch>
            <a:fillRect/>
          </a:stretch>
        </p:blipFill>
        <p:spPr>
          <a:xfrm>
            <a:off x="4877435" y="3096895"/>
            <a:ext cx="7223760" cy="3318510"/>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5175" y="2006600"/>
            <a:ext cx="10661650" cy="2306955"/>
          </a:xfrm>
          <a:prstGeom prst="rect">
            <a:avLst/>
          </a:prstGeom>
          <a:noFill/>
        </p:spPr>
        <p:txBody>
          <a:bodyPr wrap="square" rtlCol="0" anchor="t">
            <a:spAutoFit/>
          </a:bodyPr>
          <a:p>
            <a:endParaRPr lang="zh-CN" altLang="en-US" sz="2400"/>
          </a:p>
          <a:p>
            <a:r>
              <a:rPr lang="zh-CN" altLang="en-US" sz="2400">
                <a:sym typeface="+mn-ea"/>
              </a:rPr>
              <a:t>（1）轻：对系统主要功能没有影响，系统能够运行。比如文字描述错误；</a:t>
            </a:r>
            <a:endParaRPr lang="zh-CN" altLang="en-US" sz="2400">
              <a:sym typeface="+mn-ea"/>
            </a:endParaRPr>
          </a:p>
          <a:p>
            <a:endParaRPr lang="zh-CN" altLang="en-US" sz="2400"/>
          </a:p>
          <a:p>
            <a:r>
              <a:rPr lang="zh-CN" altLang="en-US" sz="2400">
                <a:sym typeface="+mn-ea"/>
              </a:rPr>
              <a:t>（2）中：系统存在逻辑上的错误，语义错误等；</a:t>
            </a:r>
            <a:endParaRPr lang="zh-CN" altLang="en-US" sz="2400">
              <a:sym typeface="+mn-ea"/>
            </a:endParaRPr>
          </a:p>
          <a:p>
            <a:endParaRPr lang="zh-CN" altLang="en-US" sz="2400"/>
          </a:p>
          <a:p>
            <a:r>
              <a:rPr lang="zh-CN" altLang="en-US" sz="2400">
                <a:sym typeface="+mn-ea"/>
              </a:rPr>
              <a:t>（3）高：严重影响系统的使用，比如宕机，系统无法正常使用。</a:t>
            </a:r>
            <a:endParaRPr lang="zh-CN" altLang="en-US" sz="2400">
              <a:sym typeface="+mn-ea"/>
            </a:endParaRPr>
          </a:p>
        </p:txBody>
      </p:sp>
      <p:sp>
        <p:nvSpPr>
          <p:cNvPr id="5" name="标题 4"/>
          <p:cNvSpPr>
            <a:spLocks noGrp="1"/>
          </p:cNvSpPr>
          <p:nvPr>
            <p:ph type="title"/>
          </p:nvPr>
        </p:nvSpPr>
        <p:spPr/>
        <p:txBody>
          <a:bodyPr/>
          <a:p>
            <a:r>
              <a:rPr lang="en-US" altLang="zh-CN"/>
              <a:t>问题严重度描述</a:t>
            </a:r>
            <a:endParaRPr lang="en-US" altLang="zh-C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1"/>
          </p:nvPr>
        </p:nvSpPr>
        <p:spPr>
          <a:xfrm>
            <a:off x="609600" y="1417955"/>
            <a:ext cx="10972800" cy="4525963"/>
          </a:xfrm>
        </p:spPr>
        <p:txBody>
          <a:bodyPr/>
          <a:p>
            <a:pPr marL="0" indent="0">
              <a:buNone/>
            </a:pPr>
            <a:r>
              <a:rPr lang="zh-CN" altLang="en-US"/>
              <a:t>目的：对《布尔表达式可视化工具》进行专业测试，提供有效建议。</a:t>
            </a:r>
            <a:endParaRPr lang="zh-CN" altLang="en-US"/>
          </a:p>
          <a:p>
            <a:pPr marL="0" indent="0">
              <a:buNone/>
            </a:pPr>
            <a:endParaRPr lang="zh-CN" altLang="en-US"/>
          </a:p>
          <a:p>
            <a:pPr marL="0" indent="0">
              <a:buNone/>
            </a:pPr>
            <a:r>
              <a:rPr lang="zh-CN" altLang="en-US"/>
              <a:t>背景：《软件测试技术》课程要求</a:t>
            </a:r>
            <a:endParaRPr lang="zh-CN" altLang="en-US"/>
          </a:p>
          <a:p>
            <a:pPr marL="0" indent="0">
              <a:buNone/>
            </a:pPr>
            <a:endParaRPr lang="zh-CN" altLang="en-US"/>
          </a:p>
          <a:p>
            <a:pPr marL="0" indent="0">
              <a:buNone/>
            </a:pPr>
            <a:r>
              <a:rPr lang="zh-CN" altLang="en-US"/>
              <a:t>面向人员：郁莲老师、两位学姐、测试组员</a:t>
            </a:r>
            <a:endParaRPr lang="zh-CN" altLang="en-US"/>
          </a:p>
          <a:p>
            <a:pPr marL="0" indent="0">
              <a:buNone/>
            </a:pPr>
            <a:endParaRPr lang="zh-CN" altLang="en-US"/>
          </a:p>
          <a:p>
            <a:pPr marL="0" indent="0">
              <a:buNone/>
            </a:pPr>
            <a:r>
              <a:rPr lang="zh-CN" altLang="en-US"/>
              <a:t>术语：</a:t>
            </a:r>
            <a:endParaRPr lang="zh-CN" altLang="en-US"/>
          </a:p>
          <a:p>
            <a:pPr marL="0" indent="0">
              <a:buNone/>
            </a:pPr>
            <a:r>
              <a:rPr lang="zh-CN" altLang="en-US"/>
              <a:t>    （1）布尔表达式：是一段代码声明，它最终只有“真”和“假”两个取值.</a:t>
            </a:r>
            <a:endParaRPr lang="zh-CN" altLang="en-US"/>
          </a:p>
          <a:p>
            <a:pPr marL="0" indent="0">
              <a:buNone/>
            </a:pPr>
            <a:r>
              <a:rPr lang="zh-CN" altLang="en-US"/>
              <a:t>    （2）卡诺图：是逻辑函数的一种图形表示。</a:t>
            </a:r>
            <a:endParaRPr lang="zh-CN" altLang="en-US"/>
          </a:p>
          <a:p>
            <a:pPr marL="0" indent="0">
              <a:buNone/>
            </a:pPr>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项目里程碑</a:t>
            </a:r>
            <a:endParaRPr lang="zh-CN" altLang="en-US"/>
          </a:p>
        </p:txBody>
      </p:sp>
      <p:sp>
        <p:nvSpPr>
          <p:cNvPr id="3" name="内容占位符 2"/>
          <p:cNvSpPr>
            <a:spLocks noGrp="1"/>
          </p:cNvSpPr>
          <p:nvPr>
            <p:ph idx="1"/>
          </p:nvPr>
        </p:nvSpPr>
        <p:spPr/>
        <p:txBody>
          <a:bodyPr/>
          <a:p>
            <a:endParaRPr lang="zh-CN" altLang="en-US"/>
          </a:p>
          <a:p>
            <a:r>
              <a:rPr lang="zh-CN" altLang="en-US"/>
              <a:t>2018年5月13日~5月19日：完成测试计划文档编写；</a:t>
            </a:r>
            <a:r>
              <a:rPr lang="zh-CN" altLang="en-US">
                <a:sym typeface="+mn-ea"/>
              </a:rPr>
              <a:t>（已完成）</a:t>
            </a:r>
            <a:endParaRPr lang="zh-CN" altLang="en-US"/>
          </a:p>
          <a:p>
            <a:pPr lvl="1"/>
            <a:endParaRPr lang="zh-CN" altLang="en-US" sz="2000"/>
          </a:p>
          <a:p>
            <a:r>
              <a:rPr lang="zh-CN" altLang="en-US"/>
              <a:t>2018年5月20日~5月27日：设计测试用例，完成第一轮测试；</a:t>
            </a:r>
            <a:r>
              <a:rPr lang="zh-CN" altLang="en-US">
                <a:sym typeface="+mn-ea"/>
              </a:rPr>
              <a:t>（已完成）</a:t>
            </a:r>
            <a:endParaRPr lang="zh-CN" altLang="en-US"/>
          </a:p>
          <a:p>
            <a:pPr lvl="1"/>
            <a:endParaRPr lang="zh-CN" altLang="en-US"/>
          </a:p>
          <a:p>
            <a:r>
              <a:rPr lang="zh-CN" altLang="en-US"/>
              <a:t>2018年5月28日~6月3日：完成回归测试；</a:t>
            </a:r>
            <a:r>
              <a:rPr lang="zh-CN" altLang="en-US">
                <a:sym typeface="+mn-ea"/>
              </a:rPr>
              <a:t>（已完成，实际完成时间</a:t>
            </a:r>
            <a:r>
              <a:rPr lang="en-US" altLang="zh-CN">
                <a:sym typeface="+mn-ea"/>
              </a:rPr>
              <a:t>6.8</a:t>
            </a:r>
            <a:r>
              <a:rPr lang="zh-CN" altLang="en-US">
                <a:sym typeface="+mn-ea"/>
              </a:rPr>
              <a:t>日）</a:t>
            </a:r>
            <a:endParaRPr lang="zh-CN" altLang="en-US"/>
          </a:p>
          <a:p>
            <a:endParaRPr lang="zh-CN" altLang="en-US"/>
          </a:p>
          <a:p>
            <a:r>
              <a:rPr lang="zh-CN" altLang="en-US"/>
              <a:t>2018年6月4日~6月9日：完成验证测试和测试文档编写。</a:t>
            </a:r>
            <a:r>
              <a:rPr lang="zh-CN" altLang="en-US">
                <a:sym typeface="+mn-ea"/>
              </a:rPr>
              <a:t>（部分完成，测试报告需要汇报后补充）</a:t>
            </a:r>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3" descr="主页面"/>
          <p:cNvPicPr>
            <a:picLocks noChangeAspect="1"/>
          </p:cNvPicPr>
          <p:nvPr/>
        </p:nvPicPr>
        <p:blipFill>
          <a:blip r:embed="rId1"/>
          <a:stretch>
            <a:fillRect/>
          </a:stretch>
        </p:blipFill>
        <p:spPr>
          <a:xfrm>
            <a:off x="4666615" y="1150620"/>
            <a:ext cx="7329805" cy="4556760"/>
          </a:xfrm>
          <a:prstGeom prst="rect">
            <a:avLst/>
          </a:prstGeom>
          <a:noFill/>
          <a:ln w="9525">
            <a:noFill/>
          </a:ln>
        </p:spPr>
      </p:pic>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1245235"/>
            <a:ext cx="4156075" cy="5354955"/>
          </a:xfrm>
        </p:spPr>
        <p:txBody>
          <a:bodyPr/>
          <a:p>
            <a:pPr marL="0" indent="0">
              <a:buNone/>
            </a:pPr>
            <a:r>
              <a:rPr lang="zh-CN" altLang="en-US" sz="2800"/>
              <a:t>测试类型：内容测试</a:t>
            </a:r>
            <a:endParaRPr lang="zh-CN" altLang="en-US"/>
          </a:p>
          <a:p>
            <a:pPr lvl="1"/>
            <a:r>
              <a:rPr lang="zh-CN" altLang="en-US"/>
              <a:t>用例 </a:t>
            </a:r>
            <a:r>
              <a:rPr lang="en-US" altLang="zh-CN"/>
              <a:t>BOOL-TOOL-C001	地址登录</a:t>
            </a:r>
            <a:endParaRPr lang="en-US" altLang="zh-CN"/>
          </a:p>
          <a:p>
            <a:pPr lvl="1"/>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6" name="文本框 5"/>
          <p:cNvSpPr txBox="1"/>
          <p:nvPr/>
        </p:nvSpPr>
        <p:spPr>
          <a:xfrm>
            <a:off x="609600" y="2493645"/>
            <a:ext cx="3173730" cy="2584450"/>
          </a:xfrm>
          <a:prstGeom prst="rect">
            <a:avLst/>
          </a:prstGeom>
          <a:noFill/>
        </p:spPr>
        <p:txBody>
          <a:bodyPr wrap="square" rtlCol="0">
            <a:spAutoFit/>
          </a:bodyPr>
          <a:p>
            <a:r>
              <a:rPr lang="zh-CN" altLang="en-US">
                <a:sym typeface="+mn-ea"/>
              </a:rPr>
              <a:t>输入：</a:t>
            </a:r>
            <a:endParaRPr lang="zh-CN" altLang="en-US">
              <a:sym typeface="+mn-ea"/>
            </a:endParaRPr>
          </a:p>
          <a:p>
            <a:pPr marL="285750" indent="-285750">
              <a:buFont typeface="Arial" panose="020B0604020202020204" pitchFamily="34" charset="0"/>
              <a:buChar char="•"/>
            </a:pPr>
            <a:r>
              <a:rPr lang="zh-CN" altLang="en-US">
                <a:sym typeface="+mn-ea"/>
              </a:rPr>
              <a:t>在浏览器地址栏里，输入被测地址:http://2084w1u146.imwork.net:20890</a:t>
            </a:r>
            <a:endParaRPr lang="zh-CN" altLang="en-US">
              <a:sym typeface="+mn-ea"/>
            </a:endParaRPr>
          </a:p>
          <a:p>
            <a:endParaRPr lang="zh-CN" altLang="en-US">
              <a:sym typeface="+mn-ea"/>
            </a:endParaRPr>
          </a:p>
          <a:p>
            <a:r>
              <a:rPr lang="zh-CN" altLang="en-US">
                <a:sym typeface="+mn-ea"/>
              </a:rPr>
              <a:t>期望：正确的页面展示</a:t>
            </a:r>
            <a:endParaRPr lang="zh-CN" altLang="en-US">
              <a:sym typeface="+mn-ea"/>
            </a:endParaRPr>
          </a:p>
          <a:p>
            <a:endParaRPr lang="zh-CN" altLang="en-US"/>
          </a:p>
          <a:p>
            <a:r>
              <a:rPr lang="zh-CN" altLang="en-US"/>
              <a:t>结果：现实正常</a:t>
            </a:r>
            <a:endParaRPr lang="zh-CN" altLang="en-US"/>
          </a:p>
        </p:txBody>
      </p:sp>
      <p:graphicFrame>
        <p:nvGraphicFramePr>
          <p:cNvPr id="8" name="表格 7"/>
          <p:cNvGraphicFramePr/>
          <p:nvPr/>
        </p:nvGraphicFramePr>
        <p:xfrm>
          <a:off x="340995" y="5334000"/>
          <a:ext cx="5410200" cy="0"/>
        </p:xfrm>
        <a:graphic>
          <a:graphicData uri="http://schemas.openxmlformats.org/drawingml/2006/table">
            <a:tbl>
              <a:tblPr firstRow="1" bandRow="1">
                <a:tableStyleId>{5940675A-B579-460E-94D1-54222C63F5DA}</a:tableStyleId>
              </a:tblPr>
              <a:tblGrid>
                <a:gridCol w="1309688"/>
                <a:gridCol w="4100512"/>
              </a:tblGrid>
              <a:tr h="152400">
                <a:tc>
                  <a:txBody>
                    <a:bodyPr/>
                    <a:p>
                      <a:pPr algn="ctr">
                        <a:buNone/>
                      </a:pPr>
                      <a:r>
                        <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FFFFFF"/>
                          </a:solidFill>
                          <a:latin typeface="宋体" panose="02010600030101010101" pitchFamily="2" charset="-122"/>
                          <a:ea typeface="宋体" panose="02010600030101010101" pitchFamily="2" charset="-122"/>
                          <a:cs typeface="宋体" panose="02010600030101010101" pitchFamily="2" charset="-122"/>
                        </a:rPr>
                        <a:t>BOOL-TOOL-C001</a:t>
                      </a:r>
                      <a:endParaRPr lang="zh-CN" altLang="en-US" sz="100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内容测试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UI</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合理性</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MAC</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MAC OS</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chrome</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15240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、输入</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000">
                          <a:latin typeface="宋体" panose="02010600030101010101" pitchFamily="2" charset="-122"/>
                          <a:ea typeface="宋体" panose="02010600030101010101" pitchFamily="2" charset="-122"/>
                          <a:cs typeface="宋体" panose="02010600030101010101" pitchFamily="2" charset="-122"/>
                        </a:rPr>
                        <a:t>预期输出</a:t>
                      </a:r>
                      <a:endParaRPr lang="zh-CN" altLang="en-US" sz="100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latin typeface="宋体" panose="02010600030101010101" pitchFamily="2" charset="-122"/>
                          <a:ea typeface="宋体" panose="02010600030101010101" pitchFamily="2" charset="-122"/>
                          <a:cs typeface="宋体" panose="02010600030101010101" pitchFamily="2" charset="-122"/>
                        </a:rPr>
                        <a:t>正确的动画效果</a:t>
                      </a:r>
                      <a:endParaRPr lang="zh-CN" altLang="en-US" sz="100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乔泽慧</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1245235"/>
            <a:ext cx="11170920" cy="5354955"/>
          </a:xfrm>
        </p:spPr>
        <p:txBody>
          <a:bodyPr/>
          <a:p>
            <a:pPr marL="0" indent="0">
              <a:buNone/>
            </a:pPr>
            <a:r>
              <a:rPr lang="zh-CN" altLang="en-US" sz="2800"/>
              <a:t>测试类型：内容测试</a:t>
            </a:r>
            <a:endParaRPr lang="zh-CN" altLang="en-US"/>
          </a:p>
          <a:p>
            <a:pPr lvl="1"/>
            <a:r>
              <a:rPr lang="zh-CN" altLang="en-US"/>
              <a:t>用例 </a:t>
            </a:r>
            <a:r>
              <a:rPr lang="en-US" altLang="zh-CN"/>
              <a:t>BOOL-TOOL-C001	地址登录</a:t>
            </a:r>
            <a:endParaRPr lang="en-US" altLang="zh-CN"/>
          </a:p>
          <a:p>
            <a:pPr lvl="1"/>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6" name="文本框 5"/>
          <p:cNvSpPr txBox="1"/>
          <p:nvPr/>
        </p:nvSpPr>
        <p:spPr>
          <a:xfrm>
            <a:off x="738505" y="2240280"/>
            <a:ext cx="3173730" cy="2861310"/>
          </a:xfrm>
          <a:prstGeom prst="rect">
            <a:avLst/>
          </a:prstGeom>
          <a:noFill/>
        </p:spPr>
        <p:txBody>
          <a:bodyPr wrap="square" rtlCol="0">
            <a:spAutoFit/>
          </a:bodyPr>
          <a:p>
            <a:pPr algn="l"/>
            <a:r>
              <a:rPr lang="zh-CN" altLang="en-US">
                <a:sym typeface="+mn-ea"/>
              </a:rPr>
              <a:t>输入：</a:t>
            </a:r>
            <a:endParaRPr lang="zh-CN" altLang="en-US">
              <a:sym typeface="+mn-ea"/>
            </a:endParaRPr>
          </a:p>
          <a:p>
            <a:pPr marL="285750" indent="-285750" algn="l">
              <a:buFont typeface="Arial" panose="020B0604020202020204" pitchFamily="34" charset="0"/>
              <a:buChar char="•"/>
            </a:pPr>
            <a:r>
              <a:rPr lang="zh-CN" altLang="en-US">
                <a:sym typeface="+mn-ea"/>
              </a:rPr>
              <a:t>在浏览器地址栏里，输入被测地址:http://2084w1u146.imwork.net:20890</a:t>
            </a:r>
            <a:endParaRPr lang="zh-CN" altLang="en-US">
              <a:sym typeface="+mn-ea"/>
            </a:endParaRPr>
          </a:p>
          <a:p>
            <a:pPr algn="l"/>
            <a:endParaRPr lang="zh-CN" altLang="en-US">
              <a:sym typeface="+mn-ea"/>
            </a:endParaRPr>
          </a:p>
          <a:p>
            <a:pPr lvl="0" algn="l"/>
            <a:endParaRPr lang="zh-CN" altLang="en-US">
              <a:sym typeface="+mn-ea"/>
            </a:endParaRPr>
          </a:p>
          <a:p>
            <a:pPr algn="l"/>
            <a:r>
              <a:rPr lang="zh-CN" altLang="en-US">
                <a:sym typeface="+mn-ea"/>
              </a:rPr>
              <a:t>期望：正确的页面展示</a:t>
            </a:r>
            <a:endParaRPr lang="zh-CN" altLang="en-US">
              <a:sym typeface="+mn-ea"/>
            </a:endParaRPr>
          </a:p>
          <a:p>
            <a:pPr algn="l"/>
            <a:endParaRPr lang="zh-CN" altLang="en-US"/>
          </a:p>
          <a:p>
            <a:pPr algn="l"/>
            <a:r>
              <a:rPr lang="zh-CN" altLang="en-US"/>
              <a:t>结果：实现正常</a:t>
            </a:r>
            <a:endParaRPr lang="zh-CN" altLang="en-US"/>
          </a:p>
        </p:txBody>
      </p:sp>
      <p:pic>
        <p:nvPicPr>
          <p:cNvPr id="17" name="图片 4" descr="1"/>
          <p:cNvPicPr>
            <a:picLocks noChangeAspect="1"/>
          </p:cNvPicPr>
          <p:nvPr/>
        </p:nvPicPr>
        <p:blipFill>
          <a:blip r:embed="rId1"/>
          <a:srcRect b="22108"/>
          <a:stretch>
            <a:fillRect/>
          </a:stretch>
        </p:blipFill>
        <p:spPr>
          <a:xfrm>
            <a:off x="4638675" y="2101215"/>
            <a:ext cx="6280150" cy="4222115"/>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1144270"/>
            <a:ext cx="11170920" cy="5354955"/>
          </a:xfrm>
        </p:spPr>
        <p:txBody>
          <a:bodyPr/>
          <a:p>
            <a:pPr marL="0" indent="0">
              <a:buNone/>
            </a:pPr>
            <a:r>
              <a:rPr lang="zh-CN" altLang="en-US" sz="2800"/>
              <a:t>测试类型：内容测试</a:t>
            </a:r>
            <a:endParaRPr lang="zh-CN" altLang="en-US"/>
          </a:p>
          <a:p>
            <a:pPr lvl="1"/>
            <a:r>
              <a:rPr lang="zh-CN" altLang="en-US">
                <a:sym typeface="+mn-ea"/>
              </a:rPr>
              <a:t>用例 </a:t>
            </a:r>
            <a:r>
              <a:rPr lang="en-US" altLang="zh-CN">
                <a:sym typeface="+mn-ea"/>
              </a:rPr>
              <a:t>BOOL-TOOL-C002	  层次关系显示连接切换</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2" name="图片 2" descr="可视化系统"/>
          <p:cNvPicPr>
            <a:picLocks noChangeAspect="1"/>
          </p:cNvPicPr>
          <p:nvPr/>
        </p:nvPicPr>
        <p:blipFill>
          <a:blip r:embed="rId1"/>
          <a:stretch>
            <a:fillRect/>
          </a:stretch>
        </p:blipFill>
        <p:spPr>
          <a:xfrm>
            <a:off x="4302760" y="2103755"/>
            <a:ext cx="7480300" cy="4681220"/>
          </a:xfrm>
          <a:prstGeom prst="rect">
            <a:avLst/>
          </a:prstGeom>
          <a:noFill/>
          <a:ln w="9525">
            <a:noFill/>
          </a:ln>
        </p:spPr>
      </p:pic>
      <p:sp>
        <p:nvSpPr>
          <p:cNvPr id="3" name="文本框 2"/>
          <p:cNvSpPr txBox="1"/>
          <p:nvPr/>
        </p:nvSpPr>
        <p:spPr>
          <a:xfrm>
            <a:off x="738505" y="2240280"/>
            <a:ext cx="3173730" cy="3415030"/>
          </a:xfrm>
          <a:prstGeom prst="rect">
            <a:avLst/>
          </a:prstGeom>
          <a:noFill/>
        </p:spPr>
        <p:txBody>
          <a:bodyPr wrap="square" rtlCol="0">
            <a:spAutoFit/>
          </a:bodyPr>
          <a:p>
            <a:pPr algn="l"/>
            <a:r>
              <a:rPr lang="zh-CN" altLang="en-US">
                <a:sym typeface="+mn-ea"/>
              </a:rPr>
              <a:t>输入：</a:t>
            </a:r>
            <a:endParaRPr lang="zh-CN" altLang="en-US">
              <a:sym typeface="+mn-ea"/>
            </a:endParaRPr>
          </a:p>
          <a:p>
            <a:pPr marL="285750" indent="-285750" algn="l">
              <a:buFont typeface="Arial" panose="020B0604020202020204" pitchFamily="34" charset="0"/>
              <a:buChar char="•"/>
            </a:pPr>
            <a:r>
              <a:rPr lang="zh-CN" altLang="en-US">
                <a:sym typeface="+mn-ea"/>
              </a:rPr>
              <a:t>在浏览器地址栏里，输入被测地址:http://2084w1u146.imwork.net:20890/levelpresent；</a:t>
            </a:r>
            <a:endParaRPr lang="zh-CN" altLang="en-US">
              <a:sym typeface="+mn-ea"/>
            </a:endParaRPr>
          </a:p>
          <a:p>
            <a:pPr marL="285750" indent="-285750" algn="l">
              <a:buFont typeface="Arial" panose="020B0604020202020204" pitchFamily="34" charset="0"/>
              <a:buChar char="•"/>
            </a:pPr>
            <a:r>
              <a:rPr lang="zh-CN" altLang="en-US">
                <a:sym typeface="+mn-ea"/>
              </a:rPr>
              <a:t>点击层次关系显示按钮</a:t>
            </a:r>
            <a:endParaRPr lang="zh-CN" altLang="en-US">
              <a:sym typeface="+mn-ea"/>
            </a:endParaRPr>
          </a:p>
          <a:p>
            <a:pPr lvl="0" algn="l"/>
            <a:endParaRPr lang="zh-CN" altLang="en-US">
              <a:sym typeface="+mn-ea"/>
            </a:endParaRPr>
          </a:p>
          <a:p>
            <a:pPr algn="l"/>
            <a:endParaRPr lang="zh-CN" altLang="en-US">
              <a:sym typeface="+mn-ea"/>
            </a:endParaRPr>
          </a:p>
          <a:p>
            <a:pPr algn="l"/>
            <a:r>
              <a:rPr lang="zh-CN" altLang="en-US">
                <a:sym typeface="+mn-ea"/>
              </a:rPr>
              <a:t>期望：正确的动画效果	</a:t>
            </a:r>
            <a:endParaRPr lang="zh-CN" altLang="en-US">
              <a:sym typeface="+mn-ea"/>
            </a:endParaRPr>
          </a:p>
          <a:p>
            <a:pPr algn="l"/>
            <a:endParaRPr lang="zh-CN" altLang="en-US"/>
          </a:p>
          <a:p>
            <a:pPr algn="l"/>
            <a:r>
              <a:rPr lang="zh-CN" altLang="en-US"/>
              <a:t>结果：</a:t>
            </a:r>
            <a:r>
              <a:rPr lang="zh-CN" altLang="en-US">
                <a:sym typeface="+mn-ea"/>
              </a:rPr>
              <a:t>动画正常</a:t>
            </a:r>
            <a:endParaRPr lang="zh-CN" altLang="en-US">
              <a:sym typeface="+mn-ea"/>
            </a:endParaRPr>
          </a:p>
          <a:p>
            <a:pPr algn="l"/>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1144270"/>
            <a:ext cx="11170920" cy="5354955"/>
          </a:xfrm>
        </p:spPr>
        <p:txBody>
          <a:bodyPr/>
          <a:p>
            <a:pPr marL="0" indent="0">
              <a:buNone/>
            </a:pPr>
            <a:r>
              <a:rPr lang="zh-CN" altLang="en-US" sz="2800"/>
              <a:t>测试类型：内容测试</a:t>
            </a:r>
            <a:endParaRPr lang="zh-CN" altLang="en-US"/>
          </a:p>
          <a:p>
            <a:pPr lvl="1"/>
            <a:r>
              <a:rPr lang="zh-CN" altLang="en-US">
                <a:sym typeface="+mn-ea"/>
              </a:rPr>
              <a:t>用例 </a:t>
            </a:r>
            <a:r>
              <a:rPr lang="en-US" altLang="zh-CN">
                <a:sym typeface="+mn-ea"/>
              </a:rPr>
              <a:t>BOOL-TOOL-C002	  层次关系显示连接切换</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38505" y="2240280"/>
            <a:ext cx="3173730" cy="3415030"/>
          </a:xfrm>
          <a:prstGeom prst="rect">
            <a:avLst/>
          </a:prstGeom>
          <a:noFill/>
        </p:spPr>
        <p:txBody>
          <a:bodyPr wrap="square" rtlCol="0">
            <a:spAutoFit/>
          </a:bodyPr>
          <a:p>
            <a:pPr algn="l"/>
            <a:r>
              <a:rPr lang="zh-CN" altLang="en-US">
                <a:sym typeface="+mn-ea"/>
              </a:rPr>
              <a:t>输入：</a:t>
            </a:r>
            <a:endParaRPr lang="zh-CN" altLang="en-US">
              <a:sym typeface="+mn-ea"/>
            </a:endParaRPr>
          </a:p>
          <a:p>
            <a:pPr marL="285750" indent="-285750" algn="l">
              <a:buFont typeface="Arial" panose="020B0604020202020204" pitchFamily="34" charset="0"/>
              <a:buChar char="•"/>
            </a:pPr>
            <a:r>
              <a:rPr lang="zh-CN" altLang="en-US">
                <a:sym typeface="+mn-ea"/>
              </a:rPr>
              <a:t>在浏览器地址栏里，输入被测地址:http://2084w1u146.imwork.net:20890/levelpresent；</a:t>
            </a:r>
            <a:endParaRPr lang="zh-CN" altLang="en-US">
              <a:sym typeface="+mn-ea"/>
            </a:endParaRPr>
          </a:p>
          <a:p>
            <a:pPr marL="285750" indent="-285750" algn="l">
              <a:buFont typeface="Arial" panose="020B0604020202020204" pitchFamily="34" charset="0"/>
              <a:buChar char="•"/>
            </a:pPr>
            <a:r>
              <a:rPr lang="zh-CN" altLang="en-US">
                <a:sym typeface="+mn-ea"/>
              </a:rPr>
              <a:t>点击层次关系显示按钮</a:t>
            </a:r>
            <a:endParaRPr lang="zh-CN" altLang="en-US">
              <a:sym typeface="+mn-ea"/>
            </a:endParaRPr>
          </a:p>
          <a:p>
            <a:pPr lvl="0" algn="l"/>
            <a:endParaRPr lang="zh-CN" altLang="en-US">
              <a:sym typeface="+mn-ea"/>
            </a:endParaRPr>
          </a:p>
          <a:p>
            <a:pPr algn="l"/>
            <a:endParaRPr lang="zh-CN" altLang="en-US">
              <a:sym typeface="+mn-ea"/>
            </a:endParaRPr>
          </a:p>
          <a:p>
            <a:pPr algn="l"/>
            <a:r>
              <a:rPr lang="zh-CN" altLang="en-US">
                <a:sym typeface="+mn-ea"/>
              </a:rPr>
              <a:t>期望：正确的动画效果	</a:t>
            </a:r>
            <a:endParaRPr lang="zh-CN" altLang="en-US">
              <a:sym typeface="+mn-ea"/>
            </a:endParaRPr>
          </a:p>
          <a:p>
            <a:pPr algn="l"/>
            <a:endParaRPr lang="zh-CN" altLang="en-US"/>
          </a:p>
          <a:p>
            <a:pPr algn="l"/>
            <a:r>
              <a:rPr lang="zh-CN" altLang="en-US"/>
              <a:t>结果：</a:t>
            </a:r>
            <a:r>
              <a:rPr lang="zh-CN" altLang="en-US">
                <a:sym typeface="+mn-ea"/>
              </a:rPr>
              <a:t>动画正常</a:t>
            </a:r>
            <a:endParaRPr lang="zh-CN" altLang="en-US">
              <a:sym typeface="+mn-ea"/>
            </a:endParaRPr>
          </a:p>
          <a:p>
            <a:pPr algn="l"/>
            <a:endParaRPr lang="zh-CN" altLang="en-US"/>
          </a:p>
        </p:txBody>
      </p:sp>
      <p:pic>
        <p:nvPicPr>
          <p:cNvPr id="19" name="图片 5" descr="2"/>
          <p:cNvPicPr>
            <a:picLocks noChangeAspect="1"/>
          </p:cNvPicPr>
          <p:nvPr/>
        </p:nvPicPr>
        <p:blipFill>
          <a:blip r:embed="rId1"/>
          <a:stretch>
            <a:fillRect/>
          </a:stretch>
        </p:blipFill>
        <p:spPr>
          <a:xfrm>
            <a:off x="5188585" y="1972945"/>
            <a:ext cx="5433060" cy="4751705"/>
          </a:xfrm>
          <a:prstGeom prst="rect">
            <a:avLst/>
          </a:prstGeom>
          <a:noFill/>
          <a:ln w="952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1245235"/>
            <a:ext cx="11170920" cy="5354955"/>
          </a:xfrm>
        </p:spPr>
        <p:txBody>
          <a:bodyPr/>
          <a:p>
            <a:pPr marL="0" indent="0">
              <a:buNone/>
            </a:pPr>
            <a:r>
              <a:rPr lang="zh-CN" altLang="en-US" sz="2800"/>
              <a:t>测试类型：内容测试</a:t>
            </a:r>
            <a:endParaRPr lang="zh-CN" altLang="en-US"/>
          </a:p>
          <a:p>
            <a:pPr lvl="1"/>
            <a:r>
              <a:rPr lang="zh-CN" altLang="en-US">
                <a:sym typeface="+mn-ea"/>
              </a:rPr>
              <a:t>用例</a:t>
            </a:r>
            <a:r>
              <a:rPr lang="en-US" altLang="zh-CN">
                <a:sym typeface="+mn-ea"/>
              </a:rPr>
              <a:t>BOOL-TOOL-C003   网页缩小放大</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2" name="图片 4" descr="放大不显示"/>
          <p:cNvPicPr>
            <a:picLocks noChangeAspect="1"/>
          </p:cNvPicPr>
          <p:nvPr/>
        </p:nvPicPr>
        <p:blipFill>
          <a:blip r:embed="rId1"/>
          <a:stretch>
            <a:fillRect/>
          </a:stretch>
        </p:blipFill>
        <p:spPr>
          <a:xfrm>
            <a:off x="6118225" y="2161540"/>
            <a:ext cx="5270500" cy="4635500"/>
          </a:xfrm>
          <a:prstGeom prst="rect">
            <a:avLst/>
          </a:prstGeom>
          <a:noFill/>
          <a:ln w="9525">
            <a:noFill/>
          </a:ln>
        </p:spPr>
      </p:pic>
      <p:sp>
        <p:nvSpPr>
          <p:cNvPr id="3" name="文本框 2"/>
          <p:cNvSpPr txBox="1"/>
          <p:nvPr/>
        </p:nvSpPr>
        <p:spPr>
          <a:xfrm>
            <a:off x="738505" y="2240280"/>
            <a:ext cx="4755515" cy="3415030"/>
          </a:xfrm>
          <a:prstGeom prst="rect">
            <a:avLst/>
          </a:prstGeom>
          <a:noFill/>
        </p:spPr>
        <p:txBody>
          <a:bodyPr wrap="square" rtlCol="0">
            <a:spAutoFit/>
          </a:bodyPr>
          <a:p>
            <a:pPr algn="l"/>
            <a:r>
              <a:rPr lang="zh-CN" altLang="en-US">
                <a:sym typeface="+mn-ea"/>
              </a:rPr>
              <a:t>输入：</a:t>
            </a:r>
            <a:endParaRPr lang="zh-CN" altLang="en-US">
              <a:sym typeface="+mn-ea"/>
            </a:endParaRPr>
          </a:p>
          <a:p>
            <a:pPr marL="342900" indent="-342900" algn="l">
              <a:buFont typeface="Arial" panose="020B0604020202020204" pitchFamily="34" charset="0"/>
              <a:buAutoNum type="arabicPeriod"/>
            </a:pPr>
            <a:r>
              <a:rPr lang="zh-CN" altLang="en-US">
                <a:sym typeface="+mn-ea"/>
              </a:rPr>
              <a:t>在浏览器地址栏里，输入被测地址:http://2084w1u146.imwork.net:20890/levelpresent；</a:t>
            </a:r>
            <a:endParaRPr lang="zh-CN" altLang="en-US">
              <a:sym typeface="+mn-ea"/>
            </a:endParaRPr>
          </a:p>
          <a:p>
            <a:pPr marL="342900" indent="-342900" algn="l">
              <a:buFont typeface="Arial" panose="020B0604020202020204" pitchFamily="34" charset="0"/>
              <a:buAutoNum type="arabicPeriod"/>
            </a:pPr>
            <a:r>
              <a:rPr lang="zh-CN" altLang="en-US">
                <a:sym typeface="+mn-ea"/>
              </a:rPr>
              <a:t>点击层次关系显示按钮；</a:t>
            </a:r>
            <a:endParaRPr lang="zh-CN" altLang="en-US">
              <a:sym typeface="+mn-ea"/>
            </a:endParaRPr>
          </a:p>
          <a:p>
            <a:pPr marL="342900" indent="-342900" algn="l">
              <a:buFont typeface="Arial" panose="020B0604020202020204" pitchFamily="34" charset="0"/>
              <a:buAutoNum type="arabicPeriod"/>
            </a:pPr>
            <a:r>
              <a:rPr lang="zh-CN" altLang="en-US">
                <a:sym typeface="+mn-ea"/>
              </a:rPr>
              <a:t>放大网页</a:t>
            </a:r>
            <a:endParaRPr lang="zh-CN" altLang="en-US">
              <a:sym typeface="+mn-ea"/>
            </a:endParaRPr>
          </a:p>
          <a:p>
            <a:pPr marL="342900" indent="-342900" algn="l"/>
            <a:endParaRPr lang="zh-CN" altLang="en-US">
              <a:sym typeface="+mn-ea"/>
            </a:endParaRPr>
          </a:p>
          <a:p>
            <a:pPr lvl="0" algn="l"/>
            <a:endParaRPr lang="zh-CN" altLang="en-US">
              <a:sym typeface="+mn-ea"/>
            </a:endParaRPr>
          </a:p>
          <a:p>
            <a:pPr algn="l"/>
            <a:endParaRPr lang="zh-CN" altLang="en-US">
              <a:sym typeface="+mn-ea"/>
            </a:endParaRPr>
          </a:p>
          <a:p>
            <a:pPr algn="l"/>
            <a:r>
              <a:rPr lang="zh-CN" altLang="en-US">
                <a:sym typeface="+mn-ea"/>
              </a:rPr>
              <a:t>期望：正确的动画效果</a:t>
            </a:r>
            <a:endParaRPr lang="zh-CN" altLang="en-US">
              <a:sym typeface="+mn-ea"/>
            </a:endParaRPr>
          </a:p>
          <a:p>
            <a:pPr algn="l"/>
            <a:endParaRPr lang="zh-CN" altLang="en-US"/>
          </a:p>
          <a:p>
            <a:pPr algn="l"/>
            <a:r>
              <a:rPr lang="zh-CN" altLang="en-US"/>
              <a:t>结果：动画不显示</a:t>
            </a:r>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1245235"/>
            <a:ext cx="11170920" cy="5354955"/>
          </a:xfrm>
        </p:spPr>
        <p:txBody>
          <a:bodyPr/>
          <a:p>
            <a:pPr marL="0" indent="0">
              <a:buNone/>
            </a:pPr>
            <a:r>
              <a:rPr lang="zh-CN" altLang="en-US" sz="2800"/>
              <a:t>测试类型：内容测试</a:t>
            </a:r>
            <a:endParaRPr lang="zh-CN" altLang="en-US"/>
          </a:p>
          <a:p>
            <a:pPr lvl="1"/>
            <a:r>
              <a:rPr lang="zh-CN" altLang="en-US">
                <a:sym typeface="+mn-ea"/>
              </a:rPr>
              <a:t>用例</a:t>
            </a:r>
            <a:r>
              <a:rPr lang="en-US" altLang="zh-CN">
                <a:sym typeface="+mn-ea"/>
              </a:rPr>
              <a:t>BOOL-TOOL-C003   网页缩小放大</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38505" y="2240280"/>
            <a:ext cx="4755515" cy="3415030"/>
          </a:xfrm>
          <a:prstGeom prst="rect">
            <a:avLst/>
          </a:prstGeom>
          <a:noFill/>
        </p:spPr>
        <p:txBody>
          <a:bodyPr wrap="square" rtlCol="0">
            <a:spAutoFit/>
          </a:bodyPr>
          <a:p>
            <a:pPr algn="l"/>
            <a:r>
              <a:rPr lang="zh-CN" altLang="en-US">
                <a:sym typeface="+mn-ea"/>
              </a:rPr>
              <a:t>输入：</a:t>
            </a:r>
            <a:endParaRPr lang="zh-CN" altLang="en-US">
              <a:sym typeface="+mn-ea"/>
            </a:endParaRPr>
          </a:p>
          <a:p>
            <a:pPr marL="342900" indent="-342900" algn="l">
              <a:buFont typeface="Arial" panose="020B0604020202020204" pitchFamily="34" charset="0"/>
              <a:buAutoNum type="arabicPeriod"/>
            </a:pPr>
            <a:r>
              <a:rPr lang="zh-CN" altLang="en-US">
                <a:sym typeface="+mn-ea"/>
              </a:rPr>
              <a:t>在浏览器地址栏里，输入被测地址:http://2084w1u146.imwork.net:20890/levelpresent；</a:t>
            </a:r>
            <a:endParaRPr lang="zh-CN" altLang="en-US">
              <a:sym typeface="+mn-ea"/>
            </a:endParaRPr>
          </a:p>
          <a:p>
            <a:pPr marL="342900" indent="-342900" algn="l">
              <a:buFont typeface="Arial" panose="020B0604020202020204" pitchFamily="34" charset="0"/>
              <a:buAutoNum type="arabicPeriod"/>
            </a:pPr>
            <a:r>
              <a:rPr lang="zh-CN" altLang="en-US">
                <a:sym typeface="+mn-ea"/>
              </a:rPr>
              <a:t>点击层次关系显示按钮；</a:t>
            </a:r>
            <a:endParaRPr lang="zh-CN" altLang="en-US">
              <a:sym typeface="+mn-ea"/>
            </a:endParaRPr>
          </a:p>
          <a:p>
            <a:pPr marL="342900" indent="-342900" algn="l">
              <a:buFont typeface="Arial" panose="020B0604020202020204" pitchFamily="34" charset="0"/>
              <a:buAutoNum type="arabicPeriod"/>
            </a:pPr>
            <a:r>
              <a:rPr lang="zh-CN" altLang="en-US">
                <a:sym typeface="+mn-ea"/>
              </a:rPr>
              <a:t>放大网页</a:t>
            </a:r>
            <a:endParaRPr lang="zh-CN" altLang="en-US">
              <a:sym typeface="+mn-ea"/>
            </a:endParaRPr>
          </a:p>
          <a:p>
            <a:pPr marL="342900" indent="-342900" algn="l"/>
            <a:endParaRPr lang="zh-CN" altLang="en-US">
              <a:sym typeface="+mn-ea"/>
            </a:endParaRPr>
          </a:p>
          <a:p>
            <a:pPr lvl="0" algn="l"/>
            <a:endParaRPr lang="zh-CN" altLang="en-US">
              <a:sym typeface="+mn-ea"/>
            </a:endParaRPr>
          </a:p>
          <a:p>
            <a:pPr algn="l"/>
            <a:endParaRPr lang="zh-CN" altLang="en-US">
              <a:sym typeface="+mn-ea"/>
            </a:endParaRPr>
          </a:p>
          <a:p>
            <a:pPr algn="l"/>
            <a:r>
              <a:rPr lang="zh-CN" altLang="en-US">
                <a:sym typeface="+mn-ea"/>
              </a:rPr>
              <a:t>期望：正确的动画效果</a:t>
            </a:r>
            <a:endParaRPr lang="zh-CN" altLang="en-US">
              <a:sym typeface="+mn-ea"/>
            </a:endParaRPr>
          </a:p>
          <a:p>
            <a:pPr algn="l"/>
            <a:endParaRPr lang="zh-CN" altLang="en-US"/>
          </a:p>
          <a:p>
            <a:pPr algn="l"/>
            <a:r>
              <a:rPr lang="zh-CN" altLang="en-US"/>
              <a:t>结果：正确</a:t>
            </a:r>
            <a:endParaRPr lang="zh-CN" altLang="en-US"/>
          </a:p>
        </p:txBody>
      </p:sp>
      <p:pic>
        <p:nvPicPr>
          <p:cNvPr id="23" name="图片 6" descr="3"/>
          <p:cNvPicPr>
            <a:picLocks noChangeAspect="1"/>
          </p:cNvPicPr>
          <p:nvPr/>
        </p:nvPicPr>
        <p:blipFill>
          <a:blip r:embed="rId1"/>
          <a:stretch>
            <a:fillRect/>
          </a:stretch>
        </p:blipFill>
        <p:spPr>
          <a:xfrm>
            <a:off x="6059805" y="2004060"/>
            <a:ext cx="4860925" cy="4126230"/>
          </a:xfrm>
          <a:prstGeom prst="rect">
            <a:avLst/>
          </a:prstGeom>
          <a:noFill/>
          <a:ln w="9525">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 name="图片 80" descr="10"/>
          <p:cNvPicPr>
            <a:picLocks noChangeAspect="1"/>
          </p:cNvPicPr>
          <p:nvPr/>
        </p:nvPicPr>
        <p:blipFill>
          <a:blip r:embed="rId1"/>
          <a:stretch>
            <a:fillRect/>
          </a:stretch>
        </p:blipFill>
        <p:spPr>
          <a:xfrm>
            <a:off x="4343400" y="1860550"/>
            <a:ext cx="7082790" cy="4272280"/>
          </a:xfrm>
          <a:prstGeom prst="rect">
            <a:avLst/>
          </a:prstGeom>
        </p:spPr>
      </p:pic>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BOOL-TOOL-U001    测试“可视化系统 ”  用户界面--界面特性（页面一）</a:t>
            </a:r>
            <a:endParaRPr lang="en-US" altLang="zh-CN">
              <a:sym typeface="+mn-ea"/>
            </a:endParaRPr>
          </a:p>
          <a:p>
            <a:pPr lvl="1"/>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384175" y="1860550"/>
            <a:ext cx="3362325" cy="3415030"/>
          </a:xfrm>
          <a:prstGeom prst="rect">
            <a:avLst/>
          </a:prstGeom>
          <a:noFill/>
        </p:spPr>
        <p:txBody>
          <a:bodyPr wrap="square" rtlCol="0">
            <a:spAutoFit/>
          </a:bodyPr>
          <a:p>
            <a:r>
              <a:rPr lang="zh-CN" altLang="en-US">
                <a:sym typeface="+mn-ea"/>
              </a:rPr>
              <a:t>输入：</a:t>
            </a:r>
            <a:endParaRPr lang="zh-CN" altLang="en-US">
              <a:sym typeface="+mn-ea"/>
            </a:endParaRPr>
          </a:p>
          <a:p>
            <a:pPr marL="342900" indent="-342900">
              <a:buAutoNum type="arabicPeriod"/>
            </a:pPr>
            <a:r>
              <a:rPr lang="zh-CN" altLang="en-US">
                <a:sym typeface="+mn-ea"/>
              </a:rPr>
              <a:t>在MicrosoftEdge浏览器地址栏里，输入被测地址:http://2084w1u146.imwork.net:20890</a:t>
            </a:r>
            <a:endParaRPr lang="zh-CN" altLang="en-US">
              <a:sym typeface="+mn-ea"/>
            </a:endParaRPr>
          </a:p>
          <a:p>
            <a:pPr marL="342900" indent="-342900">
              <a:buAutoNum type="arabicPeriod"/>
            </a:pPr>
            <a:r>
              <a:rPr lang="zh-CN" altLang="en-US">
                <a:sym typeface="+mn-ea"/>
              </a:rPr>
              <a:t>输入一个布尔表达式</a:t>
            </a:r>
            <a:endParaRPr lang="zh-CN" altLang="en-US">
              <a:sym typeface="+mn-ea"/>
            </a:endParaRPr>
          </a:p>
          <a:p>
            <a:endParaRPr lang="zh-CN" altLang="en-US">
              <a:sym typeface="+mn-ea"/>
            </a:endParaRPr>
          </a:p>
          <a:p>
            <a:r>
              <a:rPr lang="zh-CN" altLang="en-US">
                <a:sym typeface="+mn-ea"/>
              </a:rPr>
              <a:t>期望：</a:t>
            </a:r>
            <a:r>
              <a:rPr lang="en-US" altLang="zh-CN">
                <a:sym typeface="+mn-ea"/>
              </a:rPr>
              <a:t>在页面左侧生成布尔表达式对应的图形</a:t>
            </a:r>
            <a:endParaRPr lang="en-US" altLang="zh-CN">
              <a:sym typeface="+mn-ea"/>
            </a:endParaRPr>
          </a:p>
          <a:p>
            <a:endParaRPr lang="zh-CN" altLang="en-US"/>
          </a:p>
          <a:p>
            <a:r>
              <a:rPr lang="zh-CN" altLang="en-US"/>
              <a:t>结果：在页面左侧没有生成对应的图形</a:t>
            </a:r>
            <a:endParaRPr lang="zh-CN" altLang="en-US"/>
          </a:p>
        </p:txBody>
      </p:sp>
      <p:graphicFrame>
        <p:nvGraphicFramePr>
          <p:cNvPr id="0" name="表格 -1"/>
          <p:cNvGraphicFramePr/>
          <p:nvPr/>
        </p:nvGraphicFramePr>
        <p:xfrm>
          <a:off x="510540" y="5275580"/>
          <a:ext cx="5410200" cy="0"/>
        </p:xfrm>
        <a:graphic>
          <a:graphicData uri="http://schemas.openxmlformats.org/drawingml/2006/table">
            <a:tbl>
              <a:tblPr firstRow="1" bandRow="1">
                <a:tableStyleId>{5940675A-B579-460E-94D1-54222C63F5DA}</a:tableStyleId>
              </a:tblPr>
              <a:tblGrid>
                <a:gridCol w="1309688"/>
                <a:gridCol w="4100512"/>
              </a:tblGrid>
              <a:tr h="16764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BOOL-TOOL-U001</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用户界面测试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测试“可视化系统”用户界面</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界面机制（动态</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HTML</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）（页面一）</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16764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联想</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B460e, win10</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MicrosoftEdge</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ab+cd</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endParaRPr lang="zh-CN" altLang="en-US" sz="1000">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预期输出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在页面左侧生成布尔表达式对应的图形</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韩宇</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BOOL-TOOL-U001    测试“可视化系统 ”  用户界面--界面特性（页面一）</a:t>
            </a:r>
            <a:endParaRPr lang="en-US" altLang="zh-CN">
              <a:sym typeface="+mn-ea"/>
            </a:endParaRPr>
          </a:p>
          <a:p>
            <a:pPr lvl="1"/>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384175" y="2164080"/>
            <a:ext cx="3362325" cy="341503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在MicrosoftEdge浏览器地址栏里，输入被测地址:http://2084w1u146.imwork.net:20890</a:t>
            </a:r>
            <a:endParaRPr lang="zh-CN" altLang="en-US">
              <a:sym typeface="+mn-ea"/>
            </a:endParaRPr>
          </a:p>
          <a:p>
            <a:pPr marL="342900" lvl="0" indent="-342900" algn="l">
              <a:buAutoNum type="arabicPeriod"/>
            </a:pPr>
            <a:r>
              <a:rPr lang="zh-CN" altLang="en-US">
                <a:sym typeface="+mn-ea"/>
              </a:rPr>
              <a:t>输入一个布尔表达式</a:t>
            </a:r>
            <a:endParaRPr lang="zh-CN" altLang="en-US">
              <a:sym typeface="+mn-ea"/>
            </a:endParaRPr>
          </a:p>
          <a:p>
            <a:pPr algn="l"/>
            <a:endParaRPr lang="zh-CN" altLang="en-US">
              <a:sym typeface="+mn-ea"/>
            </a:endParaRPr>
          </a:p>
          <a:p>
            <a:pPr algn="l"/>
            <a:r>
              <a:rPr lang="zh-CN" altLang="en-US">
                <a:sym typeface="+mn-ea"/>
              </a:rPr>
              <a:t>期望：</a:t>
            </a:r>
            <a:r>
              <a:rPr lang="en-US" altLang="zh-CN">
                <a:sym typeface="+mn-ea"/>
              </a:rPr>
              <a:t>在页面左侧生成布尔表达式对应的图形</a:t>
            </a:r>
            <a:endParaRPr lang="en-US" altLang="zh-CN">
              <a:sym typeface="+mn-ea"/>
            </a:endParaRPr>
          </a:p>
          <a:p>
            <a:pPr algn="l"/>
            <a:endParaRPr lang="zh-CN" altLang="en-US"/>
          </a:p>
          <a:p>
            <a:pPr algn="l"/>
            <a:r>
              <a:rPr lang="zh-CN" altLang="en-US"/>
              <a:t>反馈：不是</a:t>
            </a:r>
            <a:r>
              <a:rPr lang="en-US" altLang="zh-CN"/>
              <a:t>Bug</a:t>
            </a:r>
            <a:endParaRPr lang="en-US" altLang="zh-CN"/>
          </a:p>
        </p:txBody>
      </p:sp>
      <p:pic>
        <p:nvPicPr>
          <p:cNvPr id="81" name="图片 6"/>
          <p:cNvPicPr>
            <a:picLocks noChangeAspect="1"/>
          </p:cNvPicPr>
          <p:nvPr/>
        </p:nvPicPr>
        <p:blipFill>
          <a:blip r:embed="rId1"/>
          <a:stretch>
            <a:fillRect/>
          </a:stretch>
        </p:blipFill>
        <p:spPr>
          <a:xfrm>
            <a:off x="4122420" y="2262505"/>
            <a:ext cx="6879590" cy="3749040"/>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BOOL-TOOL-U003	测试“可视化系统”用户界面--界面机制（流内容）（页面一</a:t>
            </a:r>
            <a:r>
              <a:rPr lang="zh-CN" altLang="en-US">
                <a:sym typeface="+mn-ea"/>
              </a:rPr>
              <a:t>）</a:t>
            </a:r>
            <a:endParaRPr lang="zh-CN" altLang="en-US">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510540" y="2033270"/>
            <a:ext cx="3362325" cy="4523105"/>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输入一个布尔表达式abc+def；</a:t>
            </a:r>
            <a:endParaRPr lang="zh-CN" altLang="en-US">
              <a:sym typeface="+mn-ea"/>
            </a:endParaRPr>
          </a:p>
          <a:p>
            <a:pPr marL="342900" lvl="0" indent="-342900" algn="l">
              <a:buAutoNum type="arabicPeriod"/>
            </a:pPr>
            <a:r>
              <a:rPr lang="zh-CN" altLang="en-US">
                <a:sym typeface="+mn-ea"/>
              </a:rPr>
              <a:t>点击提交按钮；</a:t>
            </a:r>
            <a:endParaRPr lang="zh-CN" altLang="en-US">
              <a:sym typeface="+mn-ea"/>
            </a:endParaRPr>
          </a:p>
          <a:p>
            <a:pPr marL="342900" lvl="0" indent="-342900" algn="l">
              <a:buAutoNum type="arabicPeriod"/>
            </a:pPr>
            <a:r>
              <a:rPr lang="zh-CN" altLang="en-US">
                <a:sym typeface="+mn-ea"/>
              </a:rPr>
              <a:t>输入一个布尔表达式ab+cd;</a:t>
            </a:r>
            <a:endParaRPr lang="zh-CN" altLang="en-US">
              <a:sym typeface="+mn-ea"/>
            </a:endParaRPr>
          </a:p>
          <a:p>
            <a:pPr marL="342900" lvl="0" indent="-342900" algn="l">
              <a:buAutoNum type="arabicPeriod"/>
            </a:pPr>
            <a:r>
              <a:rPr lang="zh-CN" altLang="en-US">
                <a:sym typeface="+mn-ea"/>
              </a:rPr>
              <a:t>点击提交按钮</a:t>
            </a:r>
            <a:endParaRPr lang="zh-CN" altLang="en-US">
              <a:sym typeface="+mn-ea"/>
            </a:endParaRPr>
          </a:p>
          <a:p>
            <a:pPr algn="l"/>
            <a:endParaRPr lang="zh-CN" altLang="en-US">
              <a:sym typeface="+mn-ea"/>
            </a:endParaRPr>
          </a:p>
          <a:p>
            <a:pPr algn="l"/>
            <a:r>
              <a:rPr lang="zh-CN" altLang="en-US">
                <a:sym typeface="+mn-ea"/>
              </a:rPr>
              <a:t>期望：</a:t>
            </a:r>
            <a:r>
              <a:rPr lang="en-US" altLang="zh-CN">
                <a:sym typeface="+mn-ea"/>
              </a:rPr>
              <a:t>在页面左侧生成布尔表达式ab+cd对应的图形</a:t>
            </a:r>
            <a:endParaRPr lang="en-US" altLang="zh-CN">
              <a:sym typeface="+mn-ea"/>
            </a:endParaRPr>
          </a:p>
          <a:p>
            <a:pPr algn="l"/>
            <a:endParaRPr lang="zh-CN" altLang="en-US"/>
          </a:p>
          <a:p>
            <a:pPr algn="l"/>
            <a:r>
              <a:rPr lang="zh-CN" altLang="en-US"/>
              <a:t>结果：在页面左侧有ab+cd和abc+def对应的两个图形</a:t>
            </a:r>
            <a:endParaRPr lang="zh-CN" altLang="en-US"/>
          </a:p>
        </p:txBody>
      </p:sp>
      <p:pic>
        <p:nvPicPr>
          <p:cNvPr id="87" name="图片 87"/>
          <p:cNvPicPr>
            <a:picLocks noChangeAspect="1"/>
          </p:cNvPicPr>
          <p:nvPr/>
        </p:nvPicPr>
        <p:blipFill>
          <a:blip r:embed="rId1"/>
          <a:stretch>
            <a:fillRect/>
          </a:stretch>
        </p:blipFill>
        <p:spPr>
          <a:xfrm>
            <a:off x="4381500" y="2033270"/>
            <a:ext cx="6633845" cy="4046855"/>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测试资源</a:t>
            </a:r>
            <a:endParaRPr lang="zh-CN" altLang="en-US"/>
          </a:p>
        </p:txBody>
      </p:sp>
      <p:sp>
        <p:nvSpPr>
          <p:cNvPr id="3" name="内容占位符 2"/>
          <p:cNvSpPr>
            <a:spLocks noGrp="1"/>
          </p:cNvSpPr>
          <p:nvPr>
            <p:ph idx="1"/>
          </p:nvPr>
        </p:nvSpPr>
        <p:spPr>
          <a:xfrm>
            <a:off x="609600" y="1417955"/>
            <a:ext cx="10972800" cy="5313680"/>
          </a:xfrm>
        </p:spPr>
        <p:txBody>
          <a:bodyPr/>
          <a:p>
            <a:pPr marL="0" indent="0">
              <a:buNone/>
            </a:pPr>
            <a:endParaRPr lang="zh-CN" altLang="en-US"/>
          </a:p>
          <a:p>
            <a:pPr marL="0" indent="0">
              <a:buNone/>
            </a:pPr>
            <a:r>
              <a:rPr lang="zh-CN" altLang="en-US"/>
              <a:t>测试环境：</a:t>
            </a:r>
            <a:endParaRPr lang="zh-CN" altLang="en-US"/>
          </a:p>
          <a:p>
            <a:pPr marL="0" indent="0">
              <a:buNone/>
            </a:pPr>
            <a:r>
              <a:rPr lang="zh-CN" altLang="en-US"/>
              <a:t>（</a:t>
            </a:r>
            <a:r>
              <a:rPr lang="en-US" altLang="zh-CN"/>
              <a:t>1</a:t>
            </a:r>
            <a:r>
              <a:rPr lang="zh-CN" altLang="en-US"/>
              <a:t>）被测系统：布尔表达式可视化工具</a:t>
            </a:r>
            <a:endParaRPr lang="zh-CN" altLang="en-US"/>
          </a:p>
          <a:p>
            <a:pPr marL="0" indent="0">
              <a:buNone/>
            </a:pPr>
            <a:r>
              <a:rPr lang="zh-CN" altLang="en-US"/>
              <a:t>（</a:t>
            </a:r>
            <a:r>
              <a:rPr lang="en-US" altLang="zh-CN"/>
              <a:t>2</a:t>
            </a:r>
            <a:r>
              <a:rPr lang="zh-CN" altLang="en-US"/>
              <a:t>）被测系统部署地址：http://2084w1u146.imwork.net:35904/</a:t>
            </a:r>
            <a:endParaRPr lang="zh-CN" altLang="en-US"/>
          </a:p>
          <a:p>
            <a:pPr marL="0" indent="0">
              <a:buNone/>
            </a:pPr>
            <a:r>
              <a:rPr lang="en-US" altLang="zh-CN"/>
              <a:t>	--6</a:t>
            </a:r>
            <a:r>
              <a:rPr lang="zh-CN" altLang="en-US"/>
              <a:t>月</a:t>
            </a:r>
            <a:r>
              <a:rPr lang="en-US" altLang="zh-CN"/>
              <a:t>1</a:t>
            </a:r>
            <a:r>
              <a:rPr lang="zh-CN" altLang="en-US"/>
              <a:t>日，</a:t>
            </a:r>
            <a:r>
              <a:rPr lang="en-US" altLang="zh-CN"/>
              <a:t> </a:t>
            </a:r>
            <a:r>
              <a:rPr lang="zh-CN" altLang="en-US"/>
              <a:t>变更为：</a:t>
            </a:r>
            <a:r>
              <a:rPr lang="zh-CN" altLang="en-US">
                <a:sym typeface="+mn-ea"/>
              </a:rPr>
              <a:t>http://2084w1u146.imwork.net:20890</a:t>
            </a:r>
            <a:endParaRPr lang="zh-CN" altLang="en-US"/>
          </a:p>
          <a:p>
            <a:endParaRPr lang="zh-CN" altLang="en-US"/>
          </a:p>
          <a:p>
            <a:pPr marL="0" indent="0">
              <a:buNone/>
            </a:pPr>
            <a:r>
              <a:rPr lang="zh-CN" altLang="en-US"/>
              <a:t>测试工具：</a:t>
            </a:r>
            <a:endParaRPr lang="zh-CN" altLang="en-US"/>
          </a:p>
          <a:p>
            <a:pPr marL="0" indent="0">
              <a:buNone/>
            </a:pPr>
            <a:r>
              <a:rPr lang="zh-CN" altLang="en-US"/>
              <a:t>(1) chrome浏览器</a:t>
            </a:r>
            <a:endParaRPr lang="zh-CN" altLang="en-US"/>
          </a:p>
          <a:p>
            <a:pPr marL="0" indent="0">
              <a:buNone/>
            </a:pPr>
            <a:r>
              <a:rPr lang="zh-CN" altLang="en-US"/>
              <a:t>(2) selenium2</a:t>
            </a:r>
            <a:endParaRPr lang="zh-CN" altLang="en-US"/>
          </a:p>
          <a:p>
            <a:pPr marL="0" indent="0">
              <a:buNone/>
            </a:pPr>
            <a:r>
              <a:rPr lang="zh-CN" altLang="en-US"/>
              <a:t>(3) Junit </a:t>
            </a:r>
            <a:r>
              <a:rPr lang="en-US" altLang="zh-CN"/>
              <a:t>3.8</a:t>
            </a:r>
            <a:endParaRPr lang="en-US" altLang="zh-CN"/>
          </a:p>
          <a:p>
            <a:pPr marL="0" indent="0">
              <a:buNone/>
            </a:pPr>
            <a:r>
              <a:rPr lang="en-US" altLang="zh-CN"/>
              <a:t>(4) </a:t>
            </a:r>
            <a:r>
              <a:rPr lang="zh-CN" altLang="en-US"/>
              <a:t>phontomjs </a:t>
            </a:r>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br>
              <a:rPr lang="zh-CN" altLang="en-US">
                <a:sym typeface="+mn-ea"/>
              </a:rPr>
            </a:b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BOOL-TOOL-U003	测试“可视化系统”用户界面--界面机制（流内容）（页面一</a:t>
            </a:r>
            <a:r>
              <a:rPr lang="zh-CN" altLang="en-US">
                <a:sym typeface="+mn-ea"/>
              </a:rPr>
              <a:t>）</a:t>
            </a:r>
            <a:endParaRPr lang="zh-CN" altLang="en-US">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510540" y="2033270"/>
            <a:ext cx="3362325" cy="4246245"/>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输入一个布尔表达式abc+def；</a:t>
            </a:r>
            <a:endParaRPr lang="zh-CN" altLang="en-US">
              <a:sym typeface="+mn-ea"/>
            </a:endParaRPr>
          </a:p>
          <a:p>
            <a:pPr marL="342900" lvl="0" indent="-342900" algn="l">
              <a:buAutoNum type="arabicPeriod"/>
            </a:pPr>
            <a:r>
              <a:rPr lang="zh-CN" altLang="en-US">
                <a:sym typeface="+mn-ea"/>
              </a:rPr>
              <a:t>点击提交按钮；</a:t>
            </a:r>
            <a:endParaRPr lang="zh-CN" altLang="en-US">
              <a:sym typeface="+mn-ea"/>
            </a:endParaRPr>
          </a:p>
          <a:p>
            <a:pPr marL="342900" lvl="0" indent="-342900" algn="l">
              <a:buAutoNum type="arabicPeriod"/>
            </a:pPr>
            <a:r>
              <a:rPr lang="zh-CN" altLang="en-US">
                <a:sym typeface="+mn-ea"/>
              </a:rPr>
              <a:t>输入一个布尔表达式ab+cd;</a:t>
            </a:r>
            <a:endParaRPr lang="zh-CN" altLang="en-US">
              <a:sym typeface="+mn-ea"/>
            </a:endParaRPr>
          </a:p>
          <a:p>
            <a:pPr marL="342900" lvl="0" indent="-342900" algn="l">
              <a:buAutoNum type="arabicPeriod"/>
            </a:pPr>
            <a:r>
              <a:rPr lang="zh-CN" altLang="en-US">
                <a:sym typeface="+mn-ea"/>
              </a:rPr>
              <a:t>点击提交按钮</a:t>
            </a:r>
            <a:endParaRPr lang="zh-CN" altLang="en-US">
              <a:sym typeface="+mn-ea"/>
            </a:endParaRPr>
          </a:p>
          <a:p>
            <a:pPr algn="l"/>
            <a:endParaRPr lang="zh-CN" altLang="en-US">
              <a:sym typeface="+mn-ea"/>
            </a:endParaRPr>
          </a:p>
          <a:p>
            <a:pPr algn="l"/>
            <a:r>
              <a:rPr lang="zh-CN" altLang="en-US"/>
              <a:t>反馈：结果预测错误，既然提交2次，应该就生成了2个图形</a:t>
            </a:r>
            <a:endParaRPr lang="zh-CN" altLang="en-US"/>
          </a:p>
          <a:p>
            <a:pPr algn="l"/>
            <a:endParaRPr lang="zh-CN" altLang="en-US"/>
          </a:p>
          <a:p>
            <a:pPr algn="l"/>
            <a:r>
              <a:rPr lang="zh-CN" altLang="en-US"/>
              <a:t>结果：非</a:t>
            </a:r>
            <a:r>
              <a:rPr lang="en-US" altLang="zh-CN"/>
              <a:t>bug</a:t>
            </a:r>
            <a:endParaRPr lang="en-US" altLang="zh-CN"/>
          </a:p>
        </p:txBody>
      </p:sp>
      <p:pic>
        <p:nvPicPr>
          <p:cNvPr id="88" name="图片 7"/>
          <p:cNvPicPr>
            <a:picLocks noChangeAspect="1"/>
          </p:cNvPicPr>
          <p:nvPr/>
        </p:nvPicPr>
        <p:blipFill>
          <a:blip r:embed="rId1"/>
          <a:stretch>
            <a:fillRect/>
          </a:stretch>
        </p:blipFill>
        <p:spPr>
          <a:xfrm>
            <a:off x="3872865" y="2190115"/>
            <a:ext cx="6993255" cy="3932555"/>
          </a:xfrm>
          <a:prstGeom prst="rect">
            <a:avLst/>
          </a:prstGeom>
          <a:noFill/>
          <a:ln w="9525">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BOOL-TOOL-U006	</a:t>
            </a:r>
            <a:r>
              <a:rPr>
                <a:sym typeface="+mn-ea"/>
              </a:rPr>
              <a:t>界面机制（表单）（页面一）</a:t>
            </a:r>
            <a:endParaRPr>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510540" y="2033270"/>
            <a:ext cx="4880610" cy="286131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在表单内输入适当长度的布尔表达式（</a:t>
            </a:r>
            <a:r>
              <a:rPr lang="en-US" altLang="zh-CN">
                <a:sym typeface="+mn-ea"/>
              </a:rPr>
              <a:t>ab+cd</a:t>
            </a:r>
            <a:r>
              <a:rPr lang="zh-CN" altLang="en-US">
                <a:sym typeface="+mn-ea"/>
              </a:rPr>
              <a:t>）</a:t>
            </a:r>
            <a:endParaRPr lang="zh-CN" altLang="en-US">
              <a:sym typeface="+mn-ea"/>
            </a:endParaRPr>
          </a:p>
          <a:p>
            <a:pPr algn="l"/>
            <a:endParaRPr lang="zh-CN" altLang="en-US">
              <a:sym typeface="+mn-ea"/>
            </a:endParaRPr>
          </a:p>
          <a:p>
            <a:pPr algn="l"/>
            <a:r>
              <a:rPr lang="zh-CN" altLang="en-US">
                <a:sym typeface="+mn-ea"/>
              </a:rPr>
              <a:t>期望：</a:t>
            </a:r>
            <a:r>
              <a:rPr lang="en-US" altLang="zh-CN">
                <a:sym typeface="+mn-ea"/>
              </a:rPr>
              <a:t>布尔表达式在菜单内正确显示</a:t>
            </a:r>
            <a:endParaRPr lang="en-US" altLang="zh-CN">
              <a:sym typeface="+mn-ea"/>
            </a:endParaRPr>
          </a:p>
          <a:p>
            <a:pPr algn="l"/>
            <a:endParaRPr lang="zh-CN" altLang="en-US"/>
          </a:p>
          <a:p>
            <a:pPr algn="l"/>
            <a:r>
              <a:rPr lang="zh-CN" altLang="en-US"/>
              <a:t>结果：结果正确</a:t>
            </a:r>
            <a:endParaRPr lang="zh-CN" altLang="en-US"/>
          </a:p>
        </p:txBody>
      </p:sp>
      <p:pic>
        <p:nvPicPr>
          <p:cNvPr id="58" name="图片 6"/>
          <p:cNvPicPr>
            <a:picLocks noChangeAspect="1"/>
          </p:cNvPicPr>
          <p:nvPr/>
        </p:nvPicPr>
        <p:blipFill>
          <a:blip r:embed="rId1"/>
          <a:srcRect l="76449" t="1822"/>
          <a:stretch>
            <a:fillRect/>
          </a:stretch>
        </p:blipFill>
        <p:spPr>
          <a:xfrm>
            <a:off x="6281420" y="1830070"/>
            <a:ext cx="3963670" cy="4576445"/>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测试类型：用户界面测试</a:t>
            </a:r>
            <a:endParaRPr lang="zh-CN" altLang="en-US"/>
          </a:p>
          <a:p>
            <a:pPr lvl="1"/>
            <a:r>
              <a:rPr lang="en-US" altLang="zh-CN">
                <a:sym typeface="+mn-ea"/>
              </a:rPr>
              <a:t>BOOL-TOOL-U006	</a:t>
            </a:r>
            <a:r>
              <a:rPr>
                <a:sym typeface="+mn-ea"/>
              </a:rPr>
              <a:t>界面机制（表单）（页面一）</a:t>
            </a:r>
            <a:endParaRPr>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510540" y="2033270"/>
            <a:ext cx="3362325" cy="341503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在表单内输入适当长度的布尔表达式（</a:t>
            </a:r>
            <a:r>
              <a:rPr lang="en-US" altLang="zh-CN">
                <a:sym typeface="+mn-ea"/>
              </a:rPr>
              <a:t>ab+cd</a:t>
            </a:r>
            <a:r>
              <a:rPr lang="zh-CN" altLang="en-US">
                <a:sym typeface="+mn-ea"/>
              </a:rPr>
              <a:t>）</a:t>
            </a:r>
            <a:endParaRPr lang="zh-CN" altLang="en-US">
              <a:sym typeface="+mn-ea"/>
            </a:endParaRPr>
          </a:p>
          <a:p>
            <a:pPr algn="l"/>
            <a:endParaRPr lang="zh-CN" altLang="en-US">
              <a:sym typeface="+mn-ea"/>
            </a:endParaRPr>
          </a:p>
          <a:p>
            <a:pPr algn="l"/>
            <a:r>
              <a:rPr lang="zh-CN" altLang="en-US">
                <a:sym typeface="+mn-ea"/>
              </a:rPr>
              <a:t>期望：</a:t>
            </a:r>
            <a:r>
              <a:rPr lang="en-US" altLang="zh-CN">
                <a:sym typeface="+mn-ea"/>
              </a:rPr>
              <a:t>布尔表达式在菜单内正确显示</a:t>
            </a:r>
            <a:endParaRPr lang="en-US" altLang="zh-CN">
              <a:sym typeface="+mn-ea"/>
            </a:endParaRPr>
          </a:p>
          <a:p>
            <a:pPr algn="l"/>
            <a:endParaRPr lang="zh-CN" altLang="en-US"/>
          </a:p>
          <a:p>
            <a:pPr algn="l"/>
            <a:r>
              <a:rPr lang="zh-CN" altLang="en-US"/>
              <a:t>结果：结果正确</a:t>
            </a:r>
            <a:endParaRPr lang="zh-CN" altLang="en-US"/>
          </a:p>
        </p:txBody>
      </p:sp>
      <p:pic>
        <p:nvPicPr>
          <p:cNvPr id="59" name="图片 1"/>
          <p:cNvPicPr>
            <a:picLocks noChangeAspect="1"/>
          </p:cNvPicPr>
          <p:nvPr/>
        </p:nvPicPr>
        <p:blipFill>
          <a:blip r:embed="rId1"/>
          <a:stretch>
            <a:fillRect/>
          </a:stretch>
        </p:blipFill>
        <p:spPr>
          <a:xfrm>
            <a:off x="4009390" y="2188210"/>
            <a:ext cx="7019925" cy="3946525"/>
          </a:xfrm>
          <a:prstGeom prst="rect">
            <a:avLst/>
          </a:prstGeom>
          <a:noFill/>
          <a:ln w="9525">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02920" y="3860800"/>
            <a:ext cx="7028815" cy="2904490"/>
          </a:xfrm>
          <a:prstGeom prst="rect">
            <a:avLst/>
          </a:prstGeom>
        </p:spPr>
      </p:pic>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导航测试</a:t>
            </a:r>
            <a:endParaRPr lang="zh-CN" altLang="en-US"/>
          </a:p>
          <a:p>
            <a:pPr marL="0" indent="0">
              <a:buNone/>
            </a:pPr>
            <a:r>
              <a:rPr lang="zh-CN" altLang="en-US"/>
              <a:t>   （自动化测试）</a:t>
            </a:r>
            <a:endParaRPr lang="zh-CN" altLang="en-US"/>
          </a:p>
          <a:p>
            <a:pPr lvl="1"/>
            <a:r>
              <a:rPr lang="en-US" altLang="zh-CN"/>
              <a:t>JUnit3.8</a:t>
            </a:r>
            <a:endParaRPr lang="en-US" altLang="zh-CN"/>
          </a:p>
          <a:p>
            <a:pPr lvl="1"/>
            <a:r>
              <a:rPr lang="en-US" altLang="zh-CN"/>
              <a:t>Selenium2</a:t>
            </a:r>
            <a:endParaRPr lang="en-US" altLang="zh-CN"/>
          </a:p>
          <a:p>
            <a:pPr lvl="1"/>
            <a:r>
              <a:rPr lang="zh-CN" altLang="en-US">
                <a:sym typeface="+mn-ea"/>
              </a:rPr>
              <a:t>phontomjs </a:t>
            </a:r>
            <a:endParaRPr lang="zh-CN" altLang="en-US">
              <a:sym typeface="+mn-ea"/>
            </a:endParaRPr>
          </a:p>
          <a:p>
            <a:pPr lvl="1"/>
            <a:r>
              <a:rPr lang="en-US" altLang="zh-CN">
                <a:sym typeface="+mn-ea"/>
              </a:rPr>
              <a:t>Chrome</a:t>
            </a:r>
            <a:r>
              <a:rPr lang="zh-CN" altLang="en-US">
                <a:sym typeface="+mn-ea"/>
              </a:rPr>
              <a:t>浏览器</a:t>
            </a:r>
            <a:endParaRPr lang="zh-CN" altLang="en-US">
              <a:sym typeface="+mn-ea"/>
            </a:endParaRPr>
          </a:p>
          <a:p>
            <a:pPr lvl="1"/>
            <a:endParaRPr lang="en-US" altLang="zh-CN"/>
          </a:p>
          <a:p>
            <a:pPr lvl="1"/>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3" name="图片 2"/>
          <p:cNvPicPr>
            <a:picLocks noChangeAspect="1"/>
          </p:cNvPicPr>
          <p:nvPr/>
        </p:nvPicPr>
        <p:blipFill>
          <a:blip r:embed="rId2"/>
          <a:stretch>
            <a:fillRect/>
          </a:stretch>
        </p:blipFill>
        <p:spPr>
          <a:xfrm>
            <a:off x="4562475" y="1296035"/>
            <a:ext cx="7273925" cy="4769485"/>
          </a:xfrm>
          <a:prstGeom prst="rect">
            <a:avLst/>
          </a:prstGeom>
          <a:noFill/>
          <a:ln w="9525">
            <a:noFill/>
          </a:ln>
        </p:spPr>
      </p:pic>
      <p:graphicFrame>
        <p:nvGraphicFramePr>
          <p:cNvPr id="0" name="表格 -1"/>
          <p:cNvGraphicFramePr/>
          <p:nvPr/>
        </p:nvGraphicFramePr>
        <p:xfrm>
          <a:off x="6522720" y="4885055"/>
          <a:ext cx="5410200" cy="0"/>
        </p:xfrm>
        <a:graphic>
          <a:graphicData uri="http://schemas.openxmlformats.org/drawingml/2006/table">
            <a:tbl>
              <a:tblPr firstRow="1" bandRow="1">
                <a:tableStyleId>{5940675A-B579-460E-94D1-54222C63F5DA}</a:tableStyleId>
              </a:tblPr>
              <a:tblGrid>
                <a:gridCol w="1309688"/>
                <a:gridCol w="4100512"/>
              </a:tblGrid>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BOOL-TOOL-N001</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导航测试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测试可视化工具</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导航状态覆盖</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联想</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E420, win7</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Calibri" panose="020F0502020204030204" charset="0"/>
                          <a:cs typeface="Calibri" panose="020F0502020204030204" charset="0"/>
                        </a:rPr>
                        <a:t>chrome-V66</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JUnit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自动化测试工具</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endParaRPr lang="zh-CN" altLang="en-US" sz="1100" u="sng">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、在浏览器地址栏里，输入被测地址</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:http://2084w1u146.imwork.net:20890/levelpresent2</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、点击“层次关系展示”链接</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预期输出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切换到对应页面和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Tab</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页</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u="sng">
                          <a:solidFill>
                            <a:srgbClr val="000000"/>
                          </a:solidFill>
                          <a:latin typeface="宋体" panose="02010600030101010101" pitchFamily="2" charset="-122"/>
                          <a:ea typeface="宋体" panose="02010600030101010101" pitchFamily="2" charset="-122"/>
                          <a:cs typeface="宋体" panose="02010600030101010101" pitchFamily="2" charset="-122"/>
                        </a:rPr>
                        <a:t>陈传文</a:t>
                      </a:r>
                      <a:endParaRPr lang="zh-CN" altLang="en-US" sz="1100" u="sng">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02920" y="3860800"/>
            <a:ext cx="7028815" cy="2904490"/>
          </a:xfrm>
          <a:prstGeom prst="rect">
            <a:avLst/>
          </a:prstGeom>
        </p:spPr>
      </p:pic>
      <p:sp>
        <p:nvSpPr>
          <p:cNvPr id="4" name="标题 3"/>
          <p:cNvSpPr>
            <a:spLocks noGrp="1"/>
          </p:cNvSpPr>
          <p:nvPr>
            <p:ph type="title"/>
          </p:nvPr>
        </p:nvSpPr>
        <p:spPr/>
        <p:txBody>
          <a:bodyPr/>
          <a:p>
            <a:r>
              <a:rPr lang="zh-CN" altLang="en-US">
                <a:sym typeface="+mn-ea"/>
              </a:rPr>
              <a:t>回归测试结果（续）</a:t>
            </a:r>
            <a:br>
              <a:rPr lang="zh-CN" altLang="en-US">
                <a:sym typeface="+mn-ea"/>
              </a:rPr>
            </a:b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导航测试</a:t>
            </a:r>
            <a:endParaRPr lang="zh-CN" altLang="en-US"/>
          </a:p>
          <a:p>
            <a:pPr marL="0" indent="0">
              <a:buNone/>
            </a:pPr>
            <a:r>
              <a:rPr lang="zh-CN" altLang="en-US"/>
              <a:t>   （自动化测试）</a:t>
            </a:r>
            <a:endParaRPr lang="zh-CN" altLang="en-US"/>
          </a:p>
          <a:p>
            <a:pPr lvl="1"/>
            <a:r>
              <a:rPr lang="en-US" altLang="zh-CN"/>
              <a:t>JUnit3.8</a:t>
            </a:r>
            <a:endParaRPr lang="en-US" altLang="zh-CN"/>
          </a:p>
          <a:p>
            <a:pPr lvl="1"/>
            <a:r>
              <a:rPr lang="en-US" altLang="zh-CN"/>
              <a:t>Selenium2</a:t>
            </a:r>
            <a:endParaRPr lang="en-US" altLang="zh-CN"/>
          </a:p>
          <a:p>
            <a:pPr lvl="1"/>
            <a:r>
              <a:rPr lang="zh-CN" altLang="en-US">
                <a:sym typeface="+mn-ea"/>
              </a:rPr>
              <a:t>phontomjs </a:t>
            </a:r>
            <a:endParaRPr lang="zh-CN" altLang="en-US">
              <a:sym typeface="+mn-ea"/>
            </a:endParaRPr>
          </a:p>
          <a:p>
            <a:pPr lvl="1"/>
            <a:r>
              <a:rPr lang="en-US" altLang="zh-CN">
                <a:sym typeface="+mn-ea"/>
              </a:rPr>
              <a:t>Chrome</a:t>
            </a:r>
            <a:r>
              <a:rPr lang="zh-CN" altLang="en-US">
                <a:sym typeface="+mn-ea"/>
              </a:rPr>
              <a:t>浏览器</a:t>
            </a:r>
            <a:endParaRPr lang="zh-CN" altLang="en-US">
              <a:sym typeface="+mn-ea"/>
            </a:endParaRPr>
          </a:p>
          <a:p>
            <a:pPr lvl="1"/>
            <a:endParaRPr lang="en-US" altLang="zh-CN"/>
          </a:p>
          <a:p>
            <a:pPr lvl="1"/>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6" name="图片 5" descr="1527920962"/>
          <p:cNvPicPr>
            <a:picLocks noChangeAspect="1"/>
          </p:cNvPicPr>
          <p:nvPr/>
        </p:nvPicPr>
        <p:blipFill>
          <a:blip r:embed="rId2"/>
          <a:stretch>
            <a:fillRect/>
          </a:stretch>
        </p:blipFill>
        <p:spPr>
          <a:xfrm>
            <a:off x="3676968" y="1070928"/>
            <a:ext cx="7905115" cy="4714875"/>
          </a:xfrm>
          <a:prstGeom prst="rect">
            <a:avLst/>
          </a:prstGeom>
        </p:spPr>
      </p:pic>
      <p:sp>
        <p:nvSpPr>
          <p:cNvPr id="7" name="文本框 6"/>
          <p:cNvSpPr txBox="1"/>
          <p:nvPr/>
        </p:nvSpPr>
        <p:spPr>
          <a:xfrm>
            <a:off x="7771765" y="6005830"/>
            <a:ext cx="4191635" cy="645160"/>
          </a:xfrm>
          <a:prstGeom prst="rect">
            <a:avLst/>
          </a:prstGeom>
          <a:noFill/>
        </p:spPr>
        <p:txBody>
          <a:bodyPr wrap="none" rtlCol="0">
            <a:spAutoFit/>
          </a:bodyPr>
          <a:p>
            <a:r>
              <a:rPr lang="zh-CN" altLang="en-US"/>
              <a:t>局域网测试，后五项响应时间在</a:t>
            </a:r>
            <a:r>
              <a:rPr lang="en-US" altLang="zh-CN"/>
              <a:t>11s</a:t>
            </a:r>
            <a:r>
              <a:rPr lang="zh-CN" altLang="en-US"/>
              <a:t>左右</a:t>
            </a:r>
            <a:endParaRPr lang="zh-CN" altLang="en-US"/>
          </a:p>
          <a:p>
            <a:r>
              <a:rPr lang="zh-CN" altLang="en-US"/>
              <a:t>速度明显提升。</a:t>
            </a:r>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 name="图片 27"/>
          <p:cNvPicPr>
            <a:picLocks noChangeAspect="1"/>
          </p:cNvPicPr>
          <p:nvPr/>
        </p:nvPicPr>
        <p:blipFill>
          <a:blip r:embed="rId1"/>
          <a:stretch>
            <a:fillRect/>
          </a:stretch>
        </p:blipFill>
        <p:spPr>
          <a:xfrm>
            <a:off x="2814955" y="1775460"/>
            <a:ext cx="9221470" cy="4244340"/>
          </a:xfrm>
          <a:prstGeom prst="rect">
            <a:avLst/>
          </a:prstGeom>
          <a:noFill/>
          <a:ln w="9525">
            <a:noFill/>
          </a:ln>
        </p:spPr>
      </p:pic>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BOOL-TOOL-D006   测试联想E420, win7操作系统，IE9浏览器兼容性</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384175" y="1775460"/>
            <a:ext cx="2430780" cy="3415030"/>
          </a:xfrm>
          <a:prstGeom prst="rect">
            <a:avLst/>
          </a:prstGeom>
          <a:noFill/>
        </p:spPr>
        <p:txBody>
          <a:bodyPr wrap="square" rtlCol="0">
            <a:spAutoFit/>
          </a:bodyPr>
          <a:p>
            <a:r>
              <a:rPr lang="zh-CN" altLang="en-US">
                <a:sym typeface="+mn-ea"/>
              </a:rPr>
              <a:t>输入：</a:t>
            </a:r>
            <a:endParaRPr lang="zh-CN" altLang="en-US">
              <a:sym typeface="+mn-ea"/>
            </a:endParaRPr>
          </a:p>
          <a:p>
            <a:pPr marL="342900" indent="-342900">
              <a:buAutoNum type="arabicPeriod"/>
            </a:pPr>
            <a:r>
              <a:rPr lang="zh-CN" altLang="en-US">
                <a:sym typeface="+mn-ea"/>
              </a:rPr>
              <a:t>输入测试地址：http://2084w1u146.imwork.net:20890/ </a:t>
            </a:r>
            <a:endParaRPr lang="zh-CN" altLang="en-US">
              <a:sym typeface="+mn-ea"/>
            </a:endParaRPr>
          </a:p>
          <a:p>
            <a:pPr marL="342900" indent="-342900">
              <a:buAutoNum type="arabicPeriod"/>
            </a:pPr>
            <a:r>
              <a:rPr lang="zh-CN" altLang="en-US">
                <a:sym typeface="+mn-ea"/>
              </a:rPr>
              <a:t>在表达式框中输入ab+cd</a:t>
            </a:r>
            <a:endParaRPr lang="zh-CN" altLang="en-US">
              <a:sym typeface="+mn-ea"/>
            </a:endParaRPr>
          </a:p>
          <a:p>
            <a:pPr marL="342900" indent="-342900">
              <a:buAutoNum type="arabicPeriod"/>
            </a:pPr>
            <a:r>
              <a:rPr lang="zh-CN" altLang="en-US">
                <a:sym typeface="+mn-ea"/>
              </a:rPr>
              <a:t>点击提交 </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正常显示操作结果</a:t>
            </a:r>
            <a:endParaRPr lang="en-US" altLang="zh-CN">
              <a:sym typeface="+mn-ea"/>
            </a:endParaRPr>
          </a:p>
          <a:p>
            <a:endParaRPr lang="zh-CN" altLang="en-US"/>
          </a:p>
          <a:p>
            <a:r>
              <a:rPr lang="zh-CN" altLang="en-US"/>
              <a:t>结果：显示错误</a:t>
            </a:r>
            <a:endParaRPr lang="zh-CN" altLang="en-US"/>
          </a:p>
        </p:txBody>
      </p:sp>
      <p:graphicFrame>
        <p:nvGraphicFramePr>
          <p:cNvPr id="0" name="表格 -1"/>
          <p:cNvGraphicFramePr/>
          <p:nvPr/>
        </p:nvGraphicFramePr>
        <p:xfrm>
          <a:off x="236220" y="5217795"/>
          <a:ext cx="5410200" cy="0"/>
        </p:xfrm>
        <a:graphic>
          <a:graphicData uri="http://schemas.openxmlformats.org/drawingml/2006/table">
            <a:tbl>
              <a:tblPr firstRow="1" bandRow="1">
                <a:tableStyleId>{5940675A-B579-460E-94D1-54222C63F5DA}</a:tableStyleId>
              </a:tblPr>
              <a:tblGrid>
                <a:gridCol w="1309688"/>
                <a:gridCol w="4100512"/>
              </a:tblGrid>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BOOL-TOOL-D006</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配置测试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Calibri" panose="020F0502020204030204" charset="0"/>
                          <a:cs typeface="Calibri" panose="020F0502020204030204" charset="0"/>
                        </a:rPr>
                        <a:t> </a:t>
                      </a:r>
                      <a:endParaRPr lang="zh-CN" altLang="en-US" sz="1000">
                        <a:solidFill>
                          <a:srgbClr val="000000"/>
                        </a:solidFill>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戴尔灵越，</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win9</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IE</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Calibri" panose="020F0502020204030204" charset="0"/>
                          <a:cs typeface="Calibri" panose="020F0502020204030204" charset="0"/>
                        </a:rPr>
                        <a:t> </a:t>
                      </a:r>
                      <a:endParaRPr lang="zh-CN" altLang="en-US" sz="1000">
                        <a:solidFill>
                          <a:srgbClr val="000000"/>
                        </a:solidFill>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Calibri" panose="020F0502020204030204" charset="0"/>
                          <a:cs typeface="Calibri" panose="020F0502020204030204" charset="0"/>
                        </a:rPr>
                        <a:t> </a:t>
                      </a:r>
                      <a:endParaRPr lang="zh-CN" altLang="en-US" sz="1000">
                        <a:solidFill>
                          <a:srgbClr val="000000"/>
                        </a:solidFill>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预期输出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正常显示界面</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167640">
                <a:tc>
                  <a:txBody>
                    <a:bodyPr/>
                    <a:p>
                      <a:pPr algn="ct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赵真睿</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 name="图片 27"/>
          <p:cNvPicPr>
            <a:picLocks noChangeAspect="1"/>
          </p:cNvPicPr>
          <p:nvPr/>
        </p:nvPicPr>
        <p:blipFill>
          <a:blip r:embed="rId1"/>
          <a:stretch>
            <a:fillRect/>
          </a:stretch>
        </p:blipFill>
        <p:spPr>
          <a:xfrm>
            <a:off x="2814955" y="1775460"/>
            <a:ext cx="9221470" cy="4244340"/>
          </a:xfrm>
          <a:prstGeom prst="rect">
            <a:avLst/>
          </a:prstGeom>
          <a:noFill/>
          <a:ln w="9525">
            <a:noFill/>
          </a:ln>
        </p:spPr>
      </p:pic>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BOOL-TOOL-D003   测试联想E420, win7操作系统，IE9浏览器兼容性</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384175" y="2164080"/>
            <a:ext cx="2430780" cy="341503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在表达式框中输入ab+cd</a:t>
            </a:r>
            <a:endParaRPr lang="zh-CN" altLang="en-US">
              <a:sym typeface="+mn-ea"/>
            </a:endParaRPr>
          </a:p>
          <a:p>
            <a:pPr marL="342900" lvl="0" indent="-342900" algn="l">
              <a:buAutoNum type="arabicPeriod"/>
            </a:pPr>
            <a:r>
              <a:rPr lang="zh-CN" altLang="en-US">
                <a:sym typeface="+mn-ea"/>
              </a:rPr>
              <a:t>点击提交 </a:t>
            </a:r>
            <a:endParaRPr lang="zh-CN" altLang="en-US">
              <a:sym typeface="+mn-ea"/>
            </a:endParaRPr>
          </a:p>
          <a:p>
            <a:pPr marL="342900" lvl="0" indent="-342900" algn="l">
              <a:buAutoNum type="arabicPeriod"/>
            </a:pPr>
            <a:endParaRPr lang="zh-CN" altLang="en-US">
              <a:sym typeface="+mn-ea"/>
            </a:endParaRPr>
          </a:p>
          <a:p>
            <a:pPr algn="l"/>
            <a:r>
              <a:rPr lang="zh-CN" altLang="en-US"/>
              <a:t>反馈：不支持</a:t>
            </a:r>
            <a:r>
              <a:rPr lang="en-US" altLang="zh-CN"/>
              <a:t>IE</a:t>
            </a:r>
            <a:endParaRPr lang="en-US" altLang="zh-CN"/>
          </a:p>
          <a:p>
            <a:pPr algn="l"/>
            <a:endParaRPr lang="en-US" altLang="zh-CN"/>
          </a:p>
          <a:p>
            <a:pPr algn="l"/>
            <a:r>
              <a:rPr lang="zh-CN" altLang="en-US"/>
              <a:t>结果：测试通过</a:t>
            </a:r>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BOOL-TOOL-D004  戴尔灵越, win7操作系统，chrome-V66浏览器</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22575" cy="341503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在表达式框中输入a+cd</a:t>
            </a:r>
            <a:endParaRPr lang="zh-CN" altLang="en-US">
              <a:sym typeface="+mn-ea"/>
            </a:endParaRPr>
          </a:p>
          <a:p>
            <a:pPr marL="342900" lvl="0" indent="-342900" algn="l">
              <a:buAutoNum type="arabicPeriod"/>
            </a:pPr>
            <a:r>
              <a:rPr lang="zh-CN" altLang="en-US">
                <a:sym typeface="+mn-ea"/>
              </a:rPr>
              <a:t>点击提交 </a:t>
            </a:r>
            <a:endParaRPr lang="zh-CN" altLang="en-US">
              <a:sym typeface="+mn-ea"/>
            </a:endParaRPr>
          </a:p>
          <a:p>
            <a:pPr marL="342900" lvl="0" indent="-342900" algn="l">
              <a:buAutoNum type="arabicPeriod"/>
            </a:pPr>
            <a:endParaRPr lang="zh-CN" altLang="en-US">
              <a:sym typeface="+mn-ea"/>
            </a:endParaRPr>
          </a:p>
          <a:p>
            <a:pPr algn="l"/>
            <a:r>
              <a:rPr lang="zh-CN" altLang="en-US">
                <a:sym typeface="+mn-ea"/>
              </a:rPr>
              <a:t>期望：</a:t>
            </a:r>
            <a:r>
              <a:rPr lang="en-US" altLang="zh-CN">
                <a:sym typeface="+mn-ea"/>
              </a:rPr>
              <a:t>正常显示操作结果</a:t>
            </a:r>
            <a:endParaRPr lang="en-US" altLang="zh-CN">
              <a:sym typeface="+mn-ea"/>
            </a:endParaRPr>
          </a:p>
          <a:p>
            <a:pPr algn="l"/>
            <a:endParaRPr lang="zh-CN" altLang="en-US"/>
          </a:p>
          <a:p>
            <a:pPr algn="l"/>
            <a:r>
              <a:rPr lang="zh-CN" altLang="en-US"/>
              <a:t>结果：正常显示界面</a:t>
            </a:r>
            <a:endParaRPr lang="zh-CN" altLang="en-US"/>
          </a:p>
        </p:txBody>
      </p:sp>
      <p:pic>
        <p:nvPicPr>
          <p:cNvPr id="7" name="图片 7"/>
          <p:cNvPicPr>
            <a:picLocks noChangeAspect="1"/>
          </p:cNvPicPr>
          <p:nvPr/>
        </p:nvPicPr>
        <p:blipFill>
          <a:blip r:embed="rId1"/>
          <a:stretch>
            <a:fillRect/>
          </a:stretch>
        </p:blipFill>
        <p:spPr>
          <a:xfrm>
            <a:off x="4284980" y="2348230"/>
            <a:ext cx="7091680" cy="3307080"/>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br>
              <a:rPr lang="zh-CN" altLang="en-US">
                <a:sym typeface="+mn-ea"/>
              </a:rPr>
            </a:b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BOOL-TOOL-D004  戴尔灵越, win7操作系统，chrome-V66浏览器</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22575" cy="3415030"/>
          </a:xfrm>
          <a:prstGeom prst="rect">
            <a:avLst/>
          </a:prstGeom>
          <a:noFill/>
        </p:spPr>
        <p:txBody>
          <a:bodyPr wrap="square" rtlCol="0">
            <a:spAutoFit/>
          </a:bodyPr>
          <a:p>
            <a:pPr algn="l"/>
            <a:r>
              <a:rPr lang="zh-CN" altLang="en-US">
                <a:sym typeface="+mn-ea"/>
              </a:rPr>
              <a:t>输入：</a:t>
            </a:r>
            <a:endParaRPr lang="zh-CN" altLang="en-US">
              <a:sym typeface="+mn-ea"/>
            </a:endParaRPr>
          </a:p>
          <a:p>
            <a:pPr algn="l"/>
            <a:endParaRPr lang="zh-CN" altLang="en-US">
              <a:sym typeface="+mn-ea"/>
            </a:endParaRPr>
          </a:p>
          <a:p>
            <a:pPr marL="342900" lvl="0" indent="-342900" algn="l">
              <a:buAutoNum type="arabicPeriod"/>
            </a:pPr>
            <a:r>
              <a:rPr lang="zh-CN" altLang="en-US">
                <a:sym typeface="+mn-ea"/>
              </a:rPr>
              <a:t>输入测试地址：http://2084w1u146.imwork.net:20890/ </a:t>
            </a:r>
            <a:endParaRPr lang="zh-CN" altLang="en-US">
              <a:sym typeface="+mn-ea"/>
            </a:endParaRPr>
          </a:p>
          <a:p>
            <a:pPr marL="342900" lvl="0" indent="-342900" algn="l">
              <a:buAutoNum type="arabicPeriod"/>
            </a:pPr>
            <a:r>
              <a:rPr lang="zh-CN" altLang="en-US">
                <a:sym typeface="+mn-ea"/>
              </a:rPr>
              <a:t>在表达式框中输入a+cd</a:t>
            </a:r>
            <a:endParaRPr lang="zh-CN" altLang="en-US">
              <a:sym typeface="+mn-ea"/>
            </a:endParaRPr>
          </a:p>
          <a:p>
            <a:pPr marL="342900" lvl="0" indent="-342900" algn="l">
              <a:buAutoNum type="arabicPeriod"/>
            </a:pPr>
            <a:r>
              <a:rPr lang="zh-CN" altLang="en-US">
                <a:sym typeface="+mn-ea"/>
              </a:rPr>
              <a:t>点击提交 </a:t>
            </a:r>
            <a:endParaRPr lang="zh-CN" altLang="en-US">
              <a:sym typeface="+mn-ea"/>
            </a:endParaRPr>
          </a:p>
          <a:p>
            <a:pPr marL="342900" lvl="0" indent="-342900" algn="l">
              <a:buAutoNum type="arabicPeriod"/>
            </a:pPr>
            <a:endParaRPr lang="zh-CN" altLang="en-US">
              <a:sym typeface="+mn-ea"/>
            </a:endParaRPr>
          </a:p>
          <a:p>
            <a:pPr algn="l"/>
            <a:r>
              <a:rPr lang="zh-CN" altLang="en-US">
                <a:sym typeface="+mn-ea"/>
              </a:rPr>
              <a:t>期望：</a:t>
            </a:r>
            <a:r>
              <a:rPr lang="en-US" altLang="zh-CN">
                <a:sym typeface="+mn-ea"/>
              </a:rPr>
              <a:t>正常显示操作结果</a:t>
            </a:r>
            <a:endParaRPr lang="en-US" altLang="zh-CN">
              <a:sym typeface="+mn-ea"/>
            </a:endParaRPr>
          </a:p>
          <a:p>
            <a:pPr algn="l"/>
            <a:endParaRPr lang="zh-CN" altLang="en-US"/>
          </a:p>
          <a:p>
            <a:pPr algn="l"/>
            <a:r>
              <a:rPr lang="zh-CN" altLang="en-US"/>
              <a:t>结果：正常显示界面</a:t>
            </a:r>
            <a:endParaRPr lang="zh-CN" altLang="en-US"/>
          </a:p>
        </p:txBody>
      </p:sp>
      <p:pic>
        <p:nvPicPr>
          <p:cNvPr id="7" name="图片 7"/>
          <p:cNvPicPr>
            <a:picLocks noChangeAspect="1"/>
          </p:cNvPicPr>
          <p:nvPr/>
        </p:nvPicPr>
        <p:blipFill>
          <a:blip r:embed="rId1"/>
          <a:stretch>
            <a:fillRect/>
          </a:stretch>
        </p:blipFill>
        <p:spPr>
          <a:xfrm>
            <a:off x="4284980" y="2348230"/>
            <a:ext cx="7091680" cy="3307080"/>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BOOL-TOOL-D005  Mac</a:t>
            </a:r>
            <a:r>
              <a:rPr lang="zh-CN" altLang="en-US">
                <a:sym typeface="+mn-ea"/>
              </a:rPr>
              <a:t>笔记本</a:t>
            </a:r>
            <a:r>
              <a:rPr lang="en-US" altLang="zh-CN">
                <a:sym typeface="+mn-ea"/>
              </a:rPr>
              <a:t>, MacOS,，chrome浏览器</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86075" cy="341503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输入测试地址：http://2084w1u146.imwork.net:20890/ </a:t>
            </a:r>
            <a:endParaRPr lang="zh-CN" altLang="en-US">
              <a:sym typeface="+mn-ea"/>
            </a:endParaRPr>
          </a:p>
          <a:p>
            <a:pPr marL="342900" indent="-342900">
              <a:buAutoNum type="arabicPeriod"/>
            </a:pPr>
            <a:r>
              <a:rPr lang="zh-CN" altLang="en-US">
                <a:sym typeface="+mn-ea"/>
              </a:rPr>
              <a:t>在表达式框中输入!(ab)+cd</a:t>
            </a:r>
            <a:endParaRPr lang="zh-CN" altLang="en-US">
              <a:sym typeface="+mn-ea"/>
            </a:endParaRPr>
          </a:p>
          <a:p>
            <a:pPr marL="342900" indent="-342900">
              <a:buAutoNum type="arabicPeriod"/>
            </a:pPr>
            <a:r>
              <a:rPr lang="zh-CN" altLang="en-US">
                <a:sym typeface="+mn-ea"/>
              </a:rPr>
              <a:t>点击提交 </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正常显示操作结果</a:t>
            </a:r>
            <a:endParaRPr lang="en-US" altLang="zh-CN">
              <a:sym typeface="+mn-ea"/>
            </a:endParaRPr>
          </a:p>
          <a:p>
            <a:endParaRPr lang="zh-CN" altLang="en-US"/>
          </a:p>
          <a:p>
            <a:r>
              <a:rPr lang="zh-CN" altLang="en-US"/>
              <a:t>结果：正常显示界面</a:t>
            </a:r>
            <a:endParaRPr lang="zh-CN" altLang="en-US"/>
          </a:p>
        </p:txBody>
      </p:sp>
      <p:pic>
        <p:nvPicPr>
          <p:cNvPr id="2" name="图片 5" descr="!(ab)+cd"/>
          <p:cNvPicPr>
            <a:picLocks noChangeAspect="1"/>
          </p:cNvPicPr>
          <p:nvPr/>
        </p:nvPicPr>
        <p:blipFill>
          <a:blip r:embed="rId1"/>
          <a:stretch>
            <a:fillRect/>
          </a:stretch>
        </p:blipFill>
        <p:spPr>
          <a:xfrm>
            <a:off x="4158615" y="2112010"/>
            <a:ext cx="6703695" cy="4189730"/>
          </a:xfrm>
          <a:prstGeom prst="rect">
            <a:avLst/>
          </a:prstGeom>
          <a:noFill/>
          <a:ln w="9525">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测试策略</a:t>
            </a:r>
            <a:endParaRPr lang="zh-CN" altLang="en-US">
              <a:sym typeface="+mn-ea"/>
            </a:endParaRPr>
          </a:p>
        </p:txBody>
      </p:sp>
      <p:sp>
        <p:nvSpPr>
          <p:cNvPr id="3" name="内容占位符 2"/>
          <p:cNvSpPr>
            <a:spLocks noGrp="1"/>
          </p:cNvSpPr>
          <p:nvPr>
            <p:ph idx="1"/>
          </p:nvPr>
        </p:nvSpPr>
        <p:spPr>
          <a:xfrm>
            <a:off x="609600" y="1132205"/>
            <a:ext cx="11064240" cy="5329555"/>
          </a:xfrm>
        </p:spPr>
        <p:txBody>
          <a:bodyPr/>
          <a:p>
            <a:pPr marL="0" indent="0">
              <a:buNone/>
            </a:pPr>
            <a:r>
              <a:rPr lang="zh-CN" altLang="en-US" sz="2800"/>
              <a:t>整体策略：</a:t>
            </a:r>
            <a:endParaRPr lang="zh-CN" altLang="en-US"/>
          </a:p>
          <a:p>
            <a:pPr marL="0" indent="0">
              <a:buNone/>
            </a:pPr>
            <a:r>
              <a:rPr lang="zh-CN" altLang="en-US"/>
              <a:t>（1）黑盒测试技术</a:t>
            </a:r>
            <a:endParaRPr lang="zh-CN" altLang="en-US"/>
          </a:p>
          <a:p>
            <a:pPr marL="0" indent="0">
              <a:buFont typeface="+mj-ea"/>
              <a:buNone/>
            </a:pPr>
            <a:r>
              <a:rPr lang="zh-CN" altLang="en-US"/>
              <a:t>         正交数组测试</a:t>
            </a:r>
            <a:endParaRPr lang="zh-CN" altLang="en-US"/>
          </a:p>
          <a:p>
            <a:pPr marL="0" indent="0">
              <a:buNone/>
            </a:pPr>
            <a:r>
              <a:rPr lang="zh-CN" altLang="en-US"/>
              <a:t>（2）Web测试类型中的</a:t>
            </a:r>
            <a:r>
              <a:rPr lang="en-US" altLang="zh-CN"/>
              <a:t>5</a:t>
            </a:r>
            <a:r>
              <a:rPr lang="zh-CN" altLang="en-US"/>
              <a:t>种：内容测试、用户界面测试、导航测试、配置测试</a:t>
            </a:r>
            <a:endParaRPr lang="zh-CN" altLang="en-US"/>
          </a:p>
          <a:p>
            <a:pPr marL="0" indent="0">
              <a:buNone/>
            </a:pPr>
            <a:r>
              <a:rPr lang="en-US" altLang="zh-CN"/>
              <a:t>	</a:t>
            </a:r>
            <a:r>
              <a:rPr lang="zh-CN" altLang="en-US"/>
              <a:t>、（部分功能测试</a:t>
            </a:r>
            <a:r>
              <a:rPr lang="zh-CN" altLang="en-US">
                <a:sym typeface="+mn-ea"/>
              </a:rPr>
              <a:t>）</a:t>
            </a:r>
            <a:endParaRPr lang="zh-CN" altLang="en-US"/>
          </a:p>
          <a:p>
            <a:pPr marL="0" indent="0">
              <a:buNone/>
            </a:pPr>
            <a:r>
              <a:rPr lang="zh-CN" altLang="en-US" sz="2800"/>
              <a:t>测试范围：</a:t>
            </a:r>
            <a:endParaRPr lang="zh-CN" altLang="en-US"/>
          </a:p>
          <a:p>
            <a:pPr marL="0" indent="0">
              <a:buNone/>
            </a:pPr>
            <a:r>
              <a:rPr lang="zh-CN" altLang="en-US"/>
              <a:t>（1）缺陷变化动画</a:t>
            </a:r>
            <a:endParaRPr lang="zh-CN" altLang="en-US"/>
          </a:p>
          <a:p>
            <a:pPr lvl="1"/>
            <a:r>
              <a:rPr lang="zh-CN" altLang="en-US"/>
              <a:t> 缺陷类型：单、双缺陷</a:t>
            </a:r>
            <a:endParaRPr lang="zh-CN" altLang="en-US"/>
          </a:p>
          <a:p>
            <a:pPr lvl="1"/>
            <a:r>
              <a:rPr lang="zh-CN" altLang="en-US"/>
              <a:t> 布尔表达式4变量</a:t>
            </a:r>
            <a:endParaRPr lang="zh-CN" altLang="en-US"/>
          </a:p>
          <a:p>
            <a:pPr lvl="1"/>
            <a:r>
              <a:rPr lang="zh-CN" altLang="en-US"/>
              <a:t> 布尔表达式6变量</a:t>
            </a:r>
            <a:endParaRPr lang="zh-CN" altLang="en-US"/>
          </a:p>
          <a:p>
            <a:pPr lvl="1"/>
            <a:r>
              <a:rPr lang="zh-CN" altLang="en-US">
                <a:sym typeface="+mn-ea"/>
              </a:rPr>
              <a:t> 布尔表达式</a:t>
            </a:r>
            <a:r>
              <a:rPr lang="en-US" altLang="zh-CN">
                <a:sym typeface="+mn-ea"/>
              </a:rPr>
              <a:t>12</a:t>
            </a:r>
            <a:r>
              <a:rPr lang="zh-CN" altLang="en-US">
                <a:sym typeface="+mn-ea"/>
              </a:rPr>
              <a:t>变量</a:t>
            </a:r>
            <a:endParaRPr lang="zh-CN" altLang="en-US"/>
          </a:p>
          <a:p>
            <a:pPr>
              <a:buNone/>
            </a:pPr>
            <a:r>
              <a:rPr lang="zh-CN" altLang="en-US"/>
              <a:t>（2）缺陷层次关系</a:t>
            </a:r>
            <a:endParaRPr lang="zh-CN" altLang="en-US"/>
          </a:p>
          <a:p>
            <a:pPr marL="0" indent="0">
              <a:buNone/>
            </a:pPr>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测试类型：配置测试</a:t>
            </a:r>
            <a:endParaRPr lang="zh-CN" altLang="en-US"/>
          </a:p>
          <a:p>
            <a:pPr lvl="1"/>
            <a:r>
              <a:rPr lang="en-US" altLang="zh-CN">
                <a:sym typeface="+mn-ea"/>
              </a:rPr>
              <a:t>BOOL-TOOL-D005  Mac</a:t>
            </a:r>
            <a:r>
              <a:rPr lang="zh-CN" altLang="en-US">
                <a:sym typeface="+mn-ea"/>
              </a:rPr>
              <a:t>笔记本</a:t>
            </a:r>
            <a:r>
              <a:rPr lang="en-US" altLang="zh-CN">
                <a:sym typeface="+mn-ea"/>
              </a:rPr>
              <a:t>, MacOS,，chrome浏览器</a:t>
            </a:r>
            <a:endParaRPr lang="en-US" altLang="zh-CN">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86075" cy="341503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输入测试地址：http://2084w1u146.imwork.net:20890/ </a:t>
            </a:r>
            <a:endParaRPr lang="zh-CN" altLang="en-US">
              <a:sym typeface="+mn-ea"/>
            </a:endParaRPr>
          </a:p>
          <a:p>
            <a:pPr marL="342900" indent="-342900">
              <a:buAutoNum type="arabicPeriod"/>
            </a:pPr>
            <a:r>
              <a:rPr lang="zh-CN" altLang="en-US">
                <a:sym typeface="+mn-ea"/>
              </a:rPr>
              <a:t>在表达式框中输入!(ab)+cd</a:t>
            </a:r>
            <a:endParaRPr lang="zh-CN" altLang="en-US">
              <a:sym typeface="+mn-ea"/>
            </a:endParaRPr>
          </a:p>
          <a:p>
            <a:pPr marL="342900" indent="-342900">
              <a:buAutoNum type="arabicPeriod"/>
            </a:pPr>
            <a:r>
              <a:rPr lang="zh-CN" altLang="en-US">
                <a:sym typeface="+mn-ea"/>
              </a:rPr>
              <a:t>点击提交 </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正常显示操作结果</a:t>
            </a:r>
            <a:endParaRPr lang="en-US" altLang="zh-CN">
              <a:sym typeface="+mn-ea"/>
            </a:endParaRPr>
          </a:p>
          <a:p>
            <a:endParaRPr lang="zh-CN" altLang="en-US"/>
          </a:p>
          <a:p>
            <a:r>
              <a:rPr lang="zh-CN" altLang="en-US"/>
              <a:t>结果：正常显示界面</a:t>
            </a:r>
            <a:endParaRPr lang="zh-CN" altLang="en-US"/>
          </a:p>
        </p:txBody>
      </p:sp>
      <p:pic>
        <p:nvPicPr>
          <p:cNvPr id="2" name="图片 5" descr="!(ab)+cd"/>
          <p:cNvPicPr>
            <a:picLocks noChangeAspect="1"/>
          </p:cNvPicPr>
          <p:nvPr/>
        </p:nvPicPr>
        <p:blipFill>
          <a:blip r:embed="rId1"/>
          <a:stretch>
            <a:fillRect/>
          </a:stretch>
        </p:blipFill>
        <p:spPr>
          <a:xfrm>
            <a:off x="4158615" y="2112010"/>
            <a:ext cx="6703695" cy="4189730"/>
          </a:xfrm>
          <a:prstGeom prst="rect">
            <a:avLst/>
          </a:prstGeom>
          <a:noFill/>
          <a:ln w="9525">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测试类型：功能</a:t>
            </a:r>
            <a:r>
              <a:rPr lang="en-US" altLang="zh-CN" sz="2800"/>
              <a:t>+</a:t>
            </a:r>
            <a:r>
              <a:rPr lang="zh-CN" altLang="en-US" sz="2800"/>
              <a:t>界面测试</a:t>
            </a:r>
            <a:endParaRPr lang="zh-CN" altLang="en-US" sz="2800"/>
          </a:p>
          <a:p>
            <a:pPr lvl="1"/>
            <a:r>
              <a:rPr lang="en-US" altLang="zh-CN">
                <a:sym typeface="+mn-ea"/>
              </a:rPr>
              <a:t>BOOL-TOOL-M001  测试词插入缺陷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86075" cy="258445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ab+cd+ef+gh+ij+kl</a:t>
            </a:r>
            <a:endParaRPr lang="zh-CN" altLang="en-US">
              <a:sym typeface="+mn-ea"/>
            </a:endParaRPr>
          </a:p>
          <a:p>
            <a:pPr marL="342900" indent="-342900">
              <a:buAutoNum type="arabicPeriod"/>
            </a:pPr>
            <a:r>
              <a:rPr lang="zh-CN" altLang="en-US">
                <a:sym typeface="+mn-ea"/>
              </a:rPr>
              <a:t>abc+cd+ef+gh+ij+kl</a:t>
            </a:r>
            <a:endParaRPr lang="zh-CN" altLang="en-US">
              <a:sym typeface="+mn-ea"/>
            </a:endParaRPr>
          </a:p>
          <a:p>
            <a:pPr marL="342900" indent="-342900">
              <a:buAutoNum type="arabicPeriod"/>
            </a:pPr>
            <a:r>
              <a:rPr lang="zh-CN" altLang="en-US">
                <a:sym typeface="+mn-ea"/>
              </a:rPr>
              <a:t>单缺陷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32" name="图片 32"/>
          <p:cNvPicPr>
            <a:picLocks noChangeAspect="1"/>
          </p:cNvPicPr>
          <p:nvPr/>
        </p:nvPicPr>
        <p:blipFill>
          <a:blip r:embed="rId1"/>
          <a:stretch>
            <a:fillRect/>
          </a:stretch>
        </p:blipFill>
        <p:spPr>
          <a:xfrm>
            <a:off x="3499485" y="2033270"/>
            <a:ext cx="8555990" cy="3989705"/>
          </a:xfrm>
          <a:prstGeom prst="rect">
            <a:avLst/>
          </a:prstGeom>
        </p:spPr>
      </p:pic>
      <p:graphicFrame>
        <p:nvGraphicFramePr>
          <p:cNvPr id="0" name="表格 -1"/>
          <p:cNvGraphicFramePr/>
          <p:nvPr/>
        </p:nvGraphicFramePr>
        <p:xfrm>
          <a:off x="940435" y="4872990"/>
          <a:ext cx="5410200" cy="0"/>
        </p:xfrm>
        <a:graphic>
          <a:graphicData uri="http://schemas.openxmlformats.org/drawingml/2006/table">
            <a:tbl>
              <a:tblPr firstRow="1" bandRow="1">
                <a:tableStyleId>{5940675A-B579-460E-94D1-54222C63F5DA}</a:tableStyleId>
              </a:tblPr>
              <a:tblGrid>
                <a:gridCol w="1309688"/>
                <a:gridCol w="4100512"/>
              </a:tblGrid>
              <a:tr h="0">
                <a:tc>
                  <a:txBody>
                    <a:bodyPr/>
                    <a:p>
                      <a:pPr>
                        <a:buNone/>
                      </a:pPr>
                      <a:r>
                        <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测试用例编号</a:t>
                      </a:r>
                      <a:endParaRPr lang="zh-CN"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a:txBody>
                    <a:bodyPr/>
                    <a:p>
                      <a:pPr>
                        <a:buNone/>
                      </a:pPr>
                      <a:r>
                        <a:rPr lang="en-US" altLang="zh-CN" sz="1000">
                          <a:solidFill>
                            <a:srgbClr val="FFFFFF"/>
                          </a:solidFill>
                          <a:latin typeface="宋体" panose="02010600030101010101" pitchFamily="2" charset="-122"/>
                          <a:ea typeface="宋体" panose="02010600030101010101" pitchFamily="2" charset="-122"/>
                          <a:cs typeface="宋体" panose="02010600030101010101" pitchFamily="2" charset="-122"/>
                        </a:rPr>
                        <a:t>BOOL-TOOL-M001</a:t>
                      </a:r>
                      <a:endParaRPr lang="zh-CN" altLang="en-US" sz="100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测试项目</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布尔表达式可视化工具</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功能测试</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测试标题</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测试词插入缺陷</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重要级别</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中</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预置条件</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戴尔灵越</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 win7</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chrome-V66</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浏览器</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输入</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ab+cd+ef+gh+ij+klabc+cd+ef+gh+ij+kl</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单缺陷</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操作步骤</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原表达式处输入 </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ab+cd+ef+gh+ij+kl</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，点击提交；</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变体表达式处输入</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abc+cd+ef+gh+ij+kl,</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缺陷类型选择单缺陷，点击提交；</a:t>
                      </a: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点击动画缺陷部位，展示动画效果。</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0">
                <a:tc>
                  <a:txBody>
                    <a:bodyPr/>
                    <a:p>
                      <a:pP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预期输出</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a:buNone/>
                      </a:pPr>
                      <a:r>
                        <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rPr>
                        <a:t>正确的动画效果</a:t>
                      </a:r>
                      <a:endParaRPr lang="zh-CN" altLang="en-US" sz="1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0">
                <a:tc>
                  <a:txBody>
                    <a:bodyPr/>
                    <a:p>
                      <a:pPr>
                        <a:buNone/>
                      </a:pPr>
                      <a:r>
                        <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rPr>
                        <a:t>测试人</a:t>
                      </a:r>
                      <a:endParaRPr lang="zh-CN" altLang="en-US" sz="11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赵真睿</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4F81BD"/>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测试类型：功能</a:t>
            </a:r>
            <a:r>
              <a:rPr lang="en-US" altLang="zh-CN" sz="2800"/>
              <a:t>+</a:t>
            </a:r>
            <a:r>
              <a:rPr lang="zh-CN" altLang="en-US" sz="2800"/>
              <a:t>界面测试</a:t>
            </a:r>
            <a:endParaRPr lang="zh-CN" altLang="en-US" sz="2800"/>
          </a:p>
          <a:p>
            <a:pPr lvl="1"/>
            <a:r>
              <a:rPr lang="en-US" altLang="zh-CN">
                <a:sym typeface="+mn-ea"/>
              </a:rPr>
              <a:t>BOOL-TOOL-M001  测试词插入缺陷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928370" y="2240280"/>
            <a:ext cx="2886075" cy="258445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ab+cd+ef+gh+ij+kl</a:t>
            </a:r>
            <a:endParaRPr lang="zh-CN" altLang="en-US">
              <a:sym typeface="+mn-ea"/>
            </a:endParaRPr>
          </a:p>
          <a:p>
            <a:pPr marL="342900" indent="-342900">
              <a:buAutoNum type="arabicPeriod"/>
            </a:pPr>
            <a:r>
              <a:rPr lang="zh-CN" altLang="en-US">
                <a:sym typeface="+mn-ea"/>
              </a:rPr>
              <a:t>abc+cd+ef+gh+ij+kl</a:t>
            </a:r>
            <a:endParaRPr lang="zh-CN" altLang="en-US">
              <a:sym typeface="+mn-ea"/>
            </a:endParaRPr>
          </a:p>
          <a:p>
            <a:pPr marL="342900" indent="-342900">
              <a:buAutoNum type="arabicPeriod"/>
            </a:pPr>
            <a:r>
              <a:rPr lang="zh-CN" altLang="en-US">
                <a:sym typeface="+mn-ea"/>
              </a:rPr>
              <a:t>单缺陷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32" name="图片 32"/>
          <p:cNvPicPr>
            <a:picLocks noChangeAspect="1"/>
          </p:cNvPicPr>
          <p:nvPr/>
        </p:nvPicPr>
        <p:blipFill>
          <a:blip r:embed="rId1"/>
          <a:stretch>
            <a:fillRect/>
          </a:stretch>
        </p:blipFill>
        <p:spPr>
          <a:xfrm>
            <a:off x="3499485" y="2033270"/>
            <a:ext cx="8555990" cy="3989705"/>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a:t>
            </a:r>
            <a:r>
              <a:rPr lang="zh-CN" altLang="en-US" sz="2800">
                <a:sym typeface="+mn-ea"/>
              </a:rPr>
              <a:t>功能</a:t>
            </a:r>
            <a:r>
              <a:rPr lang="en-US" altLang="zh-CN" sz="2800">
                <a:sym typeface="+mn-ea"/>
              </a:rPr>
              <a:t>+</a:t>
            </a:r>
            <a:r>
              <a:rPr lang="zh-CN" altLang="en-US" sz="2800">
                <a:sym typeface="+mn-ea"/>
              </a:rPr>
              <a:t>界面测试</a:t>
            </a:r>
            <a:endParaRPr lang="zh-CN" altLang="en-US" sz="2800"/>
          </a:p>
          <a:p>
            <a:pPr marL="0" indent="0">
              <a:buNone/>
            </a:pPr>
            <a:endParaRPr lang="zh-CN" altLang="en-US"/>
          </a:p>
          <a:p>
            <a:pPr lvl="1"/>
            <a:r>
              <a:rPr lang="en-US" altLang="zh-CN">
                <a:sym typeface="+mn-ea"/>
              </a:rPr>
              <a:t>BOOL-TOOL-M009  </a:t>
            </a:r>
            <a:r>
              <a:rPr lang="zh-CN" altLang="en-US">
                <a:sym typeface="+mn-ea"/>
              </a:rPr>
              <a:t>表达式</a:t>
            </a:r>
            <a:r>
              <a:rPr lang="en-US" altLang="zh-CN">
                <a:sym typeface="+mn-ea"/>
              </a:rPr>
              <a:t>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13740" y="2252980"/>
            <a:ext cx="2354580" cy="286131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ab+cd+ef</a:t>
            </a:r>
            <a:endParaRPr lang="zh-CN" altLang="en-US">
              <a:sym typeface="+mn-ea"/>
            </a:endParaRPr>
          </a:p>
          <a:p>
            <a:pPr marL="342900" indent="-342900">
              <a:buAutoNum type="arabicPeriod"/>
            </a:pPr>
            <a:r>
              <a:rPr lang="zh-CN" altLang="en-US">
                <a:sym typeface="+mn-ea"/>
              </a:rPr>
              <a:t>!(ab+cd+ef)</a:t>
            </a:r>
            <a:endParaRPr lang="zh-CN" altLang="en-US">
              <a:sym typeface="+mn-ea"/>
            </a:endParaRPr>
          </a:p>
          <a:p>
            <a:pPr marL="342900" indent="-342900">
              <a:buAutoNum type="arabicPeriod"/>
            </a:pPr>
            <a:r>
              <a:rPr lang="zh-CN" altLang="en-US">
                <a:sym typeface="+mn-ea"/>
              </a:rPr>
              <a:t>单缺陷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54" name="图片 54"/>
          <p:cNvPicPr>
            <a:picLocks noChangeAspect="1"/>
          </p:cNvPicPr>
          <p:nvPr/>
        </p:nvPicPr>
        <p:blipFill>
          <a:blip r:embed="rId1"/>
          <a:stretch>
            <a:fillRect/>
          </a:stretch>
        </p:blipFill>
        <p:spPr>
          <a:xfrm>
            <a:off x="3208655" y="2425700"/>
            <a:ext cx="8766175" cy="4088130"/>
          </a:xfrm>
          <a:prstGeom prst="rect">
            <a:avLst/>
          </a:prstGeom>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a:t>
            </a:r>
            <a:r>
              <a:rPr lang="zh-CN" altLang="en-US" sz="2800">
                <a:sym typeface="+mn-ea"/>
              </a:rPr>
              <a:t>功能</a:t>
            </a:r>
            <a:r>
              <a:rPr lang="en-US" altLang="zh-CN" sz="2800">
                <a:sym typeface="+mn-ea"/>
              </a:rPr>
              <a:t>+</a:t>
            </a:r>
            <a:r>
              <a:rPr lang="zh-CN" altLang="en-US" sz="2800">
                <a:sym typeface="+mn-ea"/>
              </a:rPr>
              <a:t>界面测试</a:t>
            </a:r>
            <a:endParaRPr lang="zh-CN" altLang="en-US" sz="2800"/>
          </a:p>
          <a:p>
            <a:pPr marL="0" indent="0">
              <a:buNone/>
            </a:pPr>
            <a:endParaRPr lang="zh-CN" altLang="en-US"/>
          </a:p>
          <a:p>
            <a:pPr lvl="1"/>
            <a:r>
              <a:rPr lang="en-US" altLang="zh-CN">
                <a:sym typeface="+mn-ea"/>
              </a:rPr>
              <a:t>BOOL-TOOL-M009  测试词插入缺陷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13740" y="2252980"/>
            <a:ext cx="2354580" cy="286131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ab+cd+ef</a:t>
            </a:r>
            <a:endParaRPr lang="zh-CN" altLang="en-US">
              <a:sym typeface="+mn-ea"/>
            </a:endParaRPr>
          </a:p>
          <a:p>
            <a:pPr marL="342900" indent="-342900">
              <a:buAutoNum type="arabicPeriod"/>
            </a:pPr>
            <a:r>
              <a:rPr lang="zh-CN" altLang="en-US">
                <a:sym typeface="+mn-ea"/>
              </a:rPr>
              <a:t>!(ab+cd+ef)</a:t>
            </a:r>
            <a:endParaRPr lang="zh-CN" altLang="en-US">
              <a:sym typeface="+mn-ea"/>
            </a:endParaRPr>
          </a:p>
          <a:p>
            <a:pPr marL="342900" indent="-342900">
              <a:buAutoNum type="arabicPeriod"/>
            </a:pPr>
            <a:r>
              <a:rPr lang="zh-CN" altLang="en-US">
                <a:sym typeface="+mn-ea"/>
              </a:rPr>
              <a:t>单缺陷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54" name="图片 54"/>
          <p:cNvPicPr>
            <a:picLocks noChangeAspect="1"/>
          </p:cNvPicPr>
          <p:nvPr/>
        </p:nvPicPr>
        <p:blipFill>
          <a:blip r:embed="rId1"/>
          <a:stretch>
            <a:fillRect/>
          </a:stretch>
        </p:blipFill>
        <p:spPr>
          <a:xfrm>
            <a:off x="3208655" y="2425700"/>
            <a:ext cx="8766175" cy="4088130"/>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测试用例及第一轮测试结果</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a:t>
            </a:r>
            <a:r>
              <a:rPr lang="zh-CN" altLang="en-US" sz="2800">
                <a:sym typeface="+mn-ea"/>
              </a:rPr>
              <a:t>功能</a:t>
            </a:r>
            <a:r>
              <a:rPr lang="en-US" altLang="zh-CN" sz="2800">
                <a:sym typeface="+mn-ea"/>
              </a:rPr>
              <a:t>+</a:t>
            </a:r>
            <a:r>
              <a:rPr lang="zh-CN" altLang="en-US" sz="2800">
                <a:sym typeface="+mn-ea"/>
              </a:rPr>
              <a:t>界面测试</a:t>
            </a:r>
            <a:endParaRPr lang="zh-CN" altLang="en-US" sz="2800"/>
          </a:p>
          <a:p>
            <a:pPr marL="0" indent="0">
              <a:buNone/>
            </a:pPr>
            <a:endParaRPr lang="zh-CN" altLang="en-US"/>
          </a:p>
          <a:p>
            <a:pPr lvl="1"/>
            <a:r>
              <a:rPr lang="en-US" altLang="zh-CN">
                <a:sym typeface="+mn-ea"/>
              </a:rPr>
              <a:t>BOOL-TOOL-M013  测试词插入缺陷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13740" y="2252980"/>
            <a:ext cx="2354580" cy="286131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a:t>
            </a:r>
            <a:endParaRPr lang="zh-CN" altLang="en-US">
              <a:sym typeface="+mn-ea"/>
            </a:endParaRPr>
          </a:p>
          <a:p>
            <a:pPr marL="342900" indent="-342900">
              <a:buAutoNum type="arabicPeriod"/>
            </a:pPr>
            <a:r>
              <a:rPr lang="zh-CN" altLang="en-US">
                <a:sym typeface="+mn-ea"/>
              </a:rPr>
              <a:t>c+cd</a:t>
            </a:r>
            <a:endParaRPr lang="zh-CN" altLang="en-US">
              <a:sym typeface="+mn-ea"/>
            </a:endParaRPr>
          </a:p>
          <a:p>
            <a:pPr marL="342900" indent="-342900">
              <a:buAutoNum type="arabicPeriod"/>
            </a:pPr>
            <a:r>
              <a:rPr lang="zh-CN" altLang="en-US">
                <a:sym typeface="+mn-ea"/>
              </a:rPr>
              <a:t>双缺陷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64" name="图片 64"/>
          <p:cNvPicPr>
            <a:picLocks noChangeAspect="1"/>
          </p:cNvPicPr>
          <p:nvPr/>
        </p:nvPicPr>
        <p:blipFill>
          <a:blip r:embed="rId1"/>
          <a:stretch>
            <a:fillRect/>
          </a:stretch>
        </p:blipFill>
        <p:spPr>
          <a:xfrm>
            <a:off x="2979420" y="2252980"/>
            <a:ext cx="9017000" cy="420497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回归测试结果（续）</a:t>
            </a:r>
            <a:endParaRPr lang="zh-CN" altLang="en-US">
              <a:sym typeface="+mn-ea"/>
            </a:endParaRPr>
          </a:p>
        </p:txBody>
      </p:sp>
      <p:sp>
        <p:nvSpPr>
          <p:cNvPr id="5" name="内容占位符 4"/>
          <p:cNvSpPr>
            <a:spLocks noGrp="1"/>
          </p:cNvSpPr>
          <p:nvPr>
            <p:ph idx="1"/>
          </p:nvPr>
        </p:nvSpPr>
        <p:spPr>
          <a:xfrm>
            <a:off x="510540" y="852805"/>
            <a:ext cx="11170920" cy="1180465"/>
          </a:xfrm>
        </p:spPr>
        <p:txBody>
          <a:bodyPr/>
          <a:p>
            <a:pPr marL="0" indent="0">
              <a:buNone/>
            </a:pPr>
            <a:r>
              <a:rPr lang="zh-CN" altLang="en-US" sz="2800"/>
              <a:t>测试类型：</a:t>
            </a:r>
            <a:r>
              <a:rPr lang="zh-CN" altLang="en-US" sz="2800">
                <a:sym typeface="+mn-ea"/>
              </a:rPr>
              <a:t>功能</a:t>
            </a:r>
            <a:r>
              <a:rPr lang="en-US" altLang="zh-CN" sz="2800">
                <a:sym typeface="+mn-ea"/>
              </a:rPr>
              <a:t>+</a:t>
            </a:r>
            <a:r>
              <a:rPr lang="zh-CN" altLang="en-US" sz="2800">
                <a:sym typeface="+mn-ea"/>
              </a:rPr>
              <a:t>界面测试</a:t>
            </a:r>
            <a:endParaRPr lang="zh-CN" altLang="en-US" sz="2800"/>
          </a:p>
          <a:p>
            <a:pPr marL="0" indent="0">
              <a:buNone/>
            </a:pPr>
            <a:endParaRPr lang="zh-CN" altLang="en-US"/>
          </a:p>
          <a:p>
            <a:pPr lvl="1"/>
            <a:r>
              <a:rPr lang="en-US" altLang="zh-CN">
                <a:sym typeface="+mn-ea"/>
              </a:rPr>
              <a:t>BOOL-TOOL-M013  测试词插入缺陷</a:t>
            </a:r>
            <a:endParaRPr lang="en-US" altLang="zh-CN">
              <a:sym typeface="+mn-ea"/>
            </a:endParaRPr>
          </a:p>
          <a:p>
            <a:pPr marL="0" indent="0">
              <a:buNone/>
            </a:pPr>
            <a:endParaRPr lang="zh-CN" altLang="en-US"/>
          </a:p>
          <a:p>
            <a:pPr marL="0" indent="0">
              <a:buNone/>
            </a:pPr>
            <a:r>
              <a:rPr lang="zh-CN" altLang="en-US"/>
              <a:t>       </a:t>
            </a:r>
            <a:endParaRPr lang="zh-CN" altLang="en-US"/>
          </a:p>
        </p:txBody>
      </p:sp>
      <p:sp>
        <p:nvSpPr>
          <p:cNvPr id="3" name="文本框 2"/>
          <p:cNvSpPr txBox="1"/>
          <p:nvPr/>
        </p:nvSpPr>
        <p:spPr>
          <a:xfrm>
            <a:off x="713740" y="2252980"/>
            <a:ext cx="2354580" cy="2861310"/>
          </a:xfrm>
          <a:prstGeom prst="rect">
            <a:avLst/>
          </a:prstGeom>
          <a:noFill/>
        </p:spPr>
        <p:txBody>
          <a:bodyPr wrap="square" rtlCol="0">
            <a:spAutoFit/>
          </a:bodyPr>
          <a:p>
            <a:r>
              <a:rPr lang="zh-CN" altLang="en-US">
                <a:sym typeface="+mn-ea"/>
              </a:rPr>
              <a:t>输入：</a:t>
            </a:r>
            <a:endParaRPr lang="zh-CN" altLang="en-US">
              <a:sym typeface="+mn-ea"/>
            </a:endParaRPr>
          </a:p>
          <a:p>
            <a:endParaRPr lang="zh-CN" altLang="en-US">
              <a:sym typeface="+mn-ea"/>
            </a:endParaRPr>
          </a:p>
          <a:p>
            <a:pPr marL="342900" indent="-342900">
              <a:buAutoNum type="arabicPeriod"/>
            </a:pPr>
            <a:r>
              <a:rPr lang="zh-CN" altLang="en-US">
                <a:sym typeface="+mn-ea"/>
              </a:rPr>
              <a:t>ab+cd</a:t>
            </a:r>
            <a:endParaRPr lang="zh-CN" altLang="en-US">
              <a:sym typeface="+mn-ea"/>
            </a:endParaRPr>
          </a:p>
          <a:p>
            <a:pPr marL="342900" indent="-342900">
              <a:buAutoNum type="arabicPeriod"/>
            </a:pPr>
            <a:r>
              <a:rPr lang="zh-CN" altLang="en-US">
                <a:sym typeface="+mn-ea"/>
              </a:rPr>
              <a:t>c+cd</a:t>
            </a:r>
            <a:endParaRPr lang="zh-CN" altLang="en-US">
              <a:sym typeface="+mn-ea"/>
            </a:endParaRPr>
          </a:p>
          <a:p>
            <a:pPr marL="342900" indent="-342900">
              <a:buAutoNum type="arabicPeriod"/>
            </a:pPr>
            <a:r>
              <a:rPr lang="zh-CN" altLang="en-US">
                <a:sym typeface="+mn-ea"/>
              </a:rPr>
              <a:t>双缺陷</a:t>
            </a:r>
            <a:endParaRPr lang="zh-CN" altLang="en-US">
              <a:sym typeface="+mn-ea"/>
            </a:endParaRPr>
          </a:p>
          <a:p>
            <a:pPr marL="342900" indent="-342900">
              <a:buAutoNum type="arabicPeriod"/>
            </a:pPr>
            <a:endParaRPr lang="zh-CN" altLang="en-US">
              <a:sym typeface="+mn-ea"/>
            </a:endParaRPr>
          </a:p>
          <a:p>
            <a:r>
              <a:rPr lang="zh-CN" altLang="en-US">
                <a:sym typeface="+mn-ea"/>
              </a:rPr>
              <a:t>期望：</a:t>
            </a:r>
            <a:r>
              <a:rPr lang="en-US" altLang="zh-CN">
                <a:sym typeface="+mn-ea"/>
              </a:rPr>
              <a:t>正确的动画效果</a:t>
            </a:r>
            <a:endParaRPr lang="en-US" altLang="zh-CN">
              <a:sym typeface="+mn-ea"/>
            </a:endParaRPr>
          </a:p>
          <a:p>
            <a:endParaRPr lang="zh-CN" altLang="en-US"/>
          </a:p>
          <a:p>
            <a:r>
              <a:rPr lang="zh-CN" altLang="en-US"/>
              <a:t>结果：动画正常</a:t>
            </a:r>
            <a:endParaRPr lang="zh-CN" altLang="en-US"/>
          </a:p>
        </p:txBody>
      </p:sp>
      <p:pic>
        <p:nvPicPr>
          <p:cNvPr id="64" name="图片 64"/>
          <p:cNvPicPr>
            <a:picLocks noChangeAspect="1"/>
          </p:cNvPicPr>
          <p:nvPr/>
        </p:nvPicPr>
        <p:blipFill>
          <a:blip r:embed="rId1"/>
          <a:stretch>
            <a:fillRect/>
          </a:stretch>
        </p:blipFill>
        <p:spPr>
          <a:xfrm>
            <a:off x="2979420" y="2252980"/>
            <a:ext cx="9017000" cy="4204970"/>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42340" y="974725"/>
            <a:ext cx="4043680" cy="6000750"/>
          </a:xfrm>
          <a:prstGeom prst="rect">
            <a:avLst/>
          </a:prstGeom>
          <a:noFill/>
        </p:spPr>
        <p:txBody>
          <a:bodyPr wrap="square" rtlCol="0" anchor="t">
            <a:spAutoFit/>
          </a:bodyPr>
          <a:p>
            <a:endParaRPr lang="zh-CN" altLang="en-US" sz="2400">
              <a:sym typeface="+mn-ea"/>
            </a:endParaRPr>
          </a:p>
          <a:p>
            <a:pPr marL="342900" lvl="0" indent="-342900">
              <a:buFont typeface="Arial" panose="020B0604020202020204" pitchFamily="34" charset="0"/>
              <a:buChar char="•"/>
            </a:pPr>
            <a:r>
              <a:rPr lang="en-US" altLang="zh-CN" sz="2400">
                <a:sym typeface="+mn-ea"/>
              </a:rPr>
              <a:t>65</a:t>
            </a:r>
            <a:r>
              <a:rPr lang="zh-CN" altLang="en-US" sz="2400">
                <a:sym typeface="+mn-ea"/>
              </a:rPr>
              <a:t>个测试用例</a:t>
            </a:r>
            <a:endParaRPr lang="zh-CN" altLang="en-US" sz="2400">
              <a:sym typeface="+mn-ea"/>
            </a:endParaRPr>
          </a:p>
          <a:p>
            <a:pPr marL="800100" lvl="1" indent="-342900">
              <a:buFont typeface="Arial" panose="020B0604020202020204" pitchFamily="34" charset="0"/>
              <a:buChar char="•"/>
            </a:pPr>
            <a:r>
              <a:rPr lang="zh-CN" altLang="en-US" sz="2400">
                <a:sym typeface="+mn-ea"/>
              </a:rPr>
              <a:t>通过</a:t>
            </a:r>
            <a:r>
              <a:rPr lang="en-US" altLang="zh-CN" sz="2400">
                <a:sym typeface="+mn-ea"/>
              </a:rPr>
              <a:t>46</a:t>
            </a:r>
            <a:r>
              <a:rPr lang="zh-CN" altLang="en-US" sz="2400">
                <a:sym typeface="+mn-ea"/>
              </a:rPr>
              <a:t>个</a:t>
            </a:r>
            <a:endParaRPr lang="zh-CN" altLang="en-US" sz="2400">
              <a:sym typeface="+mn-ea"/>
            </a:endParaRPr>
          </a:p>
          <a:p>
            <a:pPr marL="800100" lvl="1" indent="-342900">
              <a:buFont typeface="Arial" panose="020B0604020202020204" pitchFamily="34" charset="0"/>
              <a:buChar char="•"/>
            </a:pPr>
            <a:r>
              <a:rPr lang="zh-CN" altLang="en-US" sz="2400">
                <a:sym typeface="+mn-ea"/>
              </a:rPr>
              <a:t>缺陷 </a:t>
            </a:r>
            <a:r>
              <a:rPr lang="en-US" altLang="zh-CN" sz="2400">
                <a:sym typeface="+mn-ea"/>
              </a:rPr>
              <a:t>19</a:t>
            </a:r>
            <a:r>
              <a:rPr lang="zh-CN" altLang="en-US" sz="2400">
                <a:sym typeface="+mn-ea"/>
              </a:rPr>
              <a:t>个</a:t>
            </a:r>
            <a:endParaRPr lang="zh-CN" altLang="en-US" sz="2400">
              <a:sym typeface="+mn-ea"/>
            </a:endParaRPr>
          </a:p>
          <a:p>
            <a:pPr marL="1257300" lvl="2" indent="-342900">
              <a:buFont typeface="Arial" panose="020B0604020202020204" pitchFamily="34" charset="0"/>
              <a:buChar char="•"/>
            </a:pPr>
            <a:r>
              <a:rPr lang="en-US" altLang="zh-CN" sz="2400">
                <a:sym typeface="+mn-ea"/>
              </a:rPr>
              <a:t>13</a:t>
            </a:r>
            <a:r>
              <a:rPr lang="zh-CN" altLang="en-US" sz="2400">
                <a:sym typeface="+mn-ea"/>
              </a:rPr>
              <a:t>个中等级</a:t>
            </a:r>
            <a:r>
              <a:rPr lang="en-US" altLang="zh-CN" sz="2400">
                <a:sym typeface="+mn-ea"/>
              </a:rPr>
              <a:t>bug</a:t>
            </a:r>
            <a:endParaRPr lang="en-US" altLang="zh-CN" sz="2400">
              <a:sym typeface="+mn-ea"/>
            </a:endParaRPr>
          </a:p>
          <a:p>
            <a:pPr marL="1257300" lvl="2" indent="-342900">
              <a:buFont typeface="Arial" panose="020B0604020202020204" pitchFamily="34" charset="0"/>
              <a:buChar char="•"/>
            </a:pPr>
            <a:r>
              <a:rPr lang="en-US" altLang="zh-CN" sz="2400">
                <a:sym typeface="+mn-ea"/>
              </a:rPr>
              <a:t>6</a:t>
            </a:r>
            <a:r>
              <a:rPr lang="zh-CN" altLang="en-US" sz="2400">
                <a:sym typeface="+mn-ea"/>
              </a:rPr>
              <a:t>个低等级</a:t>
            </a:r>
            <a:r>
              <a:rPr lang="en-US" altLang="zh-CN" sz="2400">
                <a:sym typeface="+mn-ea"/>
              </a:rPr>
              <a:t>bug</a:t>
            </a:r>
            <a:endParaRPr lang="en-US" altLang="zh-CN" sz="2400">
              <a:sym typeface="+mn-ea"/>
            </a:endParaRPr>
          </a:p>
          <a:p>
            <a:pPr marL="1257300" lvl="2" indent="-342900">
              <a:buFont typeface="Arial" panose="020B0604020202020204" pitchFamily="34" charset="0"/>
              <a:buChar char="•"/>
            </a:pPr>
            <a:endParaRPr lang="en-US" altLang="zh-CN" sz="2400">
              <a:sym typeface="+mn-ea"/>
            </a:endParaRPr>
          </a:p>
          <a:p>
            <a:pPr marL="342900" lvl="0" indent="-342900">
              <a:buFont typeface="Arial" panose="020B0604020202020204" pitchFamily="34" charset="0"/>
              <a:buChar char="•"/>
            </a:pPr>
            <a:r>
              <a:rPr lang="zh-CN" altLang="en-US" sz="2400">
                <a:sym typeface="+mn-ea"/>
              </a:rPr>
              <a:t>系统总体上运行良好，能够正确展示大部分布尔表达式的介绍和动画效果。</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系统不够稳定，一周内随机采样</a:t>
            </a:r>
            <a:r>
              <a:rPr lang="en-US" altLang="zh-CN" sz="2400">
                <a:sym typeface="+mn-ea"/>
              </a:rPr>
              <a:t>7</a:t>
            </a:r>
            <a:r>
              <a:rPr lang="zh-CN" altLang="en-US" sz="2400">
                <a:sym typeface="+mn-ea"/>
              </a:rPr>
              <a:t>次访问，有</a:t>
            </a:r>
            <a:r>
              <a:rPr lang="en-US" altLang="zh-CN" sz="2400">
                <a:sym typeface="+mn-ea"/>
              </a:rPr>
              <a:t>3</a:t>
            </a:r>
            <a:r>
              <a:rPr lang="zh-CN" altLang="en-US" sz="2400">
                <a:sym typeface="+mn-ea"/>
              </a:rPr>
              <a:t>次无法返回页面。</a:t>
            </a:r>
            <a:endParaRPr lang="zh-CN" altLang="en-US" sz="2400">
              <a:sym typeface="+mn-ea"/>
            </a:endParaRPr>
          </a:p>
          <a:p>
            <a:pPr marL="342900" lvl="0" indent="-342900">
              <a:buFont typeface="Arial" panose="020B0604020202020204" pitchFamily="34" charset="0"/>
              <a:buChar char="•"/>
            </a:pPr>
            <a:endParaRPr lang="en-US" altLang="zh-CN" sz="2400">
              <a:sym typeface="+mn-ea"/>
            </a:endParaRPr>
          </a:p>
          <a:p>
            <a:pPr marL="1257300" lvl="2" indent="-342900">
              <a:buFont typeface="Arial" panose="020B0604020202020204" pitchFamily="34" charset="0"/>
              <a:buChar char="•"/>
            </a:pPr>
            <a:endParaRPr lang="zh-CN" altLang="en-US" sz="2400">
              <a:sym typeface="+mn-ea"/>
            </a:endParaRPr>
          </a:p>
        </p:txBody>
      </p:sp>
      <p:sp>
        <p:nvSpPr>
          <p:cNvPr id="5" name="标题 4"/>
          <p:cNvSpPr>
            <a:spLocks noGrp="1"/>
          </p:cNvSpPr>
          <p:nvPr>
            <p:ph type="title"/>
          </p:nvPr>
        </p:nvSpPr>
        <p:spPr>
          <a:xfrm>
            <a:off x="609600" y="-39052"/>
            <a:ext cx="10972800" cy="1143000"/>
          </a:xfrm>
        </p:spPr>
        <p:txBody>
          <a:bodyPr/>
          <a:p>
            <a:r>
              <a:rPr lang="zh-CN" altLang="en-US"/>
              <a:t>第一轮测试小结</a:t>
            </a:r>
            <a:endParaRPr lang="zh-CN" altLang="en-US"/>
          </a:p>
        </p:txBody>
      </p:sp>
      <p:pic>
        <p:nvPicPr>
          <p:cNvPr id="2" name="图片 1"/>
          <p:cNvPicPr>
            <a:picLocks noChangeAspect="1"/>
          </p:cNvPicPr>
          <p:nvPr/>
        </p:nvPicPr>
        <p:blipFill>
          <a:blip r:embed="rId1"/>
          <a:stretch>
            <a:fillRect/>
          </a:stretch>
        </p:blipFill>
        <p:spPr>
          <a:xfrm>
            <a:off x="5925820" y="842645"/>
            <a:ext cx="4116070" cy="5774690"/>
          </a:xfrm>
          <a:prstGeom prst="rect">
            <a:avLst/>
          </a:prstGeom>
        </p:spPr>
      </p:pic>
      <p:pic>
        <p:nvPicPr>
          <p:cNvPr id="3" name="图片 2"/>
          <p:cNvPicPr>
            <a:picLocks noChangeAspect="1"/>
          </p:cNvPicPr>
          <p:nvPr/>
        </p:nvPicPr>
        <p:blipFill>
          <a:blip r:embed="rId2"/>
          <a:srcRect t="11209"/>
          <a:stretch>
            <a:fillRect/>
          </a:stretch>
        </p:blipFill>
        <p:spPr>
          <a:xfrm>
            <a:off x="5925820" y="6075045"/>
            <a:ext cx="4115435" cy="900430"/>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42340" y="974725"/>
            <a:ext cx="4613275" cy="5631180"/>
          </a:xfrm>
          <a:prstGeom prst="rect">
            <a:avLst/>
          </a:prstGeom>
          <a:noFill/>
        </p:spPr>
        <p:txBody>
          <a:bodyPr wrap="square" rtlCol="0" anchor="t">
            <a:spAutoFit/>
          </a:bodyPr>
          <a:p>
            <a:endParaRPr lang="zh-CN" altLang="en-US" sz="2400">
              <a:sym typeface="+mn-ea"/>
            </a:endParaRPr>
          </a:p>
          <a:p>
            <a:pPr marL="342900" lvl="0" indent="-342900">
              <a:buFont typeface="Arial" panose="020B0604020202020204" pitchFamily="34" charset="0"/>
              <a:buChar char="•"/>
            </a:pPr>
            <a:r>
              <a:rPr lang="en-US" altLang="zh-CN" sz="2400">
                <a:sym typeface="+mn-ea"/>
              </a:rPr>
              <a:t>65</a:t>
            </a:r>
            <a:r>
              <a:rPr lang="zh-CN" altLang="en-US" sz="2400">
                <a:sym typeface="+mn-ea"/>
              </a:rPr>
              <a:t>个测试用例</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第一轮测试发现的</a:t>
            </a:r>
            <a:r>
              <a:rPr lang="en-US" altLang="zh-CN" sz="2400">
                <a:sym typeface="+mn-ea"/>
              </a:rPr>
              <a:t>19</a:t>
            </a:r>
            <a:r>
              <a:rPr lang="zh-CN" altLang="en-US" sz="2400">
                <a:sym typeface="+mn-ea"/>
              </a:rPr>
              <a:t>个缺陷中：</a:t>
            </a:r>
            <a:endParaRPr lang="zh-CN" altLang="en-US" sz="2400">
              <a:sym typeface="+mn-ea"/>
            </a:endParaRPr>
          </a:p>
          <a:p>
            <a:pPr marL="800100" lvl="1" indent="-342900">
              <a:buFont typeface="Arial" panose="020B0604020202020204" pitchFamily="34" charset="0"/>
              <a:buChar char="•"/>
            </a:pPr>
            <a:r>
              <a:rPr lang="zh-CN" altLang="en-US" sz="2400">
                <a:sym typeface="+mn-ea"/>
              </a:rPr>
              <a:t>解决了</a:t>
            </a:r>
            <a:r>
              <a:rPr lang="en-US" altLang="zh-CN" sz="2400">
                <a:sym typeface="+mn-ea"/>
              </a:rPr>
              <a:t>10</a:t>
            </a:r>
            <a:r>
              <a:rPr lang="zh-CN" altLang="en-US" sz="2400">
                <a:sym typeface="+mn-ea"/>
              </a:rPr>
              <a:t>个</a:t>
            </a:r>
            <a:endParaRPr lang="zh-CN" altLang="en-US" sz="2400">
              <a:sym typeface="+mn-ea"/>
            </a:endParaRPr>
          </a:p>
          <a:p>
            <a:pPr marL="800100" lvl="1" indent="-342900">
              <a:buFont typeface="Arial" panose="020B0604020202020204" pitchFamily="34" charset="0"/>
              <a:buChar char="•"/>
            </a:pPr>
            <a:r>
              <a:rPr lang="zh-CN" altLang="en-US" sz="2400">
                <a:sym typeface="+mn-ea"/>
              </a:rPr>
              <a:t>非</a:t>
            </a:r>
            <a:r>
              <a:rPr lang="en-US" altLang="zh-CN" sz="2400">
                <a:sym typeface="+mn-ea"/>
              </a:rPr>
              <a:t>Bug3</a:t>
            </a:r>
            <a:r>
              <a:rPr lang="zh-CN" altLang="en-US" sz="2400">
                <a:sym typeface="+mn-ea"/>
              </a:rPr>
              <a:t>个</a:t>
            </a:r>
            <a:endParaRPr lang="zh-CN" altLang="en-US" sz="2400">
              <a:sym typeface="+mn-ea"/>
            </a:endParaRPr>
          </a:p>
          <a:p>
            <a:pPr marL="800100" lvl="1" indent="-342900">
              <a:buFont typeface="Arial" panose="020B0604020202020204" pitchFamily="34" charset="0"/>
              <a:buChar char="•"/>
            </a:pPr>
            <a:r>
              <a:rPr lang="zh-CN" altLang="en-US" sz="2400">
                <a:sym typeface="+mn-ea"/>
              </a:rPr>
              <a:t>不通过</a:t>
            </a:r>
            <a:r>
              <a:rPr lang="en-US" altLang="zh-CN" sz="2400">
                <a:sym typeface="+mn-ea"/>
              </a:rPr>
              <a:t>2</a:t>
            </a:r>
            <a:r>
              <a:rPr lang="zh-CN" altLang="en-US" sz="2400">
                <a:sym typeface="+mn-ea"/>
              </a:rPr>
              <a:t>个</a:t>
            </a:r>
            <a:endParaRPr lang="zh-CN" altLang="en-US" sz="2400">
              <a:sym typeface="+mn-ea"/>
            </a:endParaRPr>
          </a:p>
          <a:p>
            <a:pPr marL="800100" lvl="1" indent="-342900">
              <a:buFont typeface="Arial" panose="020B0604020202020204" pitchFamily="34" charset="0"/>
              <a:buChar char="•"/>
            </a:pPr>
            <a:r>
              <a:rPr lang="zh-CN" altLang="en-US" sz="2400">
                <a:sym typeface="+mn-ea"/>
              </a:rPr>
              <a:t>延期解决 </a:t>
            </a:r>
            <a:r>
              <a:rPr lang="en-US" altLang="zh-CN" sz="2400">
                <a:sym typeface="+mn-ea"/>
              </a:rPr>
              <a:t>1</a:t>
            </a:r>
            <a:r>
              <a:rPr lang="zh-CN" altLang="en-US" sz="2400">
                <a:sym typeface="+mn-ea"/>
              </a:rPr>
              <a:t>个</a:t>
            </a:r>
            <a:endParaRPr lang="zh-CN" altLang="en-US" sz="2400">
              <a:sym typeface="+mn-ea"/>
            </a:endParaRPr>
          </a:p>
          <a:p>
            <a:pPr marL="800100" lvl="1" indent="-342900">
              <a:buFont typeface="Arial" panose="020B0604020202020204" pitchFamily="34" charset="0"/>
              <a:buChar char="•"/>
            </a:pPr>
            <a:endParaRPr lang="en-US" altLang="zh-CN" sz="2400">
              <a:sym typeface="+mn-ea"/>
            </a:endParaRPr>
          </a:p>
          <a:p>
            <a:pPr marL="342900" lvl="0" indent="-342900">
              <a:buFont typeface="Arial" panose="020B0604020202020204" pitchFamily="34" charset="0"/>
              <a:buChar char="•"/>
            </a:pPr>
            <a:r>
              <a:rPr lang="zh-CN" altLang="en-US" sz="2400">
                <a:sym typeface="+mn-ea"/>
              </a:rPr>
              <a:t>系统总体上运行良好，能够正确展示大部分布尔表达式的介绍和动画效果。</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系统不够稳定，问题依旧存在</a:t>
            </a:r>
            <a:endParaRPr lang="en-US" altLang="zh-CN" sz="2400">
              <a:sym typeface="+mn-ea"/>
            </a:endParaRPr>
          </a:p>
          <a:p>
            <a:pPr marL="1257300" lvl="2" indent="-342900">
              <a:buFont typeface="Arial" panose="020B0604020202020204" pitchFamily="34" charset="0"/>
              <a:buChar char="•"/>
            </a:pPr>
            <a:endParaRPr lang="zh-CN" altLang="en-US" sz="2400">
              <a:sym typeface="+mn-ea"/>
            </a:endParaRPr>
          </a:p>
        </p:txBody>
      </p:sp>
      <p:sp>
        <p:nvSpPr>
          <p:cNvPr id="5" name="标题 4"/>
          <p:cNvSpPr>
            <a:spLocks noGrp="1"/>
          </p:cNvSpPr>
          <p:nvPr>
            <p:ph type="title"/>
          </p:nvPr>
        </p:nvSpPr>
        <p:spPr>
          <a:xfrm>
            <a:off x="609600" y="-39052"/>
            <a:ext cx="10972800" cy="1143000"/>
          </a:xfrm>
        </p:spPr>
        <p:txBody>
          <a:bodyPr/>
          <a:p>
            <a:r>
              <a:rPr lang="zh-CN" altLang="en-US"/>
              <a:t>回归测试小结</a:t>
            </a:r>
            <a:endParaRPr lang="zh-CN" altLang="en-US"/>
          </a:p>
        </p:txBody>
      </p:sp>
      <p:pic>
        <p:nvPicPr>
          <p:cNvPr id="6" name="图片 5"/>
          <p:cNvPicPr>
            <a:picLocks noChangeAspect="1"/>
          </p:cNvPicPr>
          <p:nvPr/>
        </p:nvPicPr>
        <p:blipFill>
          <a:blip r:embed="rId1"/>
          <a:stretch>
            <a:fillRect/>
          </a:stretch>
        </p:blipFill>
        <p:spPr>
          <a:xfrm>
            <a:off x="5883910" y="1593850"/>
            <a:ext cx="5698490" cy="2936875"/>
          </a:xfrm>
          <a:prstGeom prst="rect">
            <a:avLst/>
          </a:prstGeom>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42340" y="911860"/>
            <a:ext cx="7409180" cy="5815965"/>
          </a:xfrm>
          <a:prstGeom prst="rect">
            <a:avLst/>
          </a:prstGeom>
          <a:noFill/>
        </p:spPr>
        <p:txBody>
          <a:bodyPr wrap="square" rtlCol="0" anchor="t">
            <a:spAutoFit/>
          </a:bodyPr>
          <a:p>
            <a:pPr marL="342900" lvl="0" indent="-342900">
              <a:buFont typeface="Arial" panose="020B0604020202020204" pitchFamily="34" charset="0"/>
              <a:buChar char="•"/>
            </a:pPr>
            <a:r>
              <a:rPr lang="zh-CN" altLang="en-US" sz="2400">
                <a:sym typeface="+mn-ea"/>
              </a:rPr>
              <a:t>内容测试：</a:t>
            </a:r>
            <a:endParaRPr lang="zh-CN" altLang="en-US" sz="2400">
              <a:sym typeface="+mn-ea"/>
            </a:endParaRPr>
          </a:p>
          <a:p>
            <a:pPr marL="800100" lvl="1" indent="-342900">
              <a:buFont typeface="Arial" panose="020B0604020202020204" pitchFamily="34" charset="0"/>
              <a:buChar char="•"/>
            </a:pPr>
            <a:endParaRPr lang="zh-CN" altLang="en-US" sz="2400">
              <a:sym typeface="+mn-ea"/>
            </a:endParaRPr>
          </a:p>
          <a:p>
            <a:pPr marL="800100" lvl="1" indent="-342900">
              <a:buFont typeface="Arial" panose="020B0604020202020204" pitchFamily="34" charset="0"/>
              <a:buChar char="•"/>
            </a:pPr>
            <a:r>
              <a:rPr lang="zh-CN" altLang="en-US" sz="2400">
                <a:sym typeface="+mn-ea"/>
              </a:rPr>
              <a:t> </a:t>
            </a:r>
            <a:r>
              <a:rPr lang="zh-CN" altLang="en-US" sz="2000">
                <a:sym typeface="+mn-ea"/>
              </a:rPr>
              <a:t>本部分测试为内容测试与部分配置测试。</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共发现一个bug，在第一次测试时，对页面进行拉大缩小时，发现层次关系页面内容会不显示。但在回归测试中，发现这个bug被修正了。</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本次内容测试发现网站内容测试层面句法及语义都是合理的，无明显排版错误。</a:t>
            </a:r>
            <a:endParaRPr lang="zh-CN" altLang="en-US" sz="2000">
              <a:sym typeface="+mn-ea"/>
            </a:endParaRPr>
          </a:p>
          <a:p>
            <a:pPr marL="800100" lvl="1" indent="-342900">
              <a:buFont typeface="Arial" panose="020B0604020202020204" pitchFamily="34" charset="0"/>
              <a:buChar char="•"/>
            </a:pPr>
            <a:r>
              <a:rPr lang="zh-CN" altLang="en-US" sz="2000">
                <a:sym typeface="+mn-ea"/>
              </a:rPr>
              <a:t>网站信息基本正确，组织结构合适，发现的排版错误也及时得到了修正。</a:t>
            </a:r>
            <a:endParaRPr lang="zh-CN" altLang="en-US" sz="2000">
              <a:sym typeface="+mn-ea"/>
            </a:endParaRPr>
          </a:p>
          <a:p>
            <a:pPr marL="800100" lvl="1" indent="-342900">
              <a:buFont typeface="Arial" panose="020B0604020202020204" pitchFamily="34" charset="0"/>
              <a:buChar char="•"/>
            </a:pPr>
            <a:r>
              <a:rPr lang="zh-CN" altLang="en-US" sz="2000">
                <a:sym typeface="+mn-ea"/>
              </a:rPr>
              <a:t>网站内容对象版面设计可以得到最终用户的理解，展现的信息一致。</a:t>
            </a:r>
            <a:endParaRPr lang="zh-CN" altLang="en-US" sz="2000">
              <a:sym typeface="+mn-ea"/>
            </a:endParaRPr>
          </a:p>
          <a:p>
            <a:pPr marL="800100" lvl="1" indent="-342900">
              <a:buFont typeface="Arial" panose="020B0604020202020204" pitchFamily="34" charset="0"/>
              <a:buChar char="•"/>
            </a:pPr>
            <a:r>
              <a:rPr lang="zh-CN" altLang="en-US" sz="2000">
                <a:sym typeface="+mn-ea"/>
              </a:rPr>
              <a:t>内容展现能够准确表现内容</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层次关系图，用动画和多种色彩展示，内容丰富充实。易于理解。</a:t>
            </a:r>
            <a:endParaRPr lang="en-US" altLang="zh-CN" sz="2000">
              <a:sym typeface="+mn-ea"/>
            </a:endParaRPr>
          </a:p>
        </p:txBody>
      </p:sp>
      <p:sp>
        <p:nvSpPr>
          <p:cNvPr id="5" name="标题 4"/>
          <p:cNvSpPr>
            <a:spLocks noGrp="1"/>
          </p:cNvSpPr>
          <p:nvPr>
            <p:ph type="title"/>
          </p:nvPr>
        </p:nvSpPr>
        <p:spPr>
          <a:xfrm>
            <a:off x="609600" y="-39052"/>
            <a:ext cx="10972800" cy="1143000"/>
          </a:xfrm>
        </p:spPr>
        <p:txBody>
          <a:bodyPr/>
          <a:p>
            <a:r>
              <a:rPr lang="zh-CN" altLang="en-US"/>
              <a:t>测试总结</a:t>
            </a:r>
            <a:endParaRPr lang="zh-CN" altLang="en-US"/>
          </a:p>
        </p:txBody>
      </p:sp>
      <p:pic>
        <p:nvPicPr>
          <p:cNvPr id="2" name="图片 1"/>
          <p:cNvPicPr>
            <a:picLocks noChangeAspect="1"/>
          </p:cNvPicPr>
          <p:nvPr/>
        </p:nvPicPr>
        <p:blipFill>
          <a:blip r:embed="rId1"/>
          <a:stretch>
            <a:fillRect/>
          </a:stretch>
        </p:blipFill>
        <p:spPr>
          <a:xfrm>
            <a:off x="8604250" y="2256155"/>
            <a:ext cx="3066415" cy="13335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测试策略</a:t>
            </a:r>
            <a:endParaRPr lang="zh-CN" altLang="en-US">
              <a:sym typeface="+mn-ea"/>
            </a:endParaRPr>
          </a:p>
        </p:txBody>
      </p:sp>
      <p:sp>
        <p:nvSpPr>
          <p:cNvPr id="3" name="内容占位符 2"/>
          <p:cNvSpPr>
            <a:spLocks noGrp="1"/>
          </p:cNvSpPr>
          <p:nvPr>
            <p:ph idx="1"/>
          </p:nvPr>
        </p:nvSpPr>
        <p:spPr>
          <a:xfrm>
            <a:off x="502920" y="1296035"/>
            <a:ext cx="11170920" cy="5354955"/>
          </a:xfrm>
        </p:spPr>
        <p:txBody>
          <a:bodyPr/>
          <a:p>
            <a:pPr marL="0" indent="0">
              <a:buNone/>
            </a:pPr>
            <a:r>
              <a:rPr lang="zh-CN" altLang="en-US" sz="2800"/>
              <a:t>测试类型：</a:t>
            </a:r>
            <a:r>
              <a:rPr lang="zh-CN" altLang="en-US" sz="2800">
                <a:sym typeface="+mn-ea"/>
              </a:rPr>
              <a:t>内容测试</a:t>
            </a:r>
            <a:endParaRPr lang="zh-CN" altLang="en-US" sz="2800"/>
          </a:p>
          <a:p>
            <a:pPr marL="0" indent="0">
              <a:buNone/>
            </a:pPr>
            <a:endParaRPr lang="zh-CN" altLang="en-US"/>
          </a:p>
          <a:p>
            <a:pPr marL="0" indent="0">
              <a:buNone/>
            </a:pPr>
            <a:endParaRPr lang="zh-CN" altLang="en-US"/>
          </a:p>
          <a:p>
            <a:pPr marL="0" indent="0">
              <a:buNone/>
            </a:pPr>
            <a:endParaRPr lang="zh-CN" altLang="en-US"/>
          </a:p>
        </p:txBody>
      </p:sp>
      <p:pic>
        <p:nvPicPr>
          <p:cNvPr id="6" name="图片 5" descr="1"/>
          <p:cNvPicPr>
            <a:picLocks noChangeAspect="1"/>
          </p:cNvPicPr>
          <p:nvPr/>
        </p:nvPicPr>
        <p:blipFill>
          <a:blip r:embed="rId1"/>
          <a:srcRect l="15931" t="4068"/>
          <a:stretch>
            <a:fillRect/>
          </a:stretch>
        </p:blipFill>
        <p:spPr>
          <a:xfrm>
            <a:off x="748030" y="1859915"/>
            <a:ext cx="9581515" cy="4942840"/>
          </a:xfrm>
          <a:prstGeom prst="rect">
            <a:avLst/>
          </a:prstGeom>
        </p:spPr>
      </p:pic>
      <p:cxnSp>
        <p:nvCxnSpPr>
          <p:cNvPr id="7" name="直接连接符 6"/>
          <p:cNvCxnSpPr/>
          <p:nvPr/>
        </p:nvCxnSpPr>
        <p:spPr>
          <a:xfrm flipV="1">
            <a:off x="4140200" y="3330575"/>
            <a:ext cx="4752035" cy="93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5615" y="797560"/>
            <a:ext cx="8258175" cy="6862445"/>
          </a:xfrm>
          <a:prstGeom prst="rect">
            <a:avLst/>
          </a:prstGeom>
          <a:noFill/>
        </p:spPr>
        <p:txBody>
          <a:bodyPr wrap="square" rtlCol="0" anchor="t">
            <a:spAutoFit/>
          </a:bodyPr>
          <a:p>
            <a:pPr marL="342900" lvl="0" indent="-342900">
              <a:buFont typeface="Arial" panose="020B0604020202020204" pitchFamily="34" charset="0"/>
              <a:buChar char="•"/>
            </a:pPr>
            <a:r>
              <a:rPr lang="zh-CN" altLang="en-US" sz="2400">
                <a:sym typeface="+mn-ea"/>
              </a:rPr>
              <a:t>用户界面测试：</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800100" lvl="1" indent="-342900">
              <a:buFont typeface="Arial" panose="020B0604020202020204" pitchFamily="34" charset="0"/>
              <a:buChar char="•"/>
            </a:pPr>
            <a:r>
              <a:rPr lang="zh-CN" altLang="en-US" sz="2000">
                <a:sym typeface="+mn-ea"/>
              </a:rPr>
              <a:t>修正后的系统，增加了交互提示，用户交互功能增强，部分交互功能，比如坐标提示，希望能够后续版本中增加。</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通过这些测试用例的结果，可以知道该网站在用户界面这块，在界面特性方面对用户来说是基本可用的；</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在界面机制这方面，一开始以为的bug交给学姐审查确认后，发现并不是bug，因此该网站用户机制方面也是基本可用的；</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在界面语义方面考虑到了使用者，对用户提供了清楚的方向，但是在反馈机制部分做的不够好，因为在原表达式栏里两次输入不同布尔表达式后，生成的两个图形没有进行相应的标记标明各图形属于哪个布尔表达式；</a:t>
            </a:r>
            <a:endParaRPr lang="zh-CN" altLang="en-US" sz="2000">
              <a:sym typeface="+mn-ea"/>
            </a:endParaRPr>
          </a:p>
          <a:p>
            <a:pPr marL="800100" lvl="1" indent="-342900">
              <a:buFont typeface="Arial" panose="020B0604020202020204" pitchFamily="34" charset="0"/>
              <a:buChar char="•"/>
            </a:pPr>
            <a:endParaRPr lang="zh-CN" altLang="en-US" sz="2000">
              <a:sym typeface="+mn-ea"/>
            </a:endParaRPr>
          </a:p>
          <a:p>
            <a:pPr marL="800100" lvl="1" indent="-342900">
              <a:buFont typeface="Arial" panose="020B0604020202020204" pitchFamily="34" charset="0"/>
              <a:buChar char="•"/>
            </a:pPr>
            <a:r>
              <a:rPr lang="zh-CN" altLang="en-US" sz="2000">
                <a:sym typeface="+mn-ea"/>
              </a:rPr>
              <a:t>在易用性方面，布局等基本符合期望，但是在交互性上，生成的图形的拖拽不够方便。</a:t>
            </a:r>
            <a:endParaRPr lang="zh-CN" altLang="en-US" sz="2000">
              <a:sym typeface="+mn-ea"/>
            </a:endParaRPr>
          </a:p>
          <a:p>
            <a:pPr marL="800100" lvl="1"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endParaRPr lang="en-US" altLang="zh-CN" sz="2400">
              <a:sym typeface="+mn-ea"/>
            </a:endParaRPr>
          </a:p>
        </p:txBody>
      </p:sp>
      <p:sp>
        <p:nvSpPr>
          <p:cNvPr id="5" name="标题 4"/>
          <p:cNvSpPr>
            <a:spLocks noGrp="1"/>
          </p:cNvSpPr>
          <p:nvPr>
            <p:ph type="title"/>
          </p:nvPr>
        </p:nvSpPr>
        <p:spPr>
          <a:xfrm>
            <a:off x="609600" y="-39052"/>
            <a:ext cx="10972800" cy="1143000"/>
          </a:xfrm>
        </p:spPr>
        <p:txBody>
          <a:bodyPr/>
          <a:p>
            <a:r>
              <a:rPr lang="zh-CN" altLang="en-US"/>
              <a:t>测试总结</a:t>
            </a:r>
            <a:endParaRPr lang="zh-CN" altLang="en-US"/>
          </a:p>
        </p:txBody>
      </p:sp>
      <p:pic>
        <p:nvPicPr>
          <p:cNvPr id="2" name="图片 1"/>
          <p:cNvPicPr>
            <a:picLocks noChangeAspect="1"/>
          </p:cNvPicPr>
          <p:nvPr/>
        </p:nvPicPr>
        <p:blipFill>
          <a:blip r:embed="rId1"/>
          <a:stretch>
            <a:fillRect/>
          </a:stretch>
        </p:blipFill>
        <p:spPr>
          <a:xfrm>
            <a:off x="8733790" y="2457450"/>
            <a:ext cx="3152140" cy="2495550"/>
          </a:xfrm>
          <a:prstGeom prst="rect">
            <a:avLst/>
          </a:prstGeom>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5815" y="744220"/>
            <a:ext cx="7106285" cy="6000750"/>
          </a:xfrm>
          <a:prstGeom prst="rect">
            <a:avLst/>
          </a:prstGeom>
          <a:noFill/>
        </p:spPr>
        <p:txBody>
          <a:bodyPr wrap="square" rtlCol="0" anchor="t">
            <a:spAutoFit/>
          </a:bodyPr>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导航测试：</a:t>
            </a:r>
            <a:endParaRPr lang="zh-CN" altLang="en-US" sz="2400">
              <a:sym typeface="+mn-ea"/>
            </a:endParaRPr>
          </a:p>
          <a:p>
            <a:pPr marL="800100" lvl="1" indent="-342900">
              <a:buFont typeface="Arial" panose="020B0604020202020204" pitchFamily="34" charset="0"/>
              <a:buChar char="•"/>
            </a:pPr>
            <a:r>
              <a:rPr lang="zh-CN" altLang="en-US" sz="2400">
                <a:sym typeface="+mn-ea"/>
              </a:rPr>
              <a:t>页面跳转正常。</a:t>
            </a:r>
            <a:endParaRPr lang="zh-CN" altLang="en-US" sz="2400">
              <a:sym typeface="+mn-ea"/>
            </a:endParaRPr>
          </a:p>
          <a:p>
            <a:pPr marL="800100" lvl="1" indent="-342900">
              <a:buFont typeface="Arial" panose="020B0604020202020204" pitchFamily="34" charset="0"/>
              <a:buChar char="•"/>
            </a:pPr>
            <a:r>
              <a:rPr lang="zh-CN" altLang="en-US" sz="2400">
                <a:sym typeface="+mn-ea"/>
              </a:rPr>
              <a:t>第一次加载依然较慢，是否能够优化？</a:t>
            </a:r>
            <a:endParaRPr lang="zh-CN" altLang="en-US" sz="2400">
              <a:sym typeface="+mn-ea"/>
            </a:endParaRPr>
          </a:p>
          <a:p>
            <a:pPr marL="342900" lvl="0" indent="-342900">
              <a:buFont typeface="Arial" panose="020B0604020202020204" pitchFamily="34" charset="0"/>
              <a:buChar char="•"/>
            </a:pPr>
            <a:endParaRPr lang="en-US" altLang="zh-CN" sz="2400">
              <a:sym typeface="+mn-ea"/>
            </a:endParaRPr>
          </a:p>
          <a:p>
            <a:pPr marL="342900" lvl="0" indent="-342900">
              <a:buFont typeface="Arial" panose="020B0604020202020204" pitchFamily="34" charset="0"/>
              <a:buChar char="•"/>
            </a:pPr>
            <a:r>
              <a:rPr lang="zh-CN" altLang="en-US" sz="2400">
                <a:sym typeface="+mn-ea"/>
              </a:rPr>
              <a:t>配置测试：</a:t>
            </a:r>
            <a:endParaRPr lang="zh-CN" altLang="en-US" sz="2400">
              <a:sym typeface="+mn-ea"/>
            </a:endParaRPr>
          </a:p>
          <a:p>
            <a:pPr marL="800100" lvl="1" indent="-342900">
              <a:buFont typeface="Arial" panose="020B0604020202020204" pitchFamily="34" charset="0"/>
              <a:buChar char="•"/>
            </a:pPr>
            <a:r>
              <a:rPr lang="zh-CN" altLang="en-US" sz="2400">
                <a:sym typeface="+mn-ea"/>
              </a:rPr>
              <a:t>对</a:t>
            </a:r>
            <a:r>
              <a:rPr lang="en-US" altLang="zh-CN" sz="2400">
                <a:sym typeface="+mn-ea"/>
              </a:rPr>
              <a:t>chrome</a:t>
            </a:r>
            <a:r>
              <a:rPr lang="zh-CN" altLang="en-US" sz="2400">
                <a:sym typeface="+mn-ea"/>
              </a:rPr>
              <a:t>，</a:t>
            </a:r>
            <a:r>
              <a:rPr lang="en-US" altLang="zh-CN" sz="2400">
                <a:sym typeface="+mn-ea"/>
              </a:rPr>
              <a:t>firefox</a:t>
            </a:r>
            <a:r>
              <a:rPr lang="zh-CN" altLang="en-US" sz="2400">
                <a:sym typeface="+mn-ea"/>
              </a:rPr>
              <a:t>支持较好，</a:t>
            </a:r>
            <a:r>
              <a:rPr lang="en-US" altLang="zh-CN" sz="2400">
                <a:sym typeface="+mn-ea"/>
              </a:rPr>
              <a:t>Edge</a:t>
            </a:r>
            <a:r>
              <a:rPr lang="zh-CN" altLang="en-US" sz="2400">
                <a:sym typeface="+mn-ea"/>
              </a:rPr>
              <a:t>其次，不兼容</a:t>
            </a:r>
            <a:r>
              <a:rPr lang="en-US" altLang="zh-CN" sz="2400">
                <a:sym typeface="+mn-ea"/>
              </a:rPr>
              <a:t>IE</a:t>
            </a:r>
            <a:endParaRPr lang="en-US" altLang="zh-CN" sz="2400">
              <a:sym typeface="+mn-ea"/>
            </a:endParaRPr>
          </a:p>
          <a:p>
            <a:pPr marL="800100" lvl="1" indent="-342900">
              <a:buFont typeface="Arial" panose="020B0604020202020204" pitchFamily="34" charset="0"/>
              <a:buChar char="•"/>
            </a:pPr>
            <a:r>
              <a:rPr lang="zh-CN" altLang="en-US" sz="2400">
                <a:sym typeface="+mn-ea"/>
              </a:rPr>
              <a:t>对常见配置的笔记本机型支持较好。</a:t>
            </a:r>
            <a:endParaRPr lang="zh-CN" altLang="en-US" sz="2400">
              <a:sym typeface="+mn-ea"/>
            </a:endParaRPr>
          </a:p>
          <a:p>
            <a:pPr marL="800100" lvl="1" indent="-342900">
              <a:buFont typeface="Arial" panose="020B0604020202020204" pitchFamily="34" charset="0"/>
              <a:buChar char="•"/>
            </a:pPr>
            <a:r>
              <a:rPr lang="zh-CN" altLang="en-US" sz="2400">
                <a:sym typeface="+mn-ea"/>
              </a:rPr>
              <a:t>对不同操作 系统支持较好，具有跨平台功能。</a:t>
            </a:r>
            <a:endParaRPr lang="zh-CN" altLang="en-US" sz="2400">
              <a:sym typeface="+mn-ea"/>
            </a:endParaRPr>
          </a:p>
          <a:p>
            <a:pPr marL="342900" lvl="0" indent="-342900">
              <a:buFont typeface="Arial" panose="020B0604020202020204" pitchFamily="34" charset="0"/>
              <a:buChar char="•"/>
            </a:pPr>
            <a:endParaRPr lang="zh-CN" altLang="en-US" sz="2400">
              <a:sym typeface="+mn-ea"/>
            </a:endParaRPr>
          </a:p>
          <a:p>
            <a:pPr marL="342900" lvl="0" indent="-342900">
              <a:buFont typeface="Arial" panose="020B0604020202020204" pitchFamily="34" charset="0"/>
              <a:buChar char="•"/>
            </a:pPr>
            <a:r>
              <a:rPr lang="zh-CN" altLang="en-US" sz="2400">
                <a:sym typeface="+mn-ea"/>
              </a:rPr>
              <a:t>功能测试：</a:t>
            </a:r>
            <a:endParaRPr lang="zh-CN" altLang="en-US" sz="2400">
              <a:sym typeface="+mn-ea"/>
            </a:endParaRPr>
          </a:p>
          <a:p>
            <a:pPr marL="800100" lvl="1" indent="-342900">
              <a:buFont typeface="Arial" panose="020B0604020202020204" pitchFamily="34" charset="0"/>
              <a:buChar char="•"/>
            </a:pPr>
            <a:r>
              <a:rPr lang="zh-CN" altLang="en-US" sz="2400">
                <a:sym typeface="+mn-ea"/>
              </a:rPr>
              <a:t>通过功能测试测试结果，可以知道该WEB应用在功能方面测试用例中未存在错误，实际输出与期望输出相同，在功能方面较为完善。</a:t>
            </a:r>
            <a:endParaRPr lang="zh-CN" altLang="en-US" sz="2400">
              <a:sym typeface="+mn-ea"/>
            </a:endParaRPr>
          </a:p>
          <a:p>
            <a:pPr marL="342900" lvl="0" indent="-342900">
              <a:buFont typeface="Arial" panose="020B0604020202020204" pitchFamily="34" charset="0"/>
              <a:buChar char="•"/>
            </a:pPr>
            <a:endParaRPr lang="en-US" altLang="zh-CN" sz="2400">
              <a:sym typeface="+mn-ea"/>
            </a:endParaRPr>
          </a:p>
        </p:txBody>
      </p:sp>
      <p:sp>
        <p:nvSpPr>
          <p:cNvPr id="5" name="标题 4"/>
          <p:cNvSpPr>
            <a:spLocks noGrp="1"/>
          </p:cNvSpPr>
          <p:nvPr>
            <p:ph type="title"/>
          </p:nvPr>
        </p:nvSpPr>
        <p:spPr>
          <a:xfrm>
            <a:off x="609600" y="-39052"/>
            <a:ext cx="10972800" cy="1143000"/>
          </a:xfrm>
        </p:spPr>
        <p:txBody>
          <a:bodyPr/>
          <a:p>
            <a:r>
              <a:rPr lang="zh-CN" altLang="en-US"/>
              <a:t>测试总结</a:t>
            </a:r>
            <a:endParaRPr lang="zh-CN" altLang="en-US"/>
          </a:p>
        </p:txBody>
      </p:sp>
      <p:pic>
        <p:nvPicPr>
          <p:cNvPr id="2" name="图片 1"/>
          <p:cNvPicPr>
            <a:picLocks noChangeAspect="1"/>
          </p:cNvPicPr>
          <p:nvPr/>
        </p:nvPicPr>
        <p:blipFill>
          <a:blip r:embed="rId1"/>
          <a:stretch>
            <a:fillRect/>
          </a:stretch>
        </p:blipFill>
        <p:spPr>
          <a:xfrm>
            <a:off x="7972425" y="2379980"/>
            <a:ext cx="3906520" cy="2466340"/>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8675" y="1809750"/>
            <a:ext cx="10029190" cy="3907790"/>
          </a:xfrm>
          <a:prstGeom prst="rect">
            <a:avLst/>
          </a:prstGeom>
          <a:noFill/>
        </p:spPr>
        <p:txBody>
          <a:bodyPr wrap="square" rtlCol="0" anchor="t">
            <a:spAutoFit/>
          </a:bodyPr>
          <a:p>
            <a:pPr marL="342900" lvl="0" indent="-342900">
              <a:buFont typeface="Arial" panose="020B0604020202020204" pitchFamily="34" charset="0"/>
              <a:buChar char="•"/>
            </a:pPr>
            <a:r>
              <a:rPr lang="zh-CN" altLang="en-US" sz="2800">
                <a:sym typeface="+mn-ea"/>
              </a:rPr>
              <a:t>感谢郁老师这个学期对我们悉心的教导，从测试技术的讲授，到作业细节辅导，到汇报内容的指正，从她治学严谨的风格中，我们获益良多！</a:t>
            </a:r>
            <a:endParaRPr lang="zh-CN" altLang="en-US" sz="2800">
              <a:sym typeface="+mn-ea"/>
            </a:endParaRPr>
          </a:p>
          <a:p>
            <a:pPr marL="342900" lvl="0" indent="-342900">
              <a:buFont typeface="Arial" panose="020B0604020202020204" pitchFamily="34" charset="0"/>
              <a:buChar char="•"/>
            </a:pPr>
            <a:endParaRPr lang="zh-CN" altLang="en-US" sz="2800">
              <a:sym typeface="+mn-ea"/>
            </a:endParaRPr>
          </a:p>
          <a:p>
            <a:pPr marL="342900" lvl="0" indent="-342900">
              <a:buFont typeface="Arial" panose="020B0604020202020204" pitchFamily="34" charset="0"/>
              <a:buChar char="•"/>
            </a:pPr>
            <a:r>
              <a:rPr lang="zh-CN" altLang="en-US" sz="2800">
                <a:sym typeface="+mn-ea"/>
              </a:rPr>
              <a:t>感谢黄义珊和张利亚学姐对我们测试工作的配合和指导，她们耐心的讲解，让我们能够顺利完成测试！</a:t>
            </a:r>
            <a:endParaRPr lang="zh-CN" altLang="en-US" sz="2800">
              <a:sym typeface="+mn-ea"/>
            </a:endParaRPr>
          </a:p>
          <a:p>
            <a:pPr marL="342900" lvl="0" indent="-342900">
              <a:buFont typeface="Arial" panose="020B0604020202020204" pitchFamily="34" charset="0"/>
              <a:buChar char="•"/>
            </a:pPr>
            <a:endParaRPr lang="zh-CN" altLang="en-US" sz="2800">
              <a:sym typeface="+mn-ea"/>
            </a:endParaRPr>
          </a:p>
          <a:p>
            <a:pPr marL="342900" lvl="0" indent="-342900">
              <a:buFont typeface="Arial" panose="020B0604020202020204" pitchFamily="34" charset="0"/>
              <a:buChar char="•"/>
            </a:pPr>
            <a:r>
              <a:rPr lang="zh-CN" altLang="en-US" sz="2800">
                <a:sym typeface="+mn-ea"/>
              </a:rPr>
              <a:t>感谢我们组每个成员团结一致写作业，不辞劳苦的付出！</a:t>
            </a:r>
            <a:endParaRPr lang="zh-CN" altLang="en-US" sz="2800">
              <a:sym typeface="+mn-ea"/>
            </a:endParaRPr>
          </a:p>
          <a:p>
            <a:pPr marL="342900" lvl="0" indent="-342900">
              <a:buFont typeface="Arial" panose="020B0604020202020204" pitchFamily="34" charset="0"/>
              <a:buChar char="•"/>
            </a:pPr>
            <a:endParaRPr lang="en-US" altLang="zh-CN" sz="2400">
              <a:sym typeface="+mn-ea"/>
            </a:endParaRPr>
          </a:p>
        </p:txBody>
      </p:sp>
      <p:sp>
        <p:nvSpPr>
          <p:cNvPr id="5" name="标题 4"/>
          <p:cNvSpPr>
            <a:spLocks noGrp="1"/>
          </p:cNvSpPr>
          <p:nvPr>
            <p:ph type="title"/>
          </p:nvPr>
        </p:nvSpPr>
        <p:spPr>
          <a:xfrm>
            <a:off x="609600" y="-39052"/>
            <a:ext cx="10972800" cy="1143000"/>
          </a:xfrm>
        </p:spPr>
        <p:txBody>
          <a:bodyPr/>
          <a:p>
            <a:r>
              <a:rPr lang="zh-CN" altLang="en-US"/>
              <a:t>致谢</a:t>
            </a:r>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736600" y="401638"/>
            <a:ext cx="10972800" cy="1143000"/>
          </a:xfrm>
          <a:prstGeom prst="rect">
            <a:avLst/>
          </a:prstGeom>
          <a:noFill/>
          <a:ln w="9525">
            <a:noFill/>
          </a:ln>
        </p:spPr>
        <p:txBody>
          <a:bodyPr anchor="ctr"/>
          <a:lstStyle>
            <a:lvl1pPr marL="0" lvl="0" indent="0" algn="r" defTabSz="91440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a:lstStyle>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内容测试</a:t>
            </a:r>
            <a:endParaRPr lang="zh-CN" altLang="en-US"/>
          </a:p>
          <a:p>
            <a:pPr marL="0" indent="0">
              <a:buNone/>
            </a:pPr>
            <a:endParaRPr lang="zh-CN" altLang="en-US"/>
          </a:p>
          <a:p>
            <a:pPr marL="0" indent="0">
              <a:buNone/>
            </a:pPr>
            <a:endParaRPr lang="zh-CN" altLang="en-US"/>
          </a:p>
        </p:txBody>
      </p:sp>
      <p:pic>
        <p:nvPicPr>
          <p:cNvPr id="6" name="图片 5" descr="4"/>
          <p:cNvPicPr>
            <a:picLocks noChangeAspect="1"/>
          </p:cNvPicPr>
          <p:nvPr/>
        </p:nvPicPr>
        <p:blipFill>
          <a:blip r:embed="rId1"/>
          <a:stretch>
            <a:fillRect/>
          </a:stretch>
        </p:blipFill>
        <p:spPr>
          <a:xfrm>
            <a:off x="883285" y="1753235"/>
            <a:ext cx="9927590" cy="514731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用户界面测试（测试界面机制和语义）</a:t>
            </a:r>
            <a:endParaRPr lang="zh-CN" altLang="en-US"/>
          </a:p>
          <a:p>
            <a:pPr marL="0" indent="0">
              <a:buNone/>
            </a:pPr>
            <a:endParaRPr lang="zh-CN" altLang="en-US"/>
          </a:p>
          <a:p>
            <a:pPr marL="0" indent="0">
              <a:buNone/>
            </a:pPr>
            <a:endParaRPr lang="zh-CN" altLang="en-US"/>
          </a:p>
        </p:txBody>
      </p:sp>
      <p:pic>
        <p:nvPicPr>
          <p:cNvPr id="6" name="图片 5" descr="2"/>
          <p:cNvPicPr>
            <a:picLocks noChangeAspect="1"/>
          </p:cNvPicPr>
          <p:nvPr/>
        </p:nvPicPr>
        <p:blipFill>
          <a:blip r:embed="rId1"/>
          <a:srcRect l="10543" t="894"/>
          <a:stretch>
            <a:fillRect/>
          </a:stretch>
        </p:blipFill>
        <p:spPr>
          <a:xfrm>
            <a:off x="1029335" y="1862455"/>
            <a:ext cx="9695180" cy="501459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用户界面测试（易用性）</a:t>
            </a:r>
            <a:endParaRPr lang="zh-CN" altLang="en-US"/>
          </a:p>
          <a:p>
            <a:pPr marL="0" indent="0">
              <a:buNone/>
            </a:pPr>
            <a:endParaRPr lang="zh-CN" altLang="en-US"/>
          </a:p>
          <a:p>
            <a:pPr marL="0" indent="0">
              <a:buNone/>
            </a:pPr>
            <a:endParaRPr lang="zh-CN" altLang="en-US"/>
          </a:p>
        </p:txBody>
      </p:sp>
      <p:pic>
        <p:nvPicPr>
          <p:cNvPr id="6" name="图片 5" descr="5"/>
          <p:cNvPicPr>
            <a:picLocks noChangeAspect="1"/>
          </p:cNvPicPr>
          <p:nvPr/>
        </p:nvPicPr>
        <p:blipFill>
          <a:blip r:embed="rId1"/>
          <a:stretch>
            <a:fillRect/>
          </a:stretch>
        </p:blipFill>
        <p:spPr>
          <a:xfrm>
            <a:off x="1077595" y="1950720"/>
            <a:ext cx="9349740" cy="483997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9600" y="286703"/>
            <a:ext cx="10972800" cy="1143000"/>
          </a:xfrm>
        </p:spPr>
        <p:txBody>
          <a:bodyPr/>
          <a:p>
            <a:r>
              <a:rPr lang="zh-CN" altLang="en-US">
                <a:sym typeface="+mn-ea"/>
              </a:rPr>
              <a:t>测试策略</a:t>
            </a:r>
            <a:endParaRPr lang="zh-CN" altLang="en-US">
              <a:sym typeface="+mn-ea"/>
            </a:endParaRPr>
          </a:p>
        </p:txBody>
      </p:sp>
      <p:sp>
        <p:nvSpPr>
          <p:cNvPr id="5" name="内容占位符 4"/>
          <p:cNvSpPr>
            <a:spLocks noGrp="1"/>
          </p:cNvSpPr>
          <p:nvPr>
            <p:ph idx="1"/>
          </p:nvPr>
        </p:nvSpPr>
        <p:spPr>
          <a:xfrm>
            <a:off x="502920" y="1296035"/>
            <a:ext cx="11170920" cy="5354955"/>
          </a:xfrm>
        </p:spPr>
        <p:txBody>
          <a:bodyPr/>
          <a:p>
            <a:pPr marL="0" indent="0">
              <a:buNone/>
            </a:pPr>
            <a:r>
              <a:rPr lang="zh-CN" altLang="en-US" sz="2800"/>
              <a:t>测试类型：</a:t>
            </a:r>
            <a:r>
              <a:rPr lang="zh-CN" altLang="en-US"/>
              <a:t>导航测试</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p:txBody>
      </p:sp>
      <p:pic>
        <p:nvPicPr>
          <p:cNvPr id="2" name="图片 1" descr="7"/>
          <p:cNvPicPr>
            <a:picLocks noChangeAspect="1"/>
          </p:cNvPicPr>
          <p:nvPr/>
        </p:nvPicPr>
        <p:blipFill>
          <a:blip r:embed="rId1"/>
          <a:srcRect l="35543" t="1422" r="-69" b="22461"/>
          <a:stretch>
            <a:fillRect/>
          </a:stretch>
        </p:blipFill>
        <p:spPr>
          <a:xfrm>
            <a:off x="732155" y="1849755"/>
            <a:ext cx="9018270" cy="4961255"/>
          </a:xfrm>
          <a:prstGeom prst="rect">
            <a:avLst/>
          </a:prstGeom>
        </p:spPr>
      </p:pic>
    </p:spTree>
  </p:cSld>
  <p:clrMapOvr>
    <a:masterClrMapping/>
  </p:clrMapOvr>
  <p:transition>
    <p:fade/>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蓝调晶格">
  <a:themeElements>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7975</Words>
  <Application>WPS 演示</Application>
  <PresentationFormat>宽屏</PresentationFormat>
  <Paragraphs>1038</Paragraphs>
  <Slides>52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1" baseType="lpstr">
      <vt:lpstr>Arial</vt:lpstr>
      <vt:lpstr>宋体</vt:lpstr>
      <vt:lpstr>Wingdings</vt:lpstr>
      <vt:lpstr>黑体</vt:lpstr>
      <vt:lpstr>微软雅黑</vt:lpstr>
      <vt:lpstr>Arial Unicode MS</vt:lpstr>
      <vt:lpstr>Calibri</vt:lpstr>
      <vt:lpstr>蓝调晶格</vt:lpstr>
      <vt:lpstr>Visio.Drawing.15</vt:lpstr>
      <vt:lpstr>《布尔表达式可视化工具》 测试计划</vt:lpstr>
      <vt:lpstr>简介</vt:lpstr>
      <vt:lpstr>测试资源</vt:lpstr>
      <vt:lpstr>测试策略</vt:lpstr>
      <vt:lpstr>测试策略</vt:lpstr>
      <vt:lpstr>PowerPoint 演示文稿</vt:lpstr>
      <vt:lpstr>测试策略</vt:lpstr>
      <vt:lpstr>测试策略</vt:lpstr>
      <vt:lpstr>测试策略</vt:lpstr>
      <vt:lpstr>测试策略</vt:lpstr>
      <vt:lpstr>测试策略</vt:lpstr>
      <vt:lpstr>测试策略</vt:lpstr>
      <vt:lpstr>测试策略</vt:lpstr>
      <vt:lpstr>测试策略</vt:lpstr>
      <vt:lpstr>风险分析</vt:lpstr>
      <vt:lpstr>可交付工件 </vt:lpstr>
      <vt:lpstr>人员分工</vt:lpstr>
      <vt:lpstr>生成测试用例</vt:lpstr>
      <vt:lpstr>问题严重度描述</vt:lpstr>
      <vt:lpstr>项目里程碑</vt:lpstr>
      <vt:lpstr>测试用例及第一轮测试结果</vt:lpstr>
      <vt:lpstr>回归测试结果（续）</vt:lpstr>
      <vt:lpstr>测试用例及第一轮测试结果</vt:lpstr>
      <vt:lpstr>回归测试结果（续）</vt:lpstr>
      <vt:lpstr>测试用例及第一轮测试结果</vt:lpstr>
      <vt:lpstr>回归测试结果（续）</vt:lpstr>
      <vt:lpstr>测试用例及第一轮测试结果</vt:lpstr>
      <vt:lpstr>回归测试结果（续）</vt:lpstr>
      <vt:lpstr>测试用例及第一轮测试结果</vt:lpstr>
      <vt:lpstr>回归测试结果（续） </vt:lpstr>
      <vt:lpstr>测试用例及第一轮测试结果</vt:lpstr>
      <vt:lpstr>回归测试结果（续）</vt:lpstr>
      <vt:lpstr>测试用例及第一轮测试结果</vt:lpstr>
      <vt:lpstr>回归测试结果（续） </vt:lpstr>
      <vt:lpstr>测试用例及第一轮测试结果</vt:lpstr>
      <vt:lpstr>回归测试结果（续）</vt:lpstr>
      <vt:lpstr>测试用例及第一轮测试结果</vt:lpstr>
      <vt:lpstr>回归测试结果（续） </vt:lpstr>
      <vt:lpstr>测试用例及第一轮测试结果</vt:lpstr>
      <vt:lpstr>回归测试结果（续）</vt:lpstr>
      <vt:lpstr>测试用例及第一轮测试结果</vt:lpstr>
      <vt:lpstr>回归测试结果（续）</vt:lpstr>
      <vt:lpstr>测试用例及第一轮测试结果</vt:lpstr>
      <vt:lpstr>回归测试结果（续）</vt:lpstr>
      <vt:lpstr>测试用例及第一轮测试结果</vt:lpstr>
      <vt:lpstr>回归测试结果（续）</vt:lpstr>
      <vt:lpstr>第一轮测试小结</vt:lpstr>
      <vt:lpstr>回归测试小结</vt:lpstr>
      <vt:lpstr>测试总结</vt:lpstr>
      <vt:lpstr>测试总结</vt:lpstr>
      <vt:lpstr>测试总结</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dc:creator>
  <cp:lastModifiedBy>汇流成海</cp:lastModifiedBy>
  <cp:revision>508</cp:revision>
  <dcterms:created xsi:type="dcterms:W3CDTF">2015-05-05T08:02:00Z</dcterms:created>
  <dcterms:modified xsi:type="dcterms:W3CDTF">2018-06-09T02:16:49Z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y fmtid="{D5CDD505-2E9C-101B-9397-08002B2CF9AE}" pid="3" name="KSORubyTemplateID">
    <vt:lpwstr>2</vt:lpwstr>
  </property>
</Properties>
</file>