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2" r:id="rId19"/>
    <p:sldId id="289" r:id="rId20"/>
    <p:sldId id="290" r:id="rId21"/>
    <p:sldId id="273" r:id="rId22"/>
    <p:sldId id="283" r:id="rId23"/>
    <p:sldId id="286" r:id="rId24"/>
    <p:sldId id="285" r:id="rId25"/>
    <p:sldId id="284" r:id="rId26"/>
    <p:sldId id="287" r:id="rId27"/>
    <p:sldId id="274" r:id="rId28"/>
    <p:sldId id="288" r:id="rId29"/>
    <p:sldId id="275" r:id="rId30"/>
    <p:sldId id="293" r:id="rId31"/>
    <p:sldId id="294" r:id="rId32"/>
    <p:sldId id="295" r:id="rId33"/>
    <p:sldId id="276" r:id="rId34"/>
    <p:sldId id="277" r:id="rId35"/>
    <p:sldId id="278" r:id="rId36"/>
    <p:sldId id="279" r:id="rId37"/>
    <p:sldId id="280" r:id="rId38"/>
    <p:sldId id="281" r:id="rId39"/>
    <p:sldId id="282" r:id="rId40"/>
  </p:sldIdLst>
  <p:sldSz cx="12192000" cy="6858000"/>
  <p:notesSz cx="6858000" cy="9144000"/>
  <p:embeddedFontLst>
    <p:embeddedFont>
      <p:font typeface="Impact" panose="020B0806030902050204" pitchFamily="34" charset="0"/>
      <p:regular r:id="rId42"/>
    </p:embeddedFont>
    <p:embeddedFont>
      <p:font typeface="Libre Franklin" pitchFamily="2" charset="0"/>
      <p:regular r:id="rId43"/>
    </p:embeddedFont>
    <p:embeddedFont>
      <p:font typeface="Libre Franklin Medium"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L="914400" marR="0" lvl="1"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2pPr>
            <a:lvl3pPr marL="1371600" marR="0" lvl="2"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3pPr>
            <a:lvl4pPr marL="1828800" marR="0" lvl="3"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4pPr>
            <a:lvl5pPr marL="2286000" marR="0" lvl="4"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5pPr>
            <a:lvl6pPr marL="2743200" marR="0" lvl="5"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6pPr>
            <a:lvl7pPr marL="3200400" marR="0" lvl="6"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7pPr>
            <a:lvl8pPr marL="3657600" marR="0" lvl="7"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8pPr>
            <a:lvl9pPr marL="4114800" marR="0" lvl="8"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Medium"/>
                <a:ea typeface="Libre Franklin Medium"/>
                <a:cs typeface="Libre Franklin Medium"/>
                <a:sym typeface="Libre Franklin Medium"/>
              </a:rPr>
              <a:t>‹#›</a:t>
            </a:fld>
            <a:endParaRPr sz="1200" b="0" i="0" u="none" strike="noStrike" cap="none">
              <a:solidFill>
                <a:schemeClr val="dk1"/>
              </a:solidFill>
              <a:latin typeface="Libre Franklin Medium"/>
              <a:ea typeface="Libre Franklin Medium"/>
              <a:cs typeface="Libre Franklin Medium"/>
              <a:sym typeface="Libre Franklin Medium"/>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638800" y="304801"/>
            <a:ext cx="5486400" cy="251459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638800" y="2895600"/>
            <a:ext cx="54864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Clr>
                <a:srgbClr val="F5C09F"/>
              </a:buClr>
              <a:buSzPts val="2400"/>
              <a:buNone/>
              <a:defRPr sz="2400">
                <a:solidFill>
                  <a:srgbClr val="F5C09F"/>
                </a:solidFill>
              </a:defRPr>
            </a:lvl1pPr>
            <a:lvl2pPr lvl="1" algn="ctr">
              <a:lnSpc>
                <a:spcPct val="90000"/>
              </a:lnSpc>
              <a:spcBef>
                <a:spcPts val="1200"/>
              </a:spcBef>
              <a:spcAft>
                <a:spcPts val="0"/>
              </a:spcAft>
              <a:buClr>
                <a:schemeClr val="lt1"/>
              </a:buClr>
              <a:buSzPts val="2000"/>
              <a:buNone/>
              <a:defRPr sz="2000"/>
            </a:lvl2pPr>
            <a:lvl3pPr lvl="2" algn="ctr">
              <a:lnSpc>
                <a:spcPct val="90000"/>
              </a:lnSpc>
              <a:spcBef>
                <a:spcPts val="600"/>
              </a:spcBef>
              <a:spcAft>
                <a:spcPts val="0"/>
              </a:spcAft>
              <a:buClr>
                <a:schemeClr val="lt1"/>
              </a:buClr>
              <a:buSzPts val="1800"/>
              <a:buNone/>
              <a:defRPr sz="1800"/>
            </a:lvl3pPr>
            <a:lvl4pPr lvl="3" algn="ctr">
              <a:lnSpc>
                <a:spcPct val="90000"/>
              </a:lnSpc>
              <a:spcBef>
                <a:spcPts val="600"/>
              </a:spcBef>
              <a:spcAft>
                <a:spcPts val="0"/>
              </a:spcAft>
              <a:buClr>
                <a:schemeClr val="lt1"/>
              </a:buClr>
              <a:buSzPts val="1600"/>
              <a:buNone/>
              <a:defRPr sz="1600"/>
            </a:lvl4pPr>
            <a:lvl5pPr lvl="4" algn="ctr">
              <a:lnSpc>
                <a:spcPct val="90000"/>
              </a:lnSpc>
              <a:spcBef>
                <a:spcPts val="600"/>
              </a:spcBef>
              <a:spcAft>
                <a:spcPts val="0"/>
              </a:spcAft>
              <a:buClr>
                <a:schemeClr val="lt1"/>
              </a:buClr>
              <a:buSzPts val="1600"/>
              <a:buNone/>
              <a:defRPr sz="1600"/>
            </a:lvl5pPr>
            <a:lvl6pPr lvl="5" algn="ctr">
              <a:lnSpc>
                <a:spcPct val="90000"/>
              </a:lnSpc>
              <a:spcBef>
                <a:spcPts val="600"/>
              </a:spcBef>
              <a:spcAft>
                <a:spcPts val="0"/>
              </a:spcAft>
              <a:buClr>
                <a:schemeClr val="lt1"/>
              </a:buClr>
              <a:buSzPts val="1600"/>
              <a:buNone/>
              <a:defRPr sz="1600"/>
            </a:lvl6pPr>
            <a:lvl7pPr lvl="6" algn="ctr">
              <a:lnSpc>
                <a:spcPct val="90000"/>
              </a:lnSpc>
              <a:spcBef>
                <a:spcPts val="600"/>
              </a:spcBef>
              <a:spcAft>
                <a:spcPts val="0"/>
              </a:spcAft>
              <a:buClr>
                <a:schemeClr val="lt1"/>
              </a:buClr>
              <a:buSzPts val="1600"/>
              <a:buNone/>
              <a:defRPr sz="1600"/>
            </a:lvl7pPr>
            <a:lvl8pPr lvl="7" algn="ctr">
              <a:lnSpc>
                <a:spcPct val="90000"/>
              </a:lnSpc>
              <a:spcBef>
                <a:spcPts val="600"/>
              </a:spcBef>
              <a:spcAft>
                <a:spcPts val="0"/>
              </a:spcAft>
              <a:buClr>
                <a:schemeClr val="lt1"/>
              </a:buClr>
              <a:buSzPts val="1600"/>
              <a:buNone/>
              <a:defRPr sz="1600"/>
            </a:lvl8pPr>
            <a:lvl9pPr lvl="8" algn="ctr">
              <a:lnSpc>
                <a:spcPct val="90000"/>
              </a:lnSpc>
              <a:spcBef>
                <a:spcPts val="600"/>
              </a:spcBef>
              <a:spcAft>
                <a:spcPts val="0"/>
              </a:spcAft>
              <a:buClr>
                <a:schemeClr val="lt1"/>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txBox="1">
            <a:spLocks noGrp="1"/>
          </p:cNvSpPr>
          <p:nvPr>
            <p:ph type="body" idx="1"/>
          </p:nvPr>
        </p:nvSpPr>
        <p:spPr>
          <a:xfrm rot="5400000">
            <a:off x="3924300" y="-1181100"/>
            <a:ext cx="434340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68" name="Google Shape;68;p1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rot="5400000">
            <a:off x="7383463" y="2278063"/>
            <a:ext cx="5654675" cy="1828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txBox="1">
            <a:spLocks noGrp="1"/>
          </p:cNvSpPr>
          <p:nvPr>
            <p:ph type="body" idx="1"/>
          </p:nvPr>
        </p:nvSpPr>
        <p:spPr>
          <a:xfrm rot="5400000">
            <a:off x="2239963" y="-808037"/>
            <a:ext cx="5654675" cy="8001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74" name="Google Shape;74;p12"/>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21" name="Google Shape;21;p3"/>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060450" y="1676401"/>
            <a:ext cx="10058400" cy="1752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060450" y="358140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600"/>
              </a:spcBef>
              <a:spcAft>
                <a:spcPts val="0"/>
              </a:spcAft>
              <a:buClr>
                <a:schemeClr val="lt1"/>
              </a:buClr>
              <a:buSzPts val="1800"/>
              <a:buNone/>
              <a:defRPr sz="1800">
                <a:solidFill>
                  <a:schemeClr val="lt1"/>
                </a:solidFill>
              </a:defRPr>
            </a:lvl3pPr>
            <a:lvl4pPr marL="1828800" lvl="3" indent="-228600" algn="l">
              <a:lnSpc>
                <a:spcPct val="90000"/>
              </a:lnSpc>
              <a:spcBef>
                <a:spcPts val="600"/>
              </a:spcBef>
              <a:spcAft>
                <a:spcPts val="0"/>
              </a:spcAft>
              <a:buClr>
                <a:schemeClr val="lt1"/>
              </a:buClr>
              <a:buSzPts val="1600"/>
              <a:buNone/>
              <a:defRPr sz="1600">
                <a:solidFill>
                  <a:schemeClr val="lt1"/>
                </a:solidFill>
              </a:defRPr>
            </a:lvl4pPr>
            <a:lvl5pPr marL="2286000" lvl="4" indent="-228600" algn="l">
              <a:lnSpc>
                <a:spcPct val="90000"/>
              </a:lnSpc>
              <a:spcBef>
                <a:spcPts val="600"/>
              </a:spcBef>
              <a:spcAft>
                <a:spcPts val="0"/>
              </a:spcAft>
              <a:buClr>
                <a:schemeClr val="lt1"/>
              </a:buClr>
              <a:buSzPts val="1600"/>
              <a:buNone/>
              <a:defRPr sz="1600">
                <a:solidFill>
                  <a:schemeClr val="lt1"/>
                </a:solidFill>
              </a:defRPr>
            </a:lvl5pPr>
            <a:lvl6pPr marL="2743200" lvl="5" indent="-228600" algn="l">
              <a:lnSpc>
                <a:spcPct val="90000"/>
              </a:lnSpc>
              <a:spcBef>
                <a:spcPts val="600"/>
              </a:spcBef>
              <a:spcAft>
                <a:spcPts val="0"/>
              </a:spcAft>
              <a:buClr>
                <a:schemeClr val="lt1"/>
              </a:buClr>
              <a:buSzPts val="1600"/>
              <a:buNone/>
              <a:defRPr sz="1600">
                <a:solidFill>
                  <a:schemeClr val="lt1"/>
                </a:solidFill>
              </a:defRPr>
            </a:lvl6pPr>
            <a:lvl7pPr marL="3200400" lvl="6" indent="-228600" algn="l">
              <a:lnSpc>
                <a:spcPct val="90000"/>
              </a:lnSpc>
              <a:spcBef>
                <a:spcPts val="600"/>
              </a:spcBef>
              <a:spcAft>
                <a:spcPts val="0"/>
              </a:spcAft>
              <a:buClr>
                <a:schemeClr val="lt1"/>
              </a:buClr>
              <a:buSzPts val="1600"/>
              <a:buNone/>
              <a:defRPr sz="1600">
                <a:solidFill>
                  <a:schemeClr val="lt1"/>
                </a:solidFill>
              </a:defRPr>
            </a:lvl7pPr>
            <a:lvl8pPr marL="3657600" lvl="7" indent="-228600" algn="l">
              <a:lnSpc>
                <a:spcPct val="90000"/>
              </a:lnSpc>
              <a:spcBef>
                <a:spcPts val="600"/>
              </a:spcBef>
              <a:spcAft>
                <a:spcPts val="0"/>
              </a:spcAft>
              <a:buClr>
                <a:schemeClr val="lt1"/>
              </a:buClr>
              <a:buSzPts val="1600"/>
              <a:buNone/>
              <a:defRPr sz="1600">
                <a:solidFill>
                  <a:schemeClr val="lt1"/>
                </a:solidFill>
              </a:defRPr>
            </a:lvl8pPr>
            <a:lvl9pPr marL="4114800" lvl="8" indent="-228600" algn="l">
              <a:lnSpc>
                <a:spcPct val="90000"/>
              </a:lnSpc>
              <a:spcBef>
                <a:spcPts val="600"/>
              </a:spcBef>
              <a:spcAft>
                <a:spcPts val="0"/>
              </a:spcAft>
              <a:buClr>
                <a:schemeClr val="lt1"/>
              </a:buClr>
              <a:buSzPts val="1600"/>
              <a:buNone/>
              <a:defRPr sz="1600">
                <a:solidFill>
                  <a:schemeClr val="lt1"/>
                </a:solidFill>
              </a:defRPr>
            </a:lvl9pPr>
          </a:lstStyle>
          <a:p>
            <a:endParaRPr/>
          </a:p>
        </p:txBody>
      </p:sp>
      <p:sp>
        <p:nvSpPr>
          <p:cNvPr id="27" name="Google Shape;27;p4"/>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066800" y="1676401"/>
            <a:ext cx="484632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3" name="Google Shape;33;p5"/>
          <p:cNvSpPr txBox="1">
            <a:spLocks noGrp="1"/>
          </p:cNvSpPr>
          <p:nvPr>
            <p:ph type="body" idx="2"/>
          </p:nvPr>
        </p:nvSpPr>
        <p:spPr>
          <a:xfrm>
            <a:off x="6278880" y="1676401"/>
            <a:ext cx="484632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4" name="Google Shape;34;p5"/>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066800" y="1681163"/>
            <a:ext cx="484632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40" name="Google Shape;40;p6"/>
          <p:cNvSpPr txBox="1">
            <a:spLocks noGrp="1"/>
          </p:cNvSpPr>
          <p:nvPr>
            <p:ph type="body" idx="2"/>
          </p:nvPr>
        </p:nvSpPr>
        <p:spPr>
          <a:xfrm>
            <a:off x="1066800" y="2505075"/>
            <a:ext cx="4846320" cy="3514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41" name="Google Shape;41;p6"/>
          <p:cNvSpPr txBox="1">
            <a:spLocks noGrp="1"/>
          </p:cNvSpPr>
          <p:nvPr>
            <p:ph type="body" idx="3"/>
          </p:nvPr>
        </p:nvSpPr>
        <p:spPr>
          <a:xfrm>
            <a:off x="6278880" y="1681163"/>
            <a:ext cx="484632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42" name="Google Shape;42;p6"/>
          <p:cNvSpPr txBox="1">
            <a:spLocks noGrp="1"/>
          </p:cNvSpPr>
          <p:nvPr>
            <p:ph type="body" idx="4"/>
          </p:nvPr>
        </p:nvSpPr>
        <p:spPr>
          <a:xfrm>
            <a:off x="6278880" y="2505075"/>
            <a:ext cx="4846320" cy="3514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43" name="Google Shape;43;p6"/>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p:nvPr/>
        </p:nvSpPr>
        <p:spPr>
          <a:xfrm>
            <a:off x="0" y="0"/>
            <a:ext cx="7467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
        <p:nvSpPr>
          <p:cNvPr id="57" name="Google Shape;57;p9"/>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09600" y="838200"/>
            <a:ext cx="6172200" cy="518160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chemeClr val="lt1"/>
              </a:buClr>
              <a:buSzPts val="2400"/>
              <a:buChar char="•"/>
              <a:defRPr sz="2400"/>
            </a:lvl1pPr>
            <a:lvl2pPr marL="914400" lvl="1" indent="-355600" algn="l">
              <a:lnSpc>
                <a:spcPct val="90000"/>
              </a:lnSpc>
              <a:spcBef>
                <a:spcPts val="12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55600" algn="l">
              <a:lnSpc>
                <a:spcPct val="90000"/>
              </a:lnSpc>
              <a:spcBef>
                <a:spcPts val="600"/>
              </a:spcBef>
              <a:spcAft>
                <a:spcPts val="0"/>
              </a:spcAft>
              <a:buClr>
                <a:schemeClr val="lt1"/>
              </a:buClr>
              <a:buSzPts val="2000"/>
              <a:buChar char="•"/>
              <a:defRPr sz="2000"/>
            </a:lvl6pPr>
            <a:lvl7pPr marL="3200400" lvl="6" indent="-355600" algn="l">
              <a:lnSpc>
                <a:spcPct val="90000"/>
              </a:lnSpc>
              <a:spcBef>
                <a:spcPts val="600"/>
              </a:spcBef>
              <a:spcAft>
                <a:spcPts val="0"/>
              </a:spcAft>
              <a:buClr>
                <a:schemeClr val="lt1"/>
              </a:buClr>
              <a:buSzPts val="2000"/>
              <a:buChar char="•"/>
              <a:defRPr sz="2000"/>
            </a:lvl7pPr>
            <a:lvl8pPr marL="3657600" lvl="7" indent="-355600" algn="l">
              <a:lnSpc>
                <a:spcPct val="90000"/>
              </a:lnSpc>
              <a:spcBef>
                <a:spcPts val="600"/>
              </a:spcBef>
              <a:spcAft>
                <a:spcPts val="0"/>
              </a:spcAft>
              <a:buClr>
                <a:schemeClr val="lt1"/>
              </a:buClr>
              <a:buSzPts val="2000"/>
              <a:buChar char="•"/>
              <a:defRPr sz="2000"/>
            </a:lvl8pPr>
            <a:lvl9pPr marL="4114800" lvl="8" indent="-355600" algn="l">
              <a:lnSpc>
                <a:spcPct val="90000"/>
              </a:lnSpc>
              <a:spcBef>
                <a:spcPts val="600"/>
              </a:spcBef>
              <a:spcAft>
                <a:spcPts val="0"/>
              </a:spcAft>
              <a:buClr>
                <a:schemeClr val="lt1"/>
              </a:buClr>
              <a:buSzPts val="2000"/>
              <a:buChar char="•"/>
              <a:defRPr sz="2000"/>
            </a:lvl9pPr>
          </a:lstStyle>
          <a:p>
            <a:endParaRPr/>
          </a:p>
        </p:txBody>
      </p:sp>
      <p:sp>
        <p:nvSpPr>
          <p:cNvPr id="59" name="Google Shape;59;p9"/>
          <p:cNvSpPr txBox="1">
            <a:spLocks noGrp="1"/>
          </p:cNvSpPr>
          <p:nvPr>
            <p:ph type="body" idx="2"/>
          </p:nvPr>
        </p:nvSpPr>
        <p:spPr>
          <a:xfrm>
            <a:off x="7924802" y="3124200"/>
            <a:ext cx="3657600" cy="289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descr="An empty placeholder to add an image. Click on the placeholder and select the image that you wish to add"/>
          <p:cNvSpPr>
            <a:spLocks noGrp="1"/>
          </p:cNvSpPr>
          <p:nvPr>
            <p:ph type="pic" idx="2"/>
          </p:nvPr>
        </p:nvSpPr>
        <p:spPr>
          <a:xfrm>
            <a:off x="0" y="0"/>
            <a:ext cx="7239000" cy="6858000"/>
          </a:xfrm>
          <a:prstGeom prst="rect">
            <a:avLst/>
          </a:prstGeom>
          <a:solidFill>
            <a:schemeClr val="dk1"/>
          </a:solidFill>
          <a:ln>
            <a:noFill/>
          </a:ln>
        </p:spPr>
      </p:sp>
      <p:sp>
        <p:nvSpPr>
          <p:cNvPr id="63" name="Google Shape;63;p10"/>
          <p:cNvSpPr txBox="1">
            <a:spLocks noGrp="1"/>
          </p:cNvSpPr>
          <p:nvPr>
            <p:ph type="body" idx="1"/>
          </p:nvPr>
        </p:nvSpPr>
        <p:spPr>
          <a:xfrm>
            <a:off x="7924801" y="3124200"/>
            <a:ext cx="3657600" cy="289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
        <p:nvSpPr>
          <p:cNvPr id="64" name="Google Shape;64;p10"/>
          <p:cNvSpPr/>
          <p:nvPr/>
        </p:nvSpPr>
        <p:spPr>
          <a:xfrm>
            <a:off x="7239000" y="0"/>
            <a:ext cx="228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3600"/>
              <a:buFont typeface="Impact"/>
              <a:buNone/>
              <a:defRPr sz="3600" b="0" i="0" u="none" strike="noStrike" cap="none">
                <a:solidFill>
                  <a:schemeClr val="l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800"/>
              </a:spcBef>
              <a:spcAft>
                <a:spcPts val="0"/>
              </a:spcAft>
              <a:buClr>
                <a:schemeClr val="lt1"/>
              </a:buClr>
              <a:buSzPts val="2400"/>
              <a:buFont typeface="Arial"/>
              <a:buChar char="•"/>
              <a:defRPr sz="2400" b="0" i="0" u="none" strike="noStrike" cap="none">
                <a:solidFill>
                  <a:schemeClr val="lt1"/>
                </a:solidFill>
                <a:latin typeface="Libre Franklin Medium"/>
                <a:ea typeface="Libre Franklin Medium"/>
                <a:cs typeface="Libre Franklin Medium"/>
                <a:sym typeface="Libre Franklin Medium"/>
              </a:defRPr>
            </a:lvl1pPr>
            <a:lvl2pPr marL="914400" marR="0" lvl="1"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Libre Franklin Medium"/>
                <a:ea typeface="Libre Franklin Medium"/>
                <a:cs typeface="Libre Franklin Medium"/>
                <a:sym typeface="Libre Franklin Medium"/>
              </a:defRPr>
            </a:lvl2pPr>
            <a:lvl3pPr marL="1371600" marR="0" lvl="2" indent="-342900" algn="l" rtl="0">
              <a:lnSpc>
                <a:spcPct val="90000"/>
              </a:lnSpc>
              <a:spcBef>
                <a:spcPts val="600"/>
              </a:spcBef>
              <a:spcAft>
                <a:spcPts val="0"/>
              </a:spcAft>
              <a:buClr>
                <a:schemeClr val="lt1"/>
              </a:buClr>
              <a:buSzPts val="1800"/>
              <a:buFont typeface="Arial"/>
              <a:buChar char="•"/>
              <a:defRPr sz="1800" b="0" i="0" u="none" strike="noStrike" cap="none">
                <a:solidFill>
                  <a:schemeClr val="lt1"/>
                </a:solidFill>
                <a:latin typeface="Libre Franklin Medium"/>
                <a:ea typeface="Libre Franklin Medium"/>
                <a:cs typeface="Libre Franklin Medium"/>
                <a:sym typeface="Libre Franklin Medium"/>
              </a:defRPr>
            </a:lvl3pPr>
            <a:lvl4pPr marL="1828800" marR="0" lvl="3"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4pPr>
            <a:lvl5pPr marL="2286000" marR="0" lvl="4"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5pPr>
            <a:lvl6pPr marL="2743200" marR="0" lvl="5"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6pPr>
            <a:lvl7pPr marL="3200400" marR="0" lvl="6"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7pPr>
            <a:lvl8pPr marL="3657600" marR="0" lvl="7"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8pPr>
            <a:lvl9pPr marL="4114800" marR="0" lvl="8"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2" name="Google Shape;12;p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3" name="Google Shape;13;p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4" name="Google Shape;14;p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1pPr>
            <a:lvl2pPr marL="0" marR="0" lvl="1"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2pPr>
            <a:lvl3pPr marL="0" marR="0" lvl="2"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3pPr>
            <a:lvl4pPr marL="0" marR="0" lvl="3"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4pPr>
            <a:lvl5pPr marL="0" marR="0" lvl="4"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5pPr>
            <a:lvl6pPr marL="0" marR="0" lvl="5"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6pPr>
            <a:lvl7pPr marL="0" marR="0" lvl="6"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7pPr>
            <a:lvl8pPr marL="0" marR="0" lvl="7"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8pPr>
            <a:lvl9pPr marL="0" marR="0" lvl="8"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5638800" y="304801"/>
            <a:ext cx="6096000" cy="335279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a:latin typeface="Times New Roman"/>
                <a:ea typeface="Times New Roman"/>
                <a:cs typeface="Times New Roman"/>
                <a:sym typeface="Times New Roman"/>
              </a:rPr>
              <a:t>Tracking NBA Channel Engagement Metric Trends through Web Scraping and YouTube API Analysis</a:t>
            </a:r>
            <a:br>
              <a:rPr lang="en-US" sz="1800" b="1">
                <a:latin typeface="Times New Roman"/>
                <a:ea typeface="Times New Roman"/>
                <a:cs typeface="Times New Roman"/>
                <a:sym typeface="Times New Roman"/>
              </a:rP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Why BigQuery?</a:t>
            </a:r>
            <a:endParaRPr/>
          </a:p>
        </p:txBody>
      </p:sp>
      <p:sp>
        <p:nvSpPr>
          <p:cNvPr id="135" name="Google Shape;135;p22"/>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400"/>
              <a:buChar char="•"/>
            </a:pPr>
            <a:r>
              <a:rPr lang="en-US" dirty="0"/>
              <a:t>Scalability and high performance</a:t>
            </a:r>
            <a:endParaRPr dirty="0"/>
          </a:p>
          <a:p>
            <a:pPr marL="228600" lvl="0" indent="-228600" algn="l" rtl="0">
              <a:lnSpc>
                <a:spcPct val="120000"/>
              </a:lnSpc>
              <a:spcBef>
                <a:spcPts val="1800"/>
              </a:spcBef>
              <a:spcAft>
                <a:spcPts val="0"/>
              </a:spcAft>
              <a:buClr>
                <a:schemeClr val="lt1"/>
              </a:buClr>
              <a:buSzPts val="2400"/>
              <a:buChar char="•"/>
            </a:pPr>
            <a:r>
              <a:rPr lang="en-US" dirty="0"/>
              <a:t>Cost-effective pricing model</a:t>
            </a:r>
            <a:endParaRPr dirty="0"/>
          </a:p>
          <a:p>
            <a:pPr marL="228600" lvl="0" indent="-228600" algn="l" rtl="0">
              <a:lnSpc>
                <a:spcPct val="120000"/>
              </a:lnSpc>
              <a:spcBef>
                <a:spcPts val="1800"/>
              </a:spcBef>
              <a:spcAft>
                <a:spcPts val="0"/>
              </a:spcAft>
              <a:buClr>
                <a:schemeClr val="lt1"/>
              </a:buClr>
              <a:buSzPts val="2400"/>
              <a:buChar char="•"/>
            </a:pPr>
            <a:r>
              <a:rPr lang="en-US" dirty="0"/>
              <a:t>Serverless and fully managed service</a:t>
            </a:r>
            <a:endParaRPr dirty="0"/>
          </a:p>
          <a:p>
            <a:pPr marL="228600" lvl="0" indent="-228600" algn="l" rtl="0">
              <a:lnSpc>
                <a:spcPct val="120000"/>
              </a:lnSpc>
              <a:spcBef>
                <a:spcPts val="1800"/>
              </a:spcBef>
              <a:spcAft>
                <a:spcPts val="0"/>
              </a:spcAft>
              <a:buClr>
                <a:schemeClr val="lt1"/>
              </a:buClr>
              <a:buSzPts val="2400"/>
              <a:buChar char="•"/>
            </a:pPr>
            <a:r>
              <a:rPr lang="en-US" dirty="0"/>
              <a:t>Integrates with various data sources and BI tools</a:t>
            </a:r>
            <a:endParaRPr dirty="0"/>
          </a:p>
          <a:p>
            <a:pPr marL="228600" lvl="0" indent="-228600" algn="l" rtl="0">
              <a:lnSpc>
                <a:spcPct val="120000"/>
              </a:lnSpc>
              <a:spcBef>
                <a:spcPts val="1800"/>
              </a:spcBef>
              <a:spcAft>
                <a:spcPts val="0"/>
              </a:spcAft>
              <a:buClr>
                <a:schemeClr val="lt1"/>
              </a:buClr>
              <a:buSzPts val="2400"/>
              <a:buChar char="•"/>
            </a:pPr>
            <a:r>
              <a:rPr lang="en-US" dirty="0"/>
              <a:t>Supports real-time data analysis and streaming data processing</a:t>
            </a:r>
            <a:endParaRPr dirty="0"/>
          </a:p>
          <a:p>
            <a:pPr marL="228600" lvl="0" indent="-228600" algn="l" rtl="0">
              <a:lnSpc>
                <a:spcPct val="120000"/>
              </a:lnSpc>
              <a:spcBef>
                <a:spcPts val="1800"/>
              </a:spcBef>
              <a:spcAft>
                <a:spcPts val="0"/>
              </a:spcAft>
              <a:buClr>
                <a:schemeClr val="lt1"/>
              </a:buClr>
              <a:buSzPts val="2400"/>
              <a:buChar char="•"/>
            </a:pPr>
            <a:r>
              <a:rPr lang="en-US" dirty="0"/>
              <a:t>Automatic backups, high availability, and security features.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Why Looker studio?</a:t>
            </a:r>
            <a:endParaRPr/>
          </a:p>
        </p:txBody>
      </p:sp>
      <p:sp>
        <p:nvSpPr>
          <p:cNvPr id="141" name="Google Shape;141;p23"/>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Looker Studio provides a unified platform for data exploration, visualization, and collaboration, enabling faster and better-informed decision-making.</a:t>
            </a:r>
            <a:endParaRPr dirty="0"/>
          </a:p>
          <a:p>
            <a:pPr marL="228600" lvl="0" indent="-228600" algn="l" rtl="0">
              <a:lnSpc>
                <a:spcPct val="90000"/>
              </a:lnSpc>
              <a:spcBef>
                <a:spcPts val="1800"/>
              </a:spcBef>
              <a:spcAft>
                <a:spcPts val="0"/>
              </a:spcAft>
              <a:buClr>
                <a:schemeClr val="lt1"/>
              </a:buClr>
              <a:buSzPts val="2400"/>
              <a:buChar char="•"/>
            </a:pPr>
            <a:r>
              <a:rPr lang="en-US" dirty="0"/>
              <a:t>Data visualization using Looker involves creating dashboards and visualizations that allow users to gain insights and make data-driven decisions, with the data sourced from </a:t>
            </a:r>
            <a:r>
              <a:rPr lang="en-US" dirty="0" err="1"/>
              <a:t>BigQuery</a:t>
            </a:r>
            <a:r>
              <a:rPr lang="en-US" dirty="0"/>
              <a:t>, a fully-managed, serverless data warehouse solution provided by Google Cloud Platform (GCP).</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Our Data architecture</a:t>
            </a:r>
            <a:endParaRPr/>
          </a:p>
        </p:txBody>
      </p:sp>
      <p:pic>
        <p:nvPicPr>
          <p:cNvPr id="147" name="Google Shape;147;p24" descr="Graphical user interface, application, Word"/>
          <p:cNvPicPr preferRelativeResize="0">
            <a:picLocks noGrp="1"/>
          </p:cNvPicPr>
          <p:nvPr>
            <p:ph type="body" idx="1"/>
          </p:nvPr>
        </p:nvPicPr>
        <p:blipFill rotWithShape="1">
          <a:blip r:embed="rId3">
            <a:alphaModFix/>
          </a:blip>
          <a:srcRect/>
          <a:stretch/>
        </p:blipFill>
        <p:spPr>
          <a:xfrm>
            <a:off x="572828" y="1593088"/>
            <a:ext cx="10552371" cy="47315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dirty="0"/>
              <a:t>Stages of our project</a:t>
            </a:r>
            <a:endParaRPr dirty="0"/>
          </a:p>
        </p:txBody>
      </p:sp>
      <p:sp>
        <p:nvSpPr>
          <p:cNvPr id="153" name="Google Shape;153;p25"/>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lt1"/>
              </a:buClr>
              <a:buSzPct val="100000"/>
              <a:buNone/>
            </a:pPr>
            <a:r>
              <a:rPr lang="en-US" dirty="0"/>
              <a:t>The project involved the following stages:</a:t>
            </a:r>
            <a:endParaRPr dirty="0"/>
          </a:p>
          <a:p>
            <a:pPr marL="228600" lvl="0" indent="-228600" algn="l" rtl="0">
              <a:lnSpc>
                <a:spcPct val="90000"/>
              </a:lnSpc>
              <a:spcBef>
                <a:spcPts val="1800"/>
              </a:spcBef>
              <a:spcAft>
                <a:spcPts val="0"/>
              </a:spcAft>
              <a:buClr>
                <a:schemeClr val="lt1"/>
              </a:buClr>
              <a:buSzPct val="100000"/>
              <a:buChar char="•"/>
            </a:pPr>
            <a:r>
              <a:rPr lang="en-US" dirty="0"/>
              <a:t>Source systems: Identify the data sources, including NBA channel engagement metrics from web scraping and YouTube API analysis.</a:t>
            </a:r>
            <a:endParaRPr dirty="0"/>
          </a:p>
          <a:p>
            <a:pPr marL="228600" lvl="0" indent="-228600" algn="l" rtl="0">
              <a:lnSpc>
                <a:spcPct val="90000"/>
              </a:lnSpc>
              <a:spcBef>
                <a:spcPts val="1800"/>
              </a:spcBef>
              <a:spcAft>
                <a:spcPts val="0"/>
              </a:spcAft>
              <a:buClr>
                <a:schemeClr val="lt1"/>
              </a:buClr>
              <a:buSzPct val="100000"/>
              <a:buChar char="•"/>
            </a:pPr>
            <a:r>
              <a:rPr lang="en-US" dirty="0"/>
              <a:t>Landing area: Create a landing area to store the raw data.</a:t>
            </a:r>
            <a:endParaRPr dirty="0"/>
          </a:p>
          <a:p>
            <a:pPr marL="228600" lvl="0" indent="-228600" algn="l" rtl="0">
              <a:lnSpc>
                <a:spcPct val="90000"/>
              </a:lnSpc>
              <a:spcBef>
                <a:spcPts val="1800"/>
              </a:spcBef>
              <a:spcAft>
                <a:spcPts val="0"/>
              </a:spcAft>
              <a:buClr>
                <a:schemeClr val="lt1"/>
              </a:buClr>
              <a:buSzPct val="100000"/>
              <a:buChar char="•"/>
            </a:pPr>
            <a:r>
              <a:rPr lang="en-US" dirty="0"/>
              <a:t>Cleansed/Enriched: Cleanse and enrich the data to ensure there are no missing or null values.</a:t>
            </a:r>
            <a:endParaRPr dirty="0"/>
          </a:p>
          <a:p>
            <a:pPr marL="228600" lvl="0" indent="-228600" algn="l" rtl="0">
              <a:lnSpc>
                <a:spcPct val="90000"/>
              </a:lnSpc>
              <a:spcBef>
                <a:spcPts val="1800"/>
              </a:spcBef>
              <a:spcAft>
                <a:spcPts val="0"/>
              </a:spcAft>
              <a:buClr>
                <a:schemeClr val="lt1"/>
              </a:buClr>
              <a:buSzPct val="100000"/>
              <a:buChar char="•"/>
            </a:pPr>
            <a:r>
              <a:rPr lang="en-US" dirty="0"/>
              <a:t>Deduped conformed: Remove duplicate records and conform the data to a standard format.</a:t>
            </a:r>
            <a:endParaRPr dirty="0"/>
          </a:p>
          <a:p>
            <a:pPr marL="228600" lvl="0" indent="-228600" algn="l" rtl="0">
              <a:lnSpc>
                <a:spcPct val="90000"/>
              </a:lnSpc>
              <a:spcBef>
                <a:spcPts val="1800"/>
              </a:spcBef>
              <a:spcAft>
                <a:spcPts val="0"/>
              </a:spcAft>
              <a:buClr>
                <a:schemeClr val="lt1"/>
              </a:buClr>
              <a:buSzPct val="100000"/>
              <a:buChar char="•"/>
            </a:pPr>
            <a:r>
              <a:rPr lang="en-US" dirty="0"/>
              <a:t>Data processing: Process the data to derive insights and trends.</a:t>
            </a:r>
            <a:endParaRPr dirty="0"/>
          </a:p>
          <a:p>
            <a:pPr marL="228600" lvl="0" indent="-228600" algn="l" rtl="0">
              <a:lnSpc>
                <a:spcPct val="90000"/>
              </a:lnSpc>
              <a:spcBef>
                <a:spcPts val="1800"/>
              </a:spcBef>
              <a:spcAft>
                <a:spcPts val="0"/>
              </a:spcAft>
              <a:buClr>
                <a:schemeClr val="lt1"/>
              </a:buClr>
              <a:buSzPct val="100000"/>
              <a:buChar char="•"/>
            </a:pPr>
            <a:r>
              <a:rPr lang="en-US" dirty="0"/>
              <a:t>Data catalogue &amp; Classification: Catalog and classify the data.</a:t>
            </a:r>
            <a:endParaRPr dirty="0"/>
          </a:p>
          <a:p>
            <a:pPr marL="228600" lvl="0" indent="-228600" algn="l" rtl="0">
              <a:lnSpc>
                <a:spcPct val="90000"/>
              </a:lnSpc>
              <a:spcBef>
                <a:spcPts val="1800"/>
              </a:spcBef>
              <a:spcAft>
                <a:spcPts val="0"/>
              </a:spcAft>
              <a:buClr>
                <a:schemeClr val="lt1"/>
              </a:buClr>
              <a:buSzPct val="100000"/>
              <a:buChar char="•"/>
            </a:pPr>
            <a:r>
              <a:rPr lang="en-US" dirty="0"/>
              <a:t>Data storage: Ingest the data into GCP and build a batch ETL pipeline using Data Fusion.</a:t>
            </a:r>
            <a:endParaRPr dirty="0"/>
          </a:p>
          <a:p>
            <a:pPr marL="228600" lvl="0" indent="-228600" algn="l" rtl="0">
              <a:lnSpc>
                <a:spcPct val="90000"/>
              </a:lnSpc>
              <a:spcBef>
                <a:spcPts val="1800"/>
              </a:spcBef>
              <a:spcAft>
                <a:spcPts val="0"/>
              </a:spcAft>
              <a:buClr>
                <a:schemeClr val="lt1"/>
              </a:buClr>
              <a:buSzPct val="100000"/>
              <a:buChar char="•"/>
            </a:pPr>
            <a:r>
              <a:rPr lang="en-US" dirty="0"/>
              <a:t>Data visualization: Store the data in </a:t>
            </a:r>
            <a:r>
              <a:rPr lang="en-US" dirty="0" err="1"/>
              <a:t>BigQuery</a:t>
            </a:r>
            <a:r>
              <a:rPr lang="en-US" dirty="0"/>
              <a:t> and use Looker and Data Studio to create a report for data analysts and data scientists.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dirty="0"/>
              <a:t>Data Sources</a:t>
            </a:r>
            <a:endParaRPr dirty="0"/>
          </a:p>
        </p:txBody>
      </p:sp>
      <p:sp>
        <p:nvSpPr>
          <p:cNvPr id="159" name="Google Shape;159;p26"/>
          <p:cNvSpPr txBox="1">
            <a:spLocks noGrp="1"/>
          </p:cNvSpPr>
          <p:nvPr>
            <p:ph type="body" idx="1"/>
          </p:nvPr>
        </p:nvSpPr>
        <p:spPr>
          <a:xfrm>
            <a:off x="1024750" y="1480650"/>
            <a:ext cx="10205400" cy="1867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The data sources for this project were NBA channels on YouTube. We collected data using Python web scraping libraries and YouTube API. The data included engagement metrics such as likes, views, comments, and tag count, as well as video titles, descriptions, and lengths.</a:t>
            </a:r>
            <a:endParaRPr/>
          </a:p>
        </p:txBody>
      </p:sp>
      <p:pic>
        <p:nvPicPr>
          <p:cNvPr id="160" name="Google Shape;160;p26"/>
          <p:cNvPicPr preferRelativeResize="0"/>
          <p:nvPr/>
        </p:nvPicPr>
        <p:blipFill rotWithShape="1">
          <a:blip r:embed="rId3">
            <a:alphaModFix/>
          </a:blip>
          <a:srcRect l="-352" t="-74842" r="-352" b="-22007"/>
          <a:stretch/>
        </p:blipFill>
        <p:spPr>
          <a:xfrm>
            <a:off x="1195725" y="1144200"/>
            <a:ext cx="9688099" cy="5869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Data Cleaning and Processing</a:t>
            </a:r>
            <a:endParaRPr/>
          </a:p>
        </p:txBody>
      </p:sp>
      <p:sp>
        <p:nvSpPr>
          <p:cNvPr id="166" name="Google Shape;166;p27"/>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We then cleaned and enriched the data to ensure there were no missing or null values. We removed duplicates and conformed the data to a standard format. This was done to ensure that the data was accurate and could be used for analysis.</a:t>
            </a:r>
            <a:endParaRPr/>
          </a:p>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Clr>
                <a:schemeClr val="lt1"/>
              </a:buClr>
              <a:buSzPts val="2400"/>
              <a:buChar char="•"/>
            </a:pPr>
            <a:r>
              <a:rPr lang="en-US"/>
              <a:t>We processed the data to derive insights and trends. We used Python libraries like Pandas, Numpy, and Seaborn to analyze the data. We also used various statistical techniques to identify patterns and correlations in the 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Data Catalogue, Classification and Storage</a:t>
            </a:r>
            <a:endParaRPr/>
          </a:p>
        </p:txBody>
      </p:sp>
      <p:sp>
        <p:nvSpPr>
          <p:cNvPr id="172" name="Google Shape;172;p28"/>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We cataloged and classified the data using GCP's Data Catalog. We created a schema for the data and classified it into various categories. This was done to ensure that the data was easily accessible and searchable.</a:t>
            </a:r>
            <a:endParaRPr/>
          </a:p>
          <a:p>
            <a:pPr marL="0" lvl="0" indent="0" algn="l" rtl="0">
              <a:lnSpc>
                <a:spcPct val="90000"/>
              </a:lnSpc>
              <a:spcBef>
                <a:spcPts val="0"/>
              </a:spcBef>
              <a:spcAft>
                <a:spcPts val="0"/>
              </a:spcAft>
              <a:buNone/>
            </a:pPr>
            <a:endParaRPr/>
          </a:p>
          <a:p>
            <a:pPr marL="228600" lvl="0" indent="-228600" algn="l" rtl="0">
              <a:spcBef>
                <a:spcPts val="0"/>
              </a:spcBef>
              <a:spcAft>
                <a:spcPts val="0"/>
              </a:spcAft>
              <a:buSzPts val="2400"/>
              <a:buChar char="•"/>
            </a:pPr>
            <a:r>
              <a:rPr lang="en-US"/>
              <a:t>We ingested the data into GCP and built a batch ETL pipeline using Data Fusion. The data was then stored in BigQuery, which allowed for easy visualization and analysis.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Our pipeline</a:t>
            </a:r>
            <a:endParaRPr/>
          </a:p>
        </p:txBody>
      </p:sp>
      <p:pic>
        <p:nvPicPr>
          <p:cNvPr id="178" name="Google Shape;178;p29" descr="Diagram&#10;&#10;Description automatically generated"/>
          <p:cNvPicPr preferRelativeResize="0">
            <a:picLocks noGrp="1"/>
          </p:cNvPicPr>
          <p:nvPr>
            <p:ph type="body" idx="1"/>
          </p:nvPr>
        </p:nvPicPr>
        <p:blipFill rotWithShape="1">
          <a:blip r:embed="rId3">
            <a:alphaModFix/>
          </a:blip>
          <a:srcRect/>
          <a:stretch/>
        </p:blipFill>
        <p:spPr>
          <a:xfrm>
            <a:off x="381000" y="1520683"/>
            <a:ext cx="10972800" cy="50159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B878-7D76-12CC-5FAA-D470E5528250}"/>
              </a:ext>
            </a:extLst>
          </p:cNvPr>
          <p:cNvSpPr>
            <a:spLocks noGrp="1"/>
          </p:cNvSpPr>
          <p:nvPr>
            <p:ph type="title"/>
          </p:nvPr>
        </p:nvSpPr>
        <p:spPr/>
        <p:txBody>
          <a:bodyPr/>
          <a:lstStyle/>
          <a:p>
            <a:r>
              <a:rPr lang="en-US" dirty="0"/>
              <a:t>Pipeline summary and log charts</a:t>
            </a:r>
          </a:p>
        </p:txBody>
      </p:sp>
      <p:sp>
        <p:nvSpPr>
          <p:cNvPr id="3" name="Text Placeholder 2">
            <a:extLst>
              <a:ext uri="{FF2B5EF4-FFF2-40B4-BE49-F238E27FC236}">
                <a16:creationId xmlns:a16="http://schemas.microsoft.com/office/drawing/2014/main" id="{6F2E6DD6-EF0E-0531-00EF-8BE1177FC0C2}"/>
              </a:ext>
            </a:extLst>
          </p:cNvPr>
          <p:cNvSpPr>
            <a:spLocks noGrp="1"/>
          </p:cNvSpPr>
          <p:nvPr>
            <p:ph type="body" idx="1"/>
          </p:nvPr>
        </p:nvSpPr>
        <p:spPr/>
        <p:txBody>
          <a:bodyPr/>
          <a:lstStyle/>
          <a:p>
            <a:endParaRPr lang="en-US" dirty="0"/>
          </a:p>
        </p:txBody>
      </p:sp>
      <p:pic>
        <p:nvPicPr>
          <p:cNvPr id="5" name="Picture 4" descr="Graphical user interface&#10;&#10;Description automatically generated with medium confidence">
            <a:extLst>
              <a:ext uri="{FF2B5EF4-FFF2-40B4-BE49-F238E27FC236}">
                <a16:creationId xmlns:a16="http://schemas.microsoft.com/office/drawing/2014/main" id="{396F4533-1970-BAE2-2633-698A785517DF}"/>
              </a:ext>
            </a:extLst>
          </p:cNvPr>
          <p:cNvPicPr>
            <a:picLocks noChangeAspect="1"/>
          </p:cNvPicPr>
          <p:nvPr/>
        </p:nvPicPr>
        <p:blipFill>
          <a:blip r:embed="rId2"/>
          <a:stretch>
            <a:fillRect/>
          </a:stretch>
        </p:blipFill>
        <p:spPr>
          <a:xfrm>
            <a:off x="1066799" y="1676400"/>
            <a:ext cx="9061939" cy="1305107"/>
          </a:xfrm>
          <a:prstGeom prst="rect">
            <a:avLst/>
          </a:prstGeom>
        </p:spPr>
      </p:pic>
      <p:pic>
        <p:nvPicPr>
          <p:cNvPr id="7" name="Picture 6" descr="Chart, bar chart&#10;&#10;Description automatically generated">
            <a:extLst>
              <a:ext uri="{FF2B5EF4-FFF2-40B4-BE49-F238E27FC236}">
                <a16:creationId xmlns:a16="http://schemas.microsoft.com/office/drawing/2014/main" id="{A0C972C5-9150-4F28-958A-55570E3D8498}"/>
              </a:ext>
            </a:extLst>
          </p:cNvPr>
          <p:cNvPicPr>
            <a:picLocks noChangeAspect="1"/>
          </p:cNvPicPr>
          <p:nvPr/>
        </p:nvPicPr>
        <p:blipFill>
          <a:blip r:embed="rId3"/>
          <a:stretch>
            <a:fillRect/>
          </a:stretch>
        </p:blipFill>
        <p:spPr>
          <a:xfrm>
            <a:off x="1066800" y="2981507"/>
            <a:ext cx="6306430" cy="3410426"/>
          </a:xfrm>
          <a:prstGeom prst="rect">
            <a:avLst/>
          </a:prstGeom>
        </p:spPr>
      </p:pic>
    </p:spTree>
    <p:extLst>
      <p:ext uri="{BB962C8B-B14F-4D97-AF65-F5344CB8AC3E}">
        <p14:creationId xmlns:p14="http://schemas.microsoft.com/office/powerpoint/2010/main" val="270254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3E0C-8D02-C83C-08CF-43601F91F7B0}"/>
              </a:ext>
            </a:extLst>
          </p:cNvPr>
          <p:cNvSpPr>
            <a:spLocks noGrp="1"/>
          </p:cNvSpPr>
          <p:nvPr>
            <p:ph type="title"/>
          </p:nvPr>
        </p:nvSpPr>
        <p:spPr/>
        <p:txBody>
          <a:bodyPr/>
          <a:lstStyle/>
          <a:p>
            <a:r>
              <a:rPr lang="en-US" dirty="0"/>
              <a:t>load jobs logs in </a:t>
            </a:r>
            <a:r>
              <a:rPr lang="en-US" dirty="0" err="1"/>
              <a:t>gcp</a:t>
            </a:r>
            <a:r>
              <a:rPr lang="en-US" dirty="0"/>
              <a:t> cloud storage</a:t>
            </a:r>
          </a:p>
        </p:txBody>
      </p:sp>
      <p:sp>
        <p:nvSpPr>
          <p:cNvPr id="3" name="Text Placeholder 2">
            <a:extLst>
              <a:ext uri="{FF2B5EF4-FFF2-40B4-BE49-F238E27FC236}">
                <a16:creationId xmlns:a16="http://schemas.microsoft.com/office/drawing/2014/main" id="{EF739628-E19B-98D3-EC18-FCD2E90C1B86}"/>
              </a:ext>
            </a:extLst>
          </p:cNvPr>
          <p:cNvSpPr>
            <a:spLocks noGrp="1"/>
          </p:cNvSpPr>
          <p:nvPr>
            <p:ph type="body" idx="1"/>
          </p:nvPr>
        </p:nvSpPr>
        <p:spPr/>
        <p:txBody>
          <a:bodyPr/>
          <a:lstStyle/>
          <a:p>
            <a:endParaRPr lang="en-US" dirty="0"/>
          </a:p>
        </p:txBody>
      </p:sp>
      <p:pic>
        <p:nvPicPr>
          <p:cNvPr id="5" name="Picture 4" descr="Graphical user interface, table&#10;&#10;Description automatically generated">
            <a:extLst>
              <a:ext uri="{FF2B5EF4-FFF2-40B4-BE49-F238E27FC236}">
                <a16:creationId xmlns:a16="http://schemas.microsoft.com/office/drawing/2014/main" id="{444A73A2-29F9-5493-0242-E21A250C3227}"/>
              </a:ext>
            </a:extLst>
          </p:cNvPr>
          <p:cNvPicPr>
            <a:picLocks noChangeAspect="1"/>
          </p:cNvPicPr>
          <p:nvPr/>
        </p:nvPicPr>
        <p:blipFill>
          <a:blip r:embed="rId2"/>
          <a:stretch>
            <a:fillRect/>
          </a:stretch>
        </p:blipFill>
        <p:spPr>
          <a:xfrm>
            <a:off x="55456" y="1676400"/>
            <a:ext cx="12136544" cy="4448796"/>
          </a:xfrm>
          <a:prstGeom prst="rect">
            <a:avLst/>
          </a:prstGeom>
        </p:spPr>
      </p:pic>
    </p:spTree>
    <p:extLst>
      <p:ext uri="{BB962C8B-B14F-4D97-AF65-F5344CB8AC3E}">
        <p14:creationId xmlns:p14="http://schemas.microsoft.com/office/powerpoint/2010/main" val="149562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what’s data pipeline and Why do we need it?</a:t>
            </a:r>
            <a:endParaRPr/>
          </a:p>
        </p:txBody>
      </p:sp>
      <p:sp>
        <p:nvSpPr>
          <p:cNvPr id="87" name="Google Shape;87;p14"/>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ts val="2400"/>
              <a:buChar char="•"/>
            </a:pPr>
            <a:r>
              <a:rPr lang="en-US" dirty="0"/>
              <a:t>A data pipeline is a system or process that transports data from its origin to its destination while modifying and cleaning it along the way.</a:t>
            </a:r>
            <a:endParaRPr dirty="0"/>
          </a:p>
          <a:p>
            <a:pPr marL="228600" lvl="0" indent="-228600" algn="l" rtl="0">
              <a:lnSpc>
                <a:spcPct val="90000"/>
              </a:lnSpc>
              <a:spcBef>
                <a:spcPts val="1800"/>
              </a:spcBef>
              <a:spcAft>
                <a:spcPts val="0"/>
              </a:spcAft>
              <a:buClr>
                <a:schemeClr val="lt1"/>
              </a:buClr>
              <a:buSzPts val="2400"/>
              <a:buChar char="•"/>
            </a:pPr>
            <a:r>
              <a:rPr lang="en-US" dirty="0"/>
              <a:t>They are required because companies acquire massive volumes of data from a variety of sources, yet the data is frequently unstructured, jumbled, and stored in disparate forms. </a:t>
            </a:r>
            <a:endParaRPr dirty="0"/>
          </a:p>
          <a:p>
            <a:pPr marL="228600" lvl="0" indent="-228600" algn="l" rtl="0">
              <a:lnSpc>
                <a:spcPct val="90000"/>
              </a:lnSpc>
              <a:spcBef>
                <a:spcPts val="1800"/>
              </a:spcBef>
              <a:spcAft>
                <a:spcPts val="0"/>
              </a:spcAft>
              <a:buClr>
                <a:schemeClr val="lt1"/>
              </a:buClr>
              <a:buSzPts val="2400"/>
              <a:buChar char="•"/>
            </a:pPr>
            <a:r>
              <a:rPr lang="en-US" dirty="0"/>
              <a:t>Data pipelines automate data gathering and processing, saving time while ensuring data accuracy. </a:t>
            </a:r>
            <a:endParaRPr dirty="0"/>
          </a:p>
          <a:p>
            <a:pPr marL="228600" lvl="0" indent="-228600" algn="l" rtl="0">
              <a:lnSpc>
                <a:spcPct val="90000"/>
              </a:lnSpc>
              <a:spcBef>
                <a:spcPts val="1800"/>
              </a:spcBef>
              <a:spcAft>
                <a:spcPts val="0"/>
              </a:spcAft>
              <a:buClr>
                <a:schemeClr val="lt1"/>
              </a:buClr>
              <a:buSzPts val="2400"/>
              <a:buChar char="•"/>
            </a:pPr>
            <a:r>
              <a:rPr lang="en-US" dirty="0"/>
              <a:t>Data pipelines increase data quality by cleaning and enriching it.</a:t>
            </a:r>
            <a:endParaRPr dirty="0"/>
          </a:p>
          <a:p>
            <a:pPr marL="228600" lvl="0" indent="-228600" algn="l" rtl="0">
              <a:lnSpc>
                <a:spcPct val="90000"/>
              </a:lnSpc>
              <a:spcBef>
                <a:spcPts val="1800"/>
              </a:spcBef>
              <a:spcAft>
                <a:spcPts val="0"/>
              </a:spcAft>
              <a:buClr>
                <a:schemeClr val="lt1"/>
              </a:buClr>
              <a:buSzPts val="2400"/>
              <a:buChar char="•"/>
            </a:pPr>
            <a:r>
              <a:rPr lang="en-US" dirty="0"/>
              <a:t>Data pipelines enable the integration of data from numerous sources into a single, unified data source, resulting in improved insights and decision-making.</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97A-EF4F-7023-E616-6C94AB0F3412}"/>
              </a:ext>
            </a:extLst>
          </p:cNvPr>
          <p:cNvSpPr>
            <a:spLocks noGrp="1"/>
          </p:cNvSpPr>
          <p:nvPr>
            <p:ph type="title"/>
          </p:nvPr>
        </p:nvSpPr>
        <p:spPr/>
        <p:txBody>
          <a:bodyPr/>
          <a:lstStyle/>
          <a:p>
            <a:r>
              <a:rPr lang="en-US" dirty="0"/>
              <a:t>Big query tables and IAM roles</a:t>
            </a:r>
          </a:p>
        </p:txBody>
      </p:sp>
      <p:sp>
        <p:nvSpPr>
          <p:cNvPr id="3" name="Text Placeholder 2">
            <a:extLst>
              <a:ext uri="{FF2B5EF4-FFF2-40B4-BE49-F238E27FC236}">
                <a16:creationId xmlns:a16="http://schemas.microsoft.com/office/drawing/2014/main" id="{DD46E8B7-8E41-18FA-8C95-FBB751FC144B}"/>
              </a:ext>
            </a:extLst>
          </p:cNvPr>
          <p:cNvSpPr>
            <a:spLocks noGrp="1"/>
          </p:cNvSpPr>
          <p:nvPr>
            <p:ph type="body" idx="1"/>
          </p:nvPr>
        </p:nvSpPr>
        <p:spPr/>
        <p:txBody>
          <a:bodyPr/>
          <a:lstStyle/>
          <a:p>
            <a:endParaRPr lang="en-US"/>
          </a:p>
        </p:txBody>
      </p:sp>
      <p:pic>
        <p:nvPicPr>
          <p:cNvPr id="5" name="Picture 4" descr="Graphical user interface&#10;&#10;Description automatically generated">
            <a:extLst>
              <a:ext uri="{FF2B5EF4-FFF2-40B4-BE49-F238E27FC236}">
                <a16:creationId xmlns:a16="http://schemas.microsoft.com/office/drawing/2014/main" id="{FAB0E19E-EB16-3BC2-D118-3341A7C88E2F}"/>
              </a:ext>
            </a:extLst>
          </p:cNvPr>
          <p:cNvPicPr>
            <a:picLocks noChangeAspect="1"/>
          </p:cNvPicPr>
          <p:nvPr/>
        </p:nvPicPr>
        <p:blipFill>
          <a:blip r:embed="rId2"/>
          <a:stretch>
            <a:fillRect/>
          </a:stretch>
        </p:blipFill>
        <p:spPr>
          <a:xfrm>
            <a:off x="1066800" y="1676400"/>
            <a:ext cx="6582694" cy="4343400"/>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E75524A1-D4E3-2A0D-DB7A-7BE39C9E08C4}"/>
              </a:ext>
            </a:extLst>
          </p:cNvPr>
          <p:cNvPicPr>
            <a:picLocks noChangeAspect="1"/>
          </p:cNvPicPr>
          <p:nvPr/>
        </p:nvPicPr>
        <p:blipFill>
          <a:blip r:embed="rId3"/>
          <a:stretch>
            <a:fillRect/>
          </a:stretch>
        </p:blipFill>
        <p:spPr>
          <a:xfrm>
            <a:off x="7649494" y="1676400"/>
            <a:ext cx="3475706" cy="4343400"/>
          </a:xfrm>
          <a:prstGeom prst="rect">
            <a:avLst/>
          </a:prstGeom>
        </p:spPr>
      </p:pic>
    </p:spTree>
    <p:extLst>
      <p:ext uri="{BB962C8B-B14F-4D97-AF65-F5344CB8AC3E}">
        <p14:creationId xmlns:p14="http://schemas.microsoft.com/office/powerpoint/2010/main" val="282824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 Data Visualization</a:t>
            </a:r>
            <a:endParaRPr/>
          </a:p>
        </p:txBody>
      </p:sp>
      <p:sp>
        <p:nvSpPr>
          <p:cNvPr id="184" name="Google Shape;184;p30"/>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We used Looker and Data Studio to create a report for data analysts and data scientists. The report included various visualizations and dashboards that provided insights into engagement metrics, topics, and regions. This made the data more accessible and actionable for the end-users.</a:t>
            </a:r>
            <a:endParaRPr/>
          </a:p>
        </p:txBody>
      </p:sp>
      <p:pic>
        <p:nvPicPr>
          <p:cNvPr id="9" name="Picture 8" descr="Chart, bubble chart&#10;&#10;Description automatically generated">
            <a:extLst>
              <a:ext uri="{FF2B5EF4-FFF2-40B4-BE49-F238E27FC236}">
                <a16:creationId xmlns:a16="http://schemas.microsoft.com/office/drawing/2014/main" id="{F1C001E4-6266-06FC-2CEB-DAF76FB5E94D}"/>
              </a:ext>
            </a:extLst>
          </p:cNvPr>
          <p:cNvPicPr>
            <a:picLocks noChangeAspect="1"/>
          </p:cNvPicPr>
          <p:nvPr/>
        </p:nvPicPr>
        <p:blipFill>
          <a:blip r:embed="rId3"/>
          <a:stretch>
            <a:fillRect/>
          </a:stretch>
        </p:blipFill>
        <p:spPr>
          <a:xfrm>
            <a:off x="4276579" y="3405837"/>
            <a:ext cx="7915422" cy="34521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DCE4-2807-98E1-4437-E40FFAB24396}"/>
              </a:ext>
            </a:extLst>
          </p:cNvPr>
          <p:cNvSpPr>
            <a:spLocks noGrp="1"/>
          </p:cNvSpPr>
          <p:nvPr>
            <p:ph type="title"/>
          </p:nvPr>
        </p:nvSpPr>
        <p:spPr/>
        <p:txBody>
          <a:bodyPr/>
          <a:lstStyle/>
          <a:p>
            <a:r>
              <a:rPr lang="en-US" dirty="0"/>
              <a:t>Dashboard</a:t>
            </a:r>
          </a:p>
        </p:txBody>
      </p:sp>
      <p:sp>
        <p:nvSpPr>
          <p:cNvPr id="3" name="Text Placeholder 2">
            <a:extLst>
              <a:ext uri="{FF2B5EF4-FFF2-40B4-BE49-F238E27FC236}">
                <a16:creationId xmlns:a16="http://schemas.microsoft.com/office/drawing/2014/main" id="{51A00CF7-3126-04BE-99C5-ABA1A5D515D5}"/>
              </a:ext>
            </a:extLst>
          </p:cNvPr>
          <p:cNvSpPr>
            <a:spLocks noGrp="1"/>
          </p:cNvSpPr>
          <p:nvPr>
            <p:ph type="body" idx="1"/>
          </p:nvPr>
        </p:nvSpPr>
        <p:spPr/>
        <p:txBody>
          <a:bodyPr/>
          <a:lstStyle/>
          <a:p>
            <a:endParaRPr lang="en-US"/>
          </a:p>
        </p:txBody>
      </p:sp>
      <p:pic>
        <p:nvPicPr>
          <p:cNvPr id="5" name="Picture 4" descr="Chart, pie chart&#10;&#10;Description automatically generated">
            <a:extLst>
              <a:ext uri="{FF2B5EF4-FFF2-40B4-BE49-F238E27FC236}">
                <a16:creationId xmlns:a16="http://schemas.microsoft.com/office/drawing/2014/main" id="{DDBDEDBF-B608-3214-D643-F7F9B7F0E0CF}"/>
              </a:ext>
            </a:extLst>
          </p:cNvPr>
          <p:cNvPicPr>
            <a:picLocks noChangeAspect="1"/>
          </p:cNvPicPr>
          <p:nvPr/>
        </p:nvPicPr>
        <p:blipFill>
          <a:blip r:embed="rId2"/>
          <a:stretch>
            <a:fillRect/>
          </a:stretch>
        </p:blipFill>
        <p:spPr>
          <a:xfrm>
            <a:off x="1066800" y="1481275"/>
            <a:ext cx="10058400" cy="4538525"/>
          </a:xfrm>
          <a:prstGeom prst="rect">
            <a:avLst/>
          </a:prstGeom>
        </p:spPr>
      </p:pic>
    </p:spTree>
    <p:extLst>
      <p:ext uri="{BB962C8B-B14F-4D97-AF65-F5344CB8AC3E}">
        <p14:creationId xmlns:p14="http://schemas.microsoft.com/office/powerpoint/2010/main" val="352541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F55D-1072-4F0C-1997-52D69F9BBFA1}"/>
              </a:ext>
            </a:extLst>
          </p:cNvPr>
          <p:cNvSpPr>
            <a:spLocks noGrp="1"/>
          </p:cNvSpPr>
          <p:nvPr>
            <p:ph type="title"/>
          </p:nvPr>
        </p:nvSpPr>
        <p:spPr/>
        <p:txBody>
          <a:bodyPr/>
          <a:lstStyle/>
          <a:p>
            <a:r>
              <a:rPr lang="en-US" dirty="0"/>
              <a:t>Total subscribers</a:t>
            </a:r>
          </a:p>
        </p:txBody>
      </p:sp>
      <p:sp>
        <p:nvSpPr>
          <p:cNvPr id="3" name="Text Placeholder 2">
            <a:extLst>
              <a:ext uri="{FF2B5EF4-FFF2-40B4-BE49-F238E27FC236}">
                <a16:creationId xmlns:a16="http://schemas.microsoft.com/office/drawing/2014/main" id="{D8CEE1EA-937E-B0F8-02E9-52A1B512EE0C}"/>
              </a:ext>
            </a:extLst>
          </p:cNvPr>
          <p:cNvSpPr>
            <a:spLocks noGrp="1"/>
          </p:cNvSpPr>
          <p:nvPr>
            <p:ph type="body" idx="1"/>
          </p:nvPr>
        </p:nvSpPr>
        <p:spPr/>
        <p:txBody>
          <a:bodyPr/>
          <a:lstStyle/>
          <a:p>
            <a:endParaRPr lang="en-US"/>
          </a:p>
        </p:txBody>
      </p:sp>
      <p:pic>
        <p:nvPicPr>
          <p:cNvPr id="5" name="Picture 4" descr="Chart, bar chart&#10;&#10;Description automatically generated">
            <a:extLst>
              <a:ext uri="{FF2B5EF4-FFF2-40B4-BE49-F238E27FC236}">
                <a16:creationId xmlns:a16="http://schemas.microsoft.com/office/drawing/2014/main" id="{D8F41DB4-21F4-E56A-2AB3-9E635E499360}"/>
              </a:ext>
            </a:extLst>
          </p:cNvPr>
          <p:cNvPicPr>
            <a:picLocks noChangeAspect="1"/>
          </p:cNvPicPr>
          <p:nvPr/>
        </p:nvPicPr>
        <p:blipFill>
          <a:blip r:embed="rId2"/>
          <a:stretch>
            <a:fillRect/>
          </a:stretch>
        </p:blipFill>
        <p:spPr>
          <a:xfrm>
            <a:off x="1066800" y="1447800"/>
            <a:ext cx="10058400" cy="4963218"/>
          </a:xfrm>
          <a:prstGeom prst="rect">
            <a:avLst/>
          </a:prstGeom>
        </p:spPr>
      </p:pic>
    </p:spTree>
    <p:extLst>
      <p:ext uri="{BB962C8B-B14F-4D97-AF65-F5344CB8AC3E}">
        <p14:creationId xmlns:p14="http://schemas.microsoft.com/office/powerpoint/2010/main" val="127840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EAD4-EA80-7191-D7DF-A3D78DE3BA1B}"/>
              </a:ext>
            </a:extLst>
          </p:cNvPr>
          <p:cNvSpPr>
            <a:spLocks noGrp="1"/>
          </p:cNvSpPr>
          <p:nvPr>
            <p:ph type="title"/>
          </p:nvPr>
        </p:nvSpPr>
        <p:spPr/>
        <p:txBody>
          <a:bodyPr/>
          <a:lstStyle/>
          <a:p>
            <a:r>
              <a:rPr lang="en-US" dirty="0"/>
              <a:t>Sports channels and their total views </a:t>
            </a:r>
          </a:p>
        </p:txBody>
      </p:sp>
      <p:sp>
        <p:nvSpPr>
          <p:cNvPr id="3" name="Text Placeholder 2">
            <a:extLst>
              <a:ext uri="{FF2B5EF4-FFF2-40B4-BE49-F238E27FC236}">
                <a16:creationId xmlns:a16="http://schemas.microsoft.com/office/drawing/2014/main" id="{8036A526-D190-46E1-85D5-7F15BF4270D7}"/>
              </a:ext>
            </a:extLst>
          </p:cNvPr>
          <p:cNvSpPr>
            <a:spLocks noGrp="1"/>
          </p:cNvSpPr>
          <p:nvPr>
            <p:ph type="body" idx="1"/>
          </p:nvPr>
        </p:nvSpPr>
        <p:spPr/>
        <p:txBody>
          <a:bodyPr/>
          <a:lstStyle/>
          <a:p>
            <a:endParaRPr lang="en-US"/>
          </a:p>
        </p:txBody>
      </p:sp>
      <p:pic>
        <p:nvPicPr>
          <p:cNvPr id="5" name="Picture 4" descr="Chart, bar chart&#10;&#10;Description automatically generated">
            <a:extLst>
              <a:ext uri="{FF2B5EF4-FFF2-40B4-BE49-F238E27FC236}">
                <a16:creationId xmlns:a16="http://schemas.microsoft.com/office/drawing/2014/main" id="{6BA95A8F-F021-F5F0-C772-A0111FF7BCC2}"/>
              </a:ext>
            </a:extLst>
          </p:cNvPr>
          <p:cNvPicPr>
            <a:picLocks noChangeAspect="1"/>
          </p:cNvPicPr>
          <p:nvPr/>
        </p:nvPicPr>
        <p:blipFill>
          <a:blip r:embed="rId2"/>
          <a:stretch>
            <a:fillRect/>
          </a:stretch>
        </p:blipFill>
        <p:spPr>
          <a:xfrm>
            <a:off x="-1" y="1447800"/>
            <a:ext cx="5824025" cy="4953000"/>
          </a:xfrm>
          <a:prstGeom prst="rect">
            <a:avLst/>
          </a:prstGeom>
        </p:spPr>
      </p:pic>
      <p:pic>
        <p:nvPicPr>
          <p:cNvPr id="9" name="Picture 8" descr="Chart, bar chart&#10;&#10;Description automatically generated">
            <a:extLst>
              <a:ext uri="{FF2B5EF4-FFF2-40B4-BE49-F238E27FC236}">
                <a16:creationId xmlns:a16="http://schemas.microsoft.com/office/drawing/2014/main" id="{B4F84876-9519-26C0-C18F-89E3E9E0EEA6}"/>
              </a:ext>
            </a:extLst>
          </p:cNvPr>
          <p:cNvPicPr>
            <a:picLocks noChangeAspect="1"/>
          </p:cNvPicPr>
          <p:nvPr/>
        </p:nvPicPr>
        <p:blipFill>
          <a:blip r:embed="rId3"/>
          <a:stretch>
            <a:fillRect/>
          </a:stretch>
        </p:blipFill>
        <p:spPr>
          <a:xfrm>
            <a:off x="5733935" y="1447800"/>
            <a:ext cx="6533093" cy="4953000"/>
          </a:xfrm>
          <a:prstGeom prst="rect">
            <a:avLst/>
          </a:prstGeom>
        </p:spPr>
      </p:pic>
    </p:spTree>
    <p:extLst>
      <p:ext uri="{BB962C8B-B14F-4D97-AF65-F5344CB8AC3E}">
        <p14:creationId xmlns:p14="http://schemas.microsoft.com/office/powerpoint/2010/main" val="414634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6CDD-D5C6-0924-E9DE-344606E3705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9436676-2109-3243-E42C-567B09D6DB13}"/>
              </a:ext>
            </a:extLst>
          </p:cNvPr>
          <p:cNvSpPr>
            <a:spLocks noGrp="1"/>
          </p:cNvSpPr>
          <p:nvPr>
            <p:ph type="body" idx="1"/>
          </p:nvPr>
        </p:nvSpPr>
        <p:spPr/>
        <p:txBody>
          <a:bodyPr/>
          <a:lstStyle/>
          <a:p>
            <a:endParaRPr lang="en-US"/>
          </a:p>
        </p:txBody>
      </p:sp>
      <p:pic>
        <p:nvPicPr>
          <p:cNvPr id="5" name="Picture 4" descr="Chart, bar chart&#10;&#10;Description automatically generated">
            <a:extLst>
              <a:ext uri="{FF2B5EF4-FFF2-40B4-BE49-F238E27FC236}">
                <a16:creationId xmlns:a16="http://schemas.microsoft.com/office/drawing/2014/main" id="{EBEEE52B-7734-9DBD-136C-6C0FEB5A668C}"/>
              </a:ext>
            </a:extLst>
          </p:cNvPr>
          <p:cNvPicPr>
            <a:picLocks noChangeAspect="1"/>
          </p:cNvPicPr>
          <p:nvPr/>
        </p:nvPicPr>
        <p:blipFill>
          <a:blip r:embed="rId2"/>
          <a:stretch>
            <a:fillRect/>
          </a:stretch>
        </p:blipFill>
        <p:spPr>
          <a:xfrm>
            <a:off x="1066800" y="785547"/>
            <a:ext cx="10058400" cy="5234253"/>
          </a:xfrm>
          <a:prstGeom prst="rect">
            <a:avLst/>
          </a:prstGeom>
        </p:spPr>
      </p:pic>
    </p:spTree>
    <p:extLst>
      <p:ext uri="{BB962C8B-B14F-4D97-AF65-F5344CB8AC3E}">
        <p14:creationId xmlns:p14="http://schemas.microsoft.com/office/powerpoint/2010/main" val="309553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92EB-7459-7A70-EC76-B9997C7908D0}"/>
              </a:ext>
            </a:extLst>
          </p:cNvPr>
          <p:cNvSpPr>
            <a:spLocks noGrp="1"/>
          </p:cNvSpPr>
          <p:nvPr>
            <p:ph type="title"/>
          </p:nvPr>
        </p:nvSpPr>
        <p:spPr/>
        <p:txBody>
          <a:bodyPr/>
          <a:lstStyle/>
          <a:p>
            <a:r>
              <a:rPr lang="en-US" dirty="0"/>
              <a:t>Videos according to month</a:t>
            </a:r>
          </a:p>
        </p:txBody>
      </p:sp>
      <p:sp>
        <p:nvSpPr>
          <p:cNvPr id="3" name="Text Placeholder 2">
            <a:extLst>
              <a:ext uri="{FF2B5EF4-FFF2-40B4-BE49-F238E27FC236}">
                <a16:creationId xmlns:a16="http://schemas.microsoft.com/office/drawing/2014/main" id="{60693F55-8BBD-4A08-ADA6-A29B92B59BB7}"/>
              </a:ext>
            </a:extLst>
          </p:cNvPr>
          <p:cNvSpPr>
            <a:spLocks noGrp="1"/>
          </p:cNvSpPr>
          <p:nvPr>
            <p:ph type="body" idx="1"/>
          </p:nvPr>
        </p:nvSpPr>
        <p:spPr/>
        <p:txBody>
          <a:bodyPr/>
          <a:lstStyle/>
          <a:p>
            <a:endParaRPr lang="en-US"/>
          </a:p>
        </p:txBody>
      </p:sp>
      <p:pic>
        <p:nvPicPr>
          <p:cNvPr id="5" name="Picture 4" descr="Chart, bar chart&#10;&#10;Description automatically generated">
            <a:extLst>
              <a:ext uri="{FF2B5EF4-FFF2-40B4-BE49-F238E27FC236}">
                <a16:creationId xmlns:a16="http://schemas.microsoft.com/office/drawing/2014/main" id="{552FDC8F-7800-07FD-3526-5A103B60BF52}"/>
              </a:ext>
            </a:extLst>
          </p:cNvPr>
          <p:cNvPicPr>
            <a:picLocks noChangeAspect="1"/>
          </p:cNvPicPr>
          <p:nvPr/>
        </p:nvPicPr>
        <p:blipFill>
          <a:blip r:embed="rId2"/>
          <a:stretch>
            <a:fillRect/>
          </a:stretch>
        </p:blipFill>
        <p:spPr>
          <a:xfrm>
            <a:off x="1066800" y="1447800"/>
            <a:ext cx="10159218" cy="4953659"/>
          </a:xfrm>
          <a:prstGeom prst="rect">
            <a:avLst/>
          </a:prstGeom>
        </p:spPr>
      </p:pic>
    </p:spTree>
    <p:extLst>
      <p:ext uri="{BB962C8B-B14F-4D97-AF65-F5344CB8AC3E}">
        <p14:creationId xmlns:p14="http://schemas.microsoft.com/office/powerpoint/2010/main" val="256164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 Insights</a:t>
            </a:r>
            <a:endParaRPr/>
          </a:p>
        </p:txBody>
      </p:sp>
      <p:sp>
        <p:nvSpPr>
          <p:cNvPr id="190" name="Google Shape;190;p31"/>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a:t>Based on the data that was collected and processed, we derived several key insights:</a:t>
            </a:r>
            <a:endParaRPr/>
          </a:p>
          <a:p>
            <a:pPr marL="2286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Clr>
                <a:schemeClr val="lt1"/>
              </a:buClr>
              <a:buSzPts val="2400"/>
              <a:buChar char="•"/>
            </a:pPr>
            <a:r>
              <a:rPr lang="en-US"/>
              <a:t>The most engaged sports channels on YouTube were identified.</a:t>
            </a:r>
            <a:endParaRPr/>
          </a:p>
          <a:p>
            <a:pPr marL="228600" lvl="0" indent="-228600" algn="l" rtl="0">
              <a:lnSpc>
                <a:spcPct val="90000"/>
              </a:lnSpc>
              <a:spcBef>
                <a:spcPts val="1800"/>
              </a:spcBef>
              <a:spcAft>
                <a:spcPts val="0"/>
              </a:spcAft>
              <a:buClr>
                <a:schemeClr val="lt1"/>
              </a:buClr>
              <a:buSzPts val="2400"/>
              <a:buChar char="•"/>
            </a:pPr>
            <a:r>
              <a:rPr lang="en-US"/>
              <a:t>The most popular topics discussed on NBA channels were identified.</a:t>
            </a:r>
            <a:endParaRPr/>
          </a:p>
          <a:p>
            <a:pPr marL="228600" lvl="0" indent="-228600" algn="l" rtl="0">
              <a:lnSpc>
                <a:spcPct val="90000"/>
              </a:lnSpc>
              <a:spcBef>
                <a:spcPts val="1800"/>
              </a:spcBef>
              <a:spcAft>
                <a:spcPts val="0"/>
              </a:spcAft>
              <a:buClr>
                <a:schemeClr val="lt1"/>
              </a:buClr>
              <a:buSzPts val="2400"/>
              <a:buChar char="•"/>
            </a:pPr>
            <a:r>
              <a:rPr lang="en-US"/>
              <a:t>The correlation between engagement metrics and channel growth was identified.</a:t>
            </a:r>
            <a:endParaRPr/>
          </a:p>
          <a:p>
            <a:pPr marL="228600" lvl="0" indent="-228600" algn="l" rtl="0">
              <a:lnSpc>
                <a:spcPct val="90000"/>
              </a:lnSpc>
              <a:spcBef>
                <a:spcPts val="1800"/>
              </a:spcBef>
              <a:spcAft>
                <a:spcPts val="0"/>
              </a:spcAft>
              <a:buClr>
                <a:schemeClr val="lt1"/>
              </a:buClr>
              <a:buSzPts val="2400"/>
              <a:buChar char="•"/>
            </a:pPr>
            <a:r>
              <a:rPr lang="en-US"/>
              <a:t>Engagement metrics varied across different regions.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4C7D-FB2E-908C-979F-A19A0C33EC7D}"/>
              </a:ext>
            </a:extLst>
          </p:cNvPr>
          <p:cNvSpPr>
            <a:spLocks noGrp="1"/>
          </p:cNvSpPr>
          <p:nvPr>
            <p:ph type="title"/>
          </p:nvPr>
        </p:nvSpPr>
        <p:spPr/>
        <p:txBody>
          <a:bodyPr/>
          <a:lstStyle/>
          <a:p>
            <a:r>
              <a:rPr lang="en-US" dirty="0"/>
              <a:t>Insights regarding tags</a:t>
            </a:r>
          </a:p>
        </p:txBody>
      </p:sp>
      <p:sp>
        <p:nvSpPr>
          <p:cNvPr id="3" name="Text Placeholder 2">
            <a:extLst>
              <a:ext uri="{FF2B5EF4-FFF2-40B4-BE49-F238E27FC236}">
                <a16:creationId xmlns:a16="http://schemas.microsoft.com/office/drawing/2014/main" id="{549AE02C-17D5-ABE0-469B-8611A16EF58F}"/>
              </a:ext>
            </a:extLst>
          </p:cNvPr>
          <p:cNvSpPr>
            <a:spLocks noGrp="1"/>
          </p:cNvSpPr>
          <p:nvPr>
            <p:ph type="body" idx="1"/>
          </p:nvPr>
        </p:nvSpPr>
        <p:spPr/>
        <p:txBody>
          <a:bodyPr/>
          <a:lstStyle/>
          <a:p>
            <a:endParaRPr lang="en-US"/>
          </a:p>
        </p:txBody>
      </p:sp>
      <p:pic>
        <p:nvPicPr>
          <p:cNvPr id="5" name="Picture 4" descr="Chart, histogram&#10;&#10;Description automatically generated">
            <a:extLst>
              <a:ext uri="{FF2B5EF4-FFF2-40B4-BE49-F238E27FC236}">
                <a16:creationId xmlns:a16="http://schemas.microsoft.com/office/drawing/2014/main" id="{0D98EF38-83B2-E2C5-1CFD-20B5AC432A4C}"/>
              </a:ext>
            </a:extLst>
          </p:cNvPr>
          <p:cNvPicPr>
            <a:picLocks noChangeAspect="1"/>
          </p:cNvPicPr>
          <p:nvPr/>
        </p:nvPicPr>
        <p:blipFill>
          <a:blip r:embed="rId2"/>
          <a:stretch>
            <a:fillRect/>
          </a:stretch>
        </p:blipFill>
        <p:spPr>
          <a:xfrm>
            <a:off x="6096000" y="1447800"/>
            <a:ext cx="6049219" cy="4938932"/>
          </a:xfrm>
          <a:prstGeom prst="rect">
            <a:avLst/>
          </a:prstGeom>
        </p:spPr>
      </p:pic>
      <p:pic>
        <p:nvPicPr>
          <p:cNvPr id="7" name="Picture 6" descr="Chart, histogram&#10;&#10;Description automatically generated">
            <a:extLst>
              <a:ext uri="{FF2B5EF4-FFF2-40B4-BE49-F238E27FC236}">
                <a16:creationId xmlns:a16="http://schemas.microsoft.com/office/drawing/2014/main" id="{A37A9E51-CBC7-4021-055D-5C1C89FA344C}"/>
              </a:ext>
            </a:extLst>
          </p:cNvPr>
          <p:cNvPicPr>
            <a:picLocks noChangeAspect="1"/>
          </p:cNvPicPr>
          <p:nvPr/>
        </p:nvPicPr>
        <p:blipFill>
          <a:blip r:embed="rId3"/>
          <a:stretch>
            <a:fillRect/>
          </a:stretch>
        </p:blipFill>
        <p:spPr>
          <a:xfrm>
            <a:off x="0" y="1447801"/>
            <a:ext cx="6096000" cy="4938932"/>
          </a:xfrm>
          <a:prstGeom prst="rect">
            <a:avLst/>
          </a:prstGeom>
        </p:spPr>
      </p:pic>
    </p:spTree>
    <p:extLst>
      <p:ext uri="{BB962C8B-B14F-4D97-AF65-F5344CB8AC3E}">
        <p14:creationId xmlns:p14="http://schemas.microsoft.com/office/powerpoint/2010/main" val="257549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what were some lessons learnt or challenges encountered</a:t>
            </a:r>
            <a:endParaRPr/>
          </a:p>
        </p:txBody>
      </p:sp>
      <p:sp>
        <p:nvSpPr>
          <p:cNvPr id="196" name="Google Shape;196;p32"/>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Some lessons learned and challenges encountered during this project. For example, we had to make sure we were scraping the data correctly and efficiently. We also had to make sure we were using the correct metrics and interpreting them correctly. However, through these challenges, we were able to learn a lot and improve our analysis.</a:t>
            </a:r>
            <a:endParaRPr/>
          </a:p>
          <a:p>
            <a:pPr marL="228600" lvl="0" indent="-228600" algn="l" rtl="0">
              <a:lnSpc>
                <a:spcPct val="90000"/>
              </a:lnSpc>
              <a:spcBef>
                <a:spcPts val="1800"/>
              </a:spcBef>
              <a:spcAft>
                <a:spcPts val="0"/>
              </a:spcAft>
              <a:buClr>
                <a:schemeClr val="lt1"/>
              </a:buClr>
              <a:buSzPts val="2400"/>
              <a:buChar char="•"/>
            </a:pPr>
            <a:r>
              <a:rPr lang="en-US"/>
              <a:t>The significance of data quality and accuracy. We had to ensure that we were scraping and processing data appropriately. We also have to be aware of biases in our study and avoid forming conclusions without supporting facts.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what is channel engagement metrics?</a:t>
            </a:r>
            <a:endParaRPr/>
          </a:p>
        </p:txBody>
      </p:sp>
      <p:sp>
        <p:nvSpPr>
          <p:cNvPr id="93" name="Google Shape;93;p15"/>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ct val="100000"/>
              <a:buChar char="•"/>
            </a:pPr>
            <a:r>
              <a:rPr lang="en-US" dirty="0"/>
              <a:t>Channel engagement metrics are a collection of data elements that show how viewers connect with a specific channel on a network like YouTube.</a:t>
            </a:r>
            <a:endParaRPr dirty="0"/>
          </a:p>
          <a:p>
            <a:pPr marL="228600" lvl="0" indent="-228600" algn="l" rtl="0">
              <a:lnSpc>
                <a:spcPct val="90000"/>
              </a:lnSpc>
              <a:spcBef>
                <a:spcPts val="1800"/>
              </a:spcBef>
              <a:spcAft>
                <a:spcPts val="0"/>
              </a:spcAft>
              <a:buClr>
                <a:schemeClr val="lt1"/>
              </a:buClr>
              <a:buSzPct val="100000"/>
              <a:buChar char="•"/>
            </a:pPr>
            <a:r>
              <a:rPr lang="en-US" dirty="0"/>
              <a:t>Views, likes, dislikes, shares, comments, subscribers, and other stats are included.</a:t>
            </a:r>
            <a:endParaRPr dirty="0"/>
          </a:p>
          <a:p>
            <a:pPr marL="228600" lvl="0" indent="-228600" algn="l" rtl="0">
              <a:lnSpc>
                <a:spcPct val="90000"/>
              </a:lnSpc>
              <a:spcBef>
                <a:spcPts val="1800"/>
              </a:spcBef>
              <a:spcAft>
                <a:spcPts val="0"/>
              </a:spcAft>
              <a:buClr>
                <a:schemeClr val="lt1"/>
              </a:buClr>
              <a:buSzPct val="100000"/>
              <a:buChar char="•"/>
            </a:pPr>
            <a:r>
              <a:rPr lang="en-US" dirty="0"/>
              <a:t>They give information on how viewers interact with a channel's content and can assist content providers and marketers in understanding their target audience's behavior and preferences.</a:t>
            </a:r>
            <a:endParaRPr dirty="0"/>
          </a:p>
          <a:p>
            <a:pPr marL="228600" lvl="0" indent="-228600" algn="l" rtl="0">
              <a:lnSpc>
                <a:spcPct val="90000"/>
              </a:lnSpc>
              <a:spcBef>
                <a:spcPts val="1800"/>
              </a:spcBef>
              <a:spcAft>
                <a:spcPts val="0"/>
              </a:spcAft>
              <a:buClr>
                <a:schemeClr val="lt1"/>
              </a:buClr>
              <a:buSzPct val="100000"/>
              <a:buChar char="•"/>
            </a:pPr>
            <a:r>
              <a:rPr lang="en-US" dirty="0"/>
              <a:t>Channel engagement metrics may also be used to track the long-term performance of a marketing campaign or content strategy. By studying these indicators, content creators may learn how to optimize their material and increase audience engagement. </a:t>
            </a:r>
            <a:endParaRPr dirty="0"/>
          </a:p>
          <a:p>
            <a:pPr marL="228600" lvl="0" indent="-228600" algn="l" rtl="0">
              <a:lnSpc>
                <a:spcPct val="90000"/>
              </a:lnSpc>
              <a:spcBef>
                <a:spcPts val="1800"/>
              </a:spcBef>
              <a:spcAft>
                <a:spcPts val="0"/>
              </a:spcAft>
              <a:buClr>
                <a:schemeClr val="lt1"/>
              </a:buClr>
              <a:buSzPct val="100000"/>
              <a:buChar char="•"/>
            </a:pPr>
            <a:r>
              <a:rPr lang="en-US" dirty="0"/>
              <a:t>Channel engagement metrics will help you analyze and improve the efficacy of your channel's content strategy.</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8EAE-F2E2-E707-42CF-B7A095895CEC}"/>
              </a:ext>
            </a:extLst>
          </p:cNvPr>
          <p:cNvSpPr>
            <a:spLocks noGrp="1"/>
          </p:cNvSpPr>
          <p:nvPr>
            <p:ph type="title"/>
          </p:nvPr>
        </p:nvSpPr>
        <p:spPr/>
        <p:txBody>
          <a:bodyPr/>
          <a:lstStyle/>
          <a:p>
            <a:r>
              <a:rPr lang="en-US" dirty="0"/>
              <a:t>Using Wrangler and Distinct function in data fusion</a:t>
            </a:r>
          </a:p>
        </p:txBody>
      </p:sp>
      <p:sp>
        <p:nvSpPr>
          <p:cNvPr id="3" name="Text Placeholder 2">
            <a:extLst>
              <a:ext uri="{FF2B5EF4-FFF2-40B4-BE49-F238E27FC236}">
                <a16:creationId xmlns:a16="http://schemas.microsoft.com/office/drawing/2014/main" id="{555A920A-9EC6-1DF9-F8D8-C458D2EDD1B3}"/>
              </a:ext>
            </a:extLst>
          </p:cNvPr>
          <p:cNvSpPr>
            <a:spLocks noGrp="1"/>
          </p:cNvSpPr>
          <p:nvPr>
            <p:ph type="body" idx="1"/>
          </p:nvPr>
        </p:nvSpPr>
        <p:spPr/>
        <p:txBody>
          <a:bodyPr>
            <a:normAutofit fontScale="85000" lnSpcReduction="20000"/>
          </a:bodyPr>
          <a:lstStyle/>
          <a:p>
            <a:r>
              <a:rPr lang="en-US" dirty="0"/>
              <a:t>Complexity: Although Data Fusion is a strong data integration tool, it can be difficult to set up and configure for people unfamiliar with the platform.</a:t>
            </a:r>
          </a:p>
          <a:p>
            <a:r>
              <a:rPr lang="en-US" dirty="0"/>
              <a:t>Limited customization: Although Data Fusion includes a number of pre-built connections and transformations, there may be times when users want new transformations or connectors that are not easily accessible.</a:t>
            </a:r>
          </a:p>
          <a:p>
            <a:r>
              <a:rPr lang="en-US" dirty="0"/>
              <a:t>Limited support for certain data sources: Data Fusion supports a wide range of data sources, although there may be cases where some data sources are not supported, forcing customers to seek alternate solutions.</a:t>
            </a:r>
          </a:p>
          <a:p>
            <a:r>
              <a:rPr lang="en-US" dirty="0"/>
              <a:t>Limited infrastructure control: Because Data Fusion is a managed service, users have little influence over the underlying infrastructure. This might be difficult for users that demand custom setups or optimizations.</a:t>
            </a:r>
          </a:p>
          <a:p>
            <a:r>
              <a:rPr lang="en-US" dirty="0"/>
              <a:t>Cost: While Data Fusion is a low-cost option for many data integration needs, it can be expensive for those with big or sophisticated data integration needs.</a:t>
            </a:r>
          </a:p>
        </p:txBody>
      </p:sp>
    </p:spTree>
    <p:extLst>
      <p:ext uri="{BB962C8B-B14F-4D97-AF65-F5344CB8AC3E}">
        <p14:creationId xmlns:p14="http://schemas.microsoft.com/office/powerpoint/2010/main" val="28189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57C3-0801-5532-B1AC-38E7EA5FB637}"/>
              </a:ext>
            </a:extLst>
          </p:cNvPr>
          <p:cNvSpPr>
            <a:spLocks noGrp="1"/>
          </p:cNvSpPr>
          <p:nvPr>
            <p:ph type="title"/>
          </p:nvPr>
        </p:nvSpPr>
        <p:spPr/>
        <p:txBody>
          <a:bodyPr/>
          <a:lstStyle/>
          <a:p>
            <a:r>
              <a:rPr lang="en-US" dirty="0"/>
              <a:t>Assigning IAM Roles</a:t>
            </a:r>
          </a:p>
        </p:txBody>
      </p:sp>
      <p:sp>
        <p:nvSpPr>
          <p:cNvPr id="3" name="Text Placeholder 2">
            <a:extLst>
              <a:ext uri="{FF2B5EF4-FFF2-40B4-BE49-F238E27FC236}">
                <a16:creationId xmlns:a16="http://schemas.microsoft.com/office/drawing/2014/main" id="{57D005EB-4B2D-47B9-D206-A37CB97A64BF}"/>
              </a:ext>
            </a:extLst>
          </p:cNvPr>
          <p:cNvSpPr>
            <a:spLocks noGrp="1"/>
          </p:cNvSpPr>
          <p:nvPr>
            <p:ph type="body" idx="1"/>
          </p:nvPr>
        </p:nvSpPr>
        <p:spPr/>
        <p:txBody>
          <a:bodyPr>
            <a:normAutofit fontScale="85000" lnSpcReduction="20000"/>
          </a:bodyPr>
          <a:lstStyle/>
          <a:p>
            <a:r>
              <a:rPr lang="en-US" dirty="0"/>
              <a:t>Role creep happens when people acquire too many roles over time, causing confusion about the rights a user has and what they are accountable for.</a:t>
            </a:r>
          </a:p>
          <a:p>
            <a:r>
              <a:rPr lang="en-US" dirty="0"/>
              <a:t>Role explosion occurs when there are too many roles and it becomes difficult to manage and allocate them.</a:t>
            </a:r>
          </a:p>
          <a:p>
            <a:r>
              <a:rPr lang="en-US" dirty="0"/>
              <a:t>In certain circumstances, roles inherit permissions from other jobs, making it difficult to determine who has access to what.</a:t>
            </a:r>
          </a:p>
          <a:p>
            <a:r>
              <a:rPr lang="en-US" dirty="0"/>
              <a:t>Role naming conventions: Poorly titled roles can cause confusion and make determining which responsibilities are acceptable for particular users difficult.</a:t>
            </a:r>
          </a:p>
          <a:p>
            <a:r>
              <a:rPr lang="en-US" dirty="0"/>
              <a:t>Overprivileged roles: When roles have too many rights, users can access more than what is required for their job tasks, which can provide a security risk.</a:t>
            </a:r>
          </a:p>
          <a:p>
            <a:r>
              <a:rPr lang="en-US" dirty="0"/>
              <a:t>Inadequate oversight: Without effective oversight, it might be difficult to detect when people are allocated responsibilities they should not have, potentially resulting in security breaches.</a:t>
            </a:r>
          </a:p>
        </p:txBody>
      </p:sp>
    </p:spTree>
    <p:extLst>
      <p:ext uri="{BB962C8B-B14F-4D97-AF65-F5344CB8AC3E}">
        <p14:creationId xmlns:p14="http://schemas.microsoft.com/office/powerpoint/2010/main" val="18947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9D25-FE96-B81B-1C5F-877B7C74560D}"/>
              </a:ext>
            </a:extLst>
          </p:cNvPr>
          <p:cNvSpPr>
            <a:spLocks noGrp="1"/>
          </p:cNvSpPr>
          <p:nvPr>
            <p:ph type="title"/>
          </p:nvPr>
        </p:nvSpPr>
        <p:spPr/>
        <p:txBody>
          <a:bodyPr/>
          <a:lstStyle/>
          <a:p>
            <a:r>
              <a:rPr lang="en-US" dirty="0"/>
              <a:t>Creation of tables</a:t>
            </a:r>
          </a:p>
        </p:txBody>
      </p:sp>
      <p:sp>
        <p:nvSpPr>
          <p:cNvPr id="3" name="Text Placeholder 2">
            <a:extLst>
              <a:ext uri="{FF2B5EF4-FFF2-40B4-BE49-F238E27FC236}">
                <a16:creationId xmlns:a16="http://schemas.microsoft.com/office/drawing/2014/main" id="{30A27403-0D94-A498-1DFD-D8D3DDACDF94}"/>
              </a:ext>
            </a:extLst>
          </p:cNvPr>
          <p:cNvSpPr>
            <a:spLocks noGrp="1"/>
          </p:cNvSpPr>
          <p:nvPr>
            <p:ph type="body" idx="1"/>
          </p:nvPr>
        </p:nvSpPr>
        <p:spPr/>
        <p:txBody>
          <a:bodyPr>
            <a:normAutofit fontScale="92500" lnSpcReduction="20000"/>
          </a:bodyPr>
          <a:lstStyle/>
          <a:p>
            <a:r>
              <a:rPr lang="en-US" dirty="0"/>
              <a:t>One of the most difficult aspects of designing regular tables is controlling and optimizing the table's storage space. As the table increases in size, it becomes more complex to query and manage, and performance concerns may arise.</a:t>
            </a:r>
          </a:p>
          <a:p>
            <a:r>
              <a:rPr lang="en-US" dirty="0"/>
              <a:t>Partitioned tables, on the other hand, can provide various advantages over conventional tables, including faster query efficiency and simpler handling of huge datasets. Partitioned tables separate data into smaller, more digestible portions depending on certain criteria like date or area.</a:t>
            </a:r>
          </a:p>
          <a:p>
            <a:r>
              <a:rPr lang="en-US" dirty="0"/>
              <a:t>One of the main solutions to the storage space challenge with partitioned tables is that each partition can be stored separately, allowing for more efficient use of storage resources. Additionally, partitioning can help with query performance, as it allows the database to only access the relevant partitions when processing a query, rather than scanning the entire table.</a:t>
            </a:r>
          </a:p>
          <a:p>
            <a:endParaRPr lang="en-US" dirty="0"/>
          </a:p>
        </p:txBody>
      </p:sp>
    </p:spTree>
    <p:extLst>
      <p:ext uri="{BB962C8B-B14F-4D97-AF65-F5344CB8AC3E}">
        <p14:creationId xmlns:p14="http://schemas.microsoft.com/office/powerpoint/2010/main" val="227941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The undercurrents of our project lifecycle </a:t>
            </a:r>
            <a:endParaRPr/>
          </a:p>
        </p:txBody>
      </p:sp>
      <p:sp>
        <p:nvSpPr>
          <p:cNvPr id="202" name="Google Shape;202;p33"/>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Security: Our project prioritized data security and ensured that the data pipeline and analytic tools were safe. The project employed safe data storage alternatives like </a:t>
            </a:r>
            <a:r>
              <a:rPr lang="en-US" dirty="0" err="1"/>
              <a:t>BigQuery</a:t>
            </a:r>
            <a:r>
              <a:rPr lang="en-US" dirty="0"/>
              <a:t> and made sure the API key for the YouTube API was kept private.</a:t>
            </a:r>
            <a:endParaRPr dirty="0"/>
          </a:p>
          <a:p>
            <a:pPr marL="228600" lvl="0" indent="-228600" algn="l" rtl="0">
              <a:lnSpc>
                <a:spcPct val="90000"/>
              </a:lnSpc>
              <a:spcBef>
                <a:spcPts val="1800"/>
              </a:spcBef>
              <a:spcAft>
                <a:spcPts val="0"/>
              </a:spcAft>
              <a:buClr>
                <a:schemeClr val="lt1"/>
              </a:buClr>
              <a:buSzPts val="2400"/>
              <a:buChar char="•"/>
            </a:pPr>
            <a:r>
              <a:rPr lang="en-US" dirty="0"/>
              <a:t>Data management: Our project used a data pipeline to manage and process data from various sources, ensuring that the data is transformed and cleaned before it is loaded into the database. The project also used Looker data studio to visualize and manage the data, creating reports for data analysts and data scientists.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Contd…</a:t>
            </a:r>
            <a:endParaRPr/>
          </a:p>
        </p:txBody>
      </p:sp>
      <p:sp>
        <p:nvSpPr>
          <p:cNvPr id="208" name="Google Shape;208;p34"/>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err="1"/>
              <a:t>DataOps</a:t>
            </a:r>
            <a:r>
              <a:rPr lang="en-US" dirty="0"/>
              <a:t>: </a:t>
            </a:r>
            <a:r>
              <a:rPr lang="en-US" dirty="0" err="1"/>
              <a:t>DataOps</a:t>
            </a:r>
            <a:r>
              <a:rPr lang="en-US" dirty="0"/>
              <a:t> concepts were utilized in our project to automate the data pipeline and guarantee that data was handled efficiently and properly. Wrangler, </a:t>
            </a:r>
            <a:r>
              <a:rPr lang="en-US" dirty="0" err="1"/>
              <a:t>GroupBy</a:t>
            </a:r>
            <a:r>
              <a:rPr lang="en-US" dirty="0"/>
              <a:t>, Distinct, Deduplicate, and Error Collector were also used to clean and enhance the data.</a:t>
            </a:r>
            <a:endParaRPr dirty="0"/>
          </a:p>
          <a:p>
            <a:pPr marL="228600" lvl="0" indent="-228600" algn="l" rtl="0">
              <a:lnSpc>
                <a:spcPct val="90000"/>
              </a:lnSpc>
              <a:spcBef>
                <a:spcPts val="1800"/>
              </a:spcBef>
              <a:spcAft>
                <a:spcPts val="0"/>
              </a:spcAft>
              <a:buClr>
                <a:schemeClr val="lt1"/>
              </a:buClr>
              <a:buSzPts val="2400"/>
              <a:buChar char="•"/>
            </a:pPr>
            <a:r>
              <a:rPr lang="en-US" dirty="0"/>
              <a:t>Data architecture: While building the data pipeline, our team studied data architecture to ensure that the data is kept in a form that allows for quick access and analysis. </a:t>
            </a:r>
            <a:r>
              <a:rPr lang="en-US" dirty="0" err="1"/>
              <a:t>BigQuery</a:t>
            </a:r>
            <a:r>
              <a:rPr lang="en-US" dirty="0"/>
              <a:t> was also employed as a cloud-based data warehouse in the project, which provides a scalable and cost-effective alternative for data storage.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Contd..</a:t>
            </a:r>
            <a:endParaRPr/>
          </a:p>
        </p:txBody>
      </p:sp>
      <p:sp>
        <p:nvSpPr>
          <p:cNvPr id="214" name="Google Shape;214;p35"/>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Orchestration: An orchestration tool was utilized in our project to handle the many phases of the data pipeline, ensuring that data is processed in a timely and effective way. Data Fusion was utilized as an orchestration tool in the project, which provides a visual interface for designing and maintaining data pipelines.</a:t>
            </a:r>
            <a:endParaRPr dirty="0"/>
          </a:p>
          <a:p>
            <a:pPr marL="228600" lvl="0" indent="-228600" algn="l" rtl="0">
              <a:lnSpc>
                <a:spcPct val="90000"/>
              </a:lnSpc>
              <a:spcBef>
                <a:spcPts val="1800"/>
              </a:spcBef>
              <a:spcAft>
                <a:spcPts val="0"/>
              </a:spcAft>
              <a:buClr>
                <a:schemeClr val="lt1"/>
              </a:buClr>
              <a:buSzPts val="2400"/>
              <a:buChar char="•"/>
            </a:pPr>
            <a:r>
              <a:rPr lang="en-US" dirty="0"/>
              <a:t>Software engineering: To guarantee that the data pipeline and analytic code are efficient, maintainable, and scalable, we applied software engineering concepts such as code reusability, modularity, and version control. To scrape and analyze data from the YouTube API, the project employed Python packages such as pandas, </a:t>
            </a:r>
            <a:r>
              <a:rPr lang="en-US" dirty="0" err="1"/>
              <a:t>numpy</a:t>
            </a:r>
            <a:r>
              <a:rPr lang="en-US" dirty="0"/>
              <a:t>, and </a:t>
            </a:r>
            <a:r>
              <a:rPr lang="en-US" dirty="0" err="1"/>
              <a:t>googleapiclient</a:t>
            </a:r>
            <a:r>
              <a:rPr lang="en-US" dirty="0"/>
              <a:t>. </a:t>
            </a:r>
            <a:r>
              <a:rPr lang="en-US" dirty="0" err="1"/>
              <a:t>Jupyter</a:t>
            </a:r>
            <a:r>
              <a:rPr lang="en-US" dirty="0"/>
              <a:t> Notebook was also utilized in the project to write and test the analytic code.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Conclusion</a:t>
            </a:r>
            <a:endParaRPr/>
          </a:p>
        </p:txBody>
      </p:sp>
      <p:sp>
        <p:nvSpPr>
          <p:cNvPr id="220" name="Google Shape;220;p36"/>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Finally, web scraping and API research can give important insights into social media engagement metrics such as YouTube. These insights may be made accessible and useful for data analysts and data scientists by utilizing GCP and data visualization tools. This study demonstrates the significance of data cleansing, processing, and visualization in gaining insights from data. Thank you for your time, and I would be happy to answer any questions you may have.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Target audience for this project</a:t>
            </a:r>
            <a:endParaRPr/>
          </a:p>
        </p:txBody>
      </p:sp>
      <p:sp>
        <p:nvSpPr>
          <p:cNvPr id="226" name="Google Shape;226;p37"/>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ct val="100000"/>
              <a:buChar char="•"/>
            </a:pPr>
            <a:r>
              <a:rPr lang="en-US"/>
              <a:t>Our project's target audience comprises data analysts and data scientists interested in understanding engagement numbers for the NBA channel on YouTube. The initiative gives information into the channel's viewers' behavior, preferences, and engagement with its material, which may be utilized to improve the channel's content and marketing tactics. This initiative can also aid content creators and marketers that want to analyze engagement numbers for their YouTube channels. They may utilize the project's insights and analytical methodologies to better their content and marketing tactics.</a:t>
            </a:r>
            <a:endParaRPr/>
          </a:p>
          <a:p>
            <a:pPr marL="228600" lvl="0" indent="-228600" algn="l" rtl="0">
              <a:lnSpc>
                <a:spcPct val="90000"/>
              </a:lnSpc>
              <a:spcBef>
                <a:spcPts val="1800"/>
              </a:spcBef>
              <a:spcAft>
                <a:spcPts val="0"/>
              </a:spcAft>
              <a:buClr>
                <a:schemeClr val="lt1"/>
              </a:buClr>
              <a:buSzPct val="100000"/>
              <a:buChar char="•"/>
            </a:pPr>
            <a:r>
              <a:rPr lang="en-US"/>
              <a:t>Our project's future research might include extending the study to include more engagement indicators or examining engagement data for other YouTube channels. The project may also be developed to include sentiment analysis of comments and a review of engagement metrics across other social media sites. Another potential future project goal is to automate the data processing and analysis in order to deliver real-time insights into engagement metrics.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References</a:t>
            </a:r>
            <a:endParaRPr/>
          </a:p>
        </p:txBody>
      </p:sp>
      <p:sp>
        <p:nvSpPr>
          <p:cNvPr id="232" name="Google Shape;232;p38"/>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85000" lnSpcReduction="10000"/>
          </a:bodyPr>
          <a:lstStyle/>
          <a:p>
            <a:pPr marL="495300">
              <a:spcBef>
                <a:spcPts val="0"/>
              </a:spcBef>
              <a:buSzPts val="2400"/>
            </a:pPr>
            <a:r>
              <a:rPr lang="en-US" dirty="0">
                <a:latin typeface="Libre Franklin" panose="020B0604020202020204" pitchFamily="2" charset="0"/>
              </a:rPr>
              <a:t>Mike </a:t>
            </a:r>
            <a:r>
              <a:rPr lang="en-US" dirty="0" err="1">
                <a:latin typeface="Libre Franklin" panose="020B0604020202020204" pitchFamily="2" charset="0"/>
              </a:rPr>
              <a:t>Thelwall</a:t>
            </a:r>
            <a:r>
              <a:rPr lang="en-US" dirty="0">
                <a:latin typeface="Libre Franklin" panose="020B0604020202020204" pitchFamily="2" charset="0"/>
              </a:rPr>
              <a:t> (2018) Social media analytics for YouTube comments: potential and limitations, International Journal of Social Research Methodology, 21:3, 303-316, DOI: 10.1080/13645579.2017.1381821</a:t>
            </a:r>
          </a:p>
          <a:p>
            <a:pPr marL="495300">
              <a:spcBef>
                <a:spcPts val="0"/>
              </a:spcBef>
              <a:buSzPts val="2400"/>
            </a:pPr>
            <a:endParaRPr lang="en-US" dirty="0">
              <a:latin typeface="Libre Franklin" panose="020B0604020202020204" pitchFamily="2" charset="0"/>
            </a:endParaRPr>
          </a:p>
          <a:p>
            <a:pPr marL="495300">
              <a:spcBef>
                <a:spcPts val="0"/>
              </a:spcBef>
              <a:buSzPts val="2400"/>
            </a:pPr>
            <a:r>
              <a:rPr lang="en-US" dirty="0" err="1">
                <a:latin typeface="Libre Franklin" panose="020B0604020202020204" pitchFamily="2" charset="0"/>
              </a:rPr>
              <a:t>Manko</a:t>
            </a:r>
            <a:r>
              <a:rPr lang="en-US" dirty="0">
                <a:latin typeface="Libre Franklin" panose="020B0604020202020204" pitchFamily="2" charset="0"/>
              </a:rPr>
              <a:t>, B. A. (2023). Video advertising: Using YouTube analytics for the target audience. Journal of Information Technology Teaching Cases, 13(1), 77–81. </a:t>
            </a:r>
          </a:p>
          <a:p>
            <a:pPr marL="495300">
              <a:spcBef>
                <a:spcPts val="0"/>
              </a:spcBef>
              <a:buSzPts val="2400"/>
            </a:pPr>
            <a:endParaRPr lang="en-US" dirty="0">
              <a:latin typeface="Libre Franklin" panose="020B0604020202020204" pitchFamily="2" charset="0"/>
            </a:endParaRPr>
          </a:p>
          <a:p>
            <a:pPr marL="495300">
              <a:spcBef>
                <a:spcPts val="0"/>
              </a:spcBef>
              <a:buSzPts val="2400"/>
            </a:pPr>
            <a:r>
              <a:rPr lang="en-US" dirty="0">
                <a:latin typeface="Libre Franklin" panose="020B0604020202020204" pitchFamily="2" charset="0"/>
              </a:rPr>
              <a:t>Tackett, Sean MD, MPH; </a:t>
            </a:r>
            <a:r>
              <a:rPr lang="en-US" dirty="0" err="1">
                <a:latin typeface="Libre Franklin" panose="020B0604020202020204" pitchFamily="2" charset="0"/>
              </a:rPr>
              <a:t>Slinn</a:t>
            </a:r>
            <a:r>
              <a:rPr lang="en-US" dirty="0">
                <a:latin typeface="Libre Franklin" panose="020B0604020202020204" pitchFamily="2" charset="0"/>
              </a:rPr>
              <a:t>, Kyle RN, MEd; Marshall, Tanner MS; </a:t>
            </a:r>
            <a:r>
              <a:rPr lang="en-US" dirty="0" err="1">
                <a:latin typeface="Libre Franklin" panose="020B0604020202020204" pitchFamily="2" charset="0"/>
              </a:rPr>
              <a:t>Gaglani</a:t>
            </a:r>
            <a:r>
              <a:rPr lang="en-US" dirty="0">
                <a:latin typeface="Libre Franklin" panose="020B0604020202020204" pitchFamily="2" charset="0"/>
              </a:rPr>
              <a:t>, Shiv MBA; Waldman, Vincent PhD; Desai, Rishi MD, MPH. “Medical Education Videos for the World: An Analysis of Viewing Patterns for a YouTube Channel.”</a:t>
            </a:r>
          </a:p>
          <a:p>
            <a:pPr marL="495300">
              <a:spcBef>
                <a:spcPts val="0"/>
              </a:spcBef>
              <a:buSzPts val="2400"/>
            </a:pPr>
            <a:endParaRPr lang="en-US" dirty="0">
              <a:latin typeface="Libre Franklin" panose="020B0604020202020204" pitchFamily="2" charset="0"/>
            </a:endParaRPr>
          </a:p>
          <a:p>
            <a:pPr marL="495300">
              <a:spcBef>
                <a:spcPts val="0"/>
              </a:spcBef>
              <a:buSzPts val="2400"/>
            </a:pPr>
            <a:r>
              <a:rPr lang="en-US" dirty="0">
                <a:latin typeface="Libre Franklin" panose="020B0604020202020204" pitchFamily="2" charset="0"/>
              </a:rPr>
              <a:t>Cunningham, S., Craig, D., &amp; Silver, J. (2016). YouTube, multichannel networks and the accelerated evolution of the new screen ecology. Convergence, 22(4), 376–391</a:t>
            </a:r>
            <a:r>
              <a:rPr lang="en-US">
                <a:latin typeface="Libre Franklin" panose="020B0604020202020204" pitchFamily="2" charset="0"/>
              </a:rPr>
              <a:t>. </a:t>
            </a:r>
          </a:p>
          <a:p>
            <a:pPr marL="495300">
              <a:spcBef>
                <a:spcPts val="0"/>
              </a:spcBef>
              <a:buSzPts val="2400"/>
            </a:pPr>
            <a:endParaRPr lang="en-US" dirty="0">
              <a:latin typeface="Libre Franklin" panose="020B0604020202020204" pitchFamily="2" charset="0"/>
            </a:endParaRPr>
          </a:p>
          <a:p>
            <a:pPr marL="495300">
              <a:spcBef>
                <a:spcPts val="0"/>
              </a:spcBef>
              <a:buSzPts val="2400"/>
            </a:pPr>
            <a:r>
              <a:rPr lang="en-US" dirty="0">
                <a:latin typeface="Libre Franklin" panose="020B0604020202020204" pitchFamily="2" charset="0"/>
              </a:rPr>
              <a:t>“YouTube Analytics Using Google Data Studio”</a:t>
            </a:r>
            <a:r>
              <a:rPr lang="en-US" b="0" i="0" u="none" strike="noStrike" dirty="0">
                <a:solidFill>
                  <a:srgbClr val="F5662D"/>
                </a:solidFill>
                <a:effectLst/>
                <a:latin typeface="Libre Franklin" panose="020B0604020202020204" pitchFamily="2" charset="0"/>
              </a:rPr>
              <a:t> </a:t>
            </a:r>
            <a:r>
              <a:rPr lang="en-US" b="0" i="0" u="none" strike="noStrike" dirty="0">
                <a:solidFill>
                  <a:schemeClr val="bg1"/>
                </a:solidFill>
                <a:effectLst/>
                <a:latin typeface="Libre Franklin" panose="020B0604020202020204" pitchFamily="2" charset="0"/>
              </a:rPr>
              <a:t>Krishna Bhargava </a:t>
            </a:r>
            <a:r>
              <a:rPr lang="en-US" b="0" i="0" u="none" strike="noStrike" dirty="0" err="1">
                <a:solidFill>
                  <a:schemeClr val="bg1"/>
                </a:solidFill>
                <a:effectLst/>
                <a:latin typeface="Libre Franklin" panose="020B0604020202020204" pitchFamily="2" charset="0"/>
              </a:rPr>
              <a:t>Anantharamaiah</a:t>
            </a:r>
            <a:endParaRPr lang="en-US" b="0" i="0" dirty="0">
              <a:solidFill>
                <a:schemeClr val="bg1"/>
              </a:solidFill>
              <a:effectLst/>
              <a:latin typeface="Libre Franklin" panose="020B0604020202020204" pitchFamily="2" charset="0"/>
            </a:endParaRPr>
          </a:p>
          <a:p>
            <a:pPr marL="495300">
              <a:spcBef>
                <a:spcPts val="0"/>
              </a:spcBef>
              <a:buSzPts val="2400"/>
            </a:pPr>
            <a:endParaRPr lang="en-US" dirty="0">
              <a:latin typeface="Libre Franklin" panose="020B0604020202020204"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1066800" y="3124200"/>
            <a:ext cx="10058400" cy="1143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Impact"/>
              <a:buNone/>
            </a:pPr>
            <a:r>
              <a:rPr lang="en-US" sz="6000"/>
              <a:t>Thank you</a:t>
            </a:r>
            <a:endParaRPr/>
          </a:p>
        </p:txBody>
      </p:sp>
      <p:sp>
        <p:nvSpPr>
          <p:cNvPr id="238" name="Google Shape;238;p39"/>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lt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Objective of our project</a:t>
            </a:r>
            <a:endParaRPr/>
          </a:p>
        </p:txBody>
      </p:sp>
      <p:sp>
        <p:nvSpPr>
          <p:cNvPr id="99" name="Google Shape;99;p16"/>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dirty="0"/>
              <a:t>Using web scraping and the YouTube API, we intend to analyze engagement metrics for the NBA channel on YouTube. Data fusion is used in the project to create and manage a data pipeline that comprises data ingestion, transformation, enrichment, and loading. To ensure data correctness and completeness, the pipeline contains several processes such as wrangling, grouping, deduplication, and error collecting.</a:t>
            </a:r>
            <a:endParaRPr dirty="0"/>
          </a:p>
          <a:p>
            <a:pPr marL="228600" lvl="0" indent="-228600" algn="l" rtl="0">
              <a:lnSpc>
                <a:spcPct val="90000"/>
              </a:lnSpc>
              <a:spcBef>
                <a:spcPts val="1800"/>
              </a:spcBef>
              <a:spcAft>
                <a:spcPts val="0"/>
              </a:spcAft>
              <a:buClr>
                <a:schemeClr val="lt1"/>
              </a:buClr>
              <a:buSzPct val="100000"/>
              <a:buChar char="•"/>
            </a:pPr>
            <a:r>
              <a:rPr lang="en-US" dirty="0"/>
              <a:t>To scrape and analyze data from the YouTube API, we utilize </a:t>
            </a:r>
            <a:r>
              <a:rPr lang="en-US" dirty="0" err="1"/>
              <a:t>Jupyter</a:t>
            </a:r>
            <a:r>
              <a:rPr lang="en-US" dirty="0"/>
              <a:t> Notebook and Python modules such as pandas, </a:t>
            </a:r>
            <a:r>
              <a:rPr lang="en-US" dirty="0" err="1"/>
              <a:t>numpy</a:t>
            </a:r>
            <a:r>
              <a:rPr lang="en-US" dirty="0"/>
              <a:t>, and </a:t>
            </a:r>
            <a:r>
              <a:rPr lang="en-US" dirty="0" err="1"/>
              <a:t>googleapiclient</a:t>
            </a:r>
            <a:r>
              <a:rPr lang="en-US" dirty="0"/>
              <a:t>. Looker data studio is also used in the project to view the data and generate reports for data analysts and data scientists. This gives insights into the NBA channel's interaction analytics on YouTube, such as views, likes, dislikes, shares, comments, and subscribers. These insights can assist content creators and marketers in better understanding their audience's behavior and preferences, allowing them to adjust their content and marketing tactics appropriately.</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what did we do for our project?</a:t>
            </a:r>
            <a:endParaRPr/>
          </a:p>
        </p:txBody>
      </p:sp>
      <p:sp>
        <p:nvSpPr>
          <p:cNvPr id="105" name="Google Shape;105;p17"/>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ct val="100000"/>
              <a:buNone/>
            </a:pPr>
            <a:r>
              <a:rPr lang="en-US" dirty="0"/>
              <a:t>We began with web scraping. To scrape data from many sources, including the YouTube API, we utilized </a:t>
            </a:r>
            <a:r>
              <a:rPr lang="en-US" dirty="0" err="1"/>
              <a:t>Jupyter</a:t>
            </a:r>
            <a:r>
              <a:rPr lang="en-US" dirty="0"/>
              <a:t> Notebook and Python modules such as Pandas and NumPy. After that, we utilized Data Fusion to create and manage our data pipeline. Data Fusion is a technology that allows us to combine data from many sources and build data pipelines. To clean and convert our data, we employed Data Fusion operators such as Wrangler, </a:t>
            </a:r>
            <a:r>
              <a:rPr lang="en-US" dirty="0" err="1"/>
              <a:t>GroupBy</a:t>
            </a:r>
            <a:r>
              <a:rPr lang="en-US" dirty="0"/>
              <a:t>, Distinct, Deduplicate, and Error Collector in our pipeline. </a:t>
            </a:r>
            <a:r>
              <a:rPr lang="en-US" dirty="0" err="1"/>
              <a:t>BigQuery</a:t>
            </a:r>
            <a:r>
              <a:rPr lang="en-US" dirty="0"/>
              <a:t> was then utilized to store our data and construct tables.</a:t>
            </a:r>
            <a:endParaRPr dirty="0"/>
          </a:p>
          <a:p>
            <a:pPr marL="0" lvl="0" indent="0" algn="l" rtl="0">
              <a:lnSpc>
                <a:spcPct val="90000"/>
              </a:lnSpc>
              <a:spcBef>
                <a:spcPts val="1800"/>
              </a:spcBef>
              <a:spcAft>
                <a:spcPts val="0"/>
              </a:spcAft>
              <a:buClr>
                <a:schemeClr val="lt1"/>
              </a:buClr>
              <a:buSzPct val="100000"/>
              <a:buNone/>
            </a:pPr>
            <a:r>
              <a:rPr lang="en-US" dirty="0"/>
              <a:t>We next proceeded to visualize our data. We created reports for data analysts and data scientists using Looker Data Studio, a data visualization platform. Looker Data Studio enabled us to construct visualizations such as bar charts and line graphs to aid in our data analysis. We were able to gain insight into the NBA channel's engagement numbers and see how they evolved over time.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why did we made it this way?</a:t>
            </a:r>
            <a:endParaRPr/>
          </a:p>
        </p:txBody>
      </p:sp>
      <p:sp>
        <p:nvSpPr>
          <p:cNvPr id="111" name="Google Shape;111;p18"/>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dirty="0"/>
              <a:t>Using Data Fusion, we were able to seamlessly merge data from several sources and develop a data pipeline. This made it easy for us to study our data and gain insights into the NBA channel's engagement stats. We also examined YouTube engagement numbers since they give useful information on how NBA channel subscribers interact with it. We can monitor how user behavior changes over time by watching these analytics and adjusting our content accordingly.</a:t>
            </a:r>
            <a:endParaRPr dirty="0"/>
          </a:p>
          <a:p>
            <a:pPr marL="228600" lvl="0" indent="-228600" algn="l" rtl="0">
              <a:lnSpc>
                <a:spcPct val="90000"/>
              </a:lnSpc>
              <a:spcBef>
                <a:spcPts val="1800"/>
              </a:spcBef>
              <a:spcAft>
                <a:spcPts val="0"/>
              </a:spcAft>
              <a:buClr>
                <a:schemeClr val="lt1"/>
              </a:buClr>
              <a:buSzPct val="100000"/>
              <a:buChar char="•"/>
            </a:pPr>
            <a:r>
              <a:rPr lang="en-US" dirty="0"/>
              <a:t>Well, using Data Fusion allowed us to easily integrate data from different sources and create a data </a:t>
            </a:r>
            <a:r>
              <a:rPr lang="en-US" dirty="0" err="1"/>
              <a:t>pipeline.This</a:t>
            </a:r>
            <a:r>
              <a:rPr lang="en-US" dirty="0"/>
              <a:t> made it easy for us to study our data and gain insights into the NBA channel's engagement stats. We also looked at YouTube engagement information since they give useful information on how NBA channel subscribers interact with it. We can monitor how user behavior changes over time by watching these analytics and adjusting our content accordingly.</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Tools used</a:t>
            </a:r>
            <a:br>
              <a:rPr lang="en-US"/>
            </a:br>
            <a:endParaRPr/>
          </a:p>
        </p:txBody>
      </p:sp>
      <p:sp>
        <p:nvSpPr>
          <p:cNvPr id="117" name="Google Shape;117;p19"/>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Python libraries</a:t>
            </a:r>
            <a:endParaRPr/>
          </a:p>
          <a:p>
            <a:pPr marL="228600" lvl="0" indent="-228600" algn="l" rtl="0">
              <a:lnSpc>
                <a:spcPct val="90000"/>
              </a:lnSpc>
              <a:spcBef>
                <a:spcPts val="1800"/>
              </a:spcBef>
              <a:spcAft>
                <a:spcPts val="0"/>
              </a:spcAft>
              <a:buClr>
                <a:schemeClr val="lt1"/>
              </a:buClr>
              <a:buSzPts val="2400"/>
              <a:buChar char="•"/>
            </a:pPr>
            <a:r>
              <a:rPr lang="en-US"/>
              <a:t>GCP APIs</a:t>
            </a:r>
            <a:endParaRPr/>
          </a:p>
          <a:p>
            <a:pPr marL="228600" lvl="0" indent="-228600" algn="l" rtl="0">
              <a:lnSpc>
                <a:spcPct val="90000"/>
              </a:lnSpc>
              <a:spcBef>
                <a:spcPts val="1800"/>
              </a:spcBef>
              <a:spcAft>
                <a:spcPts val="0"/>
              </a:spcAft>
              <a:buClr>
                <a:schemeClr val="lt1"/>
              </a:buClr>
              <a:buSzPts val="2400"/>
              <a:buChar char="•"/>
            </a:pPr>
            <a:r>
              <a:rPr lang="en-US"/>
              <a:t>Data fusion</a:t>
            </a:r>
            <a:endParaRPr/>
          </a:p>
          <a:p>
            <a:pPr marL="228600" lvl="0" indent="-228600" algn="l" rtl="0">
              <a:lnSpc>
                <a:spcPct val="90000"/>
              </a:lnSpc>
              <a:spcBef>
                <a:spcPts val="1800"/>
              </a:spcBef>
              <a:spcAft>
                <a:spcPts val="0"/>
              </a:spcAft>
              <a:buClr>
                <a:schemeClr val="lt1"/>
              </a:buClr>
              <a:buSzPts val="2400"/>
              <a:buChar char="•"/>
            </a:pPr>
            <a:r>
              <a:rPr lang="en-US"/>
              <a:t>BigQuery</a:t>
            </a:r>
            <a:endParaRPr/>
          </a:p>
          <a:p>
            <a:pPr marL="228600" lvl="0" indent="-228600" algn="l" rtl="0">
              <a:lnSpc>
                <a:spcPct val="90000"/>
              </a:lnSpc>
              <a:spcBef>
                <a:spcPts val="1800"/>
              </a:spcBef>
              <a:spcAft>
                <a:spcPts val="0"/>
              </a:spcAft>
              <a:buClr>
                <a:schemeClr val="lt1"/>
              </a:buClr>
              <a:buSzPts val="2400"/>
              <a:buChar char="•"/>
            </a:pPr>
            <a:r>
              <a:rPr lang="en-US"/>
              <a:t>Looker studio</a:t>
            </a:r>
            <a:endParaRPr/>
          </a:p>
          <a:p>
            <a:pPr marL="228600" lvl="0" indent="-76200" algn="l" rtl="0">
              <a:lnSpc>
                <a:spcPct val="90000"/>
              </a:lnSpc>
              <a:spcBef>
                <a:spcPts val="1800"/>
              </a:spcBef>
              <a:spcAft>
                <a:spcPts val="0"/>
              </a:spcAft>
              <a:buClr>
                <a:schemeClr val="lt1"/>
              </a:buClr>
              <a:buSzPts val="2400"/>
              <a:buNone/>
            </a:pPr>
            <a:endParaRPr/>
          </a:p>
          <a:p>
            <a:pPr marL="228600" lvl="0" indent="-76200" algn="l" rtl="0">
              <a:lnSpc>
                <a:spcPct val="90000"/>
              </a:lnSpc>
              <a:spcBef>
                <a:spcPts val="1800"/>
              </a:spcBef>
              <a:spcAft>
                <a:spcPts val="0"/>
              </a:spcAft>
              <a:buClr>
                <a:schemeClr val="lt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Python libraries and GCP API’s</a:t>
            </a:r>
            <a:endParaRPr/>
          </a:p>
        </p:txBody>
      </p:sp>
      <p:sp>
        <p:nvSpPr>
          <p:cNvPr id="123" name="Google Shape;123;p20"/>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Pandas: for data manipulation and analysis </a:t>
            </a:r>
            <a:endParaRPr/>
          </a:p>
          <a:p>
            <a:pPr marL="228600" lvl="0" indent="-228600" algn="l" rtl="0">
              <a:lnSpc>
                <a:spcPct val="90000"/>
              </a:lnSpc>
              <a:spcBef>
                <a:spcPts val="1800"/>
              </a:spcBef>
              <a:spcAft>
                <a:spcPts val="0"/>
              </a:spcAft>
              <a:buClr>
                <a:schemeClr val="lt1"/>
              </a:buClr>
              <a:buSzPts val="2400"/>
              <a:buChar char="•"/>
            </a:pPr>
            <a:r>
              <a:rPr lang="en-US"/>
              <a:t>NumPy: for numerical operations on large arrays and matrices </a:t>
            </a:r>
            <a:endParaRPr/>
          </a:p>
          <a:p>
            <a:pPr marL="228600" lvl="0" indent="-228600" algn="l" rtl="0">
              <a:lnSpc>
                <a:spcPct val="90000"/>
              </a:lnSpc>
              <a:spcBef>
                <a:spcPts val="1800"/>
              </a:spcBef>
              <a:spcAft>
                <a:spcPts val="0"/>
              </a:spcAft>
              <a:buClr>
                <a:schemeClr val="lt1"/>
              </a:buClr>
              <a:buSzPts val="2400"/>
              <a:buChar char="•"/>
            </a:pPr>
            <a:r>
              <a:rPr lang="en-US"/>
              <a:t>Seaborn: for statistical data visualization</a:t>
            </a:r>
            <a:endParaRPr/>
          </a:p>
          <a:p>
            <a:pPr marL="228600" lvl="0" indent="-228600" algn="l" rtl="0">
              <a:lnSpc>
                <a:spcPct val="90000"/>
              </a:lnSpc>
              <a:spcBef>
                <a:spcPts val="1800"/>
              </a:spcBef>
              <a:spcAft>
                <a:spcPts val="0"/>
              </a:spcAft>
              <a:buClr>
                <a:schemeClr val="lt1"/>
              </a:buClr>
              <a:buSzPts val="2400"/>
              <a:buChar char="•"/>
            </a:pPr>
            <a:r>
              <a:rPr lang="en-US"/>
              <a:t>Google BigQuery API: for managing and querying large datasets in Google BigQuery</a:t>
            </a:r>
            <a:endParaRPr/>
          </a:p>
          <a:p>
            <a:pPr marL="228600" lvl="0" indent="-228600" algn="l" rtl="0">
              <a:lnSpc>
                <a:spcPct val="90000"/>
              </a:lnSpc>
              <a:spcBef>
                <a:spcPts val="1800"/>
              </a:spcBef>
              <a:spcAft>
                <a:spcPts val="0"/>
              </a:spcAft>
              <a:buClr>
                <a:schemeClr val="lt1"/>
              </a:buClr>
              <a:buSzPts val="2400"/>
              <a:buChar char="•"/>
            </a:pPr>
            <a:r>
              <a:rPr lang="en-US"/>
              <a:t>Google Cloud Storage API: for accessing and managing objects in Google Cloud Storage</a:t>
            </a:r>
            <a:endParaRPr/>
          </a:p>
          <a:p>
            <a:pPr marL="228600" lvl="0" indent="-228600" algn="l" rtl="0">
              <a:lnSpc>
                <a:spcPct val="90000"/>
              </a:lnSpc>
              <a:spcBef>
                <a:spcPts val="1800"/>
              </a:spcBef>
              <a:spcAft>
                <a:spcPts val="0"/>
              </a:spcAft>
              <a:buClr>
                <a:schemeClr val="lt1"/>
              </a:buClr>
              <a:buSzPts val="2400"/>
              <a:buChar char="•"/>
            </a:pPr>
            <a:r>
              <a:rPr lang="en-US"/>
              <a:t>The YouTube API in GCP is a RESTful API that provides access to YouTube data, functionality, and metadata.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Why Data Fusion?</a:t>
            </a:r>
            <a:endParaRPr/>
          </a:p>
        </p:txBody>
      </p:sp>
      <p:sp>
        <p:nvSpPr>
          <p:cNvPr id="129" name="Google Shape;129;p21"/>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ct val="100000"/>
              <a:buChar char="•"/>
            </a:pPr>
            <a:r>
              <a:rPr lang="en-US"/>
              <a:t>Cloud Data Fusion is a cloud-native, fully managed enterprise data integration solution. Its online interface enables the creation of scalable data integration solutions without the need for infrastructure management.</a:t>
            </a:r>
            <a:endParaRPr/>
          </a:p>
          <a:p>
            <a:pPr marL="228600" lvl="0" indent="-228600" algn="l" rtl="0">
              <a:lnSpc>
                <a:spcPct val="90000"/>
              </a:lnSpc>
              <a:spcBef>
                <a:spcPts val="1800"/>
              </a:spcBef>
              <a:spcAft>
                <a:spcPts val="0"/>
              </a:spcAft>
              <a:buClr>
                <a:schemeClr val="lt1"/>
              </a:buClr>
              <a:buSzPct val="100000"/>
              <a:buChar char="•"/>
            </a:pPr>
            <a:r>
              <a:rPr lang="en-US"/>
              <a:t>The open source project CDAP powers Cloud Data Fusion.A single Google Cloud console project can have several instances. Cloud Data Fusion offers a Developer, Basic, or Enterprise instance based on your needs and budget.</a:t>
            </a:r>
            <a:endParaRPr/>
          </a:p>
          <a:p>
            <a:pPr marL="228600" lvl="0" indent="-228600" algn="l" rtl="0">
              <a:lnSpc>
                <a:spcPct val="90000"/>
              </a:lnSpc>
              <a:spcBef>
                <a:spcPts val="1800"/>
              </a:spcBef>
              <a:spcAft>
                <a:spcPts val="0"/>
              </a:spcAft>
              <a:buClr>
                <a:schemeClr val="lt1"/>
              </a:buClr>
              <a:buSzPct val="100000"/>
              <a:buChar char="•"/>
            </a:pPr>
            <a:r>
              <a:rPr lang="en-US"/>
              <a:t>Each Cloud Data Fusion instance includes a distinct, self-contained deployment that handles pipeline lifecycle management, orchestration, coordination, and metadata management. it generates temporary execution contexts for pipelines, and Dataproc is supported as an execution environment. Autoscaling is a feature of Cloud Data Fusion that automates cluster resource management for processing.</a:t>
            </a:r>
            <a:endParaRPr/>
          </a:p>
          <a:p>
            <a:pPr marL="228600" lvl="0" indent="-228600" algn="l" rtl="0">
              <a:lnSpc>
                <a:spcPct val="90000"/>
              </a:lnSpc>
              <a:spcBef>
                <a:spcPts val="1800"/>
              </a:spcBef>
              <a:spcAft>
                <a:spcPts val="0"/>
              </a:spcAft>
              <a:buClr>
                <a:schemeClr val="lt1"/>
              </a:buClr>
              <a:buSzPct val="100000"/>
              <a:buChar char="•"/>
            </a:pPr>
            <a:r>
              <a:rPr lang="en-US"/>
              <a:t>Pipelines are used to graphically construct data and control processes for extracting, transforming, blending, aggregating, and loading data from on-premises and cloud data sources. It allows for batch and real-time data pipelines, as well as replication, triggers, and plugins for various tasks.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Basketball 16x9">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3024</Words>
  <Application>Microsoft Office PowerPoint</Application>
  <PresentationFormat>Widescreen</PresentationFormat>
  <Paragraphs>134</Paragraphs>
  <Slides>39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Libre Franklin</vt:lpstr>
      <vt:lpstr>Libre Franklin Medium</vt:lpstr>
      <vt:lpstr>Impact</vt:lpstr>
      <vt:lpstr>Arial</vt:lpstr>
      <vt:lpstr>Times New Roman</vt:lpstr>
      <vt:lpstr>Basketball 16x9</vt:lpstr>
      <vt:lpstr>Tracking NBA Channel Engagement Metric Trends through Web Scraping and YouTube API Analysis </vt:lpstr>
      <vt:lpstr>what’s data pipeline and Why do we need it?</vt:lpstr>
      <vt:lpstr>what is channel engagement metrics?</vt:lpstr>
      <vt:lpstr>Objective of our project</vt:lpstr>
      <vt:lpstr>what did we do for our project?</vt:lpstr>
      <vt:lpstr>why did we made it this way?</vt:lpstr>
      <vt:lpstr>Tools used </vt:lpstr>
      <vt:lpstr>Python libraries and GCP API’s</vt:lpstr>
      <vt:lpstr>Why Data Fusion?</vt:lpstr>
      <vt:lpstr>Why BigQuery?</vt:lpstr>
      <vt:lpstr>Why Looker studio?</vt:lpstr>
      <vt:lpstr>Our Data architecture</vt:lpstr>
      <vt:lpstr>Stages of our project</vt:lpstr>
      <vt:lpstr>Data Sources</vt:lpstr>
      <vt:lpstr>Data Cleaning and Processing</vt:lpstr>
      <vt:lpstr>Data Catalogue, Classification and Storage</vt:lpstr>
      <vt:lpstr>Our pipeline</vt:lpstr>
      <vt:lpstr>Pipeline summary and log charts</vt:lpstr>
      <vt:lpstr>load jobs logs in gcp cloud storage</vt:lpstr>
      <vt:lpstr>Big query tables and IAM roles</vt:lpstr>
      <vt:lpstr> Data Visualization</vt:lpstr>
      <vt:lpstr>Dashboard</vt:lpstr>
      <vt:lpstr>Total subscribers</vt:lpstr>
      <vt:lpstr>Sports channels and their total views </vt:lpstr>
      <vt:lpstr>PowerPoint Presentation</vt:lpstr>
      <vt:lpstr>Videos according to month</vt:lpstr>
      <vt:lpstr> Insights</vt:lpstr>
      <vt:lpstr>Insights regarding tags</vt:lpstr>
      <vt:lpstr>what were some lessons learnt or challenges encountered</vt:lpstr>
      <vt:lpstr>Using Wrangler and Distinct function in data fusion</vt:lpstr>
      <vt:lpstr>Assigning IAM Roles</vt:lpstr>
      <vt:lpstr>Creation of tables</vt:lpstr>
      <vt:lpstr>The undercurrents of our project lifecycle </vt:lpstr>
      <vt:lpstr>Contd…</vt:lpstr>
      <vt:lpstr>Contd..</vt:lpstr>
      <vt:lpstr>Conclusion</vt:lpstr>
      <vt:lpstr>Target audience for this project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NBA Channel Engagement Metric Trends through Web Scraping and YouTube API Analysis </dc:title>
  <cp:lastModifiedBy>Venky Sai</cp:lastModifiedBy>
  <cp:revision>1</cp:revision>
  <dcterms:modified xsi:type="dcterms:W3CDTF">2023-04-26T00:35:15Z</dcterms:modified>
</cp:coreProperties>
</file>