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com" initials="c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186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>
        <p:guide orient="horz" pos="2159"/>
        <p:guide pos="3838"/>
        <p:guide pos="6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BA71FD5-10BF-41E5-9B7A-8777A997CB87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A37D0CA-8D9D-4614-BE18-743CB2273A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별 표는 유사한 기능 없음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0CA5C15-B2EA-462B-B83A-9903CDC85B3B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59272-A051-414B-8EA9-2CBB7343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E4653-5CBF-4406-80A6-4D46D3F21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EA9EA-1AB3-47D2-91E0-152E9FDD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3F9D-FB87-4B68-A00F-4A2C2BC91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349A9-A3A4-47F5-9612-D8E3081E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7FC86-5693-4E6D-9D08-05E62C59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2F2-2C30-4DED-B32C-3A695A4F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14883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CE1D0-67EE-46E8-981E-440EB58B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3F9D-FB87-4B68-A00F-4A2C2BC91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6987F-AD16-40E4-A561-05199381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08472-FED6-4B44-B134-2A34B5FD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12F2-2C30-4DED-B32C-3A695A4F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98140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3A83F9D-FB87-4B68-A00F-4A2C2BC9198F}" type="datetime1">
              <a:rPr lang="ko-KR" altLang="en-US"/>
              <a:pPr lvl="0">
                <a:defRPr lang="ko-KR" altLang="en-US"/>
              </a:pPr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14D12F2-2C30-4DED-B32C-3A695A4FA3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1A360-9DCD-4414-8639-7F46D68E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1A396-C08A-42EB-8C4A-E06AE5DE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CD4C-35D1-4CCB-BFD4-0C071EFF2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3F9D-FB87-4B68-A00F-4A2C2BC919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2891C-7CF5-4CCB-9DFD-ED055E6B5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B46CC-A980-4ACE-A7A2-19E9EFDB0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12F2-2C30-4DED-B32C-3A695A4F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1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62354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30000"/>
              <a:alpha val="46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1040108" y="3092155"/>
            <a:ext cx="9537988" cy="1039091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r>
              <a:rPr lang="en-US" altLang="ko-KR" sz="5000" b="1">
                <a:solidFill>
                  <a:schemeClr val="bg1"/>
                </a:solidFill>
              </a:rPr>
              <a:t>FLOWER CLASSIFICATION</a:t>
            </a:r>
            <a:endParaRPr lang="en-US" altLang="ko-KR" sz="5000" b="1">
              <a:solidFill>
                <a:schemeClr val="bg1"/>
              </a:solidFill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770640" y="1632238"/>
            <a:ext cx="3106468" cy="0"/>
          </a:xfrm>
          <a:prstGeom prst="bentConnector3">
            <a:avLst>
              <a:gd name="adj1" fmla="val 50000"/>
            </a:avLst>
          </a:prstGeom>
          <a:ln w="114300" cmpd="sng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 flipV="1">
            <a:off x="-889509" y="3250845"/>
            <a:ext cx="3343722" cy="0"/>
          </a:xfrm>
          <a:prstGeom prst="bentConnector3">
            <a:avLst>
              <a:gd name="adj1" fmla="val 50000"/>
            </a:avLst>
          </a:prstGeom>
          <a:ln w="114300" cmpd="sng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718274" y="4956896"/>
            <a:ext cx="3126363" cy="0"/>
          </a:xfrm>
          <a:prstGeom prst="bentConnector3">
            <a:avLst>
              <a:gd name="adj1" fmla="val 50000"/>
            </a:avLst>
          </a:prstGeom>
          <a:ln w="114300" cmpd="sng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6200000">
            <a:off x="3390385" y="4555032"/>
            <a:ext cx="848757" cy="0"/>
          </a:xfrm>
          <a:prstGeom prst="bentConnector3">
            <a:avLst>
              <a:gd name="adj1" fmla="val 50000"/>
            </a:avLst>
          </a:prstGeom>
          <a:ln w="114300" cmpd="sng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6200000" flipH="1">
            <a:off x="3119948" y="2304519"/>
            <a:ext cx="1407776" cy="0"/>
          </a:xfrm>
          <a:prstGeom prst="bentConnector3">
            <a:avLst>
              <a:gd name="adj1" fmla="val 50000"/>
            </a:avLst>
          </a:prstGeom>
          <a:ln w="114300" cmpd="sng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1054797" y="2269103"/>
            <a:ext cx="3685276" cy="855476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000" b="1">
                <a:solidFill>
                  <a:schemeClr val="accent4"/>
                </a:solidFill>
              </a:rPr>
              <a:t>AICOCO</a:t>
            </a:r>
            <a:endParaRPr lang="en-US" altLang="ko-KR" sz="4000" b="1">
              <a:solidFill>
                <a:schemeClr val="accent4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rot="5400000">
            <a:off x="845774" y="1925656"/>
            <a:ext cx="504939" cy="298373"/>
          </a:xfrm>
          <a:prstGeom prst="bentConnector3">
            <a:avLst>
              <a:gd name="adj1" fmla="val 4942"/>
            </a:avLst>
          </a:prstGeom>
          <a:ln w="38100" cmpd="sng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8C6-593B-4029-9365-367FA2F13EDF}"/>
              </a:ext>
            </a:extLst>
          </p:cNvPr>
          <p:cNvCxnSpPr>
            <a:cxnSpLocks/>
          </p:cNvCxnSpPr>
          <p:nvPr/>
        </p:nvCxnSpPr>
        <p:spPr>
          <a:xfrm flipV="1">
            <a:off x="4534181" y="1235272"/>
            <a:ext cx="648634" cy="729029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69D3A0-D371-4ED9-A93A-E861FA7E4109}"/>
              </a:ext>
            </a:extLst>
          </p:cNvPr>
          <p:cNvCxnSpPr>
            <a:cxnSpLocks/>
          </p:cNvCxnSpPr>
          <p:nvPr/>
        </p:nvCxnSpPr>
        <p:spPr>
          <a:xfrm>
            <a:off x="867190" y="4538276"/>
            <a:ext cx="399288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10D712-1627-4EE9-91E8-6DCA1515D8BC}"/>
              </a:ext>
            </a:extLst>
          </p:cNvPr>
          <p:cNvSpPr txBox="1"/>
          <p:nvPr/>
        </p:nvSpPr>
        <p:spPr>
          <a:xfrm>
            <a:off x="3058686" y="3893634"/>
            <a:ext cx="193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②</a:t>
            </a:r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백색 소음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FF61E-1F3D-4281-9631-68AAC0C97751}"/>
              </a:ext>
            </a:extLst>
          </p:cNvPr>
          <p:cNvSpPr txBox="1"/>
          <p:nvPr/>
        </p:nvSpPr>
        <p:spPr>
          <a:xfrm>
            <a:off x="1573753" y="4794677"/>
            <a:ext cx="94954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“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백색 소음을 기반으로 한 조건에서 과제수행이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집중력 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47.7%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향상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기억력 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9.6%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향상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스트레스 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27.1%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감소와 학습에 소요되는 시간이 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13.63%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단축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된다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”</a:t>
            </a:r>
          </a:p>
          <a:p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                                         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서울대학교 대학원 고대원씨의 논문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531104-326A-44DB-B343-41B2ED029412}"/>
              </a:ext>
            </a:extLst>
          </p:cNvPr>
          <p:cNvCxnSpPr>
            <a:cxnSpLocks/>
          </p:cNvCxnSpPr>
          <p:nvPr/>
        </p:nvCxnSpPr>
        <p:spPr>
          <a:xfrm flipV="1">
            <a:off x="5192345" y="1190418"/>
            <a:ext cx="5876887" cy="24462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3BCD77-229E-48EB-A277-02B107D13AE3}"/>
              </a:ext>
            </a:extLst>
          </p:cNvPr>
          <p:cNvSpPr txBox="1"/>
          <p:nvPr/>
        </p:nvSpPr>
        <p:spPr>
          <a:xfrm>
            <a:off x="8658301" y="536428"/>
            <a:ext cx="295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①졸</a:t>
            </a:r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음 탈출 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8B19A-333F-412E-BA00-FEFCA9B7E130}"/>
              </a:ext>
            </a:extLst>
          </p:cNvPr>
          <p:cNvSpPr txBox="1"/>
          <p:nvPr/>
        </p:nvSpPr>
        <p:spPr>
          <a:xfrm>
            <a:off x="4996817" y="1465264"/>
            <a:ext cx="686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사용자가 일정 시간 지정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지정한 시간마다 스탠드의 불빛이 깜박거림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스위치를 눌러야 깜박거림이 멈춤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F586D2-A04F-478F-A3B8-B839E4E305DA}"/>
              </a:ext>
            </a:extLst>
          </p:cNvPr>
          <p:cNvCxnSpPr>
            <a:cxnSpLocks/>
          </p:cNvCxnSpPr>
          <p:nvPr/>
        </p:nvCxnSpPr>
        <p:spPr>
          <a:xfrm flipV="1">
            <a:off x="5192345" y="2499390"/>
            <a:ext cx="6218718" cy="29448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5A590A-13AD-4EE2-8B05-042DA6659C5B}"/>
              </a:ext>
            </a:extLst>
          </p:cNvPr>
          <p:cNvSpPr txBox="1"/>
          <p:nvPr/>
        </p:nvSpPr>
        <p:spPr>
          <a:xfrm>
            <a:off x="5359463" y="2761416"/>
            <a:ext cx="6597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 </a:t>
            </a:r>
            <a:r>
              <a:rPr lang="en-US" altLang="ko-KR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초 안에 스위치를 누르지 않았을 때</a:t>
            </a:r>
            <a:r>
              <a:rPr lang="en-US" altLang="ko-KR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사용자가 졸고 있다고 판단하여 시끄러운 음악 재생</a:t>
            </a:r>
            <a:endParaRPr lang="en-US" altLang="ko-KR" sz="2400" dirty="0">
              <a:solidFill>
                <a:srgbClr val="C0000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BE3918-28BD-4EE4-8D9F-4A88993D60F5}"/>
              </a:ext>
            </a:extLst>
          </p:cNvPr>
          <p:cNvSpPr/>
          <p:nvPr/>
        </p:nvSpPr>
        <p:spPr>
          <a:xfrm>
            <a:off x="5826714" y="1214880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8BE4A-7860-4862-8D28-F24D84E43F14}"/>
              </a:ext>
            </a:extLst>
          </p:cNvPr>
          <p:cNvCxnSpPr>
            <a:cxnSpLocks/>
          </p:cNvCxnSpPr>
          <p:nvPr/>
        </p:nvCxnSpPr>
        <p:spPr>
          <a:xfrm flipV="1">
            <a:off x="867190" y="3719385"/>
            <a:ext cx="464653" cy="757129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7BE553-FC09-436A-BF57-2FEE8081FD29}"/>
              </a:ext>
            </a:extLst>
          </p:cNvPr>
          <p:cNvSpPr/>
          <p:nvPr/>
        </p:nvSpPr>
        <p:spPr>
          <a:xfrm>
            <a:off x="6230024" y="1592703"/>
            <a:ext cx="1796376" cy="223308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903753-7470-453C-9E0A-FA588CA650B6}"/>
              </a:ext>
            </a:extLst>
          </p:cNvPr>
          <p:cNvSpPr/>
          <p:nvPr/>
        </p:nvSpPr>
        <p:spPr>
          <a:xfrm>
            <a:off x="5953761" y="1906150"/>
            <a:ext cx="1158240" cy="32799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22B24A5-7D3F-4882-9A51-8FF8074D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93" y="472947"/>
            <a:ext cx="475207" cy="5715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2A32C3-B032-4418-A2E4-60878E611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" t="49631" r="41" b="18617"/>
          <a:stretch/>
        </p:blipFill>
        <p:spPr>
          <a:xfrm>
            <a:off x="607522" y="1262791"/>
            <a:ext cx="4106351" cy="233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2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8C6-593B-4029-9365-367FA2F13EDF}"/>
              </a:ext>
            </a:extLst>
          </p:cNvPr>
          <p:cNvCxnSpPr>
            <a:cxnSpLocks/>
          </p:cNvCxnSpPr>
          <p:nvPr/>
        </p:nvCxnSpPr>
        <p:spPr>
          <a:xfrm flipV="1">
            <a:off x="4672500" y="996708"/>
            <a:ext cx="648634" cy="729029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69D3A0-D371-4ED9-A93A-E861FA7E4109}"/>
              </a:ext>
            </a:extLst>
          </p:cNvPr>
          <p:cNvCxnSpPr>
            <a:cxnSpLocks/>
          </p:cNvCxnSpPr>
          <p:nvPr/>
        </p:nvCxnSpPr>
        <p:spPr>
          <a:xfrm>
            <a:off x="867190" y="4222892"/>
            <a:ext cx="399288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10D712-1627-4EE9-91E8-6DCA1515D8BC}"/>
              </a:ext>
            </a:extLst>
          </p:cNvPr>
          <p:cNvSpPr txBox="1"/>
          <p:nvPr/>
        </p:nvSpPr>
        <p:spPr>
          <a:xfrm>
            <a:off x="2451291" y="3629095"/>
            <a:ext cx="28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④</a:t>
            </a:r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스트레칭 알림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FF61E-1F3D-4281-9631-68AAC0C97751}"/>
              </a:ext>
            </a:extLst>
          </p:cNvPr>
          <p:cNvSpPr txBox="1"/>
          <p:nvPr/>
        </p:nvSpPr>
        <p:spPr>
          <a:xfrm>
            <a:off x="1024973" y="4514854"/>
            <a:ext cx="103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“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잠시 동안 의자에서 라도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스트레칭 하는 것이 몸 건강 이외에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스트레스 해소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에도 도움이 된다＂                                                  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college inside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기사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531104-326A-44DB-B343-41B2ED029412}"/>
              </a:ext>
            </a:extLst>
          </p:cNvPr>
          <p:cNvCxnSpPr>
            <a:cxnSpLocks/>
          </p:cNvCxnSpPr>
          <p:nvPr/>
        </p:nvCxnSpPr>
        <p:spPr>
          <a:xfrm flipV="1">
            <a:off x="5338648" y="972246"/>
            <a:ext cx="5876887" cy="24462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3BCD77-229E-48EB-A277-02B107D13AE3}"/>
              </a:ext>
            </a:extLst>
          </p:cNvPr>
          <p:cNvSpPr txBox="1"/>
          <p:nvPr/>
        </p:nvSpPr>
        <p:spPr>
          <a:xfrm>
            <a:off x="7841974" y="357519"/>
            <a:ext cx="388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</a:t>
            </a:r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오늘의 학습시간 알림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8B19A-333F-412E-BA00-FEFCA9B7E130}"/>
              </a:ext>
            </a:extLst>
          </p:cNvPr>
          <p:cNvSpPr txBox="1"/>
          <p:nvPr/>
        </p:nvSpPr>
        <p:spPr>
          <a:xfrm>
            <a:off x="5202284" y="1396168"/>
            <a:ext cx="673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공부모드 시작 버튼만 누르면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자동으로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학습 시간 측정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F586D2-A04F-478F-A3B8-B839E4E305DA}"/>
              </a:ext>
            </a:extLst>
          </p:cNvPr>
          <p:cNvCxnSpPr>
            <a:cxnSpLocks/>
          </p:cNvCxnSpPr>
          <p:nvPr/>
        </p:nvCxnSpPr>
        <p:spPr>
          <a:xfrm flipV="1">
            <a:off x="5223664" y="2043763"/>
            <a:ext cx="6218718" cy="29448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5A590A-13AD-4EE2-8B05-042DA6659C5B}"/>
              </a:ext>
            </a:extLst>
          </p:cNvPr>
          <p:cNvSpPr txBox="1"/>
          <p:nvPr/>
        </p:nvSpPr>
        <p:spPr>
          <a:xfrm>
            <a:off x="4557976" y="2480635"/>
            <a:ext cx="7166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자동 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on/off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모드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이용하여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공부할 땐 학습시간이 가고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 </a:t>
            </a:r>
          </a:p>
          <a:p>
            <a:pPr algn="r"/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         책상에 앉아있지 않을 땐 자동으로 학습시간 측정을 멈춤</a:t>
            </a:r>
            <a:endParaRPr lang="en-US" altLang="ko-KR" sz="2000" dirty="0">
              <a:solidFill>
                <a:srgbClr val="C0000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BE3918-28BD-4EE4-8D9F-4A88993D60F5}"/>
              </a:ext>
            </a:extLst>
          </p:cNvPr>
          <p:cNvSpPr/>
          <p:nvPr/>
        </p:nvSpPr>
        <p:spPr>
          <a:xfrm>
            <a:off x="5826714" y="1214880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8BE4A-7860-4862-8D28-F24D84E43F14}"/>
              </a:ext>
            </a:extLst>
          </p:cNvPr>
          <p:cNvCxnSpPr>
            <a:cxnSpLocks/>
          </p:cNvCxnSpPr>
          <p:nvPr/>
        </p:nvCxnSpPr>
        <p:spPr>
          <a:xfrm flipV="1">
            <a:off x="867190" y="3578249"/>
            <a:ext cx="315567" cy="644643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C58CA4F-ECAD-41C5-AF0E-97320683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3" t="18144" r="763" b="45766"/>
          <a:stretch/>
        </p:blipFill>
        <p:spPr>
          <a:xfrm>
            <a:off x="560139" y="840638"/>
            <a:ext cx="3997837" cy="25650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A3459E-B028-425C-AD1D-98A779A6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22" y="303668"/>
            <a:ext cx="475207" cy="57157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0CCA9F-B90B-44C8-A380-E44225C82800}"/>
              </a:ext>
            </a:extLst>
          </p:cNvPr>
          <p:cNvCxnSpPr>
            <a:cxnSpLocks/>
          </p:cNvCxnSpPr>
          <p:nvPr/>
        </p:nvCxnSpPr>
        <p:spPr>
          <a:xfrm>
            <a:off x="1024973" y="5354016"/>
            <a:ext cx="1041740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44206E-688D-423B-9253-55F30D119E64}"/>
              </a:ext>
            </a:extLst>
          </p:cNvPr>
          <p:cNvSpPr txBox="1"/>
          <p:nvPr/>
        </p:nvSpPr>
        <p:spPr>
          <a:xfrm>
            <a:off x="1123134" y="5549008"/>
            <a:ext cx="821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오늘의 학습시간이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시간을 넘기면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000" dirty="0" err="1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푸쉬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알림으로 스트레칭 알림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준다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스트레칭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ON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버튼을 누르면 </a:t>
            </a:r>
            <a:r>
              <a:rPr lang="ko-KR" altLang="en-US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국민체조 </a:t>
            </a:r>
            <a:r>
              <a:rPr lang="en-US" altLang="ko-KR" sz="20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BGM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나오게 된다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71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655C5-E9C8-4386-92CE-E309AD0EB59E}"/>
              </a:ext>
            </a:extLst>
          </p:cNvPr>
          <p:cNvSpPr txBox="1"/>
          <p:nvPr/>
        </p:nvSpPr>
        <p:spPr>
          <a:xfrm>
            <a:off x="4146494" y="280063"/>
            <a:ext cx="389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기본 모드</a:t>
            </a:r>
            <a:r>
              <a:rPr lang="en-US" altLang="ko-KR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파티 모드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9EBE18-0A59-4B6F-8F13-7AA5C8E39AC1}"/>
              </a:ext>
            </a:extLst>
          </p:cNvPr>
          <p:cNvSpPr/>
          <p:nvPr/>
        </p:nvSpPr>
        <p:spPr>
          <a:xfrm>
            <a:off x="4146494" y="1007078"/>
            <a:ext cx="372678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19460-7835-49B6-AD54-DCDB3A85B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44" b="19436"/>
          <a:stretch/>
        </p:blipFill>
        <p:spPr>
          <a:xfrm>
            <a:off x="201667" y="1347456"/>
            <a:ext cx="3857625" cy="1962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3CEA38-454F-4E79-8614-096580900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89" b="37816"/>
          <a:stretch/>
        </p:blipFill>
        <p:spPr>
          <a:xfrm>
            <a:off x="8045506" y="3868306"/>
            <a:ext cx="3857625" cy="298969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51133F-B95E-469C-8FA1-AD8B3ED5144D}"/>
              </a:ext>
            </a:extLst>
          </p:cNvPr>
          <p:cNvCxnSpPr>
            <a:cxnSpLocks/>
          </p:cNvCxnSpPr>
          <p:nvPr/>
        </p:nvCxnSpPr>
        <p:spPr>
          <a:xfrm flipV="1">
            <a:off x="3979779" y="1964310"/>
            <a:ext cx="648634" cy="729029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3B5754-C4B0-48A7-90BD-1B4D214AB343}"/>
              </a:ext>
            </a:extLst>
          </p:cNvPr>
          <p:cNvCxnSpPr>
            <a:cxnSpLocks/>
          </p:cNvCxnSpPr>
          <p:nvPr/>
        </p:nvCxnSpPr>
        <p:spPr>
          <a:xfrm>
            <a:off x="4625145" y="1964310"/>
            <a:ext cx="5154959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BCDBCD-9AE5-484B-BC6E-8F2B881B6CCF}"/>
              </a:ext>
            </a:extLst>
          </p:cNvPr>
          <p:cNvSpPr txBox="1"/>
          <p:nvPr/>
        </p:nvSpPr>
        <p:spPr>
          <a:xfrm>
            <a:off x="8150087" y="1426885"/>
            <a:ext cx="163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기본 모드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735EF-F045-4A15-83E2-1B2CFAC7869E}"/>
              </a:ext>
            </a:extLst>
          </p:cNvPr>
          <p:cNvSpPr txBox="1"/>
          <p:nvPr/>
        </p:nvSpPr>
        <p:spPr>
          <a:xfrm>
            <a:off x="4595328" y="2223811"/>
            <a:ext cx="673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기본 모드는 책을 읽거나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휴식할 때 쓰는 모드로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그에 적합한 밝기인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200~300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LUX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조명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372C9F-939F-4D6D-B228-B1DFD133A249}"/>
              </a:ext>
            </a:extLst>
          </p:cNvPr>
          <p:cNvCxnSpPr>
            <a:cxnSpLocks/>
          </p:cNvCxnSpPr>
          <p:nvPr/>
        </p:nvCxnSpPr>
        <p:spPr>
          <a:xfrm flipV="1">
            <a:off x="2522040" y="3429000"/>
            <a:ext cx="648634" cy="729029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521DB6-EA76-4CCD-9F57-59ECDD9D4F9C}"/>
              </a:ext>
            </a:extLst>
          </p:cNvPr>
          <p:cNvCxnSpPr>
            <a:cxnSpLocks/>
          </p:cNvCxnSpPr>
          <p:nvPr/>
        </p:nvCxnSpPr>
        <p:spPr>
          <a:xfrm>
            <a:off x="2522040" y="4158029"/>
            <a:ext cx="5154959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8FB75D-E7F7-479D-B5AE-DF4B73E7B466}"/>
              </a:ext>
            </a:extLst>
          </p:cNvPr>
          <p:cNvSpPr txBox="1"/>
          <p:nvPr/>
        </p:nvSpPr>
        <p:spPr>
          <a:xfrm>
            <a:off x="6096000" y="3606696"/>
            <a:ext cx="163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파티 모드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97309-EEEF-4279-BEEA-C617A03D1274}"/>
              </a:ext>
            </a:extLst>
          </p:cNvPr>
          <p:cNvSpPr txBox="1"/>
          <p:nvPr/>
        </p:nvSpPr>
        <p:spPr>
          <a:xfrm>
            <a:off x="98937" y="4590365"/>
            <a:ext cx="7926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공부를 하다 집중이 안될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잠시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휴식이 필요할 때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쓰는 모드로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여러 색깔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LED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사용되고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동시에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신나는 노래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도 재생 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69436-7C63-40A4-920E-0B01568870C5}"/>
              </a:ext>
            </a:extLst>
          </p:cNvPr>
          <p:cNvSpPr txBox="1"/>
          <p:nvPr/>
        </p:nvSpPr>
        <p:spPr>
          <a:xfrm>
            <a:off x="1933162" y="16096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샤오미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LED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스탠드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CB62D-7E89-49AA-88C9-650724CDFE36}"/>
              </a:ext>
            </a:extLst>
          </p:cNvPr>
          <p:cNvSpPr txBox="1"/>
          <p:nvPr/>
        </p:nvSpPr>
        <p:spPr>
          <a:xfrm>
            <a:off x="6919490" y="1625836"/>
            <a:ext cx="417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SnS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(speaker and stand)</a:t>
            </a:r>
            <a:endParaRPr lang="ko-KR" altLang="en-US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5E58E2-8D34-4BDF-B724-8115385B61F8}"/>
              </a:ext>
            </a:extLst>
          </p:cNvPr>
          <p:cNvSpPr/>
          <p:nvPr/>
        </p:nvSpPr>
        <p:spPr>
          <a:xfrm>
            <a:off x="1259717" y="1410709"/>
            <a:ext cx="3891412" cy="9253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5A1F5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20B09-41A3-4844-802E-14940359FF11}"/>
              </a:ext>
            </a:extLst>
          </p:cNvPr>
          <p:cNvSpPr/>
          <p:nvPr/>
        </p:nvSpPr>
        <p:spPr>
          <a:xfrm>
            <a:off x="6919490" y="1410709"/>
            <a:ext cx="3787562" cy="9253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5A1F5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41C63-FE64-4821-883C-2225916B6932}"/>
              </a:ext>
            </a:extLst>
          </p:cNvPr>
          <p:cNvSpPr txBox="1"/>
          <p:nvPr/>
        </p:nvSpPr>
        <p:spPr>
          <a:xfrm>
            <a:off x="5698797" y="157188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vs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A464D-09F7-44D4-B3D6-10628C65B13C}"/>
              </a:ext>
            </a:extLst>
          </p:cNvPr>
          <p:cNvSpPr txBox="1"/>
          <p:nvPr/>
        </p:nvSpPr>
        <p:spPr>
          <a:xfrm>
            <a:off x="1498905" y="2729070"/>
            <a:ext cx="4199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독서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컴퓨터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집중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어린이 모드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  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스탠드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스마트폰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1E6BB8F-D8A6-428F-A1B9-15D1E39657BE}"/>
              </a:ext>
            </a:extLst>
          </p:cNvPr>
          <p:cNvSpPr/>
          <p:nvPr/>
        </p:nvSpPr>
        <p:spPr>
          <a:xfrm rot="10800000">
            <a:off x="2937777" y="4270453"/>
            <a:ext cx="648072" cy="30116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EFC2A-A8E6-4C25-85FD-A4FFB846C8C0}"/>
              </a:ext>
            </a:extLst>
          </p:cNvPr>
          <p:cNvSpPr txBox="1"/>
          <p:nvPr/>
        </p:nvSpPr>
        <p:spPr>
          <a:xfrm>
            <a:off x="1025601" y="4966543"/>
            <a:ext cx="467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단순히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가지 모드에 맞는 색 온도만 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조절가능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03A3A-FA91-41CA-B1B2-84E40013FBBE}"/>
              </a:ext>
            </a:extLst>
          </p:cNvPr>
          <p:cNvSpPr txBox="1"/>
          <p:nvPr/>
        </p:nvSpPr>
        <p:spPr>
          <a:xfrm>
            <a:off x="6948741" y="2730113"/>
            <a:ext cx="404529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가지 모드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+ 5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가지 부가 기능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스탠드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스마트폰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2400" b="1" u="sng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스피커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DABEFDA5-BA4A-4466-9E66-477E15C0517B}"/>
              </a:ext>
            </a:extLst>
          </p:cNvPr>
          <p:cNvSpPr/>
          <p:nvPr/>
        </p:nvSpPr>
        <p:spPr>
          <a:xfrm rot="10800000">
            <a:off x="8489235" y="4285156"/>
            <a:ext cx="648072" cy="30116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7D09B-63D4-4439-86EF-26C368891D4B}"/>
              </a:ext>
            </a:extLst>
          </p:cNvPr>
          <p:cNvSpPr txBox="1"/>
          <p:nvPr/>
        </p:nvSpPr>
        <p:spPr>
          <a:xfrm>
            <a:off x="5913494" y="4978001"/>
            <a:ext cx="6447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단순한 밝기 조절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모든 모드와 기능이 연결되어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공부하기 좋은 환경 조성에 초점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두고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4D43F-5E10-44D2-9B85-6017A8B58FEF}"/>
              </a:ext>
            </a:extLst>
          </p:cNvPr>
          <p:cNvSpPr txBox="1"/>
          <p:nvPr/>
        </p:nvSpPr>
        <p:spPr>
          <a:xfrm>
            <a:off x="5126934" y="290300"/>
            <a:ext cx="193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유사 제품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512E87-5EFC-43C4-8519-D914B8BA2AC2}"/>
              </a:ext>
            </a:extLst>
          </p:cNvPr>
          <p:cNvSpPr/>
          <p:nvPr/>
        </p:nvSpPr>
        <p:spPr>
          <a:xfrm>
            <a:off x="5029201" y="936631"/>
            <a:ext cx="203586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B5EBD-31C6-430B-A9AB-C40343F0245A}"/>
              </a:ext>
            </a:extLst>
          </p:cNvPr>
          <p:cNvSpPr txBox="1"/>
          <p:nvPr/>
        </p:nvSpPr>
        <p:spPr>
          <a:xfrm>
            <a:off x="58738" y="2779006"/>
            <a:ext cx="89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03B7AF-BB0B-43B1-BEC9-BBBD91CE0A10}"/>
              </a:ext>
            </a:extLst>
          </p:cNvPr>
          <p:cNvCxnSpPr>
            <a:cxnSpLocks/>
          </p:cNvCxnSpPr>
          <p:nvPr/>
        </p:nvCxnSpPr>
        <p:spPr>
          <a:xfrm flipV="1">
            <a:off x="778878" y="3009839"/>
            <a:ext cx="493446" cy="2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8DEFEB2-4D81-4B11-B619-9593B6D7043A}"/>
              </a:ext>
            </a:extLst>
          </p:cNvPr>
          <p:cNvCxnSpPr>
            <a:cxnSpLocks/>
          </p:cNvCxnSpPr>
          <p:nvPr/>
        </p:nvCxnSpPr>
        <p:spPr>
          <a:xfrm flipV="1">
            <a:off x="1291912" y="3307533"/>
            <a:ext cx="9438380" cy="16223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0D80D-B3A2-460F-AA61-26B3B01AE5E6}"/>
              </a:ext>
            </a:extLst>
          </p:cNvPr>
          <p:cNvSpPr/>
          <p:nvPr/>
        </p:nvSpPr>
        <p:spPr>
          <a:xfrm>
            <a:off x="6095999" y="5420691"/>
            <a:ext cx="3773768" cy="32799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4B20EF-3A6B-4FCA-9A31-84C96FF75C42}"/>
              </a:ext>
            </a:extLst>
          </p:cNvPr>
          <p:cNvSpPr/>
          <p:nvPr/>
        </p:nvSpPr>
        <p:spPr>
          <a:xfrm>
            <a:off x="9499827" y="3534307"/>
            <a:ext cx="1056976" cy="32799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655C5-E9C8-4386-92CE-E309AD0EB59E}"/>
              </a:ext>
            </a:extLst>
          </p:cNvPr>
          <p:cNvSpPr txBox="1"/>
          <p:nvPr/>
        </p:nvSpPr>
        <p:spPr>
          <a:xfrm>
            <a:off x="4584740" y="386613"/>
            <a:ext cx="321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창의성 </a:t>
            </a:r>
            <a:r>
              <a:rPr lang="en-US" altLang="ko-KR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효용성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9EBE18-0A59-4B6F-8F13-7AA5C8E39AC1}"/>
              </a:ext>
            </a:extLst>
          </p:cNvPr>
          <p:cNvSpPr/>
          <p:nvPr/>
        </p:nvSpPr>
        <p:spPr>
          <a:xfrm>
            <a:off x="4931468" y="976598"/>
            <a:ext cx="203586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0E5424FA-0D80-4216-9D88-E3BC8A77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60" y="1512761"/>
            <a:ext cx="1099504" cy="11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1F80F-537A-47CF-83EA-1939DF4C0566}"/>
              </a:ext>
            </a:extLst>
          </p:cNvPr>
          <p:cNvCxnSpPr>
            <a:cxnSpLocks/>
          </p:cNvCxnSpPr>
          <p:nvPr/>
        </p:nvCxnSpPr>
        <p:spPr>
          <a:xfrm flipV="1">
            <a:off x="2943309" y="1837898"/>
            <a:ext cx="7800227" cy="6006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6401DD-2015-445F-BDFE-D3E1B3D58F97}"/>
              </a:ext>
            </a:extLst>
          </p:cNvPr>
          <p:cNvCxnSpPr>
            <a:cxnSpLocks/>
          </p:cNvCxnSpPr>
          <p:nvPr/>
        </p:nvCxnSpPr>
        <p:spPr>
          <a:xfrm flipV="1">
            <a:off x="2508424" y="1850926"/>
            <a:ext cx="434885" cy="46883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7A48F8-DA52-4EBA-99F4-E962152153A3}"/>
              </a:ext>
            </a:extLst>
          </p:cNvPr>
          <p:cNvSpPr txBox="1"/>
          <p:nvPr/>
        </p:nvSpPr>
        <p:spPr>
          <a:xfrm>
            <a:off x="6263552" y="1220709"/>
            <a:ext cx="534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기존 스탠드와는 차별화된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AB3C5-0BFA-4F4D-B877-805603A11530}"/>
              </a:ext>
            </a:extLst>
          </p:cNvPr>
          <p:cNvSpPr txBox="1"/>
          <p:nvPr/>
        </p:nvSpPr>
        <p:spPr>
          <a:xfrm flipH="1">
            <a:off x="4188009" y="2018703"/>
            <a:ext cx="721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자동 온 오프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인체감지 센서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초음파 센서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졸음 탈출 기능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시험 기간 같은 상황에 굉장히 유용함</a:t>
            </a:r>
          </a:p>
        </p:txBody>
      </p:sp>
      <p:pic>
        <p:nvPicPr>
          <p:cNvPr id="16" name="Picture 4" descr="ê´ë ¨ ì´ë¯¸ì§">
            <a:extLst>
              <a:ext uri="{FF2B5EF4-FFF2-40B4-BE49-F238E27FC236}">
                <a16:creationId xmlns:a16="http://schemas.microsoft.com/office/drawing/2014/main" id="{93411F3C-E716-48DF-9668-041607DB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20" y="4087679"/>
            <a:ext cx="1099504" cy="11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20B15CA-5C86-4E92-B134-1110ADA7ACFF}"/>
              </a:ext>
            </a:extLst>
          </p:cNvPr>
          <p:cNvCxnSpPr>
            <a:cxnSpLocks/>
          </p:cNvCxnSpPr>
          <p:nvPr/>
        </p:nvCxnSpPr>
        <p:spPr>
          <a:xfrm flipV="1">
            <a:off x="2522364" y="4089007"/>
            <a:ext cx="434885" cy="46883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88566C3-A0FF-4578-8C93-6C111162F895}"/>
              </a:ext>
            </a:extLst>
          </p:cNvPr>
          <p:cNvCxnSpPr>
            <a:cxnSpLocks/>
          </p:cNvCxnSpPr>
          <p:nvPr/>
        </p:nvCxnSpPr>
        <p:spPr>
          <a:xfrm>
            <a:off x="2943309" y="4089007"/>
            <a:ext cx="7725787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FBE652-AA8B-4AB6-B0F5-EA111C08BB4B}"/>
              </a:ext>
            </a:extLst>
          </p:cNvPr>
          <p:cNvSpPr txBox="1"/>
          <p:nvPr/>
        </p:nvSpPr>
        <p:spPr>
          <a:xfrm>
            <a:off x="8811922" y="3421381"/>
            <a:ext cx="193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높은 시장성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F5FCE-19A4-4DF6-A716-8076056DFC1F}"/>
              </a:ext>
            </a:extLst>
          </p:cNvPr>
          <p:cNvSpPr txBox="1"/>
          <p:nvPr/>
        </p:nvSpPr>
        <p:spPr>
          <a:xfrm>
            <a:off x="2129818" y="4412277"/>
            <a:ext cx="967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넓은 </a:t>
            </a:r>
            <a:r>
              <a:rPr lang="ko-KR" altLang="en-US" sz="2400" dirty="0" err="1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타켓층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실생활에 바로 적용 가능한 제품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가격 부담이 있는 프리미엄 독서실 가지 않고도 그에 맞는 효과를 낼 수 있음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8EDE0E-E125-44C2-B227-571C29E2611A}"/>
              </a:ext>
            </a:extLst>
          </p:cNvPr>
          <p:cNvSpPr/>
          <p:nvPr/>
        </p:nvSpPr>
        <p:spPr>
          <a:xfrm>
            <a:off x="8717280" y="1263742"/>
            <a:ext cx="1060449" cy="41252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DFF8C8-6C7D-4AA5-AD9A-F7283D368CA7}"/>
              </a:ext>
            </a:extLst>
          </p:cNvPr>
          <p:cNvSpPr/>
          <p:nvPr/>
        </p:nvSpPr>
        <p:spPr>
          <a:xfrm>
            <a:off x="6806201" y="4467637"/>
            <a:ext cx="991751" cy="32799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CC2D5D-36DF-4501-9902-C373C3941ACB}"/>
              </a:ext>
            </a:extLst>
          </p:cNvPr>
          <p:cNvSpPr/>
          <p:nvPr/>
        </p:nvSpPr>
        <p:spPr>
          <a:xfrm>
            <a:off x="8965876" y="4467637"/>
            <a:ext cx="1817204" cy="32799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9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655C5-E9C8-4386-92CE-E309AD0EB59E}"/>
              </a:ext>
            </a:extLst>
          </p:cNvPr>
          <p:cNvSpPr txBox="1"/>
          <p:nvPr/>
        </p:nvSpPr>
        <p:spPr>
          <a:xfrm>
            <a:off x="5205040" y="328446"/>
            <a:ext cx="308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스케치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9EBE18-0A59-4B6F-8F13-7AA5C8E39AC1}"/>
              </a:ext>
            </a:extLst>
          </p:cNvPr>
          <p:cNvSpPr/>
          <p:nvPr/>
        </p:nvSpPr>
        <p:spPr>
          <a:xfrm>
            <a:off x="4806908" y="1015939"/>
            <a:ext cx="203586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B60FA8B-A5A2-45ED-9737-12B9BA17531F}"/>
              </a:ext>
            </a:extLst>
          </p:cNvPr>
          <p:cNvGrpSpPr/>
          <p:nvPr/>
        </p:nvGrpSpPr>
        <p:grpSpPr>
          <a:xfrm>
            <a:off x="3086964" y="1219741"/>
            <a:ext cx="5315356" cy="5327716"/>
            <a:chOff x="516484" y="1087661"/>
            <a:chExt cx="5315356" cy="53277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0CD2CE-3570-4684-8CA6-04CE250A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484" y="1087661"/>
              <a:ext cx="4866640" cy="5327716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2197AC0-0009-4222-8A4A-CB9347F6C4BC}"/>
                </a:ext>
              </a:extLst>
            </p:cNvPr>
            <p:cNvGrpSpPr/>
            <p:nvPr/>
          </p:nvGrpSpPr>
          <p:grpSpPr>
            <a:xfrm>
              <a:off x="2103929" y="1760484"/>
              <a:ext cx="2071831" cy="486039"/>
              <a:chOff x="2103929" y="1760484"/>
              <a:chExt cx="2071831" cy="48603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7DA5EA6-A02A-44B3-B74E-8FE454E68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316" y="1760484"/>
                <a:ext cx="1466444" cy="0"/>
              </a:xfrm>
              <a:prstGeom prst="line">
                <a:avLst/>
              </a:prstGeom>
              <a:ln w="349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9CC84CE8-781C-4E1C-AE2A-3EAC405DF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929" y="1760484"/>
                <a:ext cx="606684" cy="324178"/>
              </a:xfrm>
              <a:prstGeom prst="line">
                <a:avLst/>
              </a:prstGeom>
              <a:ln w="34925" cmpd="sng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C47C32E2-6C15-4930-9BB7-B85892ED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6622" y="1760484"/>
                <a:ext cx="303991" cy="486039"/>
              </a:xfrm>
              <a:prstGeom prst="line">
                <a:avLst/>
              </a:prstGeom>
              <a:ln w="34925" cmpd="sng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D88DBF-B9BF-4404-8D3B-08300527726F}"/>
                </a:ext>
              </a:extLst>
            </p:cNvPr>
            <p:cNvSpPr txBox="1"/>
            <p:nvPr/>
          </p:nvSpPr>
          <p:spPr>
            <a:xfrm>
              <a:off x="4175760" y="1564177"/>
              <a:ext cx="1656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초음파 센서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8377B0-A163-4F4C-8751-F22E918329C1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60" y="4158870"/>
              <a:ext cx="779160" cy="0"/>
            </a:xfrm>
            <a:prstGeom prst="line">
              <a:avLst/>
            </a:prstGeom>
            <a:ln w="349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05900F-1879-4181-93B3-4BA993F2728B}"/>
                </a:ext>
              </a:extLst>
            </p:cNvPr>
            <p:cNvSpPr txBox="1"/>
            <p:nvPr/>
          </p:nvSpPr>
          <p:spPr>
            <a:xfrm>
              <a:off x="4015306" y="3922973"/>
              <a:ext cx="1816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인체 감지 센서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3EB0BA9-7879-4CA6-8518-224B8C9C0E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5550790"/>
              <a:ext cx="1790362" cy="0"/>
            </a:xfrm>
            <a:prstGeom prst="line">
              <a:avLst/>
            </a:prstGeom>
            <a:ln w="349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1D1F473-D3FA-43D3-ABCC-23DE84B14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40" y="5204808"/>
              <a:ext cx="158299" cy="287910"/>
            </a:xfrm>
            <a:prstGeom prst="line">
              <a:avLst/>
            </a:prstGeom>
            <a:ln w="349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B23F9B-4D19-4AD1-89F0-5595478B0430}"/>
                </a:ext>
              </a:extLst>
            </p:cNvPr>
            <p:cNvSpPr txBox="1"/>
            <p:nvPr/>
          </p:nvSpPr>
          <p:spPr>
            <a:xfrm>
              <a:off x="1093688" y="4826503"/>
              <a:ext cx="1656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스위치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C9F099-7D90-454F-B75B-241A9D1AF60B}"/>
              </a:ext>
            </a:extLst>
          </p:cNvPr>
          <p:cNvCxnSpPr>
            <a:cxnSpLocks/>
          </p:cNvCxnSpPr>
          <p:nvPr/>
        </p:nvCxnSpPr>
        <p:spPr>
          <a:xfrm>
            <a:off x="5977324" y="5624798"/>
            <a:ext cx="837062" cy="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F1E98-8041-4C72-BA1F-A4C48049CAAA}"/>
              </a:ext>
            </a:extLst>
          </p:cNvPr>
          <p:cNvSpPr txBox="1"/>
          <p:nvPr/>
        </p:nvSpPr>
        <p:spPr>
          <a:xfrm>
            <a:off x="6814386" y="5404342"/>
            <a:ext cx="181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스피커</a:t>
            </a:r>
          </a:p>
        </p:txBody>
      </p:sp>
    </p:spTree>
    <p:extLst>
      <p:ext uri="{BB962C8B-B14F-4D97-AF65-F5344CB8AC3E}">
        <p14:creationId xmlns:p14="http://schemas.microsoft.com/office/powerpoint/2010/main" val="160921758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73" y="650829"/>
            <a:ext cx="5383696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CONTENTS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235671" y="282804"/>
            <a:ext cx="3930977" cy="25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solidFill>
                  <a:schemeClr val="accent3"/>
                </a:solidFill>
                <a:latin typeface="-윤고딕330"/>
                <a:ea typeface="-윤고딕330"/>
              </a:rPr>
              <a:t>인공지능 </a:t>
            </a:r>
            <a:r>
              <a:rPr lang="en-US" altLang="ko-KR" sz="1100">
                <a:solidFill>
                  <a:schemeClr val="accent3"/>
                </a:solidFill>
                <a:latin typeface="-윤고딕330"/>
                <a:ea typeface="-윤고딕330"/>
              </a:rPr>
              <a:t>AICOCO</a:t>
            </a:r>
            <a:endParaRPr lang="en-US" altLang="ko-KR" sz="1100">
              <a:solidFill>
                <a:schemeClr val="accent3"/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235671" y="282804"/>
            <a:ext cx="3930977" cy="25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solidFill>
                  <a:schemeClr val="accent3"/>
                </a:solidFill>
                <a:latin typeface="-윤고딕330"/>
                <a:ea typeface="-윤고딕330"/>
              </a:rPr>
              <a:t>인공지능 </a:t>
            </a:r>
            <a:r>
              <a:rPr lang="en-US" altLang="ko-KR" sz="1100">
                <a:solidFill>
                  <a:schemeClr val="accent3"/>
                </a:solidFill>
                <a:latin typeface="-윤고딕330"/>
                <a:ea typeface="-윤고딕330"/>
              </a:rPr>
              <a:t>AICOCO</a:t>
            </a:r>
            <a:endParaRPr lang="en-US" altLang="ko-KR" sz="1100">
              <a:solidFill>
                <a:schemeClr val="accent3"/>
              </a:solidFill>
              <a:latin typeface="-윤고딕330"/>
              <a:ea typeface="-윤고딕33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2901750" y="2498233"/>
            <a:ext cx="6388500" cy="161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0">
                <a:solidFill>
                  <a:srgbClr val="c00000"/>
                </a:solidFill>
                <a:latin typeface="KBIZ한마음고딕 B"/>
                <a:ea typeface="KBIZ한마음고딕 B"/>
              </a:rPr>
              <a:t>10 CLASS</a:t>
            </a:r>
            <a:endParaRPr lang="en-US" altLang="ko-KR" sz="100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235671" y="282804"/>
            <a:ext cx="3930977" cy="25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solidFill>
                  <a:schemeClr val="accent3"/>
                </a:solidFill>
                <a:latin typeface="-윤고딕330"/>
                <a:ea typeface="-윤고딕330"/>
              </a:rPr>
              <a:t>인공지능 </a:t>
            </a:r>
            <a:r>
              <a:rPr lang="en-US" altLang="ko-KR" sz="1100">
                <a:solidFill>
                  <a:schemeClr val="accent3"/>
                </a:solidFill>
                <a:latin typeface="-윤고딕330"/>
                <a:ea typeface="-윤고딕330"/>
              </a:rPr>
              <a:t>AICOCO</a:t>
            </a:r>
            <a:endParaRPr lang="en-US" altLang="ko-KR" sz="1100">
              <a:solidFill>
                <a:schemeClr val="accent3"/>
              </a:solidFill>
              <a:latin typeface="-윤고딕330"/>
              <a:ea typeface="-윤고딕33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12303" y="5285823"/>
            <a:ext cx="5383697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ROSE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6096000" y="2014274"/>
            <a:ext cx="5383696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ROSE OF SHARON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6096000" y="831176"/>
            <a:ext cx="5383696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TULIP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6096000" y="4171343"/>
            <a:ext cx="5383696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CHERRY BLOSSOM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6096000" y="3092897"/>
            <a:ext cx="5383696" cy="672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LILY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6096000" y="5252686"/>
            <a:ext cx="5383697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KOREAROSE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712304" y="4240548"/>
            <a:ext cx="5383696" cy="672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FORSYTHIA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712304" y="3092927"/>
            <a:ext cx="5383696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BUCKWHEAT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712302" y="2035045"/>
            <a:ext cx="5383697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COSMOS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712304" y="959076"/>
            <a:ext cx="5383696" cy="67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800">
                <a:solidFill>
                  <a:srgbClr val="c00000"/>
                </a:solidFill>
                <a:latin typeface="KBIZ한마음고딕 B"/>
                <a:ea typeface="KBIZ한마음고딕 B"/>
              </a:rPr>
              <a:t>SUNFLOWER</a:t>
            </a:r>
            <a:endParaRPr lang="en-US" altLang="ko-KR" sz="38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2" name=""/>
          <p:cNvSpPr/>
          <p:nvPr/>
        </p:nvSpPr>
        <p:spPr>
          <a:xfrm rot="2580000">
            <a:off x="2585328" y="1687278"/>
            <a:ext cx="1348842" cy="1330614"/>
          </a:xfrm>
          <a:prstGeom prst="plus">
            <a:avLst>
              <a:gd name="adj" fmla="val 46093"/>
            </a:avLst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 rot="2580000">
            <a:off x="2587060" y="2763692"/>
            <a:ext cx="1348842" cy="1330614"/>
          </a:xfrm>
          <a:prstGeom prst="plus">
            <a:avLst>
              <a:gd name="adj" fmla="val 46093"/>
            </a:avLst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 rot="2580000">
            <a:off x="8075625" y="3865472"/>
            <a:ext cx="1348842" cy="1330614"/>
          </a:xfrm>
          <a:prstGeom prst="plus">
            <a:avLst>
              <a:gd name="adj" fmla="val 46093"/>
            </a:avLst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1" animBg="1"/>
      <p:bldP spid="25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235671" y="282804"/>
            <a:ext cx="3930977" cy="25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solidFill>
                  <a:schemeClr val="accent3"/>
                </a:solidFill>
                <a:latin typeface="-윤고딕330"/>
                <a:ea typeface="-윤고딕330"/>
              </a:rPr>
              <a:t>인공지능 </a:t>
            </a:r>
            <a:r>
              <a:rPr lang="en-US" altLang="ko-KR" sz="1100">
                <a:solidFill>
                  <a:schemeClr val="accent3"/>
                </a:solidFill>
                <a:latin typeface="-윤고딕330"/>
                <a:ea typeface="-윤고딕330"/>
              </a:rPr>
              <a:t>AICOCO</a:t>
            </a:r>
            <a:endParaRPr lang="en-US" altLang="ko-KR" sz="1100">
              <a:solidFill>
                <a:schemeClr val="accent3"/>
              </a:solidFill>
              <a:latin typeface="-윤고딕330"/>
              <a:ea typeface="-윤고딕33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3378000" y="2621654"/>
            <a:ext cx="5436000" cy="161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0">
                <a:solidFill>
                  <a:srgbClr val="c00000"/>
                </a:solidFill>
                <a:latin typeface="KBIZ한마음고딕 B"/>
                <a:ea typeface="KBIZ한마음고딕 B"/>
              </a:rPr>
              <a:t>7 CLASS</a:t>
            </a:r>
            <a:endParaRPr lang="en-US" altLang="ko-KR" sz="10000">
              <a:solidFill>
                <a:srgbClr val="c00000"/>
              </a:solidFill>
              <a:latin typeface="KBIZ한마음고딕 B"/>
              <a:ea typeface="KBIZ한마음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235671" y="282804"/>
            <a:ext cx="3930977" cy="258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solidFill>
                  <a:schemeClr val="accent3"/>
                </a:solidFill>
                <a:latin typeface="-윤고딕330"/>
                <a:ea typeface="-윤고딕330"/>
              </a:rPr>
              <a:t>인공지능 </a:t>
            </a:r>
            <a:r>
              <a:rPr lang="en-US" altLang="ko-KR" sz="1100">
                <a:solidFill>
                  <a:schemeClr val="accent3"/>
                </a:solidFill>
                <a:latin typeface="-윤고딕330"/>
                <a:ea typeface="-윤고딕330"/>
              </a:rPr>
              <a:t>AICOCO</a:t>
            </a:r>
            <a:endParaRPr lang="en-US" altLang="ko-KR" sz="1100">
              <a:solidFill>
                <a:schemeClr val="accent3"/>
              </a:solidFill>
              <a:latin typeface="-윤고딕330"/>
              <a:ea typeface="-윤고딕33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-448409" y="2531925"/>
            <a:ext cx="3042212" cy="64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크롤링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4540870" y="2367777"/>
            <a:ext cx="3505934" cy="118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600">
                <a:solidFill>
                  <a:schemeClr val="tx1"/>
                </a:solidFill>
                <a:latin typeface="KBIZ한마음고딕 B"/>
                <a:ea typeface="KBIZ한마음고딕 B"/>
              </a:rPr>
              <a:t>CNN</a:t>
            </a: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 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  <a:p>
            <a:pPr lvl="0" algn="ctr">
              <a:defRPr lang="ko-KR" altLang="en-US"/>
            </a:pP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모델 설계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2182303" y="2540544"/>
            <a:ext cx="3042217" cy="64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라벨링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7093793" y="2386520"/>
            <a:ext cx="3794190" cy="118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모델 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  <a:p>
            <a:pPr lvl="0" algn="ctr">
              <a:defRPr lang="ko-KR" altLang="en-US"/>
            </a:pP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성능 향상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9255462" y="2566814"/>
            <a:ext cx="3794189" cy="64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>
                <a:solidFill>
                  <a:schemeClr val="tx1"/>
                </a:solidFill>
                <a:latin typeface="KBIZ한마음고딕 B"/>
                <a:ea typeface="KBIZ한마음고딕 B"/>
              </a:rPr>
              <a:t>웹</a:t>
            </a:r>
            <a:endParaRPr lang="ko-KR" altLang="en-US" sz="3600">
              <a:solidFill>
                <a:schemeClr val="tx1"/>
              </a:solidFill>
              <a:latin typeface="KBIZ한마음고딕 B"/>
              <a:ea typeface="KBIZ한마음고딕 B"/>
            </a:endParaRPr>
          </a:p>
        </p:txBody>
      </p:sp>
      <p:cxnSp>
        <p:nvCxnSpPr>
          <p:cNvPr id="38" name="직선 연결선 54"/>
          <p:cNvCxnSpPr/>
          <p:nvPr/>
        </p:nvCxnSpPr>
        <p:spPr>
          <a:xfrm>
            <a:off x="1949017" y="2889190"/>
            <a:ext cx="811603" cy="0"/>
          </a:xfrm>
          <a:prstGeom prst="line">
            <a:avLst/>
          </a:prstGeom>
          <a:ln w="57150" cap="rnd" algn="ctr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54"/>
          <p:cNvCxnSpPr/>
          <p:nvPr/>
        </p:nvCxnSpPr>
        <p:spPr>
          <a:xfrm>
            <a:off x="4528024" y="2894180"/>
            <a:ext cx="811603" cy="0"/>
          </a:xfrm>
          <a:prstGeom prst="line">
            <a:avLst/>
          </a:prstGeom>
          <a:ln w="57150" cap="rnd" algn="ctr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54"/>
          <p:cNvCxnSpPr/>
          <p:nvPr/>
        </p:nvCxnSpPr>
        <p:spPr>
          <a:xfrm>
            <a:off x="7317488" y="2905520"/>
            <a:ext cx="811603" cy="0"/>
          </a:xfrm>
          <a:prstGeom prst="line">
            <a:avLst/>
          </a:prstGeom>
          <a:ln w="57150" cap="rnd" algn="ctr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54"/>
          <p:cNvCxnSpPr/>
          <p:nvPr/>
        </p:nvCxnSpPr>
        <p:spPr>
          <a:xfrm>
            <a:off x="9862479" y="2910510"/>
            <a:ext cx="811603" cy="0"/>
          </a:xfrm>
          <a:prstGeom prst="line">
            <a:avLst/>
          </a:prstGeom>
          <a:ln w="57150" cap="rnd" algn="ctr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2"/>
          <p:cNvSpPr txBox="1"/>
          <p:nvPr/>
        </p:nvSpPr>
        <p:spPr>
          <a:xfrm>
            <a:off x="3783031" y="3634133"/>
            <a:ext cx="5161985" cy="69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000" lvl="0" indent="-357000" algn="ctr">
              <a:buFont typeface="Arial"/>
              <a:buNone/>
              <a:defRPr lang="ko-KR" altLang="en-US"/>
            </a:pPr>
            <a:r>
              <a:rPr lang="en-US" altLang="ko-KR" sz="2000">
                <a:solidFill>
                  <a:schemeClr val="accent3">
                    <a:lumMod val="80000"/>
                    <a:lumOff val="20000"/>
                  </a:schemeClr>
                </a:solidFill>
                <a:latin typeface="KBIZ한마음고딕 B"/>
                <a:ea typeface="KBIZ한마음고딕 B"/>
              </a:rPr>
              <a:t>FLOWERCLASSIFICATION</a:t>
            </a:r>
            <a:endParaRPr lang="en-US" altLang="ko-KR" sz="2000">
              <a:solidFill>
                <a:schemeClr val="accent3">
                  <a:lumMod val="80000"/>
                  <a:lumOff val="20000"/>
                </a:schemeClr>
              </a:solidFill>
              <a:latin typeface="KBIZ한마음고딕 B"/>
              <a:ea typeface="KBIZ한마음고딕 B"/>
            </a:endParaRPr>
          </a:p>
          <a:p>
            <a:pPr marL="357000" lvl="0" indent="-357000" algn="ctr">
              <a:buFont typeface="Arial"/>
              <a:buNone/>
              <a:defRPr lang="ko-KR" altLang="en-US"/>
            </a:pPr>
            <a:r>
              <a:rPr lang="en-US" altLang="ko-KR" sz="2000">
                <a:solidFill>
                  <a:schemeClr val="accent3">
                    <a:lumMod val="80000"/>
                    <a:lumOff val="20000"/>
                  </a:schemeClr>
                </a:solidFill>
                <a:latin typeface="KBIZ한마음고딕 B"/>
                <a:ea typeface="KBIZ한마음고딕 B"/>
              </a:rPr>
              <a:t>VGG16</a:t>
            </a:r>
            <a:endParaRPr lang="en-US" altLang="ko-KR" sz="2000">
              <a:solidFill>
                <a:schemeClr val="accent3">
                  <a:lumMod val="80000"/>
                  <a:lumOff val="20000"/>
                </a:schemeClr>
              </a:solidFill>
              <a:latin typeface="KBIZ한마음고딕 B"/>
              <a:ea typeface="KBIZ한마음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1" animBg="1"/>
      <p:bldP spid="40" grpId="2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847" y="1685521"/>
            <a:ext cx="5534439" cy="12970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416" y="3097391"/>
            <a:ext cx="5901221" cy="27643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26934" y="381348"/>
            <a:ext cx="1938131" cy="5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latin typeface="KBIZ한마음고딕 B"/>
                <a:ea typeface="KBIZ한마음고딕 B"/>
              </a:rPr>
              <a:t>해결 문제</a:t>
            </a:r>
            <a:endParaRPr lang="ko-KR" altLang="en-US" sz="3200">
              <a:latin typeface="KBIZ한마음고딕 B"/>
              <a:ea typeface="KBIZ한마음고딕 B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31468" y="976598"/>
            <a:ext cx="203586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30348" y="3226371"/>
            <a:ext cx="2370051" cy="32799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5949400" y="2622613"/>
            <a:ext cx="614155" cy="52297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563555" y="2622613"/>
            <a:ext cx="5534438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65064" y="2010128"/>
            <a:ext cx="5918960" cy="51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BIZ한마음고딕 B"/>
                <a:ea typeface="KBIZ한마음고딕 B"/>
              </a:rPr>
              <a:t>더 효율적으로 공부할 수는 없을까</a:t>
            </a:r>
            <a:r>
              <a:rPr lang="en-US" altLang="ko-KR" sz="2800">
                <a:latin typeface="KBIZ한마음고딕 B"/>
                <a:ea typeface="KBIZ한마음고딕 B"/>
              </a:rPr>
              <a:t>?</a:t>
            </a:r>
            <a:endParaRPr lang="ko-KR" altLang="en-US" sz="2800">
              <a:latin typeface="KBIZ한마음고딕 B"/>
              <a:ea typeface="KBIZ한마음고딕 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3003" y="3226371"/>
            <a:ext cx="5156200" cy="94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집중력에 영향을 끼치는 요인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: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KBIZ한마음고딕 B"/>
              <a:ea typeface="KBIZ한마음고딕 B"/>
            </a:endParaRPr>
          </a:p>
          <a:p>
            <a:pPr lvl="0">
              <a:defRPr lang="ko-KR" altLang="en-US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조명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,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소음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,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온도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KBIZ한마음고딕 B"/>
                <a:ea typeface="KBIZ한마음고딕 B"/>
              </a:rPr>
              <a:t>등</a:t>
            </a:r>
            <a:endParaRPr lang="ko-KR" altLang="en-US" sz="2800">
              <a:solidFill>
                <a:schemeClr val="bg1">
                  <a:lumMod val="50000"/>
                </a:schemeClr>
              </a:solidFill>
              <a:latin typeface="KBIZ한마음고딕 B"/>
              <a:ea typeface="KBIZ한마음고딕 B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126934" y="4731387"/>
            <a:ext cx="7031210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45591" y="5376814"/>
            <a:ext cx="9557993" cy="13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KBIZ한마음고딕 B"/>
                <a:ea typeface="KBIZ한마음고딕 B"/>
              </a:rPr>
              <a:t>“</a:t>
            </a:r>
            <a:r>
              <a:rPr lang="ko-KR" altLang="en-US" sz="2800">
                <a:solidFill>
                  <a:schemeClr val="bg2">
                    <a:lumMod val="25000"/>
                  </a:schemeClr>
                </a:solidFill>
                <a:latin typeface="KBIZ한마음고딕 B"/>
                <a:ea typeface="KBIZ한마음고딕 B"/>
              </a:rPr>
              <a:t>공부할 때 많이 사용하는 </a:t>
            </a:r>
            <a:r>
              <a:rPr lang="ko-KR" altLang="en-US" sz="2800">
                <a:solidFill>
                  <a:srgbClr val="c00000"/>
                </a:solidFill>
                <a:latin typeface="KBIZ한마음고딕 B"/>
                <a:ea typeface="KBIZ한마음고딕 B"/>
              </a:rPr>
              <a:t>스탠드</a:t>
            </a:r>
            <a:r>
              <a:rPr lang="ko-KR" altLang="en-US" sz="2800">
                <a:solidFill>
                  <a:schemeClr val="bg2">
                    <a:lumMod val="25000"/>
                  </a:schemeClr>
                </a:solidFill>
                <a:latin typeface="KBIZ한마음고딕 B"/>
                <a:ea typeface="KBIZ한마음고딕 B"/>
              </a:rPr>
              <a:t>로 </a:t>
            </a:r>
            <a:r>
              <a:rPr lang="ko-KR" altLang="en-US" sz="2800">
                <a:solidFill>
                  <a:srgbClr val="c00000"/>
                </a:solidFill>
                <a:latin typeface="KBIZ한마음고딕 B"/>
                <a:ea typeface="KBIZ한마음고딕 B"/>
              </a:rPr>
              <a:t>최적의 공부 환경 </a:t>
            </a:r>
            <a:r>
              <a:rPr lang="ko-KR" altLang="en-US" sz="2800">
                <a:solidFill>
                  <a:schemeClr val="bg2">
                    <a:lumMod val="25000"/>
                  </a:schemeClr>
                </a:solidFill>
                <a:latin typeface="KBIZ한마음고딕 B"/>
                <a:ea typeface="KBIZ한마음고딕 B"/>
              </a:rPr>
              <a:t>조성하기 </a:t>
            </a:r>
            <a:r>
              <a:rPr lang="en-US" altLang="ko-KR" sz="2800">
                <a:solidFill>
                  <a:schemeClr val="bg2">
                    <a:lumMod val="25000"/>
                  </a:schemeClr>
                </a:solidFill>
                <a:latin typeface="KBIZ한마음고딕 B"/>
                <a:ea typeface="KBIZ한마음고딕 B"/>
              </a:rPr>
              <a:t>! </a:t>
            </a:r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KBIZ한마음고딕 B"/>
                <a:ea typeface="KBIZ한마음고딕 B"/>
              </a:rPr>
              <a:t>”</a:t>
            </a:r>
            <a:endParaRPr lang="ko-KR" altLang="en-US" sz="2800">
              <a:solidFill>
                <a:schemeClr val="bg2">
                  <a:lumMod val="25000"/>
                </a:schemeClr>
              </a:solidFill>
              <a:latin typeface="KBIZ한마음고딕 B"/>
              <a:ea typeface="KBIZ한마음고딕 B"/>
            </a:endParaRPr>
          </a:p>
        </p:txBody>
      </p:sp>
      <p:sp>
        <p:nvSpPr>
          <p:cNvPr id="38" name="화살표: 아래쪽 37"/>
          <p:cNvSpPr/>
          <p:nvPr/>
        </p:nvSpPr>
        <p:spPr>
          <a:xfrm>
            <a:off x="7701364" y="4742854"/>
            <a:ext cx="368300" cy="5508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655C5-E9C8-4386-92CE-E309AD0EB59E}"/>
              </a:ext>
            </a:extLst>
          </p:cNvPr>
          <p:cNvSpPr txBox="1"/>
          <p:nvPr/>
        </p:nvSpPr>
        <p:spPr>
          <a:xfrm>
            <a:off x="5029201" y="362006"/>
            <a:ext cx="193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제품 구성</a:t>
            </a:r>
            <a:endParaRPr lang="ko-KR" altLang="en-US" sz="32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9EBE18-0A59-4B6F-8F13-7AA5C8E39AC1}"/>
              </a:ext>
            </a:extLst>
          </p:cNvPr>
          <p:cNvSpPr/>
          <p:nvPr/>
        </p:nvSpPr>
        <p:spPr>
          <a:xfrm>
            <a:off x="4931468" y="976598"/>
            <a:ext cx="203586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88750C-112B-4632-BF47-6396AE32C2D2}"/>
              </a:ext>
            </a:extLst>
          </p:cNvPr>
          <p:cNvSpPr txBox="1"/>
          <p:nvPr/>
        </p:nvSpPr>
        <p:spPr>
          <a:xfrm>
            <a:off x="2595268" y="3816493"/>
            <a:ext cx="186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 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9D060-0012-4067-BB61-AA0233DBC14D}"/>
              </a:ext>
            </a:extLst>
          </p:cNvPr>
          <p:cNvSpPr txBox="1"/>
          <p:nvPr/>
        </p:nvSpPr>
        <p:spPr>
          <a:xfrm>
            <a:off x="7531532" y="3884349"/>
            <a:ext cx="144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파티 모드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53188-889D-4EF6-B2F8-293231BBA868}"/>
              </a:ext>
            </a:extLst>
          </p:cNvPr>
          <p:cNvSpPr txBox="1"/>
          <p:nvPr/>
        </p:nvSpPr>
        <p:spPr>
          <a:xfrm>
            <a:off x="1856247" y="4393856"/>
            <a:ext cx="229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①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백색 소음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F93146-F833-446F-A303-5836523144B5}"/>
              </a:ext>
            </a:extLst>
          </p:cNvPr>
          <p:cNvSpPr txBox="1"/>
          <p:nvPr/>
        </p:nvSpPr>
        <p:spPr>
          <a:xfrm>
            <a:off x="1839181" y="4917076"/>
            <a:ext cx="229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②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졸음 탈출 모드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74D18-2DC3-449E-BBA0-16CF5E616485}"/>
              </a:ext>
            </a:extLst>
          </p:cNvPr>
          <p:cNvSpPr txBox="1"/>
          <p:nvPr/>
        </p:nvSpPr>
        <p:spPr>
          <a:xfrm>
            <a:off x="1839180" y="5973272"/>
            <a:ext cx="229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④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스트레칭 알림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54C217-62EB-40E3-8B1A-61E5BBAE2AC1}"/>
              </a:ext>
            </a:extLst>
          </p:cNvPr>
          <p:cNvSpPr txBox="1"/>
          <p:nvPr/>
        </p:nvSpPr>
        <p:spPr>
          <a:xfrm>
            <a:off x="1839181" y="5409218"/>
            <a:ext cx="229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 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학습 시간 알림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9F9E14-3270-4402-8F36-31246A1294A8}"/>
              </a:ext>
            </a:extLst>
          </p:cNvPr>
          <p:cNvGrpSpPr/>
          <p:nvPr/>
        </p:nvGrpSpPr>
        <p:grpSpPr>
          <a:xfrm>
            <a:off x="3315855" y="1617040"/>
            <a:ext cx="5157123" cy="2759791"/>
            <a:chOff x="3670425" y="1607092"/>
            <a:chExt cx="5157123" cy="275979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287DF8A-DC72-449F-9301-648B9F0E20F9}"/>
                </a:ext>
              </a:extLst>
            </p:cNvPr>
            <p:cNvGrpSpPr/>
            <p:nvPr/>
          </p:nvGrpSpPr>
          <p:grpSpPr>
            <a:xfrm>
              <a:off x="3716144" y="1607092"/>
              <a:ext cx="4350896" cy="676656"/>
              <a:chOff x="3421504" y="1268763"/>
              <a:chExt cx="4350896" cy="6766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4A83B-8CD9-4CC8-97BF-47746BC24DF5}"/>
                  </a:ext>
                </a:extLst>
              </p:cNvPr>
              <p:cNvSpPr txBox="1"/>
              <p:nvPr/>
            </p:nvSpPr>
            <p:spPr>
              <a:xfrm>
                <a:off x="3589476" y="1323285"/>
                <a:ext cx="40172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latin typeface="KBIZ한마음고딕 B" panose="02020503020101020101" pitchFamily="18" charset="-127"/>
                    <a:ea typeface="KBIZ한마음고딕 B" panose="02020503020101020101" pitchFamily="18" charset="-127"/>
                  </a:rPr>
                  <a:t>스탠드  </a:t>
                </a:r>
                <a:r>
                  <a:rPr lang="en-US" altLang="ko-KR" sz="3200" dirty="0">
                    <a:latin typeface="KBIZ한마음고딕 B" panose="02020503020101020101" pitchFamily="18" charset="-127"/>
                    <a:ea typeface="KBIZ한마음고딕 B" panose="02020503020101020101" pitchFamily="18" charset="-127"/>
                  </a:rPr>
                  <a:t>+  </a:t>
                </a:r>
                <a:r>
                  <a:rPr lang="ko-KR" altLang="en-US" sz="3200" dirty="0">
                    <a:latin typeface="KBIZ한마음고딕 B" panose="02020503020101020101" pitchFamily="18" charset="-127"/>
                    <a:ea typeface="KBIZ한마음고딕 B" panose="02020503020101020101" pitchFamily="18" charset="-127"/>
                  </a:rPr>
                  <a:t>스피커 </a:t>
                </a:r>
                <a:r>
                  <a:rPr lang="en-US" altLang="ko-KR" sz="3200" dirty="0">
                    <a:latin typeface="KBIZ한마음고딕 B" panose="02020503020101020101" pitchFamily="18" charset="-127"/>
                    <a:ea typeface="KBIZ한마음고딕 B" panose="02020503020101020101" pitchFamily="18" charset="-127"/>
                  </a:rPr>
                  <a:t>+ </a:t>
                </a:r>
                <a:r>
                  <a:rPr lang="ko-KR" altLang="en-US" sz="3200" dirty="0">
                    <a:latin typeface="KBIZ한마음고딕 B" panose="02020503020101020101" pitchFamily="18" charset="-127"/>
                    <a:ea typeface="KBIZ한마음고딕 B" panose="02020503020101020101" pitchFamily="18" charset="-127"/>
                  </a:rPr>
                  <a:t>앱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5ED4B8-DA2E-4D2B-BA63-D7EB7BDB9E2F}"/>
                  </a:ext>
                </a:extLst>
              </p:cNvPr>
              <p:cNvSpPr/>
              <p:nvPr/>
            </p:nvSpPr>
            <p:spPr>
              <a:xfrm>
                <a:off x="3421504" y="1268763"/>
                <a:ext cx="4350896" cy="67665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5346C9-3DCE-4447-A9BD-3FEE59267DF3}"/>
                </a:ext>
              </a:extLst>
            </p:cNvPr>
            <p:cNvSpPr/>
            <p:nvPr/>
          </p:nvSpPr>
          <p:spPr>
            <a:xfrm>
              <a:off x="6096000" y="2283748"/>
              <a:ext cx="45719" cy="2156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A129AC-BEA5-46EC-B682-A8CEE5CC2200}"/>
                </a:ext>
              </a:extLst>
            </p:cNvPr>
            <p:cNvSpPr txBox="1"/>
            <p:nvPr/>
          </p:nvSpPr>
          <p:spPr>
            <a:xfrm>
              <a:off x="4808827" y="2468880"/>
              <a:ext cx="2943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C00000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[ </a:t>
              </a:r>
              <a:r>
                <a:rPr lang="ko-KR" altLang="en-US" sz="2400" dirty="0"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자동 </a:t>
              </a:r>
              <a:r>
                <a:rPr lang="en-US" altLang="ko-KR" sz="2400" dirty="0"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on / off </a:t>
              </a:r>
              <a:r>
                <a:rPr lang="en-US" altLang="ko-KR" sz="2800" dirty="0">
                  <a:solidFill>
                    <a:srgbClr val="C00000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]</a:t>
              </a:r>
              <a:endPara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251ECB-FE1D-41E6-A0ED-E5125D6E7393}"/>
                </a:ext>
              </a:extLst>
            </p:cNvPr>
            <p:cNvSpPr/>
            <p:nvPr/>
          </p:nvSpPr>
          <p:spPr>
            <a:xfrm>
              <a:off x="6096000" y="2945098"/>
              <a:ext cx="45719" cy="4839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79F9F2-5661-45FB-88AE-1AEA4E06B1B0}"/>
                </a:ext>
              </a:extLst>
            </p:cNvPr>
            <p:cNvSpPr/>
            <p:nvPr/>
          </p:nvSpPr>
          <p:spPr>
            <a:xfrm rot="5400000">
              <a:off x="6118859" y="935922"/>
              <a:ext cx="45720" cy="49404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41D3C3F-CA25-4EF6-8ABC-1B56558C0DB8}"/>
                </a:ext>
              </a:extLst>
            </p:cNvPr>
            <p:cNvSpPr/>
            <p:nvPr/>
          </p:nvSpPr>
          <p:spPr>
            <a:xfrm>
              <a:off x="3670425" y="3383279"/>
              <a:ext cx="45719" cy="4839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B88636-7024-43E3-9372-305D3AEF3917}"/>
                </a:ext>
              </a:extLst>
            </p:cNvPr>
            <p:cNvSpPr/>
            <p:nvPr/>
          </p:nvSpPr>
          <p:spPr>
            <a:xfrm>
              <a:off x="6094923" y="3402298"/>
              <a:ext cx="45719" cy="4839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5F5315-0D65-4C52-80C2-2CB50A11F407}"/>
                </a:ext>
              </a:extLst>
            </p:cNvPr>
            <p:cNvSpPr/>
            <p:nvPr/>
          </p:nvSpPr>
          <p:spPr>
            <a:xfrm>
              <a:off x="8565140" y="3383278"/>
              <a:ext cx="45719" cy="4839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E923AB-75C8-4F1D-A515-E06D63CA47FC}"/>
                </a:ext>
              </a:extLst>
            </p:cNvPr>
            <p:cNvSpPr txBox="1"/>
            <p:nvPr/>
          </p:nvSpPr>
          <p:spPr>
            <a:xfrm>
              <a:off x="5416770" y="3905218"/>
              <a:ext cx="1868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기본 모드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BAE8E18-94DC-4A17-8ACC-DB1DC2D2D5BF}"/>
                </a:ext>
              </a:extLst>
            </p:cNvPr>
            <p:cNvCxnSpPr>
              <a:cxnSpLocks/>
            </p:cNvCxnSpPr>
            <p:nvPr/>
          </p:nvCxnSpPr>
          <p:spPr>
            <a:xfrm>
              <a:off x="7500951" y="2698268"/>
              <a:ext cx="1326597" cy="0"/>
            </a:xfrm>
            <a:prstGeom prst="straightConnector1">
              <a:avLst/>
            </a:prstGeom>
            <a:ln w="34925" cmpd="sng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4B952F-9335-4FEA-B677-3293DFDBDDE5}"/>
              </a:ext>
            </a:extLst>
          </p:cNvPr>
          <p:cNvSpPr txBox="1"/>
          <p:nvPr/>
        </p:nvSpPr>
        <p:spPr>
          <a:xfrm>
            <a:off x="8472978" y="2478491"/>
            <a:ext cx="25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항상 작동되는 기본값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BF2E6C-4DEF-486C-B20B-E1EBC3A83B3B}"/>
              </a:ext>
            </a:extLst>
          </p:cNvPr>
          <p:cNvCxnSpPr>
            <a:cxnSpLocks/>
          </p:cNvCxnSpPr>
          <p:nvPr/>
        </p:nvCxnSpPr>
        <p:spPr>
          <a:xfrm flipV="1">
            <a:off x="8256289" y="3564126"/>
            <a:ext cx="959052" cy="20831"/>
          </a:xfrm>
          <a:prstGeom prst="straightConnector1">
            <a:avLst/>
          </a:prstGeom>
          <a:ln w="34925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DA158C-EB93-40A5-9E6D-D5EDA6CC12F2}"/>
              </a:ext>
            </a:extLst>
          </p:cNvPr>
          <p:cNvSpPr txBox="1"/>
          <p:nvPr/>
        </p:nvSpPr>
        <p:spPr>
          <a:xfrm>
            <a:off x="9261060" y="3407404"/>
            <a:ext cx="313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모드에 맞는 조명 밝기 조절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45629-35B7-490D-9444-8C8681F1B6AC}"/>
              </a:ext>
            </a:extLst>
          </p:cNvPr>
          <p:cNvSpPr/>
          <p:nvPr/>
        </p:nvSpPr>
        <p:spPr>
          <a:xfrm>
            <a:off x="2602249" y="4370997"/>
            <a:ext cx="6193347" cy="45719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2290D0-02C0-46F3-9DEB-A92204D839CE}"/>
              </a:ext>
            </a:extLst>
          </p:cNvPr>
          <p:cNvCxnSpPr>
            <a:cxnSpLocks/>
          </p:cNvCxnSpPr>
          <p:nvPr/>
        </p:nvCxnSpPr>
        <p:spPr>
          <a:xfrm flipV="1">
            <a:off x="4079258" y="4908858"/>
            <a:ext cx="448076" cy="5066"/>
          </a:xfrm>
          <a:prstGeom prst="straightConnector1">
            <a:avLst/>
          </a:prstGeom>
          <a:ln w="34925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F84151-BC4B-4B1B-B848-8301264D05E2}"/>
              </a:ext>
            </a:extLst>
          </p:cNvPr>
          <p:cNvCxnSpPr>
            <a:cxnSpLocks/>
          </p:cNvCxnSpPr>
          <p:nvPr/>
        </p:nvCxnSpPr>
        <p:spPr>
          <a:xfrm>
            <a:off x="3651466" y="4715268"/>
            <a:ext cx="392214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52F5E20-4B82-433D-B2D2-846124456188}"/>
              </a:ext>
            </a:extLst>
          </p:cNvPr>
          <p:cNvCxnSpPr>
            <a:cxnSpLocks/>
          </p:cNvCxnSpPr>
          <p:nvPr/>
        </p:nvCxnSpPr>
        <p:spPr>
          <a:xfrm>
            <a:off x="4043680" y="4704594"/>
            <a:ext cx="0" cy="474092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0E86E3-BD3A-4B34-9519-248DC1F889C2}"/>
              </a:ext>
            </a:extLst>
          </p:cNvPr>
          <p:cNvCxnSpPr>
            <a:cxnSpLocks/>
          </p:cNvCxnSpPr>
          <p:nvPr/>
        </p:nvCxnSpPr>
        <p:spPr>
          <a:xfrm>
            <a:off x="3847573" y="5178686"/>
            <a:ext cx="179227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D2439D-6101-415D-B16E-F82B72EE60CD}"/>
              </a:ext>
            </a:extLst>
          </p:cNvPr>
          <p:cNvSpPr txBox="1"/>
          <p:nvPr/>
        </p:nvSpPr>
        <p:spPr>
          <a:xfrm>
            <a:off x="4527334" y="4741585"/>
            <a:ext cx="141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스피커 사용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D4384BD-6A88-40FF-BD1B-2883B04BA86F}"/>
              </a:ext>
            </a:extLst>
          </p:cNvPr>
          <p:cNvCxnSpPr>
            <a:cxnSpLocks/>
          </p:cNvCxnSpPr>
          <p:nvPr/>
        </p:nvCxnSpPr>
        <p:spPr>
          <a:xfrm flipV="1">
            <a:off x="3838485" y="6246239"/>
            <a:ext cx="448076" cy="5066"/>
          </a:xfrm>
          <a:prstGeom prst="straightConnector1">
            <a:avLst/>
          </a:prstGeom>
          <a:ln w="34925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19F344-2185-4310-ACAA-4D7D69A173B1}"/>
              </a:ext>
            </a:extLst>
          </p:cNvPr>
          <p:cNvSpPr txBox="1"/>
          <p:nvPr/>
        </p:nvSpPr>
        <p:spPr>
          <a:xfrm>
            <a:off x="4268230" y="6034827"/>
            <a:ext cx="141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스피커 사용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05A8A-B67B-4D57-8159-AE0C31F63354}"/>
              </a:ext>
            </a:extLst>
          </p:cNvPr>
          <p:cNvSpPr txBox="1"/>
          <p:nvPr/>
        </p:nvSpPr>
        <p:spPr>
          <a:xfrm>
            <a:off x="6789913" y="4479975"/>
            <a:ext cx="321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①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색깔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LED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신나는 노래 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E4D68F3-B29D-4D7C-AD46-AA291040980C}"/>
              </a:ext>
            </a:extLst>
          </p:cNvPr>
          <p:cNvCxnSpPr>
            <a:cxnSpLocks/>
          </p:cNvCxnSpPr>
          <p:nvPr/>
        </p:nvCxnSpPr>
        <p:spPr>
          <a:xfrm flipV="1">
            <a:off x="8735815" y="5365919"/>
            <a:ext cx="448076" cy="5066"/>
          </a:xfrm>
          <a:prstGeom prst="straightConnector1">
            <a:avLst/>
          </a:prstGeom>
          <a:ln w="34925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935B74E-5CF8-4149-8487-A9FF3E5DA908}"/>
              </a:ext>
            </a:extLst>
          </p:cNvPr>
          <p:cNvCxnSpPr>
            <a:cxnSpLocks/>
          </p:cNvCxnSpPr>
          <p:nvPr/>
        </p:nvCxnSpPr>
        <p:spPr>
          <a:xfrm>
            <a:off x="8735815" y="5003195"/>
            <a:ext cx="0" cy="383167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E091D6-DCF7-4F47-9770-493A9F514A40}"/>
              </a:ext>
            </a:extLst>
          </p:cNvPr>
          <p:cNvSpPr txBox="1"/>
          <p:nvPr/>
        </p:nvSpPr>
        <p:spPr>
          <a:xfrm>
            <a:off x="9220397" y="5165864"/>
            <a:ext cx="141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스피커 사용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FD803AE-5FA6-4B4A-A0D6-77AC701E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04" y="3641855"/>
            <a:ext cx="475207" cy="7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2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655C5-E9C8-4386-92CE-E309AD0EB59E}"/>
              </a:ext>
            </a:extLst>
          </p:cNvPr>
          <p:cNvSpPr txBox="1"/>
          <p:nvPr/>
        </p:nvSpPr>
        <p:spPr>
          <a:xfrm>
            <a:off x="5029201" y="391823"/>
            <a:ext cx="193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 모드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9EBE18-0A59-4B6F-8F13-7AA5C8E39AC1}"/>
              </a:ext>
            </a:extLst>
          </p:cNvPr>
          <p:cNvSpPr/>
          <p:nvPr/>
        </p:nvSpPr>
        <p:spPr>
          <a:xfrm>
            <a:off x="4931468" y="976598"/>
            <a:ext cx="203586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8C6-593B-4029-9365-367FA2F13EDF}"/>
              </a:ext>
            </a:extLst>
          </p:cNvPr>
          <p:cNvCxnSpPr>
            <a:cxnSpLocks/>
          </p:cNvCxnSpPr>
          <p:nvPr/>
        </p:nvCxnSpPr>
        <p:spPr>
          <a:xfrm flipV="1">
            <a:off x="3752670" y="1759715"/>
            <a:ext cx="435057" cy="447216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69D3A0-D371-4ED9-A93A-E861FA7E4109}"/>
              </a:ext>
            </a:extLst>
          </p:cNvPr>
          <p:cNvCxnSpPr>
            <a:cxnSpLocks/>
          </p:cNvCxnSpPr>
          <p:nvPr/>
        </p:nvCxnSpPr>
        <p:spPr>
          <a:xfrm>
            <a:off x="6344176" y="5457424"/>
            <a:ext cx="5800204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531104-326A-44DB-B343-41B2ED029412}"/>
              </a:ext>
            </a:extLst>
          </p:cNvPr>
          <p:cNvCxnSpPr>
            <a:cxnSpLocks/>
          </p:cNvCxnSpPr>
          <p:nvPr/>
        </p:nvCxnSpPr>
        <p:spPr>
          <a:xfrm>
            <a:off x="4210880" y="1785563"/>
            <a:ext cx="4266592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3BCD77-229E-48EB-A277-02B107D13AE3}"/>
              </a:ext>
            </a:extLst>
          </p:cNvPr>
          <p:cNvSpPr txBox="1"/>
          <p:nvPr/>
        </p:nvSpPr>
        <p:spPr>
          <a:xfrm>
            <a:off x="6539948" y="1298050"/>
            <a:ext cx="303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자동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on/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off</a:t>
            </a:r>
            <a:endParaRPr lang="ko-KR" altLang="en-US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8B19A-333F-412E-BA00-FEFCA9B7E130}"/>
              </a:ext>
            </a:extLst>
          </p:cNvPr>
          <p:cNvSpPr txBox="1"/>
          <p:nvPr/>
        </p:nvSpPr>
        <p:spPr>
          <a:xfrm>
            <a:off x="4563001" y="2025307"/>
            <a:ext cx="538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의자에 앉으면 자동으로 켜지고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</a:p>
          <a:p>
            <a:pPr algn="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사용하지 않을 때는 자동으로 꺼지는 기능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F586D2-A04F-478F-A3B8-B839E4E305DA}"/>
              </a:ext>
            </a:extLst>
          </p:cNvPr>
          <p:cNvCxnSpPr>
            <a:cxnSpLocks/>
          </p:cNvCxnSpPr>
          <p:nvPr/>
        </p:nvCxnSpPr>
        <p:spPr>
          <a:xfrm>
            <a:off x="4210880" y="3021238"/>
            <a:ext cx="5796720" cy="1366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5A590A-13AD-4EE2-8B05-042DA6659C5B}"/>
              </a:ext>
            </a:extLst>
          </p:cNvPr>
          <p:cNvSpPr txBox="1"/>
          <p:nvPr/>
        </p:nvSpPr>
        <p:spPr>
          <a:xfrm>
            <a:off x="4342248" y="3330135"/>
            <a:ext cx="765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자동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on -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인체 감지 센서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사람이 있음을 감지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 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자동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off -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초음파 센서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일어날 때 급변하는 거리를 감지</a:t>
            </a:r>
            <a:endParaRPr lang="en-US" altLang="ko-KR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5F187-B20C-49F4-89C8-CA588EF5CE80}"/>
              </a:ext>
            </a:extLst>
          </p:cNvPr>
          <p:cNvSpPr txBox="1"/>
          <p:nvPr/>
        </p:nvSpPr>
        <p:spPr>
          <a:xfrm>
            <a:off x="6723492" y="4917881"/>
            <a:ext cx="21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LED</a:t>
            </a:r>
            <a:r>
              <a:rPr lang="ko-KR" altLang="en-US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4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on/ off</a:t>
            </a:r>
            <a:endParaRPr lang="ko-KR" altLang="en-US" sz="24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D9551-B8E0-4EFE-A169-59C51C5CAA73}"/>
              </a:ext>
            </a:extLst>
          </p:cNvPr>
          <p:cNvSpPr txBox="1"/>
          <p:nvPr/>
        </p:nvSpPr>
        <p:spPr>
          <a:xfrm>
            <a:off x="6539948" y="5613180"/>
            <a:ext cx="56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공부하기 적합한 밝기인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800~900 LUX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LED</a:t>
            </a:r>
            <a:r>
              <a:rPr lang="ko-KR" altLang="en-US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on</a:t>
            </a:r>
            <a:endParaRPr lang="ko-KR" altLang="en-US"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490526-3428-479F-92E4-75FA9F7B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93" y="1155845"/>
            <a:ext cx="475207" cy="57157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C84528-3353-4C9A-8140-EE8CADF657C1}"/>
              </a:ext>
            </a:extLst>
          </p:cNvPr>
          <p:cNvCxnSpPr>
            <a:cxnSpLocks/>
          </p:cNvCxnSpPr>
          <p:nvPr/>
        </p:nvCxnSpPr>
        <p:spPr>
          <a:xfrm flipV="1">
            <a:off x="6333971" y="5158712"/>
            <a:ext cx="213045" cy="298712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B30E1FE-F615-4B90-A3BA-EAA12AE9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9" y="1336345"/>
            <a:ext cx="3686675" cy="53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16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mpd="dbl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521</ep:Words>
  <ep:PresentationFormat>와이드스크린</ep:PresentationFormat>
  <ep:Paragraphs>115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2018-12-19T12:33:18.000</dcterms:created>
  <dc:creator>com</dc:creator>
  <cp:lastModifiedBy>USER</cp:lastModifiedBy>
  <dcterms:modified xsi:type="dcterms:W3CDTF">2019-06-23T07:39:02.895</dcterms:modified>
  <cp:revision>66</cp:revision>
  <dc:title>PowerPoint 프레젠테이션</dc:title>
  <cp:version>0906.0100.01</cp:version>
</cp:coreProperties>
</file>