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65" r:id="rId3"/>
    <p:sldId id="268" r:id="rId4"/>
    <p:sldId id="260" r:id="rId5"/>
    <p:sldId id="269" r:id="rId6"/>
    <p:sldId id="270" r:id="rId7"/>
    <p:sldId id="272" r:id="rId8"/>
    <p:sldId id="273" r:id="rId9"/>
    <p:sldId id="274" r:id="rId10"/>
    <p:sldId id="271" r:id="rId11"/>
    <p:sldId id="264"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616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119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402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870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798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117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415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82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137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28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540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21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54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70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52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546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768494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EE41-CC1F-482B-9126-FF668A11ECE6}"/>
              </a:ext>
            </a:extLst>
          </p:cNvPr>
          <p:cNvSpPr>
            <a:spLocks noGrp="1"/>
          </p:cNvSpPr>
          <p:nvPr>
            <p:ph type="title"/>
          </p:nvPr>
        </p:nvSpPr>
        <p:spPr>
          <a:xfrm>
            <a:off x="2592924" y="2565918"/>
            <a:ext cx="7092251" cy="1791478"/>
          </a:xfrm>
        </p:spPr>
        <p:txBody>
          <a:bodyPr>
            <a:normAutofit/>
          </a:bodyPr>
          <a:lstStyle/>
          <a:p>
            <a:pPr algn="ctr"/>
            <a:r>
              <a:rPr lang="en-US" dirty="0">
                <a:effectLst>
                  <a:outerShdw blurRad="38100" dist="38100" dir="2700000" algn="tl">
                    <a:srgbClr val="000000">
                      <a:alpha val="43137"/>
                    </a:srgbClr>
                  </a:outerShdw>
                </a:effectLst>
                <a:latin typeface="Cooper Black" panose="0208090404030B020404" pitchFamily="18" charset="0"/>
              </a:rPr>
              <a:t> </a:t>
            </a:r>
            <a:r>
              <a:rPr lang="en-US" dirty="0">
                <a:solidFill>
                  <a:srgbClr val="002060"/>
                </a:solidFill>
                <a:effectLst>
                  <a:outerShdw blurRad="38100" dist="38100" dir="2700000" algn="tl">
                    <a:srgbClr val="000000">
                      <a:alpha val="43137"/>
                    </a:srgbClr>
                  </a:outerShdw>
                </a:effectLst>
                <a:latin typeface="Cooper Black" panose="0208090404030B020404" pitchFamily="18" charset="0"/>
              </a:rPr>
              <a:t>IPL WINNING</a:t>
            </a:r>
            <a:br>
              <a:rPr lang="en-US" dirty="0">
                <a:solidFill>
                  <a:srgbClr val="002060"/>
                </a:solidFill>
                <a:effectLst>
                  <a:outerShdw blurRad="38100" dist="38100" dir="2700000" algn="tl">
                    <a:srgbClr val="000000">
                      <a:alpha val="43137"/>
                    </a:srgbClr>
                  </a:outerShdw>
                </a:effectLst>
                <a:latin typeface="Cooper Black" panose="0208090404030B020404" pitchFamily="18" charset="0"/>
              </a:rPr>
            </a:br>
            <a:r>
              <a:rPr lang="en-US" dirty="0">
                <a:solidFill>
                  <a:srgbClr val="002060"/>
                </a:solidFill>
                <a:effectLst>
                  <a:outerShdw blurRad="38100" dist="38100" dir="2700000" algn="tl">
                    <a:srgbClr val="000000">
                      <a:alpha val="43137"/>
                    </a:srgbClr>
                  </a:outerShdw>
                </a:effectLst>
                <a:latin typeface="Cooper Black" panose="0208090404030B020404" pitchFamily="18" charset="0"/>
              </a:rPr>
              <a:t>PREDICTION MODEL</a:t>
            </a:r>
            <a:endParaRPr lang="en-IN" dirty="0">
              <a:solidFill>
                <a:srgbClr val="002060"/>
              </a:solidFill>
              <a:effectLst>
                <a:outerShdw blurRad="38100" dist="38100" dir="2700000" algn="tl">
                  <a:srgbClr val="000000">
                    <a:alpha val="43137"/>
                  </a:srgbClr>
                </a:outerShdw>
              </a:effectLst>
              <a:latin typeface="Cooper Black" panose="0208090404030B020404" pitchFamily="18" charset="0"/>
            </a:endParaRPr>
          </a:p>
        </p:txBody>
      </p:sp>
      <p:sp>
        <p:nvSpPr>
          <p:cNvPr id="3" name="Subtitle 2">
            <a:extLst>
              <a:ext uri="{FF2B5EF4-FFF2-40B4-BE49-F238E27FC236}">
                <a16:creationId xmlns:a16="http://schemas.microsoft.com/office/drawing/2014/main" id="{0C50B404-3BB3-4E35-AAC5-745F92B7E875}"/>
              </a:ext>
            </a:extLst>
          </p:cNvPr>
          <p:cNvSpPr>
            <a:spLocks noGrp="1"/>
          </p:cNvSpPr>
          <p:nvPr>
            <p:ph sz="half" idx="1"/>
          </p:nvPr>
        </p:nvSpPr>
        <p:spPr>
          <a:xfrm>
            <a:off x="2285999" y="5197151"/>
            <a:ext cx="3312367" cy="1101012"/>
          </a:xfrm>
        </p:spPr>
        <p:txBody>
          <a:bodyPr>
            <a:normAutofit fontScale="77500" lnSpcReduction="20000"/>
          </a:bodyPr>
          <a:lstStyle/>
          <a:p>
            <a:pPr marL="0" indent="0">
              <a:buNone/>
            </a:pPr>
            <a:r>
              <a:rPr lang="en-US" sz="2900" b="1" u="sng" dirty="0">
                <a:solidFill>
                  <a:srgbClr val="FF0000"/>
                </a:solidFill>
                <a:latin typeface="Bahnschrift SemiCondensed" panose="020B0502040204020203" pitchFamily="34" charset="0"/>
              </a:rPr>
              <a:t>SUBMITTED TO :</a:t>
            </a:r>
          </a:p>
          <a:p>
            <a:pPr marL="0" indent="0">
              <a:buNone/>
            </a:pPr>
            <a:r>
              <a:rPr lang="en-US" sz="2900" b="1" dirty="0">
                <a:solidFill>
                  <a:srgbClr val="7030A0"/>
                </a:solidFill>
              </a:rPr>
              <a:t>DR. NIDHI GUPTA</a:t>
            </a:r>
          </a:p>
        </p:txBody>
      </p:sp>
      <p:sp>
        <p:nvSpPr>
          <p:cNvPr id="16" name="Content Placeholder 15">
            <a:extLst>
              <a:ext uri="{FF2B5EF4-FFF2-40B4-BE49-F238E27FC236}">
                <a16:creationId xmlns:a16="http://schemas.microsoft.com/office/drawing/2014/main" id="{765DEB16-BC7B-4D35-9B6F-84833F1B97FD}"/>
              </a:ext>
            </a:extLst>
          </p:cNvPr>
          <p:cNvSpPr>
            <a:spLocks noGrp="1"/>
          </p:cNvSpPr>
          <p:nvPr>
            <p:ph sz="half" idx="2"/>
          </p:nvPr>
        </p:nvSpPr>
        <p:spPr>
          <a:xfrm>
            <a:off x="7651102" y="5131838"/>
            <a:ext cx="3526971" cy="1194318"/>
          </a:xfrm>
        </p:spPr>
        <p:txBody>
          <a:bodyPr>
            <a:normAutofit fontScale="77500" lnSpcReduction="20000"/>
          </a:bodyPr>
          <a:lstStyle/>
          <a:p>
            <a:pPr marL="0" indent="0">
              <a:buNone/>
            </a:pPr>
            <a:r>
              <a:rPr lang="en-US" b="1" u="sng" dirty="0">
                <a:solidFill>
                  <a:srgbClr val="FF0000"/>
                </a:solidFill>
                <a:latin typeface="Bahnschrift SemiCondensed" panose="020B0502040204020203" pitchFamily="34" charset="0"/>
              </a:rPr>
              <a:t>PRESENTED BY:</a:t>
            </a:r>
          </a:p>
          <a:p>
            <a:r>
              <a:rPr lang="en-US" b="1" dirty="0">
                <a:solidFill>
                  <a:srgbClr val="7030A0"/>
                </a:solidFill>
              </a:rPr>
              <a:t>PRANITA BHOSALE      </a:t>
            </a:r>
            <a:r>
              <a:rPr lang="en-US" b="1" dirty="0">
                <a:solidFill>
                  <a:schemeClr val="tx1"/>
                </a:solidFill>
              </a:rPr>
              <a:t>(21MMA022)</a:t>
            </a:r>
          </a:p>
          <a:p>
            <a:r>
              <a:rPr lang="en-US" b="1" dirty="0">
                <a:solidFill>
                  <a:srgbClr val="7030A0"/>
                </a:solidFill>
              </a:rPr>
              <a:t>VISHAL MOHAN          </a:t>
            </a:r>
            <a:r>
              <a:rPr lang="en-US" b="1" dirty="0">
                <a:solidFill>
                  <a:schemeClr val="tx1"/>
                </a:solidFill>
              </a:rPr>
              <a:t>(21MMA012)</a:t>
            </a:r>
          </a:p>
          <a:p>
            <a:r>
              <a:rPr lang="en-US" b="1" dirty="0">
                <a:solidFill>
                  <a:srgbClr val="7030A0"/>
                </a:solidFill>
              </a:rPr>
              <a:t>SOUMYAJIT GHOSH    </a:t>
            </a:r>
            <a:r>
              <a:rPr lang="en-US" b="1" dirty="0">
                <a:solidFill>
                  <a:schemeClr val="tx1"/>
                </a:solidFill>
              </a:rPr>
              <a:t>(21MMA004)</a:t>
            </a:r>
          </a:p>
          <a:p>
            <a:pPr marL="0" indent="0">
              <a:buNone/>
            </a:pPr>
            <a:endParaRPr lang="en-IN" dirty="0"/>
          </a:p>
        </p:txBody>
      </p:sp>
      <p:pic>
        <p:nvPicPr>
          <p:cNvPr id="9" name="Picture 8">
            <a:extLst>
              <a:ext uri="{FF2B5EF4-FFF2-40B4-BE49-F238E27FC236}">
                <a16:creationId xmlns:a16="http://schemas.microsoft.com/office/drawing/2014/main" id="{99B62487-C583-4CFE-B93D-2CCD07D0A55A}"/>
              </a:ext>
            </a:extLst>
          </p:cNvPr>
          <p:cNvPicPr>
            <a:picLocks noChangeAspect="1"/>
          </p:cNvPicPr>
          <p:nvPr/>
        </p:nvPicPr>
        <p:blipFill>
          <a:blip r:embed="rId2"/>
          <a:stretch>
            <a:fillRect/>
          </a:stretch>
        </p:blipFill>
        <p:spPr>
          <a:xfrm>
            <a:off x="306356" y="74645"/>
            <a:ext cx="2131753" cy="2131753"/>
          </a:xfrm>
          <a:prstGeom prst="rect">
            <a:avLst/>
          </a:prstGeom>
        </p:spPr>
      </p:pic>
      <p:pic>
        <p:nvPicPr>
          <p:cNvPr id="12" name="Picture 11">
            <a:extLst>
              <a:ext uri="{FF2B5EF4-FFF2-40B4-BE49-F238E27FC236}">
                <a16:creationId xmlns:a16="http://schemas.microsoft.com/office/drawing/2014/main" id="{765400CB-6282-4B71-A65D-6D3A2FBCE4DB}"/>
              </a:ext>
            </a:extLst>
          </p:cNvPr>
          <p:cNvPicPr>
            <a:picLocks noChangeAspect="1"/>
          </p:cNvPicPr>
          <p:nvPr/>
        </p:nvPicPr>
        <p:blipFill>
          <a:blip r:embed="rId3"/>
          <a:stretch>
            <a:fillRect/>
          </a:stretch>
        </p:blipFill>
        <p:spPr>
          <a:xfrm>
            <a:off x="9765890" y="58706"/>
            <a:ext cx="2306366" cy="2262781"/>
          </a:xfrm>
          <a:prstGeom prst="rect">
            <a:avLst/>
          </a:prstGeom>
        </p:spPr>
      </p:pic>
      <p:pic>
        <p:nvPicPr>
          <p:cNvPr id="8" name="Picture 7">
            <a:extLst>
              <a:ext uri="{FF2B5EF4-FFF2-40B4-BE49-F238E27FC236}">
                <a16:creationId xmlns:a16="http://schemas.microsoft.com/office/drawing/2014/main" id="{9B249AD1-03A0-482A-B7DC-7565BD74E4B5}"/>
              </a:ext>
            </a:extLst>
          </p:cNvPr>
          <p:cNvPicPr>
            <a:picLocks noChangeAspect="1"/>
          </p:cNvPicPr>
          <p:nvPr/>
        </p:nvPicPr>
        <p:blipFill>
          <a:blip r:embed="rId4"/>
          <a:stretch>
            <a:fillRect/>
          </a:stretch>
        </p:blipFill>
        <p:spPr>
          <a:xfrm>
            <a:off x="4910417" y="301398"/>
            <a:ext cx="1905000" cy="1905000"/>
          </a:xfrm>
          <a:prstGeom prst="rect">
            <a:avLst/>
          </a:prstGeom>
        </p:spPr>
      </p:pic>
    </p:spTree>
    <p:extLst>
      <p:ext uri="{BB962C8B-B14F-4D97-AF65-F5344CB8AC3E}">
        <p14:creationId xmlns:p14="http://schemas.microsoft.com/office/powerpoint/2010/main" val="3332980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3D8D-A4BD-435F-85C0-D095DD270DFF}"/>
              </a:ext>
            </a:extLst>
          </p:cNvPr>
          <p:cNvSpPr>
            <a:spLocks noGrp="1"/>
          </p:cNvSpPr>
          <p:nvPr>
            <p:ph type="title"/>
          </p:nvPr>
        </p:nvSpPr>
        <p:spPr>
          <a:xfrm>
            <a:off x="1790012" y="785475"/>
            <a:ext cx="8911687" cy="1280890"/>
          </a:xfrm>
        </p:spPr>
        <p:txBody>
          <a:bodyPr>
            <a:normAutofit/>
          </a:bodyPr>
          <a:lstStyle/>
          <a:p>
            <a:pPr algn="ctr"/>
            <a:r>
              <a:rPr lang="en-IN" sz="5400" dirty="0">
                <a:solidFill>
                  <a:schemeClr val="tx1">
                    <a:lumMod val="65000"/>
                    <a:lumOff val="35000"/>
                  </a:schemeClr>
                </a:solidFill>
                <a:latin typeface="Algerian" panose="04020705040A02060702" pitchFamily="82" charset="0"/>
              </a:rPr>
              <a:t>RESULT  </a:t>
            </a:r>
          </a:p>
        </p:txBody>
      </p:sp>
      <p:sp>
        <p:nvSpPr>
          <p:cNvPr id="3" name="Text Placeholder 2">
            <a:extLst>
              <a:ext uri="{FF2B5EF4-FFF2-40B4-BE49-F238E27FC236}">
                <a16:creationId xmlns:a16="http://schemas.microsoft.com/office/drawing/2014/main" id="{192D05A6-BE61-4E60-BF89-BE1A573135D3}"/>
              </a:ext>
            </a:extLst>
          </p:cNvPr>
          <p:cNvSpPr>
            <a:spLocks noGrp="1"/>
          </p:cNvSpPr>
          <p:nvPr>
            <p:ph type="body" idx="1"/>
          </p:nvPr>
        </p:nvSpPr>
        <p:spPr>
          <a:xfrm>
            <a:off x="806823" y="4708486"/>
            <a:ext cx="5668081" cy="576262"/>
          </a:xfrm>
        </p:spPr>
        <p:txBody>
          <a:bodyPr/>
          <a:lstStyle/>
          <a:p>
            <a:r>
              <a:rPr lang="en-IN" sz="1800" dirty="0"/>
              <a:t>Increasing no of decision trees amount of error almost  tends to  0 </a:t>
            </a:r>
          </a:p>
        </p:txBody>
      </p:sp>
      <p:pic>
        <p:nvPicPr>
          <p:cNvPr id="8" name="Content Placeholder 7">
            <a:extLst>
              <a:ext uri="{FF2B5EF4-FFF2-40B4-BE49-F238E27FC236}">
                <a16:creationId xmlns:a16="http://schemas.microsoft.com/office/drawing/2014/main" id="{EFDEC6FF-8C18-40B5-B578-3AC9BC39DE1F}"/>
              </a:ext>
            </a:extLst>
          </p:cNvPr>
          <p:cNvPicPr>
            <a:picLocks noGrp="1" noChangeAspect="1"/>
          </p:cNvPicPr>
          <p:nvPr>
            <p:ph sz="half" idx="2"/>
          </p:nvPr>
        </p:nvPicPr>
        <p:blipFill>
          <a:blip r:embed="rId2"/>
          <a:stretch>
            <a:fillRect/>
          </a:stretch>
        </p:blipFill>
        <p:spPr>
          <a:xfrm>
            <a:off x="674040" y="1992179"/>
            <a:ext cx="4122777" cy="2629128"/>
          </a:xfrm>
        </p:spPr>
      </p:pic>
      <p:sp>
        <p:nvSpPr>
          <p:cNvPr id="5" name="Text Placeholder 4">
            <a:extLst>
              <a:ext uri="{FF2B5EF4-FFF2-40B4-BE49-F238E27FC236}">
                <a16:creationId xmlns:a16="http://schemas.microsoft.com/office/drawing/2014/main" id="{D7EC42DD-A74C-4D0A-8223-16B24278DF84}"/>
              </a:ext>
            </a:extLst>
          </p:cNvPr>
          <p:cNvSpPr>
            <a:spLocks noGrp="1"/>
          </p:cNvSpPr>
          <p:nvPr>
            <p:ph type="body" sz="quarter" idx="3"/>
          </p:nvPr>
        </p:nvSpPr>
        <p:spPr>
          <a:xfrm>
            <a:off x="6783389" y="5945759"/>
            <a:ext cx="5408611" cy="576262"/>
          </a:xfrm>
        </p:spPr>
        <p:txBody>
          <a:bodyPr/>
          <a:lstStyle/>
          <a:p>
            <a:r>
              <a:rPr lang="en-IN" sz="1800" dirty="0"/>
              <a:t>Increasing number of decision trees accuracy score is quite fluctuating </a:t>
            </a:r>
          </a:p>
        </p:txBody>
      </p:sp>
      <p:pic>
        <p:nvPicPr>
          <p:cNvPr id="10" name="Content Placeholder 9">
            <a:extLst>
              <a:ext uri="{FF2B5EF4-FFF2-40B4-BE49-F238E27FC236}">
                <a16:creationId xmlns:a16="http://schemas.microsoft.com/office/drawing/2014/main" id="{15AACFC3-AC80-4A97-AD9D-84E9160A1558}"/>
              </a:ext>
            </a:extLst>
          </p:cNvPr>
          <p:cNvPicPr>
            <a:picLocks noGrp="1" noChangeAspect="1"/>
          </p:cNvPicPr>
          <p:nvPr>
            <p:ph sz="quarter" idx="4"/>
          </p:nvPr>
        </p:nvPicPr>
        <p:blipFill>
          <a:blip r:embed="rId3"/>
          <a:stretch>
            <a:fillRect/>
          </a:stretch>
        </p:blipFill>
        <p:spPr>
          <a:xfrm>
            <a:off x="7694893" y="3036107"/>
            <a:ext cx="4338637" cy="2669929"/>
          </a:xfrm>
        </p:spPr>
      </p:pic>
    </p:spTree>
    <p:extLst>
      <p:ext uri="{BB962C8B-B14F-4D97-AF65-F5344CB8AC3E}">
        <p14:creationId xmlns:p14="http://schemas.microsoft.com/office/powerpoint/2010/main" val="78160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4AC1-2571-408D-918E-0FF45EB4447D}"/>
              </a:ext>
            </a:extLst>
          </p:cNvPr>
          <p:cNvSpPr>
            <a:spLocks noGrp="1"/>
          </p:cNvSpPr>
          <p:nvPr>
            <p:ph type="title"/>
          </p:nvPr>
        </p:nvSpPr>
        <p:spPr>
          <a:xfrm>
            <a:off x="4484478" y="668934"/>
            <a:ext cx="8911687" cy="1176698"/>
          </a:xfrm>
        </p:spPr>
        <p:txBody>
          <a:bodyPr>
            <a:normAutofit/>
          </a:bodyPr>
          <a:lstStyle/>
          <a:p>
            <a:r>
              <a:rPr lang="en-US" sz="6000" u="sng" dirty="0">
                <a:solidFill>
                  <a:schemeClr val="tx1"/>
                </a:solidFill>
                <a:latin typeface="Bahnschrift SemiBold" panose="020B0502040204020203" pitchFamily="34" charset="0"/>
              </a:rPr>
              <a:t>OUTPUT</a:t>
            </a:r>
            <a:endParaRPr lang="en-IN" sz="6000" u="sng" dirty="0">
              <a:solidFill>
                <a:schemeClr val="tx1"/>
              </a:solidFill>
              <a:latin typeface="Bahnschrift SemiBold" panose="020B0502040204020203" pitchFamily="34" charset="0"/>
            </a:endParaRPr>
          </a:p>
        </p:txBody>
      </p:sp>
      <p:pic>
        <p:nvPicPr>
          <p:cNvPr id="9" name="Content Placeholder 8">
            <a:extLst>
              <a:ext uri="{FF2B5EF4-FFF2-40B4-BE49-F238E27FC236}">
                <a16:creationId xmlns:a16="http://schemas.microsoft.com/office/drawing/2014/main" id="{2FCCD612-AD30-4737-92EC-FFC247EF1611}"/>
              </a:ext>
            </a:extLst>
          </p:cNvPr>
          <p:cNvPicPr>
            <a:picLocks noGrp="1" noChangeAspect="1"/>
          </p:cNvPicPr>
          <p:nvPr>
            <p:ph idx="1"/>
          </p:nvPr>
        </p:nvPicPr>
        <p:blipFill>
          <a:blip r:embed="rId2"/>
          <a:stretch>
            <a:fillRect/>
          </a:stretch>
        </p:blipFill>
        <p:spPr>
          <a:xfrm>
            <a:off x="1943080" y="2115671"/>
            <a:ext cx="8305839" cy="3778250"/>
          </a:xfrm>
        </p:spPr>
      </p:pic>
    </p:spTree>
    <p:extLst>
      <p:ext uri="{BB962C8B-B14F-4D97-AF65-F5344CB8AC3E}">
        <p14:creationId xmlns:p14="http://schemas.microsoft.com/office/powerpoint/2010/main" val="72812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3F84-940F-4777-BA61-811CBCB3BAEF}"/>
              </a:ext>
            </a:extLst>
          </p:cNvPr>
          <p:cNvSpPr>
            <a:spLocks noGrp="1"/>
          </p:cNvSpPr>
          <p:nvPr>
            <p:ph type="title"/>
          </p:nvPr>
        </p:nvSpPr>
        <p:spPr>
          <a:xfrm>
            <a:off x="2592925" y="624110"/>
            <a:ext cx="8911687" cy="890925"/>
          </a:xfrm>
        </p:spPr>
        <p:txBody>
          <a:bodyPr>
            <a:normAutofit/>
          </a:bodyPr>
          <a:lstStyle/>
          <a:p>
            <a:pPr algn="ctr"/>
            <a:r>
              <a:rPr lang="en-US" sz="4000" u="sng" dirty="0">
                <a:latin typeface="Bodoni MT" panose="02070603080606020203" pitchFamily="18" charset="0"/>
              </a:rPr>
              <a:t>ACKNOWLEDGEMENT</a:t>
            </a:r>
            <a:endParaRPr lang="en-IN" sz="4000"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25E158B9-7F41-4F26-9787-36AB6CB5428D}"/>
              </a:ext>
            </a:extLst>
          </p:cNvPr>
          <p:cNvSpPr>
            <a:spLocks noGrp="1"/>
          </p:cNvSpPr>
          <p:nvPr>
            <p:ph idx="1"/>
          </p:nvPr>
        </p:nvSpPr>
        <p:spPr>
          <a:xfrm>
            <a:off x="2592925" y="1515035"/>
            <a:ext cx="8915400" cy="3777622"/>
          </a:xfrm>
        </p:spPr>
        <p:txBody>
          <a:bodyPr>
            <a:normAutofit/>
          </a:bodyPr>
          <a:lstStyle/>
          <a:p>
            <a:r>
              <a:rPr lang="en-US" sz="2000" b="0" i="0" dirty="0">
                <a:solidFill>
                  <a:srgbClr val="444444"/>
                </a:solidFill>
                <a:effectLst/>
                <a:latin typeface="+mj-lt"/>
              </a:rPr>
              <a:t>We would like to thank our teacher, Dr. Nidhi Gupta who gave us this opportunity to work on this project. </a:t>
            </a:r>
            <a:r>
              <a:rPr lang="en-US" sz="2000" dirty="0">
                <a:solidFill>
                  <a:srgbClr val="444444"/>
                </a:solidFill>
                <a:latin typeface="+mj-lt"/>
              </a:rPr>
              <a:t>We</a:t>
            </a:r>
            <a:r>
              <a:rPr lang="en-US" sz="2000" b="0" i="0" dirty="0">
                <a:solidFill>
                  <a:srgbClr val="444444"/>
                </a:solidFill>
                <a:effectLst/>
                <a:latin typeface="+mj-lt"/>
              </a:rPr>
              <a:t> got to learn a lot from this project about various concepts of how  machine learning model works on real-life dataset .</a:t>
            </a:r>
          </a:p>
          <a:p>
            <a:r>
              <a:rPr lang="en-US" sz="2000" dirty="0">
                <a:solidFill>
                  <a:srgbClr val="444444"/>
                </a:solidFill>
                <a:latin typeface="+mj-lt"/>
              </a:rPr>
              <a:t>During the making of project we’ve consulted following book:</a:t>
            </a:r>
          </a:p>
          <a:p>
            <a:pPr lvl="1">
              <a:buFont typeface="Wingdings" panose="05000000000000000000" pitchFamily="2" charset="2"/>
              <a:buChar char="Ø"/>
            </a:pPr>
            <a:r>
              <a:rPr lang="en-IN" dirty="0"/>
              <a:t>Pattern Classification by Richard O. </a:t>
            </a:r>
            <a:r>
              <a:rPr lang="en-IN" dirty="0" err="1"/>
              <a:t>Duda</a:t>
            </a:r>
            <a:r>
              <a:rPr lang="en-IN" dirty="0"/>
              <a:t> ,Peter E hart ,David G. Stork </a:t>
            </a:r>
          </a:p>
          <a:p>
            <a:pPr lvl="1">
              <a:buFont typeface="Wingdings" panose="05000000000000000000" pitchFamily="2" charset="2"/>
              <a:buChar char="Ø"/>
            </a:pPr>
            <a:r>
              <a:rPr lang="en-IN" dirty="0"/>
              <a:t> The elements of Statistical learning  -- Friedman, Hastie, </a:t>
            </a:r>
            <a:r>
              <a:rPr lang="en-IN" dirty="0" err="1"/>
              <a:t>Tibshirani</a:t>
            </a:r>
            <a:r>
              <a:rPr lang="en-IN" dirty="0"/>
              <a:t> . </a:t>
            </a:r>
          </a:p>
          <a:p>
            <a:pPr lvl="1">
              <a:buFont typeface="Wingdings" panose="05000000000000000000" pitchFamily="2" charset="2"/>
              <a:buChar char="Ø"/>
            </a:pPr>
            <a:r>
              <a:rPr lang="en-IN" dirty="0"/>
              <a:t> We also took help from various blogs and YouTube videos . </a:t>
            </a:r>
          </a:p>
          <a:p>
            <a:pPr marL="457200" lvl="1" indent="0">
              <a:buNone/>
            </a:pPr>
            <a:endParaRPr lang="en-IN" dirty="0"/>
          </a:p>
        </p:txBody>
      </p:sp>
    </p:spTree>
    <p:extLst>
      <p:ext uri="{BB962C8B-B14F-4D97-AF65-F5344CB8AC3E}">
        <p14:creationId xmlns:p14="http://schemas.microsoft.com/office/powerpoint/2010/main" val="405316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0D7757-1485-46D5-968B-06E3CB4A31B1}"/>
              </a:ext>
            </a:extLst>
          </p:cNvPr>
          <p:cNvSpPr>
            <a:spLocks noGrp="1"/>
          </p:cNvSpPr>
          <p:nvPr>
            <p:ph type="ctrTitle"/>
          </p:nvPr>
        </p:nvSpPr>
        <p:spPr/>
        <p:txBody>
          <a:bodyPr>
            <a:noAutofit/>
          </a:bodyPr>
          <a:lstStyle/>
          <a:p>
            <a:r>
              <a:rPr lang="en-US" sz="9600" u="sng" dirty="0">
                <a:latin typeface="Bahnschrift SemiBold" panose="020B0502040204020203" pitchFamily="34" charset="0"/>
              </a:rPr>
              <a:t>THANK</a:t>
            </a:r>
            <a:br>
              <a:rPr lang="en-US" sz="9600" u="sng" dirty="0">
                <a:latin typeface="Bahnschrift SemiBold" panose="020B0502040204020203" pitchFamily="34" charset="0"/>
              </a:rPr>
            </a:br>
            <a:r>
              <a:rPr lang="en-US" sz="9600" u="sng" dirty="0">
                <a:latin typeface="Bahnschrift SemiBold" panose="020B0502040204020203" pitchFamily="34" charset="0"/>
              </a:rPr>
              <a:t>YOU</a:t>
            </a:r>
            <a:endParaRPr lang="en-IN" sz="9600" u="sng" dirty="0">
              <a:latin typeface="Bahnschrift SemiBold" panose="020B0502040204020203" pitchFamily="34" charset="0"/>
            </a:endParaRPr>
          </a:p>
        </p:txBody>
      </p:sp>
    </p:spTree>
    <p:extLst>
      <p:ext uri="{BB962C8B-B14F-4D97-AF65-F5344CB8AC3E}">
        <p14:creationId xmlns:p14="http://schemas.microsoft.com/office/powerpoint/2010/main" val="172873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BEA2-5CF9-4F65-BF20-B07EF20B5F6D}"/>
              </a:ext>
            </a:extLst>
          </p:cNvPr>
          <p:cNvSpPr>
            <a:spLocks noGrp="1"/>
          </p:cNvSpPr>
          <p:nvPr>
            <p:ph type="title"/>
          </p:nvPr>
        </p:nvSpPr>
        <p:spPr/>
        <p:txBody>
          <a:bodyPr>
            <a:normAutofit/>
          </a:bodyPr>
          <a:lstStyle/>
          <a:p>
            <a:r>
              <a:rPr lang="en-US" sz="6000" u="sng" dirty="0">
                <a:solidFill>
                  <a:schemeClr val="tx1"/>
                </a:solidFill>
                <a:latin typeface="Algerian" panose="04020705040A02060702" pitchFamily="82" charset="0"/>
              </a:rPr>
              <a:t>INTRODUCTION</a:t>
            </a:r>
            <a:endParaRPr lang="en-IN" sz="6000" u="sng"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AE6F9C1-8560-484B-A897-197BFAC9F38B}"/>
              </a:ext>
            </a:extLst>
          </p:cNvPr>
          <p:cNvSpPr>
            <a:spLocks noGrp="1"/>
          </p:cNvSpPr>
          <p:nvPr>
            <p:ph idx="1"/>
          </p:nvPr>
        </p:nvSpPr>
        <p:spPr>
          <a:xfrm>
            <a:off x="2734235" y="2133600"/>
            <a:ext cx="8770377" cy="3777621"/>
          </a:xfrm>
        </p:spPr>
        <p:txBody>
          <a:bodyPr>
            <a:normAutofit/>
          </a:bodyPr>
          <a:lstStyle/>
          <a:p>
            <a:r>
              <a:rPr lang="en-US" sz="2000" dirty="0"/>
              <a:t>In this project we made a predictor model that trains on the IPL dataset and gives us prediction about winning a particular match by a team based upon some previous datapoints .  </a:t>
            </a:r>
          </a:p>
          <a:p>
            <a:r>
              <a:rPr lang="en-US" sz="2000" dirty="0"/>
              <a:t>Based upon training by different models it also tells us which machine learning model is better to use by checking accuracy  resulting minimum possible error . </a:t>
            </a:r>
          </a:p>
          <a:p>
            <a:r>
              <a:rPr lang="en-US" sz="2000" dirty="0"/>
              <a:t>We also tried to show while using  Logistic regression, Random-Forest, K-nearest neighborhood  on which range of values of K (or, number of estimators --&gt; number of trees ) the model provides better  accuracy . </a:t>
            </a:r>
          </a:p>
        </p:txBody>
      </p:sp>
    </p:spTree>
    <p:extLst>
      <p:ext uri="{BB962C8B-B14F-4D97-AF65-F5344CB8AC3E}">
        <p14:creationId xmlns:p14="http://schemas.microsoft.com/office/powerpoint/2010/main" val="147486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ADCA-84AA-4843-9D5E-DFEEF55E48AA}"/>
              </a:ext>
            </a:extLst>
          </p:cNvPr>
          <p:cNvSpPr>
            <a:spLocks noGrp="1"/>
          </p:cNvSpPr>
          <p:nvPr>
            <p:ph type="title"/>
          </p:nvPr>
        </p:nvSpPr>
        <p:spPr>
          <a:xfrm>
            <a:off x="3085984" y="570322"/>
            <a:ext cx="3503075" cy="765419"/>
          </a:xfrm>
        </p:spPr>
        <p:txBody>
          <a:bodyPr>
            <a:normAutofit/>
          </a:bodyPr>
          <a:lstStyle/>
          <a:p>
            <a:r>
              <a:rPr lang="en-IN" sz="4000" u="sng" dirty="0">
                <a:solidFill>
                  <a:srgbClr val="002060"/>
                </a:solidFill>
                <a:latin typeface="Book Antiqua" panose="02040602050305030304" pitchFamily="18" charset="0"/>
              </a:rPr>
              <a:t>OBJECTIVES</a:t>
            </a:r>
          </a:p>
        </p:txBody>
      </p:sp>
      <p:sp>
        <p:nvSpPr>
          <p:cNvPr id="3" name="Content Placeholder 2">
            <a:extLst>
              <a:ext uri="{FF2B5EF4-FFF2-40B4-BE49-F238E27FC236}">
                <a16:creationId xmlns:a16="http://schemas.microsoft.com/office/drawing/2014/main" id="{7B40A626-BC55-4F32-8D5C-780C794F5002}"/>
              </a:ext>
            </a:extLst>
          </p:cNvPr>
          <p:cNvSpPr>
            <a:spLocks noGrp="1"/>
          </p:cNvSpPr>
          <p:nvPr>
            <p:ph idx="1"/>
          </p:nvPr>
        </p:nvSpPr>
        <p:spPr>
          <a:xfrm>
            <a:off x="2589212" y="1452281"/>
            <a:ext cx="8915400" cy="4993343"/>
          </a:xfrm>
        </p:spPr>
        <p:txBody>
          <a:bodyPr>
            <a:normAutofit lnSpcReduction="10000"/>
          </a:bodyPr>
          <a:lstStyle/>
          <a:p>
            <a:pPr>
              <a:buFont typeface="Wingdings" panose="05000000000000000000" pitchFamily="2" charset="2"/>
              <a:buChar char="v"/>
            </a:pPr>
            <a:r>
              <a:rPr lang="en-IN" dirty="0"/>
              <a:t>Understand basic Machine learning algorithms and applying them into real-life problems like prediction ,classification, segmentation, image-processing  etc . </a:t>
            </a:r>
          </a:p>
          <a:p>
            <a:pPr>
              <a:buFont typeface="Wingdings" panose="05000000000000000000" pitchFamily="2" charset="2"/>
              <a:buChar char="v"/>
            </a:pPr>
            <a:r>
              <a:rPr lang="en-IN" dirty="0"/>
              <a:t>Application of Regression techniques like linear, multiple ,logistic as required in case .</a:t>
            </a:r>
          </a:p>
          <a:p>
            <a:pPr>
              <a:buFont typeface="Wingdings" panose="05000000000000000000" pitchFamily="2" charset="2"/>
              <a:buChar char="v"/>
            </a:pPr>
            <a:r>
              <a:rPr lang="en-IN" dirty="0"/>
              <a:t>In case of regression ,plotting the best-fit line for which residual is minimum .</a:t>
            </a:r>
          </a:p>
          <a:p>
            <a:pPr>
              <a:buFont typeface="Wingdings" panose="05000000000000000000" pitchFamily="2" charset="2"/>
              <a:buChar char="v"/>
            </a:pPr>
            <a:r>
              <a:rPr lang="en-IN" dirty="0"/>
              <a:t>How to do efficient data pre-processing .</a:t>
            </a:r>
          </a:p>
          <a:p>
            <a:pPr>
              <a:buFont typeface="Wingdings" panose="05000000000000000000" pitchFamily="2" charset="2"/>
              <a:buChar char="v"/>
            </a:pPr>
            <a:r>
              <a:rPr lang="en-IN" dirty="0"/>
              <a:t>Understand how to do Feature-selection based upon preconditions.</a:t>
            </a:r>
          </a:p>
          <a:p>
            <a:pPr>
              <a:buFont typeface="Wingdings" panose="05000000000000000000" pitchFamily="2" charset="2"/>
              <a:buChar char="v"/>
            </a:pPr>
            <a:r>
              <a:rPr lang="en-IN" dirty="0"/>
              <a:t>To do Exploratory Data Analysis (EDA) </a:t>
            </a:r>
          </a:p>
          <a:p>
            <a:pPr>
              <a:buFont typeface="Wingdings" panose="05000000000000000000" pitchFamily="2" charset="2"/>
              <a:buChar char="v"/>
            </a:pPr>
            <a:r>
              <a:rPr lang="en-IN" dirty="0"/>
              <a:t>Understanding when to use which plot of various types of graphs </a:t>
            </a:r>
          </a:p>
          <a:p>
            <a:pPr>
              <a:buFont typeface="Wingdings" panose="05000000000000000000" pitchFamily="2" charset="2"/>
              <a:buChar char="v"/>
            </a:pPr>
            <a:r>
              <a:rPr lang="en-IN" dirty="0"/>
              <a:t>To change categorical variable into numerical .</a:t>
            </a:r>
          </a:p>
          <a:p>
            <a:pPr>
              <a:buFont typeface="Wingdings" panose="05000000000000000000" pitchFamily="2" charset="2"/>
              <a:buChar char="v"/>
            </a:pPr>
            <a:r>
              <a:rPr lang="en-IN" dirty="0"/>
              <a:t>To understand what causes model to have underfitting and overfitting and for removing this issue how we can use Regularization . </a:t>
            </a:r>
          </a:p>
          <a:p>
            <a:pPr>
              <a:buFont typeface="Wingdings" panose="05000000000000000000" pitchFamily="2" charset="2"/>
              <a:buChar char="v"/>
            </a:pPr>
            <a:r>
              <a:rPr lang="en-IN" dirty="0"/>
              <a:t>Calculate different kinds of errors of model . </a:t>
            </a:r>
          </a:p>
        </p:txBody>
      </p:sp>
    </p:spTree>
    <p:extLst>
      <p:ext uri="{BB962C8B-B14F-4D97-AF65-F5344CB8AC3E}">
        <p14:creationId xmlns:p14="http://schemas.microsoft.com/office/powerpoint/2010/main" val="37556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46C9-EC85-43FD-A906-CA4F35ED9521}"/>
              </a:ext>
            </a:extLst>
          </p:cNvPr>
          <p:cNvSpPr>
            <a:spLocks noGrp="1"/>
          </p:cNvSpPr>
          <p:nvPr>
            <p:ph type="title"/>
          </p:nvPr>
        </p:nvSpPr>
        <p:spPr>
          <a:xfrm>
            <a:off x="2592925" y="624110"/>
            <a:ext cx="8911687" cy="792314"/>
          </a:xfrm>
        </p:spPr>
        <p:txBody>
          <a:bodyPr>
            <a:normAutofit fontScale="90000"/>
          </a:bodyPr>
          <a:lstStyle/>
          <a:p>
            <a:r>
              <a:rPr lang="en-US" sz="4800" u="sng" dirty="0">
                <a:latin typeface="Castellar" panose="020A0402060406010301" pitchFamily="18" charset="0"/>
              </a:rPr>
              <a:t>CONCEPTS USED</a:t>
            </a:r>
            <a:endParaRPr lang="en-IN" sz="4800" u="sng" dirty="0">
              <a:latin typeface="Castellar" panose="020A0402060406010301" pitchFamily="18" charset="0"/>
            </a:endParaRPr>
          </a:p>
        </p:txBody>
      </p:sp>
      <p:sp>
        <p:nvSpPr>
          <p:cNvPr id="3" name="Content Placeholder 2">
            <a:extLst>
              <a:ext uri="{FF2B5EF4-FFF2-40B4-BE49-F238E27FC236}">
                <a16:creationId xmlns:a16="http://schemas.microsoft.com/office/drawing/2014/main" id="{099B8BF4-D55F-4F3E-AB82-9DE6AD606DDC}"/>
              </a:ext>
            </a:extLst>
          </p:cNvPr>
          <p:cNvSpPr>
            <a:spLocks noGrp="1"/>
          </p:cNvSpPr>
          <p:nvPr>
            <p:ph idx="1"/>
          </p:nvPr>
        </p:nvSpPr>
        <p:spPr>
          <a:xfrm>
            <a:off x="2592925" y="1559859"/>
            <a:ext cx="8915400" cy="5109882"/>
          </a:xfrm>
        </p:spPr>
        <p:txBody>
          <a:bodyPr>
            <a:normAutofit fontScale="92500" lnSpcReduction="10000"/>
          </a:bodyPr>
          <a:lstStyle/>
          <a:p>
            <a:pPr>
              <a:buFont typeface="Wingdings" panose="05000000000000000000" pitchFamily="2" charset="2"/>
              <a:buChar char="q"/>
            </a:pPr>
            <a:r>
              <a:rPr lang="en-US" sz="2000" dirty="0">
                <a:cs typeface="Arial" panose="020B0604020202020204" pitchFamily="34" charset="0"/>
              </a:rPr>
              <a:t>Basic python libraries such as NumPy, Matplotlib, Pandas, Seaborn.</a:t>
            </a:r>
          </a:p>
          <a:p>
            <a:pPr>
              <a:buFont typeface="Wingdings" panose="05000000000000000000" pitchFamily="2" charset="2"/>
              <a:buChar char="q"/>
            </a:pPr>
            <a:r>
              <a:rPr lang="en-US" sz="2000" dirty="0">
                <a:cs typeface="Arial" panose="020B0604020202020204" pitchFamily="34" charset="0"/>
              </a:rPr>
              <a:t>Feature selection </a:t>
            </a:r>
          </a:p>
          <a:p>
            <a:pPr>
              <a:buFont typeface="Wingdings" panose="05000000000000000000" pitchFamily="2" charset="2"/>
              <a:buChar char="q"/>
            </a:pPr>
            <a:r>
              <a:rPr lang="en-US" sz="2000" dirty="0">
                <a:cs typeface="Arial" panose="020B0604020202020204" pitchFamily="34" charset="0"/>
              </a:rPr>
              <a:t>Descriptive statistics for knowing statistical measures of dataset.</a:t>
            </a:r>
          </a:p>
          <a:p>
            <a:pPr>
              <a:buFont typeface="Wingdings" panose="05000000000000000000" pitchFamily="2" charset="2"/>
              <a:buChar char="q"/>
            </a:pPr>
            <a:r>
              <a:rPr lang="en-US" sz="2000" dirty="0">
                <a:cs typeface="Arial" panose="020B0604020202020204" pitchFamily="34" charset="0"/>
              </a:rPr>
              <a:t>Missing-value checking and use of Imputing .</a:t>
            </a:r>
          </a:p>
          <a:p>
            <a:pPr>
              <a:buFont typeface="Wingdings" panose="05000000000000000000" pitchFamily="2" charset="2"/>
              <a:buChar char="q"/>
            </a:pPr>
            <a:r>
              <a:rPr lang="en-US" sz="2000" dirty="0">
                <a:cs typeface="Arial" panose="020B0604020202020204" pitchFamily="34" charset="0"/>
              </a:rPr>
              <a:t>Encoding techniques for nominal encoding – OneHotEncoding .</a:t>
            </a:r>
          </a:p>
          <a:p>
            <a:pPr>
              <a:buFont typeface="Wingdings" panose="05000000000000000000" pitchFamily="2" charset="2"/>
              <a:buChar char="q"/>
            </a:pPr>
            <a:r>
              <a:rPr lang="en-US" sz="2000" dirty="0">
                <a:cs typeface="Arial" panose="020B0604020202020204" pitchFamily="34" charset="0"/>
              </a:rPr>
              <a:t>Column transformation</a:t>
            </a:r>
          </a:p>
          <a:p>
            <a:pPr>
              <a:buFont typeface="Wingdings" panose="05000000000000000000" pitchFamily="2" charset="2"/>
              <a:buChar char="q"/>
            </a:pPr>
            <a:r>
              <a:rPr lang="en-US" sz="2000" dirty="0">
                <a:cs typeface="Arial" panose="020B0604020202020204" pitchFamily="34" charset="0"/>
              </a:rPr>
              <a:t>Pipeline </a:t>
            </a:r>
          </a:p>
          <a:p>
            <a:pPr>
              <a:buFont typeface="Wingdings" panose="05000000000000000000" pitchFamily="2" charset="2"/>
              <a:buChar char="q"/>
            </a:pPr>
            <a:r>
              <a:rPr lang="en-US" sz="2000" dirty="0">
                <a:cs typeface="Arial" panose="020B0604020202020204" pitchFamily="34" charset="0"/>
              </a:rPr>
              <a:t>Correlation checking between certain features using Spearman rank , Karl-Pearson . </a:t>
            </a:r>
          </a:p>
          <a:p>
            <a:pPr>
              <a:buFont typeface="Wingdings" panose="05000000000000000000" pitchFamily="2" charset="2"/>
              <a:buChar char="q"/>
            </a:pPr>
            <a:r>
              <a:rPr lang="en-US" sz="2000" dirty="0">
                <a:cs typeface="Arial" panose="020B0604020202020204" pitchFamily="34" charset="0"/>
              </a:rPr>
              <a:t>Plotting of heatmap, distribution plot(P.D.F),bar plot, scatter plot . </a:t>
            </a:r>
          </a:p>
          <a:p>
            <a:pPr>
              <a:buFont typeface="Wingdings" panose="05000000000000000000" pitchFamily="2" charset="2"/>
              <a:buChar char="q"/>
            </a:pPr>
            <a:r>
              <a:rPr lang="en-US" sz="2000" dirty="0">
                <a:cs typeface="Arial" panose="020B0604020202020204" pitchFamily="34" charset="0"/>
              </a:rPr>
              <a:t>Train-test-split function to randomly partition entire dataset into training and testing part . </a:t>
            </a:r>
          </a:p>
          <a:p>
            <a:pPr>
              <a:buFont typeface="Wingdings" panose="05000000000000000000" pitchFamily="2" charset="2"/>
              <a:buChar char="q"/>
            </a:pPr>
            <a:r>
              <a:rPr lang="en-US" sz="2000" dirty="0">
                <a:cs typeface="Arial" panose="020B0604020202020204" pitchFamily="34" charset="0"/>
              </a:rPr>
              <a:t>Various in-built ML models such as – logistic regression, Random Forest .  </a:t>
            </a:r>
          </a:p>
          <a:p>
            <a:pPr>
              <a:buFont typeface="Wingdings" panose="05000000000000000000" pitchFamily="2" charset="2"/>
              <a:buChar char="q"/>
            </a:pPr>
            <a:endParaRPr lang="en-US" sz="2000" dirty="0">
              <a:cs typeface="Arial" panose="020B0604020202020204" pitchFamily="34" charset="0"/>
            </a:endParaRPr>
          </a:p>
          <a:p>
            <a:pPr marL="0" indent="0">
              <a:buNone/>
            </a:pPr>
            <a:endParaRPr lang="en-US" sz="2800" dirty="0"/>
          </a:p>
          <a:p>
            <a:pPr marL="0" indent="0">
              <a:buNone/>
            </a:pPr>
            <a:endParaRPr lang="en-US" sz="2800" dirty="0"/>
          </a:p>
          <a:p>
            <a:pPr marL="0" indent="0">
              <a:buNone/>
            </a:pPr>
            <a:endParaRPr lang="en-IN" dirty="0"/>
          </a:p>
        </p:txBody>
      </p:sp>
    </p:spTree>
    <p:extLst>
      <p:ext uri="{BB962C8B-B14F-4D97-AF65-F5344CB8AC3E}">
        <p14:creationId xmlns:p14="http://schemas.microsoft.com/office/powerpoint/2010/main" val="412601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5697-9532-4DB9-B1C4-EA79A5881728}"/>
              </a:ext>
            </a:extLst>
          </p:cNvPr>
          <p:cNvSpPr>
            <a:spLocks noGrp="1"/>
          </p:cNvSpPr>
          <p:nvPr>
            <p:ph type="title"/>
          </p:nvPr>
        </p:nvSpPr>
        <p:spPr>
          <a:xfrm>
            <a:off x="1807833" y="190849"/>
            <a:ext cx="8911687" cy="783349"/>
          </a:xfrm>
        </p:spPr>
        <p:txBody>
          <a:bodyPr/>
          <a:lstStyle/>
          <a:p>
            <a:r>
              <a:rPr lang="en-IN" u="sng" dirty="0">
                <a:solidFill>
                  <a:schemeClr val="accent6">
                    <a:lumMod val="50000"/>
                  </a:schemeClr>
                </a:solidFill>
                <a:latin typeface="Algerian" panose="04020705040A02060702" pitchFamily="82" charset="0"/>
              </a:rPr>
              <a:t>METHODS DESCRIPTION </a:t>
            </a:r>
          </a:p>
        </p:txBody>
      </p:sp>
      <p:sp>
        <p:nvSpPr>
          <p:cNvPr id="3" name="Content Placeholder 2">
            <a:extLst>
              <a:ext uri="{FF2B5EF4-FFF2-40B4-BE49-F238E27FC236}">
                <a16:creationId xmlns:a16="http://schemas.microsoft.com/office/drawing/2014/main" id="{CB598AC5-96A5-4DBE-96AD-8BF4C587A73D}"/>
              </a:ext>
            </a:extLst>
          </p:cNvPr>
          <p:cNvSpPr>
            <a:spLocks noGrp="1"/>
          </p:cNvSpPr>
          <p:nvPr>
            <p:ph idx="1"/>
          </p:nvPr>
        </p:nvSpPr>
        <p:spPr>
          <a:xfrm>
            <a:off x="1638300" y="871749"/>
            <a:ext cx="8915400" cy="4984376"/>
          </a:xfrm>
        </p:spPr>
        <p:txBody>
          <a:bodyPr/>
          <a:lstStyle/>
          <a:p>
            <a:r>
              <a:rPr lang="en-IN" b="1" u="sng" dirty="0"/>
              <a:t>Logistic Regression </a:t>
            </a:r>
            <a:r>
              <a:rPr lang="en-IN" dirty="0"/>
              <a:t>: This is one of the most widely used regression algorithms. It is simple and more efficient than linear regression . It is mostly popular for binary classification problems like “yes or no”, ”may have or may not have any disease “,”winning or losing in a match” .  Basically Logistic regression is nothing but a transformation or function that maps entire datapoints into [0,1] . Graphically it forms a sigmoid (S-type) curve . Generally by default it has threshold value of 0.5 which means crossing it every point is to be labelled as 1’s or for rest are 0’s.  But we can change that threshold value in case of other problem in need . The parameters of logistic regression are found out by Maximum-likelihood-estimation (MLE) .</a:t>
            </a:r>
          </a:p>
          <a:p>
            <a:pPr marL="0" indent="0">
              <a:buNone/>
            </a:pPr>
            <a:r>
              <a:rPr lang="en-IN" dirty="0"/>
              <a:t>                                     </a:t>
            </a:r>
          </a:p>
        </p:txBody>
      </p:sp>
      <p:pic>
        <p:nvPicPr>
          <p:cNvPr id="5" name="Picture 4">
            <a:extLst>
              <a:ext uri="{FF2B5EF4-FFF2-40B4-BE49-F238E27FC236}">
                <a16:creationId xmlns:a16="http://schemas.microsoft.com/office/drawing/2014/main" id="{9D1C5A8B-F76D-4FFD-B7B0-583942E29EF6}"/>
              </a:ext>
            </a:extLst>
          </p:cNvPr>
          <p:cNvPicPr>
            <a:picLocks noChangeAspect="1"/>
          </p:cNvPicPr>
          <p:nvPr/>
        </p:nvPicPr>
        <p:blipFill>
          <a:blip r:embed="rId2"/>
          <a:stretch>
            <a:fillRect/>
          </a:stretch>
        </p:blipFill>
        <p:spPr>
          <a:xfrm>
            <a:off x="1059568" y="3937873"/>
            <a:ext cx="4762500" cy="2857500"/>
          </a:xfrm>
          <a:prstGeom prst="rect">
            <a:avLst/>
          </a:prstGeom>
        </p:spPr>
      </p:pic>
      <p:pic>
        <p:nvPicPr>
          <p:cNvPr id="9" name="Picture 8">
            <a:extLst>
              <a:ext uri="{FF2B5EF4-FFF2-40B4-BE49-F238E27FC236}">
                <a16:creationId xmlns:a16="http://schemas.microsoft.com/office/drawing/2014/main" id="{C0CB9996-66EE-40BA-A4DC-BEC07E30D1D6}"/>
              </a:ext>
            </a:extLst>
          </p:cNvPr>
          <p:cNvPicPr>
            <a:picLocks noChangeAspect="1"/>
          </p:cNvPicPr>
          <p:nvPr/>
        </p:nvPicPr>
        <p:blipFill>
          <a:blip r:embed="rId3"/>
          <a:stretch>
            <a:fillRect/>
          </a:stretch>
        </p:blipFill>
        <p:spPr>
          <a:xfrm>
            <a:off x="6610048" y="4100046"/>
            <a:ext cx="5439534" cy="2915057"/>
          </a:xfrm>
          <a:prstGeom prst="rect">
            <a:avLst/>
          </a:prstGeom>
        </p:spPr>
      </p:pic>
    </p:spTree>
    <p:extLst>
      <p:ext uri="{BB962C8B-B14F-4D97-AF65-F5344CB8AC3E}">
        <p14:creationId xmlns:p14="http://schemas.microsoft.com/office/powerpoint/2010/main" val="203464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FC28-F447-4CDC-899A-FCE89F50E156}"/>
              </a:ext>
            </a:extLst>
          </p:cNvPr>
          <p:cNvSpPr>
            <a:spLocks noGrp="1"/>
          </p:cNvSpPr>
          <p:nvPr>
            <p:ph type="title"/>
          </p:nvPr>
        </p:nvSpPr>
        <p:spPr/>
        <p:txBody>
          <a:bodyPr/>
          <a:lstStyle/>
          <a:p>
            <a:pPr marL="571500" indent="-571500">
              <a:buFont typeface="Wingdings" panose="05000000000000000000" pitchFamily="2" charset="2"/>
              <a:buChar char="v"/>
            </a:pPr>
            <a:r>
              <a:rPr lang="en-IN" sz="2800" b="1" u="sng" dirty="0">
                <a:solidFill>
                  <a:schemeClr val="accent3">
                    <a:lumMod val="50000"/>
                  </a:schemeClr>
                </a:solidFill>
              </a:rPr>
              <a:t>Random-Forest </a:t>
            </a:r>
            <a:r>
              <a:rPr lang="en-IN" dirty="0"/>
              <a:t>:</a:t>
            </a:r>
          </a:p>
        </p:txBody>
      </p:sp>
      <p:sp>
        <p:nvSpPr>
          <p:cNvPr id="3" name="Content Placeholder 2">
            <a:extLst>
              <a:ext uri="{FF2B5EF4-FFF2-40B4-BE49-F238E27FC236}">
                <a16:creationId xmlns:a16="http://schemas.microsoft.com/office/drawing/2014/main" id="{6ED31A1E-530B-4D82-AE2E-9BD63F8B5DC3}"/>
              </a:ext>
            </a:extLst>
          </p:cNvPr>
          <p:cNvSpPr>
            <a:spLocks noGrp="1"/>
          </p:cNvSpPr>
          <p:nvPr>
            <p:ph idx="1"/>
          </p:nvPr>
        </p:nvSpPr>
        <p:spPr>
          <a:xfrm>
            <a:off x="2804366" y="1351929"/>
            <a:ext cx="8915400" cy="4735105"/>
          </a:xfrm>
        </p:spPr>
        <p:txBody>
          <a:bodyPr>
            <a:normAutofit/>
          </a:bodyPr>
          <a:lstStyle/>
          <a:p>
            <a:r>
              <a:rPr lang="en-IN" dirty="0"/>
              <a:t>It is an example of ensemble learning methods which uses multiple learning algorithms to give better prediction values . More precisely random-forest is a Bootstrap aggregation or Bagging method .In easy way it is nothing but collection of multiple decision trees working together parallelly . As we know in general decision trees there is overfitting  or low bias and high variance </a:t>
            </a:r>
            <a:r>
              <a:rPr lang="en-IN" dirty="0">
                <a:sym typeface="Wingdings" panose="05000000000000000000" pitchFamily="2" charset="2"/>
              </a:rPr>
              <a:t> low train error but high testing error so bad performance in testing dataset  , but after this parallel arrangement this high variance converts into low variance . Basically random-forest divides entire dataset into smaller  parts and gives to each trees and after training in each trees it collects the majority result  . And we can also change its accuracy by controlling the number of estimators . </a:t>
            </a:r>
          </a:p>
          <a:p>
            <a:pPr>
              <a:buFont typeface="Wingdings" panose="05000000000000000000" pitchFamily="2" charset="2"/>
              <a:buChar char="v"/>
            </a:pPr>
            <a:r>
              <a:rPr lang="en-IN" b="1" u="sng" dirty="0">
                <a:solidFill>
                  <a:schemeClr val="accent2">
                    <a:lumMod val="75000"/>
                  </a:schemeClr>
                </a:solidFill>
                <a:sym typeface="Wingdings" panose="05000000000000000000" pitchFamily="2" charset="2"/>
              </a:rPr>
              <a:t>Exploratory Data Analysis  </a:t>
            </a:r>
            <a:r>
              <a:rPr lang="en-IN" dirty="0">
                <a:sym typeface="Wingdings" panose="05000000000000000000" pitchFamily="2" charset="2"/>
              </a:rPr>
              <a:t>: EDA is just the beginning of understanding of data . To know their internal relation we find descriptive statistics by describe() ,to know how much memory they take we use info() . To visualize their dynamics we also use various kins of plots </a:t>
            </a:r>
            <a:r>
              <a:rPr lang="en-IN" dirty="0" err="1">
                <a:sym typeface="Wingdings" panose="05000000000000000000" pitchFamily="2" charset="2"/>
              </a:rPr>
              <a:t>Eg.</a:t>
            </a:r>
            <a:r>
              <a:rPr lang="en-IN" dirty="0">
                <a:sym typeface="Wingdings" panose="05000000000000000000" pitchFamily="2" charset="2"/>
              </a:rPr>
              <a:t>  </a:t>
            </a:r>
            <a:r>
              <a:rPr lang="en-IN" dirty="0" err="1">
                <a:sym typeface="Wingdings" panose="05000000000000000000" pitchFamily="2" charset="2"/>
              </a:rPr>
              <a:t>Distplot</a:t>
            </a:r>
            <a:r>
              <a:rPr lang="en-IN" dirty="0">
                <a:sym typeface="Wingdings" panose="05000000000000000000" pitchFamily="2" charset="2"/>
              </a:rPr>
              <a:t>, </a:t>
            </a:r>
            <a:r>
              <a:rPr lang="en-IN" dirty="0" err="1">
                <a:sym typeface="Wingdings" panose="05000000000000000000" pitchFamily="2" charset="2"/>
              </a:rPr>
              <a:t>Pairplot</a:t>
            </a:r>
            <a:r>
              <a:rPr lang="en-IN" dirty="0">
                <a:sym typeface="Wingdings" panose="05000000000000000000" pitchFamily="2" charset="2"/>
              </a:rPr>
              <a:t>, </a:t>
            </a:r>
            <a:r>
              <a:rPr lang="en-IN" dirty="0" err="1">
                <a:sym typeface="Wingdings" panose="05000000000000000000" pitchFamily="2" charset="2"/>
              </a:rPr>
              <a:t>catplot</a:t>
            </a:r>
            <a:r>
              <a:rPr lang="en-IN" dirty="0">
                <a:sym typeface="Wingdings" panose="05000000000000000000" pitchFamily="2" charset="2"/>
              </a:rPr>
              <a:t> …etc. </a:t>
            </a:r>
            <a:endParaRPr lang="en-IN" dirty="0"/>
          </a:p>
        </p:txBody>
      </p:sp>
    </p:spTree>
    <p:extLst>
      <p:ext uri="{BB962C8B-B14F-4D97-AF65-F5344CB8AC3E}">
        <p14:creationId xmlns:p14="http://schemas.microsoft.com/office/powerpoint/2010/main" val="44789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73AC-259D-412F-8EBF-BEDEF5998473}"/>
              </a:ext>
            </a:extLst>
          </p:cNvPr>
          <p:cNvSpPr>
            <a:spLocks noGrp="1"/>
          </p:cNvSpPr>
          <p:nvPr>
            <p:ph type="title"/>
          </p:nvPr>
        </p:nvSpPr>
        <p:spPr>
          <a:xfrm>
            <a:off x="2592925" y="624110"/>
            <a:ext cx="8911687" cy="733635"/>
          </a:xfrm>
        </p:spPr>
        <p:txBody>
          <a:bodyPr/>
          <a:lstStyle/>
          <a:p>
            <a:pPr marL="571500" indent="-571500">
              <a:buFont typeface="Wingdings" panose="05000000000000000000" pitchFamily="2" charset="2"/>
              <a:buChar char="v"/>
            </a:pPr>
            <a:r>
              <a:rPr lang="en-IN" u="sng" dirty="0"/>
              <a:t>Data </a:t>
            </a:r>
            <a:r>
              <a:rPr lang="en-IN" u="sng" dirty="0" err="1"/>
              <a:t>Preprocessing</a:t>
            </a:r>
            <a:r>
              <a:rPr lang="en-IN" u="sng" dirty="0"/>
              <a:t> </a:t>
            </a:r>
            <a:r>
              <a:rPr lang="en-IN" dirty="0"/>
              <a:t>:</a:t>
            </a:r>
          </a:p>
        </p:txBody>
      </p:sp>
      <p:sp>
        <p:nvSpPr>
          <p:cNvPr id="3" name="Content Placeholder 2">
            <a:extLst>
              <a:ext uri="{FF2B5EF4-FFF2-40B4-BE49-F238E27FC236}">
                <a16:creationId xmlns:a16="http://schemas.microsoft.com/office/drawing/2014/main" id="{C3E7A733-F318-4C87-8167-B2AB7719AC75}"/>
              </a:ext>
            </a:extLst>
          </p:cNvPr>
          <p:cNvSpPr>
            <a:spLocks noGrp="1"/>
          </p:cNvSpPr>
          <p:nvPr>
            <p:ph idx="1"/>
          </p:nvPr>
        </p:nvSpPr>
        <p:spPr>
          <a:xfrm>
            <a:off x="2589212" y="1514764"/>
            <a:ext cx="8915400" cy="4396458"/>
          </a:xfrm>
        </p:spPr>
        <p:txBody>
          <a:bodyPr>
            <a:normAutofit fontScale="92500" lnSpcReduction="10000"/>
          </a:bodyPr>
          <a:lstStyle/>
          <a:p>
            <a:r>
              <a:rPr lang="en-IN" dirty="0"/>
              <a:t>After loading of dataset and a thorough basic understanding of data , the one of the most  important part of machine learning is to make beautiful data from raw datapoints by cleaning . It is costly  and time consuming also . Since in real-life scenario we always get dirty unorganized data ,then to reform it and make some fruitful intuition from it by extracting valid information's we need to do certain things which are as follows : </a:t>
            </a:r>
          </a:p>
          <a:p>
            <a:pPr marL="0" indent="0">
              <a:buNone/>
            </a:pPr>
            <a:r>
              <a:rPr lang="en-IN" dirty="0"/>
              <a:t>     a) Missing-values handling </a:t>
            </a:r>
          </a:p>
          <a:p>
            <a:pPr marL="0" indent="0">
              <a:buNone/>
            </a:pPr>
            <a:r>
              <a:rPr lang="en-IN" dirty="0"/>
              <a:t>     b) Outlier analysis </a:t>
            </a:r>
          </a:p>
          <a:p>
            <a:pPr marL="0" indent="0">
              <a:buNone/>
            </a:pPr>
            <a:r>
              <a:rPr lang="en-IN" dirty="0"/>
              <a:t>     c) Encoding </a:t>
            </a:r>
          </a:p>
          <a:p>
            <a:pPr marL="0" indent="0">
              <a:buNone/>
            </a:pPr>
            <a:r>
              <a:rPr lang="en-IN" dirty="0"/>
              <a:t>     d) Feature-selection </a:t>
            </a:r>
          </a:p>
          <a:p>
            <a:pPr marL="0" indent="0">
              <a:buNone/>
            </a:pPr>
            <a:r>
              <a:rPr lang="en-IN" dirty="0"/>
              <a:t>     e) Cross-validation and many more . </a:t>
            </a:r>
          </a:p>
          <a:p>
            <a:pPr marL="0" indent="0">
              <a:buNone/>
            </a:pPr>
            <a:r>
              <a:rPr lang="en-IN" dirty="0"/>
              <a:t>Out of all point d) may seem a little too trivial but it has immense importance because in real-time there are tons of features and if we don’t decide which to keep and which to delete ,then it would reflect negative impact in accuracy .   </a:t>
            </a:r>
          </a:p>
        </p:txBody>
      </p:sp>
    </p:spTree>
    <p:extLst>
      <p:ext uri="{BB962C8B-B14F-4D97-AF65-F5344CB8AC3E}">
        <p14:creationId xmlns:p14="http://schemas.microsoft.com/office/powerpoint/2010/main" val="130921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D6AD-D381-441F-8ACD-17714268E65A}"/>
              </a:ext>
            </a:extLst>
          </p:cNvPr>
          <p:cNvSpPr>
            <a:spLocks noGrp="1"/>
          </p:cNvSpPr>
          <p:nvPr>
            <p:ph type="title"/>
          </p:nvPr>
        </p:nvSpPr>
        <p:spPr>
          <a:xfrm>
            <a:off x="2592925" y="624111"/>
            <a:ext cx="8911687" cy="687454"/>
          </a:xfrm>
        </p:spPr>
        <p:txBody>
          <a:bodyPr>
            <a:normAutofit fontScale="90000"/>
          </a:bodyPr>
          <a:lstStyle/>
          <a:p>
            <a:pPr marL="571500" indent="-571500">
              <a:buFont typeface="Wingdings" panose="05000000000000000000" pitchFamily="2" charset="2"/>
              <a:buChar char="v"/>
            </a:pPr>
            <a:r>
              <a:rPr lang="en-IN" sz="2800" u="sng" dirty="0">
                <a:solidFill>
                  <a:srgbClr val="002060"/>
                </a:solidFill>
              </a:rPr>
              <a:t>Missing-points handling :</a:t>
            </a:r>
            <a:br>
              <a:rPr lang="en-IN" sz="2800" u="sng" dirty="0">
                <a:solidFill>
                  <a:srgbClr val="002060"/>
                </a:solidFill>
              </a:rPr>
            </a:br>
            <a:endParaRPr lang="en-IN" dirty="0"/>
          </a:p>
        </p:txBody>
      </p:sp>
      <p:sp>
        <p:nvSpPr>
          <p:cNvPr id="3" name="Content Placeholder 2">
            <a:extLst>
              <a:ext uri="{FF2B5EF4-FFF2-40B4-BE49-F238E27FC236}">
                <a16:creationId xmlns:a16="http://schemas.microsoft.com/office/drawing/2014/main" id="{2AB474B7-AC55-4DC3-84B8-12EF89C13014}"/>
              </a:ext>
            </a:extLst>
          </p:cNvPr>
          <p:cNvSpPr>
            <a:spLocks noGrp="1"/>
          </p:cNvSpPr>
          <p:nvPr>
            <p:ph idx="1"/>
          </p:nvPr>
        </p:nvSpPr>
        <p:spPr>
          <a:xfrm>
            <a:off x="2589212" y="1246909"/>
            <a:ext cx="8915400" cy="4664313"/>
          </a:xfrm>
        </p:spPr>
        <p:txBody>
          <a:bodyPr/>
          <a:lstStyle/>
          <a:p>
            <a:r>
              <a:rPr lang="en-IN" dirty="0"/>
              <a:t>Missing values tells a lot about dataset .To detect its location we use </a:t>
            </a:r>
            <a:r>
              <a:rPr lang="en-IN" dirty="0" err="1"/>
              <a:t>isnull</a:t>
            </a:r>
            <a:r>
              <a:rPr lang="en-IN" dirty="0"/>
              <a:t>().</a:t>
            </a:r>
          </a:p>
          <a:p>
            <a:pPr marL="0" indent="0">
              <a:buNone/>
            </a:pPr>
            <a:r>
              <a:rPr lang="en-IN" dirty="0"/>
              <a:t>     But to get numbers of these feature wise  we may use is null().sum() . Afterall</a:t>
            </a:r>
          </a:p>
          <a:p>
            <a:pPr marL="0" indent="0">
              <a:buNone/>
            </a:pPr>
            <a:r>
              <a:rPr lang="en-IN" dirty="0"/>
              <a:t>     to replace the vacant places with some values we uses a library named        “Simple Imputer() “ .It has multiple ways to complete those spaces by any  </a:t>
            </a:r>
          </a:p>
          <a:p>
            <a:pPr marL="0" indent="0">
              <a:buNone/>
            </a:pPr>
            <a:r>
              <a:rPr lang="en-IN" dirty="0"/>
              <a:t>    statistical means . </a:t>
            </a:r>
          </a:p>
          <a:p>
            <a:pPr marL="0" indent="0">
              <a:buNone/>
            </a:pPr>
            <a:endParaRPr lang="en-IN" dirty="0"/>
          </a:p>
          <a:p>
            <a:pPr>
              <a:buFont typeface="Wingdings" panose="05000000000000000000" pitchFamily="2" charset="2"/>
              <a:buChar char="v"/>
            </a:pPr>
            <a:r>
              <a:rPr lang="en-IN" sz="2400" u="sng" dirty="0">
                <a:solidFill>
                  <a:schemeClr val="tx1">
                    <a:lumMod val="95000"/>
                    <a:lumOff val="5000"/>
                  </a:schemeClr>
                </a:solidFill>
              </a:rPr>
              <a:t>OneHotEncoding</a:t>
            </a:r>
            <a:r>
              <a:rPr lang="en-IN" sz="2400" b="1" u="sng" dirty="0">
                <a:solidFill>
                  <a:schemeClr val="tx1">
                    <a:lumMod val="95000"/>
                    <a:lumOff val="5000"/>
                  </a:schemeClr>
                </a:solidFill>
              </a:rPr>
              <a:t> : </a:t>
            </a:r>
          </a:p>
          <a:p>
            <a:pPr marL="0" indent="0">
              <a:buNone/>
            </a:pPr>
            <a:r>
              <a:rPr lang="en-IN" dirty="0"/>
              <a:t>     It is type of encoding techniques that used to change categorical variable </a:t>
            </a:r>
          </a:p>
          <a:p>
            <a:pPr marL="0" indent="0">
              <a:buNone/>
            </a:pPr>
            <a:r>
              <a:rPr lang="en-IN" dirty="0"/>
              <a:t>     into numerical variable . More precisely OneHotEncoding is a nominal</a:t>
            </a:r>
          </a:p>
          <a:p>
            <a:pPr marL="0" indent="0">
              <a:buNone/>
            </a:pPr>
            <a:r>
              <a:rPr lang="en-IN" dirty="0"/>
              <a:t>     categorical encoding techniques . It is used as mostly ml models can’t train</a:t>
            </a:r>
          </a:p>
          <a:p>
            <a:pPr marL="0" indent="0">
              <a:buNone/>
            </a:pPr>
            <a:r>
              <a:rPr lang="en-IN" dirty="0"/>
              <a:t>     dataset with categorical/string variable . </a:t>
            </a:r>
          </a:p>
        </p:txBody>
      </p:sp>
    </p:spTree>
    <p:extLst>
      <p:ext uri="{BB962C8B-B14F-4D97-AF65-F5344CB8AC3E}">
        <p14:creationId xmlns:p14="http://schemas.microsoft.com/office/powerpoint/2010/main" val="364659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D256-9CC1-4809-B389-A3FC54238D5A}"/>
              </a:ext>
            </a:extLst>
          </p:cNvPr>
          <p:cNvSpPr>
            <a:spLocks noGrp="1"/>
          </p:cNvSpPr>
          <p:nvPr>
            <p:ph type="title"/>
          </p:nvPr>
        </p:nvSpPr>
        <p:spPr>
          <a:xfrm>
            <a:off x="2135725" y="115833"/>
            <a:ext cx="8911687" cy="693702"/>
          </a:xfrm>
        </p:spPr>
        <p:txBody>
          <a:bodyPr/>
          <a:lstStyle/>
          <a:p>
            <a:pPr marL="571500" indent="-571500">
              <a:buFont typeface="Wingdings" panose="05000000000000000000" pitchFamily="2" charset="2"/>
              <a:buChar char="q"/>
            </a:pPr>
            <a:r>
              <a:rPr lang="en-IN" sz="2800" u="sng" dirty="0">
                <a:solidFill>
                  <a:schemeClr val="accent3">
                    <a:lumMod val="75000"/>
                  </a:schemeClr>
                </a:solidFill>
              </a:rPr>
              <a:t>Correlation</a:t>
            </a:r>
            <a:r>
              <a:rPr lang="en-IN" dirty="0"/>
              <a:t> :</a:t>
            </a:r>
          </a:p>
        </p:txBody>
      </p:sp>
      <p:sp>
        <p:nvSpPr>
          <p:cNvPr id="3" name="Content Placeholder 2">
            <a:extLst>
              <a:ext uri="{FF2B5EF4-FFF2-40B4-BE49-F238E27FC236}">
                <a16:creationId xmlns:a16="http://schemas.microsoft.com/office/drawing/2014/main" id="{003DBD21-DCAC-4EB3-B272-C676F7421738}"/>
              </a:ext>
            </a:extLst>
          </p:cNvPr>
          <p:cNvSpPr>
            <a:spLocks noGrp="1"/>
          </p:cNvSpPr>
          <p:nvPr>
            <p:ph idx="1"/>
          </p:nvPr>
        </p:nvSpPr>
        <p:spPr>
          <a:xfrm>
            <a:off x="1638300" y="983404"/>
            <a:ext cx="10311653" cy="5596689"/>
          </a:xfrm>
        </p:spPr>
        <p:txBody>
          <a:bodyPr>
            <a:normAutofit/>
          </a:bodyPr>
          <a:lstStyle/>
          <a:p>
            <a:r>
              <a:rPr lang="en-IN" dirty="0"/>
              <a:t>We use Spearman correlation rank and Karl-</a:t>
            </a:r>
            <a:r>
              <a:rPr lang="en-IN" dirty="0" err="1"/>
              <a:t>pearson</a:t>
            </a:r>
            <a:r>
              <a:rPr lang="en-IN" dirty="0"/>
              <a:t> rank correlation to observe how closely two features are correlated or even uncorrelated . We know correlation coefficient (</a:t>
            </a:r>
            <a:r>
              <a:rPr lang="el-GR" dirty="0">
                <a:latin typeface="Century Gothic" panose="020B0502020202020204" pitchFamily="34" charset="0"/>
              </a:rPr>
              <a:t>ρ</a:t>
            </a:r>
            <a:r>
              <a:rPr lang="en-IN" dirty="0">
                <a:latin typeface="Century Gothic" panose="020B0502020202020204" pitchFamily="34" charset="0"/>
              </a:rPr>
              <a:t>) belongs [-1,1] . Here is a heatmap showing “negative correlation” between “</a:t>
            </a:r>
            <a:r>
              <a:rPr lang="en-IN" dirty="0" err="1">
                <a:latin typeface="Century Gothic" panose="020B0502020202020204" pitchFamily="34" charset="0"/>
              </a:rPr>
              <a:t>crr</a:t>
            </a:r>
            <a:r>
              <a:rPr lang="en-IN" dirty="0">
                <a:latin typeface="Century Gothic" panose="020B0502020202020204" pitchFamily="34" charset="0"/>
              </a:rPr>
              <a:t>” and “</a:t>
            </a:r>
            <a:r>
              <a:rPr lang="en-IN" dirty="0" err="1">
                <a:latin typeface="Century Gothic" panose="020B0502020202020204" pitchFamily="34" charset="0"/>
              </a:rPr>
              <a:t>rrr</a:t>
            </a:r>
            <a:r>
              <a:rPr lang="en-IN" dirty="0">
                <a:latin typeface="Century Gothic" panose="020B0502020202020204" pitchFamily="34" charset="0"/>
              </a:rPr>
              <a:t>” .</a:t>
            </a:r>
          </a:p>
          <a:p>
            <a:pPr marL="0" indent="0">
              <a:buNone/>
            </a:pPr>
            <a:endParaRPr lang="en-IN" dirty="0">
              <a:latin typeface="Century Gothic" panose="020B0502020202020204" pitchFamily="34" charset="0"/>
            </a:endParaRPr>
          </a:p>
          <a:p>
            <a:pPr>
              <a:buFont typeface="Wingdings" panose="05000000000000000000" pitchFamily="2" charset="2"/>
              <a:buChar char="Ø"/>
            </a:pPr>
            <a:r>
              <a:rPr lang="en-IN" sz="3100" b="1" u="sng" dirty="0"/>
              <a:t>Pipeline</a:t>
            </a:r>
            <a:r>
              <a:rPr lang="en-IN" b="1" u="sng" dirty="0"/>
              <a:t> :</a:t>
            </a:r>
            <a:r>
              <a:rPr lang="en-IN" dirty="0"/>
              <a:t>  </a:t>
            </a:r>
          </a:p>
          <a:p>
            <a:pPr marL="0" indent="0">
              <a:buNone/>
            </a:pPr>
            <a:r>
              <a:rPr lang="en-IN" dirty="0">
                <a:latin typeface="Century Gothic" panose="020B0502020202020204" pitchFamily="34" charset="0"/>
              </a:rPr>
              <a:t>     </a:t>
            </a:r>
            <a:r>
              <a:rPr lang="en-IN" dirty="0"/>
              <a:t>A machine learning pipeline is a way to codify and  </a:t>
            </a:r>
          </a:p>
          <a:p>
            <a:pPr marL="0" indent="0">
              <a:buNone/>
            </a:pPr>
            <a:r>
              <a:rPr lang="en-IN" dirty="0"/>
              <a:t>     automate the workflow ,it takes to produce a machine </a:t>
            </a:r>
          </a:p>
          <a:p>
            <a:pPr marL="0" indent="0">
              <a:buNone/>
            </a:pPr>
            <a:r>
              <a:rPr lang="en-IN" dirty="0"/>
              <a:t>     learning model . It consists of multiple sequential steps that </a:t>
            </a:r>
          </a:p>
          <a:p>
            <a:pPr marL="0" indent="0">
              <a:buNone/>
            </a:pPr>
            <a:r>
              <a:rPr lang="en-IN" dirty="0"/>
              <a:t>     do everything from data extraction to pre-processing to </a:t>
            </a:r>
          </a:p>
          <a:p>
            <a:pPr marL="0" indent="0">
              <a:buNone/>
            </a:pPr>
            <a:r>
              <a:rPr lang="en-IN" dirty="0"/>
              <a:t>     model training and deployment .      </a:t>
            </a:r>
          </a:p>
        </p:txBody>
      </p:sp>
      <p:pic>
        <p:nvPicPr>
          <p:cNvPr id="7" name="Picture 6">
            <a:extLst>
              <a:ext uri="{FF2B5EF4-FFF2-40B4-BE49-F238E27FC236}">
                <a16:creationId xmlns:a16="http://schemas.microsoft.com/office/drawing/2014/main" id="{A0CBA880-4E30-40E4-839F-908A77462C37}"/>
              </a:ext>
            </a:extLst>
          </p:cNvPr>
          <p:cNvPicPr>
            <a:picLocks noChangeAspect="1"/>
          </p:cNvPicPr>
          <p:nvPr/>
        </p:nvPicPr>
        <p:blipFill>
          <a:blip r:embed="rId2"/>
          <a:stretch>
            <a:fillRect/>
          </a:stretch>
        </p:blipFill>
        <p:spPr>
          <a:xfrm>
            <a:off x="8615159" y="1887630"/>
            <a:ext cx="3406435" cy="2598645"/>
          </a:xfrm>
          <a:prstGeom prst="rect">
            <a:avLst/>
          </a:prstGeom>
        </p:spPr>
      </p:pic>
    </p:spTree>
    <p:extLst>
      <p:ext uri="{BB962C8B-B14F-4D97-AF65-F5344CB8AC3E}">
        <p14:creationId xmlns:p14="http://schemas.microsoft.com/office/powerpoint/2010/main" val="19737338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565</TotalTime>
  <Words>1188</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Algerian</vt:lpstr>
      <vt:lpstr>Arial</vt:lpstr>
      <vt:lpstr>Bahnschrift SemiBold</vt:lpstr>
      <vt:lpstr>Bahnschrift SemiCondensed</vt:lpstr>
      <vt:lpstr>Bodoni MT</vt:lpstr>
      <vt:lpstr>Book Antiqua</vt:lpstr>
      <vt:lpstr>Castellar</vt:lpstr>
      <vt:lpstr>Century Gothic</vt:lpstr>
      <vt:lpstr>Cooper Black</vt:lpstr>
      <vt:lpstr>Wingdings</vt:lpstr>
      <vt:lpstr>Wingdings 3</vt:lpstr>
      <vt:lpstr>Wisp</vt:lpstr>
      <vt:lpstr> IPL WINNING PREDICTION MODEL</vt:lpstr>
      <vt:lpstr>INTRODUCTION</vt:lpstr>
      <vt:lpstr>OBJECTIVES</vt:lpstr>
      <vt:lpstr>CONCEPTS USED</vt:lpstr>
      <vt:lpstr>METHODS DESCRIPTION </vt:lpstr>
      <vt:lpstr>Random-Forest :</vt:lpstr>
      <vt:lpstr>Data Preprocessing :</vt:lpstr>
      <vt:lpstr>Missing-points handling : </vt:lpstr>
      <vt:lpstr>Correlation :</vt:lpstr>
      <vt:lpstr>RESULT  </vt:lpstr>
      <vt:lpstr>OUTPUT</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PROJECT</dc:title>
  <dc:creator>manish singh</dc:creator>
  <cp:lastModifiedBy>vishal mohan</cp:lastModifiedBy>
  <cp:revision>23</cp:revision>
  <dcterms:created xsi:type="dcterms:W3CDTF">2021-12-08T16:01:35Z</dcterms:created>
  <dcterms:modified xsi:type="dcterms:W3CDTF">2022-07-16T11:45:58Z</dcterms:modified>
</cp:coreProperties>
</file>