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91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295" r:id="rId30"/>
    <p:sldId id="296" r:id="rId31"/>
    <p:sldId id="297" r:id="rId32"/>
    <p:sldId id="298" r:id="rId33"/>
    <p:sldId id="299" r:id="rId34"/>
    <p:sldId id="300" r:id="rId35"/>
    <p:sldId id="285" r:id="rId36"/>
    <p:sldId id="275" r:id="rId37"/>
    <p:sldId id="276" r:id="rId38"/>
    <p:sldId id="278" r:id="rId39"/>
    <p:sldId id="279" r:id="rId40"/>
    <p:sldId id="277" r:id="rId41"/>
    <p:sldId id="280" r:id="rId42"/>
    <p:sldId id="281" r:id="rId43"/>
    <p:sldId id="282" r:id="rId44"/>
    <p:sldId id="283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5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8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3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7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7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73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8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4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9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1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7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0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4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6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0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TSUGI Framework </a:t>
            </a:r>
            <a:br>
              <a:rPr lang="en-US" dirty="0" smtClean="0"/>
            </a:b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Sha256 Key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Logical keys like </a:t>
            </a:r>
            <a:r>
              <a:rPr lang="en-US" dirty="0" err="1" smtClean="0"/>
              <a:t>user_id</a:t>
            </a:r>
            <a:r>
              <a:rPr lang="en-US" dirty="0" smtClean="0"/>
              <a:t> coming from the LMS can be long (&gt;4096)</a:t>
            </a:r>
          </a:p>
          <a:p>
            <a:r>
              <a:rPr lang="en-US" dirty="0" smtClean="0"/>
              <a:t>We model these as  TEXT to avoid length limitations</a:t>
            </a:r>
          </a:p>
          <a:p>
            <a:r>
              <a:rPr lang="en-US" dirty="0" smtClean="0"/>
              <a:t>We SHA256 these and index/unique  the SHA256 column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8404" y="2282651"/>
            <a:ext cx="2234753" cy="562625"/>
          </a:xfrm>
          <a:prstGeom prst="rect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this to be a multi-tenant container</a:t>
            </a:r>
          </a:p>
          <a:p>
            <a:r>
              <a:rPr lang="en-US" dirty="0" smtClean="0"/>
              <a:t>Tenants may come and go</a:t>
            </a:r>
          </a:p>
          <a:p>
            <a:r>
              <a:rPr lang="en-US" dirty="0" smtClean="0"/>
              <a:t>We want to be able to do the "transitive closure" of a tenant</a:t>
            </a:r>
          </a:p>
          <a:p>
            <a:r>
              <a:rPr lang="en-US" dirty="0" smtClean="0"/>
              <a:t>We want to be able to delete a tenant and all associated data in a single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0" y="0"/>
            <a:ext cx="852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for Tool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table that is created for tool data must connect to one or more of these tables with an ON DELETE CASCADE clause</a:t>
            </a:r>
          </a:p>
          <a:p>
            <a:pPr lvl="1"/>
            <a:r>
              <a:rPr lang="en-US" dirty="0" err="1" smtClean="0"/>
              <a:t>lti_link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ti_context</a:t>
            </a:r>
            <a:endParaRPr lang="en-US" dirty="0" smtClean="0"/>
          </a:p>
          <a:p>
            <a:pPr lvl="1"/>
            <a:r>
              <a:rPr lang="en-US" dirty="0" err="1" smtClean="0"/>
              <a:t>lti_user</a:t>
            </a:r>
            <a:endParaRPr lang="en-US" dirty="0" smtClean="0"/>
          </a:p>
          <a:p>
            <a:pPr lvl="1"/>
            <a:r>
              <a:rPr lang="en-US" dirty="0" err="1" smtClean="0"/>
              <a:t>lti_key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9" y="0"/>
            <a:ext cx="572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940" y="803750"/>
            <a:ext cx="808042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8000"/>
                </a:solidFill>
                <a:latin typeface="Courier"/>
                <a:cs typeface="Courier"/>
              </a:rPr>
              <a:t>attend 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attend      DATE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ipaddr</a:t>
            </a:r>
            <a:r>
              <a:rPr lang="en-US" b="1" dirty="0">
                <a:latin typeface="Courier"/>
                <a:cs typeface="Courier"/>
              </a:rPr>
              <a:t>      VARCHAR(64),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updated_at</a:t>
            </a:r>
            <a:r>
              <a:rPr lang="en-US" b="1" dirty="0">
                <a:latin typeface="Courier"/>
                <a:cs typeface="Courier"/>
              </a:rPr>
              <a:t>  DATETIME NOT NULL,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attend_ibfk_1`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lti_link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attend_ibfk_2`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lti_user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UNIQUE(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, attend)</a:t>
            </a:r>
          </a:p>
          <a:p>
            <a:r>
              <a:rPr lang="en-US" b="1" dirty="0">
                <a:latin typeface="Courier"/>
                <a:cs typeface="Courier"/>
              </a:rPr>
              <a:t>) ENGINE = </a:t>
            </a:r>
            <a:r>
              <a:rPr lang="en-US" b="1" dirty="0" err="1">
                <a:latin typeface="Courier"/>
                <a:cs typeface="Courier"/>
              </a:rPr>
              <a:t>InnoDB</a:t>
            </a:r>
            <a:r>
              <a:rPr lang="en-US" b="1" dirty="0">
                <a:latin typeface="Courier"/>
                <a:cs typeface="Courier"/>
              </a:rPr>
              <a:t>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9275" y="179817"/>
            <a:ext cx="32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/mod/</a:t>
            </a:r>
            <a:r>
              <a:rPr lang="en-US" dirty="0" smtClean="0">
                <a:solidFill>
                  <a:srgbClr val="FFFF00"/>
                </a:solidFill>
              </a:rPr>
              <a:t>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7" y="0"/>
            <a:ext cx="72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0"/>
            <a:ext cx="5051446" cy="6858000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9" y="3693249"/>
            <a:ext cx="4562072" cy="2667829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392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39" y="0"/>
            <a:ext cx="560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Learning Tools Interoperability (LTI) Launch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Quick Review...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a link in the LMS</a:t>
            </a:r>
          </a:p>
          <a:p>
            <a:pPr lvl="1"/>
            <a:r>
              <a:rPr lang="en-US" dirty="0" smtClean="0"/>
              <a:t>The tool is launched using LTI/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May be a new window or in an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LMS data is signed using a shared secret and and passed to the external tool</a:t>
            </a:r>
          </a:p>
          <a:p>
            <a:pPr lvl="1"/>
            <a:r>
              <a:rPr lang="en-US" dirty="0" smtClean="0"/>
              <a:t>The tool provisions the context, user, and link and then sets up a session automatically logging the user into the tool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42" y="6126163"/>
            <a:ext cx="4301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http://</a:t>
            </a:r>
            <a:r>
              <a:rPr lang="en-US" sz="2400" dirty="0" err="1">
                <a:solidFill>
                  <a:srgbClr val="FFFF00"/>
                </a:solidFill>
              </a:rPr>
              <a:t>developers.imsglobal.org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171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49" y="1800401"/>
            <a:ext cx="6771331" cy="50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LTI Sample Launch Data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30225" y="1676400"/>
            <a:ext cx="861377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err="1">
                <a:latin typeface="Trebuchet MS" charset="0"/>
              </a:rPr>
              <a:t>lti_version</a:t>
            </a:r>
            <a:r>
              <a:rPr lang="en-US" sz="2200" dirty="0">
                <a:latin typeface="Trebuchet MS" charset="0"/>
              </a:rPr>
              <a:t>=LTI-1p0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lti_message_type</a:t>
            </a:r>
            <a:r>
              <a:rPr lang="en-US" sz="2200" dirty="0">
                <a:latin typeface="Trebuchet MS" charset="0"/>
              </a:rPr>
              <a:t>=basic-</a:t>
            </a:r>
            <a:r>
              <a:rPr lang="en-US" sz="2200" dirty="0" err="1">
                <a:latin typeface="Trebuchet MS" charset="0"/>
              </a:rPr>
              <a:t>lti</a:t>
            </a:r>
            <a:r>
              <a:rPr lang="en-US" sz="2200" dirty="0">
                <a:latin typeface="Trebuchet MS" charset="0"/>
              </a:rPr>
              <a:t>-launch-request</a:t>
            </a: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context_id</a:t>
            </a:r>
            <a:r>
              <a:rPr lang="en-US" sz="2200" dirty="0">
                <a:latin typeface="Trebuchet MS" charset="0"/>
              </a:rPr>
              <a:t>=456434513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context_title</a:t>
            </a:r>
            <a:r>
              <a:rPr lang="en-US" sz="2200" dirty="0">
                <a:latin typeface="Trebuchet MS" charset="0"/>
              </a:rPr>
              <a:t>=SI301 – </a:t>
            </a:r>
            <a:r>
              <a:rPr lang="en-US" sz="2200" dirty="0" smtClean="0">
                <a:latin typeface="Trebuchet MS" charset="0"/>
              </a:rPr>
              <a:t>PHP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>
                <a:latin typeface="Trebuchet MS" charset="0"/>
              </a:rPr>
              <a:t>resource_link_id</a:t>
            </a:r>
            <a:r>
              <a:rPr lang="en-US" sz="2200" dirty="0">
                <a:latin typeface="Trebuchet MS" charset="0"/>
              </a:rPr>
              <a:t>=120988f929-274612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user_id</a:t>
            </a:r>
            <a:r>
              <a:rPr lang="en-US" sz="2200" dirty="0">
                <a:latin typeface="Trebuchet MS" charset="0"/>
              </a:rPr>
              <a:t>=292832126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Trebuchet MS" charset="0"/>
              </a:rPr>
              <a:t>roles=Instructor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lis_person_name_full</a:t>
            </a:r>
            <a:r>
              <a:rPr lang="en-US" sz="2200" dirty="0">
                <a:latin typeface="Trebuchet MS" charset="0"/>
              </a:rPr>
              <a:t>=Charles R. Severance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lis_person_contact_email_primary</a:t>
            </a:r>
            <a:r>
              <a:rPr lang="en-US" sz="2200" dirty="0">
                <a:latin typeface="Trebuchet MS" charset="0"/>
              </a:rPr>
              <a:t> = </a:t>
            </a:r>
            <a:r>
              <a:rPr lang="en-US" sz="2200" dirty="0" err="1">
                <a:latin typeface="Trebuchet MS" charset="0"/>
              </a:rPr>
              <a:t>csev@umich.edu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tool_consumer_instance_description</a:t>
            </a:r>
            <a:r>
              <a:rPr lang="en-US" sz="2200" dirty="0">
                <a:latin typeface="Trebuchet MS" charset="0"/>
              </a:rPr>
              <a:t>=University of </a:t>
            </a:r>
            <a:r>
              <a:rPr lang="en-US" sz="2200" dirty="0" smtClean="0">
                <a:latin typeface="Trebuchet MS" charset="0"/>
              </a:rPr>
              <a:t>School</a:t>
            </a:r>
          </a:p>
          <a:p>
            <a:pPr eaLnBrk="1" hangingPunct="1"/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oauth_consumer_key</a:t>
            </a:r>
            <a:r>
              <a:rPr lang="en-US" sz="2200" dirty="0">
                <a:solidFill>
                  <a:srgbClr val="FFFF00"/>
                </a:solidFill>
                <a:latin typeface="Trebuchet MS" charset="0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lmsng.school.edu</a:t>
            </a:r>
            <a:endParaRPr lang="en-US" sz="2200" dirty="0">
              <a:solidFill>
                <a:srgbClr val="FFFF00"/>
              </a:solidFill>
              <a:latin typeface="Trebuchet MS" charset="0"/>
            </a:endParaRPr>
          </a:p>
          <a:p>
            <a:pPr eaLnBrk="1" hangingPunct="1"/>
            <a:r>
              <a:rPr lang="en-US" sz="2200" dirty="0" smtClean="0">
                <a:latin typeface="Trebuchet MS" charset="0"/>
              </a:rPr>
              <a:t>...</a:t>
            </a:r>
            <a:endParaRPr lang="en-US" sz="22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9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2" y="0"/>
            <a:ext cx="7446475" cy="6858000"/>
          </a:xfrm>
          <a:prstGeom prst="rect">
            <a:avLst/>
          </a:prstGeom>
        </p:spPr>
      </p:pic>
      <p:pic>
        <p:nvPicPr>
          <p:cNvPr id="5" name="Picture 4" descr="Oauth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1" y="2234425"/>
            <a:ext cx="1126045" cy="1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1749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09600" y="2514600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Week 1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LTI Tool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Movie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9906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LMS Looks up User and Course </a:t>
            </a:r>
            <a:r>
              <a:rPr lang="en-US" sz="2000" dirty="0" smtClean="0">
                <a:latin typeface="Trebuchet MS" charset="0"/>
              </a:rPr>
              <a:t>Information in LMS session.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1752600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Information is signed </a:t>
            </a:r>
            <a:r>
              <a:rPr lang="en-US" sz="2000" dirty="0" smtClean="0">
                <a:latin typeface="Trebuchet MS" charset="0"/>
              </a:rPr>
              <a:t>using</a:t>
            </a:r>
          </a:p>
          <a:p>
            <a:pPr algn="ctr"/>
            <a:r>
              <a:rPr lang="en-US" sz="2000" dirty="0" err="1" smtClean="0">
                <a:latin typeface="Trebuchet MS" charset="0"/>
              </a:rPr>
              <a:t>OAuth</a:t>
            </a:r>
            <a:r>
              <a:rPr lang="en-US" sz="2000" dirty="0" smtClean="0">
                <a:latin typeface="Trebuchet MS" charset="0"/>
              </a:rPr>
              <a:t> using a </a:t>
            </a:r>
            <a:r>
              <a:rPr lang="en-US" sz="2000" dirty="0" smtClean="0">
                <a:solidFill>
                  <a:srgbClr val="FF0000"/>
                </a:solidFill>
                <a:latin typeface="Trebuchet MS" charset="0"/>
              </a:rPr>
              <a:t>shared secret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0200" y="259080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Form data sent to 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0278" y="1371600"/>
            <a:ext cx="3461322" cy="2209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8180" y="2895600"/>
            <a:ext cx="1479620" cy="685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nd-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57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50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rebuchet MS" charset="0"/>
              </a:rPr>
              <a:t>Form is immediately auto-submitted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37123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3797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1570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&lt;head&gt;</a:t>
            </a:r>
          </a:p>
          <a:p>
            <a:r>
              <a:rPr lang="en-US">
                <a:latin typeface="Trebuchet MS" charset="0"/>
              </a:rPr>
              <a:t>&lt;meta redirect </a:t>
            </a:r>
          </a:p>
          <a:p>
            <a:r>
              <a:rPr lang="en-US">
                <a:latin typeface="Trebuchet MS" charset="0"/>
              </a:rPr>
              <a:t>     page=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main.php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&gt;</a:t>
            </a:r>
          </a:p>
          <a:p>
            <a:r>
              <a:rPr lang="en-US">
                <a:latin typeface="Trebuchet MS" charset="0"/>
              </a:rPr>
              <a:t>&lt;/head&gt;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49530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produces </a:t>
            </a:r>
          </a:p>
          <a:p>
            <a:pPr algn="ctr"/>
            <a:r>
              <a:rPr lang="en-US" sz="2000">
                <a:latin typeface="Trebuchet MS" charset="0"/>
              </a:rPr>
              <a:t>first page.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3352800"/>
            <a:ext cx="2667000" cy="16002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267200" y="4267200"/>
            <a:ext cx="1676400" cy="9906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 charset="0"/>
              </a:rPr>
              <a:t>Browser follows redirect…</a:t>
            </a:r>
          </a:p>
        </p:txBody>
      </p:sp>
    </p:spTree>
    <p:extLst>
      <p:ext uri="{BB962C8B-B14F-4D97-AF65-F5344CB8AC3E}">
        <p14:creationId xmlns:p14="http://schemas.microsoft.com/office/powerpoint/2010/main" val="2100953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4821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Untitled 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0322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665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LTI Launch and the Core 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"The big join"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9324" cy="4525963"/>
          </a:xfrm>
        </p:spPr>
        <p:txBody>
          <a:bodyPr/>
          <a:lstStyle/>
          <a:p>
            <a:r>
              <a:rPr lang="en-US" dirty="0" smtClean="0"/>
              <a:t>A free tool from Oracle / MySQL</a:t>
            </a:r>
          </a:p>
          <a:p>
            <a:r>
              <a:rPr lang="en-US" dirty="0" smtClean="0"/>
              <a:t>Database design, visualization, etc...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7" y="1632350"/>
            <a:ext cx="2919322" cy="381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263" y="6212125"/>
            <a:ext cx="802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www.mysql.com</a:t>
            </a:r>
            <a:r>
              <a:rPr lang="en-US" sz="2400" dirty="0"/>
              <a:t>/products/workbench/design/</a:t>
            </a:r>
          </a:p>
        </p:txBody>
      </p:sp>
    </p:spTree>
    <p:extLst>
      <p:ext uri="{BB962C8B-B14F-4D97-AF65-F5344CB8AC3E}">
        <p14:creationId xmlns:p14="http://schemas.microsoft.com/office/powerpoint/2010/main" val="28768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4343400"/>
            <a:ext cx="3657600" cy="1600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87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3427"/>
            <a:ext cx="725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172877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seeing context, link and user for the first time – need to create </a:t>
            </a:r>
          </a:p>
          <a:p>
            <a:r>
              <a:rPr lang="en-US" dirty="0" smtClean="0"/>
              <a:t>Might already have records in place but see new data like name, title or email</a:t>
            </a:r>
          </a:p>
          <a:p>
            <a:r>
              <a:rPr lang="en-US" dirty="0" smtClean="0"/>
              <a:t>Might already have the data no changed are needed (most common)</a:t>
            </a:r>
          </a:p>
          <a:p>
            <a:r>
              <a:rPr lang="en-US" dirty="0" smtClean="0"/>
              <a:t>Need to provision the session and global objects ($USER, $CONTEXT, and $LINK)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62" y="401875"/>
            <a:ext cx="891188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k.key_id</a:t>
            </a:r>
            <a:r>
              <a:rPr lang="en-US" dirty="0"/>
              <a:t>, </a:t>
            </a:r>
            <a:r>
              <a:rPr lang="en-US" dirty="0" err="1"/>
              <a:t>k.key_key</a:t>
            </a:r>
            <a:r>
              <a:rPr lang="en-US" dirty="0"/>
              <a:t>, </a:t>
            </a:r>
            <a:r>
              <a:rPr lang="en-US" dirty="0" err="1"/>
              <a:t>k.secret</a:t>
            </a:r>
            <a:r>
              <a:rPr lang="en-US" dirty="0"/>
              <a:t>, </a:t>
            </a:r>
            <a:r>
              <a:rPr lang="en-US" dirty="0" err="1"/>
              <a:t>k.new_secret</a:t>
            </a:r>
            <a:r>
              <a:rPr lang="en-US" dirty="0"/>
              <a:t>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key_settings_url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n.nonce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c.context_id</a:t>
            </a:r>
            <a:r>
              <a:rPr lang="en-US" dirty="0"/>
              <a:t>, </a:t>
            </a:r>
            <a:r>
              <a:rPr lang="en-US" dirty="0" err="1"/>
              <a:t>c.title</a:t>
            </a:r>
            <a:r>
              <a:rPr lang="en-US" dirty="0"/>
              <a:t> AS </a:t>
            </a:r>
            <a:r>
              <a:rPr lang="en-US" dirty="0" err="1"/>
              <a:t>context_title</a:t>
            </a:r>
            <a:r>
              <a:rPr lang="en-US" dirty="0"/>
              <a:t>, context_sha256,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context_settings_url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l.link_id</a:t>
            </a:r>
            <a:r>
              <a:rPr lang="en-US" dirty="0"/>
              <a:t>, </a:t>
            </a:r>
            <a:r>
              <a:rPr lang="en-US" dirty="0" err="1"/>
              <a:t>l.title</a:t>
            </a:r>
            <a:r>
              <a:rPr lang="en-US" dirty="0"/>
              <a:t> AS </a:t>
            </a:r>
            <a:r>
              <a:rPr lang="en-US" dirty="0" err="1"/>
              <a:t>link_title</a:t>
            </a:r>
            <a:r>
              <a:rPr lang="en-US" dirty="0"/>
              <a:t>, </a:t>
            </a:r>
            <a:r>
              <a:rPr lang="en-US" dirty="0" err="1"/>
              <a:t>l.settings</a:t>
            </a:r>
            <a:r>
              <a:rPr lang="en-US" dirty="0"/>
              <a:t> AS </a:t>
            </a:r>
            <a:r>
              <a:rPr lang="en-US" dirty="0" err="1"/>
              <a:t>link_settings</a:t>
            </a:r>
            <a:r>
              <a:rPr lang="en-US" dirty="0"/>
              <a:t>, </a:t>
            </a:r>
            <a:r>
              <a:rPr lang="en-US" dirty="0" err="1"/>
              <a:t>l.settings_url</a:t>
            </a:r>
            <a:r>
              <a:rPr lang="en-US" dirty="0"/>
              <a:t> AS </a:t>
            </a:r>
            <a:r>
              <a:rPr lang="en-US" dirty="0" err="1"/>
              <a:t>link_settings_url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u.user_id</a:t>
            </a:r>
            <a:r>
              <a:rPr lang="en-US" dirty="0"/>
              <a:t>, </a:t>
            </a:r>
            <a:r>
              <a:rPr lang="en-US" dirty="0" err="1"/>
              <a:t>u.displayname</a:t>
            </a:r>
            <a:r>
              <a:rPr lang="en-US" dirty="0"/>
              <a:t> AS </a:t>
            </a:r>
            <a:r>
              <a:rPr lang="en-US" dirty="0" err="1"/>
              <a:t>user_displayname</a:t>
            </a:r>
            <a:r>
              <a:rPr lang="en-US" dirty="0"/>
              <a:t>, </a:t>
            </a:r>
            <a:r>
              <a:rPr lang="en-US" dirty="0" err="1"/>
              <a:t>u.email</a:t>
            </a:r>
            <a:r>
              <a:rPr lang="en-US" dirty="0"/>
              <a:t> AS </a:t>
            </a:r>
            <a:r>
              <a:rPr lang="en-US" dirty="0" err="1"/>
              <a:t>user_email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u.subscribe</a:t>
            </a:r>
            <a:r>
              <a:rPr lang="en-US" dirty="0"/>
              <a:t> AS subscribe, u.user_sha256 AS user_sha256,</a:t>
            </a:r>
          </a:p>
          <a:p>
            <a:r>
              <a:rPr lang="en-US" dirty="0"/>
              <a:t>  </a:t>
            </a:r>
            <a:r>
              <a:rPr lang="en-US" dirty="0" err="1"/>
              <a:t>m.membership_id</a:t>
            </a:r>
            <a:r>
              <a:rPr lang="en-US" dirty="0"/>
              <a:t>, </a:t>
            </a:r>
            <a:r>
              <a:rPr lang="en-US" dirty="0" err="1"/>
              <a:t>m.role</a:t>
            </a:r>
            <a:r>
              <a:rPr lang="en-US" dirty="0"/>
              <a:t>, </a:t>
            </a:r>
            <a:r>
              <a:rPr lang="en-US" dirty="0" err="1"/>
              <a:t>m.role_override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p.profile_id</a:t>
            </a:r>
            <a:r>
              <a:rPr lang="en-US" dirty="0"/>
              <a:t>, </a:t>
            </a:r>
            <a:r>
              <a:rPr lang="en-US" dirty="0" err="1"/>
              <a:t>p.displayname</a:t>
            </a:r>
            <a:r>
              <a:rPr lang="en-US" dirty="0"/>
              <a:t> AS </a:t>
            </a:r>
            <a:r>
              <a:rPr lang="en-US" dirty="0" err="1"/>
              <a:t>profile_displayname</a:t>
            </a:r>
            <a:r>
              <a:rPr lang="en-US" dirty="0"/>
              <a:t>, </a:t>
            </a:r>
            <a:r>
              <a:rPr lang="en-US" dirty="0" err="1"/>
              <a:t>p.email</a:t>
            </a:r>
            <a:r>
              <a:rPr lang="en-US" dirty="0"/>
              <a:t> AS </a:t>
            </a:r>
            <a:r>
              <a:rPr lang="en-US" dirty="0" err="1"/>
              <a:t>profile_email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p.subscribe</a:t>
            </a:r>
            <a:r>
              <a:rPr lang="en-US" dirty="0"/>
              <a:t> AS </a:t>
            </a:r>
            <a:r>
              <a:rPr lang="en-US" dirty="0" err="1"/>
              <a:t>profile_subscribe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s.service_id</a:t>
            </a:r>
            <a:r>
              <a:rPr lang="en-US" dirty="0"/>
              <a:t>, </a:t>
            </a:r>
            <a:r>
              <a:rPr lang="en-US" dirty="0" err="1"/>
              <a:t>s.service_key</a:t>
            </a:r>
            <a:r>
              <a:rPr lang="en-US" dirty="0"/>
              <a:t> AS service,</a:t>
            </a:r>
          </a:p>
          <a:p>
            <a:r>
              <a:rPr lang="en-US" dirty="0"/>
              <a:t>  </a:t>
            </a:r>
            <a:r>
              <a:rPr lang="en-US" dirty="0" err="1"/>
              <a:t>r.result_id</a:t>
            </a:r>
            <a:r>
              <a:rPr lang="en-US" dirty="0"/>
              <a:t>, </a:t>
            </a:r>
            <a:r>
              <a:rPr lang="en-US" dirty="0" err="1"/>
              <a:t>r.sourcedid</a:t>
            </a:r>
            <a:r>
              <a:rPr lang="en-US" dirty="0"/>
              <a:t>, </a:t>
            </a:r>
            <a:r>
              <a:rPr lang="en-US" dirty="0" err="1"/>
              <a:t>r.grade</a:t>
            </a:r>
            <a:r>
              <a:rPr lang="en-US" dirty="0"/>
              <a:t>, </a:t>
            </a:r>
            <a:r>
              <a:rPr lang="en-US" dirty="0" err="1"/>
              <a:t>r.result_url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lti_key</a:t>
            </a:r>
            <a:r>
              <a:rPr lang="en-US" dirty="0"/>
              <a:t> AS k</a:t>
            </a:r>
          </a:p>
          <a:p>
            <a:r>
              <a:rPr lang="en-US" dirty="0"/>
              <a:t>  LEFT JOIN </a:t>
            </a:r>
            <a:r>
              <a:rPr lang="en-US" dirty="0" err="1"/>
              <a:t>lti_nonce</a:t>
            </a:r>
            <a:r>
              <a:rPr lang="en-US" dirty="0"/>
              <a:t> AS n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n.key_id</a:t>
            </a:r>
            <a:r>
              <a:rPr lang="en-US" dirty="0"/>
              <a:t> AND </a:t>
            </a:r>
            <a:r>
              <a:rPr lang="en-US" dirty="0" err="1"/>
              <a:t>n.nonce</a:t>
            </a:r>
            <a:r>
              <a:rPr lang="en-US" dirty="0"/>
              <a:t> = :nonce</a:t>
            </a:r>
          </a:p>
          <a:p>
            <a:r>
              <a:rPr lang="en-US" dirty="0"/>
              <a:t>  LEFT JOIN </a:t>
            </a:r>
            <a:r>
              <a:rPr lang="en-US" dirty="0" err="1"/>
              <a:t>lti_context</a:t>
            </a:r>
            <a:r>
              <a:rPr lang="en-US" dirty="0"/>
              <a:t> AS c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c.key_id</a:t>
            </a:r>
            <a:r>
              <a:rPr lang="en-US" dirty="0"/>
              <a:t> AND c.context_sha256 = :context</a:t>
            </a:r>
          </a:p>
          <a:p>
            <a:r>
              <a:rPr lang="en-US" dirty="0"/>
              <a:t>  LEFT JOIN </a:t>
            </a:r>
            <a:r>
              <a:rPr lang="en-US" dirty="0" err="1"/>
              <a:t>lti_link</a:t>
            </a:r>
            <a:r>
              <a:rPr lang="en-US" dirty="0"/>
              <a:t> AS l ON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l.context_id</a:t>
            </a:r>
            <a:r>
              <a:rPr lang="en-US" dirty="0"/>
              <a:t> AND l.link_sha256 = :link</a:t>
            </a:r>
          </a:p>
          <a:p>
            <a:r>
              <a:rPr lang="en-US" dirty="0"/>
              <a:t>  LEFT JOIN </a:t>
            </a:r>
            <a:r>
              <a:rPr lang="en-US" dirty="0" err="1"/>
              <a:t>lti_user</a:t>
            </a:r>
            <a:r>
              <a:rPr lang="en-US" dirty="0"/>
              <a:t> AS u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u.key_id</a:t>
            </a:r>
            <a:r>
              <a:rPr lang="en-US" dirty="0"/>
              <a:t> AND u.user_sha256 = :user</a:t>
            </a:r>
          </a:p>
          <a:p>
            <a:r>
              <a:rPr lang="en-US" dirty="0"/>
              <a:t>  LEFT JOIN </a:t>
            </a:r>
            <a:r>
              <a:rPr lang="en-US" dirty="0" err="1"/>
              <a:t>lti_membership</a:t>
            </a:r>
            <a:r>
              <a:rPr lang="en-US" dirty="0"/>
              <a:t> AS m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m.user_id</a:t>
            </a:r>
            <a:r>
              <a:rPr lang="en-US" dirty="0"/>
              <a:t> AND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m.context_id</a:t>
            </a:r>
            <a:endParaRPr lang="en-US" dirty="0"/>
          </a:p>
          <a:p>
            <a:r>
              <a:rPr lang="en-US" dirty="0"/>
              <a:t>  LEFT JOIN profile AS p ON </a:t>
            </a:r>
            <a:r>
              <a:rPr lang="en-US" dirty="0" err="1"/>
              <a:t>u.profile_id</a:t>
            </a:r>
            <a:r>
              <a:rPr lang="en-US" dirty="0"/>
              <a:t> = </a:t>
            </a:r>
            <a:r>
              <a:rPr lang="en-US" dirty="0" err="1"/>
              <a:t>p.profile_id</a:t>
            </a:r>
            <a:endParaRPr lang="en-US" dirty="0"/>
          </a:p>
          <a:p>
            <a:r>
              <a:rPr lang="en-US" dirty="0"/>
              <a:t>  LEFT JOIN </a:t>
            </a:r>
            <a:r>
              <a:rPr lang="en-US" dirty="0" err="1"/>
              <a:t>lti_service</a:t>
            </a:r>
            <a:r>
              <a:rPr lang="en-US" dirty="0"/>
              <a:t> AS s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s.key_id</a:t>
            </a:r>
            <a:r>
              <a:rPr lang="en-US" dirty="0"/>
              <a:t> AND s.service_sha256 = :service</a:t>
            </a:r>
          </a:p>
          <a:p>
            <a:r>
              <a:rPr lang="en-US" dirty="0"/>
              <a:t>  LEFT JOIN </a:t>
            </a:r>
            <a:r>
              <a:rPr lang="en-US" dirty="0" err="1"/>
              <a:t>lti_result</a:t>
            </a:r>
            <a:r>
              <a:rPr lang="en-US" dirty="0"/>
              <a:t> AS r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r.user_id</a:t>
            </a:r>
            <a:r>
              <a:rPr lang="en-US" dirty="0"/>
              <a:t> AND </a:t>
            </a:r>
            <a:r>
              <a:rPr lang="en-US" dirty="0" err="1"/>
              <a:t>l.link_id</a:t>
            </a:r>
            <a:r>
              <a:rPr lang="en-US" dirty="0"/>
              <a:t> = </a:t>
            </a:r>
            <a:r>
              <a:rPr lang="en-US" dirty="0" err="1"/>
              <a:t>r.link_id</a:t>
            </a:r>
            <a:endParaRPr lang="en-US" dirty="0"/>
          </a:p>
          <a:p>
            <a:r>
              <a:rPr lang="en-US" dirty="0"/>
              <a:t>WHERE k.key_sha256 = :key LIMIT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089" y="6347485"/>
            <a:ext cx="505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loadAllData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"Big Join"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may be</a:t>
            </a:r>
          </a:p>
          <a:p>
            <a:pPr lvl="1"/>
            <a:r>
              <a:rPr lang="en-US" dirty="0" smtClean="0"/>
              <a:t>Completely empty (all new data)</a:t>
            </a:r>
          </a:p>
          <a:p>
            <a:pPr lvl="1"/>
            <a:r>
              <a:rPr lang="en-US" dirty="0" smtClean="0"/>
              <a:t>Match launch data perfectly</a:t>
            </a:r>
          </a:p>
          <a:p>
            <a:pPr lvl="1"/>
            <a:r>
              <a:rPr lang="en-US" dirty="0" smtClean="0"/>
              <a:t>Partially there or updated data</a:t>
            </a:r>
          </a:p>
          <a:p>
            <a:r>
              <a:rPr lang="en-US" dirty="0" smtClean="0"/>
              <a:t>LTIX::</a:t>
            </a:r>
            <a:r>
              <a:rPr lang="en-US" dirty="0" err="1" smtClean="0"/>
              <a:t>adjustData</a:t>
            </a:r>
            <a:r>
              <a:rPr lang="en-US" dirty="0" smtClean="0"/>
              <a:t>() uses INSERT and UPDATE statements to make sure the data in the </a:t>
            </a:r>
            <a:r>
              <a:rPr lang="en-US" dirty="0" err="1" smtClean="0"/>
              <a:t>lti</a:t>
            </a:r>
            <a:r>
              <a:rPr lang="en-US" dirty="0" smtClean="0"/>
              <a:t>_ tables matches incoming LTI data</a:t>
            </a:r>
          </a:p>
          <a:p>
            <a:r>
              <a:rPr lang="en-US" dirty="0" smtClean="0"/>
              <a:t>Session is provisioned and tool is launched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917" y="6345342"/>
            <a:ext cx="37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blend of Moodle and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Updating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completely automated schema upgrades like Moodle and Rails</a:t>
            </a:r>
          </a:p>
          <a:p>
            <a:r>
              <a:rPr lang="en-US" dirty="0" smtClean="0"/>
              <a:t>Should be convenient for both new installations and continuous evolution during development</a:t>
            </a:r>
          </a:p>
          <a:p>
            <a:r>
              <a:rPr lang="en-US" dirty="0" smtClean="0"/>
              <a:t>Each table has a version number based on date/time that the change was made</a:t>
            </a:r>
          </a:p>
          <a:p>
            <a:pPr lvl="1"/>
            <a:r>
              <a:rPr lang="en-US" dirty="0"/>
              <a:t>201409242100</a:t>
            </a:r>
          </a:p>
        </p:txBody>
      </p:sp>
    </p:spTree>
    <p:extLst>
      <p:ext uri="{BB962C8B-B14F-4D97-AF65-F5344CB8AC3E}">
        <p14:creationId xmlns:p14="http://schemas.microsoft.com/office/powerpoint/2010/main" val="30245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9" y="0"/>
            <a:ext cx="821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Database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0052"/>
          </a:xfrm>
        </p:spPr>
        <p:txBody>
          <a:bodyPr/>
          <a:lstStyle/>
          <a:p>
            <a:r>
              <a:rPr lang="en-US" dirty="0" smtClean="0"/>
              <a:t>The global database version should be the maximum version across all </a:t>
            </a:r>
            <a:r>
              <a:rPr lang="en-US" dirty="0" err="1" smtClean="0"/>
              <a:t>database.php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It is stored in </a:t>
            </a:r>
            <a:r>
              <a:rPr lang="en-US" dirty="0" err="1" smtClean="0">
                <a:solidFill>
                  <a:srgbClr val="FFFF00"/>
                </a:solidFill>
              </a:rPr>
              <a:t>setup.php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Used to remind folks when to run </a:t>
            </a:r>
            <a:r>
              <a:rPr lang="en-US" dirty="0" err="1" smtClean="0"/>
              <a:t>upgrade.php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49" y="4645677"/>
            <a:ext cx="85575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&lt;?</a:t>
            </a:r>
            <a:r>
              <a:rPr lang="en-US" sz="1600" dirty="0" err="1">
                <a:latin typeface="Courier"/>
                <a:cs typeface="Courier"/>
              </a:rPr>
              <a:t>php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// This is where we change the overall database version to trigger</a:t>
            </a:r>
          </a:p>
          <a:p>
            <a:r>
              <a:rPr lang="en-US" sz="1600" dirty="0">
                <a:latin typeface="Courier"/>
                <a:cs typeface="Courier"/>
              </a:rPr>
              <a:t>// upgrade checking - don't change this unless you want to trigger</a:t>
            </a:r>
          </a:p>
          <a:p>
            <a:r>
              <a:rPr lang="en-US" sz="1600" dirty="0">
                <a:latin typeface="Courier"/>
                <a:cs typeface="Courier"/>
              </a:rPr>
              <a:t>// database upgrade messages it should be the max of all versions in</a:t>
            </a:r>
          </a:p>
          <a:p>
            <a:r>
              <a:rPr lang="en-US" sz="1600" dirty="0">
                <a:latin typeface="Courier"/>
                <a:cs typeface="Courier"/>
              </a:rPr>
              <a:t>// all </a:t>
            </a:r>
            <a:r>
              <a:rPr lang="en-US" sz="1600" dirty="0" err="1">
                <a:latin typeface="Courier"/>
                <a:cs typeface="Courier"/>
              </a:rPr>
              <a:t>database.php</a:t>
            </a:r>
            <a:r>
              <a:rPr lang="en-US" sz="1600" dirty="0">
                <a:latin typeface="Courier"/>
                <a:cs typeface="Courier"/>
              </a:rPr>
              <a:t> files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$CFG-&gt;</a:t>
            </a:r>
            <a:r>
              <a:rPr lang="en-US" sz="1600" dirty="0" err="1">
                <a:latin typeface="Courier"/>
                <a:cs typeface="Courier"/>
              </a:rPr>
              <a:t>dbversion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201410150800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753129"/>
            <a:ext cx="8321082" cy="4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981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/classes/</a:t>
            </a:r>
            <a:r>
              <a:rPr lang="en-US" dirty="0" err="1"/>
              <a:t>Tsugi.Core.Context.html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22"/>
            <a:ext cx="9144000" cy="488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939" y="1955251"/>
            <a:ext cx="399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Goes through all of the </a:t>
            </a:r>
            <a:r>
              <a:rPr lang="en-US" dirty="0" err="1" smtClean="0">
                <a:solidFill>
                  <a:srgbClr val="660066"/>
                </a:solidFill>
              </a:rPr>
              <a:t>database.php</a:t>
            </a:r>
            <a:r>
              <a:rPr lang="en-US" dirty="0" smtClean="0">
                <a:solidFill>
                  <a:srgbClr val="660066"/>
                </a:solidFill>
              </a:rPr>
              <a:t> files below the $CFG-&gt;</a:t>
            </a:r>
            <a:r>
              <a:rPr lang="en-US" dirty="0" err="1" smtClean="0">
                <a:solidFill>
                  <a:srgbClr val="660066"/>
                </a:solidFill>
              </a:rPr>
              <a:t>tool_folders</a:t>
            </a:r>
            <a:r>
              <a:rPr lang="en-US" dirty="0" smtClean="0">
                <a:solidFill>
                  <a:srgbClr val="660066"/>
                </a:solidFill>
              </a:rPr>
              <a:t> and checks for any needed new tables and/or tables to upgrade.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7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database.php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DATABASE_UNINSTALL</a:t>
            </a:r>
          </a:p>
          <a:p>
            <a:pPr lvl="1"/>
            <a:r>
              <a:rPr lang="en-US" dirty="0" smtClean="0"/>
              <a:t>Array of statements to drop all tables for the tool</a:t>
            </a:r>
          </a:p>
          <a:p>
            <a:r>
              <a:rPr lang="en-US" dirty="0"/>
              <a:t>$</a:t>
            </a:r>
            <a:r>
              <a:rPr lang="en-US" dirty="0" smtClean="0"/>
              <a:t>DATABASE_INSTALL</a:t>
            </a:r>
          </a:p>
          <a:p>
            <a:pPr lvl="1"/>
            <a:r>
              <a:rPr lang="en-US" dirty="0" smtClean="0"/>
              <a:t>Array of table names and CREATE statements</a:t>
            </a:r>
          </a:p>
          <a:p>
            <a:r>
              <a:rPr lang="en-US" dirty="0" smtClean="0"/>
              <a:t>$DATABASE_UPGRADE(optional)</a:t>
            </a:r>
          </a:p>
          <a:p>
            <a:pPr lvl="1"/>
            <a:r>
              <a:rPr lang="en-US" dirty="0" smtClean="0"/>
              <a:t>A function which is given the "old version" and returns the "new version" after patching the table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814" y="217251"/>
            <a:ext cx="7953485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&lt;?</a:t>
            </a:r>
            <a:r>
              <a:rPr lang="en-US" sz="1600" b="1" dirty="0" err="1">
                <a:latin typeface="Courier"/>
                <a:cs typeface="Courier"/>
              </a:rPr>
              <a:t>php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uninstall this tool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$DATABASE_UNINSTALL </a:t>
            </a:r>
            <a:r>
              <a:rPr lang="en-US" sz="1600" b="1" dirty="0">
                <a:latin typeface="Courier"/>
                <a:cs typeface="Courier"/>
              </a:rPr>
              <a:t>= array(</a:t>
            </a:r>
          </a:p>
          <a:p>
            <a:r>
              <a:rPr lang="en-US" sz="1600" b="1" dirty="0">
                <a:latin typeface="Courier"/>
                <a:cs typeface="Courier"/>
              </a:rPr>
              <a:t>"drop table if exists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</a:t>
            </a:r>
          </a:p>
          <a:p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create the </a:t>
            </a:r>
            <a:r>
              <a:rPr lang="en-US" sz="1600" b="1" dirty="0" smtClean="0">
                <a:latin typeface="Courier"/>
                <a:cs typeface="Courier"/>
              </a:rPr>
              <a:t>tables if they </a:t>
            </a:r>
            <a:r>
              <a:rPr lang="en-US" sz="1600" b="1" dirty="0">
                <a:latin typeface="Courier"/>
                <a:cs typeface="Courier"/>
              </a:rPr>
              <a:t>don't exist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$DATABASE_INSTALL </a:t>
            </a:r>
            <a:r>
              <a:rPr lang="en-US" sz="1600" b="1" dirty="0">
                <a:latin typeface="Courier"/>
                <a:cs typeface="Courier"/>
              </a:rPr>
              <a:t>= array</a:t>
            </a:r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b="1" dirty="0"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latin typeface="Courier"/>
                <a:cs typeface="Courier"/>
              </a:rPr>
              <a:t>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attend",</a:t>
            </a:r>
          </a:p>
          <a:p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latin typeface="Courier"/>
                <a:cs typeface="Courier"/>
              </a:rPr>
              <a:t>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 INTEGER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CONSTRAINT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attend_ibfk_2`</a:t>
            </a:r>
          </a:p>
          <a:p>
            <a:r>
              <a:rPr lang="en-US" sz="1600" b="1" dirty="0">
                <a:latin typeface="Courier"/>
                <a:cs typeface="Courier"/>
              </a:rPr>
              <a:t>        FOREIGN KEY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REFERENCES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lti_user</a:t>
            </a:r>
            <a:r>
              <a:rPr lang="en-US" sz="1600" b="1" dirty="0">
                <a:latin typeface="Courier"/>
                <a:cs typeface="Courier"/>
              </a:rPr>
              <a:t>`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ON DELETE CASCADE ON UPDATE CASCADE,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UNIQUE(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, attend)</a:t>
            </a:r>
          </a:p>
          <a:p>
            <a:r>
              <a:rPr lang="en-US" sz="1600" b="1" dirty="0">
                <a:latin typeface="Courier"/>
                <a:cs typeface="Courier"/>
              </a:rPr>
              <a:t>) ENGINE = </a:t>
            </a:r>
            <a:r>
              <a:rPr lang="en-US" sz="1600" b="1" dirty="0" err="1">
                <a:latin typeface="Courier"/>
                <a:cs typeface="Courier"/>
              </a:rPr>
              <a:t>InnoDB</a:t>
            </a:r>
            <a:r>
              <a:rPr lang="en-US" sz="1600" b="1" dirty="0">
                <a:latin typeface="Courier"/>
                <a:cs typeface="Courier"/>
              </a:rPr>
              <a:t> DEFAULT CHARSET=utf8</a:t>
            </a:r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2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1019406"/>
            <a:ext cx="8559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// Database upgrade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$DATABASE_UPGRADE </a:t>
            </a:r>
            <a:r>
              <a:rPr lang="en-US" sz="1600" b="1" dirty="0">
                <a:latin typeface="Courier"/>
                <a:cs typeface="Courier"/>
              </a:rPr>
              <a:t>= function($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latin typeface="Courier"/>
                <a:cs typeface="Courier"/>
              </a:rPr>
              <a:t>    global $CFG;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// Version 2014042200 improvements</a:t>
            </a:r>
          </a:p>
          <a:p>
            <a:r>
              <a:rPr lang="en-US" sz="1600" b="1" dirty="0">
                <a:latin typeface="Courier"/>
                <a:cs typeface="Courier"/>
              </a:rPr>
              <a:t>    if ( 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 &lt; 2014042200 ) {</a:t>
            </a:r>
          </a:p>
          <a:p>
            <a:r>
              <a:rPr lang="en-US" sz="1600" b="1" dirty="0">
                <a:latin typeface="Courier"/>
                <a:cs typeface="Courier"/>
              </a:rPr>
              <a:t>        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= "ALTER TABLE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   </a:t>
            </a:r>
            <a:r>
              <a:rPr lang="en-US" sz="1600" b="1" dirty="0" smtClean="0">
                <a:solidFill>
                  <a:srgbClr val="00FF00"/>
                </a:solidFill>
                <a:latin typeface="Courier"/>
                <a:cs typeface="Courier"/>
              </a:rPr>
              <a:t>{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ADD </a:t>
            </a:r>
            <a:r>
              <a:rPr lang="en-US" sz="1600" b="1" dirty="0" err="1">
                <a:latin typeface="Courier"/>
                <a:cs typeface="Courier"/>
              </a:rPr>
              <a:t>regrade</a:t>
            </a:r>
            <a:r>
              <a:rPr lang="en-US" sz="1600" b="1" dirty="0">
                <a:latin typeface="Courier"/>
                <a:cs typeface="Courier"/>
              </a:rPr>
              <a:t> TINYINT NULL";</a:t>
            </a:r>
          </a:p>
          <a:p>
            <a:r>
              <a:rPr lang="en-US" sz="1600" b="1" dirty="0">
                <a:latin typeface="Courier"/>
                <a:cs typeface="Courier"/>
              </a:rPr>
              <a:t>        echo("Upgrading: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."&lt;</a:t>
            </a:r>
            <a:r>
              <a:rPr lang="en-US" sz="1600" b="1" dirty="0" err="1">
                <a:latin typeface="Courier"/>
                <a:cs typeface="Courier"/>
              </a:rPr>
              <a:t>br</a:t>
            </a:r>
            <a:r>
              <a:rPr lang="en-US" sz="1600" b="1" dirty="0">
                <a:latin typeface="Courier"/>
                <a:cs typeface="Courier"/>
              </a:rPr>
              <a:t>/&gt;\n");</a:t>
            </a:r>
          </a:p>
          <a:p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error_log</a:t>
            </a:r>
            <a:r>
              <a:rPr lang="en-US" sz="1600" b="1" dirty="0">
                <a:latin typeface="Courier"/>
                <a:cs typeface="Courier"/>
              </a:rPr>
              <a:t>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    $q = $PDOX-&gt;</a:t>
            </a:r>
            <a:r>
              <a:rPr lang="en-US" sz="1600" b="1" dirty="0" err="1">
                <a:latin typeface="Courier"/>
                <a:cs typeface="Courier"/>
              </a:rPr>
              <a:t>queryDie</a:t>
            </a:r>
            <a:r>
              <a:rPr lang="en-US" sz="1600" b="1" dirty="0">
                <a:latin typeface="Courier"/>
                <a:cs typeface="Courier"/>
              </a:rPr>
              <a:t>($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return 2014042200;</a:t>
            </a:r>
          </a:p>
          <a:p>
            <a:r>
              <a:rPr lang="en-US" sz="1600" b="1" dirty="0">
                <a:latin typeface="Courier"/>
                <a:cs typeface="Courier"/>
              </a:rPr>
              <a:t>}; // Don't forget the semicolon on anonymous functions 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367655"/>
            <a:ext cx="85591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array</a:t>
            </a:r>
            <a:r>
              <a:rPr lang="en-US" sz="1600" b="1" dirty="0">
                <a:latin typeface="Courier"/>
                <a:cs typeface="Courier"/>
              </a:rPr>
              <a:t>(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",</a:t>
            </a:r>
          </a:p>
          <a:p>
            <a:r>
              <a:rPr lang="en-US" sz="1600" b="1" dirty="0">
                <a:latin typeface="Courier"/>
                <a:cs typeface="Courier"/>
              </a:rPr>
              <a:t>"create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submit_id</a:t>
            </a:r>
            <a:r>
              <a:rPr lang="en-US" sz="1600" b="1" dirty="0">
                <a:latin typeface="Courier"/>
                <a:cs typeface="Courier"/>
              </a:rPr>
              <a:t>  INTEGER NOT NULL KEY AUTO_INCREMENT,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assn_id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json</a:t>
            </a:r>
            <a:r>
              <a:rPr lang="en-US" sz="1600" b="1" dirty="0">
                <a:latin typeface="Courier"/>
                <a:cs typeface="Courier"/>
              </a:rPr>
              <a:t>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note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reflect      TEXT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FF00FF"/>
                </a:solidFill>
                <a:latin typeface="Courier"/>
                <a:cs typeface="Courier"/>
              </a:rPr>
              <a:t>regrade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  TINYINT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updated_at</a:t>
            </a:r>
            <a:r>
              <a:rPr lang="en-US" sz="1600" b="1" dirty="0">
                <a:latin typeface="Courier"/>
                <a:cs typeface="Courier"/>
              </a:rPr>
              <a:t>  DATETIME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created_at</a:t>
            </a:r>
            <a:r>
              <a:rPr lang="en-US" sz="1600" b="1" dirty="0">
                <a:latin typeface="Courier"/>
                <a:cs typeface="Courier"/>
              </a:rPr>
              <a:t>  DATETIME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....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43" y="5185995"/>
            <a:ext cx="8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At the same time you add the migration to $DATABASE_UPGRADE, you change the schema in $DATABASE_INSTALL.  The upgrade will be called with a "later" version for fresh installs.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for the core LTI launch data</a:t>
            </a:r>
          </a:p>
          <a:p>
            <a:r>
              <a:rPr lang="en-US" dirty="0" smtClean="0"/>
              <a:t>Column and table naming rules</a:t>
            </a:r>
          </a:p>
          <a:p>
            <a:r>
              <a:rPr lang="en-US" dirty="0" smtClean="0"/>
              <a:t>Sha256 key convention</a:t>
            </a:r>
          </a:p>
          <a:p>
            <a:r>
              <a:rPr lang="en-US" dirty="0" smtClean="0"/>
              <a:t>Rules for tool tables</a:t>
            </a:r>
          </a:p>
          <a:p>
            <a:r>
              <a:rPr lang="en-US" dirty="0" smtClean="0"/>
              <a:t>LTI Launch Review</a:t>
            </a:r>
          </a:p>
          <a:p>
            <a:r>
              <a:rPr lang="en-US" dirty="0" smtClean="0"/>
              <a:t>Handling launch </a:t>
            </a:r>
            <a:r>
              <a:rPr lang="en-US" smtClean="0"/>
              <a:t>data with the </a:t>
            </a:r>
            <a:r>
              <a:rPr lang="en-US" dirty="0" smtClean="0"/>
              <a:t>"Big Join"</a:t>
            </a:r>
          </a:p>
          <a:p>
            <a:r>
              <a:rPr lang="en-US" dirty="0" smtClean="0"/>
              <a:t>Tool table creation and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40904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4838449" y="5349737"/>
            <a:ext cx="1229515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386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5"/>
            <a:ext cx="917170" cy="91156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1010"/>
            <a:ext cx="7602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(Rails 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All rows have auto-increment integer primary key</a:t>
            </a:r>
          </a:p>
          <a:p>
            <a:r>
              <a:rPr lang="en-US" dirty="0" smtClean="0"/>
              <a:t>Date fields "..._at"</a:t>
            </a:r>
          </a:p>
          <a:p>
            <a:r>
              <a:rPr lang="en-US" dirty="0" smtClean="0"/>
              <a:t>Foreign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545771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100% Rails-Like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Primary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Column and table names are both singular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1036</TotalTime>
  <Words>1988</Words>
  <Application>Microsoft Macintosh PowerPoint</Application>
  <PresentationFormat>On-screen Show (4:3)</PresentationFormat>
  <Paragraphs>312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Black</vt:lpstr>
      <vt:lpstr>TSUGI Framework  Data Model</vt:lpstr>
      <vt:lpstr>YouTube Channel</vt:lpstr>
      <vt:lpstr>MySQL WorkBench</vt:lpstr>
      <vt:lpstr>The Primary Objects in Tsugi</vt:lpstr>
      <vt:lpstr>PowerPoint Presentation</vt:lpstr>
      <vt:lpstr>PowerPoint Presentation</vt:lpstr>
      <vt:lpstr>PowerPoint Presentation</vt:lpstr>
      <vt:lpstr>Conventions (Rails like)</vt:lpstr>
      <vt:lpstr>Not 100% Rails-Like</vt:lpstr>
      <vt:lpstr>Sha256 Key Conventions</vt:lpstr>
      <vt:lpstr>ON DELETE Convention</vt:lpstr>
      <vt:lpstr>PowerPoint Presentation</vt:lpstr>
      <vt:lpstr>ON DELETE for Tool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IMS Learning Tools Interoperability (LTI) Launch</vt:lpstr>
      <vt:lpstr>LTI Launch</vt:lpstr>
      <vt:lpstr>PowerPoint Presentation</vt:lpstr>
      <vt:lpstr>PowerPoint Presentation</vt:lpstr>
      <vt:lpstr>LTI Sample Launch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LTI Launch and the Core Tables</vt:lpstr>
      <vt:lpstr>PowerPoint Presentation</vt:lpstr>
      <vt:lpstr>PowerPoint Presentation</vt:lpstr>
      <vt:lpstr>Problems to Solve</vt:lpstr>
      <vt:lpstr>PowerPoint Presentation</vt:lpstr>
      <vt:lpstr>After the "Big Join"</vt:lpstr>
      <vt:lpstr>Migrations</vt:lpstr>
      <vt:lpstr>Creating and Updating Schema</vt:lpstr>
      <vt:lpstr>PowerPoint Presentation</vt:lpstr>
      <vt:lpstr>Global Database Version</vt:lpstr>
      <vt:lpstr>PowerPoint Presentation</vt:lpstr>
      <vt:lpstr>PowerPoint Presentation</vt:lpstr>
      <vt:lpstr>Structure of a database.php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69</cp:revision>
  <dcterms:created xsi:type="dcterms:W3CDTF">2014-06-02T12:36:59Z</dcterms:created>
  <dcterms:modified xsi:type="dcterms:W3CDTF">2014-11-09T04:11:02Z</dcterms:modified>
</cp:coreProperties>
</file>