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62" r:id="rId4"/>
    <p:sldId id="261" r:id="rId5"/>
    <p:sldId id="259" r:id="rId6"/>
    <p:sldId id="258" r:id="rId7"/>
    <p:sldId id="260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6" r:id="rId21"/>
    <p:sldId id="291" r:id="rId22"/>
    <p:sldId id="292" r:id="rId23"/>
    <p:sldId id="293" r:id="rId24"/>
    <p:sldId id="294" r:id="rId25"/>
    <p:sldId id="287" r:id="rId26"/>
    <p:sldId id="288" r:id="rId27"/>
    <p:sldId id="289" r:id="rId28"/>
    <p:sldId id="290" r:id="rId29"/>
    <p:sldId id="295" r:id="rId30"/>
    <p:sldId id="296" r:id="rId31"/>
    <p:sldId id="297" r:id="rId32"/>
    <p:sldId id="298" r:id="rId33"/>
    <p:sldId id="299" r:id="rId34"/>
    <p:sldId id="300" r:id="rId35"/>
    <p:sldId id="285" r:id="rId36"/>
    <p:sldId id="275" r:id="rId37"/>
    <p:sldId id="276" r:id="rId38"/>
    <p:sldId id="278" r:id="rId39"/>
    <p:sldId id="279" r:id="rId40"/>
    <p:sldId id="277" r:id="rId41"/>
    <p:sldId id="280" r:id="rId42"/>
    <p:sldId id="281" r:id="rId43"/>
    <p:sldId id="282" r:id="rId44"/>
    <p:sldId id="283" r:id="rId45"/>
    <p:sldId id="284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00FF00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A9A62-8DDB-0E41-B256-304B37729760}" type="datetimeFigureOut">
              <a:rPr lang="en-US" smtClean="0"/>
              <a:t>11/9/14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D1DD-85B7-1A4E-8CDE-50088CCF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8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04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89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21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95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38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69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30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18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14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28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05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08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79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55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8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8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33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0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33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570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58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70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17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73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81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86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34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897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715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8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372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08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643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163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309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0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92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45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15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73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2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CFFC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616F3-59E4-1848-8639-5E6A7639CF96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CFFC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CCFFC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CCFFC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CCFFC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CCFF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6957"/>
            <a:ext cx="7772400" cy="1823847"/>
          </a:xfrm>
        </p:spPr>
        <p:txBody>
          <a:bodyPr/>
          <a:lstStyle/>
          <a:p>
            <a:r>
              <a:rPr lang="en-US" dirty="0" smtClean="0"/>
              <a:t>TSUGI Framework </a:t>
            </a:r>
            <a:br>
              <a:rPr lang="en-US" dirty="0" smtClean="0"/>
            </a:br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3682"/>
            <a:ext cx="6400800" cy="2301368"/>
          </a:xfrm>
        </p:spPr>
        <p:txBody>
          <a:bodyPr/>
          <a:lstStyle/>
          <a:p>
            <a:r>
              <a:rPr lang="en-US" dirty="0" smtClean="0"/>
              <a:t>Charles Severance</a:t>
            </a:r>
          </a:p>
          <a:p>
            <a:r>
              <a:rPr lang="en-US" dirty="0" err="1" smtClean="0"/>
              <a:t>www.tsugi.org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17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Sha256 Key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91092" cy="4525963"/>
          </a:xfrm>
        </p:spPr>
        <p:txBody>
          <a:bodyPr/>
          <a:lstStyle/>
          <a:p>
            <a:r>
              <a:rPr lang="en-US" dirty="0" smtClean="0"/>
              <a:t>Logical keys like </a:t>
            </a:r>
            <a:r>
              <a:rPr lang="en-US" dirty="0" err="1" smtClean="0"/>
              <a:t>user_id</a:t>
            </a:r>
            <a:r>
              <a:rPr lang="en-US" dirty="0" smtClean="0"/>
              <a:t> coming from the LMS can be long (&gt;4096)</a:t>
            </a:r>
          </a:p>
          <a:p>
            <a:r>
              <a:rPr lang="en-US" dirty="0" smtClean="0"/>
              <a:t>We model these as  TEXT to avoid length limitations</a:t>
            </a:r>
          </a:p>
          <a:p>
            <a:r>
              <a:rPr lang="en-US" dirty="0" smtClean="0"/>
              <a:t>We SHA256 these and index/unique  the SHA256 column</a:t>
            </a:r>
          </a:p>
        </p:txBody>
      </p:sp>
      <p:pic>
        <p:nvPicPr>
          <p:cNvPr id="4" name="Picture 3" descr="Untitled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05" y="1600200"/>
            <a:ext cx="3104983" cy="46501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18404" y="2282651"/>
            <a:ext cx="2234753" cy="562625"/>
          </a:xfrm>
          <a:prstGeom prst="rect">
            <a:avLst/>
          </a:prstGeom>
          <a:noFill/>
          <a:ln w="28575" cmpd="sng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4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DELETE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expect this to be a multi-tenant container</a:t>
            </a:r>
          </a:p>
          <a:p>
            <a:r>
              <a:rPr lang="en-US" dirty="0" smtClean="0"/>
              <a:t>Tenants may come and go</a:t>
            </a:r>
          </a:p>
          <a:p>
            <a:r>
              <a:rPr lang="en-US" dirty="0" smtClean="0"/>
              <a:t>We want to be able to do the "transitive closure" of a tenant</a:t>
            </a:r>
          </a:p>
          <a:p>
            <a:r>
              <a:rPr lang="en-US" dirty="0" smtClean="0"/>
              <a:t>We want to be able to delete a tenant and all associated data in a single command.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23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70" y="0"/>
            <a:ext cx="852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1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DELETE for Tool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table that is created for tool data must connect to one or more of these tables with an ON DELETE CASCADE clause</a:t>
            </a:r>
          </a:p>
          <a:p>
            <a:pPr lvl="1"/>
            <a:r>
              <a:rPr lang="en-US" dirty="0" err="1" smtClean="0"/>
              <a:t>lti_link</a:t>
            </a:r>
            <a:endParaRPr lang="en-US" dirty="0" smtClean="0"/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ti_context</a:t>
            </a:r>
            <a:endParaRPr lang="en-US" dirty="0" smtClean="0"/>
          </a:p>
          <a:p>
            <a:pPr lvl="1"/>
            <a:r>
              <a:rPr lang="en-US" dirty="0" err="1" smtClean="0"/>
              <a:t>lti_user</a:t>
            </a:r>
            <a:endParaRPr lang="en-US" dirty="0" smtClean="0"/>
          </a:p>
          <a:p>
            <a:pPr lvl="1"/>
            <a:r>
              <a:rPr lang="en-US" dirty="0" err="1" smtClean="0"/>
              <a:t>lti_key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2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39" y="0"/>
            <a:ext cx="5727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0940" y="803750"/>
            <a:ext cx="8080420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/>
                <a:cs typeface="Courier"/>
              </a:rPr>
              <a:t>create table 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>
                <a:solidFill>
                  <a:srgbClr val="FF8000"/>
                </a:solidFill>
                <a:latin typeface="Courier"/>
                <a:cs typeface="Courier"/>
              </a:rPr>
              <a:t>attend </a:t>
            </a:r>
            <a:r>
              <a:rPr lang="en-US" b="1" dirty="0">
                <a:latin typeface="Courier"/>
                <a:cs typeface="Courier"/>
              </a:rPr>
              <a:t>(</a:t>
            </a:r>
          </a:p>
          <a:p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link_id</a:t>
            </a:r>
            <a:r>
              <a:rPr lang="en-US" b="1" dirty="0">
                <a:latin typeface="Courier"/>
                <a:cs typeface="Courier"/>
              </a:rPr>
              <a:t>     INTEGER NOT NULL,</a:t>
            </a:r>
          </a:p>
          <a:p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user_id</a:t>
            </a:r>
            <a:r>
              <a:rPr lang="en-US" b="1" dirty="0">
                <a:latin typeface="Courier"/>
                <a:cs typeface="Courier"/>
              </a:rPr>
              <a:t>     INTEGER NOT NULL,</a:t>
            </a:r>
          </a:p>
          <a:p>
            <a:r>
              <a:rPr lang="en-US" b="1" dirty="0">
                <a:latin typeface="Courier"/>
                <a:cs typeface="Courier"/>
              </a:rPr>
              <a:t>    attend      DATE NOT NULL,</a:t>
            </a:r>
          </a:p>
          <a:p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ipaddr</a:t>
            </a:r>
            <a:r>
              <a:rPr lang="en-US" b="1" dirty="0">
                <a:latin typeface="Courier"/>
                <a:cs typeface="Courier"/>
              </a:rPr>
              <a:t>      VARCHAR(64),</a:t>
            </a:r>
          </a:p>
          <a:p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updated_at</a:t>
            </a:r>
            <a:r>
              <a:rPr lang="en-US" b="1" dirty="0">
                <a:latin typeface="Courier"/>
                <a:cs typeface="Courier"/>
              </a:rPr>
              <a:t>  DATETIME NOT NULL,</a:t>
            </a:r>
          </a:p>
          <a:p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    CONSTRAINT `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attend_ibfk_1`</a:t>
            </a:r>
          </a:p>
          <a:p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        FOREIGN KEY (`</a:t>
            </a:r>
            <a:r>
              <a:rPr lang="en-US" b="1" dirty="0" err="1">
                <a:solidFill>
                  <a:srgbClr val="00FFFF"/>
                </a:solidFill>
                <a:latin typeface="Courier"/>
                <a:cs typeface="Courier"/>
              </a:rPr>
              <a:t>link_id</a:t>
            </a:r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`)</a:t>
            </a:r>
          </a:p>
          <a:p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        REFERENCES `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 err="1">
                <a:solidFill>
                  <a:srgbClr val="00FFFF"/>
                </a:solidFill>
                <a:latin typeface="Courier"/>
                <a:cs typeface="Courier"/>
              </a:rPr>
              <a:t>lti_link</a:t>
            </a:r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` (`</a:t>
            </a:r>
            <a:r>
              <a:rPr lang="en-US" b="1" dirty="0" err="1">
                <a:solidFill>
                  <a:srgbClr val="00FFFF"/>
                </a:solidFill>
                <a:latin typeface="Courier"/>
                <a:cs typeface="Courier"/>
              </a:rPr>
              <a:t>link_id</a:t>
            </a:r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`)</a:t>
            </a:r>
          </a:p>
          <a:p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        ON DELETE CASCADE ON UPDATE CASCADE,</a:t>
            </a:r>
          </a:p>
          <a:p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    CONSTRAINT `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attend_ibfk_2`</a:t>
            </a:r>
          </a:p>
          <a:p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        FOREIGN KEY (`</a:t>
            </a:r>
            <a:r>
              <a:rPr lang="en-US" b="1" dirty="0" err="1">
                <a:solidFill>
                  <a:srgbClr val="FF00FF"/>
                </a:solidFill>
                <a:latin typeface="Courier"/>
                <a:cs typeface="Courier"/>
              </a:rPr>
              <a:t>user_id</a:t>
            </a:r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`)</a:t>
            </a:r>
          </a:p>
          <a:p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        REFERENCES `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 err="1">
                <a:solidFill>
                  <a:srgbClr val="FF00FF"/>
                </a:solidFill>
                <a:latin typeface="Courier"/>
                <a:cs typeface="Courier"/>
              </a:rPr>
              <a:t>lti_user</a:t>
            </a:r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` (`</a:t>
            </a:r>
            <a:r>
              <a:rPr lang="en-US" b="1" dirty="0" err="1">
                <a:solidFill>
                  <a:srgbClr val="FF00FF"/>
                </a:solidFill>
                <a:latin typeface="Courier"/>
                <a:cs typeface="Courier"/>
              </a:rPr>
              <a:t>user_id</a:t>
            </a:r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`)</a:t>
            </a:r>
          </a:p>
          <a:p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        ON DELETE CASCADE ON UPDATE CASCADE,</a:t>
            </a:r>
          </a:p>
          <a:p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   UNIQUE(</a:t>
            </a:r>
            <a:r>
              <a:rPr lang="en-US" b="1" dirty="0" err="1">
                <a:latin typeface="Courier"/>
                <a:cs typeface="Courier"/>
              </a:rPr>
              <a:t>link_id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user_id</a:t>
            </a:r>
            <a:r>
              <a:rPr lang="en-US" b="1" dirty="0">
                <a:latin typeface="Courier"/>
                <a:cs typeface="Courier"/>
              </a:rPr>
              <a:t>, attend)</a:t>
            </a:r>
          </a:p>
          <a:p>
            <a:r>
              <a:rPr lang="en-US" b="1" dirty="0">
                <a:latin typeface="Courier"/>
                <a:cs typeface="Courier"/>
              </a:rPr>
              <a:t>) ENGINE = </a:t>
            </a:r>
            <a:r>
              <a:rPr lang="en-US" b="1" dirty="0" err="1">
                <a:latin typeface="Courier"/>
                <a:cs typeface="Courier"/>
              </a:rPr>
              <a:t>InnoDB</a:t>
            </a:r>
            <a:r>
              <a:rPr lang="en-US" b="1" dirty="0">
                <a:latin typeface="Courier"/>
                <a:cs typeface="Courier"/>
              </a:rPr>
              <a:t> DEFAULT CHARSET=utf8</a:t>
            </a:r>
          </a:p>
        </p:txBody>
      </p:sp>
      <p:sp>
        <p:nvSpPr>
          <p:cNvPr id="5" name="Rectangle 4"/>
          <p:cNvSpPr/>
          <p:nvPr/>
        </p:nvSpPr>
        <p:spPr>
          <a:xfrm>
            <a:off x="5709275" y="179817"/>
            <a:ext cx="3223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tsugi</a:t>
            </a:r>
            <a:r>
              <a:rPr lang="en-US" dirty="0">
                <a:solidFill>
                  <a:srgbClr val="FFFF00"/>
                </a:solidFill>
              </a:rPr>
              <a:t>/mod/</a:t>
            </a:r>
            <a:r>
              <a:rPr lang="en-US" dirty="0" smtClean="0">
                <a:solidFill>
                  <a:srgbClr val="FFFF00"/>
                </a:solidFill>
              </a:rPr>
              <a:t>attend/</a:t>
            </a:r>
            <a:r>
              <a:rPr lang="en-US" dirty="0" err="1" smtClean="0">
                <a:solidFill>
                  <a:srgbClr val="FFFF00"/>
                </a:solidFill>
              </a:rPr>
              <a:t>database.php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707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47" y="0"/>
            <a:ext cx="7208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4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53" y="0"/>
            <a:ext cx="5051446" cy="6858000"/>
          </a:xfrm>
          <a:prstGeom prst="rect">
            <a:avLst/>
          </a:prstGeom>
        </p:spPr>
      </p:pic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79" y="3693249"/>
            <a:ext cx="4562072" cy="2667829"/>
          </a:xfrm>
          <a:prstGeom prst="rect">
            <a:avLst/>
          </a:prstGeom>
          <a:ln w="38100" cmpd="sng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83920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39" y="0"/>
            <a:ext cx="5606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8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IMS Learning Tools Interoperability (LTI) Launch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Quick Review...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30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 Channel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11669"/>
            <a:ext cx="4613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http://</a:t>
            </a:r>
            <a:r>
              <a:rPr lang="en-US" dirty="0" err="1" smtClean="0">
                <a:solidFill>
                  <a:srgbClr val="FFFF00"/>
                </a:solidFill>
                <a:latin typeface="Courier"/>
                <a:cs typeface="Courier"/>
              </a:rPr>
              <a:t>youtube.tsugi.org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/</a:t>
            </a:r>
          </a:p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77" y="1931182"/>
            <a:ext cx="8306423" cy="3122415"/>
          </a:xfrm>
          <a:prstGeom prst="rect">
            <a:avLst/>
          </a:prstGeom>
          <a:ln w="38100" cmpd="sng">
            <a:solidFill>
              <a:srgbClr val="FF00FF"/>
            </a:solidFill>
          </a:ln>
        </p:spPr>
      </p:pic>
    </p:spTree>
    <p:extLst>
      <p:ext uri="{BB962C8B-B14F-4D97-AF65-F5344CB8AC3E}">
        <p14:creationId xmlns:p14="http://schemas.microsoft.com/office/powerpoint/2010/main" val="309275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LTI 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user clicks a link in the LMS</a:t>
            </a:r>
          </a:p>
          <a:p>
            <a:pPr lvl="1"/>
            <a:r>
              <a:rPr lang="en-US" dirty="0" smtClean="0"/>
              <a:t>The tool is launched using LTI/</a:t>
            </a:r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/>
              <a:t>May be a new window or in an </a:t>
            </a:r>
            <a:r>
              <a:rPr lang="en-US" dirty="0" err="1" smtClean="0"/>
              <a:t>iframe</a:t>
            </a:r>
            <a:endParaRPr lang="en-US" dirty="0" smtClean="0"/>
          </a:p>
          <a:p>
            <a:pPr lvl="1"/>
            <a:r>
              <a:rPr lang="en-US" dirty="0" smtClean="0"/>
              <a:t>LMS data is signed using a shared secret and and passed to the external tool</a:t>
            </a:r>
          </a:p>
          <a:p>
            <a:pPr lvl="1"/>
            <a:r>
              <a:rPr lang="en-US" dirty="0" smtClean="0"/>
              <a:t>The tool provisions the context, user, and link and then sets up a session automatically logging the user into the tool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442" y="6126163"/>
            <a:ext cx="4301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http://</a:t>
            </a:r>
            <a:r>
              <a:rPr lang="en-US" sz="2400" dirty="0" err="1">
                <a:solidFill>
                  <a:srgbClr val="FFFF00"/>
                </a:solidFill>
              </a:rPr>
              <a:t>developers.imsglobal.org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0171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83045" cy="543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4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83045" cy="5439805"/>
          </a:xfrm>
          <a:prstGeom prst="rect">
            <a:avLst/>
          </a:prstGeom>
        </p:spPr>
      </p:pic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49" y="1800401"/>
            <a:ext cx="6771331" cy="50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4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  <a:cs typeface="ＭＳ Ｐゴシック" charset="0"/>
              </a:rPr>
              <a:t>LTI Sample Launch Data</a:t>
            </a:r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530225" y="1676400"/>
            <a:ext cx="8613775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 err="1">
                <a:latin typeface="Trebuchet MS" charset="0"/>
              </a:rPr>
              <a:t>lti_version</a:t>
            </a:r>
            <a:r>
              <a:rPr lang="en-US" sz="2200" dirty="0">
                <a:latin typeface="Trebuchet MS" charset="0"/>
              </a:rPr>
              <a:t>=LTI-1p0</a:t>
            </a:r>
          </a:p>
          <a:p>
            <a:pPr eaLnBrk="1" hangingPunct="1"/>
            <a:r>
              <a:rPr lang="en-US" sz="2200" dirty="0" err="1">
                <a:latin typeface="Trebuchet MS" charset="0"/>
              </a:rPr>
              <a:t>lti_message_type</a:t>
            </a:r>
            <a:r>
              <a:rPr lang="en-US" sz="2200" dirty="0">
                <a:latin typeface="Trebuchet MS" charset="0"/>
              </a:rPr>
              <a:t>=basic-</a:t>
            </a:r>
            <a:r>
              <a:rPr lang="en-US" sz="2200" dirty="0" err="1">
                <a:latin typeface="Trebuchet MS" charset="0"/>
              </a:rPr>
              <a:t>lti</a:t>
            </a:r>
            <a:r>
              <a:rPr lang="en-US" sz="2200" dirty="0">
                <a:latin typeface="Trebuchet MS" charset="0"/>
              </a:rPr>
              <a:t>-launch-request</a:t>
            </a:r>
          </a:p>
          <a:p>
            <a:pPr eaLnBrk="1" hangingPunct="1"/>
            <a:r>
              <a:rPr lang="en-US" sz="2200" dirty="0" err="1" smtClean="0">
                <a:latin typeface="Trebuchet MS" charset="0"/>
              </a:rPr>
              <a:t>context_id</a:t>
            </a:r>
            <a:r>
              <a:rPr lang="en-US" sz="2200" dirty="0">
                <a:latin typeface="Trebuchet MS" charset="0"/>
              </a:rPr>
              <a:t>=456434513</a:t>
            </a:r>
          </a:p>
          <a:p>
            <a:pPr eaLnBrk="1" hangingPunct="1"/>
            <a:r>
              <a:rPr lang="en-US" sz="2200" dirty="0" err="1">
                <a:latin typeface="Trebuchet MS" charset="0"/>
              </a:rPr>
              <a:t>context_title</a:t>
            </a:r>
            <a:r>
              <a:rPr lang="en-US" sz="2200" dirty="0">
                <a:latin typeface="Trebuchet MS" charset="0"/>
              </a:rPr>
              <a:t>=SI301 – </a:t>
            </a:r>
            <a:r>
              <a:rPr lang="en-US" sz="2200" dirty="0" smtClean="0">
                <a:latin typeface="Trebuchet MS" charset="0"/>
              </a:rPr>
              <a:t>PHP</a:t>
            </a:r>
            <a:endParaRPr lang="en-US" sz="2200" dirty="0">
              <a:latin typeface="Trebuchet MS" charset="0"/>
            </a:endParaRPr>
          </a:p>
          <a:p>
            <a:pPr eaLnBrk="1" hangingPunct="1"/>
            <a:r>
              <a:rPr lang="en-US" sz="2200" dirty="0" err="1">
                <a:latin typeface="Trebuchet MS" charset="0"/>
              </a:rPr>
              <a:t>resource_link_id</a:t>
            </a:r>
            <a:r>
              <a:rPr lang="en-US" sz="2200" dirty="0">
                <a:latin typeface="Trebuchet MS" charset="0"/>
              </a:rPr>
              <a:t>=120988f929-274612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 err="1">
                <a:latin typeface="Trebuchet MS" charset="0"/>
              </a:rPr>
              <a:t>user_id</a:t>
            </a:r>
            <a:r>
              <a:rPr lang="en-US" sz="2200" dirty="0">
                <a:latin typeface="Trebuchet MS" charset="0"/>
              </a:rPr>
              <a:t>=292832126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Trebuchet MS" charset="0"/>
              </a:rPr>
              <a:t>roles=Instructor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 err="1">
                <a:latin typeface="Trebuchet MS" charset="0"/>
              </a:rPr>
              <a:t>lis_person_name_full</a:t>
            </a:r>
            <a:r>
              <a:rPr lang="en-US" sz="2200" dirty="0">
                <a:latin typeface="Trebuchet MS" charset="0"/>
              </a:rPr>
              <a:t>=Charles R. Severance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 err="1">
                <a:latin typeface="Trebuchet MS" charset="0"/>
              </a:rPr>
              <a:t>lis_person_contact_email_primary</a:t>
            </a:r>
            <a:r>
              <a:rPr lang="en-US" sz="2200" dirty="0">
                <a:latin typeface="Trebuchet MS" charset="0"/>
              </a:rPr>
              <a:t> = </a:t>
            </a:r>
            <a:r>
              <a:rPr lang="en-US" sz="2200" dirty="0" err="1">
                <a:latin typeface="Trebuchet MS" charset="0"/>
              </a:rPr>
              <a:t>csev@umich.edu</a:t>
            </a:r>
            <a:endParaRPr lang="en-US" sz="2200" dirty="0">
              <a:latin typeface="Trebuchet MS" charset="0"/>
            </a:endParaRPr>
          </a:p>
          <a:p>
            <a:pPr eaLnBrk="1" hangingPunct="1"/>
            <a:r>
              <a:rPr lang="en-US" sz="2200" dirty="0" err="1" smtClean="0">
                <a:latin typeface="Trebuchet MS" charset="0"/>
              </a:rPr>
              <a:t>tool_consumer_instance_description</a:t>
            </a:r>
            <a:r>
              <a:rPr lang="en-US" sz="2200" dirty="0">
                <a:latin typeface="Trebuchet MS" charset="0"/>
              </a:rPr>
              <a:t>=University of </a:t>
            </a:r>
            <a:r>
              <a:rPr lang="en-US" sz="2200" dirty="0" smtClean="0">
                <a:latin typeface="Trebuchet MS" charset="0"/>
              </a:rPr>
              <a:t>School</a:t>
            </a:r>
          </a:p>
          <a:p>
            <a:pPr eaLnBrk="1" hangingPunct="1"/>
            <a:r>
              <a:rPr lang="en-US" sz="2200" dirty="0" err="1">
                <a:solidFill>
                  <a:srgbClr val="FFFF00"/>
                </a:solidFill>
                <a:latin typeface="Trebuchet MS" charset="0"/>
              </a:rPr>
              <a:t>oauth_consumer_key</a:t>
            </a:r>
            <a:r>
              <a:rPr lang="en-US" sz="2200" dirty="0">
                <a:solidFill>
                  <a:srgbClr val="FFFF00"/>
                </a:solidFill>
                <a:latin typeface="Trebuchet MS" charset="0"/>
              </a:rPr>
              <a:t>=</a:t>
            </a:r>
            <a:r>
              <a:rPr lang="en-US" sz="2200" dirty="0" err="1">
                <a:solidFill>
                  <a:srgbClr val="FFFF00"/>
                </a:solidFill>
                <a:latin typeface="Trebuchet MS" charset="0"/>
              </a:rPr>
              <a:t>lmsng.school.edu</a:t>
            </a:r>
            <a:endParaRPr lang="en-US" sz="2200" dirty="0">
              <a:solidFill>
                <a:srgbClr val="FFFF00"/>
              </a:solidFill>
              <a:latin typeface="Trebuchet MS" charset="0"/>
            </a:endParaRPr>
          </a:p>
          <a:p>
            <a:pPr eaLnBrk="1" hangingPunct="1"/>
            <a:r>
              <a:rPr lang="en-US" sz="2200" dirty="0" smtClean="0">
                <a:latin typeface="Trebuchet MS" charset="0"/>
              </a:rPr>
              <a:t>...</a:t>
            </a:r>
            <a:endParaRPr lang="en-US" sz="2200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7997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02" y="0"/>
            <a:ext cx="7446475" cy="6858000"/>
          </a:xfrm>
          <a:prstGeom prst="rect">
            <a:avLst/>
          </a:prstGeom>
        </p:spPr>
      </p:pic>
      <p:pic>
        <p:nvPicPr>
          <p:cNvPr id="5" name="Picture 4" descr="Oauth_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41" y="2234425"/>
            <a:ext cx="1126045" cy="113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7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9200" y="228600"/>
            <a:ext cx="3962400" cy="30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LMS (LTI Consumer)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3581400"/>
            <a:ext cx="3962400" cy="3048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Tool (LTI Provider)</a:t>
            </a:r>
          </a:p>
        </p:txBody>
      </p:sp>
      <p:pic>
        <p:nvPicPr>
          <p:cNvPr id="31749" name="Picture 5" descr="generic-browser-imag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616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609600" y="2514600"/>
            <a:ext cx="3657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rebuchet MS" charset="0"/>
              </a:rPr>
              <a:t>Week 1</a:t>
            </a:r>
          </a:p>
          <a:p>
            <a:r>
              <a:rPr lang="en-US" dirty="0">
                <a:solidFill>
                  <a:srgbClr val="0000FF"/>
                </a:solidFill>
                <a:latin typeface="Trebuchet MS" charset="0"/>
              </a:rPr>
              <a:t>  Local Resource</a:t>
            </a:r>
          </a:p>
          <a:p>
            <a:r>
              <a:rPr lang="en-US" dirty="0">
                <a:solidFill>
                  <a:srgbClr val="0000FF"/>
                </a:solidFill>
                <a:latin typeface="Trebuchet MS" charset="0"/>
              </a:rPr>
              <a:t>  Local Resource</a:t>
            </a:r>
          </a:p>
          <a:p>
            <a:r>
              <a:rPr lang="en-US" dirty="0">
                <a:solidFill>
                  <a:srgbClr val="0000FF"/>
                </a:solidFill>
                <a:latin typeface="Trebuchet MS" charset="0"/>
              </a:rPr>
              <a:t>  LTI Tool</a:t>
            </a:r>
          </a:p>
          <a:p>
            <a:r>
              <a:rPr lang="en-US" dirty="0">
                <a:solidFill>
                  <a:srgbClr val="0000FF"/>
                </a:solidFill>
                <a:latin typeface="Trebuchet MS" charset="0"/>
              </a:rPr>
              <a:t>  Movie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81600" y="9906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Trebuchet MS" charset="0"/>
              </a:rPr>
              <a:t>LMS Looks up User and Course </a:t>
            </a:r>
            <a:r>
              <a:rPr lang="en-US" sz="2000" dirty="0" smtClean="0">
                <a:latin typeface="Trebuchet MS" charset="0"/>
              </a:rPr>
              <a:t>Information in LMS session.</a:t>
            </a:r>
            <a:endParaRPr lang="en-US" sz="2000" dirty="0">
              <a:latin typeface="Trebuchet M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4000" y="1752600"/>
            <a:ext cx="3505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Trebuchet MS" charset="0"/>
              </a:rPr>
              <a:t>Information is signed </a:t>
            </a:r>
            <a:r>
              <a:rPr lang="en-US" sz="2000" dirty="0" smtClean="0">
                <a:latin typeface="Trebuchet MS" charset="0"/>
              </a:rPr>
              <a:t>using</a:t>
            </a:r>
          </a:p>
          <a:p>
            <a:pPr algn="ctr"/>
            <a:r>
              <a:rPr lang="en-US" sz="2000" dirty="0" err="1" smtClean="0">
                <a:latin typeface="Trebuchet MS" charset="0"/>
              </a:rPr>
              <a:t>OAuth</a:t>
            </a:r>
            <a:r>
              <a:rPr lang="en-US" sz="2000" dirty="0" smtClean="0">
                <a:latin typeface="Trebuchet MS" charset="0"/>
              </a:rPr>
              <a:t> using a </a:t>
            </a:r>
            <a:r>
              <a:rPr lang="en-US" sz="2000" dirty="0" smtClean="0">
                <a:solidFill>
                  <a:srgbClr val="FF0000"/>
                </a:solidFill>
                <a:latin typeface="Trebuchet MS" charset="0"/>
              </a:rPr>
              <a:t>shared secret</a:t>
            </a:r>
            <a:endParaRPr lang="en-US" sz="2000" dirty="0">
              <a:latin typeface="Trebuchet MS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10200" y="2590800"/>
            <a:ext cx="3233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rebuchet MS" charset="0"/>
              </a:rPr>
              <a:t>Form data sent to Browser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720278" y="1371600"/>
            <a:ext cx="3461322" cy="220980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778180" y="2895600"/>
            <a:ext cx="1479620" cy="68580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hand-poin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0"/>
            <a:ext cx="4572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1508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9200" y="228600"/>
            <a:ext cx="3962400" cy="30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LMS (LTI Consumer)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3581400"/>
            <a:ext cx="3962400" cy="3048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Tool (LTI Provider)</a:t>
            </a:r>
          </a:p>
        </p:txBody>
      </p:sp>
      <p:pic>
        <p:nvPicPr>
          <p:cNvPr id="32773" name="Picture 5" descr="generic-browser-imag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616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457200" y="2286000"/>
            <a:ext cx="4114800" cy="23082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Trebuchet MS" charset="0"/>
              </a:rPr>
              <a:t>&lt;form action=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tool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/&gt;</a:t>
            </a:r>
          </a:p>
          <a:p>
            <a:r>
              <a:rPr lang="en-US">
                <a:latin typeface="Trebuchet MS" charset="0"/>
              </a:rPr>
              <a:t>&lt;input name=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user_id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  </a:t>
            </a:r>
          </a:p>
          <a:p>
            <a:r>
              <a:rPr lang="en-US">
                <a:latin typeface="Trebuchet MS" charset="0"/>
              </a:rPr>
              <a:t>   value=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2348d8dd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/&gt;</a:t>
            </a:r>
          </a:p>
          <a:p>
            <a:r>
              <a:rPr lang="en-US">
                <a:latin typeface="Trebuchet MS" charset="0"/>
              </a:rPr>
              <a:t>&lt;input name=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oauth_token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   </a:t>
            </a:r>
          </a:p>
          <a:p>
            <a:r>
              <a:rPr lang="en-US">
                <a:latin typeface="Trebuchet MS" charset="0"/>
              </a:rPr>
              <a:t>   value=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abc.edu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/&gt;</a:t>
            </a:r>
          </a:p>
          <a:p>
            <a:r>
              <a:rPr lang="en-US">
                <a:latin typeface="Trebuchet MS" charset="0"/>
              </a:rPr>
              <a:t>&lt;/form&gt;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81600" y="43434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latin typeface="Trebuchet MS" charset="0"/>
              </a:rPr>
              <a:t>Tool looks up </a:t>
            </a:r>
            <a:r>
              <a:rPr lang="en-US" sz="2000">
                <a:solidFill>
                  <a:srgbClr val="FF0000"/>
                </a:solidFill>
                <a:latin typeface="Trebuchet MS" charset="0"/>
              </a:rPr>
              <a:t>secret </a:t>
            </a:r>
            <a:r>
              <a:rPr lang="en-US" sz="2000">
                <a:latin typeface="Trebuchet MS" charset="0"/>
              </a:rPr>
              <a:t>and validates signature.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4000" y="5105400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latin typeface="Trebuchet MS" charset="0"/>
              </a:rPr>
              <a:t>Tool provisions user, course, and session.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67400" y="5943600"/>
            <a:ext cx="236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rebuchet MS" charset="0"/>
              </a:rPr>
              <a:t>Tool sends redirect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038600" y="4267200"/>
            <a:ext cx="1600200" cy="533400"/>
          </a:xfrm>
          <a:prstGeom prst="straightConnector1">
            <a:avLst/>
          </a:prstGeom>
          <a:ln w="762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3886200" y="4800600"/>
            <a:ext cx="1600200" cy="1295400"/>
          </a:xfrm>
          <a:prstGeom prst="straightConnector1">
            <a:avLst/>
          </a:prstGeom>
          <a:ln w="76200" cap="flat" cmpd="sng" algn="ctr">
            <a:solidFill>
              <a:srgbClr val="19196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7200" y="381000"/>
            <a:ext cx="4114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Trebuchet MS" charset="0"/>
              </a:rPr>
              <a:t>Form is immediately auto-submitted using JavaScript.</a:t>
            </a:r>
          </a:p>
        </p:txBody>
      </p:sp>
    </p:spTree>
    <p:extLst>
      <p:ext uri="{BB962C8B-B14F-4D97-AF65-F5344CB8AC3E}">
        <p14:creationId xmlns:p14="http://schemas.microsoft.com/office/powerpoint/2010/main" val="37123872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9200" y="228600"/>
            <a:ext cx="3962400" cy="30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LMS (LTI Consumer)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3581400"/>
            <a:ext cx="3962400" cy="3048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Tool (LTI Provider)</a:t>
            </a:r>
          </a:p>
        </p:txBody>
      </p:sp>
      <p:pic>
        <p:nvPicPr>
          <p:cNvPr id="33797" name="Picture 5" descr="generic-browser-imag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616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457200" y="2286000"/>
            <a:ext cx="4114800" cy="15700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Trebuchet MS" charset="0"/>
              </a:rPr>
              <a:t>&lt;head&gt;</a:t>
            </a:r>
          </a:p>
          <a:p>
            <a:r>
              <a:rPr lang="en-US">
                <a:latin typeface="Trebuchet MS" charset="0"/>
              </a:rPr>
              <a:t>&lt;meta redirect </a:t>
            </a:r>
          </a:p>
          <a:p>
            <a:r>
              <a:rPr lang="en-US">
                <a:latin typeface="Trebuchet MS" charset="0"/>
              </a:rPr>
              <a:t>     page=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main.php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&gt;</a:t>
            </a:r>
          </a:p>
          <a:p>
            <a:r>
              <a:rPr lang="en-US">
                <a:latin typeface="Trebuchet MS" charset="0"/>
              </a:rPr>
              <a:t>&lt;/head&gt;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4000" y="4953000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latin typeface="Trebuchet MS" charset="0"/>
              </a:rPr>
              <a:t>Tool produces </a:t>
            </a:r>
          </a:p>
          <a:p>
            <a:pPr algn="ctr"/>
            <a:r>
              <a:rPr lang="en-US" sz="2000">
                <a:latin typeface="Trebuchet MS" charset="0"/>
              </a:rPr>
              <a:t>first page.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57600" y="3352800"/>
            <a:ext cx="2667000" cy="1600200"/>
          </a:xfrm>
          <a:prstGeom prst="straightConnector1">
            <a:avLst/>
          </a:prstGeom>
          <a:ln w="762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267200" y="4267200"/>
            <a:ext cx="1676400" cy="990600"/>
          </a:xfrm>
          <a:prstGeom prst="straightConnector1">
            <a:avLst/>
          </a:prstGeom>
          <a:ln w="76200" cap="flat" cmpd="sng" algn="ctr">
            <a:solidFill>
              <a:srgbClr val="19196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7200" y="381000"/>
            <a:ext cx="411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Trebuchet MS" charset="0"/>
              </a:rPr>
              <a:t>Browser follows redirect…</a:t>
            </a:r>
          </a:p>
        </p:txBody>
      </p:sp>
    </p:spTree>
    <p:extLst>
      <p:ext uri="{BB962C8B-B14F-4D97-AF65-F5344CB8AC3E}">
        <p14:creationId xmlns:p14="http://schemas.microsoft.com/office/powerpoint/2010/main" val="21009533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9200" y="228600"/>
            <a:ext cx="3962400" cy="30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LMS (LTI Consumer)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3581400"/>
            <a:ext cx="3962400" cy="3048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Tool (LTI Provider)</a:t>
            </a:r>
          </a:p>
        </p:txBody>
      </p:sp>
      <p:pic>
        <p:nvPicPr>
          <p:cNvPr id="34821" name="Picture 5" descr="generic-browser-imag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616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 descr="Untitled Imag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4032250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6655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LTI Launch and the Core Tables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a.k.a. "The big join"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87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</a:t>
            </a:r>
            <a:r>
              <a:rPr lang="en-US" dirty="0" err="1" smtClean="0"/>
              <a:t>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39324" cy="4525963"/>
          </a:xfrm>
        </p:spPr>
        <p:txBody>
          <a:bodyPr/>
          <a:lstStyle/>
          <a:p>
            <a:r>
              <a:rPr lang="en-US" dirty="0" smtClean="0"/>
              <a:t>A free tool from Oracle / MySQL</a:t>
            </a:r>
          </a:p>
          <a:p>
            <a:r>
              <a:rPr lang="en-US" dirty="0" smtClean="0"/>
              <a:t>Database design, visualization, etc...</a:t>
            </a:r>
            <a:endParaRPr lang="en-US" dirty="0"/>
          </a:p>
        </p:txBody>
      </p:sp>
      <p:pic>
        <p:nvPicPr>
          <p:cNvPr id="4" name="Picture 3" descr="Untitled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17" y="1632350"/>
            <a:ext cx="2919322" cy="38170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263" y="6212125"/>
            <a:ext cx="8024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http://</a:t>
            </a:r>
            <a:r>
              <a:rPr lang="en-US" sz="2400" dirty="0" err="1"/>
              <a:t>www.mysql.com</a:t>
            </a:r>
            <a:r>
              <a:rPr lang="en-US" sz="2400" dirty="0"/>
              <a:t>/products/workbench/design/</a:t>
            </a:r>
          </a:p>
        </p:txBody>
      </p:sp>
    </p:spTree>
    <p:extLst>
      <p:ext uri="{BB962C8B-B14F-4D97-AF65-F5344CB8AC3E}">
        <p14:creationId xmlns:p14="http://schemas.microsoft.com/office/powerpoint/2010/main" val="287687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9200" y="228600"/>
            <a:ext cx="3962400" cy="30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LMS (LTI Consumer)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3581400"/>
            <a:ext cx="3962400" cy="3048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Tool (LTI Provider)</a:t>
            </a:r>
          </a:p>
        </p:txBody>
      </p:sp>
      <p:pic>
        <p:nvPicPr>
          <p:cNvPr id="32773" name="Picture 5" descr="generic-browser-imag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616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457200" y="2286000"/>
            <a:ext cx="4114800" cy="23082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Trebuchet MS" charset="0"/>
              </a:rPr>
              <a:t>&lt;form action=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tool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/&gt;</a:t>
            </a:r>
          </a:p>
          <a:p>
            <a:r>
              <a:rPr lang="en-US">
                <a:latin typeface="Trebuchet MS" charset="0"/>
              </a:rPr>
              <a:t>&lt;input name=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user_id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  </a:t>
            </a:r>
          </a:p>
          <a:p>
            <a:r>
              <a:rPr lang="en-US">
                <a:latin typeface="Trebuchet MS" charset="0"/>
              </a:rPr>
              <a:t>   value=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2348d8dd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/&gt;</a:t>
            </a:r>
          </a:p>
          <a:p>
            <a:r>
              <a:rPr lang="en-US">
                <a:latin typeface="Trebuchet MS" charset="0"/>
              </a:rPr>
              <a:t>&lt;input name=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oauth_token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   </a:t>
            </a:r>
          </a:p>
          <a:p>
            <a:r>
              <a:rPr lang="en-US">
                <a:latin typeface="Trebuchet MS" charset="0"/>
              </a:rPr>
              <a:t>   value=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abc.edu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/&gt;</a:t>
            </a:r>
          </a:p>
          <a:p>
            <a:r>
              <a:rPr lang="en-US">
                <a:latin typeface="Trebuchet MS" charset="0"/>
              </a:rPr>
              <a:t>&lt;/form&gt;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81600" y="43434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latin typeface="Trebuchet MS" charset="0"/>
              </a:rPr>
              <a:t>Tool looks up </a:t>
            </a:r>
            <a:r>
              <a:rPr lang="en-US" sz="2000">
                <a:solidFill>
                  <a:srgbClr val="FF0000"/>
                </a:solidFill>
                <a:latin typeface="Trebuchet MS" charset="0"/>
              </a:rPr>
              <a:t>secret </a:t>
            </a:r>
            <a:r>
              <a:rPr lang="en-US" sz="2000">
                <a:latin typeface="Trebuchet MS" charset="0"/>
              </a:rPr>
              <a:t>and validates signature.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4000" y="5105400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latin typeface="Trebuchet MS" charset="0"/>
              </a:rPr>
              <a:t>Tool provisions user, course, and session.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67400" y="5943600"/>
            <a:ext cx="236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rebuchet MS" charset="0"/>
              </a:rPr>
              <a:t>Tool sends redirect</a:t>
            </a:r>
          </a:p>
        </p:txBody>
      </p:sp>
      <p:sp>
        <p:nvSpPr>
          <p:cNvPr id="2" name="Rectangle 1"/>
          <p:cNvSpPr/>
          <p:nvPr/>
        </p:nvSpPr>
        <p:spPr>
          <a:xfrm>
            <a:off x="5181600" y="4343400"/>
            <a:ext cx="3657600" cy="1600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038600" y="4267200"/>
            <a:ext cx="1600200" cy="533400"/>
          </a:xfrm>
          <a:prstGeom prst="straightConnector1">
            <a:avLst/>
          </a:prstGeom>
          <a:ln w="762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3886200" y="4800600"/>
            <a:ext cx="1600200" cy="1295400"/>
          </a:xfrm>
          <a:prstGeom prst="straightConnector1">
            <a:avLst/>
          </a:prstGeom>
          <a:ln w="76200" cap="flat" cmpd="sng" algn="ctr">
            <a:solidFill>
              <a:srgbClr val="19196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872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43" y="112525"/>
            <a:ext cx="7690465" cy="61884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363427"/>
            <a:ext cx="7250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FFFF00"/>
                </a:solidFill>
              </a:rPr>
              <a:t>t</a:t>
            </a:r>
            <a:r>
              <a:rPr lang="en-US" sz="2400" dirty="0" err="1" smtClean="0">
                <a:solidFill>
                  <a:srgbClr val="FFFF00"/>
                </a:solidFill>
              </a:rPr>
              <a:t>sugi</a:t>
            </a:r>
            <a:r>
              <a:rPr lang="en-US" sz="2400" dirty="0" smtClean="0">
                <a:solidFill>
                  <a:srgbClr val="FFFF00"/>
                </a:solidFill>
              </a:rPr>
              <a:t>/docs</a:t>
            </a:r>
            <a:r>
              <a:rPr lang="en-US" sz="2400" dirty="0">
                <a:solidFill>
                  <a:srgbClr val="FFFF00"/>
                </a:solidFill>
              </a:rPr>
              <a:t>/lectures/02-Data-Model-Workbench.mwb</a:t>
            </a:r>
          </a:p>
        </p:txBody>
      </p:sp>
    </p:spTree>
    <p:extLst>
      <p:ext uri="{BB962C8B-B14F-4D97-AF65-F5344CB8AC3E}">
        <p14:creationId xmlns:p14="http://schemas.microsoft.com/office/powerpoint/2010/main" val="172877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Might be seeing context, link and user for the first time – need to create </a:t>
            </a:r>
          </a:p>
          <a:p>
            <a:r>
              <a:rPr lang="en-US" dirty="0" smtClean="0"/>
              <a:t>Might already have records in place but see new data like name, title or email</a:t>
            </a:r>
          </a:p>
          <a:p>
            <a:r>
              <a:rPr lang="en-US" dirty="0" smtClean="0"/>
              <a:t>Might already have the data no changed are needed (most common)</a:t>
            </a:r>
          </a:p>
          <a:p>
            <a:r>
              <a:rPr lang="en-US" dirty="0" smtClean="0"/>
              <a:t>Need to provision the session and global objects ($USER, $CONTEXT, and $LINK)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9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462" y="401875"/>
            <a:ext cx="8911889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k.key_id</a:t>
            </a:r>
            <a:r>
              <a:rPr lang="en-US" dirty="0"/>
              <a:t>, </a:t>
            </a:r>
            <a:r>
              <a:rPr lang="en-US" dirty="0" err="1"/>
              <a:t>k.key_key</a:t>
            </a:r>
            <a:r>
              <a:rPr lang="en-US" dirty="0"/>
              <a:t>, </a:t>
            </a:r>
            <a:r>
              <a:rPr lang="en-US" dirty="0" err="1"/>
              <a:t>k.secret</a:t>
            </a:r>
            <a:r>
              <a:rPr lang="en-US" dirty="0"/>
              <a:t>, </a:t>
            </a:r>
            <a:r>
              <a:rPr lang="en-US" dirty="0" err="1"/>
              <a:t>k.new_secret</a:t>
            </a:r>
            <a:r>
              <a:rPr lang="en-US" dirty="0"/>
              <a:t>, </a:t>
            </a:r>
            <a:r>
              <a:rPr lang="en-US" dirty="0" err="1"/>
              <a:t>c.settings_url</a:t>
            </a:r>
            <a:r>
              <a:rPr lang="en-US" dirty="0"/>
              <a:t> AS </a:t>
            </a:r>
            <a:r>
              <a:rPr lang="en-US" dirty="0" err="1"/>
              <a:t>key_settings_url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n.nonce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c.context_id</a:t>
            </a:r>
            <a:r>
              <a:rPr lang="en-US" dirty="0"/>
              <a:t>, </a:t>
            </a:r>
            <a:r>
              <a:rPr lang="en-US" dirty="0" err="1"/>
              <a:t>c.title</a:t>
            </a:r>
            <a:r>
              <a:rPr lang="en-US" dirty="0"/>
              <a:t> AS </a:t>
            </a:r>
            <a:r>
              <a:rPr lang="en-US" dirty="0" err="1"/>
              <a:t>context_title</a:t>
            </a:r>
            <a:r>
              <a:rPr lang="en-US" dirty="0"/>
              <a:t>, context_sha256, </a:t>
            </a:r>
            <a:r>
              <a:rPr lang="en-US" dirty="0" err="1"/>
              <a:t>c.settings_url</a:t>
            </a:r>
            <a:r>
              <a:rPr lang="en-US" dirty="0"/>
              <a:t> AS </a:t>
            </a:r>
            <a:r>
              <a:rPr lang="en-US" dirty="0" err="1"/>
              <a:t>context_settings_url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l.link_id</a:t>
            </a:r>
            <a:r>
              <a:rPr lang="en-US" dirty="0"/>
              <a:t>, </a:t>
            </a:r>
            <a:r>
              <a:rPr lang="en-US" dirty="0" err="1"/>
              <a:t>l.title</a:t>
            </a:r>
            <a:r>
              <a:rPr lang="en-US" dirty="0"/>
              <a:t> AS </a:t>
            </a:r>
            <a:r>
              <a:rPr lang="en-US" dirty="0" err="1"/>
              <a:t>link_title</a:t>
            </a:r>
            <a:r>
              <a:rPr lang="en-US" dirty="0"/>
              <a:t>, </a:t>
            </a:r>
            <a:r>
              <a:rPr lang="en-US" dirty="0" err="1"/>
              <a:t>l.settings</a:t>
            </a:r>
            <a:r>
              <a:rPr lang="en-US" dirty="0"/>
              <a:t> AS </a:t>
            </a:r>
            <a:r>
              <a:rPr lang="en-US" dirty="0" err="1"/>
              <a:t>link_settings</a:t>
            </a:r>
            <a:r>
              <a:rPr lang="en-US" dirty="0"/>
              <a:t>, </a:t>
            </a:r>
            <a:r>
              <a:rPr lang="en-US" dirty="0" err="1"/>
              <a:t>l.settings_url</a:t>
            </a:r>
            <a:r>
              <a:rPr lang="en-US" dirty="0"/>
              <a:t> AS </a:t>
            </a:r>
            <a:r>
              <a:rPr lang="en-US" dirty="0" err="1"/>
              <a:t>link_settings_url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u.user_id</a:t>
            </a:r>
            <a:r>
              <a:rPr lang="en-US" dirty="0"/>
              <a:t>, </a:t>
            </a:r>
            <a:r>
              <a:rPr lang="en-US" dirty="0" err="1"/>
              <a:t>u.displayname</a:t>
            </a:r>
            <a:r>
              <a:rPr lang="en-US" dirty="0"/>
              <a:t> AS </a:t>
            </a:r>
            <a:r>
              <a:rPr lang="en-US" dirty="0" err="1"/>
              <a:t>user_displayname</a:t>
            </a:r>
            <a:r>
              <a:rPr lang="en-US" dirty="0"/>
              <a:t>, </a:t>
            </a:r>
            <a:r>
              <a:rPr lang="en-US" dirty="0" err="1"/>
              <a:t>u.email</a:t>
            </a:r>
            <a:r>
              <a:rPr lang="en-US" dirty="0"/>
              <a:t> AS </a:t>
            </a:r>
            <a:r>
              <a:rPr lang="en-US" dirty="0" err="1"/>
              <a:t>user_email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u.subscribe</a:t>
            </a:r>
            <a:r>
              <a:rPr lang="en-US" dirty="0"/>
              <a:t> AS subscribe, u.user_sha256 AS user_sha256,</a:t>
            </a:r>
          </a:p>
          <a:p>
            <a:r>
              <a:rPr lang="en-US" dirty="0"/>
              <a:t>  </a:t>
            </a:r>
            <a:r>
              <a:rPr lang="en-US" dirty="0" err="1"/>
              <a:t>m.membership_id</a:t>
            </a:r>
            <a:r>
              <a:rPr lang="en-US" dirty="0"/>
              <a:t>, </a:t>
            </a:r>
            <a:r>
              <a:rPr lang="en-US" dirty="0" err="1"/>
              <a:t>m.role</a:t>
            </a:r>
            <a:r>
              <a:rPr lang="en-US" dirty="0"/>
              <a:t>, </a:t>
            </a:r>
            <a:r>
              <a:rPr lang="en-US" dirty="0" err="1"/>
              <a:t>m.role_override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p.profile_id</a:t>
            </a:r>
            <a:r>
              <a:rPr lang="en-US" dirty="0"/>
              <a:t>, </a:t>
            </a:r>
            <a:r>
              <a:rPr lang="en-US" dirty="0" err="1"/>
              <a:t>p.displayname</a:t>
            </a:r>
            <a:r>
              <a:rPr lang="en-US" dirty="0"/>
              <a:t> AS </a:t>
            </a:r>
            <a:r>
              <a:rPr lang="en-US" dirty="0" err="1"/>
              <a:t>profile_displayname</a:t>
            </a:r>
            <a:r>
              <a:rPr lang="en-US" dirty="0"/>
              <a:t>, </a:t>
            </a:r>
            <a:r>
              <a:rPr lang="en-US" dirty="0" err="1"/>
              <a:t>p.email</a:t>
            </a:r>
            <a:r>
              <a:rPr lang="en-US" dirty="0"/>
              <a:t> AS </a:t>
            </a:r>
            <a:r>
              <a:rPr lang="en-US" dirty="0" err="1"/>
              <a:t>profile_email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p.subscribe</a:t>
            </a:r>
            <a:r>
              <a:rPr lang="en-US" dirty="0"/>
              <a:t> AS </a:t>
            </a:r>
            <a:r>
              <a:rPr lang="en-US" dirty="0" err="1"/>
              <a:t>profile_subscribe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s.service_id</a:t>
            </a:r>
            <a:r>
              <a:rPr lang="en-US" dirty="0"/>
              <a:t>, </a:t>
            </a:r>
            <a:r>
              <a:rPr lang="en-US" dirty="0" err="1"/>
              <a:t>s.service_key</a:t>
            </a:r>
            <a:r>
              <a:rPr lang="en-US" dirty="0"/>
              <a:t> AS service,</a:t>
            </a:r>
          </a:p>
          <a:p>
            <a:r>
              <a:rPr lang="en-US" dirty="0"/>
              <a:t>  </a:t>
            </a:r>
            <a:r>
              <a:rPr lang="en-US" dirty="0" err="1"/>
              <a:t>r.result_id</a:t>
            </a:r>
            <a:r>
              <a:rPr lang="en-US" dirty="0"/>
              <a:t>, </a:t>
            </a:r>
            <a:r>
              <a:rPr lang="en-US" dirty="0" err="1"/>
              <a:t>r.sourcedid</a:t>
            </a:r>
            <a:r>
              <a:rPr lang="en-US" dirty="0"/>
              <a:t>, </a:t>
            </a:r>
            <a:r>
              <a:rPr lang="en-US" dirty="0" err="1"/>
              <a:t>r.grade</a:t>
            </a:r>
            <a:r>
              <a:rPr lang="en-US" dirty="0"/>
              <a:t>, </a:t>
            </a:r>
            <a:r>
              <a:rPr lang="en-US" dirty="0" err="1"/>
              <a:t>r.result_url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lti_key</a:t>
            </a:r>
            <a:r>
              <a:rPr lang="en-US" dirty="0"/>
              <a:t> AS k</a:t>
            </a:r>
          </a:p>
          <a:p>
            <a:r>
              <a:rPr lang="en-US" dirty="0"/>
              <a:t>  LEFT JOIN </a:t>
            </a:r>
            <a:r>
              <a:rPr lang="en-US" dirty="0" err="1"/>
              <a:t>lti_nonce</a:t>
            </a:r>
            <a:r>
              <a:rPr lang="en-US" dirty="0"/>
              <a:t> AS n ON </a:t>
            </a:r>
            <a:r>
              <a:rPr lang="en-US" dirty="0" err="1"/>
              <a:t>k.key_id</a:t>
            </a:r>
            <a:r>
              <a:rPr lang="en-US" dirty="0"/>
              <a:t> = </a:t>
            </a:r>
            <a:r>
              <a:rPr lang="en-US" dirty="0" err="1"/>
              <a:t>n.key_id</a:t>
            </a:r>
            <a:r>
              <a:rPr lang="en-US" dirty="0"/>
              <a:t> AND </a:t>
            </a:r>
            <a:r>
              <a:rPr lang="en-US" dirty="0" err="1"/>
              <a:t>n.nonce</a:t>
            </a:r>
            <a:r>
              <a:rPr lang="en-US" dirty="0"/>
              <a:t> = :nonce</a:t>
            </a:r>
          </a:p>
          <a:p>
            <a:r>
              <a:rPr lang="en-US" dirty="0"/>
              <a:t>  LEFT JOIN </a:t>
            </a:r>
            <a:r>
              <a:rPr lang="en-US" dirty="0" err="1"/>
              <a:t>lti_context</a:t>
            </a:r>
            <a:r>
              <a:rPr lang="en-US" dirty="0"/>
              <a:t> AS c ON </a:t>
            </a:r>
            <a:r>
              <a:rPr lang="en-US" dirty="0" err="1"/>
              <a:t>k.key_id</a:t>
            </a:r>
            <a:r>
              <a:rPr lang="en-US" dirty="0"/>
              <a:t> = </a:t>
            </a:r>
            <a:r>
              <a:rPr lang="en-US" dirty="0" err="1"/>
              <a:t>c.key_id</a:t>
            </a:r>
            <a:r>
              <a:rPr lang="en-US" dirty="0"/>
              <a:t> AND c.context_sha256 = :context</a:t>
            </a:r>
          </a:p>
          <a:p>
            <a:r>
              <a:rPr lang="en-US" dirty="0"/>
              <a:t>  LEFT JOIN </a:t>
            </a:r>
            <a:r>
              <a:rPr lang="en-US" dirty="0" err="1"/>
              <a:t>lti_link</a:t>
            </a:r>
            <a:r>
              <a:rPr lang="en-US" dirty="0"/>
              <a:t> AS l ON </a:t>
            </a:r>
            <a:r>
              <a:rPr lang="en-US" dirty="0" err="1"/>
              <a:t>c.context_id</a:t>
            </a:r>
            <a:r>
              <a:rPr lang="en-US" dirty="0"/>
              <a:t> = </a:t>
            </a:r>
            <a:r>
              <a:rPr lang="en-US" dirty="0" err="1"/>
              <a:t>l.context_id</a:t>
            </a:r>
            <a:r>
              <a:rPr lang="en-US" dirty="0"/>
              <a:t> AND l.link_sha256 = :link</a:t>
            </a:r>
          </a:p>
          <a:p>
            <a:r>
              <a:rPr lang="en-US" dirty="0"/>
              <a:t>  LEFT JOIN </a:t>
            </a:r>
            <a:r>
              <a:rPr lang="en-US" dirty="0" err="1"/>
              <a:t>lti_user</a:t>
            </a:r>
            <a:r>
              <a:rPr lang="en-US" dirty="0"/>
              <a:t> AS u ON </a:t>
            </a:r>
            <a:r>
              <a:rPr lang="en-US" dirty="0" err="1"/>
              <a:t>k.key_id</a:t>
            </a:r>
            <a:r>
              <a:rPr lang="en-US" dirty="0"/>
              <a:t> = </a:t>
            </a:r>
            <a:r>
              <a:rPr lang="en-US" dirty="0" err="1"/>
              <a:t>u.key_id</a:t>
            </a:r>
            <a:r>
              <a:rPr lang="en-US" dirty="0"/>
              <a:t> AND u.user_sha256 = :user</a:t>
            </a:r>
          </a:p>
          <a:p>
            <a:r>
              <a:rPr lang="en-US" dirty="0"/>
              <a:t>  LEFT JOIN </a:t>
            </a:r>
            <a:r>
              <a:rPr lang="en-US" dirty="0" err="1"/>
              <a:t>lti_membership</a:t>
            </a:r>
            <a:r>
              <a:rPr lang="en-US" dirty="0"/>
              <a:t> AS m ON </a:t>
            </a:r>
            <a:r>
              <a:rPr lang="en-US" dirty="0" err="1"/>
              <a:t>u.user_id</a:t>
            </a:r>
            <a:r>
              <a:rPr lang="en-US" dirty="0"/>
              <a:t> = </a:t>
            </a:r>
            <a:r>
              <a:rPr lang="en-US" dirty="0" err="1"/>
              <a:t>m.user_id</a:t>
            </a:r>
            <a:r>
              <a:rPr lang="en-US" dirty="0"/>
              <a:t> AND </a:t>
            </a:r>
            <a:r>
              <a:rPr lang="en-US" dirty="0" err="1"/>
              <a:t>c.context_id</a:t>
            </a:r>
            <a:r>
              <a:rPr lang="en-US" dirty="0"/>
              <a:t> = </a:t>
            </a:r>
            <a:r>
              <a:rPr lang="en-US" dirty="0" err="1"/>
              <a:t>m.context_id</a:t>
            </a:r>
            <a:endParaRPr lang="en-US" dirty="0"/>
          </a:p>
          <a:p>
            <a:r>
              <a:rPr lang="en-US" dirty="0"/>
              <a:t>  LEFT JOIN profile AS p ON </a:t>
            </a:r>
            <a:r>
              <a:rPr lang="en-US" dirty="0" err="1"/>
              <a:t>u.profile_id</a:t>
            </a:r>
            <a:r>
              <a:rPr lang="en-US" dirty="0"/>
              <a:t> = </a:t>
            </a:r>
            <a:r>
              <a:rPr lang="en-US" dirty="0" err="1"/>
              <a:t>p.profile_id</a:t>
            </a:r>
            <a:endParaRPr lang="en-US" dirty="0"/>
          </a:p>
          <a:p>
            <a:r>
              <a:rPr lang="en-US" dirty="0"/>
              <a:t>  LEFT JOIN </a:t>
            </a:r>
            <a:r>
              <a:rPr lang="en-US" dirty="0" err="1"/>
              <a:t>lti_service</a:t>
            </a:r>
            <a:r>
              <a:rPr lang="en-US" dirty="0"/>
              <a:t> AS s ON </a:t>
            </a:r>
            <a:r>
              <a:rPr lang="en-US" dirty="0" err="1"/>
              <a:t>k.key_id</a:t>
            </a:r>
            <a:r>
              <a:rPr lang="en-US" dirty="0"/>
              <a:t> = </a:t>
            </a:r>
            <a:r>
              <a:rPr lang="en-US" dirty="0" err="1"/>
              <a:t>s.key_id</a:t>
            </a:r>
            <a:r>
              <a:rPr lang="en-US" dirty="0"/>
              <a:t> AND s.service_sha256 = :service</a:t>
            </a:r>
          </a:p>
          <a:p>
            <a:r>
              <a:rPr lang="en-US" dirty="0"/>
              <a:t>  LEFT JOIN </a:t>
            </a:r>
            <a:r>
              <a:rPr lang="en-US" dirty="0" err="1"/>
              <a:t>lti_result</a:t>
            </a:r>
            <a:r>
              <a:rPr lang="en-US" dirty="0"/>
              <a:t> AS r ON </a:t>
            </a:r>
            <a:r>
              <a:rPr lang="en-US" dirty="0" err="1"/>
              <a:t>u.user_id</a:t>
            </a:r>
            <a:r>
              <a:rPr lang="en-US" dirty="0"/>
              <a:t> = </a:t>
            </a:r>
            <a:r>
              <a:rPr lang="en-US" dirty="0" err="1"/>
              <a:t>r.user_id</a:t>
            </a:r>
            <a:r>
              <a:rPr lang="en-US" dirty="0"/>
              <a:t> AND </a:t>
            </a:r>
            <a:r>
              <a:rPr lang="en-US" dirty="0" err="1"/>
              <a:t>l.link_id</a:t>
            </a:r>
            <a:r>
              <a:rPr lang="en-US" dirty="0"/>
              <a:t> = </a:t>
            </a:r>
            <a:r>
              <a:rPr lang="en-US" dirty="0" err="1"/>
              <a:t>r.link_id</a:t>
            </a:r>
            <a:endParaRPr lang="en-US" dirty="0"/>
          </a:p>
          <a:p>
            <a:r>
              <a:rPr lang="en-US" dirty="0"/>
              <a:t>WHERE k.key_sha256 = :key LIMIT 1</a:t>
            </a:r>
          </a:p>
        </p:txBody>
      </p:sp>
      <p:sp>
        <p:nvSpPr>
          <p:cNvPr id="5" name="Rectangle 4"/>
          <p:cNvSpPr/>
          <p:nvPr/>
        </p:nvSpPr>
        <p:spPr>
          <a:xfrm>
            <a:off x="982089" y="6347485"/>
            <a:ext cx="505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tsugi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>
                <a:solidFill>
                  <a:srgbClr val="FFFF00"/>
                </a:solidFill>
              </a:rPr>
              <a:t>lib/vendor/</a:t>
            </a:r>
            <a:r>
              <a:rPr lang="en-US" dirty="0" err="1">
                <a:solidFill>
                  <a:srgbClr val="FFFF00"/>
                </a:solidFill>
              </a:rPr>
              <a:t>Tsugi</a:t>
            </a:r>
            <a:r>
              <a:rPr lang="en-US" dirty="0">
                <a:solidFill>
                  <a:srgbClr val="FFFF00"/>
                </a:solidFill>
              </a:rPr>
              <a:t>/Core/</a:t>
            </a:r>
            <a:r>
              <a:rPr lang="en-US" dirty="0" err="1" smtClean="0">
                <a:solidFill>
                  <a:srgbClr val="FFFF00"/>
                </a:solidFill>
              </a:rPr>
              <a:t>LTIX.php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dirty="0" err="1" smtClean="0">
                <a:solidFill>
                  <a:srgbClr val="FFFF00"/>
                </a:solidFill>
              </a:rPr>
              <a:t>loadAllData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73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the "Big Join"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join may be</a:t>
            </a:r>
          </a:p>
          <a:p>
            <a:pPr lvl="1"/>
            <a:r>
              <a:rPr lang="en-US" dirty="0" smtClean="0"/>
              <a:t>Completely empty (all new data)</a:t>
            </a:r>
          </a:p>
          <a:p>
            <a:pPr lvl="1"/>
            <a:r>
              <a:rPr lang="en-US" dirty="0" smtClean="0"/>
              <a:t>Match launch data perfectly</a:t>
            </a:r>
          </a:p>
          <a:p>
            <a:pPr lvl="1"/>
            <a:r>
              <a:rPr lang="en-US" dirty="0" smtClean="0"/>
              <a:t>Partially there or updated data</a:t>
            </a:r>
          </a:p>
          <a:p>
            <a:r>
              <a:rPr lang="en-US" dirty="0" smtClean="0"/>
              <a:t>LTIX::</a:t>
            </a:r>
            <a:r>
              <a:rPr lang="en-US" dirty="0" err="1" smtClean="0"/>
              <a:t>adjustData</a:t>
            </a:r>
            <a:r>
              <a:rPr lang="en-US" dirty="0" smtClean="0"/>
              <a:t>() uses INSERT and UPDATE statements to make sure the data in the </a:t>
            </a:r>
            <a:r>
              <a:rPr lang="en-US" dirty="0" err="1" smtClean="0"/>
              <a:t>lti</a:t>
            </a:r>
            <a:r>
              <a:rPr lang="en-US" dirty="0" smtClean="0"/>
              <a:t>_ tables matches incoming LTI data</a:t>
            </a:r>
          </a:p>
          <a:p>
            <a:r>
              <a:rPr lang="en-US" dirty="0" smtClean="0"/>
              <a:t>Session is provisioned and tool is launched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2917" y="6345342"/>
            <a:ext cx="3707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tsugi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>
                <a:solidFill>
                  <a:srgbClr val="FFFF00"/>
                </a:solidFill>
              </a:rPr>
              <a:t>lib/vendor/</a:t>
            </a:r>
            <a:r>
              <a:rPr lang="en-US" dirty="0" err="1">
                <a:solidFill>
                  <a:srgbClr val="FFFF00"/>
                </a:solidFill>
              </a:rPr>
              <a:t>Tsugi</a:t>
            </a:r>
            <a:r>
              <a:rPr lang="en-US" dirty="0">
                <a:solidFill>
                  <a:srgbClr val="FFFF00"/>
                </a:solidFill>
              </a:rPr>
              <a:t>/Core/</a:t>
            </a:r>
            <a:r>
              <a:rPr lang="en-US" dirty="0" err="1" smtClean="0">
                <a:solidFill>
                  <a:srgbClr val="FFFF00"/>
                </a:solidFill>
              </a:rPr>
              <a:t>LTIX.php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7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Migrations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blend of Moodle and Rails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3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Updating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completely automated schema upgrades like Moodle and Rails</a:t>
            </a:r>
          </a:p>
          <a:p>
            <a:r>
              <a:rPr lang="en-US" dirty="0" smtClean="0"/>
              <a:t>Should be convenient for both new installations and continuous evolution during development</a:t>
            </a:r>
          </a:p>
          <a:p>
            <a:r>
              <a:rPr lang="en-US" dirty="0" smtClean="0"/>
              <a:t>Each table has a version number based on date/time that the change was made</a:t>
            </a:r>
          </a:p>
          <a:p>
            <a:pPr lvl="1"/>
            <a:r>
              <a:rPr lang="en-US" dirty="0"/>
              <a:t>201409242100</a:t>
            </a:r>
          </a:p>
        </p:txBody>
      </p:sp>
    </p:spTree>
    <p:extLst>
      <p:ext uri="{BB962C8B-B14F-4D97-AF65-F5344CB8AC3E}">
        <p14:creationId xmlns:p14="http://schemas.microsoft.com/office/powerpoint/2010/main" val="302457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89" y="0"/>
            <a:ext cx="8217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2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Database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0052"/>
          </a:xfrm>
        </p:spPr>
        <p:txBody>
          <a:bodyPr/>
          <a:lstStyle/>
          <a:p>
            <a:r>
              <a:rPr lang="en-US" dirty="0" smtClean="0"/>
              <a:t>The global database version should be the maximum version across all </a:t>
            </a:r>
            <a:r>
              <a:rPr lang="en-US" dirty="0" err="1" smtClean="0"/>
              <a:t>database.php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It is stored in </a:t>
            </a:r>
            <a:r>
              <a:rPr lang="en-US" dirty="0" err="1" smtClean="0">
                <a:solidFill>
                  <a:srgbClr val="FFFF00"/>
                </a:solidFill>
              </a:rPr>
              <a:t>setup.php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Used to remind folks when to run </a:t>
            </a:r>
            <a:r>
              <a:rPr lang="en-US" dirty="0" err="1" smtClean="0"/>
              <a:t>upgrade.php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249" y="4645677"/>
            <a:ext cx="85575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&lt;?</a:t>
            </a:r>
            <a:r>
              <a:rPr lang="en-US" sz="1600" dirty="0" err="1">
                <a:latin typeface="Courier"/>
                <a:cs typeface="Courier"/>
              </a:rPr>
              <a:t>php</a:t>
            </a:r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// This is where we change the overall database version to trigger</a:t>
            </a:r>
          </a:p>
          <a:p>
            <a:r>
              <a:rPr lang="en-US" sz="1600" dirty="0">
                <a:latin typeface="Courier"/>
                <a:cs typeface="Courier"/>
              </a:rPr>
              <a:t>// upgrade checking - don't change this unless you want to trigger</a:t>
            </a:r>
          </a:p>
          <a:p>
            <a:r>
              <a:rPr lang="en-US" sz="1600" dirty="0">
                <a:latin typeface="Courier"/>
                <a:cs typeface="Courier"/>
              </a:rPr>
              <a:t>// database upgrade messages it should be the max of all versions in</a:t>
            </a:r>
          </a:p>
          <a:p>
            <a:r>
              <a:rPr lang="en-US" sz="1600" dirty="0">
                <a:latin typeface="Courier"/>
                <a:cs typeface="Courier"/>
              </a:rPr>
              <a:t>// all </a:t>
            </a:r>
            <a:r>
              <a:rPr lang="en-US" sz="1600" dirty="0" err="1">
                <a:latin typeface="Courier"/>
                <a:cs typeface="Courier"/>
              </a:rPr>
              <a:t>database.php</a:t>
            </a:r>
            <a:r>
              <a:rPr lang="en-US" sz="1600" dirty="0">
                <a:latin typeface="Courier"/>
                <a:cs typeface="Courier"/>
              </a:rPr>
              <a:t> files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$CFG-&gt;</a:t>
            </a:r>
            <a:r>
              <a:rPr lang="en-US" sz="1600" dirty="0" err="1">
                <a:latin typeface="Courier"/>
                <a:cs typeface="Courier"/>
              </a:rPr>
              <a:t>dbversion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>
                <a:solidFill>
                  <a:srgbClr val="FF00FF"/>
                </a:solidFill>
                <a:latin typeface="Courier"/>
                <a:cs typeface="Courier"/>
              </a:rPr>
              <a:t>201410150800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542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2" y="753129"/>
            <a:ext cx="8321082" cy="440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2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Objects in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$USER – The current Logged in user</a:t>
            </a:r>
          </a:p>
          <a:p>
            <a:r>
              <a:rPr lang="en-US" dirty="0" smtClean="0"/>
              <a:t>$CONTEXT – A more general word for "course" – could also mean "worksite"</a:t>
            </a:r>
          </a:p>
          <a:p>
            <a:r>
              <a:rPr lang="en-US" dirty="0" smtClean="0"/>
              <a:t>$LINK – Which "resource link" within the context are we "in" at this moment</a:t>
            </a:r>
          </a:p>
          <a:p>
            <a:endParaRPr lang="en-US" dirty="0"/>
          </a:p>
          <a:p>
            <a:r>
              <a:rPr lang="en-US" dirty="0" smtClean="0"/>
              <a:t>Tennant – </a:t>
            </a:r>
            <a:r>
              <a:rPr lang="en-US" dirty="0" err="1" smtClean="0"/>
              <a:t>Tsugi</a:t>
            </a:r>
            <a:r>
              <a:rPr lang="en-US" dirty="0" smtClean="0"/>
              <a:t> can serve learning tools to multiple tenants and keep the data separate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298113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http://do1.dr-chuck.com/</a:t>
            </a:r>
            <a:r>
              <a:rPr lang="en-US" dirty="0" err="1"/>
              <a:t>tsugi</a:t>
            </a:r>
            <a:r>
              <a:rPr lang="en-US" dirty="0"/>
              <a:t>/</a:t>
            </a:r>
            <a:r>
              <a:rPr lang="en-US" dirty="0" err="1"/>
              <a:t>phpdoc</a:t>
            </a:r>
            <a:r>
              <a:rPr lang="en-US" dirty="0"/>
              <a:t>/classes/</a:t>
            </a:r>
            <a:r>
              <a:rPr lang="en-US" dirty="0" err="1"/>
              <a:t>Tsugi.Core.Context.html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58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322"/>
            <a:ext cx="9144000" cy="4889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1939" y="1955251"/>
            <a:ext cx="3993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Goes through all of the </a:t>
            </a:r>
            <a:r>
              <a:rPr lang="en-US" dirty="0" err="1" smtClean="0">
                <a:solidFill>
                  <a:srgbClr val="660066"/>
                </a:solidFill>
              </a:rPr>
              <a:t>database.php</a:t>
            </a:r>
            <a:r>
              <a:rPr lang="en-US" dirty="0" smtClean="0">
                <a:solidFill>
                  <a:srgbClr val="660066"/>
                </a:solidFill>
              </a:rPr>
              <a:t> files below the $CFG-&gt;</a:t>
            </a:r>
            <a:r>
              <a:rPr lang="en-US" dirty="0" err="1" smtClean="0">
                <a:solidFill>
                  <a:srgbClr val="660066"/>
                </a:solidFill>
              </a:rPr>
              <a:t>tool_folders</a:t>
            </a:r>
            <a:r>
              <a:rPr lang="en-US" dirty="0" smtClean="0">
                <a:solidFill>
                  <a:srgbClr val="660066"/>
                </a:solidFill>
              </a:rPr>
              <a:t> and checks for any needed new tables and/or tables to upgrade.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7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</a:t>
            </a:r>
            <a:r>
              <a:rPr lang="en-US" dirty="0" err="1" smtClean="0"/>
              <a:t>database.php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smtClean="0"/>
              <a:t>DATABASE_UNINSTALL</a:t>
            </a:r>
          </a:p>
          <a:p>
            <a:pPr lvl="1"/>
            <a:r>
              <a:rPr lang="en-US" dirty="0" smtClean="0"/>
              <a:t>Array of statements to drop all tables for the tool</a:t>
            </a:r>
          </a:p>
          <a:p>
            <a:r>
              <a:rPr lang="en-US" dirty="0"/>
              <a:t>$</a:t>
            </a:r>
            <a:r>
              <a:rPr lang="en-US" dirty="0" smtClean="0"/>
              <a:t>DATABASE_INSTALL</a:t>
            </a:r>
          </a:p>
          <a:p>
            <a:pPr lvl="1"/>
            <a:r>
              <a:rPr lang="en-US" dirty="0" smtClean="0"/>
              <a:t>Array of table names and CREATE statements</a:t>
            </a:r>
          </a:p>
          <a:p>
            <a:r>
              <a:rPr lang="en-US" dirty="0" smtClean="0"/>
              <a:t>$DATABASE_UPGRADE(optional)</a:t>
            </a:r>
          </a:p>
          <a:p>
            <a:pPr lvl="1"/>
            <a:r>
              <a:rPr lang="en-US" dirty="0" smtClean="0"/>
              <a:t>A function which is given the "old version" and returns the "new version" after patching the table appropriately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0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814" y="217251"/>
            <a:ext cx="7953485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&lt;?</a:t>
            </a:r>
            <a:r>
              <a:rPr lang="en-US" sz="1600" b="1" dirty="0" err="1">
                <a:latin typeface="Courier"/>
                <a:cs typeface="Courier"/>
              </a:rPr>
              <a:t>php</a:t>
            </a:r>
            <a:endParaRPr lang="en-US" sz="1600" b="1" dirty="0">
              <a:latin typeface="Courier"/>
              <a:cs typeface="Courier"/>
            </a:endParaRP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// The SQL to uninstall this tool</a:t>
            </a:r>
          </a:p>
          <a:p>
            <a:r>
              <a:rPr lang="en-US" sz="1600" b="1" dirty="0">
                <a:solidFill>
                  <a:srgbClr val="00FFFF"/>
                </a:solidFill>
                <a:latin typeface="Courier"/>
                <a:cs typeface="Courier"/>
              </a:rPr>
              <a:t>$DATABASE_UNINSTALL </a:t>
            </a:r>
            <a:r>
              <a:rPr lang="en-US" sz="1600" b="1" dirty="0">
                <a:latin typeface="Courier"/>
                <a:cs typeface="Courier"/>
              </a:rPr>
              <a:t>= array(</a:t>
            </a:r>
          </a:p>
          <a:p>
            <a:r>
              <a:rPr lang="en-US" sz="1600" b="1" dirty="0">
                <a:latin typeface="Courier"/>
                <a:cs typeface="Courier"/>
              </a:rPr>
              <a:t>"drop table if exists 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>
                <a:latin typeface="Courier"/>
                <a:cs typeface="Courier"/>
              </a:rPr>
              <a:t>attend"</a:t>
            </a:r>
          </a:p>
          <a:p>
            <a:r>
              <a:rPr lang="en-US" sz="1600" b="1" dirty="0">
                <a:latin typeface="Courier"/>
                <a:cs typeface="Courier"/>
              </a:rPr>
              <a:t>);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// The SQL to create the </a:t>
            </a:r>
            <a:r>
              <a:rPr lang="en-US" sz="1600" b="1" dirty="0" smtClean="0">
                <a:latin typeface="Courier"/>
                <a:cs typeface="Courier"/>
              </a:rPr>
              <a:t>tables if they </a:t>
            </a:r>
            <a:r>
              <a:rPr lang="en-US" sz="1600" b="1" dirty="0">
                <a:latin typeface="Courier"/>
                <a:cs typeface="Courier"/>
              </a:rPr>
              <a:t>don't exist</a:t>
            </a:r>
          </a:p>
          <a:p>
            <a:r>
              <a:rPr lang="en-US" sz="1600" b="1" dirty="0">
                <a:solidFill>
                  <a:srgbClr val="00FFFF"/>
                </a:solidFill>
                <a:latin typeface="Courier"/>
                <a:cs typeface="Courier"/>
              </a:rPr>
              <a:t>$DATABASE_INSTALL </a:t>
            </a:r>
            <a:r>
              <a:rPr lang="en-US" sz="1600" b="1" dirty="0">
                <a:latin typeface="Courier"/>
                <a:cs typeface="Courier"/>
              </a:rPr>
              <a:t>= array</a:t>
            </a:r>
            <a:r>
              <a:rPr lang="en-US" sz="1600" b="1" dirty="0">
                <a:solidFill>
                  <a:srgbClr val="FFFF00"/>
                </a:solidFill>
                <a:latin typeface="Courier"/>
                <a:cs typeface="Courier"/>
              </a:rPr>
              <a:t>(</a:t>
            </a:r>
          </a:p>
          <a:p>
            <a:r>
              <a:rPr lang="en-US" sz="1600" b="1" dirty="0">
                <a:latin typeface="Courier"/>
                <a:cs typeface="Courier"/>
              </a:rPr>
              <a:t>array</a:t>
            </a:r>
            <a:r>
              <a:rPr lang="en-US" sz="1600" b="1" dirty="0">
                <a:solidFill>
                  <a:srgbClr val="FF00FF"/>
                </a:solidFill>
                <a:latin typeface="Courier"/>
                <a:cs typeface="Courier"/>
              </a:rPr>
              <a:t>(</a:t>
            </a:r>
            <a:r>
              <a:rPr lang="en-US" sz="1600" b="1" dirty="0">
                <a:latin typeface="Courier"/>
                <a:cs typeface="Courier"/>
              </a:rPr>
              <a:t> "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>
                <a:latin typeface="Courier"/>
                <a:cs typeface="Courier"/>
              </a:rPr>
              <a:t>attend",</a:t>
            </a:r>
          </a:p>
          <a:p>
            <a:r>
              <a:rPr lang="en-US" sz="1600" b="1" dirty="0">
                <a:solidFill>
                  <a:srgbClr val="FF8000"/>
                </a:solidFill>
                <a:latin typeface="Courier"/>
                <a:cs typeface="Courier"/>
              </a:rPr>
              <a:t>"</a:t>
            </a:r>
            <a:r>
              <a:rPr lang="en-US" sz="1600" b="1" dirty="0">
                <a:latin typeface="Courier"/>
                <a:cs typeface="Courier"/>
              </a:rPr>
              <a:t>create table 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>
                <a:latin typeface="Courier"/>
                <a:cs typeface="Courier"/>
              </a:rPr>
              <a:t>attend (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link_id</a:t>
            </a:r>
            <a:r>
              <a:rPr lang="en-US" sz="1600" b="1" dirty="0">
                <a:latin typeface="Courier"/>
                <a:cs typeface="Courier"/>
              </a:rPr>
              <a:t>     INTEGER NOT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     INTEGER NOT NULL</a:t>
            </a:r>
            <a:r>
              <a:rPr lang="en-US" sz="1600" b="1" dirty="0" smtClean="0">
                <a:latin typeface="Courier"/>
                <a:cs typeface="Courier"/>
              </a:rPr>
              <a:t>,</a:t>
            </a:r>
          </a:p>
          <a:p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smtClean="0">
                <a:latin typeface="Courier"/>
                <a:cs typeface="Courier"/>
              </a:rPr>
              <a:t>...</a:t>
            </a:r>
          </a:p>
          <a:p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CONSTRAINT `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>
                <a:latin typeface="Courier"/>
                <a:cs typeface="Courier"/>
              </a:rPr>
              <a:t>attend_ibfk_2`</a:t>
            </a:r>
          </a:p>
          <a:p>
            <a:r>
              <a:rPr lang="en-US" sz="1600" b="1" dirty="0">
                <a:latin typeface="Courier"/>
                <a:cs typeface="Courier"/>
              </a:rPr>
              <a:t>        FOREIGN KEY (`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`)</a:t>
            </a:r>
          </a:p>
          <a:p>
            <a:r>
              <a:rPr lang="en-US" sz="1600" b="1" dirty="0">
                <a:latin typeface="Courier"/>
                <a:cs typeface="Courier"/>
              </a:rPr>
              <a:t>        REFERENCES `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 err="1">
                <a:latin typeface="Courier"/>
                <a:cs typeface="Courier"/>
              </a:rPr>
              <a:t>lti_user</a:t>
            </a:r>
            <a:r>
              <a:rPr lang="en-US" sz="1600" b="1" dirty="0">
                <a:latin typeface="Courier"/>
                <a:cs typeface="Courier"/>
              </a:rPr>
              <a:t>` (`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`)</a:t>
            </a:r>
          </a:p>
          <a:p>
            <a:r>
              <a:rPr lang="en-US" sz="1600" b="1" dirty="0">
                <a:latin typeface="Courier"/>
                <a:cs typeface="Courier"/>
              </a:rPr>
              <a:t>        ON DELETE CASCADE ON UPDATE CASCADE,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UNIQUE(</a:t>
            </a:r>
            <a:r>
              <a:rPr lang="en-US" sz="1600" b="1" dirty="0" err="1">
                <a:latin typeface="Courier"/>
                <a:cs typeface="Courier"/>
              </a:rPr>
              <a:t>link_id</a:t>
            </a:r>
            <a:r>
              <a:rPr lang="en-US" sz="1600" b="1" dirty="0">
                <a:latin typeface="Courier"/>
                <a:cs typeface="Courier"/>
              </a:rPr>
              <a:t>, 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, attend)</a:t>
            </a:r>
          </a:p>
          <a:p>
            <a:r>
              <a:rPr lang="en-US" sz="1600" b="1" dirty="0">
                <a:latin typeface="Courier"/>
                <a:cs typeface="Courier"/>
              </a:rPr>
              <a:t>) ENGINE = </a:t>
            </a:r>
            <a:r>
              <a:rPr lang="en-US" sz="1600" b="1" dirty="0" err="1">
                <a:latin typeface="Courier"/>
                <a:cs typeface="Courier"/>
              </a:rPr>
              <a:t>InnoDB</a:t>
            </a:r>
            <a:r>
              <a:rPr lang="en-US" sz="1600" b="1" dirty="0">
                <a:latin typeface="Courier"/>
                <a:cs typeface="Courier"/>
              </a:rPr>
              <a:t> DEFAULT CHARSET=utf8</a:t>
            </a:r>
            <a:r>
              <a:rPr lang="en-US" sz="1600" b="1" dirty="0">
                <a:solidFill>
                  <a:srgbClr val="FF8000"/>
                </a:solidFill>
                <a:latin typeface="Courier"/>
                <a:cs typeface="Courier"/>
              </a:rPr>
              <a:t>"</a:t>
            </a:r>
            <a:r>
              <a:rPr lang="en-US" sz="1600" b="1" dirty="0">
                <a:solidFill>
                  <a:srgbClr val="FF00FF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/>
                <a:cs typeface="Courier"/>
              </a:rPr>
              <a:t>)</a:t>
            </a:r>
            <a:r>
              <a:rPr lang="en-US" sz="1600" b="1" dirty="0">
                <a:latin typeface="Courier"/>
                <a:cs typeface="Courier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7801" y="6218895"/>
            <a:ext cx="322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</a:t>
            </a:r>
            <a:r>
              <a:rPr lang="en-US" dirty="0" err="1" smtClean="0">
                <a:solidFill>
                  <a:srgbClr val="FFFF00"/>
                </a:solidFill>
              </a:rPr>
              <a:t>sugi</a:t>
            </a:r>
            <a:r>
              <a:rPr lang="en-US" dirty="0" smtClean="0">
                <a:solidFill>
                  <a:srgbClr val="FFFF00"/>
                </a:solidFill>
              </a:rPr>
              <a:t>/mod/attend/</a:t>
            </a:r>
            <a:r>
              <a:rPr lang="en-US" dirty="0" err="1" smtClean="0">
                <a:solidFill>
                  <a:srgbClr val="FFFF00"/>
                </a:solidFill>
              </a:rPr>
              <a:t>database.php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4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31" y="1019406"/>
            <a:ext cx="8559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// Database upgrade</a:t>
            </a:r>
          </a:p>
          <a:p>
            <a:r>
              <a:rPr lang="en-US" sz="1600" b="1" dirty="0">
                <a:solidFill>
                  <a:srgbClr val="00FFFF"/>
                </a:solidFill>
                <a:latin typeface="Courier"/>
                <a:cs typeface="Courier"/>
              </a:rPr>
              <a:t>$DATABASE_UPGRADE </a:t>
            </a:r>
            <a:r>
              <a:rPr lang="en-US" sz="1600" b="1" dirty="0">
                <a:latin typeface="Courier"/>
                <a:cs typeface="Courier"/>
              </a:rPr>
              <a:t>= function($</a:t>
            </a:r>
            <a:r>
              <a:rPr lang="en-US" sz="1600" b="1" dirty="0" err="1">
                <a:latin typeface="Courier"/>
                <a:cs typeface="Courier"/>
              </a:rPr>
              <a:t>oldversion</a:t>
            </a:r>
            <a:r>
              <a:rPr lang="en-US" sz="1600" b="1" dirty="0">
                <a:latin typeface="Courier"/>
                <a:cs typeface="Courier"/>
              </a:rPr>
              <a:t>) {</a:t>
            </a:r>
          </a:p>
          <a:p>
            <a:r>
              <a:rPr lang="en-US" sz="1600" b="1" dirty="0">
                <a:latin typeface="Courier"/>
                <a:cs typeface="Courier"/>
              </a:rPr>
              <a:t>    global $CFG;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// Version 2014042200 improvements</a:t>
            </a:r>
          </a:p>
          <a:p>
            <a:r>
              <a:rPr lang="en-US" sz="1600" b="1" dirty="0">
                <a:latin typeface="Courier"/>
                <a:cs typeface="Courier"/>
              </a:rPr>
              <a:t>    if ( $</a:t>
            </a:r>
            <a:r>
              <a:rPr lang="en-US" sz="1600" b="1" dirty="0" err="1">
                <a:latin typeface="Courier"/>
                <a:cs typeface="Courier"/>
              </a:rPr>
              <a:t>oldversion</a:t>
            </a:r>
            <a:r>
              <a:rPr lang="en-US" sz="1600" b="1" dirty="0">
                <a:latin typeface="Courier"/>
                <a:cs typeface="Courier"/>
              </a:rPr>
              <a:t> &lt; 2014042200 ) {</a:t>
            </a:r>
          </a:p>
          <a:p>
            <a:r>
              <a:rPr lang="en-US" sz="1600" b="1" dirty="0">
                <a:latin typeface="Courier"/>
                <a:cs typeface="Courier"/>
              </a:rPr>
              <a:t>        $</a:t>
            </a:r>
            <a:r>
              <a:rPr lang="en-US" sz="1600" b="1" dirty="0" err="1">
                <a:latin typeface="Courier"/>
                <a:cs typeface="Courier"/>
              </a:rPr>
              <a:t>sql</a:t>
            </a:r>
            <a:r>
              <a:rPr lang="en-US" sz="1600" b="1" dirty="0">
                <a:latin typeface="Courier"/>
                <a:cs typeface="Courier"/>
              </a:rPr>
              <a:t>= "ALTER TABLE </a:t>
            </a:r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          </a:t>
            </a:r>
            <a:r>
              <a:rPr lang="en-US" sz="1600" b="1" dirty="0" smtClean="0">
                <a:solidFill>
                  <a:srgbClr val="00FF00"/>
                </a:solidFill>
                <a:latin typeface="Courier"/>
                <a:cs typeface="Courier"/>
              </a:rPr>
              <a:t>{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 err="1">
                <a:latin typeface="Courier"/>
                <a:cs typeface="Courier"/>
              </a:rPr>
              <a:t>peer_submit</a:t>
            </a:r>
            <a:r>
              <a:rPr lang="en-US" sz="1600" b="1" dirty="0">
                <a:latin typeface="Courier"/>
                <a:cs typeface="Courier"/>
              </a:rPr>
              <a:t> ADD </a:t>
            </a:r>
            <a:r>
              <a:rPr lang="en-US" sz="1600" b="1" dirty="0" err="1">
                <a:latin typeface="Courier"/>
                <a:cs typeface="Courier"/>
              </a:rPr>
              <a:t>regrade</a:t>
            </a:r>
            <a:r>
              <a:rPr lang="en-US" sz="1600" b="1" dirty="0">
                <a:latin typeface="Courier"/>
                <a:cs typeface="Courier"/>
              </a:rPr>
              <a:t> TINYINT NULL";</a:t>
            </a:r>
          </a:p>
          <a:p>
            <a:r>
              <a:rPr lang="en-US" sz="1600" b="1" dirty="0">
                <a:latin typeface="Courier"/>
                <a:cs typeface="Courier"/>
              </a:rPr>
              <a:t>        echo("Upgrading: ".$</a:t>
            </a:r>
            <a:r>
              <a:rPr lang="en-US" sz="1600" b="1" dirty="0" err="1">
                <a:latin typeface="Courier"/>
                <a:cs typeface="Courier"/>
              </a:rPr>
              <a:t>sql</a:t>
            </a:r>
            <a:r>
              <a:rPr lang="en-US" sz="1600" b="1" dirty="0">
                <a:latin typeface="Courier"/>
                <a:cs typeface="Courier"/>
              </a:rPr>
              <a:t>."&lt;</a:t>
            </a:r>
            <a:r>
              <a:rPr lang="en-US" sz="1600" b="1" dirty="0" err="1">
                <a:latin typeface="Courier"/>
                <a:cs typeface="Courier"/>
              </a:rPr>
              <a:t>br</a:t>
            </a:r>
            <a:r>
              <a:rPr lang="en-US" sz="1600" b="1" dirty="0">
                <a:latin typeface="Courier"/>
                <a:cs typeface="Courier"/>
              </a:rPr>
              <a:t>/&gt;\n");</a:t>
            </a:r>
          </a:p>
          <a:p>
            <a:r>
              <a:rPr lang="en-US" sz="1600" b="1" dirty="0">
                <a:latin typeface="Courier"/>
                <a:cs typeface="Courier"/>
              </a:rPr>
              <a:t>        </a:t>
            </a:r>
            <a:r>
              <a:rPr lang="en-US" sz="1600" b="1" dirty="0" err="1">
                <a:latin typeface="Courier"/>
                <a:cs typeface="Courier"/>
              </a:rPr>
              <a:t>error_log</a:t>
            </a:r>
            <a:r>
              <a:rPr lang="en-US" sz="1600" b="1" dirty="0">
                <a:latin typeface="Courier"/>
                <a:cs typeface="Courier"/>
              </a:rPr>
              <a:t>("Upgrading: ".$</a:t>
            </a:r>
            <a:r>
              <a:rPr lang="en-US" sz="1600" b="1" dirty="0" err="1">
                <a:latin typeface="Courier"/>
                <a:cs typeface="Courier"/>
              </a:rPr>
              <a:t>sql</a:t>
            </a:r>
            <a:r>
              <a:rPr lang="en-US" sz="1600" b="1" dirty="0">
                <a:latin typeface="Courier"/>
                <a:cs typeface="Courier"/>
              </a:rPr>
              <a:t>);</a:t>
            </a:r>
          </a:p>
          <a:p>
            <a:r>
              <a:rPr lang="en-US" sz="1600" b="1" dirty="0">
                <a:latin typeface="Courier"/>
                <a:cs typeface="Courier"/>
              </a:rPr>
              <a:t>        $q = $PDOX-&gt;</a:t>
            </a:r>
            <a:r>
              <a:rPr lang="en-US" sz="1600" b="1" dirty="0" err="1">
                <a:latin typeface="Courier"/>
                <a:cs typeface="Courier"/>
              </a:rPr>
              <a:t>queryDie</a:t>
            </a:r>
            <a:r>
              <a:rPr lang="en-US" sz="1600" b="1" dirty="0">
                <a:latin typeface="Courier"/>
                <a:cs typeface="Courier"/>
              </a:rPr>
              <a:t>($</a:t>
            </a:r>
            <a:r>
              <a:rPr lang="en-US" sz="1600" b="1" dirty="0" err="1">
                <a:latin typeface="Courier"/>
                <a:cs typeface="Courier"/>
              </a:rPr>
              <a:t>sql</a:t>
            </a:r>
            <a:r>
              <a:rPr lang="en-US" sz="1600" b="1" dirty="0">
                <a:latin typeface="Courier"/>
                <a:cs typeface="Courier"/>
              </a:rPr>
              <a:t>);</a:t>
            </a:r>
          </a:p>
          <a:p>
            <a:r>
              <a:rPr lang="en-US" sz="1600" b="1" dirty="0">
                <a:latin typeface="Courier"/>
                <a:cs typeface="Courier"/>
              </a:rPr>
              <a:t>    }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return 2014042200;</a:t>
            </a:r>
          </a:p>
          <a:p>
            <a:r>
              <a:rPr lang="en-US" sz="1600" b="1" dirty="0">
                <a:latin typeface="Courier"/>
                <a:cs typeface="Courier"/>
              </a:rPr>
              <a:t>}; // Don't forget the semicolon on anonymous functions 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7801" y="6218895"/>
            <a:ext cx="364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</a:t>
            </a:r>
            <a:r>
              <a:rPr lang="en-US" dirty="0" err="1" smtClean="0">
                <a:solidFill>
                  <a:srgbClr val="FFFF00"/>
                </a:solidFill>
              </a:rPr>
              <a:t>sugi</a:t>
            </a:r>
            <a:r>
              <a:rPr lang="en-US" dirty="0" smtClean="0">
                <a:solidFill>
                  <a:srgbClr val="FFFF00"/>
                </a:solidFill>
              </a:rPr>
              <a:t>/mod/peer-grade/</a:t>
            </a:r>
            <a:r>
              <a:rPr lang="en-US" dirty="0" err="1" smtClean="0">
                <a:solidFill>
                  <a:srgbClr val="FFFF00"/>
                </a:solidFill>
              </a:rPr>
              <a:t>database.php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16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31" y="367655"/>
            <a:ext cx="855918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"/>
                <a:cs typeface="Courier"/>
              </a:rPr>
              <a:t>...</a:t>
            </a:r>
          </a:p>
          <a:p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 smtClean="0">
                <a:latin typeface="Courier"/>
                <a:cs typeface="Courier"/>
              </a:rPr>
              <a:t>array</a:t>
            </a:r>
            <a:r>
              <a:rPr lang="en-US" sz="1600" b="1" dirty="0">
                <a:latin typeface="Courier"/>
                <a:cs typeface="Courier"/>
              </a:rPr>
              <a:t>( "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 err="1">
                <a:latin typeface="Courier"/>
                <a:cs typeface="Courier"/>
              </a:rPr>
              <a:t>peer_submit</a:t>
            </a:r>
            <a:r>
              <a:rPr lang="en-US" sz="1600" b="1" dirty="0">
                <a:latin typeface="Courier"/>
                <a:cs typeface="Courier"/>
              </a:rPr>
              <a:t>",</a:t>
            </a:r>
          </a:p>
          <a:p>
            <a:r>
              <a:rPr lang="en-US" sz="1600" b="1" dirty="0">
                <a:latin typeface="Courier"/>
                <a:cs typeface="Courier"/>
              </a:rPr>
              <a:t>"create table 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 err="1">
                <a:latin typeface="Courier"/>
                <a:cs typeface="Courier"/>
              </a:rPr>
              <a:t>peer_submit</a:t>
            </a:r>
            <a:r>
              <a:rPr lang="en-US" sz="1600" b="1" dirty="0">
                <a:latin typeface="Courier"/>
                <a:cs typeface="Courier"/>
              </a:rPr>
              <a:t> (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submit_id</a:t>
            </a:r>
            <a:r>
              <a:rPr lang="en-US" sz="1600" b="1" dirty="0">
                <a:latin typeface="Courier"/>
                <a:cs typeface="Courier"/>
              </a:rPr>
              <a:t>  INTEGER NOT NULL KEY AUTO_INCREMENT,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assn_id</a:t>
            </a:r>
            <a:r>
              <a:rPr lang="en-US" sz="1600" b="1" dirty="0">
                <a:latin typeface="Courier"/>
                <a:cs typeface="Courier"/>
              </a:rPr>
              <a:t>    INTEGER NOT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    INTEGER NOT NULL,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json</a:t>
            </a:r>
            <a:r>
              <a:rPr lang="en-US" sz="1600" b="1" dirty="0">
                <a:latin typeface="Courier"/>
                <a:cs typeface="Courier"/>
              </a:rPr>
              <a:t>         TEXT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note         TEXT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reflect      TEXT NULL,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FF00FF"/>
                </a:solidFill>
                <a:latin typeface="Courier"/>
                <a:cs typeface="Courier"/>
              </a:rPr>
              <a:t>    </a:t>
            </a:r>
            <a:r>
              <a:rPr lang="en-US" sz="1600" b="1" dirty="0" err="1">
                <a:solidFill>
                  <a:srgbClr val="FF00FF"/>
                </a:solidFill>
                <a:latin typeface="Courier"/>
                <a:cs typeface="Courier"/>
              </a:rPr>
              <a:t>regrade</a:t>
            </a:r>
            <a:r>
              <a:rPr lang="en-US" sz="1600" b="1" dirty="0">
                <a:solidFill>
                  <a:srgbClr val="FF00FF"/>
                </a:solidFill>
                <a:latin typeface="Courier"/>
                <a:cs typeface="Courier"/>
              </a:rPr>
              <a:t>      TINYINT NULL,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updated_at</a:t>
            </a:r>
            <a:r>
              <a:rPr lang="en-US" sz="1600" b="1" dirty="0">
                <a:latin typeface="Courier"/>
                <a:cs typeface="Courier"/>
              </a:rPr>
              <a:t>  DATETIME NOT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created_at</a:t>
            </a:r>
            <a:r>
              <a:rPr lang="en-US" sz="1600" b="1" dirty="0">
                <a:latin typeface="Courier"/>
                <a:cs typeface="Courier"/>
              </a:rPr>
              <a:t>  DATETIME NOT NULL</a:t>
            </a:r>
            <a:r>
              <a:rPr lang="en-US" sz="1600" b="1" dirty="0" smtClean="0">
                <a:latin typeface="Courier"/>
                <a:cs typeface="Courier"/>
              </a:rPr>
              <a:t>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 smtClean="0">
                <a:latin typeface="Courier"/>
                <a:cs typeface="Courier"/>
              </a:rPr>
              <a:t>....</a:t>
            </a:r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1143" y="5185995"/>
            <a:ext cx="800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FF"/>
                </a:solidFill>
              </a:rPr>
              <a:t>At the same time you add the migration to $DATABASE_UPGRADE, you change the schema in $DATABASE_INSTALL.  The upgrade will be called with a "later" version for fresh installs.</a:t>
            </a:r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7801" y="6218895"/>
            <a:ext cx="364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</a:t>
            </a:r>
            <a:r>
              <a:rPr lang="en-US" dirty="0" err="1" smtClean="0">
                <a:solidFill>
                  <a:srgbClr val="FFFF00"/>
                </a:solidFill>
              </a:rPr>
              <a:t>sugi</a:t>
            </a:r>
            <a:r>
              <a:rPr lang="en-US" dirty="0" smtClean="0">
                <a:solidFill>
                  <a:srgbClr val="FFFF00"/>
                </a:solidFill>
              </a:rPr>
              <a:t>/mod/peer-grade/</a:t>
            </a:r>
            <a:r>
              <a:rPr lang="en-US" dirty="0" err="1" smtClean="0">
                <a:solidFill>
                  <a:srgbClr val="FFFF00"/>
                </a:solidFill>
              </a:rPr>
              <a:t>database.php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0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 for the core LTI launch data</a:t>
            </a:r>
          </a:p>
          <a:p>
            <a:r>
              <a:rPr lang="en-US" dirty="0" smtClean="0"/>
              <a:t>Column and table naming rules</a:t>
            </a:r>
          </a:p>
          <a:p>
            <a:r>
              <a:rPr lang="en-US" dirty="0" smtClean="0"/>
              <a:t>Sha256 key convention</a:t>
            </a:r>
          </a:p>
          <a:p>
            <a:r>
              <a:rPr lang="en-US" dirty="0" smtClean="0"/>
              <a:t>Rules for tool tables</a:t>
            </a:r>
          </a:p>
          <a:p>
            <a:r>
              <a:rPr lang="en-US" dirty="0" smtClean="0"/>
              <a:t>LTI Launch Review</a:t>
            </a:r>
          </a:p>
          <a:p>
            <a:r>
              <a:rPr lang="en-US" dirty="0" smtClean="0"/>
              <a:t>Handling launch </a:t>
            </a:r>
            <a:r>
              <a:rPr lang="en-US" smtClean="0"/>
              <a:t>data with the </a:t>
            </a:r>
            <a:r>
              <a:rPr lang="en-US" dirty="0" smtClean="0"/>
              <a:t>"Big Join"</a:t>
            </a:r>
          </a:p>
          <a:p>
            <a:r>
              <a:rPr lang="en-US" dirty="0" smtClean="0"/>
              <a:t>Tool table creation and 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0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120"/>
            <a:ext cx="9144000" cy="5319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303" y="236688"/>
            <a:ext cx="76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User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8001778" y="698353"/>
            <a:ext cx="173261" cy="98056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52364" y="191920"/>
            <a:ext cx="106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FF"/>
                </a:solidFill>
              </a:rPr>
              <a:t>Tenant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2400538" y="653585"/>
            <a:ext cx="282681" cy="63114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55747" y="236688"/>
            <a:ext cx="116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Context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4838449" y="698353"/>
            <a:ext cx="402455" cy="58638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2832068" y="698353"/>
            <a:ext cx="2006381" cy="98056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40904" y="6337939"/>
            <a:ext cx="165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Link (Many)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H="1" flipV="1">
            <a:off x="4838449" y="5349737"/>
            <a:ext cx="1229515" cy="988202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79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787"/>
            <a:ext cx="9144000" cy="4782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68475" y="321563"/>
            <a:ext cx="76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User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8249950" y="783228"/>
            <a:ext cx="381474" cy="1348263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69683" y="191920"/>
            <a:ext cx="106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Tenant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2117857" y="653585"/>
            <a:ext cx="282681" cy="63114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8458" y="321563"/>
            <a:ext cx="116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Context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4001160" y="783228"/>
            <a:ext cx="582701" cy="676697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2931392" y="783228"/>
            <a:ext cx="1069768" cy="1238958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83861" y="5919105"/>
            <a:ext cx="165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Link (Many)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291895" y="5007545"/>
            <a:ext cx="917170" cy="91156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83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63" y="112525"/>
            <a:ext cx="7690465" cy="61884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301010"/>
            <a:ext cx="7602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FFFF00"/>
                </a:solidFill>
              </a:rPr>
              <a:t>t</a:t>
            </a:r>
            <a:r>
              <a:rPr lang="en-US" sz="2400" dirty="0" err="1" smtClean="0">
                <a:solidFill>
                  <a:srgbClr val="FFFF00"/>
                </a:solidFill>
              </a:rPr>
              <a:t>sugi</a:t>
            </a:r>
            <a:r>
              <a:rPr lang="en-US" sz="2400" dirty="0" smtClean="0">
                <a:solidFill>
                  <a:srgbClr val="FFFF00"/>
                </a:solidFill>
              </a:rPr>
              <a:t>/docs</a:t>
            </a:r>
            <a:r>
              <a:rPr lang="en-US" sz="2400" dirty="0">
                <a:solidFill>
                  <a:srgbClr val="FFFF00"/>
                </a:solidFill>
              </a:rPr>
              <a:t>/lectures/02-Data-Model-Workbench.mwb</a:t>
            </a:r>
          </a:p>
        </p:txBody>
      </p:sp>
    </p:spTree>
    <p:extLst>
      <p:ext uri="{BB962C8B-B14F-4D97-AF65-F5344CB8AC3E}">
        <p14:creationId xmlns:p14="http://schemas.microsoft.com/office/powerpoint/2010/main" val="284641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(Rails like)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91092" cy="4525963"/>
          </a:xfrm>
        </p:spPr>
        <p:txBody>
          <a:bodyPr/>
          <a:lstStyle/>
          <a:p>
            <a:r>
              <a:rPr lang="en-US" dirty="0" smtClean="0"/>
              <a:t>All rows have auto-increment integer primary key</a:t>
            </a:r>
          </a:p>
          <a:p>
            <a:r>
              <a:rPr lang="en-US" dirty="0" smtClean="0"/>
              <a:t>Date fields "..._at"</a:t>
            </a:r>
          </a:p>
          <a:p>
            <a:r>
              <a:rPr lang="en-US" dirty="0" smtClean="0"/>
              <a:t>Foreign key names "</a:t>
            </a:r>
            <a:r>
              <a:rPr lang="en-US" dirty="0" err="1" smtClean="0"/>
              <a:t>table_id</a:t>
            </a:r>
            <a:r>
              <a:rPr lang="en-US" dirty="0" smtClean="0"/>
              <a:t>"</a:t>
            </a:r>
            <a:endParaRPr lang="en-US" dirty="0"/>
          </a:p>
        </p:txBody>
      </p:sp>
      <p:pic>
        <p:nvPicPr>
          <p:cNvPr id="5" name="Picture 4" descr="Untitled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05" y="1545771"/>
            <a:ext cx="3104983" cy="46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9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100% Rails-Like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91092" cy="4525963"/>
          </a:xfrm>
        </p:spPr>
        <p:txBody>
          <a:bodyPr/>
          <a:lstStyle/>
          <a:p>
            <a:r>
              <a:rPr lang="en-US" dirty="0" smtClean="0"/>
              <a:t>Primary key names "</a:t>
            </a:r>
            <a:r>
              <a:rPr lang="en-US" dirty="0" err="1" smtClean="0"/>
              <a:t>table_id</a:t>
            </a:r>
            <a:r>
              <a:rPr lang="en-US" dirty="0" smtClean="0"/>
              <a:t>"</a:t>
            </a:r>
          </a:p>
          <a:p>
            <a:r>
              <a:rPr lang="en-US" dirty="0" smtClean="0"/>
              <a:t>Column and table names are both singular</a:t>
            </a:r>
          </a:p>
        </p:txBody>
      </p:sp>
      <p:pic>
        <p:nvPicPr>
          <p:cNvPr id="4" name="Picture 3" descr="Untitled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05" y="1600200"/>
            <a:ext cx="3104983" cy="46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0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1212</TotalTime>
  <Words>1988</Words>
  <Application>Microsoft Macintosh PowerPoint</Application>
  <PresentationFormat>On-screen Show (4:3)</PresentationFormat>
  <Paragraphs>312</Paragraphs>
  <Slides>45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Black</vt:lpstr>
      <vt:lpstr>TSUGI Framework  Data Model</vt:lpstr>
      <vt:lpstr>YouTube Channel</vt:lpstr>
      <vt:lpstr>MySQL WorkBench</vt:lpstr>
      <vt:lpstr>The Primary Objects in Tsugi</vt:lpstr>
      <vt:lpstr>PowerPoint Presentation</vt:lpstr>
      <vt:lpstr>PowerPoint Presentation</vt:lpstr>
      <vt:lpstr>PowerPoint Presentation</vt:lpstr>
      <vt:lpstr>Conventions (Rails like)</vt:lpstr>
      <vt:lpstr>Not 100% Rails-Like</vt:lpstr>
      <vt:lpstr>Sha256 Key Conventions</vt:lpstr>
      <vt:lpstr>ON DELETE Convention</vt:lpstr>
      <vt:lpstr>PowerPoint Presentation</vt:lpstr>
      <vt:lpstr>ON DELETE for Tool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IMS Learning Tools Interoperability (LTI) Launch</vt:lpstr>
      <vt:lpstr>LTI Launch</vt:lpstr>
      <vt:lpstr>PowerPoint Presentation</vt:lpstr>
      <vt:lpstr>PowerPoint Presentation</vt:lpstr>
      <vt:lpstr>LTI Sample Launch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LTI Launch and the Core Tables</vt:lpstr>
      <vt:lpstr>PowerPoint Presentation</vt:lpstr>
      <vt:lpstr>PowerPoint Presentation</vt:lpstr>
      <vt:lpstr>Problems to Solve</vt:lpstr>
      <vt:lpstr>PowerPoint Presentation</vt:lpstr>
      <vt:lpstr>After the "Big Join"</vt:lpstr>
      <vt:lpstr>Migrations</vt:lpstr>
      <vt:lpstr>Creating and Updating Schema</vt:lpstr>
      <vt:lpstr>PowerPoint Presentation</vt:lpstr>
      <vt:lpstr>Global Database Version</vt:lpstr>
      <vt:lpstr>PowerPoint Presentation</vt:lpstr>
      <vt:lpstr>PowerPoint Presentation</vt:lpstr>
      <vt:lpstr>Structure of a database.php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Severance</dc:creator>
  <cp:lastModifiedBy>Charles Severance</cp:lastModifiedBy>
  <cp:revision>69</cp:revision>
  <dcterms:created xsi:type="dcterms:W3CDTF">2014-06-02T12:36:59Z</dcterms:created>
  <dcterms:modified xsi:type="dcterms:W3CDTF">2014-11-09T19:54:59Z</dcterms:modified>
</cp:coreProperties>
</file>