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11/2/14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11/2/14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TSUGI Framework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Sha256 Key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Logical keys like </a:t>
            </a:r>
            <a:r>
              <a:rPr lang="en-US" dirty="0" err="1" smtClean="0"/>
              <a:t>user_id</a:t>
            </a:r>
            <a:r>
              <a:rPr lang="en-US" dirty="0" smtClean="0"/>
              <a:t> coming from the LMS can be long (&gt;4096)</a:t>
            </a:r>
          </a:p>
          <a:p>
            <a:r>
              <a:rPr lang="en-US" dirty="0" smtClean="0"/>
              <a:t>We model these as  TEXT to avoid length limitations</a:t>
            </a:r>
          </a:p>
          <a:p>
            <a:r>
              <a:rPr lang="en-US" dirty="0" smtClean="0"/>
              <a:t>We SHA256 these and index/unique  the SHA256 column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8404" y="2282651"/>
            <a:ext cx="2234753" cy="562625"/>
          </a:xfrm>
          <a:prstGeom prst="rect">
            <a:avLst/>
          </a:prstGeom>
          <a:noFill/>
          <a:ln w="28575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this to be a multi-tenant container</a:t>
            </a:r>
          </a:p>
          <a:p>
            <a:r>
              <a:rPr lang="en-US" dirty="0" smtClean="0"/>
              <a:t>Tenants may come and go</a:t>
            </a:r>
          </a:p>
          <a:p>
            <a:r>
              <a:rPr lang="en-US" dirty="0" smtClean="0"/>
              <a:t>We want to be able to do the "transitive closure" of a tenant</a:t>
            </a:r>
          </a:p>
          <a:p>
            <a:r>
              <a:rPr lang="en-US" dirty="0" smtClean="0"/>
              <a:t>We want to be able to delete a tenant and all associated data in a single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0" y="0"/>
            <a:ext cx="852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1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DELETE for Tool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table that is created for tool data must connect to one or more of these tables with an ON DELETE CASCADE clause</a:t>
            </a:r>
          </a:p>
          <a:p>
            <a:pPr lvl="1"/>
            <a:r>
              <a:rPr lang="en-US" dirty="0" err="1" smtClean="0"/>
              <a:t>lti_link</a:t>
            </a:r>
            <a:endParaRPr lang="en-US" dirty="0" smtClean="0"/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ti_context</a:t>
            </a:r>
            <a:endParaRPr lang="en-US" dirty="0" smtClean="0"/>
          </a:p>
          <a:p>
            <a:pPr lvl="1"/>
            <a:r>
              <a:rPr lang="en-US" dirty="0" err="1" smtClean="0"/>
              <a:t>lti_user</a:t>
            </a:r>
            <a:endParaRPr lang="en-US" dirty="0" smtClean="0"/>
          </a:p>
          <a:p>
            <a:pPr lvl="1"/>
            <a:r>
              <a:rPr lang="en-US" dirty="0" err="1" smtClean="0"/>
              <a:t>lti_key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2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9" y="0"/>
            <a:ext cx="572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940" y="530475"/>
            <a:ext cx="8080420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create table 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8000"/>
                </a:solidFill>
                <a:latin typeface="Courier"/>
                <a:cs typeface="Courier"/>
              </a:rPr>
              <a:t>attend </a:t>
            </a:r>
            <a:r>
              <a:rPr lang="en-US" b="1" dirty="0">
                <a:latin typeface="Courier"/>
                <a:cs typeface="Courier"/>
              </a:rPr>
              <a:t>(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b="1" dirty="0">
                <a:latin typeface="Courier"/>
                <a:cs typeface="Courier"/>
              </a:rPr>
              <a:t>    attend      DATE NOT NULL,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ipaddr</a:t>
            </a:r>
            <a:r>
              <a:rPr lang="en-US" b="1" dirty="0">
                <a:latin typeface="Courier"/>
                <a:cs typeface="Courier"/>
              </a:rPr>
              <a:t>      VARCHAR(64),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updated_at</a:t>
            </a:r>
            <a:r>
              <a:rPr lang="en-US" b="1" dirty="0">
                <a:latin typeface="Courier"/>
                <a:cs typeface="Courier"/>
              </a:rPr>
              <a:t>  DATETIME NOT NULL,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attend_ibfk_1`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lti_link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00FFFF"/>
                </a:solidFill>
                <a:latin typeface="Courier"/>
                <a:cs typeface="Courier"/>
              </a:rPr>
              <a:t>link_id</a:t>
            </a:r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00FF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CONSTRAINT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attend_ibfk_2`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FOREIGN KEY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REFERENCES `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lti_user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 (`</a:t>
            </a:r>
            <a:r>
              <a:rPr lang="en-US" b="1" dirty="0" err="1">
                <a:solidFill>
                  <a:srgbClr val="FF00FF"/>
                </a:solidFill>
                <a:latin typeface="Courier"/>
                <a:cs typeface="Courier"/>
              </a:rPr>
              <a:t>user_id</a:t>
            </a:r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`)</a:t>
            </a:r>
          </a:p>
          <a:p>
            <a:r>
              <a:rPr lang="en-US" b="1" dirty="0">
                <a:solidFill>
                  <a:srgbClr val="FF00FF"/>
                </a:solidFill>
                <a:latin typeface="Courier"/>
                <a:cs typeface="Courier"/>
              </a:rPr>
              <a:t>        ON DELETE CASCADE ON UPDATE CASCADE,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UNIQUE(</a:t>
            </a:r>
            <a:r>
              <a:rPr lang="en-US" b="1" dirty="0" err="1">
                <a:latin typeface="Courier"/>
                <a:cs typeface="Courier"/>
              </a:rPr>
              <a:t>link_id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user_id</a:t>
            </a:r>
            <a:r>
              <a:rPr lang="en-US" b="1" dirty="0">
                <a:latin typeface="Courier"/>
                <a:cs typeface="Courier"/>
              </a:rPr>
              <a:t>, attend)</a:t>
            </a:r>
          </a:p>
          <a:p>
            <a:r>
              <a:rPr lang="en-US" b="1" dirty="0">
                <a:latin typeface="Courier"/>
                <a:cs typeface="Courier"/>
              </a:rPr>
              <a:t>) ENGINE = </a:t>
            </a:r>
            <a:r>
              <a:rPr lang="en-US" b="1" dirty="0" err="1">
                <a:latin typeface="Courier"/>
                <a:cs typeface="Courier"/>
              </a:rPr>
              <a:t>InnoDB</a:t>
            </a:r>
            <a:r>
              <a:rPr lang="en-US" b="1" dirty="0">
                <a:latin typeface="Courier"/>
                <a:cs typeface="Courier"/>
              </a:rPr>
              <a:t> DEFAULT CHARSET=utf8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8114" y="6304002"/>
            <a:ext cx="322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tsugi</a:t>
            </a:r>
            <a:r>
              <a:rPr lang="en-US" dirty="0">
                <a:solidFill>
                  <a:srgbClr val="FFFF00"/>
                </a:solidFill>
              </a:rPr>
              <a:t>/mod/</a:t>
            </a:r>
            <a:r>
              <a:rPr lang="en-US" dirty="0" smtClean="0">
                <a:solidFill>
                  <a:srgbClr val="FFFF00"/>
                </a:solidFill>
              </a:rPr>
              <a:t>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0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7" y="0"/>
            <a:ext cx="7208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" y="0"/>
            <a:ext cx="5051446" cy="6858000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79" y="3938377"/>
            <a:ext cx="4562072" cy="2667829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8392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39" y="0"/>
            <a:ext cx="560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blend of Moodle and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Channel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5947" y="6211669"/>
            <a:ext cx="461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http://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youtube.tsugi.org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7" y="1931182"/>
            <a:ext cx="8306423" cy="3122415"/>
          </a:xfrm>
          <a:prstGeom prst="rect">
            <a:avLst/>
          </a:prstGeom>
          <a:ln w="38100" cmpd="sng">
            <a:solidFill>
              <a:srgbClr val="FF00FF"/>
            </a:solidFill>
          </a:ln>
        </p:spPr>
      </p:pic>
    </p:spTree>
    <p:extLst>
      <p:ext uri="{BB962C8B-B14F-4D97-AF65-F5344CB8AC3E}">
        <p14:creationId xmlns:p14="http://schemas.microsoft.com/office/powerpoint/2010/main" val="309275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Updating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completely automated schema upgrades like Moodle and Rails</a:t>
            </a:r>
          </a:p>
          <a:p>
            <a:r>
              <a:rPr lang="en-US" dirty="0" smtClean="0"/>
              <a:t>Should be convenient for both new installations and continuous evolution during development</a:t>
            </a:r>
          </a:p>
          <a:p>
            <a:r>
              <a:rPr lang="en-US" dirty="0" smtClean="0"/>
              <a:t>Each table has a version number based on date/time that the change was made</a:t>
            </a:r>
          </a:p>
          <a:p>
            <a:pPr lvl="1"/>
            <a:r>
              <a:rPr lang="en-US" dirty="0"/>
              <a:t>201409242100</a:t>
            </a:r>
          </a:p>
        </p:txBody>
      </p:sp>
    </p:spTree>
    <p:extLst>
      <p:ext uri="{BB962C8B-B14F-4D97-AF65-F5344CB8AC3E}">
        <p14:creationId xmlns:p14="http://schemas.microsoft.com/office/powerpoint/2010/main" val="3024575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9" y="0"/>
            <a:ext cx="8217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Database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0052"/>
          </a:xfrm>
        </p:spPr>
        <p:txBody>
          <a:bodyPr/>
          <a:lstStyle/>
          <a:p>
            <a:r>
              <a:rPr lang="en-US" dirty="0" smtClean="0"/>
              <a:t>The global database version should be the maximum version across all </a:t>
            </a:r>
            <a:r>
              <a:rPr lang="en-US" dirty="0" err="1" smtClean="0"/>
              <a:t>database.php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It is stored in </a:t>
            </a:r>
            <a:r>
              <a:rPr lang="en-US" dirty="0" err="1" smtClean="0">
                <a:solidFill>
                  <a:srgbClr val="FFFF00"/>
                </a:solidFill>
              </a:rPr>
              <a:t>setup.php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Used to remind folks when to run </a:t>
            </a:r>
            <a:r>
              <a:rPr lang="en-US" dirty="0" err="1" smtClean="0"/>
              <a:t>upgrade.php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249" y="4645677"/>
            <a:ext cx="85575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&lt;?</a:t>
            </a:r>
            <a:r>
              <a:rPr lang="en-US" sz="1600" dirty="0" err="1">
                <a:latin typeface="Courier"/>
                <a:cs typeface="Courier"/>
              </a:rPr>
              <a:t>php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// This is where we change the overall database version to trigger</a:t>
            </a:r>
          </a:p>
          <a:p>
            <a:r>
              <a:rPr lang="en-US" sz="1600" dirty="0">
                <a:latin typeface="Courier"/>
                <a:cs typeface="Courier"/>
              </a:rPr>
              <a:t>// upgrade checking - don't change this unless you want to trigger</a:t>
            </a:r>
          </a:p>
          <a:p>
            <a:r>
              <a:rPr lang="en-US" sz="1600" dirty="0">
                <a:latin typeface="Courier"/>
                <a:cs typeface="Courier"/>
              </a:rPr>
              <a:t>// database upgrade messages it should be the max of all versions in</a:t>
            </a:r>
          </a:p>
          <a:p>
            <a:r>
              <a:rPr lang="en-US" sz="1600" dirty="0">
                <a:latin typeface="Courier"/>
                <a:cs typeface="Courier"/>
              </a:rPr>
              <a:t>// all </a:t>
            </a:r>
            <a:r>
              <a:rPr lang="en-US" sz="1600" dirty="0" err="1">
                <a:latin typeface="Courier"/>
                <a:cs typeface="Courier"/>
              </a:rPr>
              <a:t>database.php</a:t>
            </a:r>
            <a:r>
              <a:rPr lang="en-US" sz="1600" dirty="0">
                <a:latin typeface="Courier"/>
                <a:cs typeface="Courier"/>
              </a:rPr>
              <a:t> files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$CFG-&gt;</a:t>
            </a:r>
            <a:r>
              <a:rPr lang="en-US" sz="1600" dirty="0" err="1">
                <a:latin typeface="Courier"/>
                <a:cs typeface="Courier"/>
              </a:rPr>
              <a:t>dbversion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FF00FF"/>
                </a:solidFill>
                <a:latin typeface="Courier"/>
                <a:cs typeface="Courier"/>
              </a:rPr>
              <a:t>201410150800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42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2" y="753129"/>
            <a:ext cx="8321082" cy="44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322"/>
            <a:ext cx="9144000" cy="488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939" y="1955251"/>
            <a:ext cx="399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Goes through all of the </a:t>
            </a:r>
            <a:r>
              <a:rPr lang="en-US" dirty="0" err="1" smtClean="0">
                <a:solidFill>
                  <a:srgbClr val="660066"/>
                </a:solidFill>
              </a:rPr>
              <a:t>database.php</a:t>
            </a:r>
            <a:r>
              <a:rPr lang="en-US" dirty="0" smtClean="0">
                <a:solidFill>
                  <a:srgbClr val="660066"/>
                </a:solidFill>
              </a:rPr>
              <a:t> files below the $CFG-&gt;</a:t>
            </a:r>
            <a:r>
              <a:rPr lang="en-US" dirty="0" err="1" smtClean="0">
                <a:solidFill>
                  <a:srgbClr val="660066"/>
                </a:solidFill>
              </a:rPr>
              <a:t>tool_folders</a:t>
            </a:r>
            <a:r>
              <a:rPr lang="en-US" dirty="0" smtClean="0">
                <a:solidFill>
                  <a:srgbClr val="660066"/>
                </a:solidFill>
              </a:rPr>
              <a:t> and checks for any needed new tables and/or tables to upgrade.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7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database.php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DATABASE_UNINSTALL</a:t>
            </a:r>
          </a:p>
          <a:p>
            <a:pPr lvl="1"/>
            <a:r>
              <a:rPr lang="en-US" dirty="0" smtClean="0"/>
              <a:t>Array of statements to drop all tables for the tool</a:t>
            </a:r>
          </a:p>
          <a:p>
            <a:r>
              <a:rPr lang="en-US" dirty="0"/>
              <a:t>$</a:t>
            </a:r>
            <a:r>
              <a:rPr lang="en-US" dirty="0" smtClean="0"/>
              <a:t>DATABASE_INSTALL</a:t>
            </a:r>
          </a:p>
          <a:p>
            <a:pPr lvl="1"/>
            <a:r>
              <a:rPr lang="en-US" dirty="0" smtClean="0"/>
              <a:t>Array of table names and CREATE statements</a:t>
            </a:r>
          </a:p>
          <a:p>
            <a:r>
              <a:rPr lang="en-US" dirty="0" smtClean="0"/>
              <a:t>$DATABASE_UPGRADE(optional)</a:t>
            </a:r>
          </a:p>
          <a:p>
            <a:pPr lvl="1"/>
            <a:r>
              <a:rPr lang="en-US" dirty="0" smtClean="0"/>
              <a:t>A function which is given the "old version" and returns the "new version" after patching the table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814" y="217251"/>
            <a:ext cx="7953485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&lt;?</a:t>
            </a:r>
            <a:r>
              <a:rPr lang="en-US" sz="1600" b="1" dirty="0" err="1">
                <a:latin typeface="Courier"/>
                <a:cs typeface="Courier"/>
              </a:rPr>
              <a:t>php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uninstall this tool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$DATABASE_UNINSTALL </a:t>
            </a:r>
            <a:r>
              <a:rPr lang="en-US" sz="1600" b="1" dirty="0">
                <a:latin typeface="Courier"/>
                <a:cs typeface="Courier"/>
              </a:rPr>
              <a:t>= array(</a:t>
            </a:r>
          </a:p>
          <a:p>
            <a:r>
              <a:rPr lang="en-US" sz="1600" b="1" dirty="0">
                <a:latin typeface="Courier"/>
                <a:cs typeface="Courier"/>
              </a:rPr>
              <a:t>"drop table if exists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</a:t>
            </a:r>
          </a:p>
          <a:p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// The SQL to create the </a:t>
            </a:r>
            <a:r>
              <a:rPr lang="en-US" sz="1600" b="1" dirty="0" smtClean="0">
                <a:latin typeface="Courier"/>
                <a:cs typeface="Courier"/>
              </a:rPr>
              <a:t>tables if they </a:t>
            </a:r>
            <a:r>
              <a:rPr lang="en-US" sz="1600" b="1" dirty="0">
                <a:latin typeface="Courier"/>
                <a:cs typeface="Courier"/>
              </a:rPr>
              <a:t>don't exist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$DATABASE_INSTALL </a:t>
            </a:r>
            <a:r>
              <a:rPr lang="en-US" sz="1600" b="1" dirty="0">
                <a:latin typeface="Courier"/>
                <a:cs typeface="Courier"/>
              </a:rPr>
              <a:t>= array</a:t>
            </a:r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600" b="1" dirty="0">
                <a:latin typeface="Courier"/>
                <a:cs typeface="Courier"/>
              </a:rPr>
              <a:t>array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sz="1600" b="1" dirty="0">
                <a:latin typeface="Courier"/>
                <a:cs typeface="Courier"/>
              </a:rPr>
              <a:t>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attend",</a:t>
            </a:r>
          </a:p>
          <a:p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latin typeface="Courier"/>
                <a:cs typeface="Courier"/>
              </a:rPr>
              <a:t>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 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 INTEGER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CONSTRAINT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>
                <a:latin typeface="Courier"/>
                <a:cs typeface="Courier"/>
              </a:rPr>
              <a:t>attend_ibfk_2`</a:t>
            </a:r>
          </a:p>
          <a:p>
            <a:r>
              <a:rPr lang="en-US" sz="1600" b="1" dirty="0">
                <a:latin typeface="Courier"/>
                <a:cs typeface="Courier"/>
              </a:rPr>
              <a:t>        FOREIGN KEY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REFERENCES `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lti_user</a:t>
            </a:r>
            <a:r>
              <a:rPr lang="en-US" sz="1600" b="1" dirty="0">
                <a:latin typeface="Courier"/>
                <a:cs typeface="Courier"/>
              </a:rPr>
              <a:t>` (`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`)</a:t>
            </a:r>
          </a:p>
          <a:p>
            <a:r>
              <a:rPr lang="en-US" sz="1600" b="1" dirty="0">
                <a:latin typeface="Courier"/>
                <a:cs typeface="Courier"/>
              </a:rPr>
              <a:t>        ON DELETE CASCADE ON UPDATE CASCADE,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UNIQUE(</a:t>
            </a:r>
            <a:r>
              <a:rPr lang="en-US" sz="1600" b="1" dirty="0" err="1">
                <a:latin typeface="Courier"/>
                <a:cs typeface="Courier"/>
              </a:rPr>
              <a:t>link_id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, attend)</a:t>
            </a:r>
          </a:p>
          <a:p>
            <a:r>
              <a:rPr lang="en-US" sz="1600" b="1" dirty="0">
                <a:latin typeface="Courier"/>
                <a:cs typeface="Courier"/>
              </a:rPr>
              <a:t>) ENGINE = </a:t>
            </a:r>
            <a:r>
              <a:rPr lang="en-US" sz="1600" b="1" dirty="0" err="1">
                <a:latin typeface="Courier"/>
                <a:cs typeface="Courier"/>
              </a:rPr>
              <a:t>InnoDB</a:t>
            </a:r>
            <a:r>
              <a:rPr lang="en-US" sz="1600" b="1" dirty="0">
                <a:latin typeface="Courier"/>
                <a:cs typeface="Courier"/>
              </a:rPr>
              <a:t> DEFAULT CHARSET=utf8</a:t>
            </a:r>
            <a:r>
              <a:rPr lang="en-US" sz="1600" b="1" dirty="0">
                <a:solidFill>
                  <a:srgbClr val="FF8000"/>
                </a:solidFill>
                <a:latin typeface="Courier"/>
                <a:cs typeface="Courier"/>
              </a:rPr>
              <a:t>"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/>
                <a:cs typeface="Courier"/>
              </a:rPr>
              <a:t>)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806" y="6218895"/>
            <a:ext cx="32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/mod/attend/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6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1019406"/>
            <a:ext cx="8559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// Database upgrade</a:t>
            </a:r>
          </a:p>
          <a:p>
            <a:r>
              <a:rPr lang="en-US" sz="1600" b="1" dirty="0">
                <a:solidFill>
                  <a:srgbClr val="00FFFF"/>
                </a:solidFill>
                <a:latin typeface="Courier"/>
                <a:cs typeface="Courier"/>
              </a:rPr>
              <a:t>$DATABASE_UPGRADE </a:t>
            </a:r>
            <a:r>
              <a:rPr lang="en-US" sz="1600" b="1" dirty="0">
                <a:latin typeface="Courier"/>
                <a:cs typeface="Courier"/>
              </a:rPr>
              <a:t>= function($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latin typeface="Courier"/>
                <a:cs typeface="Courier"/>
              </a:rPr>
              <a:t>    global $CFG;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// Version 2014042200 improvements</a:t>
            </a:r>
          </a:p>
          <a:p>
            <a:r>
              <a:rPr lang="en-US" sz="1600" b="1" dirty="0">
                <a:latin typeface="Courier"/>
                <a:cs typeface="Courier"/>
              </a:rPr>
              <a:t>    if ( $</a:t>
            </a:r>
            <a:r>
              <a:rPr lang="en-US" sz="1600" b="1" dirty="0" err="1">
                <a:latin typeface="Courier"/>
                <a:cs typeface="Courier"/>
              </a:rPr>
              <a:t>oldversion</a:t>
            </a:r>
            <a:r>
              <a:rPr lang="en-US" sz="1600" b="1" dirty="0">
                <a:latin typeface="Courier"/>
                <a:cs typeface="Courier"/>
              </a:rPr>
              <a:t> &lt; 2014042200 ) {</a:t>
            </a:r>
          </a:p>
          <a:p>
            <a:r>
              <a:rPr lang="en-US" sz="1600" b="1" dirty="0">
                <a:latin typeface="Courier"/>
                <a:cs typeface="Courier"/>
              </a:rPr>
              <a:t>        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= "ALTER TABLE </a:t>
            </a:r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   </a:t>
            </a:r>
            <a:r>
              <a:rPr lang="en-US" sz="1600" b="1" dirty="0" smtClean="0">
                <a:solidFill>
                  <a:srgbClr val="00FF00"/>
                </a:solidFill>
                <a:latin typeface="Courier"/>
                <a:cs typeface="Courier"/>
              </a:rPr>
              <a:t>{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ADD </a:t>
            </a:r>
            <a:r>
              <a:rPr lang="en-US" sz="1600" b="1" dirty="0" err="1">
                <a:latin typeface="Courier"/>
                <a:cs typeface="Courier"/>
              </a:rPr>
              <a:t>regrade</a:t>
            </a:r>
            <a:r>
              <a:rPr lang="en-US" sz="1600" b="1" dirty="0">
                <a:latin typeface="Courier"/>
                <a:cs typeface="Courier"/>
              </a:rPr>
              <a:t> TINYINT NULL";</a:t>
            </a:r>
          </a:p>
          <a:p>
            <a:r>
              <a:rPr lang="en-US" sz="1600" b="1" dirty="0">
                <a:latin typeface="Courier"/>
                <a:cs typeface="Courier"/>
              </a:rPr>
              <a:t>        echo("Upgrading: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."&lt;</a:t>
            </a:r>
            <a:r>
              <a:rPr lang="en-US" sz="1600" b="1" dirty="0" err="1">
                <a:latin typeface="Courier"/>
                <a:cs typeface="Courier"/>
              </a:rPr>
              <a:t>br</a:t>
            </a:r>
            <a:r>
              <a:rPr lang="en-US" sz="1600" b="1" dirty="0">
                <a:latin typeface="Courier"/>
                <a:cs typeface="Courier"/>
              </a:rPr>
              <a:t>/&gt;\n");</a:t>
            </a:r>
          </a:p>
          <a:p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error_log</a:t>
            </a:r>
            <a:r>
              <a:rPr lang="en-US" sz="1600" b="1" dirty="0">
                <a:latin typeface="Courier"/>
                <a:cs typeface="Courier"/>
              </a:rPr>
              <a:t>("Upgrading: ".$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    $q = $PDOX-&gt;</a:t>
            </a:r>
            <a:r>
              <a:rPr lang="en-US" sz="1600" b="1" dirty="0" err="1">
                <a:latin typeface="Courier"/>
                <a:cs typeface="Courier"/>
              </a:rPr>
              <a:t>queryDie</a:t>
            </a:r>
            <a:r>
              <a:rPr lang="en-US" sz="1600" b="1" dirty="0">
                <a:latin typeface="Courier"/>
                <a:cs typeface="Courier"/>
              </a:rPr>
              <a:t>($</a:t>
            </a:r>
            <a:r>
              <a:rPr lang="en-US" sz="1600" b="1" dirty="0" err="1">
                <a:latin typeface="Courier"/>
                <a:cs typeface="Courier"/>
              </a:rPr>
              <a:t>sql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return 2014042200;</a:t>
            </a:r>
          </a:p>
          <a:p>
            <a:r>
              <a:rPr lang="en-US" sz="1600" b="1" dirty="0">
                <a:latin typeface="Courier"/>
                <a:cs typeface="Courier"/>
              </a:rPr>
              <a:t>}; // Don't forget the semicolon on anonymous functions :)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2403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6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31" y="367655"/>
            <a:ext cx="855918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...</a:t>
            </a:r>
          </a:p>
          <a:p>
            <a:endParaRPr lang="en-US" sz="1600" b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array</a:t>
            </a:r>
            <a:r>
              <a:rPr lang="en-US" sz="1600" b="1" dirty="0">
                <a:latin typeface="Courier"/>
                <a:cs typeface="Courier"/>
              </a:rPr>
              <a:t>( "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",</a:t>
            </a:r>
          </a:p>
          <a:p>
            <a:r>
              <a:rPr lang="en-US" sz="1600" b="1" dirty="0">
                <a:latin typeface="Courier"/>
                <a:cs typeface="Courier"/>
              </a:rPr>
              <a:t>"create table 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{$CFG-&gt;</a:t>
            </a:r>
            <a:r>
              <a:rPr lang="en-US" sz="1600" b="1" dirty="0" err="1">
                <a:solidFill>
                  <a:srgbClr val="00FF00"/>
                </a:solidFill>
                <a:latin typeface="Courier"/>
                <a:cs typeface="Courier"/>
              </a:rPr>
              <a:t>dbprefix</a:t>
            </a:r>
            <a:r>
              <a:rPr lang="en-US" sz="1600" b="1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  <a:r>
              <a:rPr lang="en-US" sz="1600" b="1" dirty="0" err="1">
                <a:latin typeface="Courier"/>
                <a:cs typeface="Courier"/>
              </a:rPr>
              <a:t>peer_submit</a:t>
            </a:r>
            <a:r>
              <a:rPr lang="en-US" sz="1600" b="1" dirty="0">
                <a:latin typeface="Courier"/>
                <a:cs typeface="Courier"/>
              </a:rPr>
              <a:t> (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submit_id</a:t>
            </a:r>
            <a:r>
              <a:rPr lang="en-US" sz="1600" b="1" dirty="0">
                <a:latin typeface="Courier"/>
                <a:cs typeface="Courier"/>
              </a:rPr>
              <a:t>  INTEGER NOT NULL KEY AUTO_INCREMENT,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assn_id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user_id</a:t>
            </a:r>
            <a:r>
              <a:rPr lang="en-US" sz="1600" b="1" dirty="0">
                <a:latin typeface="Courier"/>
                <a:cs typeface="Courier"/>
              </a:rPr>
              <a:t>    INTEGER NOT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json</a:t>
            </a:r>
            <a:r>
              <a:rPr lang="en-US" sz="1600" b="1" dirty="0">
                <a:latin typeface="Courier"/>
                <a:cs typeface="Courier"/>
              </a:rPr>
              <a:t>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note         TEXT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reflect      TEXT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FF00FF"/>
                </a:solidFill>
                <a:latin typeface="Courier"/>
                <a:cs typeface="Courier"/>
              </a:rPr>
              <a:t>regrade</a:t>
            </a:r>
            <a:r>
              <a:rPr lang="en-US" sz="1600" b="1" dirty="0">
                <a:solidFill>
                  <a:srgbClr val="FF00FF"/>
                </a:solidFill>
                <a:latin typeface="Courier"/>
                <a:cs typeface="Courier"/>
              </a:rPr>
              <a:t>      TINYINT NULL,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updated_at</a:t>
            </a:r>
            <a:r>
              <a:rPr lang="en-US" sz="1600" b="1" dirty="0">
                <a:latin typeface="Courier"/>
                <a:cs typeface="Courier"/>
              </a:rPr>
              <a:t>  DATETIME NOT NULL,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created_at</a:t>
            </a:r>
            <a:r>
              <a:rPr lang="en-US" sz="1600" b="1" dirty="0">
                <a:latin typeface="Courier"/>
                <a:cs typeface="Courier"/>
              </a:rPr>
              <a:t>  DATETIME NOT NULL</a:t>
            </a:r>
            <a:r>
              <a:rPr lang="en-US" sz="1600" b="1" dirty="0" smtClean="0">
                <a:latin typeface="Courier"/>
                <a:cs typeface="Courier"/>
              </a:rPr>
              <a:t>,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....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2403" y="6218895"/>
            <a:ext cx="364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 smtClean="0">
                <a:solidFill>
                  <a:srgbClr val="FFFF00"/>
                </a:solidFill>
              </a:rPr>
              <a:t>sugi</a:t>
            </a:r>
            <a:r>
              <a:rPr lang="en-US" dirty="0" smtClean="0">
                <a:solidFill>
                  <a:srgbClr val="FFFF00"/>
                </a:solidFill>
              </a:rPr>
              <a:t>/mod/peer-grade/</a:t>
            </a:r>
            <a:r>
              <a:rPr lang="en-US" dirty="0" err="1" smtClean="0">
                <a:solidFill>
                  <a:srgbClr val="FFFF00"/>
                </a:solidFill>
              </a:rPr>
              <a:t>database.php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143" y="5185995"/>
            <a:ext cx="800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At the same time you add the migration to $DATABASE_UPGRADE, you change the schema in $DATABASE_INSTALL.  The upgrade will be called with a "later" version for fresh installs.</a:t>
            </a:r>
            <a:endParaRPr lang="en-US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 for the core LTI launch data</a:t>
            </a:r>
          </a:p>
          <a:p>
            <a:r>
              <a:rPr lang="en-US" dirty="0" smtClean="0"/>
              <a:t>Column and table naming rules</a:t>
            </a:r>
          </a:p>
          <a:p>
            <a:r>
              <a:rPr lang="en-US" dirty="0" smtClean="0"/>
              <a:t>Sha256 key convention</a:t>
            </a:r>
          </a:p>
          <a:p>
            <a:r>
              <a:rPr lang="en-US" dirty="0" smtClean="0"/>
              <a:t>Rules for tool tables</a:t>
            </a:r>
          </a:p>
          <a:p>
            <a:r>
              <a:rPr lang="en-US" dirty="0" smtClean="0"/>
              <a:t>Tool table creation and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 err="1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39324" cy="4525963"/>
          </a:xfrm>
        </p:spPr>
        <p:txBody>
          <a:bodyPr/>
          <a:lstStyle/>
          <a:p>
            <a:r>
              <a:rPr lang="en-US" dirty="0" smtClean="0"/>
              <a:t>A free tool from Oracle / MySQL</a:t>
            </a:r>
          </a:p>
          <a:p>
            <a:r>
              <a:rPr lang="en-US" dirty="0" smtClean="0"/>
              <a:t>Database design, visualization, etc...</a:t>
            </a:r>
            <a:endParaRPr lang="en-US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17" y="1632350"/>
            <a:ext cx="2919322" cy="3817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2186" y="6192441"/>
            <a:ext cx="8024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www.mysql.com</a:t>
            </a:r>
            <a:r>
              <a:rPr lang="en-US" sz="2400" dirty="0"/>
              <a:t>/products/workbench/design/</a:t>
            </a:r>
          </a:p>
        </p:txBody>
      </p:sp>
    </p:spTree>
    <p:extLst>
      <p:ext uri="{BB962C8B-B14F-4D97-AF65-F5344CB8AC3E}">
        <p14:creationId xmlns:p14="http://schemas.microsoft.com/office/powerpoint/2010/main" val="287687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Objects in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$USER – The current Logged in user</a:t>
            </a:r>
          </a:p>
          <a:p>
            <a:r>
              <a:rPr lang="en-US" dirty="0" smtClean="0"/>
              <a:t>$CONTEXT – A more general word for "course" – could also mean "worksite"</a:t>
            </a:r>
          </a:p>
          <a:p>
            <a:r>
              <a:rPr lang="en-US" dirty="0" smtClean="0"/>
              <a:t>$LINK – Which "resource link" within the context are we "in" at this moment</a:t>
            </a:r>
          </a:p>
          <a:p>
            <a:endParaRPr lang="en-US" dirty="0"/>
          </a:p>
          <a:p>
            <a:r>
              <a:rPr lang="en-US" dirty="0" smtClean="0"/>
              <a:t>Tennant – </a:t>
            </a:r>
            <a:r>
              <a:rPr lang="en-US" dirty="0" err="1" smtClean="0"/>
              <a:t>Tsugi</a:t>
            </a:r>
            <a:r>
              <a:rPr lang="en-US" dirty="0" smtClean="0"/>
              <a:t> can serve learning tools to multiple tenants and keep the data separate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9811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/classes/</a:t>
            </a:r>
            <a:r>
              <a:rPr lang="en-US" dirty="0" err="1"/>
              <a:t>Tsugi.Core.Context.html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120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303" y="236688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8001778" y="698353"/>
            <a:ext cx="17326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2364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2400538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747" y="236688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838449" y="698353"/>
            <a:ext cx="402455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2832068" y="698353"/>
            <a:ext cx="2006381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7659" y="6337939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838449" y="5349737"/>
            <a:ext cx="1509210" cy="98820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87"/>
            <a:ext cx="9144000" cy="4782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475" y="321563"/>
            <a:ext cx="76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User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8249950" y="783228"/>
            <a:ext cx="381474" cy="134826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69683" y="191920"/>
            <a:ext cx="106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117857" y="653585"/>
            <a:ext cx="282681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8458" y="321563"/>
            <a:ext cx="116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Context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4001160" y="783228"/>
            <a:ext cx="582701" cy="676697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1392" y="783228"/>
            <a:ext cx="1069768" cy="123895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1621" y="5919105"/>
            <a:ext cx="165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</a:rPr>
              <a:t>Link (Many)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91895" y="5007544"/>
            <a:ext cx="1649726" cy="911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3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3" y="112525"/>
            <a:ext cx="7690465" cy="6188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551" y="6363427"/>
            <a:ext cx="8360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t</a:t>
            </a:r>
            <a:r>
              <a:rPr lang="en-US" sz="2400" dirty="0" err="1" smtClean="0">
                <a:solidFill>
                  <a:srgbClr val="FFFF00"/>
                </a:solidFill>
              </a:rPr>
              <a:t>sugi</a:t>
            </a:r>
            <a:r>
              <a:rPr lang="en-US" sz="2400" dirty="0" smtClean="0">
                <a:solidFill>
                  <a:srgbClr val="FFFF00"/>
                </a:solidFill>
              </a:rPr>
              <a:t>/docs</a:t>
            </a:r>
            <a:r>
              <a:rPr lang="en-US" sz="2400" dirty="0">
                <a:solidFill>
                  <a:srgbClr val="FFFF00"/>
                </a:solidFill>
              </a:rPr>
              <a:t>/lectures/02-Data-Model-Workbench.mwb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(Rails 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All rows have auto-increment integer primary key</a:t>
            </a:r>
          </a:p>
          <a:p>
            <a:r>
              <a:rPr lang="en-US" dirty="0" smtClean="0"/>
              <a:t>Date fields "..._at"</a:t>
            </a:r>
          </a:p>
          <a:p>
            <a:r>
              <a:rPr lang="en-US" dirty="0" smtClean="0"/>
              <a:t>Foreign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5" name="Picture 4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100% Rails-Like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1092" cy="4525963"/>
          </a:xfrm>
        </p:spPr>
        <p:txBody>
          <a:bodyPr/>
          <a:lstStyle/>
          <a:p>
            <a:r>
              <a:rPr lang="en-US" dirty="0" smtClean="0"/>
              <a:t>Primary key names "</a:t>
            </a:r>
            <a:r>
              <a:rPr lang="en-US" dirty="0" err="1" smtClean="0"/>
              <a:t>table_id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Column and table names are both singular</a:t>
            </a:r>
          </a:p>
        </p:txBody>
      </p:sp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05" y="1600200"/>
            <a:ext cx="3104983" cy="4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339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918</TotalTime>
  <Words>1139</Words>
  <Application>Microsoft Macintosh PowerPoint</Application>
  <PresentationFormat>On-screen Show (4:3)</PresentationFormat>
  <Paragraphs>162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Black</vt:lpstr>
      <vt:lpstr>TSUGI Framework  Data Model</vt:lpstr>
      <vt:lpstr>YouTube Channel</vt:lpstr>
      <vt:lpstr>MySQL WorkBench</vt:lpstr>
      <vt:lpstr>The Primary Objects in Tsugi</vt:lpstr>
      <vt:lpstr>PowerPoint Presentation</vt:lpstr>
      <vt:lpstr>PowerPoint Presentation</vt:lpstr>
      <vt:lpstr>PowerPoint Presentation</vt:lpstr>
      <vt:lpstr>Conventions (Rails like)</vt:lpstr>
      <vt:lpstr>Not 100% Rails-Like</vt:lpstr>
      <vt:lpstr>Sha256 Key Conventions</vt:lpstr>
      <vt:lpstr>ON DELETE Convention</vt:lpstr>
      <vt:lpstr>PowerPoint Presentation</vt:lpstr>
      <vt:lpstr>ON DELETE for Tool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Migrations</vt:lpstr>
      <vt:lpstr>Creating and Updating Schema</vt:lpstr>
      <vt:lpstr>PowerPoint Presentation</vt:lpstr>
      <vt:lpstr>Global Database Version</vt:lpstr>
      <vt:lpstr>PowerPoint Presentation</vt:lpstr>
      <vt:lpstr>PowerPoint Presentation</vt:lpstr>
      <vt:lpstr>Structure of a database.php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50</cp:revision>
  <dcterms:created xsi:type="dcterms:W3CDTF">2014-06-02T12:36:59Z</dcterms:created>
  <dcterms:modified xsi:type="dcterms:W3CDTF">2014-11-02T16:47:40Z</dcterms:modified>
</cp:coreProperties>
</file>