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Inter"/>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SeYKZ3iMhilgHrNYWmBlZnGFl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Inter-regular.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Inter-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fc612fb9c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fc612fb9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38"/>
          <p:cNvGrpSpPr/>
          <p:nvPr/>
        </p:nvGrpSpPr>
        <p:grpSpPr>
          <a:xfrm>
            <a:off x="0" y="-8467"/>
            <a:ext cx="12192000" cy="6866467"/>
            <a:chOff x="0" y="-8467"/>
            <a:chExt cx="12192000" cy="6866467"/>
          </a:xfrm>
        </p:grpSpPr>
        <p:cxnSp>
          <p:nvCxnSpPr>
            <p:cNvPr id="24" name="Google Shape;24;p38"/>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5" name="Google Shape;25;p38"/>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6" name="Google Shape;26;p3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7" name="Google Shape;27;p3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8"/>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EA3C9E">
                <a:alpha val="49803"/>
              </a:srgbClr>
            </a:solidFill>
            <a:ln>
              <a:noFill/>
            </a:ln>
          </p:spPr>
        </p:sp>
        <p:sp>
          <p:nvSpPr>
            <p:cNvPr id="30" name="Google Shape;30;p3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A3C9E">
                <a:alpha val="69803"/>
              </a:srgbClr>
            </a:solidFill>
            <a:ln>
              <a:noFill/>
            </a:ln>
          </p:spPr>
        </p:sp>
        <p:sp>
          <p:nvSpPr>
            <p:cNvPr id="31" name="Google Shape;31;p3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32" name="Google Shape;32;p38"/>
            <p:cNvSpPr/>
            <p:nvPr/>
          </p:nvSpPr>
          <p:spPr>
            <a:xfrm>
              <a:off x="10371666" y="3589867"/>
              <a:ext cx="1817159" cy="3268133"/>
            </a:xfrm>
            <a:prstGeom prst="triangle">
              <a:avLst>
                <a:gd fmla="val 100000" name="adj"/>
              </a:avLst>
            </a:prstGeom>
            <a:solidFill>
              <a:srgbClr val="B2126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8"/>
            <p:cNvSpPr/>
            <p:nvPr/>
          </p:nvSpPr>
          <p:spPr>
            <a:xfrm rot="10800000">
              <a:off x="0" y="0"/>
              <a:ext cx="842596" cy="5666154"/>
            </a:xfrm>
            <a:prstGeom prst="triangle">
              <a:avLst>
                <a:gd fmla="val 100000" name="adj"/>
              </a:avLst>
            </a:prstGeom>
            <a:solidFill>
              <a:srgbClr val="EA3C9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rgbClr val="EA3C9E"/>
              </a:buClr>
              <a:buSzPts val="5400"/>
              <a:buFont typeface="Trebuchet MS"/>
              <a:buNone/>
              <a:defRPr sz="5400">
                <a:solidFill>
                  <a:srgbClr val="EA3C9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4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4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4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
        <p:nvSpPr>
          <p:cNvPr id="103" name="Google Shape;103;p4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HK" sz="8000">
                <a:solidFill>
                  <a:schemeClr val="accent1"/>
                </a:solidFill>
                <a:latin typeface="Arial"/>
                <a:ea typeface="Arial"/>
                <a:cs typeface="Arial"/>
                <a:sym typeface="Arial"/>
              </a:rPr>
              <a:t>“</a:t>
            </a:r>
            <a:endParaRPr/>
          </a:p>
        </p:txBody>
      </p:sp>
      <p:sp>
        <p:nvSpPr>
          <p:cNvPr id="104" name="Google Shape;104;p4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HK"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4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5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5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
        <p:nvSpPr>
          <p:cNvPr id="118" name="Google Shape;118;p5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HK" sz="8000">
                <a:solidFill>
                  <a:schemeClr val="accent1"/>
                </a:solidFill>
                <a:latin typeface="Arial"/>
                <a:ea typeface="Arial"/>
                <a:cs typeface="Arial"/>
                <a:sym typeface="Arial"/>
              </a:rPr>
              <a:t>“</a:t>
            </a:r>
            <a:endParaRPr/>
          </a:p>
        </p:txBody>
      </p:sp>
      <p:sp>
        <p:nvSpPr>
          <p:cNvPr id="119" name="Google Shape;119;p5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HK"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5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5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5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5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4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9" name="Google Shape;49;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1"/>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EA3C9E"/>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1"/>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5" name="Google Shape;55;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4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4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4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4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EA3C9E"/>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4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4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EA3C9E"/>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6"/>
          <p:cNvSpPr/>
          <p:nvPr>
            <p:ph idx="2" type="pic"/>
          </p:nvPr>
        </p:nvSpPr>
        <p:spPr>
          <a:xfrm>
            <a:off x="677334" y="609600"/>
            <a:ext cx="8596668" cy="3845718"/>
          </a:xfrm>
          <a:prstGeom prst="rect">
            <a:avLst/>
          </a:prstGeom>
          <a:noFill/>
          <a:ln>
            <a:noFill/>
          </a:ln>
        </p:spPr>
      </p:sp>
      <p:sp>
        <p:nvSpPr>
          <p:cNvPr id="86" name="Google Shape;86;p4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37"/>
          <p:cNvGrpSpPr/>
          <p:nvPr/>
        </p:nvGrpSpPr>
        <p:grpSpPr>
          <a:xfrm>
            <a:off x="0" y="-8467"/>
            <a:ext cx="12192000" cy="6866467"/>
            <a:chOff x="0" y="-8467"/>
            <a:chExt cx="12192000" cy="6866467"/>
          </a:xfrm>
        </p:grpSpPr>
        <p:cxnSp>
          <p:nvCxnSpPr>
            <p:cNvPr id="7" name="Google Shape;7;p3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37"/>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3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3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7"/>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EA3C9E">
                <a:alpha val="49803"/>
              </a:srgbClr>
            </a:solidFill>
            <a:ln>
              <a:noFill/>
            </a:ln>
          </p:spPr>
        </p:sp>
        <p:sp>
          <p:nvSpPr>
            <p:cNvPr id="13" name="Google Shape;13;p3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A3C9E">
                <a:alpha val="69803"/>
              </a:srgbClr>
            </a:solidFill>
            <a:ln>
              <a:noFill/>
            </a:ln>
          </p:spPr>
        </p:sp>
        <p:sp>
          <p:nvSpPr>
            <p:cNvPr id="14" name="Google Shape;14;p3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15" name="Google Shape;15;p37"/>
            <p:cNvSpPr/>
            <p:nvPr/>
          </p:nvSpPr>
          <p:spPr>
            <a:xfrm>
              <a:off x="10371666" y="3589867"/>
              <a:ext cx="1817159" cy="3268133"/>
            </a:xfrm>
            <a:prstGeom prst="triangle">
              <a:avLst>
                <a:gd fmla="val 100000" name="adj"/>
              </a:avLst>
            </a:prstGeom>
            <a:solidFill>
              <a:srgbClr val="B2126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7"/>
            <p:cNvSpPr/>
            <p:nvPr/>
          </p:nvSpPr>
          <p:spPr>
            <a:xfrm>
              <a:off x="0" y="4013200"/>
              <a:ext cx="448733" cy="2844800"/>
            </a:xfrm>
            <a:prstGeom prst="triangle">
              <a:avLst>
                <a:gd fmla="val 0" name="adj"/>
              </a:avLst>
            </a:prstGeom>
            <a:solidFill>
              <a:srgbClr val="EA3C9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EA3C9E"/>
                </a:solidFill>
                <a:latin typeface="Trebuchet MS"/>
                <a:ea typeface="Trebuchet MS"/>
                <a:cs typeface="Trebuchet MS"/>
                <a:sym typeface="Trebuchet MS"/>
              </a:defRPr>
            </a:lvl1pPr>
            <a:lvl2pPr indent="0" lvl="1" marL="0" marR="0" rtl="0" algn="r">
              <a:spcBef>
                <a:spcPts val="0"/>
              </a:spcBef>
              <a:buNone/>
              <a:defRPr b="0" i="0" sz="900" u="none" cap="none" strike="noStrike">
                <a:solidFill>
                  <a:srgbClr val="EA3C9E"/>
                </a:solidFill>
                <a:latin typeface="Trebuchet MS"/>
                <a:ea typeface="Trebuchet MS"/>
                <a:cs typeface="Trebuchet MS"/>
                <a:sym typeface="Trebuchet MS"/>
              </a:defRPr>
            </a:lvl2pPr>
            <a:lvl3pPr indent="0" lvl="2" marL="0" marR="0" rtl="0" algn="r">
              <a:spcBef>
                <a:spcPts val="0"/>
              </a:spcBef>
              <a:buNone/>
              <a:defRPr b="0" i="0" sz="900" u="none" cap="none" strike="noStrike">
                <a:solidFill>
                  <a:srgbClr val="EA3C9E"/>
                </a:solidFill>
                <a:latin typeface="Trebuchet MS"/>
                <a:ea typeface="Trebuchet MS"/>
                <a:cs typeface="Trebuchet MS"/>
                <a:sym typeface="Trebuchet MS"/>
              </a:defRPr>
            </a:lvl3pPr>
            <a:lvl4pPr indent="0" lvl="3" marL="0" marR="0" rtl="0" algn="r">
              <a:spcBef>
                <a:spcPts val="0"/>
              </a:spcBef>
              <a:buNone/>
              <a:defRPr b="0" i="0" sz="900" u="none" cap="none" strike="noStrike">
                <a:solidFill>
                  <a:srgbClr val="EA3C9E"/>
                </a:solidFill>
                <a:latin typeface="Trebuchet MS"/>
                <a:ea typeface="Trebuchet MS"/>
                <a:cs typeface="Trebuchet MS"/>
                <a:sym typeface="Trebuchet MS"/>
              </a:defRPr>
            </a:lvl4pPr>
            <a:lvl5pPr indent="0" lvl="4" marL="0" marR="0" rtl="0" algn="r">
              <a:spcBef>
                <a:spcPts val="0"/>
              </a:spcBef>
              <a:buNone/>
              <a:defRPr b="0" i="0" sz="900" u="none" cap="none" strike="noStrike">
                <a:solidFill>
                  <a:srgbClr val="EA3C9E"/>
                </a:solidFill>
                <a:latin typeface="Trebuchet MS"/>
                <a:ea typeface="Trebuchet MS"/>
                <a:cs typeface="Trebuchet MS"/>
                <a:sym typeface="Trebuchet MS"/>
              </a:defRPr>
            </a:lvl5pPr>
            <a:lvl6pPr indent="0" lvl="5" marL="0" marR="0" rtl="0" algn="r">
              <a:spcBef>
                <a:spcPts val="0"/>
              </a:spcBef>
              <a:buNone/>
              <a:defRPr b="0" i="0" sz="900" u="none" cap="none" strike="noStrike">
                <a:solidFill>
                  <a:srgbClr val="EA3C9E"/>
                </a:solidFill>
                <a:latin typeface="Trebuchet MS"/>
                <a:ea typeface="Trebuchet MS"/>
                <a:cs typeface="Trebuchet MS"/>
                <a:sym typeface="Trebuchet MS"/>
              </a:defRPr>
            </a:lvl6pPr>
            <a:lvl7pPr indent="0" lvl="6" marL="0" marR="0" rtl="0" algn="r">
              <a:spcBef>
                <a:spcPts val="0"/>
              </a:spcBef>
              <a:buNone/>
              <a:defRPr b="0" i="0" sz="900" u="none" cap="none" strike="noStrike">
                <a:solidFill>
                  <a:srgbClr val="EA3C9E"/>
                </a:solidFill>
                <a:latin typeface="Trebuchet MS"/>
                <a:ea typeface="Trebuchet MS"/>
                <a:cs typeface="Trebuchet MS"/>
                <a:sym typeface="Trebuchet MS"/>
              </a:defRPr>
            </a:lvl7pPr>
            <a:lvl8pPr indent="0" lvl="7" marL="0" marR="0" rtl="0" algn="r">
              <a:spcBef>
                <a:spcPts val="0"/>
              </a:spcBef>
              <a:buNone/>
              <a:defRPr b="0" i="0" sz="900" u="none" cap="none" strike="noStrike">
                <a:solidFill>
                  <a:srgbClr val="EA3C9E"/>
                </a:solidFill>
                <a:latin typeface="Trebuchet MS"/>
                <a:ea typeface="Trebuchet MS"/>
                <a:cs typeface="Trebuchet MS"/>
                <a:sym typeface="Trebuchet MS"/>
              </a:defRPr>
            </a:lvl8pPr>
            <a:lvl9pPr indent="0" lvl="8" marL="0" marR="0" rtl="0" algn="r">
              <a:spcBef>
                <a:spcPts val="0"/>
              </a:spcBef>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HK"/>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EA3C9E"/>
              </a:buClr>
              <a:buSzPts val="5400"/>
              <a:buFont typeface="Trebuchet MS"/>
              <a:buNone/>
            </a:pPr>
            <a:r>
              <a:rPr lang="en-HK"/>
              <a:t>IBM Attrition Case Study</a:t>
            </a:r>
            <a:endParaRPr/>
          </a:p>
        </p:txBody>
      </p:sp>
      <p:sp>
        <p:nvSpPr>
          <p:cNvPr id="144" name="Google Shape;144;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lnSpcReduction="10000"/>
          </a:bodyPr>
          <a:lstStyle/>
          <a:p>
            <a:pPr indent="0" lvl="0" marL="0" rtl="0" algn="r">
              <a:spcBef>
                <a:spcPts val="0"/>
              </a:spcBef>
              <a:spcAft>
                <a:spcPts val="0"/>
              </a:spcAft>
              <a:buSzPts val="1440"/>
              <a:buNone/>
            </a:pPr>
            <a:r>
              <a:rPr lang="en-HK"/>
              <a:t>Team Members:</a:t>
            </a:r>
            <a:endParaRPr/>
          </a:p>
          <a:p>
            <a:pPr indent="0" lvl="0" marL="0" rtl="0" algn="r">
              <a:spcBef>
                <a:spcPts val="1000"/>
              </a:spcBef>
              <a:spcAft>
                <a:spcPts val="0"/>
              </a:spcAft>
              <a:buSzPts val="1440"/>
              <a:buNone/>
            </a:pPr>
            <a:r>
              <a:rPr lang="en-HK"/>
              <a:t>Jeffery Chan</a:t>
            </a:r>
            <a:endParaRPr/>
          </a:p>
          <a:p>
            <a:pPr indent="0" lvl="0" marL="0" rtl="0" algn="r">
              <a:spcBef>
                <a:spcPts val="1000"/>
              </a:spcBef>
              <a:spcAft>
                <a:spcPts val="0"/>
              </a:spcAft>
              <a:buSzPts val="1440"/>
              <a:buNone/>
            </a:pPr>
            <a:r>
              <a:rPr lang="en-HK"/>
              <a:t>Sze Wing Leung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677334" y="609600"/>
            <a:ext cx="8596668" cy="7924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pic>
        <p:nvPicPr>
          <p:cNvPr id="206" name="Google Shape;206;p10"/>
          <p:cNvPicPr preferRelativeResize="0"/>
          <p:nvPr>
            <p:ph idx="1" type="body"/>
          </p:nvPr>
        </p:nvPicPr>
        <p:blipFill rotWithShape="1">
          <a:blip r:embed="rId3">
            <a:alphaModFix/>
          </a:blip>
          <a:srcRect b="0" l="0" r="0" t="0"/>
          <a:stretch/>
        </p:blipFill>
        <p:spPr>
          <a:xfrm>
            <a:off x="677334" y="1742654"/>
            <a:ext cx="8596312" cy="3579384"/>
          </a:xfrm>
          <a:prstGeom prst="rect">
            <a:avLst/>
          </a:prstGeom>
          <a:noFill/>
          <a:ln>
            <a:noFill/>
          </a:ln>
        </p:spPr>
      </p:pic>
      <p:sp>
        <p:nvSpPr>
          <p:cNvPr id="207" name="Google Shape;207;p10"/>
          <p:cNvSpPr txBox="1"/>
          <p:nvPr/>
        </p:nvSpPr>
        <p:spPr>
          <a:xfrm>
            <a:off x="833120" y="5322038"/>
            <a:ext cx="83616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Life Sciences &amp; Medical Degree have high attrition rates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pic>
        <p:nvPicPr>
          <p:cNvPr id="213" name="Google Shape;213;p11"/>
          <p:cNvPicPr preferRelativeResize="0"/>
          <p:nvPr>
            <p:ph idx="1" type="body"/>
          </p:nvPr>
        </p:nvPicPr>
        <p:blipFill rotWithShape="1">
          <a:blip r:embed="rId3">
            <a:alphaModFix/>
          </a:blip>
          <a:srcRect b="0" l="0" r="0" t="0"/>
          <a:stretch/>
        </p:blipFill>
        <p:spPr>
          <a:xfrm>
            <a:off x="261303" y="2291294"/>
            <a:ext cx="8596312" cy="3579384"/>
          </a:xfrm>
          <a:prstGeom prst="rect">
            <a:avLst/>
          </a:prstGeom>
          <a:noFill/>
          <a:ln>
            <a:noFill/>
          </a:ln>
        </p:spPr>
      </p:pic>
      <p:sp>
        <p:nvSpPr>
          <p:cNvPr id="214" name="Google Shape;214;p11"/>
          <p:cNvSpPr txBox="1"/>
          <p:nvPr/>
        </p:nvSpPr>
        <p:spPr>
          <a:xfrm>
            <a:off x="677334" y="6045200"/>
            <a:ext cx="83549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a:t>
            </a:r>
            <a:r>
              <a:rPr lang="en-HK" sz="1800">
                <a:solidFill>
                  <a:schemeClr val="dk1"/>
                </a:solidFill>
                <a:latin typeface="Arial"/>
                <a:ea typeface="Arial"/>
                <a:cs typeface="Arial"/>
                <a:sym typeface="Arial"/>
              </a:rPr>
              <a:t>The workers who have </a:t>
            </a:r>
            <a:r>
              <a:rPr lang="en-HK" sz="1800">
                <a:solidFill>
                  <a:schemeClr val="dk1"/>
                </a:solidFill>
                <a:latin typeface="Consolas"/>
                <a:ea typeface="Consolas"/>
                <a:cs typeface="Consolas"/>
                <a:sym typeface="Consolas"/>
              </a:rPr>
              <a:t>Single</a:t>
            </a:r>
            <a:r>
              <a:rPr lang="en-HK" sz="1800">
                <a:solidFill>
                  <a:schemeClr val="dk1"/>
                </a:solidFill>
                <a:latin typeface="Arial"/>
                <a:ea typeface="Arial"/>
                <a:cs typeface="Arial"/>
                <a:sym typeface="Arial"/>
              </a:rPr>
              <a:t> marital status are more likely to quit the </a:t>
            </a:r>
            <a:r>
              <a:rPr lang="en-HK" sz="1800">
                <a:solidFill>
                  <a:schemeClr val="dk1"/>
                </a:solidFill>
                <a:latin typeface="Consolas"/>
                <a:ea typeface="Consolas"/>
                <a:cs typeface="Consolas"/>
                <a:sym typeface="Consolas"/>
              </a:rPr>
              <a:t>Married</a:t>
            </a:r>
            <a:r>
              <a:rPr lang="en-HK" sz="1800">
                <a:solidFill>
                  <a:schemeClr val="dk1"/>
                </a:solidFill>
                <a:latin typeface="Arial"/>
                <a:ea typeface="Arial"/>
                <a:cs typeface="Arial"/>
                <a:sym typeface="Arial"/>
              </a:rPr>
              <a:t>, and </a:t>
            </a:r>
            <a:r>
              <a:rPr lang="en-HK" sz="1800">
                <a:solidFill>
                  <a:schemeClr val="dk1"/>
                </a:solidFill>
                <a:latin typeface="Consolas"/>
                <a:ea typeface="Consolas"/>
                <a:cs typeface="Consolas"/>
                <a:sym typeface="Consolas"/>
              </a:rPr>
              <a:t>Divorced</a:t>
            </a:r>
            <a:r>
              <a:rPr lang="en-HK" sz="1800">
                <a:solidFill>
                  <a:schemeClr val="dk1"/>
                </a:solidFill>
                <a:latin typeface="Arial"/>
                <a:ea typeface="Arial"/>
                <a:cs typeface="Arial"/>
                <a:sym typeface="Arial"/>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pic>
        <p:nvPicPr>
          <p:cNvPr id="220" name="Google Shape;220;p12"/>
          <p:cNvPicPr preferRelativeResize="0"/>
          <p:nvPr>
            <p:ph idx="1" type="body"/>
          </p:nvPr>
        </p:nvPicPr>
        <p:blipFill rotWithShape="1">
          <a:blip r:embed="rId3">
            <a:alphaModFix/>
          </a:blip>
          <a:srcRect b="0" l="0" r="0" t="0"/>
          <a:stretch/>
        </p:blipFill>
        <p:spPr>
          <a:xfrm>
            <a:off x="230822" y="2128733"/>
            <a:ext cx="9146857" cy="3808623"/>
          </a:xfrm>
          <a:prstGeom prst="rect">
            <a:avLst/>
          </a:prstGeom>
          <a:noFill/>
          <a:ln>
            <a:noFill/>
          </a:ln>
        </p:spPr>
      </p:pic>
      <p:sp>
        <p:nvSpPr>
          <p:cNvPr id="221" name="Google Shape;221;p12"/>
          <p:cNvSpPr txBox="1"/>
          <p:nvPr/>
        </p:nvSpPr>
        <p:spPr>
          <a:xfrm>
            <a:off x="677334" y="5821680"/>
            <a:ext cx="85966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a:t>
            </a:r>
            <a:r>
              <a:rPr lang="en-HK" sz="1800">
                <a:solidFill>
                  <a:schemeClr val="dk1"/>
                </a:solidFill>
                <a:latin typeface="Arial"/>
                <a:ea typeface="Arial"/>
                <a:cs typeface="Arial"/>
                <a:sym typeface="Arial"/>
              </a:rPr>
              <a:t>Employees who work over time have high attrition than employees who did not do over time</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pic>
        <p:nvPicPr>
          <p:cNvPr id="227" name="Google Shape;227;p13"/>
          <p:cNvPicPr preferRelativeResize="0"/>
          <p:nvPr>
            <p:ph idx="1" type="body"/>
          </p:nvPr>
        </p:nvPicPr>
        <p:blipFill rotWithShape="1">
          <a:blip r:embed="rId3">
            <a:alphaModFix/>
          </a:blip>
          <a:srcRect b="0" l="0" r="0" t="0"/>
          <a:stretch/>
        </p:blipFill>
        <p:spPr>
          <a:xfrm>
            <a:off x="220662" y="2077934"/>
            <a:ext cx="10015865" cy="4170466"/>
          </a:xfrm>
          <a:prstGeom prst="rect">
            <a:avLst/>
          </a:prstGeom>
          <a:noFill/>
          <a:ln>
            <a:noFill/>
          </a:ln>
        </p:spPr>
      </p:pic>
      <p:sp>
        <p:nvSpPr>
          <p:cNvPr id="228" name="Google Shape;228;p13"/>
          <p:cNvSpPr txBox="1"/>
          <p:nvPr/>
        </p:nvSpPr>
        <p:spPr>
          <a:xfrm>
            <a:off x="812800" y="6248400"/>
            <a:ext cx="94237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Sales &amp; Technical roles are likely to churn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sp>
        <p:nvSpPr>
          <p:cNvPr id="234" name="Google Shape;234;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35" name="Google Shape;235;p14"/>
          <p:cNvPicPr preferRelativeResize="0"/>
          <p:nvPr/>
        </p:nvPicPr>
        <p:blipFill rotWithShape="1">
          <a:blip r:embed="rId3">
            <a:alphaModFix/>
          </a:blip>
          <a:srcRect b="0" l="0" r="0" t="0"/>
          <a:stretch/>
        </p:blipFill>
        <p:spPr>
          <a:xfrm>
            <a:off x="140932" y="1604938"/>
            <a:ext cx="9190953" cy="3617301"/>
          </a:xfrm>
          <a:prstGeom prst="rect">
            <a:avLst/>
          </a:prstGeom>
          <a:noFill/>
          <a:ln>
            <a:noFill/>
          </a:ln>
        </p:spPr>
      </p:pic>
      <p:sp>
        <p:nvSpPr>
          <p:cNvPr id="236" name="Google Shape;236;p14"/>
          <p:cNvSpPr txBox="1"/>
          <p:nvPr/>
        </p:nvSpPr>
        <p:spPr>
          <a:xfrm>
            <a:off x="792480" y="5222239"/>
            <a:ext cx="84815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Bachelors have highest probability of churn.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sp>
        <p:nvSpPr>
          <p:cNvPr id="242" name="Google Shape;242;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43" name="Google Shape;243;p15"/>
          <p:cNvPicPr preferRelativeResize="0"/>
          <p:nvPr/>
        </p:nvPicPr>
        <p:blipFill rotWithShape="1">
          <a:blip r:embed="rId3">
            <a:alphaModFix/>
          </a:blip>
          <a:srcRect b="0" l="0" r="0" t="0"/>
          <a:stretch/>
        </p:blipFill>
        <p:spPr>
          <a:xfrm>
            <a:off x="270934" y="2019127"/>
            <a:ext cx="9003068" cy="3761417"/>
          </a:xfrm>
          <a:prstGeom prst="rect">
            <a:avLst/>
          </a:prstGeom>
          <a:noFill/>
          <a:ln>
            <a:noFill/>
          </a:ln>
        </p:spPr>
      </p:pic>
      <p:sp>
        <p:nvSpPr>
          <p:cNvPr id="244" name="Google Shape;244;p15"/>
          <p:cNvSpPr txBox="1"/>
          <p:nvPr/>
        </p:nvSpPr>
        <p:spPr>
          <a:xfrm>
            <a:off x="585894" y="6121864"/>
            <a:ext cx="8596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The workers with low JobLevel are more likely to quit there jobs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sp>
        <p:nvSpPr>
          <p:cNvPr id="250" name="Google Shape;250;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51" name="Google Shape;251;p16"/>
          <p:cNvPicPr preferRelativeResize="0"/>
          <p:nvPr/>
        </p:nvPicPr>
        <p:blipFill rotWithShape="1">
          <a:blip r:embed="rId3">
            <a:alphaModFix/>
          </a:blip>
          <a:srcRect b="0" l="0" r="0" t="0"/>
          <a:stretch/>
        </p:blipFill>
        <p:spPr>
          <a:xfrm>
            <a:off x="182244" y="2160588"/>
            <a:ext cx="9164955" cy="3813605"/>
          </a:xfrm>
          <a:prstGeom prst="rect">
            <a:avLst/>
          </a:prstGeom>
          <a:noFill/>
          <a:ln>
            <a:noFill/>
          </a:ln>
        </p:spPr>
      </p:pic>
      <p:sp>
        <p:nvSpPr>
          <p:cNvPr id="252" name="Google Shape;252;p16"/>
          <p:cNvSpPr txBox="1"/>
          <p:nvPr/>
        </p:nvSpPr>
        <p:spPr>
          <a:xfrm>
            <a:off x="677334" y="5852160"/>
            <a:ext cx="8596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a:t>
            </a:r>
            <a:r>
              <a:rPr b="0" i="0" lang="en-HK" sz="1800">
                <a:solidFill>
                  <a:schemeClr val="dk1"/>
                </a:solidFill>
                <a:latin typeface="Inter"/>
                <a:ea typeface="Inter"/>
                <a:cs typeface="Inter"/>
                <a:sym typeface="Inter"/>
              </a:rPr>
              <a:t>Higher hikes motivate people to work better, and stay in the organization.</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sp>
        <p:nvSpPr>
          <p:cNvPr id="258" name="Google Shape;258;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59" name="Google Shape;259;p17"/>
          <p:cNvPicPr preferRelativeResize="0"/>
          <p:nvPr/>
        </p:nvPicPr>
        <p:blipFill rotWithShape="1">
          <a:blip r:embed="rId3">
            <a:alphaModFix/>
          </a:blip>
          <a:srcRect b="0" l="0" r="0" t="0"/>
          <a:stretch/>
        </p:blipFill>
        <p:spPr>
          <a:xfrm>
            <a:off x="182245" y="1675759"/>
            <a:ext cx="9225915" cy="3828652"/>
          </a:xfrm>
          <a:prstGeom prst="rect">
            <a:avLst/>
          </a:prstGeom>
          <a:noFill/>
          <a:ln>
            <a:noFill/>
          </a:ln>
        </p:spPr>
      </p:pic>
      <p:sp>
        <p:nvSpPr>
          <p:cNvPr id="260" name="Google Shape;260;p17"/>
          <p:cNvSpPr txBox="1"/>
          <p:nvPr/>
        </p:nvSpPr>
        <p:spPr>
          <a:xfrm>
            <a:off x="583498" y="5579697"/>
            <a:ext cx="873082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e</a:t>
            </a:r>
            <a:r>
              <a:rPr b="0" i="0" lang="en-HK" sz="1800">
                <a:solidFill>
                  <a:schemeClr val="dk1"/>
                </a:solidFill>
                <a:latin typeface="Inter"/>
                <a:ea typeface="Inter"/>
                <a:cs typeface="Inter"/>
                <a:sym typeface="Inter"/>
              </a:rPr>
              <a:t>mployees who started their career with the company- or have switched to the company in the initial years of their career, have a higher chances of leaving the organization to a different company.</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sp>
        <p:nvSpPr>
          <p:cNvPr id="266" name="Google Shape;266;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67" name="Google Shape;267;p18"/>
          <p:cNvPicPr preferRelativeResize="0"/>
          <p:nvPr/>
        </p:nvPicPr>
        <p:blipFill rotWithShape="1">
          <a:blip r:embed="rId3">
            <a:alphaModFix/>
          </a:blip>
          <a:srcRect b="0" l="0" r="0" t="0"/>
          <a:stretch/>
        </p:blipFill>
        <p:spPr>
          <a:xfrm>
            <a:off x="424180" y="2160589"/>
            <a:ext cx="8458200" cy="3533775"/>
          </a:xfrm>
          <a:prstGeom prst="rect">
            <a:avLst/>
          </a:prstGeom>
          <a:noFill/>
          <a:ln>
            <a:noFill/>
          </a:ln>
        </p:spPr>
      </p:pic>
      <p:sp>
        <p:nvSpPr>
          <p:cNvPr id="268" name="Google Shape;268;p18"/>
          <p:cNvSpPr txBox="1"/>
          <p:nvPr/>
        </p:nvSpPr>
        <p:spPr>
          <a:xfrm>
            <a:off x="833120" y="5694364"/>
            <a:ext cx="8458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Lower performance rating/feedback from managers may cause employees to quit their job.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sp>
        <p:nvSpPr>
          <p:cNvPr id="274" name="Google Shape;274;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75" name="Google Shape;275;p19"/>
          <p:cNvPicPr preferRelativeResize="0"/>
          <p:nvPr/>
        </p:nvPicPr>
        <p:blipFill rotWithShape="1">
          <a:blip r:embed="rId3">
            <a:alphaModFix/>
          </a:blip>
          <a:srcRect b="0" l="0" r="0" t="0"/>
          <a:stretch/>
        </p:blipFill>
        <p:spPr>
          <a:xfrm>
            <a:off x="250614" y="2160589"/>
            <a:ext cx="9023388" cy="3769906"/>
          </a:xfrm>
          <a:prstGeom prst="rect">
            <a:avLst/>
          </a:prstGeom>
          <a:noFill/>
          <a:ln>
            <a:noFill/>
          </a:ln>
        </p:spPr>
      </p:pic>
      <p:sp>
        <p:nvSpPr>
          <p:cNvPr id="276" name="Google Shape;276;p19"/>
          <p:cNvSpPr txBox="1"/>
          <p:nvPr/>
        </p:nvSpPr>
        <p:spPr>
          <a:xfrm>
            <a:off x="677334" y="5943600"/>
            <a:ext cx="85966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Stock option comprise large portion of pay, no financial incentive to stay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Problem Statement</a:t>
            </a:r>
            <a:endParaRPr/>
          </a:p>
        </p:txBody>
      </p:sp>
      <p:sp>
        <p:nvSpPr>
          <p:cNvPr id="150" name="Google Shape;150;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HK"/>
              <a:t>Attrition is becoming an increasing concerns to business of all sizes</a:t>
            </a:r>
            <a:endParaRPr/>
          </a:p>
          <a:p>
            <a:pPr indent="-342900" lvl="0" marL="342900" rtl="0" algn="l">
              <a:spcBef>
                <a:spcPts val="1000"/>
              </a:spcBef>
              <a:spcAft>
                <a:spcPts val="0"/>
              </a:spcAft>
              <a:buSzPct val="79999"/>
              <a:buChar char="►"/>
            </a:pPr>
            <a:r>
              <a:rPr lang="en-HK"/>
              <a:t>Employee is backbone of any organization, especially tech industry, and employee attrition can incur big cost to business, like loss of innovation, morale, productivity, cost of time, money, resources in hiring and retraining new talents .</a:t>
            </a:r>
            <a:endParaRPr/>
          </a:p>
          <a:p>
            <a:pPr indent="-342900" lvl="0" marL="342900" rtl="0" algn="l">
              <a:spcBef>
                <a:spcPts val="1000"/>
              </a:spcBef>
              <a:spcAft>
                <a:spcPts val="0"/>
              </a:spcAft>
              <a:buSzPct val="79999"/>
              <a:buChar char="►"/>
            </a:pPr>
            <a:r>
              <a:rPr lang="en-HK"/>
              <a:t>. Employee turnover is regarded as the key issue for all organizations these days, because of its adverse effects on workplace productivity, and accomplishing organizational objectives on time [2]. In order for an organization to continually have a higher competitive advantage over its competition, it should make it a duty to minimize employee attrition Therefore, for the better development of corporation, it is essential for the leader of companies to know the main reasons why their employees choose to leave the company,then take relevant measures to improve their company’s productivity, overall workflow and business performance.</a:t>
            </a:r>
            <a:endParaRPr/>
          </a:p>
          <a:p>
            <a:pPr indent="-342900" lvl="0" marL="342900" rtl="0" algn="l">
              <a:spcBef>
                <a:spcPts val="1000"/>
              </a:spcBef>
              <a:spcAft>
                <a:spcPts val="0"/>
              </a:spcAft>
              <a:buSzPct val="79999"/>
              <a:buChar char="►"/>
            </a:pPr>
            <a:r>
              <a:rPr lang="en-HK"/>
              <a:t>Our aim: We want to study what are the relevant factors (features) in our dataset and create machine learning model to predict whether an IBM employee will leave the company or not so that we can advise the HR department on what actions to take to minimize attrition.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sp>
        <p:nvSpPr>
          <p:cNvPr id="282" name="Google Shape;282;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83" name="Google Shape;283;p20"/>
          <p:cNvPicPr preferRelativeResize="0"/>
          <p:nvPr/>
        </p:nvPicPr>
        <p:blipFill rotWithShape="1">
          <a:blip r:embed="rId3">
            <a:alphaModFix/>
          </a:blip>
          <a:srcRect b="0" l="0" r="0" t="0"/>
          <a:stretch/>
        </p:blipFill>
        <p:spPr>
          <a:xfrm>
            <a:off x="182244" y="2160589"/>
            <a:ext cx="9091757" cy="3772977"/>
          </a:xfrm>
          <a:prstGeom prst="rect">
            <a:avLst/>
          </a:prstGeom>
          <a:noFill/>
          <a:ln>
            <a:noFill/>
          </a:ln>
        </p:spPr>
      </p:pic>
      <p:sp>
        <p:nvSpPr>
          <p:cNvPr id="284" name="Google Shape;284;p20"/>
          <p:cNvSpPr txBox="1"/>
          <p:nvPr/>
        </p:nvSpPr>
        <p:spPr>
          <a:xfrm>
            <a:off x="677334" y="5933566"/>
            <a:ext cx="85966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Employees who don’t get promotion with 1-2 years tend to quit the company.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sp>
        <p:nvSpPr>
          <p:cNvPr id="290" name="Google Shape;290;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91" name="Google Shape;291;p21"/>
          <p:cNvPicPr preferRelativeResize="0"/>
          <p:nvPr/>
        </p:nvPicPr>
        <p:blipFill rotWithShape="1">
          <a:blip r:embed="rId3">
            <a:alphaModFix/>
          </a:blip>
          <a:srcRect b="0" l="0" r="0" t="0"/>
          <a:stretch/>
        </p:blipFill>
        <p:spPr>
          <a:xfrm>
            <a:off x="426085" y="2038033"/>
            <a:ext cx="8995054" cy="3732847"/>
          </a:xfrm>
          <a:prstGeom prst="rect">
            <a:avLst/>
          </a:prstGeom>
          <a:noFill/>
          <a:ln>
            <a:noFill/>
          </a:ln>
        </p:spPr>
      </p:pic>
      <p:sp>
        <p:nvSpPr>
          <p:cNvPr id="292" name="Google Shape;292;p21"/>
          <p:cNvSpPr txBox="1"/>
          <p:nvPr/>
        </p:nvSpPr>
        <p:spPr>
          <a:xfrm>
            <a:off x="677334" y="5770880"/>
            <a:ext cx="87438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Colleagues tend to move on to a new company 1-2 years after promotion.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sp>
        <p:nvSpPr>
          <p:cNvPr id="298" name="Google Shape;298;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99" name="Google Shape;299;p22"/>
          <p:cNvPicPr preferRelativeResize="0"/>
          <p:nvPr/>
        </p:nvPicPr>
        <p:blipFill rotWithShape="1">
          <a:blip r:embed="rId3">
            <a:alphaModFix/>
          </a:blip>
          <a:srcRect b="0" l="0" r="0" t="0"/>
          <a:stretch/>
        </p:blipFill>
        <p:spPr>
          <a:xfrm>
            <a:off x="222884" y="2068513"/>
            <a:ext cx="9124315" cy="3786489"/>
          </a:xfrm>
          <a:prstGeom prst="rect">
            <a:avLst/>
          </a:prstGeom>
          <a:noFill/>
          <a:ln>
            <a:noFill/>
          </a:ln>
        </p:spPr>
      </p:pic>
      <p:sp>
        <p:nvSpPr>
          <p:cNvPr id="300" name="Google Shape;300;p22"/>
          <p:cNvSpPr txBox="1"/>
          <p:nvPr/>
        </p:nvSpPr>
        <p:spPr>
          <a:xfrm>
            <a:off x="677334" y="5770880"/>
            <a:ext cx="85966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Fresh colleagues may have issues with senior counterparts, leaving company prematurely.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Bivariate Analysis</a:t>
            </a:r>
            <a:endParaRPr/>
          </a:p>
        </p:txBody>
      </p:sp>
      <p:sp>
        <p:nvSpPr>
          <p:cNvPr id="306" name="Google Shape;306;p23"/>
          <p:cNvSpPr txBox="1"/>
          <p:nvPr>
            <p:ph idx="1" type="body"/>
          </p:nvPr>
        </p:nvSpPr>
        <p:spPr>
          <a:xfrm>
            <a:off x="677334" y="1534160"/>
            <a:ext cx="4184035" cy="4836159"/>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1440"/>
              <a:buChar char="►"/>
            </a:pPr>
            <a:r>
              <a:rPr b="0" i="0" lang="en-HK">
                <a:solidFill>
                  <a:srgbClr val="292929"/>
                </a:solidFill>
                <a:latin typeface="Arial"/>
                <a:ea typeface="Arial"/>
                <a:cs typeface="Arial"/>
                <a:sym typeface="Arial"/>
              </a:rPr>
              <a:t>A rule of thumb that is followed for multi collinearity is if </a:t>
            </a:r>
            <a:r>
              <a:rPr b="0" i="1" lang="en-HK">
                <a:solidFill>
                  <a:srgbClr val="292929"/>
                </a:solidFill>
                <a:latin typeface="Arial"/>
                <a:ea typeface="Arial"/>
                <a:cs typeface="Arial"/>
                <a:sym typeface="Arial"/>
              </a:rPr>
              <a:t>correlation coefficient (r)</a:t>
            </a:r>
            <a:r>
              <a:rPr b="0" i="0" lang="en-HK">
                <a:solidFill>
                  <a:srgbClr val="292929"/>
                </a:solidFill>
                <a:latin typeface="Arial"/>
                <a:ea typeface="Arial"/>
                <a:cs typeface="Arial"/>
                <a:sym typeface="Arial"/>
              </a:rPr>
              <a:t> is close to </a:t>
            </a:r>
            <a:r>
              <a:rPr b="1" i="0" lang="en-HK">
                <a:solidFill>
                  <a:srgbClr val="292929"/>
                </a:solidFill>
                <a:latin typeface="Arial"/>
                <a:ea typeface="Arial"/>
                <a:cs typeface="Arial"/>
                <a:sym typeface="Arial"/>
              </a:rPr>
              <a:t>0.80</a:t>
            </a:r>
            <a:r>
              <a:rPr b="0" i="0" lang="en-HK">
                <a:solidFill>
                  <a:srgbClr val="292929"/>
                </a:solidFill>
                <a:latin typeface="Arial"/>
                <a:ea typeface="Arial"/>
                <a:cs typeface="Arial"/>
                <a:sym typeface="Arial"/>
              </a:rPr>
              <a:t>.</a:t>
            </a:r>
            <a:endParaRPr/>
          </a:p>
          <a:p>
            <a:pPr indent="-251459" lvl="0" marL="342900" rtl="0" algn="l">
              <a:spcBef>
                <a:spcPts val="1000"/>
              </a:spcBef>
              <a:spcAft>
                <a:spcPts val="0"/>
              </a:spcAft>
              <a:buSzPts val="1440"/>
              <a:buNone/>
            </a:pPr>
            <a:r>
              <a:t/>
            </a:r>
            <a:endParaRPr>
              <a:solidFill>
                <a:srgbClr val="292929"/>
              </a:solidFill>
              <a:latin typeface="Arial"/>
              <a:ea typeface="Arial"/>
              <a:cs typeface="Arial"/>
              <a:sym typeface="Arial"/>
            </a:endParaRPr>
          </a:p>
          <a:p>
            <a:pPr indent="-342900" lvl="0" marL="342900" rtl="0" algn="l">
              <a:spcBef>
                <a:spcPts val="1000"/>
              </a:spcBef>
              <a:spcAft>
                <a:spcPts val="0"/>
              </a:spcAft>
              <a:buSzPts val="1440"/>
              <a:buChar char="►"/>
            </a:pPr>
            <a:r>
              <a:rPr b="0" i="0" lang="en-HK">
                <a:solidFill>
                  <a:srgbClr val="292929"/>
                </a:solidFill>
                <a:latin typeface="Arial"/>
                <a:ea typeface="Arial"/>
                <a:cs typeface="Arial"/>
                <a:sym typeface="Arial"/>
              </a:rPr>
              <a:t>Correlation between </a:t>
            </a:r>
            <a:r>
              <a:rPr b="0" i="1" lang="en-HK">
                <a:solidFill>
                  <a:srgbClr val="292929"/>
                </a:solidFill>
                <a:latin typeface="Arial"/>
                <a:ea typeface="Arial"/>
                <a:cs typeface="Arial"/>
                <a:sym typeface="Arial"/>
              </a:rPr>
              <a:t>MonthlyIncome</a:t>
            </a:r>
            <a:r>
              <a:rPr b="0" i="0" lang="en-HK">
                <a:solidFill>
                  <a:srgbClr val="292929"/>
                </a:solidFill>
                <a:latin typeface="Arial"/>
                <a:ea typeface="Arial"/>
                <a:cs typeface="Arial"/>
                <a:sym typeface="Arial"/>
              </a:rPr>
              <a:t> and </a:t>
            </a:r>
            <a:r>
              <a:rPr b="0" i="1" lang="en-HK">
                <a:solidFill>
                  <a:srgbClr val="292929"/>
                </a:solidFill>
                <a:latin typeface="Arial"/>
                <a:ea typeface="Arial"/>
                <a:cs typeface="Arial"/>
                <a:sym typeface="Arial"/>
              </a:rPr>
              <a:t>JobLevel</a:t>
            </a:r>
            <a:r>
              <a:rPr b="0" i="0" lang="en-HK">
                <a:solidFill>
                  <a:srgbClr val="292929"/>
                </a:solidFill>
                <a:latin typeface="Arial"/>
                <a:ea typeface="Arial"/>
                <a:cs typeface="Arial"/>
                <a:sym typeface="Arial"/>
              </a:rPr>
              <a:t> is 0.95. This is a very high correlation.</a:t>
            </a:r>
            <a:endParaRPr/>
          </a:p>
          <a:p>
            <a:pPr indent="-251459" lvl="0" marL="342900" rtl="0" algn="l">
              <a:spcBef>
                <a:spcPts val="1000"/>
              </a:spcBef>
              <a:spcAft>
                <a:spcPts val="0"/>
              </a:spcAft>
              <a:buSzPts val="1440"/>
              <a:buNone/>
            </a:pPr>
            <a:r>
              <a:t/>
            </a:r>
            <a:endParaRPr>
              <a:solidFill>
                <a:srgbClr val="292929"/>
              </a:solidFill>
              <a:latin typeface="Arial"/>
              <a:ea typeface="Arial"/>
              <a:cs typeface="Arial"/>
              <a:sym typeface="Arial"/>
            </a:endParaRPr>
          </a:p>
          <a:p>
            <a:pPr indent="-342900" lvl="0" marL="342900" rtl="0" algn="l">
              <a:spcBef>
                <a:spcPts val="1000"/>
              </a:spcBef>
              <a:spcAft>
                <a:spcPts val="0"/>
              </a:spcAft>
              <a:buSzPts val="1440"/>
              <a:buChar char="►"/>
            </a:pPr>
            <a:r>
              <a:rPr b="0" i="0" lang="en-HK">
                <a:solidFill>
                  <a:srgbClr val="292929"/>
                </a:solidFill>
                <a:latin typeface="Arial"/>
                <a:ea typeface="Arial"/>
                <a:cs typeface="Arial"/>
                <a:sym typeface="Arial"/>
              </a:rPr>
              <a:t>Correlation between </a:t>
            </a:r>
            <a:r>
              <a:rPr b="0" i="1" lang="en-HK">
                <a:solidFill>
                  <a:srgbClr val="292929"/>
                </a:solidFill>
                <a:latin typeface="Arial"/>
                <a:ea typeface="Arial"/>
                <a:cs typeface="Arial"/>
                <a:sym typeface="Arial"/>
              </a:rPr>
              <a:t>TotalWorkingYears</a:t>
            </a:r>
            <a:r>
              <a:rPr b="0" i="0" lang="en-HK">
                <a:solidFill>
                  <a:srgbClr val="292929"/>
                </a:solidFill>
                <a:latin typeface="Arial"/>
                <a:ea typeface="Arial"/>
                <a:cs typeface="Arial"/>
                <a:sym typeface="Arial"/>
              </a:rPr>
              <a:t> and </a:t>
            </a:r>
            <a:r>
              <a:rPr b="0" i="1" lang="en-HK">
                <a:solidFill>
                  <a:srgbClr val="292929"/>
                </a:solidFill>
                <a:latin typeface="Arial"/>
                <a:ea typeface="Arial"/>
                <a:cs typeface="Arial"/>
                <a:sym typeface="Arial"/>
              </a:rPr>
              <a:t>JobLevel </a:t>
            </a:r>
            <a:r>
              <a:rPr b="0" i="0" lang="en-HK">
                <a:solidFill>
                  <a:srgbClr val="292929"/>
                </a:solidFill>
                <a:latin typeface="Arial"/>
                <a:ea typeface="Arial"/>
                <a:cs typeface="Arial"/>
                <a:sym typeface="Arial"/>
              </a:rPr>
              <a:t>is 0.78 which is also very close to 0.80.</a:t>
            </a:r>
            <a:endParaRPr/>
          </a:p>
          <a:p>
            <a:pPr indent="0" lvl="0" marL="342900" rtl="0" algn="l">
              <a:spcBef>
                <a:spcPts val="1000"/>
              </a:spcBef>
              <a:spcAft>
                <a:spcPts val="0"/>
              </a:spcAft>
              <a:buNone/>
            </a:pPr>
            <a:r>
              <a:t/>
            </a:r>
            <a:endParaRPr b="0" i="0">
              <a:solidFill>
                <a:srgbClr val="292929"/>
              </a:solidFill>
              <a:latin typeface="Arial"/>
              <a:ea typeface="Arial"/>
              <a:cs typeface="Arial"/>
              <a:sym typeface="Arial"/>
            </a:endParaRPr>
          </a:p>
          <a:p>
            <a:pPr indent="-251459" lvl="0" marL="342900" rtl="0" algn="l">
              <a:spcBef>
                <a:spcPts val="1000"/>
              </a:spcBef>
              <a:spcAft>
                <a:spcPts val="0"/>
              </a:spcAft>
              <a:buSzPts val="1440"/>
              <a:buNone/>
            </a:pPr>
            <a:r>
              <a:t/>
            </a:r>
            <a:endParaRPr b="0" i="0">
              <a:solidFill>
                <a:srgbClr val="292929"/>
              </a:solidFill>
              <a:latin typeface="Arial"/>
              <a:ea typeface="Arial"/>
              <a:cs typeface="Arial"/>
              <a:sym typeface="Arial"/>
            </a:endParaRPr>
          </a:p>
          <a:p>
            <a:pPr indent="-251459" lvl="0" marL="342900" rtl="0" algn="l">
              <a:spcBef>
                <a:spcPts val="1000"/>
              </a:spcBef>
              <a:spcAft>
                <a:spcPts val="0"/>
              </a:spcAft>
              <a:buSzPts val="1440"/>
              <a:buNone/>
            </a:pPr>
            <a:r>
              <a:t/>
            </a:r>
            <a:endParaRPr/>
          </a:p>
        </p:txBody>
      </p:sp>
      <p:sp>
        <p:nvSpPr>
          <p:cNvPr id="307" name="Google Shape;307;p23"/>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308" name="Google Shape;308;p23"/>
          <p:cNvPicPr preferRelativeResize="0"/>
          <p:nvPr/>
        </p:nvPicPr>
        <p:blipFill rotWithShape="1">
          <a:blip r:embed="rId3">
            <a:alphaModFix/>
          </a:blip>
          <a:srcRect b="0" l="0" r="0" t="0"/>
          <a:stretch/>
        </p:blipFill>
        <p:spPr>
          <a:xfrm>
            <a:off x="4975668" y="1534161"/>
            <a:ext cx="5438332" cy="51905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Feature Engineering/Selection</a:t>
            </a:r>
            <a:endParaRPr/>
          </a:p>
        </p:txBody>
      </p:sp>
      <p:sp>
        <p:nvSpPr>
          <p:cNvPr id="314" name="Google Shape;314;p24"/>
          <p:cNvSpPr txBox="1"/>
          <p:nvPr>
            <p:ph idx="1" type="body"/>
          </p:nvPr>
        </p:nvSpPr>
        <p:spPr>
          <a:xfrm>
            <a:off x="677334" y="1930401"/>
            <a:ext cx="8596668" cy="41109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Trebuchet MS"/>
              <a:buAutoNum type="arabicPeriod"/>
            </a:pPr>
            <a:r>
              <a:rPr b="0" i="1" lang="en-HK">
                <a:solidFill>
                  <a:srgbClr val="292929"/>
                </a:solidFill>
                <a:latin typeface="Arial"/>
                <a:ea typeface="Arial"/>
                <a:cs typeface="Arial"/>
                <a:sym typeface="Arial"/>
              </a:rPr>
              <a:t>Employee Count</a:t>
            </a:r>
            <a:endParaRPr/>
          </a:p>
          <a:p>
            <a:pPr indent="-342900" lvl="0" marL="342900" rtl="0" algn="l">
              <a:spcBef>
                <a:spcPts val="1000"/>
              </a:spcBef>
              <a:spcAft>
                <a:spcPts val="0"/>
              </a:spcAft>
              <a:buSzPts val="1440"/>
              <a:buFont typeface="Trebuchet MS"/>
              <a:buAutoNum type="arabicPeriod"/>
            </a:pPr>
            <a:r>
              <a:rPr b="0" i="1" lang="en-HK">
                <a:solidFill>
                  <a:srgbClr val="292929"/>
                </a:solidFill>
                <a:latin typeface="Arial"/>
                <a:ea typeface="Arial"/>
                <a:cs typeface="Arial"/>
                <a:sym typeface="Arial"/>
              </a:rPr>
              <a:t>Over18</a:t>
            </a:r>
            <a:r>
              <a:rPr b="0" i="0" lang="en-HK">
                <a:solidFill>
                  <a:srgbClr val="292929"/>
                </a:solidFill>
                <a:latin typeface="Arial"/>
                <a:ea typeface="Arial"/>
                <a:cs typeface="Arial"/>
                <a:sym typeface="Arial"/>
              </a:rPr>
              <a:t>:</a:t>
            </a:r>
            <a:endParaRPr/>
          </a:p>
          <a:p>
            <a:pPr indent="-342900" lvl="0" marL="342900" rtl="0" algn="l">
              <a:spcBef>
                <a:spcPts val="1000"/>
              </a:spcBef>
              <a:spcAft>
                <a:spcPts val="0"/>
              </a:spcAft>
              <a:buSzPts val="1440"/>
              <a:buFont typeface="Trebuchet MS"/>
              <a:buAutoNum type="arabicPeriod"/>
            </a:pPr>
            <a:r>
              <a:rPr b="0" i="1" lang="en-HK">
                <a:solidFill>
                  <a:srgbClr val="292929"/>
                </a:solidFill>
                <a:latin typeface="Arial"/>
                <a:ea typeface="Arial"/>
                <a:cs typeface="Arial"/>
                <a:sym typeface="Arial"/>
              </a:rPr>
              <a:t>StandardHours</a:t>
            </a:r>
            <a:endParaRPr b="0" i="0">
              <a:solidFill>
                <a:srgbClr val="292929"/>
              </a:solidFill>
              <a:latin typeface="Arial"/>
              <a:ea typeface="Arial"/>
              <a:cs typeface="Arial"/>
              <a:sym typeface="Arial"/>
            </a:endParaRPr>
          </a:p>
          <a:p>
            <a:pPr indent="-342900" lvl="0" marL="342900" rtl="0" algn="l">
              <a:spcBef>
                <a:spcPts val="1000"/>
              </a:spcBef>
              <a:spcAft>
                <a:spcPts val="0"/>
              </a:spcAft>
              <a:buSzPts val="1440"/>
              <a:buFont typeface="Trebuchet MS"/>
              <a:buAutoNum type="arabicPeriod"/>
            </a:pPr>
            <a:r>
              <a:rPr lang="en-HK">
                <a:solidFill>
                  <a:srgbClr val="292929"/>
                </a:solidFill>
                <a:latin typeface="Arial"/>
                <a:ea typeface="Arial"/>
                <a:cs typeface="Arial"/>
                <a:sym typeface="Arial"/>
              </a:rPr>
              <a:t>EmployeeNumber</a:t>
            </a:r>
            <a:endParaRPr>
              <a:solidFill>
                <a:srgbClr val="292929"/>
              </a:solidFill>
              <a:latin typeface="Arial"/>
              <a:ea typeface="Arial"/>
              <a:cs typeface="Arial"/>
              <a:sym typeface="Arial"/>
            </a:endParaRPr>
          </a:p>
          <a:p>
            <a:pPr indent="-251459" lvl="0" marL="342900" rtl="0" algn="l">
              <a:spcBef>
                <a:spcPts val="1000"/>
              </a:spcBef>
              <a:spcAft>
                <a:spcPts val="0"/>
              </a:spcAft>
              <a:buSzPts val="1440"/>
              <a:buFont typeface="Trebuchet MS"/>
              <a:buNone/>
            </a:pPr>
            <a:r>
              <a:t/>
            </a:r>
            <a:endParaRPr b="0" i="0">
              <a:solidFill>
                <a:srgbClr val="292929"/>
              </a:solidFill>
              <a:latin typeface="Arial"/>
              <a:ea typeface="Arial"/>
              <a:cs typeface="Arial"/>
              <a:sym typeface="Arial"/>
            </a:endParaRPr>
          </a:p>
          <a:p>
            <a:pPr indent="-342900" lvl="0" marL="342900" rtl="0" algn="l">
              <a:spcBef>
                <a:spcPts val="1000"/>
              </a:spcBef>
              <a:spcAft>
                <a:spcPts val="0"/>
              </a:spcAft>
              <a:buSzPts val="1440"/>
              <a:buChar char="►"/>
            </a:pPr>
            <a:r>
              <a:rPr b="1" lang="en-HK">
                <a:solidFill>
                  <a:srgbClr val="292929"/>
                </a:solidFill>
                <a:latin typeface="Arial"/>
                <a:ea typeface="Arial"/>
                <a:cs typeface="Arial"/>
                <a:sym typeface="Arial"/>
              </a:rPr>
              <a:t>Multicollinearity</a:t>
            </a:r>
            <a:endParaRPr/>
          </a:p>
          <a:p>
            <a:pPr indent="-342900" lvl="0" marL="342900" rtl="0" algn="l">
              <a:spcBef>
                <a:spcPts val="1000"/>
              </a:spcBef>
              <a:spcAft>
                <a:spcPts val="0"/>
              </a:spcAft>
              <a:buSzPts val="1440"/>
              <a:buFont typeface="Trebuchet MS"/>
              <a:buAutoNum type="arabicPeriod"/>
            </a:pPr>
            <a:r>
              <a:rPr lang="en-HK">
                <a:solidFill>
                  <a:srgbClr val="292929"/>
                </a:solidFill>
                <a:latin typeface="Arial"/>
                <a:ea typeface="Arial"/>
                <a:cs typeface="Arial"/>
                <a:sym typeface="Arial"/>
              </a:rPr>
              <a:t>JobLevel: 0.95 correlation coefficient with MonthlyIncome </a:t>
            </a:r>
            <a:endParaRPr/>
          </a:p>
          <a:p>
            <a:pPr indent="-342900" lvl="0" marL="342900" rtl="0" algn="l">
              <a:spcBef>
                <a:spcPts val="1000"/>
              </a:spcBef>
              <a:spcAft>
                <a:spcPts val="0"/>
              </a:spcAft>
              <a:buSzPts val="1440"/>
              <a:buFont typeface="Trebuchet MS"/>
              <a:buAutoNum type="arabicPeriod"/>
            </a:pPr>
            <a:r>
              <a:rPr lang="en-HK">
                <a:solidFill>
                  <a:srgbClr val="292929"/>
                </a:solidFill>
                <a:latin typeface="Arial"/>
                <a:ea typeface="Arial"/>
                <a:cs typeface="Arial"/>
                <a:sym typeface="Arial"/>
              </a:rPr>
              <a:t>And 0.78 with TotalWorkingYears.</a:t>
            </a:r>
            <a:endParaRPr/>
          </a:p>
          <a:p>
            <a:pPr indent="-342900" lvl="0" marL="342900" rtl="0" algn="l">
              <a:spcBef>
                <a:spcPts val="1000"/>
              </a:spcBef>
              <a:spcAft>
                <a:spcPts val="0"/>
              </a:spcAft>
              <a:buSzPts val="1440"/>
              <a:buFont typeface="Trebuchet MS"/>
              <a:buAutoNum type="arabicPeriod"/>
            </a:pPr>
            <a:r>
              <a:rPr lang="en-HK">
                <a:solidFill>
                  <a:srgbClr val="292929"/>
                </a:solidFill>
                <a:latin typeface="Arial"/>
                <a:ea typeface="Arial"/>
                <a:cs typeface="Arial"/>
                <a:sym typeface="Arial"/>
              </a:rPr>
              <a:t>TotalWorkingYears: 0.77 correlation with MonthlyIncome.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Feature Scaling</a:t>
            </a:r>
            <a:endParaRPr/>
          </a:p>
        </p:txBody>
      </p:sp>
      <p:pic>
        <p:nvPicPr>
          <p:cNvPr id="320" name="Google Shape;320;p25"/>
          <p:cNvPicPr preferRelativeResize="0"/>
          <p:nvPr>
            <p:ph idx="1" type="body"/>
          </p:nvPr>
        </p:nvPicPr>
        <p:blipFill rotWithShape="1">
          <a:blip r:embed="rId3">
            <a:alphaModFix/>
          </a:blip>
          <a:srcRect b="0" l="0" r="0" t="0"/>
          <a:stretch/>
        </p:blipFill>
        <p:spPr>
          <a:xfrm>
            <a:off x="748706" y="1670076"/>
            <a:ext cx="6239746" cy="1895740"/>
          </a:xfrm>
          <a:prstGeom prst="rect">
            <a:avLst/>
          </a:prstGeom>
          <a:noFill/>
          <a:ln>
            <a:noFill/>
          </a:ln>
        </p:spPr>
      </p:pic>
      <p:pic>
        <p:nvPicPr>
          <p:cNvPr id="321" name="Google Shape;321;p25"/>
          <p:cNvPicPr preferRelativeResize="0"/>
          <p:nvPr/>
        </p:nvPicPr>
        <p:blipFill rotWithShape="1">
          <a:blip r:embed="rId4">
            <a:alphaModFix/>
          </a:blip>
          <a:srcRect b="0" l="0" r="0" t="0"/>
          <a:stretch/>
        </p:blipFill>
        <p:spPr>
          <a:xfrm>
            <a:off x="677334" y="3468427"/>
            <a:ext cx="10478346" cy="32083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Class Imbalance Fix (SMOTE)</a:t>
            </a:r>
            <a:endParaRPr/>
          </a:p>
        </p:txBody>
      </p:sp>
      <p:sp>
        <p:nvSpPr>
          <p:cNvPr id="327" name="Google Shape;327;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HK"/>
              <a:t>Apply SMOTE-ENN </a:t>
            </a:r>
            <a:endParaRPr/>
          </a:p>
          <a:p>
            <a:pPr indent="0" lvl="0" marL="342900" rtl="0" algn="l">
              <a:spcBef>
                <a:spcPts val="0"/>
              </a:spcBef>
              <a:spcAft>
                <a:spcPts val="0"/>
              </a:spcAft>
              <a:buNone/>
            </a:pPr>
            <a:r>
              <a:t/>
            </a:r>
            <a:endParaRPr/>
          </a:p>
        </p:txBody>
      </p:sp>
      <p:pic>
        <p:nvPicPr>
          <p:cNvPr id="328" name="Google Shape;328;p26"/>
          <p:cNvPicPr preferRelativeResize="0"/>
          <p:nvPr/>
        </p:nvPicPr>
        <p:blipFill rotWithShape="1">
          <a:blip r:embed="rId3">
            <a:alphaModFix/>
          </a:blip>
          <a:srcRect b="41678" l="14908" r="55644" t="41305"/>
          <a:stretch/>
        </p:blipFill>
        <p:spPr>
          <a:xfrm>
            <a:off x="918175" y="2935175"/>
            <a:ext cx="6186250" cy="23831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717704" y="608350"/>
            <a:ext cx="4803600" cy="132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EA3C9E"/>
              </a:buClr>
              <a:buSzPct val="101408"/>
              <a:buFont typeface="Trebuchet MS"/>
              <a:buNone/>
            </a:pPr>
            <a:r>
              <a:rPr lang="en-HK" sz="3550"/>
              <a:t>Random Forest</a:t>
            </a:r>
            <a:r>
              <a:rPr lang="en-HK" sz="3300"/>
              <a:t>- </a:t>
            </a:r>
            <a:r>
              <a:rPr lang="en-HK"/>
              <a:t>Model Fitting </a:t>
            </a:r>
            <a:endParaRPr/>
          </a:p>
          <a:p>
            <a:pPr indent="0" lvl="0" marL="0" rtl="0" algn="l">
              <a:spcBef>
                <a:spcPts val="0"/>
              </a:spcBef>
              <a:spcAft>
                <a:spcPts val="0"/>
              </a:spcAft>
              <a:buClr>
                <a:srgbClr val="EA3C9E"/>
              </a:buClr>
              <a:buSzPct val="109090"/>
              <a:buFont typeface="Trebuchet MS"/>
              <a:buNone/>
            </a:pPr>
            <a:r>
              <a:t/>
            </a:r>
            <a:endParaRPr sz="3300"/>
          </a:p>
        </p:txBody>
      </p:sp>
      <p:sp>
        <p:nvSpPr>
          <p:cNvPr id="334" name="Google Shape;334;p27"/>
          <p:cNvSpPr txBox="1"/>
          <p:nvPr>
            <p:ph idx="1" type="body"/>
          </p:nvPr>
        </p:nvSpPr>
        <p:spPr>
          <a:xfrm>
            <a:off x="292125" y="2211800"/>
            <a:ext cx="5049600" cy="1975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HK"/>
              <a:t>Accuracy of the training data set : 1</a:t>
            </a:r>
            <a:endParaRPr/>
          </a:p>
          <a:p>
            <a:pPr indent="-342900" lvl="0" marL="342900" rtl="0" algn="l">
              <a:spcBef>
                <a:spcPts val="0"/>
              </a:spcBef>
              <a:spcAft>
                <a:spcPts val="0"/>
              </a:spcAft>
              <a:buSzPts val="1440"/>
              <a:buChar char="►"/>
            </a:pPr>
            <a:r>
              <a:rPr lang="en-HK"/>
              <a:t>Accuracy of the testing dataset : 0.96</a:t>
            </a:r>
            <a:endParaRPr/>
          </a:p>
          <a:p>
            <a:pPr indent="-342900" lvl="0" marL="342900" rtl="0" algn="l">
              <a:spcBef>
                <a:spcPts val="0"/>
              </a:spcBef>
              <a:spcAft>
                <a:spcPts val="0"/>
              </a:spcAft>
              <a:buSzPts val="1440"/>
              <a:buChar char="►"/>
            </a:pPr>
            <a:r>
              <a:rPr lang="en-HK"/>
              <a:t>Precision, recall ,f1-score ~ 0.96-0.97</a:t>
            </a:r>
            <a:endParaRPr/>
          </a:p>
          <a:p>
            <a:pPr indent="-251459" lvl="0" marL="342900" rtl="0" algn="l">
              <a:spcBef>
                <a:spcPts val="1000"/>
              </a:spcBef>
              <a:spcAft>
                <a:spcPts val="0"/>
              </a:spcAft>
              <a:buSzPts val="1440"/>
              <a:buNone/>
            </a:pPr>
            <a:r>
              <a:t/>
            </a:r>
            <a:endParaRPr/>
          </a:p>
        </p:txBody>
      </p:sp>
      <p:pic>
        <p:nvPicPr>
          <p:cNvPr id="335" name="Google Shape;335;p27"/>
          <p:cNvPicPr preferRelativeResize="0"/>
          <p:nvPr/>
        </p:nvPicPr>
        <p:blipFill rotWithShape="1">
          <a:blip r:embed="rId3">
            <a:alphaModFix/>
          </a:blip>
          <a:srcRect b="6897" l="14586" r="38145" t="20958"/>
          <a:stretch/>
        </p:blipFill>
        <p:spPr>
          <a:xfrm>
            <a:off x="5521300" y="149300"/>
            <a:ext cx="6205474" cy="6314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type="title"/>
          </p:nvPr>
        </p:nvSpPr>
        <p:spPr>
          <a:xfrm>
            <a:off x="677325" y="609600"/>
            <a:ext cx="4455900" cy="14493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EA3C9E"/>
              </a:buClr>
              <a:buSzPct val="101408"/>
              <a:buFont typeface="Trebuchet MS"/>
              <a:buNone/>
            </a:pPr>
            <a:r>
              <a:rPr lang="en-HK" sz="3550"/>
              <a:t>Random Forest</a:t>
            </a:r>
            <a:r>
              <a:rPr lang="en-HK" sz="3300"/>
              <a:t>- Hyperparameter Tuning </a:t>
            </a:r>
            <a:br>
              <a:rPr lang="en-HK"/>
            </a:br>
            <a:endParaRPr/>
          </a:p>
        </p:txBody>
      </p:sp>
      <p:sp>
        <p:nvSpPr>
          <p:cNvPr id="341" name="Google Shape;341;p28"/>
          <p:cNvSpPr txBox="1"/>
          <p:nvPr>
            <p:ph idx="1" type="body"/>
          </p:nvPr>
        </p:nvSpPr>
        <p:spPr>
          <a:xfrm>
            <a:off x="677325" y="1919675"/>
            <a:ext cx="4539300" cy="4121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HK"/>
              <a:t>A decrease in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HK"/>
              <a:t>Hyperparameter tuning only </a:t>
            </a:r>
            <a:r>
              <a:rPr lang="en-HK"/>
              <a:t>works if the set of customized parameters is better than the default setup.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42" name="Google Shape;342;p28"/>
          <p:cNvPicPr preferRelativeResize="0"/>
          <p:nvPr/>
        </p:nvPicPr>
        <p:blipFill rotWithShape="1">
          <a:blip r:embed="rId3">
            <a:alphaModFix/>
          </a:blip>
          <a:srcRect b="12205" l="15711" r="40622" t="29338"/>
          <a:stretch/>
        </p:blipFill>
        <p:spPr>
          <a:xfrm>
            <a:off x="5046925" y="526125"/>
            <a:ext cx="6749400" cy="6023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2fc612fb9c_0_19"/>
          <p:cNvSpPr txBox="1"/>
          <p:nvPr>
            <p:ph type="title"/>
          </p:nvPr>
        </p:nvSpPr>
        <p:spPr>
          <a:xfrm>
            <a:off x="677329" y="609600"/>
            <a:ext cx="4441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HK" sz="3550"/>
              <a:t>Decision Tree</a:t>
            </a:r>
            <a:r>
              <a:rPr lang="en-HK" sz="3300"/>
              <a:t>- </a:t>
            </a:r>
            <a:endParaRPr sz="3300"/>
          </a:p>
          <a:p>
            <a:pPr indent="0" lvl="0" marL="0" rtl="0" algn="l">
              <a:spcBef>
                <a:spcPts val="0"/>
              </a:spcBef>
              <a:spcAft>
                <a:spcPts val="0"/>
              </a:spcAft>
              <a:buClr>
                <a:srgbClr val="EA3C9E"/>
              </a:buClr>
              <a:buSzPts val="3600"/>
              <a:buFont typeface="Trebuchet MS"/>
              <a:buNone/>
            </a:pPr>
            <a:r>
              <a:rPr lang="en-HK"/>
              <a:t>Model Fitting </a:t>
            </a:r>
            <a:endParaRPr/>
          </a:p>
        </p:txBody>
      </p:sp>
      <p:sp>
        <p:nvSpPr>
          <p:cNvPr id="348" name="Google Shape;348;g12fc612fb9c_0_19"/>
          <p:cNvSpPr txBox="1"/>
          <p:nvPr>
            <p:ph idx="1" type="body"/>
          </p:nvPr>
        </p:nvSpPr>
        <p:spPr>
          <a:xfrm>
            <a:off x="677330" y="2160600"/>
            <a:ext cx="38994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HK"/>
              <a:t>Training Accuracy : 1</a:t>
            </a:r>
            <a:endParaRPr/>
          </a:p>
          <a:p>
            <a:pPr indent="0" lvl="0" marL="0" rtl="0" algn="l">
              <a:spcBef>
                <a:spcPts val="1000"/>
              </a:spcBef>
              <a:spcAft>
                <a:spcPts val="0"/>
              </a:spcAft>
              <a:buNone/>
            </a:pPr>
            <a:r>
              <a:rPr lang="en-HK"/>
              <a:t>Testing Accuracy: 0.86</a:t>
            </a:r>
            <a:endParaRPr/>
          </a:p>
        </p:txBody>
      </p:sp>
      <p:pic>
        <p:nvPicPr>
          <p:cNvPr id="349" name="Google Shape;349;g12fc612fb9c_0_19"/>
          <p:cNvPicPr preferRelativeResize="0"/>
          <p:nvPr/>
        </p:nvPicPr>
        <p:blipFill rotWithShape="1">
          <a:blip r:embed="rId3">
            <a:alphaModFix/>
          </a:blip>
          <a:srcRect b="10324" l="15654" r="39607" t="21970"/>
          <a:stretch/>
        </p:blipFill>
        <p:spPr>
          <a:xfrm>
            <a:off x="5462725" y="535563"/>
            <a:ext cx="5735424" cy="5786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Workflow</a:t>
            </a:r>
            <a:endParaRPr/>
          </a:p>
        </p:txBody>
      </p:sp>
      <p:sp>
        <p:nvSpPr>
          <p:cNvPr id="156" name="Google Shape;156;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HK"/>
              <a:t>Data Preparation &amp; Understanding</a:t>
            </a:r>
            <a:endParaRPr/>
          </a:p>
          <a:p>
            <a:pPr indent="-342900" lvl="0" marL="342900" rtl="0" algn="l">
              <a:spcBef>
                <a:spcPts val="1000"/>
              </a:spcBef>
              <a:spcAft>
                <a:spcPts val="0"/>
              </a:spcAft>
              <a:buSzPts val="1440"/>
              <a:buChar char="►"/>
            </a:pPr>
            <a:r>
              <a:rPr lang="en-HK"/>
              <a:t>Feature Engineering/Selection</a:t>
            </a:r>
            <a:endParaRPr/>
          </a:p>
          <a:p>
            <a:pPr indent="-342900" lvl="0" marL="342900" rtl="0" algn="l">
              <a:spcBef>
                <a:spcPts val="1000"/>
              </a:spcBef>
              <a:spcAft>
                <a:spcPts val="0"/>
              </a:spcAft>
              <a:buSzPts val="1440"/>
              <a:buChar char="►"/>
            </a:pPr>
            <a:r>
              <a:rPr lang="en-HK"/>
              <a:t>Feature Scaling</a:t>
            </a:r>
            <a:endParaRPr/>
          </a:p>
          <a:p>
            <a:pPr indent="-342900" lvl="0" marL="342900" rtl="0" algn="l">
              <a:spcBef>
                <a:spcPts val="1000"/>
              </a:spcBef>
              <a:spcAft>
                <a:spcPts val="0"/>
              </a:spcAft>
              <a:buSzPts val="1440"/>
              <a:buChar char="►"/>
            </a:pPr>
            <a:r>
              <a:rPr lang="en-HK"/>
              <a:t>Class Imbalance Fix</a:t>
            </a:r>
            <a:endParaRPr/>
          </a:p>
          <a:p>
            <a:pPr indent="-342900" lvl="0" marL="342900" rtl="0" algn="l">
              <a:spcBef>
                <a:spcPts val="1000"/>
              </a:spcBef>
              <a:spcAft>
                <a:spcPts val="0"/>
              </a:spcAft>
              <a:buSzPts val="1440"/>
              <a:buChar char="►"/>
            </a:pPr>
            <a:r>
              <a:rPr lang="en-HK"/>
              <a:t>Model Fitting</a:t>
            </a:r>
            <a:endParaRPr/>
          </a:p>
          <a:p>
            <a:pPr indent="-342900" lvl="0" marL="342900" rtl="0" algn="l">
              <a:spcBef>
                <a:spcPts val="1000"/>
              </a:spcBef>
              <a:spcAft>
                <a:spcPts val="0"/>
              </a:spcAft>
              <a:buSzPts val="1440"/>
              <a:buChar char="►"/>
            </a:pPr>
            <a:r>
              <a:rPr lang="en-HK"/>
              <a:t>Model Comparision</a:t>
            </a:r>
            <a:endParaRPr/>
          </a:p>
          <a:p>
            <a:pPr indent="-342900" lvl="0" marL="342900" rtl="0" algn="l">
              <a:spcBef>
                <a:spcPts val="1000"/>
              </a:spcBef>
              <a:spcAft>
                <a:spcPts val="0"/>
              </a:spcAft>
              <a:buSzPts val="1440"/>
              <a:buChar char="►"/>
            </a:pPr>
            <a:r>
              <a:rPr lang="en-HK"/>
              <a:t>Recommendations &amp; Conclusion</a:t>
            </a:r>
            <a:endParaRPr/>
          </a:p>
          <a:p>
            <a:pPr indent="-342900" lvl="0" marL="342900" rtl="0" algn="l">
              <a:spcBef>
                <a:spcPts val="1000"/>
              </a:spcBef>
              <a:spcAft>
                <a:spcPts val="0"/>
              </a:spcAft>
              <a:buSzPts val="1440"/>
              <a:buChar char="►"/>
            </a:pPr>
            <a:r>
              <a:rPr lang="en-HK"/>
              <a:t>Q&amp;A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type="title"/>
          </p:nvPr>
        </p:nvSpPr>
        <p:spPr>
          <a:xfrm>
            <a:off x="677330" y="609600"/>
            <a:ext cx="3871500" cy="132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EA3C9E"/>
              </a:buClr>
              <a:buSzPct val="101408"/>
              <a:buFont typeface="Trebuchet MS"/>
              <a:buNone/>
            </a:pPr>
            <a:r>
              <a:rPr lang="en-HK" sz="3550"/>
              <a:t>AdaBoost</a:t>
            </a:r>
            <a:r>
              <a:rPr lang="en-HK" sz="3300"/>
              <a:t>- </a:t>
            </a:r>
            <a:endParaRPr sz="3300"/>
          </a:p>
          <a:p>
            <a:pPr indent="0" lvl="0" marL="0" rtl="0" algn="l">
              <a:spcBef>
                <a:spcPts val="0"/>
              </a:spcBef>
              <a:spcAft>
                <a:spcPts val="0"/>
              </a:spcAft>
              <a:buClr>
                <a:srgbClr val="EA3C9E"/>
              </a:buClr>
              <a:buSzPct val="100000"/>
              <a:buFont typeface="Trebuchet MS"/>
              <a:buNone/>
            </a:pPr>
            <a:r>
              <a:rPr lang="en-HK"/>
              <a:t>Model Fitting </a:t>
            </a:r>
            <a:endParaRPr/>
          </a:p>
          <a:p>
            <a:pPr indent="0" lvl="0" marL="0" rtl="0" algn="l">
              <a:spcBef>
                <a:spcPts val="0"/>
              </a:spcBef>
              <a:spcAft>
                <a:spcPts val="0"/>
              </a:spcAft>
              <a:buClr>
                <a:srgbClr val="EA3C9E"/>
              </a:buClr>
              <a:buSzPct val="100000"/>
              <a:buFont typeface="Trebuchet MS"/>
              <a:buNone/>
            </a:pPr>
            <a:br>
              <a:rPr lang="en-HK"/>
            </a:br>
            <a:endParaRPr/>
          </a:p>
        </p:txBody>
      </p:sp>
      <p:sp>
        <p:nvSpPr>
          <p:cNvPr id="355" name="Google Shape;355;p29"/>
          <p:cNvSpPr txBox="1"/>
          <p:nvPr>
            <p:ph idx="1" type="body"/>
          </p:nvPr>
        </p:nvSpPr>
        <p:spPr>
          <a:xfrm>
            <a:off x="677329" y="2160600"/>
            <a:ext cx="43026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HK"/>
              <a:t>Training accuracy: 0.94 </a:t>
            </a:r>
            <a:endParaRPr/>
          </a:p>
          <a:p>
            <a:pPr indent="-342900" lvl="0" marL="342900" rtl="0" algn="l">
              <a:spcBef>
                <a:spcPts val="0"/>
              </a:spcBef>
              <a:spcAft>
                <a:spcPts val="0"/>
              </a:spcAft>
              <a:buSzPts val="1440"/>
              <a:buChar char="►"/>
            </a:pPr>
            <a:r>
              <a:rPr lang="en-HK"/>
              <a:t>Testing accuracy: 0.91</a:t>
            </a:r>
            <a:endParaRPr/>
          </a:p>
          <a:p>
            <a:pPr indent="0" lvl="0" marL="342900" rtl="0" algn="l">
              <a:spcBef>
                <a:spcPts val="0"/>
              </a:spcBef>
              <a:spcAft>
                <a:spcPts val="0"/>
              </a:spcAft>
              <a:buNone/>
            </a:pPr>
            <a:r>
              <a:t/>
            </a:r>
            <a:endParaRPr/>
          </a:p>
          <a:p>
            <a:pPr indent="-251459" lvl="0" marL="342900" rtl="0" algn="l">
              <a:spcBef>
                <a:spcPts val="1000"/>
              </a:spcBef>
              <a:spcAft>
                <a:spcPts val="0"/>
              </a:spcAft>
              <a:buSzPts val="1440"/>
              <a:buNone/>
            </a:pPr>
            <a:r>
              <a:t/>
            </a:r>
            <a:endParaRPr/>
          </a:p>
        </p:txBody>
      </p:sp>
      <p:pic>
        <p:nvPicPr>
          <p:cNvPr id="356" name="Google Shape;356;p29"/>
          <p:cNvPicPr preferRelativeResize="0"/>
          <p:nvPr/>
        </p:nvPicPr>
        <p:blipFill rotWithShape="1">
          <a:blip r:embed="rId3">
            <a:alphaModFix/>
          </a:blip>
          <a:srcRect b="7544" l="14710" r="39574" t="24182"/>
          <a:stretch/>
        </p:blipFill>
        <p:spPr>
          <a:xfrm>
            <a:off x="5397350" y="0"/>
            <a:ext cx="5995550" cy="66324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type="title"/>
          </p:nvPr>
        </p:nvSpPr>
        <p:spPr>
          <a:xfrm>
            <a:off x="677324" y="609600"/>
            <a:ext cx="3746400" cy="132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EA3C9E"/>
              </a:buClr>
              <a:buSzPct val="101408"/>
              <a:buFont typeface="Trebuchet MS"/>
              <a:buNone/>
            </a:pPr>
            <a:r>
              <a:rPr lang="en-HK" sz="3550"/>
              <a:t>XgBoost</a:t>
            </a:r>
            <a:r>
              <a:rPr lang="en-HK" sz="3300"/>
              <a:t>- </a:t>
            </a:r>
            <a:endParaRPr sz="3300"/>
          </a:p>
          <a:p>
            <a:pPr indent="0" lvl="0" marL="0" rtl="0" algn="l">
              <a:spcBef>
                <a:spcPts val="0"/>
              </a:spcBef>
              <a:spcAft>
                <a:spcPts val="0"/>
              </a:spcAft>
              <a:buClr>
                <a:srgbClr val="EA3C9E"/>
              </a:buClr>
              <a:buSzPct val="109090"/>
              <a:buFont typeface="Trebuchet MS"/>
              <a:buNone/>
            </a:pPr>
            <a:r>
              <a:rPr lang="en-HK" sz="3300"/>
              <a:t>Model Fitting </a:t>
            </a:r>
            <a:endParaRPr sz="3300"/>
          </a:p>
          <a:p>
            <a:pPr indent="0" lvl="0" marL="0" rtl="0" algn="l">
              <a:spcBef>
                <a:spcPts val="0"/>
              </a:spcBef>
              <a:spcAft>
                <a:spcPts val="0"/>
              </a:spcAft>
              <a:buClr>
                <a:srgbClr val="EA3C9E"/>
              </a:buClr>
              <a:buSzPct val="100000"/>
              <a:buFont typeface="Trebuchet MS"/>
              <a:buNone/>
            </a:pPr>
            <a:r>
              <a:t/>
            </a:r>
            <a:endParaRPr/>
          </a:p>
        </p:txBody>
      </p:sp>
      <p:sp>
        <p:nvSpPr>
          <p:cNvPr id="362" name="Google Shape;362;p30"/>
          <p:cNvSpPr txBox="1"/>
          <p:nvPr>
            <p:ph idx="1" type="body"/>
          </p:nvPr>
        </p:nvSpPr>
        <p:spPr>
          <a:xfrm>
            <a:off x="677330" y="2160600"/>
            <a:ext cx="4288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HK"/>
              <a:t>Training accuracy: 0.98 </a:t>
            </a:r>
            <a:endParaRPr/>
          </a:p>
          <a:p>
            <a:pPr indent="-342900" lvl="0" marL="342900" rtl="0" algn="l">
              <a:spcBef>
                <a:spcPts val="0"/>
              </a:spcBef>
              <a:spcAft>
                <a:spcPts val="0"/>
              </a:spcAft>
              <a:buSzPts val="1440"/>
              <a:buChar char="►"/>
            </a:pPr>
            <a:r>
              <a:rPr lang="en-HK"/>
              <a:t>Testing accuracy: 0.95</a:t>
            </a:r>
            <a:endParaRPr/>
          </a:p>
          <a:p>
            <a:pPr indent="-251459" lvl="0" marL="342900" rtl="0" algn="l">
              <a:spcBef>
                <a:spcPts val="1000"/>
              </a:spcBef>
              <a:spcAft>
                <a:spcPts val="0"/>
              </a:spcAft>
              <a:buSzPts val="1440"/>
              <a:buNone/>
            </a:pPr>
            <a:r>
              <a:t/>
            </a:r>
            <a:endParaRPr/>
          </a:p>
        </p:txBody>
      </p:sp>
      <p:pic>
        <p:nvPicPr>
          <p:cNvPr id="363" name="Google Shape;363;p30"/>
          <p:cNvPicPr preferRelativeResize="0"/>
          <p:nvPr/>
        </p:nvPicPr>
        <p:blipFill rotWithShape="1">
          <a:blip r:embed="rId3">
            <a:alphaModFix/>
          </a:blip>
          <a:srcRect b="9541" l="15082" r="38035" t="21115"/>
          <a:stretch/>
        </p:blipFill>
        <p:spPr>
          <a:xfrm>
            <a:off x="5464775" y="208649"/>
            <a:ext cx="6196099" cy="61093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Model Comparision</a:t>
            </a:r>
            <a:endParaRPr/>
          </a:p>
        </p:txBody>
      </p:sp>
      <p:sp>
        <p:nvSpPr>
          <p:cNvPr id="369" name="Google Shape;369;p32"/>
          <p:cNvSpPr txBox="1"/>
          <p:nvPr>
            <p:ph idx="1" type="body"/>
          </p:nvPr>
        </p:nvSpPr>
        <p:spPr>
          <a:xfrm>
            <a:off x="677329" y="2160600"/>
            <a:ext cx="4747800" cy="388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p:txBody>
      </p:sp>
      <p:pic>
        <p:nvPicPr>
          <p:cNvPr id="370" name="Google Shape;370;p32"/>
          <p:cNvPicPr preferRelativeResize="0"/>
          <p:nvPr/>
        </p:nvPicPr>
        <p:blipFill>
          <a:blip r:embed="rId3">
            <a:alphaModFix/>
          </a:blip>
          <a:stretch>
            <a:fillRect/>
          </a:stretch>
        </p:blipFill>
        <p:spPr>
          <a:xfrm>
            <a:off x="2696900" y="1208225"/>
            <a:ext cx="5538525" cy="5356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Recommendations &amp; Conclusion </a:t>
            </a:r>
            <a:br>
              <a:rPr lang="en-HK"/>
            </a:br>
            <a:endParaRPr/>
          </a:p>
        </p:txBody>
      </p:sp>
      <p:pic>
        <p:nvPicPr>
          <p:cNvPr id="376" name="Google Shape;376;p34"/>
          <p:cNvPicPr preferRelativeResize="0"/>
          <p:nvPr/>
        </p:nvPicPr>
        <p:blipFill>
          <a:blip r:embed="rId3">
            <a:alphaModFix/>
          </a:blip>
          <a:stretch>
            <a:fillRect/>
          </a:stretch>
        </p:blipFill>
        <p:spPr>
          <a:xfrm rot="5400000">
            <a:off x="5477724" y="693249"/>
            <a:ext cx="5554724" cy="6440926"/>
          </a:xfrm>
          <a:prstGeom prst="rect">
            <a:avLst/>
          </a:prstGeom>
          <a:noFill/>
          <a:ln>
            <a:noFill/>
          </a:ln>
        </p:spPr>
      </p:pic>
      <p:sp>
        <p:nvSpPr>
          <p:cNvPr id="377" name="Google Shape;377;p34"/>
          <p:cNvSpPr txBox="1"/>
          <p:nvPr/>
        </p:nvSpPr>
        <p:spPr>
          <a:xfrm>
            <a:off x="806825" y="1613650"/>
            <a:ext cx="390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HK">
                <a:latin typeface="Trebuchet MS"/>
                <a:ea typeface="Trebuchet MS"/>
                <a:cs typeface="Trebuchet MS"/>
                <a:sym typeface="Trebuchet MS"/>
              </a:rPr>
              <a:t>Random forest </a:t>
            </a:r>
            <a:r>
              <a:rPr lang="en-HK">
                <a:latin typeface="Trebuchet MS"/>
                <a:ea typeface="Trebuchet MS"/>
                <a:cs typeface="Trebuchet MS"/>
                <a:sym typeface="Trebuchet MS"/>
              </a:rPr>
              <a:t>impurity-based feature importance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HK">
                <a:latin typeface="Trebuchet MS"/>
                <a:ea typeface="Trebuchet MS"/>
                <a:cs typeface="Trebuchet MS"/>
                <a:sym typeface="Trebuchet MS"/>
              </a:rPr>
              <a:t>How much the performance will drop if we shuffled the column</a:t>
            </a:r>
            <a:endParaRPr>
              <a:latin typeface="Trebuchet MS"/>
              <a:ea typeface="Trebuchet MS"/>
              <a:cs typeface="Trebuchet MS"/>
              <a:sym typeface="Trebuchet MS"/>
            </a:endParaRPr>
          </a:p>
        </p:txBody>
      </p:sp>
      <p:pic>
        <p:nvPicPr>
          <p:cNvPr id="378" name="Google Shape;378;p34"/>
          <p:cNvPicPr preferRelativeResize="0"/>
          <p:nvPr/>
        </p:nvPicPr>
        <p:blipFill rotWithShape="1">
          <a:blip r:embed="rId4">
            <a:alphaModFix/>
          </a:blip>
          <a:srcRect b="14273" l="47655" r="21756" t="23963"/>
          <a:stretch/>
        </p:blipFill>
        <p:spPr>
          <a:xfrm>
            <a:off x="751176" y="2875749"/>
            <a:ext cx="2823490" cy="38008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Recommendations &amp; Conclusions </a:t>
            </a:r>
            <a:endParaRPr/>
          </a:p>
        </p:txBody>
      </p:sp>
      <p:sp>
        <p:nvSpPr>
          <p:cNvPr id="384" name="Google Shape;384;p3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85000" lnSpcReduction="20000"/>
          </a:bodyPr>
          <a:lstStyle/>
          <a:p>
            <a:pPr indent="-336042" lvl="0" marL="342900" rtl="0" algn="l">
              <a:spcBef>
                <a:spcPts val="0"/>
              </a:spcBef>
              <a:spcAft>
                <a:spcPts val="0"/>
              </a:spcAft>
              <a:buSzPct val="79999"/>
              <a:buChar char="►"/>
            </a:pPr>
            <a:r>
              <a:rPr b="0" i="0" lang="en-HK">
                <a:solidFill>
                  <a:srgbClr val="292929"/>
                </a:solidFill>
                <a:latin typeface="Arial"/>
                <a:ea typeface="Arial"/>
                <a:cs typeface="Arial"/>
                <a:sym typeface="Arial"/>
              </a:rPr>
              <a:t>The HR Department can focus on the important variables that contribute significantly in determining if an employee is going to leave an organization. Such variables are:</a:t>
            </a:r>
            <a:endParaRPr/>
          </a:p>
          <a:p>
            <a:pPr indent="-336042" lvl="0" marL="342900" rtl="0" algn="l">
              <a:spcBef>
                <a:spcPts val="1000"/>
              </a:spcBef>
              <a:spcAft>
                <a:spcPts val="0"/>
              </a:spcAft>
              <a:buSzPct val="79999"/>
              <a:buChar char="►"/>
            </a:pPr>
            <a:r>
              <a:rPr b="0" i="0" lang="en-HK">
                <a:solidFill>
                  <a:srgbClr val="292929"/>
                </a:solidFill>
                <a:latin typeface="Arial"/>
                <a:ea typeface="Arial"/>
                <a:cs typeface="Arial"/>
                <a:sym typeface="Arial"/>
              </a:rPr>
              <a:t>· </a:t>
            </a:r>
            <a:r>
              <a:rPr lang="en-HK">
                <a:solidFill>
                  <a:srgbClr val="292929"/>
                </a:solidFill>
                <a:latin typeface="Arial"/>
                <a:ea typeface="Arial"/>
                <a:cs typeface="Arial"/>
                <a:sym typeface="Arial"/>
              </a:rPr>
              <a:t>Monthly Income</a:t>
            </a:r>
            <a:endParaRPr b="0" i="0">
              <a:solidFill>
                <a:srgbClr val="292929"/>
              </a:solidFill>
              <a:latin typeface="Arial"/>
              <a:ea typeface="Arial"/>
              <a:cs typeface="Arial"/>
              <a:sym typeface="Arial"/>
            </a:endParaRPr>
          </a:p>
          <a:p>
            <a:pPr indent="-336042" lvl="0" marL="342900" rtl="0" algn="l">
              <a:spcBef>
                <a:spcPts val="1000"/>
              </a:spcBef>
              <a:spcAft>
                <a:spcPts val="0"/>
              </a:spcAft>
              <a:buSzPct val="79999"/>
              <a:buChar char="►"/>
            </a:pPr>
            <a:r>
              <a:rPr b="0" i="0" lang="en-HK">
                <a:solidFill>
                  <a:srgbClr val="292929"/>
                </a:solidFill>
                <a:latin typeface="Arial"/>
                <a:ea typeface="Arial"/>
                <a:cs typeface="Arial"/>
                <a:sym typeface="Arial"/>
              </a:rPr>
              <a:t>· Job L</a:t>
            </a:r>
            <a:r>
              <a:rPr lang="en-HK">
                <a:solidFill>
                  <a:srgbClr val="292929"/>
                </a:solidFill>
                <a:latin typeface="Arial"/>
                <a:ea typeface="Arial"/>
                <a:cs typeface="Arial"/>
                <a:sym typeface="Arial"/>
              </a:rPr>
              <a:t>e</a:t>
            </a:r>
            <a:r>
              <a:rPr b="0" i="0" lang="en-HK">
                <a:solidFill>
                  <a:srgbClr val="292929"/>
                </a:solidFill>
                <a:latin typeface="Arial"/>
                <a:ea typeface="Arial"/>
                <a:cs typeface="Arial"/>
                <a:sym typeface="Arial"/>
              </a:rPr>
              <a:t>vel</a:t>
            </a:r>
            <a:endParaRPr b="0" i="0">
              <a:solidFill>
                <a:srgbClr val="292929"/>
              </a:solidFill>
              <a:latin typeface="Arial"/>
              <a:ea typeface="Arial"/>
              <a:cs typeface="Arial"/>
              <a:sym typeface="Arial"/>
            </a:endParaRPr>
          </a:p>
          <a:p>
            <a:pPr indent="-336042" lvl="0" marL="342900" rtl="0" algn="l">
              <a:spcBef>
                <a:spcPts val="1000"/>
              </a:spcBef>
              <a:spcAft>
                <a:spcPts val="0"/>
              </a:spcAft>
              <a:buSzPct val="79999"/>
              <a:buChar char="►"/>
            </a:pPr>
            <a:r>
              <a:rPr b="0" i="0" lang="en-HK">
                <a:solidFill>
                  <a:srgbClr val="292929"/>
                </a:solidFill>
                <a:latin typeface="Arial"/>
                <a:ea typeface="Arial"/>
                <a:cs typeface="Arial"/>
                <a:sym typeface="Arial"/>
              </a:rPr>
              <a:t>· </a:t>
            </a:r>
            <a:r>
              <a:rPr lang="en-HK">
                <a:solidFill>
                  <a:srgbClr val="292929"/>
                </a:solidFill>
                <a:latin typeface="Arial"/>
                <a:ea typeface="Arial"/>
                <a:cs typeface="Arial"/>
                <a:sym typeface="Arial"/>
              </a:rPr>
              <a:t>Stock Optimal Level</a:t>
            </a:r>
            <a:endParaRPr b="0" i="0">
              <a:solidFill>
                <a:srgbClr val="292929"/>
              </a:solidFill>
              <a:latin typeface="Arial"/>
              <a:ea typeface="Arial"/>
              <a:cs typeface="Arial"/>
              <a:sym typeface="Arial"/>
            </a:endParaRPr>
          </a:p>
          <a:p>
            <a:pPr indent="-336042" lvl="0" marL="342900" rtl="0" algn="l">
              <a:spcBef>
                <a:spcPts val="1000"/>
              </a:spcBef>
              <a:spcAft>
                <a:spcPts val="0"/>
              </a:spcAft>
              <a:buSzPct val="79999"/>
              <a:buChar char="►"/>
            </a:pPr>
            <a:r>
              <a:rPr b="0" i="0" lang="en-HK">
                <a:solidFill>
                  <a:srgbClr val="292929"/>
                </a:solidFill>
                <a:latin typeface="Arial"/>
                <a:ea typeface="Arial"/>
                <a:cs typeface="Arial"/>
                <a:sym typeface="Arial"/>
              </a:rPr>
              <a:t>· </a:t>
            </a:r>
            <a:r>
              <a:rPr lang="en-HK">
                <a:solidFill>
                  <a:srgbClr val="292929"/>
                </a:solidFill>
                <a:latin typeface="Arial"/>
                <a:ea typeface="Arial"/>
                <a:cs typeface="Arial"/>
                <a:sym typeface="Arial"/>
              </a:rPr>
              <a:t>Total Working Years</a:t>
            </a:r>
            <a:endParaRPr b="0" i="0">
              <a:solidFill>
                <a:srgbClr val="292929"/>
              </a:solidFill>
              <a:latin typeface="Arial"/>
              <a:ea typeface="Arial"/>
              <a:cs typeface="Arial"/>
              <a:sym typeface="Arial"/>
            </a:endParaRPr>
          </a:p>
          <a:p>
            <a:pPr indent="-336042" lvl="0" marL="342900" rtl="0" algn="l">
              <a:spcBef>
                <a:spcPts val="1000"/>
              </a:spcBef>
              <a:spcAft>
                <a:spcPts val="0"/>
              </a:spcAft>
              <a:buSzPct val="79999"/>
              <a:buChar char="►"/>
            </a:pPr>
            <a:r>
              <a:rPr b="0" i="0" lang="en-HK">
                <a:solidFill>
                  <a:srgbClr val="292929"/>
                </a:solidFill>
                <a:latin typeface="Arial"/>
                <a:ea typeface="Arial"/>
                <a:cs typeface="Arial"/>
                <a:sym typeface="Arial"/>
              </a:rPr>
              <a:t>· </a:t>
            </a:r>
            <a:r>
              <a:rPr lang="en-HK">
                <a:solidFill>
                  <a:srgbClr val="292929"/>
                </a:solidFill>
                <a:latin typeface="Arial"/>
                <a:ea typeface="Arial"/>
                <a:cs typeface="Arial"/>
                <a:sym typeface="Arial"/>
              </a:rPr>
              <a:t>Job Involvement</a:t>
            </a:r>
            <a:endParaRPr b="0" i="0">
              <a:solidFill>
                <a:srgbClr val="292929"/>
              </a:solidFill>
              <a:latin typeface="Arial"/>
              <a:ea typeface="Arial"/>
              <a:cs typeface="Arial"/>
              <a:sym typeface="Arial"/>
            </a:endParaRPr>
          </a:p>
          <a:p>
            <a:pPr indent="-336042" lvl="0" marL="342900" rtl="0" algn="l">
              <a:spcBef>
                <a:spcPts val="1000"/>
              </a:spcBef>
              <a:spcAft>
                <a:spcPts val="0"/>
              </a:spcAft>
              <a:buSzPct val="79999"/>
              <a:buChar char="►"/>
            </a:pPr>
            <a:r>
              <a:rPr b="0" i="0" lang="en-HK">
                <a:solidFill>
                  <a:srgbClr val="292929"/>
                </a:solidFill>
                <a:latin typeface="Arial"/>
                <a:ea typeface="Arial"/>
                <a:cs typeface="Arial"/>
                <a:sym typeface="Arial"/>
              </a:rPr>
              <a:t>Based on the above variables, one can clearly notice a pattern. The employees are more concerned with the materialistic objects that they get directly in hand. Then comes the psychological variables that determines if an employee might leave the organization.</a:t>
            </a:r>
            <a:endParaRPr/>
          </a:p>
          <a:p>
            <a:pPr indent="-336042" lvl="0" marL="342900" rtl="0" algn="l">
              <a:spcBef>
                <a:spcPts val="1000"/>
              </a:spcBef>
              <a:spcAft>
                <a:spcPts val="0"/>
              </a:spcAft>
              <a:buSzPct val="79999"/>
              <a:buChar char="►"/>
            </a:pPr>
            <a:r>
              <a:rPr b="0" i="0" lang="en-HK">
                <a:solidFill>
                  <a:srgbClr val="292929"/>
                </a:solidFill>
                <a:latin typeface="Arial"/>
                <a:ea typeface="Arial"/>
                <a:cs typeface="Arial"/>
                <a:sym typeface="Arial"/>
              </a:rPr>
              <a:t>Hence, the HR can focus on such aspects and understand from the viewpoint of the employees.</a:t>
            </a:r>
            <a:endParaRPr/>
          </a:p>
          <a:p>
            <a:pPr indent="-258318" lvl="0" marL="342900" rtl="0" algn="l">
              <a:spcBef>
                <a:spcPts val="1000"/>
              </a:spcBef>
              <a:spcAft>
                <a:spcPts val="0"/>
              </a:spcAft>
              <a:buSzPct val="79999"/>
              <a:buNone/>
            </a:pPr>
            <a:r>
              <a:t/>
            </a:r>
            <a:endParaRPr b="0" i="0">
              <a:solidFill>
                <a:srgbClr val="292929"/>
              </a:solidFill>
              <a:latin typeface="Arial"/>
              <a:ea typeface="Arial"/>
              <a:cs typeface="Arial"/>
              <a:sym typeface="Arial"/>
            </a:endParaRPr>
          </a:p>
          <a:p>
            <a:pPr indent="-258318" lvl="0" marL="342900" rtl="0" algn="l">
              <a:spcBef>
                <a:spcPts val="1000"/>
              </a:spcBef>
              <a:spcAft>
                <a:spcPts val="0"/>
              </a:spcAft>
              <a:buSzPct val="79999"/>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Q&amp;A</a:t>
            </a:r>
            <a:endParaRPr/>
          </a:p>
        </p:txBody>
      </p:sp>
      <p:sp>
        <p:nvSpPr>
          <p:cNvPr id="390" name="Google Shape;390;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HK"/>
              <a:t>Questions or comments?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Data Preparation &amp; Understanding</a:t>
            </a:r>
            <a:endParaRPr/>
          </a:p>
        </p:txBody>
      </p:sp>
      <p:sp>
        <p:nvSpPr>
          <p:cNvPr id="162" name="Google Shape;162;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HK"/>
              <a:t>First look view at overall structure of </a:t>
            </a:r>
            <a:endParaRPr/>
          </a:p>
          <a:p>
            <a:pPr indent="-342900" lvl="0" marL="342900" rtl="0" algn="l">
              <a:spcBef>
                <a:spcPts val="1000"/>
              </a:spcBef>
              <a:spcAft>
                <a:spcPts val="0"/>
              </a:spcAft>
              <a:buSzPts val="1440"/>
              <a:buChar char="►"/>
            </a:pPr>
            <a:r>
              <a:rPr lang="en-HK"/>
              <a:t>our dataset</a:t>
            </a:r>
            <a:endParaRPr/>
          </a:p>
          <a:p>
            <a:pPr indent="-342900" lvl="0" marL="342900" rtl="0" algn="l">
              <a:spcBef>
                <a:spcPts val="1000"/>
              </a:spcBef>
              <a:spcAft>
                <a:spcPts val="0"/>
              </a:spcAft>
              <a:buSzPts val="1440"/>
              <a:buChar char="►"/>
            </a:pPr>
            <a:r>
              <a:rPr lang="en-HK"/>
              <a:t>1470 observations</a:t>
            </a:r>
            <a:endParaRPr/>
          </a:p>
          <a:p>
            <a:pPr indent="-342900" lvl="0" marL="342900" rtl="0" algn="l">
              <a:spcBef>
                <a:spcPts val="1000"/>
              </a:spcBef>
              <a:spcAft>
                <a:spcPts val="0"/>
              </a:spcAft>
              <a:buSzPts val="1440"/>
              <a:buChar char="►"/>
            </a:pPr>
            <a:r>
              <a:rPr lang="en-HK"/>
              <a:t>35 features</a:t>
            </a:r>
            <a:endParaRPr/>
          </a:p>
          <a:p>
            <a:pPr indent="-342900" lvl="0" marL="342900" rtl="0" algn="l">
              <a:spcBef>
                <a:spcPts val="1000"/>
              </a:spcBef>
              <a:spcAft>
                <a:spcPts val="0"/>
              </a:spcAft>
              <a:buSzPts val="1440"/>
              <a:buChar char="►"/>
            </a:pPr>
            <a:r>
              <a:rPr lang="en-HK"/>
              <a:t>Cleaned dataset</a:t>
            </a:r>
            <a:endParaRPr/>
          </a:p>
          <a:p>
            <a:pPr indent="-342900" lvl="0" marL="342900" rtl="0" algn="l">
              <a:spcBef>
                <a:spcPts val="1000"/>
              </a:spcBef>
              <a:spcAft>
                <a:spcPts val="0"/>
              </a:spcAft>
              <a:buSzPts val="1440"/>
              <a:buChar char="►"/>
            </a:pPr>
            <a:r>
              <a:rPr lang="en-HK"/>
              <a:t>Categorical: business travel, department,</a:t>
            </a:r>
            <a:endParaRPr/>
          </a:p>
          <a:p>
            <a:pPr indent="-342900" lvl="0" marL="342900" rtl="0" algn="l">
              <a:spcBef>
                <a:spcPts val="1000"/>
              </a:spcBef>
              <a:spcAft>
                <a:spcPts val="0"/>
              </a:spcAft>
              <a:buSzPts val="1440"/>
              <a:buChar char="►"/>
            </a:pPr>
            <a:r>
              <a:rPr lang="en-HK"/>
              <a:t>Education, gender, martial status…</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pic>
        <p:nvPicPr>
          <p:cNvPr id="163" name="Google Shape;163;p4"/>
          <p:cNvPicPr preferRelativeResize="0"/>
          <p:nvPr/>
        </p:nvPicPr>
        <p:blipFill rotWithShape="1">
          <a:blip r:embed="rId3">
            <a:alphaModFix/>
          </a:blip>
          <a:srcRect b="0" l="0" r="0" t="0"/>
          <a:stretch/>
        </p:blipFill>
        <p:spPr>
          <a:xfrm>
            <a:off x="5913120" y="2160589"/>
            <a:ext cx="4511039" cy="44840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Anamoly Detection</a:t>
            </a:r>
            <a:endParaRPr/>
          </a:p>
        </p:txBody>
      </p:sp>
      <p:pic>
        <p:nvPicPr>
          <p:cNvPr id="169" name="Google Shape;169;p5"/>
          <p:cNvPicPr preferRelativeResize="0"/>
          <p:nvPr>
            <p:ph idx="1" type="body"/>
          </p:nvPr>
        </p:nvPicPr>
        <p:blipFill rotWithShape="1">
          <a:blip r:embed="rId3">
            <a:alphaModFix/>
          </a:blip>
          <a:srcRect b="0" l="0" r="0" t="0"/>
          <a:stretch/>
        </p:blipFill>
        <p:spPr>
          <a:xfrm>
            <a:off x="408389" y="1591628"/>
            <a:ext cx="5254140" cy="3881437"/>
          </a:xfrm>
          <a:prstGeom prst="rect">
            <a:avLst/>
          </a:prstGeom>
          <a:noFill/>
          <a:ln>
            <a:noFill/>
          </a:ln>
        </p:spPr>
      </p:pic>
      <p:pic>
        <p:nvPicPr>
          <p:cNvPr id="170" name="Google Shape;170;p5"/>
          <p:cNvPicPr preferRelativeResize="0"/>
          <p:nvPr/>
        </p:nvPicPr>
        <p:blipFill rotWithShape="1">
          <a:blip r:embed="rId4">
            <a:alphaModFix/>
          </a:blip>
          <a:srcRect b="0" l="0" r="0" t="0"/>
          <a:stretch/>
        </p:blipFill>
        <p:spPr>
          <a:xfrm>
            <a:off x="5662529" y="1591628"/>
            <a:ext cx="6230177" cy="3762692"/>
          </a:xfrm>
          <a:prstGeom prst="rect">
            <a:avLst/>
          </a:prstGeom>
          <a:noFill/>
          <a:ln>
            <a:noFill/>
          </a:ln>
        </p:spPr>
      </p:pic>
      <p:sp>
        <p:nvSpPr>
          <p:cNvPr id="171" name="Google Shape;171;p5"/>
          <p:cNvSpPr txBox="1"/>
          <p:nvPr/>
        </p:nvSpPr>
        <p:spPr>
          <a:xfrm>
            <a:off x="408389" y="5547360"/>
            <a:ext cx="112349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HK" sz="1800" u="none" cap="none" strike="noStrike">
                <a:solidFill>
                  <a:srgbClr val="292929"/>
                </a:solidFill>
                <a:latin typeface="Arial"/>
                <a:ea typeface="Arial"/>
                <a:cs typeface="Arial"/>
                <a:sym typeface="Arial"/>
              </a:rPr>
              <a:t>One way to counter this problem is by feature scaling the variables so as to reduce its effect on the model. </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Target distribution</a:t>
            </a:r>
            <a:endParaRPr/>
          </a:p>
        </p:txBody>
      </p:sp>
      <p:pic>
        <p:nvPicPr>
          <p:cNvPr id="177" name="Google Shape;177;p6"/>
          <p:cNvPicPr preferRelativeResize="0"/>
          <p:nvPr>
            <p:ph idx="1" type="body"/>
          </p:nvPr>
        </p:nvPicPr>
        <p:blipFill rotWithShape="1">
          <a:blip r:embed="rId3">
            <a:alphaModFix/>
          </a:blip>
          <a:srcRect b="0" l="0" r="0" t="0"/>
          <a:stretch/>
        </p:blipFill>
        <p:spPr>
          <a:xfrm>
            <a:off x="677334" y="1663920"/>
            <a:ext cx="4723809" cy="3530159"/>
          </a:xfrm>
          <a:prstGeom prst="rect">
            <a:avLst/>
          </a:prstGeom>
          <a:noFill/>
          <a:ln>
            <a:noFill/>
          </a:ln>
        </p:spPr>
      </p:pic>
      <p:pic>
        <p:nvPicPr>
          <p:cNvPr id="178" name="Google Shape;178;p6"/>
          <p:cNvPicPr preferRelativeResize="0"/>
          <p:nvPr/>
        </p:nvPicPr>
        <p:blipFill rotWithShape="1">
          <a:blip r:embed="rId4">
            <a:alphaModFix/>
          </a:blip>
          <a:srcRect b="0" l="0" r="0" t="0"/>
          <a:stretch/>
        </p:blipFill>
        <p:spPr>
          <a:xfrm>
            <a:off x="6581758" y="1663920"/>
            <a:ext cx="3085782" cy="3105723"/>
          </a:xfrm>
          <a:prstGeom prst="rect">
            <a:avLst/>
          </a:prstGeom>
          <a:noFill/>
          <a:ln>
            <a:noFill/>
          </a:ln>
        </p:spPr>
      </p:pic>
      <p:sp>
        <p:nvSpPr>
          <p:cNvPr id="179" name="Google Shape;179;p6"/>
          <p:cNvSpPr txBox="1"/>
          <p:nvPr/>
        </p:nvSpPr>
        <p:spPr>
          <a:xfrm>
            <a:off x="1026160" y="5283200"/>
            <a:ext cx="90119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Imbalanced dataset presents skewness/bias to our test accuracy and thus negatively impact our model predictions and needs fix before train/test split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pic>
        <p:nvPicPr>
          <p:cNvPr id="185" name="Google Shape;185;p7"/>
          <p:cNvPicPr preferRelativeResize="0"/>
          <p:nvPr>
            <p:ph idx="1" type="body"/>
          </p:nvPr>
        </p:nvPicPr>
        <p:blipFill rotWithShape="1">
          <a:blip r:embed="rId3">
            <a:alphaModFix/>
          </a:blip>
          <a:srcRect b="0" l="0" r="0" t="0"/>
          <a:stretch/>
        </p:blipFill>
        <p:spPr>
          <a:xfrm>
            <a:off x="677690" y="1493521"/>
            <a:ext cx="8740630" cy="4182928"/>
          </a:xfrm>
          <a:prstGeom prst="rect">
            <a:avLst/>
          </a:prstGeom>
          <a:noFill/>
          <a:ln>
            <a:noFill/>
          </a:ln>
        </p:spPr>
      </p:pic>
      <p:sp>
        <p:nvSpPr>
          <p:cNvPr id="186" name="Google Shape;186;p7"/>
          <p:cNvSpPr txBox="1"/>
          <p:nvPr/>
        </p:nvSpPr>
        <p:spPr>
          <a:xfrm>
            <a:off x="944880" y="5842000"/>
            <a:ext cx="94284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Male is more likely to churn than female counterpart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677334" y="609600"/>
            <a:ext cx="8596668" cy="8229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pic>
        <p:nvPicPr>
          <p:cNvPr id="192" name="Google Shape;192;p8"/>
          <p:cNvPicPr preferRelativeResize="0"/>
          <p:nvPr>
            <p:ph idx="1" type="body"/>
          </p:nvPr>
        </p:nvPicPr>
        <p:blipFill rotWithShape="1">
          <a:blip r:embed="rId3">
            <a:alphaModFix/>
          </a:blip>
          <a:srcRect b="0" l="0" r="0" t="0"/>
          <a:stretch/>
        </p:blipFill>
        <p:spPr>
          <a:xfrm>
            <a:off x="444183" y="1432560"/>
            <a:ext cx="8596312" cy="4280382"/>
          </a:xfrm>
          <a:prstGeom prst="rect">
            <a:avLst/>
          </a:prstGeom>
          <a:noFill/>
          <a:ln>
            <a:noFill/>
          </a:ln>
        </p:spPr>
      </p:pic>
      <p:sp>
        <p:nvSpPr>
          <p:cNvPr id="193" name="Google Shape;193;p8"/>
          <p:cNvSpPr txBox="1"/>
          <p:nvPr/>
        </p:nvSpPr>
        <p:spPr>
          <a:xfrm>
            <a:off x="1056640" y="5760720"/>
            <a:ext cx="821736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a:t>
            </a:r>
            <a:r>
              <a:rPr lang="en-HK" sz="1800">
                <a:solidFill>
                  <a:schemeClr val="dk1"/>
                </a:solidFill>
                <a:latin typeface="Arial"/>
                <a:ea typeface="Arial"/>
                <a:cs typeface="Arial"/>
                <a:sym typeface="Arial"/>
              </a:rPr>
              <a:t>The workers who travel rarely are more likely to quit then other employees.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rPr lang="en-HK"/>
              <a:t>Univariate Analysis</a:t>
            </a:r>
            <a:endParaRPr/>
          </a:p>
        </p:txBody>
      </p:sp>
      <p:pic>
        <p:nvPicPr>
          <p:cNvPr id="199" name="Google Shape;199;p9"/>
          <p:cNvPicPr preferRelativeResize="0"/>
          <p:nvPr>
            <p:ph idx="1" type="body"/>
          </p:nvPr>
        </p:nvPicPr>
        <p:blipFill rotWithShape="1">
          <a:blip r:embed="rId3">
            <a:alphaModFix/>
          </a:blip>
          <a:srcRect b="0" l="0" r="0" t="0"/>
          <a:stretch/>
        </p:blipFill>
        <p:spPr>
          <a:xfrm>
            <a:off x="383223" y="1639308"/>
            <a:ext cx="8873238" cy="3694692"/>
          </a:xfrm>
          <a:prstGeom prst="rect">
            <a:avLst/>
          </a:prstGeom>
          <a:noFill/>
          <a:ln>
            <a:noFill/>
          </a:ln>
        </p:spPr>
      </p:pic>
      <p:sp>
        <p:nvSpPr>
          <p:cNvPr id="200" name="Google Shape;200;p9"/>
          <p:cNvSpPr txBox="1"/>
          <p:nvPr/>
        </p:nvSpPr>
        <p:spPr>
          <a:xfrm>
            <a:off x="873760" y="5405120"/>
            <a:ext cx="83827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Trebuchet MS"/>
                <a:ea typeface="Trebuchet MS"/>
                <a:cs typeface="Trebuchet MS"/>
                <a:sym typeface="Trebuchet MS"/>
              </a:rPr>
              <a:t>Observation: R&amp;D and Sales Department personnel are more likely to quit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2022-05-30T02:01:26Z</dcterms:created>
  <dc:creator>Jeffery Chan</dc:creator>
</cp:coreProperties>
</file>