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Robo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6E3327A-1292-40C3-867E-A09699C43E9A}">
  <a:tblStyle styleId="{66E3327A-1292-40C3-867E-A09699C43E9A}"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B0E8003-F7CF-4FE2-9738-2CFC99C79BE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3A895C6-5BAF-4213-B159-941752783F06}"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F862D2B-7203-47A1-8345-CBCE8E804AFC}" styleName="Table_3">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73e0147e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73e0147e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73e0147e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73e0147e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73e0147e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73e0147e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d436801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d436801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d76d862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d76d862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d76d862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d76d862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d76d8621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d76d8621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d76d8621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d76d8621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d76d8621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d76d8621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d76d8621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d76d8621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73e0147e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73e0147e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d76d8621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d76d8621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d76d8621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d76d8621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d76d8621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d76d8621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d76478fda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d76478fda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d76d8621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d76d8621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d76d8621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d76d8621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d76478fd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d76478fd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d76478fd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d76478fd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d76d8621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d76d8621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d76478fd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d76478fd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73e0147e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73e0147e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d789906c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d789906c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d789906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d789906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d789906c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d789906c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d76d8621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d76d8621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d76d8621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d76d8621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ed020e5b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ed020e5b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ed020e5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ed020e5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ed020e5b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ed020e5b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ed020e5b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ed020e5b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ed020e5b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ed020e5b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73e0147e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73e0147e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ed020e5b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ed020e5b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ed020e5b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ed020e5b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ed020e5b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ed020e5b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ed020e5b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ed020e5b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73e0147e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73e0147e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73e0147e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73e0147e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73e0147e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73e0147e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73e0147e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73e0147e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73e0147e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73e0147e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761175" y="628375"/>
            <a:ext cx="5706300" cy="144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SWEN Presentation ToR and Project plan</a:t>
            </a:r>
            <a:endParaRPr/>
          </a:p>
        </p:txBody>
      </p:sp>
      <p:sp>
        <p:nvSpPr>
          <p:cNvPr id="86" name="Google Shape;86;p13"/>
          <p:cNvSpPr txBox="1"/>
          <p:nvPr>
            <p:ph idx="1" type="subTitle"/>
          </p:nvPr>
        </p:nvSpPr>
        <p:spPr>
          <a:xfrm>
            <a:off x="1761175" y="2145538"/>
            <a:ext cx="5361300" cy="12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 by: Vincent Tang | 1706416C</a:t>
            </a:r>
            <a:endParaRPr/>
          </a:p>
          <a:p>
            <a:pPr indent="457200" lvl="0" marL="457200" rtl="0" algn="l">
              <a:spcBef>
                <a:spcPts val="0"/>
              </a:spcBef>
              <a:spcAft>
                <a:spcPts val="0"/>
              </a:spcAft>
              <a:buNone/>
            </a:pPr>
            <a:r>
              <a:rPr lang="en"/>
              <a:t>   </a:t>
            </a:r>
            <a:r>
              <a:rPr lang="en"/>
              <a:t>Aloysius</a:t>
            </a:r>
            <a:r>
              <a:rPr lang="en"/>
              <a:t> Wee | 1707184F</a:t>
            </a:r>
            <a:endParaRPr/>
          </a:p>
          <a:p>
            <a:pPr indent="457200" lvl="0" marL="457200" rtl="0" algn="l">
              <a:spcBef>
                <a:spcPts val="0"/>
              </a:spcBef>
              <a:spcAft>
                <a:spcPts val="0"/>
              </a:spcAft>
              <a:buNone/>
            </a:pPr>
            <a:r>
              <a:rPr lang="en"/>
              <a:t>   Zhi Xuan | 1701380F</a:t>
            </a:r>
            <a:endParaRPr/>
          </a:p>
          <a:p>
            <a:pPr indent="457200" lvl="0" marL="457200" rtl="0" algn="l">
              <a:spcBef>
                <a:spcPts val="0"/>
              </a:spcBef>
              <a:spcAft>
                <a:spcPts val="0"/>
              </a:spcAft>
              <a:buNone/>
            </a:pPr>
            <a:r>
              <a:rPr lang="en"/>
              <a:t>   Haziq | 1704749I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ctrTitle"/>
          </p:nvPr>
        </p:nvSpPr>
        <p:spPr>
          <a:xfrm>
            <a:off x="2114025" y="160029"/>
            <a:ext cx="5361300" cy="78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schedule</a:t>
            </a:r>
            <a:endParaRPr/>
          </a:p>
        </p:txBody>
      </p:sp>
      <p:pic>
        <p:nvPicPr>
          <p:cNvPr id="140" name="Google Shape;140;p22"/>
          <p:cNvPicPr preferRelativeResize="0"/>
          <p:nvPr/>
        </p:nvPicPr>
        <p:blipFill>
          <a:blip r:embed="rId3">
            <a:alphaModFix/>
          </a:blip>
          <a:stretch>
            <a:fillRect/>
          </a:stretch>
        </p:blipFill>
        <p:spPr>
          <a:xfrm>
            <a:off x="138025" y="847725"/>
            <a:ext cx="8761224" cy="377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6307925" y="3020400"/>
            <a:ext cx="2512500" cy="187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Budget Summary</a:t>
            </a:r>
            <a:endParaRPr sz="3600"/>
          </a:p>
        </p:txBody>
      </p:sp>
      <p:graphicFrame>
        <p:nvGraphicFramePr>
          <p:cNvPr id="146" name="Google Shape;146;p23"/>
          <p:cNvGraphicFramePr/>
          <p:nvPr/>
        </p:nvGraphicFramePr>
        <p:xfrm>
          <a:off x="417350" y="107050"/>
          <a:ext cx="3000000" cy="3000000"/>
        </p:xfrm>
        <a:graphic>
          <a:graphicData uri="http://schemas.openxmlformats.org/drawingml/2006/table">
            <a:tbl>
              <a:tblPr>
                <a:noFill/>
                <a:tableStyleId>{66E3327A-1292-40C3-867E-A09699C43E9A}</a:tableStyleId>
              </a:tblPr>
              <a:tblGrid>
                <a:gridCol w="1301925"/>
                <a:gridCol w="2231850"/>
                <a:gridCol w="1514475"/>
              </a:tblGrid>
              <a:tr h="298525">
                <a:tc>
                  <a:txBody>
                    <a:bodyPr>
                      <a:noAutofit/>
                    </a:bodyPr>
                    <a:lstStyle/>
                    <a:p>
                      <a:pPr indent="0" lvl="0" marL="355600" rtl="0" algn="just">
                        <a:lnSpc>
                          <a:spcPct val="115000"/>
                        </a:lnSpc>
                        <a:spcBef>
                          <a:spcPts val="0"/>
                        </a:spcBef>
                        <a:spcAft>
                          <a:spcPts val="0"/>
                        </a:spcAft>
                        <a:buNone/>
                      </a:pPr>
                      <a:r>
                        <a:rPr b="1" lang="en" sz="1100">
                          <a:solidFill>
                            <a:srgbClr val="FFFFFF"/>
                          </a:solidFill>
                          <a:latin typeface="Times New Roman"/>
                          <a:ea typeface="Times New Roman"/>
                          <a:cs typeface="Times New Roman"/>
                          <a:sym typeface="Times New Roman"/>
                        </a:rPr>
                        <a:t>Category</a:t>
                      </a:r>
                      <a:endParaRPr b="1"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b="1" lang="en" sz="1100">
                          <a:solidFill>
                            <a:srgbClr val="FFFFFF"/>
                          </a:solidFill>
                          <a:latin typeface="Times New Roman"/>
                          <a:ea typeface="Times New Roman"/>
                          <a:cs typeface="Times New Roman"/>
                          <a:sym typeface="Times New Roman"/>
                        </a:rPr>
                        <a:t>Description</a:t>
                      </a:r>
                      <a:endParaRPr b="1"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b="1" lang="en" sz="1100">
                          <a:solidFill>
                            <a:srgbClr val="FFFFFF"/>
                          </a:solidFill>
                          <a:latin typeface="Times New Roman"/>
                          <a:ea typeface="Times New Roman"/>
                          <a:cs typeface="Times New Roman"/>
                          <a:sym typeface="Times New Roman"/>
                        </a:rPr>
                        <a:t>Amount (S$)</a:t>
                      </a:r>
                      <a:endParaRPr b="1"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98525">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Manpower</a:t>
                      </a:r>
                      <a:endParaRPr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Graphics Designers</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18,000</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98525">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 </a:t>
                      </a:r>
                      <a:endParaRPr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Developers</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6,000</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98525">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 </a:t>
                      </a:r>
                      <a:endParaRPr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Testers</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3,500 </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98525">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Hardware</a:t>
                      </a:r>
                      <a:endParaRPr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Self check in/out kiosk x5</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2,500</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98525">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 </a:t>
                      </a:r>
                      <a:endParaRPr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Database server</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4,000 </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98525">
                <a:tc>
                  <a:txBody>
                    <a:bodyPr>
                      <a:noAutofit/>
                    </a:bodyPr>
                    <a:lstStyle/>
                    <a:p>
                      <a:pPr indent="0" lvl="0" marL="355600" rtl="0" algn="just">
                        <a:lnSpc>
                          <a:spcPct val="115000"/>
                        </a:lnSpc>
                        <a:spcBef>
                          <a:spcPts val="0"/>
                        </a:spcBef>
                        <a:spcAft>
                          <a:spcPts val="0"/>
                        </a:spcAft>
                        <a:buNone/>
                      </a:pPr>
                      <a:r>
                        <a:t/>
                      </a:r>
                      <a:endParaRPr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Enterprise desktop</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1,500</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84400">
                <a:tc>
                  <a:txBody>
                    <a:bodyPr>
                      <a:noAutofit/>
                    </a:bodyPr>
                    <a:lstStyle/>
                    <a:p>
                      <a:pPr indent="0" lvl="0" marL="355600" rtl="0" algn="just">
                        <a:lnSpc>
                          <a:spcPct val="115000"/>
                        </a:lnSpc>
                        <a:spcBef>
                          <a:spcPts val="0"/>
                        </a:spcBef>
                        <a:spcAft>
                          <a:spcPts val="0"/>
                        </a:spcAft>
                        <a:buNone/>
                      </a:pPr>
                      <a:r>
                        <a:t/>
                      </a:r>
                      <a:endParaRPr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Mobile phone (iOS, Android)</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5,000</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98525">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Software</a:t>
                      </a:r>
                      <a:endParaRPr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Kiosk system software</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400</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98525">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 </a:t>
                      </a:r>
                      <a:endParaRPr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Windows server 2008</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1,000</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98525">
                <a:tc>
                  <a:txBody>
                    <a:bodyPr>
                      <a:noAutofit/>
                    </a:bodyPr>
                    <a:lstStyle/>
                    <a:p>
                      <a:pPr indent="0" lvl="0" marL="355600" rtl="0" algn="just">
                        <a:lnSpc>
                          <a:spcPct val="115000"/>
                        </a:lnSpc>
                        <a:spcBef>
                          <a:spcPts val="0"/>
                        </a:spcBef>
                        <a:spcAft>
                          <a:spcPts val="0"/>
                        </a:spcAft>
                        <a:buNone/>
                      </a:pPr>
                      <a:r>
                        <a:t/>
                      </a:r>
                      <a:endParaRPr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Microsoft Project</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1,159</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98525">
                <a:tc>
                  <a:txBody>
                    <a:bodyPr>
                      <a:noAutofit/>
                    </a:bodyPr>
                    <a:lstStyle/>
                    <a:p>
                      <a:pPr indent="0" lvl="0" marL="355600" rtl="0" algn="just">
                        <a:lnSpc>
                          <a:spcPct val="115000"/>
                        </a:lnSpc>
                        <a:spcBef>
                          <a:spcPts val="0"/>
                        </a:spcBef>
                        <a:spcAft>
                          <a:spcPts val="0"/>
                        </a:spcAft>
                        <a:buNone/>
                      </a:pPr>
                      <a:r>
                        <a:t/>
                      </a:r>
                      <a:endParaRPr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Android studio</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0</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98525">
                <a:tc>
                  <a:txBody>
                    <a:bodyPr>
                      <a:noAutofit/>
                    </a:bodyPr>
                    <a:lstStyle/>
                    <a:p>
                      <a:pPr indent="0" lvl="0" marL="355600" rtl="0" algn="just">
                        <a:lnSpc>
                          <a:spcPct val="115000"/>
                        </a:lnSpc>
                        <a:spcBef>
                          <a:spcPts val="0"/>
                        </a:spcBef>
                        <a:spcAft>
                          <a:spcPts val="0"/>
                        </a:spcAft>
                        <a:buNone/>
                      </a:pPr>
                      <a:r>
                        <a:t/>
                      </a:r>
                      <a:endParaRPr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Visual studio</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951</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98525">
                <a:tc>
                  <a:txBody>
                    <a:bodyPr>
                      <a:noAutofit/>
                    </a:bodyPr>
                    <a:lstStyle/>
                    <a:p>
                      <a:pPr indent="0" lvl="0" marL="355600" rtl="0" algn="just">
                        <a:lnSpc>
                          <a:spcPct val="115000"/>
                        </a:lnSpc>
                        <a:spcBef>
                          <a:spcPts val="0"/>
                        </a:spcBef>
                        <a:spcAft>
                          <a:spcPts val="0"/>
                        </a:spcAft>
                        <a:buNone/>
                      </a:pPr>
                      <a:r>
                        <a:t/>
                      </a:r>
                      <a:endParaRPr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Swift (iOS)</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0</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98525">
                <a:tc gridSpan="2">
                  <a:txBody>
                    <a:bodyPr>
                      <a:noAutofit/>
                    </a:bodyPr>
                    <a:lstStyle/>
                    <a:p>
                      <a:pPr indent="0" lvl="0" marL="355600" rtl="0" algn="r">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Total</a:t>
                      </a:r>
                      <a:endParaRPr sz="11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a:txBody>
                    <a:bodyPr>
                      <a:noAutofit/>
                    </a:bodyPr>
                    <a:lstStyle/>
                    <a:p>
                      <a:pPr indent="0" lvl="0" marL="355600" rtl="0" algn="just">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 47,572</a:t>
                      </a:r>
                      <a:endParaRPr sz="1100">
                        <a:solidFill>
                          <a:srgbClr val="FFFFFF"/>
                        </a:solidFill>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ctrTitle"/>
          </p:nvPr>
        </p:nvSpPr>
        <p:spPr>
          <a:xfrm>
            <a:off x="1986603" y="-248567"/>
            <a:ext cx="5361300" cy="144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Risk Management</a:t>
            </a:r>
            <a:endParaRPr/>
          </a:p>
        </p:txBody>
      </p:sp>
      <p:graphicFrame>
        <p:nvGraphicFramePr>
          <p:cNvPr id="152" name="Google Shape;152;p24"/>
          <p:cNvGraphicFramePr/>
          <p:nvPr/>
        </p:nvGraphicFramePr>
        <p:xfrm>
          <a:off x="688225" y="1112250"/>
          <a:ext cx="3000000" cy="3000000"/>
        </p:xfrm>
        <a:graphic>
          <a:graphicData uri="http://schemas.openxmlformats.org/drawingml/2006/table">
            <a:tbl>
              <a:tblPr>
                <a:noFill/>
                <a:tableStyleId>{CB0E8003-F7CF-4FE2-9738-2CFC99C79BE3}</a:tableStyleId>
              </a:tblPr>
              <a:tblGrid>
                <a:gridCol w="1619650"/>
                <a:gridCol w="1619650"/>
                <a:gridCol w="1619650"/>
                <a:gridCol w="1619650"/>
                <a:gridCol w="1619650"/>
              </a:tblGrid>
              <a:tr h="483075">
                <a:tc>
                  <a:txBody>
                    <a:bodyPr>
                      <a:noAutofit/>
                    </a:bodyPr>
                    <a:lstStyle/>
                    <a:p>
                      <a:pPr indent="0" lvl="0" marL="0" rtl="0" algn="l">
                        <a:spcBef>
                          <a:spcPts val="0"/>
                        </a:spcBef>
                        <a:spcAft>
                          <a:spcPts val="0"/>
                        </a:spcAft>
                        <a:buNone/>
                      </a:pPr>
                      <a:r>
                        <a:rPr b="1" lang="en" sz="1000">
                          <a:solidFill>
                            <a:srgbClr val="FFFFFF"/>
                          </a:solidFill>
                        </a:rPr>
                        <a:t>Type of Risk</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solidFill>
                            <a:srgbClr val="FFFFFF"/>
                          </a:solidFill>
                        </a:rPr>
                        <a:t>Severity of Impact</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solidFill>
                            <a:srgbClr val="FFFFFF"/>
                          </a:solidFill>
                        </a:rPr>
                        <a:t>Likelihood of Occurrence</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solidFill>
                            <a:srgbClr val="FFFFFF"/>
                          </a:solidFill>
                        </a:rPr>
                        <a:t>Risk Exposure</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solidFill>
                            <a:srgbClr val="FFFFFF"/>
                          </a:solidFill>
                        </a:rPr>
                        <a:t>Recommendation</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1237975">
                <a:tc>
                  <a:txBody>
                    <a:bodyPr>
                      <a:noAutofit/>
                    </a:bodyPr>
                    <a:lstStyle/>
                    <a:p>
                      <a:pPr indent="0" lvl="0" marL="0" rtl="0" algn="l">
                        <a:spcBef>
                          <a:spcPts val="0"/>
                        </a:spcBef>
                        <a:spcAft>
                          <a:spcPts val="0"/>
                        </a:spcAft>
                        <a:buNone/>
                      </a:pPr>
                      <a:r>
                        <a:rPr b="1" lang="en" sz="1000">
                          <a:solidFill>
                            <a:srgbClr val="FFFFFF"/>
                          </a:solidFill>
                        </a:rPr>
                        <a:t>Developer resign</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solidFill>
                            <a:srgbClr val="FFFFFF"/>
                          </a:solidFill>
                        </a:rPr>
                        <a:t>High(3)</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solidFill>
                            <a:srgbClr val="FFFFFF"/>
                          </a:solidFill>
                        </a:rPr>
                        <a:t>High(3)</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solidFill>
                            <a:srgbClr val="FFFFFF"/>
                          </a:solidFill>
                        </a:rPr>
                        <a:t>9</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solidFill>
                            <a:srgbClr val="FFFFFF"/>
                          </a:solidFill>
                        </a:rPr>
                        <a:t>Avoidance, ensure that the working environment is excellent and benefits will be given to employee who stays longer.</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936025">
                <a:tc>
                  <a:txBody>
                    <a:bodyPr>
                      <a:noAutofit/>
                    </a:bodyPr>
                    <a:lstStyle/>
                    <a:p>
                      <a:pPr indent="0" lvl="0" marL="0" rtl="0" algn="l">
                        <a:spcBef>
                          <a:spcPts val="0"/>
                        </a:spcBef>
                        <a:spcAft>
                          <a:spcPts val="0"/>
                        </a:spcAft>
                        <a:buNone/>
                      </a:pPr>
                      <a:r>
                        <a:rPr b="1" lang="en" sz="1000">
                          <a:solidFill>
                            <a:srgbClr val="FFFFFF"/>
                          </a:solidFill>
                        </a:rPr>
                        <a:t>Power outage, server loss of power</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solidFill>
                            <a:srgbClr val="FFFFFF"/>
                          </a:solidFill>
                        </a:rPr>
                        <a:t>High(3)</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solidFill>
                            <a:srgbClr val="FFFFFF"/>
                          </a:solidFill>
                        </a:rPr>
                        <a:t>Medium(2)</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solidFill>
                            <a:srgbClr val="FFFFFF"/>
                          </a:solidFill>
                        </a:rPr>
                        <a:t>6</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solidFill>
                            <a:srgbClr val="FFFFFF"/>
                          </a:solidFill>
                        </a:rPr>
                        <a:t>Contingency, Install an additional source of power like uninterruptible power supply</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785025">
                <a:tc>
                  <a:txBody>
                    <a:bodyPr>
                      <a:noAutofit/>
                    </a:bodyPr>
                    <a:lstStyle/>
                    <a:p>
                      <a:pPr indent="0" lvl="0" marL="0" rtl="0" algn="l">
                        <a:spcBef>
                          <a:spcPts val="0"/>
                        </a:spcBef>
                        <a:spcAft>
                          <a:spcPts val="0"/>
                        </a:spcAft>
                        <a:buNone/>
                      </a:pPr>
                      <a:r>
                        <a:rPr b="1" lang="en" sz="1000">
                          <a:solidFill>
                            <a:srgbClr val="FFFFFF"/>
                          </a:solidFill>
                        </a:rPr>
                        <a:t>Software developer hired not knowledgeable in their field</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solidFill>
                            <a:srgbClr val="FFFFFF"/>
                          </a:solidFill>
                        </a:rPr>
                        <a:t>High(3)</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solidFill>
                            <a:srgbClr val="FFFFFF"/>
                          </a:solidFill>
                        </a:rPr>
                        <a:t>Low(1)</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solidFill>
                            <a:srgbClr val="FFFFFF"/>
                          </a:solidFill>
                        </a:rPr>
                        <a:t>3</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solidFill>
                            <a:srgbClr val="FFFFFF"/>
                          </a:solidFill>
                        </a:rPr>
                        <a:t>Avoidance, increase the hiring requirement</a:t>
                      </a:r>
                      <a:endParaRPr b="1" sz="10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ctrTitle"/>
          </p:nvPr>
        </p:nvSpPr>
        <p:spPr>
          <a:xfrm>
            <a:off x="763200" y="564550"/>
            <a:ext cx="7617600" cy="158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Requirement Specification</a:t>
            </a:r>
            <a:endParaRPr/>
          </a:p>
        </p:txBody>
      </p:sp>
      <p:sp>
        <p:nvSpPr>
          <p:cNvPr id="158" name="Google Shape;158;p25"/>
          <p:cNvSpPr txBox="1"/>
          <p:nvPr>
            <p:ph idx="1" type="subTitle"/>
          </p:nvPr>
        </p:nvSpPr>
        <p:spPr>
          <a:xfrm>
            <a:off x="763200" y="2658850"/>
            <a:ext cx="3464400" cy="18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 by: Vincent Tang</a:t>
            </a:r>
            <a:endParaRPr/>
          </a:p>
          <a:p>
            <a:pPr indent="457200" lvl="0" marL="457200" rtl="0" algn="l">
              <a:spcBef>
                <a:spcPts val="0"/>
              </a:spcBef>
              <a:spcAft>
                <a:spcPts val="0"/>
              </a:spcAft>
              <a:buNone/>
            </a:pPr>
            <a:r>
              <a:rPr lang="en"/>
              <a:t>   Aloysius Wee</a:t>
            </a:r>
            <a:endParaRPr/>
          </a:p>
          <a:p>
            <a:pPr indent="457200" lvl="0" marL="457200" rtl="0" algn="l">
              <a:spcBef>
                <a:spcPts val="0"/>
              </a:spcBef>
              <a:spcAft>
                <a:spcPts val="0"/>
              </a:spcAft>
              <a:buNone/>
            </a:pPr>
            <a:r>
              <a:rPr lang="en"/>
              <a:t>   Zhi Xuan</a:t>
            </a:r>
            <a:endParaRPr/>
          </a:p>
          <a:p>
            <a:pPr indent="457200" lvl="0" marL="457200" rtl="0" algn="l">
              <a:spcBef>
                <a:spcPts val="0"/>
              </a:spcBef>
              <a:spcAft>
                <a:spcPts val="0"/>
              </a:spcAft>
              <a:buNone/>
            </a:pPr>
            <a:r>
              <a:rPr lang="en"/>
              <a:t>   Haziq</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ctrTitle"/>
          </p:nvPr>
        </p:nvSpPr>
        <p:spPr>
          <a:xfrm>
            <a:off x="1761175" y="240229"/>
            <a:ext cx="5361300" cy="73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Functions</a:t>
            </a:r>
            <a:endParaRPr/>
          </a:p>
        </p:txBody>
      </p:sp>
      <p:sp>
        <p:nvSpPr>
          <p:cNvPr id="164" name="Google Shape;164;p26"/>
          <p:cNvSpPr txBox="1"/>
          <p:nvPr/>
        </p:nvSpPr>
        <p:spPr>
          <a:xfrm>
            <a:off x="633000" y="1108775"/>
            <a:ext cx="7878000" cy="325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rPr>
              <a:t>The first main function is, the system is a web interface for check in and check out running on self service kiosk, guest will be able to check in/ check out, make payments, edit room type all by themselves through the self service kiosk located at the lobby of the hotel.</a:t>
            </a:r>
            <a:endParaRPr sz="1200">
              <a:solidFill>
                <a:srgbClr val="FFFFFF"/>
              </a:solidFill>
            </a:endParaRPr>
          </a:p>
          <a:p>
            <a:pPr indent="0" lvl="0" marL="22860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Second main function is staff management module and reporting module, this system will allows for efficient tracking of staff management such as duty roster for the staff, clocking the amount of hours that the staff have worked.</a:t>
            </a:r>
            <a:endParaRPr sz="1200">
              <a:solidFill>
                <a:srgbClr val="FFFFFF"/>
              </a:solidFill>
            </a:endParaRPr>
          </a:p>
          <a:p>
            <a:pPr indent="0" lvl="0" marL="22860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The third main function is the mobile application for guest to access their room and getting room services after they have made payment for their services. Guest could easily download the hotel application for both iOS and Android devices. After downloading the application, it would require their login credential to use the services, the services from the application includes request for amenities like towels and toiletries to services like housekeeping and luggage assistance 24/7 during their stay in the hotel. This application also provide live chat with the hotel staff for other service that are not listed on the application.</a:t>
            </a:r>
            <a:endParaRPr sz="12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ctrTitle"/>
          </p:nvPr>
        </p:nvSpPr>
        <p:spPr>
          <a:xfrm>
            <a:off x="1891350" y="332629"/>
            <a:ext cx="5361300" cy="73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Users </a:t>
            </a:r>
            <a:r>
              <a:rPr lang="en"/>
              <a:t>Characteristic</a:t>
            </a:r>
            <a:r>
              <a:rPr lang="en"/>
              <a:t> </a:t>
            </a:r>
            <a:endParaRPr/>
          </a:p>
        </p:txBody>
      </p:sp>
      <p:sp>
        <p:nvSpPr>
          <p:cNvPr id="170" name="Google Shape;170;p27"/>
          <p:cNvSpPr txBox="1"/>
          <p:nvPr/>
        </p:nvSpPr>
        <p:spPr>
          <a:xfrm>
            <a:off x="578400" y="1026650"/>
            <a:ext cx="7987200" cy="372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rPr>
              <a:t>User of this system should be able to check in/ check out of their rooms with the date/ time that they’ve book in advance or book on the spot. This system also allows guest to edit their check out date/ time however, subjected that there’s slot available. This system have two access level, guest and staff. Guest will have the access guest function and staff will have access to both guest and staff management functions. The guest should be able to do such function:</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Make a room booking</a:t>
            </a:r>
            <a:endParaRPr sz="1200">
              <a:solidFill>
                <a:srgbClr val="FFFFFF"/>
              </a:solidFill>
            </a:endParaRPr>
          </a:p>
          <a:p>
            <a:pPr indent="-304800" lvl="1" marL="914400" rtl="0" algn="l">
              <a:lnSpc>
                <a:spcPct val="115000"/>
              </a:lnSpc>
              <a:spcBef>
                <a:spcPts val="0"/>
              </a:spcBef>
              <a:spcAft>
                <a:spcPts val="0"/>
              </a:spcAft>
              <a:buClr>
                <a:srgbClr val="FFFFFF"/>
              </a:buClr>
              <a:buSzPts val="1200"/>
              <a:buChar char="○"/>
            </a:pPr>
            <a:r>
              <a:rPr lang="en" sz="1200">
                <a:solidFill>
                  <a:srgbClr val="FFFFFF"/>
                </a:solidFill>
              </a:rPr>
              <a:t>Check in/ check out date</a:t>
            </a:r>
            <a:endParaRPr sz="1200">
              <a:solidFill>
                <a:srgbClr val="FFFFFF"/>
              </a:solidFill>
            </a:endParaRPr>
          </a:p>
          <a:p>
            <a:pPr indent="-304800" lvl="1" marL="914400" rtl="0" algn="l">
              <a:lnSpc>
                <a:spcPct val="115000"/>
              </a:lnSpc>
              <a:spcBef>
                <a:spcPts val="0"/>
              </a:spcBef>
              <a:spcAft>
                <a:spcPts val="0"/>
              </a:spcAft>
              <a:buClr>
                <a:srgbClr val="FFFFFF"/>
              </a:buClr>
              <a:buSzPts val="1200"/>
              <a:buChar char="○"/>
            </a:pPr>
            <a:r>
              <a:rPr lang="en" sz="1200">
                <a:solidFill>
                  <a:srgbClr val="FFFFFF"/>
                </a:solidFill>
              </a:rPr>
              <a:t>Room type</a:t>
            </a:r>
            <a:endParaRPr sz="1200">
              <a:solidFill>
                <a:srgbClr val="FFFFFF"/>
              </a:solidFill>
            </a:endParaRPr>
          </a:p>
          <a:p>
            <a:pPr indent="-304800" lvl="1" marL="914400" rtl="0" algn="l">
              <a:lnSpc>
                <a:spcPct val="115000"/>
              </a:lnSpc>
              <a:spcBef>
                <a:spcPts val="0"/>
              </a:spcBef>
              <a:spcAft>
                <a:spcPts val="0"/>
              </a:spcAft>
              <a:buClr>
                <a:srgbClr val="FFFFFF"/>
              </a:buClr>
              <a:buSzPts val="1200"/>
              <a:buChar char="○"/>
            </a:pPr>
            <a:r>
              <a:rPr lang="en" sz="1200">
                <a:solidFill>
                  <a:srgbClr val="FFFFFF"/>
                </a:solidFill>
              </a:rPr>
              <a:t>Confirmation</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The staff should have the following management functions:</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Edit guest booking</a:t>
            </a:r>
            <a:endParaRPr sz="1200">
              <a:solidFill>
                <a:srgbClr val="FFFFFF"/>
              </a:solidFill>
            </a:endParaRPr>
          </a:p>
          <a:p>
            <a:pPr indent="-304800" lvl="1" marL="914400" rtl="0" algn="l">
              <a:lnSpc>
                <a:spcPct val="115000"/>
              </a:lnSpc>
              <a:spcBef>
                <a:spcPts val="0"/>
              </a:spcBef>
              <a:spcAft>
                <a:spcPts val="0"/>
              </a:spcAft>
              <a:buClr>
                <a:srgbClr val="FFFFFF"/>
              </a:buClr>
              <a:buSzPts val="1200"/>
              <a:buChar char="○"/>
            </a:pPr>
            <a:r>
              <a:rPr lang="en" sz="1200">
                <a:solidFill>
                  <a:srgbClr val="FFFFFF"/>
                </a:solidFill>
              </a:rPr>
              <a:t>Change room type</a:t>
            </a:r>
            <a:endParaRPr sz="1200">
              <a:solidFill>
                <a:srgbClr val="FFFFFF"/>
              </a:solidFill>
            </a:endParaRPr>
          </a:p>
          <a:p>
            <a:pPr indent="-304800" lvl="1" marL="914400" rtl="0" algn="l">
              <a:lnSpc>
                <a:spcPct val="115000"/>
              </a:lnSpc>
              <a:spcBef>
                <a:spcPts val="0"/>
              </a:spcBef>
              <a:spcAft>
                <a:spcPts val="0"/>
              </a:spcAft>
              <a:buClr>
                <a:srgbClr val="FFFFFF"/>
              </a:buClr>
              <a:buSzPts val="1200"/>
              <a:buChar char="○"/>
            </a:pPr>
            <a:r>
              <a:rPr lang="en" sz="1200">
                <a:solidFill>
                  <a:srgbClr val="FFFFFF"/>
                </a:solidFill>
              </a:rPr>
              <a:t>Get guest information</a:t>
            </a:r>
            <a:endParaRPr sz="1200">
              <a:solidFill>
                <a:srgbClr val="FFFFFF"/>
              </a:solidFill>
            </a:endParaRPr>
          </a:p>
          <a:p>
            <a:pPr indent="-304800" lvl="1" marL="914400" rtl="0" algn="l">
              <a:lnSpc>
                <a:spcPct val="115000"/>
              </a:lnSpc>
              <a:spcBef>
                <a:spcPts val="0"/>
              </a:spcBef>
              <a:spcAft>
                <a:spcPts val="0"/>
              </a:spcAft>
              <a:buClr>
                <a:srgbClr val="FFFFFF"/>
              </a:buClr>
              <a:buSzPts val="1200"/>
              <a:buChar char="○"/>
            </a:pPr>
            <a:r>
              <a:rPr lang="en" sz="1200">
                <a:solidFill>
                  <a:srgbClr val="FFFFFF"/>
                </a:solidFill>
              </a:rPr>
              <a:t>Calculate changes for room type</a:t>
            </a:r>
            <a:endParaRPr sz="12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ctrTitle"/>
          </p:nvPr>
        </p:nvSpPr>
        <p:spPr>
          <a:xfrm>
            <a:off x="1761178" y="628383"/>
            <a:ext cx="5361300" cy="144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 constraint</a:t>
            </a:r>
            <a:endParaRPr/>
          </a:p>
        </p:txBody>
      </p:sp>
      <p:sp>
        <p:nvSpPr>
          <p:cNvPr id="176" name="Google Shape;176;p28"/>
          <p:cNvSpPr txBox="1"/>
          <p:nvPr>
            <p:ph idx="1" type="subTitle"/>
          </p:nvPr>
        </p:nvSpPr>
        <p:spPr>
          <a:xfrm>
            <a:off x="1837375" y="2297938"/>
            <a:ext cx="5361300" cy="12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NFC System</a:t>
            </a:r>
            <a:endParaRPr/>
          </a:p>
          <a:p>
            <a:pPr indent="0" lvl="0" marL="0" rtl="0" algn="l">
              <a:spcBef>
                <a:spcPts val="0"/>
              </a:spcBef>
              <a:spcAft>
                <a:spcPts val="0"/>
              </a:spcAft>
              <a:buNone/>
            </a:pPr>
            <a:r>
              <a:rPr lang="en"/>
              <a:t>Different type of mobile OS</a:t>
            </a:r>
            <a:endParaRPr/>
          </a:p>
          <a:p>
            <a:pPr indent="0" lvl="0" marL="0" rtl="0" algn="l">
              <a:spcBef>
                <a:spcPts val="0"/>
              </a:spcBef>
              <a:spcAft>
                <a:spcPts val="0"/>
              </a:spcAft>
              <a:buNone/>
            </a:pPr>
            <a:r>
              <a:rPr lang="en"/>
              <a:t>Dependent on the taxi companies</a:t>
            </a:r>
            <a:endParaRPr/>
          </a:p>
          <a:p>
            <a:pPr indent="0" lvl="0" marL="0" rtl="0" algn="l">
              <a:spcBef>
                <a:spcPts val="0"/>
              </a:spcBef>
              <a:spcAft>
                <a:spcPts val="0"/>
              </a:spcAft>
              <a:buNone/>
            </a:pPr>
            <a:r>
              <a:rPr lang="en"/>
              <a:t>Database size</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graphicFrame>
        <p:nvGraphicFramePr>
          <p:cNvPr id="181" name="Google Shape;181;p29"/>
          <p:cNvGraphicFramePr/>
          <p:nvPr/>
        </p:nvGraphicFramePr>
        <p:xfrm>
          <a:off x="1600200" y="914225"/>
          <a:ext cx="3000000" cy="3000000"/>
        </p:xfrm>
        <a:graphic>
          <a:graphicData uri="http://schemas.openxmlformats.org/drawingml/2006/table">
            <a:tbl>
              <a:tblPr>
                <a:noFill/>
                <a:tableStyleId>{D3A895C6-5BAF-4213-B159-941752783F06}</a:tableStyleId>
              </a:tblPr>
              <a:tblGrid>
                <a:gridCol w="3333750"/>
                <a:gridCol w="2609850"/>
              </a:tblGrid>
              <a:tr h="266700">
                <a:tc gridSpan="2">
                  <a:txBody>
                    <a:bodyPr>
                      <a:noAutofit/>
                    </a:bodyPr>
                    <a:lstStyle/>
                    <a:p>
                      <a:pPr indent="0" lvl="0" marL="0" rtl="0" algn="l">
                        <a:spcBef>
                          <a:spcPts val="0"/>
                        </a:spcBef>
                        <a:spcAft>
                          <a:spcPts val="0"/>
                        </a:spcAft>
                        <a:buNone/>
                      </a:pPr>
                      <a:r>
                        <a:rPr b="1" lang="en" sz="1100" u="sng">
                          <a:solidFill>
                            <a:srgbClr val="FFFFFF"/>
                          </a:solidFill>
                        </a:rPr>
                        <a:t>Main flow</a:t>
                      </a:r>
                      <a:endParaRPr b="1" sz="1100" u="sng">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hMerge="1"/>
              </a:tr>
              <a:tr h="12700">
                <a:tc>
                  <a:txBody>
                    <a:bodyPr>
                      <a:noAutofit/>
                    </a:bodyPr>
                    <a:lstStyle/>
                    <a:p>
                      <a:pPr indent="0" lvl="0" marL="0" rtl="0" algn="l">
                        <a:spcBef>
                          <a:spcPts val="0"/>
                        </a:spcBef>
                        <a:spcAft>
                          <a:spcPts val="0"/>
                        </a:spcAft>
                        <a:buNone/>
                      </a:pPr>
                      <a:r>
                        <a:rPr lang="en" sz="1100">
                          <a:solidFill>
                            <a:srgbClr val="FFFFFF"/>
                          </a:solidFill>
                        </a:rPr>
                        <a:t>Tap on self service kiosk</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Kiosk screen should show home page</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100">
                          <a:solidFill>
                            <a:srgbClr val="FFFFFF"/>
                          </a:solidFill>
                        </a:rPr>
                        <a:t>Guest to tap on check-in icon</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Booking page will be displayed</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100">
                          <a:solidFill>
                            <a:srgbClr val="FFFFFF"/>
                          </a:solidFill>
                        </a:rPr>
                        <a:t>Guest to choose their check-in and check-out date</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Page will display chosen date and display amount for payment</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100">
                          <a:solidFill>
                            <a:srgbClr val="FFFFFF"/>
                          </a:solidFill>
                        </a:rPr>
                        <a:t>Guest to proceed to made payment</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Payment page will be displayed</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100">
                          <a:solidFill>
                            <a:srgbClr val="FFFFFF"/>
                          </a:solidFill>
                        </a:rPr>
                        <a:t>Payment was successful</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Kiosk will print out receipt with serial number for mobile application usage</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266700">
                <a:tc gridSpan="2">
                  <a:txBody>
                    <a:bodyPr>
                      <a:noAutofit/>
                    </a:bodyPr>
                    <a:lstStyle/>
                    <a:p>
                      <a:pPr indent="0" lvl="0" marL="0" rtl="0" algn="l">
                        <a:spcBef>
                          <a:spcPts val="0"/>
                        </a:spcBef>
                        <a:spcAft>
                          <a:spcPts val="0"/>
                        </a:spcAft>
                        <a:buNone/>
                      </a:pPr>
                      <a:r>
                        <a:rPr b="1" lang="en" sz="1100" u="sng">
                          <a:solidFill>
                            <a:srgbClr val="FFFFFF"/>
                          </a:solidFill>
                        </a:rPr>
                        <a:t>Alternate flow (No room available)</a:t>
                      </a:r>
                      <a:endParaRPr b="1" sz="1100" u="sng">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hMerge="1"/>
              </a:tr>
              <a:tr h="266700">
                <a:tc>
                  <a:txBody>
                    <a:bodyPr>
                      <a:noAutofit/>
                    </a:bodyPr>
                    <a:lstStyle/>
                    <a:p>
                      <a:pPr indent="0" lvl="0" marL="0" rtl="0" algn="l">
                        <a:spcBef>
                          <a:spcPts val="0"/>
                        </a:spcBef>
                        <a:spcAft>
                          <a:spcPts val="0"/>
                        </a:spcAft>
                        <a:buNone/>
                      </a:pPr>
                      <a:r>
                        <a:rPr lang="en" sz="1100">
                          <a:solidFill>
                            <a:srgbClr val="FFFFFF"/>
                          </a:solidFill>
                        </a:rPr>
                        <a:t>Guest to choose their check-in and check-out date</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Page display that no room available for that date. Pop-out message display to choose different room or date.</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266700">
                <a:tc gridSpan="2">
                  <a:txBody>
                    <a:bodyPr>
                      <a:noAutofit/>
                    </a:bodyPr>
                    <a:lstStyle/>
                    <a:p>
                      <a:pPr indent="0" lvl="0" marL="0" rtl="0" algn="l">
                        <a:spcBef>
                          <a:spcPts val="0"/>
                        </a:spcBef>
                        <a:spcAft>
                          <a:spcPts val="0"/>
                        </a:spcAft>
                        <a:buNone/>
                      </a:pPr>
                      <a:r>
                        <a:rPr b="1" lang="en" sz="1100" u="sng">
                          <a:solidFill>
                            <a:srgbClr val="FFFFFF"/>
                          </a:solidFill>
                        </a:rPr>
                        <a:t>Alternate flow (Payment unsuccessful)</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hMerge="1"/>
              </a:tr>
              <a:tr h="266700">
                <a:tc>
                  <a:txBody>
                    <a:bodyPr>
                      <a:noAutofit/>
                    </a:bodyPr>
                    <a:lstStyle/>
                    <a:p>
                      <a:pPr indent="0" lvl="0" marL="0" rtl="0" algn="l">
                        <a:spcBef>
                          <a:spcPts val="0"/>
                        </a:spcBef>
                        <a:spcAft>
                          <a:spcPts val="0"/>
                        </a:spcAft>
                        <a:buNone/>
                      </a:pPr>
                      <a:r>
                        <a:rPr lang="en" sz="1100">
                          <a:solidFill>
                            <a:srgbClr val="FFFFFF"/>
                          </a:solidFill>
                        </a:rPr>
                        <a:t>Guest to proceed to made payment</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Card did not go through. Pop-out message display for guest to proceed to manual payment.</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182" name="Google Shape;182;p29"/>
          <p:cNvSpPr txBox="1"/>
          <p:nvPr/>
        </p:nvSpPr>
        <p:spPr>
          <a:xfrm>
            <a:off x="3073800" y="273975"/>
            <a:ext cx="29964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solidFill>
                  <a:srgbClr val="FFFFFF"/>
                </a:solidFill>
              </a:rPr>
              <a:t>Booking module (Check-in)</a:t>
            </a:r>
            <a:endParaRPr sz="18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graphicFrame>
        <p:nvGraphicFramePr>
          <p:cNvPr id="187" name="Google Shape;187;p30"/>
          <p:cNvGraphicFramePr/>
          <p:nvPr/>
        </p:nvGraphicFramePr>
        <p:xfrm>
          <a:off x="1549600" y="1034413"/>
          <a:ext cx="3000000" cy="3000000"/>
        </p:xfrm>
        <a:graphic>
          <a:graphicData uri="http://schemas.openxmlformats.org/drawingml/2006/table">
            <a:tbl>
              <a:tblPr>
                <a:noFill/>
                <a:tableStyleId>{D3A895C6-5BAF-4213-B159-941752783F06}</a:tableStyleId>
              </a:tblPr>
              <a:tblGrid>
                <a:gridCol w="3022400"/>
                <a:gridCol w="3022400"/>
              </a:tblGrid>
              <a:tr h="388275">
                <a:tc gridSpan="2">
                  <a:txBody>
                    <a:bodyPr>
                      <a:noAutofit/>
                    </a:bodyPr>
                    <a:lstStyle/>
                    <a:p>
                      <a:pPr indent="0" lvl="0" marL="0" rtl="0" algn="l">
                        <a:spcBef>
                          <a:spcPts val="0"/>
                        </a:spcBef>
                        <a:spcAft>
                          <a:spcPts val="0"/>
                        </a:spcAft>
                        <a:buNone/>
                      </a:pPr>
                      <a:r>
                        <a:rPr b="1" lang="en" sz="1100" u="sng">
                          <a:solidFill>
                            <a:srgbClr val="FFFFFF"/>
                          </a:solidFill>
                        </a:rPr>
                        <a:t>Main flow</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hMerge="1"/>
              </a:tr>
              <a:tr h="611325">
                <a:tc>
                  <a:txBody>
                    <a:bodyPr>
                      <a:noAutofit/>
                    </a:bodyPr>
                    <a:lstStyle/>
                    <a:p>
                      <a:pPr indent="0" lvl="0" marL="0" rtl="0" algn="l">
                        <a:spcBef>
                          <a:spcPts val="0"/>
                        </a:spcBef>
                        <a:spcAft>
                          <a:spcPts val="0"/>
                        </a:spcAft>
                        <a:buNone/>
                      </a:pPr>
                      <a:r>
                        <a:rPr lang="en" sz="1100">
                          <a:solidFill>
                            <a:srgbClr val="FFFFFF"/>
                          </a:solidFill>
                        </a:rPr>
                        <a:t>Guest wants to clean the room, opens the app and selects housekeeping</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Page displays housekeeping and state your request.</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8275">
                <a:tc>
                  <a:txBody>
                    <a:bodyPr>
                      <a:noAutofit/>
                    </a:bodyPr>
                    <a:lstStyle/>
                    <a:p>
                      <a:pPr indent="0" lvl="0" marL="0" rtl="0" algn="l">
                        <a:spcBef>
                          <a:spcPts val="0"/>
                        </a:spcBef>
                        <a:spcAft>
                          <a:spcPts val="0"/>
                        </a:spcAft>
                        <a:buNone/>
                      </a:pPr>
                      <a:r>
                        <a:rPr lang="en" sz="1100">
                          <a:solidFill>
                            <a:srgbClr val="FFFFFF"/>
                          </a:solidFill>
                        </a:rPr>
                        <a:t>Selecting to room option</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Page will ask for room number of guest</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644800">
                <a:tc>
                  <a:txBody>
                    <a:bodyPr>
                      <a:noAutofit/>
                    </a:bodyPr>
                    <a:lstStyle/>
                    <a:p>
                      <a:pPr indent="0" lvl="0" marL="0" rtl="0" algn="l">
                        <a:spcBef>
                          <a:spcPts val="0"/>
                        </a:spcBef>
                        <a:spcAft>
                          <a:spcPts val="0"/>
                        </a:spcAft>
                        <a:buNone/>
                      </a:pPr>
                      <a:r>
                        <a:rPr lang="en" sz="1100">
                          <a:solidFill>
                            <a:srgbClr val="FFFFFF"/>
                          </a:solidFill>
                        </a:rPr>
                        <a:t>Notification is sent to guest when the room is done cleaning.</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App will send a notification to the guest’s phone</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8275">
                <a:tc gridSpan="2">
                  <a:txBody>
                    <a:bodyPr>
                      <a:noAutofit/>
                    </a:bodyPr>
                    <a:lstStyle/>
                    <a:p>
                      <a:pPr indent="0" lvl="0" marL="0" rtl="0" algn="l">
                        <a:spcBef>
                          <a:spcPts val="0"/>
                        </a:spcBef>
                        <a:spcAft>
                          <a:spcPts val="0"/>
                        </a:spcAft>
                        <a:buNone/>
                      </a:pPr>
                      <a:r>
                        <a:rPr b="1" lang="en" sz="1100" u="sng">
                          <a:solidFill>
                            <a:srgbClr val="FFFFFF"/>
                          </a:solidFill>
                        </a:rPr>
                        <a:t>Alternate flow (Guest flight is delayed/Baggage Claim delays)</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hMerge="1"/>
              </a:tr>
              <a:tr h="611325">
                <a:tc>
                  <a:txBody>
                    <a:bodyPr>
                      <a:noAutofit/>
                    </a:bodyPr>
                    <a:lstStyle/>
                    <a:p>
                      <a:pPr indent="0" lvl="0" marL="0" rtl="0" algn="l">
                        <a:spcBef>
                          <a:spcPts val="0"/>
                        </a:spcBef>
                        <a:spcAft>
                          <a:spcPts val="0"/>
                        </a:spcAft>
                        <a:buNone/>
                      </a:pPr>
                      <a:r>
                        <a:rPr lang="en" sz="1100">
                          <a:solidFill>
                            <a:srgbClr val="FFFFFF"/>
                          </a:solidFill>
                        </a:rPr>
                        <a:t>Guest do not want their room to be clean by housekeeping.</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Page will display options to of “Do not Disturb” or “Clean my Room”.</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611325">
                <a:tc>
                  <a:txBody>
                    <a:bodyPr>
                      <a:noAutofit/>
                    </a:bodyPr>
                    <a:lstStyle/>
                    <a:p>
                      <a:pPr indent="0" lvl="0" marL="0" rtl="0" algn="l">
                        <a:spcBef>
                          <a:spcPts val="0"/>
                        </a:spcBef>
                        <a:spcAft>
                          <a:spcPts val="0"/>
                        </a:spcAft>
                        <a:buNone/>
                      </a:pPr>
                      <a:r>
                        <a:rPr lang="en" sz="1100">
                          <a:solidFill>
                            <a:srgbClr val="FFFFFF"/>
                          </a:solidFill>
                        </a:rPr>
                        <a:t>Guest can state the time they want the housekeeping to clean their room.</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Page will display timing options.</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188" name="Google Shape;188;p30"/>
          <p:cNvSpPr txBox="1"/>
          <p:nvPr/>
        </p:nvSpPr>
        <p:spPr>
          <a:xfrm>
            <a:off x="1928400" y="373675"/>
            <a:ext cx="52872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Housekeeping and staff management </a:t>
            </a:r>
            <a:r>
              <a:rPr lang="en" sz="1800">
                <a:solidFill>
                  <a:srgbClr val="FFFFFF"/>
                </a:solidFill>
              </a:rPr>
              <a:t>module</a:t>
            </a:r>
            <a:endParaRPr sz="18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graphicFrame>
        <p:nvGraphicFramePr>
          <p:cNvPr id="193" name="Google Shape;193;p31"/>
          <p:cNvGraphicFramePr/>
          <p:nvPr/>
        </p:nvGraphicFramePr>
        <p:xfrm>
          <a:off x="1472825" y="870175"/>
          <a:ext cx="3000000" cy="3000000"/>
        </p:xfrm>
        <a:graphic>
          <a:graphicData uri="http://schemas.openxmlformats.org/drawingml/2006/table">
            <a:tbl>
              <a:tblPr>
                <a:noFill/>
                <a:tableStyleId>{D3A895C6-5BAF-4213-B159-941752783F06}</a:tableStyleId>
              </a:tblPr>
              <a:tblGrid>
                <a:gridCol w="928300"/>
                <a:gridCol w="5437150"/>
              </a:tblGrid>
              <a:tr h="542900">
                <a:tc gridSpan="2">
                  <a:txBody>
                    <a:bodyPr>
                      <a:noAutofit/>
                    </a:bodyPr>
                    <a:lstStyle/>
                    <a:p>
                      <a:pPr indent="0" lvl="0" marL="0" rtl="0" algn="l">
                        <a:spcBef>
                          <a:spcPts val="0"/>
                        </a:spcBef>
                        <a:spcAft>
                          <a:spcPts val="0"/>
                        </a:spcAft>
                        <a:buNone/>
                      </a:pPr>
                      <a:r>
                        <a:rPr lang="en" sz="1100">
                          <a:solidFill>
                            <a:srgbClr val="FFFFFF"/>
                          </a:solidFill>
                        </a:rPr>
                        <a:t>Allow management user to list all the room status in the hotel which are vacant, occupied or schedule for cleaning.</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hMerge="1"/>
              </a:tr>
              <a:tr h="344825">
                <a:tc gridSpan="2">
                  <a:txBody>
                    <a:bodyPr>
                      <a:noAutofit/>
                    </a:bodyPr>
                    <a:lstStyle/>
                    <a:p>
                      <a:pPr indent="0" lvl="0" marL="0" rtl="0" algn="l">
                        <a:spcBef>
                          <a:spcPts val="0"/>
                        </a:spcBef>
                        <a:spcAft>
                          <a:spcPts val="0"/>
                        </a:spcAft>
                        <a:buNone/>
                      </a:pPr>
                      <a:r>
                        <a:rPr lang="en" sz="1100" u="sng">
                          <a:solidFill>
                            <a:srgbClr val="FFFFFF"/>
                          </a:solidFill>
                        </a:rPr>
                        <a:t>Main flow</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hMerge="1"/>
              </a:tr>
              <a:tr h="344825">
                <a:tc>
                  <a:txBody>
                    <a:bodyPr>
                      <a:noAutofit/>
                    </a:bodyPr>
                    <a:lstStyle/>
                    <a:p>
                      <a:pPr indent="0" lvl="0" marL="0" rtl="0" algn="l">
                        <a:spcBef>
                          <a:spcPts val="0"/>
                        </a:spcBef>
                        <a:spcAft>
                          <a:spcPts val="0"/>
                        </a:spcAft>
                        <a:buNone/>
                      </a:pPr>
                      <a:r>
                        <a:rPr lang="en" sz="1100">
                          <a:solidFill>
                            <a:srgbClr val="FFFFFF"/>
                          </a:solidFill>
                        </a:rPr>
                        <a:t>1.</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Management user login into the system</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44825">
                <a:tc>
                  <a:txBody>
                    <a:bodyPr>
                      <a:noAutofit/>
                    </a:bodyPr>
                    <a:lstStyle/>
                    <a:p>
                      <a:pPr indent="0" lvl="0" marL="0" rtl="0" algn="l">
                        <a:spcBef>
                          <a:spcPts val="0"/>
                        </a:spcBef>
                        <a:spcAft>
                          <a:spcPts val="0"/>
                        </a:spcAft>
                        <a:buNone/>
                      </a:pPr>
                      <a:r>
                        <a:rPr lang="en" sz="1100">
                          <a:solidFill>
                            <a:srgbClr val="FFFFFF"/>
                          </a:solidFill>
                        </a:rPr>
                        <a:t>2.</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System accepted username and password</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44825">
                <a:tc>
                  <a:txBody>
                    <a:bodyPr>
                      <a:noAutofit/>
                    </a:bodyPr>
                    <a:lstStyle/>
                    <a:p>
                      <a:pPr indent="0" lvl="0" marL="0" rtl="0" algn="l">
                        <a:spcBef>
                          <a:spcPts val="0"/>
                        </a:spcBef>
                        <a:spcAft>
                          <a:spcPts val="0"/>
                        </a:spcAft>
                        <a:buNone/>
                      </a:pPr>
                      <a:r>
                        <a:rPr lang="en" sz="1100">
                          <a:solidFill>
                            <a:srgbClr val="FFFFFF"/>
                          </a:solidFill>
                        </a:rPr>
                        <a:t>3.</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Management user clicks on generate report for room status</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44825">
                <a:tc>
                  <a:txBody>
                    <a:bodyPr>
                      <a:noAutofit/>
                    </a:bodyPr>
                    <a:lstStyle/>
                    <a:p>
                      <a:pPr indent="0" lvl="0" marL="0" rtl="0" algn="l">
                        <a:spcBef>
                          <a:spcPts val="0"/>
                        </a:spcBef>
                        <a:spcAft>
                          <a:spcPts val="0"/>
                        </a:spcAft>
                        <a:buNone/>
                      </a:pPr>
                      <a:r>
                        <a:rPr lang="en" sz="1100">
                          <a:solidFill>
                            <a:srgbClr val="FFFFFF"/>
                          </a:solidFill>
                        </a:rPr>
                        <a:t>4.</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System asked if a preview is needed</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44825">
                <a:tc>
                  <a:txBody>
                    <a:bodyPr>
                      <a:noAutofit/>
                    </a:bodyPr>
                    <a:lstStyle/>
                    <a:p>
                      <a:pPr indent="0" lvl="0" marL="0" rtl="0" algn="l">
                        <a:spcBef>
                          <a:spcPts val="0"/>
                        </a:spcBef>
                        <a:spcAft>
                          <a:spcPts val="0"/>
                        </a:spcAft>
                        <a:buNone/>
                      </a:pPr>
                      <a:r>
                        <a:rPr lang="en" sz="1100">
                          <a:solidFill>
                            <a:srgbClr val="FFFFFF"/>
                          </a:solidFill>
                        </a:rPr>
                        <a:t>5.</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Management user selects no</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44825">
                <a:tc>
                  <a:txBody>
                    <a:bodyPr>
                      <a:noAutofit/>
                    </a:bodyPr>
                    <a:lstStyle/>
                    <a:p>
                      <a:pPr indent="0" lvl="0" marL="0" rtl="0" algn="l">
                        <a:spcBef>
                          <a:spcPts val="0"/>
                        </a:spcBef>
                        <a:spcAft>
                          <a:spcPts val="0"/>
                        </a:spcAft>
                        <a:buNone/>
                      </a:pPr>
                      <a:r>
                        <a:rPr lang="en" sz="1100">
                          <a:solidFill>
                            <a:srgbClr val="FFFFFF"/>
                          </a:solidFill>
                        </a:rPr>
                        <a:t>6.</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System generate report of the list of room and their current status</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44825">
                <a:tc gridSpan="2">
                  <a:txBody>
                    <a:bodyPr>
                      <a:noAutofit/>
                    </a:bodyPr>
                    <a:lstStyle/>
                    <a:p>
                      <a:pPr indent="0" lvl="0" marL="0" rtl="0" algn="l">
                        <a:spcBef>
                          <a:spcPts val="0"/>
                        </a:spcBef>
                        <a:spcAft>
                          <a:spcPts val="0"/>
                        </a:spcAft>
                        <a:buNone/>
                      </a:pPr>
                      <a:r>
                        <a:rPr lang="en" sz="1100" u="sng">
                          <a:solidFill>
                            <a:srgbClr val="FFFFFF"/>
                          </a:solidFill>
                        </a:rPr>
                        <a:t>Alternate flow</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hMerge="1"/>
              </a:tr>
              <a:tr h="344825">
                <a:tc>
                  <a:txBody>
                    <a:bodyPr>
                      <a:noAutofit/>
                    </a:bodyPr>
                    <a:lstStyle/>
                    <a:p>
                      <a:pPr indent="0" lvl="0" marL="0" rtl="0" algn="l">
                        <a:spcBef>
                          <a:spcPts val="0"/>
                        </a:spcBef>
                        <a:spcAft>
                          <a:spcPts val="0"/>
                        </a:spcAft>
                        <a:buNone/>
                      </a:pPr>
                      <a:r>
                        <a:rPr lang="en" sz="1100">
                          <a:solidFill>
                            <a:srgbClr val="FFFFFF"/>
                          </a:solidFill>
                        </a:rPr>
                        <a:t>1a.1</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Management user is unable to login</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44825">
                <a:tc>
                  <a:txBody>
                    <a:bodyPr>
                      <a:noAutofit/>
                    </a:bodyPr>
                    <a:lstStyle/>
                    <a:p>
                      <a:pPr indent="0" lvl="0" marL="0" rtl="0" algn="l">
                        <a:spcBef>
                          <a:spcPts val="0"/>
                        </a:spcBef>
                        <a:spcAft>
                          <a:spcPts val="0"/>
                        </a:spcAft>
                        <a:buNone/>
                      </a:pPr>
                      <a:r>
                        <a:rPr lang="en" sz="1100">
                          <a:solidFill>
                            <a:srgbClr val="FFFFFF"/>
                          </a:solidFill>
                        </a:rPr>
                        <a:t>1a.2</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Management user need to re enter password correctly</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194" name="Google Shape;194;p31"/>
          <p:cNvSpPr txBox="1"/>
          <p:nvPr/>
        </p:nvSpPr>
        <p:spPr>
          <a:xfrm>
            <a:off x="1928400" y="332600"/>
            <a:ext cx="52872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Reporting</a:t>
            </a:r>
            <a:r>
              <a:rPr lang="en" sz="1800">
                <a:solidFill>
                  <a:srgbClr val="FFFFFF"/>
                </a:solidFill>
              </a:rPr>
              <a:t> module (Viewing all room status)</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ctrTitle"/>
          </p:nvPr>
        </p:nvSpPr>
        <p:spPr>
          <a:xfrm>
            <a:off x="1891350" y="414779"/>
            <a:ext cx="5361300" cy="80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92" name="Google Shape;92;p14"/>
          <p:cNvSpPr txBox="1"/>
          <p:nvPr>
            <p:ph idx="1" type="subTitle"/>
          </p:nvPr>
        </p:nvSpPr>
        <p:spPr>
          <a:xfrm>
            <a:off x="750625" y="1318926"/>
            <a:ext cx="7559400" cy="352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team has been tasked by the client to create a hotel management system in order to catch up in terms of technology with its competitors. The client owns a hotel in a fairly profitable location but however due to its lack of credibility from being a new competitor, it is also </a:t>
            </a:r>
            <a:r>
              <a:rPr lang="en"/>
              <a:t>technologically</a:t>
            </a:r>
            <a:r>
              <a:rPr lang="en"/>
              <a:t> inferior to its competitors. The hotel lacks a proper hotel management system that requires more employees to be hired than other hotels of its size and are still using the traditional keys compared to their competitors keycards.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graphicFrame>
        <p:nvGraphicFramePr>
          <p:cNvPr id="199" name="Google Shape;199;p32"/>
          <p:cNvGraphicFramePr/>
          <p:nvPr/>
        </p:nvGraphicFramePr>
        <p:xfrm>
          <a:off x="1600200" y="1042475"/>
          <a:ext cx="3000000" cy="3000000"/>
        </p:xfrm>
        <a:graphic>
          <a:graphicData uri="http://schemas.openxmlformats.org/drawingml/2006/table">
            <a:tbl>
              <a:tblPr>
                <a:noFill/>
                <a:tableStyleId>{D3A895C6-5BAF-4213-B159-941752783F06}</a:tableStyleId>
              </a:tblPr>
              <a:tblGrid>
                <a:gridCol w="2971800"/>
                <a:gridCol w="2971800"/>
              </a:tblGrid>
              <a:tr h="266700">
                <a:tc gridSpan="2">
                  <a:txBody>
                    <a:bodyPr>
                      <a:noAutofit/>
                    </a:bodyPr>
                    <a:lstStyle/>
                    <a:p>
                      <a:pPr indent="0" lvl="0" marL="0" rtl="0" algn="l">
                        <a:spcBef>
                          <a:spcPts val="0"/>
                        </a:spcBef>
                        <a:spcAft>
                          <a:spcPts val="0"/>
                        </a:spcAft>
                        <a:buNone/>
                      </a:pPr>
                      <a:r>
                        <a:rPr b="1" lang="en" sz="1100" u="sng">
                          <a:solidFill>
                            <a:srgbClr val="FFFFFF"/>
                          </a:solidFill>
                        </a:rPr>
                        <a:t>Main flow</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hMerge="1"/>
              </a:tr>
              <a:tr h="508000">
                <a:tc>
                  <a:txBody>
                    <a:bodyPr>
                      <a:noAutofit/>
                    </a:bodyPr>
                    <a:lstStyle/>
                    <a:p>
                      <a:pPr indent="0" lvl="0" marL="0" rtl="0" algn="l">
                        <a:spcBef>
                          <a:spcPts val="0"/>
                        </a:spcBef>
                        <a:spcAft>
                          <a:spcPts val="0"/>
                        </a:spcAft>
                        <a:buNone/>
                      </a:pPr>
                      <a:r>
                        <a:rPr lang="en" sz="1100">
                          <a:solidFill>
                            <a:srgbClr val="FFFFFF"/>
                          </a:solidFill>
                        </a:rPr>
                        <a:t>Guest to call for taxi through app</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Application screen should display from hotel or to hotel</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100">
                          <a:solidFill>
                            <a:srgbClr val="FFFFFF"/>
                          </a:solidFill>
                        </a:rPr>
                        <a:t>Select the From Hotel option</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Page will display destination , estimated cost.</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100">
                          <a:solidFill>
                            <a:srgbClr val="FFFFFF"/>
                          </a:solidFill>
                        </a:rPr>
                        <a:t>Confirm booking and payment method.</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Page will display payment methods ( Cash, Credit/Debit Card)</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100">
                          <a:solidFill>
                            <a:srgbClr val="FFFFFF"/>
                          </a:solidFill>
                        </a:rPr>
                        <a:t>Booking successful</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Page will display estimated time of arrival for taxi</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100">
                          <a:solidFill>
                            <a:srgbClr val="FFFFFF"/>
                          </a:solidFill>
                        </a:rPr>
                        <a:t>Notification is sent to guest when taxi has arrived</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App will send a notification to the guest’s phone</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266700">
                <a:tc gridSpan="2">
                  <a:txBody>
                    <a:bodyPr>
                      <a:noAutofit/>
                    </a:bodyPr>
                    <a:lstStyle/>
                    <a:p>
                      <a:pPr indent="0" lvl="0" marL="0" rtl="0" algn="l">
                        <a:spcBef>
                          <a:spcPts val="0"/>
                        </a:spcBef>
                        <a:spcAft>
                          <a:spcPts val="0"/>
                        </a:spcAft>
                        <a:buNone/>
                      </a:pPr>
                      <a:r>
                        <a:rPr b="1" lang="en" sz="1100" u="sng">
                          <a:solidFill>
                            <a:srgbClr val="FFFFFF"/>
                          </a:solidFill>
                        </a:rPr>
                        <a:t>Alternate flow (Guest did not board the taxi after 5 minutes.)</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hMerge="1"/>
              </a:tr>
              <a:tr h="266700">
                <a:tc>
                  <a:txBody>
                    <a:bodyPr>
                      <a:noAutofit/>
                    </a:bodyPr>
                    <a:lstStyle/>
                    <a:p>
                      <a:pPr indent="0" lvl="0" marL="0" rtl="0" algn="l">
                        <a:spcBef>
                          <a:spcPts val="0"/>
                        </a:spcBef>
                        <a:spcAft>
                          <a:spcPts val="0"/>
                        </a:spcAft>
                        <a:buNone/>
                      </a:pPr>
                      <a:r>
                        <a:rPr lang="en" sz="1100">
                          <a:solidFill>
                            <a:srgbClr val="FFFFFF"/>
                          </a:solidFill>
                        </a:rPr>
                        <a:t>Notification would be made to the main desk.</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Main desk would be alerted.</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266700">
                <a:tc>
                  <a:txBody>
                    <a:bodyPr>
                      <a:noAutofit/>
                    </a:bodyPr>
                    <a:lstStyle/>
                    <a:p>
                      <a:pPr indent="0" lvl="0" marL="0" rtl="0" algn="l">
                        <a:spcBef>
                          <a:spcPts val="0"/>
                        </a:spcBef>
                        <a:spcAft>
                          <a:spcPts val="0"/>
                        </a:spcAft>
                        <a:buNone/>
                      </a:pPr>
                      <a:r>
                        <a:rPr lang="en" sz="1100">
                          <a:solidFill>
                            <a:srgbClr val="FFFFFF"/>
                          </a:solidFill>
                        </a:rPr>
                        <a:t>Main desk would call up the hotel room</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Phone in the hotel room would ring informing the guest that the taxi has arrived.</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200" name="Google Shape;200;p32"/>
          <p:cNvSpPr txBox="1"/>
          <p:nvPr/>
        </p:nvSpPr>
        <p:spPr>
          <a:xfrm>
            <a:off x="1665750" y="373675"/>
            <a:ext cx="58125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Convenience </a:t>
            </a:r>
            <a:r>
              <a:rPr lang="en" sz="1800">
                <a:solidFill>
                  <a:srgbClr val="FFFFFF"/>
                </a:solidFill>
              </a:rPr>
              <a:t>module (Booking a taxi from the hotel)</a:t>
            </a:r>
            <a:endParaRPr sz="18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ctrTitle"/>
          </p:nvPr>
        </p:nvSpPr>
        <p:spPr>
          <a:xfrm>
            <a:off x="1761178" y="287108"/>
            <a:ext cx="5361300" cy="144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Requirement</a:t>
            </a:r>
            <a:endParaRPr/>
          </a:p>
        </p:txBody>
      </p:sp>
      <p:graphicFrame>
        <p:nvGraphicFramePr>
          <p:cNvPr id="206" name="Google Shape;206;p33"/>
          <p:cNvGraphicFramePr/>
          <p:nvPr/>
        </p:nvGraphicFramePr>
        <p:xfrm>
          <a:off x="1470025" y="2492600"/>
          <a:ext cx="3000000" cy="3000000"/>
        </p:xfrm>
        <a:graphic>
          <a:graphicData uri="http://schemas.openxmlformats.org/drawingml/2006/table">
            <a:tbl>
              <a:tblPr>
                <a:noFill/>
                <a:tableStyleId>{D3A895C6-5BAF-4213-B159-941752783F06}</a:tableStyleId>
              </a:tblPr>
              <a:tblGrid>
                <a:gridCol w="2971800"/>
                <a:gridCol w="2971800"/>
              </a:tblGrid>
              <a:tr h="12700">
                <a:tc>
                  <a:txBody>
                    <a:bodyPr>
                      <a:noAutofit/>
                    </a:bodyPr>
                    <a:lstStyle/>
                    <a:p>
                      <a:pPr indent="0" lvl="0" marL="0" rtl="0" algn="l">
                        <a:spcBef>
                          <a:spcPts val="0"/>
                        </a:spcBef>
                        <a:spcAft>
                          <a:spcPts val="0"/>
                        </a:spcAft>
                        <a:buNone/>
                      </a:pPr>
                      <a:r>
                        <a:rPr lang="en" sz="1100">
                          <a:solidFill>
                            <a:srgbClr val="FFFFFF"/>
                          </a:solidFill>
                        </a:rPr>
                        <a:t>Name</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Name of staff member</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100">
                          <a:solidFill>
                            <a:srgbClr val="FFFFFF"/>
                          </a:solidFill>
                        </a:rPr>
                        <a:t>Department</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Where staff is working at</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100">
                          <a:solidFill>
                            <a:srgbClr val="FFFFFF"/>
                          </a:solidFill>
                        </a:rPr>
                        <a:t>Salary</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100">
                          <a:solidFill>
                            <a:srgbClr val="FFFFFF"/>
                          </a:solidFill>
                        </a:rPr>
                        <a:t>How much is the salary</a:t>
                      </a:r>
                      <a:endParaRPr sz="1100">
                        <a:solidFill>
                          <a:srgbClr val="FFFFFF"/>
                        </a:solidFill>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207" name="Google Shape;207;p33"/>
          <p:cNvSpPr txBox="1"/>
          <p:nvPr/>
        </p:nvSpPr>
        <p:spPr>
          <a:xfrm>
            <a:off x="964275" y="1426150"/>
            <a:ext cx="2716500" cy="1576800"/>
          </a:xfrm>
          <a:prstGeom prst="rect">
            <a:avLst/>
          </a:prstGeom>
          <a:noFill/>
          <a:ln>
            <a:noFill/>
          </a:ln>
        </p:spPr>
        <p:txBody>
          <a:bodyPr anchorCtr="0" anchor="ctr" bIns="91425" lIns="91425" spcFirstLastPara="1" rIns="91425" wrap="square" tIns="91425">
            <a:noAutofit/>
          </a:bodyPr>
          <a:lstStyle/>
          <a:p>
            <a:pPr indent="0" lvl="0" marL="368300" rtl="0" algn="l">
              <a:lnSpc>
                <a:spcPct val="115000"/>
              </a:lnSpc>
              <a:spcBef>
                <a:spcPts val="0"/>
              </a:spcBef>
              <a:spcAft>
                <a:spcPts val="0"/>
              </a:spcAft>
              <a:buNone/>
            </a:pPr>
            <a:r>
              <a:rPr b="1" lang="en" sz="2400">
                <a:solidFill>
                  <a:srgbClr val="FFFFFF"/>
                </a:solidFill>
              </a:rPr>
              <a:t>Staff</a:t>
            </a:r>
            <a:endParaRPr b="1" sz="24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ctrTitle"/>
          </p:nvPr>
        </p:nvSpPr>
        <p:spPr>
          <a:xfrm>
            <a:off x="1802963" y="251904"/>
            <a:ext cx="5361300" cy="7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interface</a:t>
            </a:r>
            <a:endParaRPr/>
          </a:p>
        </p:txBody>
      </p:sp>
      <p:pic>
        <p:nvPicPr>
          <p:cNvPr id="213" name="Google Shape;213;p34"/>
          <p:cNvPicPr preferRelativeResize="0"/>
          <p:nvPr/>
        </p:nvPicPr>
        <p:blipFill rotWithShape="1">
          <a:blip r:embed="rId3">
            <a:alphaModFix/>
          </a:blip>
          <a:srcRect b="-6315" l="723" r="-5589" t="0"/>
          <a:stretch/>
        </p:blipFill>
        <p:spPr>
          <a:xfrm>
            <a:off x="517975" y="961400"/>
            <a:ext cx="3297000" cy="4054575"/>
          </a:xfrm>
          <a:prstGeom prst="rect">
            <a:avLst/>
          </a:prstGeom>
          <a:noFill/>
          <a:ln>
            <a:noFill/>
          </a:ln>
        </p:spPr>
      </p:pic>
      <p:pic>
        <p:nvPicPr>
          <p:cNvPr id="214" name="Google Shape;214;p34"/>
          <p:cNvPicPr preferRelativeResize="0"/>
          <p:nvPr/>
        </p:nvPicPr>
        <p:blipFill rotWithShape="1">
          <a:blip r:embed="rId4">
            <a:alphaModFix/>
          </a:blip>
          <a:srcRect b="0" l="504" r="514" t="0"/>
          <a:stretch/>
        </p:blipFill>
        <p:spPr>
          <a:xfrm>
            <a:off x="4509700" y="977946"/>
            <a:ext cx="3297000" cy="407626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5"/>
          <p:cNvSpPr txBox="1"/>
          <p:nvPr>
            <p:ph type="ctrTitle"/>
          </p:nvPr>
        </p:nvSpPr>
        <p:spPr>
          <a:xfrm>
            <a:off x="1802963" y="251904"/>
            <a:ext cx="5361300" cy="7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interface</a:t>
            </a:r>
            <a:endParaRPr/>
          </a:p>
        </p:txBody>
      </p:sp>
      <p:pic>
        <p:nvPicPr>
          <p:cNvPr id="220" name="Google Shape;220;p35"/>
          <p:cNvPicPr preferRelativeResize="0"/>
          <p:nvPr/>
        </p:nvPicPr>
        <p:blipFill rotWithShape="1">
          <a:blip r:embed="rId3">
            <a:alphaModFix/>
          </a:blip>
          <a:srcRect b="-5084" l="0" r="-5764" t="689"/>
          <a:stretch/>
        </p:blipFill>
        <p:spPr>
          <a:xfrm>
            <a:off x="664275" y="847001"/>
            <a:ext cx="3357550" cy="4116050"/>
          </a:xfrm>
          <a:prstGeom prst="rect">
            <a:avLst/>
          </a:prstGeom>
          <a:noFill/>
          <a:ln>
            <a:noFill/>
          </a:ln>
        </p:spPr>
      </p:pic>
      <p:pic>
        <p:nvPicPr>
          <p:cNvPr id="221" name="Google Shape;221;p35"/>
          <p:cNvPicPr preferRelativeResize="0"/>
          <p:nvPr/>
        </p:nvPicPr>
        <p:blipFill rotWithShape="1">
          <a:blip r:embed="rId4">
            <a:alphaModFix/>
          </a:blip>
          <a:srcRect b="119" l="0" r="0" t="119"/>
          <a:stretch/>
        </p:blipFill>
        <p:spPr>
          <a:xfrm>
            <a:off x="5048400" y="846988"/>
            <a:ext cx="3162300" cy="3876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ctrTitle"/>
          </p:nvPr>
        </p:nvSpPr>
        <p:spPr>
          <a:xfrm>
            <a:off x="2898150" y="404500"/>
            <a:ext cx="3347700" cy="81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227" name="Google Shape;227;p36"/>
          <p:cNvSpPr txBox="1"/>
          <p:nvPr/>
        </p:nvSpPr>
        <p:spPr>
          <a:xfrm>
            <a:off x="321475" y="1940725"/>
            <a:ext cx="8679600" cy="300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FFFFFF"/>
                </a:solidFill>
              </a:rPr>
              <a:t>We assumed that the current computer is Pentium 4 running on the Windows XP Support Package 2 operating system. It has a 1GB ram and a 160GB hard disk. It is connected to the internet via a broadband connection. Due to the limited budget the system would not need to be integrated into existing systems.</a:t>
            </a:r>
            <a:endParaRPr sz="18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7"/>
          <p:cNvSpPr txBox="1"/>
          <p:nvPr>
            <p:ph type="ctrTitle"/>
          </p:nvPr>
        </p:nvSpPr>
        <p:spPr>
          <a:xfrm>
            <a:off x="945600" y="332650"/>
            <a:ext cx="7252800" cy="75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Database</a:t>
            </a:r>
            <a:r>
              <a:rPr lang="en"/>
              <a:t> Design</a:t>
            </a:r>
            <a:endParaRPr/>
          </a:p>
        </p:txBody>
      </p:sp>
      <p:pic>
        <p:nvPicPr>
          <p:cNvPr id="233" name="Google Shape;233;p37"/>
          <p:cNvPicPr preferRelativeResize="0"/>
          <p:nvPr/>
        </p:nvPicPr>
        <p:blipFill>
          <a:blip r:embed="rId3">
            <a:alphaModFix/>
          </a:blip>
          <a:stretch>
            <a:fillRect/>
          </a:stretch>
        </p:blipFill>
        <p:spPr>
          <a:xfrm>
            <a:off x="915900" y="1399925"/>
            <a:ext cx="7312200" cy="2343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8"/>
          <p:cNvSpPr txBox="1"/>
          <p:nvPr>
            <p:ph type="ctrTitle"/>
          </p:nvPr>
        </p:nvSpPr>
        <p:spPr>
          <a:xfrm>
            <a:off x="1891350" y="207854"/>
            <a:ext cx="5361300" cy="78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 Design</a:t>
            </a:r>
            <a:endParaRPr/>
          </a:p>
        </p:txBody>
      </p:sp>
      <p:pic>
        <p:nvPicPr>
          <p:cNvPr id="239" name="Google Shape;239;p38"/>
          <p:cNvPicPr preferRelativeResize="0"/>
          <p:nvPr/>
        </p:nvPicPr>
        <p:blipFill>
          <a:blip r:embed="rId3">
            <a:alphaModFix/>
          </a:blip>
          <a:stretch>
            <a:fillRect/>
          </a:stretch>
        </p:blipFill>
        <p:spPr>
          <a:xfrm>
            <a:off x="1483976" y="996850"/>
            <a:ext cx="6176049" cy="4048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9"/>
          <p:cNvSpPr txBox="1"/>
          <p:nvPr>
            <p:ph type="ctrTitle"/>
          </p:nvPr>
        </p:nvSpPr>
        <p:spPr>
          <a:xfrm>
            <a:off x="225525" y="142200"/>
            <a:ext cx="8741100" cy="73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Interface Design(Mobile)</a:t>
            </a:r>
            <a:endParaRPr/>
          </a:p>
        </p:txBody>
      </p:sp>
      <p:sp>
        <p:nvSpPr>
          <p:cNvPr id="245" name="Google Shape;245;p39"/>
          <p:cNvSpPr txBox="1"/>
          <p:nvPr/>
        </p:nvSpPr>
        <p:spPr>
          <a:xfrm>
            <a:off x="3693075" y="882000"/>
            <a:ext cx="5273400" cy="3985200"/>
          </a:xfrm>
          <a:prstGeom prst="rect">
            <a:avLst/>
          </a:prstGeom>
          <a:noFill/>
          <a:ln>
            <a:noFill/>
          </a:ln>
        </p:spPr>
        <p:txBody>
          <a:bodyPr anchorCtr="0" anchor="t" bIns="91425" lIns="91425" spcFirstLastPara="1" rIns="91425" wrap="square" tIns="91425">
            <a:noAutofit/>
          </a:bodyPr>
          <a:lstStyle/>
          <a:p>
            <a:pPr indent="0" lvl="0" marL="228600" rtl="0" algn="l">
              <a:lnSpc>
                <a:spcPct val="115000"/>
              </a:lnSpc>
              <a:spcBef>
                <a:spcPts val="0"/>
              </a:spcBef>
              <a:spcAft>
                <a:spcPts val="0"/>
              </a:spcAft>
              <a:buNone/>
            </a:pPr>
            <a:r>
              <a:rPr lang="en">
                <a:solidFill>
                  <a:srgbClr val="FFFFFF"/>
                </a:solidFill>
              </a:rPr>
              <a:t>This is the home page, this is what the customer first sees when the load up the application for the first time. </a:t>
            </a:r>
            <a:endParaRPr>
              <a:solidFill>
                <a:srgbClr val="FFFFFF"/>
              </a:solidFill>
            </a:endParaRPr>
          </a:p>
          <a:p>
            <a:pPr indent="0" lvl="0" marL="228600" rtl="0" algn="l">
              <a:lnSpc>
                <a:spcPct val="115000"/>
              </a:lnSpc>
              <a:spcBef>
                <a:spcPts val="0"/>
              </a:spcBef>
              <a:spcAft>
                <a:spcPts val="0"/>
              </a:spcAft>
              <a:buNone/>
            </a:pPr>
            <a:r>
              <a:rPr lang="en">
                <a:solidFill>
                  <a:srgbClr val="FFFFFF"/>
                </a:solidFill>
              </a:rPr>
              <a:t>There is two option here, first option is for new customers where they sign up to use the application. </a:t>
            </a:r>
            <a:endParaRPr>
              <a:solidFill>
                <a:srgbClr val="FFFFFF"/>
              </a:solidFill>
            </a:endParaRPr>
          </a:p>
          <a:p>
            <a:pPr indent="0" lvl="0" marL="228600" rtl="0" algn="l">
              <a:lnSpc>
                <a:spcPct val="115000"/>
              </a:lnSpc>
              <a:spcBef>
                <a:spcPts val="0"/>
              </a:spcBef>
              <a:spcAft>
                <a:spcPts val="0"/>
              </a:spcAft>
              <a:buNone/>
            </a:pPr>
            <a:r>
              <a:rPr lang="en">
                <a:solidFill>
                  <a:srgbClr val="FFFFFF"/>
                </a:solidFill>
              </a:rPr>
              <a:t>Second option is for existing customer where they already have an account but logged out previously. </a:t>
            </a:r>
            <a:endParaRPr>
              <a:solidFill>
                <a:srgbClr val="FFFFFF"/>
              </a:solidFill>
            </a:endParaRPr>
          </a:p>
          <a:p>
            <a:pPr indent="0" lvl="0" marL="228600" rtl="0" algn="l">
              <a:lnSpc>
                <a:spcPct val="115000"/>
              </a:lnSpc>
              <a:spcBef>
                <a:spcPts val="0"/>
              </a:spcBef>
              <a:spcAft>
                <a:spcPts val="0"/>
              </a:spcAft>
              <a:buNone/>
            </a:pPr>
            <a:r>
              <a:rPr lang="en">
                <a:solidFill>
                  <a:srgbClr val="FFFFFF"/>
                </a:solidFill>
              </a:rPr>
              <a:t>As the application needs a user account before the customer can access the hotel’s features, most features like booking a room, room services will be locked until the login with a valid account.</a:t>
            </a:r>
            <a:br>
              <a:rPr lang="en">
                <a:solidFill>
                  <a:srgbClr val="FFFFFF"/>
                </a:solidFill>
              </a:rPr>
            </a:br>
            <a:endParaRPr>
              <a:solidFill>
                <a:srgbClr val="FFFFFF"/>
              </a:solidFill>
            </a:endParaRPr>
          </a:p>
        </p:txBody>
      </p:sp>
      <p:pic>
        <p:nvPicPr>
          <p:cNvPr id="246" name="Google Shape;246;p39"/>
          <p:cNvPicPr preferRelativeResize="0"/>
          <p:nvPr/>
        </p:nvPicPr>
        <p:blipFill>
          <a:blip r:embed="rId3">
            <a:alphaModFix/>
          </a:blip>
          <a:stretch>
            <a:fillRect/>
          </a:stretch>
        </p:blipFill>
        <p:spPr>
          <a:xfrm>
            <a:off x="225525" y="845775"/>
            <a:ext cx="3343275" cy="4057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txBox="1"/>
          <p:nvPr/>
        </p:nvSpPr>
        <p:spPr>
          <a:xfrm>
            <a:off x="3693075" y="882000"/>
            <a:ext cx="5273400" cy="3985200"/>
          </a:xfrm>
          <a:prstGeom prst="rect">
            <a:avLst/>
          </a:prstGeom>
          <a:noFill/>
          <a:ln>
            <a:noFill/>
          </a:ln>
        </p:spPr>
        <p:txBody>
          <a:bodyPr anchorCtr="0" anchor="t" bIns="91425" lIns="91425" spcFirstLastPara="1" rIns="91425" wrap="square" tIns="91425">
            <a:noAutofit/>
          </a:bodyPr>
          <a:lstStyle/>
          <a:p>
            <a:pPr indent="0" lvl="0" marL="228600" rtl="0" algn="l">
              <a:lnSpc>
                <a:spcPct val="115000"/>
              </a:lnSpc>
              <a:spcBef>
                <a:spcPts val="0"/>
              </a:spcBef>
              <a:spcAft>
                <a:spcPts val="0"/>
              </a:spcAft>
              <a:buClr>
                <a:srgbClr val="000000"/>
              </a:buClr>
              <a:buSzPts val="1100"/>
              <a:buFont typeface="Arial"/>
              <a:buNone/>
            </a:pPr>
            <a:r>
              <a:rPr lang="en">
                <a:solidFill>
                  <a:srgbClr val="FFFFFF"/>
                </a:solidFill>
              </a:rPr>
              <a:t>This is the booking page that appears when after user logins into the mobile application. For the both the check in and check out selection, a calendar pop out will be used to select the dates. The reason for this is that the user would not have to manually enter the date that they are checking in and out, making it less troublesome and more convenient for the users.</a:t>
            </a:r>
            <a:br>
              <a:rPr lang="en">
                <a:solidFill>
                  <a:srgbClr val="FFFFFF"/>
                </a:solidFill>
              </a:rPr>
            </a:br>
            <a:r>
              <a:rPr lang="en">
                <a:solidFill>
                  <a:srgbClr val="FFFFFF"/>
                </a:solidFill>
              </a:rPr>
              <a:t>As for the room type, a drop down list will be used instead as room type have only two options compared to dates, for example, standard and premium.</a:t>
            </a:r>
            <a:br>
              <a:rPr lang="en">
                <a:solidFill>
                  <a:srgbClr val="FFFFFF"/>
                </a:solidFill>
              </a:rPr>
            </a:br>
            <a:r>
              <a:rPr lang="en">
                <a:solidFill>
                  <a:srgbClr val="FFFFFF"/>
                </a:solidFill>
              </a:rPr>
              <a:t>The selection for number of adults and number of children will also be using a drop down list using the range of 0-3 for both. The reasoning behind this is that we do not expect that many people using a single room by itself as each room will only have two beds at most, along two floor mattress if needed.</a:t>
            </a:r>
            <a:br>
              <a:rPr lang="en">
                <a:solidFill>
                  <a:srgbClr val="FFFFFF"/>
                </a:solidFill>
              </a:rPr>
            </a:br>
            <a:endParaRPr>
              <a:solidFill>
                <a:srgbClr val="FFFFFF"/>
              </a:solidFill>
            </a:endParaRPr>
          </a:p>
        </p:txBody>
      </p:sp>
      <p:sp>
        <p:nvSpPr>
          <p:cNvPr id="252" name="Google Shape;252;p40"/>
          <p:cNvSpPr txBox="1"/>
          <p:nvPr>
            <p:ph type="ctrTitle"/>
          </p:nvPr>
        </p:nvSpPr>
        <p:spPr>
          <a:xfrm>
            <a:off x="201450" y="142200"/>
            <a:ext cx="8741100" cy="73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Interface Design(Mobile)</a:t>
            </a:r>
            <a:endParaRPr/>
          </a:p>
        </p:txBody>
      </p:sp>
      <p:pic>
        <p:nvPicPr>
          <p:cNvPr id="253" name="Google Shape;253;p40"/>
          <p:cNvPicPr preferRelativeResize="0"/>
          <p:nvPr/>
        </p:nvPicPr>
        <p:blipFill rotWithShape="1">
          <a:blip r:embed="rId3">
            <a:alphaModFix/>
          </a:blip>
          <a:srcRect b="0" l="377" r="377" t="0"/>
          <a:stretch/>
        </p:blipFill>
        <p:spPr>
          <a:xfrm>
            <a:off x="201450" y="762975"/>
            <a:ext cx="3552070" cy="4380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Google Shape;258;p41"/>
          <p:cNvPicPr preferRelativeResize="0"/>
          <p:nvPr/>
        </p:nvPicPr>
        <p:blipFill rotWithShape="1">
          <a:blip r:embed="rId3">
            <a:alphaModFix/>
          </a:blip>
          <a:srcRect b="641" l="0" r="0" t="651"/>
          <a:stretch/>
        </p:blipFill>
        <p:spPr>
          <a:xfrm>
            <a:off x="115850" y="790625"/>
            <a:ext cx="3479725" cy="4265800"/>
          </a:xfrm>
          <a:prstGeom prst="rect">
            <a:avLst/>
          </a:prstGeom>
          <a:noFill/>
          <a:ln>
            <a:noFill/>
          </a:ln>
        </p:spPr>
      </p:pic>
      <p:sp>
        <p:nvSpPr>
          <p:cNvPr id="259" name="Google Shape;259;p41"/>
          <p:cNvSpPr txBox="1"/>
          <p:nvPr/>
        </p:nvSpPr>
        <p:spPr>
          <a:xfrm>
            <a:off x="3693075" y="882000"/>
            <a:ext cx="5273400" cy="3985200"/>
          </a:xfrm>
          <a:prstGeom prst="rect">
            <a:avLst/>
          </a:prstGeom>
          <a:noFill/>
          <a:ln>
            <a:noFill/>
          </a:ln>
        </p:spPr>
        <p:txBody>
          <a:bodyPr anchorCtr="0" anchor="t" bIns="91425" lIns="91425" spcFirstLastPara="1" rIns="91425" wrap="square" tIns="91425">
            <a:noAutofit/>
          </a:bodyPr>
          <a:lstStyle/>
          <a:p>
            <a:pPr indent="0" lvl="0" marL="228600" rtl="0" algn="l">
              <a:lnSpc>
                <a:spcPct val="115000"/>
              </a:lnSpc>
              <a:spcBef>
                <a:spcPts val="0"/>
              </a:spcBef>
              <a:spcAft>
                <a:spcPts val="0"/>
              </a:spcAft>
              <a:buNone/>
            </a:pPr>
            <a:r>
              <a:rPr lang="en">
                <a:solidFill>
                  <a:srgbClr val="FFFFFF"/>
                </a:solidFill>
              </a:rPr>
              <a:t>This is the services page that mobile application users will see after they have selected and confirmed a room of their choosing.</a:t>
            </a:r>
            <a:endParaRPr>
              <a:solidFill>
                <a:srgbClr val="FFFFFF"/>
              </a:solidFill>
            </a:endParaRPr>
          </a:p>
          <a:p>
            <a:pPr indent="0" lvl="0" marL="228600" rtl="0" algn="l">
              <a:lnSpc>
                <a:spcPct val="115000"/>
              </a:lnSpc>
              <a:spcBef>
                <a:spcPts val="0"/>
              </a:spcBef>
              <a:spcAft>
                <a:spcPts val="0"/>
              </a:spcAft>
              <a:buNone/>
            </a:pPr>
            <a:r>
              <a:rPr lang="en">
                <a:solidFill>
                  <a:srgbClr val="FFFFFF"/>
                </a:solidFill>
              </a:rPr>
              <a:t>As the application recognise which room the customer have booked, all of the services will be linked to that particular room.  </a:t>
            </a:r>
            <a:endParaRPr>
              <a:solidFill>
                <a:srgbClr val="FFFFFF"/>
              </a:solidFill>
            </a:endParaRPr>
          </a:p>
          <a:p>
            <a:pPr indent="0" lvl="0" marL="228600" rtl="0" algn="l">
              <a:lnSpc>
                <a:spcPct val="115000"/>
              </a:lnSpc>
              <a:spcBef>
                <a:spcPts val="0"/>
              </a:spcBef>
              <a:spcAft>
                <a:spcPts val="0"/>
              </a:spcAft>
              <a:buNone/>
            </a:pPr>
            <a:r>
              <a:rPr lang="en">
                <a:solidFill>
                  <a:srgbClr val="FFFFFF"/>
                </a:solidFill>
              </a:rPr>
              <a:t>Room services options are chosen using a drop down list. The call taxi function works by first select a time that the customer want the taxi to arrive follow by the location where the taxi is arriving. </a:t>
            </a:r>
            <a:endParaRPr>
              <a:solidFill>
                <a:srgbClr val="FFFFFF"/>
              </a:solidFill>
            </a:endParaRPr>
          </a:p>
          <a:p>
            <a:pPr indent="0" lvl="0" marL="228600" rtl="0" algn="l">
              <a:lnSpc>
                <a:spcPct val="115000"/>
              </a:lnSpc>
              <a:spcBef>
                <a:spcPts val="0"/>
              </a:spcBef>
              <a:spcAft>
                <a:spcPts val="0"/>
              </a:spcAft>
              <a:buNone/>
            </a:pPr>
            <a:r>
              <a:rPr lang="en">
                <a:solidFill>
                  <a:srgbClr val="FFFFFF"/>
                </a:solidFill>
              </a:rPr>
              <a:t>Fees will be automatically added to the customer’s bill when the check their bill.</a:t>
            </a:r>
            <a:endParaRPr>
              <a:solidFill>
                <a:srgbClr val="FFFFFF"/>
              </a:solidFill>
            </a:endParaRPr>
          </a:p>
        </p:txBody>
      </p:sp>
      <p:sp>
        <p:nvSpPr>
          <p:cNvPr id="260" name="Google Shape;260;p41"/>
          <p:cNvSpPr txBox="1"/>
          <p:nvPr>
            <p:ph type="ctrTitle"/>
          </p:nvPr>
        </p:nvSpPr>
        <p:spPr>
          <a:xfrm>
            <a:off x="201450" y="142200"/>
            <a:ext cx="8741100" cy="73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Interface Design(Mobile)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ctrTitle"/>
          </p:nvPr>
        </p:nvSpPr>
        <p:spPr>
          <a:xfrm>
            <a:off x="1212600" y="373700"/>
            <a:ext cx="6718800" cy="89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proposed solution</a:t>
            </a:r>
            <a:endParaRPr/>
          </a:p>
        </p:txBody>
      </p:sp>
      <p:sp>
        <p:nvSpPr>
          <p:cNvPr id="98" name="Google Shape;98;p15"/>
          <p:cNvSpPr txBox="1"/>
          <p:nvPr>
            <p:ph idx="1" type="subTitle"/>
          </p:nvPr>
        </p:nvSpPr>
        <p:spPr>
          <a:xfrm>
            <a:off x="597450" y="1448250"/>
            <a:ext cx="7949100" cy="28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After going through multiple iterations of the plan, the team has decided on creating a management system that makes use of mobile devices and the NFC system to create a more modern system to manage the hotel. Customers would be able to check in and out with their phones after an </a:t>
            </a:r>
            <a:r>
              <a:rPr lang="en"/>
              <a:t>identity</a:t>
            </a:r>
            <a:r>
              <a:rPr lang="en"/>
              <a:t> token is assigned to the guest’s smartphone . The guest can also request services such as room service from their smartphones at any point of time.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2"/>
          <p:cNvSpPr txBox="1"/>
          <p:nvPr/>
        </p:nvSpPr>
        <p:spPr>
          <a:xfrm>
            <a:off x="3693075" y="882000"/>
            <a:ext cx="5273400" cy="3985200"/>
          </a:xfrm>
          <a:prstGeom prst="rect">
            <a:avLst/>
          </a:prstGeom>
          <a:noFill/>
          <a:ln>
            <a:noFill/>
          </a:ln>
        </p:spPr>
        <p:txBody>
          <a:bodyPr anchorCtr="0" anchor="t" bIns="91425" lIns="91425" spcFirstLastPara="1" rIns="91425" wrap="square" tIns="91425">
            <a:noAutofit/>
          </a:bodyPr>
          <a:lstStyle/>
          <a:p>
            <a:pPr indent="0" lvl="0" marL="228600" rtl="0" algn="l">
              <a:lnSpc>
                <a:spcPct val="115000"/>
              </a:lnSpc>
              <a:spcBef>
                <a:spcPts val="0"/>
              </a:spcBef>
              <a:spcAft>
                <a:spcPts val="0"/>
              </a:spcAft>
              <a:buNone/>
            </a:pPr>
            <a:r>
              <a:rPr lang="en">
                <a:solidFill>
                  <a:srgbClr val="FFFFFF"/>
                </a:solidFill>
              </a:rPr>
              <a:t>The is the room unlocker page, the special feature of this application. </a:t>
            </a:r>
            <a:endParaRPr>
              <a:solidFill>
                <a:srgbClr val="FFFFFF"/>
              </a:solidFill>
            </a:endParaRPr>
          </a:p>
          <a:p>
            <a:pPr indent="0" lvl="0" marL="228600" rtl="0" algn="l">
              <a:lnSpc>
                <a:spcPct val="115000"/>
              </a:lnSpc>
              <a:spcBef>
                <a:spcPts val="0"/>
              </a:spcBef>
              <a:spcAft>
                <a:spcPts val="0"/>
              </a:spcAft>
              <a:buNone/>
            </a:pPr>
            <a:r>
              <a:rPr lang="en">
                <a:solidFill>
                  <a:srgbClr val="FFFFFF"/>
                </a:solidFill>
              </a:rPr>
              <a:t>Customer simply need to scan this code with the room’s scanner. </a:t>
            </a:r>
            <a:endParaRPr>
              <a:solidFill>
                <a:srgbClr val="FFFFFF"/>
              </a:solidFill>
            </a:endParaRPr>
          </a:p>
          <a:p>
            <a:pPr indent="0" lvl="0" marL="228600" rtl="0" algn="l">
              <a:lnSpc>
                <a:spcPct val="115000"/>
              </a:lnSpc>
              <a:spcBef>
                <a:spcPts val="0"/>
              </a:spcBef>
              <a:spcAft>
                <a:spcPts val="0"/>
              </a:spcAft>
              <a:buNone/>
            </a:pPr>
            <a:r>
              <a:rPr lang="en">
                <a:solidFill>
                  <a:srgbClr val="FFFFFF"/>
                </a:solidFill>
              </a:rPr>
              <a:t>The code is in big enough that the scanner is able to scan it properly. </a:t>
            </a:r>
            <a:endParaRPr>
              <a:solidFill>
                <a:srgbClr val="FFFFFF"/>
              </a:solidFill>
            </a:endParaRPr>
          </a:p>
          <a:p>
            <a:pPr indent="0" lvl="0" marL="228600" rtl="0" algn="l">
              <a:lnSpc>
                <a:spcPct val="115000"/>
              </a:lnSpc>
              <a:spcBef>
                <a:spcPts val="0"/>
              </a:spcBef>
              <a:spcAft>
                <a:spcPts val="0"/>
              </a:spcAft>
              <a:buNone/>
            </a:pPr>
            <a:r>
              <a:rPr lang="en">
                <a:solidFill>
                  <a:srgbClr val="FFFFFF"/>
                </a:solidFill>
              </a:rPr>
              <a:t>As with the services page, this code is unique to each customer and will only unlock the rooms that they have booked, it will not work with any other rooms.</a:t>
            </a:r>
            <a:endParaRPr>
              <a:solidFill>
                <a:srgbClr val="FFFFFF"/>
              </a:solidFill>
            </a:endParaRPr>
          </a:p>
        </p:txBody>
      </p:sp>
      <p:sp>
        <p:nvSpPr>
          <p:cNvPr id="266" name="Google Shape;266;p42"/>
          <p:cNvSpPr txBox="1"/>
          <p:nvPr>
            <p:ph type="ctrTitle"/>
          </p:nvPr>
        </p:nvSpPr>
        <p:spPr>
          <a:xfrm>
            <a:off x="201450" y="142200"/>
            <a:ext cx="8741100" cy="73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Interface Design(Mobile)</a:t>
            </a:r>
            <a:endParaRPr/>
          </a:p>
        </p:txBody>
      </p:sp>
      <p:pic>
        <p:nvPicPr>
          <p:cNvPr id="267" name="Google Shape;267;p42"/>
          <p:cNvPicPr preferRelativeResize="0"/>
          <p:nvPr/>
        </p:nvPicPr>
        <p:blipFill rotWithShape="1">
          <a:blip r:embed="rId3">
            <a:alphaModFix/>
          </a:blip>
          <a:srcRect b="119" l="0" r="0" t="119"/>
          <a:stretch/>
        </p:blipFill>
        <p:spPr>
          <a:xfrm>
            <a:off x="201450" y="734389"/>
            <a:ext cx="3491625" cy="428041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id="272" name="Google Shape;272;p43"/>
          <p:cNvPicPr preferRelativeResize="0"/>
          <p:nvPr/>
        </p:nvPicPr>
        <p:blipFill>
          <a:blip r:embed="rId3">
            <a:alphaModFix/>
          </a:blip>
          <a:stretch>
            <a:fillRect/>
          </a:stretch>
        </p:blipFill>
        <p:spPr>
          <a:xfrm>
            <a:off x="1724063" y="950475"/>
            <a:ext cx="5695874" cy="3972426"/>
          </a:xfrm>
          <a:prstGeom prst="rect">
            <a:avLst/>
          </a:prstGeom>
          <a:noFill/>
          <a:ln>
            <a:noFill/>
          </a:ln>
        </p:spPr>
      </p:pic>
      <p:sp>
        <p:nvSpPr>
          <p:cNvPr id="273" name="Google Shape;273;p43"/>
          <p:cNvSpPr txBox="1"/>
          <p:nvPr>
            <p:ph type="ctrTitle"/>
          </p:nvPr>
        </p:nvSpPr>
        <p:spPr>
          <a:xfrm>
            <a:off x="425700" y="127850"/>
            <a:ext cx="8292600" cy="73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User Interface Design (Web application)</a:t>
            </a:r>
            <a:endParaRPr sz="3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4"/>
          <p:cNvSpPr txBox="1"/>
          <p:nvPr>
            <p:ph type="ctrTitle"/>
          </p:nvPr>
        </p:nvSpPr>
        <p:spPr>
          <a:xfrm>
            <a:off x="2237100" y="969250"/>
            <a:ext cx="5001900" cy="73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PROGRAM DESIGN</a:t>
            </a:r>
            <a:endParaRPr sz="3600"/>
          </a:p>
        </p:txBody>
      </p:sp>
      <p:sp>
        <p:nvSpPr>
          <p:cNvPr id="279" name="Google Shape;279;p44"/>
          <p:cNvSpPr txBox="1"/>
          <p:nvPr/>
        </p:nvSpPr>
        <p:spPr>
          <a:xfrm>
            <a:off x="79275" y="1709050"/>
            <a:ext cx="4492800" cy="3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Use case Name: Hotel Check In and Check Out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Actors: User, Hotel administrator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Trigger: User wants to make online booking through the application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Preconditions: The users can make an online booking of hotel rooms if the room is available and the users can check in and out of the hotel rooms by using the application once the room is ready and to check out on the day and time they have selected</a:t>
            </a:r>
            <a:endParaRPr>
              <a:solidFill>
                <a:srgbClr val="FFFFFF"/>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0" name="Google Shape;280;p44"/>
          <p:cNvSpPr txBox="1"/>
          <p:nvPr/>
        </p:nvSpPr>
        <p:spPr>
          <a:xfrm>
            <a:off x="4666325" y="1600475"/>
            <a:ext cx="4477800" cy="3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Normal Flows:</a:t>
            </a:r>
            <a:br>
              <a:rPr lang="en">
                <a:solidFill>
                  <a:srgbClr val="FFFFFF"/>
                </a:solidFill>
              </a:rPr>
            </a:br>
            <a:r>
              <a:rPr lang="en">
                <a:solidFill>
                  <a:srgbClr val="FFFFFF"/>
                </a:solidFill>
              </a:rPr>
              <a:t>1.	Register user’s information.</a:t>
            </a:r>
            <a:br>
              <a:rPr lang="en">
                <a:solidFill>
                  <a:srgbClr val="FFFFFF"/>
                </a:solidFill>
              </a:rPr>
            </a:br>
            <a:r>
              <a:rPr lang="en">
                <a:solidFill>
                  <a:srgbClr val="FFFFFF"/>
                </a:solidFill>
              </a:rPr>
              <a:t>2.	User will choose which types of room that are available in that hotel.</a:t>
            </a:r>
            <a:br>
              <a:rPr lang="en">
                <a:solidFill>
                  <a:srgbClr val="FFFFFF"/>
                </a:solidFill>
              </a:rPr>
            </a:br>
            <a:r>
              <a:rPr lang="en">
                <a:solidFill>
                  <a:srgbClr val="FFFFFF"/>
                </a:solidFill>
              </a:rPr>
              <a:t>3.	User will select date for their stay in that hotel..</a:t>
            </a:r>
            <a:br>
              <a:rPr lang="en">
                <a:solidFill>
                  <a:srgbClr val="FFFFFF"/>
                </a:solidFill>
              </a:rPr>
            </a:br>
            <a:r>
              <a:rPr lang="en">
                <a:solidFill>
                  <a:srgbClr val="FFFFFF"/>
                </a:solidFill>
              </a:rPr>
              <a:t>4.	View availability of rooms.</a:t>
            </a:r>
            <a:br>
              <a:rPr lang="en">
                <a:solidFill>
                  <a:srgbClr val="FFFFFF"/>
                </a:solidFill>
              </a:rPr>
            </a:br>
            <a:r>
              <a:rPr lang="en">
                <a:solidFill>
                  <a:srgbClr val="FFFFFF"/>
                </a:solidFill>
              </a:rPr>
              <a:t>5.	User select and confirm booking.</a:t>
            </a:r>
            <a:br>
              <a:rPr lang="en">
                <a:solidFill>
                  <a:srgbClr val="FFFFFF"/>
                </a:solidFill>
              </a:rPr>
            </a:br>
            <a:r>
              <a:rPr lang="en">
                <a:solidFill>
                  <a:srgbClr val="FFFFFF"/>
                </a:solidFill>
              </a:rPr>
              <a:t>6.	User can check in into the hotel through the application on the day of checking in.</a:t>
            </a:r>
            <a:br>
              <a:rPr lang="en">
                <a:solidFill>
                  <a:srgbClr val="FFFFFF"/>
                </a:solidFill>
              </a:rPr>
            </a:br>
            <a:r>
              <a:rPr lang="en">
                <a:solidFill>
                  <a:srgbClr val="FFFFFF"/>
                </a:solidFill>
              </a:rPr>
              <a:t>7.	User can check out of from their room by using the application.</a:t>
            </a:r>
            <a:br>
              <a:rPr lang="en">
                <a:solidFill>
                  <a:srgbClr val="FFFFFF"/>
                </a:solidFill>
              </a:rPr>
            </a:br>
            <a:r>
              <a:rPr lang="en">
                <a:solidFill>
                  <a:srgbClr val="FFFFFF"/>
                </a:solidFill>
              </a:rPr>
              <a:t>Alternative flow:</a:t>
            </a:r>
            <a:br>
              <a:rPr lang="en">
                <a:solidFill>
                  <a:srgbClr val="FFFFFF"/>
                </a:solidFill>
              </a:rPr>
            </a:br>
            <a:r>
              <a:rPr lang="en">
                <a:solidFill>
                  <a:srgbClr val="FFFFFF"/>
                </a:solidFill>
              </a:rPr>
              <a:t>4a. Rooms fully booked, user must choose other dates of booking.</a:t>
            </a:r>
            <a:br>
              <a:rPr lang="en">
                <a:solidFill>
                  <a:srgbClr val="FFFFFF"/>
                </a:solidFill>
              </a:rPr>
            </a:br>
            <a:r>
              <a:rPr lang="en">
                <a:solidFill>
                  <a:srgbClr val="FFFFFF"/>
                </a:solidFill>
              </a:rPr>
              <a:t>5a. User will receive a confirmation reservation email or text message from the hotel.</a:t>
            </a:r>
            <a:br>
              <a:rPr lang="en">
                <a:solidFill>
                  <a:srgbClr val="FFFFFF"/>
                </a:solidFill>
              </a:rPr>
            </a:b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5"/>
          <p:cNvSpPr txBox="1"/>
          <p:nvPr>
            <p:ph type="ctrTitle"/>
          </p:nvPr>
        </p:nvSpPr>
        <p:spPr>
          <a:xfrm>
            <a:off x="2654125" y="-133648"/>
            <a:ext cx="5361300" cy="114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a:t>
            </a:r>
            <a:r>
              <a:rPr lang="en"/>
              <a:t> Design</a:t>
            </a:r>
            <a:endParaRPr/>
          </a:p>
        </p:txBody>
      </p:sp>
      <p:pic>
        <p:nvPicPr>
          <p:cNvPr id="286" name="Google Shape;286;p45"/>
          <p:cNvPicPr preferRelativeResize="0"/>
          <p:nvPr/>
        </p:nvPicPr>
        <p:blipFill rotWithShape="1">
          <a:blip r:embed="rId3">
            <a:alphaModFix/>
          </a:blip>
          <a:srcRect b="0" l="1120" r="-1120" t="0"/>
          <a:stretch/>
        </p:blipFill>
        <p:spPr>
          <a:xfrm>
            <a:off x="1205675" y="68650"/>
            <a:ext cx="6736901" cy="5009376"/>
          </a:xfrm>
          <a:prstGeom prst="rect">
            <a:avLst/>
          </a:prstGeom>
          <a:noFill/>
          <a:ln cap="flat" cmpd="sng" w="38100">
            <a:solidFill>
              <a:srgbClr val="000000"/>
            </a:solidFill>
            <a:prstDash val="solid"/>
            <a:miter lim="8000"/>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6"/>
          <p:cNvSpPr txBox="1"/>
          <p:nvPr>
            <p:ph type="ctrTitle"/>
          </p:nvPr>
        </p:nvSpPr>
        <p:spPr>
          <a:xfrm>
            <a:off x="1891353" y="369933"/>
            <a:ext cx="5361300" cy="144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a:t>
            </a:r>
            <a:r>
              <a:rPr lang="en"/>
              <a:t> Design</a:t>
            </a:r>
            <a:endParaRPr/>
          </a:p>
        </p:txBody>
      </p:sp>
      <p:pic>
        <p:nvPicPr>
          <p:cNvPr id="292" name="Google Shape;292;p46"/>
          <p:cNvPicPr preferRelativeResize="0"/>
          <p:nvPr/>
        </p:nvPicPr>
        <p:blipFill>
          <a:blip r:embed="rId3">
            <a:alphaModFix/>
          </a:blip>
          <a:stretch>
            <a:fillRect/>
          </a:stretch>
        </p:blipFill>
        <p:spPr>
          <a:xfrm>
            <a:off x="1256350" y="2171733"/>
            <a:ext cx="5943600" cy="1905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7"/>
          <p:cNvSpPr txBox="1"/>
          <p:nvPr>
            <p:ph type="ctrTitle"/>
          </p:nvPr>
        </p:nvSpPr>
        <p:spPr>
          <a:xfrm>
            <a:off x="1891353" y="369933"/>
            <a:ext cx="5361300" cy="144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Unit testing</a:t>
            </a:r>
            <a:endParaRPr/>
          </a:p>
          <a:p>
            <a:pPr indent="0" lvl="0" marL="0" rtl="0" algn="l">
              <a:spcBef>
                <a:spcPts val="0"/>
              </a:spcBef>
              <a:spcAft>
                <a:spcPts val="0"/>
              </a:spcAft>
              <a:buNone/>
            </a:pPr>
            <a:r>
              <a:rPr lang="en"/>
              <a:t>Booking module</a:t>
            </a:r>
            <a:endParaRPr/>
          </a:p>
        </p:txBody>
      </p:sp>
      <p:sp>
        <p:nvSpPr>
          <p:cNvPr id="298" name="Google Shape;298;p47"/>
          <p:cNvSpPr txBox="1"/>
          <p:nvPr/>
        </p:nvSpPr>
        <p:spPr>
          <a:xfrm>
            <a:off x="1514075" y="1963225"/>
            <a:ext cx="5991000" cy="277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solidFill>
                  <a:srgbClr val="FFFFFF"/>
                </a:solidFill>
              </a:rPr>
              <a:t>Web project nowadays is very different and has different requirements. No software out there has all the necessary features out of the box, so when it comes to special client requirements we have to develop new module development and unit testing to custom made for this software. My team have use naming convention (camel case) in our code to allow us to easier understand which code is used for what purpose. Example we will be using the first few letters of the name is used to denote the type of the word. We used our self developed testing methodologies to test our software as it allows us to customise for our own software.</a:t>
            </a:r>
            <a:endParaRPr>
              <a:solidFill>
                <a:srgbClr val="FFFFFF"/>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8"/>
          <p:cNvSpPr txBox="1"/>
          <p:nvPr>
            <p:ph type="ctrTitle"/>
          </p:nvPr>
        </p:nvSpPr>
        <p:spPr>
          <a:xfrm>
            <a:off x="1961625" y="84322"/>
            <a:ext cx="5361300" cy="20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Housekeeping and staff management module</a:t>
            </a:r>
            <a:endParaRPr/>
          </a:p>
        </p:txBody>
      </p:sp>
      <p:sp>
        <p:nvSpPr>
          <p:cNvPr id="304" name="Google Shape;304;p48"/>
          <p:cNvSpPr txBox="1"/>
          <p:nvPr/>
        </p:nvSpPr>
        <p:spPr>
          <a:xfrm>
            <a:off x="1018925" y="2276625"/>
            <a:ext cx="6963300" cy="2403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500"/>
              </a:spcBef>
              <a:spcAft>
                <a:spcPts val="0"/>
              </a:spcAft>
              <a:buClr>
                <a:srgbClr val="FFFFFF"/>
              </a:buClr>
              <a:buSzPts val="1400"/>
              <a:buChar char="●"/>
            </a:pPr>
            <a:r>
              <a:rPr lang="en">
                <a:solidFill>
                  <a:srgbClr val="FFFFFF"/>
                </a:solidFill>
              </a:rPr>
              <a:t>My team use getter and setter methods for code refactoring. </a:t>
            </a:r>
            <a:endParaRPr>
              <a:solidFill>
                <a:srgbClr val="FFFFFF"/>
              </a:solidFill>
            </a:endParaRPr>
          </a:p>
          <a:p>
            <a:pPr indent="-317500" lvl="0" marL="457200" rtl="0" algn="l">
              <a:lnSpc>
                <a:spcPct val="115000"/>
              </a:lnSpc>
              <a:spcBef>
                <a:spcPts val="0"/>
              </a:spcBef>
              <a:spcAft>
                <a:spcPts val="0"/>
              </a:spcAft>
              <a:buClr>
                <a:srgbClr val="FFFFFF"/>
              </a:buClr>
              <a:buSzPts val="1400"/>
              <a:buChar char="●"/>
            </a:pPr>
            <a:r>
              <a:rPr lang="en">
                <a:solidFill>
                  <a:srgbClr val="FFFFFF"/>
                </a:solidFill>
              </a:rPr>
              <a:t>Getter and setter method is to be able to see the username and room number of the guest. </a:t>
            </a:r>
            <a:endParaRPr>
              <a:solidFill>
                <a:srgbClr val="FFFFFF"/>
              </a:solidFill>
            </a:endParaRPr>
          </a:p>
          <a:p>
            <a:pPr indent="-317500" lvl="0" marL="457200" rtl="0" algn="l">
              <a:lnSpc>
                <a:spcPct val="115000"/>
              </a:lnSpc>
              <a:spcBef>
                <a:spcPts val="0"/>
              </a:spcBef>
              <a:spcAft>
                <a:spcPts val="0"/>
              </a:spcAft>
              <a:buClr>
                <a:srgbClr val="FFFFFF"/>
              </a:buClr>
              <a:buSzPts val="1400"/>
              <a:buChar char="●"/>
            </a:pPr>
            <a:r>
              <a:rPr lang="en">
                <a:solidFill>
                  <a:srgbClr val="FFFFFF"/>
                </a:solidFill>
              </a:rPr>
              <a:t>For the staff management we use the naming convention (camel case) the roster system.</a:t>
            </a:r>
            <a:endParaRPr>
              <a:solidFill>
                <a:srgbClr val="FFFFFF"/>
              </a:solidFill>
            </a:endParaRPr>
          </a:p>
          <a:p>
            <a:pPr indent="-317500" lvl="0" marL="457200" rtl="0" algn="l">
              <a:lnSpc>
                <a:spcPct val="115000"/>
              </a:lnSpc>
              <a:spcBef>
                <a:spcPts val="0"/>
              </a:spcBef>
              <a:spcAft>
                <a:spcPts val="0"/>
              </a:spcAft>
              <a:buClr>
                <a:srgbClr val="FFFFFF"/>
              </a:buClr>
              <a:buSzPts val="1400"/>
              <a:buChar char="●"/>
            </a:pPr>
            <a:r>
              <a:rPr lang="en">
                <a:solidFill>
                  <a:srgbClr val="FFFFFF"/>
                </a:solidFill>
              </a:rPr>
              <a:t>Staff names by two names joined together as one compound word.</a:t>
            </a:r>
            <a:endParaRPr>
              <a:solidFill>
                <a:srgbClr val="FFFFFF"/>
              </a:solidFill>
            </a:endParaRPr>
          </a:p>
          <a:p>
            <a:pPr indent="-317500" lvl="0" marL="457200" rtl="0" algn="l">
              <a:lnSpc>
                <a:spcPct val="115000"/>
              </a:lnSpc>
              <a:spcBef>
                <a:spcPts val="0"/>
              </a:spcBef>
              <a:spcAft>
                <a:spcPts val="0"/>
              </a:spcAft>
              <a:buClr>
                <a:srgbClr val="FFFFFF"/>
              </a:buClr>
              <a:buSzPts val="1400"/>
              <a:buChar char="●"/>
            </a:pPr>
            <a:r>
              <a:rPr lang="en">
                <a:solidFill>
                  <a:srgbClr val="FFFFFF"/>
                </a:solidFill>
              </a:rPr>
              <a:t>Staff could select the name of staff to view their roster</a:t>
            </a:r>
            <a:endParaRPr>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9"/>
          <p:cNvSpPr txBox="1"/>
          <p:nvPr>
            <p:ph type="ctrTitle"/>
          </p:nvPr>
        </p:nvSpPr>
        <p:spPr>
          <a:xfrm>
            <a:off x="1891353" y="51183"/>
            <a:ext cx="5361300" cy="144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Convenience</a:t>
            </a:r>
            <a:r>
              <a:rPr lang="en"/>
              <a:t>  module</a:t>
            </a:r>
            <a:endParaRPr/>
          </a:p>
        </p:txBody>
      </p:sp>
      <p:sp>
        <p:nvSpPr>
          <p:cNvPr id="310" name="Google Shape;310;p49"/>
          <p:cNvSpPr txBox="1"/>
          <p:nvPr/>
        </p:nvSpPr>
        <p:spPr>
          <a:xfrm>
            <a:off x="883825" y="1485100"/>
            <a:ext cx="7570200" cy="3158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Char char="●"/>
            </a:pPr>
            <a:r>
              <a:rPr lang="en" sz="1200">
                <a:solidFill>
                  <a:srgbClr val="FFFFFF"/>
                </a:solidFill>
              </a:rPr>
              <a:t>The naming convention the convenience module will be using the the camel case. </a:t>
            </a:r>
            <a:endParaRPr sz="1200">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Examples of it would be taxiTime, taxiStatus, taxiPrice. </a:t>
            </a:r>
            <a:endParaRPr sz="1200">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We have used code refactoring to refactor the codes that was part of the api given to us by the taxi companies. </a:t>
            </a:r>
            <a:endParaRPr sz="1200">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We have refactored the code so that the design of the api better fits our system.</a:t>
            </a:r>
            <a:endParaRPr sz="1200">
              <a:solidFill>
                <a:srgbClr val="FFFFFF"/>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0"/>
          <p:cNvSpPr txBox="1"/>
          <p:nvPr>
            <p:ph type="ctrTitle"/>
          </p:nvPr>
        </p:nvSpPr>
        <p:spPr>
          <a:xfrm>
            <a:off x="1891353" y="369933"/>
            <a:ext cx="5361300" cy="144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Reporting</a:t>
            </a:r>
            <a:r>
              <a:rPr lang="en"/>
              <a:t> module</a:t>
            </a:r>
            <a:endParaRPr/>
          </a:p>
        </p:txBody>
      </p:sp>
      <p:sp>
        <p:nvSpPr>
          <p:cNvPr id="316" name="Google Shape;316;p50"/>
          <p:cNvSpPr txBox="1"/>
          <p:nvPr/>
        </p:nvSpPr>
        <p:spPr>
          <a:xfrm>
            <a:off x="873300" y="2051925"/>
            <a:ext cx="7414200" cy="253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The variable naming convention are done using camel case, for example, UserName and Password where the beginning letter is uppercase.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Normal data is input such as the right UserName, John and Password, pass123, the system will display the next page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Abnormal data is input such as ÑσAÑ░├ for password, the system will display a “password not accepted” message.</a:t>
            </a:r>
            <a:endParaRPr>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1"/>
          <p:cNvSpPr txBox="1"/>
          <p:nvPr>
            <p:ph type="ctrTitle"/>
          </p:nvPr>
        </p:nvSpPr>
        <p:spPr>
          <a:xfrm>
            <a:off x="1891353" y="369933"/>
            <a:ext cx="5361300" cy="144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integration</a:t>
            </a:r>
            <a:endParaRPr/>
          </a:p>
        </p:txBody>
      </p:sp>
      <p:sp>
        <p:nvSpPr>
          <p:cNvPr id="322" name="Google Shape;322;p51"/>
          <p:cNvSpPr txBox="1"/>
          <p:nvPr/>
        </p:nvSpPr>
        <p:spPr>
          <a:xfrm>
            <a:off x="849050" y="2010525"/>
            <a:ext cx="7032900" cy="2319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Char char="●"/>
            </a:pPr>
            <a:r>
              <a:rPr lang="en">
                <a:solidFill>
                  <a:srgbClr val="FFFFFF"/>
                </a:solidFill>
              </a:rPr>
              <a:t>System integration is done using GitHub. </a:t>
            </a:r>
            <a:endParaRPr>
              <a:solidFill>
                <a:srgbClr val="FFFFFF"/>
              </a:solidFill>
            </a:endParaRPr>
          </a:p>
          <a:p>
            <a:pPr indent="-317500" lvl="0" marL="457200" rtl="0" algn="l">
              <a:lnSpc>
                <a:spcPct val="115000"/>
              </a:lnSpc>
              <a:spcBef>
                <a:spcPts val="0"/>
              </a:spcBef>
              <a:spcAft>
                <a:spcPts val="0"/>
              </a:spcAft>
              <a:buClr>
                <a:srgbClr val="FFFFFF"/>
              </a:buClr>
              <a:buSzPts val="1400"/>
              <a:buChar char="●"/>
            </a:pPr>
            <a:r>
              <a:rPr lang="en">
                <a:solidFill>
                  <a:srgbClr val="FFFFFF"/>
                </a:solidFill>
              </a:rPr>
              <a:t>When the software modules from different team members are done, it can be uploaded onto the GitHub repository during the integration phrase. </a:t>
            </a:r>
            <a:endParaRPr>
              <a:solidFill>
                <a:srgbClr val="FFFFFF"/>
              </a:solidFill>
            </a:endParaRPr>
          </a:p>
          <a:p>
            <a:pPr indent="-317500" lvl="0" marL="457200" rtl="0" algn="l">
              <a:lnSpc>
                <a:spcPct val="115000"/>
              </a:lnSpc>
              <a:spcBef>
                <a:spcPts val="0"/>
              </a:spcBef>
              <a:spcAft>
                <a:spcPts val="0"/>
              </a:spcAft>
              <a:buClr>
                <a:srgbClr val="FFFFFF"/>
              </a:buClr>
              <a:buSzPts val="1400"/>
              <a:buChar char="●"/>
            </a:pPr>
            <a:r>
              <a:rPr lang="en">
                <a:solidFill>
                  <a:srgbClr val="FFFFFF"/>
                </a:solidFill>
              </a:rPr>
              <a:t>This ensures that all the different modules are kept in a single location, rather than having multiple links for different modules.</a:t>
            </a:r>
            <a:endParaRPr>
              <a:solidFill>
                <a:srgbClr val="FFFFFF"/>
              </a:solidFill>
            </a:endParaRPr>
          </a:p>
          <a:p>
            <a:pPr indent="-317500" lvl="0" marL="457200" rtl="0" algn="l">
              <a:lnSpc>
                <a:spcPct val="115000"/>
              </a:lnSpc>
              <a:spcBef>
                <a:spcPts val="0"/>
              </a:spcBef>
              <a:spcAft>
                <a:spcPts val="0"/>
              </a:spcAft>
              <a:buClr>
                <a:srgbClr val="FFFFFF"/>
              </a:buClr>
              <a:buSzPts val="1400"/>
              <a:buChar char="●"/>
            </a:pPr>
            <a:r>
              <a:rPr lang="en">
                <a:solidFill>
                  <a:srgbClr val="FFFFFF"/>
                </a:solidFill>
              </a:rPr>
              <a:t>Team members create a account to be able to push codes into the </a:t>
            </a:r>
            <a:r>
              <a:rPr lang="en">
                <a:solidFill>
                  <a:srgbClr val="FFFFFF"/>
                </a:solidFill>
              </a:rPr>
              <a:t>repository</a:t>
            </a:r>
            <a:endParaRPr>
              <a:solidFill>
                <a:srgbClr val="FFFFFF"/>
              </a:solidFill>
            </a:endParaRPr>
          </a:p>
          <a:p>
            <a:pPr indent="-317500" lvl="0" marL="457200" rtl="0" algn="l">
              <a:lnSpc>
                <a:spcPct val="115000"/>
              </a:lnSpc>
              <a:spcBef>
                <a:spcPts val="0"/>
              </a:spcBef>
              <a:spcAft>
                <a:spcPts val="0"/>
              </a:spcAft>
              <a:buClr>
                <a:srgbClr val="FFFFFF"/>
              </a:buClr>
              <a:buSzPts val="1400"/>
              <a:buChar char="●"/>
            </a:pPr>
            <a:r>
              <a:rPr lang="en">
                <a:solidFill>
                  <a:srgbClr val="FFFFFF"/>
                </a:solidFill>
              </a:rPr>
              <a:t>Those without account are only able to download but not edit or delete the codes</a:t>
            </a:r>
            <a:r>
              <a:rPr lang="en">
                <a:solidFill>
                  <a:srgbClr val="FFFFFF"/>
                </a:solidFill>
              </a:rPr>
              <a:t>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1891350" y="476354"/>
            <a:ext cx="5361300" cy="81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Features included</a:t>
            </a:r>
            <a:endParaRPr/>
          </a:p>
        </p:txBody>
      </p:sp>
      <p:sp>
        <p:nvSpPr>
          <p:cNvPr id="104" name="Google Shape;104;p16"/>
          <p:cNvSpPr txBox="1"/>
          <p:nvPr>
            <p:ph idx="1" type="subTitle"/>
          </p:nvPr>
        </p:nvSpPr>
        <p:spPr>
          <a:xfrm>
            <a:off x="1891350" y="1727709"/>
            <a:ext cx="5361300" cy="2242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Mobile application</a:t>
            </a:r>
            <a:endParaRPr/>
          </a:p>
          <a:p>
            <a:pPr indent="-361950" lvl="0" marL="457200" rtl="0" algn="l">
              <a:spcBef>
                <a:spcPts val="0"/>
              </a:spcBef>
              <a:spcAft>
                <a:spcPts val="0"/>
              </a:spcAft>
              <a:buSzPts val="2100"/>
              <a:buChar char="●"/>
            </a:pPr>
            <a:r>
              <a:rPr lang="en"/>
              <a:t>Unlock hotel room door</a:t>
            </a:r>
            <a:endParaRPr/>
          </a:p>
          <a:p>
            <a:pPr indent="-361950" lvl="0" marL="457200" rtl="0" algn="l">
              <a:spcBef>
                <a:spcPts val="0"/>
              </a:spcBef>
              <a:spcAft>
                <a:spcPts val="0"/>
              </a:spcAft>
              <a:buSzPts val="2100"/>
              <a:buChar char="●"/>
            </a:pPr>
            <a:r>
              <a:rPr lang="en"/>
              <a:t>Check in and out of hotel</a:t>
            </a:r>
            <a:endParaRPr/>
          </a:p>
          <a:p>
            <a:pPr indent="-361950" lvl="0" marL="457200" rtl="0" algn="l">
              <a:spcBef>
                <a:spcPts val="0"/>
              </a:spcBef>
              <a:spcAft>
                <a:spcPts val="0"/>
              </a:spcAft>
              <a:buSzPts val="2100"/>
              <a:buChar char="●"/>
            </a:pPr>
            <a:r>
              <a:rPr lang="en"/>
              <a:t>Easy access to customer services remotely</a:t>
            </a:r>
            <a:endParaRPr/>
          </a:p>
          <a:p>
            <a:pPr indent="-361950" lvl="0" marL="457200" rtl="0" algn="l">
              <a:spcBef>
                <a:spcPts val="0"/>
              </a:spcBef>
              <a:spcAft>
                <a:spcPts val="0"/>
              </a:spcAft>
              <a:buSzPts val="2100"/>
              <a:buChar char="●"/>
            </a:pPr>
            <a:r>
              <a:rPr lang="en"/>
              <a:t>Ability to book taxi remotely</a:t>
            </a:r>
            <a:endParaRPr/>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2"/>
          <p:cNvSpPr txBox="1"/>
          <p:nvPr>
            <p:ph type="ctrTitle"/>
          </p:nvPr>
        </p:nvSpPr>
        <p:spPr>
          <a:xfrm>
            <a:off x="1891350" y="140629"/>
            <a:ext cx="5361300" cy="70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cases</a:t>
            </a:r>
            <a:endParaRPr/>
          </a:p>
        </p:txBody>
      </p:sp>
      <p:sp>
        <p:nvSpPr>
          <p:cNvPr id="328" name="Google Shape;328;p52"/>
          <p:cNvSpPr txBox="1"/>
          <p:nvPr/>
        </p:nvSpPr>
        <p:spPr>
          <a:xfrm>
            <a:off x="1739025" y="1998225"/>
            <a:ext cx="6303000" cy="23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FFFFFF"/>
              </a:solidFill>
              <a:latin typeface="Roboto"/>
              <a:ea typeface="Roboto"/>
              <a:cs typeface="Roboto"/>
              <a:sym typeface="Roboto"/>
            </a:endParaRPr>
          </a:p>
        </p:txBody>
      </p:sp>
      <p:graphicFrame>
        <p:nvGraphicFramePr>
          <p:cNvPr id="329" name="Google Shape;329;p52"/>
          <p:cNvGraphicFramePr/>
          <p:nvPr/>
        </p:nvGraphicFramePr>
        <p:xfrm>
          <a:off x="1222563" y="895150"/>
          <a:ext cx="3000000" cy="3000000"/>
        </p:xfrm>
        <a:graphic>
          <a:graphicData uri="http://schemas.openxmlformats.org/drawingml/2006/table">
            <a:tbl>
              <a:tblPr>
                <a:noFill/>
                <a:tableStyleId>{BF862D2B-7203-47A1-8345-CBCE8E804AFC}</a:tableStyleId>
              </a:tblPr>
              <a:tblGrid>
                <a:gridCol w="469525"/>
                <a:gridCol w="1266825"/>
                <a:gridCol w="1524000"/>
                <a:gridCol w="1381125"/>
                <a:gridCol w="1390650"/>
                <a:gridCol w="863625"/>
              </a:tblGrid>
              <a:tr h="292100">
                <a:tc>
                  <a:txBody>
                    <a:bodyPr>
                      <a:noAutofit/>
                    </a:bodyPr>
                    <a:lstStyle/>
                    <a:p>
                      <a:pPr indent="0" lvl="0" marL="0" rtl="0" algn="l">
                        <a:lnSpc>
                          <a:spcPct val="115000"/>
                        </a:lnSpc>
                        <a:spcBef>
                          <a:spcPts val="0"/>
                        </a:spcBef>
                        <a:spcAft>
                          <a:spcPts val="0"/>
                        </a:spcAft>
                        <a:buNone/>
                      </a:pPr>
                      <a:r>
                        <a:rPr b="1" lang="en" sz="1200">
                          <a:solidFill>
                            <a:srgbClr val="FFFFFF"/>
                          </a:solidFill>
                        </a:rPr>
                        <a:t>S/No</a:t>
                      </a:r>
                      <a:endParaRPr b="1" sz="12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FFFFFF"/>
                          </a:solidFill>
                        </a:rPr>
                        <a:t>Steps</a:t>
                      </a:r>
                      <a:endParaRPr b="1"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FFFFFF"/>
                          </a:solidFill>
                        </a:rPr>
                        <a:t>Test Data</a:t>
                      </a:r>
                      <a:endParaRPr b="1"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FFFFFF"/>
                          </a:solidFill>
                        </a:rPr>
                        <a:t>Expected Results</a:t>
                      </a:r>
                      <a:endParaRPr b="1"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FFFFFF"/>
                          </a:solidFill>
                        </a:rPr>
                        <a:t>Actual Results</a:t>
                      </a:r>
                      <a:endParaRPr b="1"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FFFFFF"/>
                          </a:solidFill>
                        </a:rPr>
                        <a:t>Remark</a:t>
                      </a:r>
                      <a:endParaRPr b="1"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304800">
                <a:tc>
                  <a:txBody>
                    <a:bodyPr>
                      <a:noAutofit/>
                    </a:bodyPr>
                    <a:lstStyle/>
                    <a:p>
                      <a:pPr indent="0" lvl="0" marL="0" rtl="0" algn="l">
                        <a:lnSpc>
                          <a:spcPct val="115000"/>
                        </a:lnSpc>
                        <a:spcBef>
                          <a:spcPts val="0"/>
                        </a:spcBef>
                        <a:spcAft>
                          <a:spcPts val="0"/>
                        </a:spcAft>
                        <a:buNone/>
                      </a:pPr>
                      <a:r>
                        <a:rPr lang="en" sz="1200">
                          <a:solidFill>
                            <a:srgbClr val="FFFFFF"/>
                          </a:solidFill>
                        </a:rPr>
                        <a:t>1</a:t>
                      </a:r>
                      <a:endParaRPr sz="12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FFFFFF"/>
                          </a:solidFill>
                        </a:rPr>
                        <a:t>Guest to choose their check-in and check-out date</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Checkin: 24/07/2019</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Checkout: 26/07/2019</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FFFFFF"/>
                          </a:solidFill>
                        </a:rPr>
                        <a:t>Page will display room and total amount</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FFFFFF"/>
                          </a:solidFill>
                        </a:rPr>
                        <a:t>Page will display room and total amount</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279400" rtl="0" algn="l">
                        <a:lnSpc>
                          <a:spcPct val="115000"/>
                        </a:lnSpc>
                        <a:spcBef>
                          <a:spcPts val="0"/>
                        </a:spcBef>
                        <a:spcAft>
                          <a:spcPts val="0"/>
                        </a:spcAft>
                        <a:buNone/>
                      </a:pPr>
                      <a:r>
                        <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304800">
                <a:tc>
                  <a:txBody>
                    <a:bodyPr>
                      <a:noAutofit/>
                    </a:bodyPr>
                    <a:lstStyle/>
                    <a:p>
                      <a:pPr indent="0" lvl="0" marL="0" rtl="0" algn="l">
                        <a:lnSpc>
                          <a:spcPct val="115000"/>
                        </a:lnSpc>
                        <a:spcBef>
                          <a:spcPts val="0"/>
                        </a:spcBef>
                        <a:spcAft>
                          <a:spcPts val="0"/>
                        </a:spcAft>
                        <a:buNone/>
                      </a:pPr>
                      <a:r>
                        <a:rPr lang="en" sz="1200">
                          <a:solidFill>
                            <a:srgbClr val="FFFFFF"/>
                          </a:solidFill>
                        </a:rPr>
                        <a:t>1a</a:t>
                      </a:r>
                      <a:endParaRPr sz="12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System shows that chosen date have no room available</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Checkin: 24/07/2019</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Checkout: 26/07/2019</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Page will display: Sorry no room available for selected date</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Page will display: Sorry no room available for selected date</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279400" rtl="0" algn="l">
                        <a:lnSpc>
                          <a:spcPct val="115000"/>
                        </a:lnSpc>
                        <a:spcBef>
                          <a:spcPts val="0"/>
                        </a:spcBef>
                        <a:spcAft>
                          <a:spcPts val="0"/>
                        </a:spcAft>
                        <a:buNone/>
                      </a:pPr>
                      <a:r>
                        <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304800">
                <a:tc>
                  <a:txBody>
                    <a:bodyPr>
                      <a:noAutofit/>
                    </a:bodyPr>
                    <a:lstStyle/>
                    <a:p>
                      <a:pPr indent="0" lvl="0" marL="0" rtl="0" algn="l">
                        <a:lnSpc>
                          <a:spcPct val="115000"/>
                        </a:lnSpc>
                        <a:spcBef>
                          <a:spcPts val="0"/>
                        </a:spcBef>
                        <a:spcAft>
                          <a:spcPts val="0"/>
                        </a:spcAft>
                        <a:buNone/>
                      </a:pPr>
                      <a:r>
                        <a:rPr lang="en" sz="1200">
                          <a:solidFill>
                            <a:srgbClr val="FFFFFF"/>
                          </a:solidFill>
                        </a:rPr>
                        <a:t>1b</a:t>
                      </a:r>
                      <a:endParaRPr sz="12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System informed that user key in wrong date format</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Checkin: 24/07/2019</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Checkout: </a:t>
                      </a:r>
                      <a:r>
                        <a:rPr lang="en" sz="1200" u="sng">
                          <a:solidFill>
                            <a:srgbClr val="FFFFFF"/>
                          </a:solidFill>
                        </a:rPr>
                        <a:t>32</a:t>
                      </a:r>
                      <a:r>
                        <a:rPr lang="en" sz="1200">
                          <a:solidFill>
                            <a:srgbClr val="FFFFFF"/>
                          </a:solidFill>
                        </a:rPr>
                        <a:t>/07/2019</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Page will display: Please check date format</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Page will display: Please check date format</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279400" rtl="0" algn="l">
                        <a:lnSpc>
                          <a:spcPct val="115000"/>
                        </a:lnSpc>
                        <a:spcBef>
                          <a:spcPts val="0"/>
                        </a:spcBef>
                        <a:spcAft>
                          <a:spcPts val="0"/>
                        </a:spcAft>
                        <a:buNone/>
                      </a:pPr>
                      <a:r>
                        <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3"/>
          <p:cNvSpPr txBox="1"/>
          <p:nvPr>
            <p:ph type="ctrTitle"/>
          </p:nvPr>
        </p:nvSpPr>
        <p:spPr>
          <a:xfrm>
            <a:off x="1891350" y="301280"/>
            <a:ext cx="5361300" cy="50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cases</a:t>
            </a:r>
            <a:endParaRPr/>
          </a:p>
        </p:txBody>
      </p:sp>
      <p:sp>
        <p:nvSpPr>
          <p:cNvPr id="335" name="Google Shape;335;p53"/>
          <p:cNvSpPr txBox="1"/>
          <p:nvPr/>
        </p:nvSpPr>
        <p:spPr>
          <a:xfrm>
            <a:off x="1677500" y="2010525"/>
            <a:ext cx="6303000" cy="2319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FFFFFF"/>
              </a:solidFill>
              <a:latin typeface="Roboto"/>
              <a:ea typeface="Roboto"/>
              <a:cs typeface="Roboto"/>
              <a:sym typeface="Roboto"/>
            </a:endParaRPr>
          </a:p>
        </p:txBody>
      </p:sp>
      <p:graphicFrame>
        <p:nvGraphicFramePr>
          <p:cNvPr id="336" name="Google Shape;336;p53"/>
          <p:cNvGraphicFramePr/>
          <p:nvPr/>
        </p:nvGraphicFramePr>
        <p:xfrm>
          <a:off x="1003475" y="1306925"/>
          <a:ext cx="3000000" cy="3000000"/>
        </p:xfrm>
        <a:graphic>
          <a:graphicData uri="http://schemas.openxmlformats.org/drawingml/2006/table">
            <a:tbl>
              <a:tblPr>
                <a:noFill/>
                <a:tableStyleId>{BF862D2B-7203-47A1-8345-CBCE8E804AFC}</a:tableStyleId>
              </a:tblPr>
              <a:tblGrid>
                <a:gridCol w="461850"/>
                <a:gridCol w="1279675"/>
                <a:gridCol w="1375900"/>
                <a:gridCol w="1558700"/>
                <a:gridCol w="1404750"/>
                <a:gridCol w="673525"/>
              </a:tblGrid>
              <a:tr h="292100">
                <a:tc>
                  <a:txBody>
                    <a:bodyPr>
                      <a:noAutofit/>
                    </a:bodyPr>
                    <a:lstStyle/>
                    <a:p>
                      <a:pPr indent="0" lvl="0" marL="0" rtl="0" algn="l">
                        <a:lnSpc>
                          <a:spcPct val="115000"/>
                        </a:lnSpc>
                        <a:spcBef>
                          <a:spcPts val="0"/>
                        </a:spcBef>
                        <a:spcAft>
                          <a:spcPts val="0"/>
                        </a:spcAft>
                        <a:buNone/>
                      </a:pPr>
                      <a:r>
                        <a:rPr b="1" lang="en" sz="1200">
                          <a:solidFill>
                            <a:srgbClr val="FFFFFF"/>
                          </a:solidFill>
                        </a:rPr>
                        <a:t>S/No</a:t>
                      </a:r>
                      <a:endParaRPr b="1" sz="12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FFFFFF"/>
                          </a:solidFill>
                        </a:rPr>
                        <a:t>Steps</a:t>
                      </a:r>
                      <a:endParaRPr b="1"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FFFFFF"/>
                          </a:solidFill>
                        </a:rPr>
                        <a:t>Test Data</a:t>
                      </a:r>
                      <a:endParaRPr b="1"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FFFFFF"/>
                          </a:solidFill>
                        </a:rPr>
                        <a:t>Expected Results</a:t>
                      </a:r>
                      <a:endParaRPr b="1"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FFFFFF"/>
                          </a:solidFill>
                        </a:rPr>
                        <a:t>Actual Results</a:t>
                      </a:r>
                      <a:endParaRPr b="1"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100">
                          <a:solidFill>
                            <a:srgbClr val="FFFFFF"/>
                          </a:solidFill>
                        </a:rPr>
                        <a:t>Remark</a:t>
                      </a:r>
                      <a:endParaRPr b="1" sz="11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304800">
                <a:tc>
                  <a:txBody>
                    <a:bodyPr>
                      <a:noAutofit/>
                    </a:bodyPr>
                    <a:lstStyle/>
                    <a:p>
                      <a:pPr indent="0" lvl="0" marL="0" rtl="0" algn="l">
                        <a:lnSpc>
                          <a:spcPct val="115000"/>
                        </a:lnSpc>
                        <a:spcBef>
                          <a:spcPts val="0"/>
                        </a:spcBef>
                        <a:spcAft>
                          <a:spcPts val="0"/>
                        </a:spcAft>
                        <a:buNone/>
                      </a:pPr>
                      <a:r>
                        <a:rPr lang="en" sz="1200">
                          <a:solidFill>
                            <a:srgbClr val="FFFFFF"/>
                          </a:solidFill>
                        </a:rPr>
                        <a:t>1 </a:t>
                      </a:r>
                      <a:endParaRPr sz="12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System accepted username and password</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UserName: John</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Password: pass123</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FFFFFF"/>
                          </a:solidFill>
                        </a:rPr>
                        <a:t>Generate report for room status page will displayed</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FFFFFF"/>
                          </a:solidFill>
                        </a:rPr>
                        <a:t>Generate report for room status page will displayed</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279400" rtl="0" algn="l">
                        <a:lnSpc>
                          <a:spcPct val="115000"/>
                        </a:lnSpc>
                        <a:spcBef>
                          <a:spcPts val="0"/>
                        </a:spcBef>
                        <a:spcAft>
                          <a:spcPts val="0"/>
                        </a:spcAft>
                        <a:buNone/>
                      </a:pPr>
                      <a:r>
                        <a:rPr lang="en" sz="1100"/>
                        <a:t> </a:t>
                      </a:r>
                      <a:endParaRPr sz="1100"/>
                    </a:p>
                  </a:txBody>
                  <a:tcPr marT="63500" marB="63500" marR="63500" marL="63500">
                    <a:lnL cap="flat" cmpd="sng">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304800">
                <a:tc>
                  <a:txBody>
                    <a:bodyPr>
                      <a:noAutofit/>
                    </a:bodyPr>
                    <a:lstStyle/>
                    <a:p>
                      <a:pPr indent="0" lvl="0" marL="0" rtl="0" algn="l">
                        <a:lnSpc>
                          <a:spcPct val="115000"/>
                        </a:lnSpc>
                        <a:spcBef>
                          <a:spcPts val="0"/>
                        </a:spcBef>
                        <a:spcAft>
                          <a:spcPts val="0"/>
                        </a:spcAft>
                        <a:buNone/>
                      </a:pPr>
                      <a:r>
                        <a:rPr lang="en" sz="1200">
                          <a:solidFill>
                            <a:srgbClr val="FFFFFF"/>
                          </a:solidFill>
                        </a:rPr>
                        <a:t>1a </a:t>
                      </a:r>
                      <a:endParaRPr sz="12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System does not accept password</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UserName: John</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Password: 321pass</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System display wrong password popup</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System display wrong password popup</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279400" rtl="0" algn="l">
                        <a:lnSpc>
                          <a:spcPct val="115000"/>
                        </a:lnSpc>
                        <a:spcBef>
                          <a:spcPts val="0"/>
                        </a:spcBef>
                        <a:spcAft>
                          <a:spcPts val="0"/>
                        </a:spcAft>
                        <a:buNone/>
                      </a:pPr>
                      <a:r>
                        <a:rPr lang="en" sz="1100"/>
                        <a:t> </a:t>
                      </a:r>
                      <a:endParaRPr sz="1100"/>
                    </a:p>
                  </a:txBody>
                  <a:tcPr marT="63500" marB="63500" marR="63500" marL="63500">
                    <a:lnL cap="flat" cmpd="sng">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304800">
                <a:tc>
                  <a:txBody>
                    <a:bodyPr>
                      <a:noAutofit/>
                    </a:bodyPr>
                    <a:lstStyle/>
                    <a:p>
                      <a:pPr indent="0" lvl="0" marL="0" rtl="0" algn="l">
                        <a:lnSpc>
                          <a:spcPct val="115000"/>
                        </a:lnSpc>
                        <a:spcBef>
                          <a:spcPts val="0"/>
                        </a:spcBef>
                        <a:spcAft>
                          <a:spcPts val="0"/>
                        </a:spcAft>
                        <a:buNone/>
                      </a:pPr>
                      <a:r>
                        <a:rPr lang="en" sz="1200">
                          <a:solidFill>
                            <a:srgbClr val="FFFFFF"/>
                          </a:solidFill>
                        </a:rPr>
                        <a:t>1b</a:t>
                      </a:r>
                      <a:endParaRPr sz="12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System does not have record of user</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UserName: Mary</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Password: pass456</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System display no such user found</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FFFFFF"/>
                          </a:solidFill>
                        </a:rPr>
                        <a:t>System display no such user found </a:t>
                      </a:r>
                      <a:endParaRPr sz="1200">
                        <a:solidFill>
                          <a:srgbClr val="FFFFFF"/>
                        </a:solidFill>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279400" rtl="0" algn="l">
                        <a:lnSpc>
                          <a:spcPct val="115000"/>
                        </a:lnSpc>
                        <a:spcBef>
                          <a:spcPts val="0"/>
                        </a:spcBef>
                        <a:spcAft>
                          <a:spcPts val="0"/>
                        </a:spcAft>
                        <a:buNone/>
                      </a:pPr>
                      <a:r>
                        <a:rPr lang="en" sz="1100"/>
                        <a:t> </a:t>
                      </a:r>
                      <a:endParaRPr sz="1100"/>
                    </a:p>
                  </a:txBody>
                  <a:tcPr marT="63500" marB="63500" marR="63500" marL="63500">
                    <a:lnL cap="flat" cmpd="sng">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4"/>
          <p:cNvSpPr txBox="1"/>
          <p:nvPr>
            <p:ph type="ctrTitle"/>
          </p:nvPr>
        </p:nvSpPr>
        <p:spPr>
          <a:xfrm>
            <a:off x="1891350" y="177504"/>
            <a:ext cx="5361300" cy="81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Reflections</a:t>
            </a:r>
            <a:endParaRPr/>
          </a:p>
        </p:txBody>
      </p:sp>
      <p:sp>
        <p:nvSpPr>
          <p:cNvPr id="342" name="Google Shape;342;p54"/>
          <p:cNvSpPr txBox="1"/>
          <p:nvPr/>
        </p:nvSpPr>
        <p:spPr>
          <a:xfrm>
            <a:off x="1568150" y="1063050"/>
            <a:ext cx="7402200" cy="4011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Vincent Tang Jian Wei</a:t>
            </a:r>
            <a:br>
              <a:rPr lang="en">
                <a:solidFill>
                  <a:srgbClr val="FFFFFF"/>
                </a:solidFill>
                <a:latin typeface="Roboto"/>
                <a:ea typeface="Roboto"/>
                <a:cs typeface="Roboto"/>
                <a:sym typeface="Roboto"/>
              </a:rPr>
            </a:br>
            <a:r>
              <a:rPr lang="en">
                <a:solidFill>
                  <a:srgbClr val="FFFFFF"/>
                </a:solidFill>
                <a:latin typeface="Roboto"/>
                <a:ea typeface="Roboto"/>
                <a:cs typeface="Roboto"/>
                <a:sym typeface="Roboto"/>
              </a:rPr>
              <a:t>This module has helped me to understand how a major project like creating a new system is being slowly built up with the </a:t>
            </a:r>
            <a:r>
              <a:rPr lang="en">
                <a:solidFill>
                  <a:srgbClr val="FFFFFF"/>
                </a:solidFill>
                <a:latin typeface="Roboto"/>
                <a:ea typeface="Roboto"/>
                <a:cs typeface="Roboto"/>
                <a:sym typeface="Roboto"/>
              </a:rPr>
              <a:t>appropriate documentation and research to support those documentations.</a:t>
            </a:r>
            <a:br>
              <a:rPr lang="en">
                <a:solidFill>
                  <a:srgbClr val="FFFFFF"/>
                </a:solidFill>
                <a:latin typeface="Roboto"/>
                <a:ea typeface="Roboto"/>
                <a:cs typeface="Roboto"/>
                <a:sym typeface="Roboto"/>
              </a:rPr>
            </a:b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Ong Zhixuan</a:t>
            </a:r>
            <a:br>
              <a:rPr lang="en">
                <a:solidFill>
                  <a:srgbClr val="FFFFFF"/>
                </a:solidFill>
                <a:latin typeface="Roboto"/>
                <a:ea typeface="Roboto"/>
                <a:cs typeface="Roboto"/>
                <a:sym typeface="Roboto"/>
              </a:rPr>
            </a:br>
            <a:r>
              <a:rPr lang="en">
                <a:solidFill>
                  <a:srgbClr val="FFFFFF"/>
                </a:solidFill>
                <a:latin typeface="Roboto"/>
                <a:ea typeface="Roboto"/>
                <a:cs typeface="Roboto"/>
                <a:sym typeface="Roboto"/>
              </a:rPr>
              <a:t>The module has helped me understand the development process of a system from the start to the end and the various ways of implementing it. The course has also shown me ways to plan and set up and work as a team .</a:t>
            </a:r>
            <a:br>
              <a:rPr lang="en">
                <a:solidFill>
                  <a:srgbClr val="FFFFFF"/>
                </a:solidFill>
                <a:latin typeface="Roboto"/>
                <a:ea typeface="Roboto"/>
                <a:cs typeface="Roboto"/>
                <a:sym typeface="Roboto"/>
              </a:rPr>
            </a:br>
            <a:endParaRPr>
              <a:solidFill>
                <a:srgbClr val="FFFFFF"/>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FFFFFF"/>
              </a:solidFill>
              <a:latin typeface="Roboto"/>
              <a:ea typeface="Roboto"/>
              <a:cs typeface="Roboto"/>
              <a:sym typeface="Roboto"/>
            </a:endParaRPr>
          </a:p>
          <a:p>
            <a:pPr indent="0" lvl="0" marL="457200" rtl="0" algn="l">
              <a:lnSpc>
                <a:spcPct val="115000"/>
              </a:lnSpc>
              <a:spcBef>
                <a:spcPts val="0"/>
              </a:spcBef>
              <a:spcAft>
                <a:spcPts val="0"/>
              </a:spcAft>
              <a:buNone/>
            </a:pPr>
            <a:r>
              <a:rPr lang="en">
                <a:solidFill>
                  <a:srgbClr val="FFFFFF"/>
                </a:solidFill>
                <a:latin typeface="Roboto"/>
                <a:ea typeface="Roboto"/>
                <a:cs typeface="Roboto"/>
                <a:sym typeface="Roboto"/>
              </a:rPr>
              <a:t> </a:t>
            </a:r>
            <a:endParaRPr>
              <a:solidFill>
                <a:srgbClr val="FFFFFF"/>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FFFFFF"/>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5"/>
          <p:cNvSpPr txBox="1"/>
          <p:nvPr>
            <p:ph type="ctrTitle"/>
          </p:nvPr>
        </p:nvSpPr>
        <p:spPr>
          <a:xfrm>
            <a:off x="1891350" y="177504"/>
            <a:ext cx="5361300" cy="81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Reflections</a:t>
            </a:r>
            <a:endParaRPr/>
          </a:p>
        </p:txBody>
      </p:sp>
      <p:sp>
        <p:nvSpPr>
          <p:cNvPr id="348" name="Google Shape;348;p55"/>
          <p:cNvSpPr txBox="1"/>
          <p:nvPr/>
        </p:nvSpPr>
        <p:spPr>
          <a:xfrm>
            <a:off x="1568150" y="1063050"/>
            <a:ext cx="7402200" cy="401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Ikhwan Haziq Bin Sinwan</a:t>
            </a:r>
            <a:br>
              <a:rPr lang="en">
                <a:solidFill>
                  <a:srgbClr val="FFFFFF"/>
                </a:solidFill>
                <a:latin typeface="Roboto"/>
                <a:ea typeface="Roboto"/>
                <a:cs typeface="Roboto"/>
                <a:sym typeface="Roboto"/>
              </a:rPr>
            </a:br>
            <a:r>
              <a:rPr lang="en">
                <a:solidFill>
                  <a:schemeClr val="lt1"/>
                </a:solidFill>
                <a:latin typeface="Roboto"/>
                <a:ea typeface="Roboto"/>
                <a:cs typeface="Roboto"/>
                <a:sym typeface="Roboto"/>
              </a:rPr>
              <a:t>This module has helped me experience on how to find a solution for the Hotels to provide their guest straightforward application where we have to create and find ideas before we program the application. This module has taught me how to improve the system by reducing man power and all can be done by technology.</a:t>
            </a:r>
            <a:br>
              <a:rPr lang="en">
                <a:solidFill>
                  <a:srgbClr val="FFFFFF"/>
                </a:solidFill>
                <a:latin typeface="Roboto"/>
                <a:ea typeface="Roboto"/>
                <a:cs typeface="Roboto"/>
                <a:sym typeface="Roboto"/>
              </a:rPr>
            </a:b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Aloysius Wee Zi Xiang</a:t>
            </a:r>
            <a:br>
              <a:rPr lang="en">
                <a:solidFill>
                  <a:srgbClr val="FFFFFF"/>
                </a:solidFill>
                <a:latin typeface="Roboto"/>
                <a:ea typeface="Roboto"/>
                <a:cs typeface="Roboto"/>
                <a:sym typeface="Roboto"/>
              </a:rPr>
            </a:br>
            <a:r>
              <a:rPr lang="en">
                <a:solidFill>
                  <a:srgbClr val="FFFFFF"/>
                </a:solidFill>
                <a:latin typeface="Roboto"/>
                <a:ea typeface="Roboto"/>
                <a:cs typeface="Roboto"/>
                <a:sym typeface="Roboto"/>
              </a:rPr>
              <a:t>Through this module, I have learnt that designing a software from scratch requires lot of careful planning. By using the best model for different type of business approach will have a more efficient and productive outcome. It also makes me wonder now that what type of business model current application are using, such as Uber, Twitter etc.</a:t>
            </a:r>
            <a:endParaRPr>
              <a:solidFill>
                <a:srgbClr val="FFFFFF"/>
              </a:solidFill>
              <a:latin typeface="Roboto"/>
              <a:ea typeface="Roboto"/>
              <a:cs typeface="Roboto"/>
              <a:sym typeface="Roboto"/>
            </a:endParaRPr>
          </a:p>
          <a:p>
            <a:pPr indent="0" lvl="0" marL="457200" rtl="0" algn="l">
              <a:lnSpc>
                <a:spcPct val="115000"/>
              </a:lnSpc>
              <a:spcBef>
                <a:spcPts val="0"/>
              </a:spcBef>
              <a:spcAft>
                <a:spcPts val="0"/>
              </a:spcAft>
              <a:buNone/>
            </a:pPr>
            <a:r>
              <a:rPr lang="en">
                <a:solidFill>
                  <a:srgbClr val="FFFFFF"/>
                </a:solidFill>
                <a:latin typeface="Roboto"/>
                <a:ea typeface="Roboto"/>
                <a:cs typeface="Roboto"/>
                <a:sym typeface="Roboto"/>
              </a:rPr>
              <a:t> </a:t>
            </a:r>
            <a:endParaRPr>
              <a:solidFill>
                <a:srgbClr val="FFFFFF"/>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FFFFFF"/>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991800" y="445575"/>
            <a:ext cx="7160400" cy="7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Assumption and </a:t>
            </a:r>
            <a:r>
              <a:rPr lang="en"/>
              <a:t>constraints</a:t>
            </a:r>
            <a:endParaRPr/>
          </a:p>
        </p:txBody>
      </p:sp>
      <p:sp>
        <p:nvSpPr>
          <p:cNvPr id="110" name="Google Shape;110;p17"/>
          <p:cNvSpPr txBox="1"/>
          <p:nvPr>
            <p:ph idx="1" type="subTitle"/>
          </p:nvPr>
        </p:nvSpPr>
        <p:spPr>
          <a:xfrm>
            <a:off x="1750900" y="1287128"/>
            <a:ext cx="5361300" cy="3757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Assumptions: Hotel is located in a competitive but lucrative district.</a:t>
            </a:r>
            <a:endParaRPr/>
          </a:p>
          <a:p>
            <a:pPr indent="-361950" lvl="0" marL="457200" rtl="0" algn="l">
              <a:spcBef>
                <a:spcPts val="0"/>
              </a:spcBef>
              <a:spcAft>
                <a:spcPts val="0"/>
              </a:spcAft>
              <a:buSzPts val="2100"/>
              <a:buChar char="●"/>
            </a:pPr>
            <a:r>
              <a:rPr lang="en"/>
              <a:t>Check in and check out is handled by logs and guests are given keys to the hotels.</a:t>
            </a:r>
            <a:endParaRPr/>
          </a:p>
          <a:p>
            <a:pPr indent="-361950" lvl="0" marL="457200" rtl="0" algn="l">
              <a:spcBef>
                <a:spcPts val="0"/>
              </a:spcBef>
              <a:spcAft>
                <a:spcPts val="0"/>
              </a:spcAft>
              <a:buSzPts val="2100"/>
              <a:buChar char="●"/>
            </a:pPr>
            <a:r>
              <a:rPr lang="en"/>
              <a:t>The team has their own working system and necessary programs installed on it.</a:t>
            </a:r>
            <a:endParaRPr/>
          </a:p>
          <a:p>
            <a:pPr indent="-361950" lvl="0" marL="457200" rtl="0" algn="l">
              <a:spcBef>
                <a:spcPts val="0"/>
              </a:spcBef>
              <a:spcAft>
                <a:spcPts val="0"/>
              </a:spcAft>
              <a:buSzPts val="2100"/>
              <a:buChar char="●"/>
            </a:pPr>
            <a:r>
              <a:rPr lang="en"/>
              <a:t>Constraints: $400k budget with a 9 weeks time limit</a:t>
            </a:r>
            <a:endParaRPr/>
          </a:p>
          <a:p>
            <a:pPr indent="-361950" lvl="0" marL="457200" rtl="0" algn="l">
              <a:spcBef>
                <a:spcPts val="0"/>
              </a:spcBef>
              <a:spcAft>
                <a:spcPts val="0"/>
              </a:spcAft>
              <a:buSzPts val="2100"/>
              <a:buChar char="●"/>
            </a:pPr>
            <a:r>
              <a:rPr lang="en"/>
              <a:t>Unable to meet on some days where some members of the group are busy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ctrTitle"/>
          </p:nvPr>
        </p:nvSpPr>
        <p:spPr>
          <a:xfrm>
            <a:off x="3228000" y="470450"/>
            <a:ext cx="2688000" cy="7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16" name="Google Shape;116;p18"/>
          <p:cNvSpPr txBox="1"/>
          <p:nvPr>
            <p:ph idx="1" type="subTitle"/>
          </p:nvPr>
        </p:nvSpPr>
        <p:spPr>
          <a:xfrm>
            <a:off x="1045350" y="1197950"/>
            <a:ext cx="7053300" cy="3134400"/>
          </a:xfrm>
          <a:prstGeom prst="rect">
            <a:avLst/>
          </a:prstGeom>
          <a:solidFill>
            <a:schemeClr val="dk1"/>
          </a:solidFill>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400" u="sng"/>
              <a:t>Hardware:</a:t>
            </a:r>
            <a:endParaRPr sz="1400" u="sng"/>
          </a:p>
          <a:p>
            <a:pPr indent="-317500" lvl="0" marL="457200" rtl="0" algn="l">
              <a:lnSpc>
                <a:spcPct val="115000"/>
              </a:lnSpc>
              <a:spcBef>
                <a:spcPts val="0"/>
              </a:spcBef>
              <a:spcAft>
                <a:spcPts val="0"/>
              </a:spcAft>
              <a:buSzPts val="1400"/>
              <a:buChar char="●"/>
            </a:pPr>
            <a:r>
              <a:rPr lang="en" sz="1400"/>
              <a:t>Computer with Windows operating system - Used for writing codes.</a:t>
            </a:r>
            <a:endParaRPr sz="1400"/>
          </a:p>
          <a:p>
            <a:pPr indent="-317500" lvl="0" marL="457200" rtl="0" algn="l">
              <a:lnSpc>
                <a:spcPct val="115000"/>
              </a:lnSpc>
              <a:spcBef>
                <a:spcPts val="0"/>
              </a:spcBef>
              <a:spcAft>
                <a:spcPts val="0"/>
              </a:spcAft>
              <a:buSzPts val="1400"/>
              <a:buChar char="●"/>
            </a:pPr>
            <a:r>
              <a:rPr lang="en" sz="1400"/>
              <a:t>Mobile phone - Used for testing of the product.</a:t>
            </a:r>
            <a:endParaRPr sz="1400"/>
          </a:p>
          <a:p>
            <a:pPr indent="-317500" lvl="0" marL="457200" rtl="0" algn="l">
              <a:lnSpc>
                <a:spcPct val="115000"/>
              </a:lnSpc>
              <a:spcBef>
                <a:spcPts val="0"/>
              </a:spcBef>
              <a:spcAft>
                <a:spcPts val="0"/>
              </a:spcAft>
              <a:buSzPts val="1400"/>
              <a:buChar char="●"/>
            </a:pPr>
            <a:r>
              <a:rPr lang="en" sz="1400"/>
              <a:t>Near field communication (NFC) - Usage of NFC is to be used at the room doors to grant access to NFC enabled mobile devices for identification and check in.</a:t>
            </a:r>
            <a:endParaRPr sz="14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rPr lang="en" sz="1400" u="sng"/>
              <a:t>Software:</a:t>
            </a:r>
            <a:endParaRPr sz="1400" u="sng"/>
          </a:p>
          <a:p>
            <a:pPr indent="-317500" lvl="0" marL="457200" rtl="0" algn="l">
              <a:lnSpc>
                <a:spcPct val="115000"/>
              </a:lnSpc>
              <a:spcBef>
                <a:spcPts val="0"/>
              </a:spcBef>
              <a:spcAft>
                <a:spcPts val="0"/>
              </a:spcAft>
              <a:buSzPts val="1400"/>
              <a:buChar char="●"/>
            </a:pPr>
            <a:r>
              <a:rPr lang="en" sz="1400"/>
              <a:t>A coding platform ( Visual studio , Android studio )</a:t>
            </a:r>
            <a:endParaRPr sz="1400"/>
          </a:p>
          <a:p>
            <a:pPr indent="-317500" lvl="0" marL="457200" rtl="0" algn="l">
              <a:lnSpc>
                <a:spcPct val="115000"/>
              </a:lnSpc>
              <a:spcBef>
                <a:spcPts val="0"/>
              </a:spcBef>
              <a:spcAft>
                <a:spcPts val="0"/>
              </a:spcAft>
              <a:buSzPts val="1400"/>
              <a:buChar char="●"/>
            </a:pPr>
            <a:r>
              <a:rPr lang="en" sz="1400"/>
              <a:t>A database- Database will contain guest’s information as well as unique NFC tags in order to be used in our system.</a:t>
            </a:r>
            <a:endParaRPr sz="1400"/>
          </a:p>
          <a:p>
            <a:pPr indent="-317500" lvl="0" marL="457200" rtl="0" algn="l">
              <a:lnSpc>
                <a:spcPct val="115000"/>
              </a:lnSpc>
              <a:spcBef>
                <a:spcPts val="0"/>
              </a:spcBef>
              <a:spcAft>
                <a:spcPts val="0"/>
              </a:spcAft>
              <a:buSzPts val="1400"/>
              <a:buChar char="●"/>
            </a:pPr>
            <a:r>
              <a:rPr lang="en" sz="1400"/>
              <a:t>Cloud based storage </a:t>
            </a:r>
            <a:endParaRPr sz="14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2073325" y="404453"/>
            <a:ext cx="5361300" cy="84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Marketing values</a:t>
            </a:r>
            <a:endParaRPr/>
          </a:p>
        </p:txBody>
      </p:sp>
      <p:sp>
        <p:nvSpPr>
          <p:cNvPr id="122" name="Google Shape;122;p19"/>
          <p:cNvSpPr txBox="1"/>
          <p:nvPr>
            <p:ph idx="1" type="subTitle"/>
          </p:nvPr>
        </p:nvSpPr>
        <p:spPr>
          <a:xfrm>
            <a:off x="1761175" y="1806275"/>
            <a:ext cx="5582100" cy="1647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Priority</a:t>
            </a:r>
            <a:r>
              <a:rPr lang="en"/>
              <a:t> of guest experience</a:t>
            </a:r>
            <a:endParaRPr/>
          </a:p>
          <a:p>
            <a:pPr indent="-361950" lvl="0" marL="457200" rtl="0" algn="l">
              <a:spcBef>
                <a:spcPts val="0"/>
              </a:spcBef>
              <a:spcAft>
                <a:spcPts val="0"/>
              </a:spcAft>
              <a:buSzPts val="2100"/>
              <a:buChar char="●"/>
            </a:pPr>
            <a:r>
              <a:rPr lang="en"/>
              <a:t>Uses self service check in</a:t>
            </a:r>
            <a:endParaRPr/>
          </a:p>
          <a:p>
            <a:pPr indent="-361950" lvl="0" marL="457200" rtl="0" algn="l">
              <a:spcBef>
                <a:spcPts val="0"/>
              </a:spcBef>
              <a:spcAft>
                <a:spcPts val="0"/>
              </a:spcAft>
              <a:buSzPts val="2100"/>
              <a:buChar char="●"/>
            </a:pPr>
            <a:r>
              <a:rPr lang="en"/>
              <a:t>Provide all guest service using hotel app</a:t>
            </a:r>
            <a:endParaRPr/>
          </a:p>
          <a:p>
            <a:pPr indent="-361950" lvl="0" marL="457200" rtl="0" algn="l">
              <a:spcBef>
                <a:spcPts val="0"/>
              </a:spcBef>
              <a:spcAft>
                <a:spcPts val="0"/>
              </a:spcAft>
              <a:buSzPts val="2100"/>
              <a:buChar char="●"/>
            </a:pPr>
            <a:r>
              <a:rPr lang="en"/>
              <a:t>Uses smartphone to gain access to room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1598325" y="377300"/>
            <a:ext cx="6975600" cy="84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 and methodology </a:t>
            </a:r>
            <a:endParaRPr/>
          </a:p>
        </p:txBody>
      </p:sp>
      <p:sp>
        <p:nvSpPr>
          <p:cNvPr id="128" name="Google Shape;128;p20"/>
          <p:cNvSpPr txBox="1"/>
          <p:nvPr>
            <p:ph idx="1" type="subTitle"/>
          </p:nvPr>
        </p:nvSpPr>
        <p:spPr>
          <a:xfrm>
            <a:off x="1598325" y="1560789"/>
            <a:ext cx="5361300" cy="2843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Chosen iterative model</a:t>
            </a:r>
            <a:endParaRPr/>
          </a:p>
          <a:p>
            <a:pPr indent="-361950" lvl="0" marL="457200" rtl="0" algn="l">
              <a:spcBef>
                <a:spcPts val="0"/>
              </a:spcBef>
              <a:spcAft>
                <a:spcPts val="0"/>
              </a:spcAft>
              <a:buSzPts val="2100"/>
              <a:buChar char="●"/>
            </a:pPr>
            <a:r>
              <a:rPr lang="en"/>
              <a:t>Developed and tested in repeated cycle</a:t>
            </a:r>
            <a:endParaRPr/>
          </a:p>
          <a:p>
            <a:pPr indent="-361950" lvl="0" marL="457200" rtl="0" algn="l">
              <a:spcBef>
                <a:spcPts val="0"/>
              </a:spcBef>
              <a:spcAft>
                <a:spcPts val="0"/>
              </a:spcAft>
              <a:buSzPts val="2100"/>
              <a:buChar char="●"/>
            </a:pPr>
            <a:r>
              <a:rPr lang="en"/>
              <a:t>More flexibility</a:t>
            </a:r>
            <a:endParaRPr/>
          </a:p>
          <a:p>
            <a:pPr indent="-361950" lvl="0" marL="457200" rtl="0" algn="l">
              <a:spcBef>
                <a:spcPts val="0"/>
              </a:spcBef>
              <a:spcAft>
                <a:spcPts val="0"/>
              </a:spcAft>
              <a:buSzPts val="2100"/>
              <a:buChar char="●"/>
            </a:pPr>
            <a:r>
              <a:rPr lang="en"/>
              <a:t>Est</a:t>
            </a:r>
            <a:r>
              <a:rPr lang="en"/>
              <a:t>ablished required goals and understanding problem domain after incrementally put in codes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ctrTitle"/>
          </p:nvPr>
        </p:nvSpPr>
        <p:spPr>
          <a:xfrm>
            <a:off x="2253900" y="269125"/>
            <a:ext cx="4636200" cy="57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Work structure breakdown</a:t>
            </a:r>
            <a:endParaRPr sz="3000"/>
          </a:p>
        </p:txBody>
      </p:sp>
      <p:pic>
        <p:nvPicPr>
          <p:cNvPr id="134" name="Google Shape;134;p21"/>
          <p:cNvPicPr preferRelativeResize="0"/>
          <p:nvPr/>
        </p:nvPicPr>
        <p:blipFill rotWithShape="1">
          <a:blip r:embed="rId3">
            <a:alphaModFix/>
          </a:blip>
          <a:srcRect b="12026" l="0" r="16964" t="0"/>
          <a:stretch/>
        </p:blipFill>
        <p:spPr>
          <a:xfrm>
            <a:off x="1199675" y="847825"/>
            <a:ext cx="6744651" cy="423889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