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4"/>
  </p:notesMasterIdLst>
  <p:sldIdLst>
    <p:sldId id="256" r:id="rId2"/>
    <p:sldId id="322" r:id="rId3"/>
    <p:sldId id="334" r:id="rId4"/>
    <p:sldId id="340" r:id="rId5"/>
    <p:sldId id="333" r:id="rId6"/>
    <p:sldId id="291" r:id="rId7"/>
    <p:sldId id="338" r:id="rId8"/>
    <p:sldId id="302" r:id="rId9"/>
    <p:sldId id="303" r:id="rId10"/>
    <p:sldId id="304" r:id="rId11"/>
    <p:sldId id="344" r:id="rId12"/>
    <p:sldId id="341" r:id="rId13"/>
    <p:sldId id="343" r:id="rId14"/>
    <p:sldId id="305" r:id="rId15"/>
    <p:sldId id="325" r:id="rId16"/>
    <p:sldId id="278" r:id="rId17"/>
    <p:sldId id="308" r:id="rId18"/>
    <p:sldId id="264" r:id="rId19"/>
    <p:sldId id="270" r:id="rId20"/>
    <p:sldId id="271" r:id="rId21"/>
    <p:sldId id="273" r:id="rId22"/>
    <p:sldId id="279" r:id="rId2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7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AB6B535-2B4A-4016-9DEE-A34AD5D8C0F6}">
  <a:tblStyle styleId="{7AB6B535-2B4A-4016-9DEE-A34AD5D8C0F6}"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AF2BE1BE-EEFA-41C3-B81C-65E172C88CE1}"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Стиль из темы 1 - акцент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Светлый стиль 1 — акцент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96374" autoAdjust="0"/>
  </p:normalViewPr>
  <p:slideViewPr>
    <p:cSldViewPr snapToGrid="0" showGuides="1">
      <p:cViewPr varScale="1">
        <p:scale>
          <a:sx n="64" d="100"/>
          <a:sy n="64" d="100"/>
        </p:scale>
        <p:origin x="1304" y="3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97153459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82" name="Shape 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160253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44" name="Shape 24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225471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31" name="Shape 13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79406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09" name="Shape 20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667557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Shape 22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
        <p:nvSpPr>
          <p:cNvPr id="225" name="Shape 22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763803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
        <p:nvSpPr>
          <p:cNvPr id="238" name="Shape 2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94872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Shape 27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76" name="Shape 27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1369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538869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
        <p:nvSpPr>
          <p:cNvPr id="105" name="Shape 1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700560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Busn</a:t>
            </a:r>
            <a:r>
              <a:rPr lang="en-US" dirty="0"/>
              <a:t> digital id, </a:t>
            </a:r>
            <a:r>
              <a:rPr lang="en-US" dirty="0" err="1"/>
              <a:t>priv</a:t>
            </a:r>
            <a:r>
              <a:rPr lang="en-US" dirty="0"/>
              <a:t> store metadata, </a:t>
            </a:r>
            <a:r>
              <a:rPr lang="en-US" dirty="0" err="1"/>
              <a:t>untr</a:t>
            </a:r>
            <a:r>
              <a:rPr lang="en-US" dirty="0"/>
              <a:t> transactions</a:t>
            </a:r>
          </a:p>
        </p:txBody>
      </p:sp>
    </p:spTree>
    <p:extLst>
      <p:ext uri="{BB962C8B-B14F-4D97-AF65-F5344CB8AC3E}">
        <p14:creationId xmlns:p14="http://schemas.microsoft.com/office/powerpoint/2010/main" val="27037997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Shape 27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76" name="Shape 27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83696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131056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Shape 27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76" name="Shape 27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99076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143000" y="685800"/>
            <a:ext cx="4572000" cy="3429000"/>
          </a:xfrm>
        </p:spPr>
      </p:sp>
      <p:sp>
        <p:nvSpPr>
          <p:cNvPr id="3" name="Заметки 2"/>
          <p:cNvSpPr>
            <a:spLocks noGrp="1"/>
          </p:cNvSpPr>
          <p:nvPr>
            <p:ph type="body" idx="1"/>
          </p:nvPr>
        </p:nvSpPr>
        <p:spPr/>
        <p:txBody>
          <a:bodyPr/>
          <a:lstStyle/>
          <a:p>
            <a:r>
              <a:rPr lang="en-US" dirty="0"/>
              <a:t>Startups – on third place</a:t>
            </a:r>
            <a:endParaRPr lang="ru-RU" dirty="0"/>
          </a:p>
        </p:txBody>
      </p:sp>
    </p:spTree>
    <p:extLst>
      <p:ext uri="{BB962C8B-B14F-4D97-AF65-F5344CB8AC3E}">
        <p14:creationId xmlns:p14="http://schemas.microsoft.com/office/powerpoint/2010/main" val="3104826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Shape 27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76" name="Shape 27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278324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Титульный слайд" type="title">
  <p:cSld name="TITLE">
    <p:spTree>
      <p:nvGrpSpPr>
        <p:cNvPr id="1" name="Shape 11"/>
        <p:cNvGrpSpPr/>
        <p:nvPr/>
      </p:nvGrpSpPr>
      <p:grpSpPr>
        <a:xfrm>
          <a:off x="0" y="0"/>
          <a:ext cx="0" cy="0"/>
          <a:chOff x="0" y="0"/>
          <a:chExt cx="0" cy="0"/>
        </a:xfrm>
      </p:grpSpPr>
      <p:sp>
        <p:nvSpPr>
          <p:cNvPr id="12" name="Shape 12"/>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lstStyle>
            <a:lvl1pPr marR="0" lvl="0" algn="ctr" rtl="0">
              <a:lnSpc>
                <a:spcPct val="90000"/>
              </a:lnSpc>
              <a:spcBef>
                <a:spcPts val="0"/>
              </a:spcBef>
              <a:spcAft>
                <a:spcPts val="0"/>
              </a:spcAft>
              <a:buClr>
                <a:schemeClr val="dk1"/>
              </a:buClr>
              <a:buSzPts val="6000"/>
              <a:buFont typeface="Calibri"/>
              <a:buNone/>
              <a:defRPr sz="45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350"/>
            </a:lvl2pPr>
            <a:lvl3pPr lvl="2">
              <a:spcBef>
                <a:spcPts val="0"/>
              </a:spcBef>
              <a:spcAft>
                <a:spcPts val="0"/>
              </a:spcAft>
              <a:buSzPts val="1400"/>
              <a:buNone/>
              <a:defRPr sz="1350"/>
            </a:lvl3pPr>
            <a:lvl4pPr lvl="3">
              <a:spcBef>
                <a:spcPts val="0"/>
              </a:spcBef>
              <a:spcAft>
                <a:spcPts val="0"/>
              </a:spcAft>
              <a:buSzPts val="1400"/>
              <a:buNone/>
              <a:defRPr sz="1350"/>
            </a:lvl4pPr>
            <a:lvl5pPr lvl="4">
              <a:spcBef>
                <a:spcPts val="0"/>
              </a:spcBef>
              <a:spcAft>
                <a:spcPts val="0"/>
              </a:spcAft>
              <a:buSzPts val="1400"/>
              <a:buNone/>
              <a:defRPr sz="1350"/>
            </a:lvl5pPr>
            <a:lvl6pPr lvl="5">
              <a:spcBef>
                <a:spcPts val="0"/>
              </a:spcBef>
              <a:spcAft>
                <a:spcPts val="0"/>
              </a:spcAft>
              <a:buSzPts val="1400"/>
              <a:buNone/>
              <a:defRPr sz="1350"/>
            </a:lvl6pPr>
            <a:lvl7pPr lvl="6">
              <a:spcBef>
                <a:spcPts val="0"/>
              </a:spcBef>
              <a:spcAft>
                <a:spcPts val="0"/>
              </a:spcAft>
              <a:buSzPts val="1400"/>
              <a:buNone/>
              <a:defRPr sz="1350"/>
            </a:lvl7pPr>
            <a:lvl8pPr lvl="7">
              <a:spcBef>
                <a:spcPts val="0"/>
              </a:spcBef>
              <a:spcAft>
                <a:spcPts val="0"/>
              </a:spcAft>
              <a:buSzPts val="1400"/>
              <a:buNone/>
              <a:defRPr sz="1350"/>
            </a:lvl8pPr>
            <a:lvl9pPr lvl="8">
              <a:spcBef>
                <a:spcPts val="0"/>
              </a:spcBef>
              <a:spcAft>
                <a:spcPts val="0"/>
              </a:spcAft>
              <a:buSzPts val="1400"/>
              <a:buNone/>
              <a:defRPr sz="1350"/>
            </a:lvl9pPr>
          </a:lstStyle>
          <a:p>
            <a:endParaRPr/>
          </a:p>
        </p:txBody>
      </p:sp>
      <p:sp>
        <p:nvSpPr>
          <p:cNvPr id="13" name="Shape 13"/>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lstStyle>
            <a:lvl1pPr marR="0" lvl="0" algn="ctr" rtl="0">
              <a:lnSpc>
                <a:spcPct val="90000"/>
              </a:lnSpc>
              <a:spcBef>
                <a:spcPts val="750"/>
              </a:spcBef>
              <a:spcAft>
                <a:spcPts val="0"/>
              </a:spcAft>
              <a:buClr>
                <a:schemeClr val="dk1"/>
              </a:buClr>
              <a:buSzPts val="2400"/>
              <a:buFont typeface="Arial"/>
              <a:buNone/>
              <a:defRPr sz="1800" b="0" i="0" u="none" strike="noStrike" cap="none">
                <a:solidFill>
                  <a:schemeClr val="dk1"/>
                </a:solidFill>
                <a:latin typeface="Calibri"/>
                <a:ea typeface="Calibri"/>
                <a:cs typeface="Calibri"/>
                <a:sym typeface="Calibri"/>
              </a:defRPr>
            </a:lvl1pPr>
            <a:lvl2pPr marR="0" lvl="1" algn="ctr" rtl="0">
              <a:lnSpc>
                <a:spcPct val="90000"/>
              </a:lnSpc>
              <a:spcBef>
                <a:spcPts val="375"/>
              </a:spcBef>
              <a:spcAft>
                <a:spcPts val="0"/>
              </a:spcAft>
              <a:buClr>
                <a:schemeClr val="dk1"/>
              </a:buClr>
              <a:buSzPts val="2000"/>
              <a:buFont typeface="Arial"/>
              <a:buNone/>
              <a:defRPr sz="1500" b="0" i="0" u="none" strike="noStrike" cap="none">
                <a:solidFill>
                  <a:schemeClr val="dk1"/>
                </a:solidFill>
                <a:latin typeface="Calibri"/>
                <a:ea typeface="Calibri"/>
                <a:cs typeface="Calibri"/>
                <a:sym typeface="Calibri"/>
              </a:defRPr>
            </a:lvl2pPr>
            <a:lvl3pPr marR="0" lvl="2" algn="ctr" rtl="0">
              <a:lnSpc>
                <a:spcPct val="90000"/>
              </a:lnSpc>
              <a:spcBef>
                <a:spcPts val="375"/>
              </a:spcBef>
              <a:spcAft>
                <a:spcPts val="0"/>
              </a:spcAft>
              <a:buClr>
                <a:schemeClr val="dk1"/>
              </a:buClr>
              <a:buSzPts val="1800"/>
              <a:buFont typeface="Arial"/>
              <a:buNone/>
              <a:defRPr sz="1350" b="0" i="0" u="none" strike="noStrike" cap="none">
                <a:solidFill>
                  <a:schemeClr val="dk1"/>
                </a:solidFill>
                <a:latin typeface="Calibri"/>
                <a:ea typeface="Calibri"/>
                <a:cs typeface="Calibri"/>
                <a:sym typeface="Calibri"/>
              </a:defRPr>
            </a:lvl3pPr>
            <a:lvl4pPr marR="0" lvl="3" algn="ctr" rtl="0">
              <a:lnSpc>
                <a:spcPct val="90000"/>
              </a:lnSpc>
              <a:spcBef>
                <a:spcPts val="375"/>
              </a:spcBef>
              <a:spcAft>
                <a:spcPts val="0"/>
              </a:spcAft>
              <a:buClr>
                <a:schemeClr val="dk1"/>
              </a:buClr>
              <a:buSzPts val="1600"/>
              <a:buFont typeface="Arial"/>
              <a:buNone/>
              <a:defRPr sz="1200" b="0" i="0" u="none" strike="noStrike" cap="none">
                <a:solidFill>
                  <a:schemeClr val="dk1"/>
                </a:solidFill>
                <a:latin typeface="Calibri"/>
                <a:ea typeface="Calibri"/>
                <a:cs typeface="Calibri"/>
                <a:sym typeface="Calibri"/>
              </a:defRPr>
            </a:lvl4pPr>
            <a:lvl5pPr marR="0" lvl="4" algn="ctr" rtl="0">
              <a:lnSpc>
                <a:spcPct val="90000"/>
              </a:lnSpc>
              <a:spcBef>
                <a:spcPts val="375"/>
              </a:spcBef>
              <a:spcAft>
                <a:spcPts val="0"/>
              </a:spcAft>
              <a:buClr>
                <a:schemeClr val="dk1"/>
              </a:buClr>
              <a:buSzPts val="1600"/>
              <a:buFont typeface="Arial"/>
              <a:buNone/>
              <a:defRPr sz="1200" b="0" i="0" u="none" strike="noStrike" cap="none">
                <a:solidFill>
                  <a:schemeClr val="dk1"/>
                </a:solidFill>
                <a:latin typeface="Calibri"/>
                <a:ea typeface="Calibri"/>
                <a:cs typeface="Calibri"/>
                <a:sym typeface="Calibri"/>
              </a:defRPr>
            </a:lvl5pPr>
            <a:lvl6pPr marR="0" lvl="5" algn="ctr" rtl="0">
              <a:lnSpc>
                <a:spcPct val="90000"/>
              </a:lnSpc>
              <a:spcBef>
                <a:spcPts val="375"/>
              </a:spcBef>
              <a:spcAft>
                <a:spcPts val="0"/>
              </a:spcAft>
              <a:buClr>
                <a:schemeClr val="dk1"/>
              </a:buClr>
              <a:buSzPts val="1600"/>
              <a:buFont typeface="Arial"/>
              <a:buNone/>
              <a:defRPr sz="1200" b="0" i="0" u="none" strike="noStrike" cap="none">
                <a:solidFill>
                  <a:schemeClr val="dk1"/>
                </a:solidFill>
                <a:latin typeface="Calibri"/>
                <a:ea typeface="Calibri"/>
                <a:cs typeface="Calibri"/>
                <a:sym typeface="Calibri"/>
              </a:defRPr>
            </a:lvl6pPr>
            <a:lvl7pPr marR="0" lvl="6" algn="ctr" rtl="0">
              <a:lnSpc>
                <a:spcPct val="90000"/>
              </a:lnSpc>
              <a:spcBef>
                <a:spcPts val="375"/>
              </a:spcBef>
              <a:spcAft>
                <a:spcPts val="0"/>
              </a:spcAft>
              <a:buClr>
                <a:schemeClr val="dk1"/>
              </a:buClr>
              <a:buSzPts val="1600"/>
              <a:buFont typeface="Arial"/>
              <a:buNone/>
              <a:defRPr sz="1200" b="0" i="0" u="none" strike="noStrike" cap="none">
                <a:solidFill>
                  <a:schemeClr val="dk1"/>
                </a:solidFill>
                <a:latin typeface="Calibri"/>
                <a:ea typeface="Calibri"/>
                <a:cs typeface="Calibri"/>
                <a:sym typeface="Calibri"/>
              </a:defRPr>
            </a:lvl7pPr>
            <a:lvl8pPr marR="0" lvl="7" algn="ctr" rtl="0">
              <a:lnSpc>
                <a:spcPct val="90000"/>
              </a:lnSpc>
              <a:spcBef>
                <a:spcPts val="375"/>
              </a:spcBef>
              <a:spcAft>
                <a:spcPts val="0"/>
              </a:spcAft>
              <a:buClr>
                <a:schemeClr val="dk1"/>
              </a:buClr>
              <a:buSzPts val="1600"/>
              <a:buFont typeface="Arial"/>
              <a:buNone/>
              <a:defRPr sz="1200" b="0" i="0" u="none" strike="noStrike" cap="none">
                <a:solidFill>
                  <a:schemeClr val="dk1"/>
                </a:solidFill>
                <a:latin typeface="Calibri"/>
                <a:ea typeface="Calibri"/>
                <a:cs typeface="Calibri"/>
                <a:sym typeface="Calibri"/>
              </a:defRPr>
            </a:lvl8pPr>
            <a:lvl9pPr marR="0" lvl="8" algn="ctr" rtl="0">
              <a:lnSpc>
                <a:spcPct val="90000"/>
              </a:lnSpc>
              <a:spcBef>
                <a:spcPts val="375"/>
              </a:spcBef>
              <a:spcAft>
                <a:spcPts val="0"/>
              </a:spcAft>
              <a:buClr>
                <a:schemeClr val="dk1"/>
              </a:buClr>
              <a:buSzPts val="16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dt" idx="10"/>
          </p:nvPr>
        </p:nvSpPr>
        <p:spPr>
          <a:xfrm>
            <a:off x="628650" y="6356353"/>
            <a:ext cx="20574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15" name="Shape 15"/>
          <p:cNvSpPr txBox="1">
            <a:spLocks noGrp="1"/>
          </p:cNvSpPr>
          <p:nvPr>
            <p:ph type="ftr" idx="11"/>
          </p:nvPr>
        </p:nvSpPr>
        <p:spPr>
          <a:xfrm>
            <a:off x="3028950" y="6356353"/>
            <a:ext cx="30861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16" name="Shape 16"/>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Вертик. загол. и текст" type="vertTitleAndTx">
  <p:cSld name="VERTICAL_TITLE_AND_VERTICAL_TEXT">
    <p:spTree>
      <p:nvGrpSpPr>
        <p:cNvPr id="1" name="Shape 74"/>
        <p:cNvGrpSpPr/>
        <p:nvPr/>
      </p:nvGrpSpPr>
      <p:grpSpPr>
        <a:xfrm>
          <a:off x="0" y="0"/>
          <a:ext cx="0" cy="0"/>
          <a:chOff x="0" y="0"/>
          <a:chExt cx="0" cy="0"/>
        </a:xfrm>
      </p:grpSpPr>
      <p:sp>
        <p:nvSpPr>
          <p:cNvPr id="75" name="Shape 75"/>
          <p:cNvSpPr txBox="1">
            <a:spLocks noGrp="1"/>
          </p:cNvSpPr>
          <p:nvPr>
            <p:ph type="title"/>
          </p:nvPr>
        </p:nvSpPr>
        <p:spPr>
          <a:xfrm rot="5400000">
            <a:off x="4623594" y="2285208"/>
            <a:ext cx="5811838" cy="1971675"/>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350"/>
            </a:lvl2pPr>
            <a:lvl3pPr lvl="2">
              <a:spcBef>
                <a:spcPts val="0"/>
              </a:spcBef>
              <a:spcAft>
                <a:spcPts val="0"/>
              </a:spcAft>
              <a:buSzPts val="1400"/>
              <a:buNone/>
              <a:defRPr sz="1350"/>
            </a:lvl3pPr>
            <a:lvl4pPr lvl="3">
              <a:spcBef>
                <a:spcPts val="0"/>
              </a:spcBef>
              <a:spcAft>
                <a:spcPts val="0"/>
              </a:spcAft>
              <a:buSzPts val="1400"/>
              <a:buNone/>
              <a:defRPr sz="1350"/>
            </a:lvl4pPr>
            <a:lvl5pPr lvl="4">
              <a:spcBef>
                <a:spcPts val="0"/>
              </a:spcBef>
              <a:spcAft>
                <a:spcPts val="0"/>
              </a:spcAft>
              <a:buSzPts val="1400"/>
              <a:buNone/>
              <a:defRPr sz="1350"/>
            </a:lvl5pPr>
            <a:lvl6pPr lvl="5">
              <a:spcBef>
                <a:spcPts val="0"/>
              </a:spcBef>
              <a:spcAft>
                <a:spcPts val="0"/>
              </a:spcAft>
              <a:buSzPts val="1400"/>
              <a:buNone/>
              <a:defRPr sz="1350"/>
            </a:lvl6pPr>
            <a:lvl7pPr lvl="6">
              <a:spcBef>
                <a:spcPts val="0"/>
              </a:spcBef>
              <a:spcAft>
                <a:spcPts val="0"/>
              </a:spcAft>
              <a:buSzPts val="1400"/>
              <a:buNone/>
              <a:defRPr sz="1350"/>
            </a:lvl7pPr>
            <a:lvl8pPr lvl="7">
              <a:spcBef>
                <a:spcPts val="0"/>
              </a:spcBef>
              <a:spcAft>
                <a:spcPts val="0"/>
              </a:spcAft>
              <a:buSzPts val="1400"/>
              <a:buNone/>
              <a:defRPr sz="1350"/>
            </a:lvl8pPr>
            <a:lvl9pPr lvl="8">
              <a:spcBef>
                <a:spcPts val="0"/>
              </a:spcBef>
              <a:spcAft>
                <a:spcPts val="0"/>
              </a:spcAft>
              <a:buSzPts val="1400"/>
              <a:buNone/>
              <a:defRPr sz="1350"/>
            </a:lvl9pPr>
          </a:lstStyle>
          <a:p>
            <a:endParaRPr/>
          </a:p>
        </p:txBody>
      </p:sp>
      <p:sp>
        <p:nvSpPr>
          <p:cNvPr id="76" name="Shape 76"/>
          <p:cNvSpPr txBox="1">
            <a:spLocks noGrp="1"/>
          </p:cNvSpPr>
          <p:nvPr>
            <p:ph type="body" idx="1"/>
          </p:nvPr>
        </p:nvSpPr>
        <p:spPr>
          <a:xfrm rot="5400000">
            <a:off x="623094" y="370683"/>
            <a:ext cx="5811838" cy="5800725"/>
          </a:xfrm>
          <a:prstGeom prst="rect">
            <a:avLst/>
          </a:prstGeom>
          <a:noFill/>
          <a:ln>
            <a:noFill/>
          </a:ln>
        </p:spPr>
        <p:txBody>
          <a:bodyPr spcFirstLastPara="1" wrap="square" lIns="91425" tIns="45700" rIns="91425" bIns="45700" anchor="t" anchorCtr="0"/>
          <a:lstStyle>
            <a:lvl1pPr marL="342900" marR="0" lvl="0" indent="-304800" algn="l" rtl="0">
              <a:lnSpc>
                <a:spcPct val="90000"/>
              </a:lnSpc>
              <a:spcBef>
                <a:spcPts val="750"/>
              </a:spcBef>
              <a:spcAft>
                <a:spcPts val="0"/>
              </a:spcAft>
              <a:buClr>
                <a:schemeClr val="dk1"/>
              </a:buClr>
              <a:buSzPts val="2800"/>
              <a:buFont typeface="Arial"/>
              <a:buChar char="•"/>
              <a:defRPr sz="2100" b="0" i="0" u="none" strike="noStrike" cap="none">
                <a:solidFill>
                  <a:schemeClr val="dk1"/>
                </a:solidFill>
                <a:latin typeface="Calibri"/>
                <a:ea typeface="Calibri"/>
                <a:cs typeface="Calibri"/>
                <a:sym typeface="Calibri"/>
              </a:defRPr>
            </a:lvl1pPr>
            <a:lvl2pPr marL="685800" marR="0" lvl="1" indent="-285750" algn="l" rtl="0">
              <a:lnSpc>
                <a:spcPct val="90000"/>
              </a:lnSpc>
              <a:spcBef>
                <a:spcPts val="375"/>
              </a:spcBef>
              <a:spcAft>
                <a:spcPts val="0"/>
              </a:spcAft>
              <a:buClr>
                <a:schemeClr val="dk1"/>
              </a:buClr>
              <a:buSzPts val="2400"/>
              <a:buFont typeface="Arial"/>
              <a:buChar char="•"/>
              <a:defRPr sz="1800" b="0" i="0" u="none" strike="noStrike" cap="none">
                <a:solidFill>
                  <a:schemeClr val="dk1"/>
                </a:solidFill>
                <a:latin typeface="Calibri"/>
                <a:ea typeface="Calibri"/>
                <a:cs typeface="Calibri"/>
                <a:sym typeface="Calibri"/>
              </a:defRPr>
            </a:lvl2pPr>
            <a:lvl3pPr marL="1028700" marR="0" lvl="2" indent="-266700" algn="l" rtl="0">
              <a:lnSpc>
                <a:spcPct val="90000"/>
              </a:lnSpc>
              <a:spcBef>
                <a:spcPts val="375"/>
              </a:spcBef>
              <a:spcAft>
                <a:spcPts val="0"/>
              </a:spcAft>
              <a:buClr>
                <a:schemeClr val="dk1"/>
              </a:buClr>
              <a:buSzPts val="2000"/>
              <a:buFont typeface="Arial"/>
              <a:buChar char="•"/>
              <a:defRPr sz="1500" b="0" i="0" u="none" strike="noStrike" cap="none">
                <a:solidFill>
                  <a:schemeClr val="dk1"/>
                </a:solidFill>
                <a:latin typeface="Calibri"/>
                <a:ea typeface="Calibri"/>
                <a:cs typeface="Calibri"/>
                <a:sym typeface="Calibri"/>
              </a:defRPr>
            </a:lvl3pPr>
            <a:lvl4pPr marL="1371600" marR="0" lvl="3"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4pPr>
            <a:lvl5pPr marL="1714500" marR="0" lvl="4"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5pPr>
            <a:lvl6pPr marL="2057400" marR="0" lvl="5"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6pPr>
            <a:lvl7pPr marL="2400300" marR="0" lvl="6"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7pPr>
            <a:lvl8pPr marL="2743200" marR="0" lvl="7"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8pPr>
            <a:lvl9pPr marL="3086100" marR="0" lvl="8"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dt" idx="10"/>
          </p:nvPr>
        </p:nvSpPr>
        <p:spPr>
          <a:xfrm>
            <a:off x="628650" y="6356353"/>
            <a:ext cx="20574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900">
                <a:solidFill>
                  <a:srgbClr val="888888"/>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ftr" idx="11"/>
          </p:nvPr>
        </p:nvSpPr>
        <p:spPr>
          <a:xfrm>
            <a:off x="3028950" y="6356353"/>
            <a:ext cx="30861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900">
                <a:solidFill>
                  <a:srgbClr val="888888"/>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79" name="Shape 79"/>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rgbClr val="888888"/>
                </a:solidFill>
                <a:latin typeface="Calibri"/>
                <a:ea typeface="Calibri"/>
                <a:cs typeface="Calibri"/>
                <a:sym typeface="Calibri"/>
              </a:defRPr>
            </a:lvl1pPr>
            <a:lvl2pPr marL="0" marR="0" lvl="1" indent="0" algn="r" rtl="0">
              <a:spcBef>
                <a:spcPts val="0"/>
              </a:spcBef>
              <a:buNone/>
              <a:defRPr sz="900">
                <a:solidFill>
                  <a:srgbClr val="888888"/>
                </a:solidFill>
                <a:latin typeface="Calibri"/>
                <a:ea typeface="Calibri"/>
                <a:cs typeface="Calibri"/>
                <a:sym typeface="Calibri"/>
              </a:defRPr>
            </a:lvl2pPr>
            <a:lvl3pPr marL="0" marR="0" lvl="2" indent="0" algn="r" rtl="0">
              <a:spcBef>
                <a:spcPts val="0"/>
              </a:spcBef>
              <a:buNone/>
              <a:defRPr sz="900">
                <a:solidFill>
                  <a:srgbClr val="888888"/>
                </a:solidFill>
                <a:latin typeface="Calibri"/>
                <a:ea typeface="Calibri"/>
                <a:cs typeface="Calibri"/>
                <a:sym typeface="Calibri"/>
              </a:defRPr>
            </a:lvl3pPr>
            <a:lvl4pPr marL="0" marR="0" lvl="3" indent="0" algn="r" rtl="0">
              <a:spcBef>
                <a:spcPts val="0"/>
              </a:spcBef>
              <a:buNone/>
              <a:defRPr sz="900">
                <a:solidFill>
                  <a:srgbClr val="888888"/>
                </a:solidFill>
                <a:latin typeface="Calibri"/>
                <a:ea typeface="Calibri"/>
                <a:cs typeface="Calibri"/>
                <a:sym typeface="Calibri"/>
              </a:defRPr>
            </a:lvl4pPr>
            <a:lvl5pPr marL="0" marR="0" lvl="4" indent="0" algn="r" rtl="0">
              <a:spcBef>
                <a:spcPts val="0"/>
              </a:spcBef>
              <a:buNone/>
              <a:defRPr sz="900">
                <a:solidFill>
                  <a:srgbClr val="888888"/>
                </a:solidFill>
                <a:latin typeface="Calibri"/>
                <a:ea typeface="Calibri"/>
                <a:cs typeface="Calibri"/>
                <a:sym typeface="Calibri"/>
              </a:defRPr>
            </a:lvl5pPr>
            <a:lvl6pPr marL="0" marR="0" lvl="5" indent="0" algn="r" rtl="0">
              <a:spcBef>
                <a:spcPts val="0"/>
              </a:spcBef>
              <a:buNone/>
              <a:defRPr sz="900">
                <a:solidFill>
                  <a:srgbClr val="888888"/>
                </a:solidFill>
                <a:latin typeface="Calibri"/>
                <a:ea typeface="Calibri"/>
                <a:cs typeface="Calibri"/>
                <a:sym typeface="Calibri"/>
              </a:defRPr>
            </a:lvl6pPr>
            <a:lvl7pPr marL="0" marR="0" lvl="6" indent="0" algn="r" rtl="0">
              <a:spcBef>
                <a:spcPts val="0"/>
              </a:spcBef>
              <a:buNone/>
              <a:defRPr sz="900">
                <a:solidFill>
                  <a:srgbClr val="888888"/>
                </a:solidFill>
                <a:latin typeface="Calibri"/>
                <a:ea typeface="Calibri"/>
                <a:cs typeface="Calibri"/>
                <a:sym typeface="Calibri"/>
              </a:defRPr>
            </a:lvl7pPr>
            <a:lvl8pPr marL="0" marR="0" lvl="7" indent="0" algn="r" rtl="0">
              <a:spcBef>
                <a:spcPts val="0"/>
              </a:spcBef>
              <a:buNone/>
              <a:defRPr sz="900">
                <a:solidFill>
                  <a:srgbClr val="888888"/>
                </a:solidFill>
                <a:latin typeface="Calibri"/>
                <a:ea typeface="Calibri"/>
                <a:cs typeface="Calibri"/>
                <a:sym typeface="Calibri"/>
              </a:defRPr>
            </a:lvl8pPr>
            <a:lvl9pPr marL="0" marR="0" lvl="8" indent="0" algn="r" rtl="0">
              <a:spcBef>
                <a:spcPts val="0"/>
              </a:spcBef>
              <a:buNone/>
              <a:defRPr sz="900">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Заголовок и объект" type="obj">
  <p:cSld name="OBJECT">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628650" y="365128"/>
            <a:ext cx="78867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350"/>
            </a:lvl2pPr>
            <a:lvl3pPr lvl="2">
              <a:spcBef>
                <a:spcPts val="0"/>
              </a:spcBef>
              <a:spcAft>
                <a:spcPts val="0"/>
              </a:spcAft>
              <a:buSzPts val="1400"/>
              <a:buNone/>
              <a:defRPr sz="1350"/>
            </a:lvl3pPr>
            <a:lvl4pPr lvl="3">
              <a:spcBef>
                <a:spcPts val="0"/>
              </a:spcBef>
              <a:spcAft>
                <a:spcPts val="0"/>
              </a:spcAft>
              <a:buSzPts val="1400"/>
              <a:buNone/>
              <a:defRPr sz="1350"/>
            </a:lvl4pPr>
            <a:lvl5pPr lvl="4">
              <a:spcBef>
                <a:spcPts val="0"/>
              </a:spcBef>
              <a:spcAft>
                <a:spcPts val="0"/>
              </a:spcAft>
              <a:buSzPts val="1400"/>
              <a:buNone/>
              <a:defRPr sz="1350"/>
            </a:lvl5pPr>
            <a:lvl6pPr lvl="5">
              <a:spcBef>
                <a:spcPts val="0"/>
              </a:spcBef>
              <a:spcAft>
                <a:spcPts val="0"/>
              </a:spcAft>
              <a:buSzPts val="1400"/>
              <a:buNone/>
              <a:defRPr sz="1350"/>
            </a:lvl6pPr>
            <a:lvl7pPr lvl="6">
              <a:spcBef>
                <a:spcPts val="0"/>
              </a:spcBef>
              <a:spcAft>
                <a:spcPts val="0"/>
              </a:spcAft>
              <a:buSzPts val="1400"/>
              <a:buNone/>
              <a:defRPr sz="1350"/>
            </a:lvl7pPr>
            <a:lvl8pPr lvl="7">
              <a:spcBef>
                <a:spcPts val="0"/>
              </a:spcBef>
              <a:spcAft>
                <a:spcPts val="0"/>
              </a:spcAft>
              <a:buSzPts val="1400"/>
              <a:buNone/>
              <a:defRPr sz="1350"/>
            </a:lvl8pPr>
            <a:lvl9pPr lvl="8">
              <a:spcBef>
                <a:spcPts val="0"/>
              </a:spcBef>
              <a:spcAft>
                <a:spcPts val="0"/>
              </a:spcAft>
              <a:buSzPts val="1400"/>
              <a:buNone/>
              <a:defRPr sz="1350"/>
            </a:lvl9pPr>
          </a:lstStyle>
          <a:p>
            <a:endParaRPr/>
          </a:p>
        </p:txBody>
      </p:sp>
      <p:sp>
        <p:nvSpPr>
          <p:cNvPr id="19" name="Shape 19"/>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lstStyle>
            <a:lvl1pPr marL="342900" marR="0" lvl="0" indent="-304800" algn="l" rtl="0">
              <a:lnSpc>
                <a:spcPct val="90000"/>
              </a:lnSpc>
              <a:spcBef>
                <a:spcPts val="750"/>
              </a:spcBef>
              <a:spcAft>
                <a:spcPts val="0"/>
              </a:spcAft>
              <a:buClr>
                <a:schemeClr val="dk1"/>
              </a:buClr>
              <a:buSzPts val="2800"/>
              <a:buFont typeface="Arial"/>
              <a:buChar char="•"/>
              <a:defRPr sz="2100" b="0" i="0" u="none" strike="noStrike" cap="none">
                <a:solidFill>
                  <a:schemeClr val="dk1"/>
                </a:solidFill>
                <a:latin typeface="Calibri"/>
                <a:ea typeface="Calibri"/>
                <a:cs typeface="Calibri"/>
                <a:sym typeface="Calibri"/>
              </a:defRPr>
            </a:lvl1pPr>
            <a:lvl2pPr marL="685800" marR="0" lvl="1" indent="-285750" algn="l" rtl="0">
              <a:lnSpc>
                <a:spcPct val="90000"/>
              </a:lnSpc>
              <a:spcBef>
                <a:spcPts val="375"/>
              </a:spcBef>
              <a:spcAft>
                <a:spcPts val="0"/>
              </a:spcAft>
              <a:buClr>
                <a:schemeClr val="dk1"/>
              </a:buClr>
              <a:buSzPts val="2400"/>
              <a:buFont typeface="Arial"/>
              <a:buChar char="•"/>
              <a:defRPr sz="1800" b="0" i="0" u="none" strike="noStrike" cap="none">
                <a:solidFill>
                  <a:schemeClr val="dk1"/>
                </a:solidFill>
                <a:latin typeface="Calibri"/>
                <a:ea typeface="Calibri"/>
                <a:cs typeface="Calibri"/>
                <a:sym typeface="Calibri"/>
              </a:defRPr>
            </a:lvl2pPr>
            <a:lvl3pPr marL="1028700" marR="0" lvl="2" indent="-266700" algn="l" rtl="0">
              <a:lnSpc>
                <a:spcPct val="90000"/>
              </a:lnSpc>
              <a:spcBef>
                <a:spcPts val="375"/>
              </a:spcBef>
              <a:spcAft>
                <a:spcPts val="0"/>
              </a:spcAft>
              <a:buClr>
                <a:schemeClr val="dk1"/>
              </a:buClr>
              <a:buSzPts val="2000"/>
              <a:buFont typeface="Arial"/>
              <a:buChar char="•"/>
              <a:defRPr sz="1500" b="0" i="0" u="none" strike="noStrike" cap="none">
                <a:solidFill>
                  <a:schemeClr val="dk1"/>
                </a:solidFill>
                <a:latin typeface="Calibri"/>
                <a:ea typeface="Calibri"/>
                <a:cs typeface="Calibri"/>
                <a:sym typeface="Calibri"/>
              </a:defRPr>
            </a:lvl3pPr>
            <a:lvl4pPr marL="1371600" marR="0" lvl="3"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4pPr>
            <a:lvl5pPr marL="1714500" marR="0" lvl="4"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5pPr>
            <a:lvl6pPr marL="2057400" marR="0" lvl="5"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6pPr>
            <a:lvl7pPr marL="2400300" marR="0" lvl="6"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7pPr>
            <a:lvl8pPr marL="2743200" marR="0" lvl="7"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8pPr>
            <a:lvl9pPr marL="3086100" marR="0" lvl="8"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dt" idx="10"/>
          </p:nvPr>
        </p:nvSpPr>
        <p:spPr>
          <a:xfrm>
            <a:off x="628650" y="6356353"/>
            <a:ext cx="20574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21" name="Shape 21"/>
          <p:cNvSpPr txBox="1">
            <a:spLocks noGrp="1"/>
          </p:cNvSpPr>
          <p:nvPr>
            <p:ph type="ftr" idx="11"/>
          </p:nvPr>
        </p:nvSpPr>
        <p:spPr>
          <a:xfrm>
            <a:off x="3028950" y="6356353"/>
            <a:ext cx="30861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22" name="Shape 22"/>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Два объекта" type="twoObj">
  <p:cSld name="TWO_OBJECTS">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628650" y="365128"/>
            <a:ext cx="78867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350"/>
            </a:lvl2pPr>
            <a:lvl3pPr lvl="2">
              <a:spcBef>
                <a:spcPts val="0"/>
              </a:spcBef>
              <a:spcAft>
                <a:spcPts val="0"/>
              </a:spcAft>
              <a:buSzPts val="1400"/>
              <a:buNone/>
              <a:defRPr sz="1350"/>
            </a:lvl3pPr>
            <a:lvl4pPr lvl="3">
              <a:spcBef>
                <a:spcPts val="0"/>
              </a:spcBef>
              <a:spcAft>
                <a:spcPts val="0"/>
              </a:spcAft>
              <a:buSzPts val="1400"/>
              <a:buNone/>
              <a:defRPr sz="1350"/>
            </a:lvl4pPr>
            <a:lvl5pPr lvl="4">
              <a:spcBef>
                <a:spcPts val="0"/>
              </a:spcBef>
              <a:spcAft>
                <a:spcPts val="0"/>
              </a:spcAft>
              <a:buSzPts val="1400"/>
              <a:buNone/>
              <a:defRPr sz="1350"/>
            </a:lvl5pPr>
            <a:lvl6pPr lvl="5">
              <a:spcBef>
                <a:spcPts val="0"/>
              </a:spcBef>
              <a:spcAft>
                <a:spcPts val="0"/>
              </a:spcAft>
              <a:buSzPts val="1400"/>
              <a:buNone/>
              <a:defRPr sz="1350"/>
            </a:lvl6pPr>
            <a:lvl7pPr lvl="6">
              <a:spcBef>
                <a:spcPts val="0"/>
              </a:spcBef>
              <a:spcAft>
                <a:spcPts val="0"/>
              </a:spcAft>
              <a:buSzPts val="1400"/>
              <a:buNone/>
              <a:defRPr sz="1350"/>
            </a:lvl7pPr>
            <a:lvl8pPr lvl="7">
              <a:spcBef>
                <a:spcPts val="0"/>
              </a:spcBef>
              <a:spcAft>
                <a:spcPts val="0"/>
              </a:spcAft>
              <a:buSzPts val="1400"/>
              <a:buNone/>
              <a:defRPr sz="1350"/>
            </a:lvl8pPr>
            <a:lvl9pPr lvl="8">
              <a:spcBef>
                <a:spcPts val="0"/>
              </a:spcBef>
              <a:spcAft>
                <a:spcPts val="0"/>
              </a:spcAft>
              <a:buSzPts val="1400"/>
              <a:buNone/>
              <a:defRPr sz="1350"/>
            </a:lvl9pPr>
          </a:lstStyle>
          <a:p>
            <a:endParaRPr/>
          </a:p>
        </p:txBody>
      </p:sp>
      <p:sp>
        <p:nvSpPr>
          <p:cNvPr id="30" name="Shape 30"/>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lstStyle>
            <a:lvl1pPr marL="342900" marR="0" lvl="0" indent="-304800" algn="l" rtl="0">
              <a:lnSpc>
                <a:spcPct val="90000"/>
              </a:lnSpc>
              <a:spcBef>
                <a:spcPts val="750"/>
              </a:spcBef>
              <a:spcAft>
                <a:spcPts val="0"/>
              </a:spcAft>
              <a:buClr>
                <a:schemeClr val="dk1"/>
              </a:buClr>
              <a:buSzPts val="2800"/>
              <a:buFont typeface="Arial"/>
              <a:buChar char="•"/>
              <a:defRPr sz="2100" b="0" i="0" u="none" strike="noStrike" cap="none">
                <a:solidFill>
                  <a:schemeClr val="dk1"/>
                </a:solidFill>
                <a:latin typeface="Calibri"/>
                <a:ea typeface="Calibri"/>
                <a:cs typeface="Calibri"/>
                <a:sym typeface="Calibri"/>
              </a:defRPr>
            </a:lvl1pPr>
            <a:lvl2pPr marL="685800" marR="0" lvl="1" indent="-285750" algn="l" rtl="0">
              <a:lnSpc>
                <a:spcPct val="90000"/>
              </a:lnSpc>
              <a:spcBef>
                <a:spcPts val="375"/>
              </a:spcBef>
              <a:spcAft>
                <a:spcPts val="0"/>
              </a:spcAft>
              <a:buClr>
                <a:schemeClr val="dk1"/>
              </a:buClr>
              <a:buSzPts val="2400"/>
              <a:buFont typeface="Arial"/>
              <a:buChar char="•"/>
              <a:defRPr sz="1800" b="0" i="0" u="none" strike="noStrike" cap="none">
                <a:solidFill>
                  <a:schemeClr val="dk1"/>
                </a:solidFill>
                <a:latin typeface="Calibri"/>
                <a:ea typeface="Calibri"/>
                <a:cs typeface="Calibri"/>
                <a:sym typeface="Calibri"/>
              </a:defRPr>
            </a:lvl2pPr>
            <a:lvl3pPr marL="1028700" marR="0" lvl="2" indent="-266700" algn="l" rtl="0">
              <a:lnSpc>
                <a:spcPct val="90000"/>
              </a:lnSpc>
              <a:spcBef>
                <a:spcPts val="375"/>
              </a:spcBef>
              <a:spcAft>
                <a:spcPts val="0"/>
              </a:spcAft>
              <a:buClr>
                <a:schemeClr val="dk1"/>
              </a:buClr>
              <a:buSzPts val="2000"/>
              <a:buFont typeface="Arial"/>
              <a:buChar char="•"/>
              <a:defRPr sz="1500" b="0" i="0" u="none" strike="noStrike" cap="none">
                <a:solidFill>
                  <a:schemeClr val="dk1"/>
                </a:solidFill>
                <a:latin typeface="Calibri"/>
                <a:ea typeface="Calibri"/>
                <a:cs typeface="Calibri"/>
                <a:sym typeface="Calibri"/>
              </a:defRPr>
            </a:lvl3pPr>
            <a:lvl4pPr marL="1371600" marR="0" lvl="3"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4pPr>
            <a:lvl5pPr marL="1714500" marR="0" lvl="4"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5pPr>
            <a:lvl6pPr marL="2057400" marR="0" lvl="5"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6pPr>
            <a:lvl7pPr marL="2400300" marR="0" lvl="6"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7pPr>
            <a:lvl8pPr marL="2743200" marR="0" lvl="7"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8pPr>
            <a:lvl9pPr marL="3086100" marR="0" lvl="8"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1" name="Shape 31"/>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lstStyle>
            <a:lvl1pPr marL="342900" marR="0" lvl="0" indent="-304800" algn="l" rtl="0">
              <a:lnSpc>
                <a:spcPct val="90000"/>
              </a:lnSpc>
              <a:spcBef>
                <a:spcPts val="750"/>
              </a:spcBef>
              <a:spcAft>
                <a:spcPts val="0"/>
              </a:spcAft>
              <a:buClr>
                <a:schemeClr val="dk1"/>
              </a:buClr>
              <a:buSzPts val="2800"/>
              <a:buFont typeface="Arial"/>
              <a:buChar char="•"/>
              <a:defRPr sz="2100" b="0" i="0" u="none" strike="noStrike" cap="none">
                <a:solidFill>
                  <a:schemeClr val="dk1"/>
                </a:solidFill>
                <a:latin typeface="Calibri"/>
                <a:ea typeface="Calibri"/>
                <a:cs typeface="Calibri"/>
                <a:sym typeface="Calibri"/>
              </a:defRPr>
            </a:lvl1pPr>
            <a:lvl2pPr marL="685800" marR="0" lvl="1" indent="-285750" algn="l" rtl="0">
              <a:lnSpc>
                <a:spcPct val="90000"/>
              </a:lnSpc>
              <a:spcBef>
                <a:spcPts val="375"/>
              </a:spcBef>
              <a:spcAft>
                <a:spcPts val="0"/>
              </a:spcAft>
              <a:buClr>
                <a:schemeClr val="dk1"/>
              </a:buClr>
              <a:buSzPts val="2400"/>
              <a:buFont typeface="Arial"/>
              <a:buChar char="•"/>
              <a:defRPr sz="1800" b="0" i="0" u="none" strike="noStrike" cap="none">
                <a:solidFill>
                  <a:schemeClr val="dk1"/>
                </a:solidFill>
                <a:latin typeface="Calibri"/>
                <a:ea typeface="Calibri"/>
                <a:cs typeface="Calibri"/>
                <a:sym typeface="Calibri"/>
              </a:defRPr>
            </a:lvl2pPr>
            <a:lvl3pPr marL="1028700" marR="0" lvl="2" indent="-266700" algn="l" rtl="0">
              <a:lnSpc>
                <a:spcPct val="90000"/>
              </a:lnSpc>
              <a:spcBef>
                <a:spcPts val="375"/>
              </a:spcBef>
              <a:spcAft>
                <a:spcPts val="0"/>
              </a:spcAft>
              <a:buClr>
                <a:schemeClr val="dk1"/>
              </a:buClr>
              <a:buSzPts val="2000"/>
              <a:buFont typeface="Arial"/>
              <a:buChar char="•"/>
              <a:defRPr sz="1500" b="0" i="0" u="none" strike="noStrike" cap="none">
                <a:solidFill>
                  <a:schemeClr val="dk1"/>
                </a:solidFill>
                <a:latin typeface="Calibri"/>
                <a:ea typeface="Calibri"/>
                <a:cs typeface="Calibri"/>
                <a:sym typeface="Calibri"/>
              </a:defRPr>
            </a:lvl3pPr>
            <a:lvl4pPr marL="1371600" marR="0" lvl="3"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4pPr>
            <a:lvl5pPr marL="1714500" marR="0" lvl="4"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5pPr>
            <a:lvl6pPr marL="2057400" marR="0" lvl="5"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6pPr>
            <a:lvl7pPr marL="2400300" marR="0" lvl="6"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7pPr>
            <a:lvl8pPr marL="2743200" marR="0" lvl="7"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8pPr>
            <a:lvl9pPr marL="3086100" marR="0" lvl="8"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dt" idx="10"/>
          </p:nvPr>
        </p:nvSpPr>
        <p:spPr>
          <a:xfrm>
            <a:off x="628650" y="6356353"/>
            <a:ext cx="20574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900">
                <a:solidFill>
                  <a:srgbClr val="888888"/>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33" name="Shape 33"/>
          <p:cNvSpPr txBox="1">
            <a:spLocks noGrp="1"/>
          </p:cNvSpPr>
          <p:nvPr>
            <p:ph type="ftr" idx="11"/>
          </p:nvPr>
        </p:nvSpPr>
        <p:spPr>
          <a:xfrm>
            <a:off x="3028950" y="6356353"/>
            <a:ext cx="30861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900">
                <a:solidFill>
                  <a:srgbClr val="888888"/>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34" name="Shape 34"/>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rgbClr val="888888"/>
                </a:solidFill>
                <a:latin typeface="Calibri"/>
                <a:ea typeface="Calibri"/>
                <a:cs typeface="Calibri"/>
                <a:sym typeface="Calibri"/>
              </a:defRPr>
            </a:lvl1pPr>
            <a:lvl2pPr marL="0" marR="0" lvl="1" indent="0" algn="r" rtl="0">
              <a:spcBef>
                <a:spcPts val="0"/>
              </a:spcBef>
              <a:buNone/>
              <a:defRPr sz="900">
                <a:solidFill>
                  <a:srgbClr val="888888"/>
                </a:solidFill>
                <a:latin typeface="Calibri"/>
                <a:ea typeface="Calibri"/>
                <a:cs typeface="Calibri"/>
                <a:sym typeface="Calibri"/>
              </a:defRPr>
            </a:lvl2pPr>
            <a:lvl3pPr marL="0" marR="0" lvl="2" indent="0" algn="r" rtl="0">
              <a:spcBef>
                <a:spcPts val="0"/>
              </a:spcBef>
              <a:buNone/>
              <a:defRPr sz="900">
                <a:solidFill>
                  <a:srgbClr val="888888"/>
                </a:solidFill>
                <a:latin typeface="Calibri"/>
                <a:ea typeface="Calibri"/>
                <a:cs typeface="Calibri"/>
                <a:sym typeface="Calibri"/>
              </a:defRPr>
            </a:lvl3pPr>
            <a:lvl4pPr marL="0" marR="0" lvl="3" indent="0" algn="r" rtl="0">
              <a:spcBef>
                <a:spcPts val="0"/>
              </a:spcBef>
              <a:buNone/>
              <a:defRPr sz="900">
                <a:solidFill>
                  <a:srgbClr val="888888"/>
                </a:solidFill>
                <a:latin typeface="Calibri"/>
                <a:ea typeface="Calibri"/>
                <a:cs typeface="Calibri"/>
                <a:sym typeface="Calibri"/>
              </a:defRPr>
            </a:lvl4pPr>
            <a:lvl5pPr marL="0" marR="0" lvl="4" indent="0" algn="r" rtl="0">
              <a:spcBef>
                <a:spcPts val="0"/>
              </a:spcBef>
              <a:buNone/>
              <a:defRPr sz="900">
                <a:solidFill>
                  <a:srgbClr val="888888"/>
                </a:solidFill>
                <a:latin typeface="Calibri"/>
                <a:ea typeface="Calibri"/>
                <a:cs typeface="Calibri"/>
                <a:sym typeface="Calibri"/>
              </a:defRPr>
            </a:lvl5pPr>
            <a:lvl6pPr marL="0" marR="0" lvl="5" indent="0" algn="r" rtl="0">
              <a:spcBef>
                <a:spcPts val="0"/>
              </a:spcBef>
              <a:buNone/>
              <a:defRPr sz="900">
                <a:solidFill>
                  <a:srgbClr val="888888"/>
                </a:solidFill>
                <a:latin typeface="Calibri"/>
                <a:ea typeface="Calibri"/>
                <a:cs typeface="Calibri"/>
                <a:sym typeface="Calibri"/>
              </a:defRPr>
            </a:lvl6pPr>
            <a:lvl7pPr marL="0" marR="0" lvl="6" indent="0" algn="r" rtl="0">
              <a:spcBef>
                <a:spcPts val="0"/>
              </a:spcBef>
              <a:buNone/>
              <a:defRPr sz="900">
                <a:solidFill>
                  <a:srgbClr val="888888"/>
                </a:solidFill>
                <a:latin typeface="Calibri"/>
                <a:ea typeface="Calibri"/>
                <a:cs typeface="Calibri"/>
                <a:sym typeface="Calibri"/>
              </a:defRPr>
            </a:lvl7pPr>
            <a:lvl8pPr marL="0" marR="0" lvl="7" indent="0" algn="r" rtl="0">
              <a:spcBef>
                <a:spcPts val="0"/>
              </a:spcBef>
              <a:buNone/>
              <a:defRPr sz="900">
                <a:solidFill>
                  <a:srgbClr val="888888"/>
                </a:solidFill>
                <a:latin typeface="Calibri"/>
                <a:ea typeface="Calibri"/>
                <a:cs typeface="Calibri"/>
                <a:sym typeface="Calibri"/>
              </a:defRPr>
            </a:lvl8pPr>
            <a:lvl9pPr marL="0" marR="0" lvl="8" indent="0" algn="r" rtl="0">
              <a:spcBef>
                <a:spcPts val="0"/>
              </a:spcBef>
              <a:buNone/>
              <a:defRPr sz="900">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Заголовок раздела" type="secHead">
  <p:cSld name="SECTION_HEADER">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623888" y="1709741"/>
            <a:ext cx="7886700" cy="2852737"/>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6000"/>
              <a:buFont typeface="Calibri"/>
              <a:buNone/>
              <a:defRPr sz="45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350"/>
            </a:lvl2pPr>
            <a:lvl3pPr lvl="2">
              <a:spcBef>
                <a:spcPts val="0"/>
              </a:spcBef>
              <a:spcAft>
                <a:spcPts val="0"/>
              </a:spcAft>
              <a:buSzPts val="1400"/>
              <a:buNone/>
              <a:defRPr sz="1350"/>
            </a:lvl3pPr>
            <a:lvl4pPr lvl="3">
              <a:spcBef>
                <a:spcPts val="0"/>
              </a:spcBef>
              <a:spcAft>
                <a:spcPts val="0"/>
              </a:spcAft>
              <a:buSzPts val="1400"/>
              <a:buNone/>
              <a:defRPr sz="1350"/>
            </a:lvl4pPr>
            <a:lvl5pPr lvl="4">
              <a:spcBef>
                <a:spcPts val="0"/>
              </a:spcBef>
              <a:spcAft>
                <a:spcPts val="0"/>
              </a:spcAft>
              <a:buSzPts val="1400"/>
              <a:buNone/>
              <a:defRPr sz="1350"/>
            </a:lvl5pPr>
            <a:lvl6pPr lvl="5">
              <a:spcBef>
                <a:spcPts val="0"/>
              </a:spcBef>
              <a:spcAft>
                <a:spcPts val="0"/>
              </a:spcAft>
              <a:buSzPts val="1400"/>
              <a:buNone/>
              <a:defRPr sz="1350"/>
            </a:lvl6pPr>
            <a:lvl7pPr lvl="6">
              <a:spcBef>
                <a:spcPts val="0"/>
              </a:spcBef>
              <a:spcAft>
                <a:spcPts val="0"/>
              </a:spcAft>
              <a:buSzPts val="1400"/>
              <a:buNone/>
              <a:defRPr sz="1350"/>
            </a:lvl7pPr>
            <a:lvl8pPr lvl="7">
              <a:spcBef>
                <a:spcPts val="0"/>
              </a:spcBef>
              <a:spcAft>
                <a:spcPts val="0"/>
              </a:spcAft>
              <a:buSzPts val="1400"/>
              <a:buNone/>
              <a:defRPr sz="1350"/>
            </a:lvl8pPr>
            <a:lvl9pPr lvl="8">
              <a:spcBef>
                <a:spcPts val="0"/>
              </a:spcBef>
              <a:spcAft>
                <a:spcPts val="0"/>
              </a:spcAft>
              <a:buSzPts val="1400"/>
              <a:buNone/>
              <a:defRPr sz="1350"/>
            </a:lvl9pPr>
          </a:lstStyle>
          <a:p>
            <a:endParaRPr/>
          </a:p>
        </p:txBody>
      </p:sp>
      <p:sp>
        <p:nvSpPr>
          <p:cNvPr id="37" name="Shape 37"/>
          <p:cNvSpPr txBox="1">
            <a:spLocks noGrp="1"/>
          </p:cNvSpPr>
          <p:nvPr>
            <p:ph type="body" idx="1"/>
          </p:nvPr>
        </p:nvSpPr>
        <p:spPr>
          <a:xfrm>
            <a:off x="623888" y="4589466"/>
            <a:ext cx="7886700" cy="1500187"/>
          </a:xfrm>
          <a:prstGeom prst="rect">
            <a:avLst/>
          </a:prstGeom>
          <a:noFill/>
          <a:ln>
            <a:noFill/>
          </a:ln>
        </p:spPr>
        <p:txBody>
          <a:bodyPr spcFirstLastPara="1" wrap="square" lIns="91425" tIns="45700" rIns="91425" bIns="45700" anchor="t" anchorCtr="0"/>
          <a:lstStyle>
            <a:lvl1pPr marL="342900" marR="0" lvl="0" indent="-171450" algn="l" rtl="0">
              <a:lnSpc>
                <a:spcPct val="90000"/>
              </a:lnSpc>
              <a:spcBef>
                <a:spcPts val="750"/>
              </a:spcBef>
              <a:spcAft>
                <a:spcPts val="0"/>
              </a:spcAft>
              <a:buClr>
                <a:srgbClr val="888888"/>
              </a:buClr>
              <a:buSzPts val="2400"/>
              <a:buFont typeface="Arial"/>
              <a:buNone/>
              <a:defRPr sz="1800" b="0" i="0" u="none" strike="noStrike" cap="none">
                <a:solidFill>
                  <a:srgbClr val="888888"/>
                </a:solidFill>
                <a:latin typeface="Calibri"/>
                <a:ea typeface="Calibri"/>
                <a:cs typeface="Calibri"/>
                <a:sym typeface="Calibri"/>
              </a:defRPr>
            </a:lvl1pPr>
            <a:lvl2pPr marL="685800" marR="0" lvl="1" indent="-171450" algn="l" rtl="0">
              <a:lnSpc>
                <a:spcPct val="90000"/>
              </a:lnSpc>
              <a:spcBef>
                <a:spcPts val="375"/>
              </a:spcBef>
              <a:spcAft>
                <a:spcPts val="0"/>
              </a:spcAft>
              <a:buClr>
                <a:srgbClr val="888888"/>
              </a:buClr>
              <a:buSzPts val="2000"/>
              <a:buFont typeface="Arial"/>
              <a:buNone/>
              <a:defRPr sz="1500" b="0" i="0" u="none" strike="noStrike" cap="none">
                <a:solidFill>
                  <a:srgbClr val="888888"/>
                </a:solidFill>
                <a:latin typeface="Calibri"/>
                <a:ea typeface="Calibri"/>
                <a:cs typeface="Calibri"/>
                <a:sym typeface="Calibri"/>
              </a:defRPr>
            </a:lvl2pPr>
            <a:lvl3pPr marL="1028700" marR="0" lvl="2" indent="-171450" algn="l" rtl="0">
              <a:lnSpc>
                <a:spcPct val="90000"/>
              </a:lnSpc>
              <a:spcBef>
                <a:spcPts val="375"/>
              </a:spcBef>
              <a:spcAft>
                <a:spcPts val="0"/>
              </a:spcAft>
              <a:buClr>
                <a:srgbClr val="888888"/>
              </a:buClr>
              <a:buSzPts val="1800"/>
              <a:buFont typeface="Arial"/>
              <a:buNone/>
              <a:defRPr sz="1350" b="0" i="0" u="none" strike="noStrike" cap="none">
                <a:solidFill>
                  <a:srgbClr val="888888"/>
                </a:solidFill>
                <a:latin typeface="Calibri"/>
                <a:ea typeface="Calibri"/>
                <a:cs typeface="Calibri"/>
                <a:sym typeface="Calibri"/>
              </a:defRPr>
            </a:lvl3pPr>
            <a:lvl4pPr marL="1371600" marR="0" lvl="3" indent="-171450" algn="l" rtl="0">
              <a:lnSpc>
                <a:spcPct val="90000"/>
              </a:lnSpc>
              <a:spcBef>
                <a:spcPts val="375"/>
              </a:spcBef>
              <a:spcAft>
                <a:spcPts val="0"/>
              </a:spcAft>
              <a:buClr>
                <a:srgbClr val="888888"/>
              </a:buClr>
              <a:buSzPts val="1600"/>
              <a:buFont typeface="Arial"/>
              <a:buNone/>
              <a:defRPr sz="1200" b="0" i="0" u="none" strike="noStrike" cap="none">
                <a:solidFill>
                  <a:srgbClr val="888888"/>
                </a:solidFill>
                <a:latin typeface="Calibri"/>
                <a:ea typeface="Calibri"/>
                <a:cs typeface="Calibri"/>
                <a:sym typeface="Calibri"/>
              </a:defRPr>
            </a:lvl4pPr>
            <a:lvl5pPr marL="1714500" marR="0" lvl="4" indent="-171450" algn="l" rtl="0">
              <a:lnSpc>
                <a:spcPct val="90000"/>
              </a:lnSpc>
              <a:spcBef>
                <a:spcPts val="375"/>
              </a:spcBef>
              <a:spcAft>
                <a:spcPts val="0"/>
              </a:spcAft>
              <a:buClr>
                <a:srgbClr val="888888"/>
              </a:buClr>
              <a:buSzPts val="1600"/>
              <a:buFont typeface="Arial"/>
              <a:buNone/>
              <a:defRPr sz="1200" b="0" i="0" u="none" strike="noStrike" cap="none">
                <a:solidFill>
                  <a:srgbClr val="888888"/>
                </a:solidFill>
                <a:latin typeface="Calibri"/>
                <a:ea typeface="Calibri"/>
                <a:cs typeface="Calibri"/>
                <a:sym typeface="Calibri"/>
              </a:defRPr>
            </a:lvl5pPr>
            <a:lvl6pPr marL="2057400" marR="0" lvl="5" indent="-171450" algn="l" rtl="0">
              <a:lnSpc>
                <a:spcPct val="90000"/>
              </a:lnSpc>
              <a:spcBef>
                <a:spcPts val="375"/>
              </a:spcBef>
              <a:spcAft>
                <a:spcPts val="0"/>
              </a:spcAft>
              <a:buClr>
                <a:srgbClr val="888888"/>
              </a:buClr>
              <a:buSzPts val="1600"/>
              <a:buFont typeface="Arial"/>
              <a:buNone/>
              <a:defRPr sz="1200" b="0" i="0" u="none" strike="noStrike" cap="none">
                <a:solidFill>
                  <a:srgbClr val="888888"/>
                </a:solidFill>
                <a:latin typeface="Calibri"/>
                <a:ea typeface="Calibri"/>
                <a:cs typeface="Calibri"/>
                <a:sym typeface="Calibri"/>
              </a:defRPr>
            </a:lvl6pPr>
            <a:lvl7pPr marL="2400300" marR="0" lvl="6" indent="-171450" algn="l" rtl="0">
              <a:lnSpc>
                <a:spcPct val="90000"/>
              </a:lnSpc>
              <a:spcBef>
                <a:spcPts val="375"/>
              </a:spcBef>
              <a:spcAft>
                <a:spcPts val="0"/>
              </a:spcAft>
              <a:buClr>
                <a:srgbClr val="888888"/>
              </a:buClr>
              <a:buSzPts val="1600"/>
              <a:buFont typeface="Arial"/>
              <a:buNone/>
              <a:defRPr sz="1200" b="0" i="0" u="none" strike="noStrike" cap="none">
                <a:solidFill>
                  <a:srgbClr val="888888"/>
                </a:solidFill>
                <a:latin typeface="Calibri"/>
                <a:ea typeface="Calibri"/>
                <a:cs typeface="Calibri"/>
                <a:sym typeface="Calibri"/>
              </a:defRPr>
            </a:lvl7pPr>
            <a:lvl8pPr marL="2743200" marR="0" lvl="7" indent="-171450" algn="l" rtl="0">
              <a:lnSpc>
                <a:spcPct val="90000"/>
              </a:lnSpc>
              <a:spcBef>
                <a:spcPts val="375"/>
              </a:spcBef>
              <a:spcAft>
                <a:spcPts val="0"/>
              </a:spcAft>
              <a:buClr>
                <a:srgbClr val="888888"/>
              </a:buClr>
              <a:buSzPts val="1600"/>
              <a:buFont typeface="Arial"/>
              <a:buNone/>
              <a:defRPr sz="1200" b="0" i="0" u="none" strike="noStrike" cap="none">
                <a:solidFill>
                  <a:srgbClr val="888888"/>
                </a:solidFill>
                <a:latin typeface="Calibri"/>
                <a:ea typeface="Calibri"/>
                <a:cs typeface="Calibri"/>
                <a:sym typeface="Calibri"/>
              </a:defRPr>
            </a:lvl8pPr>
            <a:lvl9pPr marL="3086100" marR="0" lvl="8" indent="-171450" algn="l" rtl="0">
              <a:lnSpc>
                <a:spcPct val="90000"/>
              </a:lnSpc>
              <a:spcBef>
                <a:spcPts val="375"/>
              </a:spcBef>
              <a:spcAft>
                <a:spcPts val="0"/>
              </a:spcAft>
              <a:buClr>
                <a:srgbClr val="888888"/>
              </a:buClr>
              <a:buSzPts val="16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38" name="Shape 38"/>
          <p:cNvSpPr txBox="1">
            <a:spLocks noGrp="1"/>
          </p:cNvSpPr>
          <p:nvPr>
            <p:ph type="dt" idx="10"/>
          </p:nvPr>
        </p:nvSpPr>
        <p:spPr>
          <a:xfrm>
            <a:off x="628650" y="6356353"/>
            <a:ext cx="20574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900">
                <a:solidFill>
                  <a:srgbClr val="888888"/>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ftr" idx="11"/>
          </p:nvPr>
        </p:nvSpPr>
        <p:spPr>
          <a:xfrm>
            <a:off x="3028950" y="6356353"/>
            <a:ext cx="30861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900">
                <a:solidFill>
                  <a:srgbClr val="888888"/>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40" name="Shape 40"/>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rgbClr val="888888"/>
                </a:solidFill>
                <a:latin typeface="Calibri"/>
                <a:ea typeface="Calibri"/>
                <a:cs typeface="Calibri"/>
                <a:sym typeface="Calibri"/>
              </a:defRPr>
            </a:lvl1pPr>
            <a:lvl2pPr marL="0" marR="0" lvl="1" indent="0" algn="r" rtl="0">
              <a:spcBef>
                <a:spcPts val="0"/>
              </a:spcBef>
              <a:buNone/>
              <a:defRPr sz="900">
                <a:solidFill>
                  <a:srgbClr val="888888"/>
                </a:solidFill>
                <a:latin typeface="Calibri"/>
                <a:ea typeface="Calibri"/>
                <a:cs typeface="Calibri"/>
                <a:sym typeface="Calibri"/>
              </a:defRPr>
            </a:lvl2pPr>
            <a:lvl3pPr marL="0" marR="0" lvl="2" indent="0" algn="r" rtl="0">
              <a:spcBef>
                <a:spcPts val="0"/>
              </a:spcBef>
              <a:buNone/>
              <a:defRPr sz="900">
                <a:solidFill>
                  <a:srgbClr val="888888"/>
                </a:solidFill>
                <a:latin typeface="Calibri"/>
                <a:ea typeface="Calibri"/>
                <a:cs typeface="Calibri"/>
                <a:sym typeface="Calibri"/>
              </a:defRPr>
            </a:lvl3pPr>
            <a:lvl4pPr marL="0" marR="0" lvl="3" indent="0" algn="r" rtl="0">
              <a:spcBef>
                <a:spcPts val="0"/>
              </a:spcBef>
              <a:buNone/>
              <a:defRPr sz="900">
                <a:solidFill>
                  <a:srgbClr val="888888"/>
                </a:solidFill>
                <a:latin typeface="Calibri"/>
                <a:ea typeface="Calibri"/>
                <a:cs typeface="Calibri"/>
                <a:sym typeface="Calibri"/>
              </a:defRPr>
            </a:lvl4pPr>
            <a:lvl5pPr marL="0" marR="0" lvl="4" indent="0" algn="r" rtl="0">
              <a:spcBef>
                <a:spcPts val="0"/>
              </a:spcBef>
              <a:buNone/>
              <a:defRPr sz="900">
                <a:solidFill>
                  <a:srgbClr val="888888"/>
                </a:solidFill>
                <a:latin typeface="Calibri"/>
                <a:ea typeface="Calibri"/>
                <a:cs typeface="Calibri"/>
                <a:sym typeface="Calibri"/>
              </a:defRPr>
            </a:lvl5pPr>
            <a:lvl6pPr marL="0" marR="0" lvl="5" indent="0" algn="r" rtl="0">
              <a:spcBef>
                <a:spcPts val="0"/>
              </a:spcBef>
              <a:buNone/>
              <a:defRPr sz="900">
                <a:solidFill>
                  <a:srgbClr val="888888"/>
                </a:solidFill>
                <a:latin typeface="Calibri"/>
                <a:ea typeface="Calibri"/>
                <a:cs typeface="Calibri"/>
                <a:sym typeface="Calibri"/>
              </a:defRPr>
            </a:lvl6pPr>
            <a:lvl7pPr marL="0" marR="0" lvl="6" indent="0" algn="r" rtl="0">
              <a:spcBef>
                <a:spcPts val="0"/>
              </a:spcBef>
              <a:buNone/>
              <a:defRPr sz="900">
                <a:solidFill>
                  <a:srgbClr val="888888"/>
                </a:solidFill>
                <a:latin typeface="Calibri"/>
                <a:ea typeface="Calibri"/>
                <a:cs typeface="Calibri"/>
                <a:sym typeface="Calibri"/>
              </a:defRPr>
            </a:lvl7pPr>
            <a:lvl8pPr marL="0" marR="0" lvl="7" indent="0" algn="r" rtl="0">
              <a:spcBef>
                <a:spcPts val="0"/>
              </a:spcBef>
              <a:buNone/>
              <a:defRPr sz="900">
                <a:solidFill>
                  <a:srgbClr val="888888"/>
                </a:solidFill>
                <a:latin typeface="Calibri"/>
                <a:ea typeface="Calibri"/>
                <a:cs typeface="Calibri"/>
                <a:sym typeface="Calibri"/>
              </a:defRPr>
            </a:lvl8pPr>
            <a:lvl9pPr marL="0" marR="0" lvl="8" indent="0" algn="r" rtl="0">
              <a:spcBef>
                <a:spcPts val="0"/>
              </a:spcBef>
              <a:buNone/>
              <a:defRPr sz="900">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Сравнение" type="twoTxTwoObj">
  <p:cSld name="TWO_OBJECTS_WITH_TEXT">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629841" y="365128"/>
            <a:ext cx="78867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350"/>
            </a:lvl2pPr>
            <a:lvl3pPr lvl="2">
              <a:spcBef>
                <a:spcPts val="0"/>
              </a:spcBef>
              <a:spcAft>
                <a:spcPts val="0"/>
              </a:spcAft>
              <a:buSzPts val="1400"/>
              <a:buNone/>
              <a:defRPr sz="1350"/>
            </a:lvl3pPr>
            <a:lvl4pPr lvl="3">
              <a:spcBef>
                <a:spcPts val="0"/>
              </a:spcBef>
              <a:spcAft>
                <a:spcPts val="0"/>
              </a:spcAft>
              <a:buSzPts val="1400"/>
              <a:buNone/>
              <a:defRPr sz="1350"/>
            </a:lvl4pPr>
            <a:lvl5pPr lvl="4">
              <a:spcBef>
                <a:spcPts val="0"/>
              </a:spcBef>
              <a:spcAft>
                <a:spcPts val="0"/>
              </a:spcAft>
              <a:buSzPts val="1400"/>
              <a:buNone/>
              <a:defRPr sz="1350"/>
            </a:lvl5pPr>
            <a:lvl6pPr lvl="5">
              <a:spcBef>
                <a:spcPts val="0"/>
              </a:spcBef>
              <a:spcAft>
                <a:spcPts val="0"/>
              </a:spcAft>
              <a:buSzPts val="1400"/>
              <a:buNone/>
              <a:defRPr sz="1350"/>
            </a:lvl6pPr>
            <a:lvl7pPr lvl="6">
              <a:spcBef>
                <a:spcPts val="0"/>
              </a:spcBef>
              <a:spcAft>
                <a:spcPts val="0"/>
              </a:spcAft>
              <a:buSzPts val="1400"/>
              <a:buNone/>
              <a:defRPr sz="1350"/>
            </a:lvl7pPr>
            <a:lvl8pPr lvl="7">
              <a:spcBef>
                <a:spcPts val="0"/>
              </a:spcBef>
              <a:spcAft>
                <a:spcPts val="0"/>
              </a:spcAft>
              <a:buSzPts val="1400"/>
              <a:buNone/>
              <a:defRPr sz="1350"/>
            </a:lvl8pPr>
            <a:lvl9pPr lvl="8">
              <a:spcBef>
                <a:spcPts val="0"/>
              </a:spcBef>
              <a:spcAft>
                <a:spcPts val="0"/>
              </a:spcAft>
              <a:buSzPts val="1400"/>
              <a:buNone/>
              <a:defRPr sz="1350"/>
            </a:lvl9pPr>
          </a:lstStyle>
          <a:p>
            <a:endParaRPr/>
          </a:p>
        </p:txBody>
      </p:sp>
      <p:sp>
        <p:nvSpPr>
          <p:cNvPr id="43" name="Shape 43"/>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lstStyle>
            <a:lvl1pPr marL="342900" marR="0" lvl="0" indent="-171450" algn="l" rtl="0">
              <a:lnSpc>
                <a:spcPct val="90000"/>
              </a:lnSpc>
              <a:spcBef>
                <a:spcPts val="750"/>
              </a:spcBef>
              <a:spcAft>
                <a:spcPts val="0"/>
              </a:spcAft>
              <a:buClr>
                <a:schemeClr val="dk1"/>
              </a:buClr>
              <a:buSzPts val="2400"/>
              <a:buFont typeface="Arial"/>
              <a:buNone/>
              <a:defRPr sz="1800" b="1" i="0" u="none" strike="noStrike" cap="none">
                <a:solidFill>
                  <a:schemeClr val="dk1"/>
                </a:solidFill>
                <a:latin typeface="Calibri"/>
                <a:ea typeface="Calibri"/>
                <a:cs typeface="Calibri"/>
                <a:sym typeface="Calibri"/>
              </a:defRPr>
            </a:lvl1pPr>
            <a:lvl2pPr marL="685800" marR="0" lvl="1" indent="-171450" algn="l" rtl="0">
              <a:lnSpc>
                <a:spcPct val="90000"/>
              </a:lnSpc>
              <a:spcBef>
                <a:spcPts val="375"/>
              </a:spcBef>
              <a:spcAft>
                <a:spcPts val="0"/>
              </a:spcAft>
              <a:buClr>
                <a:schemeClr val="dk1"/>
              </a:buClr>
              <a:buSzPts val="2000"/>
              <a:buFont typeface="Arial"/>
              <a:buNone/>
              <a:defRPr sz="1500" b="1" i="0" u="none" strike="noStrike" cap="none">
                <a:solidFill>
                  <a:schemeClr val="dk1"/>
                </a:solidFill>
                <a:latin typeface="Calibri"/>
                <a:ea typeface="Calibri"/>
                <a:cs typeface="Calibri"/>
                <a:sym typeface="Calibri"/>
              </a:defRPr>
            </a:lvl2pPr>
            <a:lvl3pPr marL="1028700" marR="0" lvl="2" indent="-171450" algn="l" rtl="0">
              <a:lnSpc>
                <a:spcPct val="90000"/>
              </a:lnSpc>
              <a:spcBef>
                <a:spcPts val="375"/>
              </a:spcBef>
              <a:spcAft>
                <a:spcPts val="0"/>
              </a:spcAft>
              <a:buClr>
                <a:schemeClr val="dk1"/>
              </a:buClr>
              <a:buSzPts val="1800"/>
              <a:buFont typeface="Arial"/>
              <a:buNone/>
              <a:defRPr sz="1350" b="1" i="0" u="none" strike="noStrike" cap="none">
                <a:solidFill>
                  <a:schemeClr val="dk1"/>
                </a:solidFill>
                <a:latin typeface="Calibri"/>
                <a:ea typeface="Calibri"/>
                <a:cs typeface="Calibri"/>
                <a:sym typeface="Calibri"/>
              </a:defRPr>
            </a:lvl3pPr>
            <a:lvl4pPr marL="1371600" marR="0" lvl="3" indent="-171450" algn="l" rtl="0">
              <a:lnSpc>
                <a:spcPct val="90000"/>
              </a:lnSpc>
              <a:spcBef>
                <a:spcPts val="375"/>
              </a:spcBef>
              <a:spcAft>
                <a:spcPts val="0"/>
              </a:spcAft>
              <a:buClr>
                <a:schemeClr val="dk1"/>
              </a:buClr>
              <a:buSzPts val="1600"/>
              <a:buFont typeface="Arial"/>
              <a:buNone/>
              <a:defRPr sz="1200" b="1" i="0" u="none" strike="noStrike" cap="none">
                <a:solidFill>
                  <a:schemeClr val="dk1"/>
                </a:solidFill>
                <a:latin typeface="Calibri"/>
                <a:ea typeface="Calibri"/>
                <a:cs typeface="Calibri"/>
                <a:sym typeface="Calibri"/>
              </a:defRPr>
            </a:lvl4pPr>
            <a:lvl5pPr marL="1714500" marR="0" lvl="4" indent="-171450" algn="l" rtl="0">
              <a:lnSpc>
                <a:spcPct val="90000"/>
              </a:lnSpc>
              <a:spcBef>
                <a:spcPts val="375"/>
              </a:spcBef>
              <a:spcAft>
                <a:spcPts val="0"/>
              </a:spcAft>
              <a:buClr>
                <a:schemeClr val="dk1"/>
              </a:buClr>
              <a:buSzPts val="1600"/>
              <a:buFont typeface="Arial"/>
              <a:buNone/>
              <a:defRPr sz="1200" b="1" i="0" u="none" strike="noStrike" cap="none">
                <a:solidFill>
                  <a:schemeClr val="dk1"/>
                </a:solidFill>
                <a:latin typeface="Calibri"/>
                <a:ea typeface="Calibri"/>
                <a:cs typeface="Calibri"/>
                <a:sym typeface="Calibri"/>
              </a:defRPr>
            </a:lvl5pPr>
            <a:lvl6pPr marL="2057400" marR="0" lvl="5" indent="-171450" algn="l" rtl="0">
              <a:lnSpc>
                <a:spcPct val="90000"/>
              </a:lnSpc>
              <a:spcBef>
                <a:spcPts val="375"/>
              </a:spcBef>
              <a:spcAft>
                <a:spcPts val="0"/>
              </a:spcAft>
              <a:buClr>
                <a:schemeClr val="dk1"/>
              </a:buClr>
              <a:buSzPts val="1600"/>
              <a:buFont typeface="Arial"/>
              <a:buNone/>
              <a:defRPr sz="1200" b="1" i="0" u="none" strike="noStrike" cap="none">
                <a:solidFill>
                  <a:schemeClr val="dk1"/>
                </a:solidFill>
                <a:latin typeface="Calibri"/>
                <a:ea typeface="Calibri"/>
                <a:cs typeface="Calibri"/>
                <a:sym typeface="Calibri"/>
              </a:defRPr>
            </a:lvl6pPr>
            <a:lvl7pPr marL="2400300" marR="0" lvl="6" indent="-171450" algn="l" rtl="0">
              <a:lnSpc>
                <a:spcPct val="90000"/>
              </a:lnSpc>
              <a:spcBef>
                <a:spcPts val="375"/>
              </a:spcBef>
              <a:spcAft>
                <a:spcPts val="0"/>
              </a:spcAft>
              <a:buClr>
                <a:schemeClr val="dk1"/>
              </a:buClr>
              <a:buSzPts val="1600"/>
              <a:buFont typeface="Arial"/>
              <a:buNone/>
              <a:defRPr sz="1200" b="1" i="0" u="none" strike="noStrike" cap="none">
                <a:solidFill>
                  <a:schemeClr val="dk1"/>
                </a:solidFill>
                <a:latin typeface="Calibri"/>
                <a:ea typeface="Calibri"/>
                <a:cs typeface="Calibri"/>
                <a:sym typeface="Calibri"/>
              </a:defRPr>
            </a:lvl7pPr>
            <a:lvl8pPr marL="2743200" marR="0" lvl="7" indent="-171450" algn="l" rtl="0">
              <a:lnSpc>
                <a:spcPct val="90000"/>
              </a:lnSpc>
              <a:spcBef>
                <a:spcPts val="375"/>
              </a:spcBef>
              <a:spcAft>
                <a:spcPts val="0"/>
              </a:spcAft>
              <a:buClr>
                <a:schemeClr val="dk1"/>
              </a:buClr>
              <a:buSzPts val="1600"/>
              <a:buFont typeface="Arial"/>
              <a:buNone/>
              <a:defRPr sz="1200" b="1" i="0" u="none" strike="noStrike" cap="none">
                <a:solidFill>
                  <a:schemeClr val="dk1"/>
                </a:solidFill>
                <a:latin typeface="Calibri"/>
                <a:ea typeface="Calibri"/>
                <a:cs typeface="Calibri"/>
                <a:sym typeface="Calibri"/>
              </a:defRPr>
            </a:lvl8pPr>
            <a:lvl9pPr marL="3086100" marR="0" lvl="8" indent="-171450" algn="l" rtl="0">
              <a:lnSpc>
                <a:spcPct val="90000"/>
              </a:lnSpc>
              <a:spcBef>
                <a:spcPts val="375"/>
              </a:spcBef>
              <a:spcAft>
                <a:spcPts val="0"/>
              </a:spcAft>
              <a:buClr>
                <a:schemeClr val="dk1"/>
              </a:buClr>
              <a:buSzPts val="160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lstStyle>
            <a:lvl1pPr marL="342900" marR="0" lvl="0" indent="-304800" algn="l" rtl="0">
              <a:lnSpc>
                <a:spcPct val="90000"/>
              </a:lnSpc>
              <a:spcBef>
                <a:spcPts val="750"/>
              </a:spcBef>
              <a:spcAft>
                <a:spcPts val="0"/>
              </a:spcAft>
              <a:buClr>
                <a:schemeClr val="dk1"/>
              </a:buClr>
              <a:buSzPts val="2800"/>
              <a:buFont typeface="Arial"/>
              <a:buChar char="•"/>
              <a:defRPr sz="2100" b="0" i="0" u="none" strike="noStrike" cap="none">
                <a:solidFill>
                  <a:schemeClr val="dk1"/>
                </a:solidFill>
                <a:latin typeface="Calibri"/>
                <a:ea typeface="Calibri"/>
                <a:cs typeface="Calibri"/>
                <a:sym typeface="Calibri"/>
              </a:defRPr>
            </a:lvl1pPr>
            <a:lvl2pPr marL="685800" marR="0" lvl="1" indent="-285750" algn="l" rtl="0">
              <a:lnSpc>
                <a:spcPct val="90000"/>
              </a:lnSpc>
              <a:spcBef>
                <a:spcPts val="375"/>
              </a:spcBef>
              <a:spcAft>
                <a:spcPts val="0"/>
              </a:spcAft>
              <a:buClr>
                <a:schemeClr val="dk1"/>
              </a:buClr>
              <a:buSzPts val="2400"/>
              <a:buFont typeface="Arial"/>
              <a:buChar char="•"/>
              <a:defRPr sz="1800" b="0" i="0" u="none" strike="noStrike" cap="none">
                <a:solidFill>
                  <a:schemeClr val="dk1"/>
                </a:solidFill>
                <a:latin typeface="Calibri"/>
                <a:ea typeface="Calibri"/>
                <a:cs typeface="Calibri"/>
                <a:sym typeface="Calibri"/>
              </a:defRPr>
            </a:lvl2pPr>
            <a:lvl3pPr marL="1028700" marR="0" lvl="2" indent="-266700" algn="l" rtl="0">
              <a:lnSpc>
                <a:spcPct val="90000"/>
              </a:lnSpc>
              <a:spcBef>
                <a:spcPts val="375"/>
              </a:spcBef>
              <a:spcAft>
                <a:spcPts val="0"/>
              </a:spcAft>
              <a:buClr>
                <a:schemeClr val="dk1"/>
              </a:buClr>
              <a:buSzPts val="2000"/>
              <a:buFont typeface="Arial"/>
              <a:buChar char="•"/>
              <a:defRPr sz="1500" b="0" i="0" u="none" strike="noStrike" cap="none">
                <a:solidFill>
                  <a:schemeClr val="dk1"/>
                </a:solidFill>
                <a:latin typeface="Calibri"/>
                <a:ea typeface="Calibri"/>
                <a:cs typeface="Calibri"/>
                <a:sym typeface="Calibri"/>
              </a:defRPr>
            </a:lvl3pPr>
            <a:lvl4pPr marL="1371600" marR="0" lvl="3"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4pPr>
            <a:lvl5pPr marL="1714500" marR="0" lvl="4"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5pPr>
            <a:lvl6pPr marL="2057400" marR="0" lvl="5"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6pPr>
            <a:lvl7pPr marL="2400300" marR="0" lvl="6"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7pPr>
            <a:lvl8pPr marL="2743200" marR="0" lvl="7"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8pPr>
            <a:lvl9pPr marL="3086100" marR="0" lvl="8"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5" name="Shape 45"/>
          <p:cNvSpPr txBox="1">
            <a:spLocks noGrp="1"/>
          </p:cNvSpPr>
          <p:nvPr>
            <p:ph type="body" idx="3"/>
          </p:nvPr>
        </p:nvSpPr>
        <p:spPr>
          <a:xfrm>
            <a:off x="4629151" y="1681163"/>
            <a:ext cx="3887391" cy="823912"/>
          </a:xfrm>
          <a:prstGeom prst="rect">
            <a:avLst/>
          </a:prstGeom>
          <a:noFill/>
          <a:ln>
            <a:noFill/>
          </a:ln>
        </p:spPr>
        <p:txBody>
          <a:bodyPr spcFirstLastPara="1" wrap="square" lIns="91425" tIns="45700" rIns="91425" bIns="45700" anchor="b" anchorCtr="0"/>
          <a:lstStyle>
            <a:lvl1pPr marL="342900" marR="0" lvl="0" indent="-171450" algn="l" rtl="0">
              <a:lnSpc>
                <a:spcPct val="90000"/>
              </a:lnSpc>
              <a:spcBef>
                <a:spcPts val="750"/>
              </a:spcBef>
              <a:spcAft>
                <a:spcPts val="0"/>
              </a:spcAft>
              <a:buClr>
                <a:schemeClr val="dk1"/>
              </a:buClr>
              <a:buSzPts val="2400"/>
              <a:buFont typeface="Arial"/>
              <a:buNone/>
              <a:defRPr sz="1800" b="1" i="0" u="none" strike="noStrike" cap="none">
                <a:solidFill>
                  <a:schemeClr val="dk1"/>
                </a:solidFill>
                <a:latin typeface="Calibri"/>
                <a:ea typeface="Calibri"/>
                <a:cs typeface="Calibri"/>
                <a:sym typeface="Calibri"/>
              </a:defRPr>
            </a:lvl1pPr>
            <a:lvl2pPr marL="685800" marR="0" lvl="1" indent="-171450" algn="l" rtl="0">
              <a:lnSpc>
                <a:spcPct val="90000"/>
              </a:lnSpc>
              <a:spcBef>
                <a:spcPts val="375"/>
              </a:spcBef>
              <a:spcAft>
                <a:spcPts val="0"/>
              </a:spcAft>
              <a:buClr>
                <a:schemeClr val="dk1"/>
              </a:buClr>
              <a:buSzPts val="2000"/>
              <a:buFont typeface="Arial"/>
              <a:buNone/>
              <a:defRPr sz="1500" b="1" i="0" u="none" strike="noStrike" cap="none">
                <a:solidFill>
                  <a:schemeClr val="dk1"/>
                </a:solidFill>
                <a:latin typeface="Calibri"/>
                <a:ea typeface="Calibri"/>
                <a:cs typeface="Calibri"/>
                <a:sym typeface="Calibri"/>
              </a:defRPr>
            </a:lvl2pPr>
            <a:lvl3pPr marL="1028700" marR="0" lvl="2" indent="-171450" algn="l" rtl="0">
              <a:lnSpc>
                <a:spcPct val="90000"/>
              </a:lnSpc>
              <a:spcBef>
                <a:spcPts val="375"/>
              </a:spcBef>
              <a:spcAft>
                <a:spcPts val="0"/>
              </a:spcAft>
              <a:buClr>
                <a:schemeClr val="dk1"/>
              </a:buClr>
              <a:buSzPts val="1800"/>
              <a:buFont typeface="Arial"/>
              <a:buNone/>
              <a:defRPr sz="1350" b="1" i="0" u="none" strike="noStrike" cap="none">
                <a:solidFill>
                  <a:schemeClr val="dk1"/>
                </a:solidFill>
                <a:latin typeface="Calibri"/>
                <a:ea typeface="Calibri"/>
                <a:cs typeface="Calibri"/>
                <a:sym typeface="Calibri"/>
              </a:defRPr>
            </a:lvl3pPr>
            <a:lvl4pPr marL="1371600" marR="0" lvl="3" indent="-171450" algn="l" rtl="0">
              <a:lnSpc>
                <a:spcPct val="90000"/>
              </a:lnSpc>
              <a:spcBef>
                <a:spcPts val="375"/>
              </a:spcBef>
              <a:spcAft>
                <a:spcPts val="0"/>
              </a:spcAft>
              <a:buClr>
                <a:schemeClr val="dk1"/>
              </a:buClr>
              <a:buSzPts val="1600"/>
              <a:buFont typeface="Arial"/>
              <a:buNone/>
              <a:defRPr sz="1200" b="1" i="0" u="none" strike="noStrike" cap="none">
                <a:solidFill>
                  <a:schemeClr val="dk1"/>
                </a:solidFill>
                <a:latin typeface="Calibri"/>
                <a:ea typeface="Calibri"/>
                <a:cs typeface="Calibri"/>
                <a:sym typeface="Calibri"/>
              </a:defRPr>
            </a:lvl4pPr>
            <a:lvl5pPr marL="1714500" marR="0" lvl="4" indent="-171450" algn="l" rtl="0">
              <a:lnSpc>
                <a:spcPct val="90000"/>
              </a:lnSpc>
              <a:spcBef>
                <a:spcPts val="375"/>
              </a:spcBef>
              <a:spcAft>
                <a:spcPts val="0"/>
              </a:spcAft>
              <a:buClr>
                <a:schemeClr val="dk1"/>
              </a:buClr>
              <a:buSzPts val="1600"/>
              <a:buFont typeface="Arial"/>
              <a:buNone/>
              <a:defRPr sz="1200" b="1" i="0" u="none" strike="noStrike" cap="none">
                <a:solidFill>
                  <a:schemeClr val="dk1"/>
                </a:solidFill>
                <a:latin typeface="Calibri"/>
                <a:ea typeface="Calibri"/>
                <a:cs typeface="Calibri"/>
                <a:sym typeface="Calibri"/>
              </a:defRPr>
            </a:lvl5pPr>
            <a:lvl6pPr marL="2057400" marR="0" lvl="5" indent="-171450" algn="l" rtl="0">
              <a:lnSpc>
                <a:spcPct val="90000"/>
              </a:lnSpc>
              <a:spcBef>
                <a:spcPts val="375"/>
              </a:spcBef>
              <a:spcAft>
                <a:spcPts val="0"/>
              </a:spcAft>
              <a:buClr>
                <a:schemeClr val="dk1"/>
              </a:buClr>
              <a:buSzPts val="1600"/>
              <a:buFont typeface="Arial"/>
              <a:buNone/>
              <a:defRPr sz="1200" b="1" i="0" u="none" strike="noStrike" cap="none">
                <a:solidFill>
                  <a:schemeClr val="dk1"/>
                </a:solidFill>
                <a:latin typeface="Calibri"/>
                <a:ea typeface="Calibri"/>
                <a:cs typeface="Calibri"/>
                <a:sym typeface="Calibri"/>
              </a:defRPr>
            </a:lvl6pPr>
            <a:lvl7pPr marL="2400300" marR="0" lvl="6" indent="-171450" algn="l" rtl="0">
              <a:lnSpc>
                <a:spcPct val="90000"/>
              </a:lnSpc>
              <a:spcBef>
                <a:spcPts val="375"/>
              </a:spcBef>
              <a:spcAft>
                <a:spcPts val="0"/>
              </a:spcAft>
              <a:buClr>
                <a:schemeClr val="dk1"/>
              </a:buClr>
              <a:buSzPts val="1600"/>
              <a:buFont typeface="Arial"/>
              <a:buNone/>
              <a:defRPr sz="1200" b="1" i="0" u="none" strike="noStrike" cap="none">
                <a:solidFill>
                  <a:schemeClr val="dk1"/>
                </a:solidFill>
                <a:latin typeface="Calibri"/>
                <a:ea typeface="Calibri"/>
                <a:cs typeface="Calibri"/>
                <a:sym typeface="Calibri"/>
              </a:defRPr>
            </a:lvl7pPr>
            <a:lvl8pPr marL="2743200" marR="0" lvl="7" indent="-171450" algn="l" rtl="0">
              <a:lnSpc>
                <a:spcPct val="90000"/>
              </a:lnSpc>
              <a:spcBef>
                <a:spcPts val="375"/>
              </a:spcBef>
              <a:spcAft>
                <a:spcPts val="0"/>
              </a:spcAft>
              <a:buClr>
                <a:schemeClr val="dk1"/>
              </a:buClr>
              <a:buSzPts val="1600"/>
              <a:buFont typeface="Arial"/>
              <a:buNone/>
              <a:defRPr sz="1200" b="1" i="0" u="none" strike="noStrike" cap="none">
                <a:solidFill>
                  <a:schemeClr val="dk1"/>
                </a:solidFill>
                <a:latin typeface="Calibri"/>
                <a:ea typeface="Calibri"/>
                <a:cs typeface="Calibri"/>
                <a:sym typeface="Calibri"/>
              </a:defRPr>
            </a:lvl8pPr>
            <a:lvl9pPr marL="3086100" marR="0" lvl="8" indent="-171450" algn="l" rtl="0">
              <a:lnSpc>
                <a:spcPct val="90000"/>
              </a:lnSpc>
              <a:spcBef>
                <a:spcPts val="375"/>
              </a:spcBef>
              <a:spcAft>
                <a:spcPts val="0"/>
              </a:spcAft>
              <a:buClr>
                <a:schemeClr val="dk1"/>
              </a:buClr>
              <a:buSzPts val="160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46" name="Shape 46"/>
          <p:cNvSpPr txBox="1">
            <a:spLocks noGrp="1"/>
          </p:cNvSpPr>
          <p:nvPr>
            <p:ph type="body" idx="4"/>
          </p:nvPr>
        </p:nvSpPr>
        <p:spPr>
          <a:xfrm>
            <a:off x="4629151" y="2505075"/>
            <a:ext cx="3887391" cy="3684588"/>
          </a:xfrm>
          <a:prstGeom prst="rect">
            <a:avLst/>
          </a:prstGeom>
          <a:noFill/>
          <a:ln>
            <a:noFill/>
          </a:ln>
        </p:spPr>
        <p:txBody>
          <a:bodyPr spcFirstLastPara="1" wrap="square" lIns="91425" tIns="45700" rIns="91425" bIns="45700" anchor="t" anchorCtr="0"/>
          <a:lstStyle>
            <a:lvl1pPr marL="342900" marR="0" lvl="0" indent="-304800" algn="l" rtl="0">
              <a:lnSpc>
                <a:spcPct val="90000"/>
              </a:lnSpc>
              <a:spcBef>
                <a:spcPts val="750"/>
              </a:spcBef>
              <a:spcAft>
                <a:spcPts val="0"/>
              </a:spcAft>
              <a:buClr>
                <a:schemeClr val="dk1"/>
              </a:buClr>
              <a:buSzPts val="2800"/>
              <a:buFont typeface="Arial"/>
              <a:buChar char="•"/>
              <a:defRPr sz="2100" b="0" i="0" u="none" strike="noStrike" cap="none">
                <a:solidFill>
                  <a:schemeClr val="dk1"/>
                </a:solidFill>
                <a:latin typeface="Calibri"/>
                <a:ea typeface="Calibri"/>
                <a:cs typeface="Calibri"/>
                <a:sym typeface="Calibri"/>
              </a:defRPr>
            </a:lvl1pPr>
            <a:lvl2pPr marL="685800" marR="0" lvl="1" indent="-285750" algn="l" rtl="0">
              <a:lnSpc>
                <a:spcPct val="90000"/>
              </a:lnSpc>
              <a:spcBef>
                <a:spcPts val="375"/>
              </a:spcBef>
              <a:spcAft>
                <a:spcPts val="0"/>
              </a:spcAft>
              <a:buClr>
                <a:schemeClr val="dk1"/>
              </a:buClr>
              <a:buSzPts val="2400"/>
              <a:buFont typeface="Arial"/>
              <a:buChar char="•"/>
              <a:defRPr sz="1800" b="0" i="0" u="none" strike="noStrike" cap="none">
                <a:solidFill>
                  <a:schemeClr val="dk1"/>
                </a:solidFill>
                <a:latin typeface="Calibri"/>
                <a:ea typeface="Calibri"/>
                <a:cs typeface="Calibri"/>
                <a:sym typeface="Calibri"/>
              </a:defRPr>
            </a:lvl2pPr>
            <a:lvl3pPr marL="1028700" marR="0" lvl="2" indent="-266700" algn="l" rtl="0">
              <a:lnSpc>
                <a:spcPct val="90000"/>
              </a:lnSpc>
              <a:spcBef>
                <a:spcPts val="375"/>
              </a:spcBef>
              <a:spcAft>
                <a:spcPts val="0"/>
              </a:spcAft>
              <a:buClr>
                <a:schemeClr val="dk1"/>
              </a:buClr>
              <a:buSzPts val="2000"/>
              <a:buFont typeface="Arial"/>
              <a:buChar char="•"/>
              <a:defRPr sz="1500" b="0" i="0" u="none" strike="noStrike" cap="none">
                <a:solidFill>
                  <a:schemeClr val="dk1"/>
                </a:solidFill>
                <a:latin typeface="Calibri"/>
                <a:ea typeface="Calibri"/>
                <a:cs typeface="Calibri"/>
                <a:sym typeface="Calibri"/>
              </a:defRPr>
            </a:lvl3pPr>
            <a:lvl4pPr marL="1371600" marR="0" lvl="3"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4pPr>
            <a:lvl5pPr marL="1714500" marR="0" lvl="4"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5pPr>
            <a:lvl6pPr marL="2057400" marR="0" lvl="5"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6pPr>
            <a:lvl7pPr marL="2400300" marR="0" lvl="6"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7pPr>
            <a:lvl8pPr marL="2743200" marR="0" lvl="7"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8pPr>
            <a:lvl9pPr marL="3086100" marR="0" lvl="8"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7" name="Shape 47"/>
          <p:cNvSpPr txBox="1">
            <a:spLocks noGrp="1"/>
          </p:cNvSpPr>
          <p:nvPr>
            <p:ph type="dt" idx="10"/>
          </p:nvPr>
        </p:nvSpPr>
        <p:spPr>
          <a:xfrm>
            <a:off x="628650" y="6356353"/>
            <a:ext cx="20574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900">
                <a:solidFill>
                  <a:srgbClr val="888888"/>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ftr" idx="11"/>
          </p:nvPr>
        </p:nvSpPr>
        <p:spPr>
          <a:xfrm>
            <a:off x="3028950" y="6356353"/>
            <a:ext cx="30861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900">
                <a:solidFill>
                  <a:srgbClr val="888888"/>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rgbClr val="888888"/>
                </a:solidFill>
                <a:latin typeface="Calibri"/>
                <a:ea typeface="Calibri"/>
                <a:cs typeface="Calibri"/>
                <a:sym typeface="Calibri"/>
              </a:defRPr>
            </a:lvl1pPr>
            <a:lvl2pPr marL="0" marR="0" lvl="1" indent="0" algn="r" rtl="0">
              <a:spcBef>
                <a:spcPts val="0"/>
              </a:spcBef>
              <a:buNone/>
              <a:defRPr sz="900">
                <a:solidFill>
                  <a:srgbClr val="888888"/>
                </a:solidFill>
                <a:latin typeface="Calibri"/>
                <a:ea typeface="Calibri"/>
                <a:cs typeface="Calibri"/>
                <a:sym typeface="Calibri"/>
              </a:defRPr>
            </a:lvl2pPr>
            <a:lvl3pPr marL="0" marR="0" lvl="2" indent="0" algn="r" rtl="0">
              <a:spcBef>
                <a:spcPts val="0"/>
              </a:spcBef>
              <a:buNone/>
              <a:defRPr sz="900">
                <a:solidFill>
                  <a:srgbClr val="888888"/>
                </a:solidFill>
                <a:latin typeface="Calibri"/>
                <a:ea typeface="Calibri"/>
                <a:cs typeface="Calibri"/>
                <a:sym typeface="Calibri"/>
              </a:defRPr>
            </a:lvl3pPr>
            <a:lvl4pPr marL="0" marR="0" lvl="3" indent="0" algn="r" rtl="0">
              <a:spcBef>
                <a:spcPts val="0"/>
              </a:spcBef>
              <a:buNone/>
              <a:defRPr sz="900">
                <a:solidFill>
                  <a:srgbClr val="888888"/>
                </a:solidFill>
                <a:latin typeface="Calibri"/>
                <a:ea typeface="Calibri"/>
                <a:cs typeface="Calibri"/>
                <a:sym typeface="Calibri"/>
              </a:defRPr>
            </a:lvl4pPr>
            <a:lvl5pPr marL="0" marR="0" lvl="4" indent="0" algn="r" rtl="0">
              <a:spcBef>
                <a:spcPts val="0"/>
              </a:spcBef>
              <a:buNone/>
              <a:defRPr sz="900">
                <a:solidFill>
                  <a:srgbClr val="888888"/>
                </a:solidFill>
                <a:latin typeface="Calibri"/>
                <a:ea typeface="Calibri"/>
                <a:cs typeface="Calibri"/>
                <a:sym typeface="Calibri"/>
              </a:defRPr>
            </a:lvl5pPr>
            <a:lvl6pPr marL="0" marR="0" lvl="5" indent="0" algn="r" rtl="0">
              <a:spcBef>
                <a:spcPts val="0"/>
              </a:spcBef>
              <a:buNone/>
              <a:defRPr sz="900">
                <a:solidFill>
                  <a:srgbClr val="888888"/>
                </a:solidFill>
                <a:latin typeface="Calibri"/>
                <a:ea typeface="Calibri"/>
                <a:cs typeface="Calibri"/>
                <a:sym typeface="Calibri"/>
              </a:defRPr>
            </a:lvl6pPr>
            <a:lvl7pPr marL="0" marR="0" lvl="6" indent="0" algn="r" rtl="0">
              <a:spcBef>
                <a:spcPts val="0"/>
              </a:spcBef>
              <a:buNone/>
              <a:defRPr sz="900">
                <a:solidFill>
                  <a:srgbClr val="888888"/>
                </a:solidFill>
                <a:latin typeface="Calibri"/>
                <a:ea typeface="Calibri"/>
                <a:cs typeface="Calibri"/>
                <a:sym typeface="Calibri"/>
              </a:defRPr>
            </a:lvl7pPr>
            <a:lvl8pPr marL="0" marR="0" lvl="7" indent="0" algn="r" rtl="0">
              <a:spcBef>
                <a:spcPts val="0"/>
              </a:spcBef>
              <a:buNone/>
              <a:defRPr sz="900">
                <a:solidFill>
                  <a:srgbClr val="888888"/>
                </a:solidFill>
                <a:latin typeface="Calibri"/>
                <a:ea typeface="Calibri"/>
                <a:cs typeface="Calibri"/>
                <a:sym typeface="Calibri"/>
              </a:defRPr>
            </a:lvl8pPr>
            <a:lvl9pPr marL="0" marR="0" lvl="8" indent="0" algn="r" rtl="0">
              <a:spcBef>
                <a:spcPts val="0"/>
              </a:spcBef>
              <a:buNone/>
              <a:defRPr sz="900">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Пустой слайд" type="blank">
  <p:cSld name="BLANK">
    <p:spTree>
      <p:nvGrpSpPr>
        <p:cNvPr id="1" name="Shape 50"/>
        <p:cNvGrpSpPr/>
        <p:nvPr/>
      </p:nvGrpSpPr>
      <p:grpSpPr>
        <a:xfrm>
          <a:off x="0" y="0"/>
          <a:ext cx="0" cy="0"/>
          <a:chOff x="0" y="0"/>
          <a:chExt cx="0" cy="0"/>
        </a:xfrm>
      </p:grpSpPr>
      <p:sp>
        <p:nvSpPr>
          <p:cNvPr id="51" name="Shape 51"/>
          <p:cNvSpPr txBox="1">
            <a:spLocks noGrp="1"/>
          </p:cNvSpPr>
          <p:nvPr>
            <p:ph type="dt" idx="10"/>
          </p:nvPr>
        </p:nvSpPr>
        <p:spPr>
          <a:xfrm>
            <a:off x="628650" y="6356353"/>
            <a:ext cx="20574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900">
                <a:solidFill>
                  <a:srgbClr val="888888"/>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ftr" idx="11"/>
          </p:nvPr>
        </p:nvSpPr>
        <p:spPr>
          <a:xfrm>
            <a:off x="3028950" y="6356353"/>
            <a:ext cx="30861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900">
                <a:solidFill>
                  <a:srgbClr val="888888"/>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rgbClr val="888888"/>
                </a:solidFill>
                <a:latin typeface="Calibri"/>
                <a:ea typeface="Calibri"/>
                <a:cs typeface="Calibri"/>
                <a:sym typeface="Calibri"/>
              </a:defRPr>
            </a:lvl1pPr>
            <a:lvl2pPr marL="0" marR="0" lvl="1" indent="0" algn="r" rtl="0">
              <a:spcBef>
                <a:spcPts val="0"/>
              </a:spcBef>
              <a:buNone/>
              <a:defRPr sz="900">
                <a:solidFill>
                  <a:srgbClr val="888888"/>
                </a:solidFill>
                <a:latin typeface="Calibri"/>
                <a:ea typeface="Calibri"/>
                <a:cs typeface="Calibri"/>
                <a:sym typeface="Calibri"/>
              </a:defRPr>
            </a:lvl2pPr>
            <a:lvl3pPr marL="0" marR="0" lvl="2" indent="0" algn="r" rtl="0">
              <a:spcBef>
                <a:spcPts val="0"/>
              </a:spcBef>
              <a:buNone/>
              <a:defRPr sz="900">
                <a:solidFill>
                  <a:srgbClr val="888888"/>
                </a:solidFill>
                <a:latin typeface="Calibri"/>
                <a:ea typeface="Calibri"/>
                <a:cs typeface="Calibri"/>
                <a:sym typeface="Calibri"/>
              </a:defRPr>
            </a:lvl3pPr>
            <a:lvl4pPr marL="0" marR="0" lvl="3" indent="0" algn="r" rtl="0">
              <a:spcBef>
                <a:spcPts val="0"/>
              </a:spcBef>
              <a:buNone/>
              <a:defRPr sz="900">
                <a:solidFill>
                  <a:srgbClr val="888888"/>
                </a:solidFill>
                <a:latin typeface="Calibri"/>
                <a:ea typeface="Calibri"/>
                <a:cs typeface="Calibri"/>
                <a:sym typeface="Calibri"/>
              </a:defRPr>
            </a:lvl4pPr>
            <a:lvl5pPr marL="0" marR="0" lvl="4" indent="0" algn="r" rtl="0">
              <a:spcBef>
                <a:spcPts val="0"/>
              </a:spcBef>
              <a:buNone/>
              <a:defRPr sz="900">
                <a:solidFill>
                  <a:srgbClr val="888888"/>
                </a:solidFill>
                <a:latin typeface="Calibri"/>
                <a:ea typeface="Calibri"/>
                <a:cs typeface="Calibri"/>
                <a:sym typeface="Calibri"/>
              </a:defRPr>
            </a:lvl5pPr>
            <a:lvl6pPr marL="0" marR="0" lvl="5" indent="0" algn="r" rtl="0">
              <a:spcBef>
                <a:spcPts val="0"/>
              </a:spcBef>
              <a:buNone/>
              <a:defRPr sz="900">
                <a:solidFill>
                  <a:srgbClr val="888888"/>
                </a:solidFill>
                <a:latin typeface="Calibri"/>
                <a:ea typeface="Calibri"/>
                <a:cs typeface="Calibri"/>
                <a:sym typeface="Calibri"/>
              </a:defRPr>
            </a:lvl6pPr>
            <a:lvl7pPr marL="0" marR="0" lvl="6" indent="0" algn="r" rtl="0">
              <a:spcBef>
                <a:spcPts val="0"/>
              </a:spcBef>
              <a:buNone/>
              <a:defRPr sz="900">
                <a:solidFill>
                  <a:srgbClr val="888888"/>
                </a:solidFill>
                <a:latin typeface="Calibri"/>
                <a:ea typeface="Calibri"/>
                <a:cs typeface="Calibri"/>
                <a:sym typeface="Calibri"/>
              </a:defRPr>
            </a:lvl7pPr>
            <a:lvl8pPr marL="0" marR="0" lvl="7" indent="0" algn="r" rtl="0">
              <a:spcBef>
                <a:spcPts val="0"/>
              </a:spcBef>
              <a:buNone/>
              <a:defRPr sz="900">
                <a:solidFill>
                  <a:srgbClr val="888888"/>
                </a:solidFill>
                <a:latin typeface="Calibri"/>
                <a:ea typeface="Calibri"/>
                <a:cs typeface="Calibri"/>
                <a:sym typeface="Calibri"/>
              </a:defRPr>
            </a:lvl8pPr>
            <a:lvl9pPr marL="0" marR="0" lvl="8" indent="0" algn="r" rtl="0">
              <a:spcBef>
                <a:spcPts val="0"/>
              </a:spcBef>
              <a:buNone/>
              <a:defRPr sz="900">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Объект с подписью" type="objTx">
  <p:cSld name="OBJECT_WITH_CAPTION_TEXT">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3200"/>
              <a:buFont typeface="Calibri"/>
              <a:buNone/>
              <a:defRPr sz="2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350"/>
            </a:lvl2pPr>
            <a:lvl3pPr lvl="2">
              <a:spcBef>
                <a:spcPts val="0"/>
              </a:spcBef>
              <a:spcAft>
                <a:spcPts val="0"/>
              </a:spcAft>
              <a:buSzPts val="1400"/>
              <a:buNone/>
              <a:defRPr sz="1350"/>
            </a:lvl3pPr>
            <a:lvl4pPr lvl="3">
              <a:spcBef>
                <a:spcPts val="0"/>
              </a:spcBef>
              <a:spcAft>
                <a:spcPts val="0"/>
              </a:spcAft>
              <a:buSzPts val="1400"/>
              <a:buNone/>
              <a:defRPr sz="1350"/>
            </a:lvl4pPr>
            <a:lvl5pPr lvl="4">
              <a:spcBef>
                <a:spcPts val="0"/>
              </a:spcBef>
              <a:spcAft>
                <a:spcPts val="0"/>
              </a:spcAft>
              <a:buSzPts val="1400"/>
              <a:buNone/>
              <a:defRPr sz="1350"/>
            </a:lvl5pPr>
            <a:lvl6pPr lvl="5">
              <a:spcBef>
                <a:spcPts val="0"/>
              </a:spcBef>
              <a:spcAft>
                <a:spcPts val="0"/>
              </a:spcAft>
              <a:buSzPts val="1400"/>
              <a:buNone/>
              <a:defRPr sz="1350"/>
            </a:lvl6pPr>
            <a:lvl7pPr lvl="6">
              <a:spcBef>
                <a:spcPts val="0"/>
              </a:spcBef>
              <a:spcAft>
                <a:spcPts val="0"/>
              </a:spcAft>
              <a:buSzPts val="1400"/>
              <a:buNone/>
              <a:defRPr sz="1350"/>
            </a:lvl7pPr>
            <a:lvl8pPr lvl="7">
              <a:spcBef>
                <a:spcPts val="0"/>
              </a:spcBef>
              <a:spcAft>
                <a:spcPts val="0"/>
              </a:spcAft>
              <a:buSzPts val="1400"/>
              <a:buNone/>
              <a:defRPr sz="1350"/>
            </a:lvl8pPr>
            <a:lvl9pPr lvl="8">
              <a:spcBef>
                <a:spcPts val="0"/>
              </a:spcBef>
              <a:spcAft>
                <a:spcPts val="0"/>
              </a:spcAft>
              <a:buSzPts val="1400"/>
              <a:buNone/>
              <a:defRPr sz="1350"/>
            </a:lvl9pPr>
          </a:lstStyle>
          <a:p>
            <a:endParaRPr/>
          </a:p>
        </p:txBody>
      </p:sp>
      <p:sp>
        <p:nvSpPr>
          <p:cNvPr id="56" name="Shape 56"/>
          <p:cNvSpPr txBox="1">
            <a:spLocks noGrp="1"/>
          </p:cNvSpPr>
          <p:nvPr>
            <p:ph type="body" idx="1"/>
          </p:nvPr>
        </p:nvSpPr>
        <p:spPr>
          <a:xfrm>
            <a:off x="3887391" y="987428"/>
            <a:ext cx="4629150" cy="4873625"/>
          </a:xfrm>
          <a:prstGeom prst="rect">
            <a:avLst/>
          </a:prstGeom>
          <a:noFill/>
          <a:ln>
            <a:noFill/>
          </a:ln>
        </p:spPr>
        <p:txBody>
          <a:bodyPr spcFirstLastPara="1" wrap="square" lIns="91425" tIns="45700" rIns="91425" bIns="45700" anchor="t" anchorCtr="0"/>
          <a:lstStyle>
            <a:lvl1pPr marL="342900" marR="0" lvl="0" indent="-323850" algn="l" rtl="0">
              <a:lnSpc>
                <a:spcPct val="90000"/>
              </a:lnSpc>
              <a:spcBef>
                <a:spcPts val="750"/>
              </a:spcBef>
              <a:spcAft>
                <a:spcPts val="0"/>
              </a:spcAft>
              <a:buClr>
                <a:schemeClr val="dk1"/>
              </a:buClr>
              <a:buSzPts val="3200"/>
              <a:buFont typeface="Arial"/>
              <a:buChar char="•"/>
              <a:defRPr sz="2400" b="0" i="0" u="none" strike="noStrike" cap="none">
                <a:solidFill>
                  <a:schemeClr val="dk1"/>
                </a:solidFill>
                <a:latin typeface="Calibri"/>
                <a:ea typeface="Calibri"/>
                <a:cs typeface="Calibri"/>
                <a:sym typeface="Calibri"/>
              </a:defRPr>
            </a:lvl1pPr>
            <a:lvl2pPr marL="685800" marR="0" lvl="1" indent="-304800" algn="l" rtl="0">
              <a:lnSpc>
                <a:spcPct val="90000"/>
              </a:lnSpc>
              <a:spcBef>
                <a:spcPts val="375"/>
              </a:spcBef>
              <a:spcAft>
                <a:spcPts val="0"/>
              </a:spcAft>
              <a:buClr>
                <a:schemeClr val="dk1"/>
              </a:buClr>
              <a:buSzPts val="2800"/>
              <a:buFont typeface="Arial"/>
              <a:buChar char="•"/>
              <a:defRPr sz="2100" b="0" i="0" u="none" strike="noStrike" cap="none">
                <a:solidFill>
                  <a:schemeClr val="dk1"/>
                </a:solidFill>
                <a:latin typeface="Calibri"/>
                <a:ea typeface="Calibri"/>
                <a:cs typeface="Calibri"/>
                <a:sym typeface="Calibri"/>
              </a:defRPr>
            </a:lvl2pPr>
            <a:lvl3pPr marL="1028700" marR="0" lvl="2" indent="-285750" algn="l" rtl="0">
              <a:lnSpc>
                <a:spcPct val="90000"/>
              </a:lnSpc>
              <a:spcBef>
                <a:spcPts val="375"/>
              </a:spcBef>
              <a:spcAft>
                <a:spcPts val="0"/>
              </a:spcAft>
              <a:buClr>
                <a:schemeClr val="dk1"/>
              </a:buClr>
              <a:buSzPts val="2400"/>
              <a:buFont typeface="Arial"/>
              <a:buChar char="•"/>
              <a:defRPr sz="1800" b="0" i="0" u="none" strike="noStrike" cap="none">
                <a:solidFill>
                  <a:schemeClr val="dk1"/>
                </a:solidFill>
                <a:latin typeface="Calibri"/>
                <a:ea typeface="Calibri"/>
                <a:cs typeface="Calibri"/>
                <a:sym typeface="Calibri"/>
              </a:defRPr>
            </a:lvl3pPr>
            <a:lvl4pPr marL="1371600" marR="0" lvl="3" indent="-266700" algn="l" rtl="0">
              <a:lnSpc>
                <a:spcPct val="90000"/>
              </a:lnSpc>
              <a:spcBef>
                <a:spcPts val="375"/>
              </a:spcBef>
              <a:spcAft>
                <a:spcPts val="0"/>
              </a:spcAft>
              <a:buClr>
                <a:schemeClr val="dk1"/>
              </a:buClr>
              <a:buSzPts val="2000"/>
              <a:buFont typeface="Arial"/>
              <a:buChar char="•"/>
              <a:defRPr sz="1500" b="0" i="0" u="none" strike="noStrike" cap="none">
                <a:solidFill>
                  <a:schemeClr val="dk1"/>
                </a:solidFill>
                <a:latin typeface="Calibri"/>
                <a:ea typeface="Calibri"/>
                <a:cs typeface="Calibri"/>
                <a:sym typeface="Calibri"/>
              </a:defRPr>
            </a:lvl4pPr>
            <a:lvl5pPr marL="1714500" marR="0" lvl="4" indent="-266700" algn="l" rtl="0">
              <a:lnSpc>
                <a:spcPct val="90000"/>
              </a:lnSpc>
              <a:spcBef>
                <a:spcPts val="375"/>
              </a:spcBef>
              <a:spcAft>
                <a:spcPts val="0"/>
              </a:spcAft>
              <a:buClr>
                <a:schemeClr val="dk1"/>
              </a:buClr>
              <a:buSzPts val="2000"/>
              <a:buFont typeface="Arial"/>
              <a:buChar char="•"/>
              <a:defRPr sz="1500" b="0" i="0" u="none" strike="noStrike" cap="none">
                <a:solidFill>
                  <a:schemeClr val="dk1"/>
                </a:solidFill>
                <a:latin typeface="Calibri"/>
                <a:ea typeface="Calibri"/>
                <a:cs typeface="Calibri"/>
                <a:sym typeface="Calibri"/>
              </a:defRPr>
            </a:lvl5pPr>
            <a:lvl6pPr marL="2057400" marR="0" lvl="5" indent="-266700" algn="l" rtl="0">
              <a:lnSpc>
                <a:spcPct val="90000"/>
              </a:lnSpc>
              <a:spcBef>
                <a:spcPts val="375"/>
              </a:spcBef>
              <a:spcAft>
                <a:spcPts val="0"/>
              </a:spcAft>
              <a:buClr>
                <a:schemeClr val="dk1"/>
              </a:buClr>
              <a:buSzPts val="2000"/>
              <a:buFont typeface="Arial"/>
              <a:buChar char="•"/>
              <a:defRPr sz="1500" b="0" i="0" u="none" strike="noStrike" cap="none">
                <a:solidFill>
                  <a:schemeClr val="dk1"/>
                </a:solidFill>
                <a:latin typeface="Calibri"/>
                <a:ea typeface="Calibri"/>
                <a:cs typeface="Calibri"/>
                <a:sym typeface="Calibri"/>
              </a:defRPr>
            </a:lvl6pPr>
            <a:lvl7pPr marL="2400300" marR="0" lvl="6" indent="-266700" algn="l" rtl="0">
              <a:lnSpc>
                <a:spcPct val="90000"/>
              </a:lnSpc>
              <a:spcBef>
                <a:spcPts val="375"/>
              </a:spcBef>
              <a:spcAft>
                <a:spcPts val="0"/>
              </a:spcAft>
              <a:buClr>
                <a:schemeClr val="dk1"/>
              </a:buClr>
              <a:buSzPts val="2000"/>
              <a:buFont typeface="Arial"/>
              <a:buChar char="•"/>
              <a:defRPr sz="1500" b="0" i="0" u="none" strike="noStrike" cap="none">
                <a:solidFill>
                  <a:schemeClr val="dk1"/>
                </a:solidFill>
                <a:latin typeface="Calibri"/>
                <a:ea typeface="Calibri"/>
                <a:cs typeface="Calibri"/>
                <a:sym typeface="Calibri"/>
              </a:defRPr>
            </a:lvl7pPr>
            <a:lvl8pPr marL="2743200" marR="0" lvl="7" indent="-266700" algn="l" rtl="0">
              <a:lnSpc>
                <a:spcPct val="90000"/>
              </a:lnSpc>
              <a:spcBef>
                <a:spcPts val="375"/>
              </a:spcBef>
              <a:spcAft>
                <a:spcPts val="0"/>
              </a:spcAft>
              <a:buClr>
                <a:schemeClr val="dk1"/>
              </a:buClr>
              <a:buSzPts val="2000"/>
              <a:buFont typeface="Arial"/>
              <a:buChar char="•"/>
              <a:defRPr sz="1500" b="0" i="0" u="none" strike="noStrike" cap="none">
                <a:solidFill>
                  <a:schemeClr val="dk1"/>
                </a:solidFill>
                <a:latin typeface="Calibri"/>
                <a:ea typeface="Calibri"/>
                <a:cs typeface="Calibri"/>
                <a:sym typeface="Calibri"/>
              </a:defRPr>
            </a:lvl8pPr>
            <a:lvl9pPr marL="3086100" marR="0" lvl="8" indent="-266700" algn="l" rtl="0">
              <a:lnSpc>
                <a:spcPct val="90000"/>
              </a:lnSpc>
              <a:spcBef>
                <a:spcPts val="375"/>
              </a:spcBef>
              <a:spcAft>
                <a:spcPts val="0"/>
              </a:spcAft>
              <a:buClr>
                <a:schemeClr val="dk1"/>
              </a:buClr>
              <a:buSzPts val="20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lstStyle>
            <a:lvl1pPr marL="342900" marR="0" lvl="0" indent="-171450" algn="l" rtl="0">
              <a:lnSpc>
                <a:spcPct val="90000"/>
              </a:lnSpc>
              <a:spcBef>
                <a:spcPts val="750"/>
              </a:spcBef>
              <a:spcAft>
                <a:spcPts val="0"/>
              </a:spcAft>
              <a:buClr>
                <a:schemeClr val="dk1"/>
              </a:buClr>
              <a:buSzPts val="1600"/>
              <a:buFont typeface="Arial"/>
              <a:buNone/>
              <a:defRPr sz="1200" b="0" i="0" u="none" strike="noStrike" cap="none">
                <a:solidFill>
                  <a:schemeClr val="dk1"/>
                </a:solidFill>
                <a:latin typeface="Calibri"/>
                <a:ea typeface="Calibri"/>
                <a:cs typeface="Calibri"/>
                <a:sym typeface="Calibri"/>
              </a:defRPr>
            </a:lvl1pPr>
            <a:lvl2pPr marL="685800" marR="0" lvl="1" indent="-171450" algn="l" rtl="0">
              <a:lnSpc>
                <a:spcPct val="90000"/>
              </a:lnSpc>
              <a:spcBef>
                <a:spcPts val="375"/>
              </a:spcBef>
              <a:spcAft>
                <a:spcPts val="0"/>
              </a:spcAft>
              <a:buClr>
                <a:schemeClr val="dk1"/>
              </a:buClr>
              <a:buSzPts val="1400"/>
              <a:buFont typeface="Arial"/>
              <a:buNone/>
              <a:defRPr sz="1050" b="0" i="0" u="none" strike="noStrike" cap="none">
                <a:solidFill>
                  <a:schemeClr val="dk1"/>
                </a:solidFill>
                <a:latin typeface="Calibri"/>
                <a:ea typeface="Calibri"/>
                <a:cs typeface="Calibri"/>
                <a:sym typeface="Calibri"/>
              </a:defRPr>
            </a:lvl2pPr>
            <a:lvl3pPr marL="1028700" marR="0" lvl="2" indent="-171450" algn="l" rtl="0">
              <a:lnSpc>
                <a:spcPct val="90000"/>
              </a:lnSpc>
              <a:spcBef>
                <a:spcPts val="375"/>
              </a:spcBef>
              <a:spcAft>
                <a:spcPts val="0"/>
              </a:spcAft>
              <a:buClr>
                <a:schemeClr val="dk1"/>
              </a:buClr>
              <a:buSzPts val="1200"/>
              <a:buFont typeface="Arial"/>
              <a:buNone/>
              <a:defRPr sz="900" b="0" i="0" u="none" strike="noStrike" cap="none">
                <a:solidFill>
                  <a:schemeClr val="dk1"/>
                </a:solidFill>
                <a:latin typeface="Calibri"/>
                <a:ea typeface="Calibri"/>
                <a:cs typeface="Calibri"/>
                <a:sym typeface="Calibri"/>
              </a:defRPr>
            </a:lvl3pPr>
            <a:lvl4pPr marL="1371600" marR="0" lvl="3" indent="-171450" algn="l" rtl="0">
              <a:lnSpc>
                <a:spcPct val="90000"/>
              </a:lnSpc>
              <a:spcBef>
                <a:spcPts val="375"/>
              </a:spcBef>
              <a:spcAft>
                <a:spcPts val="0"/>
              </a:spcAft>
              <a:buClr>
                <a:schemeClr val="dk1"/>
              </a:buClr>
              <a:buSzPts val="1000"/>
              <a:buFont typeface="Arial"/>
              <a:buNone/>
              <a:defRPr sz="750" b="0" i="0" u="none" strike="noStrike" cap="none">
                <a:solidFill>
                  <a:schemeClr val="dk1"/>
                </a:solidFill>
                <a:latin typeface="Calibri"/>
                <a:ea typeface="Calibri"/>
                <a:cs typeface="Calibri"/>
                <a:sym typeface="Calibri"/>
              </a:defRPr>
            </a:lvl4pPr>
            <a:lvl5pPr marL="1714500" marR="0" lvl="4" indent="-171450" algn="l" rtl="0">
              <a:lnSpc>
                <a:spcPct val="90000"/>
              </a:lnSpc>
              <a:spcBef>
                <a:spcPts val="375"/>
              </a:spcBef>
              <a:spcAft>
                <a:spcPts val="0"/>
              </a:spcAft>
              <a:buClr>
                <a:schemeClr val="dk1"/>
              </a:buClr>
              <a:buSzPts val="1000"/>
              <a:buFont typeface="Arial"/>
              <a:buNone/>
              <a:defRPr sz="750" b="0" i="0" u="none" strike="noStrike" cap="none">
                <a:solidFill>
                  <a:schemeClr val="dk1"/>
                </a:solidFill>
                <a:latin typeface="Calibri"/>
                <a:ea typeface="Calibri"/>
                <a:cs typeface="Calibri"/>
                <a:sym typeface="Calibri"/>
              </a:defRPr>
            </a:lvl5pPr>
            <a:lvl6pPr marL="2057400" marR="0" lvl="5" indent="-171450" algn="l" rtl="0">
              <a:lnSpc>
                <a:spcPct val="90000"/>
              </a:lnSpc>
              <a:spcBef>
                <a:spcPts val="375"/>
              </a:spcBef>
              <a:spcAft>
                <a:spcPts val="0"/>
              </a:spcAft>
              <a:buClr>
                <a:schemeClr val="dk1"/>
              </a:buClr>
              <a:buSzPts val="1000"/>
              <a:buFont typeface="Arial"/>
              <a:buNone/>
              <a:defRPr sz="750" b="0" i="0" u="none" strike="noStrike" cap="none">
                <a:solidFill>
                  <a:schemeClr val="dk1"/>
                </a:solidFill>
                <a:latin typeface="Calibri"/>
                <a:ea typeface="Calibri"/>
                <a:cs typeface="Calibri"/>
                <a:sym typeface="Calibri"/>
              </a:defRPr>
            </a:lvl6pPr>
            <a:lvl7pPr marL="2400300" marR="0" lvl="6" indent="-171450" algn="l" rtl="0">
              <a:lnSpc>
                <a:spcPct val="90000"/>
              </a:lnSpc>
              <a:spcBef>
                <a:spcPts val="375"/>
              </a:spcBef>
              <a:spcAft>
                <a:spcPts val="0"/>
              </a:spcAft>
              <a:buClr>
                <a:schemeClr val="dk1"/>
              </a:buClr>
              <a:buSzPts val="1000"/>
              <a:buFont typeface="Arial"/>
              <a:buNone/>
              <a:defRPr sz="750" b="0" i="0" u="none" strike="noStrike" cap="none">
                <a:solidFill>
                  <a:schemeClr val="dk1"/>
                </a:solidFill>
                <a:latin typeface="Calibri"/>
                <a:ea typeface="Calibri"/>
                <a:cs typeface="Calibri"/>
                <a:sym typeface="Calibri"/>
              </a:defRPr>
            </a:lvl7pPr>
            <a:lvl8pPr marL="2743200" marR="0" lvl="7" indent="-171450" algn="l" rtl="0">
              <a:lnSpc>
                <a:spcPct val="90000"/>
              </a:lnSpc>
              <a:spcBef>
                <a:spcPts val="375"/>
              </a:spcBef>
              <a:spcAft>
                <a:spcPts val="0"/>
              </a:spcAft>
              <a:buClr>
                <a:schemeClr val="dk1"/>
              </a:buClr>
              <a:buSzPts val="1000"/>
              <a:buFont typeface="Arial"/>
              <a:buNone/>
              <a:defRPr sz="750" b="0" i="0" u="none" strike="noStrike" cap="none">
                <a:solidFill>
                  <a:schemeClr val="dk1"/>
                </a:solidFill>
                <a:latin typeface="Calibri"/>
                <a:ea typeface="Calibri"/>
                <a:cs typeface="Calibri"/>
                <a:sym typeface="Calibri"/>
              </a:defRPr>
            </a:lvl8pPr>
            <a:lvl9pPr marL="3086100" marR="0" lvl="8" indent="-171450" algn="l" rtl="0">
              <a:lnSpc>
                <a:spcPct val="90000"/>
              </a:lnSpc>
              <a:spcBef>
                <a:spcPts val="375"/>
              </a:spcBef>
              <a:spcAft>
                <a:spcPts val="0"/>
              </a:spcAft>
              <a:buClr>
                <a:schemeClr val="dk1"/>
              </a:buClr>
              <a:buSzPts val="1000"/>
              <a:buFont typeface="Arial"/>
              <a:buNone/>
              <a:defRPr sz="750"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dt" idx="10"/>
          </p:nvPr>
        </p:nvSpPr>
        <p:spPr>
          <a:xfrm>
            <a:off x="628650" y="6356353"/>
            <a:ext cx="20574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900">
                <a:solidFill>
                  <a:srgbClr val="888888"/>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59" name="Shape 59"/>
          <p:cNvSpPr txBox="1">
            <a:spLocks noGrp="1"/>
          </p:cNvSpPr>
          <p:nvPr>
            <p:ph type="ftr" idx="11"/>
          </p:nvPr>
        </p:nvSpPr>
        <p:spPr>
          <a:xfrm>
            <a:off x="3028950" y="6356353"/>
            <a:ext cx="30861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900">
                <a:solidFill>
                  <a:srgbClr val="888888"/>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rgbClr val="888888"/>
                </a:solidFill>
                <a:latin typeface="Calibri"/>
                <a:ea typeface="Calibri"/>
                <a:cs typeface="Calibri"/>
                <a:sym typeface="Calibri"/>
              </a:defRPr>
            </a:lvl1pPr>
            <a:lvl2pPr marL="0" marR="0" lvl="1" indent="0" algn="r" rtl="0">
              <a:spcBef>
                <a:spcPts val="0"/>
              </a:spcBef>
              <a:buNone/>
              <a:defRPr sz="900">
                <a:solidFill>
                  <a:srgbClr val="888888"/>
                </a:solidFill>
                <a:latin typeface="Calibri"/>
                <a:ea typeface="Calibri"/>
                <a:cs typeface="Calibri"/>
                <a:sym typeface="Calibri"/>
              </a:defRPr>
            </a:lvl2pPr>
            <a:lvl3pPr marL="0" marR="0" lvl="2" indent="0" algn="r" rtl="0">
              <a:spcBef>
                <a:spcPts val="0"/>
              </a:spcBef>
              <a:buNone/>
              <a:defRPr sz="900">
                <a:solidFill>
                  <a:srgbClr val="888888"/>
                </a:solidFill>
                <a:latin typeface="Calibri"/>
                <a:ea typeface="Calibri"/>
                <a:cs typeface="Calibri"/>
                <a:sym typeface="Calibri"/>
              </a:defRPr>
            </a:lvl3pPr>
            <a:lvl4pPr marL="0" marR="0" lvl="3" indent="0" algn="r" rtl="0">
              <a:spcBef>
                <a:spcPts val="0"/>
              </a:spcBef>
              <a:buNone/>
              <a:defRPr sz="900">
                <a:solidFill>
                  <a:srgbClr val="888888"/>
                </a:solidFill>
                <a:latin typeface="Calibri"/>
                <a:ea typeface="Calibri"/>
                <a:cs typeface="Calibri"/>
                <a:sym typeface="Calibri"/>
              </a:defRPr>
            </a:lvl4pPr>
            <a:lvl5pPr marL="0" marR="0" lvl="4" indent="0" algn="r" rtl="0">
              <a:spcBef>
                <a:spcPts val="0"/>
              </a:spcBef>
              <a:buNone/>
              <a:defRPr sz="900">
                <a:solidFill>
                  <a:srgbClr val="888888"/>
                </a:solidFill>
                <a:latin typeface="Calibri"/>
                <a:ea typeface="Calibri"/>
                <a:cs typeface="Calibri"/>
                <a:sym typeface="Calibri"/>
              </a:defRPr>
            </a:lvl5pPr>
            <a:lvl6pPr marL="0" marR="0" lvl="5" indent="0" algn="r" rtl="0">
              <a:spcBef>
                <a:spcPts val="0"/>
              </a:spcBef>
              <a:buNone/>
              <a:defRPr sz="900">
                <a:solidFill>
                  <a:srgbClr val="888888"/>
                </a:solidFill>
                <a:latin typeface="Calibri"/>
                <a:ea typeface="Calibri"/>
                <a:cs typeface="Calibri"/>
                <a:sym typeface="Calibri"/>
              </a:defRPr>
            </a:lvl6pPr>
            <a:lvl7pPr marL="0" marR="0" lvl="6" indent="0" algn="r" rtl="0">
              <a:spcBef>
                <a:spcPts val="0"/>
              </a:spcBef>
              <a:buNone/>
              <a:defRPr sz="900">
                <a:solidFill>
                  <a:srgbClr val="888888"/>
                </a:solidFill>
                <a:latin typeface="Calibri"/>
                <a:ea typeface="Calibri"/>
                <a:cs typeface="Calibri"/>
                <a:sym typeface="Calibri"/>
              </a:defRPr>
            </a:lvl7pPr>
            <a:lvl8pPr marL="0" marR="0" lvl="7" indent="0" algn="r" rtl="0">
              <a:spcBef>
                <a:spcPts val="0"/>
              </a:spcBef>
              <a:buNone/>
              <a:defRPr sz="900">
                <a:solidFill>
                  <a:srgbClr val="888888"/>
                </a:solidFill>
                <a:latin typeface="Calibri"/>
                <a:ea typeface="Calibri"/>
                <a:cs typeface="Calibri"/>
                <a:sym typeface="Calibri"/>
              </a:defRPr>
            </a:lvl8pPr>
            <a:lvl9pPr marL="0" marR="0" lvl="8" indent="0" algn="r" rtl="0">
              <a:spcBef>
                <a:spcPts val="0"/>
              </a:spcBef>
              <a:buNone/>
              <a:defRPr sz="900">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Рисунок с подписью" type="picTx">
  <p:cSld name="PICTURE_WITH_CAPTION_TEX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3200"/>
              <a:buFont typeface="Calibri"/>
              <a:buNone/>
              <a:defRPr sz="2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350"/>
            </a:lvl2pPr>
            <a:lvl3pPr lvl="2">
              <a:spcBef>
                <a:spcPts val="0"/>
              </a:spcBef>
              <a:spcAft>
                <a:spcPts val="0"/>
              </a:spcAft>
              <a:buSzPts val="1400"/>
              <a:buNone/>
              <a:defRPr sz="1350"/>
            </a:lvl3pPr>
            <a:lvl4pPr lvl="3">
              <a:spcBef>
                <a:spcPts val="0"/>
              </a:spcBef>
              <a:spcAft>
                <a:spcPts val="0"/>
              </a:spcAft>
              <a:buSzPts val="1400"/>
              <a:buNone/>
              <a:defRPr sz="1350"/>
            </a:lvl4pPr>
            <a:lvl5pPr lvl="4">
              <a:spcBef>
                <a:spcPts val="0"/>
              </a:spcBef>
              <a:spcAft>
                <a:spcPts val="0"/>
              </a:spcAft>
              <a:buSzPts val="1400"/>
              <a:buNone/>
              <a:defRPr sz="1350"/>
            </a:lvl5pPr>
            <a:lvl6pPr lvl="5">
              <a:spcBef>
                <a:spcPts val="0"/>
              </a:spcBef>
              <a:spcAft>
                <a:spcPts val="0"/>
              </a:spcAft>
              <a:buSzPts val="1400"/>
              <a:buNone/>
              <a:defRPr sz="1350"/>
            </a:lvl6pPr>
            <a:lvl7pPr lvl="6">
              <a:spcBef>
                <a:spcPts val="0"/>
              </a:spcBef>
              <a:spcAft>
                <a:spcPts val="0"/>
              </a:spcAft>
              <a:buSzPts val="1400"/>
              <a:buNone/>
              <a:defRPr sz="1350"/>
            </a:lvl7pPr>
            <a:lvl8pPr lvl="7">
              <a:spcBef>
                <a:spcPts val="0"/>
              </a:spcBef>
              <a:spcAft>
                <a:spcPts val="0"/>
              </a:spcAft>
              <a:buSzPts val="1400"/>
              <a:buNone/>
              <a:defRPr sz="1350"/>
            </a:lvl8pPr>
            <a:lvl9pPr lvl="8">
              <a:spcBef>
                <a:spcPts val="0"/>
              </a:spcBef>
              <a:spcAft>
                <a:spcPts val="0"/>
              </a:spcAft>
              <a:buSzPts val="1400"/>
              <a:buNone/>
              <a:defRPr sz="1350"/>
            </a:lvl9pPr>
          </a:lstStyle>
          <a:p>
            <a:endParaRPr/>
          </a:p>
        </p:txBody>
      </p:sp>
      <p:sp>
        <p:nvSpPr>
          <p:cNvPr id="63" name="Shape 63"/>
          <p:cNvSpPr>
            <a:spLocks noGrp="1"/>
          </p:cNvSpPr>
          <p:nvPr>
            <p:ph type="pic" idx="2"/>
          </p:nvPr>
        </p:nvSpPr>
        <p:spPr>
          <a:xfrm>
            <a:off x="3887391" y="987428"/>
            <a:ext cx="4629150" cy="4873625"/>
          </a:xfrm>
          <a:prstGeom prst="rect">
            <a:avLst/>
          </a:prstGeom>
          <a:noFill/>
          <a:ln>
            <a:noFill/>
          </a:ln>
        </p:spPr>
        <p:txBody>
          <a:bodyPr spcFirstLastPara="1" wrap="square" lIns="91425" tIns="45700" rIns="91425" bIns="45700" anchor="t" anchorCtr="0"/>
          <a:lstStyle>
            <a:lvl1pPr marR="0" lvl="0" algn="l" rtl="0">
              <a:lnSpc>
                <a:spcPct val="90000"/>
              </a:lnSpc>
              <a:spcBef>
                <a:spcPts val="750"/>
              </a:spcBef>
              <a:spcAft>
                <a:spcPts val="0"/>
              </a:spcAft>
              <a:buClr>
                <a:schemeClr val="dk1"/>
              </a:buClr>
              <a:buSzPts val="32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28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24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20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20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20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20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20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20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lstStyle>
            <a:lvl1pPr marL="342900" marR="0" lvl="0" indent="-171450" algn="l" rtl="0">
              <a:lnSpc>
                <a:spcPct val="90000"/>
              </a:lnSpc>
              <a:spcBef>
                <a:spcPts val="750"/>
              </a:spcBef>
              <a:spcAft>
                <a:spcPts val="0"/>
              </a:spcAft>
              <a:buClr>
                <a:schemeClr val="dk1"/>
              </a:buClr>
              <a:buSzPts val="1600"/>
              <a:buFont typeface="Arial"/>
              <a:buNone/>
              <a:defRPr sz="1200" b="0" i="0" u="none" strike="noStrike" cap="none">
                <a:solidFill>
                  <a:schemeClr val="dk1"/>
                </a:solidFill>
                <a:latin typeface="Calibri"/>
                <a:ea typeface="Calibri"/>
                <a:cs typeface="Calibri"/>
                <a:sym typeface="Calibri"/>
              </a:defRPr>
            </a:lvl1pPr>
            <a:lvl2pPr marL="685800" marR="0" lvl="1" indent="-171450" algn="l" rtl="0">
              <a:lnSpc>
                <a:spcPct val="90000"/>
              </a:lnSpc>
              <a:spcBef>
                <a:spcPts val="375"/>
              </a:spcBef>
              <a:spcAft>
                <a:spcPts val="0"/>
              </a:spcAft>
              <a:buClr>
                <a:schemeClr val="dk1"/>
              </a:buClr>
              <a:buSzPts val="1400"/>
              <a:buFont typeface="Arial"/>
              <a:buNone/>
              <a:defRPr sz="1050" b="0" i="0" u="none" strike="noStrike" cap="none">
                <a:solidFill>
                  <a:schemeClr val="dk1"/>
                </a:solidFill>
                <a:latin typeface="Calibri"/>
                <a:ea typeface="Calibri"/>
                <a:cs typeface="Calibri"/>
                <a:sym typeface="Calibri"/>
              </a:defRPr>
            </a:lvl2pPr>
            <a:lvl3pPr marL="1028700" marR="0" lvl="2" indent="-171450" algn="l" rtl="0">
              <a:lnSpc>
                <a:spcPct val="90000"/>
              </a:lnSpc>
              <a:spcBef>
                <a:spcPts val="375"/>
              </a:spcBef>
              <a:spcAft>
                <a:spcPts val="0"/>
              </a:spcAft>
              <a:buClr>
                <a:schemeClr val="dk1"/>
              </a:buClr>
              <a:buSzPts val="1200"/>
              <a:buFont typeface="Arial"/>
              <a:buNone/>
              <a:defRPr sz="900" b="0" i="0" u="none" strike="noStrike" cap="none">
                <a:solidFill>
                  <a:schemeClr val="dk1"/>
                </a:solidFill>
                <a:latin typeface="Calibri"/>
                <a:ea typeface="Calibri"/>
                <a:cs typeface="Calibri"/>
                <a:sym typeface="Calibri"/>
              </a:defRPr>
            </a:lvl3pPr>
            <a:lvl4pPr marL="1371600" marR="0" lvl="3" indent="-171450" algn="l" rtl="0">
              <a:lnSpc>
                <a:spcPct val="90000"/>
              </a:lnSpc>
              <a:spcBef>
                <a:spcPts val="375"/>
              </a:spcBef>
              <a:spcAft>
                <a:spcPts val="0"/>
              </a:spcAft>
              <a:buClr>
                <a:schemeClr val="dk1"/>
              </a:buClr>
              <a:buSzPts val="1000"/>
              <a:buFont typeface="Arial"/>
              <a:buNone/>
              <a:defRPr sz="750" b="0" i="0" u="none" strike="noStrike" cap="none">
                <a:solidFill>
                  <a:schemeClr val="dk1"/>
                </a:solidFill>
                <a:latin typeface="Calibri"/>
                <a:ea typeface="Calibri"/>
                <a:cs typeface="Calibri"/>
                <a:sym typeface="Calibri"/>
              </a:defRPr>
            </a:lvl4pPr>
            <a:lvl5pPr marL="1714500" marR="0" lvl="4" indent="-171450" algn="l" rtl="0">
              <a:lnSpc>
                <a:spcPct val="90000"/>
              </a:lnSpc>
              <a:spcBef>
                <a:spcPts val="375"/>
              </a:spcBef>
              <a:spcAft>
                <a:spcPts val="0"/>
              </a:spcAft>
              <a:buClr>
                <a:schemeClr val="dk1"/>
              </a:buClr>
              <a:buSzPts val="1000"/>
              <a:buFont typeface="Arial"/>
              <a:buNone/>
              <a:defRPr sz="750" b="0" i="0" u="none" strike="noStrike" cap="none">
                <a:solidFill>
                  <a:schemeClr val="dk1"/>
                </a:solidFill>
                <a:latin typeface="Calibri"/>
                <a:ea typeface="Calibri"/>
                <a:cs typeface="Calibri"/>
                <a:sym typeface="Calibri"/>
              </a:defRPr>
            </a:lvl5pPr>
            <a:lvl6pPr marL="2057400" marR="0" lvl="5" indent="-171450" algn="l" rtl="0">
              <a:lnSpc>
                <a:spcPct val="90000"/>
              </a:lnSpc>
              <a:spcBef>
                <a:spcPts val="375"/>
              </a:spcBef>
              <a:spcAft>
                <a:spcPts val="0"/>
              </a:spcAft>
              <a:buClr>
                <a:schemeClr val="dk1"/>
              </a:buClr>
              <a:buSzPts val="1000"/>
              <a:buFont typeface="Arial"/>
              <a:buNone/>
              <a:defRPr sz="750" b="0" i="0" u="none" strike="noStrike" cap="none">
                <a:solidFill>
                  <a:schemeClr val="dk1"/>
                </a:solidFill>
                <a:latin typeface="Calibri"/>
                <a:ea typeface="Calibri"/>
                <a:cs typeface="Calibri"/>
                <a:sym typeface="Calibri"/>
              </a:defRPr>
            </a:lvl6pPr>
            <a:lvl7pPr marL="2400300" marR="0" lvl="6" indent="-171450" algn="l" rtl="0">
              <a:lnSpc>
                <a:spcPct val="90000"/>
              </a:lnSpc>
              <a:spcBef>
                <a:spcPts val="375"/>
              </a:spcBef>
              <a:spcAft>
                <a:spcPts val="0"/>
              </a:spcAft>
              <a:buClr>
                <a:schemeClr val="dk1"/>
              </a:buClr>
              <a:buSzPts val="1000"/>
              <a:buFont typeface="Arial"/>
              <a:buNone/>
              <a:defRPr sz="750" b="0" i="0" u="none" strike="noStrike" cap="none">
                <a:solidFill>
                  <a:schemeClr val="dk1"/>
                </a:solidFill>
                <a:latin typeface="Calibri"/>
                <a:ea typeface="Calibri"/>
                <a:cs typeface="Calibri"/>
                <a:sym typeface="Calibri"/>
              </a:defRPr>
            </a:lvl7pPr>
            <a:lvl8pPr marL="2743200" marR="0" lvl="7" indent="-171450" algn="l" rtl="0">
              <a:lnSpc>
                <a:spcPct val="90000"/>
              </a:lnSpc>
              <a:spcBef>
                <a:spcPts val="375"/>
              </a:spcBef>
              <a:spcAft>
                <a:spcPts val="0"/>
              </a:spcAft>
              <a:buClr>
                <a:schemeClr val="dk1"/>
              </a:buClr>
              <a:buSzPts val="1000"/>
              <a:buFont typeface="Arial"/>
              <a:buNone/>
              <a:defRPr sz="750" b="0" i="0" u="none" strike="noStrike" cap="none">
                <a:solidFill>
                  <a:schemeClr val="dk1"/>
                </a:solidFill>
                <a:latin typeface="Calibri"/>
                <a:ea typeface="Calibri"/>
                <a:cs typeface="Calibri"/>
                <a:sym typeface="Calibri"/>
              </a:defRPr>
            </a:lvl8pPr>
            <a:lvl9pPr marL="3086100" marR="0" lvl="8" indent="-171450" algn="l" rtl="0">
              <a:lnSpc>
                <a:spcPct val="90000"/>
              </a:lnSpc>
              <a:spcBef>
                <a:spcPts val="375"/>
              </a:spcBef>
              <a:spcAft>
                <a:spcPts val="0"/>
              </a:spcAft>
              <a:buClr>
                <a:schemeClr val="dk1"/>
              </a:buClr>
              <a:buSzPts val="1000"/>
              <a:buFont typeface="Arial"/>
              <a:buNone/>
              <a:defRPr sz="750"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dt" idx="10"/>
          </p:nvPr>
        </p:nvSpPr>
        <p:spPr>
          <a:xfrm>
            <a:off x="628650" y="6356353"/>
            <a:ext cx="20574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900">
                <a:solidFill>
                  <a:srgbClr val="888888"/>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ftr" idx="11"/>
          </p:nvPr>
        </p:nvSpPr>
        <p:spPr>
          <a:xfrm>
            <a:off x="3028950" y="6356353"/>
            <a:ext cx="30861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900">
                <a:solidFill>
                  <a:srgbClr val="888888"/>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rgbClr val="888888"/>
                </a:solidFill>
                <a:latin typeface="Calibri"/>
                <a:ea typeface="Calibri"/>
                <a:cs typeface="Calibri"/>
                <a:sym typeface="Calibri"/>
              </a:defRPr>
            </a:lvl1pPr>
            <a:lvl2pPr marL="0" marR="0" lvl="1" indent="0" algn="r" rtl="0">
              <a:spcBef>
                <a:spcPts val="0"/>
              </a:spcBef>
              <a:buNone/>
              <a:defRPr sz="900">
                <a:solidFill>
                  <a:srgbClr val="888888"/>
                </a:solidFill>
                <a:latin typeface="Calibri"/>
                <a:ea typeface="Calibri"/>
                <a:cs typeface="Calibri"/>
                <a:sym typeface="Calibri"/>
              </a:defRPr>
            </a:lvl2pPr>
            <a:lvl3pPr marL="0" marR="0" lvl="2" indent="0" algn="r" rtl="0">
              <a:spcBef>
                <a:spcPts val="0"/>
              </a:spcBef>
              <a:buNone/>
              <a:defRPr sz="900">
                <a:solidFill>
                  <a:srgbClr val="888888"/>
                </a:solidFill>
                <a:latin typeface="Calibri"/>
                <a:ea typeface="Calibri"/>
                <a:cs typeface="Calibri"/>
                <a:sym typeface="Calibri"/>
              </a:defRPr>
            </a:lvl3pPr>
            <a:lvl4pPr marL="0" marR="0" lvl="3" indent="0" algn="r" rtl="0">
              <a:spcBef>
                <a:spcPts val="0"/>
              </a:spcBef>
              <a:buNone/>
              <a:defRPr sz="900">
                <a:solidFill>
                  <a:srgbClr val="888888"/>
                </a:solidFill>
                <a:latin typeface="Calibri"/>
                <a:ea typeface="Calibri"/>
                <a:cs typeface="Calibri"/>
                <a:sym typeface="Calibri"/>
              </a:defRPr>
            </a:lvl4pPr>
            <a:lvl5pPr marL="0" marR="0" lvl="4" indent="0" algn="r" rtl="0">
              <a:spcBef>
                <a:spcPts val="0"/>
              </a:spcBef>
              <a:buNone/>
              <a:defRPr sz="900">
                <a:solidFill>
                  <a:srgbClr val="888888"/>
                </a:solidFill>
                <a:latin typeface="Calibri"/>
                <a:ea typeface="Calibri"/>
                <a:cs typeface="Calibri"/>
                <a:sym typeface="Calibri"/>
              </a:defRPr>
            </a:lvl5pPr>
            <a:lvl6pPr marL="0" marR="0" lvl="5" indent="0" algn="r" rtl="0">
              <a:spcBef>
                <a:spcPts val="0"/>
              </a:spcBef>
              <a:buNone/>
              <a:defRPr sz="900">
                <a:solidFill>
                  <a:srgbClr val="888888"/>
                </a:solidFill>
                <a:latin typeface="Calibri"/>
                <a:ea typeface="Calibri"/>
                <a:cs typeface="Calibri"/>
                <a:sym typeface="Calibri"/>
              </a:defRPr>
            </a:lvl6pPr>
            <a:lvl7pPr marL="0" marR="0" lvl="6" indent="0" algn="r" rtl="0">
              <a:spcBef>
                <a:spcPts val="0"/>
              </a:spcBef>
              <a:buNone/>
              <a:defRPr sz="900">
                <a:solidFill>
                  <a:srgbClr val="888888"/>
                </a:solidFill>
                <a:latin typeface="Calibri"/>
                <a:ea typeface="Calibri"/>
                <a:cs typeface="Calibri"/>
                <a:sym typeface="Calibri"/>
              </a:defRPr>
            </a:lvl7pPr>
            <a:lvl8pPr marL="0" marR="0" lvl="7" indent="0" algn="r" rtl="0">
              <a:spcBef>
                <a:spcPts val="0"/>
              </a:spcBef>
              <a:buNone/>
              <a:defRPr sz="900">
                <a:solidFill>
                  <a:srgbClr val="888888"/>
                </a:solidFill>
                <a:latin typeface="Calibri"/>
                <a:ea typeface="Calibri"/>
                <a:cs typeface="Calibri"/>
                <a:sym typeface="Calibri"/>
              </a:defRPr>
            </a:lvl8pPr>
            <a:lvl9pPr marL="0" marR="0" lvl="8" indent="0" algn="r" rtl="0">
              <a:spcBef>
                <a:spcPts val="0"/>
              </a:spcBef>
              <a:buNone/>
              <a:defRPr sz="900">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Заголовок и вертик. текст" type="vertTx">
  <p:cSld name="VERTICAL_TEXT">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28650" y="365128"/>
            <a:ext cx="78867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350"/>
            </a:lvl2pPr>
            <a:lvl3pPr lvl="2">
              <a:spcBef>
                <a:spcPts val="0"/>
              </a:spcBef>
              <a:spcAft>
                <a:spcPts val="0"/>
              </a:spcAft>
              <a:buSzPts val="1400"/>
              <a:buNone/>
              <a:defRPr sz="1350"/>
            </a:lvl3pPr>
            <a:lvl4pPr lvl="3">
              <a:spcBef>
                <a:spcPts val="0"/>
              </a:spcBef>
              <a:spcAft>
                <a:spcPts val="0"/>
              </a:spcAft>
              <a:buSzPts val="1400"/>
              <a:buNone/>
              <a:defRPr sz="1350"/>
            </a:lvl4pPr>
            <a:lvl5pPr lvl="4">
              <a:spcBef>
                <a:spcPts val="0"/>
              </a:spcBef>
              <a:spcAft>
                <a:spcPts val="0"/>
              </a:spcAft>
              <a:buSzPts val="1400"/>
              <a:buNone/>
              <a:defRPr sz="1350"/>
            </a:lvl5pPr>
            <a:lvl6pPr lvl="5">
              <a:spcBef>
                <a:spcPts val="0"/>
              </a:spcBef>
              <a:spcAft>
                <a:spcPts val="0"/>
              </a:spcAft>
              <a:buSzPts val="1400"/>
              <a:buNone/>
              <a:defRPr sz="1350"/>
            </a:lvl6pPr>
            <a:lvl7pPr lvl="6">
              <a:spcBef>
                <a:spcPts val="0"/>
              </a:spcBef>
              <a:spcAft>
                <a:spcPts val="0"/>
              </a:spcAft>
              <a:buSzPts val="1400"/>
              <a:buNone/>
              <a:defRPr sz="1350"/>
            </a:lvl7pPr>
            <a:lvl8pPr lvl="7">
              <a:spcBef>
                <a:spcPts val="0"/>
              </a:spcBef>
              <a:spcAft>
                <a:spcPts val="0"/>
              </a:spcAft>
              <a:buSzPts val="1400"/>
              <a:buNone/>
              <a:defRPr sz="1350"/>
            </a:lvl8pPr>
            <a:lvl9pPr lvl="8">
              <a:spcBef>
                <a:spcPts val="0"/>
              </a:spcBef>
              <a:spcAft>
                <a:spcPts val="0"/>
              </a:spcAft>
              <a:buSzPts val="1400"/>
              <a:buNone/>
              <a:defRPr sz="1350"/>
            </a:lvl9pPr>
          </a:lstStyle>
          <a:p>
            <a:endParaRPr/>
          </a:p>
        </p:txBody>
      </p:sp>
      <p:sp>
        <p:nvSpPr>
          <p:cNvPr id="70" name="Shape 70"/>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lstStyle>
            <a:lvl1pPr marL="342900" marR="0" lvl="0" indent="-304800" algn="l" rtl="0">
              <a:lnSpc>
                <a:spcPct val="90000"/>
              </a:lnSpc>
              <a:spcBef>
                <a:spcPts val="750"/>
              </a:spcBef>
              <a:spcAft>
                <a:spcPts val="0"/>
              </a:spcAft>
              <a:buClr>
                <a:schemeClr val="dk1"/>
              </a:buClr>
              <a:buSzPts val="2800"/>
              <a:buFont typeface="Arial"/>
              <a:buChar char="•"/>
              <a:defRPr sz="2100" b="0" i="0" u="none" strike="noStrike" cap="none">
                <a:solidFill>
                  <a:schemeClr val="dk1"/>
                </a:solidFill>
                <a:latin typeface="Calibri"/>
                <a:ea typeface="Calibri"/>
                <a:cs typeface="Calibri"/>
                <a:sym typeface="Calibri"/>
              </a:defRPr>
            </a:lvl1pPr>
            <a:lvl2pPr marL="685800" marR="0" lvl="1" indent="-285750" algn="l" rtl="0">
              <a:lnSpc>
                <a:spcPct val="90000"/>
              </a:lnSpc>
              <a:spcBef>
                <a:spcPts val="375"/>
              </a:spcBef>
              <a:spcAft>
                <a:spcPts val="0"/>
              </a:spcAft>
              <a:buClr>
                <a:schemeClr val="dk1"/>
              </a:buClr>
              <a:buSzPts val="2400"/>
              <a:buFont typeface="Arial"/>
              <a:buChar char="•"/>
              <a:defRPr sz="1800" b="0" i="0" u="none" strike="noStrike" cap="none">
                <a:solidFill>
                  <a:schemeClr val="dk1"/>
                </a:solidFill>
                <a:latin typeface="Calibri"/>
                <a:ea typeface="Calibri"/>
                <a:cs typeface="Calibri"/>
                <a:sym typeface="Calibri"/>
              </a:defRPr>
            </a:lvl2pPr>
            <a:lvl3pPr marL="1028700" marR="0" lvl="2" indent="-266700" algn="l" rtl="0">
              <a:lnSpc>
                <a:spcPct val="90000"/>
              </a:lnSpc>
              <a:spcBef>
                <a:spcPts val="375"/>
              </a:spcBef>
              <a:spcAft>
                <a:spcPts val="0"/>
              </a:spcAft>
              <a:buClr>
                <a:schemeClr val="dk1"/>
              </a:buClr>
              <a:buSzPts val="2000"/>
              <a:buFont typeface="Arial"/>
              <a:buChar char="•"/>
              <a:defRPr sz="1500" b="0" i="0" u="none" strike="noStrike" cap="none">
                <a:solidFill>
                  <a:schemeClr val="dk1"/>
                </a:solidFill>
                <a:latin typeface="Calibri"/>
                <a:ea typeface="Calibri"/>
                <a:cs typeface="Calibri"/>
                <a:sym typeface="Calibri"/>
              </a:defRPr>
            </a:lvl3pPr>
            <a:lvl4pPr marL="1371600" marR="0" lvl="3"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4pPr>
            <a:lvl5pPr marL="1714500" marR="0" lvl="4"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5pPr>
            <a:lvl6pPr marL="2057400" marR="0" lvl="5"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6pPr>
            <a:lvl7pPr marL="2400300" marR="0" lvl="6"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7pPr>
            <a:lvl8pPr marL="2743200" marR="0" lvl="7"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8pPr>
            <a:lvl9pPr marL="3086100" marR="0" lvl="8"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dt" idx="10"/>
          </p:nvPr>
        </p:nvSpPr>
        <p:spPr>
          <a:xfrm>
            <a:off x="628650" y="6356353"/>
            <a:ext cx="20574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900">
                <a:solidFill>
                  <a:srgbClr val="888888"/>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ftr" idx="11"/>
          </p:nvPr>
        </p:nvSpPr>
        <p:spPr>
          <a:xfrm>
            <a:off x="3028950" y="6356353"/>
            <a:ext cx="30861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900">
                <a:solidFill>
                  <a:srgbClr val="888888"/>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73" name="Shape 73"/>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rgbClr val="888888"/>
                </a:solidFill>
                <a:latin typeface="Calibri"/>
                <a:ea typeface="Calibri"/>
                <a:cs typeface="Calibri"/>
                <a:sym typeface="Calibri"/>
              </a:defRPr>
            </a:lvl1pPr>
            <a:lvl2pPr marL="0" marR="0" lvl="1" indent="0" algn="r" rtl="0">
              <a:spcBef>
                <a:spcPts val="0"/>
              </a:spcBef>
              <a:buNone/>
              <a:defRPr sz="900">
                <a:solidFill>
                  <a:srgbClr val="888888"/>
                </a:solidFill>
                <a:latin typeface="Calibri"/>
                <a:ea typeface="Calibri"/>
                <a:cs typeface="Calibri"/>
                <a:sym typeface="Calibri"/>
              </a:defRPr>
            </a:lvl2pPr>
            <a:lvl3pPr marL="0" marR="0" lvl="2" indent="0" algn="r" rtl="0">
              <a:spcBef>
                <a:spcPts val="0"/>
              </a:spcBef>
              <a:buNone/>
              <a:defRPr sz="900">
                <a:solidFill>
                  <a:srgbClr val="888888"/>
                </a:solidFill>
                <a:latin typeface="Calibri"/>
                <a:ea typeface="Calibri"/>
                <a:cs typeface="Calibri"/>
                <a:sym typeface="Calibri"/>
              </a:defRPr>
            </a:lvl3pPr>
            <a:lvl4pPr marL="0" marR="0" lvl="3" indent="0" algn="r" rtl="0">
              <a:spcBef>
                <a:spcPts val="0"/>
              </a:spcBef>
              <a:buNone/>
              <a:defRPr sz="900">
                <a:solidFill>
                  <a:srgbClr val="888888"/>
                </a:solidFill>
                <a:latin typeface="Calibri"/>
                <a:ea typeface="Calibri"/>
                <a:cs typeface="Calibri"/>
                <a:sym typeface="Calibri"/>
              </a:defRPr>
            </a:lvl4pPr>
            <a:lvl5pPr marL="0" marR="0" lvl="4" indent="0" algn="r" rtl="0">
              <a:spcBef>
                <a:spcPts val="0"/>
              </a:spcBef>
              <a:buNone/>
              <a:defRPr sz="900">
                <a:solidFill>
                  <a:srgbClr val="888888"/>
                </a:solidFill>
                <a:latin typeface="Calibri"/>
                <a:ea typeface="Calibri"/>
                <a:cs typeface="Calibri"/>
                <a:sym typeface="Calibri"/>
              </a:defRPr>
            </a:lvl5pPr>
            <a:lvl6pPr marL="0" marR="0" lvl="5" indent="0" algn="r" rtl="0">
              <a:spcBef>
                <a:spcPts val="0"/>
              </a:spcBef>
              <a:buNone/>
              <a:defRPr sz="900">
                <a:solidFill>
                  <a:srgbClr val="888888"/>
                </a:solidFill>
                <a:latin typeface="Calibri"/>
                <a:ea typeface="Calibri"/>
                <a:cs typeface="Calibri"/>
                <a:sym typeface="Calibri"/>
              </a:defRPr>
            </a:lvl6pPr>
            <a:lvl7pPr marL="0" marR="0" lvl="6" indent="0" algn="r" rtl="0">
              <a:spcBef>
                <a:spcPts val="0"/>
              </a:spcBef>
              <a:buNone/>
              <a:defRPr sz="900">
                <a:solidFill>
                  <a:srgbClr val="888888"/>
                </a:solidFill>
                <a:latin typeface="Calibri"/>
                <a:ea typeface="Calibri"/>
                <a:cs typeface="Calibri"/>
                <a:sym typeface="Calibri"/>
              </a:defRPr>
            </a:lvl7pPr>
            <a:lvl8pPr marL="0" marR="0" lvl="7" indent="0" algn="r" rtl="0">
              <a:spcBef>
                <a:spcPts val="0"/>
              </a:spcBef>
              <a:buNone/>
              <a:defRPr sz="900">
                <a:solidFill>
                  <a:srgbClr val="888888"/>
                </a:solidFill>
                <a:latin typeface="Calibri"/>
                <a:ea typeface="Calibri"/>
                <a:cs typeface="Calibri"/>
                <a:sym typeface="Calibri"/>
              </a:defRPr>
            </a:lvl8pPr>
            <a:lvl9pPr marL="0" marR="0" lvl="8" indent="0" algn="r" rtl="0">
              <a:spcBef>
                <a:spcPts val="0"/>
              </a:spcBef>
              <a:buNone/>
              <a:defRPr sz="900">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628650" y="365128"/>
            <a:ext cx="78867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Shape 7"/>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dt" idx="10"/>
          </p:nvPr>
        </p:nvSpPr>
        <p:spPr>
          <a:xfrm>
            <a:off x="628650" y="6356353"/>
            <a:ext cx="20574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9" name="Shape 9"/>
          <p:cNvSpPr txBox="1">
            <a:spLocks noGrp="1"/>
          </p:cNvSpPr>
          <p:nvPr>
            <p:ph type="ftr" idx="11"/>
          </p:nvPr>
        </p:nvSpPr>
        <p:spPr>
          <a:xfrm>
            <a:off x="3028950" y="6356353"/>
            <a:ext cx="30861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10" name="Shape 10"/>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 Id="rId9"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5.jpg"/><Relationship Id="rId5" Type="http://schemas.openxmlformats.org/officeDocument/2006/relationships/image" Target="../media/image34.png"/><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 Id="rId9"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44.png"/></Relationships>
</file>

<file path=ppt/slides/_rels/slide1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1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8" Type="http://schemas.openxmlformats.org/officeDocument/2006/relationships/image" Target="../media/image56.png"/><Relationship Id="rId13" Type="http://schemas.openxmlformats.org/officeDocument/2006/relationships/image" Target="../media/image61.png"/><Relationship Id="rId18" Type="http://schemas.openxmlformats.org/officeDocument/2006/relationships/image" Target="../media/image65.png"/><Relationship Id="rId3" Type="http://schemas.openxmlformats.org/officeDocument/2006/relationships/image" Target="../media/image51.png"/><Relationship Id="rId7" Type="http://schemas.openxmlformats.org/officeDocument/2006/relationships/image" Target="../media/image55.png"/><Relationship Id="rId12" Type="http://schemas.openxmlformats.org/officeDocument/2006/relationships/image" Target="../media/image60.png"/><Relationship Id="rId17" Type="http://schemas.openxmlformats.org/officeDocument/2006/relationships/image" Target="../media/image2.png"/><Relationship Id="rId2" Type="http://schemas.openxmlformats.org/officeDocument/2006/relationships/notesSlide" Target="../notesSlides/notesSlide11.xml"/><Relationship Id="rId16" Type="http://schemas.openxmlformats.org/officeDocument/2006/relationships/image" Target="../media/image64.png"/><Relationship Id="rId20" Type="http://schemas.openxmlformats.org/officeDocument/2006/relationships/image" Target="../media/image66.png"/><Relationship Id="rId1" Type="http://schemas.openxmlformats.org/officeDocument/2006/relationships/slideLayout" Target="../slideLayouts/slideLayout2.xml"/><Relationship Id="rId6" Type="http://schemas.openxmlformats.org/officeDocument/2006/relationships/image" Target="../media/image54.png"/><Relationship Id="rId11" Type="http://schemas.openxmlformats.org/officeDocument/2006/relationships/image" Target="../media/image59.png"/><Relationship Id="rId5" Type="http://schemas.openxmlformats.org/officeDocument/2006/relationships/image" Target="../media/image53.png"/><Relationship Id="rId15" Type="http://schemas.openxmlformats.org/officeDocument/2006/relationships/image" Target="../media/image63.png"/><Relationship Id="rId10" Type="http://schemas.openxmlformats.org/officeDocument/2006/relationships/image" Target="../media/image58.png"/><Relationship Id="rId19" Type="http://schemas.openxmlformats.org/officeDocument/2006/relationships/image" Target="../media/image1.png"/><Relationship Id="rId4" Type="http://schemas.openxmlformats.org/officeDocument/2006/relationships/image" Target="../media/image52.png"/><Relationship Id="rId9" Type="http://schemas.openxmlformats.org/officeDocument/2006/relationships/image" Target="../media/image57.png"/><Relationship Id="rId14" Type="http://schemas.openxmlformats.org/officeDocument/2006/relationships/image" Target="../media/image62.png"/></Relationships>
</file>

<file path=ppt/slides/_rels/slide19.xml.rels><?xml version="1.0" encoding="UTF-8" standalone="yes"?>
<Relationships xmlns="http://schemas.openxmlformats.org/package/2006/relationships"><Relationship Id="rId8" Type="http://schemas.openxmlformats.org/officeDocument/2006/relationships/image" Target="../media/image72.png"/><Relationship Id="rId3" Type="http://schemas.openxmlformats.org/officeDocument/2006/relationships/image" Target="../media/image67.png"/><Relationship Id="rId7" Type="http://schemas.openxmlformats.org/officeDocument/2006/relationships/image" Target="../media/image71.emf"/><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70.png"/><Relationship Id="rId5" Type="http://schemas.openxmlformats.org/officeDocument/2006/relationships/image" Target="../media/image69.jpg"/><Relationship Id="rId4" Type="http://schemas.openxmlformats.org/officeDocument/2006/relationships/image" Target="../media/image68.jpg"/><Relationship Id="rId9"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3.jp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1.png"/><Relationship Id="rId5" Type="http://schemas.openxmlformats.org/officeDocument/2006/relationships/image" Target="../media/image75.jpg"/><Relationship Id="rId4" Type="http://schemas.openxmlformats.org/officeDocument/2006/relationships/image" Target="../media/image74.jpg"/></Relationships>
</file>

<file path=ppt/slides/_rels/slide21.xml.rels><?xml version="1.0" encoding="UTF-8" standalone="yes"?>
<Relationships xmlns="http://schemas.openxmlformats.org/package/2006/relationships"><Relationship Id="rId3" Type="http://schemas.openxmlformats.org/officeDocument/2006/relationships/image" Target="../media/image76.jp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78.jpg"/><Relationship Id="rId4" Type="http://schemas.openxmlformats.org/officeDocument/2006/relationships/image" Target="../media/image77.jp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png"/><Relationship Id="rId4" Type="http://schemas.openxmlformats.org/officeDocument/2006/relationships/image" Target="../media/image13.png"/><Relationship Id="rId9" Type="http://schemas.openxmlformats.org/officeDocument/2006/relationships/image" Target="../media/image18.png"/></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 name="Прямоугольник 7"/>
          <p:cNvSpPr/>
          <p:nvPr/>
        </p:nvSpPr>
        <p:spPr>
          <a:xfrm>
            <a:off x="0" y="2634430"/>
            <a:ext cx="9144000" cy="1430594"/>
          </a:xfrm>
          <a:prstGeom prst="rect">
            <a:avLst/>
          </a:prstGeom>
          <a:gradFill flip="none" rotWithShape="1">
            <a:gsLst>
              <a:gs pos="0">
                <a:srgbClr val="2962FF">
                  <a:lumMod val="100000"/>
                </a:srgbClr>
              </a:gs>
              <a:gs pos="100000">
                <a:srgbClr val="00B0FF"/>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200"/>
          </a:p>
        </p:txBody>
      </p:sp>
      <p:sp>
        <p:nvSpPr>
          <p:cNvPr id="10" name="Прямоугольник 9"/>
          <p:cNvSpPr/>
          <p:nvPr/>
        </p:nvSpPr>
        <p:spPr>
          <a:xfrm>
            <a:off x="0" y="2522845"/>
            <a:ext cx="9144000" cy="88803"/>
          </a:xfrm>
          <a:prstGeom prst="rect">
            <a:avLst/>
          </a:prstGeom>
          <a:gradFill flip="none" rotWithShape="1">
            <a:gsLst>
              <a:gs pos="21000">
                <a:schemeClr val="bg1"/>
              </a:gs>
              <a:gs pos="100000">
                <a:schemeClr val="accent3">
                  <a:lumMod val="45000"/>
                  <a:lumOff val="5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050">
              <a:solidFill>
                <a:schemeClr val="tx1">
                  <a:lumMod val="85000"/>
                  <a:lumOff val="15000"/>
                </a:schemeClr>
              </a:solidFill>
            </a:endParaRPr>
          </a:p>
        </p:txBody>
      </p:sp>
      <p:sp>
        <p:nvSpPr>
          <p:cNvPr id="85" name="Shape 85"/>
          <p:cNvSpPr txBox="1">
            <a:spLocks noGrp="1"/>
          </p:cNvSpPr>
          <p:nvPr>
            <p:ph type="subTitle" idx="1"/>
          </p:nvPr>
        </p:nvSpPr>
        <p:spPr>
          <a:xfrm>
            <a:off x="454813" y="3187469"/>
            <a:ext cx="8385896" cy="537674"/>
          </a:xfrm>
          <a:prstGeom prst="rect">
            <a:avLst/>
          </a:prstGeom>
          <a:noFill/>
          <a:ln>
            <a:noFill/>
          </a:ln>
        </p:spPr>
        <p:txBody>
          <a:bodyPr spcFirstLastPara="1" wrap="square" lIns="68569" tIns="34275" rIns="68569" bIns="34275" anchor="t" anchorCtr="0">
            <a:noAutofit/>
          </a:bodyPr>
          <a:lstStyle/>
          <a:p>
            <a:pPr marL="0" indent="0" algn="l">
              <a:spcBef>
                <a:spcPts val="0"/>
              </a:spcBef>
            </a:pPr>
            <a:r>
              <a:rPr lang="en-US" sz="2400" dirty="0">
                <a:solidFill>
                  <a:schemeClr val="bg1"/>
                </a:solidFill>
                <a:latin typeface="Calibri Light" panose="020F0302020204030204" pitchFamily="34" charset="0"/>
                <a:cs typeface="Calibri Light" panose="020F0302020204030204" pitchFamily="34" charset="0"/>
              </a:rPr>
              <a:t>The Future of Business Relations on the </a:t>
            </a:r>
            <a:r>
              <a:rPr lang="en-US" sz="2400" dirty="0" err="1">
                <a:solidFill>
                  <a:schemeClr val="bg1"/>
                </a:solidFill>
                <a:latin typeface="Calibri Light" panose="020F0302020204030204" pitchFamily="34" charset="0"/>
                <a:cs typeface="Calibri Light" panose="020F0302020204030204" pitchFamily="34" charset="0"/>
              </a:rPr>
              <a:t>Blockchain</a:t>
            </a:r>
            <a:endParaRPr sz="2400" dirty="0">
              <a:solidFill>
                <a:schemeClr val="bg1"/>
              </a:solidFill>
              <a:latin typeface="Calibri Light" panose="020F0302020204030204" pitchFamily="34" charset="0"/>
              <a:cs typeface="Calibri Light" panose="020F0302020204030204" pitchFamily="34" charset="0"/>
            </a:endParaRPr>
          </a:p>
        </p:txBody>
      </p:sp>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814" y="1382641"/>
            <a:ext cx="3135766" cy="503828"/>
          </a:xfrm>
          <a:prstGeom prst="rect">
            <a:avLst/>
          </a:prstGeom>
        </p:spPr>
      </p:pic>
      <p:pic>
        <p:nvPicPr>
          <p:cNvPr id="6" name="Рисунок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6232" y="5188627"/>
            <a:ext cx="902423" cy="515671"/>
          </a:xfrm>
          <a:prstGeom prst="rect">
            <a:avLst/>
          </a:prstGeom>
        </p:spPr>
      </p:pic>
      <p:sp>
        <p:nvSpPr>
          <p:cNvPr id="7" name="Прямоугольник 6"/>
          <p:cNvSpPr/>
          <p:nvPr/>
        </p:nvSpPr>
        <p:spPr>
          <a:xfrm>
            <a:off x="1373635" y="5199223"/>
            <a:ext cx="1977665" cy="507831"/>
          </a:xfrm>
          <a:prstGeom prst="rect">
            <a:avLst/>
          </a:prstGeom>
        </p:spPr>
        <p:txBody>
          <a:bodyPr wrap="square">
            <a:spAutoFit/>
          </a:bodyPr>
          <a:lstStyle/>
          <a:p>
            <a:r>
              <a:rPr lang="en-US" sz="1350" dirty="0"/>
              <a:t>Member of Ethereum Enterprise Alliance</a:t>
            </a:r>
            <a:endParaRPr lang="ru-RU" sz="13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Рисунок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9433" y="3747765"/>
            <a:ext cx="638321" cy="638321"/>
          </a:xfrm>
          <a:prstGeom prst="rect">
            <a:avLst/>
          </a:prstGeom>
        </p:spPr>
      </p:pic>
      <p:pic>
        <p:nvPicPr>
          <p:cNvPr id="9" name="Рисунок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9906" y="2361591"/>
            <a:ext cx="657375" cy="647848"/>
          </a:xfrm>
          <a:prstGeom prst="rect">
            <a:avLst/>
          </a:prstGeom>
        </p:spPr>
      </p:pic>
      <p:pic>
        <p:nvPicPr>
          <p:cNvPr id="10" name="Рисунок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9226" y="3737420"/>
            <a:ext cx="647848" cy="638321"/>
          </a:xfrm>
          <a:prstGeom prst="rect">
            <a:avLst/>
          </a:prstGeom>
        </p:spPr>
      </p:pic>
      <p:pic>
        <p:nvPicPr>
          <p:cNvPr id="11" name="Рисунок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85360" y="3030011"/>
            <a:ext cx="647848" cy="638321"/>
          </a:xfrm>
          <a:prstGeom prst="rect">
            <a:avLst/>
          </a:prstGeom>
        </p:spPr>
      </p:pic>
      <p:pic>
        <p:nvPicPr>
          <p:cNvPr id="12" name="Рисунок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85360" y="2361073"/>
            <a:ext cx="647848" cy="638321"/>
          </a:xfrm>
          <a:prstGeom prst="rect">
            <a:avLst/>
          </a:prstGeom>
        </p:spPr>
      </p:pic>
      <p:pic>
        <p:nvPicPr>
          <p:cNvPr id="13" name="Рисунок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29432" y="3040356"/>
            <a:ext cx="638321" cy="638321"/>
          </a:xfrm>
          <a:prstGeom prst="rect">
            <a:avLst/>
          </a:prstGeom>
        </p:spPr>
      </p:pic>
      <p:pic>
        <p:nvPicPr>
          <p:cNvPr id="14" name="Рисунок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024671" y="3747765"/>
            <a:ext cx="647848" cy="638321"/>
          </a:xfrm>
          <a:prstGeom prst="rect">
            <a:avLst/>
          </a:prstGeom>
        </p:spPr>
      </p:pic>
      <p:sp>
        <p:nvSpPr>
          <p:cNvPr id="15" name="Прямоугольник 14"/>
          <p:cNvSpPr/>
          <p:nvPr/>
        </p:nvSpPr>
        <p:spPr>
          <a:xfrm>
            <a:off x="2435590" y="2525127"/>
            <a:ext cx="1786111" cy="584775"/>
          </a:xfrm>
          <a:prstGeom prst="rect">
            <a:avLst/>
          </a:prstGeom>
        </p:spPr>
        <p:txBody>
          <a:bodyPr wrap="square">
            <a:spAutoFit/>
          </a:bodyPr>
          <a:lstStyle/>
          <a:p>
            <a:r>
              <a:rPr lang="en-US" sz="1600" dirty="0"/>
              <a:t>Production Tracking</a:t>
            </a:r>
            <a:endParaRPr lang="ru-RU" sz="1600" dirty="0"/>
          </a:p>
        </p:txBody>
      </p:sp>
      <p:sp>
        <p:nvSpPr>
          <p:cNvPr id="16" name="Прямоугольник 15"/>
          <p:cNvSpPr/>
          <p:nvPr/>
        </p:nvSpPr>
        <p:spPr>
          <a:xfrm>
            <a:off x="2435590" y="3199130"/>
            <a:ext cx="1786111" cy="338554"/>
          </a:xfrm>
          <a:prstGeom prst="rect">
            <a:avLst/>
          </a:prstGeom>
        </p:spPr>
        <p:txBody>
          <a:bodyPr wrap="square">
            <a:spAutoFit/>
          </a:bodyPr>
          <a:lstStyle/>
          <a:p>
            <a:r>
              <a:rPr lang="en-US" sz="1600" dirty="0"/>
              <a:t>Food safety</a:t>
            </a:r>
            <a:endParaRPr lang="ru-RU" sz="1600" dirty="0"/>
          </a:p>
        </p:txBody>
      </p:sp>
      <p:sp>
        <p:nvSpPr>
          <p:cNvPr id="17" name="Прямоугольник 16"/>
          <p:cNvSpPr/>
          <p:nvPr/>
        </p:nvSpPr>
        <p:spPr>
          <a:xfrm>
            <a:off x="2435589" y="3852993"/>
            <a:ext cx="2333359" cy="584775"/>
          </a:xfrm>
          <a:prstGeom prst="rect">
            <a:avLst/>
          </a:prstGeom>
        </p:spPr>
        <p:txBody>
          <a:bodyPr wrap="square">
            <a:spAutoFit/>
          </a:bodyPr>
          <a:lstStyle/>
          <a:p>
            <a:r>
              <a:rPr lang="en-US" sz="1600" dirty="0"/>
              <a:t>Cross-border payments </a:t>
            </a:r>
          </a:p>
          <a:p>
            <a:r>
              <a:rPr lang="en-US" sz="1600" dirty="0"/>
              <a:t>and clearance</a:t>
            </a:r>
            <a:endParaRPr lang="ru-RU" sz="1600" dirty="0"/>
          </a:p>
        </p:txBody>
      </p:sp>
      <p:sp>
        <p:nvSpPr>
          <p:cNvPr id="18" name="Прямоугольник 17"/>
          <p:cNvSpPr/>
          <p:nvPr/>
        </p:nvSpPr>
        <p:spPr>
          <a:xfrm>
            <a:off x="5672517" y="2535472"/>
            <a:ext cx="2094812" cy="584775"/>
          </a:xfrm>
          <a:prstGeom prst="rect">
            <a:avLst/>
          </a:prstGeom>
        </p:spPr>
        <p:txBody>
          <a:bodyPr wrap="square">
            <a:spAutoFit/>
          </a:bodyPr>
          <a:lstStyle/>
          <a:p>
            <a:r>
              <a:rPr lang="en-US" sz="1600" dirty="0"/>
              <a:t>Supply chain visibility</a:t>
            </a:r>
            <a:endParaRPr lang="ru-RU" sz="1600" dirty="0"/>
          </a:p>
        </p:txBody>
      </p:sp>
      <p:sp>
        <p:nvSpPr>
          <p:cNvPr id="19" name="Прямоугольник 18"/>
          <p:cNvSpPr/>
          <p:nvPr/>
        </p:nvSpPr>
        <p:spPr>
          <a:xfrm>
            <a:off x="5672517" y="3209475"/>
            <a:ext cx="2161179" cy="338554"/>
          </a:xfrm>
          <a:prstGeom prst="rect">
            <a:avLst/>
          </a:prstGeom>
        </p:spPr>
        <p:txBody>
          <a:bodyPr wrap="square">
            <a:spAutoFit/>
          </a:bodyPr>
          <a:lstStyle/>
          <a:p>
            <a:r>
              <a:rPr lang="en-US" sz="1600" dirty="0"/>
              <a:t>Automatic settlement</a:t>
            </a:r>
            <a:endParaRPr lang="ru-RU" sz="1600" dirty="0"/>
          </a:p>
        </p:txBody>
      </p:sp>
      <p:sp>
        <p:nvSpPr>
          <p:cNvPr id="20" name="Прямоугольник 19"/>
          <p:cNvSpPr/>
          <p:nvPr/>
        </p:nvSpPr>
        <p:spPr>
          <a:xfrm>
            <a:off x="5672519" y="3916884"/>
            <a:ext cx="1786111" cy="338554"/>
          </a:xfrm>
          <a:prstGeom prst="rect">
            <a:avLst/>
          </a:prstGeom>
        </p:spPr>
        <p:txBody>
          <a:bodyPr wrap="square">
            <a:spAutoFit/>
          </a:bodyPr>
          <a:lstStyle/>
          <a:p>
            <a:r>
              <a:rPr lang="en-US" sz="1600" dirty="0"/>
              <a:t>Asset transfer</a:t>
            </a:r>
            <a:endParaRPr lang="ru-RU" sz="1600" dirty="0"/>
          </a:p>
        </p:txBody>
      </p:sp>
      <p:sp>
        <p:nvSpPr>
          <p:cNvPr id="21" name="Shape 107"/>
          <p:cNvSpPr txBox="1">
            <a:spLocks/>
          </p:cNvSpPr>
          <p:nvPr/>
        </p:nvSpPr>
        <p:spPr>
          <a:xfrm>
            <a:off x="262300" y="917233"/>
            <a:ext cx="7886700" cy="548266"/>
          </a:xfrm>
          <a:prstGeom prst="rect">
            <a:avLst/>
          </a:prstGeom>
          <a:noFill/>
          <a:ln>
            <a:noFill/>
          </a:ln>
        </p:spPr>
        <p:txBody>
          <a:bodyPr spcFirstLastPara="1" wrap="square" lIns="68569" tIns="34275" rIns="68569" bIns="3427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2400" b="1" dirty="0">
                <a:solidFill>
                  <a:schemeClr val="tx1"/>
                </a:solidFill>
              </a:rPr>
              <a:t>Proof-of-Expertise Protocol — Use Cases</a:t>
            </a:r>
          </a:p>
        </p:txBody>
      </p:sp>
      <p:sp>
        <p:nvSpPr>
          <p:cNvPr id="22" name="Прямоугольник 21"/>
          <p:cNvSpPr/>
          <p:nvPr/>
        </p:nvSpPr>
        <p:spPr>
          <a:xfrm>
            <a:off x="0" y="363365"/>
            <a:ext cx="9144000" cy="13500"/>
          </a:xfrm>
          <a:prstGeom prst="rect">
            <a:avLst/>
          </a:prstGeom>
          <a:gradFill flip="none" rotWithShape="1">
            <a:gsLst>
              <a:gs pos="0">
                <a:srgbClr val="2962FF">
                  <a:lumMod val="100000"/>
                </a:srgbClr>
              </a:gs>
              <a:gs pos="100000">
                <a:srgbClr val="00B0FF"/>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200"/>
          </a:p>
        </p:txBody>
      </p:sp>
      <p:sp>
        <p:nvSpPr>
          <p:cNvPr id="23" name="Прямоугольник 22"/>
          <p:cNvSpPr/>
          <p:nvPr/>
        </p:nvSpPr>
        <p:spPr>
          <a:xfrm>
            <a:off x="0" y="269032"/>
            <a:ext cx="9144000" cy="88803"/>
          </a:xfrm>
          <a:prstGeom prst="rect">
            <a:avLst/>
          </a:prstGeom>
          <a:gradFill flip="none" rotWithShape="1">
            <a:gsLst>
              <a:gs pos="21000">
                <a:schemeClr val="bg1"/>
              </a:gs>
              <a:gs pos="100000">
                <a:schemeClr val="accent3">
                  <a:lumMod val="45000"/>
                  <a:lumOff val="5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050">
              <a:solidFill>
                <a:schemeClr val="tx1">
                  <a:lumMod val="85000"/>
                  <a:lumOff val="15000"/>
                </a:schemeClr>
              </a:solidFill>
            </a:endParaRPr>
          </a:p>
        </p:txBody>
      </p:sp>
      <p:pic>
        <p:nvPicPr>
          <p:cNvPr id="24" name="Рисунок 2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85417" y="112441"/>
            <a:ext cx="1140464" cy="183239"/>
          </a:xfrm>
          <a:prstGeom prst="rect">
            <a:avLst/>
          </a:prstGeom>
        </p:spPr>
      </p:pic>
      <p:sp>
        <p:nvSpPr>
          <p:cNvPr id="25" name="Shape 85"/>
          <p:cNvSpPr txBox="1">
            <a:spLocks/>
          </p:cNvSpPr>
          <p:nvPr/>
        </p:nvSpPr>
        <p:spPr>
          <a:xfrm>
            <a:off x="5732145" y="98545"/>
            <a:ext cx="3354309" cy="195813"/>
          </a:xfrm>
          <a:prstGeom prst="rect">
            <a:avLst/>
          </a:prstGeom>
          <a:noFill/>
          <a:ln>
            <a:noFill/>
          </a:ln>
        </p:spPr>
        <p:txBody>
          <a:bodyPr spcFirstLastPara="1" wrap="square" lIns="68569" tIns="34275" rIns="68569" bIns="34275" anchor="t" anchorCtr="0">
            <a:no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lgn="r">
              <a:spcBef>
                <a:spcPts val="0"/>
              </a:spcBef>
              <a:buSzPts val="2400"/>
              <a:buNone/>
            </a:pPr>
            <a:r>
              <a:rPr lang="en-US" sz="900" dirty="0">
                <a:solidFill>
                  <a:schemeClr val="tx1">
                    <a:lumMod val="75000"/>
                    <a:lumOff val="25000"/>
                  </a:schemeClr>
                </a:solidFill>
              </a:rPr>
              <a:t>The Future of Business Relations on the </a:t>
            </a:r>
            <a:r>
              <a:rPr lang="en-US" sz="900" dirty="0" err="1">
                <a:solidFill>
                  <a:schemeClr val="tx1">
                    <a:lumMod val="75000"/>
                    <a:lumOff val="25000"/>
                  </a:schemeClr>
                </a:solidFill>
              </a:rPr>
              <a:t>Blockchain</a:t>
            </a:r>
            <a:endParaRPr lang="en-US" sz="900" dirty="0">
              <a:solidFill>
                <a:schemeClr val="tx1">
                  <a:lumMod val="75000"/>
                  <a:lumOff val="25000"/>
                </a:schemeClr>
              </a:solidFill>
            </a:endParaRPr>
          </a:p>
        </p:txBody>
      </p:sp>
      <p:sp>
        <p:nvSpPr>
          <p:cNvPr id="26" name="Прямоугольник 25"/>
          <p:cNvSpPr/>
          <p:nvPr/>
        </p:nvSpPr>
        <p:spPr>
          <a:xfrm>
            <a:off x="0" y="0"/>
            <a:ext cx="9144000" cy="1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200"/>
          </a:p>
        </p:txBody>
      </p:sp>
      <p:sp>
        <p:nvSpPr>
          <p:cNvPr id="27" name="Овал 26"/>
          <p:cNvSpPr/>
          <p:nvPr/>
        </p:nvSpPr>
        <p:spPr>
          <a:xfrm>
            <a:off x="1881497" y="3831016"/>
            <a:ext cx="471819" cy="471819"/>
          </a:xfrm>
          <a:prstGeom prst="ellipse">
            <a:avLst/>
          </a:prstGeom>
          <a:noFill/>
          <a:ln w="158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050" dirty="0"/>
          </a:p>
        </p:txBody>
      </p:sp>
      <p:sp>
        <p:nvSpPr>
          <p:cNvPr id="29" name="Овал 28"/>
          <p:cNvSpPr/>
          <p:nvPr/>
        </p:nvSpPr>
        <p:spPr>
          <a:xfrm>
            <a:off x="1881497" y="3110926"/>
            <a:ext cx="471819" cy="471819"/>
          </a:xfrm>
          <a:prstGeom prst="ellipse">
            <a:avLst/>
          </a:prstGeom>
          <a:noFill/>
          <a:ln w="158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050" dirty="0"/>
          </a:p>
        </p:txBody>
      </p:sp>
      <p:sp>
        <p:nvSpPr>
          <p:cNvPr id="30" name="Овал 29"/>
          <p:cNvSpPr/>
          <p:nvPr/>
        </p:nvSpPr>
        <p:spPr>
          <a:xfrm>
            <a:off x="1881497" y="2452558"/>
            <a:ext cx="471819" cy="471819"/>
          </a:xfrm>
          <a:prstGeom prst="ellipse">
            <a:avLst/>
          </a:prstGeom>
          <a:noFill/>
          <a:ln w="158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050" dirty="0"/>
          </a:p>
        </p:txBody>
      </p:sp>
      <p:sp>
        <p:nvSpPr>
          <p:cNvPr id="31" name="Овал 30"/>
          <p:cNvSpPr/>
          <p:nvPr/>
        </p:nvSpPr>
        <p:spPr>
          <a:xfrm>
            <a:off x="5111615" y="3831016"/>
            <a:ext cx="471819" cy="471819"/>
          </a:xfrm>
          <a:prstGeom prst="ellipse">
            <a:avLst/>
          </a:prstGeom>
          <a:noFill/>
          <a:ln w="158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050" dirty="0"/>
          </a:p>
        </p:txBody>
      </p:sp>
      <p:sp>
        <p:nvSpPr>
          <p:cNvPr id="32" name="Овал 31"/>
          <p:cNvSpPr/>
          <p:nvPr/>
        </p:nvSpPr>
        <p:spPr>
          <a:xfrm>
            <a:off x="5111615" y="3110926"/>
            <a:ext cx="471819" cy="471819"/>
          </a:xfrm>
          <a:prstGeom prst="ellipse">
            <a:avLst/>
          </a:prstGeom>
          <a:noFill/>
          <a:ln w="158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050" dirty="0"/>
          </a:p>
        </p:txBody>
      </p:sp>
      <p:sp>
        <p:nvSpPr>
          <p:cNvPr id="33" name="Овал 32"/>
          <p:cNvSpPr/>
          <p:nvPr/>
        </p:nvSpPr>
        <p:spPr>
          <a:xfrm>
            <a:off x="5111615" y="2452558"/>
            <a:ext cx="471819" cy="471819"/>
          </a:xfrm>
          <a:prstGeom prst="ellipse">
            <a:avLst/>
          </a:prstGeom>
          <a:noFill/>
          <a:ln w="158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050" dirty="0"/>
          </a:p>
        </p:txBody>
      </p:sp>
    </p:spTree>
    <p:extLst>
      <p:ext uri="{BB962C8B-B14F-4D97-AF65-F5344CB8AC3E}">
        <p14:creationId xmlns:p14="http://schemas.microsoft.com/office/powerpoint/2010/main" val="2814086567"/>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cxnSp>
        <p:nvCxnSpPr>
          <p:cNvPr id="307" name="Shape 307"/>
          <p:cNvCxnSpPr/>
          <p:nvPr/>
        </p:nvCxnSpPr>
        <p:spPr>
          <a:xfrm rot="10800000" flipH="1">
            <a:off x="0" y="8148961"/>
            <a:ext cx="9144000" cy="5531"/>
          </a:xfrm>
          <a:prstGeom prst="straightConnector1">
            <a:avLst/>
          </a:prstGeom>
          <a:noFill/>
          <a:ln w="9525" cap="flat" cmpd="sng">
            <a:solidFill>
              <a:srgbClr val="7F7F7F"/>
            </a:solidFill>
            <a:prstDash val="dash"/>
            <a:miter lim="800000"/>
            <a:headEnd type="none" w="sm" len="sm"/>
            <a:tailEnd type="none" w="sm" len="sm"/>
          </a:ln>
        </p:spPr>
      </p:cxnSp>
      <p:sp>
        <p:nvSpPr>
          <p:cNvPr id="12" name="Прямоугольник 11">
            <a:extLst>
              <a:ext uri="{FF2B5EF4-FFF2-40B4-BE49-F238E27FC236}">
                <a16:creationId xmlns:a16="http://schemas.microsoft.com/office/drawing/2014/main" id="{BA121ADE-6464-48B0-949C-F6C9F14DC5EA}"/>
              </a:ext>
            </a:extLst>
          </p:cNvPr>
          <p:cNvSpPr/>
          <p:nvPr/>
        </p:nvSpPr>
        <p:spPr>
          <a:xfrm>
            <a:off x="0" y="362922"/>
            <a:ext cx="9144000" cy="13500"/>
          </a:xfrm>
          <a:prstGeom prst="rect">
            <a:avLst/>
          </a:prstGeom>
          <a:gradFill flip="none" rotWithShape="1">
            <a:gsLst>
              <a:gs pos="0">
                <a:srgbClr val="2962FF">
                  <a:lumMod val="100000"/>
                </a:srgbClr>
              </a:gs>
              <a:gs pos="100000">
                <a:srgbClr val="00B0FF"/>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200"/>
          </a:p>
        </p:txBody>
      </p:sp>
      <p:sp>
        <p:nvSpPr>
          <p:cNvPr id="13" name="Прямоугольник 12">
            <a:extLst>
              <a:ext uri="{FF2B5EF4-FFF2-40B4-BE49-F238E27FC236}">
                <a16:creationId xmlns:a16="http://schemas.microsoft.com/office/drawing/2014/main" id="{ED3DEBC6-352D-4AE5-88A8-C04880D52F29}"/>
              </a:ext>
            </a:extLst>
          </p:cNvPr>
          <p:cNvSpPr/>
          <p:nvPr/>
        </p:nvSpPr>
        <p:spPr>
          <a:xfrm>
            <a:off x="0" y="268589"/>
            <a:ext cx="9144000" cy="88803"/>
          </a:xfrm>
          <a:prstGeom prst="rect">
            <a:avLst/>
          </a:prstGeom>
          <a:gradFill flip="none" rotWithShape="1">
            <a:gsLst>
              <a:gs pos="21000">
                <a:schemeClr val="bg1"/>
              </a:gs>
              <a:gs pos="100000">
                <a:schemeClr val="accent3">
                  <a:lumMod val="45000"/>
                  <a:lumOff val="5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050">
              <a:solidFill>
                <a:schemeClr val="tx1">
                  <a:lumMod val="85000"/>
                  <a:lumOff val="15000"/>
                </a:schemeClr>
              </a:solidFill>
            </a:endParaRPr>
          </a:p>
        </p:txBody>
      </p:sp>
      <p:pic>
        <p:nvPicPr>
          <p:cNvPr id="14" name="Рисунок 13">
            <a:extLst>
              <a:ext uri="{FF2B5EF4-FFF2-40B4-BE49-F238E27FC236}">
                <a16:creationId xmlns:a16="http://schemas.microsoft.com/office/drawing/2014/main" id="{B666F6D2-3BDD-4948-9E89-88AAEB1DBA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417" y="111998"/>
            <a:ext cx="1140464" cy="183239"/>
          </a:xfrm>
          <a:prstGeom prst="rect">
            <a:avLst/>
          </a:prstGeom>
        </p:spPr>
      </p:pic>
      <p:sp>
        <p:nvSpPr>
          <p:cNvPr id="15" name="Shape 85">
            <a:extLst>
              <a:ext uri="{FF2B5EF4-FFF2-40B4-BE49-F238E27FC236}">
                <a16:creationId xmlns:a16="http://schemas.microsoft.com/office/drawing/2014/main" id="{1417A8F0-544B-47C0-A324-4700A7178063}"/>
              </a:ext>
            </a:extLst>
          </p:cNvPr>
          <p:cNvSpPr txBox="1">
            <a:spLocks/>
          </p:cNvSpPr>
          <p:nvPr/>
        </p:nvSpPr>
        <p:spPr>
          <a:xfrm>
            <a:off x="5732145" y="98102"/>
            <a:ext cx="3354309" cy="195813"/>
          </a:xfrm>
          <a:prstGeom prst="rect">
            <a:avLst/>
          </a:prstGeom>
          <a:noFill/>
          <a:ln>
            <a:noFill/>
          </a:ln>
        </p:spPr>
        <p:txBody>
          <a:bodyPr spcFirstLastPara="1" wrap="square" lIns="68569" tIns="34275" rIns="68569" bIns="34275" anchor="t" anchorCtr="0">
            <a:no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lgn="r">
              <a:spcBef>
                <a:spcPts val="0"/>
              </a:spcBef>
              <a:buSzPts val="2400"/>
              <a:buNone/>
            </a:pPr>
            <a:r>
              <a:rPr lang="en-US" sz="900" dirty="0">
                <a:solidFill>
                  <a:schemeClr val="tx1">
                    <a:lumMod val="75000"/>
                    <a:lumOff val="25000"/>
                  </a:schemeClr>
                </a:solidFill>
              </a:rPr>
              <a:t>The Future of Business Relations on the </a:t>
            </a:r>
            <a:r>
              <a:rPr lang="en-US" sz="900" dirty="0" err="1">
                <a:solidFill>
                  <a:schemeClr val="tx1">
                    <a:lumMod val="75000"/>
                    <a:lumOff val="25000"/>
                  </a:schemeClr>
                </a:solidFill>
              </a:rPr>
              <a:t>Blockchain</a:t>
            </a:r>
            <a:endParaRPr lang="en-US" sz="900" dirty="0">
              <a:solidFill>
                <a:schemeClr val="tx1">
                  <a:lumMod val="75000"/>
                  <a:lumOff val="25000"/>
                </a:schemeClr>
              </a:solidFill>
            </a:endParaRPr>
          </a:p>
        </p:txBody>
      </p:sp>
      <p:sp>
        <p:nvSpPr>
          <p:cNvPr id="16" name="Прямоугольник 15">
            <a:extLst>
              <a:ext uri="{FF2B5EF4-FFF2-40B4-BE49-F238E27FC236}">
                <a16:creationId xmlns:a16="http://schemas.microsoft.com/office/drawing/2014/main" id="{1B73573A-EEE4-4D3B-AEB0-2957B3DCFDAB}"/>
              </a:ext>
            </a:extLst>
          </p:cNvPr>
          <p:cNvSpPr/>
          <p:nvPr/>
        </p:nvSpPr>
        <p:spPr>
          <a:xfrm>
            <a:off x="0" y="-443"/>
            <a:ext cx="9144000" cy="1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200"/>
          </a:p>
        </p:txBody>
      </p:sp>
      <p:sp>
        <p:nvSpPr>
          <p:cNvPr id="42" name="Shape 107">
            <a:extLst>
              <a:ext uri="{FF2B5EF4-FFF2-40B4-BE49-F238E27FC236}">
                <a16:creationId xmlns:a16="http://schemas.microsoft.com/office/drawing/2014/main" id="{D77AB558-7EC7-454E-96B4-68938D2CF9AB}"/>
              </a:ext>
            </a:extLst>
          </p:cNvPr>
          <p:cNvSpPr txBox="1">
            <a:spLocks/>
          </p:cNvSpPr>
          <p:nvPr/>
        </p:nvSpPr>
        <p:spPr>
          <a:xfrm>
            <a:off x="261840" y="916304"/>
            <a:ext cx="2481360" cy="548266"/>
          </a:xfrm>
          <a:prstGeom prst="rect">
            <a:avLst/>
          </a:prstGeom>
          <a:noFill/>
          <a:ln>
            <a:noFill/>
          </a:ln>
        </p:spPr>
        <p:txBody>
          <a:bodyPr spcFirstLastPara="1" wrap="square" lIns="68569" tIns="34275" rIns="68569" bIns="3427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2400" b="1" dirty="0">
                <a:solidFill>
                  <a:schemeClr val="tx1"/>
                </a:solidFill>
              </a:rPr>
              <a:t>Traditional deal</a:t>
            </a:r>
          </a:p>
        </p:txBody>
      </p:sp>
      <p:pic>
        <p:nvPicPr>
          <p:cNvPr id="6" name="Рисунок 5">
            <a:extLst>
              <a:ext uri="{FF2B5EF4-FFF2-40B4-BE49-F238E27FC236}">
                <a16:creationId xmlns:a16="http://schemas.microsoft.com/office/drawing/2014/main" id="{AAC87677-C149-4130-A252-26B310CE4A15}"/>
              </a:ext>
            </a:extLst>
          </p:cNvPr>
          <p:cNvPicPr>
            <a:picLocks noChangeAspect="1"/>
          </p:cNvPicPr>
          <p:nvPr/>
        </p:nvPicPr>
        <p:blipFill>
          <a:blip r:embed="rId4"/>
          <a:stretch>
            <a:fillRect/>
          </a:stretch>
        </p:blipFill>
        <p:spPr>
          <a:xfrm>
            <a:off x="636332" y="1541418"/>
            <a:ext cx="3398911" cy="3734071"/>
          </a:xfrm>
          <a:prstGeom prst="rect">
            <a:avLst/>
          </a:prstGeom>
        </p:spPr>
      </p:pic>
      <p:pic>
        <p:nvPicPr>
          <p:cNvPr id="8" name="Рисунок 7">
            <a:extLst>
              <a:ext uri="{FF2B5EF4-FFF2-40B4-BE49-F238E27FC236}">
                <a16:creationId xmlns:a16="http://schemas.microsoft.com/office/drawing/2014/main" id="{1EA48315-1BF7-49B6-9E2C-985F3E395F7F}"/>
              </a:ext>
            </a:extLst>
          </p:cNvPr>
          <p:cNvPicPr>
            <a:picLocks noChangeAspect="1"/>
          </p:cNvPicPr>
          <p:nvPr/>
        </p:nvPicPr>
        <p:blipFill>
          <a:blip r:embed="rId5"/>
          <a:stretch>
            <a:fillRect/>
          </a:stretch>
        </p:blipFill>
        <p:spPr>
          <a:xfrm>
            <a:off x="5034147" y="1858864"/>
            <a:ext cx="3365789" cy="2992777"/>
          </a:xfrm>
          <a:prstGeom prst="rect">
            <a:avLst/>
          </a:prstGeom>
        </p:spPr>
      </p:pic>
      <p:cxnSp>
        <p:nvCxnSpPr>
          <p:cNvPr id="37" name="Прямая соединительная линия 36">
            <a:extLst>
              <a:ext uri="{FF2B5EF4-FFF2-40B4-BE49-F238E27FC236}">
                <a16:creationId xmlns:a16="http://schemas.microsoft.com/office/drawing/2014/main" id="{3D2D5CEB-C5AB-42DF-93BF-9CC6BD3A929F}"/>
              </a:ext>
            </a:extLst>
          </p:cNvPr>
          <p:cNvCxnSpPr>
            <a:cxnSpLocks/>
          </p:cNvCxnSpPr>
          <p:nvPr/>
        </p:nvCxnSpPr>
        <p:spPr>
          <a:xfrm>
            <a:off x="4572000" y="740229"/>
            <a:ext cx="0" cy="5849182"/>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48" name="Shape 135">
            <a:extLst>
              <a:ext uri="{FF2B5EF4-FFF2-40B4-BE49-F238E27FC236}">
                <a16:creationId xmlns:a16="http://schemas.microsoft.com/office/drawing/2014/main" id="{EDC36724-E1F0-41EF-BB33-93BF569FE900}"/>
              </a:ext>
            </a:extLst>
          </p:cNvPr>
          <p:cNvSpPr txBox="1"/>
          <p:nvPr/>
        </p:nvSpPr>
        <p:spPr>
          <a:xfrm>
            <a:off x="293400" y="5175425"/>
            <a:ext cx="4278600" cy="1548487"/>
          </a:xfrm>
          <a:prstGeom prst="rect">
            <a:avLst/>
          </a:prstGeom>
          <a:noFill/>
          <a:ln>
            <a:noFill/>
          </a:ln>
        </p:spPr>
        <p:txBody>
          <a:bodyPr spcFirstLastPara="1" wrap="square" lIns="68569" tIns="34275" rIns="68569" bIns="34275" anchor="t" anchorCtr="0">
            <a:noAutofit/>
          </a:bodyPr>
          <a:lstStyle/>
          <a:p>
            <a:pPr marL="285750" indent="-285750">
              <a:spcBef>
                <a:spcPts val="750"/>
              </a:spcBef>
              <a:buClr>
                <a:schemeClr val="dk1"/>
              </a:buClr>
              <a:buSzPts val="1850"/>
              <a:buFont typeface="Arial" panose="020B0604020202020204" pitchFamily="34" charset="0"/>
              <a:buChar char="•"/>
            </a:pPr>
            <a:r>
              <a:rPr lang="en-US" sz="1500" dirty="0">
                <a:solidFill>
                  <a:schemeClr val="dk1"/>
                </a:solidFill>
                <a:latin typeface="Calibri"/>
                <a:ea typeface="Calibri"/>
                <a:cs typeface="Calibri"/>
                <a:sym typeface="Calibri"/>
              </a:rPr>
              <a:t>Transaction support fees and consulting services</a:t>
            </a:r>
          </a:p>
          <a:p>
            <a:pPr marL="285750" indent="-285750">
              <a:spcBef>
                <a:spcPts val="750"/>
              </a:spcBef>
              <a:buClr>
                <a:schemeClr val="dk1"/>
              </a:buClr>
              <a:buSzPts val="1850"/>
              <a:buFont typeface="Arial" panose="020B0604020202020204" pitchFamily="34" charset="0"/>
              <a:buChar char="•"/>
            </a:pPr>
            <a:r>
              <a:rPr lang="en-US" sz="1500" dirty="0">
                <a:solidFill>
                  <a:schemeClr val="dk1"/>
                </a:solidFill>
                <a:latin typeface="Calibri"/>
                <a:ea typeface="Calibri"/>
                <a:cs typeface="Calibri"/>
                <a:sym typeface="Calibri"/>
              </a:rPr>
              <a:t>Logistics, tracking, shipping documents</a:t>
            </a:r>
          </a:p>
          <a:p>
            <a:pPr marL="285750" indent="-285750">
              <a:spcBef>
                <a:spcPts val="750"/>
              </a:spcBef>
              <a:buClr>
                <a:schemeClr val="dk1"/>
              </a:buClr>
              <a:buSzPts val="1850"/>
              <a:buFont typeface="Arial" panose="020B0604020202020204" pitchFamily="34" charset="0"/>
              <a:buChar char="•"/>
            </a:pPr>
            <a:r>
              <a:rPr lang="en-US" sz="1500" dirty="0">
                <a:solidFill>
                  <a:schemeClr val="dk1"/>
                </a:solidFill>
                <a:latin typeface="Calibri"/>
                <a:ea typeface="Calibri"/>
                <a:cs typeface="Calibri"/>
                <a:sym typeface="Calibri"/>
              </a:rPr>
              <a:t>Protracted litigation and lawsuits</a:t>
            </a:r>
          </a:p>
          <a:p>
            <a:pPr marL="285750" indent="-285750">
              <a:spcBef>
                <a:spcPts val="750"/>
              </a:spcBef>
              <a:buClr>
                <a:schemeClr val="dk1"/>
              </a:buClr>
              <a:buSzPts val="1850"/>
              <a:buFont typeface="Arial" panose="020B0604020202020204" pitchFamily="34" charset="0"/>
              <a:buChar char="•"/>
            </a:pPr>
            <a:r>
              <a:rPr lang="en-US" sz="1500" dirty="0">
                <a:solidFill>
                  <a:schemeClr val="dk1"/>
                </a:solidFill>
                <a:latin typeface="Calibri"/>
                <a:ea typeface="Calibri"/>
                <a:cs typeface="Calibri"/>
                <a:sym typeface="Calibri"/>
              </a:rPr>
              <a:t>Frozen funds</a:t>
            </a:r>
            <a:endParaRPr sz="1500" dirty="0">
              <a:solidFill>
                <a:schemeClr val="dk1"/>
              </a:solidFill>
              <a:latin typeface="Calibri" panose="020F0502020204030204" pitchFamily="34" charset="0"/>
              <a:ea typeface="Calibri"/>
              <a:cs typeface="Calibri" panose="020F0502020204030204" pitchFamily="34" charset="0"/>
              <a:sym typeface="Calibri"/>
            </a:endParaRPr>
          </a:p>
        </p:txBody>
      </p:sp>
      <p:sp>
        <p:nvSpPr>
          <p:cNvPr id="49" name="Shape 135">
            <a:extLst>
              <a:ext uri="{FF2B5EF4-FFF2-40B4-BE49-F238E27FC236}">
                <a16:creationId xmlns:a16="http://schemas.microsoft.com/office/drawing/2014/main" id="{5058031A-DC4C-486F-803A-D1B0F6F588C9}"/>
              </a:ext>
            </a:extLst>
          </p:cNvPr>
          <p:cNvSpPr txBox="1"/>
          <p:nvPr/>
        </p:nvSpPr>
        <p:spPr>
          <a:xfrm>
            <a:off x="4926363" y="5175425"/>
            <a:ext cx="3965088" cy="1548487"/>
          </a:xfrm>
          <a:prstGeom prst="rect">
            <a:avLst/>
          </a:prstGeom>
          <a:noFill/>
          <a:ln>
            <a:noFill/>
          </a:ln>
        </p:spPr>
        <p:txBody>
          <a:bodyPr spcFirstLastPara="1" wrap="square" lIns="68569" tIns="34275" rIns="68569" bIns="34275" anchor="t" anchorCtr="0">
            <a:noAutofit/>
          </a:bodyPr>
          <a:lstStyle/>
          <a:p>
            <a:pPr marL="285750" indent="-285750">
              <a:spcBef>
                <a:spcPts val="750"/>
              </a:spcBef>
              <a:buClr>
                <a:schemeClr val="dk1"/>
              </a:buClr>
              <a:buSzPts val="1850"/>
              <a:buFont typeface="Arial" panose="020B0604020202020204" pitchFamily="34" charset="0"/>
              <a:buChar char="•"/>
            </a:pPr>
            <a:r>
              <a:rPr lang="en-US" sz="1500" dirty="0">
                <a:solidFill>
                  <a:schemeClr val="dk1"/>
                </a:solidFill>
                <a:latin typeface="Calibri"/>
                <a:ea typeface="Calibri"/>
                <a:cs typeface="Calibri"/>
                <a:sym typeface="Calibri"/>
              </a:rPr>
              <a:t>Unconditional contract execution</a:t>
            </a:r>
          </a:p>
          <a:p>
            <a:pPr marL="285750" indent="-285750">
              <a:spcBef>
                <a:spcPts val="750"/>
              </a:spcBef>
              <a:buClr>
                <a:schemeClr val="dk1"/>
              </a:buClr>
              <a:buSzPts val="1850"/>
              <a:buFont typeface="Arial" panose="020B0604020202020204" pitchFamily="34" charset="0"/>
              <a:buChar char="•"/>
            </a:pPr>
            <a:r>
              <a:rPr lang="en-US" sz="1500" dirty="0">
                <a:solidFill>
                  <a:schemeClr val="dk1"/>
                </a:solidFill>
                <a:latin typeface="Calibri"/>
                <a:ea typeface="Calibri"/>
                <a:cs typeface="Calibri"/>
                <a:sym typeface="Calibri"/>
              </a:rPr>
              <a:t>Reduce paperwork in 15%</a:t>
            </a:r>
          </a:p>
          <a:p>
            <a:pPr marL="285750" indent="-285750">
              <a:spcBef>
                <a:spcPts val="750"/>
              </a:spcBef>
              <a:buClr>
                <a:schemeClr val="dk1"/>
              </a:buClr>
              <a:buSzPts val="1850"/>
              <a:buFont typeface="Arial" panose="020B0604020202020204" pitchFamily="34" charset="0"/>
              <a:buChar char="•"/>
            </a:pPr>
            <a:r>
              <a:rPr lang="en-US" sz="1500" dirty="0">
                <a:solidFill>
                  <a:schemeClr val="dk1"/>
                </a:solidFill>
                <a:latin typeface="Calibri"/>
                <a:ea typeface="Calibri"/>
                <a:cs typeface="Calibri"/>
                <a:sym typeface="Calibri"/>
              </a:rPr>
              <a:t>High-rate performance</a:t>
            </a:r>
          </a:p>
          <a:p>
            <a:pPr marL="285750" indent="-285750">
              <a:spcBef>
                <a:spcPts val="750"/>
              </a:spcBef>
              <a:buClr>
                <a:schemeClr val="dk1"/>
              </a:buClr>
              <a:buSzPts val="1850"/>
              <a:buFont typeface="Arial" panose="020B0604020202020204" pitchFamily="34" charset="0"/>
              <a:buChar char="•"/>
            </a:pPr>
            <a:r>
              <a:rPr lang="en-US" sz="1500" dirty="0">
                <a:solidFill>
                  <a:schemeClr val="dk1"/>
                </a:solidFill>
                <a:latin typeface="Calibri"/>
                <a:ea typeface="Calibri"/>
                <a:cs typeface="Calibri"/>
                <a:sym typeface="Calibri"/>
              </a:rPr>
              <a:t>Quick and unbiased settlement of disputes</a:t>
            </a:r>
            <a:endParaRPr sz="1500" dirty="0">
              <a:solidFill>
                <a:schemeClr val="dk1"/>
              </a:solidFill>
              <a:latin typeface="Calibri" panose="020F0502020204030204" pitchFamily="34" charset="0"/>
              <a:ea typeface="Calibri"/>
              <a:cs typeface="Calibri" panose="020F0502020204030204" pitchFamily="34" charset="0"/>
              <a:sym typeface="Calibri"/>
            </a:endParaRPr>
          </a:p>
        </p:txBody>
      </p:sp>
      <p:sp>
        <p:nvSpPr>
          <p:cNvPr id="50" name="Shape 107">
            <a:extLst>
              <a:ext uri="{FF2B5EF4-FFF2-40B4-BE49-F238E27FC236}">
                <a16:creationId xmlns:a16="http://schemas.microsoft.com/office/drawing/2014/main" id="{1E452252-BA40-4F3E-9AA2-7D42E0F9C337}"/>
              </a:ext>
            </a:extLst>
          </p:cNvPr>
          <p:cNvSpPr txBox="1">
            <a:spLocks/>
          </p:cNvSpPr>
          <p:nvPr/>
        </p:nvSpPr>
        <p:spPr>
          <a:xfrm>
            <a:off x="4912216" y="916304"/>
            <a:ext cx="3487705" cy="548266"/>
          </a:xfrm>
          <a:prstGeom prst="rect">
            <a:avLst/>
          </a:prstGeom>
          <a:noFill/>
          <a:ln>
            <a:noFill/>
          </a:ln>
        </p:spPr>
        <p:txBody>
          <a:bodyPr spcFirstLastPara="1" wrap="square" lIns="68569" tIns="34275" rIns="68569" bIns="3427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2400" b="1" dirty="0">
                <a:solidFill>
                  <a:schemeClr val="tx1"/>
                </a:solidFill>
              </a:rPr>
              <a:t>Blockchain-based deal</a:t>
            </a:r>
          </a:p>
        </p:txBody>
      </p:sp>
    </p:spTree>
    <p:extLst>
      <p:ext uri="{BB962C8B-B14F-4D97-AF65-F5344CB8AC3E}">
        <p14:creationId xmlns:p14="http://schemas.microsoft.com/office/powerpoint/2010/main" val="3841309310"/>
      </p:ext>
    </p:extLst>
  </p:cSld>
  <p:clrMapOvr>
    <a:masterClrMapping/>
  </p:clrMapOvr>
  <p:transition spd="slow">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07"/>
          <p:cNvSpPr txBox="1">
            <a:spLocks/>
          </p:cNvSpPr>
          <p:nvPr/>
        </p:nvSpPr>
        <p:spPr>
          <a:xfrm>
            <a:off x="260855" y="918283"/>
            <a:ext cx="7886700" cy="548266"/>
          </a:xfrm>
          <a:prstGeom prst="rect">
            <a:avLst/>
          </a:prstGeom>
          <a:noFill/>
          <a:ln>
            <a:noFill/>
          </a:ln>
        </p:spPr>
        <p:txBody>
          <a:bodyPr spcFirstLastPara="1" wrap="square" lIns="68569" tIns="34275" rIns="68569" bIns="3427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2400" b="1" dirty="0"/>
              <a:t>Scoring System</a:t>
            </a:r>
            <a:endParaRPr lang="en-US" sz="2400" b="1" dirty="0">
              <a:solidFill>
                <a:schemeClr val="tx1"/>
              </a:solidFill>
            </a:endParaRPr>
          </a:p>
        </p:txBody>
      </p:sp>
      <p:sp>
        <p:nvSpPr>
          <p:cNvPr id="5" name="Прямоугольник 4"/>
          <p:cNvSpPr/>
          <p:nvPr/>
        </p:nvSpPr>
        <p:spPr>
          <a:xfrm>
            <a:off x="-96233" y="-977509"/>
            <a:ext cx="9144000" cy="13500"/>
          </a:xfrm>
          <a:prstGeom prst="rect">
            <a:avLst/>
          </a:prstGeom>
          <a:gradFill flip="none" rotWithShape="1">
            <a:gsLst>
              <a:gs pos="0">
                <a:srgbClr val="2962FF">
                  <a:lumMod val="100000"/>
                </a:srgbClr>
              </a:gs>
              <a:gs pos="100000">
                <a:srgbClr val="00B0FF"/>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200"/>
          </a:p>
        </p:txBody>
      </p:sp>
      <p:sp>
        <p:nvSpPr>
          <p:cNvPr id="9" name="Прямоугольник 8"/>
          <p:cNvSpPr/>
          <p:nvPr/>
        </p:nvSpPr>
        <p:spPr>
          <a:xfrm>
            <a:off x="-96233" y="-1340874"/>
            <a:ext cx="9144000" cy="1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200"/>
          </a:p>
        </p:txBody>
      </p:sp>
      <p:sp>
        <p:nvSpPr>
          <p:cNvPr id="2" name="TextBox 1"/>
          <p:cNvSpPr txBox="1"/>
          <p:nvPr/>
        </p:nvSpPr>
        <p:spPr>
          <a:xfrm>
            <a:off x="1387889" y="2673248"/>
            <a:ext cx="6759665" cy="1077218"/>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Scoring facilitates decision-making and provides trustworthiness by allowing users to select a counterparty based on real unbiased business data, provided by an AI-enabled analytical engine, extracted from Big Data produced by business transactions</a:t>
            </a:r>
          </a:p>
        </p:txBody>
      </p:sp>
      <p:sp>
        <p:nvSpPr>
          <p:cNvPr id="11" name="TextBox 10"/>
          <p:cNvSpPr txBox="1"/>
          <p:nvPr/>
        </p:nvSpPr>
        <p:spPr>
          <a:xfrm>
            <a:off x="1325881" y="1569970"/>
            <a:ext cx="6821674" cy="1323439"/>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Scoring allows users to earn a trust score as a result of successful transactions. Users can apply their tokens as a “stake” to build their reputation as a basis for trust.</a:t>
            </a:r>
            <a:endParaRPr lang="ru-RU" sz="1600" dirty="0">
              <a:latin typeface="Calibri" panose="020F0502020204030204" pitchFamily="34" charset="0"/>
              <a:cs typeface="Calibri" panose="020F0502020204030204" pitchFamily="34" charset="0"/>
            </a:endParaRPr>
          </a:p>
          <a:p>
            <a:endParaRPr lang="ru-RU"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p:txBody>
      </p:sp>
      <p:sp>
        <p:nvSpPr>
          <p:cNvPr id="19" name="Прямоугольник 18"/>
          <p:cNvSpPr/>
          <p:nvPr/>
        </p:nvSpPr>
        <p:spPr>
          <a:xfrm>
            <a:off x="0" y="363365"/>
            <a:ext cx="9144000" cy="13500"/>
          </a:xfrm>
          <a:prstGeom prst="rect">
            <a:avLst/>
          </a:prstGeom>
          <a:gradFill flip="none" rotWithShape="1">
            <a:gsLst>
              <a:gs pos="0">
                <a:srgbClr val="2962FF">
                  <a:lumMod val="100000"/>
                </a:srgbClr>
              </a:gs>
              <a:gs pos="100000">
                <a:srgbClr val="00B0FF"/>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200"/>
          </a:p>
        </p:txBody>
      </p:sp>
      <p:sp>
        <p:nvSpPr>
          <p:cNvPr id="20" name="Прямоугольник 19"/>
          <p:cNvSpPr/>
          <p:nvPr/>
        </p:nvSpPr>
        <p:spPr>
          <a:xfrm>
            <a:off x="0" y="269032"/>
            <a:ext cx="9144000" cy="88803"/>
          </a:xfrm>
          <a:prstGeom prst="rect">
            <a:avLst/>
          </a:prstGeom>
          <a:gradFill flip="none" rotWithShape="1">
            <a:gsLst>
              <a:gs pos="21000">
                <a:schemeClr val="bg1"/>
              </a:gs>
              <a:gs pos="100000">
                <a:schemeClr val="accent3">
                  <a:lumMod val="45000"/>
                  <a:lumOff val="5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050">
              <a:solidFill>
                <a:schemeClr val="tx1">
                  <a:lumMod val="85000"/>
                  <a:lumOff val="15000"/>
                </a:schemeClr>
              </a:solidFill>
            </a:endParaRPr>
          </a:p>
        </p:txBody>
      </p:sp>
      <p:pic>
        <p:nvPicPr>
          <p:cNvPr id="21" name="Рисунок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417" y="112441"/>
            <a:ext cx="1140464" cy="183239"/>
          </a:xfrm>
          <a:prstGeom prst="rect">
            <a:avLst/>
          </a:prstGeom>
        </p:spPr>
      </p:pic>
      <p:sp>
        <p:nvSpPr>
          <p:cNvPr id="23" name="Shape 85"/>
          <p:cNvSpPr txBox="1">
            <a:spLocks/>
          </p:cNvSpPr>
          <p:nvPr/>
        </p:nvSpPr>
        <p:spPr>
          <a:xfrm>
            <a:off x="5732145" y="98545"/>
            <a:ext cx="3354309" cy="195813"/>
          </a:xfrm>
          <a:prstGeom prst="rect">
            <a:avLst/>
          </a:prstGeom>
          <a:noFill/>
          <a:ln>
            <a:noFill/>
          </a:ln>
        </p:spPr>
        <p:txBody>
          <a:bodyPr spcFirstLastPara="1" wrap="square" lIns="68569" tIns="34275" rIns="68569" bIns="34275" anchor="t" anchorCtr="0">
            <a:no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lgn="r">
              <a:spcBef>
                <a:spcPts val="0"/>
              </a:spcBef>
              <a:buSzPts val="2400"/>
              <a:buNone/>
            </a:pPr>
            <a:r>
              <a:rPr lang="en-US" sz="900" dirty="0">
                <a:solidFill>
                  <a:schemeClr val="tx1">
                    <a:lumMod val="75000"/>
                    <a:lumOff val="25000"/>
                  </a:schemeClr>
                </a:solidFill>
              </a:rPr>
              <a:t>The Future of Business Relations on the </a:t>
            </a:r>
            <a:r>
              <a:rPr lang="en-US" sz="900" dirty="0" err="1">
                <a:solidFill>
                  <a:schemeClr val="tx1">
                    <a:lumMod val="75000"/>
                    <a:lumOff val="25000"/>
                  </a:schemeClr>
                </a:solidFill>
              </a:rPr>
              <a:t>Blockchain</a:t>
            </a:r>
            <a:endParaRPr lang="en-US" sz="900" dirty="0">
              <a:solidFill>
                <a:schemeClr val="tx1">
                  <a:lumMod val="75000"/>
                  <a:lumOff val="25000"/>
                </a:schemeClr>
              </a:solidFill>
            </a:endParaRPr>
          </a:p>
        </p:txBody>
      </p:sp>
      <p:sp>
        <p:nvSpPr>
          <p:cNvPr id="24" name="Прямоугольник 23"/>
          <p:cNvSpPr/>
          <p:nvPr/>
        </p:nvSpPr>
        <p:spPr>
          <a:xfrm>
            <a:off x="0" y="0"/>
            <a:ext cx="9144000" cy="1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200"/>
          </a:p>
        </p:txBody>
      </p:sp>
      <p:grpSp>
        <p:nvGrpSpPr>
          <p:cNvPr id="6" name="Группа 5">
            <a:extLst>
              <a:ext uri="{FF2B5EF4-FFF2-40B4-BE49-F238E27FC236}">
                <a16:creationId xmlns:a16="http://schemas.microsoft.com/office/drawing/2014/main" id="{001B68A7-AEC7-4EA3-B573-E7F85D6B046B}"/>
              </a:ext>
            </a:extLst>
          </p:cNvPr>
          <p:cNvGrpSpPr/>
          <p:nvPr/>
        </p:nvGrpSpPr>
        <p:grpSpPr>
          <a:xfrm>
            <a:off x="515296" y="1617554"/>
            <a:ext cx="683630" cy="1791391"/>
            <a:chOff x="459312" y="2118136"/>
            <a:chExt cx="962994" cy="2523438"/>
          </a:xfrm>
        </p:grpSpPr>
        <p:sp>
          <p:nvSpPr>
            <p:cNvPr id="16" name="Овал 15">
              <a:extLst>
                <a:ext uri="{FF2B5EF4-FFF2-40B4-BE49-F238E27FC236}">
                  <a16:creationId xmlns:a16="http://schemas.microsoft.com/office/drawing/2014/main" id="{A6C877A5-7E90-4D50-8E77-A3688AE7B6B3}"/>
                </a:ext>
              </a:extLst>
            </p:cNvPr>
            <p:cNvSpPr/>
            <p:nvPr/>
          </p:nvSpPr>
          <p:spPr>
            <a:xfrm>
              <a:off x="459312" y="3678580"/>
              <a:ext cx="962994" cy="962994"/>
            </a:xfrm>
            <a:prstGeom prst="ellipse">
              <a:avLst/>
            </a:prstGeom>
            <a:solidFill>
              <a:schemeClr val="bg1"/>
            </a:solidFill>
            <a:ln w="158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Овал 16">
              <a:extLst>
                <a:ext uri="{FF2B5EF4-FFF2-40B4-BE49-F238E27FC236}">
                  <a16:creationId xmlns:a16="http://schemas.microsoft.com/office/drawing/2014/main" id="{00E311A0-E99B-45FA-AAD5-68C651A13C1D}"/>
                </a:ext>
              </a:extLst>
            </p:cNvPr>
            <p:cNvSpPr/>
            <p:nvPr/>
          </p:nvSpPr>
          <p:spPr>
            <a:xfrm>
              <a:off x="459312" y="2118136"/>
              <a:ext cx="962994" cy="962994"/>
            </a:xfrm>
            <a:prstGeom prst="ellipse">
              <a:avLst/>
            </a:prstGeom>
            <a:solidFill>
              <a:schemeClr val="bg1"/>
            </a:solidFill>
            <a:ln w="158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8" name="Рисунок 17">
              <a:extLst>
                <a:ext uri="{FF2B5EF4-FFF2-40B4-BE49-F238E27FC236}">
                  <a16:creationId xmlns:a16="http://schemas.microsoft.com/office/drawing/2014/main" id="{66E1C226-104D-4223-935B-B9A42FC9E2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2793" y="4030746"/>
              <a:ext cx="516032" cy="310317"/>
            </a:xfrm>
            <a:prstGeom prst="rect">
              <a:avLst/>
            </a:prstGeom>
          </p:spPr>
        </p:pic>
        <p:pic>
          <p:nvPicPr>
            <p:cNvPr id="22" name="Рисунок 21">
              <a:extLst>
                <a:ext uri="{FF2B5EF4-FFF2-40B4-BE49-F238E27FC236}">
                  <a16:creationId xmlns:a16="http://schemas.microsoft.com/office/drawing/2014/main" id="{6416F464-3848-474D-8DA6-40A7830758B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4132" y="2438746"/>
              <a:ext cx="433355" cy="391732"/>
            </a:xfrm>
            <a:prstGeom prst="rect">
              <a:avLst/>
            </a:prstGeom>
          </p:spPr>
        </p:pic>
        <p:cxnSp>
          <p:nvCxnSpPr>
            <p:cNvPr id="28" name="Прямая соединительная линия 27">
              <a:extLst>
                <a:ext uri="{FF2B5EF4-FFF2-40B4-BE49-F238E27FC236}">
                  <a16:creationId xmlns:a16="http://schemas.microsoft.com/office/drawing/2014/main" id="{5D9C1297-D2D7-4C08-A656-6471B821AB17}"/>
                </a:ext>
              </a:extLst>
            </p:cNvPr>
            <p:cNvCxnSpPr>
              <a:cxnSpLocks/>
            </p:cNvCxnSpPr>
            <p:nvPr/>
          </p:nvCxnSpPr>
          <p:spPr>
            <a:xfrm>
              <a:off x="930870" y="3083913"/>
              <a:ext cx="0" cy="576000"/>
            </a:xfrm>
            <a:prstGeom prst="line">
              <a:avLst/>
            </a:prstGeom>
            <a:ln w="15875">
              <a:solidFill>
                <a:srgbClr val="00B0F0"/>
              </a:solidFill>
            </a:ln>
          </p:spPr>
          <p:style>
            <a:lnRef idx="1">
              <a:schemeClr val="accent1"/>
            </a:lnRef>
            <a:fillRef idx="0">
              <a:schemeClr val="accent1"/>
            </a:fillRef>
            <a:effectRef idx="0">
              <a:schemeClr val="accent1"/>
            </a:effectRef>
            <a:fontRef idx="minor">
              <a:schemeClr val="tx1"/>
            </a:fontRef>
          </p:style>
        </p:cxnSp>
      </p:grpSp>
      <p:pic>
        <p:nvPicPr>
          <p:cNvPr id="25" name="Рисунок 3">
            <a:extLst/>
          </p:cNvPr>
          <p:cNvPicPr>
            <a:picLocks noChangeAspect="1"/>
          </p:cNvPicPr>
          <p:nvPr/>
        </p:nvPicPr>
        <p:blipFill>
          <a:blip r:embed="rId6"/>
          <a:stretch>
            <a:fillRect/>
          </a:stretch>
        </p:blipFill>
        <p:spPr>
          <a:xfrm>
            <a:off x="2310950" y="3769357"/>
            <a:ext cx="4522099" cy="2715523"/>
          </a:xfrm>
          <a:prstGeom prst="rect">
            <a:avLst/>
          </a:prstGeom>
        </p:spPr>
      </p:pic>
    </p:spTree>
    <p:extLst>
      <p:ext uri="{BB962C8B-B14F-4D97-AF65-F5344CB8AC3E}">
        <p14:creationId xmlns:p14="http://schemas.microsoft.com/office/powerpoint/2010/main" val="3951688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cxnSp>
        <p:nvCxnSpPr>
          <p:cNvPr id="307" name="Shape 307"/>
          <p:cNvCxnSpPr/>
          <p:nvPr/>
        </p:nvCxnSpPr>
        <p:spPr>
          <a:xfrm rot="10800000" flipH="1">
            <a:off x="0" y="8148961"/>
            <a:ext cx="9144000" cy="5531"/>
          </a:xfrm>
          <a:prstGeom prst="straightConnector1">
            <a:avLst/>
          </a:prstGeom>
          <a:noFill/>
          <a:ln w="9525" cap="flat" cmpd="sng">
            <a:solidFill>
              <a:srgbClr val="7F7F7F"/>
            </a:solidFill>
            <a:prstDash val="dash"/>
            <a:miter lim="800000"/>
            <a:headEnd type="none" w="sm" len="sm"/>
            <a:tailEnd type="none" w="sm" len="sm"/>
          </a:ln>
        </p:spPr>
      </p:cxnSp>
      <p:sp>
        <p:nvSpPr>
          <p:cNvPr id="12" name="Прямоугольник 11">
            <a:extLst>
              <a:ext uri="{FF2B5EF4-FFF2-40B4-BE49-F238E27FC236}">
                <a16:creationId xmlns:a16="http://schemas.microsoft.com/office/drawing/2014/main" id="{BA121ADE-6464-48B0-949C-F6C9F14DC5EA}"/>
              </a:ext>
            </a:extLst>
          </p:cNvPr>
          <p:cNvSpPr/>
          <p:nvPr/>
        </p:nvSpPr>
        <p:spPr>
          <a:xfrm>
            <a:off x="0" y="362922"/>
            <a:ext cx="9144000" cy="13500"/>
          </a:xfrm>
          <a:prstGeom prst="rect">
            <a:avLst/>
          </a:prstGeom>
          <a:gradFill flip="none" rotWithShape="1">
            <a:gsLst>
              <a:gs pos="0">
                <a:srgbClr val="2962FF">
                  <a:lumMod val="100000"/>
                </a:srgbClr>
              </a:gs>
              <a:gs pos="100000">
                <a:srgbClr val="00B0FF"/>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200"/>
          </a:p>
        </p:txBody>
      </p:sp>
      <p:sp>
        <p:nvSpPr>
          <p:cNvPr id="13" name="Прямоугольник 12">
            <a:extLst>
              <a:ext uri="{FF2B5EF4-FFF2-40B4-BE49-F238E27FC236}">
                <a16:creationId xmlns:a16="http://schemas.microsoft.com/office/drawing/2014/main" id="{ED3DEBC6-352D-4AE5-88A8-C04880D52F29}"/>
              </a:ext>
            </a:extLst>
          </p:cNvPr>
          <p:cNvSpPr/>
          <p:nvPr/>
        </p:nvSpPr>
        <p:spPr>
          <a:xfrm>
            <a:off x="0" y="268589"/>
            <a:ext cx="9144000" cy="88803"/>
          </a:xfrm>
          <a:prstGeom prst="rect">
            <a:avLst/>
          </a:prstGeom>
          <a:gradFill flip="none" rotWithShape="1">
            <a:gsLst>
              <a:gs pos="21000">
                <a:schemeClr val="bg1"/>
              </a:gs>
              <a:gs pos="100000">
                <a:schemeClr val="accent3">
                  <a:lumMod val="45000"/>
                  <a:lumOff val="5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050">
              <a:solidFill>
                <a:schemeClr val="tx1">
                  <a:lumMod val="85000"/>
                  <a:lumOff val="15000"/>
                </a:schemeClr>
              </a:solidFill>
            </a:endParaRPr>
          </a:p>
        </p:txBody>
      </p:sp>
      <p:pic>
        <p:nvPicPr>
          <p:cNvPr id="14" name="Рисунок 13">
            <a:extLst>
              <a:ext uri="{FF2B5EF4-FFF2-40B4-BE49-F238E27FC236}">
                <a16:creationId xmlns:a16="http://schemas.microsoft.com/office/drawing/2014/main" id="{B666F6D2-3BDD-4948-9E89-88AAEB1DBA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417" y="111998"/>
            <a:ext cx="1140464" cy="183239"/>
          </a:xfrm>
          <a:prstGeom prst="rect">
            <a:avLst/>
          </a:prstGeom>
        </p:spPr>
      </p:pic>
      <p:sp>
        <p:nvSpPr>
          <p:cNvPr id="15" name="Shape 85">
            <a:extLst>
              <a:ext uri="{FF2B5EF4-FFF2-40B4-BE49-F238E27FC236}">
                <a16:creationId xmlns:a16="http://schemas.microsoft.com/office/drawing/2014/main" id="{1417A8F0-544B-47C0-A324-4700A7178063}"/>
              </a:ext>
            </a:extLst>
          </p:cNvPr>
          <p:cNvSpPr txBox="1">
            <a:spLocks/>
          </p:cNvSpPr>
          <p:nvPr/>
        </p:nvSpPr>
        <p:spPr>
          <a:xfrm>
            <a:off x="5732145" y="98102"/>
            <a:ext cx="3354309" cy="195813"/>
          </a:xfrm>
          <a:prstGeom prst="rect">
            <a:avLst/>
          </a:prstGeom>
          <a:noFill/>
          <a:ln>
            <a:noFill/>
          </a:ln>
        </p:spPr>
        <p:txBody>
          <a:bodyPr spcFirstLastPara="1" wrap="square" lIns="68569" tIns="34275" rIns="68569" bIns="34275" anchor="t" anchorCtr="0">
            <a:no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lgn="r">
              <a:spcBef>
                <a:spcPts val="0"/>
              </a:spcBef>
              <a:buSzPts val="2400"/>
              <a:buNone/>
            </a:pPr>
            <a:r>
              <a:rPr lang="en-US" sz="900" dirty="0">
                <a:solidFill>
                  <a:schemeClr val="tx1">
                    <a:lumMod val="75000"/>
                    <a:lumOff val="25000"/>
                  </a:schemeClr>
                </a:solidFill>
              </a:rPr>
              <a:t>The Future of Business Relations on the </a:t>
            </a:r>
            <a:r>
              <a:rPr lang="en-US" sz="900" dirty="0" err="1">
                <a:solidFill>
                  <a:schemeClr val="tx1">
                    <a:lumMod val="75000"/>
                    <a:lumOff val="25000"/>
                  </a:schemeClr>
                </a:solidFill>
              </a:rPr>
              <a:t>Blockchain</a:t>
            </a:r>
            <a:endParaRPr lang="en-US" sz="900" dirty="0">
              <a:solidFill>
                <a:schemeClr val="tx1">
                  <a:lumMod val="75000"/>
                  <a:lumOff val="25000"/>
                </a:schemeClr>
              </a:solidFill>
            </a:endParaRPr>
          </a:p>
        </p:txBody>
      </p:sp>
      <p:sp>
        <p:nvSpPr>
          <p:cNvPr id="16" name="Прямоугольник 15">
            <a:extLst>
              <a:ext uri="{FF2B5EF4-FFF2-40B4-BE49-F238E27FC236}">
                <a16:creationId xmlns:a16="http://schemas.microsoft.com/office/drawing/2014/main" id="{1B73573A-EEE4-4D3B-AEB0-2957B3DCFDAB}"/>
              </a:ext>
            </a:extLst>
          </p:cNvPr>
          <p:cNvSpPr/>
          <p:nvPr/>
        </p:nvSpPr>
        <p:spPr>
          <a:xfrm>
            <a:off x="0" y="-443"/>
            <a:ext cx="9144000" cy="1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200"/>
          </a:p>
        </p:txBody>
      </p:sp>
      <p:pic>
        <p:nvPicPr>
          <p:cNvPr id="3" name="Рисунок 2">
            <a:extLst>
              <a:ext uri="{FF2B5EF4-FFF2-40B4-BE49-F238E27FC236}">
                <a16:creationId xmlns:a16="http://schemas.microsoft.com/office/drawing/2014/main" id="{3851344B-67F5-48C8-83BD-424453B974D9}"/>
              </a:ext>
            </a:extLst>
          </p:cNvPr>
          <p:cNvPicPr>
            <a:picLocks noChangeAspect="1"/>
          </p:cNvPicPr>
          <p:nvPr/>
        </p:nvPicPr>
        <p:blipFill>
          <a:blip r:embed="rId4"/>
          <a:stretch>
            <a:fillRect/>
          </a:stretch>
        </p:blipFill>
        <p:spPr>
          <a:xfrm>
            <a:off x="793564" y="1491926"/>
            <a:ext cx="7557025" cy="4969441"/>
          </a:xfrm>
          <a:prstGeom prst="rect">
            <a:avLst/>
          </a:prstGeom>
        </p:spPr>
      </p:pic>
      <p:sp>
        <p:nvSpPr>
          <p:cNvPr id="5" name="Прямоугольник 4">
            <a:extLst>
              <a:ext uri="{FF2B5EF4-FFF2-40B4-BE49-F238E27FC236}">
                <a16:creationId xmlns:a16="http://schemas.microsoft.com/office/drawing/2014/main" id="{D59FC377-6F6B-4BF1-AF4A-F98E3A98A760}"/>
              </a:ext>
            </a:extLst>
          </p:cNvPr>
          <p:cNvSpPr/>
          <p:nvPr/>
        </p:nvSpPr>
        <p:spPr>
          <a:xfrm>
            <a:off x="5367494" y="3858313"/>
            <a:ext cx="860027" cy="2165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TextBox 9">
            <a:extLst>
              <a:ext uri="{FF2B5EF4-FFF2-40B4-BE49-F238E27FC236}">
                <a16:creationId xmlns:a16="http://schemas.microsoft.com/office/drawing/2014/main" id="{095336B3-C540-4CBC-BA93-E4C1A9066A52}"/>
              </a:ext>
            </a:extLst>
          </p:cNvPr>
          <p:cNvSpPr txBox="1"/>
          <p:nvPr/>
        </p:nvSpPr>
        <p:spPr>
          <a:xfrm>
            <a:off x="637266" y="2085432"/>
            <a:ext cx="1558265" cy="372409"/>
          </a:xfrm>
          <a:prstGeom prst="rect">
            <a:avLst/>
          </a:prstGeom>
          <a:noFill/>
        </p:spPr>
        <p:txBody>
          <a:bodyPr wrap="square" rtlCol="0">
            <a:spAutoFit/>
          </a:bodyPr>
          <a:lstStyle/>
          <a:p>
            <a:pPr algn="ctr"/>
            <a:r>
              <a:rPr lang="en-US" sz="1600" b="1" dirty="0">
                <a:latin typeface="Calibri" panose="020F0502020204030204" pitchFamily="34" charset="0"/>
                <a:cs typeface="Calibri" panose="020F0502020204030204" pitchFamily="34" charset="0"/>
              </a:rPr>
              <a:t>Company</a:t>
            </a:r>
            <a:endParaRPr lang="ru-RU" sz="1600" b="1" dirty="0">
              <a:latin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B3621D78-F5E5-43FC-B5B9-5F08701F9105}"/>
              </a:ext>
            </a:extLst>
          </p:cNvPr>
          <p:cNvSpPr txBox="1"/>
          <p:nvPr/>
        </p:nvSpPr>
        <p:spPr>
          <a:xfrm>
            <a:off x="7117743" y="2085432"/>
            <a:ext cx="1252568" cy="372409"/>
          </a:xfrm>
          <a:prstGeom prst="rect">
            <a:avLst/>
          </a:prstGeom>
          <a:noFill/>
        </p:spPr>
        <p:txBody>
          <a:bodyPr wrap="square" rtlCol="0">
            <a:spAutoFit/>
          </a:bodyPr>
          <a:lstStyle/>
          <a:p>
            <a:pPr algn="ctr"/>
            <a:r>
              <a:rPr lang="en-US" sz="1600" b="1" dirty="0">
                <a:latin typeface="Calibri" panose="020F0502020204030204" pitchFamily="34" charset="0"/>
                <a:cs typeface="Calibri" panose="020F0502020204030204" pitchFamily="34" charset="0"/>
              </a:rPr>
              <a:t>Company</a:t>
            </a:r>
            <a:endParaRPr lang="ru-RU" sz="1600" b="1" dirty="0">
              <a:latin typeface="Calibri" panose="020F0502020204030204" pitchFamily="34" charset="0"/>
              <a:cs typeface="Calibri" panose="020F0502020204030204" pitchFamily="34" charset="0"/>
            </a:endParaRPr>
          </a:p>
        </p:txBody>
      </p:sp>
      <p:sp>
        <p:nvSpPr>
          <p:cNvPr id="17" name="TextBox 16">
            <a:extLst>
              <a:ext uri="{FF2B5EF4-FFF2-40B4-BE49-F238E27FC236}">
                <a16:creationId xmlns:a16="http://schemas.microsoft.com/office/drawing/2014/main" id="{517E92DE-39C9-4C44-90A5-E57FD5665F25}"/>
              </a:ext>
            </a:extLst>
          </p:cNvPr>
          <p:cNvSpPr txBox="1"/>
          <p:nvPr/>
        </p:nvSpPr>
        <p:spPr>
          <a:xfrm>
            <a:off x="3043494" y="1179360"/>
            <a:ext cx="3076884" cy="372409"/>
          </a:xfrm>
          <a:prstGeom prst="rect">
            <a:avLst/>
          </a:prstGeom>
          <a:noFill/>
        </p:spPr>
        <p:txBody>
          <a:bodyPr wrap="square" rtlCol="0">
            <a:spAutoFit/>
          </a:bodyPr>
          <a:lstStyle/>
          <a:p>
            <a:pPr algn="ctr"/>
            <a:r>
              <a:rPr lang="en-US" sz="1600" b="1" dirty="0">
                <a:latin typeface="Calibri" panose="020F0502020204030204" pitchFamily="34" charset="0"/>
                <a:cs typeface="Calibri" panose="020F0502020204030204" pitchFamily="34" charset="0"/>
              </a:rPr>
              <a:t>Knowledge base</a:t>
            </a:r>
            <a:endParaRPr lang="ru-RU" sz="1600" b="1" dirty="0">
              <a:latin typeface="Calibri" panose="020F0502020204030204" pitchFamily="34" charset="0"/>
              <a:cs typeface="Calibri" panose="020F0502020204030204" pitchFamily="34" charset="0"/>
            </a:endParaRPr>
          </a:p>
        </p:txBody>
      </p:sp>
      <p:sp>
        <p:nvSpPr>
          <p:cNvPr id="18" name="TextBox 17">
            <a:extLst>
              <a:ext uri="{FF2B5EF4-FFF2-40B4-BE49-F238E27FC236}">
                <a16:creationId xmlns:a16="http://schemas.microsoft.com/office/drawing/2014/main" id="{5A1CC8FC-FC82-411C-813B-2B799C3F265D}"/>
              </a:ext>
            </a:extLst>
          </p:cNvPr>
          <p:cNvSpPr txBox="1"/>
          <p:nvPr/>
        </p:nvSpPr>
        <p:spPr>
          <a:xfrm>
            <a:off x="81954" y="2745345"/>
            <a:ext cx="774476" cy="253916"/>
          </a:xfrm>
          <a:prstGeom prst="rect">
            <a:avLst/>
          </a:prstGeom>
          <a:noFill/>
        </p:spPr>
        <p:txBody>
          <a:bodyPr wrap="square" rtlCol="0">
            <a:spAutoFit/>
          </a:bodyPr>
          <a:lstStyle/>
          <a:p>
            <a:pPr algn="r"/>
            <a:r>
              <a:rPr lang="en-US" sz="1050" dirty="0">
                <a:latin typeface="Calibri" panose="020F0502020204030204" pitchFamily="34" charset="0"/>
                <a:cs typeface="Calibri" panose="020F0502020204030204" pitchFamily="34" charset="0"/>
              </a:rPr>
              <a:t>Scoring</a:t>
            </a:r>
            <a:endParaRPr lang="ru-RU" sz="1050" dirty="0">
              <a:latin typeface="Calibri" panose="020F0502020204030204" pitchFamily="34" charset="0"/>
              <a:cs typeface="Calibri" panose="020F0502020204030204" pitchFamily="34" charset="0"/>
            </a:endParaRPr>
          </a:p>
        </p:txBody>
      </p:sp>
      <p:sp>
        <p:nvSpPr>
          <p:cNvPr id="19" name="TextBox 18">
            <a:extLst>
              <a:ext uri="{FF2B5EF4-FFF2-40B4-BE49-F238E27FC236}">
                <a16:creationId xmlns:a16="http://schemas.microsoft.com/office/drawing/2014/main" id="{FC1BC908-0BE5-4B51-BD2A-F42B69280241}"/>
              </a:ext>
            </a:extLst>
          </p:cNvPr>
          <p:cNvSpPr txBox="1"/>
          <p:nvPr/>
        </p:nvSpPr>
        <p:spPr>
          <a:xfrm>
            <a:off x="8286042" y="2745345"/>
            <a:ext cx="774476" cy="253916"/>
          </a:xfrm>
          <a:prstGeom prst="rect">
            <a:avLst/>
          </a:prstGeom>
          <a:noFill/>
        </p:spPr>
        <p:txBody>
          <a:bodyPr wrap="square" rtlCol="0">
            <a:spAutoFit/>
          </a:bodyPr>
          <a:lstStyle/>
          <a:p>
            <a:r>
              <a:rPr lang="en-US" sz="1050" dirty="0">
                <a:latin typeface="Calibri" panose="020F0502020204030204" pitchFamily="34" charset="0"/>
                <a:cs typeface="Calibri" panose="020F0502020204030204" pitchFamily="34" charset="0"/>
              </a:rPr>
              <a:t>Scoring</a:t>
            </a:r>
            <a:endParaRPr lang="ru-RU" sz="1050" dirty="0">
              <a:latin typeface="Calibri" panose="020F0502020204030204" pitchFamily="34" charset="0"/>
              <a:cs typeface="Calibri" panose="020F0502020204030204" pitchFamily="34" charset="0"/>
            </a:endParaRPr>
          </a:p>
        </p:txBody>
      </p:sp>
      <p:sp>
        <p:nvSpPr>
          <p:cNvPr id="20" name="TextBox 19">
            <a:extLst>
              <a:ext uri="{FF2B5EF4-FFF2-40B4-BE49-F238E27FC236}">
                <a16:creationId xmlns:a16="http://schemas.microsoft.com/office/drawing/2014/main" id="{D4297586-C0C4-43CF-9E74-68E3A42D75AD}"/>
              </a:ext>
            </a:extLst>
          </p:cNvPr>
          <p:cNvSpPr txBox="1"/>
          <p:nvPr/>
        </p:nvSpPr>
        <p:spPr>
          <a:xfrm>
            <a:off x="4190368" y="3086787"/>
            <a:ext cx="774476" cy="287771"/>
          </a:xfrm>
          <a:prstGeom prst="rect">
            <a:avLst/>
          </a:prstGeom>
          <a:noFill/>
        </p:spPr>
        <p:txBody>
          <a:bodyPr wrap="square" rtlCol="0">
            <a:spAutoFit/>
          </a:bodyPr>
          <a:lstStyle/>
          <a:p>
            <a:pPr algn="ctr"/>
            <a:r>
              <a:rPr lang="en-US" sz="1050" dirty="0">
                <a:latin typeface="Calibri" panose="020F0502020204030204" pitchFamily="34" charset="0"/>
                <a:cs typeface="Calibri" panose="020F0502020204030204" pitchFamily="34" charset="0"/>
              </a:rPr>
              <a:t>Escrow</a:t>
            </a:r>
            <a:endParaRPr lang="ru-RU" sz="1050" dirty="0">
              <a:latin typeface="Calibri" panose="020F0502020204030204" pitchFamily="34" charset="0"/>
              <a:cs typeface="Calibri" panose="020F0502020204030204" pitchFamily="34" charset="0"/>
            </a:endParaRPr>
          </a:p>
        </p:txBody>
      </p:sp>
      <p:sp>
        <p:nvSpPr>
          <p:cNvPr id="21" name="TextBox 20">
            <a:extLst>
              <a:ext uri="{FF2B5EF4-FFF2-40B4-BE49-F238E27FC236}">
                <a16:creationId xmlns:a16="http://schemas.microsoft.com/office/drawing/2014/main" id="{BC2593AD-715C-4653-90FC-BA24630D035F}"/>
              </a:ext>
            </a:extLst>
          </p:cNvPr>
          <p:cNvSpPr txBox="1"/>
          <p:nvPr/>
        </p:nvSpPr>
        <p:spPr>
          <a:xfrm>
            <a:off x="2435387" y="4909872"/>
            <a:ext cx="774476" cy="287771"/>
          </a:xfrm>
          <a:prstGeom prst="rect">
            <a:avLst/>
          </a:prstGeom>
          <a:noFill/>
        </p:spPr>
        <p:txBody>
          <a:bodyPr wrap="square" rtlCol="0">
            <a:spAutoFit/>
          </a:bodyPr>
          <a:lstStyle/>
          <a:p>
            <a:pPr algn="ctr"/>
            <a:r>
              <a:rPr lang="en-US" sz="1050" dirty="0">
                <a:latin typeface="Calibri" panose="020F0502020204030204" pitchFamily="34" charset="0"/>
                <a:cs typeface="Calibri" panose="020F0502020204030204" pitchFamily="34" charset="0"/>
              </a:rPr>
              <a:t>Escrow</a:t>
            </a:r>
            <a:endParaRPr lang="ru-RU" sz="1050" dirty="0">
              <a:latin typeface="Calibri" panose="020F0502020204030204" pitchFamily="34" charset="0"/>
              <a:cs typeface="Calibri" panose="020F0502020204030204" pitchFamily="34" charset="0"/>
            </a:endParaRPr>
          </a:p>
        </p:txBody>
      </p:sp>
      <p:sp>
        <p:nvSpPr>
          <p:cNvPr id="22" name="TextBox 21">
            <a:extLst>
              <a:ext uri="{FF2B5EF4-FFF2-40B4-BE49-F238E27FC236}">
                <a16:creationId xmlns:a16="http://schemas.microsoft.com/office/drawing/2014/main" id="{66B42E55-7B23-4111-A277-C378FF9958AE}"/>
              </a:ext>
            </a:extLst>
          </p:cNvPr>
          <p:cNvSpPr txBox="1"/>
          <p:nvPr/>
        </p:nvSpPr>
        <p:spPr>
          <a:xfrm>
            <a:off x="5919156" y="4909872"/>
            <a:ext cx="774476" cy="287771"/>
          </a:xfrm>
          <a:prstGeom prst="rect">
            <a:avLst/>
          </a:prstGeom>
          <a:noFill/>
        </p:spPr>
        <p:txBody>
          <a:bodyPr wrap="square" rtlCol="0">
            <a:spAutoFit/>
          </a:bodyPr>
          <a:lstStyle/>
          <a:p>
            <a:pPr algn="ctr"/>
            <a:r>
              <a:rPr lang="en-US" sz="1050" dirty="0">
                <a:latin typeface="Calibri" panose="020F0502020204030204" pitchFamily="34" charset="0"/>
                <a:cs typeface="Calibri" panose="020F0502020204030204" pitchFamily="34" charset="0"/>
              </a:rPr>
              <a:t>Escrow</a:t>
            </a:r>
            <a:endParaRPr lang="ru-RU" sz="1050" dirty="0">
              <a:latin typeface="Calibri" panose="020F0502020204030204" pitchFamily="34" charset="0"/>
              <a:cs typeface="Calibri" panose="020F0502020204030204" pitchFamily="34" charset="0"/>
            </a:endParaRPr>
          </a:p>
        </p:txBody>
      </p:sp>
      <p:sp>
        <p:nvSpPr>
          <p:cNvPr id="23" name="TextBox 22">
            <a:extLst>
              <a:ext uri="{FF2B5EF4-FFF2-40B4-BE49-F238E27FC236}">
                <a16:creationId xmlns:a16="http://schemas.microsoft.com/office/drawing/2014/main" id="{D2AA71A4-2BF9-43D0-B873-77E615E60607}"/>
              </a:ext>
            </a:extLst>
          </p:cNvPr>
          <p:cNvSpPr txBox="1"/>
          <p:nvPr/>
        </p:nvSpPr>
        <p:spPr>
          <a:xfrm>
            <a:off x="6736400" y="5208753"/>
            <a:ext cx="1204192" cy="287771"/>
          </a:xfrm>
          <a:prstGeom prst="rect">
            <a:avLst/>
          </a:prstGeom>
          <a:noFill/>
        </p:spPr>
        <p:txBody>
          <a:bodyPr wrap="square" rtlCol="0">
            <a:spAutoFit/>
          </a:bodyPr>
          <a:lstStyle/>
          <a:p>
            <a:r>
              <a:rPr lang="en-US" sz="1050" dirty="0">
                <a:latin typeface="Calibri" panose="020F0502020204030204" pitchFamily="34" charset="0"/>
                <a:cs typeface="Calibri" panose="020F0502020204030204" pitchFamily="34" charset="0"/>
              </a:rPr>
              <a:t>Targeted offer</a:t>
            </a:r>
            <a:endParaRPr lang="ru-RU" sz="1050" dirty="0">
              <a:latin typeface="Calibri" panose="020F0502020204030204" pitchFamily="34" charset="0"/>
              <a:cs typeface="Calibri" panose="020F0502020204030204" pitchFamily="34" charset="0"/>
            </a:endParaRPr>
          </a:p>
        </p:txBody>
      </p:sp>
      <p:sp>
        <p:nvSpPr>
          <p:cNvPr id="24" name="TextBox 23">
            <a:extLst>
              <a:ext uri="{FF2B5EF4-FFF2-40B4-BE49-F238E27FC236}">
                <a16:creationId xmlns:a16="http://schemas.microsoft.com/office/drawing/2014/main" id="{FB33F232-6E62-4A96-AA49-A1076FB60B55}"/>
              </a:ext>
            </a:extLst>
          </p:cNvPr>
          <p:cNvSpPr txBox="1"/>
          <p:nvPr/>
        </p:nvSpPr>
        <p:spPr>
          <a:xfrm>
            <a:off x="1272384" y="5208753"/>
            <a:ext cx="1204192" cy="287771"/>
          </a:xfrm>
          <a:prstGeom prst="rect">
            <a:avLst/>
          </a:prstGeom>
          <a:noFill/>
        </p:spPr>
        <p:txBody>
          <a:bodyPr wrap="square" rtlCol="0">
            <a:spAutoFit/>
          </a:bodyPr>
          <a:lstStyle/>
          <a:p>
            <a:r>
              <a:rPr lang="en-US" sz="1050" dirty="0">
                <a:latin typeface="Calibri" panose="020F0502020204030204" pitchFamily="34" charset="0"/>
                <a:cs typeface="Calibri" panose="020F0502020204030204" pitchFamily="34" charset="0"/>
              </a:rPr>
              <a:t>Targeted offer</a:t>
            </a:r>
            <a:endParaRPr lang="ru-RU" sz="1050" dirty="0">
              <a:latin typeface="Calibri" panose="020F0502020204030204" pitchFamily="34" charset="0"/>
              <a:cs typeface="Calibri" panose="020F0502020204030204" pitchFamily="34" charset="0"/>
            </a:endParaRPr>
          </a:p>
        </p:txBody>
      </p:sp>
      <p:sp>
        <p:nvSpPr>
          <p:cNvPr id="25" name="TextBox 24">
            <a:extLst>
              <a:ext uri="{FF2B5EF4-FFF2-40B4-BE49-F238E27FC236}">
                <a16:creationId xmlns:a16="http://schemas.microsoft.com/office/drawing/2014/main" id="{E1B8000B-C639-47EA-B8CA-1327F0E1DB95}"/>
              </a:ext>
            </a:extLst>
          </p:cNvPr>
          <p:cNvSpPr txBox="1"/>
          <p:nvPr/>
        </p:nvSpPr>
        <p:spPr>
          <a:xfrm>
            <a:off x="4024850" y="4788362"/>
            <a:ext cx="696034" cy="287771"/>
          </a:xfrm>
          <a:prstGeom prst="rect">
            <a:avLst/>
          </a:prstGeom>
          <a:noFill/>
        </p:spPr>
        <p:txBody>
          <a:bodyPr wrap="square" rtlCol="0">
            <a:spAutoFit/>
          </a:bodyPr>
          <a:lstStyle/>
          <a:p>
            <a:r>
              <a:rPr lang="en-US" sz="1050" dirty="0">
                <a:latin typeface="Calibri" panose="020F0502020204030204" pitchFamily="34" charset="0"/>
                <a:cs typeface="Calibri" panose="020F0502020204030204" pitchFamily="34" charset="0"/>
              </a:rPr>
              <a:t>Service</a:t>
            </a:r>
            <a:endParaRPr lang="ru-RU" sz="1050" dirty="0">
              <a:latin typeface="Calibri" panose="020F0502020204030204" pitchFamily="34" charset="0"/>
              <a:cs typeface="Calibri" panose="020F0502020204030204" pitchFamily="34" charset="0"/>
            </a:endParaRPr>
          </a:p>
        </p:txBody>
      </p:sp>
      <p:sp>
        <p:nvSpPr>
          <p:cNvPr id="26" name="TextBox 25">
            <a:extLst>
              <a:ext uri="{FF2B5EF4-FFF2-40B4-BE49-F238E27FC236}">
                <a16:creationId xmlns:a16="http://schemas.microsoft.com/office/drawing/2014/main" id="{3656F740-C011-46BC-866E-9D984A6A21EE}"/>
              </a:ext>
            </a:extLst>
          </p:cNvPr>
          <p:cNvSpPr txBox="1"/>
          <p:nvPr/>
        </p:nvSpPr>
        <p:spPr>
          <a:xfrm>
            <a:off x="3398668" y="5265087"/>
            <a:ext cx="696034" cy="287771"/>
          </a:xfrm>
          <a:prstGeom prst="rect">
            <a:avLst/>
          </a:prstGeom>
          <a:noFill/>
        </p:spPr>
        <p:txBody>
          <a:bodyPr wrap="square" rtlCol="0">
            <a:spAutoFit/>
          </a:bodyPr>
          <a:lstStyle/>
          <a:p>
            <a:r>
              <a:rPr lang="en-US" sz="1050" dirty="0">
                <a:latin typeface="Calibri" panose="020F0502020204030204" pitchFamily="34" charset="0"/>
                <a:cs typeface="Calibri" panose="020F0502020204030204" pitchFamily="34" charset="0"/>
              </a:rPr>
              <a:t>Offers</a:t>
            </a:r>
            <a:endParaRPr lang="ru-RU" sz="1050" dirty="0">
              <a:latin typeface="Calibri" panose="020F0502020204030204" pitchFamily="34" charset="0"/>
              <a:cs typeface="Calibri" panose="020F0502020204030204" pitchFamily="34" charset="0"/>
            </a:endParaRPr>
          </a:p>
        </p:txBody>
      </p:sp>
      <p:sp>
        <p:nvSpPr>
          <p:cNvPr id="27" name="TextBox 26">
            <a:extLst>
              <a:ext uri="{FF2B5EF4-FFF2-40B4-BE49-F238E27FC236}">
                <a16:creationId xmlns:a16="http://schemas.microsoft.com/office/drawing/2014/main" id="{E40397A1-BED7-41B7-B322-843E15597331}"/>
              </a:ext>
            </a:extLst>
          </p:cNvPr>
          <p:cNvSpPr txBox="1"/>
          <p:nvPr/>
        </p:nvSpPr>
        <p:spPr>
          <a:xfrm>
            <a:off x="4671460" y="4792003"/>
            <a:ext cx="696034" cy="287771"/>
          </a:xfrm>
          <a:prstGeom prst="rect">
            <a:avLst/>
          </a:prstGeom>
          <a:noFill/>
        </p:spPr>
        <p:txBody>
          <a:bodyPr wrap="square" rtlCol="0">
            <a:spAutoFit/>
          </a:bodyPr>
          <a:lstStyle/>
          <a:p>
            <a:r>
              <a:rPr lang="en-US" sz="1050" dirty="0">
                <a:latin typeface="Calibri" panose="020F0502020204030204" pitchFamily="34" charset="0"/>
                <a:cs typeface="Calibri" panose="020F0502020204030204" pitchFamily="34" charset="0"/>
              </a:rPr>
              <a:t>Bids</a:t>
            </a:r>
            <a:endParaRPr lang="ru-RU" sz="1050" dirty="0">
              <a:latin typeface="Calibri" panose="020F0502020204030204" pitchFamily="34" charset="0"/>
              <a:cs typeface="Calibri" panose="020F0502020204030204" pitchFamily="34" charset="0"/>
            </a:endParaRPr>
          </a:p>
        </p:txBody>
      </p:sp>
      <p:sp>
        <p:nvSpPr>
          <p:cNvPr id="28" name="TextBox 27">
            <a:extLst>
              <a:ext uri="{FF2B5EF4-FFF2-40B4-BE49-F238E27FC236}">
                <a16:creationId xmlns:a16="http://schemas.microsoft.com/office/drawing/2014/main" id="{B54EBEBD-B1F5-43D1-B5AA-1A5FFF060EFE}"/>
              </a:ext>
            </a:extLst>
          </p:cNvPr>
          <p:cNvSpPr txBox="1"/>
          <p:nvPr/>
        </p:nvSpPr>
        <p:spPr>
          <a:xfrm>
            <a:off x="5190320" y="5265087"/>
            <a:ext cx="840731" cy="287771"/>
          </a:xfrm>
          <a:prstGeom prst="rect">
            <a:avLst/>
          </a:prstGeom>
          <a:noFill/>
        </p:spPr>
        <p:txBody>
          <a:bodyPr wrap="square" rtlCol="0">
            <a:spAutoFit/>
          </a:bodyPr>
          <a:lstStyle/>
          <a:p>
            <a:r>
              <a:rPr lang="en-US" sz="1050" dirty="0">
                <a:latin typeface="Calibri" panose="020F0502020204030204" pitchFamily="34" charset="0"/>
                <a:cs typeface="Calibri" panose="020F0502020204030204" pitchFamily="34" charset="0"/>
              </a:rPr>
              <a:t>Requests</a:t>
            </a:r>
            <a:endParaRPr lang="ru-RU" sz="1050" dirty="0">
              <a:latin typeface="Calibri" panose="020F0502020204030204" pitchFamily="34" charset="0"/>
              <a:cs typeface="Calibri" panose="020F0502020204030204" pitchFamily="34" charset="0"/>
            </a:endParaRPr>
          </a:p>
        </p:txBody>
      </p:sp>
      <p:sp>
        <p:nvSpPr>
          <p:cNvPr id="4" name="Прямоугольник 3">
            <a:extLst>
              <a:ext uri="{FF2B5EF4-FFF2-40B4-BE49-F238E27FC236}">
                <a16:creationId xmlns:a16="http://schemas.microsoft.com/office/drawing/2014/main" id="{6433045F-20C6-4C36-9A92-09EEBF68654C}"/>
              </a:ext>
            </a:extLst>
          </p:cNvPr>
          <p:cNvSpPr/>
          <p:nvPr/>
        </p:nvSpPr>
        <p:spPr>
          <a:xfrm>
            <a:off x="2986481" y="3858313"/>
            <a:ext cx="838200" cy="2165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9" name="TextBox 28">
            <a:extLst>
              <a:ext uri="{FF2B5EF4-FFF2-40B4-BE49-F238E27FC236}">
                <a16:creationId xmlns:a16="http://schemas.microsoft.com/office/drawing/2014/main" id="{A7AC3E74-A7E2-427B-A380-EDC8D2B37930}"/>
              </a:ext>
            </a:extLst>
          </p:cNvPr>
          <p:cNvSpPr txBox="1"/>
          <p:nvPr/>
        </p:nvSpPr>
        <p:spPr>
          <a:xfrm>
            <a:off x="2584610" y="3842348"/>
            <a:ext cx="1558265" cy="304699"/>
          </a:xfrm>
          <a:prstGeom prst="rect">
            <a:avLst/>
          </a:prstGeom>
          <a:noFill/>
          <a:ln w="34925">
            <a:noFill/>
          </a:ln>
        </p:spPr>
        <p:txBody>
          <a:bodyPr wrap="square" rtlCol="0">
            <a:spAutoFit/>
          </a:bodyPr>
          <a:lstStyle/>
          <a:p>
            <a:pPr algn="ctr"/>
            <a:r>
              <a:rPr lang="en-US" sz="1200" b="1" dirty="0">
                <a:latin typeface="Calibri" panose="020F0502020204030204" pitchFamily="34" charset="0"/>
                <a:cs typeface="Calibri" panose="020F0502020204030204" pitchFamily="34" charset="0"/>
              </a:rPr>
              <a:t>List of services</a:t>
            </a:r>
            <a:endParaRPr lang="ru-RU" sz="1200" b="1" dirty="0">
              <a:latin typeface="Calibri" panose="020F0502020204030204" pitchFamily="34" charset="0"/>
              <a:cs typeface="Calibri" panose="020F0502020204030204" pitchFamily="34" charset="0"/>
            </a:endParaRPr>
          </a:p>
        </p:txBody>
      </p:sp>
      <p:sp>
        <p:nvSpPr>
          <p:cNvPr id="30" name="TextBox 29">
            <a:extLst>
              <a:ext uri="{FF2B5EF4-FFF2-40B4-BE49-F238E27FC236}">
                <a16:creationId xmlns:a16="http://schemas.microsoft.com/office/drawing/2014/main" id="{DF4FDDC1-AE4E-49DD-B07E-B6F294D93075}"/>
              </a:ext>
            </a:extLst>
          </p:cNvPr>
          <p:cNvSpPr txBox="1"/>
          <p:nvPr/>
        </p:nvSpPr>
        <p:spPr>
          <a:xfrm>
            <a:off x="4902604" y="3863901"/>
            <a:ext cx="1826811" cy="304699"/>
          </a:xfrm>
          <a:prstGeom prst="rect">
            <a:avLst/>
          </a:prstGeom>
          <a:noFill/>
          <a:ln w="34925">
            <a:noFill/>
          </a:ln>
        </p:spPr>
        <p:txBody>
          <a:bodyPr wrap="square" rtlCol="0">
            <a:spAutoFit/>
          </a:bodyPr>
          <a:lstStyle/>
          <a:p>
            <a:pPr algn="ctr"/>
            <a:r>
              <a:rPr lang="en-US" sz="1200" b="1" dirty="0">
                <a:latin typeface="Calibri" panose="020F0502020204030204" pitchFamily="34" charset="0"/>
                <a:cs typeface="Calibri" panose="020F0502020204030204" pitchFamily="34" charset="0"/>
              </a:rPr>
              <a:t>List of requests</a:t>
            </a:r>
            <a:endParaRPr lang="ru-RU" sz="1200" b="1" dirty="0">
              <a:latin typeface="Calibri" panose="020F0502020204030204" pitchFamily="34" charset="0"/>
              <a:cs typeface="Calibri" panose="020F0502020204030204" pitchFamily="34" charset="0"/>
            </a:endParaRPr>
          </a:p>
        </p:txBody>
      </p:sp>
      <p:sp>
        <p:nvSpPr>
          <p:cNvPr id="31" name="TextBox 30">
            <a:extLst>
              <a:ext uri="{FF2B5EF4-FFF2-40B4-BE49-F238E27FC236}">
                <a16:creationId xmlns:a16="http://schemas.microsoft.com/office/drawing/2014/main" id="{03A930CF-602C-4AA7-B32B-42453A1B7C5B}"/>
              </a:ext>
            </a:extLst>
          </p:cNvPr>
          <p:cNvSpPr txBox="1"/>
          <p:nvPr/>
        </p:nvSpPr>
        <p:spPr>
          <a:xfrm>
            <a:off x="3043494" y="6395793"/>
            <a:ext cx="3076884" cy="338554"/>
          </a:xfrm>
          <a:prstGeom prst="rect">
            <a:avLst/>
          </a:prstGeom>
          <a:noFill/>
        </p:spPr>
        <p:txBody>
          <a:bodyPr wrap="square" rtlCol="0">
            <a:spAutoFit/>
          </a:bodyPr>
          <a:lstStyle/>
          <a:p>
            <a:pPr algn="ctr"/>
            <a:r>
              <a:rPr lang="en-US" sz="1600" b="1" dirty="0">
                <a:latin typeface="Calibri" panose="020F0502020204030204" pitchFamily="34" charset="0"/>
                <a:cs typeface="Calibri" panose="020F0502020204030204" pitchFamily="34" charset="0"/>
              </a:rPr>
              <a:t>Retail client</a:t>
            </a:r>
            <a:endParaRPr lang="ru-RU" sz="1600" b="1" dirty="0">
              <a:latin typeface="Calibri" panose="020F0502020204030204" pitchFamily="34" charset="0"/>
              <a:cs typeface="Calibri" panose="020F0502020204030204" pitchFamily="34" charset="0"/>
            </a:endParaRPr>
          </a:p>
        </p:txBody>
      </p:sp>
      <p:sp>
        <p:nvSpPr>
          <p:cNvPr id="32" name="TextBox 31">
            <a:extLst>
              <a:ext uri="{FF2B5EF4-FFF2-40B4-BE49-F238E27FC236}">
                <a16:creationId xmlns:a16="http://schemas.microsoft.com/office/drawing/2014/main" id="{089DFF29-A7EC-41DF-807C-07C02D1913B1}"/>
              </a:ext>
            </a:extLst>
          </p:cNvPr>
          <p:cNvSpPr txBox="1"/>
          <p:nvPr/>
        </p:nvSpPr>
        <p:spPr>
          <a:xfrm>
            <a:off x="6137796" y="1977593"/>
            <a:ext cx="774476" cy="253916"/>
          </a:xfrm>
          <a:prstGeom prst="rect">
            <a:avLst/>
          </a:prstGeom>
          <a:noFill/>
        </p:spPr>
        <p:txBody>
          <a:bodyPr wrap="square" rtlCol="0">
            <a:spAutoFit/>
          </a:bodyPr>
          <a:lstStyle/>
          <a:p>
            <a:r>
              <a:rPr lang="en-US" sz="1050" dirty="0">
                <a:latin typeface="Calibri" panose="020F0502020204030204" pitchFamily="34" charset="0"/>
                <a:cs typeface="Calibri" panose="020F0502020204030204" pitchFamily="34" charset="0"/>
              </a:rPr>
              <a:t>Scoring</a:t>
            </a:r>
            <a:endParaRPr lang="ru-RU" sz="1050" dirty="0">
              <a:latin typeface="Calibri" panose="020F0502020204030204" pitchFamily="34" charset="0"/>
              <a:cs typeface="Calibri" panose="020F0502020204030204" pitchFamily="34" charset="0"/>
            </a:endParaRPr>
          </a:p>
        </p:txBody>
      </p:sp>
      <p:sp>
        <p:nvSpPr>
          <p:cNvPr id="33" name="TextBox 32">
            <a:extLst>
              <a:ext uri="{FF2B5EF4-FFF2-40B4-BE49-F238E27FC236}">
                <a16:creationId xmlns:a16="http://schemas.microsoft.com/office/drawing/2014/main" id="{0D9CAD45-488B-4571-BB94-FF167388C120}"/>
              </a:ext>
            </a:extLst>
          </p:cNvPr>
          <p:cNvSpPr txBox="1"/>
          <p:nvPr/>
        </p:nvSpPr>
        <p:spPr>
          <a:xfrm>
            <a:off x="2833862" y="2484089"/>
            <a:ext cx="774476" cy="253916"/>
          </a:xfrm>
          <a:prstGeom prst="rect">
            <a:avLst/>
          </a:prstGeom>
          <a:noFill/>
        </p:spPr>
        <p:txBody>
          <a:bodyPr wrap="square" rtlCol="0">
            <a:spAutoFit/>
          </a:bodyPr>
          <a:lstStyle/>
          <a:p>
            <a:r>
              <a:rPr lang="en-US" sz="1050" dirty="0">
                <a:latin typeface="Calibri" panose="020F0502020204030204" pitchFamily="34" charset="0"/>
                <a:cs typeface="Calibri" panose="020F0502020204030204" pitchFamily="34" charset="0"/>
              </a:rPr>
              <a:t>Scoring</a:t>
            </a:r>
            <a:endParaRPr lang="ru-RU" sz="1050" dirty="0">
              <a:latin typeface="Calibri" panose="020F0502020204030204" pitchFamily="34" charset="0"/>
              <a:cs typeface="Calibri" panose="020F0502020204030204" pitchFamily="34" charset="0"/>
            </a:endParaRPr>
          </a:p>
        </p:txBody>
      </p:sp>
      <p:sp>
        <p:nvSpPr>
          <p:cNvPr id="34" name="TextBox 33">
            <a:extLst>
              <a:ext uri="{FF2B5EF4-FFF2-40B4-BE49-F238E27FC236}">
                <a16:creationId xmlns:a16="http://schemas.microsoft.com/office/drawing/2014/main" id="{79F52508-FEBA-49A8-BDB6-76007A6661B5}"/>
              </a:ext>
            </a:extLst>
          </p:cNvPr>
          <p:cNvSpPr txBox="1"/>
          <p:nvPr/>
        </p:nvSpPr>
        <p:spPr>
          <a:xfrm>
            <a:off x="2210234" y="1977593"/>
            <a:ext cx="774476" cy="253916"/>
          </a:xfrm>
          <a:prstGeom prst="rect">
            <a:avLst/>
          </a:prstGeom>
          <a:noFill/>
        </p:spPr>
        <p:txBody>
          <a:bodyPr wrap="square" rtlCol="0">
            <a:spAutoFit/>
          </a:bodyPr>
          <a:lstStyle/>
          <a:p>
            <a:pPr algn="r"/>
            <a:r>
              <a:rPr lang="en-US" sz="1050" dirty="0">
                <a:latin typeface="Calibri" panose="020F0502020204030204" pitchFamily="34" charset="0"/>
                <a:cs typeface="Calibri" panose="020F0502020204030204" pitchFamily="34" charset="0"/>
              </a:rPr>
              <a:t>Data input</a:t>
            </a:r>
            <a:endParaRPr lang="ru-RU" sz="1050" dirty="0">
              <a:latin typeface="Calibri" panose="020F0502020204030204" pitchFamily="34" charset="0"/>
              <a:cs typeface="Calibri" panose="020F0502020204030204" pitchFamily="34" charset="0"/>
            </a:endParaRPr>
          </a:p>
        </p:txBody>
      </p:sp>
      <p:sp>
        <p:nvSpPr>
          <p:cNvPr id="35" name="TextBox 34">
            <a:extLst>
              <a:ext uri="{FF2B5EF4-FFF2-40B4-BE49-F238E27FC236}">
                <a16:creationId xmlns:a16="http://schemas.microsoft.com/office/drawing/2014/main" id="{44914A85-81C6-48C9-8CEC-4276DEFAC2DA}"/>
              </a:ext>
            </a:extLst>
          </p:cNvPr>
          <p:cNvSpPr txBox="1"/>
          <p:nvPr/>
        </p:nvSpPr>
        <p:spPr>
          <a:xfrm>
            <a:off x="5559645" y="2484089"/>
            <a:ext cx="774476" cy="253916"/>
          </a:xfrm>
          <a:prstGeom prst="rect">
            <a:avLst/>
          </a:prstGeom>
          <a:noFill/>
        </p:spPr>
        <p:txBody>
          <a:bodyPr wrap="square" rtlCol="0">
            <a:spAutoFit/>
          </a:bodyPr>
          <a:lstStyle/>
          <a:p>
            <a:pPr algn="r"/>
            <a:r>
              <a:rPr lang="en-US" sz="1050" dirty="0">
                <a:latin typeface="Calibri" panose="020F0502020204030204" pitchFamily="34" charset="0"/>
                <a:cs typeface="Calibri" panose="020F0502020204030204" pitchFamily="34" charset="0"/>
              </a:rPr>
              <a:t>Data input</a:t>
            </a:r>
            <a:endParaRPr lang="ru-RU" sz="1050" dirty="0">
              <a:latin typeface="Calibri" panose="020F0502020204030204" pitchFamily="34" charset="0"/>
              <a:cs typeface="Calibri" panose="020F0502020204030204" pitchFamily="34" charset="0"/>
            </a:endParaRPr>
          </a:p>
        </p:txBody>
      </p:sp>
      <p:sp>
        <p:nvSpPr>
          <p:cNvPr id="36" name="TextBox 35">
            <a:extLst>
              <a:ext uri="{FF2B5EF4-FFF2-40B4-BE49-F238E27FC236}">
                <a16:creationId xmlns:a16="http://schemas.microsoft.com/office/drawing/2014/main" id="{48F70C0B-D5B3-46C3-B00B-67A5B59EE78A}"/>
              </a:ext>
            </a:extLst>
          </p:cNvPr>
          <p:cNvSpPr txBox="1"/>
          <p:nvPr/>
        </p:nvSpPr>
        <p:spPr>
          <a:xfrm>
            <a:off x="6786010" y="4001428"/>
            <a:ext cx="696034" cy="287771"/>
          </a:xfrm>
          <a:prstGeom prst="rect">
            <a:avLst/>
          </a:prstGeom>
          <a:noFill/>
        </p:spPr>
        <p:txBody>
          <a:bodyPr wrap="square" rtlCol="0">
            <a:spAutoFit/>
          </a:bodyPr>
          <a:lstStyle/>
          <a:p>
            <a:r>
              <a:rPr lang="en-US" sz="1050" dirty="0">
                <a:latin typeface="Calibri" panose="020F0502020204030204" pitchFamily="34" charset="0"/>
                <a:cs typeface="Calibri" panose="020F0502020204030204" pitchFamily="34" charset="0"/>
              </a:rPr>
              <a:t>Bids</a:t>
            </a:r>
            <a:endParaRPr lang="ru-RU" sz="1050" dirty="0">
              <a:latin typeface="Calibri" panose="020F0502020204030204" pitchFamily="34" charset="0"/>
              <a:cs typeface="Calibri" panose="020F0502020204030204" pitchFamily="34" charset="0"/>
            </a:endParaRPr>
          </a:p>
        </p:txBody>
      </p:sp>
      <p:sp>
        <p:nvSpPr>
          <p:cNvPr id="39" name="TextBox 38">
            <a:extLst>
              <a:ext uri="{FF2B5EF4-FFF2-40B4-BE49-F238E27FC236}">
                <a16:creationId xmlns:a16="http://schemas.microsoft.com/office/drawing/2014/main" id="{FD0D475A-C920-47D7-A1DA-D131CADC3188}"/>
              </a:ext>
            </a:extLst>
          </p:cNvPr>
          <p:cNvSpPr txBox="1"/>
          <p:nvPr/>
        </p:nvSpPr>
        <p:spPr>
          <a:xfrm>
            <a:off x="6247595" y="3507725"/>
            <a:ext cx="840731" cy="287771"/>
          </a:xfrm>
          <a:prstGeom prst="rect">
            <a:avLst/>
          </a:prstGeom>
          <a:noFill/>
        </p:spPr>
        <p:txBody>
          <a:bodyPr wrap="square" rtlCol="0">
            <a:spAutoFit/>
          </a:bodyPr>
          <a:lstStyle/>
          <a:p>
            <a:r>
              <a:rPr lang="en-US" sz="1050" dirty="0">
                <a:latin typeface="Calibri" panose="020F0502020204030204" pitchFamily="34" charset="0"/>
                <a:cs typeface="Calibri" panose="020F0502020204030204" pitchFamily="34" charset="0"/>
              </a:rPr>
              <a:t>Requests</a:t>
            </a:r>
            <a:endParaRPr lang="ru-RU" sz="1050" dirty="0">
              <a:latin typeface="Calibri" panose="020F0502020204030204" pitchFamily="34" charset="0"/>
              <a:cs typeface="Calibri" panose="020F0502020204030204" pitchFamily="34" charset="0"/>
            </a:endParaRPr>
          </a:p>
        </p:txBody>
      </p:sp>
      <p:sp>
        <p:nvSpPr>
          <p:cNvPr id="40" name="TextBox 39">
            <a:extLst>
              <a:ext uri="{FF2B5EF4-FFF2-40B4-BE49-F238E27FC236}">
                <a16:creationId xmlns:a16="http://schemas.microsoft.com/office/drawing/2014/main" id="{7F75B0A7-E821-4571-8784-27A72D7F4B51}"/>
              </a:ext>
            </a:extLst>
          </p:cNvPr>
          <p:cNvSpPr txBox="1"/>
          <p:nvPr/>
        </p:nvSpPr>
        <p:spPr>
          <a:xfrm>
            <a:off x="1766083" y="4003025"/>
            <a:ext cx="840731" cy="287771"/>
          </a:xfrm>
          <a:prstGeom prst="rect">
            <a:avLst/>
          </a:prstGeom>
          <a:noFill/>
        </p:spPr>
        <p:txBody>
          <a:bodyPr wrap="square" rtlCol="0">
            <a:spAutoFit/>
          </a:bodyPr>
          <a:lstStyle/>
          <a:p>
            <a:r>
              <a:rPr lang="en-US" sz="1050" dirty="0">
                <a:latin typeface="Calibri" panose="020F0502020204030204" pitchFamily="34" charset="0"/>
                <a:cs typeface="Calibri" panose="020F0502020204030204" pitchFamily="34" charset="0"/>
              </a:rPr>
              <a:t>Requests</a:t>
            </a:r>
            <a:endParaRPr lang="ru-RU" sz="1050" dirty="0">
              <a:latin typeface="Calibri" panose="020F0502020204030204" pitchFamily="34" charset="0"/>
              <a:cs typeface="Calibri" panose="020F0502020204030204" pitchFamily="34" charset="0"/>
            </a:endParaRPr>
          </a:p>
        </p:txBody>
      </p:sp>
      <p:sp>
        <p:nvSpPr>
          <p:cNvPr id="43" name="TextBox 42">
            <a:extLst>
              <a:ext uri="{FF2B5EF4-FFF2-40B4-BE49-F238E27FC236}">
                <a16:creationId xmlns:a16="http://schemas.microsoft.com/office/drawing/2014/main" id="{63FB59F9-1876-4C15-98D6-8E10DA5132C4}"/>
              </a:ext>
            </a:extLst>
          </p:cNvPr>
          <p:cNvSpPr txBox="1"/>
          <p:nvPr/>
        </p:nvSpPr>
        <p:spPr>
          <a:xfrm>
            <a:off x="2272250" y="3502487"/>
            <a:ext cx="696034" cy="287771"/>
          </a:xfrm>
          <a:prstGeom prst="rect">
            <a:avLst/>
          </a:prstGeom>
          <a:noFill/>
        </p:spPr>
        <p:txBody>
          <a:bodyPr wrap="square" rtlCol="0">
            <a:spAutoFit/>
          </a:bodyPr>
          <a:lstStyle/>
          <a:p>
            <a:r>
              <a:rPr lang="en-US" sz="1050" dirty="0">
                <a:latin typeface="Calibri" panose="020F0502020204030204" pitchFamily="34" charset="0"/>
                <a:cs typeface="Calibri" panose="020F0502020204030204" pitchFamily="34" charset="0"/>
              </a:rPr>
              <a:t>Service</a:t>
            </a:r>
            <a:endParaRPr lang="ru-RU" sz="1050" dirty="0">
              <a:latin typeface="Calibri" panose="020F0502020204030204" pitchFamily="34" charset="0"/>
              <a:cs typeface="Calibri" panose="020F0502020204030204" pitchFamily="34" charset="0"/>
            </a:endParaRPr>
          </a:p>
        </p:txBody>
      </p:sp>
      <p:sp>
        <p:nvSpPr>
          <p:cNvPr id="44" name="TextBox 43">
            <a:extLst>
              <a:ext uri="{FF2B5EF4-FFF2-40B4-BE49-F238E27FC236}">
                <a16:creationId xmlns:a16="http://schemas.microsoft.com/office/drawing/2014/main" id="{7B549FC6-4E71-4D07-BDA4-8E7D5891BD31}"/>
              </a:ext>
            </a:extLst>
          </p:cNvPr>
          <p:cNvSpPr txBox="1"/>
          <p:nvPr/>
        </p:nvSpPr>
        <p:spPr>
          <a:xfrm>
            <a:off x="2947435" y="3606140"/>
            <a:ext cx="696034" cy="287771"/>
          </a:xfrm>
          <a:prstGeom prst="rect">
            <a:avLst/>
          </a:prstGeom>
          <a:noFill/>
        </p:spPr>
        <p:txBody>
          <a:bodyPr wrap="square" rtlCol="0">
            <a:spAutoFit/>
          </a:bodyPr>
          <a:lstStyle/>
          <a:p>
            <a:r>
              <a:rPr lang="en-US" sz="1050" dirty="0">
                <a:latin typeface="Calibri" panose="020F0502020204030204" pitchFamily="34" charset="0"/>
                <a:cs typeface="Calibri" panose="020F0502020204030204" pitchFamily="34" charset="0"/>
              </a:rPr>
              <a:t>Bids</a:t>
            </a:r>
            <a:endParaRPr lang="ru-RU" sz="1050" dirty="0">
              <a:latin typeface="Calibri" panose="020F0502020204030204" pitchFamily="34" charset="0"/>
              <a:cs typeface="Calibri" panose="020F0502020204030204" pitchFamily="34" charset="0"/>
            </a:endParaRPr>
          </a:p>
        </p:txBody>
      </p:sp>
      <p:sp>
        <p:nvSpPr>
          <p:cNvPr id="45" name="TextBox 44">
            <a:extLst>
              <a:ext uri="{FF2B5EF4-FFF2-40B4-BE49-F238E27FC236}">
                <a16:creationId xmlns:a16="http://schemas.microsoft.com/office/drawing/2014/main" id="{5CFFC606-A7CE-4DB1-8D14-0B0962B2704F}"/>
              </a:ext>
            </a:extLst>
          </p:cNvPr>
          <p:cNvSpPr txBox="1"/>
          <p:nvPr/>
        </p:nvSpPr>
        <p:spPr>
          <a:xfrm>
            <a:off x="3028145" y="3141012"/>
            <a:ext cx="840731" cy="287771"/>
          </a:xfrm>
          <a:prstGeom prst="rect">
            <a:avLst/>
          </a:prstGeom>
          <a:noFill/>
        </p:spPr>
        <p:txBody>
          <a:bodyPr wrap="square" rtlCol="0">
            <a:spAutoFit/>
          </a:bodyPr>
          <a:lstStyle/>
          <a:p>
            <a:r>
              <a:rPr lang="en-US" sz="1050" dirty="0">
                <a:latin typeface="Calibri" panose="020F0502020204030204" pitchFamily="34" charset="0"/>
                <a:cs typeface="Calibri" panose="020F0502020204030204" pitchFamily="34" charset="0"/>
              </a:rPr>
              <a:t>Requests</a:t>
            </a:r>
            <a:endParaRPr lang="ru-RU" sz="1050" dirty="0">
              <a:latin typeface="Calibri" panose="020F0502020204030204" pitchFamily="34" charset="0"/>
              <a:cs typeface="Calibri" panose="020F0502020204030204" pitchFamily="34" charset="0"/>
            </a:endParaRPr>
          </a:p>
        </p:txBody>
      </p:sp>
      <p:sp>
        <p:nvSpPr>
          <p:cNvPr id="46" name="TextBox 45">
            <a:extLst>
              <a:ext uri="{FF2B5EF4-FFF2-40B4-BE49-F238E27FC236}">
                <a16:creationId xmlns:a16="http://schemas.microsoft.com/office/drawing/2014/main" id="{CE3142A7-C011-4E2E-8847-1E8B5EC7A90C}"/>
              </a:ext>
            </a:extLst>
          </p:cNvPr>
          <p:cNvSpPr txBox="1"/>
          <p:nvPr/>
        </p:nvSpPr>
        <p:spPr>
          <a:xfrm>
            <a:off x="5790395" y="3655362"/>
            <a:ext cx="840731" cy="287771"/>
          </a:xfrm>
          <a:prstGeom prst="rect">
            <a:avLst/>
          </a:prstGeom>
          <a:noFill/>
        </p:spPr>
        <p:txBody>
          <a:bodyPr wrap="square" rtlCol="0">
            <a:spAutoFit/>
          </a:bodyPr>
          <a:lstStyle/>
          <a:p>
            <a:r>
              <a:rPr lang="en-US" sz="1050" dirty="0">
                <a:latin typeface="Calibri" panose="020F0502020204030204" pitchFamily="34" charset="0"/>
                <a:cs typeface="Calibri" panose="020F0502020204030204" pitchFamily="34" charset="0"/>
              </a:rPr>
              <a:t>Requests</a:t>
            </a:r>
            <a:endParaRPr lang="ru-RU" sz="1050" dirty="0">
              <a:latin typeface="Calibri" panose="020F0502020204030204" pitchFamily="34" charset="0"/>
              <a:cs typeface="Calibri" panose="020F0502020204030204" pitchFamily="34" charset="0"/>
            </a:endParaRPr>
          </a:p>
        </p:txBody>
      </p:sp>
      <p:sp>
        <p:nvSpPr>
          <p:cNvPr id="47" name="TextBox 46">
            <a:extLst>
              <a:ext uri="{FF2B5EF4-FFF2-40B4-BE49-F238E27FC236}">
                <a16:creationId xmlns:a16="http://schemas.microsoft.com/office/drawing/2014/main" id="{BB3C904F-178C-4BDD-AC50-482FCB4DDCF6}"/>
              </a:ext>
            </a:extLst>
          </p:cNvPr>
          <p:cNvSpPr txBox="1"/>
          <p:nvPr/>
        </p:nvSpPr>
        <p:spPr>
          <a:xfrm>
            <a:off x="5539325" y="3126250"/>
            <a:ext cx="696034" cy="287771"/>
          </a:xfrm>
          <a:prstGeom prst="rect">
            <a:avLst/>
          </a:prstGeom>
          <a:noFill/>
        </p:spPr>
        <p:txBody>
          <a:bodyPr wrap="square" rtlCol="0">
            <a:spAutoFit/>
          </a:bodyPr>
          <a:lstStyle/>
          <a:p>
            <a:r>
              <a:rPr lang="en-US" sz="1050" dirty="0">
                <a:latin typeface="Calibri" panose="020F0502020204030204" pitchFamily="34" charset="0"/>
                <a:cs typeface="Calibri" panose="020F0502020204030204" pitchFamily="34" charset="0"/>
              </a:rPr>
              <a:t>Service</a:t>
            </a:r>
            <a:endParaRPr lang="ru-RU" sz="1050" dirty="0">
              <a:latin typeface="Calibri" panose="020F0502020204030204" pitchFamily="34" charset="0"/>
              <a:cs typeface="Calibri" panose="020F0502020204030204" pitchFamily="34" charset="0"/>
            </a:endParaRPr>
          </a:p>
        </p:txBody>
      </p:sp>
      <p:sp>
        <p:nvSpPr>
          <p:cNvPr id="42" name="Shape 107">
            <a:extLst>
              <a:ext uri="{FF2B5EF4-FFF2-40B4-BE49-F238E27FC236}">
                <a16:creationId xmlns:a16="http://schemas.microsoft.com/office/drawing/2014/main" id="{D77AB558-7EC7-454E-96B4-68938D2CF9AB}"/>
              </a:ext>
            </a:extLst>
          </p:cNvPr>
          <p:cNvSpPr txBox="1">
            <a:spLocks/>
          </p:cNvSpPr>
          <p:nvPr/>
        </p:nvSpPr>
        <p:spPr>
          <a:xfrm>
            <a:off x="261840" y="916304"/>
            <a:ext cx="7886700" cy="548266"/>
          </a:xfrm>
          <a:prstGeom prst="rect">
            <a:avLst/>
          </a:prstGeom>
          <a:noFill/>
          <a:ln>
            <a:noFill/>
          </a:ln>
        </p:spPr>
        <p:txBody>
          <a:bodyPr spcFirstLastPara="1" wrap="square" lIns="68569" tIns="34275" rIns="68569" bIns="3427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2400" b="1" dirty="0" err="1">
                <a:solidFill>
                  <a:schemeClr val="tx1"/>
                </a:solidFill>
              </a:rPr>
              <a:t>Opporty</a:t>
            </a:r>
            <a:r>
              <a:rPr lang="en-US" sz="2400" b="1" dirty="0">
                <a:solidFill>
                  <a:schemeClr val="tx1"/>
                </a:solidFill>
              </a:rPr>
              <a:t> Marketplace</a:t>
            </a:r>
          </a:p>
        </p:txBody>
      </p:sp>
    </p:spTree>
    <p:extLst>
      <p:ext uri="{BB962C8B-B14F-4D97-AF65-F5344CB8AC3E}">
        <p14:creationId xmlns:p14="http://schemas.microsoft.com/office/powerpoint/2010/main" val="1305561370"/>
      </p:ext>
    </p:extLst>
  </p:cSld>
  <p:clrMapOvr>
    <a:masterClrMapping/>
  </p:clrMapOvr>
  <p:transition spd="slow">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hape 135"/>
          <p:cNvSpPr txBox="1"/>
          <p:nvPr/>
        </p:nvSpPr>
        <p:spPr>
          <a:xfrm>
            <a:off x="865509" y="1881845"/>
            <a:ext cx="3614166" cy="4144486"/>
          </a:xfrm>
          <a:prstGeom prst="rect">
            <a:avLst/>
          </a:prstGeom>
          <a:noFill/>
          <a:ln>
            <a:noFill/>
          </a:ln>
        </p:spPr>
        <p:txBody>
          <a:bodyPr spcFirstLastPara="1" wrap="square" lIns="68569" tIns="34275" rIns="68569" bIns="34275" anchor="t" anchorCtr="0">
            <a:noAutofit/>
          </a:bodyPr>
          <a:lstStyle/>
          <a:p>
            <a:pPr>
              <a:spcBef>
                <a:spcPts val="750"/>
              </a:spcBef>
              <a:buClr>
                <a:schemeClr val="dk1"/>
              </a:buClr>
              <a:buSzPts val="1850"/>
            </a:pPr>
            <a:r>
              <a:rPr lang="en-US" sz="1600" dirty="0">
                <a:solidFill>
                  <a:schemeClr val="dk1"/>
                </a:solidFill>
                <a:latin typeface="Calibri"/>
                <a:ea typeface="Calibri"/>
                <a:cs typeface="Calibri"/>
                <a:sym typeface="Calibri"/>
              </a:rPr>
              <a:t>Post requests for proposals and receive bids from proven business community members</a:t>
            </a:r>
            <a:endParaRPr lang="ru-RU" sz="1600" dirty="0">
              <a:solidFill>
                <a:schemeClr val="dk1"/>
              </a:solidFill>
              <a:latin typeface="Calibri"/>
              <a:ea typeface="Calibri"/>
              <a:cs typeface="Calibri"/>
              <a:sym typeface="Calibri"/>
            </a:endParaRPr>
          </a:p>
          <a:p>
            <a:pPr>
              <a:spcBef>
                <a:spcPts val="750"/>
              </a:spcBef>
              <a:buClr>
                <a:schemeClr val="dk1"/>
              </a:buClr>
              <a:buSzPts val="1850"/>
            </a:pPr>
            <a:endParaRPr sz="1350" dirty="0">
              <a:solidFill>
                <a:schemeClr val="dk1"/>
              </a:solidFill>
              <a:latin typeface="Calibri"/>
              <a:ea typeface="Calibri"/>
              <a:cs typeface="Calibri"/>
              <a:sym typeface="Calibri"/>
            </a:endParaRPr>
          </a:p>
          <a:p>
            <a:pPr>
              <a:spcBef>
                <a:spcPts val="750"/>
              </a:spcBef>
              <a:buClr>
                <a:schemeClr val="dk1"/>
              </a:buClr>
              <a:buSzPts val="2035"/>
            </a:pPr>
            <a:r>
              <a:rPr lang="en-US" sz="1600" dirty="0">
                <a:solidFill>
                  <a:schemeClr val="dk1"/>
                </a:solidFill>
                <a:latin typeface="Calibri"/>
                <a:ea typeface="Calibri"/>
                <a:cs typeface="Calibri"/>
                <a:sym typeface="Calibri"/>
              </a:rPr>
              <a:t>Build your own business reputation by executing deals, providing services, and educating the community</a:t>
            </a:r>
            <a:endParaRPr lang="ru-RU" sz="1600" dirty="0">
              <a:solidFill>
                <a:schemeClr val="dk1"/>
              </a:solidFill>
              <a:latin typeface="Calibri"/>
              <a:ea typeface="Calibri"/>
              <a:cs typeface="Calibri"/>
              <a:sym typeface="Calibri"/>
            </a:endParaRPr>
          </a:p>
          <a:p>
            <a:pPr>
              <a:spcBef>
                <a:spcPts val="750"/>
              </a:spcBef>
              <a:buClr>
                <a:schemeClr val="dk1"/>
              </a:buClr>
              <a:buSzPts val="2035"/>
            </a:pPr>
            <a:endParaRPr sz="1350" dirty="0">
              <a:solidFill>
                <a:schemeClr val="dk1"/>
              </a:solidFill>
              <a:latin typeface="Calibri"/>
              <a:ea typeface="Calibri"/>
              <a:cs typeface="Calibri"/>
              <a:sym typeface="Calibri"/>
            </a:endParaRPr>
          </a:p>
          <a:p>
            <a:pPr>
              <a:spcBef>
                <a:spcPts val="750"/>
              </a:spcBef>
              <a:buClr>
                <a:schemeClr val="dk1"/>
              </a:buClr>
              <a:buSzPts val="2035"/>
            </a:pPr>
            <a:r>
              <a:rPr lang="en-US" sz="1600" dirty="0">
                <a:solidFill>
                  <a:schemeClr val="dk1"/>
                </a:solidFill>
                <a:latin typeface="Calibri"/>
                <a:ea typeface="Calibri"/>
                <a:cs typeface="Calibri"/>
                <a:sym typeface="Calibri"/>
              </a:rPr>
              <a:t>Log in niche-oriented offers to target specific, niche-focused audiences </a:t>
            </a:r>
            <a:endParaRPr lang="ru-RU" sz="1600" dirty="0">
              <a:solidFill>
                <a:schemeClr val="dk1"/>
              </a:solidFill>
              <a:latin typeface="Calibri"/>
              <a:ea typeface="Calibri"/>
              <a:cs typeface="Calibri"/>
              <a:sym typeface="Calibri"/>
            </a:endParaRPr>
          </a:p>
          <a:p>
            <a:pPr>
              <a:spcBef>
                <a:spcPts val="750"/>
              </a:spcBef>
              <a:buClr>
                <a:schemeClr val="dk1"/>
              </a:buClr>
              <a:buSzPts val="2035"/>
            </a:pPr>
            <a:endParaRPr sz="1350" dirty="0">
              <a:solidFill>
                <a:schemeClr val="dk1"/>
              </a:solidFill>
              <a:latin typeface="Calibri"/>
              <a:ea typeface="Calibri"/>
              <a:cs typeface="Calibri"/>
              <a:sym typeface="Calibri"/>
            </a:endParaRPr>
          </a:p>
          <a:p>
            <a:pPr>
              <a:spcBef>
                <a:spcPts val="750"/>
              </a:spcBef>
              <a:buClr>
                <a:schemeClr val="dk1"/>
              </a:buClr>
              <a:buSzPts val="2035"/>
            </a:pPr>
            <a:r>
              <a:rPr lang="en-US" sz="1600" dirty="0">
                <a:solidFill>
                  <a:schemeClr val="dk1"/>
                </a:solidFill>
                <a:latin typeface="Calibri"/>
                <a:ea typeface="Calibri"/>
                <a:cs typeface="Calibri"/>
                <a:sym typeface="Calibri"/>
              </a:rPr>
              <a:t>Execute safe transactions protected by decentralized escrow</a:t>
            </a:r>
            <a:endParaRPr sz="1600" dirty="0">
              <a:solidFill>
                <a:schemeClr val="dk1"/>
              </a:solidFill>
              <a:latin typeface="Calibri" panose="020F0502020204030204" pitchFamily="34" charset="0"/>
              <a:ea typeface="Calibri"/>
              <a:cs typeface="Calibri" panose="020F0502020204030204" pitchFamily="34" charset="0"/>
              <a:sym typeface="Calibri"/>
            </a:endParaRPr>
          </a:p>
        </p:txBody>
      </p:sp>
      <p:pic>
        <p:nvPicPr>
          <p:cNvPr id="16" name="Shape 139"/>
          <p:cNvPicPr preferRelativeResize="0"/>
          <p:nvPr/>
        </p:nvPicPr>
        <p:blipFill rotWithShape="1">
          <a:blip r:embed="rId2">
            <a:alphaModFix/>
          </a:blip>
          <a:srcRect/>
          <a:stretch/>
        </p:blipFill>
        <p:spPr>
          <a:xfrm>
            <a:off x="325741" y="1989532"/>
            <a:ext cx="479768" cy="479768"/>
          </a:xfrm>
          <a:prstGeom prst="rect">
            <a:avLst/>
          </a:prstGeom>
          <a:noFill/>
          <a:ln>
            <a:noFill/>
          </a:ln>
          <a:effectLst>
            <a:outerShdw blurRad="63500" dist="25" algn="ctr" rotWithShape="0">
              <a:srgbClr val="000000">
                <a:alpha val="40000"/>
              </a:srgbClr>
            </a:outerShdw>
          </a:effectLst>
        </p:spPr>
      </p:pic>
      <p:pic>
        <p:nvPicPr>
          <p:cNvPr id="17" name="Shape 140"/>
          <p:cNvPicPr preferRelativeResize="0"/>
          <p:nvPr/>
        </p:nvPicPr>
        <p:blipFill rotWithShape="1">
          <a:blip r:embed="rId3">
            <a:alphaModFix/>
          </a:blip>
          <a:srcRect/>
          <a:stretch/>
        </p:blipFill>
        <p:spPr>
          <a:xfrm>
            <a:off x="340843" y="3112922"/>
            <a:ext cx="480600" cy="480600"/>
          </a:xfrm>
          <a:prstGeom prst="rect">
            <a:avLst/>
          </a:prstGeom>
          <a:noFill/>
          <a:ln>
            <a:noFill/>
          </a:ln>
          <a:effectLst>
            <a:outerShdw blurRad="63500" dist="25" algn="ctr" rotWithShape="0">
              <a:srgbClr val="000000">
                <a:alpha val="40000"/>
              </a:srgbClr>
            </a:outerShdw>
          </a:effectLst>
        </p:spPr>
      </p:pic>
      <p:pic>
        <p:nvPicPr>
          <p:cNvPr id="18" name="Shape 141"/>
          <p:cNvPicPr preferRelativeResize="0"/>
          <p:nvPr/>
        </p:nvPicPr>
        <p:blipFill rotWithShape="1">
          <a:blip r:embed="rId4">
            <a:alphaModFix/>
          </a:blip>
          <a:srcRect/>
          <a:stretch/>
        </p:blipFill>
        <p:spPr>
          <a:xfrm>
            <a:off x="365833" y="4268266"/>
            <a:ext cx="480600" cy="480600"/>
          </a:xfrm>
          <a:prstGeom prst="rect">
            <a:avLst/>
          </a:prstGeom>
          <a:noFill/>
          <a:ln>
            <a:noFill/>
          </a:ln>
          <a:effectLst>
            <a:outerShdw blurRad="63500" dist="25" algn="ctr" rotWithShape="0">
              <a:srgbClr val="000000">
                <a:alpha val="40000"/>
              </a:srgbClr>
            </a:outerShdw>
          </a:effectLst>
        </p:spPr>
      </p:pic>
      <p:pic>
        <p:nvPicPr>
          <p:cNvPr id="19" name="Shape 142"/>
          <p:cNvPicPr preferRelativeResize="0"/>
          <p:nvPr/>
        </p:nvPicPr>
        <p:blipFill rotWithShape="1">
          <a:blip r:embed="rId5">
            <a:alphaModFix/>
          </a:blip>
          <a:srcRect/>
          <a:stretch/>
        </p:blipFill>
        <p:spPr>
          <a:xfrm>
            <a:off x="340843" y="5154273"/>
            <a:ext cx="480600" cy="480600"/>
          </a:xfrm>
          <a:prstGeom prst="rect">
            <a:avLst/>
          </a:prstGeom>
          <a:noFill/>
          <a:ln>
            <a:noFill/>
          </a:ln>
          <a:effectLst>
            <a:outerShdw blurRad="63500" dist="25" algn="ctr" rotWithShape="0">
              <a:srgbClr val="000000">
                <a:alpha val="40000"/>
              </a:srgbClr>
            </a:outerShdw>
          </a:effectLst>
        </p:spPr>
      </p:pic>
      <p:pic>
        <p:nvPicPr>
          <p:cNvPr id="20" name="Shape 143"/>
          <p:cNvPicPr preferRelativeResize="0"/>
          <p:nvPr/>
        </p:nvPicPr>
        <p:blipFill rotWithShape="1">
          <a:blip r:embed="rId6">
            <a:alphaModFix/>
          </a:blip>
          <a:srcRect/>
          <a:stretch/>
        </p:blipFill>
        <p:spPr>
          <a:xfrm>
            <a:off x="4759919" y="2871047"/>
            <a:ext cx="476676" cy="476676"/>
          </a:xfrm>
          <a:prstGeom prst="rect">
            <a:avLst/>
          </a:prstGeom>
          <a:noFill/>
          <a:ln>
            <a:noFill/>
          </a:ln>
          <a:effectLst>
            <a:outerShdw blurRad="63500" dist="25" algn="ctr" rotWithShape="0">
              <a:srgbClr val="000000">
                <a:alpha val="40000"/>
              </a:srgbClr>
            </a:outerShdw>
          </a:effectLst>
        </p:spPr>
      </p:pic>
      <p:pic>
        <p:nvPicPr>
          <p:cNvPr id="21" name="Shape 144"/>
          <p:cNvPicPr preferRelativeResize="0"/>
          <p:nvPr/>
        </p:nvPicPr>
        <p:blipFill>
          <a:blip r:embed="rId7">
            <a:alphaModFix/>
          </a:blip>
          <a:stretch>
            <a:fillRect/>
          </a:stretch>
        </p:blipFill>
        <p:spPr>
          <a:xfrm>
            <a:off x="4756536" y="1989534"/>
            <a:ext cx="475793" cy="475793"/>
          </a:xfrm>
          <a:prstGeom prst="rect">
            <a:avLst/>
          </a:prstGeom>
          <a:noFill/>
          <a:ln>
            <a:noFill/>
          </a:ln>
          <a:effectLst>
            <a:outerShdw blurRad="57150" dist="9525" algn="bl" rotWithShape="0">
              <a:srgbClr val="000000">
                <a:alpha val="40000"/>
              </a:srgbClr>
            </a:outerShdw>
          </a:effectLst>
        </p:spPr>
      </p:pic>
      <p:pic>
        <p:nvPicPr>
          <p:cNvPr id="22" name="Рисунок 2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62421" y="4361918"/>
            <a:ext cx="462645" cy="462645"/>
          </a:xfrm>
          <a:prstGeom prst="rect">
            <a:avLst/>
          </a:prstGeom>
          <a:effectLst>
            <a:outerShdw blurRad="63500" sx="102000" sy="102000" algn="ctr" rotWithShape="0">
              <a:prstClr val="black">
                <a:alpha val="40000"/>
              </a:prstClr>
            </a:outerShdw>
          </a:effectLst>
        </p:spPr>
      </p:pic>
      <p:sp>
        <p:nvSpPr>
          <p:cNvPr id="14" name="Shape 107"/>
          <p:cNvSpPr txBox="1">
            <a:spLocks/>
          </p:cNvSpPr>
          <p:nvPr/>
        </p:nvSpPr>
        <p:spPr>
          <a:xfrm>
            <a:off x="261840" y="916304"/>
            <a:ext cx="7886700" cy="548266"/>
          </a:xfrm>
          <a:prstGeom prst="rect">
            <a:avLst/>
          </a:prstGeom>
          <a:noFill/>
          <a:ln>
            <a:noFill/>
          </a:ln>
        </p:spPr>
        <p:txBody>
          <a:bodyPr spcFirstLastPara="1" wrap="square" lIns="68569" tIns="34275" rIns="68569" bIns="3427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2400" b="1" dirty="0">
                <a:solidFill>
                  <a:schemeClr val="tx1"/>
                </a:solidFill>
              </a:rPr>
              <a:t>Marketplace</a:t>
            </a:r>
          </a:p>
        </p:txBody>
      </p:sp>
      <p:sp>
        <p:nvSpPr>
          <p:cNvPr id="23" name="Прямоугольник 22"/>
          <p:cNvSpPr/>
          <p:nvPr/>
        </p:nvSpPr>
        <p:spPr>
          <a:xfrm>
            <a:off x="0" y="363365"/>
            <a:ext cx="9144000" cy="13500"/>
          </a:xfrm>
          <a:prstGeom prst="rect">
            <a:avLst/>
          </a:prstGeom>
          <a:gradFill flip="none" rotWithShape="1">
            <a:gsLst>
              <a:gs pos="0">
                <a:srgbClr val="2962FF">
                  <a:lumMod val="100000"/>
                </a:srgbClr>
              </a:gs>
              <a:gs pos="100000">
                <a:srgbClr val="00B0FF"/>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200"/>
          </a:p>
        </p:txBody>
      </p:sp>
      <p:sp>
        <p:nvSpPr>
          <p:cNvPr id="24" name="Прямоугольник 23"/>
          <p:cNvSpPr/>
          <p:nvPr/>
        </p:nvSpPr>
        <p:spPr>
          <a:xfrm>
            <a:off x="0" y="269032"/>
            <a:ext cx="9144000" cy="88803"/>
          </a:xfrm>
          <a:prstGeom prst="rect">
            <a:avLst/>
          </a:prstGeom>
          <a:gradFill flip="none" rotWithShape="1">
            <a:gsLst>
              <a:gs pos="21000">
                <a:schemeClr val="bg1"/>
              </a:gs>
              <a:gs pos="100000">
                <a:schemeClr val="accent3">
                  <a:lumMod val="45000"/>
                  <a:lumOff val="5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050">
              <a:solidFill>
                <a:schemeClr val="tx1">
                  <a:lumMod val="85000"/>
                  <a:lumOff val="15000"/>
                </a:schemeClr>
              </a:solidFill>
            </a:endParaRPr>
          </a:p>
        </p:txBody>
      </p:sp>
      <p:pic>
        <p:nvPicPr>
          <p:cNvPr id="25" name="Рисунок 2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85417" y="112441"/>
            <a:ext cx="1140464" cy="183239"/>
          </a:xfrm>
          <a:prstGeom prst="rect">
            <a:avLst/>
          </a:prstGeom>
        </p:spPr>
      </p:pic>
      <p:sp>
        <p:nvSpPr>
          <p:cNvPr id="26" name="Shape 85"/>
          <p:cNvSpPr txBox="1">
            <a:spLocks/>
          </p:cNvSpPr>
          <p:nvPr/>
        </p:nvSpPr>
        <p:spPr>
          <a:xfrm>
            <a:off x="5732145" y="98545"/>
            <a:ext cx="3354309" cy="195813"/>
          </a:xfrm>
          <a:prstGeom prst="rect">
            <a:avLst/>
          </a:prstGeom>
          <a:noFill/>
          <a:ln>
            <a:noFill/>
          </a:ln>
        </p:spPr>
        <p:txBody>
          <a:bodyPr spcFirstLastPara="1" wrap="square" lIns="68569" tIns="34275" rIns="68569" bIns="34275" anchor="t" anchorCtr="0">
            <a:no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lgn="r">
              <a:spcBef>
                <a:spcPts val="0"/>
              </a:spcBef>
              <a:buSzPts val="2400"/>
              <a:buNone/>
            </a:pPr>
            <a:r>
              <a:rPr lang="en-US" sz="900" dirty="0">
                <a:solidFill>
                  <a:schemeClr val="tx1">
                    <a:lumMod val="75000"/>
                    <a:lumOff val="25000"/>
                  </a:schemeClr>
                </a:solidFill>
              </a:rPr>
              <a:t>The Future of Business Relations on the </a:t>
            </a:r>
            <a:r>
              <a:rPr lang="en-US" sz="900" dirty="0" err="1">
                <a:solidFill>
                  <a:schemeClr val="tx1">
                    <a:lumMod val="75000"/>
                    <a:lumOff val="25000"/>
                  </a:schemeClr>
                </a:solidFill>
              </a:rPr>
              <a:t>Blockchain</a:t>
            </a:r>
            <a:endParaRPr lang="en-US" sz="900" dirty="0">
              <a:solidFill>
                <a:schemeClr val="tx1">
                  <a:lumMod val="75000"/>
                  <a:lumOff val="25000"/>
                </a:schemeClr>
              </a:solidFill>
            </a:endParaRPr>
          </a:p>
        </p:txBody>
      </p:sp>
      <p:sp>
        <p:nvSpPr>
          <p:cNvPr id="27" name="Прямоугольник 26"/>
          <p:cNvSpPr/>
          <p:nvPr/>
        </p:nvSpPr>
        <p:spPr>
          <a:xfrm>
            <a:off x="0" y="0"/>
            <a:ext cx="9144000" cy="1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200"/>
          </a:p>
        </p:txBody>
      </p:sp>
      <p:sp>
        <p:nvSpPr>
          <p:cNvPr id="28" name="Shape 135"/>
          <p:cNvSpPr txBox="1"/>
          <p:nvPr/>
        </p:nvSpPr>
        <p:spPr>
          <a:xfrm>
            <a:off x="5280661" y="1881846"/>
            <a:ext cx="3634740" cy="4059850"/>
          </a:xfrm>
          <a:prstGeom prst="rect">
            <a:avLst/>
          </a:prstGeom>
          <a:noFill/>
          <a:ln>
            <a:noFill/>
          </a:ln>
        </p:spPr>
        <p:txBody>
          <a:bodyPr spcFirstLastPara="1" wrap="square" lIns="68569" tIns="34275" rIns="68569" bIns="34275" anchor="t" anchorCtr="0">
            <a:noAutofit/>
          </a:bodyPr>
          <a:lstStyle/>
          <a:p>
            <a:pPr>
              <a:spcBef>
                <a:spcPts val="750"/>
              </a:spcBef>
              <a:buClr>
                <a:schemeClr val="dk1"/>
              </a:buClr>
              <a:buSzPts val="2035"/>
            </a:pPr>
            <a:r>
              <a:rPr lang="en-US" sz="1600" dirty="0">
                <a:solidFill>
                  <a:schemeClr val="dk1"/>
                </a:solidFill>
                <a:latin typeface="Calibri"/>
                <a:ea typeface="Calibri"/>
                <a:cs typeface="Calibri"/>
                <a:sym typeface="Calibri"/>
              </a:rPr>
              <a:t>Get your services listed at the B2B service marketplace  </a:t>
            </a:r>
            <a:endParaRPr lang="ru-RU" sz="1600" dirty="0">
              <a:solidFill>
                <a:schemeClr val="dk1"/>
              </a:solidFill>
              <a:latin typeface="Calibri"/>
              <a:ea typeface="Calibri"/>
              <a:cs typeface="Calibri"/>
              <a:sym typeface="Calibri"/>
            </a:endParaRPr>
          </a:p>
          <a:p>
            <a:pPr>
              <a:spcBef>
                <a:spcPts val="750"/>
              </a:spcBef>
              <a:buClr>
                <a:schemeClr val="dk1"/>
              </a:buClr>
              <a:buSzPts val="2035"/>
            </a:pPr>
            <a:endParaRPr sz="1350" dirty="0">
              <a:solidFill>
                <a:schemeClr val="dk1"/>
              </a:solidFill>
              <a:latin typeface="Calibri"/>
              <a:ea typeface="Calibri"/>
              <a:cs typeface="Calibri"/>
              <a:sym typeface="Calibri"/>
            </a:endParaRPr>
          </a:p>
          <a:p>
            <a:pPr>
              <a:spcBef>
                <a:spcPts val="750"/>
              </a:spcBef>
              <a:buClr>
                <a:schemeClr val="dk1"/>
              </a:buClr>
              <a:buSzPts val="2035"/>
            </a:pPr>
            <a:r>
              <a:rPr lang="en-US" sz="1600" dirty="0">
                <a:solidFill>
                  <a:schemeClr val="dk1"/>
                </a:solidFill>
                <a:latin typeface="Calibri"/>
                <a:ea typeface="Calibri"/>
                <a:cs typeface="Calibri"/>
                <a:sym typeface="Calibri"/>
              </a:rPr>
              <a:t>Get rewarded for contributing to community development, and</a:t>
            </a:r>
            <a:r>
              <a:rPr lang="ru-RU" sz="1600" dirty="0">
                <a:solidFill>
                  <a:schemeClr val="dk1"/>
                </a:solidFill>
                <a:latin typeface="Calibri"/>
                <a:ea typeface="Calibri"/>
                <a:cs typeface="Calibri"/>
                <a:sym typeface="Calibri"/>
              </a:rPr>
              <a:t> </a:t>
            </a:r>
            <a:r>
              <a:rPr lang="en-US" sz="1600" dirty="0">
                <a:solidFill>
                  <a:schemeClr val="dk1"/>
                </a:solidFill>
                <a:latin typeface="Calibri"/>
                <a:ea typeface="Calibri"/>
                <a:cs typeface="Calibri"/>
                <a:sym typeface="Calibri"/>
              </a:rPr>
              <a:t>for creating business opportunities for other community members</a:t>
            </a:r>
            <a:endParaRPr lang="ru-RU" sz="1600" dirty="0">
              <a:solidFill>
                <a:schemeClr val="dk1"/>
              </a:solidFill>
              <a:latin typeface="Calibri"/>
              <a:ea typeface="Calibri"/>
              <a:cs typeface="Calibri"/>
              <a:sym typeface="Calibri"/>
            </a:endParaRPr>
          </a:p>
          <a:p>
            <a:pPr>
              <a:spcBef>
                <a:spcPts val="750"/>
              </a:spcBef>
              <a:buClr>
                <a:schemeClr val="dk1"/>
              </a:buClr>
              <a:buSzPts val="2035"/>
            </a:pPr>
            <a:endParaRPr lang="ru-RU" sz="1350" dirty="0">
              <a:solidFill>
                <a:schemeClr val="dk1"/>
              </a:solidFill>
              <a:latin typeface="Calibri"/>
              <a:ea typeface="Calibri"/>
              <a:cs typeface="Calibri"/>
              <a:sym typeface="Calibri"/>
            </a:endParaRPr>
          </a:p>
          <a:p>
            <a:pPr>
              <a:spcBef>
                <a:spcPts val="750"/>
              </a:spcBef>
              <a:buClr>
                <a:schemeClr val="dk1"/>
              </a:buClr>
              <a:buSzPts val="2035"/>
            </a:pPr>
            <a:r>
              <a:rPr lang="en-US" sz="1600" dirty="0">
                <a:solidFill>
                  <a:schemeClr val="dk1"/>
                </a:solidFill>
                <a:latin typeface="Calibri" panose="020F0502020204030204" pitchFamily="34" charset="0"/>
                <a:ea typeface="Calibri"/>
                <a:cs typeface="Calibri" panose="020F0502020204030204" pitchFamily="34" charset="0"/>
                <a:sym typeface="Calibri"/>
              </a:rPr>
              <a:t>Enable and Utilize a Decentralized Escrow Mechanism, a framework of alternative dispute resolution for businesses on the </a:t>
            </a:r>
            <a:r>
              <a:rPr lang="en-US" sz="1600" dirty="0" err="1">
                <a:solidFill>
                  <a:schemeClr val="dk1"/>
                </a:solidFill>
                <a:latin typeface="Calibri" panose="020F0502020204030204" pitchFamily="34" charset="0"/>
                <a:ea typeface="Calibri"/>
                <a:cs typeface="Calibri" panose="020F0502020204030204" pitchFamily="34" charset="0"/>
                <a:sym typeface="Calibri"/>
              </a:rPr>
              <a:t>blockchain</a:t>
            </a:r>
            <a:endParaRPr sz="1600" dirty="0">
              <a:solidFill>
                <a:schemeClr val="dk1"/>
              </a:solidFill>
              <a:latin typeface="Calibri" panose="020F0502020204030204" pitchFamily="34" charset="0"/>
              <a:ea typeface="Calibri"/>
              <a:cs typeface="Calibri" panose="020F0502020204030204" pitchFamily="34" charset="0"/>
              <a:sym typeface="Calibri"/>
            </a:endParaRPr>
          </a:p>
        </p:txBody>
      </p:sp>
      <p:sp>
        <p:nvSpPr>
          <p:cNvPr id="29" name="Овал 28"/>
          <p:cNvSpPr/>
          <p:nvPr/>
        </p:nvSpPr>
        <p:spPr>
          <a:xfrm>
            <a:off x="330548" y="1993506"/>
            <a:ext cx="471819" cy="471819"/>
          </a:xfrm>
          <a:prstGeom prst="ellipse">
            <a:avLst/>
          </a:prstGeom>
          <a:noFill/>
          <a:ln w="158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050" dirty="0"/>
          </a:p>
        </p:txBody>
      </p:sp>
      <p:sp>
        <p:nvSpPr>
          <p:cNvPr id="31" name="Овал 30"/>
          <p:cNvSpPr/>
          <p:nvPr/>
        </p:nvSpPr>
        <p:spPr>
          <a:xfrm>
            <a:off x="330548" y="3112922"/>
            <a:ext cx="471819" cy="480600"/>
          </a:xfrm>
          <a:prstGeom prst="ellipse">
            <a:avLst/>
          </a:prstGeom>
          <a:noFill/>
          <a:ln w="158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050" dirty="0"/>
          </a:p>
        </p:txBody>
      </p:sp>
      <p:sp>
        <p:nvSpPr>
          <p:cNvPr id="32" name="Овал 31"/>
          <p:cNvSpPr/>
          <p:nvPr/>
        </p:nvSpPr>
        <p:spPr>
          <a:xfrm>
            <a:off x="362119" y="4262130"/>
            <a:ext cx="471819" cy="471819"/>
          </a:xfrm>
          <a:prstGeom prst="ellipse">
            <a:avLst/>
          </a:prstGeom>
          <a:noFill/>
          <a:ln w="158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050" dirty="0"/>
          </a:p>
        </p:txBody>
      </p:sp>
      <p:sp>
        <p:nvSpPr>
          <p:cNvPr id="33" name="Овал 32"/>
          <p:cNvSpPr/>
          <p:nvPr/>
        </p:nvSpPr>
        <p:spPr>
          <a:xfrm flipV="1">
            <a:off x="330548" y="5105655"/>
            <a:ext cx="471819" cy="529218"/>
          </a:xfrm>
          <a:prstGeom prst="ellipse">
            <a:avLst/>
          </a:prstGeom>
          <a:noFill/>
          <a:ln w="158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050" dirty="0"/>
          </a:p>
        </p:txBody>
      </p:sp>
      <p:sp>
        <p:nvSpPr>
          <p:cNvPr id="34" name="Овал 33"/>
          <p:cNvSpPr/>
          <p:nvPr/>
        </p:nvSpPr>
        <p:spPr>
          <a:xfrm>
            <a:off x="4760509" y="1993506"/>
            <a:ext cx="471819" cy="471819"/>
          </a:xfrm>
          <a:prstGeom prst="ellipse">
            <a:avLst/>
          </a:prstGeom>
          <a:noFill/>
          <a:ln w="158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050" dirty="0"/>
          </a:p>
        </p:txBody>
      </p:sp>
      <p:sp>
        <p:nvSpPr>
          <p:cNvPr id="35" name="Овал 34"/>
          <p:cNvSpPr/>
          <p:nvPr/>
        </p:nvSpPr>
        <p:spPr>
          <a:xfrm>
            <a:off x="4760509" y="2871048"/>
            <a:ext cx="471819" cy="471819"/>
          </a:xfrm>
          <a:prstGeom prst="ellipse">
            <a:avLst/>
          </a:prstGeom>
          <a:noFill/>
          <a:ln w="158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050" dirty="0"/>
          </a:p>
        </p:txBody>
      </p:sp>
      <p:sp>
        <p:nvSpPr>
          <p:cNvPr id="30" name="Овал 29">
            <a:extLst>
              <a:ext uri="{FF2B5EF4-FFF2-40B4-BE49-F238E27FC236}">
                <a16:creationId xmlns:a16="http://schemas.microsoft.com/office/drawing/2014/main" id="{10742ED5-3EDD-40C0-A0D5-D38E598D1AE8}"/>
              </a:ext>
            </a:extLst>
          </p:cNvPr>
          <p:cNvSpPr/>
          <p:nvPr/>
        </p:nvSpPr>
        <p:spPr>
          <a:xfrm>
            <a:off x="4760509" y="4356948"/>
            <a:ext cx="471819" cy="471819"/>
          </a:xfrm>
          <a:prstGeom prst="ellipse">
            <a:avLst/>
          </a:prstGeom>
          <a:noFill/>
          <a:ln w="158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050" dirty="0"/>
          </a:p>
        </p:txBody>
      </p:sp>
    </p:spTree>
    <p:extLst>
      <p:ext uri="{BB962C8B-B14F-4D97-AF65-F5344CB8AC3E}">
        <p14:creationId xmlns:p14="http://schemas.microsoft.com/office/powerpoint/2010/main" val="3393203075"/>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363365"/>
            <a:ext cx="9144000" cy="13500"/>
          </a:xfrm>
          <a:prstGeom prst="rect">
            <a:avLst/>
          </a:prstGeom>
          <a:gradFill flip="none" rotWithShape="1">
            <a:gsLst>
              <a:gs pos="0">
                <a:srgbClr val="2962FF">
                  <a:lumMod val="100000"/>
                </a:srgbClr>
              </a:gs>
              <a:gs pos="100000">
                <a:srgbClr val="00B0FF"/>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200"/>
          </a:p>
        </p:txBody>
      </p:sp>
      <p:sp>
        <p:nvSpPr>
          <p:cNvPr id="5" name="Прямоугольник 4"/>
          <p:cNvSpPr/>
          <p:nvPr/>
        </p:nvSpPr>
        <p:spPr>
          <a:xfrm>
            <a:off x="0" y="269032"/>
            <a:ext cx="9144000" cy="88803"/>
          </a:xfrm>
          <a:prstGeom prst="rect">
            <a:avLst/>
          </a:prstGeom>
          <a:gradFill flip="none" rotWithShape="1">
            <a:gsLst>
              <a:gs pos="21000">
                <a:schemeClr val="bg1"/>
              </a:gs>
              <a:gs pos="100000">
                <a:schemeClr val="accent3">
                  <a:lumMod val="45000"/>
                  <a:lumOff val="5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050">
              <a:solidFill>
                <a:schemeClr val="tx1">
                  <a:lumMod val="85000"/>
                  <a:lumOff val="15000"/>
                </a:schemeClr>
              </a:solidFill>
            </a:endParaRPr>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417" y="112441"/>
            <a:ext cx="1140464" cy="183239"/>
          </a:xfrm>
          <a:prstGeom prst="rect">
            <a:avLst/>
          </a:prstGeom>
        </p:spPr>
      </p:pic>
      <p:sp>
        <p:nvSpPr>
          <p:cNvPr id="7" name="Shape 85"/>
          <p:cNvSpPr txBox="1">
            <a:spLocks/>
          </p:cNvSpPr>
          <p:nvPr/>
        </p:nvSpPr>
        <p:spPr>
          <a:xfrm>
            <a:off x="5732145" y="98545"/>
            <a:ext cx="3354309" cy="195813"/>
          </a:xfrm>
          <a:prstGeom prst="rect">
            <a:avLst/>
          </a:prstGeom>
          <a:noFill/>
          <a:ln>
            <a:noFill/>
          </a:ln>
        </p:spPr>
        <p:txBody>
          <a:bodyPr spcFirstLastPara="1" wrap="square" lIns="68569" tIns="34275" rIns="68569" bIns="34275" anchor="t" anchorCtr="0">
            <a:no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lgn="r">
              <a:spcBef>
                <a:spcPts val="0"/>
              </a:spcBef>
              <a:buSzPts val="2400"/>
              <a:buNone/>
            </a:pPr>
            <a:r>
              <a:rPr lang="en-US" sz="900" dirty="0">
                <a:solidFill>
                  <a:schemeClr val="tx1">
                    <a:lumMod val="75000"/>
                    <a:lumOff val="25000"/>
                  </a:schemeClr>
                </a:solidFill>
              </a:rPr>
              <a:t>The Future of Business Relations on the </a:t>
            </a:r>
            <a:r>
              <a:rPr lang="en-US" sz="900" dirty="0" err="1">
                <a:solidFill>
                  <a:schemeClr val="tx1">
                    <a:lumMod val="75000"/>
                    <a:lumOff val="25000"/>
                  </a:schemeClr>
                </a:solidFill>
              </a:rPr>
              <a:t>Blockchain</a:t>
            </a:r>
            <a:endParaRPr lang="en-US" sz="900" dirty="0">
              <a:solidFill>
                <a:schemeClr val="tx1">
                  <a:lumMod val="75000"/>
                  <a:lumOff val="25000"/>
                </a:schemeClr>
              </a:solidFill>
            </a:endParaRPr>
          </a:p>
        </p:txBody>
      </p:sp>
      <p:sp>
        <p:nvSpPr>
          <p:cNvPr id="8" name="Прямоугольник 7"/>
          <p:cNvSpPr/>
          <p:nvPr/>
        </p:nvSpPr>
        <p:spPr>
          <a:xfrm>
            <a:off x="0" y="0"/>
            <a:ext cx="9144000" cy="1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200"/>
          </a:p>
        </p:txBody>
      </p:sp>
      <p:sp>
        <p:nvSpPr>
          <p:cNvPr id="2" name="TextBox 1">
            <a:extLst>
              <a:ext uri="{FF2B5EF4-FFF2-40B4-BE49-F238E27FC236}">
                <a16:creationId xmlns:a16="http://schemas.microsoft.com/office/drawing/2014/main" id="{C3D97FC0-45C3-4768-A8D5-F289F7189FE1}"/>
              </a:ext>
            </a:extLst>
          </p:cNvPr>
          <p:cNvSpPr txBox="1"/>
          <p:nvPr/>
        </p:nvSpPr>
        <p:spPr>
          <a:xfrm>
            <a:off x="260902" y="945948"/>
            <a:ext cx="2565126" cy="461665"/>
          </a:xfrm>
          <a:prstGeom prst="rect">
            <a:avLst/>
          </a:prstGeom>
          <a:noFill/>
        </p:spPr>
        <p:txBody>
          <a:bodyPr wrap="none" rtlCol="0">
            <a:spAutoFit/>
          </a:bodyPr>
          <a:lstStyle/>
          <a:p>
            <a:r>
              <a:rPr lang="en-US" sz="2400" b="1" dirty="0">
                <a:latin typeface="Calibri" panose="020F0502020204030204" pitchFamily="34" charset="0"/>
                <a:cs typeface="Calibri" panose="020F0502020204030204" pitchFamily="34" charset="0"/>
              </a:rPr>
              <a:t>Why use </a:t>
            </a:r>
            <a:r>
              <a:rPr lang="en-US" sz="2400" b="1" dirty="0" err="1">
                <a:latin typeface="Calibri" panose="020F0502020204030204" pitchFamily="34" charset="0"/>
                <a:cs typeface="Calibri" panose="020F0502020204030204" pitchFamily="34" charset="0"/>
              </a:rPr>
              <a:t>Opporty</a:t>
            </a:r>
            <a:r>
              <a:rPr lang="en-US" sz="2400" b="1" dirty="0">
                <a:latin typeface="Calibri" panose="020F0502020204030204" pitchFamily="34" charset="0"/>
                <a:cs typeface="Calibri" panose="020F0502020204030204" pitchFamily="34" charset="0"/>
              </a:rPr>
              <a:t>?</a:t>
            </a:r>
          </a:p>
        </p:txBody>
      </p:sp>
      <p:sp>
        <p:nvSpPr>
          <p:cNvPr id="4" name="TextBox 3"/>
          <p:cNvSpPr txBox="1"/>
          <p:nvPr/>
        </p:nvSpPr>
        <p:spPr>
          <a:xfrm>
            <a:off x="5032737" y="4249042"/>
            <a:ext cx="3673528" cy="1015663"/>
          </a:xfrm>
          <a:prstGeom prst="rect">
            <a:avLst/>
          </a:prstGeom>
          <a:noFill/>
        </p:spPr>
        <p:txBody>
          <a:bodyPr wrap="square" rtlCol="0">
            <a:spAutoFit/>
          </a:bodyPr>
          <a:lstStyle/>
          <a:p>
            <a:r>
              <a:rPr lang="en-US" sz="1200" b="1" dirty="0">
                <a:latin typeface="Calibri" panose="020F0502020204030204" pitchFamily="34" charset="0"/>
                <a:cs typeface="Calibri" panose="020F0502020204030204" pitchFamily="34" charset="0"/>
              </a:rPr>
              <a:t>For Startups:  </a:t>
            </a:r>
          </a:p>
          <a:p>
            <a:r>
              <a:rPr lang="en-US" sz="1200" dirty="0">
                <a:latin typeface="Calibri" panose="020F0502020204030204" pitchFamily="34" charset="0"/>
                <a:cs typeface="Calibri" panose="020F0502020204030204" pitchFamily="34" charset="0"/>
              </a:rPr>
              <a:t>• Validation of business plans</a:t>
            </a:r>
          </a:p>
          <a:p>
            <a:r>
              <a:rPr lang="en-US" sz="1200" dirty="0">
                <a:latin typeface="Calibri" panose="020F0502020204030204" pitchFamily="34" charset="0"/>
                <a:cs typeface="Calibri" panose="020F0502020204030204" pitchFamily="34" charset="0"/>
              </a:rPr>
              <a:t>• Source of first clients</a:t>
            </a:r>
          </a:p>
          <a:p>
            <a:r>
              <a:rPr lang="en-US" sz="1200" dirty="0">
                <a:latin typeface="Calibri" panose="020F0502020204030204" pitchFamily="34" charset="0"/>
                <a:cs typeface="Calibri" panose="020F0502020204030204" pitchFamily="34" charset="0"/>
              </a:rPr>
              <a:t>• Ability to establish trusted reputation</a:t>
            </a:r>
          </a:p>
          <a:p>
            <a:r>
              <a:rPr lang="en-US" sz="1200" dirty="0">
                <a:latin typeface="Calibri" panose="020F0502020204030204" pitchFamily="34" charset="0"/>
                <a:cs typeface="Calibri" panose="020F0502020204030204" pitchFamily="34" charset="0"/>
              </a:rPr>
              <a:t>• Protected transactions with new providers</a:t>
            </a:r>
            <a:endParaRPr lang="ru-RU" sz="1200" dirty="0">
              <a:latin typeface="Calibri" panose="020F0502020204030204" pitchFamily="34" charset="0"/>
              <a:cs typeface="Calibri" panose="020F0502020204030204" pitchFamily="34" charset="0"/>
            </a:endParaRPr>
          </a:p>
        </p:txBody>
      </p:sp>
      <p:sp>
        <p:nvSpPr>
          <p:cNvPr id="10" name="TextBox 9"/>
          <p:cNvSpPr txBox="1"/>
          <p:nvPr/>
        </p:nvSpPr>
        <p:spPr>
          <a:xfrm>
            <a:off x="5040120" y="2951714"/>
            <a:ext cx="3924460" cy="1200329"/>
          </a:xfrm>
          <a:prstGeom prst="rect">
            <a:avLst/>
          </a:prstGeom>
          <a:noFill/>
        </p:spPr>
        <p:txBody>
          <a:bodyPr wrap="square" rtlCol="0">
            <a:spAutoFit/>
          </a:bodyPr>
          <a:lstStyle/>
          <a:p>
            <a:r>
              <a:rPr lang="en-US" sz="1200" b="1" dirty="0">
                <a:latin typeface="Calibri" panose="020F0502020204030204" pitchFamily="34" charset="0"/>
                <a:cs typeface="Calibri" panose="020F0502020204030204" pitchFamily="34" charset="0"/>
              </a:rPr>
              <a:t>For Enterprises and Government Procurement:</a:t>
            </a:r>
            <a:br>
              <a:rPr lang="en-US" sz="1200" b="1" dirty="0">
                <a:latin typeface="Calibri" panose="020F0502020204030204" pitchFamily="34" charset="0"/>
                <a:cs typeface="Calibri" panose="020F0502020204030204" pitchFamily="34" charset="0"/>
              </a:rPr>
            </a:br>
            <a:r>
              <a:rPr lang="en-US" sz="1200" dirty="0">
                <a:latin typeface="Calibri" panose="020F0502020204030204" pitchFamily="34" charset="0"/>
                <a:cs typeface="Calibri" panose="020F0502020204030204" pitchFamily="34" charset="0"/>
              </a:rPr>
              <a:t>• Extensive list of service providers</a:t>
            </a:r>
          </a:p>
          <a:p>
            <a:r>
              <a:rPr lang="en-US" sz="1200" dirty="0">
                <a:latin typeface="Calibri" panose="020F0502020204030204" pitchFamily="34" charset="0"/>
                <a:cs typeface="Calibri" panose="020F0502020204030204" pitchFamily="34" charset="0"/>
              </a:rPr>
              <a:t>• Access to better service provision terms</a:t>
            </a:r>
          </a:p>
          <a:p>
            <a:r>
              <a:rPr lang="en-US" sz="1200" dirty="0">
                <a:latin typeface="Calibri" panose="020F0502020204030204" pitchFamily="34" charset="0"/>
                <a:cs typeface="Calibri" panose="020F0502020204030204" pitchFamily="34" charset="0"/>
              </a:rPr>
              <a:t>• Services from trusted providers</a:t>
            </a:r>
          </a:p>
          <a:p>
            <a:r>
              <a:rPr lang="en-US" sz="1200" dirty="0">
                <a:latin typeface="Calibri" panose="020F0502020204030204" pitchFamily="34" charset="0"/>
                <a:cs typeface="Calibri" panose="020F0502020204030204" pitchFamily="34" charset="0"/>
              </a:rPr>
              <a:t>• Protected transactions with new providers</a:t>
            </a:r>
          </a:p>
          <a:p>
            <a:r>
              <a:rPr lang="en-US" sz="1200" dirty="0">
                <a:latin typeface="Calibri" panose="020F0502020204030204" pitchFamily="34" charset="0"/>
                <a:cs typeface="Calibri" panose="020F0502020204030204" pitchFamily="34" charset="0"/>
              </a:rPr>
              <a:t>• Settlement with subcontractors without bank involvement</a:t>
            </a:r>
            <a:endParaRPr lang="ru-RU" sz="1200" dirty="0">
              <a:latin typeface="Calibri" panose="020F0502020204030204" pitchFamily="34" charset="0"/>
              <a:cs typeface="Calibri" panose="020F0502020204030204" pitchFamily="34" charset="0"/>
            </a:endParaRPr>
          </a:p>
        </p:txBody>
      </p:sp>
      <p:sp>
        <p:nvSpPr>
          <p:cNvPr id="11" name="TextBox 10"/>
          <p:cNvSpPr txBox="1"/>
          <p:nvPr/>
        </p:nvSpPr>
        <p:spPr>
          <a:xfrm>
            <a:off x="5040120" y="1880503"/>
            <a:ext cx="3924460" cy="1015663"/>
          </a:xfrm>
          <a:prstGeom prst="rect">
            <a:avLst/>
          </a:prstGeom>
          <a:noFill/>
        </p:spPr>
        <p:txBody>
          <a:bodyPr wrap="square" rtlCol="0">
            <a:spAutoFit/>
          </a:bodyPr>
          <a:lstStyle/>
          <a:p>
            <a:r>
              <a:rPr lang="en-US" sz="1200" b="1" dirty="0">
                <a:latin typeface="Calibri" panose="020F0502020204030204" pitchFamily="34" charset="0"/>
                <a:cs typeface="Calibri" panose="020F0502020204030204" pitchFamily="34" charset="0"/>
              </a:rPr>
              <a:t>For Established Businesses: </a:t>
            </a:r>
            <a:br>
              <a:rPr lang="en-US" sz="1200" b="1" dirty="0">
                <a:latin typeface="Calibri" panose="020F0502020204030204" pitchFamily="34" charset="0"/>
                <a:cs typeface="Calibri" panose="020F0502020204030204" pitchFamily="34" charset="0"/>
              </a:rPr>
            </a:br>
            <a:r>
              <a:rPr lang="en-US" sz="1200" dirty="0">
                <a:latin typeface="Calibri" panose="020F0502020204030204" pitchFamily="34" charset="0"/>
                <a:cs typeface="Calibri" panose="020F0502020204030204" pitchFamily="34" charset="0"/>
              </a:rPr>
              <a:t>• Additional source of clients</a:t>
            </a:r>
          </a:p>
          <a:p>
            <a:r>
              <a:rPr lang="en-US" sz="1200" dirty="0">
                <a:latin typeface="Calibri" panose="020F0502020204030204" pitchFamily="34" charset="0"/>
                <a:cs typeface="Calibri" panose="020F0502020204030204" pitchFamily="34" charset="0"/>
              </a:rPr>
              <a:t>• Ability to reinforce or recover reputation</a:t>
            </a:r>
          </a:p>
          <a:p>
            <a:r>
              <a:rPr lang="en-US" sz="1200" dirty="0">
                <a:latin typeface="Calibri" panose="020F0502020204030204" pitchFamily="34" charset="0"/>
                <a:cs typeface="Calibri" panose="020F0502020204030204" pitchFamily="34" charset="0"/>
              </a:rPr>
              <a:t>• Ability to conduct business internationally</a:t>
            </a:r>
          </a:p>
          <a:p>
            <a:r>
              <a:rPr lang="en-US" sz="1200" dirty="0">
                <a:latin typeface="Calibri" panose="020F0502020204030204" pitchFamily="34" charset="0"/>
                <a:cs typeface="Calibri" panose="020F0502020204030204" pitchFamily="34" charset="0"/>
              </a:rPr>
              <a:t>• Execute protected transactions with new providers</a:t>
            </a:r>
            <a:endParaRPr lang="ru-RU" sz="1200" dirty="0">
              <a:latin typeface="Calibri" panose="020F0502020204030204" pitchFamily="34" charset="0"/>
              <a:cs typeface="Calibri" panose="020F0502020204030204" pitchFamily="34" charset="0"/>
            </a:endParaRPr>
          </a:p>
        </p:txBody>
      </p:sp>
      <p:sp>
        <p:nvSpPr>
          <p:cNvPr id="15" name="TextBox 14"/>
          <p:cNvSpPr txBox="1"/>
          <p:nvPr/>
        </p:nvSpPr>
        <p:spPr>
          <a:xfrm>
            <a:off x="5040120" y="5313423"/>
            <a:ext cx="3924460" cy="830997"/>
          </a:xfrm>
          <a:prstGeom prst="rect">
            <a:avLst/>
          </a:prstGeom>
          <a:noFill/>
        </p:spPr>
        <p:txBody>
          <a:bodyPr wrap="square" rtlCol="0">
            <a:spAutoFit/>
          </a:bodyPr>
          <a:lstStyle/>
          <a:p>
            <a:r>
              <a:rPr lang="en-US" sz="1200" b="1" dirty="0">
                <a:latin typeface="Calibri" panose="020F0502020204030204" pitchFamily="34" charset="0"/>
                <a:cs typeface="Calibri" panose="020F0502020204030204" pitchFamily="34" charset="0"/>
              </a:rPr>
              <a:t>For Customers: </a:t>
            </a:r>
            <a:br>
              <a:rPr lang="en-US" sz="1200" b="1" dirty="0">
                <a:latin typeface="Calibri" panose="020F0502020204030204" pitchFamily="34" charset="0"/>
                <a:cs typeface="Calibri" panose="020F0502020204030204" pitchFamily="34" charset="0"/>
              </a:rPr>
            </a:br>
            <a:r>
              <a:rPr lang="en-US" sz="1200" dirty="0">
                <a:latin typeface="Calibri" panose="020F0502020204030204" pitchFamily="34" charset="0"/>
                <a:cs typeface="Calibri" panose="020F0502020204030204" pitchFamily="34" charset="0"/>
              </a:rPr>
              <a:t>• Better terms of service</a:t>
            </a:r>
          </a:p>
          <a:p>
            <a:r>
              <a:rPr lang="en-US" sz="1200" dirty="0">
                <a:latin typeface="Calibri" panose="020F0502020204030204" pitchFamily="34" charset="0"/>
                <a:cs typeface="Calibri" panose="020F0502020204030204" pitchFamily="34" charset="0"/>
              </a:rPr>
              <a:t>• Protected transactions</a:t>
            </a:r>
          </a:p>
          <a:p>
            <a:r>
              <a:rPr lang="en-US" sz="1200" dirty="0">
                <a:latin typeface="Calibri" panose="020F0502020204030204" pitchFamily="34" charset="0"/>
                <a:cs typeface="Calibri" panose="020F0502020204030204" pitchFamily="34" charset="0"/>
              </a:rPr>
              <a:t>• Great variety of services</a:t>
            </a:r>
            <a:endParaRPr lang="ru-RU" sz="1200" dirty="0">
              <a:latin typeface="Calibri" panose="020F0502020204030204" pitchFamily="34" charset="0"/>
              <a:cs typeface="Calibri" panose="020F0502020204030204" pitchFamily="34" charset="0"/>
            </a:endParaRPr>
          </a:p>
        </p:txBody>
      </p:sp>
      <p:sp>
        <p:nvSpPr>
          <p:cNvPr id="16" name="TextBox 15"/>
          <p:cNvSpPr txBox="1"/>
          <p:nvPr/>
        </p:nvSpPr>
        <p:spPr>
          <a:xfrm>
            <a:off x="437735" y="2264898"/>
            <a:ext cx="3703960" cy="3008772"/>
          </a:xfrm>
          <a:prstGeom prst="rect">
            <a:avLst/>
          </a:prstGeom>
          <a:noFill/>
        </p:spPr>
        <p:txBody>
          <a:bodyPr wrap="square" rtlCol="0">
            <a:spAutoFit/>
          </a:bodyPr>
          <a:lstStyle/>
          <a:p>
            <a:pPr>
              <a:lnSpc>
                <a:spcPct val="150000"/>
              </a:lnSpc>
            </a:pPr>
            <a:r>
              <a:rPr lang="en-US" sz="1600" dirty="0">
                <a:latin typeface="Calibri" panose="020F0502020204030204" pitchFamily="34" charset="0"/>
                <a:cs typeface="Calibri" panose="020F0502020204030204" pitchFamily="34" charset="0"/>
              </a:rPr>
              <a:t>Fast, private, cost-efficient and secure </a:t>
            </a:r>
            <a:r>
              <a:rPr lang="ru-RU" sz="1600" dirty="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transactions</a:t>
            </a:r>
          </a:p>
          <a:p>
            <a:pPr>
              <a:lnSpc>
                <a:spcPct val="150000"/>
              </a:lnSpc>
            </a:pPr>
            <a:r>
              <a:rPr lang="en-US" sz="1600" dirty="0">
                <a:latin typeface="Calibri" panose="020F0502020204030204" pitchFamily="34" charset="0"/>
                <a:cs typeface="Calibri" panose="020F0502020204030204" pitchFamily="34" charset="0"/>
              </a:rPr>
              <a:t>Trusted and transparent b2b ecosystem</a:t>
            </a:r>
          </a:p>
          <a:p>
            <a:pPr>
              <a:lnSpc>
                <a:spcPct val="150000"/>
              </a:lnSpc>
            </a:pPr>
            <a:r>
              <a:rPr lang="en-US" sz="1600" dirty="0">
                <a:latin typeface="Calibri" panose="020F0502020204030204" pitchFamily="34" charset="0"/>
                <a:cs typeface="Calibri" panose="020F0502020204030204" pitchFamily="34" charset="0"/>
              </a:rPr>
              <a:t>One of a kind business scoring and identity solution</a:t>
            </a:r>
          </a:p>
          <a:p>
            <a:pPr>
              <a:lnSpc>
                <a:spcPct val="150000"/>
              </a:lnSpc>
            </a:pPr>
            <a:r>
              <a:rPr lang="en-US" sz="1600" dirty="0">
                <a:latin typeface="Calibri" panose="020F0502020204030204" pitchFamily="34" charset="0"/>
                <a:cs typeface="Calibri" panose="020F0502020204030204" pitchFamily="34" charset="0"/>
              </a:rPr>
              <a:t>Arbitration protected transactions</a:t>
            </a:r>
          </a:p>
          <a:p>
            <a:pPr>
              <a:lnSpc>
                <a:spcPct val="150000"/>
              </a:lnSpc>
            </a:pPr>
            <a:r>
              <a:rPr lang="en-US" sz="1600" dirty="0">
                <a:latin typeface="Calibri" panose="020F0502020204030204" pitchFamily="34" charset="0"/>
                <a:cs typeface="Calibri" panose="020F0502020204030204" pitchFamily="34" charset="0"/>
              </a:rPr>
              <a:t>Smart contract protected solutions</a:t>
            </a:r>
          </a:p>
          <a:p>
            <a:pPr>
              <a:lnSpc>
                <a:spcPct val="150000"/>
              </a:lnSpc>
            </a:pPr>
            <a:r>
              <a:rPr lang="en-US" sz="1600" dirty="0">
                <a:latin typeface="Calibri" panose="020F0502020204030204" pitchFamily="34" charset="0"/>
                <a:cs typeface="Calibri" panose="020F0502020204030204" pitchFamily="34" charset="0"/>
              </a:rPr>
              <a:t>Gamification based rewards system </a:t>
            </a:r>
            <a:endParaRPr lang="ru-RU" sz="1600" dirty="0">
              <a:latin typeface="Calibri" panose="020F0502020204030204" pitchFamily="34" charset="0"/>
              <a:cs typeface="Calibri" panose="020F0502020204030204" pitchFamily="34" charset="0"/>
            </a:endParaRPr>
          </a:p>
        </p:txBody>
      </p:sp>
      <p:sp>
        <p:nvSpPr>
          <p:cNvPr id="14" name="Овал 13">
            <a:extLst>
              <a:ext uri="{FF2B5EF4-FFF2-40B4-BE49-F238E27FC236}">
                <a16:creationId xmlns:a16="http://schemas.microsoft.com/office/drawing/2014/main" id="{458ABDC9-9271-46B8-85CE-988AB2844E54}"/>
              </a:ext>
            </a:extLst>
          </p:cNvPr>
          <p:cNvSpPr/>
          <p:nvPr/>
        </p:nvSpPr>
        <p:spPr>
          <a:xfrm>
            <a:off x="260902" y="2465712"/>
            <a:ext cx="130629" cy="13062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Овал 17">
            <a:extLst>
              <a:ext uri="{FF2B5EF4-FFF2-40B4-BE49-F238E27FC236}">
                <a16:creationId xmlns:a16="http://schemas.microsoft.com/office/drawing/2014/main" id="{2D3A8E2D-1D76-4CEA-B116-8C6885CECC93}"/>
              </a:ext>
            </a:extLst>
          </p:cNvPr>
          <p:cNvSpPr/>
          <p:nvPr/>
        </p:nvSpPr>
        <p:spPr>
          <a:xfrm>
            <a:off x="260902" y="3199137"/>
            <a:ext cx="130629" cy="13062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 name="Овал 18">
            <a:extLst>
              <a:ext uri="{FF2B5EF4-FFF2-40B4-BE49-F238E27FC236}">
                <a16:creationId xmlns:a16="http://schemas.microsoft.com/office/drawing/2014/main" id="{3D807248-3C83-4D5E-94D0-459EF41FDD65}"/>
              </a:ext>
            </a:extLst>
          </p:cNvPr>
          <p:cNvSpPr/>
          <p:nvPr/>
        </p:nvSpPr>
        <p:spPr>
          <a:xfrm>
            <a:off x="260902" y="3546799"/>
            <a:ext cx="130629" cy="13062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Овал 19">
            <a:extLst>
              <a:ext uri="{FF2B5EF4-FFF2-40B4-BE49-F238E27FC236}">
                <a16:creationId xmlns:a16="http://schemas.microsoft.com/office/drawing/2014/main" id="{38B60ECB-BBEB-4192-AC0E-CF48168E4453}"/>
              </a:ext>
            </a:extLst>
          </p:cNvPr>
          <p:cNvSpPr/>
          <p:nvPr/>
        </p:nvSpPr>
        <p:spPr>
          <a:xfrm>
            <a:off x="260902" y="4275461"/>
            <a:ext cx="130629" cy="13062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1" name="Овал 20">
            <a:extLst>
              <a:ext uri="{FF2B5EF4-FFF2-40B4-BE49-F238E27FC236}">
                <a16:creationId xmlns:a16="http://schemas.microsoft.com/office/drawing/2014/main" id="{7CB5CC1A-421A-4CD7-9E19-B54503889A50}"/>
              </a:ext>
            </a:extLst>
          </p:cNvPr>
          <p:cNvSpPr/>
          <p:nvPr/>
        </p:nvSpPr>
        <p:spPr>
          <a:xfrm>
            <a:off x="260902" y="4651699"/>
            <a:ext cx="130629" cy="13062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2" name="Овал 21">
            <a:extLst>
              <a:ext uri="{FF2B5EF4-FFF2-40B4-BE49-F238E27FC236}">
                <a16:creationId xmlns:a16="http://schemas.microsoft.com/office/drawing/2014/main" id="{0A1586D2-51DC-49B5-B4EF-918427BB4B63}"/>
              </a:ext>
            </a:extLst>
          </p:cNvPr>
          <p:cNvSpPr/>
          <p:nvPr/>
        </p:nvSpPr>
        <p:spPr>
          <a:xfrm>
            <a:off x="260902" y="5008887"/>
            <a:ext cx="130629" cy="13062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2" name="Рисунок 11">
            <a:extLst>
              <a:ext uri="{FF2B5EF4-FFF2-40B4-BE49-F238E27FC236}">
                <a16:creationId xmlns:a16="http://schemas.microsoft.com/office/drawing/2014/main" id="{4F4C4570-FB4D-44B3-B0DA-4ED68240A540}"/>
              </a:ext>
            </a:extLst>
          </p:cNvPr>
          <p:cNvPicPr>
            <a:picLocks noChangeAspect="1"/>
          </p:cNvPicPr>
          <p:nvPr/>
        </p:nvPicPr>
        <p:blipFill>
          <a:blip r:embed="rId4"/>
          <a:stretch>
            <a:fillRect/>
          </a:stretch>
        </p:blipFill>
        <p:spPr>
          <a:xfrm>
            <a:off x="3982840" y="1910447"/>
            <a:ext cx="1002272" cy="3681814"/>
          </a:xfrm>
          <a:prstGeom prst="rect">
            <a:avLst/>
          </a:prstGeom>
        </p:spPr>
      </p:pic>
    </p:spTree>
    <p:extLst>
      <p:ext uri="{BB962C8B-B14F-4D97-AF65-F5344CB8AC3E}">
        <p14:creationId xmlns:p14="http://schemas.microsoft.com/office/powerpoint/2010/main" val="7962420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19" name="Shape 134">
            <a:extLst>
              <a:ext uri="{FF2B5EF4-FFF2-40B4-BE49-F238E27FC236}">
                <a16:creationId xmlns:a16="http://schemas.microsoft.com/office/drawing/2014/main" id="{1CBA3D48-E480-46AC-9ADA-7B98C5A93B45}"/>
              </a:ext>
            </a:extLst>
          </p:cNvPr>
          <p:cNvSpPr/>
          <p:nvPr/>
        </p:nvSpPr>
        <p:spPr>
          <a:xfrm>
            <a:off x="462281" y="1940449"/>
            <a:ext cx="586736" cy="586736"/>
          </a:xfrm>
          <a:prstGeom prst="ellipse">
            <a:avLst/>
          </a:prstGeom>
          <a:solidFill>
            <a:schemeClr val="lt1"/>
          </a:solidFill>
          <a:ln w="15875">
            <a:solidFill>
              <a:srgbClr val="00B0F0"/>
            </a:solidFill>
          </a:ln>
          <a:effectLst>
            <a:outerShdw blurRad="63500" sx="102000" sy="102000" algn="ctr" rotWithShape="0">
              <a:srgbClr val="000000">
                <a:alpha val="40000"/>
              </a:srgbClr>
            </a:outerShdw>
          </a:effectLst>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sp>
        <p:nvSpPr>
          <p:cNvPr id="18" name="Shape 134">
            <a:extLst>
              <a:ext uri="{FF2B5EF4-FFF2-40B4-BE49-F238E27FC236}">
                <a16:creationId xmlns:a16="http://schemas.microsoft.com/office/drawing/2014/main" id="{5F52BEFA-3FEB-4090-A02C-98A110518E1A}"/>
              </a:ext>
            </a:extLst>
          </p:cNvPr>
          <p:cNvSpPr/>
          <p:nvPr/>
        </p:nvSpPr>
        <p:spPr>
          <a:xfrm>
            <a:off x="462281" y="2613309"/>
            <a:ext cx="586736" cy="586736"/>
          </a:xfrm>
          <a:prstGeom prst="ellipse">
            <a:avLst/>
          </a:prstGeom>
          <a:solidFill>
            <a:schemeClr val="lt1"/>
          </a:solidFill>
          <a:ln w="15875">
            <a:solidFill>
              <a:srgbClr val="00B0F0"/>
            </a:solidFill>
          </a:ln>
          <a:effectLst>
            <a:outerShdw blurRad="63500" sx="102000" sy="102000" algn="ctr" rotWithShape="0">
              <a:srgbClr val="000000">
                <a:alpha val="40000"/>
              </a:srgbClr>
            </a:outerShdw>
          </a:effectLst>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sp>
        <p:nvSpPr>
          <p:cNvPr id="17" name="Shape 134">
            <a:extLst>
              <a:ext uri="{FF2B5EF4-FFF2-40B4-BE49-F238E27FC236}">
                <a16:creationId xmlns:a16="http://schemas.microsoft.com/office/drawing/2014/main" id="{5C9CD8D3-99CA-40D6-9951-6A07955D0417}"/>
              </a:ext>
            </a:extLst>
          </p:cNvPr>
          <p:cNvSpPr/>
          <p:nvPr/>
        </p:nvSpPr>
        <p:spPr>
          <a:xfrm>
            <a:off x="462281" y="3363807"/>
            <a:ext cx="586736" cy="586736"/>
          </a:xfrm>
          <a:prstGeom prst="ellipse">
            <a:avLst/>
          </a:prstGeom>
          <a:solidFill>
            <a:schemeClr val="lt1"/>
          </a:solidFill>
          <a:ln w="15875">
            <a:solidFill>
              <a:srgbClr val="00B0F0"/>
            </a:solidFill>
          </a:ln>
          <a:effectLst>
            <a:outerShdw blurRad="63500" sx="102000" sy="102000" algn="ctr" rotWithShape="0">
              <a:srgbClr val="000000">
                <a:alpha val="40000"/>
              </a:srgbClr>
            </a:outerShdw>
          </a:effectLst>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sp>
        <p:nvSpPr>
          <p:cNvPr id="16" name="Shape 134">
            <a:extLst>
              <a:ext uri="{FF2B5EF4-FFF2-40B4-BE49-F238E27FC236}">
                <a16:creationId xmlns:a16="http://schemas.microsoft.com/office/drawing/2014/main" id="{12B65B47-D245-49F3-B3B8-64BEB11E17CA}"/>
              </a:ext>
            </a:extLst>
          </p:cNvPr>
          <p:cNvSpPr/>
          <p:nvPr/>
        </p:nvSpPr>
        <p:spPr>
          <a:xfrm>
            <a:off x="462281" y="4148810"/>
            <a:ext cx="586736" cy="586736"/>
          </a:xfrm>
          <a:prstGeom prst="ellipse">
            <a:avLst/>
          </a:prstGeom>
          <a:solidFill>
            <a:schemeClr val="lt1"/>
          </a:solidFill>
          <a:ln w="15875">
            <a:solidFill>
              <a:srgbClr val="00B0F0"/>
            </a:solidFill>
          </a:ln>
          <a:effectLst>
            <a:outerShdw blurRad="63500" sx="102000" sy="102000" algn="ctr" rotWithShape="0">
              <a:srgbClr val="000000">
                <a:alpha val="40000"/>
              </a:srgbClr>
            </a:outerShdw>
          </a:effectLst>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sp>
        <p:nvSpPr>
          <p:cNvPr id="15" name="Shape 134">
            <a:extLst>
              <a:ext uri="{FF2B5EF4-FFF2-40B4-BE49-F238E27FC236}">
                <a16:creationId xmlns:a16="http://schemas.microsoft.com/office/drawing/2014/main" id="{4C206265-F6B4-44BA-B018-FF0304B5C145}"/>
              </a:ext>
            </a:extLst>
          </p:cNvPr>
          <p:cNvSpPr/>
          <p:nvPr/>
        </p:nvSpPr>
        <p:spPr>
          <a:xfrm>
            <a:off x="462281" y="5106342"/>
            <a:ext cx="586736" cy="586736"/>
          </a:xfrm>
          <a:prstGeom prst="ellipse">
            <a:avLst/>
          </a:prstGeom>
          <a:solidFill>
            <a:schemeClr val="lt1"/>
          </a:solidFill>
          <a:ln w="15875">
            <a:solidFill>
              <a:srgbClr val="00B0F0"/>
            </a:solidFill>
          </a:ln>
          <a:effectLst>
            <a:outerShdw blurRad="63500" sx="102000" sy="102000" algn="ctr" rotWithShape="0">
              <a:srgbClr val="000000">
                <a:alpha val="40000"/>
              </a:srgbClr>
            </a:outerShdw>
          </a:effectLst>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sp>
        <p:nvSpPr>
          <p:cNvPr id="279" name="Shape 279"/>
          <p:cNvSpPr txBox="1">
            <a:spLocks noGrp="1"/>
          </p:cNvSpPr>
          <p:nvPr>
            <p:ph type="title"/>
          </p:nvPr>
        </p:nvSpPr>
        <p:spPr>
          <a:xfrm>
            <a:off x="261453" y="1035638"/>
            <a:ext cx="8958583" cy="275272"/>
          </a:xfrm>
          <a:prstGeom prst="rect">
            <a:avLst/>
          </a:prstGeom>
          <a:noFill/>
          <a:ln>
            <a:noFill/>
          </a:ln>
        </p:spPr>
        <p:txBody>
          <a:bodyPr spcFirstLastPara="1" wrap="square" lIns="68569" tIns="34275" rIns="68569" bIns="34275" anchor="ctr" anchorCtr="0">
            <a:noAutofit/>
          </a:bodyPr>
          <a:lstStyle/>
          <a:p>
            <a:pPr>
              <a:lnSpc>
                <a:spcPct val="100000"/>
              </a:lnSpc>
              <a:buClr>
                <a:schemeClr val="lt1"/>
              </a:buClr>
              <a:buSzPts val="900"/>
            </a:pPr>
            <a:r>
              <a:rPr lang="en-US" sz="2400" b="1" dirty="0">
                <a:solidFill>
                  <a:schemeClr val="tx1"/>
                </a:solidFill>
              </a:rPr>
              <a:t>Token Utilization</a:t>
            </a:r>
            <a:endParaRPr sz="2400" b="1" dirty="0">
              <a:solidFill>
                <a:schemeClr val="tx1"/>
              </a:solidFill>
            </a:endParaRPr>
          </a:p>
        </p:txBody>
      </p:sp>
      <p:cxnSp>
        <p:nvCxnSpPr>
          <p:cNvPr id="307" name="Shape 307"/>
          <p:cNvCxnSpPr/>
          <p:nvPr/>
        </p:nvCxnSpPr>
        <p:spPr>
          <a:xfrm rot="10800000" flipH="1">
            <a:off x="0" y="8148961"/>
            <a:ext cx="9144000" cy="5531"/>
          </a:xfrm>
          <a:prstGeom prst="straightConnector1">
            <a:avLst/>
          </a:prstGeom>
          <a:noFill/>
          <a:ln w="9525" cap="flat" cmpd="sng">
            <a:solidFill>
              <a:srgbClr val="7F7F7F"/>
            </a:solidFill>
            <a:prstDash val="dash"/>
            <a:miter lim="800000"/>
            <a:headEnd type="none" w="sm" len="sm"/>
            <a:tailEnd type="none" w="sm" len="sm"/>
          </a:ln>
        </p:spPr>
      </p:cxnSp>
      <p:sp>
        <p:nvSpPr>
          <p:cNvPr id="37" name="Shape 135"/>
          <p:cNvSpPr txBox="1"/>
          <p:nvPr/>
        </p:nvSpPr>
        <p:spPr>
          <a:xfrm>
            <a:off x="1325881" y="1969683"/>
            <a:ext cx="7171005" cy="2865053"/>
          </a:xfrm>
          <a:prstGeom prst="rect">
            <a:avLst/>
          </a:prstGeom>
          <a:noFill/>
          <a:ln>
            <a:noFill/>
          </a:ln>
        </p:spPr>
        <p:txBody>
          <a:bodyPr spcFirstLastPara="1" wrap="square" lIns="68569" tIns="34275" rIns="68569" bIns="34275" anchor="t" anchorCtr="0">
            <a:noAutofit/>
          </a:bodyPr>
          <a:lstStyle/>
          <a:p>
            <a:pPr>
              <a:spcBef>
                <a:spcPts val="750"/>
              </a:spcBef>
              <a:buClr>
                <a:schemeClr val="dk1"/>
              </a:buClr>
              <a:buSzPts val="1850"/>
            </a:pPr>
            <a:r>
              <a:rPr lang="en-US" sz="1600" dirty="0">
                <a:latin typeface="Calibri" panose="020F0502020204030204" pitchFamily="34" charset="0"/>
                <a:cs typeface="Calibri" panose="020F0502020204030204" pitchFamily="34" charset="0"/>
              </a:rPr>
              <a:t>Utilize Proof-of-Expertise Protocol</a:t>
            </a:r>
          </a:p>
          <a:p>
            <a:pPr>
              <a:spcBef>
                <a:spcPts val="750"/>
              </a:spcBef>
              <a:buClr>
                <a:schemeClr val="dk1"/>
              </a:buClr>
              <a:buSzPts val="1850"/>
            </a:pPr>
            <a:endParaRPr lang="en-US" sz="1600" dirty="0">
              <a:solidFill>
                <a:schemeClr val="dk1"/>
              </a:solidFill>
              <a:latin typeface="Calibri" panose="020F0502020204030204" pitchFamily="34" charset="0"/>
              <a:ea typeface="Calibri"/>
              <a:cs typeface="Calibri" panose="020F0502020204030204" pitchFamily="34" charset="0"/>
              <a:sym typeface="Calibri"/>
            </a:endParaRPr>
          </a:p>
          <a:p>
            <a:pPr>
              <a:spcBef>
                <a:spcPts val="750"/>
              </a:spcBef>
              <a:buClr>
                <a:schemeClr val="dk1"/>
              </a:buClr>
              <a:buSzPts val="1850"/>
            </a:pPr>
            <a:r>
              <a:rPr lang="en-US" sz="1600" dirty="0">
                <a:latin typeface="Calibri" panose="020F0502020204030204" pitchFamily="34" charset="0"/>
                <a:cs typeface="Calibri" panose="020F0502020204030204" pitchFamily="34" charset="0"/>
              </a:rPr>
              <a:t>Execute transactions between service providers and clients within the system</a:t>
            </a:r>
          </a:p>
          <a:p>
            <a:pPr>
              <a:spcBef>
                <a:spcPts val="750"/>
              </a:spcBef>
              <a:buClr>
                <a:schemeClr val="dk1"/>
              </a:buClr>
              <a:buSzPts val="1850"/>
            </a:pPr>
            <a:endParaRPr lang="en-US" sz="1600" dirty="0">
              <a:solidFill>
                <a:schemeClr val="dk1"/>
              </a:solidFill>
              <a:latin typeface="Calibri" panose="020F0502020204030204" pitchFamily="34" charset="0"/>
              <a:ea typeface="Calibri"/>
              <a:cs typeface="Calibri" panose="020F0502020204030204" pitchFamily="34" charset="0"/>
              <a:sym typeface="Calibri"/>
            </a:endParaRPr>
          </a:p>
          <a:p>
            <a:pPr>
              <a:spcBef>
                <a:spcPts val="750"/>
              </a:spcBef>
              <a:buClr>
                <a:schemeClr val="dk1"/>
              </a:buClr>
              <a:buSzPts val="1850"/>
            </a:pPr>
            <a:r>
              <a:rPr lang="en-US" sz="1600" dirty="0">
                <a:latin typeface="Calibri" panose="020F0502020204030204" pitchFamily="34" charset="0"/>
                <a:cs typeface="Calibri" panose="020F0502020204030204" pitchFamily="34" charset="0"/>
              </a:rPr>
              <a:t>Pay for </a:t>
            </a:r>
            <a:r>
              <a:rPr lang="en-US" sz="1600" dirty="0" err="1">
                <a:latin typeface="Calibri" panose="020F0502020204030204" pitchFamily="34" charset="0"/>
                <a:cs typeface="Calibri" panose="020F0502020204030204" pitchFamily="34" charset="0"/>
              </a:rPr>
              <a:t>Opporty</a:t>
            </a:r>
            <a:r>
              <a:rPr lang="en-US" sz="1600" dirty="0">
                <a:latin typeface="Calibri" panose="020F0502020204030204" pitchFamily="34" charset="0"/>
                <a:cs typeface="Calibri" panose="020F0502020204030204" pitchFamily="34" charset="0"/>
              </a:rPr>
              <a:t> platform-based services, such as priority listings</a:t>
            </a:r>
          </a:p>
          <a:p>
            <a:pPr>
              <a:spcBef>
                <a:spcPts val="750"/>
              </a:spcBef>
              <a:buClr>
                <a:schemeClr val="dk1"/>
              </a:buClr>
              <a:buSzPts val="1850"/>
            </a:pPr>
            <a:endParaRPr lang="en-US" sz="1600" dirty="0">
              <a:solidFill>
                <a:schemeClr val="dk1"/>
              </a:solidFill>
              <a:latin typeface="Calibri" panose="020F0502020204030204" pitchFamily="34" charset="0"/>
              <a:ea typeface="Calibri"/>
              <a:cs typeface="Calibri" panose="020F0502020204030204" pitchFamily="34" charset="0"/>
              <a:sym typeface="Calibri"/>
            </a:endParaRPr>
          </a:p>
          <a:p>
            <a:pPr>
              <a:spcBef>
                <a:spcPts val="750"/>
              </a:spcBef>
              <a:buClr>
                <a:schemeClr val="dk1"/>
              </a:buClr>
              <a:buSzPts val="1850"/>
            </a:pPr>
            <a:r>
              <a:rPr lang="en-US" sz="1600" dirty="0">
                <a:latin typeface="Calibri" panose="020F0502020204030204" pitchFamily="34" charset="0"/>
                <a:cs typeface="Calibri" panose="020F0502020204030204" pitchFamily="34" charset="0"/>
              </a:rPr>
              <a:t>Utilize smart contracts available on the </a:t>
            </a:r>
            <a:r>
              <a:rPr lang="en-US" sz="1600" dirty="0" err="1">
                <a:latin typeface="Calibri" panose="020F0502020204030204" pitchFamily="34" charset="0"/>
                <a:cs typeface="Calibri" panose="020F0502020204030204" pitchFamily="34" charset="0"/>
              </a:rPr>
              <a:t>Opporty</a:t>
            </a:r>
            <a:r>
              <a:rPr lang="en-US" sz="1600" dirty="0">
                <a:latin typeface="Calibri" panose="020F0502020204030204" pitchFamily="34" charset="0"/>
                <a:cs typeface="Calibri" panose="020F0502020204030204" pitchFamily="34" charset="0"/>
              </a:rPr>
              <a:t> platform, including decentralized escrow</a:t>
            </a:r>
          </a:p>
          <a:p>
            <a:pPr>
              <a:spcBef>
                <a:spcPts val="750"/>
              </a:spcBef>
              <a:buClr>
                <a:schemeClr val="dk1"/>
              </a:buClr>
              <a:buSzPts val="1850"/>
            </a:pPr>
            <a:endParaRPr lang="en-US" sz="1600" dirty="0">
              <a:solidFill>
                <a:schemeClr val="dk1"/>
              </a:solidFill>
              <a:latin typeface="Calibri" panose="020F0502020204030204" pitchFamily="34" charset="0"/>
              <a:ea typeface="Calibri"/>
              <a:cs typeface="Calibri" panose="020F0502020204030204" pitchFamily="34" charset="0"/>
              <a:sym typeface="Calibri"/>
            </a:endParaRPr>
          </a:p>
          <a:p>
            <a:pPr>
              <a:spcBef>
                <a:spcPts val="750"/>
              </a:spcBef>
              <a:buClr>
                <a:schemeClr val="dk1"/>
              </a:buClr>
              <a:buSzPts val="1850"/>
            </a:pPr>
            <a:r>
              <a:rPr lang="en-US" sz="1600" dirty="0">
                <a:latin typeface="Calibri" panose="020F0502020204030204" pitchFamily="34" charset="0"/>
                <a:cs typeface="Calibri" panose="020F0502020204030204" pitchFamily="34" charset="0"/>
              </a:rPr>
              <a:t>Be incentivized with OPP tokens for contributions to the platform's development. </a:t>
            </a:r>
            <a:br>
              <a:rPr lang="ru-RU" sz="1600" dirty="0">
                <a:latin typeface="Calibri" panose="020F0502020204030204" pitchFamily="34" charset="0"/>
                <a:cs typeface="Calibri" panose="020F0502020204030204" pitchFamily="34" charset="0"/>
              </a:rPr>
            </a:br>
            <a:r>
              <a:rPr lang="en-US" sz="1600" dirty="0">
                <a:latin typeface="Calibri" panose="020F0502020204030204" pitchFamily="34" charset="0"/>
                <a:cs typeface="Calibri" panose="020F0502020204030204" pitchFamily="34" charset="0"/>
              </a:rPr>
              <a:t>Every user can participate in various activities on the platform (such as contributing to the Knowledge sharing platform) and receive rewards for those activities</a:t>
            </a:r>
            <a:endParaRPr sz="1600" dirty="0">
              <a:solidFill>
                <a:schemeClr val="dk1"/>
              </a:solidFill>
              <a:latin typeface="Calibri" panose="020F0502020204030204" pitchFamily="34" charset="0"/>
              <a:ea typeface="Calibri"/>
              <a:cs typeface="Calibri" panose="020F0502020204030204" pitchFamily="34" charset="0"/>
              <a:sym typeface="Calibri"/>
            </a:endParaRPr>
          </a:p>
        </p:txBody>
      </p:sp>
      <p:pic>
        <p:nvPicPr>
          <p:cNvPr id="25"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844" y="2070280"/>
            <a:ext cx="322724" cy="322724"/>
          </a:xfrm>
          <a:prstGeom prst="rect">
            <a:avLst/>
          </a:prstGeom>
        </p:spPr>
      </p:pic>
      <p:pic>
        <p:nvPicPr>
          <p:cNvPr id="26" name="Рисунок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7430" y="2761837"/>
            <a:ext cx="284901" cy="284901"/>
          </a:xfrm>
          <a:prstGeom prst="rect">
            <a:avLst/>
          </a:prstGeom>
        </p:spPr>
      </p:pic>
      <p:pic>
        <p:nvPicPr>
          <p:cNvPr id="27" name="Рисунок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0222" y="3438395"/>
            <a:ext cx="371064" cy="371064"/>
          </a:xfrm>
          <a:prstGeom prst="rect">
            <a:avLst/>
          </a:prstGeom>
        </p:spPr>
      </p:pic>
      <p:pic>
        <p:nvPicPr>
          <p:cNvPr id="28" name="Рисунок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670" y="4296734"/>
            <a:ext cx="315534" cy="315534"/>
          </a:xfrm>
          <a:prstGeom prst="rect">
            <a:avLst/>
          </a:prstGeom>
        </p:spPr>
      </p:pic>
      <p:pic>
        <p:nvPicPr>
          <p:cNvPr id="29" name="Рисунок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5792" y="5162629"/>
            <a:ext cx="435663" cy="435663"/>
          </a:xfrm>
          <a:prstGeom prst="rect">
            <a:avLst/>
          </a:prstGeom>
        </p:spPr>
      </p:pic>
      <p:sp>
        <p:nvSpPr>
          <p:cNvPr id="30" name="Прямоугольник 29">
            <a:extLst>
              <a:ext uri="{FF2B5EF4-FFF2-40B4-BE49-F238E27FC236}">
                <a16:creationId xmlns:a16="http://schemas.microsoft.com/office/drawing/2014/main" id="{F460BC0C-3210-476A-AF72-6A2B8A8D035B}"/>
              </a:ext>
            </a:extLst>
          </p:cNvPr>
          <p:cNvSpPr/>
          <p:nvPr/>
        </p:nvSpPr>
        <p:spPr>
          <a:xfrm>
            <a:off x="0" y="363365"/>
            <a:ext cx="9144000" cy="13500"/>
          </a:xfrm>
          <a:prstGeom prst="rect">
            <a:avLst/>
          </a:prstGeom>
          <a:gradFill flip="none" rotWithShape="1">
            <a:gsLst>
              <a:gs pos="0">
                <a:srgbClr val="2962FF">
                  <a:lumMod val="100000"/>
                </a:srgbClr>
              </a:gs>
              <a:gs pos="100000">
                <a:srgbClr val="00B0FF"/>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200"/>
          </a:p>
        </p:txBody>
      </p:sp>
      <p:sp>
        <p:nvSpPr>
          <p:cNvPr id="31" name="Прямоугольник 30">
            <a:extLst>
              <a:ext uri="{FF2B5EF4-FFF2-40B4-BE49-F238E27FC236}">
                <a16:creationId xmlns:a16="http://schemas.microsoft.com/office/drawing/2014/main" id="{4FF13FC4-30BF-4999-8A2B-6E9E4B96141F}"/>
              </a:ext>
            </a:extLst>
          </p:cNvPr>
          <p:cNvSpPr/>
          <p:nvPr/>
        </p:nvSpPr>
        <p:spPr>
          <a:xfrm>
            <a:off x="0" y="269032"/>
            <a:ext cx="9144000" cy="88803"/>
          </a:xfrm>
          <a:prstGeom prst="rect">
            <a:avLst/>
          </a:prstGeom>
          <a:gradFill flip="none" rotWithShape="1">
            <a:gsLst>
              <a:gs pos="21000">
                <a:schemeClr val="bg1"/>
              </a:gs>
              <a:gs pos="100000">
                <a:schemeClr val="accent3">
                  <a:lumMod val="45000"/>
                  <a:lumOff val="5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050">
              <a:solidFill>
                <a:schemeClr val="tx1">
                  <a:lumMod val="85000"/>
                  <a:lumOff val="15000"/>
                </a:schemeClr>
              </a:solidFill>
            </a:endParaRPr>
          </a:p>
        </p:txBody>
      </p:sp>
      <p:pic>
        <p:nvPicPr>
          <p:cNvPr id="38" name="Рисунок 37">
            <a:extLst>
              <a:ext uri="{FF2B5EF4-FFF2-40B4-BE49-F238E27FC236}">
                <a16:creationId xmlns:a16="http://schemas.microsoft.com/office/drawing/2014/main" id="{2E7DC7E4-35B6-453C-ADAD-E3DA61756E3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5417" y="112441"/>
            <a:ext cx="1140464" cy="183239"/>
          </a:xfrm>
          <a:prstGeom prst="rect">
            <a:avLst/>
          </a:prstGeom>
        </p:spPr>
      </p:pic>
      <p:sp>
        <p:nvSpPr>
          <p:cNvPr id="39" name="Shape 85">
            <a:extLst>
              <a:ext uri="{FF2B5EF4-FFF2-40B4-BE49-F238E27FC236}">
                <a16:creationId xmlns:a16="http://schemas.microsoft.com/office/drawing/2014/main" id="{968CAD6B-8DCA-4ADA-A81A-296C3C1036AF}"/>
              </a:ext>
            </a:extLst>
          </p:cNvPr>
          <p:cNvSpPr txBox="1">
            <a:spLocks/>
          </p:cNvSpPr>
          <p:nvPr/>
        </p:nvSpPr>
        <p:spPr>
          <a:xfrm>
            <a:off x="5732145" y="98545"/>
            <a:ext cx="3354309" cy="195813"/>
          </a:xfrm>
          <a:prstGeom prst="rect">
            <a:avLst/>
          </a:prstGeom>
          <a:noFill/>
          <a:ln>
            <a:noFill/>
          </a:ln>
        </p:spPr>
        <p:txBody>
          <a:bodyPr spcFirstLastPara="1" wrap="square" lIns="68569" tIns="34275" rIns="68569" bIns="34275" anchor="t" anchorCtr="0">
            <a:no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lgn="r">
              <a:spcBef>
                <a:spcPts val="0"/>
              </a:spcBef>
              <a:buSzPts val="2400"/>
              <a:buNone/>
            </a:pPr>
            <a:r>
              <a:rPr lang="en-US" sz="900" dirty="0">
                <a:solidFill>
                  <a:schemeClr val="tx1">
                    <a:lumMod val="75000"/>
                    <a:lumOff val="25000"/>
                  </a:schemeClr>
                </a:solidFill>
              </a:rPr>
              <a:t>The Future of Business Relations on the </a:t>
            </a:r>
            <a:r>
              <a:rPr lang="en-US" sz="900" dirty="0" err="1">
                <a:solidFill>
                  <a:schemeClr val="tx1">
                    <a:lumMod val="75000"/>
                    <a:lumOff val="25000"/>
                  </a:schemeClr>
                </a:solidFill>
              </a:rPr>
              <a:t>Blockchain</a:t>
            </a:r>
            <a:endParaRPr lang="en-US" sz="900" dirty="0">
              <a:solidFill>
                <a:schemeClr val="tx1">
                  <a:lumMod val="75000"/>
                  <a:lumOff val="25000"/>
                </a:schemeClr>
              </a:solidFill>
            </a:endParaRPr>
          </a:p>
        </p:txBody>
      </p:sp>
      <p:sp>
        <p:nvSpPr>
          <p:cNvPr id="40" name="Прямоугольник 39">
            <a:extLst>
              <a:ext uri="{FF2B5EF4-FFF2-40B4-BE49-F238E27FC236}">
                <a16:creationId xmlns:a16="http://schemas.microsoft.com/office/drawing/2014/main" id="{E85B95B8-B437-4317-BA47-FFA89E148DCB}"/>
              </a:ext>
            </a:extLst>
          </p:cNvPr>
          <p:cNvSpPr/>
          <p:nvPr/>
        </p:nvSpPr>
        <p:spPr>
          <a:xfrm>
            <a:off x="0" y="0"/>
            <a:ext cx="9144000" cy="1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200"/>
          </a:p>
        </p:txBody>
      </p:sp>
    </p:spTree>
  </p:cSld>
  <p:clrMapOvr>
    <a:masterClrMapping/>
  </p:clrMapOvr>
  <p:transition spd="slow">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7" name="Shape 247"/>
          <p:cNvSpPr txBox="1">
            <a:spLocks noGrp="1"/>
          </p:cNvSpPr>
          <p:nvPr>
            <p:ph type="title"/>
          </p:nvPr>
        </p:nvSpPr>
        <p:spPr>
          <a:xfrm>
            <a:off x="258961" y="998508"/>
            <a:ext cx="8834284" cy="382070"/>
          </a:xfrm>
          <a:prstGeom prst="rect">
            <a:avLst/>
          </a:prstGeom>
          <a:noFill/>
          <a:ln>
            <a:noFill/>
          </a:ln>
        </p:spPr>
        <p:txBody>
          <a:bodyPr spcFirstLastPara="1" wrap="square" lIns="68569" tIns="34275" rIns="68569" bIns="34275" anchor="ctr" anchorCtr="0">
            <a:noAutofit/>
          </a:bodyPr>
          <a:lstStyle/>
          <a:p>
            <a:pPr>
              <a:buClr>
                <a:schemeClr val="lt1"/>
              </a:buClr>
              <a:buSzPts val="900"/>
            </a:pPr>
            <a:br>
              <a:rPr lang="ru-RU" sz="2400" b="1" dirty="0">
                <a:solidFill>
                  <a:schemeClr val="tx1"/>
                </a:solidFill>
              </a:rPr>
            </a:br>
            <a:r>
              <a:rPr lang="en-US" sz="2400" b="1" dirty="0">
                <a:solidFill>
                  <a:schemeClr val="tx1"/>
                </a:solidFill>
              </a:rPr>
              <a:t>Market Opportunity</a:t>
            </a:r>
            <a:br>
              <a:rPr lang="en-US" sz="2400" b="1" dirty="0"/>
            </a:br>
            <a:endParaRPr sz="2400" b="1" i="1" dirty="0">
              <a:solidFill>
                <a:srgbClr val="FF0000"/>
              </a:solidFill>
            </a:endParaRPr>
          </a:p>
        </p:txBody>
      </p:sp>
      <p:sp>
        <p:nvSpPr>
          <p:cNvPr id="250" name="Shape 250"/>
          <p:cNvSpPr txBox="1"/>
          <p:nvPr/>
        </p:nvSpPr>
        <p:spPr>
          <a:xfrm>
            <a:off x="961052" y="5617532"/>
            <a:ext cx="7004171" cy="608708"/>
          </a:xfrm>
          <a:prstGeom prst="rect">
            <a:avLst/>
          </a:prstGeom>
          <a:noFill/>
          <a:ln>
            <a:noFill/>
          </a:ln>
        </p:spPr>
        <p:txBody>
          <a:bodyPr spcFirstLastPara="1" wrap="square" lIns="68569" tIns="34275" rIns="68569" bIns="34275" anchor="t" anchorCtr="0">
            <a:noAutofit/>
          </a:bodyPr>
          <a:lstStyle/>
          <a:p>
            <a:pPr>
              <a:lnSpc>
                <a:spcPct val="90000"/>
              </a:lnSpc>
              <a:spcBef>
                <a:spcPts val="750"/>
              </a:spcBef>
              <a:buClr>
                <a:schemeClr val="dk1"/>
              </a:buClr>
              <a:buSzPts val="2000"/>
            </a:pPr>
            <a:r>
              <a:rPr lang="en-US" sz="1600" dirty="0">
                <a:solidFill>
                  <a:schemeClr val="dk1"/>
                </a:solidFill>
                <a:latin typeface="Calibri"/>
                <a:ea typeface="Calibri"/>
                <a:cs typeface="Calibri"/>
                <a:sym typeface="Calibri"/>
              </a:rPr>
              <a:t>Small and medium size businesses are the backbone of most economies. There are approximately 147 million small businesses in </a:t>
            </a:r>
            <a:r>
              <a:rPr lang="en-US" sz="1600" dirty="0" err="1">
                <a:solidFill>
                  <a:schemeClr val="dk1"/>
                </a:solidFill>
                <a:latin typeface="Calibri"/>
                <a:ea typeface="Calibri"/>
                <a:cs typeface="Calibri"/>
                <a:sym typeface="Calibri"/>
              </a:rPr>
              <a:t>Opporty’s</a:t>
            </a:r>
            <a:r>
              <a:rPr lang="en-US" sz="1600" dirty="0">
                <a:solidFill>
                  <a:schemeClr val="dk1"/>
                </a:solidFill>
                <a:latin typeface="Calibri"/>
                <a:ea typeface="Calibri"/>
                <a:cs typeface="Calibri"/>
                <a:sym typeface="Calibri"/>
              </a:rPr>
              <a:t> targeted markets</a:t>
            </a:r>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4467" y="1959524"/>
            <a:ext cx="5195070" cy="3373380"/>
          </a:xfrm>
          <a:prstGeom prst="rect">
            <a:avLst/>
          </a:prstGeom>
        </p:spPr>
      </p:pic>
      <p:sp>
        <p:nvSpPr>
          <p:cNvPr id="10" name="Прямоугольник 9">
            <a:extLst>
              <a:ext uri="{FF2B5EF4-FFF2-40B4-BE49-F238E27FC236}">
                <a16:creationId xmlns:a16="http://schemas.microsoft.com/office/drawing/2014/main" id="{6445D37C-DBF8-45E7-B672-EB2365FC32DB}"/>
              </a:ext>
            </a:extLst>
          </p:cNvPr>
          <p:cNvSpPr/>
          <p:nvPr/>
        </p:nvSpPr>
        <p:spPr>
          <a:xfrm>
            <a:off x="0" y="363365"/>
            <a:ext cx="9144000" cy="13500"/>
          </a:xfrm>
          <a:prstGeom prst="rect">
            <a:avLst/>
          </a:prstGeom>
          <a:gradFill flip="none" rotWithShape="1">
            <a:gsLst>
              <a:gs pos="0">
                <a:srgbClr val="2962FF">
                  <a:lumMod val="100000"/>
                </a:srgbClr>
              </a:gs>
              <a:gs pos="100000">
                <a:srgbClr val="00B0FF"/>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200"/>
          </a:p>
        </p:txBody>
      </p:sp>
      <p:sp>
        <p:nvSpPr>
          <p:cNvPr id="11" name="Прямоугольник 10">
            <a:extLst>
              <a:ext uri="{FF2B5EF4-FFF2-40B4-BE49-F238E27FC236}">
                <a16:creationId xmlns:a16="http://schemas.microsoft.com/office/drawing/2014/main" id="{D795AD92-1F0E-40FB-B963-A7B9618414E3}"/>
              </a:ext>
            </a:extLst>
          </p:cNvPr>
          <p:cNvSpPr/>
          <p:nvPr/>
        </p:nvSpPr>
        <p:spPr>
          <a:xfrm>
            <a:off x="0" y="269032"/>
            <a:ext cx="9144000" cy="88803"/>
          </a:xfrm>
          <a:prstGeom prst="rect">
            <a:avLst/>
          </a:prstGeom>
          <a:gradFill flip="none" rotWithShape="1">
            <a:gsLst>
              <a:gs pos="21000">
                <a:schemeClr val="bg1"/>
              </a:gs>
              <a:gs pos="100000">
                <a:schemeClr val="accent3">
                  <a:lumMod val="45000"/>
                  <a:lumOff val="5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050">
              <a:solidFill>
                <a:schemeClr val="tx1">
                  <a:lumMod val="85000"/>
                  <a:lumOff val="15000"/>
                </a:schemeClr>
              </a:solidFill>
            </a:endParaRPr>
          </a:p>
        </p:txBody>
      </p:sp>
      <p:pic>
        <p:nvPicPr>
          <p:cNvPr id="12" name="Рисунок 11">
            <a:extLst>
              <a:ext uri="{FF2B5EF4-FFF2-40B4-BE49-F238E27FC236}">
                <a16:creationId xmlns:a16="http://schemas.microsoft.com/office/drawing/2014/main" id="{A977E8E4-29C8-4214-849B-90F6F8E725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417" y="112441"/>
            <a:ext cx="1140464" cy="183239"/>
          </a:xfrm>
          <a:prstGeom prst="rect">
            <a:avLst/>
          </a:prstGeom>
        </p:spPr>
      </p:pic>
      <p:sp>
        <p:nvSpPr>
          <p:cNvPr id="13" name="Shape 85">
            <a:extLst>
              <a:ext uri="{FF2B5EF4-FFF2-40B4-BE49-F238E27FC236}">
                <a16:creationId xmlns:a16="http://schemas.microsoft.com/office/drawing/2014/main" id="{17CECA2A-EDE7-458A-8E4A-FE38D912B555}"/>
              </a:ext>
            </a:extLst>
          </p:cNvPr>
          <p:cNvSpPr txBox="1">
            <a:spLocks/>
          </p:cNvSpPr>
          <p:nvPr/>
        </p:nvSpPr>
        <p:spPr>
          <a:xfrm>
            <a:off x="5732145" y="98545"/>
            <a:ext cx="3354309" cy="195813"/>
          </a:xfrm>
          <a:prstGeom prst="rect">
            <a:avLst/>
          </a:prstGeom>
          <a:noFill/>
          <a:ln>
            <a:noFill/>
          </a:ln>
        </p:spPr>
        <p:txBody>
          <a:bodyPr spcFirstLastPara="1" wrap="square" lIns="68569" tIns="34275" rIns="68569" bIns="34275" anchor="t" anchorCtr="0">
            <a:no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lgn="r">
              <a:spcBef>
                <a:spcPts val="0"/>
              </a:spcBef>
              <a:buSzPts val="2400"/>
              <a:buNone/>
            </a:pPr>
            <a:r>
              <a:rPr lang="en-US" sz="900" dirty="0">
                <a:solidFill>
                  <a:schemeClr val="tx1">
                    <a:lumMod val="75000"/>
                    <a:lumOff val="25000"/>
                  </a:schemeClr>
                </a:solidFill>
              </a:rPr>
              <a:t>The Future of Business Relations on the </a:t>
            </a:r>
            <a:r>
              <a:rPr lang="en-US" sz="900" dirty="0" err="1">
                <a:solidFill>
                  <a:schemeClr val="tx1">
                    <a:lumMod val="75000"/>
                    <a:lumOff val="25000"/>
                  </a:schemeClr>
                </a:solidFill>
              </a:rPr>
              <a:t>Blockchain</a:t>
            </a:r>
            <a:endParaRPr lang="en-US" sz="900" dirty="0">
              <a:solidFill>
                <a:schemeClr val="tx1">
                  <a:lumMod val="75000"/>
                  <a:lumOff val="25000"/>
                </a:schemeClr>
              </a:solidFill>
            </a:endParaRPr>
          </a:p>
        </p:txBody>
      </p:sp>
      <p:sp>
        <p:nvSpPr>
          <p:cNvPr id="14" name="Прямоугольник 13">
            <a:extLst>
              <a:ext uri="{FF2B5EF4-FFF2-40B4-BE49-F238E27FC236}">
                <a16:creationId xmlns:a16="http://schemas.microsoft.com/office/drawing/2014/main" id="{79C15212-07D0-4B74-98A6-587DBF2DF428}"/>
              </a:ext>
            </a:extLst>
          </p:cNvPr>
          <p:cNvSpPr/>
          <p:nvPr/>
        </p:nvSpPr>
        <p:spPr>
          <a:xfrm>
            <a:off x="0" y="0"/>
            <a:ext cx="9144000" cy="1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200"/>
          </a:p>
        </p:txBody>
      </p:sp>
    </p:spTree>
    <p:extLst>
      <p:ext uri="{BB962C8B-B14F-4D97-AF65-F5344CB8AC3E}">
        <p14:creationId xmlns:p14="http://schemas.microsoft.com/office/powerpoint/2010/main" val="424636074"/>
      </p:ext>
    </p:extLst>
  </p:cSld>
  <p:clrMapOvr>
    <a:masterClrMapping/>
  </p:clrMapOvr>
  <p:transition spd="slow">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4" name="Shape 134"/>
          <p:cNvSpPr/>
          <p:nvPr/>
        </p:nvSpPr>
        <p:spPr>
          <a:xfrm>
            <a:off x="452977" y="3873844"/>
            <a:ext cx="450456" cy="450456"/>
          </a:xfrm>
          <a:prstGeom prst="ellipse">
            <a:avLst/>
          </a:prstGeom>
          <a:solidFill>
            <a:schemeClr val="lt1"/>
          </a:solidFill>
          <a:ln w="15875">
            <a:solidFill>
              <a:srgbClr val="00B0F0"/>
            </a:solidFill>
          </a:ln>
          <a:effectLst>
            <a:outerShdw blurRad="63500" sx="102000" sy="102000" algn="ctr" rotWithShape="0">
              <a:srgbClr val="000000">
                <a:alpha val="40000"/>
              </a:srgbClr>
            </a:outerShdw>
          </a:effectLst>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sp>
        <p:nvSpPr>
          <p:cNvPr id="135" name="Shape 135"/>
          <p:cNvSpPr/>
          <p:nvPr/>
        </p:nvSpPr>
        <p:spPr>
          <a:xfrm>
            <a:off x="3603449" y="4802368"/>
            <a:ext cx="450456" cy="450456"/>
          </a:xfrm>
          <a:prstGeom prst="ellipse">
            <a:avLst/>
          </a:prstGeom>
          <a:solidFill>
            <a:schemeClr val="lt1"/>
          </a:solidFill>
          <a:ln w="15875">
            <a:solidFill>
              <a:srgbClr val="00B0F0"/>
            </a:solidFill>
          </a:ln>
          <a:effectLst>
            <a:outerShdw blurRad="63500" sx="102000" sy="102000" algn="ctr" rotWithShape="0">
              <a:srgbClr val="000000">
                <a:alpha val="40000"/>
              </a:srgbClr>
            </a:outerShdw>
          </a:effectLst>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sp>
        <p:nvSpPr>
          <p:cNvPr id="137" name="Shape 137"/>
          <p:cNvSpPr txBox="1">
            <a:spLocks noGrp="1"/>
          </p:cNvSpPr>
          <p:nvPr>
            <p:ph type="title"/>
          </p:nvPr>
        </p:nvSpPr>
        <p:spPr>
          <a:xfrm>
            <a:off x="256545" y="996099"/>
            <a:ext cx="8958583" cy="383457"/>
          </a:xfrm>
          <a:prstGeom prst="rect">
            <a:avLst/>
          </a:prstGeom>
          <a:noFill/>
          <a:ln>
            <a:noFill/>
          </a:ln>
        </p:spPr>
        <p:txBody>
          <a:bodyPr spcFirstLastPara="1" wrap="square" lIns="68569" tIns="34275" rIns="68569" bIns="34275" anchor="ctr" anchorCtr="0">
            <a:noAutofit/>
          </a:bodyPr>
          <a:lstStyle/>
          <a:p>
            <a:pPr>
              <a:buClr>
                <a:schemeClr val="lt1"/>
              </a:buClr>
              <a:buSzPts val="900"/>
            </a:pPr>
            <a:r>
              <a:rPr lang="en-US" sz="2400" b="1" dirty="0">
                <a:solidFill>
                  <a:schemeClr val="tx1"/>
                </a:solidFill>
              </a:rPr>
              <a:t>Product Traction</a:t>
            </a:r>
            <a:endParaRPr sz="3000" b="1" dirty="0">
              <a:solidFill>
                <a:schemeClr val="tx1"/>
              </a:solidFill>
            </a:endParaRPr>
          </a:p>
        </p:txBody>
      </p:sp>
      <p:pic>
        <p:nvPicPr>
          <p:cNvPr id="140" name="Shape 140"/>
          <p:cNvPicPr preferRelativeResize="0"/>
          <p:nvPr/>
        </p:nvPicPr>
        <p:blipFill rotWithShape="1">
          <a:blip r:embed="rId3">
            <a:alphaModFix/>
          </a:blip>
          <a:srcRect/>
          <a:stretch/>
        </p:blipFill>
        <p:spPr>
          <a:xfrm>
            <a:off x="6805261" y="1883652"/>
            <a:ext cx="400367" cy="395234"/>
          </a:xfrm>
          <a:prstGeom prst="rect">
            <a:avLst/>
          </a:prstGeom>
          <a:noFill/>
          <a:ln>
            <a:noFill/>
          </a:ln>
        </p:spPr>
      </p:pic>
      <p:graphicFrame>
        <p:nvGraphicFramePr>
          <p:cNvPr id="141" name="Shape 141"/>
          <p:cNvGraphicFramePr/>
          <p:nvPr>
            <p:extLst>
              <p:ext uri="{D42A27DB-BD31-4B8C-83A1-F6EECF244321}">
                <p14:modId xmlns:p14="http://schemas.microsoft.com/office/powerpoint/2010/main" val="2320632542"/>
              </p:ext>
            </p:extLst>
          </p:nvPr>
        </p:nvGraphicFramePr>
        <p:xfrm>
          <a:off x="263689" y="2792442"/>
          <a:ext cx="8632666" cy="693428"/>
        </p:xfrm>
        <a:graphic>
          <a:graphicData uri="http://schemas.openxmlformats.org/drawingml/2006/table">
            <a:tbl>
              <a:tblPr>
                <a:noFill/>
                <a:tableStyleId>{AF2BE1BE-EEFA-41C3-B81C-65E172C88CE1}</a:tableStyleId>
              </a:tblPr>
              <a:tblGrid>
                <a:gridCol w="1726533">
                  <a:extLst>
                    <a:ext uri="{9D8B030D-6E8A-4147-A177-3AD203B41FA5}">
                      <a16:colId xmlns:a16="http://schemas.microsoft.com/office/drawing/2014/main" val="20000"/>
                    </a:ext>
                  </a:extLst>
                </a:gridCol>
                <a:gridCol w="1726533">
                  <a:extLst>
                    <a:ext uri="{9D8B030D-6E8A-4147-A177-3AD203B41FA5}">
                      <a16:colId xmlns:a16="http://schemas.microsoft.com/office/drawing/2014/main" val="20001"/>
                    </a:ext>
                  </a:extLst>
                </a:gridCol>
                <a:gridCol w="2141813">
                  <a:extLst>
                    <a:ext uri="{9D8B030D-6E8A-4147-A177-3AD203B41FA5}">
                      <a16:colId xmlns:a16="http://schemas.microsoft.com/office/drawing/2014/main" val="20002"/>
                    </a:ext>
                  </a:extLst>
                </a:gridCol>
                <a:gridCol w="1311254">
                  <a:extLst>
                    <a:ext uri="{9D8B030D-6E8A-4147-A177-3AD203B41FA5}">
                      <a16:colId xmlns:a16="http://schemas.microsoft.com/office/drawing/2014/main" val="20003"/>
                    </a:ext>
                  </a:extLst>
                </a:gridCol>
                <a:gridCol w="1726533">
                  <a:extLst>
                    <a:ext uri="{9D8B030D-6E8A-4147-A177-3AD203B41FA5}">
                      <a16:colId xmlns:a16="http://schemas.microsoft.com/office/drawing/2014/main" val="20004"/>
                    </a:ext>
                  </a:extLst>
                </a:gridCol>
              </a:tblGrid>
              <a:tr h="666656">
                <a:tc>
                  <a:txBody>
                    <a:bodyPr/>
                    <a:lstStyle/>
                    <a:p>
                      <a:pPr marL="457200" marR="0" lvl="1" indent="0" algn="l" rtl="0">
                        <a:spcBef>
                          <a:spcPts val="0"/>
                        </a:spcBef>
                        <a:spcAft>
                          <a:spcPts val="0"/>
                        </a:spcAft>
                        <a:buClr>
                          <a:schemeClr val="dk1"/>
                        </a:buClr>
                        <a:buSzPts val="1800"/>
                        <a:buFont typeface="Calibri"/>
                        <a:buNone/>
                      </a:pPr>
                      <a:r>
                        <a:rPr lang="en-US" sz="1400" b="1" u="none" strike="noStrike" cap="none" dirty="0"/>
                        <a:t>30,000+</a:t>
                      </a:r>
                      <a:endParaRPr sz="1400" b="1" u="none" strike="noStrike" cap="none" dirty="0"/>
                    </a:p>
                    <a:p>
                      <a:pPr marL="457200" marR="0" lvl="1" indent="0" algn="l" rtl="0">
                        <a:spcBef>
                          <a:spcPts val="0"/>
                        </a:spcBef>
                        <a:spcAft>
                          <a:spcPts val="0"/>
                        </a:spcAft>
                        <a:buClr>
                          <a:srgbClr val="2962FF"/>
                        </a:buClr>
                        <a:buSzPts val="1200"/>
                        <a:buFont typeface="Calibri"/>
                        <a:buNone/>
                      </a:pPr>
                      <a:r>
                        <a:rPr lang="en-US" sz="900" u="none" strike="noStrike" cap="none" dirty="0">
                          <a:solidFill>
                            <a:srgbClr val="2962FF"/>
                          </a:solidFill>
                        </a:rPr>
                        <a:t>700 -1800 daily</a:t>
                      </a:r>
                      <a:endParaRPr sz="1400" u="none" strike="noStrike" cap="none" dirty="0"/>
                    </a:p>
                    <a:p>
                      <a:pPr marL="457200" marR="0" lvl="1" indent="0" algn="l" rtl="0">
                        <a:spcBef>
                          <a:spcPts val="0"/>
                        </a:spcBef>
                        <a:spcAft>
                          <a:spcPts val="0"/>
                        </a:spcAft>
                        <a:buClr>
                          <a:schemeClr val="dk1"/>
                        </a:buClr>
                        <a:buSzPts val="1200"/>
                        <a:buFont typeface="Calibri"/>
                        <a:buNone/>
                      </a:pPr>
                      <a:r>
                        <a:rPr lang="en-US" sz="900" u="none" strike="noStrike" cap="none" dirty="0"/>
                        <a:t>Monthly unique visitors</a:t>
                      </a:r>
                      <a:endParaRPr sz="900" u="none" strike="noStrike" cap="none" dirty="0"/>
                    </a:p>
                  </a:txBody>
                  <a:tcPr marL="68588" marR="68588" marT="34294" marB="34294">
                    <a:lnL w="9525" cap="flat" cmpd="sng">
                      <a:solidFill>
                        <a:srgbClr val="7F7F7F"/>
                      </a:solidFill>
                      <a:prstDash val="dash"/>
                      <a:round/>
                      <a:headEnd type="none" w="sm" len="sm"/>
                      <a:tailEnd type="none" w="sm" len="sm"/>
                    </a:lnL>
                    <a:lnR w="9525" cap="flat" cmpd="sng">
                      <a:solidFill>
                        <a:srgbClr val="7F7F7F"/>
                      </a:solidFill>
                      <a:prstDash val="dash"/>
                      <a:round/>
                      <a:headEnd type="none" w="sm" len="sm"/>
                      <a:tailEnd type="none" w="sm" len="sm"/>
                    </a:lnR>
                    <a:lnT w="9525" cap="flat" cmpd="sng">
                      <a:solidFill>
                        <a:srgbClr val="7F7F7F"/>
                      </a:solidFill>
                      <a:prstDash val="dash"/>
                      <a:round/>
                      <a:headEnd type="none" w="sm" len="sm"/>
                      <a:tailEnd type="none" w="sm" len="sm"/>
                    </a:lnT>
                    <a:lnB w="9525" cap="flat" cmpd="sng">
                      <a:solidFill>
                        <a:srgbClr val="7F7F7F"/>
                      </a:solidFill>
                      <a:prstDash val="dash"/>
                      <a:round/>
                      <a:headEnd type="none" w="sm" len="sm"/>
                      <a:tailEnd type="none" w="sm" len="sm"/>
                    </a:lnB>
                  </a:tcPr>
                </a:tc>
                <a:tc>
                  <a:txBody>
                    <a:bodyPr/>
                    <a:lstStyle/>
                    <a:p>
                      <a:pPr marL="457200" marR="0" lvl="1" indent="0" algn="l" rtl="0">
                        <a:spcBef>
                          <a:spcPts val="0"/>
                        </a:spcBef>
                        <a:spcAft>
                          <a:spcPts val="0"/>
                        </a:spcAft>
                        <a:buClr>
                          <a:schemeClr val="dk1"/>
                        </a:buClr>
                        <a:buSzPts val="2000"/>
                        <a:buFont typeface="Calibri"/>
                        <a:buNone/>
                      </a:pPr>
                      <a:r>
                        <a:rPr lang="en-US" sz="1400" b="1" u="none" strike="noStrike" cap="none" dirty="0"/>
                        <a:t>50,000,000+</a:t>
                      </a:r>
                      <a:endParaRPr sz="1400" b="1" u="none" strike="noStrike" cap="none" dirty="0"/>
                    </a:p>
                    <a:p>
                      <a:pPr marL="457200" marR="0" lvl="1" indent="0" algn="l" rtl="0">
                        <a:spcBef>
                          <a:spcPts val="0"/>
                        </a:spcBef>
                        <a:spcAft>
                          <a:spcPts val="0"/>
                        </a:spcAft>
                        <a:buClr>
                          <a:schemeClr val="dk1"/>
                        </a:buClr>
                        <a:buSzPts val="1200"/>
                        <a:buFont typeface="Calibri"/>
                        <a:buNone/>
                      </a:pPr>
                      <a:r>
                        <a:rPr lang="en-US" sz="900" u="none" strike="noStrike" cap="none" dirty="0"/>
                        <a:t>Companies in our database </a:t>
                      </a:r>
                      <a:endParaRPr sz="900" u="none" strike="noStrike" cap="none" dirty="0"/>
                    </a:p>
                  </a:txBody>
                  <a:tcPr marL="68588" marR="68588" marT="34294" marB="34294">
                    <a:lnL w="9525" cap="flat" cmpd="sng">
                      <a:solidFill>
                        <a:srgbClr val="7F7F7F"/>
                      </a:solidFill>
                      <a:prstDash val="dash"/>
                      <a:round/>
                      <a:headEnd type="none" w="sm" len="sm"/>
                      <a:tailEnd type="none" w="sm" len="sm"/>
                    </a:lnL>
                    <a:lnR w="9525" cap="flat" cmpd="sng">
                      <a:solidFill>
                        <a:srgbClr val="7F7F7F"/>
                      </a:solidFill>
                      <a:prstDash val="dash"/>
                      <a:round/>
                      <a:headEnd type="none" w="sm" len="sm"/>
                      <a:tailEnd type="none" w="sm" len="sm"/>
                    </a:lnR>
                    <a:lnT w="9525" cap="flat" cmpd="sng">
                      <a:solidFill>
                        <a:srgbClr val="7F7F7F"/>
                      </a:solidFill>
                      <a:prstDash val="dash"/>
                      <a:round/>
                      <a:headEnd type="none" w="sm" len="sm"/>
                      <a:tailEnd type="none" w="sm" len="sm"/>
                    </a:lnT>
                    <a:lnB w="9525" cap="flat" cmpd="sng">
                      <a:solidFill>
                        <a:srgbClr val="7F7F7F"/>
                      </a:solidFill>
                      <a:prstDash val="dash"/>
                      <a:round/>
                      <a:headEnd type="none" w="sm" len="sm"/>
                      <a:tailEnd type="none" w="sm" len="sm"/>
                    </a:lnB>
                  </a:tcPr>
                </a:tc>
                <a:tc>
                  <a:txBody>
                    <a:bodyPr/>
                    <a:lstStyle/>
                    <a:p>
                      <a:pPr marL="457200" marR="0" lvl="1" indent="0" algn="l" rtl="0">
                        <a:spcBef>
                          <a:spcPts val="0"/>
                        </a:spcBef>
                        <a:spcAft>
                          <a:spcPts val="0"/>
                        </a:spcAft>
                        <a:buClr>
                          <a:schemeClr val="dk1"/>
                        </a:buClr>
                        <a:buSzPts val="1800"/>
                        <a:buFont typeface="Calibri"/>
                        <a:buNone/>
                      </a:pPr>
                      <a:r>
                        <a:rPr lang="en-US" sz="1400" b="1" u="none" strike="noStrike" cap="none" dirty="0"/>
                        <a:t>15+</a:t>
                      </a:r>
                      <a:endParaRPr sz="1400" b="1" u="none" strike="noStrike" cap="none" dirty="0"/>
                    </a:p>
                    <a:p>
                      <a:pPr marL="457200" marR="0" lvl="1" indent="0" algn="l" rtl="0">
                        <a:spcBef>
                          <a:spcPts val="0"/>
                        </a:spcBef>
                        <a:spcAft>
                          <a:spcPts val="0"/>
                        </a:spcAft>
                        <a:buClr>
                          <a:schemeClr val="dk1"/>
                        </a:buClr>
                        <a:buSzPts val="1200"/>
                        <a:buFont typeface="Calibri"/>
                        <a:buNone/>
                      </a:pPr>
                      <a:r>
                        <a:rPr lang="en-US" sz="900" u="none" strike="noStrike" cap="none" dirty="0"/>
                        <a:t>Contributing experts on the blog</a:t>
                      </a:r>
                      <a:endParaRPr sz="900" u="none" strike="noStrike" cap="none" dirty="0"/>
                    </a:p>
                  </a:txBody>
                  <a:tcPr marL="68588" marR="68588" marT="34294" marB="34294">
                    <a:lnL w="9525" cap="flat" cmpd="sng">
                      <a:solidFill>
                        <a:srgbClr val="7F7F7F"/>
                      </a:solidFill>
                      <a:prstDash val="dash"/>
                      <a:round/>
                      <a:headEnd type="none" w="sm" len="sm"/>
                      <a:tailEnd type="none" w="sm" len="sm"/>
                    </a:lnL>
                    <a:lnR w="9525" cap="flat" cmpd="sng">
                      <a:solidFill>
                        <a:srgbClr val="7F7F7F"/>
                      </a:solidFill>
                      <a:prstDash val="dash"/>
                      <a:round/>
                      <a:headEnd type="none" w="sm" len="sm"/>
                      <a:tailEnd type="none" w="sm" len="sm"/>
                    </a:lnR>
                    <a:lnT w="9525" cap="flat" cmpd="sng">
                      <a:solidFill>
                        <a:srgbClr val="7F7F7F"/>
                      </a:solidFill>
                      <a:prstDash val="dash"/>
                      <a:round/>
                      <a:headEnd type="none" w="sm" len="sm"/>
                      <a:tailEnd type="none" w="sm" len="sm"/>
                    </a:lnT>
                    <a:lnB w="9525" cap="flat" cmpd="sng">
                      <a:solidFill>
                        <a:srgbClr val="7F7F7F"/>
                      </a:solidFill>
                      <a:prstDash val="dash"/>
                      <a:round/>
                      <a:headEnd type="none" w="sm" len="sm"/>
                      <a:tailEnd type="none" w="sm" len="sm"/>
                    </a:lnB>
                  </a:tcPr>
                </a:tc>
                <a:tc>
                  <a:txBody>
                    <a:bodyPr/>
                    <a:lstStyle/>
                    <a:p>
                      <a:pPr marL="457200" marR="0" lvl="1" indent="0" algn="l" rtl="0">
                        <a:spcBef>
                          <a:spcPts val="0"/>
                        </a:spcBef>
                        <a:spcAft>
                          <a:spcPts val="0"/>
                        </a:spcAft>
                        <a:buClr>
                          <a:schemeClr val="dk1"/>
                        </a:buClr>
                        <a:buSzPts val="1800"/>
                        <a:buFont typeface="Calibri"/>
                        <a:buNone/>
                      </a:pPr>
                      <a:r>
                        <a:rPr lang="en-US" sz="1400" b="1" u="none" strike="noStrike" cap="none" dirty="0"/>
                        <a:t>18+ K</a:t>
                      </a:r>
                      <a:endParaRPr sz="1400" u="none" strike="noStrike" cap="none" dirty="0"/>
                    </a:p>
                    <a:p>
                      <a:pPr marL="457200" marR="0" lvl="1" indent="0" algn="l" rtl="0">
                        <a:spcBef>
                          <a:spcPts val="0"/>
                        </a:spcBef>
                        <a:spcAft>
                          <a:spcPts val="0"/>
                        </a:spcAft>
                        <a:buClr>
                          <a:schemeClr val="dk1"/>
                        </a:buClr>
                        <a:buSzPts val="1200"/>
                        <a:buFont typeface="Calibri"/>
                        <a:buNone/>
                      </a:pPr>
                      <a:r>
                        <a:rPr lang="en-US" sz="900" u="none" strike="noStrike" cap="none" dirty="0"/>
                        <a:t>Services</a:t>
                      </a:r>
                      <a:endParaRPr sz="1400" u="none" strike="noStrike" cap="none" dirty="0"/>
                    </a:p>
                    <a:p>
                      <a:pPr marL="457200" marR="0" lvl="1" indent="0" algn="l" rtl="0">
                        <a:spcBef>
                          <a:spcPts val="0"/>
                        </a:spcBef>
                        <a:spcAft>
                          <a:spcPts val="0"/>
                        </a:spcAft>
                        <a:buClr>
                          <a:schemeClr val="dk1"/>
                        </a:buClr>
                        <a:buSzPts val="1200"/>
                        <a:buFont typeface="Calibri"/>
                        <a:buNone/>
                      </a:pPr>
                      <a:r>
                        <a:rPr lang="en-US" sz="900" u="none" strike="noStrike" cap="none" dirty="0"/>
                        <a:t>and Categories</a:t>
                      </a:r>
                      <a:endParaRPr sz="900" u="none" strike="noStrike" cap="none" dirty="0"/>
                    </a:p>
                  </a:txBody>
                  <a:tcPr marL="68588" marR="68588" marT="34294" marB="34294">
                    <a:lnL w="9525" cap="flat" cmpd="sng">
                      <a:solidFill>
                        <a:srgbClr val="7F7F7F"/>
                      </a:solidFill>
                      <a:prstDash val="dash"/>
                      <a:round/>
                      <a:headEnd type="none" w="sm" len="sm"/>
                      <a:tailEnd type="none" w="sm" len="sm"/>
                    </a:lnL>
                    <a:lnR w="9525" cap="flat" cmpd="sng">
                      <a:solidFill>
                        <a:srgbClr val="7F7F7F"/>
                      </a:solidFill>
                      <a:prstDash val="dash"/>
                      <a:round/>
                      <a:headEnd type="none" w="sm" len="sm"/>
                      <a:tailEnd type="none" w="sm" len="sm"/>
                    </a:lnR>
                    <a:lnT w="9525" cap="flat" cmpd="sng">
                      <a:solidFill>
                        <a:srgbClr val="7F7F7F"/>
                      </a:solidFill>
                      <a:prstDash val="dash"/>
                      <a:round/>
                      <a:headEnd type="none" w="sm" len="sm"/>
                      <a:tailEnd type="none" w="sm" len="sm"/>
                    </a:lnT>
                    <a:lnB w="9525" cap="flat" cmpd="sng">
                      <a:solidFill>
                        <a:srgbClr val="7F7F7F"/>
                      </a:solidFill>
                      <a:prstDash val="dash"/>
                      <a:round/>
                      <a:headEnd type="none" w="sm" len="sm"/>
                      <a:tailEnd type="none" w="sm" len="sm"/>
                    </a:lnB>
                  </a:tcPr>
                </a:tc>
                <a:tc>
                  <a:txBody>
                    <a:bodyPr/>
                    <a:lstStyle/>
                    <a:p>
                      <a:pPr marL="457200" marR="0" lvl="1" indent="0" algn="l" rtl="0">
                        <a:spcBef>
                          <a:spcPts val="0"/>
                        </a:spcBef>
                        <a:spcAft>
                          <a:spcPts val="0"/>
                        </a:spcAft>
                        <a:buClr>
                          <a:schemeClr val="dk1"/>
                        </a:buClr>
                        <a:buSzPts val="1800"/>
                        <a:buFont typeface="Calibri"/>
                        <a:buNone/>
                      </a:pPr>
                      <a:r>
                        <a:rPr lang="en-US" sz="1400" b="1" u="none" strike="noStrike" cap="none" dirty="0"/>
                        <a:t>1,400+</a:t>
                      </a:r>
                      <a:endParaRPr sz="1400" b="1" u="none" strike="noStrike" cap="none" dirty="0"/>
                    </a:p>
                    <a:p>
                      <a:pPr marL="457200" marR="0" lvl="1" indent="0" algn="l" rtl="0">
                        <a:spcBef>
                          <a:spcPts val="0"/>
                        </a:spcBef>
                        <a:spcAft>
                          <a:spcPts val="0"/>
                        </a:spcAft>
                        <a:buClr>
                          <a:schemeClr val="dk1"/>
                        </a:buClr>
                        <a:buSzPts val="1200"/>
                        <a:buFont typeface="Calibri"/>
                        <a:buNone/>
                      </a:pPr>
                      <a:r>
                        <a:rPr lang="en-US" sz="900" u="none" strike="noStrike" cap="none" dirty="0"/>
                        <a:t>Website users</a:t>
                      </a:r>
                      <a:endParaRPr sz="900" u="none" strike="noStrike" cap="none" dirty="0"/>
                    </a:p>
                  </a:txBody>
                  <a:tcPr marL="68588" marR="68588" marT="34294" marB="34294">
                    <a:lnL w="9525" cap="flat" cmpd="sng">
                      <a:solidFill>
                        <a:srgbClr val="7F7F7F"/>
                      </a:solidFill>
                      <a:prstDash val="dash"/>
                      <a:round/>
                      <a:headEnd type="none" w="sm" len="sm"/>
                      <a:tailEnd type="none" w="sm" len="sm"/>
                    </a:lnL>
                    <a:lnR w="9525" cap="flat" cmpd="sng">
                      <a:solidFill>
                        <a:srgbClr val="7F7F7F"/>
                      </a:solidFill>
                      <a:prstDash val="dash"/>
                      <a:round/>
                      <a:headEnd type="none" w="sm" len="sm"/>
                      <a:tailEnd type="none" w="sm" len="sm"/>
                    </a:lnR>
                    <a:lnT w="9525" cap="flat" cmpd="sng">
                      <a:solidFill>
                        <a:srgbClr val="7F7F7F"/>
                      </a:solidFill>
                      <a:prstDash val="dash"/>
                      <a:round/>
                      <a:headEnd type="none" w="sm" len="sm"/>
                      <a:tailEnd type="none" w="sm" len="sm"/>
                    </a:lnT>
                    <a:lnB w="9525" cap="flat" cmpd="sng">
                      <a:solidFill>
                        <a:srgbClr val="7F7F7F"/>
                      </a:solidFill>
                      <a:prstDash val="dash"/>
                      <a:round/>
                      <a:headEnd type="none" w="sm" len="sm"/>
                      <a:tailEnd type="none" w="sm" len="sm"/>
                    </a:lnB>
                  </a:tcPr>
                </a:tc>
                <a:extLst>
                  <a:ext uri="{0D108BD9-81ED-4DB2-BD59-A6C34878D82A}">
                    <a16:rowId xmlns:a16="http://schemas.microsoft.com/office/drawing/2014/main" val="10000"/>
                  </a:ext>
                </a:extLst>
              </a:tr>
            </a:tbl>
          </a:graphicData>
        </a:graphic>
      </p:graphicFrame>
      <p:pic>
        <p:nvPicPr>
          <p:cNvPr id="142" name="Shape 142"/>
          <p:cNvPicPr preferRelativeResize="0"/>
          <p:nvPr/>
        </p:nvPicPr>
        <p:blipFill rotWithShape="1">
          <a:blip r:embed="rId4">
            <a:alphaModFix/>
          </a:blip>
          <a:srcRect/>
          <a:stretch/>
        </p:blipFill>
        <p:spPr>
          <a:xfrm>
            <a:off x="4897706" y="1883653"/>
            <a:ext cx="395234" cy="395234"/>
          </a:xfrm>
          <a:prstGeom prst="rect">
            <a:avLst/>
          </a:prstGeom>
          <a:noFill/>
          <a:ln>
            <a:noFill/>
          </a:ln>
        </p:spPr>
      </p:pic>
      <p:pic>
        <p:nvPicPr>
          <p:cNvPr id="143" name="Shape 143"/>
          <p:cNvPicPr preferRelativeResize="0"/>
          <p:nvPr/>
        </p:nvPicPr>
        <p:blipFill rotWithShape="1">
          <a:blip r:embed="rId5">
            <a:alphaModFix/>
          </a:blip>
          <a:srcRect/>
          <a:stretch/>
        </p:blipFill>
        <p:spPr>
          <a:xfrm>
            <a:off x="2823005" y="1883653"/>
            <a:ext cx="395234" cy="395234"/>
          </a:xfrm>
          <a:prstGeom prst="rect">
            <a:avLst/>
          </a:prstGeom>
          <a:noFill/>
          <a:ln>
            <a:noFill/>
          </a:ln>
        </p:spPr>
      </p:pic>
      <p:pic>
        <p:nvPicPr>
          <p:cNvPr id="144" name="Shape 144"/>
          <p:cNvPicPr preferRelativeResize="0"/>
          <p:nvPr/>
        </p:nvPicPr>
        <p:blipFill rotWithShape="1">
          <a:blip r:embed="rId6">
            <a:alphaModFix/>
          </a:blip>
          <a:srcRect/>
          <a:stretch/>
        </p:blipFill>
        <p:spPr>
          <a:xfrm>
            <a:off x="440253" y="1864802"/>
            <a:ext cx="395234" cy="395234"/>
          </a:xfrm>
          <a:prstGeom prst="rect">
            <a:avLst/>
          </a:prstGeom>
          <a:noFill/>
          <a:ln>
            <a:noFill/>
          </a:ln>
        </p:spPr>
      </p:pic>
      <p:pic>
        <p:nvPicPr>
          <p:cNvPr id="145" name="Shape 145"/>
          <p:cNvPicPr preferRelativeResize="0"/>
          <p:nvPr/>
        </p:nvPicPr>
        <p:blipFill rotWithShape="1">
          <a:blip r:embed="rId7">
            <a:alphaModFix/>
          </a:blip>
          <a:srcRect/>
          <a:stretch/>
        </p:blipFill>
        <p:spPr>
          <a:xfrm>
            <a:off x="378972" y="2851276"/>
            <a:ext cx="193219" cy="193219"/>
          </a:xfrm>
          <a:prstGeom prst="rect">
            <a:avLst/>
          </a:prstGeom>
          <a:noFill/>
          <a:ln>
            <a:noFill/>
          </a:ln>
        </p:spPr>
      </p:pic>
      <p:pic>
        <p:nvPicPr>
          <p:cNvPr id="146" name="Shape 146"/>
          <p:cNvPicPr preferRelativeResize="0"/>
          <p:nvPr/>
        </p:nvPicPr>
        <p:blipFill rotWithShape="1">
          <a:blip r:embed="rId8">
            <a:alphaModFix/>
          </a:blip>
          <a:srcRect/>
          <a:stretch/>
        </p:blipFill>
        <p:spPr>
          <a:xfrm>
            <a:off x="2116600" y="2851278"/>
            <a:ext cx="193219" cy="193219"/>
          </a:xfrm>
          <a:prstGeom prst="rect">
            <a:avLst/>
          </a:prstGeom>
          <a:noFill/>
          <a:ln>
            <a:noFill/>
          </a:ln>
        </p:spPr>
      </p:pic>
      <p:pic>
        <p:nvPicPr>
          <p:cNvPr id="147" name="Shape 147"/>
          <p:cNvPicPr preferRelativeResize="0"/>
          <p:nvPr/>
        </p:nvPicPr>
        <p:blipFill rotWithShape="1">
          <a:blip r:embed="rId9">
            <a:alphaModFix/>
          </a:blip>
          <a:srcRect/>
          <a:stretch/>
        </p:blipFill>
        <p:spPr>
          <a:xfrm>
            <a:off x="3839317" y="2851278"/>
            <a:ext cx="193220" cy="193219"/>
          </a:xfrm>
          <a:prstGeom prst="rect">
            <a:avLst/>
          </a:prstGeom>
          <a:noFill/>
          <a:ln>
            <a:noFill/>
          </a:ln>
        </p:spPr>
      </p:pic>
      <p:pic>
        <p:nvPicPr>
          <p:cNvPr id="148" name="Shape 148"/>
          <p:cNvPicPr preferRelativeResize="0"/>
          <p:nvPr/>
        </p:nvPicPr>
        <p:blipFill rotWithShape="1">
          <a:blip r:embed="rId10">
            <a:alphaModFix/>
          </a:blip>
          <a:srcRect/>
          <a:stretch/>
        </p:blipFill>
        <p:spPr>
          <a:xfrm>
            <a:off x="5952099" y="2860060"/>
            <a:ext cx="175654" cy="175654"/>
          </a:xfrm>
          <a:prstGeom prst="rect">
            <a:avLst/>
          </a:prstGeom>
          <a:noFill/>
          <a:ln>
            <a:noFill/>
          </a:ln>
        </p:spPr>
      </p:pic>
      <p:pic>
        <p:nvPicPr>
          <p:cNvPr id="149" name="Shape 149"/>
          <p:cNvPicPr preferRelativeResize="0"/>
          <p:nvPr/>
        </p:nvPicPr>
        <p:blipFill rotWithShape="1">
          <a:blip r:embed="rId11">
            <a:alphaModFix/>
          </a:blip>
          <a:srcRect/>
          <a:stretch/>
        </p:blipFill>
        <p:spPr>
          <a:xfrm>
            <a:off x="7305368" y="2851278"/>
            <a:ext cx="193219" cy="193219"/>
          </a:xfrm>
          <a:prstGeom prst="rect">
            <a:avLst/>
          </a:prstGeom>
          <a:noFill/>
          <a:ln>
            <a:noFill/>
          </a:ln>
        </p:spPr>
      </p:pic>
      <p:sp>
        <p:nvSpPr>
          <p:cNvPr id="150" name="Shape 150"/>
          <p:cNvSpPr txBox="1"/>
          <p:nvPr/>
        </p:nvSpPr>
        <p:spPr>
          <a:xfrm>
            <a:off x="900897" y="1703743"/>
            <a:ext cx="1772865" cy="816876"/>
          </a:xfrm>
          <a:prstGeom prst="rect">
            <a:avLst/>
          </a:prstGeom>
          <a:noFill/>
          <a:ln>
            <a:noFill/>
          </a:ln>
        </p:spPr>
        <p:txBody>
          <a:bodyPr spcFirstLastPara="1" wrap="square" lIns="68569" tIns="34275" rIns="68569" bIns="34275" anchor="t" anchorCtr="0">
            <a:noAutofit/>
          </a:bodyPr>
          <a:lstStyle/>
          <a:p>
            <a:r>
              <a:rPr lang="en-US" sz="1200" dirty="0">
                <a:solidFill>
                  <a:schemeClr val="dk1"/>
                </a:solidFill>
                <a:latin typeface="Calibri"/>
                <a:ea typeface="Calibri"/>
                <a:cs typeface="Calibri"/>
                <a:sym typeface="Calibri"/>
              </a:rPr>
              <a:t>opporty.com</a:t>
            </a:r>
            <a:endParaRPr sz="1200" dirty="0">
              <a:solidFill>
                <a:schemeClr val="dk1"/>
              </a:solidFill>
              <a:latin typeface="Calibri"/>
              <a:ea typeface="Calibri"/>
              <a:cs typeface="Calibri"/>
              <a:sym typeface="Calibri"/>
            </a:endParaRPr>
          </a:p>
          <a:p>
            <a:r>
              <a:rPr lang="en-US" sz="1200" b="1" dirty="0">
                <a:solidFill>
                  <a:schemeClr val="dk1"/>
                </a:solidFill>
                <a:latin typeface="Calibri"/>
                <a:ea typeface="Calibri"/>
                <a:cs typeface="Calibri"/>
                <a:sym typeface="Calibri"/>
              </a:rPr>
              <a:t>6,000+</a:t>
            </a:r>
            <a:endParaRPr sz="1200" dirty="0"/>
          </a:p>
          <a:p>
            <a:r>
              <a:rPr lang="en-US" sz="1200" dirty="0">
                <a:solidFill>
                  <a:schemeClr val="dk1"/>
                </a:solidFill>
                <a:latin typeface="Calibri"/>
                <a:ea typeface="Calibri"/>
                <a:cs typeface="Calibri"/>
                <a:sym typeface="Calibri"/>
              </a:rPr>
              <a:t>Verified companies profiles</a:t>
            </a:r>
            <a:endParaRPr sz="1200" dirty="0"/>
          </a:p>
        </p:txBody>
      </p:sp>
      <p:sp>
        <p:nvSpPr>
          <p:cNvPr id="151" name="Shape 151"/>
          <p:cNvSpPr txBox="1"/>
          <p:nvPr/>
        </p:nvSpPr>
        <p:spPr>
          <a:xfrm>
            <a:off x="3307357" y="1771590"/>
            <a:ext cx="1590349" cy="952239"/>
          </a:xfrm>
          <a:prstGeom prst="rect">
            <a:avLst/>
          </a:prstGeom>
          <a:noFill/>
          <a:ln>
            <a:noFill/>
          </a:ln>
        </p:spPr>
        <p:txBody>
          <a:bodyPr spcFirstLastPara="1" wrap="square" lIns="68569" tIns="34275" rIns="68569" bIns="34275" anchor="t" anchorCtr="0">
            <a:noAutofit/>
          </a:bodyPr>
          <a:lstStyle/>
          <a:p>
            <a:r>
              <a:rPr lang="en-US" sz="1200" dirty="0">
                <a:solidFill>
                  <a:schemeClr val="dk1"/>
                </a:solidFill>
                <a:latin typeface="Calibri"/>
                <a:ea typeface="Calibri"/>
                <a:cs typeface="Calibri"/>
                <a:sym typeface="Calibri"/>
              </a:rPr>
              <a:t>opporty.co.uk</a:t>
            </a:r>
            <a:endParaRPr sz="1200" dirty="0">
              <a:solidFill>
                <a:schemeClr val="dk1"/>
              </a:solidFill>
              <a:latin typeface="Calibri"/>
              <a:ea typeface="Calibri"/>
              <a:cs typeface="Calibri"/>
              <a:sym typeface="Calibri"/>
            </a:endParaRPr>
          </a:p>
          <a:p>
            <a:r>
              <a:rPr lang="en-US" sz="1200" b="1" dirty="0">
                <a:solidFill>
                  <a:schemeClr val="dk1"/>
                </a:solidFill>
                <a:latin typeface="Calibri"/>
                <a:ea typeface="Calibri"/>
                <a:cs typeface="Calibri"/>
                <a:sym typeface="Calibri"/>
              </a:rPr>
              <a:t>1,000+</a:t>
            </a:r>
            <a:endParaRPr sz="1200" dirty="0"/>
          </a:p>
          <a:p>
            <a:r>
              <a:rPr lang="en-US" sz="1200" dirty="0">
                <a:solidFill>
                  <a:schemeClr val="dk1"/>
                </a:solidFill>
                <a:latin typeface="Calibri"/>
                <a:ea typeface="Calibri"/>
                <a:cs typeface="Calibri"/>
                <a:sym typeface="Calibri"/>
              </a:rPr>
              <a:t>Verified companies profiles</a:t>
            </a:r>
            <a:endParaRPr lang="en-US" sz="1200" dirty="0"/>
          </a:p>
          <a:p>
            <a:endParaRPr sz="1350" dirty="0">
              <a:solidFill>
                <a:schemeClr val="dk1"/>
              </a:solidFill>
              <a:latin typeface="Calibri"/>
              <a:ea typeface="Calibri"/>
              <a:cs typeface="Calibri"/>
              <a:sym typeface="Calibri"/>
            </a:endParaRPr>
          </a:p>
        </p:txBody>
      </p:sp>
      <p:sp>
        <p:nvSpPr>
          <p:cNvPr id="152" name="Shape 152"/>
          <p:cNvSpPr txBox="1"/>
          <p:nvPr/>
        </p:nvSpPr>
        <p:spPr>
          <a:xfrm>
            <a:off x="5358350" y="1771592"/>
            <a:ext cx="1369060" cy="715580"/>
          </a:xfrm>
          <a:prstGeom prst="rect">
            <a:avLst/>
          </a:prstGeom>
          <a:noFill/>
          <a:ln>
            <a:noFill/>
          </a:ln>
        </p:spPr>
        <p:txBody>
          <a:bodyPr spcFirstLastPara="1" wrap="square" lIns="68569" tIns="34275" rIns="68569" bIns="34275" anchor="t" anchorCtr="0">
            <a:noAutofit/>
          </a:bodyPr>
          <a:lstStyle/>
          <a:p>
            <a:r>
              <a:rPr lang="en-US" sz="1200" dirty="0">
                <a:solidFill>
                  <a:schemeClr val="dk1"/>
                </a:solidFill>
                <a:latin typeface="Calibri"/>
                <a:ea typeface="Calibri"/>
                <a:cs typeface="Calibri"/>
                <a:sym typeface="Calibri"/>
              </a:rPr>
              <a:t>opporty.ca</a:t>
            </a:r>
            <a:endParaRPr sz="1200" dirty="0">
              <a:solidFill>
                <a:schemeClr val="dk1"/>
              </a:solidFill>
              <a:latin typeface="Calibri"/>
              <a:ea typeface="Calibri"/>
              <a:cs typeface="Calibri"/>
              <a:sym typeface="Calibri"/>
            </a:endParaRPr>
          </a:p>
          <a:p>
            <a:r>
              <a:rPr lang="en-US" sz="1200" b="1" dirty="0">
                <a:solidFill>
                  <a:schemeClr val="dk1"/>
                </a:solidFill>
                <a:latin typeface="Calibri"/>
                <a:ea typeface="Calibri"/>
                <a:cs typeface="Calibri"/>
                <a:sym typeface="Calibri"/>
              </a:rPr>
              <a:t>300+</a:t>
            </a:r>
            <a:endParaRPr sz="1200" dirty="0"/>
          </a:p>
          <a:p>
            <a:r>
              <a:rPr lang="en-US" sz="1200" dirty="0">
                <a:solidFill>
                  <a:schemeClr val="dk1"/>
                </a:solidFill>
                <a:latin typeface="Calibri"/>
                <a:ea typeface="Calibri"/>
                <a:cs typeface="Calibri"/>
                <a:sym typeface="Calibri"/>
              </a:rPr>
              <a:t>Verified companies profiles</a:t>
            </a:r>
            <a:endParaRPr lang="en-US" sz="1200" dirty="0"/>
          </a:p>
        </p:txBody>
      </p:sp>
      <p:pic>
        <p:nvPicPr>
          <p:cNvPr id="154" name="Shape 154"/>
          <p:cNvPicPr preferRelativeResize="0"/>
          <p:nvPr/>
        </p:nvPicPr>
        <p:blipFill rotWithShape="1">
          <a:blip r:embed="rId12">
            <a:alphaModFix/>
          </a:blip>
          <a:srcRect/>
          <a:stretch/>
        </p:blipFill>
        <p:spPr>
          <a:xfrm>
            <a:off x="576937" y="3984671"/>
            <a:ext cx="217088" cy="256235"/>
          </a:xfrm>
          <a:prstGeom prst="rect">
            <a:avLst/>
          </a:prstGeom>
          <a:noFill/>
          <a:ln>
            <a:noFill/>
          </a:ln>
        </p:spPr>
      </p:pic>
      <p:sp>
        <p:nvSpPr>
          <p:cNvPr id="155" name="Shape 155"/>
          <p:cNvSpPr/>
          <p:nvPr/>
        </p:nvSpPr>
        <p:spPr>
          <a:xfrm>
            <a:off x="4146868" y="4768997"/>
            <a:ext cx="2089940" cy="530915"/>
          </a:xfrm>
          <a:prstGeom prst="rect">
            <a:avLst/>
          </a:prstGeom>
          <a:noFill/>
          <a:ln>
            <a:noFill/>
          </a:ln>
        </p:spPr>
        <p:txBody>
          <a:bodyPr spcFirstLastPara="1" wrap="square" lIns="68569" tIns="34275" rIns="68569" bIns="34275" anchor="t" anchorCtr="0">
            <a:noAutofit/>
          </a:bodyPr>
          <a:lstStyle/>
          <a:p>
            <a:r>
              <a:rPr lang="en-US" sz="1500" dirty="0">
                <a:solidFill>
                  <a:schemeClr val="dk1"/>
                </a:solidFill>
                <a:latin typeface="Calibri"/>
                <a:ea typeface="Calibri"/>
                <a:cs typeface="Calibri"/>
                <a:sym typeface="Calibri"/>
              </a:rPr>
              <a:t>First private accounting office in New York</a:t>
            </a:r>
            <a:endParaRPr sz="1500" dirty="0">
              <a:solidFill>
                <a:schemeClr val="dk1"/>
              </a:solidFill>
              <a:latin typeface="Calibri"/>
              <a:ea typeface="Calibri"/>
              <a:cs typeface="Calibri"/>
              <a:sym typeface="Calibri"/>
            </a:endParaRPr>
          </a:p>
        </p:txBody>
      </p:sp>
      <p:sp>
        <p:nvSpPr>
          <p:cNvPr id="156" name="Shape 156"/>
          <p:cNvSpPr/>
          <p:nvPr/>
        </p:nvSpPr>
        <p:spPr>
          <a:xfrm>
            <a:off x="3601137" y="3870355"/>
            <a:ext cx="450456" cy="450456"/>
          </a:xfrm>
          <a:prstGeom prst="ellipse">
            <a:avLst/>
          </a:prstGeom>
          <a:solidFill>
            <a:schemeClr val="lt1"/>
          </a:solidFill>
          <a:ln w="15875">
            <a:solidFill>
              <a:srgbClr val="00B0F0"/>
            </a:solidFill>
          </a:ln>
          <a:effectLst>
            <a:outerShdw blurRad="63500" sx="102000" sy="102000" algn="ctr" rotWithShape="0">
              <a:srgbClr val="000000">
                <a:alpha val="40000"/>
              </a:srgbClr>
            </a:outerShdw>
          </a:effectLst>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sp>
        <p:nvSpPr>
          <p:cNvPr id="157" name="Shape 157"/>
          <p:cNvSpPr/>
          <p:nvPr/>
        </p:nvSpPr>
        <p:spPr>
          <a:xfrm>
            <a:off x="4165988" y="3859313"/>
            <a:ext cx="1786111" cy="362034"/>
          </a:xfrm>
          <a:prstGeom prst="rect">
            <a:avLst/>
          </a:prstGeom>
          <a:noFill/>
          <a:ln>
            <a:noFill/>
          </a:ln>
        </p:spPr>
        <p:txBody>
          <a:bodyPr spcFirstLastPara="1" wrap="square" lIns="68569" tIns="34275" rIns="68569" bIns="34275" anchor="t" anchorCtr="0">
            <a:noAutofit/>
          </a:bodyPr>
          <a:lstStyle/>
          <a:p>
            <a:r>
              <a:rPr lang="en-US" sz="1500" dirty="0">
                <a:solidFill>
                  <a:schemeClr val="dk1"/>
                </a:solidFill>
                <a:latin typeface="Calibri"/>
                <a:ea typeface="Calibri"/>
                <a:cs typeface="Calibri"/>
                <a:sym typeface="Calibri"/>
              </a:rPr>
              <a:t>Smart widgets released</a:t>
            </a:r>
            <a:endParaRPr sz="1500" dirty="0">
              <a:solidFill>
                <a:schemeClr val="dk1"/>
              </a:solidFill>
              <a:latin typeface="Calibri"/>
              <a:ea typeface="Calibri"/>
              <a:cs typeface="Calibri"/>
              <a:sym typeface="Calibri"/>
            </a:endParaRPr>
          </a:p>
        </p:txBody>
      </p:sp>
      <p:sp>
        <p:nvSpPr>
          <p:cNvPr id="158" name="Shape 158"/>
          <p:cNvSpPr/>
          <p:nvPr/>
        </p:nvSpPr>
        <p:spPr>
          <a:xfrm>
            <a:off x="6460766" y="3870355"/>
            <a:ext cx="450456" cy="450456"/>
          </a:xfrm>
          <a:prstGeom prst="ellipse">
            <a:avLst/>
          </a:prstGeom>
          <a:solidFill>
            <a:schemeClr val="lt1"/>
          </a:solidFill>
          <a:ln w="15875">
            <a:solidFill>
              <a:srgbClr val="00B0F0"/>
            </a:solidFill>
          </a:ln>
          <a:effectLst>
            <a:outerShdw blurRad="63500" sx="102000" sy="102000" algn="ctr" rotWithShape="0">
              <a:srgbClr val="000000">
                <a:alpha val="40000"/>
              </a:srgbClr>
            </a:outerShdw>
          </a:effectLst>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sp>
        <p:nvSpPr>
          <p:cNvPr id="159" name="Shape 159"/>
          <p:cNvSpPr/>
          <p:nvPr/>
        </p:nvSpPr>
        <p:spPr>
          <a:xfrm>
            <a:off x="7011328" y="3864349"/>
            <a:ext cx="2067983" cy="494940"/>
          </a:xfrm>
          <a:prstGeom prst="rect">
            <a:avLst/>
          </a:prstGeom>
          <a:noFill/>
          <a:ln>
            <a:noFill/>
          </a:ln>
        </p:spPr>
        <p:txBody>
          <a:bodyPr spcFirstLastPara="1" wrap="square" lIns="68569" tIns="34275" rIns="68569" bIns="34275" anchor="t" anchorCtr="0">
            <a:noAutofit/>
          </a:bodyPr>
          <a:lstStyle/>
          <a:p>
            <a:pPr lvl="0"/>
            <a:r>
              <a:rPr lang="en-US" sz="1500" dirty="0" err="1">
                <a:solidFill>
                  <a:schemeClr val="dk1"/>
                </a:solidFill>
                <a:latin typeface="Calibri"/>
                <a:ea typeface="Calibri"/>
                <a:cs typeface="Calibri"/>
                <a:sym typeface="Calibri"/>
              </a:rPr>
              <a:t>Opporty</a:t>
            </a:r>
            <a:r>
              <a:rPr lang="en-US" sz="1600" dirty="0">
                <a:solidFill>
                  <a:schemeClr val="dk1"/>
                </a:solidFill>
                <a:latin typeface="Calibri"/>
                <a:ea typeface="Calibri"/>
                <a:cs typeface="Calibri"/>
                <a:sym typeface="Calibri"/>
              </a:rPr>
              <a:t> is starting operations in China</a:t>
            </a:r>
            <a:endParaRPr sz="1600" dirty="0">
              <a:solidFill>
                <a:schemeClr val="dk1"/>
              </a:solidFill>
              <a:latin typeface="Calibri"/>
              <a:ea typeface="Calibri"/>
              <a:cs typeface="Calibri"/>
              <a:sym typeface="Calibri"/>
            </a:endParaRPr>
          </a:p>
        </p:txBody>
      </p:sp>
      <p:sp>
        <p:nvSpPr>
          <p:cNvPr id="160" name="Shape 160"/>
          <p:cNvSpPr/>
          <p:nvPr/>
        </p:nvSpPr>
        <p:spPr>
          <a:xfrm>
            <a:off x="6460766" y="4796693"/>
            <a:ext cx="450456" cy="450456"/>
          </a:xfrm>
          <a:prstGeom prst="ellipse">
            <a:avLst/>
          </a:prstGeom>
          <a:solidFill>
            <a:schemeClr val="lt1"/>
          </a:solidFill>
          <a:ln w="15875">
            <a:solidFill>
              <a:srgbClr val="00B0F0"/>
            </a:solidFill>
          </a:ln>
          <a:effectLst>
            <a:outerShdw blurRad="63500" sx="102000" sy="102000" algn="ctr" rotWithShape="0">
              <a:srgbClr val="000000">
                <a:alpha val="40000"/>
              </a:srgbClr>
            </a:outerShdw>
          </a:effectLst>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sp>
        <p:nvSpPr>
          <p:cNvPr id="161" name="Shape 161"/>
          <p:cNvSpPr/>
          <p:nvPr/>
        </p:nvSpPr>
        <p:spPr>
          <a:xfrm>
            <a:off x="7025616" y="4756464"/>
            <a:ext cx="1786111" cy="530915"/>
          </a:xfrm>
          <a:prstGeom prst="rect">
            <a:avLst/>
          </a:prstGeom>
          <a:noFill/>
          <a:ln>
            <a:noFill/>
          </a:ln>
        </p:spPr>
        <p:txBody>
          <a:bodyPr spcFirstLastPara="1" wrap="square" lIns="68569" tIns="34275" rIns="68569" bIns="34275" anchor="t" anchorCtr="0">
            <a:noAutofit/>
          </a:bodyPr>
          <a:lstStyle/>
          <a:p>
            <a:r>
              <a:rPr lang="en-US" sz="1500" dirty="0">
                <a:solidFill>
                  <a:schemeClr val="dk1"/>
                </a:solidFill>
                <a:latin typeface="Calibri"/>
                <a:ea typeface="Calibri"/>
                <a:cs typeface="Calibri"/>
                <a:sym typeface="Calibri"/>
              </a:rPr>
              <a:t>250+ media</a:t>
            </a:r>
            <a:endParaRPr sz="1500" dirty="0"/>
          </a:p>
          <a:p>
            <a:r>
              <a:rPr lang="en-US" sz="1500" dirty="0">
                <a:solidFill>
                  <a:schemeClr val="dk1"/>
                </a:solidFill>
                <a:latin typeface="Calibri"/>
                <a:ea typeface="Calibri"/>
                <a:cs typeface="Calibri"/>
                <a:sym typeface="Calibri"/>
              </a:rPr>
              <a:t>outlets</a:t>
            </a:r>
            <a:endParaRPr sz="1500" dirty="0">
              <a:solidFill>
                <a:schemeClr val="dk1"/>
              </a:solidFill>
              <a:latin typeface="Calibri"/>
              <a:ea typeface="Calibri"/>
              <a:cs typeface="Calibri"/>
              <a:sym typeface="Calibri"/>
            </a:endParaRPr>
          </a:p>
        </p:txBody>
      </p:sp>
      <p:sp>
        <p:nvSpPr>
          <p:cNvPr id="162" name="Shape 162"/>
          <p:cNvSpPr/>
          <p:nvPr/>
        </p:nvSpPr>
        <p:spPr>
          <a:xfrm>
            <a:off x="1003539" y="3833614"/>
            <a:ext cx="2067983" cy="530915"/>
          </a:xfrm>
          <a:prstGeom prst="rect">
            <a:avLst/>
          </a:prstGeom>
          <a:noFill/>
          <a:ln>
            <a:noFill/>
          </a:ln>
        </p:spPr>
        <p:txBody>
          <a:bodyPr spcFirstLastPara="1" wrap="square" lIns="68569" tIns="34275" rIns="68569" bIns="34275" anchor="t" anchorCtr="0">
            <a:noAutofit/>
          </a:bodyPr>
          <a:lstStyle/>
          <a:p>
            <a:pPr lvl="0"/>
            <a:r>
              <a:rPr lang="en-US" sz="1500" dirty="0">
                <a:solidFill>
                  <a:schemeClr val="tx1"/>
                </a:solidFill>
                <a:latin typeface="Calibri"/>
                <a:ea typeface="Calibri"/>
                <a:cs typeface="Calibri"/>
                <a:sym typeface="Calibri"/>
              </a:rPr>
              <a:t>First backend version of Plasma solution released</a:t>
            </a:r>
          </a:p>
        </p:txBody>
      </p:sp>
      <p:pic>
        <p:nvPicPr>
          <p:cNvPr id="163" name="Shape 163"/>
          <p:cNvPicPr preferRelativeResize="0"/>
          <p:nvPr/>
        </p:nvPicPr>
        <p:blipFill rotWithShape="1">
          <a:blip r:embed="rId13">
            <a:alphaModFix/>
          </a:blip>
          <a:srcRect/>
          <a:stretch/>
        </p:blipFill>
        <p:spPr>
          <a:xfrm>
            <a:off x="3721062" y="3997804"/>
            <a:ext cx="222226" cy="195558"/>
          </a:xfrm>
          <a:prstGeom prst="rect">
            <a:avLst/>
          </a:prstGeom>
          <a:noFill/>
          <a:ln>
            <a:noFill/>
          </a:ln>
        </p:spPr>
      </p:pic>
      <p:pic>
        <p:nvPicPr>
          <p:cNvPr id="164" name="Shape 164"/>
          <p:cNvPicPr preferRelativeResize="0"/>
          <p:nvPr/>
        </p:nvPicPr>
        <p:blipFill rotWithShape="1">
          <a:blip r:embed="rId14">
            <a:alphaModFix/>
          </a:blip>
          <a:srcRect/>
          <a:stretch/>
        </p:blipFill>
        <p:spPr>
          <a:xfrm>
            <a:off x="6583948" y="3968280"/>
            <a:ext cx="204358" cy="268893"/>
          </a:xfrm>
          <a:prstGeom prst="rect">
            <a:avLst/>
          </a:prstGeom>
          <a:noFill/>
          <a:ln>
            <a:noFill/>
          </a:ln>
        </p:spPr>
      </p:pic>
      <p:pic>
        <p:nvPicPr>
          <p:cNvPr id="165" name="Shape 165"/>
          <p:cNvPicPr preferRelativeResize="0"/>
          <p:nvPr/>
        </p:nvPicPr>
        <p:blipFill rotWithShape="1">
          <a:blip r:embed="rId15">
            <a:alphaModFix/>
          </a:blip>
          <a:srcRect/>
          <a:stretch/>
        </p:blipFill>
        <p:spPr>
          <a:xfrm>
            <a:off x="6567358" y="4937478"/>
            <a:ext cx="248891" cy="168890"/>
          </a:xfrm>
          <a:prstGeom prst="rect">
            <a:avLst/>
          </a:prstGeom>
          <a:noFill/>
          <a:ln>
            <a:noFill/>
          </a:ln>
        </p:spPr>
      </p:pic>
      <p:sp>
        <p:nvSpPr>
          <p:cNvPr id="166" name="Shape 166"/>
          <p:cNvSpPr txBox="1"/>
          <p:nvPr/>
        </p:nvSpPr>
        <p:spPr>
          <a:xfrm>
            <a:off x="7271886" y="1771592"/>
            <a:ext cx="1192250" cy="484748"/>
          </a:xfrm>
          <a:prstGeom prst="rect">
            <a:avLst/>
          </a:prstGeom>
          <a:noFill/>
          <a:ln>
            <a:noFill/>
          </a:ln>
        </p:spPr>
        <p:txBody>
          <a:bodyPr spcFirstLastPara="1" wrap="square" lIns="68569" tIns="34275" rIns="68569" bIns="34275" anchor="t" anchorCtr="0">
            <a:noAutofit/>
          </a:bodyPr>
          <a:lstStyle/>
          <a:p>
            <a:r>
              <a:rPr lang="en-US" sz="1200" dirty="0">
                <a:solidFill>
                  <a:schemeClr val="dk1"/>
                </a:solidFill>
                <a:latin typeface="Calibri"/>
                <a:ea typeface="Calibri"/>
                <a:cs typeface="Calibri"/>
                <a:sym typeface="Calibri"/>
              </a:rPr>
              <a:t>opporty.cn</a:t>
            </a:r>
            <a:endParaRPr sz="1200" dirty="0">
              <a:solidFill>
                <a:schemeClr val="dk1"/>
              </a:solidFill>
              <a:latin typeface="Calibri"/>
              <a:ea typeface="Calibri"/>
              <a:cs typeface="Calibri"/>
              <a:sym typeface="Calibri"/>
            </a:endParaRPr>
          </a:p>
          <a:p>
            <a:r>
              <a:rPr lang="en-US" sz="1200" b="1" dirty="0">
                <a:solidFill>
                  <a:schemeClr val="dk1"/>
                </a:solidFill>
                <a:latin typeface="Calibri"/>
                <a:ea typeface="Calibri"/>
                <a:cs typeface="Calibri"/>
                <a:sym typeface="Calibri"/>
              </a:rPr>
              <a:t>In progress</a:t>
            </a:r>
            <a:endParaRPr sz="1200" b="1" dirty="0">
              <a:solidFill>
                <a:schemeClr val="dk1"/>
              </a:solidFill>
              <a:latin typeface="Calibri"/>
              <a:ea typeface="Calibri"/>
              <a:cs typeface="Calibri"/>
              <a:sym typeface="Calibri"/>
            </a:endParaRPr>
          </a:p>
        </p:txBody>
      </p:sp>
      <p:pic>
        <p:nvPicPr>
          <p:cNvPr id="167" name="Shape 167"/>
          <p:cNvPicPr preferRelativeResize="0"/>
          <p:nvPr/>
        </p:nvPicPr>
        <p:blipFill rotWithShape="1">
          <a:blip r:embed="rId16">
            <a:alphaModFix/>
          </a:blip>
          <a:srcRect/>
          <a:stretch/>
        </p:blipFill>
        <p:spPr>
          <a:xfrm>
            <a:off x="3752175" y="4912039"/>
            <a:ext cx="191113" cy="231114"/>
          </a:xfrm>
          <a:prstGeom prst="rect">
            <a:avLst/>
          </a:prstGeom>
          <a:noFill/>
          <a:ln>
            <a:noFill/>
          </a:ln>
        </p:spPr>
      </p:pic>
      <p:pic>
        <p:nvPicPr>
          <p:cNvPr id="168" name="Shape 168"/>
          <p:cNvPicPr preferRelativeResize="0"/>
          <p:nvPr/>
        </p:nvPicPr>
        <p:blipFill rotWithShape="1">
          <a:blip r:embed="rId17">
            <a:alphaModFix/>
          </a:blip>
          <a:srcRect/>
          <a:stretch/>
        </p:blipFill>
        <p:spPr>
          <a:xfrm>
            <a:off x="371594" y="5651621"/>
            <a:ext cx="1105623" cy="681319"/>
          </a:xfrm>
          <a:prstGeom prst="rect">
            <a:avLst/>
          </a:prstGeom>
          <a:noFill/>
          <a:ln>
            <a:noFill/>
          </a:ln>
        </p:spPr>
      </p:pic>
      <p:sp>
        <p:nvSpPr>
          <p:cNvPr id="169" name="Shape 169"/>
          <p:cNvSpPr/>
          <p:nvPr/>
        </p:nvSpPr>
        <p:spPr>
          <a:xfrm>
            <a:off x="1477217" y="5709693"/>
            <a:ext cx="2359272" cy="623248"/>
          </a:xfrm>
          <a:prstGeom prst="rect">
            <a:avLst/>
          </a:prstGeom>
          <a:noFill/>
          <a:ln>
            <a:noFill/>
          </a:ln>
        </p:spPr>
        <p:txBody>
          <a:bodyPr spcFirstLastPara="1" wrap="square" lIns="68569" tIns="34275" rIns="68569" bIns="34275" anchor="t" anchorCtr="0">
            <a:noAutofit/>
          </a:bodyPr>
          <a:lstStyle/>
          <a:p>
            <a:r>
              <a:rPr lang="en-US" sz="1600" dirty="0">
                <a:solidFill>
                  <a:schemeClr val="dk1"/>
                </a:solidFill>
                <a:latin typeface="Calibri"/>
                <a:ea typeface="Calibri"/>
                <a:cs typeface="Calibri"/>
                <a:sym typeface="Calibri"/>
              </a:rPr>
              <a:t>Member of Enterprise </a:t>
            </a:r>
            <a:r>
              <a:rPr lang="en-US" sz="1600" dirty="0" err="1">
                <a:solidFill>
                  <a:schemeClr val="dk1"/>
                </a:solidFill>
                <a:latin typeface="Calibri"/>
                <a:ea typeface="Calibri"/>
                <a:cs typeface="Calibri"/>
                <a:sym typeface="Calibri"/>
              </a:rPr>
              <a:t>Ethereum</a:t>
            </a:r>
            <a:r>
              <a:rPr lang="en-US" sz="1600" dirty="0">
                <a:solidFill>
                  <a:schemeClr val="dk1"/>
                </a:solidFill>
                <a:latin typeface="Calibri"/>
                <a:ea typeface="Calibri"/>
                <a:cs typeface="Calibri"/>
                <a:sym typeface="Calibri"/>
              </a:rPr>
              <a:t> Alliance</a:t>
            </a:r>
            <a:endParaRPr sz="1600" dirty="0">
              <a:solidFill>
                <a:schemeClr val="dk1"/>
              </a:solidFill>
              <a:latin typeface="Calibri"/>
              <a:ea typeface="Calibri"/>
              <a:cs typeface="Calibri"/>
              <a:sym typeface="Calibri"/>
            </a:endParaRPr>
          </a:p>
        </p:txBody>
      </p:sp>
      <p:sp>
        <p:nvSpPr>
          <p:cNvPr id="170" name="Shape 170"/>
          <p:cNvSpPr/>
          <p:nvPr/>
        </p:nvSpPr>
        <p:spPr>
          <a:xfrm>
            <a:off x="440252" y="4796693"/>
            <a:ext cx="450456" cy="450456"/>
          </a:xfrm>
          <a:prstGeom prst="ellipse">
            <a:avLst/>
          </a:prstGeom>
          <a:solidFill>
            <a:schemeClr val="lt1"/>
          </a:solidFill>
          <a:ln w="15875">
            <a:solidFill>
              <a:srgbClr val="00B0F0"/>
            </a:solidFill>
          </a:ln>
          <a:effectLst>
            <a:outerShdw blurRad="63500" sx="102000" sy="102000" algn="ctr" rotWithShape="0">
              <a:srgbClr val="000000">
                <a:alpha val="40000"/>
              </a:srgbClr>
            </a:outerShdw>
          </a:effectLst>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pic>
        <p:nvPicPr>
          <p:cNvPr id="171" name="Shape 171"/>
          <p:cNvPicPr preferRelativeResize="0"/>
          <p:nvPr/>
        </p:nvPicPr>
        <p:blipFill rotWithShape="1">
          <a:blip r:embed="rId18">
            <a:alphaModFix/>
          </a:blip>
          <a:srcRect/>
          <a:stretch/>
        </p:blipFill>
        <p:spPr>
          <a:xfrm>
            <a:off x="542106" y="4900689"/>
            <a:ext cx="258364" cy="242465"/>
          </a:xfrm>
          <a:prstGeom prst="rect">
            <a:avLst/>
          </a:prstGeom>
          <a:noFill/>
          <a:ln>
            <a:noFill/>
          </a:ln>
        </p:spPr>
      </p:pic>
      <p:sp>
        <p:nvSpPr>
          <p:cNvPr id="172" name="Shape 172"/>
          <p:cNvSpPr/>
          <p:nvPr/>
        </p:nvSpPr>
        <p:spPr>
          <a:xfrm>
            <a:off x="984466" y="4756464"/>
            <a:ext cx="2398730" cy="530915"/>
          </a:xfrm>
          <a:prstGeom prst="rect">
            <a:avLst/>
          </a:prstGeom>
          <a:noFill/>
          <a:ln>
            <a:noFill/>
          </a:ln>
        </p:spPr>
        <p:txBody>
          <a:bodyPr spcFirstLastPara="1" wrap="square" lIns="68569" tIns="34275" rIns="68569" bIns="34275" anchor="t" anchorCtr="0">
            <a:noAutofit/>
          </a:bodyPr>
          <a:lstStyle/>
          <a:p>
            <a:r>
              <a:rPr lang="en-US" sz="1500" dirty="0">
                <a:solidFill>
                  <a:schemeClr val="tx1"/>
                </a:solidFill>
                <a:latin typeface="Calibri"/>
                <a:ea typeface="Calibri"/>
                <a:cs typeface="Calibri"/>
                <a:sym typeface="Calibri"/>
              </a:rPr>
              <a:t>First working prototype</a:t>
            </a:r>
          </a:p>
          <a:p>
            <a:r>
              <a:rPr lang="en-US" sz="1500" dirty="0">
                <a:solidFill>
                  <a:schemeClr val="tx1"/>
                </a:solidFill>
                <a:latin typeface="Calibri"/>
                <a:ea typeface="Calibri"/>
                <a:cs typeface="Calibri"/>
                <a:sym typeface="Calibri"/>
              </a:rPr>
              <a:t>of Plasma Cash on </a:t>
            </a:r>
            <a:r>
              <a:rPr lang="en-US" sz="1500" dirty="0" err="1">
                <a:solidFill>
                  <a:schemeClr val="tx1"/>
                </a:solidFill>
                <a:latin typeface="Calibri"/>
                <a:ea typeface="Calibri"/>
                <a:cs typeface="Calibri"/>
                <a:sym typeface="Calibri"/>
              </a:rPr>
              <a:t>Github</a:t>
            </a:r>
            <a:endParaRPr sz="1500" dirty="0">
              <a:solidFill>
                <a:schemeClr val="tx1"/>
              </a:solidFill>
              <a:latin typeface="Calibri"/>
              <a:ea typeface="Calibri"/>
              <a:cs typeface="Calibri"/>
              <a:sym typeface="Calibri"/>
            </a:endParaRPr>
          </a:p>
        </p:txBody>
      </p:sp>
      <p:sp>
        <p:nvSpPr>
          <p:cNvPr id="42" name="Прямоугольник 41"/>
          <p:cNvSpPr/>
          <p:nvPr/>
        </p:nvSpPr>
        <p:spPr>
          <a:xfrm>
            <a:off x="0" y="362922"/>
            <a:ext cx="9144000" cy="13500"/>
          </a:xfrm>
          <a:prstGeom prst="rect">
            <a:avLst/>
          </a:prstGeom>
          <a:gradFill flip="none" rotWithShape="1">
            <a:gsLst>
              <a:gs pos="0">
                <a:srgbClr val="2962FF">
                  <a:lumMod val="100000"/>
                </a:srgbClr>
              </a:gs>
              <a:gs pos="100000">
                <a:srgbClr val="00B0FF"/>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200"/>
          </a:p>
        </p:txBody>
      </p:sp>
      <p:sp>
        <p:nvSpPr>
          <p:cNvPr id="43" name="Прямоугольник 42"/>
          <p:cNvSpPr/>
          <p:nvPr/>
        </p:nvSpPr>
        <p:spPr>
          <a:xfrm>
            <a:off x="0" y="268589"/>
            <a:ext cx="9144000" cy="88803"/>
          </a:xfrm>
          <a:prstGeom prst="rect">
            <a:avLst/>
          </a:prstGeom>
          <a:gradFill flip="none" rotWithShape="1">
            <a:gsLst>
              <a:gs pos="21000">
                <a:schemeClr val="bg1"/>
              </a:gs>
              <a:gs pos="100000">
                <a:schemeClr val="accent3">
                  <a:lumMod val="45000"/>
                  <a:lumOff val="5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050">
              <a:solidFill>
                <a:schemeClr val="tx1">
                  <a:lumMod val="85000"/>
                  <a:lumOff val="15000"/>
                </a:schemeClr>
              </a:solidFill>
            </a:endParaRPr>
          </a:p>
        </p:txBody>
      </p:sp>
      <p:pic>
        <p:nvPicPr>
          <p:cNvPr id="44" name="Рисунок 43"/>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85417" y="111998"/>
            <a:ext cx="1140464" cy="183239"/>
          </a:xfrm>
          <a:prstGeom prst="rect">
            <a:avLst/>
          </a:prstGeom>
        </p:spPr>
      </p:pic>
      <p:sp>
        <p:nvSpPr>
          <p:cNvPr id="45" name="Shape 85"/>
          <p:cNvSpPr txBox="1">
            <a:spLocks/>
          </p:cNvSpPr>
          <p:nvPr/>
        </p:nvSpPr>
        <p:spPr>
          <a:xfrm>
            <a:off x="5732145" y="98102"/>
            <a:ext cx="3354309" cy="195813"/>
          </a:xfrm>
          <a:prstGeom prst="rect">
            <a:avLst/>
          </a:prstGeom>
          <a:noFill/>
          <a:ln>
            <a:noFill/>
          </a:ln>
        </p:spPr>
        <p:txBody>
          <a:bodyPr spcFirstLastPara="1" wrap="square" lIns="68569" tIns="34275" rIns="68569" bIns="34275" anchor="t" anchorCtr="0">
            <a:no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lgn="r">
              <a:spcBef>
                <a:spcPts val="0"/>
              </a:spcBef>
              <a:buSzPts val="2400"/>
              <a:buNone/>
            </a:pPr>
            <a:r>
              <a:rPr lang="en-US" sz="900" dirty="0">
                <a:solidFill>
                  <a:schemeClr val="tx1">
                    <a:lumMod val="75000"/>
                    <a:lumOff val="25000"/>
                  </a:schemeClr>
                </a:solidFill>
              </a:rPr>
              <a:t>The Future of Business Relations on the </a:t>
            </a:r>
            <a:r>
              <a:rPr lang="en-US" sz="900" dirty="0" err="1">
                <a:solidFill>
                  <a:schemeClr val="tx1">
                    <a:lumMod val="75000"/>
                    <a:lumOff val="25000"/>
                  </a:schemeClr>
                </a:solidFill>
              </a:rPr>
              <a:t>Blockchain</a:t>
            </a:r>
            <a:endParaRPr lang="en-US" sz="900" dirty="0">
              <a:solidFill>
                <a:schemeClr val="tx1">
                  <a:lumMod val="75000"/>
                  <a:lumOff val="25000"/>
                </a:schemeClr>
              </a:solidFill>
            </a:endParaRPr>
          </a:p>
        </p:txBody>
      </p:sp>
      <p:sp>
        <p:nvSpPr>
          <p:cNvPr id="46" name="Прямоугольник 45"/>
          <p:cNvSpPr/>
          <p:nvPr/>
        </p:nvSpPr>
        <p:spPr>
          <a:xfrm>
            <a:off x="0" y="-443"/>
            <a:ext cx="9144000" cy="1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200"/>
          </a:p>
        </p:txBody>
      </p:sp>
      <p:sp>
        <p:nvSpPr>
          <p:cNvPr id="47" name="Shape 160">
            <a:extLst>
              <a:ext uri="{FF2B5EF4-FFF2-40B4-BE49-F238E27FC236}">
                <a16:creationId xmlns:a16="http://schemas.microsoft.com/office/drawing/2014/main" id="{BE7092E6-FBD5-477F-9398-D704A10424CC}"/>
              </a:ext>
            </a:extLst>
          </p:cNvPr>
          <p:cNvSpPr/>
          <p:nvPr/>
        </p:nvSpPr>
        <p:spPr>
          <a:xfrm>
            <a:off x="4597925" y="5673355"/>
            <a:ext cx="599558" cy="599558"/>
          </a:xfrm>
          <a:prstGeom prst="ellipse">
            <a:avLst/>
          </a:prstGeom>
          <a:solidFill>
            <a:schemeClr val="lt1"/>
          </a:solidFill>
          <a:ln w="15875">
            <a:solidFill>
              <a:srgbClr val="00B0F0"/>
            </a:solidFill>
          </a:ln>
          <a:effectLst>
            <a:outerShdw blurRad="63500" sx="102000" sy="102000" algn="ctr" rotWithShape="0">
              <a:srgbClr val="000000">
                <a:alpha val="40000"/>
              </a:srgbClr>
            </a:outerShdw>
          </a:effectLst>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sp>
        <p:nvSpPr>
          <p:cNvPr id="48" name="Shape 155">
            <a:extLst>
              <a:ext uri="{FF2B5EF4-FFF2-40B4-BE49-F238E27FC236}">
                <a16:creationId xmlns:a16="http://schemas.microsoft.com/office/drawing/2014/main" id="{56B8D4B5-2A8E-4B62-9E48-9118DAFCBECB}"/>
              </a:ext>
            </a:extLst>
          </p:cNvPr>
          <p:cNvSpPr/>
          <p:nvPr/>
        </p:nvSpPr>
        <p:spPr>
          <a:xfrm>
            <a:off x="5294533" y="5635603"/>
            <a:ext cx="3601821" cy="662345"/>
          </a:xfrm>
          <a:prstGeom prst="rect">
            <a:avLst/>
          </a:prstGeom>
          <a:noFill/>
          <a:ln>
            <a:noFill/>
          </a:ln>
        </p:spPr>
        <p:txBody>
          <a:bodyPr spcFirstLastPara="1" wrap="square" lIns="68569" tIns="34275" rIns="68569" bIns="34275" anchor="t" anchorCtr="0">
            <a:noAutofit/>
          </a:bodyPr>
          <a:lstStyle/>
          <a:p>
            <a:pPr lvl="0"/>
            <a:r>
              <a:rPr lang="en-US" sz="1600" dirty="0">
                <a:solidFill>
                  <a:schemeClr val="dk1"/>
                </a:solidFill>
                <a:latin typeface="Calibri"/>
                <a:ea typeface="Calibri"/>
                <a:cs typeface="Calibri"/>
                <a:sym typeface="Calibri"/>
              </a:rPr>
              <a:t>Plasma Cash prototype transaction speed test successfully completed; </a:t>
            </a:r>
            <a:br>
              <a:rPr lang="ru-RU" sz="1600" dirty="0">
                <a:solidFill>
                  <a:schemeClr val="dk1"/>
                </a:solidFill>
                <a:latin typeface="Calibri"/>
                <a:ea typeface="Calibri"/>
                <a:cs typeface="Calibri"/>
                <a:sym typeface="Calibri"/>
              </a:rPr>
            </a:br>
            <a:r>
              <a:rPr lang="en-US" sz="1600" b="1" dirty="0">
                <a:solidFill>
                  <a:schemeClr val="dk1"/>
                </a:solidFill>
                <a:latin typeface="Calibri"/>
                <a:ea typeface="Calibri"/>
                <a:cs typeface="Calibri"/>
                <a:sym typeface="Calibri"/>
              </a:rPr>
              <a:t>303K transactions processed per second</a:t>
            </a:r>
            <a:endParaRPr sz="1600" b="1" dirty="0">
              <a:solidFill>
                <a:schemeClr val="dk1"/>
              </a:solidFill>
              <a:latin typeface="Calibri"/>
              <a:ea typeface="Calibri"/>
              <a:cs typeface="Calibri"/>
              <a:sym typeface="Calibri"/>
            </a:endParaRPr>
          </a:p>
        </p:txBody>
      </p:sp>
      <p:pic>
        <p:nvPicPr>
          <p:cNvPr id="3" name="Рисунок 2">
            <a:extLst>
              <a:ext uri="{FF2B5EF4-FFF2-40B4-BE49-F238E27FC236}">
                <a16:creationId xmlns:a16="http://schemas.microsoft.com/office/drawing/2014/main" id="{A0A49A43-A030-45A3-AA05-0A9981B39A03}"/>
              </a:ext>
            </a:extLst>
          </p:cNvPr>
          <p:cNvPicPr>
            <a:picLocks noChangeAspect="1"/>
          </p:cNvPicPr>
          <p:nvPr/>
        </p:nvPicPr>
        <p:blipFill>
          <a:blip r:embed="rId20"/>
          <a:stretch>
            <a:fillRect/>
          </a:stretch>
        </p:blipFill>
        <p:spPr>
          <a:xfrm>
            <a:off x="4748465" y="5760514"/>
            <a:ext cx="300476" cy="417329"/>
          </a:xfrm>
          <a:prstGeom prst="rect">
            <a:avLst/>
          </a:prstGeom>
        </p:spPr>
      </p:pic>
    </p:spTree>
  </p:cSld>
  <p:clrMapOvr>
    <a:masterClrMapping/>
  </p:clrMapOvr>
  <p:transition spd="slow">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pic>
        <p:nvPicPr>
          <p:cNvPr id="22" name="Shape 211"/>
          <p:cNvPicPr preferRelativeResize="0"/>
          <p:nvPr/>
        </p:nvPicPr>
        <p:blipFill rotWithShape="1">
          <a:blip r:embed="rId3"/>
          <a:srcRect/>
          <a:stretch>
            <a:fillRect/>
          </a:stretch>
        </p:blipFill>
        <p:spPr>
          <a:xfrm>
            <a:off x="2935848" y="4558307"/>
            <a:ext cx="2355571" cy="365963"/>
          </a:xfrm>
          <a:prstGeom prst="rect">
            <a:avLst/>
          </a:prstGeom>
          <a:noFill/>
          <a:ln>
            <a:noFill/>
          </a:ln>
        </p:spPr>
      </p:pic>
      <p:sp>
        <p:nvSpPr>
          <p:cNvPr id="21" name="Прямоугольник 20"/>
          <p:cNvSpPr/>
          <p:nvPr/>
        </p:nvSpPr>
        <p:spPr>
          <a:xfrm>
            <a:off x="257683" y="5037878"/>
            <a:ext cx="8650263" cy="51094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200"/>
          </a:p>
        </p:txBody>
      </p:sp>
      <p:sp>
        <p:nvSpPr>
          <p:cNvPr id="217" name="Shape 217"/>
          <p:cNvSpPr txBox="1"/>
          <p:nvPr/>
        </p:nvSpPr>
        <p:spPr>
          <a:xfrm>
            <a:off x="1340136" y="3571006"/>
            <a:ext cx="7567809" cy="771874"/>
          </a:xfrm>
          <a:prstGeom prst="rect">
            <a:avLst/>
          </a:prstGeom>
          <a:noFill/>
          <a:ln>
            <a:noFill/>
          </a:ln>
        </p:spPr>
        <p:txBody>
          <a:bodyPr spcFirstLastPara="1" wrap="square" lIns="68569" tIns="34275" rIns="68569" bIns="34275" anchor="t" anchorCtr="0">
            <a:noAutofit/>
          </a:bodyPr>
          <a:lstStyle/>
          <a:p>
            <a:pPr lvl="3"/>
            <a:r>
              <a:rPr lang="en-US" sz="1350" b="1" dirty="0">
                <a:solidFill>
                  <a:schemeClr val="dk1"/>
                </a:solidFill>
                <a:latin typeface="Calibri"/>
                <a:ea typeface="Calibri"/>
                <a:cs typeface="Calibri"/>
                <a:sym typeface="Calibri"/>
              </a:rPr>
              <a:t>Alex </a:t>
            </a:r>
            <a:r>
              <a:rPr lang="en-US" sz="1350" b="1" dirty="0" err="1">
                <a:solidFill>
                  <a:schemeClr val="dk1"/>
                </a:solidFill>
                <a:latin typeface="Calibri"/>
                <a:ea typeface="Calibri"/>
                <a:cs typeface="Calibri"/>
                <a:sym typeface="Calibri"/>
              </a:rPr>
              <a:t>Bilichenko</a:t>
            </a:r>
            <a:endParaRPr sz="1350" b="1" dirty="0">
              <a:solidFill>
                <a:schemeClr val="dk1"/>
              </a:solidFill>
              <a:latin typeface="Calibri"/>
              <a:ea typeface="Calibri"/>
              <a:cs typeface="Calibri"/>
              <a:sym typeface="Calibri"/>
            </a:endParaRPr>
          </a:p>
          <a:p>
            <a:pPr>
              <a:buClr>
                <a:schemeClr val="dk1"/>
              </a:buClr>
              <a:buSzPts val="1400"/>
            </a:pPr>
            <a:r>
              <a:rPr lang="en-US" sz="1200" dirty="0">
                <a:solidFill>
                  <a:schemeClr val="dk1"/>
                </a:solidFill>
                <a:latin typeface="Calibri"/>
                <a:ea typeface="Calibri"/>
                <a:cs typeface="Calibri"/>
                <a:sym typeface="Calibri"/>
              </a:rPr>
              <a:t>Finance and machine learning expert, trader and investor, with over 10 years of experience at the world’s leading companies, including Microsoft, Bridgewater Associates, Goldman Sachs and </a:t>
            </a:r>
            <a:r>
              <a:rPr lang="en-US" sz="1200" dirty="0" err="1">
                <a:solidFill>
                  <a:schemeClr val="dk1"/>
                </a:solidFill>
                <a:latin typeface="Calibri"/>
                <a:ea typeface="Calibri"/>
                <a:cs typeface="Calibri"/>
                <a:sym typeface="Calibri"/>
              </a:rPr>
              <a:t>Teza</a:t>
            </a:r>
            <a:r>
              <a:rPr lang="en-US" sz="1200" dirty="0">
                <a:solidFill>
                  <a:schemeClr val="dk1"/>
                </a:solidFill>
                <a:latin typeface="Calibri"/>
                <a:ea typeface="Calibri"/>
                <a:cs typeface="Calibri"/>
                <a:sym typeface="Calibri"/>
              </a:rPr>
              <a:t> Technologies. During his tenure, Alex worked on building models for analyzing massive amounts of data to predict prices of financial assets across the globe. He embraced the </a:t>
            </a:r>
            <a:r>
              <a:rPr lang="en-US" sz="1200" dirty="0" err="1">
                <a:solidFill>
                  <a:schemeClr val="dk1"/>
                </a:solidFill>
                <a:latin typeface="Calibri"/>
                <a:ea typeface="Calibri"/>
                <a:cs typeface="Calibri"/>
                <a:sym typeface="Calibri"/>
              </a:rPr>
              <a:t>blockchain</a:t>
            </a:r>
            <a:r>
              <a:rPr lang="en-US" sz="1200" dirty="0">
                <a:solidFill>
                  <a:schemeClr val="dk1"/>
                </a:solidFill>
                <a:latin typeface="Calibri"/>
                <a:ea typeface="Calibri"/>
                <a:cs typeface="Calibri"/>
                <a:sym typeface="Calibri"/>
              </a:rPr>
              <a:t> and </a:t>
            </a:r>
            <a:r>
              <a:rPr lang="en-US" sz="1200" dirty="0" err="1">
                <a:solidFill>
                  <a:schemeClr val="dk1"/>
                </a:solidFill>
                <a:latin typeface="Calibri"/>
                <a:ea typeface="Calibri"/>
                <a:cs typeface="Calibri"/>
                <a:sym typeface="Calibri"/>
              </a:rPr>
              <a:t>cryptocurrency</a:t>
            </a:r>
            <a:r>
              <a:rPr lang="en-US" sz="1200" dirty="0">
                <a:solidFill>
                  <a:schemeClr val="dk1"/>
                </a:solidFill>
                <a:latin typeface="Calibri"/>
                <a:ea typeface="Calibri"/>
                <a:cs typeface="Calibri"/>
                <a:sym typeface="Calibri"/>
              </a:rPr>
              <a:t> revolution in 2013. Alex holds a PhD in Physics and BA/MS in Physics </a:t>
            </a:r>
            <a:r>
              <a:rPr lang="en-US" sz="1200" dirty="0" err="1">
                <a:solidFill>
                  <a:schemeClr val="dk1"/>
                </a:solidFill>
                <a:latin typeface="Calibri"/>
                <a:ea typeface="Calibri"/>
                <a:cs typeface="Calibri"/>
                <a:sym typeface="Calibri"/>
              </a:rPr>
              <a:t>omputer</a:t>
            </a:r>
            <a:r>
              <a:rPr lang="en-US" sz="1200" dirty="0">
                <a:solidFill>
                  <a:schemeClr val="dk1"/>
                </a:solidFill>
                <a:latin typeface="Calibri"/>
                <a:ea typeface="Calibri"/>
                <a:cs typeface="Calibri"/>
                <a:sym typeface="Calibri"/>
              </a:rPr>
              <a:t> Science.</a:t>
            </a:r>
            <a:endParaRPr sz="1200" dirty="0">
              <a:solidFill>
                <a:schemeClr val="dk1"/>
              </a:solidFill>
              <a:latin typeface="Calibri"/>
              <a:ea typeface="Calibri"/>
              <a:cs typeface="Calibri"/>
              <a:sym typeface="Calibri"/>
            </a:endParaRPr>
          </a:p>
        </p:txBody>
      </p:sp>
      <p:pic>
        <p:nvPicPr>
          <p:cNvPr id="218" name="Shape 218"/>
          <p:cNvPicPr preferRelativeResize="0"/>
          <p:nvPr/>
        </p:nvPicPr>
        <p:blipFill rotWithShape="1">
          <a:blip r:embed="rId4">
            <a:alphaModFix/>
          </a:blip>
          <a:srcRect/>
          <a:stretch/>
        </p:blipFill>
        <p:spPr>
          <a:xfrm>
            <a:off x="257683" y="1707420"/>
            <a:ext cx="1009800" cy="1009800"/>
          </a:xfrm>
          <a:prstGeom prst="rect">
            <a:avLst/>
          </a:prstGeom>
          <a:noFill/>
          <a:ln>
            <a:noFill/>
          </a:ln>
        </p:spPr>
      </p:pic>
      <p:pic>
        <p:nvPicPr>
          <p:cNvPr id="219" name="Shape 219"/>
          <p:cNvPicPr preferRelativeResize="0"/>
          <p:nvPr/>
        </p:nvPicPr>
        <p:blipFill rotWithShape="1">
          <a:blip r:embed="rId5">
            <a:alphaModFix/>
          </a:blip>
          <a:srcRect/>
          <a:stretch/>
        </p:blipFill>
        <p:spPr>
          <a:xfrm>
            <a:off x="305719" y="3550329"/>
            <a:ext cx="1009800" cy="1009800"/>
          </a:xfrm>
          <a:prstGeom prst="rect">
            <a:avLst/>
          </a:prstGeom>
          <a:noFill/>
          <a:ln>
            <a:noFill/>
          </a:ln>
        </p:spPr>
      </p:pic>
      <p:pic>
        <p:nvPicPr>
          <p:cNvPr id="221" name="Shape 221"/>
          <p:cNvPicPr preferRelativeResize="0"/>
          <p:nvPr/>
        </p:nvPicPr>
        <p:blipFill rotWithShape="1">
          <a:blip r:embed="rId6">
            <a:alphaModFix/>
          </a:blip>
          <a:srcRect/>
          <a:stretch/>
        </p:blipFill>
        <p:spPr>
          <a:xfrm>
            <a:off x="758037" y="5654272"/>
            <a:ext cx="4355622" cy="890452"/>
          </a:xfrm>
          <a:prstGeom prst="rect">
            <a:avLst/>
          </a:prstGeom>
          <a:noFill/>
          <a:ln>
            <a:noFill/>
          </a:ln>
        </p:spPr>
      </p:pic>
      <p:sp>
        <p:nvSpPr>
          <p:cNvPr id="222" name="Shape 222"/>
          <p:cNvSpPr txBox="1"/>
          <p:nvPr/>
        </p:nvSpPr>
        <p:spPr>
          <a:xfrm>
            <a:off x="5646745" y="5745195"/>
            <a:ext cx="2898637" cy="703405"/>
          </a:xfrm>
          <a:prstGeom prst="rect">
            <a:avLst/>
          </a:prstGeom>
          <a:noFill/>
          <a:ln>
            <a:noFill/>
          </a:ln>
        </p:spPr>
        <p:txBody>
          <a:bodyPr spcFirstLastPara="1" wrap="square" lIns="68569" tIns="34275" rIns="68569" bIns="34275" anchor="t" anchorCtr="0">
            <a:noAutofit/>
          </a:bodyPr>
          <a:lstStyle/>
          <a:p>
            <a:pPr>
              <a:spcBef>
                <a:spcPts val="750"/>
              </a:spcBef>
            </a:pPr>
            <a:r>
              <a:rPr lang="en-US" sz="1350" b="1" dirty="0" err="1">
                <a:solidFill>
                  <a:schemeClr val="dk1"/>
                </a:solidFill>
                <a:latin typeface="Calibri"/>
                <a:ea typeface="Calibri"/>
                <a:cs typeface="Calibri"/>
                <a:sym typeface="Calibri"/>
              </a:rPr>
              <a:t>Opporty</a:t>
            </a:r>
            <a:r>
              <a:rPr lang="en-US" sz="1350" b="1" dirty="0">
                <a:solidFill>
                  <a:schemeClr val="dk1"/>
                </a:solidFill>
                <a:latin typeface="Calibri"/>
                <a:ea typeface="Calibri"/>
                <a:cs typeface="Calibri"/>
                <a:sym typeface="Calibri"/>
              </a:rPr>
              <a:t> is a US-based company </a:t>
            </a:r>
            <a:br>
              <a:rPr lang="ru-RU" sz="1350" b="1" dirty="0">
                <a:solidFill>
                  <a:schemeClr val="dk1"/>
                </a:solidFill>
                <a:latin typeface="Calibri"/>
                <a:ea typeface="Calibri"/>
                <a:cs typeface="Calibri"/>
                <a:sym typeface="Calibri"/>
              </a:rPr>
            </a:br>
            <a:r>
              <a:rPr lang="en-US" sz="1350" b="1" dirty="0">
                <a:solidFill>
                  <a:schemeClr val="dk1"/>
                </a:solidFill>
                <a:latin typeface="Calibri"/>
                <a:ea typeface="Calibri"/>
                <a:cs typeface="Calibri"/>
                <a:sym typeface="Calibri"/>
              </a:rPr>
              <a:t>with engineering offices in Ukraine</a:t>
            </a:r>
            <a:endParaRPr sz="1350" b="1" dirty="0">
              <a:solidFill>
                <a:schemeClr val="dk1"/>
              </a:solidFill>
              <a:latin typeface="Calibri"/>
              <a:ea typeface="Calibri"/>
              <a:cs typeface="Calibri"/>
              <a:sym typeface="Calibri"/>
            </a:endParaRPr>
          </a:p>
        </p:txBody>
      </p:sp>
      <p:sp>
        <p:nvSpPr>
          <p:cNvPr id="14" name="Shape 205"/>
          <p:cNvSpPr txBox="1">
            <a:spLocks/>
          </p:cNvSpPr>
          <p:nvPr/>
        </p:nvSpPr>
        <p:spPr>
          <a:xfrm>
            <a:off x="257683" y="1046737"/>
            <a:ext cx="8257667" cy="283212"/>
          </a:xfrm>
          <a:prstGeom prst="rect">
            <a:avLst/>
          </a:prstGeom>
          <a:noFill/>
          <a:ln>
            <a:noFill/>
          </a:ln>
        </p:spPr>
        <p:txBody>
          <a:bodyPr spcFirstLastPara="1" wrap="square" lIns="68569" tIns="34275" rIns="68569" bIns="3427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2400" b="1" dirty="0">
                <a:solidFill>
                  <a:schemeClr val="tx1"/>
                </a:solidFill>
              </a:rPr>
              <a:t>Core Team: Founders &amp; Execution Team</a:t>
            </a:r>
          </a:p>
        </p:txBody>
      </p:sp>
      <p:sp>
        <p:nvSpPr>
          <p:cNvPr id="20" name="Shape 222"/>
          <p:cNvSpPr txBox="1"/>
          <p:nvPr/>
        </p:nvSpPr>
        <p:spPr>
          <a:xfrm>
            <a:off x="601910" y="4964979"/>
            <a:ext cx="7955682" cy="703405"/>
          </a:xfrm>
          <a:prstGeom prst="rect">
            <a:avLst/>
          </a:prstGeom>
          <a:noFill/>
          <a:ln>
            <a:noFill/>
          </a:ln>
        </p:spPr>
        <p:txBody>
          <a:bodyPr spcFirstLastPara="1" wrap="square" lIns="68569" tIns="34275" rIns="68569" bIns="34275" anchor="t" anchorCtr="0">
            <a:noAutofit/>
          </a:bodyPr>
          <a:lstStyle/>
          <a:p>
            <a:pPr algn="ctr">
              <a:lnSpc>
                <a:spcPct val="90000"/>
              </a:lnSpc>
              <a:spcBef>
                <a:spcPts val="750"/>
              </a:spcBef>
            </a:pPr>
            <a:r>
              <a:rPr lang="en-US" sz="1350" b="1" dirty="0">
                <a:solidFill>
                  <a:schemeClr val="bg1"/>
                </a:solidFill>
                <a:latin typeface="Calibri"/>
                <a:ea typeface="Calibri"/>
                <a:cs typeface="Calibri"/>
                <a:sym typeface="Calibri"/>
              </a:rPr>
              <a:t>The founders have sufficient expertise to cover all possible tasks that can arise on the project, </a:t>
            </a:r>
            <a:br>
              <a:rPr lang="ru-RU" sz="1350" b="1" dirty="0">
                <a:solidFill>
                  <a:schemeClr val="bg1"/>
                </a:solidFill>
                <a:latin typeface="Calibri"/>
                <a:ea typeface="Calibri"/>
                <a:cs typeface="Calibri"/>
                <a:sym typeface="Calibri"/>
              </a:rPr>
            </a:br>
            <a:r>
              <a:rPr lang="en-US" sz="1350" b="1" dirty="0">
                <a:solidFill>
                  <a:schemeClr val="bg1"/>
                </a:solidFill>
                <a:latin typeface="Calibri"/>
                <a:ea typeface="Calibri"/>
                <a:cs typeface="Calibri"/>
                <a:sym typeface="Calibri"/>
              </a:rPr>
              <a:t>from technical to organizational perspectives</a:t>
            </a:r>
            <a:endParaRPr sz="1350" b="1" dirty="0">
              <a:solidFill>
                <a:schemeClr val="bg1"/>
              </a:solidFill>
              <a:latin typeface="Calibri"/>
              <a:ea typeface="Calibri"/>
              <a:cs typeface="Calibri"/>
              <a:sym typeface="Calibri"/>
            </a:endParaRPr>
          </a:p>
        </p:txBody>
      </p:sp>
      <p:sp>
        <p:nvSpPr>
          <p:cNvPr id="2" name="Равнобедренный треугольник 1"/>
          <p:cNvSpPr/>
          <p:nvPr/>
        </p:nvSpPr>
        <p:spPr>
          <a:xfrm rot="5400000">
            <a:off x="5206293" y="5986190"/>
            <a:ext cx="385142" cy="214889"/>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050"/>
          </a:p>
        </p:txBody>
      </p:sp>
      <p:sp>
        <p:nvSpPr>
          <p:cNvPr id="3" name="TextBox 2"/>
          <p:cNvSpPr txBox="1"/>
          <p:nvPr/>
        </p:nvSpPr>
        <p:spPr>
          <a:xfrm>
            <a:off x="1325883" y="1810574"/>
            <a:ext cx="7022989" cy="1408078"/>
          </a:xfrm>
          <a:prstGeom prst="rect">
            <a:avLst/>
          </a:prstGeom>
          <a:noFill/>
        </p:spPr>
        <p:txBody>
          <a:bodyPr wrap="square" rtlCol="0">
            <a:spAutoFit/>
          </a:bodyPr>
          <a:lstStyle/>
          <a:p>
            <a:r>
              <a:rPr lang="en-US" sz="1350" b="1" dirty="0">
                <a:solidFill>
                  <a:schemeClr val="dk1"/>
                </a:solidFill>
                <a:latin typeface="Calibri"/>
                <a:ea typeface="Calibri"/>
                <a:cs typeface="Calibri"/>
                <a:sym typeface="Calibri"/>
              </a:rPr>
              <a:t>Sergey Grybniak</a:t>
            </a:r>
            <a:endParaRPr lang="en-US" sz="1800" dirty="0">
              <a:solidFill>
                <a:schemeClr val="dk1"/>
              </a:solidFill>
              <a:latin typeface="Calibri"/>
              <a:ea typeface="Calibri"/>
              <a:cs typeface="Calibri"/>
              <a:sym typeface="Calibri"/>
            </a:endParaRPr>
          </a:p>
          <a:p>
            <a:pPr lvl="0"/>
            <a:r>
              <a:rPr lang="en-US" sz="1200" dirty="0">
                <a:solidFill>
                  <a:schemeClr val="dk1"/>
                </a:solidFill>
                <a:latin typeface="Calibri"/>
                <a:ea typeface="Calibri"/>
                <a:cs typeface="Calibri"/>
                <a:sym typeface="Calibri"/>
              </a:rPr>
              <a:t>A serial entrepreneur, Sergey’s first venture is boutique IT consulting firm with over 50 full time employees focused on digital marketing and software development. He has experience working with big clients including Fortune 500 companies and companies with over 100 million monthly users. Sergey has over 100 mentions in the media and holds 2017 Executive of the Year award from Stevie Awards. He is also a regular contributing member of a number of respected international communities focused on application development and digital marketing.</a:t>
            </a:r>
          </a:p>
        </p:txBody>
      </p:sp>
      <p:pic>
        <p:nvPicPr>
          <p:cNvPr id="24" name="Рисунок 23">
            <a:extLst>
              <a:ext uri="{FF2B5EF4-FFF2-40B4-BE49-F238E27FC236}">
                <a16:creationId xmlns:a16="http://schemas.microsoft.com/office/drawing/2014/main" id="{F82B5214-62F9-4B05-83B6-0D73424E33AE}"/>
              </a:ext>
            </a:extLst>
          </p:cNvPr>
          <p:cNvPicPr>
            <a:picLocks noChangeAspect="1"/>
          </p:cNvPicPr>
          <p:nvPr/>
        </p:nvPicPr>
        <p:blipFill>
          <a:blip r:embed="rId7"/>
          <a:stretch>
            <a:fillRect/>
          </a:stretch>
        </p:blipFill>
        <p:spPr>
          <a:xfrm>
            <a:off x="2935848" y="3133469"/>
            <a:ext cx="3442196" cy="421488"/>
          </a:xfrm>
          <a:prstGeom prst="rect">
            <a:avLst/>
          </a:prstGeom>
        </p:spPr>
      </p:pic>
      <p:pic>
        <p:nvPicPr>
          <p:cNvPr id="25" name="Рисунок 24">
            <a:extLst>
              <a:ext uri="{FF2B5EF4-FFF2-40B4-BE49-F238E27FC236}">
                <a16:creationId xmlns:a16="http://schemas.microsoft.com/office/drawing/2014/main" id="{B7BDB2D0-0A55-4DB8-AB4D-17D629DF950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404615" y="3145708"/>
            <a:ext cx="613786" cy="154046"/>
          </a:xfrm>
          <a:prstGeom prst="rect">
            <a:avLst/>
          </a:prstGeom>
        </p:spPr>
      </p:pic>
      <p:sp>
        <p:nvSpPr>
          <p:cNvPr id="23" name="Прямоугольник 22">
            <a:extLst>
              <a:ext uri="{FF2B5EF4-FFF2-40B4-BE49-F238E27FC236}">
                <a16:creationId xmlns:a16="http://schemas.microsoft.com/office/drawing/2014/main" id="{4A06E0C8-A37C-4AA9-9720-78266D4BE200}"/>
              </a:ext>
            </a:extLst>
          </p:cNvPr>
          <p:cNvSpPr/>
          <p:nvPr/>
        </p:nvSpPr>
        <p:spPr>
          <a:xfrm>
            <a:off x="0" y="362922"/>
            <a:ext cx="9144000" cy="13500"/>
          </a:xfrm>
          <a:prstGeom prst="rect">
            <a:avLst/>
          </a:prstGeom>
          <a:gradFill flip="none" rotWithShape="1">
            <a:gsLst>
              <a:gs pos="0">
                <a:srgbClr val="2962FF">
                  <a:lumMod val="100000"/>
                </a:srgbClr>
              </a:gs>
              <a:gs pos="100000">
                <a:srgbClr val="00B0FF"/>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200"/>
          </a:p>
        </p:txBody>
      </p:sp>
      <p:sp>
        <p:nvSpPr>
          <p:cNvPr id="26" name="Прямоугольник 25">
            <a:extLst>
              <a:ext uri="{FF2B5EF4-FFF2-40B4-BE49-F238E27FC236}">
                <a16:creationId xmlns:a16="http://schemas.microsoft.com/office/drawing/2014/main" id="{AC26CD00-90BE-4219-8470-0AFA976A964D}"/>
              </a:ext>
            </a:extLst>
          </p:cNvPr>
          <p:cNvSpPr/>
          <p:nvPr/>
        </p:nvSpPr>
        <p:spPr>
          <a:xfrm>
            <a:off x="0" y="268589"/>
            <a:ext cx="9144000" cy="88803"/>
          </a:xfrm>
          <a:prstGeom prst="rect">
            <a:avLst/>
          </a:prstGeom>
          <a:gradFill flip="none" rotWithShape="1">
            <a:gsLst>
              <a:gs pos="21000">
                <a:schemeClr val="bg1"/>
              </a:gs>
              <a:gs pos="100000">
                <a:schemeClr val="accent3">
                  <a:lumMod val="45000"/>
                  <a:lumOff val="5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050">
              <a:solidFill>
                <a:schemeClr val="tx1">
                  <a:lumMod val="85000"/>
                  <a:lumOff val="15000"/>
                </a:schemeClr>
              </a:solidFill>
            </a:endParaRPr>
          </a:p>
        </p:txBody>
      </p:sp>
      <p:pic>
        <p:nvPicPr>
          <p:cNvPr id="27" name="Рисунок 26">
            <a:extLst>
              <a:ext uri="{FF2B5EF4-FFF2-40B4-BE49-F238E27FC236}">
                <a16:creationId xmlns:a16="http://schemas.microsoft.com/office/drawing/2014/main" id="{923D7375-6AA8-4CD2-A2E7-06B8AFEC9BC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85417" y="111998"/>
            <a:ext cx="1140464" cy="183239"/>
          </a:xfrm>
          <a:prstGeom prst="rect">
            <a:avLst/>
          </a:prstGeom>
        </p:spPr>
      </p:pic>
      <p:sp>
        <p:nvSpPr>
          <p:cNvPr id="28" name="Shape 85">
            <a:extLst>
              <a:ext uri="{FF2B5EF4-FFF2-40B4-BE49-F238E27FC236}">
                <a16:creationId xmlns:a16="http://schemas.microsoft.com/office/drawing/2014/main" id="{54785858-55AF-4F2D-A809-3DF0A5EC234C}"/>
              </a:ext>
            </a:extLst>
          </p:cNvPr>
          <p:cNvSpPr txBox="1">
            <a:spLocks/>
          </p:cNvSpPr>
          <p:nvPr/>
        </p:nvSpPr>
        <p:spPr>
          <a:xfrm>
            <a:off x="5732145" y="98102"/>
            <a:ext cx="3354309" cy="195813"/>
          </a:xfrm>
          <a:prstGeom prst="rect">
            <a:avLst/>
          </a:prstGeom>
          <a:noFill/>
          <a:ln>
            <a:noFill/>
          </a:ln>
        </p:spPr>
        <p:txBody>
          <a:bodyPr spcFirstLastPara="1" wrap="square" lIns="68569" tIns="34275" rIns="68569" bIns="34275" anchor="t" anchorCtr="0">
            <a:no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lgn="r">
              <a:spcBef>
                <a:spcPts val="0"/>
              </a:spcBef>
              <a:buSzPts val="2400"/>
              <a:buNone/>
            </a:pPr>
            <a:r>
              <a:rPr lang="en-US" sz="900" dirty="0">
                <a:solidFill>
                  <a:schemeClr val="tx1">
                    <a:lumMod val="75000"/>
                    <a:lumOff val="25000"/>
                  </a:schemeClr>
                </a:solidFill>
              </a:rPr>
              <a:t>The Future of Business Relations on the </a:t>
            </a:r>
            <a:r>
              <a:rPr lang="en-US" sz="900" dirty="0" err="1">
                <a:solidFill>
                  <a:schemeClr val="tx1">
                    <a:lumMod val="75000"/>
                    <a:lumOff val="25000"/>
                  </a:schemeClr>
                </a:solidFill>
              </a:rPr>
              <a:t>Blockchain</a:t>
            </a:r>
            <a:endParaRPr lang="en-US" sz="900" dirty="0">
              <a:solidFill>
                <a:schemeClr val="tx1">
                  <a:lumMod val="75000"/>
                  <a:lumOff val="25000"/>
                </a:schemeClr>
              </a:solidFill>
            </a:endParaRPr>
          </a:p>
        </p:txBody>
      </p:sp>
      <p:sp>
        <p:nvSpPr>
          <p:cNvPr id="29" name="Прямоугольник 28">
            <a:extLst>
              <a:ext uri="{FF2B5EF4-FFF2-40B4-BE49-F238E27FC236}">
                <a16:creationId xmlns:a16="http://schemas.microsoft.com/office/drawing/2014/main" id="{AF80ED5B-5F3C-4CFF-9CAC-ACE5E1B9567D}"/>
              </a:ext>
            </a:extLst>
          </p:cNvPr>
          <p:cNvSpPr/>
          <p:nvPr/>
        </p:nvSpPr>
        <p:spPr>
          <a:xfrm>
            <a:off x="0" y="-443"/>
            <a:ext cx="9144000" cy="1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200"/>
          </a:p>
        </p:txBody>
      </p:sp>
    </p:spTree>
    <p:extLst>
      <p:ext uri="{BB962C8B-B14F-4D97-AF65-F5344CB8AC3E}">
        <p14:creationId xmlns:p14="http://schemas.microsoft.com/office/powerpoint/2010/main" val="4190583504"/>
      </p:ext>
    </p:extLst>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8BB68-4721-4780-AA83-D8C9D098F614}"/>
              </a:ext>
            </a:extLst>
          </p:cNvPr>
          <p:cNvSpPr>
            <a:spLocks noGrp="1"/>
          </p:cNvSpPr>
          <p:nvPr>
            <p:ph type="title"/>
          </p:nvPr>
        </p:nvSpPr>
        <p:spPr>
          <a:xfrm>
            <a:off x="260603" y="973824"/>
            <a:ext cx="7886700" cy="425537"/>
          </a:xfrm>
        </p:spPr>
        <p:txBody>
          <a:bodyPr/>
          <a:lstStyle/>
          <a:p>
            <a:r>
              <a:rPr lang="en-US" sz="2400" b="1" dirty="0"/>
              <a:t>Executive Summary</a:t>
            </a:r>
          </a:p>
        </p:txBody>
      </p:sp>
      <p:sp>
        <p:nvSpPr>
          <p:cNvPr id="3" name="Text Placeholder 2">
            <a:extLst>
              <a:ext uri="{FF2B5EF4-FFF2-40B4-BE49-F238E27FC236}">
                <a16:creationId xmlns:a16="http://schemas.microsoft.com/office/drawing/2014/main" id="{07FDBEBD-0903-429F-B7BF-0B03D282406B}"/>
              </a:ext>
            </a:extLst>
          </p:cNvPr>
          <p:cNvSpPr>
            <a:spLocks noGrp="1"/>
          </p:cNvSpPr>
          <p:nvPr>
            <p:ph type="body" idx="1"/>
          </p:nvPr>
        </p:nvSpPr>
        <p:spPr>
          <a:xfrm>
            <a:off x="478302" y="2363033"/>
            <a:ext cx="8215532" cy="2842012"/>
          </a:xfrm>
        </p:spPr>
        <p:txBody>
          <a:bodyPr/>
          <a:lstStyle/>
          <a:p>
            <a:pPr marL="38100" indent="0">
              <a:lnSpc>
                <a:spcPct val="100000"/>
              </a:lnSpc>
              <a:buSzPct val="180000"/>
              <a:buNone/>
            </a:pPr>
            <a:r>
              <a:rPr lang="en-US" sz="1600" dirty="0" err="1"/>
              <a:t>Opporty</a:t>
            </a:r>
            <a:r>
              <a:rPr lang="en-US" sz="1600" dirty="0"/>
              <a:t> is a three-layered solution consisting of Proof-of-Expertise (PoE) protocol, a transaction-based scoring system for businesses, and a business marketplace on the blockchain, with a built-in Decentralized Escrow system</a:t>
            </a:r>
          </a:p>
          <a:p>
            <a:pPr marL="38100" indent="0">
              <a:lnSpc>
                <a:spcPct val="100000"/>
              </a:lnSpc>
              <a:buSzPct val="180000"/>
              <a:buNone/>
            </a:pPr>
            <a:r>
              <a:rPr lang="en-US" sz="1600" dirty="0"/>
              <a:t>The </a:t>
            </a:r>
            <a:r>
              <a:rPr lang="en-US" sz="1600" dirty="0" err="1"/>
              <a:t>Opporty</a:t>
            </a:r>
            <a:r>
              <a:rPr lang="en-US" sz="1600" dirty="0"/>
              <a:t> project already  has valuable traction, an eminent team,  and an advisory board of industry experts</a:t>
            </a:r>
          </a:p>
          <a:p>
            <a:pPr marL="38100" indent="0">
              <a:lnSpc>
                <a:spcPct val="100000"/>
              </a:lnSpc>
              <a:buSzPct val="180000"/>
              <a:buNone/>
            </a:pPr>
            <a:r>
              <a:rPr lang="en-US" sz="1600" dirty="0" err="1"/>
              <a:t>Opporty</a:t>
            </a:r>
            <a:r>
              <a:rPr lang="en-US" sz="1600" dirty="0"/>
              <a:t>, with blockchain technology, scoring and alternative dispute resolution, allows for business operations without banks and courts in a dramatically faster and more secure way</a:t>
            </a:r>
          </a:p>
          <a:p>
            <a:pPr marL="38100" indent="0">
              <a:lnSpc>
                <a:spcPct val="100000"/>
              </a:lnSpc>
              <a:buSzPct val="180000"/>
              <a:buNone/>
            </a:pPr>
            <a:endParaRPr lang="en-US" sz="1600" dirty="0"/>
          </a:p>
          <a:p>
            <a:pPr marL="38100" indent="0">
              <a:lnSpc>
                <a:spcPct val="100000"/>
              </a:lnSpc>
              <a:buSzPct val="180000"/>
              <a:buNone/>
            </a:pPr>
            <a:endParaRPr lang="en-US" sz="1350" dirty="0"/>
          </a:p>
        </p:txBody>
      </p:sp>
      <p:sp>
        <p:nvSpPr>
          <p:cNvPr id="4" name="Прямоугольник 3"/>
          <p:cNvSpPr/>
          <p:nvPr/>
        </p:nvSpPr>
        <p:spPr>
          <a:xfrm>
            <a:off x="0" y="363365"/>
            <a:ext cx="9144000" cy="13500"/>
          </a:xfrm>
          <a:prstGeom prst="rect">
            <a:avLst/>
          </a:prstGeom>
          <a:gradFill flip="none" rotWithShape="1">
            <a:gsLst>
              <a:gs pos="0">
                <a:srgbClr val="2962FF">
                  <a:lumMod val="100000"/>
                </a:srgbClr>
              </a:gs>
              <a:gs pos="100000">
                <a:srgbClr val="00B0FF"/>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200"/>
          </a:p>
        </p:txBody>
      </p:sp>
      <p:sp>
        <p:nvSpPr>
          <p:cNvPr id="5" name="Прямоугольник 4"/>
          <p:cNvSpPr/>
          <p:nvPr/>
        </p:nvSpPr>
        <p:spPr>
          <a:xfrm>
            <a:off x="0" y="269032"/>
            <a:ext cx="9144000" cy="88803"/>
          </a:xfrm>
          <a:prstGeom prst="rect">
            <a:avLst/>
          </a:prstGeom>
          <a:gradFill flip="none" rotWithShape="1">
            <a:gsLst>
              <a:gs pos="21000">
                <a:schemeClr val="bg1"/>
              </a:gs>
              <a:gs pos="100000">
                <a:schemeClr val="accent3">
                  <a:lumMod val="45000"/>
                  <a:lumOff val="5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050">
              <a:solidFill>
                <a:schemeClr val="tx1">
                  <a:lumMod val="85000"/>
                  <a:lumOff val="15000"/>
                </a:schemeClr>
              </a:solidFill>
            </a:endParaRPr>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417" y="112441"/>
            <a:ext cx="1140464" cy="183239"/>
          </a:xfrm>
          <a:prstGeom prst="rect">
            <a:avLst/>
          </a:prstGeom>
        </p:spPr>
      </p:pic>
      <p:sp>
        <p:nvSpPr>
          <p:cNvPr id="7" name="Shape 85"/>
          <p:cNvSpPr txBox="1">
            <a:spLocks/>
          </p:cNvSpPr>
          <p:nvPr/>
        </p:nvSpPr>
        <p:spPr>
          <a:xfrm>
            <a:off x="5732145" y="98545"/>
            <a:ext cx="3354309" cy="195813"/>
          </a:xfrm>
          <a:prstGeom prst="rect">
            <a:avLst/>
          </a:prstGeom>
          <a:noFill/>
          <a:ln>
            <a:noFill/>
          </a:ln>
        </p:spPr>
        <p:txBody>
          <a:bodyPr spcFirstLastPara="1" wrap="square" lIns="68569" tIns="34275" rIns="68569" bIns="34275" anchor="t" anchorCtr="0">
            <a:no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lgn="r">
              <a:spcBef>
                <a:spcPts val="0"/>
              </a:spcBef>
              <a:buSzPts val="2400"/>
              <a:buNone/>
            </a:pPr>
            <a:r>
              <a:rPr lang="en-US" sz="900" dirty="0">
                <a:solidFill>
                  <a:schemeClr val="tx1">
                    <a:lumMod val="75000"/>
                    <a:lumOff val="25000"/>
                  </a:schemeClr>
                </a:solidFill>
              </a:rPr>
              <a:t>The Future of Business Relations on the </a:t>
            </a:r>
            <a:r>
              <a:rPr lang="en-US" sz="900" dirty="0" err="1">
                <a:solidFill>
                  <a:schemeClr val="tx1">
                    <a:lumMod val="75000"/>
                    <a:lumOff val="25000"/>
                  </a:schemeClr>
                </a:solidFill>
              </a:rPr>
              <a:t>Blockchain</a:t>
            </a:r>
            <a:endParaRPr lang="en-US" sz="900" dirty="0">
              <a:solidFill>
                <a:schemeClr val="tx1">
                  <a:lumMod val="75000"/>
                  <a:lumOff val="25000"/>
                </a:schemeClr>
              </a:solidFill>
            </a:endParaRPr>
          </a:p>
        </p:txBody>
      </p:sp>
      <p:sp>
        <p:nvSpPr>
          <p:cNvPr id="8" name="Прямоугольник 7"/>
          <p:cNvSpPr/>
          <p:nvPr/>
        </p:nvSpPr>
        <p:spPr>
          <a:xfrm>
            <a:off x="0" y="0"/>
            <a:ext cx="9144000" cy="1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200"/>
          </a:p>
        </p:txBody>
      </p:sp>
      <p:sp>
        <p:nvSpPr>
          <p:cNvPr id="9" name="Овал 8">
            <a:extLst>
              <a:ext uri="{FF2B5EF4-FFF2-40B4-BE49-F238E27FC236}">
                <a16:creationId xmlns:a16="http://schemas.microsoft.com/office/drawing/2014/main" id="{AF993910-05E7-41B5-9A9F-F68BC0FBC0E3}"/>
              </a:ext>
            </a:extLst>
          </p:cNvPr>
          <p:cNvSpPr/>
          <p:nvPr/>
        </p:nvSpPr>
        <p:spPr>
          <a:xfrm>
            <a:off x="347673" y="2575249"/>
            <a:ext cx="130629" cy="13062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Овал 9">
            <a:extLst>
              <a:ext uri="{FF2B5EF4-FFF2-40B4-BE49-F238E27FC236}">
                <a16:creationId xmlns:a16="http://schemas.microsoft.com/office/drawing/2014/main" id="{F1D954E8-C14B-4778-A347-B492A4CA18D5}"/>
              </a:ext>
            </a:extLst>
          </p:cNvPr>
          <p:cNvSpPr/>
          <p:nvPr/>
        </p:nvSpPr>
        <p:spPr>
          <a:xfrm>
            <a:off x="347673" y="3415004"/>
            <a:ext cx="130629" cy="13062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Овал 12">
            <a:extLst>
              <a:ext uri="{FF2B5EF4-FFF2-40B4-BE49-F238E27FC236}">
                <a16:creationId xmlns:a16="http://schemas.microsoft.com/office/drawing/2014/main" id="{0D90D169-5A05-41D6-96B4-CF0C66DF9B82}"/>
              </a:ext>
            </a:extLst>
          </p:cNvPr>
          <p:cNvSpPr/>
          <p:nvPr/>
        </p:nvSpPr>
        <p:spPr>
          <a:xfrm>
            <a:off x="347673" y="4002832"/>
            <a:ext cx="130629" cy="13062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0951340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Shape 227"/>
          <p:cNvSpPr txBox="1">
            <a:spLocks noGrp="1"/>
          </p:cNvSpPr>
          <p:nvPr>
            <p:ph type="title"/>
          </p:nvPr>
        </p:nvSpPr>
        <p:spPr>
          <a:xfrm>
            <a:off x="257176" y="1046472"/>
            <a:ext cx="8266748" cy="281614"/>
          </a:xfrm>
          <a:prstGeom prst="rect">
            <a:avLst/>
          </a:prstGeom>
          <a:noFill/>
          <a:ln>
            <a:noFill/>
          </a:ln>
        </p:spPr>
        <p:txBody>
          <a:bodyPr spcFirstLastPara="1" wrap="square" lIns="68569" tIns="34275" rIns="68569" bIns="34275" anchor="ctr" anchorCtr="0">
            <a:noAutofit/>
          </a:bodyPr>
          <a:lstStyle/>
          <a:p>
            <a:r>
              <a:rPr lang="en-US" sz="2400" b="1" dirty="0"/>
              <a:t>Team: Business Development and Partners in Asia</a:t>
            </a:r>
            <a:endParaRPr sz="2400" b="1" dirty="0"/>
          </a:p>
        </p:txBody>
      </p:sp>
      <p:sp>
        <p:nvSpPr>
          <p:cNvPr id="228" name="Shape 228"/>
          <p:cNvSpPr txBox="1">
            <a:spLocks noGrp="1"/>
          </p:cNvSpPr>
          <p:nvPr>
            <p:ph type="body" idx="1"/>
          </p:nvPr>
        </p:nvSpPr>
        <p:spPr>
          <a:xfrm>
            <a:off x="1340456" y="1999842"/>
            <a:ext cx="6933873" cy="1217686"/>
          </a:xfrm>
          <a:prstGeom prst="rect">
            <a:avLst/>
          </a:prstGeom>
          <a:noFill/>
          <a:ln>
            <a:noFill/>
          </a:ln>
        </p:spPr>
        <p:txBody>
          <a:bodyPr spcFirstLastPara="1" wrap="square" lIns="68569" tIns="34275" rIns="68569" bIns="34275" anchor="t" anchorCtr="0">
            <a:noAutofit/>
          </a:bodyPr>
          <a:lstStyle/>
          <a:p>
            <a:pPr marL="0" indent="0">
              <a:lnSpc>
                <a:spcPct val="100000"/>
              </a:lnSpc>
              <a:spcBef>
                <a:spcPts val="0"/>
              </a:spcBef>
              <a:buSzPts val="1750"/>
              <a:buNone/>
            </a:pPr>
            <a:r>
              <a:rPr lang="en-US" sz="1350" b="1" dirty="0" err="1"/>
              <a:t>Ms</a:t>
            </a:r>
            <a:r>
              <a:rPr lang="en-US" sz="1350" b="1" dirty="0"/>
              <a:t> Jing ZENG</a:t>
            </a:r>
            <a:endParaRPr lang="ru-RU" sz="1350" b="1" dirty="0"/>
          </a:p>
          <a:p>
            <a:pPr marL="0" indent="0">
              <a:lnSpc>
                <a:spcPct val="100000"/>
              </a:lnSpc>
              <a:spcBef>
                <a:spcPts val="0"/>
              </a:spcBef>
              <a:buSzPts val="1750"/>
              <a:buNone/>
            </a:pPr>
            <a:r>
              <a:rPr lang="en-US" sz="1350" u="sng" dirty="0"/>
              <a:t>Business Development, Partner</a:t>
            </a:r>
            <a:br>
              <a:rPr lang="ru-RU" sz="1313" dirty="0"/>
            </a:br>
            <a:r>
              <a:rPr lang="en-US" sz="1200" dirty="0" err="1"/>
              <a:t>Ms</a:t>
            </a:r>
            <a:r>
              <a:rPr lang="en-US" sz="1200" dirty="0"/>
              <a:t> Zeng has more than 20 years experiences in international capital marketing and corporate management, business and market development, and large scale project management. Previously Managing Director of BNP Paribas (China) Ltd., General Manager of BNP Paribas Securities Services China, Director of Asia Program of BNP Paribas Securities Services (Paris), Executive Director of Asia Development of German Stock Exchange. </a:t>
            </a:r>
          </a:p>
        </p:txBody>
      </p:sp>
      <p:sp>
        <p:nvSpPr>
          <p:cNvPr id="229" name="Shape 229"/>
          <p:cNvSpPr txBox="1">
            <a:spLocks noGrp="1"/>
          </p:cNvSpPr>
          <p:nvPr>
            <p:ph type="body" idx="2"/>
          </p:nvPr>
        </p:nvSpPr>
        <p:spPr>
          <a:xfrm>
            <a:off x="1340455" y="3493500"/>
            <a:ext cx="6933873" cy="1023914"/>
          </a:xfrm>
          <a:prstGeom prst="rect">
            <a:avLst/>
          </a:prstGeom>
          <a:noFill/>
          <a:ln>
            <a:noFill/>
          </a:ln>
        </p:spPr>
        <p:txBody>
          <a:bodyPr spcFirstLastPara="1" wrap="square" lIns="68569" tIns="34275" rIns="68569" bIns="34275" anchor="t" anchorCtr="0">
            <a:noAutofit/>
          </a:bodyPr>
          <a:lstStyle/>
          <a:p>
            <a:pPr marL="0" indent="0">
              <a:lnSpc>
                <a:spcPct val="100000"/>
              </a:lnSpc>
              <a:spcBef>
                <a:spcPts val="0"/>
              </a:spcBef>
              <a:buSzPts val="1750"/>
              <a:buNone/>
            </a:pPr>
            <a:r>
              <a:rPr lang="en-US" sz="1350" b="1" dirty="0"/>
              <a:t>Charles WONG Hon Chiu</a:t>
            </a:r>
            <a:endParaRPr lang="ru-RU" sz="1350" b="1" dirty="0"/>
          </a:p>
          <a:p>
            <a:pPr marL="0" indent="0">
              <a:lnSpc>
                <a:spcPct val="100000"/>
              </a:lnSpc>
              <a:spcBef>
                <a:spcPts val="0"/>
              </a:spcBef>
              <a:buSzPts val="1750"/>
              <a:buNone/>
            </a:pPr>
            <a:r>
              <a:rPr lang="en-US" sz="1200" u="sng" dirty="0"/>
              <a:t>Business Development, Partner, Advisor</a:t>
            </a:r>
            <a:br>
              <a:rPr lang="ru-RU" sz="1200" dirty="0"/>
            </a:br>
            <a:r>
              <a:rPr lang="en-US" sz="1200" dirty="0"/>
              <a:t>Project Engineer, Aerospace; sophisticated computer manufacturer, high quality IBM manufacturing system. Factory Manager, Development manager and Consultant of many industrial groups in Hong Kong and China</a:t>
            </a:r>
            <a:r>
              <a:rPr lang="en-US" sz="1000" dirty="0"/>
              <a:t>.</a:t>
            </a:r>
          </a:p>
        </p:txBody>
      </p:sp>
      <p:pic>
        <p:nvPicPr>
          <p:cNvPr id="2" name="Рисунок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994" y="2051181"/>
            <a:ext cx="1009804" cy="1009804"/>
          </a:xfrm>
          <a:prstGeom prst="rect">
            <a:avLst/>
          </a:prstGeom>
        </p:spPr>
      </p:pic>
      <p:pic>
        <p:nvPicPr>
          <p:cNvPr id="3" name="Рисунок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7537" y="3460955"/>
            <a:ext cx="1009804" cy="1009804"/>
          </a:xfrm>
          <a:prstGeom prst="rect">
            <a:avLst/>
          </a:prstGeom>
        </p:spPr>
      </p:pic>
      <p:sp>
        <p:nvSpPr>
          <p:cNvPr id="12" name="Shape 229"/>
          <p:cNvSpPr txBox="1">
            <a:spLocks/>
          </p:cNvSpPr>
          <p:nvPr/>
        </p:nvSpPr>
        <p:spPr>
          <a:xfrm>
            <a:off x="1340455" y="4785118"/>
            <a:ext cx="6933873" cy="1271152"/>
          </a:xfrm>
          <a:prstGeom prst="rect">
            <a:avLst/>
          </a:prstGeom>
          <a:noFill/>
          <a:ln>
            <a:noFill/>
          </a:ln>
        </p:spPr>
        <p:txBody>
          <a:bodyPr spcFirstLastPara="1" wrap="square" lIns="68569" tIns="34275" rIns="68569" bIns="34275" anchor="t" anchorCtr="0">
            <a:no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lnSpc>
                <a:spcPct val="100000"/>
              </a:lnSpc>
              <a:spcBef>
                <a:spcPts val="0"/>
              </a:spcBef>
              <a:buSzPts val="1750"/>
              <a:buNone/>
            </a:pPr>
            <a:r>
              <a:rPr lang="en-US" sz="1350" b="1" cap="all" dirty="0"/>
              <a:t>RAAJIV SAMI</a:t>
            </a:r>
            <a:br>
              <a:rPr lang="ru-RU" sz="1500" b="1" cap="all" dirty="0"/>
            </a:br>
            <a:r>
              <a:rPr lang="en-US" sz="1350" u="sng" dirty="0"/>
              <a:t>Head of Strategy - APAC</a:t>
            </a:r>
            <a:br>
              <a:rPr lang="ru-RU" sz="788" dirty="0"/>
            </a:br>
            <a:r>
              <a:rPr lang="en-US" sz="1200" dirty="0" err="1"/>
              <a:t>Raajiv</a:t>
            </a:r>
            <a:r>
              <a:rPr lang="en-US" sz="1200" dirty="0"/>
              <a:t> is an entrepreneur with a background in wealth management and a comprehensive understanding of finance and technology. Some of the global brands </a:t>
            </a:r>
            <a:r>
              <a:rPr lang="en-US" sz="1200" dirty="0" err="1"/>
              <a:t>Raajiv</a:t>
            </a:r>
            <a:r>
              <a:rPr lang="en-US" sz="1200" dirty="0"/>
              <a:t> has represented include; St. James’s Place, MLC (part of the NAB group), AXA, AMP, </a:t>
            </a:r>
            <a:r>
              <a:rPr lang="en-US" sz="1200" dirty="0" err="1"/>
              <a:t>Bankwest</a:t>
            </a:r>
            <a:r>
              <a:rPr lang="en-US" sz="1200" dirty="0"/>
              <a:t> (part of the CBA Group), and ACAP (part of the </a:t>
            </a:r>
            <a:r>
              <a:rPr lang="en-US" sz="1200" dirty="0" err="1"/>
              <a:t>Navitas</a:t>
            </a:r>
            <a:r>
              <a:rPr lang="en-US" sz="1200" dirty="0"/>
              <a:t> group).</a:t>
            </a:r>
          </a:p>
        </p:txBody>
      </p:sp>
      <p:pic>
        <p:nvPicPr>
          <p:cNvPr id="4" name="Рисунок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4994" y="4792482"/>
            <a:ext cx="1030081" cy="1030081"/>
          </a:xfrm>
          <a:prstGeom prst="rect">
            <a:avLst/>
          </a:prstGeom>
        </p:spPr>
      </p:pic>
      <p:sp>
        <p:nvSpPr>
          <p:cNvPr id="14" name="Прямоугольник 13">
            <a:extLst>
              <a:ext uri="{FF2B5EF4-FFF2-40B4-BE49-F238E27FC236}">
                <a16:creationId xmlns:a16="http://schemas.microsoft.com/office/drawing/2014/main" id="{F749CFDC-48E5-46B1-9BDB-755D6B37BDB1}"/>
              </a:ext>
            </a:extLst>
          </p:cNvPr>
          <p:cNvSpPr/>
          <p:nvPr/>
        </p:nvSpPr>
        <p:spPr>
          <a:xfrm>
            <a:off x="0" y="362922"/>
            <a:ext cx="9144000" cy="13500"/>
          </a:xfrm>
          <a:prstGeom prst="rect">
            <a:avLst/>
          </a:prstGeom>
          <a:gradFill flip="none" rotWithShape="1">
            <a:gsLst>
              <a:gs pos="0">
                <a:srgbClr val="2962FF">
                  <a:lumMod val="100000"/>
                </a:srgbClr>
              </a:gs>
              <a:gs pos="100000">
                <a:srgbClr val="00B0FF"/>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200"/>
          </a:p>
        </p:txBody>
      </p:sp>
      <p:sp>
        <p:nvSpPr>
          <p:cNvPr id="15" name="Прямоугольник 14">
            <a:extLst>
              <a:ext uri="{FF2B5EF4-FFF2-40B4-BE49-F238E27FC236}">
                <a16:creationId xmlns:a16="http://schemas.microsoft.com/office/drawing/2014/main" id="{6507EC2C-5FCA-4EBB-8259-E52AEA76A49A}"/>
              </a:ext>
            </a:extLst>
          </p:cNvPr>
          <p:cNvSpPr/>
          <p:nvPr/>
        </p:nvSpPr>
        <p:spPr>
          <a:xfrm>
            <a:off x="0" y="268589"/>
            <a:ext cx="9144000" cy="88803"/>
          </a:xfrm>
          <a:prstGeom prst="rect">
            <a:avLst/>
          </a:prstGeom>
          <a:gradFill flip="none" rotWithShape="1">
            <a:gsLst>
              <a:gs pos="21000">
                <a:schemeClr val="bg1"/>
              </a:gs>
              <a:gs pos="100000">
                <a:schemeClr val="accent3">
                  <a:lumMod val="45000"/>
                  <a:lumOff val="5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050">
              <a:solidFill>
                <a:schemeClr val="tx1">
                  <a:lumMod val="85000"/>
                  <a:lumOff val="15000"/>
                </a:schemeClr>
              </a:solidFill>
            </a:endParaRPr>
          </a:p>
        </p:txBody>
      </p:sp>
      <p:pic>
        <p:nvPicPr>
          <p:cNvPr id="16" name="Рисунок 15">
            <a:extLst>
              <a:ext uri="{FF2B5EF4-FFF2-40B4-BE49-F238E27FC236}">
                <a16:creationId xmlns:a16="http://schemas.microsoft.com/office/drawing/2014/main" id="{BF10F3F2-5178-456C-A40B-11E82E49397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5417" y="111998"/>
            <a:ext cx="1140464" cy="183239"/>
          </a:xfrm>
          <a:prstGeom prst="rect">
            <a:avLst/>
          </a:prstGeom>
        </p:spPr>
      </p:pic>
      <p:sp>
        <p:nvSpPr>
          <p:cNvPr id="17" name="Shape 85">
            <a:extLst>
              <a:ext uri="{FF2B5EF4-FFF2-40B4-BE49-F238E27FC236}">
                <a16:creationId xmlns:a16="http://schemas.microsoft.com/office/drawing/2014/main" id="{531BB1CC-075E-476E-844C-9682392A282A}"/>
              </a:ext>
            </a:extLst>
          </p:cNvPr>
          <p:cNvSpPr txBox="1">
            <a:spLocks/>
          </p:cNvSpPr>
          <p:nvPr/>
        </p:nvSpPr>
        <p:spPr>
          <a:xfrm>
            <a:off x="5732145" y="98102"/>
            <a:ext cx="3354309" cy="195813"/>
          </a:xfrm>
          <a:prstGeom prst="rect">
            <a:avLst/>
          </a:prstGeom>
          <a:noFill/>
          <a:ln>
            <a:noFill/>
          </a:ln>
        </p:spPr>
        <p:txBody>
          <a:bodyPr spcFirstLastPara="1" wrap="square" lIns="68569" tIns="34275" rIns="68569" bIns="34275" anchor="t" anchorCtr="0">
            <a:no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lgn="r">
              <a:spcBef>
                <a:spcPts val="0"/>
              </a:spcBef>
              <a:buSzPts val="2400"/>
              <a:buNone/>
            </a:pPr>
            <a:r>
              <a:rPr lang="en-US" sz="900" dirty="0">
                <a:solidFill>
                  <a:schemeClr val="tx1">
                    <a:lumMod val="75000"/>
                    <a:lumOff val="25000"/>
                  </a:schemeClr>
                </a:solidFill>
              </a:rPr>
              <a:t>The Future of Business Relations on the </a:t>
            </a:r>
            <a:r>
              <a:rPr lang="en-US" sz="900" dirty="0" err="1">
                <a:solidFill>
                  <a:schemeClr val="tx1">
                    <a:lumMod val="75000"/>
                    <a:lumOff val="25000"/>
                  </a:schemeClr>
                </a:solidFill>
              </a:rPr>
              <a:t>Blockchain</a:t>
            </a:r>
            <a:endParaRPr lang="en-US" sz="900" dirty="0">
              <a:solidFill>
                <a:schemeClr val="tx1">
                  <a:lumMod val="75000"/>
                  <a:lumOff val="25000"/>
                </a:schemeClr>
              </a:solidFill>
            </a:endParaRPr>
          </a:p>
        </p:txBody>
      </p:sp>
      <p:sp>
        <p:nvSpPr>
          <p:cNvPr id="18" name="Прямоугольник 17">
            <a:extLst>
              <a:ext uri="{FF2B5EF4-FFF2-40B4-BE49-F238E27FC236}">
                <a16:creationId xmlns:a16="http://schemas.microsoft.com/office/drawing/2014/main" id="{DACE5281-0161-47D6-85D1-CD8B1E0BB5D8}"/>
              </a:ext>
            </a:extLst>
          </p:cNvPr>
          <p:cNvSpPr/>
          <p:nvPr/>
        </p:nvSpPr>
        <p:spPr>
          <a:xfrm>
            <a:off x="0" y="-443"/>
            <a:ext cx="9144000" cy="1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200"/>
          </a:p>
        </p:txBody>
      </p:sp>
    </p:spTree>
    <p:extLst>
      <p:ext uri="{BB962C8B-B14F-4D97-AF65-F5344CB8AC3E}">
        <p14:creationId xmlns:p14="http://schemas.microsoft.com/office/powerpoint/2010/main" val="580575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title"/>
          </p:nvPr>
        </p:nvSpPr>
        <p:spPr>
          <a:xfrm>
            <a:off x="260064" y="1038976"/>
            <a:ext cx="8329933" cy="310145"/>
          </a:xfrm>
          <a:prstGeom prst="rect">
            <a:avLst/>
          </a:prstGeom>
          <a:noFill/>
          <a:ln>
            <a:noFill/>
          </a:ln>
        </p:spPr>
        <p:txBody>
          <a:bodyPr spcFirstLastPara="1" wrap="square" lIns="68569" tIns="34275" rIns="68569" bIns="34275" anchor="ctr" anchorCtr="0">
            <a:noAutofit/>
          </a:bodyPr>
          <a:lstStyle/>
          <a:p>
            <a:r>
              <a:rPr lang="en-US" sz="2400" b="1" dirty="0"/>
              <a:t>Team: Advisors</a:t>
            </a:r>
            <a:endParaRPr sz="2400" b="1" dirty="0"/>
          </a:p>
        </p:txBody>
      </p:sp>
      <p:sp>
        <p:nvSpPr>
          <p:cNvPr id="241" name="Shape 241"/>
          <p:cNvSpPr txBox="1">
            <a:spLocks noGrp="1"/>
          </p:cNvSpPr>
          <p:nvPr>
            <p:ph type="body" idx="1"/>
          </p:nvPr>
        </p:nvSpPr>
        <p:spPr>
          <a:xfrm>
            <a:off x="1443427" y="1992358"/>
            <a:ext cx="6963456" cy="4109861"/>
          </a:xfrm>
          <a:prstGeom prst="rect">
            <a:avLst/>
          </a:prstGeom>
          <a:noFill/>
          <a:ln>
            <a:noFill/>
          </a:ln>
        </p:spPr>
        <p:txBody>
          <a:bodyPr spcFirstLastPara="1" wrap="square" lIns="68569" tIns="34275" rIns="68569" bIns="34275" anchor="t" anchorCtr="0">
            <a:noAutofit/>
          </a:bodyPr>
          <a:lstStyle/>
          <a:p>
            <a:pPr marL="0" indent="0">
              <a:lnSpc>
                <a:spcPct val="100000"/>
              </a:lnSpc>
              <a:spcBef>
                <a:spcPts val="0"/>
              </a:spcBef>
              <a:buSzPts val="1750"/>
              <a:buNone/>
            </a:pPr>
            <a:r>
              <a:rPr lang="en-US" sz="1350" b="1" dirty="0"/>
              <a:t>HENRY INES</a:t>
            </a:r>
            <a:endParaRPr lang="ru-RU" sz="1350" b="1" dirty="0"/>
          </a:p>
          <a:p>
            <a:pPr marL="0" indent="0">
              <a:lnSpc>
                <a:spcPct val="100000"/>
              </a:lnSpc>
              <a:spcBef>
                <a:spcPts val="0"/>
              </a:spcBef>
              <a:buSzPts val="1750"/>
              <a:buNone/>
            </a:pPr>
            <a:r>
              <a:rPr lang="en-US" sz="1350" u="sng" dirty="0"/>
              <a:t>CIO, VC and Advisor</a:t>
            </a:r>
            <a:br>
              <a:rPr lang="en-US" sz="1350" u="sng" dirty="0"/>
            </a:br>
            <a:r>
              <a:rPr lang="en-US" sz="1200" dirty="0"/>
              <a:t>Henry is a global executive with extensive venture capital, cross border advisory, corporate finance and entrepreneur experiences. As an investor, he focuses on FinTech / blockchain and frontier technology ventures based on his VC experiences to date as a partner at </a:t>
            </a:r>
            <a:r>
              <a:rPr lang="en-US" sz="1200" dirty="0" err="1"/>
              <a:t>DraperDragon</a:t>
            </a:r>
            <a:r>
              <a:rPr lang="en-US" sz="1200" dirty="0"/>
              <a:t> Fund, DFJ Dragon Fund and </a:t>
            </a:r>
            <a:r>
              <a:rPr lang="en-US" sz="1200" dirty="0" err="1"/>
              <a:t>DragonVenture</a:t>
            </a:r>
            <a:r>
              <a:rPr lang="en-US" sz="1200" dirty="0"/>
              <a:t>, Inc.  </a:t>
            </a:r>
          </a:p>
          <a:p>
            <a:pPr marL="0" indent="0">
              <a:lnSpc>
                <a:spcPct val="100000"/>
              </a:lnSpc>
              <a:buSzPts val="1750"/>
              <a:buNone/>
            </a:pPr>
            <a:endParaRPr lang="en-US" sz="1200" dirty="0"/>
          </a:p>
          <a:p>
            <a:pPr marL="0" indent="0">
              <a:lnSpc>
                <a:spcPct val="100000"/>
              </a:lnSpc>
              <a:buSzPts val="1750"/>
              <a:buNone/>
            </a:pPr>
            <a:r>
              <a:rPr lang="en-US" sz="1350" b="1" dirty="0"/>
              <a:t>WULF KAAL</a:t>
            </a:r>
            <a:br>
              <a:rPr lang="en-US" sz="1350" b="1" dirty="0"/>
            </a:br>
            <a:r>
              <a:rPr lang="en-US" sz="1350" u="sng" dirty="0"/>
              <a:t>Entrepreneur, Technologist, Professor</a:t>
            </a:r>
            <a:br>
              <a:rPr lang="en-US" sz="1350" u="sng" dirty="0"/>
            </a:br>
            <a:r>
              <a:rPr lang="en-US" sz="1200" dirty="0"/>
              <a:t>Wulf </a:t>
            </a:r>
            <a:r>
              <a:rPr lang="en-US" sz="1200" dirty="0" err="1"/>
              <a:t>Kaal</a:t>
            </a:r>
            <a:r>
              <a:rPr lang="en-US" sz="1200" dirty="0"/>
              <a:t> is a leading expert on Blockchain Applications in a broad array of industries, initial coin offerings, and smart contracting, as well as private investment fund regulation and compliance. </a:t>
            </a:r>
            <a:endParaRPr lang="ru-RU" sz="1200" dirty="0"/>
          </a:p>
          <a:p>
            <a:pPr marL="0" indent="0">
              <a:lnSpc>
                <a:spcPct val="100000"/>
              </a:lnSpc>
              <a:buSzPts val="1750"/>
              <a:buNone/>
            </a:pPr>
            <a:endParaRPr sz="1200" dirty="0"/>
          </a:p>
          <a:p>
            <a:pPr marL="0" indent="0">
              <a:lnSpc>
                <a:spcPct val="100000"/>
              </a:lnSpc>
              <a:buSzPts val="1750"/>
              <a:buNone/>
            </a:pPr>
            <a:r>
              <a:rPr lang="en-US" sz="1350" b="1" dirty="0"/>
              <a:t>RICKY NG</a:t>
            </a:r>
            <a:br>
              <a:rPr lang="en-US" sz="1350" b="1" dirty="0"/>
            </a:br>
            <a:r>
              <a:rPr lang="en-US" sz="1350" u="sng" dirty="0"/>
              <a:t>Founder of I-house.com &amp; I-house Token</a:t>
            </a:r>
            <a:br>
              <a:rPr lang="en-US" sz="1350" u="sng" dirty="0"/>
            </a:br>
            <a:r>
              <a:rPr lang="en-US" sz="1200" dirty="0"/>
              <a:t>Chairman and founder of I-house.com &amp; I-house Token (IHT), the first blockchain real estate cloud platform  worldwide. Co-founder, Director of </a:t>
            </a:r>
            <a:r>
              <a:rPr lang="en-US" sz="1200" dirty="0" err="1"/>
              <a:t>McAfeeCC</a:t>
            </a:r>
            <a:r>
              <a:rPr lang="en-US" sz="1200" dirty="0"/>
              <a:t>, one of the largest crypto fund founded in 2017. Co-Founder of </a:t>
            </a:r>
            <a:r>
              <a:rPr lang="en-US" sz="1200" dirty="0" err="1"/>
              <a:t>Iclick</a:t>
            </a:r>
            <a:r>
              <a:rPr lang="en-US" sz="1200" dirty="0"/>
              <a:t> Interactive, one of the largest digital advertising platform in greater China area</a:t>
            </a:r>
            <a:r>
              <a:rPr lang="ru-RU" sz="1200" dirty="0"/>
              <a:t>.</a:t>
            </a:r>
            <a:endParaRPr sz="1200" dirty="0"/>
          </a:p>
          <a:p>
            <a:pPr marL="83344" indent="0">
              <a:lnSpc>
                <a:spcPct val="100000"/>
              </a:lnSpc>
              <a:buSzPts val="1750"/>
              <a:buNone/>
            </a:pPr>
            <a:endParaRPr sz="1313" dirty="0"/>
          </a:p>
          <a:p>
            <a:pPr marL="83344" indent="0">
              <a:lnSpc>
                <a:spcPct val="100000"/>
              </a:lnSpc>
              <a:buSzPts val="1750"/>
              <a:buNone/>
            </a:pPr>
            <a:endParaRPr sz="1313" dirty="0"/>
          </a:p>
          <a:p>
            <a:pPr marL="83344" indent="0">
              <a:lnSpc>
                <a:spcPct val="100000"/>
              </a:lnSpc>
              <a:buSzPts val="1750"/>
              <a:buNone/>
            </a:pPr>
            <a:endParaRPr sz="1313" dirty="0"/>
          </a:p>
        </p:txBody>
      </p:sp>
      <p:pic>
        <p:nvPicPr>
          <p:cNvPr id="2" name="Рисунок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634" y="2057879"/>
            <a:ext cx="1009800" cy="1009800"/>
          </a:xfrm>
          <a:prstGeom prst="rect">
            <a:avLst/>
          </a:prstGeom>
        </p:spPr>
      </p:pic>
      <p:pic>
        <p:nvPicPr>
          <p:cNvPr id="3" name="Рисунок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6634" y="3506659"/>
            <a:ext cx="1009800" cy="1009800"/>
          </a:xfrm>
          <a:prstGeom prst="rect">
            <a:avLst/>
          </a:prstGeom>
        </p:spPr>
      </p:pic>
      <p:pic>
        <p:nvPicPr>
          <p:cNvPr id="9" name="Рисунок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6634" y="4761055"/>
            <a:ext cx="1009800" cy="1009800"/>
          </a:xfrm>
          <a:prstGeom prst="rect">
            <a:avLst/>
          </a:prstGeom>
        </p:spPr>
      </p:pic>
      <p:sp>
        <p:nvSpPr>
          <p:cNvPr id="12" name="Прямоугольник 11">
            <a:extLst>
              <a:ext uri="{FF2B5EF4-FFF2-40B4-BE49-F238E27FC236}">
                <a16:creationId xmlns:a16="http://schemas.microsoft.com/office/drawing/2014/main" id="{85505169-03FF-4ECA-9524-BB17EBCC8740}"/>
              </a:ext>
            </a:extLst>
          </p:cNvPr>
          <p:cNvSpPr/>
          <p:nvPr/>
        </p:nvSpPr>
        <p:spPr>
          <a:xfrm>
            <a:off x="0" y="362922"/>
            <a:ext cx="9144000" cy="13500"/>
          </a:xfrm>
          <a:prstGeom prst="rect">
            <a:avLst/>
          </a:prstGeom>
          <a:gradFill flip="none" rotWithShape="1">
            <a:gsLst>
              <a:gs pos="0">
                <a:srgbClr val="2962FF">
                  <a:lumMod val="100000"/>
                </a:srgbClr>
              </a:gs>
              <a:gs pos="100000">
                <a:srgbClr val="00B0FF"/>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200"/>
          </a:p>
        </p:txBody>
      </p:sp>
      <p:sp>
        <p:nvSpPr>
          <p:cNvPr id="13" name="Прямоугольник 12">
            <a:extLst>
              <a:ext uri="{FF2B5EF4-FFF2-40B4-BE49-F238E27FC236}">
                <a16:creationId xmlns:a16="http://schemas.microsoft.com/office/drawing/2014/main" id="{CE71E20C-789C-436F-9307-0E8BA261D6D2}"/>
              </a:ext>
            </a:extLst>
          </p:cNvPr>
          <p:cNvSpPr/>
          <p:nvPr/>
        </p:nvSpPr>
        <p:spPr>
          <a:xfrm>
            <a:off x="0" y="268589"/>
            <a:ext cx="9144000" cy="88803"/>
          </a:xfrm>
          <a:prstGeom prst="rect">
            <a:avLst/>
          </a:prstGeom>
          <a:gradFill flip="none" rotWithShape="1">
            <a:gsLst>
              <a:gs pos="21000">
                <a:schemeClr val="bg1"/>
              </a:gs>
              <a:gs pos="100000">
                <a:schemeClr val="accent3">
                  <a:lumMod val="45000"/>
                  <a:lumOff val="5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050">
              <a:solidFill>
                <a:schemeClr val="tx1">
                  <a:lumMod val="85000"/>
                  <a:lumOff val="15000"/>
                </a:schemeClr>
              </a:solidFill>
            </a:endParaRPr>
          </a:p>
        </p:txBody>
      </p:sp>
      <p:pic>
        <p:nvPicPr>
          <p:cNvPr id="14" name="Рисунок 13">
            <a:extLst>
              <a:ext uri="{FF2B5EF4-FFF2-40B4-BE49-F238E27FC236}">
                <a16:creationId xmlns:a16="http://schemas.microsoft.com/office/drawing/2014/main" id="{729103AD-D24F-474C-8BF9-ACB13BF5FDC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5417" y="111998"/>
            <a:ext cx="1140464" cy="183239"/>
          </a:xfrm>
          <a:prstGeom prst="rect">
            <a:avLst/>
          </a:prstGeom>
        </p:spPr>
      </p:pic>
      <p:sp>
        <p:nvSpPr>
          <p:cNvPr id="15" name="Shape 85">
            <a:extLst>
              <a:ext uri="{FF2B5EF4-FFF2-40B4-BE49-F238E27FC236}">
                <a16:creationId xmlns:a16="http://schemas.microsoft.com/office/drawing/2014/main" id="{BAD84342-848D-463C-831B-4D3203253B2C}"/>
              </a:ext>
            </a:extLst>
          </p:cNvPr>
          <p:cNvSpPr txBox="1">
            <a:spLocks/>
          </p:cNvSpPr>
          <p:nvPr/>
        </p:nvSpPr>
        <p:spPr>
          <a:xfrm>
            <a:off x="5732145" y="98102"/>
            <a:ext cx="3354309" cy="195813"/>
          </a:xfrm>
          <a:prstGeom prst="rect">
            <a:avLst/>
          </a:prstGeom>
          <a:noFill/>
          <a:ln>
            <a:noFill/>
          </a:ln>
        </p:spPr>
        <p:txBody>
          <a:bodyPr spcFirstLastPara="1" wrap="square" lIns="68569" tIns="34275" rIns="68569" bIns="34275" anchor="t" anchorCtr="0">
            <a:no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lgn="r">
              <a:spcBef>
                <a:spcPts val="0"/>
              </a:spcBef>
              <a:buSzPts val="2400"/>
              <a:buNone/>
            </a:pPr>
            <a:r>
              <a:rPr lang="en-US" sz="900" dirty="0">
                <a:solidFill>
                  <a:schemeClr val="tx1">
                    <a:lumMod val="75000"/>
                    <a:lumOff val="25000"/>
                  </a:schemeClr>
                </a:solidFill>
              </a:rPr>
              <a:t>The Future of Business Relations on the </a:t>
            </a:r>
            <a:r>
              <a:rPr lang="en-US" sz="900" dirty="0" err="1">
                <a:solidFill>
                  <a:schemeClr val="tx1">
                    <a:lumMod val="75000"/>
                    <a:lumOff val="25000"/>
                  </a:schemeClr>
                </a:solidFill>
              </a:rPr>
              <a:t>Blockchain</a:t>
            </a:r>
            <a:endParaRPr lang="en-US" sz="900" dirty="0">
              <a:solidFill>
                <a:schemeClr val="tx1">
                  <a:lumMod val="75000"/>
                  <a:lumOff val="25000"/>
                </a:schemeClr>
              </a:solidFill>
            </a:endParaRPr>
          </a:p>
        </p:txBody>
      </p:sp>
      <p:sp>
        <p:nvSpPr>
          <p:cNvPr id="16" name="Прямоугольник 15">
            <a:extLst>
              <a:ext uri="{FF2B5EF4-FFF2-40B4-BE49-F238E27FC236}">
                <a16:creationId xmlns:a16="http://schemas.microsoft.com/office/drawing/2014/main" id="{4BC49E55-8E50-4DB9-AED0-B2DFB27628C9}"/>
              </a:ext>
            </a:extLst>
          </p:cNvPr>
          <p:cNvSpPr/>
          <p:nvPr/>
        </p:nvSpPr>
        <p:spPr>
          <a:xfrm>
            <a:off x="0" y="-443"/>
            <a:ext cx="9144000" cy="1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2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cxnSp>
        <p:nvCxnSpPr>
          <p:cNvPr id="307" name="Shape 307"/>
          <p:cNvCxnSpPr/>
          <p:nvPr/>
        </p:nvCxnSpPr>
        <p:spPr>
          <a:xfrm rot="10800000" flipH="1">
            <a:off x="0" y="8148961"/>
            <a:ext cx="9144000" cy="5531"/>
          </a:xfrm>
          <a:prstGeom prst="straightConnector1">
            <a:avLst/>
          </a:prstGeom>
          <a:noFill/>
          <a:ln w="9525" cap="flat" cmpd="sng">
            <a:solidFill>
              <a:srgbClr val="7F7F7F"/>
            </a:solidFill>
            <a:prstDash val="dash"/>
            <a:miter lim="800000"/>
            <a:headEnd type="none" w="sm" len="sm"/>
            <a:tailEnd type="none" w="sm" len="sm"/>
          </a:ln>
        </p:spPr>
      </p:cxnSp>
      <p:sp>
        <p:nvSpPr>
          <p:cNvPr id="38" name="Прямоугольник 37"/>
          <p:cNvSpPr/>
          <p:nvPr/>
        </p:nvSpPr>
        <p:spPr>
          <a:xfrm>
            <a:off x="0" y="2634430"/>
            <a:ext cx="9144000" cy="1430594"/>
          </a:xfrm>
          <a:prstGeom prst="rect">
            <a:avLst/>
          </a:prstGeom>
          <a:gradFill flip="none" rotWithShape="1">
            <a:gsLst>
              <a:gs pos="0">
                <a:srgbClr val="2962FF">
                  <a:lumMod val="100000"/>
                </a:srgbClr>
              </a:gs>
              <a:gs pos="100000">
                <a:srgbClr val="00B0FF"/>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200"/>
          </a:p>
        </p:txBody>
      </p:sp>
      <p:sp>
        <p:nvSpPr>
          <p:cNvPr id="39" name="TextBox 38"/>
          <p:cNvSpPr txBox="1"/>
          <p:nvPr/>
        </p:nvSpPr>
        <p:spPr>
          <a:xfrm>
            <a:off x="895742" y="3113602"/>
            <a:ext cx="7352520" cy="584775"/>
          </a:xfrm>
          <a:prstGeom prst="rect">
            <a:avLst/>
          </a:prstGeom>
          <a:noFill/>
        </p:spPr>
        <p:txBody>
          <a:bodyPr wrap="square" rtlCol="0">
            <a:spAutoFit/>
          </a:bodyPr>
          <a:lstStyle/>
          <a:p>
            <a:pPr algn="ctr"/>
            <a:r>
              <a:rPr lang="en-US" sz="3200" dirty="0">
                <a:solidFill>
                  <a:schemeClr val="bg1"/>
                </a:solidFill>
                <a:latin typeface="Calibri" panose="020F0502020204030204" pitchFamily="34" charset="0"/>
                <a:cs typeface="Calibri" panose="020F0502020204030204" pitchFamily="34" charset="0"/>
              </a:rPr>
              <a:t>Thank you for your interest!</a:t>
            </a:r>
            <a:endParaRPr lang="ru-RU" sz="2400" dirty="0">
              <a:solidFill>
                <a:schemeClr val="bg1"/>
              </a:solidFill>
              <a:latin typeface="Calibri" panose="020F0502020204030204" pitchFamily="34" charset="0"/>
              <a:cs typeface="Calibri" panose="020F0502020204030204" pitchFamily="34" charset="0"/>
            </a:endParaRPr>
          </a:p>
        </p:txBody>
      </p:sp>
      <p:sp>
        <p:nvSpPr>
          <p:cNvPr id="40" name="Прямоугольник 39"/>
          <p:cNvSpPr/>
          <p:nvPr/>
        </p:nvSpPr>
        <p:spPr>
          <a:xfrm>
            <a:off x="0" y="2540097"/>
            <a:ext cx="9144000" cy="88803"/>
          </a:xfrm>
          <a:prstGeom prst="rect">
            <a:avLst/>
          </a:prstGeom>
          <a:gradFill flip="none" rotWithShape="1">
            <a:gsLst>
              <a:gs pos="21000">
                <a:schemeClr val="bg1"/>
              </a:gs>
              <a:gs pos="100000">
                <a:schemeClr val="accent3">
                  <a:lumMod val="45000"/>
                  <a:lumOff val="5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050">
              <a:solidFill>
                <a:schemeClr val="tx1">
                  <a:lumMod val="85000"/>
                  <a:lumOff val="15000"/>
                </a:schemeClr>
              </a:solidFill>
            </a:endParaRPr>
          </a:p>
        </p:txBody>
      </p:sp>
      <p:sp>
        <p:nvSpPr>
          <p:cNvPr id="41" name="Прямоугольник 40"/>
          <p:cNvSpPr/>
          <p:nvPr/>
        </p:nvSpPr>
        <p:spPr>
          <a:xfrm>
            <a:off x="3052913" y="4381318"/>
            <a:ext cx="3038172" cy="1077218"/>
          </a:xfrm>
          <a:prstGeom prst="rect">
            <a:avLst/>
          </a:prstGeom>
        </p:spPr>
        <p:txBody>
          <a:bodyPr wrap="square">
            <a:spAutoFit/>
          </a:bodyPr>
          <a:lstStyle/>
          <a:p>
            <a:pPr algn="ctr"/>
            <a:r>
              <a:rPr lang="ru-RU" sz="1600" dirty="0">
                <a:latin typeface="Calibri" panose="020F0502020204030204" pitchFamily="34" charset="0"/>
                <a:cs typeface="Calibri" panose="020F0502020204030204" pitchFamily="34" charset="0"/>
              </a:rPr>
              <a:t>Sergey Grybniak, </a:t>
            </a:r>
            <a:r>
              <a:rPr lang="en-US" sz="1600" dirty="0">
                <a:latin typeface="Calibri" panose="020F0502020204030204" pitchFamily="34" charset="0"/>
                <a:cs typeface="Calibri" panose="020F0502020204030204" pitchFamily="34" charset="0"/>
              </a:rPr>
              <a:t>Founder</a:t>
            </a:r>
            <a:endParaRPr lang="ru-RU" sz="1600" dirty="0">
              <a:latin typeface="Calibri" panose="020F0502020204030204" pitchFamily="34" charset="0"/>
              <a:cs typeface="Calibri" panose="020F0502020204030204" pitchFamily="34" charset="0"/>
            </a:endParaRPr>
          </a:p>
          <a:p>
            <a:pPr algn="ctr"/>
            <a:endParaRPr lang="ru-RU" sz="1600" dirty="0">
              <a:latin typeface="Calibri" panose="020F0502020204030204" pitchFamily="34" charset="0"/>
              <a:cs typeface="Calibri" panose="020F0502020204030204" pitchFamily="34" charset="0"/>
            </a:endParaRPr>
          </a:p>
          <a:p>
            <a:pPr algn="ctr"/>
            <a:r>
              <a:rPr lang="en-US" sz="1600" dirty="0">
                <a:latin typeface="Calibri" panose="020F0502020204030204" pitchFamily="34" charset="0"/>
                <a:cs typeface="Calibri" panose="020F0502020204030204" pitchFamily="34" charset="0"/>
              </a:rPr>
              <a:t>info</a:t>
            </a:r>
            <a:r>
              <a:rPr lang="ru-RU" sz="1600" dirty="0">
                <a:latin typeface="Calibri" panose="020F0502020204030204" pitchFamily="34" charset="0"/>
                <a:cs typeface="Calibri" panose="020F0502020204030204" pitchFamily="34" charset="0"/>
              </a:rPr>
              <a:t>@opporty.com</a:t>
            </a:r>
          </a:p>
          <a:p>
            <a:pPr algn="ctr"/>
            <a:r>
              <a:rPr lang="ru-RU" sz="1600" dirty="0">
                <a:latin typeface="Calibri" panose="020F0502020204030204" pitchFamily="34" charset="0"/>
                <a:cs typeface="Calibri" panose="020F0502020204030204" pitchFamily="34" charset="0"/>
              </a:rPr>
              <a:t>+1 </a:t>
            </a:r>
            <a:r>
              <a:rPr lang="en-US" sz="1600" dirty="0">
                <a:latin typeface="Calibri" panose="020F0502020204030204" pitchFamily="34" charset="0"/>
                <a:cs typeface="Calibri" panose="020F0502020204030204" pitchFamily="34" charset="0"/>
              </a:rPr>
              <a:t>888 293 0007</a:t>
            </a:r>
            <a:endParaRPr lang="ru-RU" sz="1600" dirty="0">
              <a:latin typeface="Calibri" panose="020F0502020204030204" pitchFamily="34" charset="0"/>
              <a:cs typeface="Calibri" panose="020F0502020204030204" pitchFamily="34" charset="0"/>
            </a:endParaRPr>
          </a:p>
        </p:txBody>
      </p:sp>
      <p:sp>
        <p:nvSpPr>
          <p:cNvPr id="12" name="Прямоугольник 11">
            <a:extLst>
              <a:ext uri="{FF2B5EF4-FFF2-40B4-BE49-F238E27FC236}">
                <a16:creationId xmlns:a16="http://schemas.microsoft.com/office/drawing/2014/main" id="{BA121ADE-6464-48B0-949C-F6C9F14DC5EA}"/>
              </a:ext>
            </a:extLst>
          </p:cNvPr>
          <p:cNvSpPr/>
          <p:nvPr/>
        </p:nvSpPr>
        <p:spPr>
          <a:xfrm>
            <a:off x="0" y="362922"/>
            <a:ext cx="9144000" cy="13500"/>
          </a:xfrm>
          <a:prstGeom prst="rect">
            <a:avLst/>
          </a:prstGeom>
          <a:gradFill flip="none" rotWithShape="1">
            <a:gsLst>
              <a:gs pos="0">
                <a:srgbClr val="2962FF">
                  <a:lumMod val="100000"/>
                </a:srgbClr>
              </a:gs>
              <a:gs pos="100000">
                <a:srgbClr val="00B0FF"/>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200"/>
          </a:p>
        </p:txBody>
      </p:sp>
      <p:sp>
        <p:nvSpPr>
          <p:cNvPr id="13" name="Прямоугольник 12">
            <a:extLst>
              <a:ext uri="{FF2B5EF4-FFF2-40B4-BE49-F238E27FC236}">
                <a16:creationId xmlns:a16="http://schemas.microsoft.com/office/drawing/2014/main" id="{ED3DEBC6-352D-4AE5-88A8-C04880D52F29}"/>
              </a:ext>
            </a:extLst>
          </p:cNvPr>
          <p:cNvSpPr/>
          <p:nvPr/>
        </p:nvSpPr>
        <p:spPr>
          <a:xfrm>
            <a:off x="0" y="268589"/>
            <a:ext cx="9144000" cy="88803"/>
          </a:xfrm>
          <a:prstGeom prst="rect">
            <a:avLst/>
          </a:prstGeom>
          <a:gradFill flip="none" rotWithShape="1">
            <a:gsLst>
              <a:gs pos="21000">
                <a:schemeClr val="bg1"/>
              </a:gs>
              <a:gs pos="100000">
                <a:schemeClr val="accent3">
                  <a:lumMod val="45000"/>
                  <a:lumOff val="5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050">
              <a:solidFill>
                <a:schemeClr val="tx1">
                  <a:lumMod val="85000"/>
                  <a:lumOff val="15000"/>
                </a:schemeClr>
              </a:solidFill>
            </a:endParaRPr>
          </a:p>
        </p:txBody>
      </p:sp>
      <p:pic>
        <p:nvPicPr>
          <p:cNvPr id="14" name="Рисунок 13">
            <a:extLst>
              <a:ext uri="{FF2B5EF4-FFF2-40B4-BE49-F238E27FC236}">
                <a16:creationId xmlns:a16="http://schemas.microsoft.com/office/drawing/2014/main" id="{B666F6D2-3BDD-4948-9E89-88AAEB1DBA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417" y="111998"/>
            <a:ext cx="1140464" cy="183239"/>
          </a:xfrm>
          <a:prstGeom prst="rect">
            <a:avLst/>
          </a:prstGeom>
        </p:spPr>
      </p:pic>
      <p:sp>
        <p:nvSpPr>
          <p:cNvPr id="15" name="Shape 85">
            <a:extLst>
              <a:ext uri="{FF2B5EF4-FFF2-40B4-BE49-F238E27FC236}">
                <a16:creationId xmlns:a16="http://schemas.microsoft.com/office/drawing/2014/main" id="{1417A8F0-544B-47C0-A324-4700A7178063}"/>
              </a:ext>
            </a:extLst>
          </p:cNvPr>
          <p:cNvSpPr txBox="1">
            <a:spLocks/>
          </p:cNvSpPr>
          <p:nvPr/>
        </p:nvSpPr>
        <p:spPr>
          <a:xfrm>
            <a:off x="5732145" y="98102"/>
            <a:ext cx="3354309" cy="195813"/>
          </a:xfrm>
          <a:prstGeom prst="rect">
            <a:avLst/>
          </a:prstGeom>
          <a:noFill/>
          <a:ln>
            <a:noFill/>
          </a:ln>
        </p:spPr>
        <p:txBody>
          <a:bodyPr spcFirstLastPara="1" wrap="square" lIns="68569" tIns="34275" rIns="68569" bIns="34275" anchor="t" anchorCtr="0">
            <a:no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lgn="r">
              <a:spcBef>
                <a:spcPts val="0"/>
              </a:spcBef>
              <a:buSzPts val="2400"/>
              <a:buNone/>
            </a:pPr>
            <a:r>
              <a:rPr lang="en-US" sz="900" dirty="0">
                <a:solidFill>
                  <a:schemeClr val="tx1">
                    <a:lumMod val="75000"/>
                    <a:lumOff val="25000"/>
                  </a:schemeClr>
                </a:solidFill>
              </a:rPr>
              <a:t>The Future of Business Relations on the </a:t>
            </a:r>
            <a:r>
              <a:rPr lang="en-US" sz="900" dirty="0" err="1">
                <a:solidFill>
                  <a:schemeClr val="tx1">
                    <a:lumMod val="75000"/>
                    <a:lumOff val="25000"/>
                  </a:schemeClr>
                </a:solidFill>
              </a:rPr>
              <a:t>Blockchain</a:t>
            </a:r>
            <a:endParaRPr lang="en-US" sz="900" dirty="0">
              <a:solidFill>
                <a:schemeClr val="tx1">
                  <a:lumMod val="75000"/>
                  <a:lumOff val="25000"/>
                </a:schemeClr>
              </a:solidFill>
            </a:endParaRPr>
          </a:p>
        </p:txBody>
      </p:sp>
      <p:sp>
        <p:nvSpPr>
          <p:cNvPr id="16" name="Прямоугольник 15">
            <a:extLst>
              <a:ext uri="{FF2B5EF4-FFF2-40B4-BE49-F238E27FC236}">
                <a16:creationId xmlns:a16="http://schemas.microsoft.com/office/drawing/2014/main" id="{1B73573A-EEE4-4D3B-AEB0-2957B3DCFDAB}"/>
              </a:ext>
            </a:extLst>
          </p:cNvPr>
          <p:cNvSpPr/>
          <p:nvPr/>
        </p:nvSpPr>
        <p:spPr>
          <a:xfrm>
            <a:off x="0" y="-443"/>
            <a:ext cx="9144000" cy="1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200"/>
          </a:p>
        </p:txBody>
      </p:sp>
    </p:spTree>
    <p:extLst>
      <p:ext uri="{BB962C8B-B14F-4D97-AF65-F5344CB8AC3E}">
        <p14:creationId xmlns:p14="http://schemas.microsoft.com/office/powerpoint/2010/main" val="946262537"/>
      </p:ext>
    </p:extLst>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758" y="1052724"/>
            <a:ext cx="7886700" cy="276178"/>
          </a:xfrm>
        </p:spPr>
        <p:txBody>
          <a:bodyPr/>
          <a:lstStyle/>
          <a:p>
            <a:r>
              <a:rPr lang="en-US" sz="2400" b="1" dirty="0"/>
              <a:t>Lack of trust and protection</a:t>
            </a:r>
            <a:endParaRPr lang="en-US" sz="2400" dirty="0"/>
          </a:p>
        </p:txBody>
      </p:sp>
      <p:sp>
        <p:nvSpPr>
          <p:cNvPr id="3" name="Text Placeholder 2"/>
          <p:cNvSpPr>
            <a:spLocks noGrp="1"/>
          </p:cNvSpPr>
          <p:nvPr>
            <p:ph type="body" idx="1"/>
          </p:nvPr>
        </p:nvSpPr>
        <p:spPr>
          <a:xfrm>
            <a:off x="506295" y="1814732"/>
            <a:ext cx="8088923" cy="4346917"/>
          </a:xfrm>
        </p:spPr>
        <p:txBody>
          <a:bodyPr/>
          <a:lstStyle/>
          <a:p>
            <a:pPr marL="38100" indent="0">
              <a:lnSpc>
                <a:spcPct val="100000"/>
              </a:lnSpc>
              <a:buNone/>
            </a:pPr>
            <a:r>
              <a:rPr lang="en-US" sz="1600" dirty="0"/>
              <a:t>It is </a:t>
            </a:r>
            <a:r>
              <a:rPr lang="en-US" sz="1600" b="1" dirty="0"/>
              <a:t>hard </a:t>
            </a:r>
            <a:r>
              <a:rPr lang="en-US" sz="1600" dirty="0"/>
              <a:t>for new businesses to start working on established markets</a:t>
            </a:r>
            <a:endParaRPr lang="ru-RU" sz="1600" dirty="0"/>
          </a:p>
          <a:p>
            <a:pPr marL="38100" indent="0">
              <a:lnSpc>
                <a:spcPct val="100000"/>
              </a:lnSpc>
              <a:buNone/>
            </a:pPr>
            <a:r>
              <a:rPr lang="en-US" sz="1600" b="1" dirty="0"/>
              <a:t>Slow</a:t>
            </a:r>
            <a:r>
              <a:rPr lang="en-US" sz="1600" dirty="0"/>
              <a:t> transaction speed: Bank transfers take from 1 to 5 working day</a:t>
            </a:r>
            <a:r>
              <a:rPr lang="ru-RU" sz="1600" dirty="0"/>
              <a:t> </a:t>
            </a:r>
            <a:endParaRPr lang="en-US" sz="1600" dirty="0"/>
          </a:p>
          <a:p>
            <a:pPr marL="38100" indent="0">
              <a:lnSpc>
                <a:spcPct val="100000"/>
              </a:lnSpc>
              <a:buNone/>
            </a:pPr>
            <a:r>
              <a:rPr lang="en-US" sz="1600" b="1" dirty="0"/>
              <a:t>Lack of Trust </a:t>
            </a:r>
            <a:r>
              <a:rPr lang="en-US" sz="1600" dirty="0"/>
              <a:t>in Business transaction</a:t>
            </a:r>
            <a:r>
              <a:rPr lang="ru-RU" sz="1600" dirty="0"/>
              <a:t> :</a:t>
            </a:r>
          </a:p>
          <a:p>
            <a:pPr marL="38100" indent="0">
              <a:lnSpc>
                <a:spcPct val="100000"/>
              </a:lnSpc>
              <a:buNone/>
            </a:pPr>
            <a:r>
              <a:rPr lang="en-US" sz="1600" dirty="0"/>
              <a:t>      </a:t>
            </a:r>
            <a:r>
              <a:rPr lang="uk-UA" sz="1600" dirty="0"/>
              <a:t>  </a:t>
            </a:r>
            <a:r>
              <a:rPr lang="en-US" sz="1600" dirty="0"/>
              <a:t>- </a:t>
            </a:r>
            <a:r>
              <a:rPr lang="uk-UA" sz="1600" dirty="0"/>
              <a:t> </a:t>
            </a:r>
            <a:r>
              <a:rPr lang="en-US" sz="1600" dirty="0"/>
              <a:t>difficulty in validating the trustworthiness of counterparties</a:t>
            </a:r>
          </a:p>
          <a:p>
            <a:pPr marL="38100" indent="0">
              <a:lnSpc>
                <a:spcPct val="100000"/>
              </a:lnSpc>
              <a:buNone/>
            </a:pPr>
            <a:r>
              <a:rPr lang="en-US" sz="1600" dirty="0"/>
              <a:t>        -  fabricated reviews </a:t>
            </a:r>
          </a:p>
          <a:p>
            <a:pPr marL="38100" indent="0">
              <a:lnSpc>
                <a:spcPct val="100000"/>
              </a:lnSpc>
              <a:buNone/>
            </a:pPr>
            <a:r>
              <a:rPr lang="en-US" sz="1600" dirty="0"/>
              <a:t>        -  loss of actual and potential revenue</a:t>
            </a:r>
          </a:p>
          <a:p>
            <a:pPr marL="38100" indent="0">
              <a:lnSpc>
                <a:spcPct val="100000"/>
              </a:lnSpc>
              <a:buNone/>
            </a:pPr>
            <a:r>
              <a:rPr lang="en-US" sz="1600" dirty="0"/>
              <a:t>        - </a:t>
            </a:r>
            <a:r>
              <a:rPr lang="ru-RU" sz="1600" dirty="0"/>
              <a:t> </a:t>
            </a:r>
            <a:r>
              <a:rPr lang="en-US" sz="1600" dirty="0"/>
              <a:t>lengthy and expensive dispute resolution </a:t>
            </a:r>
          </a:p>
          <a:p>
            <a:pPr marL="38100" indent="0">
              <a:lnSpc>
                <a:spcPct val="100000"/>
              </a:lnSpc>
              <a:buNone/>
            </a:pPr>
            <a:r>
              <a:rPr lang="en-US" sz="1600" dirty="0"/>
              <a:t>Lack of a common framework for alternative dispute resolution for small and mid size enterprises leads to the </a:t>
            </a:r>
            <a:r>
              <a:rPr lang="en-US" sz="1600" b="1" dirty="0"/>
              <a:t>absence</a:t>
            </a:r>
            <a:r>
              <a:rPr lang="en-US" sz="1600" dirty="0"/>
              <a:t> of alternatives to centralize court system</a:t>
            </a:r>
          </a:p>
          <a:p>
            <a:pPr marL="38100" indent="0">
              <a:lnSpc>
                <a:spcPct val="100000"/>
              </a:lnSpc>
              <a:buNone/>
            </a:pPr>
            <a:endParaRPr lang="en-US" sz="1350" dirty="0"/>
          </a:p>
        </p:txBody>
      </p:sp>
      <p:sp>
        <p:nvSpPr>
          <p:cNvPr id="4" name="Прямоугольник 3">
            <a:extLst>
              <a:ext uri="{FF2B5EF4-FFF2-40B4-BE49-F238E27FC236}">
                <a16:creationId xmlns:a16="http://schemas.microsoft.com/office/drawing/2014/main" id="{3DFFCA8A-C02E-4A84-B2A3-53CD1B143711}"/>
              </a:ext>
            </a:extLst>
          </p:cNvPr>
          <p:cNvSpPr/>
          <p:nvPr/>
        </p:nvSpPr>
        <p:spPr>
          <a:xfrm>
            <a:off x="0" y="363365"/>
            <a:ext cx="9144000" cy="13500"/>
          </a:xfrm>
          <a:prstGeom prst="rect">
            <a:avLst/>
          </a:prstGeom>
          <a:gradFill flip="none" rotWithShape="1">
            <a:gsLst>
              <a:gs pos="0">
                <a:srgbClr val="2962FF">
                  <a:lumMod val="100000"/>
                </a:srgbClr>
              </a:gs>
              <a:gs pos="100000">
                <a:srgbClr val="00B0FF"/>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200"/>
          </a:p>
        </p:txBody>
      </p:sp>
      <p:sp>
        <p:nvSpPr>
          <p:cNvPr id="5" name="Прямоугольник 4">
            <a:extLst>
              <a:ext uri="{FF2B5EF4-FFF2-40B4-BE49-F238E27FC236}">
                <a16:creationId xmlns:a16="http://schemas.microsoft.com/office/drawing/2014/main" id="{0430FCC8-9F3D-4835-84E7-0247554E3F5E}"/>
              </a:ext>
            </a:extLst>
          </p:cNvPr>
          <p:cNvSpPr/>
          <p:nvPr/>
        </p:nvSpPr>
        <p:spPr>
          <a:xfrm>
            <a:off x="0" y="269032"/>
            <a:ext cx="9144000" cy="88803"/>
          </a:xfrm>
          <a:prstGeom prst="rect">
            <a:avLst/>
          </a:prstGeom>
          <a:gradFill flip="none" rotWithShape="1">
            <a:gsLst>
              <a:gs pos="21000">
                <a:schemeClr val="bg1"/>
              </a:gs>
              <a:gs pos="100000">
                <a:schemeClr val="accent3">
                  <a:lumMod val="45000"/>
                  <a:lumOff val="5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050">
              <a:solidFill>
                <a:schemeClr val="tx1">
                  <a:lumMod val="85000"/>
                  <a:lumOff val="15000"/>
                </a:schemeClr>
              </a:solidFill>
            </a:endParaRPr>
          </a:p>
        </p:txBody>
      </p:sp>
      <p:pic>
        <p:nvPicPr>
          <p:cNvPr id="6" name="Рисунок 5">
            <a:extLst>
              <a:ext uri="{FF2B5EF4-FFF2-40B4-BE49-F238E27FC236}">
                <a16:creationId xmlns:a16="http://schemas.microsoft.com/office/drawing/2014/main" id="{C3411D95-D708-4071-81A3-CAB8D779E3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417" y="112441"/>
            <a:ext cx="1140464" cy="183239"/>
          </a:xfrm>
          <a:prstGeom prst="rect">
            <a:avLst/>
          </a:prstGeom>
        </p:spPr>
      </p:pic>
      <p:sp>
        <p:nvSpPr>
          <p:cNvPr id="7" name="Shape 85">
            <a:extLst>
              <a:ext uri="{FF2B5EF4-FFF2-40B4-BE49-F238E27FC236}">
                <a16:creationId xmlns:a16="http://schemas.microsoft.com/office/drawing/2014/main" id="{E257E71C-5E0F-4CF4-871E-2EFEFC5DA921}"/>
              </a:ext>
            </a:extLst>
          </p:cNvPr>
          <p:cNvSpPr txBox="1">
            <a:spLocks/>
          </p:cNvSpPr>
          <p:nvPr/>
        </p:nvSpPr>
        <p:spPr>
          <a:xfrm>
            <a:off x="5732145" y="98545"/>
            <a:ext cx="3354309" cy="195813"/>
          </a:xfrm>
          <a:prstGeom prst="rect">
            <a:avLst/>
          </a:prstGeom>
          <a:noFill/>
          <a:ln>
            <a:noFill/>
          </a:ln>
        </p:spPr>
        <p:txBody>
          <a:bodyPr spcFirstLastPara="1" wrap="square" lIns="68569" tIns="34275" rIns="68569" bIns="34275" anchor="t" anchorCtr="0">
            <a:no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lgn="r">
              <a:spcBef>
                <a:spcPts val="0"/>
              </a:spcBef>
              <a:buSzPts val="2400"/>
              <a:buNone/>
            </a:pPr>
            <a:r>
              <a:rPr lang="en-US" sz="900" dirty="0">
                <a:solidFill>
                  <a:schemeClr val="tx1">
                    <a:lumMod val="75000"/>
                    <a:lumOff val="25000"/>
                  </a:schemeClr>
                </a:solidFill>
              </a:rPr>
              <a:t>The Future of Business Relations on the </a:t>
            </a:r>
            <a:r>
              <a:rPr lang="en-US" sz="900" dirty="0" err="1">
                <a:solidFill>
                  <a:schemeClr val="tx1">
                    <a:lumMod val="75000"/>
                    <a:lumOff val="25000"/>
                  </a:schemeClr>
                </a:solidFill>
              </a:rPr>
              <a:t>Blockchain</a:t>
            </a:r>
            <a:endParaRPr lang="en-US" sz="900" dirty="0">
              <a:solidFill>
                <a:schemeClr val="tx1">
                  <a:lumMod val="75000"/>
                  <a:lumOff val="25000"/>
                </a:schemeClr>
              </a:solidFill>
            </a:endParaRPr>
          </a:p>
        </p:txBody>
      </p:sp>
      <p:sp>
        <p:nvSpPr>
          <p:cNvPr id="8" name="Прямоугольник 7">
            <a:extLst>
              <a:ext uri="{FF2B5EF4-FFF2-40B4-BE49-F238E27FC236}">
                <a16:creationId xmlns:a16="http://schemas.microsoft.com/office/drawing/2014/main" id="{F84542C4-9111-46EC-8612-0DAA106AF3E9}"/>
              </a:ext>
            </a:extLst>
          </p:cNvPr>
          <p:cNvSpPr/>
          <p:nvPr/>
        </p:nvSpPr>
        <p:spPr>
          <a:xfrm>
            <a:off x="0" y="0"/>
            <a:ext cx="9144000" cy="1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200"/>
          </a:p>
        </p:txBody>
      </p:sp>
      <p:sp>
        <p:nvSpPr>
          <p:cNvPr id="9" name="Овал 8">
            <a:extLst>
              <a:ext uri="{FF2B5EF4-FFF2-40B4-BE49-F238E27FC236}">
                <a16:creationId xmlns:a16="http://schemas.microsoft.com/office/drawing/2014/main" id="{B854ABBB-30A2-425B-B3D0-C8C357A90339}"/>
              </a:ext>
            </a:extLst>
          </p:cNvPr>
          <p:cNvSpPr/>
          <p:nvPr/>
        </p:nvSpPr>
        <p:spPr>
          <a:xfrm>
            <a:off x="347673" y="2004761"/>
            <a:ext cx="130629" cy="13062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Овал 9">
            <a:extLst>
              <a:ext uri="{FF2B5EF4-FFF2-40B4-BE49-F238E27FC236}">
                <a16:creationId xmlns:a16="http://schemas.microsoft.com/office/drawing/2014/main" id="{DB56408E-6ED2-4D40-9FC5-1EB640932ACB}"/>
              </a:ext>
            </a:extLst>
          </p:cNvPr>
          <p:cNvSpPr/>
          <p:nvPr/>
        </p:nvSpPr>
        <p:spPr>
          <a:xfrm>
            <a:off x="347673" y="2359325"/>
            <a:ext cx="130629" cy="13062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Овал 10">
            <a:extLst>
              <a:ext uri="{FF2B5EF4-FFF2-40B4-BE49-F238E27FC236}">
                <a16:creationId xmlns:a16="http://schemas.microsoft.com/office/drawing/2014/main" id="{3A8A30BE-7B49-4A1C-B6AB-28D63458045F}"/>
              </a:ext>
            </a:extLst>
          </p:cNvPr>
          <p:cNvSpPr/>
          <p:nvPr/>
        </p:nvSpPr>
        <p:spPr>
          <a:xfrm>
            <a:off x="347673" y="2704557"/>
            <a:ext cx="130629" cy="13062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Овал 13">
            <a:extLst>
              <a:ext uri="{FF2B5EF4-FFF2-40B4-BE49-F238E27FC236}">
                <a16:creationId xmlns:a16="http://schemas.microsoft.com/office/drawing/2014/main" id="{D88E3F8A-D971-4C3B-AC6B-9D16FA5ECD6E}"/>
              </a:ext>
            </a:extLst>
          </p:cNvPr>
          <p:cNvSpPr/>
          <p:nvPr/>
        </p:nvSpPr>
        <p:spPr>
          <a:xfrm>
            <a:off x="347673" y="4430720"/>
            <a:ext cx="130629" cy="13062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781900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25068-155D-4FDA-924E-BCEDDCC61FCD}"/>
              </a:ext>
            </a:extLst>
          </p:cNvPr>
          <p:cNvSpPr>
            <a:spLocks noGrp="1"/>
          </p:cNvSpPr>
          <p:nvPr>
            <p:ph type="title"/>
          </p:nvPr>
        </p:nvSpPr>
        <p:spPr/>
        <p:txBody>
          <a:bodyPr/>
          <a:lstStyle/>
          <a:p>
            <a:r>
              <a:rPr lang="en-US" sz="3600" b="1" dirty="0"/>
              <a:t>Industry Problems: Contract Enforcement</a:t>
            </a:r>
            <a:endParaRPr lang="en-US" dirty="0"/>
          </a:p>
        </p:txBody>
      </p:sp>
      <p:sp>
        <p:nvSpPr>
          <p:cNvPr id="3" name="Text Placeholder 2">
            <a:extLst>
              <a:ext uri="{FF2B5EF4-FFF2-40B4-BE49-F238E27FC236}">
                <a16:creationId xmlns:a16="http://schemas.microsoft.com/office/drawing/2014/main" id="{21D767CB-F0FF-4EC0-89BD-FA05519E50D3}"/>
              </a:ext>
            </a:extLst>
          </p:cNvPr>
          <p:cNvSpPr>
            <a:spLocks noGrp="1"/>
          </p:cNvSpPr>
          <p:nvPr>
            <p:ph type="body" idx="1"/>
          </p:nvPr>
        </p:nvSpPr>
        <p:spPr/>
        <p:txBody>
          <a:bodyPr/>
          <a:lstStyle/>
          <a:p>
            <a:endParaRPr lang="en-US" dirty="0"/>
          </a:p>
        </p:txBody>
      </p:sp>
      <p:pic>
        <p:nvPicPr>
          <p:cNvPr id="4" name="Shape 97">
            <a:extLst>
              <a:ext uri="{FF2B5EF4-FFF2-40B4-BE49-F238E27FC236}">
                <a16:creationId xmlns:a16="http://schemas.microsoft.com/office/drawing/2014/main" id="{449CA4AC-8E0E-4F9C-86CD-18169FCB3F53}"/>
              </a:ext>
            </a:extLst>
          </p:cNvPr>
          <p:cNvPicPr preferRelativeResize="0">
            <a:picLocks noGrp="1"/>
          </p:cNvPicPr>
          <p:nvPr>
            <p:ph type="body" idx="1"/>
          </p:nvPr>
        </p:nvPicPr>
        <p:blipFill rotWithShape="1">
          <a:blip r:embed="rId2">
            <a:alphaModFix/>
          </a:blip>
          <a:srcRect/>
          <a:stretch/>
        </p:blipFill>
        <p:spPr>
          <a:xfrm>
            <a:off x="130730" y="1825625"/>
            <a:ext cx="9013270" cy="4317873"/>
          </a:xfrm>
          <a:prstGeom prst="rect">
            <a:avLst/>
          </a:prstGeom>
          <a:noFill/>
          <a:ln>
            <a:noFill/>
          </a:ln>
        </p:spPr>
      </p:pic>
    </p:spTree>
    <p:extLst>
      <p:ext uri="{BB962C8B-B14F-4D97-AF65-F5344CB8AC3E}">
        <p14:creationId xmlns:p14="http://schemas.microsoft.com/office/powerpoint/2010/main" val="1190168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Овал 18"/>
          <p:cNvSpPr/>
          <p:nvPr/>
        </p:nvSpPr>
        <p:spPr>
          <a:xfrm>
            <a:off x="5804256" y="4687040"/>
            <a:ext cx="834259" cy="875773"/>
          </a:xfrm>
          <a:prstGeom prst="ellipse">
            <a:avLst/>
          </a:prstGeom>
          <a:solidFill>
            <a:schemeClr val="bg1"/>
          </a:solidFill>
          <a:ln w="63500">
            <a:noFill/>
          </a:ln>
          <a:effectLst>
            <a:outerShdw blurRad="63500" sx="102000" sy="102000" algn="c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ru-RU" sz="105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22263" y="4278141"/>
            <a:ext cx="4574629" cy="2061088"/>
          </a:xfrm>
          <a:prstGeom prst="rect">
            <a:avLst/>
          </a:prstGeom>
          <a:noFill/>
          <a:extLst>
            <a:ext uri="{909E8E84-426E-40DD-AFC4-6F175D3DCCD1}">
              <a14:hiddenFill xmlns:a14="http://schemas.microsoft.com/office/drawing/2010/main">
                <a:solidFill>
                  <a:srgbClr val="FFFFFF"/>
                </a:solidFill>
              </a14:hiddenFill>
            </a:ext>
          </a:extLst>
        </p:spPr>
      </p:pic>
      <p:sp>
        <p:nvSpPr>
          <p:cNvPr id="21" name="Овал 20"/>
          <p:cNvSpPr/>
          <p:nvPr/>
        </p:nvSpPr>
        <p:spPr>
          <a:xfrm>
            <a:off x="7545879" y="4649801"/>
            <a:ext cx="837045" cy="856744"/>
          </a:xfrm>
          <a:prstGeom prst="ellipse">
            <a:avLst/>
          </a:prstGeom>
          <a:solidFill>
            <a:schemeClr val="bg1"/>
          </a:solidFill>
          <a:ln w="63500">
            <a:noFill/>
          </a:ln>
          <a:effectLst>
            <a:outerShdw blurRad="63500" sx="102000" sy="102000" algn="c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ru-RU" sz="1050" dirty="0"/>
          </a:p>
        </p:txBody>
      </p:sp>
      <p:pic>
        <p:nvPicPr>
          <p:cNvPr id="9" name="Рисунок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08895">
            <a:off x="6052039" y="4899736"/>
            <a:ext cx="393686" cy="393686"/>
          </a:xfrm>
          <a:prstGeom prst="rect">
            <a:avLst/>
          </a:prstGeom>
        </p:spPr>
      </p:pic>
      <p:pic>
        <p:nvPicPr>
          <p:cNvPr id="10" name="Рисунок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91180" y="4899736"/>
            <a:ext cx="346442" cy="393686"/>
          </a:xfrm>
          <a:prstGeom prst="rect">
            <a:avLst/>
          </a:prstGeom>
        </p:spPr>
      </p:pic>
      <p:sp>
        <p:nvSpPr>
          <p:cNvPr id="22" name="TextBox 21"/>
          <p:cNvSpPr txBox="1"/>
          <p:nvPr/>
        </p:nvSpPr>
        <p:spPr>
          <a:xfrm>
            <a:off x="5345544" y="5534906"/>
            <a:ext cx="1806677" cy="323165"/>
          </a:xfrm>
          <a:prstGeom prst="rect">
            <a:avLst/>
          </a:prstGeom>
          <a:noFill/>
        </p:spPr>
        <p:txBody>
          <a:bodyPr wrap="square" rtlCol="0">
            <a:spAutoFit/>
          </a:bodyPr>
          <a:lstStyle/>
          <a:p>
            <a:pPr algn="ctr"/>
            <a:r>
              <a:rPr lang="en-US" sz="1500" b="1" dirty="0"/>
              <a:t>Supply Chain</a:t>
            </a:r>
            <a:endParaRPr lang="ru-RU" sz="1500" b="1" dirty="0"/>
          </a:p>
        </p:txBody>
      </p:sp>
      <p:sp>
        <p:nvSpPr>
          <p:cNvPr id="23" name="TextBox 22"/>
          <p:cNvSpPr txBox="1"/>
          <p:nvPr/>
        </p:nvSpPr>
        <p:spPr>
          <a:xfrm>
            <a:off x="7061065" y="5525575"/>
            <a:ext cx="1806677" cy="323165"/>
          </a:xfrm>
          <a:prstGeom prst="rect">
            <a:avLst/>
          </a:prstGeom>
          <a:noFill/>
        </p:spPr>
        <p:txBody>
          <a:bodyPr wrap="square" rtlCol="0">
            <a:spAutoFit/>
          </a:bodyPr>
          <a:lstStyle/>
          <a:p>
            <a:pPr algn="ctr"/>
            <a:r>
              <a:rPr lang="en-US" sz="1500" b="1" dirty="0"/>
              <a:t>Data Storage</a:t>
            </a:r>
            <a:endParaRPr lang="ru-RU" sz="1500" b="1" dirty="0"/>
          </a:p>
        </p:txBody>
      </p:sp>
      <p:sp>
        <p:nvSpPr>
          <p:cNvPr id="17" name="Объект 2"/>
          <p:cNvSpPr>
            <a:spLocks noGrp="1"/>
          </p:cNvSpPr>
          <p:nvPr>
            <p:ph idx="1"/>
          </p:nvPr>
        </p:nvSpPr>
        <p:spPr>
          <a:xfrm>
            <a:off x="256110" y="917089"/>
            <a:ext cx="8134963" cy="519994"/>
          </a:xfrm>
        </p:spPr>
        <p:txBody>
          <a:bodyPr>
            <a:normAutofit lnSpcReduction="10000"/>
          </a:bodyPr>
          <a:lstStyle/>
          <a:p>
            <a:pPr marL="0" indent="0" fontAlgn="base">
              <a:buNone/>
            </a:pPr>
            <a:r>
              <a:rPr lang="en-US" sz="2400" b="1" dirty="0">
                <a:latin typeface="Calibri" panose="020F0502020204030204" pitchFamily="34" charset="0"/>
              </a:rPr>
              <a:t>Popular </a:t>
            </a:r>
            <a:r>
              <a:rPr lang="en-US" sz="2400" b="1" dirty="0" err="1">
                <a:latin typeface="Calibri" panose="020F0502020204030204" pitchFamily="34" charset="0"/>
              </a:rPr>
              <a:t>Blockchain</a:t>
            </a:r>
            <a:r>
              <a:rPr lang="en-US" sz="2400" b="1" dirty="0">
                <a:latin typeface="Calibri" panose="020F0502020204030204" pitchFamily="34" charset="0"/>
              </a:rPr>
              <a:t> protocols VS Business transactions</a:t>
            </a:r>
          </a:p>
        </p:txBody>
      </p:sp>
      <p:sp>
        <p:nvSpPr>
          <p:cNvPr id="20" name="Объект 2"/>
          <p:cNvSpPr txBox="1">
            <a:spLocks/>
          </p:cNvSpPr>
          <p:nvPr/>
        </p:nvSpPr>
        <p:spPr>
          <a:xfrm>
            <a:off x="8062595" y="6102828"/>
            <a:ext cx="878360" cy="472802"/>
          </a:xfrm>
          <a:prstGeom prst="rect">
            <a:avLst/>
          </a:prstGeom>
        </p:spPr>
        <p:txBody>
          <a:bodyPr vert="horz" lIns="68580" tIns="34290" rIns="68580" bIns="3429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buNone/>
            </a:pPr>
            <a:r>
              <a:rPr lang="en-US" sz="2100" dirty="0"/>
              <a:t>ETC…</a:t>
            </a:r>
          </a:p>
        </p:txBody>
      </p:sp>
      <p:sp>
        <p:nvSpPr>
          <p:cNvPr id="25" name="Объект 2"/>
          <p:cNvSpPr txBox="1">
            <a:spLocks/>
          </p:cNvSpPr>
          <p:nvPr/>
        </p:nvSpPr>
        <p:spPr>
          <a:xfrm>
            <a:off x="570706" y="1902000"/>
            <a:ext cx="6940558" cy="1832078"/>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lnSpc>
                <a:spcPct val="100000"/>
              </a:lnSpc>
              <a:buNone/>
            </a:pPr>
            <a:r>
              <a:rPr lang="en-US" sz="1600" b="1" dirty="0">
                <a:latin typeface="Calibri" panose="020F0502020204030204" pitchFamily="34" charset="0"/>
              </a:rPr>
              <a:t>Popular Blockchains: </a:t>
            </a:r>
            <a:br>
              <a:rPr lang="en-US" sz="1600" dirty="0">
                <a:latin typeface="Calibri" panose="020F0502020204030204" pitchFamily="34" charset="0"/>
              </a:rPr>
            </a:br>
            <a:r>
              <a:rPr lang="en-US" sz="1600" dirty="0">
                <a:latin typeface="Calibri" panose="020F0502020204030204" pitchFamily="34" charset="0"/>
              </a:rPr>
              <a:t>Completely Transparent</a:t>
            </a:r>
            <a:r>
              <a:rPr lang="ru-RU" sz="1600" dirty="0">
                <a:latin typeface="Calibri" panose="020F0502020204030204" pitchFamily="34" charset="0"/>
              </a:rPr>
              <a:t> </a:t>
            </a:r>
            <a:r>
              <a:rPr lang="en-US" sz="1600" dirty="0">
                <a:latin typeface="Calibri" panose="020F0502020204030204" pitchFamily="34" charset="0"/>
              </a:rPr>
              <a:t>and Completely Anonymous</a:t>
            </a:r>
          </a:p>
          <a:p>
            <a:pPr marL="0" indent="0" fontAlgn="base">
              <a:lnSpc>
                <a:spcPct val="100000"/>
              </a:lnSpc>
              <a:buNone/>
            </a:pPr>
            <a:r>
              <a:rPr lang="en-US" sz="1600" b="1" dirty="0">
                <a:latin typeface="Calibri" panose="020F0502020204030204" pitchFamily="34" charset="0"/>
              </a:rPr>
              <a:t>Business transactions: </a:t>
            </a:r>
            <a:br>
              <a:rPr lang="ru-RU" sz="1600" dirty="0">
                <a:latin typeface="Calibri" panose="020F0502020204030204" pitchFamily="34" charset="0"/>
              </a:rPr>
            </a:br>
            <a:r>
              <a:rPr lang="en-US" sz="1600" dirty="0">
                <a:latin typeface="Calibri" panose="020F0502020204030204" pitchFamily="34" charset="0"/>
              </a:rPr>
              <a:t>Always connected to identity and contain metadata about transactions (purpose, contract, invoice etc.)</a:t>
            </a:r>
          </a:p>
          <a:p>
            <a:pPr marL="0" indent="0" fontAlgn="base">
              <a:lnSpc>
                <a:spcPct val="100000"/>
              </a:lnSpc>
              <a:buNone/>
            </a:pPr>
            <a:r>
              <a:rPr lang="en-US" sz="1600" b="1" dirty="0">
                <a:latin typeface="Calibri" panose="020F0502020204030204" pitchFamily="34" charset="0"/>
              </a:rPr>
              <a:t>Enterprise data storage applications: </a:t>
            </a:r>
            <a:br>
              <a:rPr lang="ru-RU" sz="1600" dirty="0">
                <a:latin typeface="Calibri" panose="020F0502020204030204" pitchFamily="34" charset="0"/>
              </a:rPr>
            </a:br>
            <a:r>
              <a:rPr lang="en-US" sz="1600" dirty="0">
                <a:latin typeface="Calibri" panose="020F0502020204030204" pitchFamily="34" charset="0"/>
              </a:rPr>
              <a:t>Always private with enabled levels of access</a:t>
            </a:r>
          </a:p>
        </p:txBody>
      </p:sp>
      <p:sp>
        <p:nvSpPr>
          <p:cNvPr id="24" name="Прямоугольник 23">
            <a:extLst>
              <a:ext uri="{FF2B5EF4-FFF2-40B4-BE49-F238E27FC236}">
                <a16:creationId xmlns:a16="http://schemas.microsoft.com/office/drawing/2014/main" id="{E991719E-63E5-4E55-BB1E-77FD4C28B96C}"/>
              </a:ext>
            </a:extLst>
          </p:cNvPr>
          <p:cNvSpPr/>
          <p:nvPr/>
        </p:nvSpPr>
        <p:spPr>
          <a:xfrm>
            <a:off x="0" y="372696"/>
            <a:ext cx="9144000" cy="13500"/>
          </a:xfrm>
          <a:prstGeom prst="rect">
            <a:avLst/>
          </a:prstGeom>
          <a:gradFill flip="none" rotWithShape="1">
            <a:gsLst>
              <a:gs pos="0">
                <a:srgbClr val="2962FF">
                  <a:lumMod val="100000"/>
                </a:srgbClr>
              </a:gs>
              <a:gs pos="100000">
                <a:srgbClr val="00B0FF"/>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200"/>
          </a:p>
        </p:txBody>
      </p:sp>
      <p:sp>
        <p:nvSpPr>
          <p:cNvPr id="26" name="Прямоугольник 25">
            <a:extLst>
              <a:ext uri="{FF2B5EF4-FFF2-40B4-BE49-F238E27FC236}">
                <a16:creationId xmlns:a16="http://schemas.microsoft.com/office/drawing/2014/main" id="{D5862E41-75D7-49B8-9CED-C96823A0C9E7}"/>
              </a:ext>
            </a:extLst>
          </p:cNvPr>
          <p:cNvSpPr/>
          <p:nvPr/>
        </p:nvSpPr>
        <p:spPr>
          <a:xfrm>
            <a:off x="0" y="278363"/>
            <a:ext cx="9144000" cy="88803"/>
          </a:xfrm>
          <a:prstGeom prst="rect">
            <a:avLst/>
          </a:prstGeom>
          <a:gradFill flip="none" rotWithShape="1">
            <a:gsLst>
              <a:gs pos="21000">
                <a:schemeClr val="bg1"/>
              </a:gs>
              <a:gs pos="100000">
                <a:schemeClr val="accent3">
                  <a:lumMod val="45000"/>
                  <a:lumOff val="5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050">
              <a:solidFill>
                <a:schemeClr val="tx1">
                  <a:lumMod val="85000"/>
                  <a:lumOff val="15000"/>
                </a:schemeClr>
              </a:solidFill>
            </a:endParaRPr>
          </a:p>
        </p:txBody>
      </p:sp>
      <p:pic>
        <p:nvPicPr>
          <p:cNvPr id="27" name="Рисунок 26">
            <a:extLst>
              <a:ext uri="{FF2B5EF4-FFF2-40B4-BE49-F238E27FC236}">
                <a16:creationId xmlns:a16="http://schemas.microsoft.com/office/drawing/2014/main" id="{A95BD156-EC91-495D-B0C0-7C2F2AFD92C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5417" y="121772"/>
            <a:ext cx="1140464" cy="183239"/>
          </a:xfrm>
          <a:prstGeom prst="rect">
            <a:avLst/>
          </a:prstGeom>
        </p:spPr>
      </p:pic>
      <p:sp>
        <p:nvSpPr>
          <p:cNvPr id="28" name="Shape 85">
            <a:extLst>
              <a:ext uri="{FF2B5EF4-FFF2-40B4-BE49-F238E27FC236}">
                <a16:creationId xmlns:a16="http://schemas.microsoft.com/office/drawing/2014/main" id="{413E9BB8-07AB-419D-A23A-C5F29554B661}"/>
              </a:ext>
            </a:extLst>
          </p:cNvPr>
          <p:cNvSpPr txBox="1">
            <a:spLocks/>
          </p:cNvSpPr>
          <p:nvPr/>
        </p:nvSpPr>
        <p:spPr>
          <a:xfrm>
            <a:off x="5732145" y="107876"/>
            <a:ext cx="3354309" cy="195813"/>
          </a:xfrm>
          <a:prstGeom prst="rect">
            <a:avLst/>
          </a:prstGeom>
          <a:noFill/>
          <a:ln>
            <a:noFill/>
          </a:ln>
        </p:spPr>
        <p:txBody>
          <a:bodyPr spcFirstLastPara="1" wrap="square" lIns="68569" tIns="34275" rIns="68569" bIns="34275" anchor="t" anchorCtr="0">
            <a:no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lgn="r">
              <a:spcBef>
                <a:spcPts val="0"/>
              </a:spcBef>
              <a:buSzPts val="2400"/>
              <a:buNone/>
            </a:pPr>
            <a:r>
              <a:rPr lang="en-US" sz="900" dirty="0">
                <a:solidFill>
                  <a:schemeClr val="tx1">
                    <a:lumMod val="75000"/>
                    <a:lumOff val="25000"/>
                  </a:schemeClr>
                </a:solidFill>
              </a:rPr>
              <a:t>The Future of Business Relations on the </a:t>
            </a:r>
            <a:r>
              <a:rPr lang="en-US" sz="900" dirty="0" err="1">
                <a:solidFill>
                  <a:schemeClr val="tx1">
                    <a:lumMod val="75000"/>
                    <a:lumOff val="25000"/>
                  </a:schemeClr>
                </a:solidFill>
              </a:rPr>
              <a:t>Blockchain</a:t>
            </a:r>
            <a:endParaRPr lang="en-US" sz="900" dirty="0">
              <a:solidFill>
                <a:schemeClr val="tx1">
                  <a:lumMod val="75000"/>
                  <a:lumOff val="25000"/>
                </a:schemeClr>
              </a:solidFill>
            </a:endParaRPr>
          </a:p>
        </p:txBody>
      </p:sp>
      <p:sp>
        <p:nvSpPr>
          <p:cNvPr id="29" name="Прямоугольник 28">
            <a:extLst>
              <a:ext uri="{FF2B5EF4-FFF2-40B4-BE49-F238E27FC236}">
                <a16:creationId xmlns:a16="http://schemas.microsoft.com/office/drawing/2014/main" id="{72EE2046-3260-4BBF-9F28-49591868C659}"/>
              </a:ext>
            </a:extLst>
          </p:cNvPr>
          <p:cNvSpPr/>
          <p:nvPr/>
        </p:nvSpPr>
        <p:spPr>
          <a:xfrm>
            <a:off x="0" y="9331"/>
            <a:ext cx="9144000" cy="1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200"/>
          </a:p>
        </p:txBody>
      </p:sp>
    </p:spTree>
    <p:extLst>
      <p:ext uri="{BB962C8B-B14F-4D97-AF65-F5344CB8AC3E}">
        <p14:creationId xmlns:p14="http://schemas.microsoft.com/office/powerpoint/2010/main" val="1555029251"/>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260855" y="919588"/>
            <a:ext cx="7886700" cy="548266"/>
          </a:xfrm>
          <a:prstGeom prst="rect">
            <a:avLst/>
          </a:prstGeom>
          <a:noFill/>
          <a:ln>
            <a:noFill/>
          </a:ln>
        </p:spPr>
        <p:txBody>
          <a:bodyPr spcFirstLastPara="1" wrap="square" lIns="68569" tIns="34275" rIns="68569" bIns="34275" anchor="ctr" anchorCtr="0">
            <a:noAutofit/>
          </a:bodyPr>
          <a:lstStyle/>
          <a:p>
            <a:r>
              <a:rPr lang="en-US" sz="2400" b="1" dirty="0" err="1"/>
              <a:t>Opporty</a:t>
            </a:r>
            <a:r>
              <a:rPr lang="en-US" sz="2400" b="1" dirty="0"/>
              <a:t> Solution</a:t>
            </a:r>
            <a:endParaRPr sz="2400" b="1" dirty="0"/>
          </a:p>
        </p:txBody>
      </p:sp>
      <p:sp>
        <p:nvSpPr>
          <p:cNvPr id="108" name="Shape 108"/>
          <p:cNvSpPr txBox="1">
            <a:spLocks noGrp="1"/>
          </p:cNvSpPr>
          <p:nvPr>
            <p:ph type="body" idx="1"/>
          </p:nvPr>
        </p:nvSpPr>
        <p:spPr>
          <a:xfrm>
            <a:off x="731520" y="2010576"/>
            <a:ext cx="7416035" cy="3597121"/>
          </a:xfrm>
          <a:prstGeom prst="rect">
            <a:avLst/>
          </a:prstGeom>
          <a:noFill/>
          <a:ln>
            <a:noFill/>
          </a:ln>
        </p:spPr>
        <p:txBody>
          <a:bodyPr spcFirstLastPara="1" wrap="square" lIns="68569" tIns="34275" rIns="68569" bIns="34275" anchor="t" anchorCtr="0">
            <a:noAutofit/>
          </a:bodyPr>
          <a:lstStyle/>
          <a:p>
            <a:pPr marL="0" lvl="0" indent="0">
              <a:lnSpc>
                <a:spcPct val="100000"/>
              </a:lnSpc>
              <a:spcBef>
                <a:spcPts val="0"/>
              </a:spcBef>
              <a:buNone/>
            </a:pPr>
            <a:r>
              <a:rPr lang="en-US" sz="1800" b="1" dirty="0" err="1"/>
              <a:t>Opporty</a:t>
            </a:r>
            <a:r>
              <a:rPr lang="en-US" sz="1800" b="1" dirty="0"/>
              <a:t> is a three-layered business relationships ecosystem consisting of: </a:t>
            </a:r>
          </a:p>
          <a:p>
            <a:pPr marL="0" lvl="0" indent="0">
              <a:lnSpc>
                <a:spcPct val="100000"/>
              </a:lnSpc>
              <a:spcBef>
                <a:spcPts val="0"/>
              </a:spcBef>
              <a:buNone/>
            </a:pPr>
            <a:endParaRPr lang="en-US" sz="1800" dirty="0"/>
          </a:p>
          <a:p>
            <a:pPr marL="533400" lvl="1" indent="0" fontAlgn="base">
              <a:lnSpc>
                <a:spcPct val="100000"/>
              </a:lnSpc>
              <a:buNone/>
            </a:pPr>
            <a:r>
              <a:rPr lang="en-US" dirty="0"/>
              <a:t>	Proof-of-Expertise (</a:t>
            </a:r>
            <a:r>
              <a:rPr lang="en-US" dirty="0" err="1"/>
              <a:t>PoE</a:t>
            </a:r>
            <a:r>
              <a:rPr lang="en-US" dirty="0"/>
              <a:t>) protocol designed to quickly </a:t>
            </a:r>
            <a:br>
              <a:rPr lang="en-US" dirty="0"/>
            </a:br>
            <a:r>
              <a:rPr lang="en-US" dirty="0"/>
              <a:t>	and privately process business transactions</a:t>
            </a:r>
            <a:endParaRPr lang="en-US" b="1" dirty="0"/>
          </a:p>
          <a:p>
            <a:pPr marL="50800" indent="0" fontAlgn="base">
              <a:lnSpc>
                <a:spcPct val="100000"/>
              </a:lnSpc>
              <a:buNone/>
            </a:pPr>
            <a:r>
              <a:rPr lang="en-US" sz="1800" b="1" dirty="0"/>
              <a:t>	</a:t>
            </a:r>
            <a:r>
              <a:rPr lang="en-US" sz="1800" dirty="0"/>
              <a:t>A transaction-based scoring system for businesses.</a:t>
            </a:r>
            <a:endParaRPr lang="en-US" sz="1800" b="1" dirty="0"/>
          </a:p>
          <a:p>
            <a:pPr marL="50800" indent="0">
              <a:lnSpc>
                <a:spcPct val="100000"/>
              </a:lnSpc>
              <a:buNone/>
            </a:pPr>
            <a:r>
              <a:rPr lang="en-US" sz="1800" dirty="0"/>
              <a:t>	A business marketplace built on the </a:t>
            </a:r>
            <a:r>
              <a:rPr lang="en-US" sz="1800" dirty="0" err="1"/>
              <a:t>blockchain</a:t>
            </a:r>
            <a:r>
              <a:rPr lang="en-US" sz="1800" dirty="0"/>
              <a:t>, </a:t>
            </a:r>
            <a:br>
              <a:rPr lang="en-US" sz="1800" dirty="0"/>
            </a:br>
            <a:r>
              <a:rPr lang="en-US" sz="1800" dirty="0"/>
              <a:t>	with a built-in Decentralized Escrow system</a:t>
            </a:r>
            <a:br>
              <a:rPr lang="en-US" sz="1800" dirty="0"/>
            </a:br>
            <a:endParaRPr lang="en-US" sz="1800" dirty="0"/>
          </a:p>
          <a:p>
            <a:pPr marL="0" lvl="0" indent="0">
              <a:lnSpc>
                <a:spcPct val="100000"/>
              </a:lnSpc>
              <a:buNone/>
            </a:pPr>
            <a:r>
              <a:rPr lang="en-US" sz="1800" dirty="0"/>
              <a:t>With its unique combination of features, </a:t>
            </a:r>
            <a:r>
              <a:rPr lang="en-US" sz="1800" dirty="0" err="1"/>
              <a:t>Opporty</a:t>
            </a:r>
            <a:r>
              <a:rPr lang="en-US" sz="1800" dirty="0"/>
              <a:t> ensures transparency and security, standardizes procedures, and creates an environment of cooperation that instills trust between parties doing business.</a:t>
            </a:r>
          </a:p>
          <a:p>
            <a:pPr marL="0" lvl="0" indent="0">
              <a:lnSpc>
                <a:spcPct val="100000"/>
              </a:lnSpc>
              <a:spcBef>
                <a:spcPts val="0"/>
              </a:spcBef>
              <a:buNone/>
            </a:pPr>
            <a:endParaRPr lang="en-US" sz="1800" dirty="0"/>
          </a:p>
        </p:txBody>
      </p:sp>
      <p:sp>
        <p:nvSpPr>
          <p:cNvPr id="4" name="Прямоугольник 3"/>
          <p:cNvSpPr/>
          <p:nvPr/>
        </p:nvSpPr>
        <p:spPr>
          <a:xfrm>
            <a:off x="0" y="363365"/>
            <a:ext cx="9144000" cy="13500"/>
          </a:xfrm>
          <a:prstGeom prst="rect">
            <a:avLst/>
          </a:prstGeom>
          <a:gradFill flip="none" rotWithShape="1">
            <a:gsLst>
              <a:gs pos="0">
                <a:srgbClr val="2962FF">
                  <a:lumMod val="100000"/>
                </a:srgbClr>
              </a:gs>
              <a:gs pos="100000">
                <a:srgbClr val="00B0FF"/>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200"/>
          </a:p>
        </p:txBody>
      </p:sp>
      <p:sp>
        <p:nvSpPr>
          <p:cNvPr id="5" name="Прямоугольник 4"/>
          <p:cNvSpPr/>
          <p:nvPr/>
        </p:nvSpPr>
        <p:spPr>
          <a:xfrm>
            <a:off x="0" y="269032"/>
            <a:ext cx="9144000" cy="88803"/>
          </a:xfrm>
          <a:prstGeom prst="rect">
            <a:avLst/>
          </a:prstGeom>
          <a:gradFill flip="none" rotWithShape="1">
            <a:gsLst>
              <a:gs pos="21000">
                <a:schemeClr val="bg1"/>
              </a:gs>
              <a:gs pos="100000">
                <a:schemeClr val="accent3">
                  <a:lumMod val="45000"/>
                  <a:lumOff val="5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050">
              <a:solidFill>
                <a:schemeClr val="tx1">
                  <a:lumMod val="85000"/>
                  <a:lumOff val="15000"/>
                </a:schemeClr>
              </a:solidFill>
            </a:endParaRPr>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417" y="112441"/>
            <a:ext cx="1140464" cy="183239"/>
          </a:xfrm>
          <a:prstGeom prst="rect">
            <a:avLst/>
          </a:prstGeom>
        </p:spPr>
      </p:pic>
      <p:sp>
        <p:nvSpPr>
          <p:cNvPr id="7" name="Shape 85"/>
          <p:cNvSpPr txBox="1">
            <a:spLocks/>
          </p:cNvSpPr>
          <p:nvPr/>
        </p:nvSpPr>
        <p:spPr>
          <a:xfrm>
            <a:off x="5732145" y="98545"/>
            <a:ext cx="3354309" cy="195813"/>
          </a:xfrm>
          <a:prstGeom prst="rect">
            <a:avLst/>
          </a:prstGeom>
          <a:noFill/>
          <a:ln>
            <a:noFill/>
          </a:ln>
        </p:spPr>
        <p:txBody>
          <a:bodyPr spcFirstLastPara="1" wrap="square" lIns="68569" tIns="34275" rIns="68569" bIns="34275" anchor="t" anchorCtr="0">
            <a:no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lgn="r">
              <a:spcBef>
                <a:spcPts val="0"/>
              </a:spcBef>
              <a:buSzPts val="2400"/>
              <a:buNone/>
            </a:pPr>
            <a:r>
              <a:rPr lang="en-US" sz="900" dirty="0">
                <a:solidFill>
                  <a:schemeClr val="tx1">
                    <a:lumMod val="75000"/>
                    <a:lumOff val="25000"/>
                  </a:schemeClr>
                </a:solidFill>
              </a:rPr>
              <a:t>The Future of Business Relations on the </a:t>
            </a:r>
            <a:r>
              <a:rPr lang="en-US" sz="900" dirty="0" err="1">
                <a:solidFill>
                  <a:schemeClr val="tx1">
                    <a:lumMod val="75000"/>
                    <a:lumOff val="25000"/>
                  </a:schemeClr>
                </a:solidFill>
              </a:rPr>
              <a:t>Blockchain</a:t>
            </a:r>
            <a:endParaRPr lang="en-US" sz="900" dirty="0">
              <a:solidFill>
                <a:schemeClr val="tx1">
                  <a:lumMod val="75000"/>
                  <a:lumOff val="25000"/>
                </a:schemeClr>
              </a:solidFill>
            </a:endParaRPr>
          </a:p>
        </p:txBody>
      </p:sp>
      <p:sp>
        <p:nvSpPr>
          <p:cNvPr id="8" name="Прямоугольник 7"/>
          <p:cNvSpPr/>
          <p:nvPr/>
        </p:nvSpPr>
        <p:spPr>
          <a:xfrm>
            <a:off x="0" y="0"/>
            <a:ext cx="9144000" cy="1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200"/>
          </a:p>
        </p:txBody>
      </p:sp>
      <p:sp>
        <p:nvSpPr>
          <p:cNvPr id="10" name="Прямоугольник 9">
            <a:extLst>
              <a:ext uri="{FF2B5EF4-FFF2-40B4-BE49-F238E27FC236}">
                <a16:creationId xmlns:a16="http://schemas.microsoft.com/office/drawing/2014/main" id="{1FF9E4DC-FDA4-4EEA-B87A-E82606603187}"/>
              </a:ext>
            </a:extLst>
          </p:cNvPr>
          <p:cNvSpPr/>
          <p:nvPr/>
        </p:nvSpPr>
        <p:spPr>
          <a:xfrm>
            <a:off x="1319648" y="2907194"/>
            <a:ext cx="18000" cy="972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Овал 10">
            <a:extLst>
              <a:ext uri="{FF2B5EF4-FFF2-40B4-BE49-F238E27FC236}">
                <a16:creationId xmlns:a16="http://schemas.microsoft.com/office/drawing/2014/main" id="{C51F1758-0142-4883-B7A0-9E110EFBB822}"/>
              </a:ext>
            </a:extLst>
          </p:cNvPr>
          <p:cNvSpPr/>
          <p:nvPr/>
        </p:nvSpPr>
        <p:spPr>
          <a:xfrm>
            <a:off x="1177836" y="2674721"/>
            <a:ext cx="314324" cy="314324"/>
          </a:xfrm>
          <a:prstGeom prst="ellipse">
            <a:avLst/>
          </a:prstGeom>
          <a:solidFill>
            <a:schemeClr val="bg1"/>
          </a:solidFill>
          <a:ln w="15875">
            <a:solidFill>
              <a:srgbClr val="00B0F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75000"/>
                    <a:lumOff val="25000"/>
                  </a:schemeClr>
                </a:solidFill>
              </a:rPr>
              <a:t>1</a:t>
            </a:r>
            <a:endParaRPr lang="ru-RU" b="1" dirty="0">
              <a:solidFill>
                <a:schemeClr val="tx1">
                  <a:lumMod val="75000"/>
                  <a:lumOff val="25000"/>
                </a:schemeClr>
              </a:solidFill>
            </a:endParaRPr>
          </a:p>
        </p:txBody>
      </p:sp>
      <p:sp>
        <p:nvSpPr>
          <p:cNvPr id="12" name="Овал 11">
            <a:extLst>
              <a:ext uri="{FF2B5EF4-FFF2-40B4-BE49-F238E27FC236}">
                <a16:creationId xmlns:a16="http://schemas.microsoft.com/office/drawing/2014/main" id="{05A9E95A-E7F7-4B7E-967E-266E3E6D3BC5}"/>
              </a:ext>
            </a:extLst>
          </p:cNvPr>
          <p:cNvSpPr/>
          <p:nvPr/>
        </p:nvSpPr>
        <p:spPr>
          <a:xfrm>
            <a:off x="1177836" y="3271976"/>
            <a:ext cx="314324" cy="314324"/>
          </a:xfrm>
          <a:prstGeom prst="ellipse">
            <a:avLst/>
          </a:prstGeom>
          <a:solidFill>
            <a:schemeClr val="bg1"/>
          </a:solidFill>
          <a:ln w="15875">
            <a:solidFill>
              <a:srgbClr val="00B0F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b="1" dirty="0">
                <a:solidFill>
                  <a:schemeClr val="tx1">
                    <a:lumMod val="75000"/>
                    <a:lumOff val="25000"/>
                  </a:schemeClr>
                </a:solidFill>
              </a:rPr>
              <a:t>2</a:t>
            </a:r>
          </a:p>
        </p:txBody>
      </p:sp>
      <p:sp>
        <p:nvSpPr>
          <p:cNvPr id="14" name="Овал 13">
            <a:extLst>
              <a:ext uri="{FF2B5EF4-FFF2-40B4-BE49-F238E27FC236}">
                <a16:creationId xmlns:a16="http://schemas.microsoft.com/office/drawing/2014/main" id="{365BC963-8335-4B85-8C7D-E2824632C5CB}"/>
              </a:ext>
            </a:extLst>
          </p:cNvPr>
          <p:cNvSpPr/>
          <p:nvPr/>
        </p:nvSpPr>
        <p:spPr>
          <a:xfrm>
            <a:off x="1177836" y="3694682"/>
            <a:ext cx="314324" cy="314324"/>
          </a:xfrm>
          <a:prstGeom prst="ellipse">
            <a:avLst/>
          </a:prstGeom>
          <a:solidFill>
            <a:schemeClr val="bg1"/>
          </a:solidFill>
          <a:ln w="15875">
            <a:solidFill>
              <a:srgbClr val="00B0F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b="1" dirty="0">
                <a:solidFill>
                  <a:schemeClr val="tx1">
                    <a:lumMod val="75000"/>
                    <a:lumOff val="25000"/>
                  </a:schemeClr>
                </a:solidFill>
              </a:rPr>
              <a:t>3</a:t>
            </a:r>
          </a:p>
        </p:txBody>
      </p:sp>
    </p:spTree>
    <p:extLst>
      <p:ext uri="{BB962C8B-B14F-4D97-AF65-F5344CB8AC3E}">
        <p14:creationId xmlns:p14="http://schemas.microsoft.com/office/powerpoint/2010/main" val="1394927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Овал 12">
            <a:extLst>
              <a:ext uri="{FF2B5EF4-FFF2-40B4-BE49-F238E27FC236}">
                <a16:creationId xmlns:a16="http://schemas.microsoft.com/office/drawing/2014/main" id="{E636F158-4337-41B7-A1E1-594891BD1AAF}"/>
              </a:ext>
            </a:extLst>
          </p:cNvPr>
          <p:cNvSpPr/>
          <p:nvPr/>
        </p:nvSpPr>
        <p:spPr>
          <a:xfrm>
            <a:off x="518364" y="3538617"/>
            <a:ext cx="471819" cy="471819"/>
          </a:xfrm>
          <a:prstGeom prst="ellipse">
            <a:avLst/>
          </a:prstGeom>
          <a:solidFill>
            <a:schemeClr val="bg1"/>
          </a:solidFill>
          <a:ln w="15875">
            <a:solidFill>
              <a:srgbClr val="00B0F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050" dirty="0"/>
          </a:p>
        </p:txBody>
      </p:sp>
      <p:sp>
        <p:nvSpPr>
          <p:cNvPr id="19" name="Овал 18">
            <a:extLst>
              <a:ext uri="{FF2B5EF4-FFF2-40B4-BE49-F238E27FC236}">
                <a16:creationId xmlns:a16="http://schemas.microsoft.com/office/drawing/2014/main" id="{6302BE6F-4032-4852-8EBF-2467AE45B595}"/>
              </a:ext>
            </a:extLst>
          </p:cNvPr>
          <p:cNvSpPr/>
          <p:nvPr/>
        </p:nvSpPr>
        <p:spPr>
          <a:xfrm>
            <a:off x="518364" y="4212031"/>
            <a:ext cx="471819" cy="471819"/>
          </a:xfrm>
          <a:prstGeom prst="ellipse">
            <a:avLst/>
          </a:prstGeom>
          <a:solidFill>
            <a:schemeClr val="bg1"/>
          </a:solidFill>
          <a:ln w="15875">
            <a:solidFill>
              <a:srgbClr val="00B0F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050" dirty="0"/>
          </a:p>
        </p:txBody>
      </p:sp>
      <p:sp>
        <p:nvSpPr>
          <p:cNvPr id="20" name="Овал 19">
            <a:extLst>
              <a:ext uri="{FF2B5EF4-FFF2-40B4-BE49-F238E27FC236}">
                <a16:creationId xmlns:a16="http://schemas.microsoft.com/office/drawing/2014/main" id="{24D77671-ECF0-46DA-9BE5-1671B78147BC}"/>
              </a:ext>
            </a:extLst>
          </p:cNvPr>
          <p:cNvSpPr/>
          <p:nvPr/>
        </p:nvSpPr>
        <p:spPr>
          <a:xfrm>
            <a:off x="532651" y="4938791"/>
            <a:ext cx="471819" cy="471819"/>
          </a:xfrm>
          <a:prstGeom prst="ellipse">
            <a:avLst/>
          </a:prstGeom>
          <a:solidFill>
            <a:schemeClr val="bg1"/>
          </a:solidFill>
          <a:ln w="15875">
            <a:solidFill>
              <a:srgbClr val="00B0F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050" dirty="0"/>
          </a:p>
        </p:txBody>
      </p:sp>
      <p:sp>
        <p:nvSpPr>
          <p:cNvPr id="2" name="Title 1"/>
          <p:cNvSpPr>
            <a:spLocks noGrp="1"/>
          </p:cNvSpPr>
          <p:nvPr>
            <p:ph type="title"/>
          </p:nvPr>
        </p:nvSpPr>
        <p:spPr>
          <a:xfrm>
            <a:off x="257759" y="967921"/>
            <a:ext cx="7886700" cy="435259"/>
          </a:xfrm>
        </p:spPr>
        <p:txBody>
          <a:bodyPr/>
          <a:lstStyle/>
          <a:p>
            <a:r>
              <a:rPr lang="en-US" sz="2400" b="1" dirty="0"/>
              <a:t>Protocol</a:t>
            </a:r>
          </a:p>
        </p:txBody>
      </p:sp>
      <p:sp>
        <p:nvSpPr>
          <p:cNvPr id="3" name="Text Placeholder 2"/>
          <p:cNvSpPr>
            <a:spLocks noGrp="1"/>
          </p:cNvSpPr>
          <p:nvPr>
            <p:ph type="body" idx="1"/>
          </p:nvPr>
        </p:nvSpPr>
        <p:spPr>
          <a:xfrm>
            <a:off x="257759" y="1685542"/>
            <a:ext cx="8584316" cy="716530"/>
          </a:xfrm>
        </p:spPr>
        <p:txBody>
          <a:bodyPr/>
          <a:lstStyle/>
          <a:p>
            <a:pPr marL="38100" indent="0">
              <a:buNone/>
            </a:pPr>
            <a:r>
              <a:rPr lang="en-US" sz="1600" b="1" dirty="0"/>
              <a:t>Proof-of-Expertise (PoE) protocol</a:t>
            </a:r>
            <a:r>
              <a:rPr lang="ru-RU" sz="1600" b="1" dirty="0"/>
              <a:t> </a:t>
            </a:r>
            <a:r>
              <a:rPr lang="en-US" sz="1600" b="1" dirty="0"/>
              <a:t>contains Business Digital ID, privately stored transactions metadata, and designed to process business transactions quickly and untraceable </a:t>
            </a:r>
          </a:p>
          <a:p>
            <a:endParaRPr lang="en-US" sz="1350" b="1" dirty="0"/>
          </a:p>
        </p:txBody>
      </p:sp>
      <p:sp>
        <p:nvSpPr>
          <p:cNvPr id="5" name="Прямоугольник 4">
            <a:extLst>
              <a:ext uri="{FF2B5EF4-FFF2-40B4-BE49-F238E27FC236}">
                <a16:creationId xmlns:a16="http://schemas.microsoft.com/office/drawing/2014/main" id="{00F4BBF9-9F62-475F-8216-80A592E932A8}"/>
              </a:ext>
            </a:extLst>
          </p:cNvPr>
          <p:cNvSpPr/>
          <p:nvPr/>
        </p:nvSpPr>
        <p:spPr>
          <a:xfrm>
            <a:off x="0" y="363365"/>
            <a:ext cx="9144000" cy="13500"/>
          </a:xfrm>
          <a:prstGeom prst="rect">
            <a:avLst/>
          </a:prstGeom>
          <a:gradFill flip="none" rotWithShape="1">
            <a:gsLst>
              <a:gs pos="0">
                <a:srgbClr val="2962FF">
                  <a:lumMod val="100000"/>
                </a:srgbClr>
              </a:gs>
              <a:gs pos="100000">
                <a:srgbClr val="00B0FF"/>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200"/>
          </a:p>
        </p:txBody>
      </p:sp>
      <p:sp>
        <p:nvSpPr>
          <p:cNvPr id="6" name="Прямоугольник 5">
            <a:extLst>
              <a:ext uri="{FF2B5EF4-FFF2-40B4-BE49-F238E27FC236}">
                <a16:creationId xmlns:a16="http://schemas.microsoft.com/office/drawing/2014/main" id="{48EAD237-E633-419C-81AC-B51538BFD2D7}"/>
              </a:ext>
            </a:extLst>
          </p:cNvPr>
          <p:cNvSpPr/>
          <p:nvPr/>
        </p:nvSpPr>
        <p:spPr>
          <a:xfrm>
            <a:off x="0" y="269032"/>
            <a:ext cx="9144000" cy="88803"/>
          </a:xfrm>
          <a:prstGeom prst="rect">
            <a:avLst/>
          </a:prstGeom>
          <a:gradFill flip="none" rotWithShape="1">
            <a:gsLst>
              <a:gs pos="21000">
                <a:schemeClr val="bg1"/>
              </a:gs>
              <a:gs pos="100000">
                <a:schemeClr val="accent3">
                  <a:lumMod val="45000"/>
                  <a:lumOff val="5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050">
              <a:solidFill>
                <a:schemeClr val="tx1">
                  <a:lumMod val="85000"/>
                  <a:lumOff val="15000"/>
                </a:schemeClr>
              </a:solidFill>
            </a:endParaRPr>
          </a:p>
        </p:txBody>
      </p:sp>
      <p:pic>
        <p:nvPicPr>
          <p:cNvPr id="7" name="Рисунок 6">
            <a:extLst>
              <a:ext uri="{FF2B5EF4-FFF2-40B4-BE49-F238E27FC236}">
                <a16:creationId xmlns:a16="http://schemas.microsoft.com/office/drawing/2014/main" id="{EEE9DD59-9A34-47DA-85BC-87EC47A277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417" y="112441"/>
            <a:ext cx="1140464" cy="183239"/>
          </a:xfrm>
          <a:prstGeom prst="rect">
            <a:avLst/>
          </a:prstGeom>
        </p:spPr>
      </p:pic>
      <p:sp>
        <p:nvSpPr>
          <p:cNvPr id="8" name="Shape 85">
            <a:extLst>
              <a:ext uri="{FF2B5EF4-FFF2-40B4-BE49-F238E27FC236}">
                <a16:creationId xmlns:a16="http://schemas.microsoft.com/office/drawing/2014/main" id="{8BED4B42-09D4-4162-8365-18F14510FACE}"/>
              </a:ext>
            </a:extLst>
          </p:cNvPr>
          <p:cNvSpPr txBox="1">
            <a:spLocks/>
          </p:cNvSpPr>
          <p:nvPr/>
        </p:nvSpPr>
        <p:spPr>
          <a:xfrm>
            <a:off x="5732145" y="98545"/>
            <a:ext cx="3354309" cy="195813"/>
          </a:xfrm>
          <a:prstGeom prst="rect">
            <a:avLst/>
          </a:prstGeom>
          <a:noFill/>
          <a:ln>
            <a:noFill/>
          </a:ln>
        </p:spPr>
        <p:txBody>
          <a:bodyPr spcFirstLastPara="1" wrap="square" lIns="68569" tIns="34275" rIns="68569" bIns="34275" anchor="t" anchorCtr="0">
            <a:no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lgn="r">
              <a:spcBef>
                <a:spcPts val="0"/>
              </a:spcBef>
              <a:buSzPts val="2400"/>
              <a:buNone/>
            </a:pPr>
            <a:r>
              <a:rPr lang="en-US" sz="900" dirty="0">
                <a:solidFill>
                  <a:schemeClr val="tx1">
                    <a:lumMod val="75000"/>
                    <a:lumOff val="25000"/>
                  </a:schemeClr>
                </a:solidFill>
              </a:rPr>
              <a:t>The Future of Business Relations on the </a:t>
            </a:r>
            <a:r>
              <a:rPr lang="en-US" sz="900" dirty="0" err="1">
                <a:solidFill>
                  <a:schemeClr val="tx1">
                    <a:lumMod val="75000"/>
                    <a:lumOff val="25000"/>
                  </a:schemeClr>
                </a:solidFill>
              </a:rPr>
              <a:t>Blockchain</a:t>
            </a:r>
            <a:endParaRPr lang="en-US" sz="900" dirty="0">
              <a:solidFill>
                <a:schemeClr val="tx1">
                  <a:lumMod val="75000"/>
                  <a:lumOff val="25000"/>
                </a:schemeClr>
              </a:solidFill>
            </a:endParaRPr>
          </a:p>
        </p:txBody>
      </p:sp>
      <p:sp>
        <p:nvSpPr>
          <p:cNvPr id="9" name="Прямоугольник 8">
            <a:extLst>
              <a:ext uri="{FF2B5EF4-FFF2-40B4-BE49-F238E27FC236}">
                <a16:creationId xmlns:a16="http://schemas.microsoft.com/office/drawing/2014/main" id="{0ECD49A6-5B00-468F-A5EC-474C60BAC689}"/>
              </a:ext>
            </a:extLst>
          </p:cNvPr>
          <p:cNvSpPr/>
          <p:nvPr/>
        </p:nvSpPr>
        <p:spPr>
          <a:xfrm>
            <a:off x="0" y="0"/>
            <a:ext cx="9144000" cy="1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200"/>
          </a:p>
        </p:txBody>
      </p:sp>
      <p:pic>
        <p:nvPicPr>
          <p:cNvPr id="10" name="Рисунок 9">
            <a:extLst>
              <a:ext uri="{FF2B5EF4-FFF2-40B4-BE49-F238E27FC236}">
                <a16:creationId xmlns:a16="http://schemas.microsoft.com/office/drawing/2014/main" id="{334A5045-B016-46D1-9C4A-FAD9CFFF1D4C}"/>
              </a:ext>
            </a:extLst>
          </p:cNvPr>
          <p:cNvPicPr>
            <a:picLocks noChangeAspect="1"/>
          </p:cNvPicPr>
          <p:nvPr/>
        </p:nvPicPr>
        <p:blipFill>
          <a:blip r:embed="rId4"/>
          <a:stretch>
            <a:fillRect/>
          </a:stretch>
        </p:blipFill>
        <p:spPr>
          <a:xfrm>
            <a:off x="4686102" y="2563398"/>
            <a:ext cx="3867816" cy="3864387"/>
          </a:xfrm>
          <a:prstGeom prst="rect">
            <a:avLst/>
          </a:prstGeom>
        </p:spPr>
      </p:pic>
      <p:sp>
        <p:nvSpPr>
          <p:cNvPr id="11" name="Text Placeholder 2">
            <a:extLst>
              <a:ext uri="{FF2B5EF4-FFF2-40B4-BE49-F238E27FC236}">
                <a16:creationId xmlns:a16="http://schemas.microsoft.com/office/drawing/2014/main" id="{796753C2-F071-4A8A-859F-49523FD52BEC}"/>
              </a:ext>
            </a:extLst>
          </p:cNvPr>
          <p:cNvSpPr txBox="1">
            <a:spLocks/>
          </p:cNvSpPr>
          <p:nvPr/>
        </p:nvSpPr>
        <p:spPr>
          <a:xfrm>
            <a:off x="1091426" y="3505276"/>
            <a:ext cx="3109929" cy="2115494"/>
          </a:xfrm>
          <a:prstGeom prst="rect">
            <a:avLst/>
          </a:prstGeom>
          <a:noFill/>
          <a:ln>
            <a:noFill/>
          </a:ln>
        </p:spPr>
        <p:txBody>
          <a:bodyPr spcFirstLastPara="1" wrap="square" lIns="91425" tIns="45700" rIns="91425" bIns="45700" anchor="t" anchorCtr="0"/>
          <a:lstStyle>
            <a:defPPr marR="0" lvl="0" algn="l" rtl="0">
              <a:lnSpc>
                <a:spcPct val="100000"/>
              </a:lnSpc>
              <a:spcBef>
                <a:spcPts val="0"/>
              </a:spcBef>
              <a:spcAft>
                <a:spcPts val="0"/>
              </a:spcAft>
            </a:defPPr>
            <a:lvl1pPr marL="342900" marR="0" lvl="0" indent="-304800" algn="l" rtl="0">
              <a:lnSpc>
                <a:spcPct val="90000"/>
              </a:lnSpc>
              <a:spcBef>
                <a:spcPts val="750"/>
              </a:spcBef>
              <a:spcAft>
                <a:spcPts val="0"/>
              </a:spcAft>
              <a:buClr>
                <a:schemeClr val="dk1"/>
              </a:buClr>
              <a:buSzPts val="2800"/>
              <a:buFont typeface="Arial"/>
              <a:buChar char="•"/>
              <a:defRPr sz="2100" b="0" i="0" u="none" strike="noStrike" cap="none">
                <a:solidFill>
                  <a:schemeClr val="dk1"/>
                </a:solidFill>
                <a:latin typeface="Calibri"/>
                <a:ea typeface="Calibri"/>
                <a:cs typeface="Calibri"/>
                <a:sym typeface="Calibri"/>
              </a:defRPr>
            </a:lvl1pPr>
            <a:lvl2pPr marL="685800" marR="0" lvl="1" indent="-285750" algn="l" rtl="0">
              <a:lnSpc>
                <a:spcPct val="90000"/>
              </a:lnSpc>
              <a:spcBef>
                <a:spcPts val="375"/>
              </a:spcBef>
              <a:spcAft>
                <a:spcPts val="0"/>
              </a:spcAft>
              <a:buClr>
                <a:schemeClr val="dk1"/>
              </a:buClr>
              <a:buSzPts val="2400"/>
              <a:buFont typeface="Arial"/>
              <a:buChar char="•"/>
              <a:defRPr sz="1800" b="0" i="0" u="none" strike="noStrike" cap="none">
                <a:solidFill>
                  <a:schemeClr val="dk1"/>
                </a:solidFill>
                <a:latin typeface="Calibri"/>
                <a:ea typeface="Calibri"/>
                <a:cs typeface="Calibri"/>
                <a:sym typeface="Calibri"/>
              </a:defRPr>
            </a:lvl2pPr>
            <a:lvl3pPr marL="1028700" marR="0" lvl="2" indent="-266700" algn="l" rtl="0">
              <a:lnSpc>
                <a:spcPct val="90000"/>
              </a:lnSpc>
              <a:spcBef>
                <a:spcPts val="375"/>
              </a:spcBef>
              <a:spcAft>
                <a:spcPts val="0"/>
              </a:spcAft>
              <a:buClr>
                <a:schemeClr val="dk1"/>
              </a:buClr>
              <a:buSzPts val="2000"/>
              <a:buFont typeface="Arial"/>
              <a:buChar char="•"/>
              <a:defRPr sz="1500" b="0" i="0" u="none" strike="noStrike" cap="none">
                <a:solidFill>
                  <a:schemeClr val="dk1"/>
                </a:solidFill>
                <a:latin typeface="Calibri"/>
                <a:ea typeface="Calibri"/>
                <a:cs typeface="Calibri"/>
                <a:sym typeface="Calibri"/>
              </a:defRPr>
            </a:lvl3pPr>
            <a:lvl4pPr marL="1371600" marR="0" lvl="3"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4pPr>
            <a:lvl5pPr marL="1714500" marR="0" lvl="4"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5pPr>
            <a:lvl6pPr marL="2057400" marR="0" lvl="5"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6pPr>
            <a:lvl7pPr marL="2400300" marR="0" lvl="6"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7pPr>
            <a:lvl8pPr marL="2743200" marR="0" lvl="7"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8pPr>
            <a:lvl9pPr marL="3086100" marR="0" lvl="8"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9pPr>
          </a:lstStyle>
          <a:p>
            <a:pPr marL="38100" indent="0">
              <a:buNone/>
            </a:pPr>
            <a:r>
              <a:rPr lang="en-US" sz="1800" b="1" dirty="0"/>
              <a:t>Business digital identity</a:t>
            </a:r>
            <a:endParaRPr lang="ru-RU" sz="1800" b="1" dirty="0"/>
          </a:p>
          <a:p>
            <a:pPr marL="38100" indent="0">
              <a:buNone/>
            </a:pPr>
            <a:endParaRPr lang="ru-RU" sz="1800" b="1" dirty="0"/>
          </a:p>
          <a:p>
            <a:pPr marL="38100" indent="0">
              <a:buNone/>
            </a:pPr>
            <a:r>
              <a:rPr lang="en-US" sz="1800" b="1" dirty="0"/>
              <a:t>Private information storage</a:t>
            </a:r>
            <a:endParaRPr lang="ru-RU" sz="1800" b="1" dirty="0"/>
          </a:p>
          <a:p>
            <a:pPr marL="38100" indent="0">
              <a:buNone/>
            </a:pPr>
            <a:endParaRPr lang="ru-RU" sz="1800" b="1" dirty="0"/>
          </a:p>
          <a:p>
            <a:pPr marL="38100" indent="0">
              <a:buNone/>
            </a:pPr>
            <a:r>
              <a:rPr lang="en-US" sz="1800" b="1" dirty="0"/>
              <a:t>Untraceable transactions</a:t>
            </a:r>
          </a:p>
        </p:txBody>
      </p:sp>
      <p:pic>
        <p:nvPicPr>
          <p:cNvPr id="14" name="Рисунок 13">
            <a:extLst>
              <a:ext uri="{FF2B5EF4-FFF2-40B4-BE49-F238E27FC236}">
                <a16:creationId xmlns:a16="http://schemas.microsoft.com/office/drawing/2014/main" id="{DFCC0580-E198-48B9-8BA1-7F55D14950FE}"/>
              </a:ext>
            </a:extLst>
          </p:cNvPr>
          <p:cNvPicPr>
            <a:picLocks noChangeAspect="1"/>
          </p:cNvPicPr>
          <p:nvPr/>
        </p:nvPicPr>
        <p:blipFill>
          <a:blip r:embed="rId5"/>
          <a:stretch>
            <a:fillRect/>
          </a:stretch>
        </p:blipFill>
        <p:spPr>
          <a:xfrm>
            <a:off x="632077" y="3651214"/>
            <a:ext cx="247795" cy="247795"/>
          </a:xfrm>
          <a:prstGeom prst="rect">
            <a:avLst/>
          </a:prstGeom>
        </p:spPr>
      </p:pic>
      <p:pic>
        <p:nvPicPr>
          <p:cNvPr id="16" name="Рисунок 15">
            <a:extLst>
              <a:ext uri="{FF2B5EF4-FFF2-40B4-BE49-F238E27FC236}">
                <a16:creationId xmlns:a16="http://schemas.microsoft.com/office/drawing/2014/main" id="{D5CCDBF7-2FB4-4559-9B38-A2FF1F1EFD7D}"/>
              </a:ext>
            </a:extLst>
          </p:cNvPr>
          <p:cNvPicPr>
            <a:picLocks noChangeAspect="1"/>
          </p:cNvPicPr>
          <p:nvPr/>
        </p:nvPicPr>
        <p:blipFill>
          <a:blip r:embed="rId6"/>
          <a:stretch>
            <a:fillRect/>
          </a:stretch>
        </p:blipFill>
        <p:spPr>
          <a:xfrm>
            <a:off x="595800" y="4303306"/>
            <a:ext cx="322286" cy="297963"/>
          </a:xfrm>
          <a:prstGeom prst="rect">
            <a:avLst/>
          </a:prstGeom>
        </p:spPr>
      </p:pic>
      <p:pic>
        <p:nvPicPr>
          <p:cNvPr id="18" name="Рисунок 17">
            <a:extLst>
              <a:ext uri="{FF2B5EF4-FFF2-40B4-BE49-F238E27FC236}">
                <a16:creationId xmlns:a16="http://schemas.microsoft.com/office/drawing/2014/main" id="{1FD0B614-E0D5-4C90-93BA-3A9AE99C6EB5}"/>
              </a:ext>
            </a:extLst>
          </p:cNvPr>
          <p:cNvPicPr>
            <a:picLocks noChangeAspect="1"/>
          </p:cNvPicPr>
          <p:nvPr/>
        </p:nvPicPr>
        <p:blipFill>
          <a:blip r:embed="rId7"/>
          <a:stretch>
            <a:fillRect/>
          </a:stretch>
        </p:blipFill>
        <p:spPr>
          <a:xfrm>
            <a:off x="653704" y="4997184"/>
            <a:ext cx="248764" cy="345505"/>
          </a:xfrm>
          <a:prstGeom prst="rect">
            <a:avLst/>
          </a:prstGeom>
        </p:spPr>
      </p:pic>
    </p:spTree>
    <p:extLst>
      <p:ext uri="{BB962C8B-B14F-4D97-AF65-F5344CB8AC3E}">
        <p14:creationId xmlns:p14="http://schemas.microsoft.com/office/powerpoint/2010/main" val="3623370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Рисунок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6293" y="3733633"/>
            <a:ext cx="647848" cy="638321"/>
          </a:xfrm>
          <a:prstGeom prst="rect">
            <a:avLst/>
          </a:prstGeom>
        </p:spPr>
      </p:pic>
      <p:pic>
        <p:nvPicPr>
          <p:cNvPr id="9" name="Рисунок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6293" y="3034144"/>
            <a:ext cx="647848" cy="638321"/>
          </a:xfrm>
          <a:prstGeom prst="rect">
            <a:avLst/>
          </a:prstGeom>
        </p:spPr>
      </p:pic>
      <p:pic>
        <p:nvPicPr>
          <p:cNvPr id="10" name="Рисунок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36293" y="2356057"/>
            <a:ext cx="647848" cy="638321"/>
          </a:xfrm>
          <a:prstGeom prst="rect">
            <a:avLst/>
          </a:prstGeom>
        </p:spPr>
      </p:pic>
      <p:pic>
        <p:nvPicPr>
          <p:cNvPr id="11" name="Рисунок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95464" y="2356698"/>
            <a:ext cx="647848" cy="647848"/>
          </a:xfrm>
          <a:prstGeom prst="rect">
            <a:avLst/>
          </a:prstGeom>
        </p:spPr>
      </p:pic>
      <p:pic>
        <p:nvPicPr>
          <p:cNvPr id="12" name="Рисунок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84957" y="3036240"/>
            <a:ext cx="657375" cy="647848"/>
          </a:xfrm>
          <a:prstGeom prst="rect">
            <a:avLst/>
          </a:prstGeom>
        </p:spPr>
      </p:pic>
      <p:pic>
        <p:nvPicPr>
          <p:cNvPr id="13" name="Рисунок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95464" y="4417173"/>
            <a:ext cx="647848" cy="647848"/>
          </a:xfrm>
          <a:prstGeom prst="rect">
            <a:avLst/>
          </a:prstGeom>
        </p:spPr>
      </p:pic>
      <p:pic>
        <p:nvPicPr>
          <p:cNvPr id="14" name="Рисунок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95464" y="3735729"/>
            <a:ext cx="647848" cy="647848"/>
          </a:xfrm>
          <a:prstGeom prst="rect">
            <a:avLst/>
          </a:prstGeom>
        </p:spPr>
      </p:pic>
      <p:sp>
        <p:nvSpPr>
          <p:cNvPr id="15" name="Прямоугольник 14"/>
          <p:cNvSpPr/>
          <p:nvPr/>
        </p:nvSpPr>
        <p:spPr>
          <a:xfrm>
            <a:off x="2431828" y="2547847"/>
            <a:ext cx="1786111" cy="338554"/>
          </a:xfrm>
          <a:prstGeom prst="rect">
            <a:avLst/>
          </a:prstGeom>
        </p:spPr>
        <p:txBody>
          <a:bodyPr wrap="square">
            <a:spAutoFit/>
          </a:bodyPr>
          <a:lstStyle/>
          <a:p>
            <a:r>
              <a:rPr lang="en-US" sz="1600" dirty="0" err="1"/>
              <a:t>Blockchain</a:t>
            </a:r>
            <a:endParaRPr lang="ru-RU" sz="1600" dirty="0"/>
          </a:p>
        </p:txBody>
      </p:sp>
      <p:sp>
        <p:nvSpPr>
          <p:cNvPr id="16" name="Прямоугольник 15"/>
          <p:cNvSpPr/>
          <p:nvPr/>
        </p:nvSpPr>
        <p:spPr>
          <a:xfrm>
            <a:off x="2431828" y="3210121"/>
            <a:ext cx="1786111" cy="338554"/>
          </a:xfrm>
          <a:prstGeom prst="rect">
            <a:avLst/>
          </a:prstGeom>
        </p:spPr>
        <p:txBody>
          <a:bodyPr wrap="square">
            <a:spAutoFit/>
          </a:bodyPr>
          <a:lstStyle/>
          <a:p>
            <a:r>
              <a:rPr lang="en-US" sz="1600" dirty="0"/>
              <a:t>Nodes</a:t>
            </a:r>
            <a:endParaRPr lang="ru-RU" sz="1600" dirty="0"/>
          </a:p>
        </p:txBody>
      </p:sp>
      <p:sp>
        <p:nvSpPr>
          <p:cNvPr id="17" name="Прямоугольник 16"/>
          <p:cNvSpPr/>
          <p:nvPr/>
        </p:nvSpPr>
        <p:spPr>
          <a:xfrm>
            <a:off x="2431829" y="3909610"/>
            <a:ext cx="1786111" cy="338554"/>
          </a:xfrm>
          <a:prstGeom prst="rect">
            <a:avLst/>
          </a:prstGeom>
        </p:spPr>
        <p:txBody>
          <a:bodyPr wrap="square">
            <a:spAutoFit/>
          </a:bodyPr>
          <a:lstStyle/>
          <a:p>
            <a:r>
              <a:rPr lang="en-US" sz="1600" dirty="0"/>
              <a:t>Smart contracts</a:t>
            </a:r>
            <a:endParaRPr lang="ru-RU" sz="1600" dirty="0"/>
          </a:p>
        </p:txBody>
      </p:sp>
      <p:sp>
        <p:nvSpPr>
          <p:cNvPr id="18" name="Прямоугольник 17"/>
          <p:cNvSpPr/>
          <p:nvPr/>
        </p:nvSpPr>
        <p:spPr>
          <a:xfrm>
            <a:off x="2431828" y="4591053"/>
            <a:ext cx="1786111" cy="338554"/>
          </a:xfrm>
          <a:prstGeom prst="rect">
            <a:avLst/>
          </a:prstGeom>
        </p:spPr>
        <p:txBody>
          <a:bodyPr wrap="square">
            <a:spAutoFit/>
          </a:bodyPr>
          <a:lstStyle/>
          <a:p>
            <a:r>
              <a:rPr lang="en-US" sz="1600" dirty="0"/>
              <a:t>Oracles </a:t>
            </a:r>
            <a:endParaRPr lang="ru-RU" sz="1600" dirty="0"/>
          </a:p>
        </p:txBody>
      </p:sp>
      <p:sp>
        <p:nvSpPr>
          <p:cNvPr id="19" name="Прямоугольник 18"/>
          <p:cNvSpPr/>
          <p:nvPr/>
        </p:nvSpPr>
        <p:spPr>
          <a:xfrm>
            <a:off x="5684141" y="2532933"/>
            <a:ext cx="1786111" cy="338554"/>
          </a:xfrm>
          <a:prstGeom prst="rect">
            <a:avLst/>
          </a:prstGeom>
        </p:spPr>
        <p:txBody>
          <a:bodyPr wrap="square">
            <a:spAutoFit/>
          </a:bodyPr>
          <a:lstStyle/>
          <a:p>
            <a:r>
              <a:rPr lang="en-US" sz="1600" dirty="0"/>
              <a:t>Digital signatures</a:t>
            </a:r>
            <a:endParaRPr lang="ru-RU" sz="1600" dirty="0"/>
          </a:p>
        </p:txBody>
      </p:sp>
      <p:sp>
        <p:nvSpPr>
          <p:cNvPr id="20" name="Прямоугольник 19"/>
          <p:cNvSpPr/>
          <p:nvPr/>
        </p:nvSpPr>
        <p:spPr>
          <a:xfrm>
            <a:off x="5684141" y="3206692"/>
            <a:ext cx="1786111" cy="338554"/>
          </a:xfrm>
          <a:prstGeom prst="rect">
            <a:avLst/>
          </a:prstGeom>
        </p:spPr>
        <p:txBody>
          <a:bodyPr wrap="square">
            <a:spAutoFit/>
          </a:bodyPr>
          <a:lstStyle/>
          <a:p>
            <a:r>
              <a:rPr lang="en-US" sz="1600" dirty="0"/>
              <a:t>Timestamps</a:t>
            </a:r>
            <a:endParaRPr lang="ru-RU" sz="1600" dirty="0"/>
          </a:p>
        </p:txBody>
      </p:sp>
      <p:sp>
        <p:nvSpPr>
          <p:cNvPr id="21" name="Прямоугольник 20"/>
          <p:cNvSpPr/>
          <p:nvPr/>
        </p:nvSpPr>
        <p:spPr>
          <a:xfrm>
            <a:off x="5684141" y="3902752"/>
            <a:ext cx="1786111" cy="338554"/>
          </a:xfrm>
          <a:prstGeom prst="rect">
            <a:avLst/>
          </a:prstGeom>
        </p:spPr>
        <p:txBody>
          <a:bodyPr wrap="square">
            <a:spAutoFit/>
          </a:bodyPr>
          <a:lstStyle/>
          <a:p>
            <a:r>
              <a:rPr lang="en-US" sz="1600" dirty="0"/>
              <a:t>Levels of access </a:t>
            </a:r>
            <a:endParaRPr lang="ru-RU" sz="1600" dirty="0"/>
          </a:p>
        </p:txBody>
      </p:sp>
      <p:pic>
        <p:nvPicPr>
          <p:cNvPr id="22" name="Рисунок 2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036293" y="3747349"/>
            <a:ext cx="647848" cy="638321"/>
          </a:xfrm>
          <a:prstGeom prst="rect">
            <a:avLst/>
          </a:prstGeom>
        </p:spPr>
      </p:pic>
      <p:sp>
        <p:nvSpPr>
          <p:cNvPr id="23" name="Shape 107"/>
          <p:cNvSpPr txBox="1">
            <a:spLocks/>
          </p:cNvSpPr>
          <p:nvPr/>
        </p:nvSpPr>
        <p:spPr>
          <a:xfrm>
            <a:off x="260871" y="915964"/>
            <a:ext cx="7886700" cy="548266"/>
          </a:xfrm>
          <a:prstGeom prst="rect">
            <a:avLst/>
          </a:prstGeom>
          <a:noFill/>
          <a:ln>
            <a:noFill/>
          </a:ln>
        </p:spPr>
        <p:txBody>
          <a:bodyPr spcFirstLastPara="1" wrap="square" lIns="68569" tIns="34275" rIns="68569" bIns="3427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2400" b="1" dirty="0">
                <a:solidFill>
                  <a:schemeClr val="tx1"/>
                </a:solidFill>
              </a:rPr>
              <a:t>Proof-of-Expertise Protocol — Components</a:t>
            </a:r>
          </a:p>
        </p:txBody>
      </p:sp>
      <p:sp>
        <p:nvSpPr>
          <p:cNvPr id="24" name="Прямоугольник 23"/>
          <p:cNvSpPr/>
          <p:nvPr/>
        </p:nvSpPr>
        <p:spPr>
          <a:xfrm>
            <a:off x="0" y="363365"/>
            <a:ext cx="9144000" cy="13500"/>
          </a:xfrm>
          <a:prstGeom prst="rect">
            <a:avLst/>
          </a:prstGeom>
          <a:gradFill flip="none" rotWithShape="1">
            <a:gsLst>
              <a:gs pos="0">
                <a:srgbClr val="2962FF">
                  <a:lumMod val="100000"/>
                </a:srgbClr>
              </a:gs>
              <a:gs pos="100000">
                <a:srgbClr val="00B0FF"/>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200"/>
          </a:p>
        </p:txBody>
      </p:sp>
      <p:sp>
        <p:nvSpPr>
          <p:cNvPr id="25" name="Прямоугольник 24"/>
          <p:cNvSpPr/>
          <p:nvPr/>
        </p:nvSpPr>
        <p:spPr>
          <a:xfrm>
            <a:off x="0" y="269032"/>
            <a:ext cx="9144000" cy="88803"/>
          </a:xfrm>
          <a:prstGeom prst="rect">
            <a:avLst/>
          </a:prstGeom>
          <a:gradFill flip="none" rotWithShape="1">
            <a:gsLst>
              <a:gs pos="21000">
                <a:schemeClr val="bg1"/>
              </a:gs>
              <a:gs pos="100000">
                <a:schemeClr val="accent3">
                  <a:lumMod val="45000"/>
                  <a:lumOff val="5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050">
              <a:solidFill>
                <a:schemeClr val="tx1">
                  <a:lumMod val="85000"/>
                  <a:lumOff val="15000"/>
                </a:schemeClr>
              </a:solidFill>
            </a:endParaRPr>
          </a:p>
        </p:txBody>
      </p:sp>
      <p:pic>
        <p:nvPicPr>
          <p:cNvPr id="26" name="Рисунок 2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85417" y="112441"/>
            <a:ext cx="1140464" cy="183239"/>
          </a:xfrm>
          <a:prstGeom prst="rect">
            <a:avLst/>
          </a:prstGeom>
        </p:spPr>
      </p:pic>
      <p:sp>
        <p:nvSpPr>
          <p:cNvPr id="27" name="Shape 85"/>
          <p:cNvSpPr txBox="1">
            <a:spLocks/>
          </p:cNvSpPr>
          <p:nvPr/>
        </p:nvSpPr>
        <p:spPr>
          <a:xfrm>
            <a:off x="5732145" y="98545"/>
            <a:ext cx="3354309" cy="195813"/>
          </a:xfrm>
          <a:prstGeom prst="rect">
            <a:avLst/>
          </a:prstGeom>
          <a:noFill/>
          <a:ln>
            <a:noFill/>
          </a:ln>
        </p:spPr>
        <p:txBody>
          <a:bodyPr spcFirstLastPara="1" wrap="square" lIns="68569" tIns="34275" rIns="68569" bIns="34275" anchor="t" anchorCtr="0">
            <a:no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lgn="r">
              <a:spcBef>
                <a:spcPts val="0"/>
              </a:spcBef>
              <a:buSzPts val="2400"/>
              <a:buNone/>
            </a:pPr>
            <a:r>
              <a:rPr lang="en-US" sz="900" dirty="0">
                <a:solidFill>
                  <a:schemeClr val="tx1">
                    <a:lumMod val="75000"/>
                    <a:lumOff val="25000"/>
                  </a:schemeClr>
                </a:solidFill>
              </a:rPr>
              <a:t>The Future of Business Relations on the </a:t>
            </a:r>
            <a:r>
              <a:rPr lang="en-US" sz="900" dirty="0" err="1">
                <a:solidFill>
                  <a:schemeClr val="tx1">
                    <a:lumMod val="75000"/>
                    <a:lumOff val="25000"/>
                  </a:schemeClr>
                </a:solidFill>
              </a:rPr>
              <a:t>Blockchain</a:t>
            </a:r>
            <a:endParaRPr lang="en-US" sz="900" dirty="0">
              <a:solidFill>
                <a:schemeClr val="tx1">
                  <a:lumMod val="75000"/>
                  <a:lumOff val="25000"/>
                </a:schemeClr>
              </a:solidFill>
            </a:endParaRPr>
          </a:p>
        </p:txBody>
      </p:sp>
      <p:sp>
        <p:nvSpPr>
          <p:cNvPr id="28" name="Прямоугольник 27"/>
          <p:cNvSpPr/>
          <p:nvPr/>
        </p:nvSpPr>
        <p:spPr>
          <a:xfrm>
            <a:off x="0" y="0"/>
            <a:ext cx="9144000" cy="1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200"/>
          </a:p>
        </p:txBody>
      </p:sp>
      <p:sp>
        <p:nvSpPr>
          <p:cNvPr id="29" name="Овал 28"/>
          <p:cNvSpPr/>
          <p:nvPr/>
        </p:nvSpPr>
        <p:spPr>
          <a:xfrm>
            <a:off x="1881497" y="3831016"/>
            <a:ext cx="471819" cy="471819"/>
          </a:xfrm>
          <a:prstGeom prst="ellipse">
            <a:avLst/>
          </a:prstGeom>
          <a:noFill/>
          <a:ln w="158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050" dirty="0"/>
          </a:p>
        </p:txBody>
      </p:sp>
      <p:sp>
        <p:nvSpPr>
          <p:cNvPr id="30" name="Овал 29"/>
          <p:cNvSpPr/>
          <p:nvPr/>
        </p:nvSpPr>
        <p:spPr>
          <a:xfrm>
            <a:off x="1881497" y="3117784"/>
            <a:ext cx="471819" cy="471819"/>
          </a:xfrm>
          <a:prstGeom prst="ellipse">
            <a:avLst/>
          </a:prstGeom>
          <a:noFill/>
          <a:ln w="158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050" dirty="0"/>
          </a:p>
        </p:txBody>
      </p:sp>
      <p:sp>
        <p:nvSpPr>
          <p:cNvPr id="31" name="Овал 30"/>
          <p:cNvSpPr/>
          <p:nvPr/>
        </p:nvSpPr>
        <p:spPr>
          <a:xfrm>
            <a:off x="1888952" y="2445700"/>
            <a:ext cx="471819" cy="471819"/>
          </a:xfrm>
          <a:prstGeom prst="ellipse">
            <a:avLst/>
          </a:prstGeom>
          <a:noFill/>
          <a:ln w="158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050" dirty="0"/>
          </a:p>
        </p:txBody>
      </p:sp>
      <p:sp>
        <p:nvSpPr>
          <p:cNvPr id="32" name="Овал 31"/>
          <p:cNvSpPr/>
          <p:nvPr/>
        </p:nvSpPr>
        <p:spPr>
          <a:xfrm>
            <a:off x="1881497" y="4503100"/>
            <a:ext cx="471819" cy="471819"/>
          </a:xfrm>
          <a:prstGeom prst="ellipse">
            <a:avLst/>
          </a:prstGeom>
          <a:noFill/>
          <a:ln w="158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050" dirty="0"/>
          </a:p>
        </p:txBody>
      </p:sp>
      <p:sp>
        <p:nvSpPr>
          <p:cNvPr id="33" name="Овал 32"/>
          <p:cNvSpPr/>
          <p:nvPr/>
        </p:nvSpPr>
        <p:spPr>
          <a:xfrm>
            <a:off x="5132189" y="3831016"/>
            <a:ext cx="471819" cy="471819"/>
          </a:xfrm>
          <a:prstGeom prst="ellipse">
            <a:avLst/>
          </a:prstGeom>
          <a:noFill/>
          <a:ln w="158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050" dirty="0"/>
          </a:p>
        </p:txBody>
      </p:sp>
      <p:sp>
        <p:nvSpPr>
          <p:cNvPr id="34" name="Овал 33"/>
          <p:cNvSpPr/>
          <p:nvPr/>
        </p:nvSpPr>
        <p:spPr>
          <a:xfrm>
            <a:off x="5132189" y="3117784"/>
            <a:ext cx="471819" cy="471819"/>
          </a:xfrm>
          <a:prstGeom prst="ellipse">
            <a:avLst/>
          </a:prstGeom>
          <a:noFill/>
          <a:ln w="158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050" dirty="0"/>
          </a:p>
        </p:txBody>
      </p:sp>
      <p:sp>
        <p:nvSpPr>
          <p:cNvPr id="35" name="Овал 34"/>
          <p:cNvSpPr/>
          <p:nvPr/>
        </p:nvSpPr>
        <p:spPr>
          <a:xfrm>
            <a:off x="5132189" y="2445700"/>
            <a:ext cx="471819" cy="471819"/>
          </a:xfrm>
          <a:prstGeom prst="ellipse">
            <a:avLst/>
          </a:prstGeom>
          <a:noFill/>
          <a:ln w="158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050" dirty="0"/>
          </a:p>
        </p:txBody>
      </p:sp>
    </p:spTree>
    <p:extLst>
      <p:ext uri="{BB962C8B-B14F-4D97-AF65-F5344CB8AC3E}">
        <p14:creationId xmlns:p14="http://schemas.microsoft.com/office/powerpoint/2010/main" val="3865602869"/>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p:cNvSpPr/>
          <p:nvPr/>
        </p:nvSpPr>
        <p:spPr>
          <a:xfrm>
            <a:off x="2431828" y="2540417"/>
            <a:ext cx="1786111" cy="338554"/>
          </a:xfrm>
          <a:prstGeom prst="rect">
            <a:avLst/>
          </a:prstGeom>
        </p:spPr>
        <p:txBody>
          <a:bodyPr wrap="square">
            <a:spAutoFit/>
          </a:bodyPr>
          <a:lstStyle/>
          <a:p>
            <a:r>
              <a:rPr lang="ru-RU" sz="1600" dirty="0" err="1"/>
              <a:t>Privacy</a:t>
            </a:r>
            <a:endParaRPr lang="ru-RU" sz="1600" dirty="0"/>
          </a:p>
        </p:txBody>
      </p:sp>
      <p:sp>
        <p:nvSpPr>
          <p:cNvPr id="9" name="Прямоугольник 8"/>
          <p:cNvSpPr/>
          <p:nvPr/>
        </p:nvSpPr>
        <p:spPr>
          <a:xfrm>
            <a:off x="2431828" y="3245526"/>
            <a:ext cx="1786111" cy="338554"/>
          </a:xfrm>
          <a:prstGeom prst="rect">
            <a:avLst/>
          </a:prstGeom>
        </p:spPr>
        <p:txBody>
          <a:bodyPr wrap="square">
            <a:spAutoFit/>
          </a:bodyPr>
          <a:lstStyle/>
          <a:p>
            <a:r>
              <a:rPr lang="en-US" sz="1600" dirty="0"/>
              <a:t>Scalability</a:t>
            </a:r>
            <a:endParaRPr lang="ru-RU" sz="1600" dirty="0"/>
          </a:p>
        </p:txBody>
      </p:sp>
      <p:sp>
        <p:nvSpPr>
          <p:cNvPr id="10" name="Прямоугольник 9"/>
          <p:cNvSpPr/>
          <p:nvPr/>
        </p:nvSpPr>
        <p:spPr>
          <a:xfrm>
            <a:off x="2431829" y="3885158"/>
            <a:ext cx="1786111" cy="338554"/>
          </a:xfrm>
          <a:prstGeom prst="rect">
            <a:avLst/>
          </a:prstGeom>
        </p:spPr>
        <p:txBody>
          <a:bodyPr wrap="square">
            <a:spAutoFit/>
          </a:bodyPr>
          <a:lstStyle/>
          <a:p>
            <a:r>
              <a:rPr lang="en-US" sz="1600" dirty="0"/>
              <a:t>Modality</a:t>
            </a:r>
            <a:endParaRPr lang="ru-RU" sz="1600" dirty="0"/>
          </a:p>
        </p:txBody>
      </p:sp>
      <p:sp>
        <p:nvSpPr>
          <p:cNvPr id="11" name="Прямоугольник 10"/>
          <p:cNvSpPr/>
          <p:nvPr/>
        </p:nvSpPr>
        <p:spPr>
          <a:xfrm>
            <a:off x="2431828" y="4590267"/>
            <a:ext cx="1786111" cy="338554"/>
          </a:xfrm>
          <a:prstGeom prst="rect">
            <a:avLst/>
          </a:prstGeom>
        </p:spPr>
        <p:txBody>
          <a:bodyPr wrap="square">
            <a:spAutoFit/>
          </a:bodyPr>
          <a:lstStyle/>
          <a:p>
            <a:r>
              <a:rPr lang="en-US" sz="1600" dirty="0"/>
              <a:t>Security</a:t>
            </a:r>
            <a:endParaRPr lang="ru-RU" sz="1600" dirty="0"/>
          </a:p>
        </p:txBody>
      </p:sp>
      <p:sp>
        <p:nvSpPr>
          <p:cNvPr id="12" name="Прямоугольник 11"/>
          <p:cNvSpPr/>
          <p:nvPr/>
        </p:nvSpPr>
        <p:spPr>
          <a:xfrm>
            <a:off x="5665497" y="2532361"/>
            <a:ext cx="1786111" cy="338554"/>
          </a:xfrm>
          <a:prstGeom prst="rect">
            <a:avLst/>
          </a:prstGeom>
        </p:spPr>
        <p:txBody>
          <a:bodyPr wrap="square">
            <a:spAutoFit/>
          </a:bodyPr>
          <a:lstStyle/>
          <a:p>
            <a:r>
              <a:rPr lang="en-US" sz="1600" dirty="0"/>
              <a:t>Immutability</a:t>
            </a:r>
            <a:endParaRPr lang="ru-RU" sz="1600" dirty="0"/>
          </a:p>
        </p:txBody>
      </p:sp>
      <p:sp>
        <p:nvSpPr>
          <p:cNvPr id="13" name="Прямоугольник 12"/>
          <p:cNvSpPr/>
          <p:nvPr/>
        </p:nvSpPr>
        <p:spPr>
          <a:xfrm>
            <a:off x="5665497" y="3233552"/>
            <a:ext cx="2085801" cy="338554"/>
          </a:xfrm>
          <a:prstGeom prst="rect">
            <a:avLst/>
          </a:prstGeom>
        </p:spPr>
        <p:txBody>
          <a:bodyPr wrap="square">
            <a:spAutoFit/>
          </a:bodyPr>
          <a:lstStyle/>
          <a:p>
            <a:r>
              <a:rPr lang="en-US" sz="1600" dirty="0"/>
              <a:t>Code transparency</a:t>
            </a:r>
            <a:endParaRPr lang="ru-RU" sz="1600" dirty="0"/>
          </a:p>
        </p:txBody>
      </p:sp>
      <p:sp>
        <p:nvSpPr>
          <p:cNvPr id="14" name="Прямоугольник 13"/>
          <p:cNvSpPr/>
          <p:nvPr/>
        </p:nvSpPr>
        <p:spPr>
          <a:xfrm>
            <a:off x="5665497" y="3912325"/>
            <a:ext cx="1786111" cy="338554"/>
          </a:xfrm>
          <a:prstGeom prst="rect">
            <a:avLst/>
          </a:prstGeom>
        </p:spPr>
        <p:txBody>
          <a:bodyPr wrap="square">
            <a:spAutoFit/>
          </a:bodyPr>
          <a:lstStyle/>
          <a:p>
            <a:r>
              <a:rPr lang="en-US" sz="1600" dirty="0"/>
              <a:t>Interoperability</a:t>
            </a:r>
            <a:endParaRPr lang="ru-RU" sz="1600" dirty="0"/>
          </a:p>
        </p:txBody>
      </p:sp>
      <p:pic>
        <p:nvPicPr>
          <p:cNvPr id="15" name="Рисунок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464" y="2351288"/>
            <a:ext cx="647848" cy="657375"/>
          </a:xfrm>
          <a:prstGeom prst="rect">
            <a:avLst/>
          </a:prstGeom>
        </p:spPr>
      </p:pic>
      <p:pic>
        <p:nvPicPr>
          <p:cNvPr id="16" name="Рисунок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5464" y="3055740"/>
            <a:ext cx="647848" cy="647848"/>
          </a:xfrm>
          <a:prstGeom prst="rect">
            <a:avLst/>
          </a:prstGeom>
        </p:spPr>
      </p:pic>
      <p:pic>
        <p:nvPicPr>
          <p:cNvPr id="17" name="Рисунок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5464" y="3743206"/>
            <a:ext cx="647848" cy="638321"/>
          </a:xfrm>
          <a:prstGeom prst="rect">
            <a:avLst/>
          </a:prstGeom>
        </p:spPr>
      </p:pic>
      <p:pic>
        <p:nvPicPr>
          <p:cNvPr id="18" name="Рисунок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95464" y="4421148"/>
            <a:ext cx="647848" cy="638321"/>
          </a:xfrm>
          <a:prstGeom prst="rect">
            <a:avLst/>
          </a:prstGeom>
        </p:spPr>
      </p:pic>
      <p:pic>
        <p:nvPicPr>
          <p:cNvPr id="19" name="Рисунок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17649" y="2351288"/>
            <a:ext cx="647848" cy="638321"/>
          </a:xfrm>
          <a:prstGeom prst="rect">
            <a:avLst/>
          </a:prstGeom>
        </p:spPr>
      </p:pic>
      <p:pic>
        <p:nvPicPr>
          <p:cNvPr id="20" name="Рисунок 1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17649" y="3039098"/>
            <a:ext cx="647848" cy="647848"/>
          </a:xfrm>
          <a:prstGeom prst="rect">
            <a:avLst/>
          </a:prstGeom>
        </p:spPr>
      </p:pic>
      <p:pic>
        <p:nvPicPr>
          <p:cNvPr id="21" name="Рисунок 2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017649" y="3743206"/>
            <a:ext cx="647848" cy="638321"/>
          </a:xfrm>
          <a:prstGeom prst="rect">
            <a:avLst/>
          </a:prstGeom>
        </p:spPr>
      </p:pic>
      <p:sp>
        <p:nvSpPr>
          <p:cNvPr id="22" name="Shape 107"/>
          <p:cNvSpPr txBox="1">
            <a:spLocks/>
          </p:cNvSpPr>
          <p:nvPr/>
        </p:nvSpPr>
        <p:spPr>
          <a:xfrm>
            <a:off x="260871" y="923978"/>
            <a:ext cx="7886700" cy="548266"/>
          </a:xfrm>
          <a:prstGeom prst="rect">
            <a:avLst/>
          </a:prstGeom>
          <a:noFill/>
          <a:ln>
            <a:noFill/>
          </a:ln>
        </p:spPr>
        <p:txBody>
          <a:bodyPr spcFirstLastPara="1" wrap="square" lIns="68569" tIns="34275" rIns="68569" bIns="3427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2400" b="1" dirty="0">
                <a:solidFill>
                  <a:schemeClr val="tx1"/>
                </a:solidFill>
              </a:rPr>
              <a:t>Proof-of-Expertise Protocol — Features</a:t>
            </a:r>
          </a:p>
        </p:txBody>
      </p:sp>
      <p:sp>
        <p:nvSpPr>
          <p:cNvPr id="23" name="Прямоугольник 22"/>
          <p:cNvSpPr/>
          <p:nvPr/>
        </p:nvSpPr>
        <p:spPr>
          <a:xfrm>
            <a:off x="0" y="363365"/>
            <a:ext cx="9144000" cy="13500"/>
          </a:xfrm>
          <a:prstGeom prst="rect">
            <a:avLst/>
          </a:prstGeom>
          <a:gradFill flip="none" rotWithShape="1">
            <a:gsLst>
              <a:gs pos="0">
                <a:srgbClr val="2962FF">
                  <a:lumMod val="100000"/>
                </a:srgbClr>
              </a:gs>
              <a:gs pos="100000">
                <a:srgbClr val="00B0FF"/>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200"/>
          </a:p>
        </p:txBody>
      </p:sp>
      <p:sp>
        <p:nvSpPr>
          <p:cNvPr id="24" name="Прямоугольник 23"/>
          <p:cNvSpPr/>
          <p:nvPr/>
        </p:nvSpPr>
        <p:spPr>
          <a:xfrm>
            <a:off x="0" y="269032"/>
            <a:ext cx="9144000" cy="88803"/>
          </a:xfrm>
          <a:prstGeom prst="rect">
            <a:avLst/>
          </a:prstGeom>
          <a:gradFill flip="none" rotWithShape="1">
            <a:gsLst>
              <a:gs pos="21000">
                <a:schemeClr val="bg1"/>
              </a:gs>
              <a:gs pos="100000">
                <a:schemeClr val="accent3">
                  <a:lumMod val="45000"/>
                  <a:lumOff val="5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050">
              <a:solidFill>
                <a:schemeClr val="tx1">
                  <a:lumMod val="85000"/>
                  <a:lumOff val="15000"/>
                </a:schemeClr>
              </a:solidFill>
            </a:endParaRPr>
          </a:p>
        </p:txBody>
      </p:sp>
      <p:pic>
        <p:nvPicPr>
          <p:cNvPr id="25" name="Рисунок 2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85417" y="112441"/>
            <a:ext cx="1140464" cy="183239"/>
          </a:xfrm>
          <a:prstGeom prst="rect">
            <a:avLst/>
          </a:prstGeom>
        </p:spPr>
      </p:pic>
      <p:sp>
        <p:nvSpPr>
          <p:cNvPr id="26" name="Shape 85"/>
          <p:cNvSpPr txBox="1">
            <a:spLocks/>
          </p:cNvSpPr>
          <p:nvPr/>
        </p:nvSpPr>
        <p:spPr>
          <a:xfrm>
            <a:off x="5732145" y="98545"/>
            <a:ext cx="3354309" cy="195813"/>
          </a:xfrm>
          <a:prstGeom prst="rect">
            <a:avLst/>
          </a:prstGeom>
          <a:noFill/>
          <a:ln>
            <a:noFill/>
          </a:ln>
        </p:spPr>
        <p:txBody>
          <a:bodyPr spcFirstLastPara="1" wrap="square" lIns="68569" tIns="34275" rIns="68569" bIns="34275" anchor="t" anchorCtr="0">
            <a:no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lgn="r">
              <a:spcBef>
                <a:spcPts val="0"/>
              </a:spcBef>
              <a:buSzPts val="2400"/>
              <a:buNone/>
            </a:pPr>
            <a:r>
              <a:rPr lang="en-US" sz="900" dirty="0">
                <a:solidFill>
                  <a:schemeClr val="tx1">
                    <a:lumMod val="75000"/>
                    <a:lumOff val="25000"/>
                  </a:schemeClr>
                </a:solidFill>
              </a:rPr>
              <a:t>The Future of Business Relations on the </a:t>
            </a:r>
            <a:r>
              <a:rPr lang="en-US" sz="900" dirty="0" err="1">
                <a:solidFill>
                  <a:schemeClr val="tx1">
                    <a:lumMod val="75000"/>
                    <a:lumOff val="25000"/>
                  </a:schemeClr>
                </a:solidFill>
              </a:rPr>
              <a:t>Blockchain</a:t>
            </a:r>
            <a:endParaRPr lang="en-US" sz="900" dirty="0">
              <a:solidFill>
                <a:schemeClr val="tx1">
                  <a:lumMod val="75000"/>
                  <a:lumOff val="25000"/>
                </a:schemeClr>
              </a:solidFill>
            </a:endParaRPr>
          </a:p>
        </p:txBody>
      </p:sp>
      <p:sp>
        <p:nvSpPr>
          <p:cNvPr id="27" name="Прямоугольник 26"/>
          <p:cNvSpPr/>
          <p:nvPr/>
        </p:nvSpPr>
        <p:spPr>
          <a:xfrm>
            <a:off x="0" y="0"/>
            <a:ext cx="9144000" cy="1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200"/>
          </a:p>
        </p:txBody>
      </p:sp>
      <p:sp>
        <p:nvSpPr>
          <p:cNvPr id="28" name="Овал 27"/>
          <p:cNvSpPr/>
          <p:nvPr/>
        </p:nvSpPr>
        <p:spPr>
          <a:xfrm>
            <a:off x="1881497" y="3831016"/>
            <a:ext cx="471819" cy="471819"/>
          </a:xfrm>
          <a:prstGeom prst="ellipse">
            <a:avLst/>
          </a:prstGeom>
          <a:noFill/>
          <a:ln w="158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050" dirty="0"/>
          </a:p>
        </p:txBody>
      </p:sp>
      <p:sp>
        <p:nvSpPr>
          <p:cNvPr id="29" name="Овал 28"/>
          <p:cNvSpPr/>
          <p:nvPr/>
        </p:nvSpPr>
        <p:spPr>
          <a:xfrm>
            <a:off x="1881497" y="4503100"/>
            <a:ext cx="471819" cy="471819"/>
          </a:xfrm>
          <a:prstGeom prst="ellipse">
            <a:avLst/>
          </a:prstGeom>
          <a:noFill/>
          <a:ln w="158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050" dirty="0"/>
          </a:p>
        </p:txBody>
      </p:sp>
      <p:sp>
        <p:nvSpPr>
          <p:cNvPr id="30" name="Овал 29"/>
          <p:cNvSpPr/>
          <p:nvPr/>
        </p:nvSpPr>
        <p:spPr>
          <a:xfrm>
            <a:off x="1881497" y="3138358"/>
            <a:ext cx="471819" cy="471819"/>
          </a:xfrm>
          <a:prstGeom prst="ellipse">
            <a:avLst/>
          </a:prstGeom>
          <a:noFill/>
          <a:ln w="158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050" dirty="0"/>
          </a:p>
        </p:txBody>
      </p:sp>
      <p:sp>
        <p:nvSpPr>
          <p:cNvPr id="31" name="Овал 30"/>
          <p:cNvSpPr/>
          <p:nvPr/>
        </p:nvSpPr>
        <p:spPr>
          <a:xfrm>
            <a:off x="1881497" y="2438842"/>
            <a:ext cx="471819" cy="471819"/>
          </a:xfrm>
          <a:prstGeom prst="ellipse">
            <a:avLst/>
          </a:prstGeom>
          <a:noFill/>
          <a:ln w="158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050" dirty="0"/>
          </a:p>
        </p:txBody>
      </p:sp>
      <p:sp>
        <p:nvSpPr>
          <p:cNvPr id="32" name="Овал 31"/>
          <p:cNvSpPr/>
          <p:nvPr/>
        </p:nvSpPr>
        <p:spPr>
          <a:xfrm>
            <a:off x="5111615" y="3831016"/>
            <a:ext cx="471819" cy="471819"/>
          </a:xfrm>
          <a:prstGeom prst="ellipse">
            <a:avLst/>
          </a:prstGeom>
          <a:noFill/>
          <a:ln w="158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050" dirty="0"/>
          </a:p>
        </p:txBody>
      </p:sp>
      <p:sp>
        <p:nvSpPr>
          <p:cNvPr id="33" name="Овал 32"/>
          <p:cNvSpPr/>
          <p:nvPr/>
        </p:nvSpPr>
        <p:spPr>
          <a:xfrm>
            <a:off x="5111615" y="3138358"/>
            <a:ext cx="471819" cy="471819"/>
          </a:xfrm>
          <a:prstGeom prst="ellipse">
            <a:avLst/>
          </a:prstGeom>
          <a:noFill/>
          <a:ln w="158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050" dirty="0"/>
          </a:p>
        </p:txBody>
      </p:sp>
      <p:sp>
        <p:nvSpPr>
          <p:cNvPr id="34" name="Овал 33"/>
          <p:cNvSpPr/>
          <p:nvPr/>
        </p:nvSpPr>
        <p:spPr>
          <a:xfrm>
            <a:off x="5111615" y="2438842"/>
            <a:ext cx="471819" cy="471819"/>
          </a:xfrm>
          <a:prstGeom prst="ellipse">
            <a:avLst/>
          </a:prstGeom>
          <a:noFill/>
          <a:ln w="158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050" dirty="0"/>
          </a:p>
        </p:txBody>
      </p:sp>
    </p:spTree>
    <p:extLst>
      <p:ext uri="{BB962C8B-B14F-4D97-AF65-F5344CB8AC3E}">
        <p14:creationId xmlns:p14="http://schemas.microsoft.com/office/powerpoint/2010/main" val="3637306223"/>
      </p:ext>
    </p:extLst>
  </p:cSld>
  <p:clrMapOvr>
    <a:masterClrMapping/>
  </p:clrMapOvr>
  <p:transition spd="slow">
    <p:wipe/>
  </p:transition>
</p:sld>
</file>

<file path=ppt/theme/theme1.xml><?xml version="1.0" encoding="utf-8"?>
<a:theme xmlns:a="http://schemas.openxmlformats.org/drawingml/2006/main" name="Тема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7017</TotalTime>
  <Words>1241</Words>
  <Application>Microsoft Office PowerPoint</Application>
  <PresentationFormat>On-screen Show (4:3)</PresentationFormat>
  <Paragraphs>238</Paragraphs>
  <Slides>22</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Тема Office</vt:lpstr>
      <vt:lpstr>PowerPoint Presentation</vt:lpstr>
      <vt:lpstr>Executive Summary</vt:lpstr>
      <vt:lpstr>Lack of trust and protection</vt:lpstr>
      <vt:lpstr>Industry Problems: Contract Enforcement</vt:lpstr>
      <vt:lpstr>PowerPoint Presentation</vt:lpstr>
      <vt:lpstr>Opporty Solution</vt:lpstr>
      <vt:lpstr>Protocol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Token Utilization</vt:lpstr>
      <vt:lpstr> Market Opportunity </vt:lpstr>
      <vt:lpstr>Product Traction</vt:lpstr>
      <vt:lpstr>PowerPoint Presentation</vt:lpstr>
      <vt:lpstr>Team: Business Development and Partners in Asia</vt:lpstr>
      <vt:lpstr>Team: Advisors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Maryna Bizhikian</dc:creator>
  <cp:lastModifiedBy>Sergii Grybniak</cp:lastModifiedBy>
  <cp:revision>268</cp:revision>
  <dcterms:modified xsi:type="dcterms:W3CDTF">2018-07-03T12:40:12Z</dcterms:modified>
</cp:coreProperties>
</file>