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2"/>
  </p:notesMasterIdLst>
  <p:handoutMasterIdLst>
    <p:handoutMasterId r:id="rId23"/>
  </p:handoutMasterIdLst>
  <p:sldIdLst>
    <p:sldId id="256" r:id="rId2"/>
    <p:sldId id="286" r:id="rId3"/>
    <p:sldId id="267" r:id="rId4"/>
    <p:sldId id="268" r:id="rId5"/>
    <p:sldId id="276" r:id="rId6"/>
    <p:sldId id="277" r:id="rId7"/>
    <p:sldId id="278" r:id="rId8"/>
    <p:sldId id="269" r:id="rId9"/>
    <p:sldId id="270" r:id="rId10"/>
    <p:sldId id="287" r:id="rId11"/>
    <p:sldId id="271" r:id="rId12"/>
    <p:sldId id="288" r:id="rId13"/>
    <p:sldId id="295" r:id="rId14"/>
    <p:sldId id="272" r:id="rId15"/>
    <p:sldId id="273" r:id="rId16"/>
    <p:sldId id="274" r:id="rId17"/>
    <p:sldId id="289" r:id="rId18"/>
    <p:sldId id="275" r:id="rId19"/>
    <p:sldId id="281" r:id="rId20"/>
    <p:sldId id="27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5" autoAdjust="0"/>
    <p:restoredTop sz="88658" autoAdjust="0"/>
  </p:normalViewPr>
  <p:slideViewPr>
    <p:cSldViewPr snapToGrid="0" snapToObjects="1">
      <p:cViewPr varScale="1">
        <p:scale>
          <a:sx n="156" d="100"/>
          <a:sy n="156" d="100"/>
        </p:scale>
        <p:origin x="-1064" y="-104"/>
      </p:cViewPr>
      <p:guideLst>
        <p:guide orient="horz" pos="2160"/>
        <p:guide pos="2880"/>
      </p:guideLst>
    </p:cSldViewPr>
  </p:slideViewPr>
  <p:outlineViewPr>
    <p:cViewPr>
      <p:scale>
        <a:sx n="33" d="100"/>
        <a:sy n="33" d="100"/>
      </p:scale>
      <p:origin x="0" y="1006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E4FBE1-74DC-D746-8365-9B55901BFEED}" type="datetimeFigureOut">
              <a:rPr lang="en-US" smtClean="0"/>
              <a:t>9/25/15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AC13F0-F47A-D149-ABB5-4CF60362FE8A}" type="slidenum">
              <a:rPr lang="en-US" smtClean="0"/>
              <a:t>‹#›</a:t>
            </a:fld>
            <a:endParaRPr lang="en-US"/>
          </a:p>
        </p:txBody>
      </p:sp>
    </p:spTree>
    <p:extLst>
      <p:ext uri="{BB962C8B-B14F-4D97-AF65-F5344CB8AC3E}">
        <p14:creationId xmlns:p14="http://schemas.microsoft.com/office/powerpoint/2010/main" val="30296021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9FA069-2BF0-E045-B4CD-33F53E31072C}" type="datetimeFigureOut">
              <a:rPr lang="en-US" smtClean="0"/>
              <a:t>9/25/15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377FB2-9EFD-F045-BEE5-22A4E57053BC}" type="slidenum">
              <a:rPr lang="en-US" smtClean="0"/>
              <a:t>‹#›</a:t>
            </a:fld>
            <a:endParaRPr lang="en-US"/>
          </a:p>
        </p:txBody>
      </p:sp>
    </p:spTree>
    <p:extLst>
      <p:ext uri="{BB962C8B-B14F-4D97-AF65-F5344CB8AC3E}">
        <p14:creationId xmlns:p14="http://schemas.microsoft.com/office/powerpoint/2010/main" val="118254419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4251665B-C24A-4702-B522-6A4334602E03}" type="datetimeFigureOut">
              <a:rPr lang="en-US" smtClean="0"/>
              <a:t>9/25/15</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5FD889E0-CAB2-4699-909D-B9A88D47ACBE}"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251665B-C24A-4702-B522-6A4334602E03}" type="datetimeFigureOut">
              <a:rPr lang="en-US" smtClean="0"/>
              <a:t>9/25/15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FD889E0-CAB2-4699-909D-B9A88D47ACB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251665B-C24A-4702-B522-6A4334602E03}" type="datetimeFigureOut">
              <a:rPr lang="en-US" smtClean="0"/>
              <a:t>9/25/15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FD889E0-CAB2-4699-909D-B9A88D47ACB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251665B-C24A-4702-B522-6A4334602E03}" type="datetimeFigureOut">
              <a:rPr lang="en-US" smtClean="0"/>
              <a:t>9/25/15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251665B-C24A-4702-B522-6A4334602E03}" type="datetimeFigureOut">
              <a:rPr lang="en-US" smtClean="0"/>
              <a:t>9/25/15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FD889E0-CAB2-4699-909D-B9A88D47ACBE}"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251665B-C24A-4702-B522-6A4334602E03}" type="datetimeFigureOut">
              <a:rPr lang="en-US" smtClean="0"/>
              <a:t>9/25/15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251665B-C24A-4702-B522-6A4334602E03}" type="datetimeFigureOut">
              <a:rPr lang="en-US" smtClean="0"/>
              <a:t>9/25/15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FD889E0-CAB2-4699-909D-B9A88D47ACB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251665B-C24A-4702-B522-6A4334602E03}" type="datetimeFigureOut">
              <a:rPr lang="en-US" smtClean="0"/>
              <a:t>9/25/15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251665B-C24A-4702-B522-6A4334602E03}" type="datetimeFigureOut">
              <a:rPr lang="en-US" smtClean="0"/>
              <a:t>9/25/15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FD889E0-CAB2-4699-909D-B9A88D47ACBE}"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251665B-C24A-4702-B522-6A4334602E03}" type="datetimeFigureOut">
              <a:rPr lang="en-US" smtClean="0"/>
              <a:t>9/25/15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4251665B-C24A-4702-B522-6A4334602E03}" type="datetimeFigureOut">
              <a:rPr lang="en-US" smtClean="0"/>
              <a:t>9/25/15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FD889E0-CAB2-4699-909D-B9A88D47ACBE}"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Drag picture to placeholder or click icon to add</a:t>
            </a:r>
            <a:endParaRPr kumimoji="0" lang="en-US" dirty="0"/>
          </a:p>
        </p:txBody>
      </p:sp>
      <p:sp>
        <p:nvSpPr>
          <p:cNvPr id="9" name="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251665B-C24A-4702-B522-6A4334602E03}" type="datetimeFigureOut">
              <a:rPr lang="en-US" smtClean="0"/>
              <a:t>9/25/15</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FD889E0-CAB2-4699-909D-B9A88D47ACBE}"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4.png"/><Relationship Id="rId7" Type="http://schemas.openxmlformats.org/officeDocument/2006/relationships/image" Target="../media/image9.png"/><Relationship Id="rId8"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4.png"/><Relationship Id="rId7" Type="http://schemas.openxmlformats.org/officeDocument/2006/relationships/image" Target="../media/image9.png"/><Relationship Id="rId8" Type="http://schemas.openxmlformats.org/officeDocument/2006/relationships/image" Target="../media/image8.png"/><Relationship Id="rId9" Type="http://schemas.openxmlformats.org/officeDocument/2006/relationships/image" Target="../media/image10.png"/><Relationship Id="rId10"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4.png"/><Relationship Id="rId9" Type="http://schemas.openxmlformats.org/officeDocument/2006/relationships/image" Target="../media/image9.png"/><Relationship Id="rId10" Type="http://schemas.openxmlformats.org/officeDocument/2006/relationships/image" Target="../media/image8.png"/><Relationship Id="rId11"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5.xml.rels><?xml version="1.0" encoding="UTF-8" standalone="yes"?>
<Relationships xmlns="http://schemas.openxmlformats.org/package/2006/relationships"><Relationship Id="rId11" Type="http://schemas.microsoft.com/office/2007/relationships/hdphoto" Target="../media/hdphoto2.wdp"/><Relationship Id="rId12" Type="http://schemas.openxmlformats.org/officeDocument/2006/relationships/image" Target="../media/image15.png"/><Relationship Id="rId13"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13.png"/><Relationship Id="rId3" Type="http://schemas.microsoft.com/office/2007/relationships/hdphoto" Target="../media/hdphoto1.wdp"/><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4.png"/><Relationship Id="rId9" Type="http://schemas.openxmlformats.org/officeDocument/2006/relationships/image" Target="../media/image9.png"/><Relationship Id="rId10" Type="http://schemas.openxmlformats.org/officeDocument/2006/relationships/image" Target="../media/image14.jpeg"/></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4" Type="http://schemas.microsoft.com/office/2007/relationships/hdphoto" Target="../media/hdphoto3.wdp"/><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4" Type="http://schemas.microsoft.com/office/2007/relationships/hdphoto" Target="../media/hdphoto3.wdp"/><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9.png"/><Relationship Id="rId8"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546030"/>
            <a:ext cx="7406640" cy="1472184"/>
          </a:xfrm>
        </p:spPr>
        <p:txBody>
          <a:bodyPr>
            <a:normAutofit/>
          </a:bodyPr>
          <a:lstStyle/>
          <a:p>
            <a:r>
              <a:rPr lang="en-US" sz="4000" dirty="0" smtClean="0"/>
              <a:t>Censorship Resistance Through SSL</a:t>
            </a:r>
            <a:endParaRPr lang="en-US" sz="4000" dirty="0"/>
          </a:p>
        </p:txBody>
      </p:sp>
      <p:sp>
        <p:nvSpPr>
          <p:cNvPr id="3" name="Subtitle 2"/>
          <p:cNvSpPr>
            <a:spLocks noGrp="1"/>
          </p:cNvSpPr>
          <p:nvPr>
            <p:ph type="subTitle" idx="1"/>
          </p:nvPr>
        </p:nvSpPr>
        <p:spPr>
          <a:xfrm>
            <a:off x="1432560" y="2965102"/>
            <a:ext cx="7406640" cy="2465546"/>
          </a:xfrm>
        </p:spPr>
        <p:txBody>
          <a:bodyPr>
            <a:normAutofit/>
          </a:bodyPr>
          <a:lstStyle/>
          <a:p>
            <a:endParaRPr lang="en-US" dirty="0" smtClean="0"/>
          </a:p>
          <a:p>
            <a:endParaRPr lang="en-US" dirty="0"/>
          </a:p>
          <a:p>
            <a:r>
              <a:rPr lang="en-US" dirty="0" smtClean="0"/>
              <a:t>	  </a:t>
            </a:r>
            <a:r>
              <a:rPr lang="en-US" b="1" dirty="0" smtClean="0"/>
              <a:t>Lei Wei 			</a:t>
            </a:r>
            <a:r>
              <a:rPr lang="en-US" dirty="0" err="1"/>
              <a:t>Vinod</a:t>
            </a:r>
            <a:r>
              <a:rPr lang="en-US" dirty="0"/>
              <a:t> </a:t>
            </a:r>
            <a:r>
              <a:rPr lang="en-US" dirty="0" err="1"/>
              <a:t>Yegneswaran</a:t>
            </a:r>
            <a:endParaRPr lang="en-US" b="1" dirty="0" smtClean="0"/>
          </a:p>
          <a:p>
            <a:r>
              <a:rPr lang="en-US" dirty="0" smtClean="0"/>
              <a:t>University of North Carolina 	SRI International</a:t>
            </a:r>
          </a:p>
          <a:p>
            <a:r>
              <a:rPr lang="en-US" dirty="0" smtClean="0"/>
              <a:t>	Chapel Hill</a:t>
            </a:r>
          </a:p>
          <a:p>
            <a:endParaRPr lang="en-US" dirty="0"/>
          </a:p>
        </p:txBody>
      </p:sp>
    </p:spTree>
    <p:extLst>
      <p:ext uri="{BB962C8B-B14F-4D97-AF65-F5344CB8AC3E}">
        <p14:creationId xmlns:p14="http://schemas.microsoft.com/office/powerpoint/2010/main" val="270198621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Proposals</a:t>
            </a:r>
            <a:endParaRPr lang="en-US" dirty="0"/>
          </a:p>
        </p:txBody>
      </p:sp>
      <p:sp>
        <p:nvSpPr>
          <p:cNvPr id="3" name="Content Placeholder 2"/>
          <p:cNvSpPr>
            <a:spLocks noGrp="1"/>
          </p:cNvSpPr>
          <p:nvPr>
            <p:ph idx="1"/>
          </p:nvPr>
        </p:nvSpPr>
        <p:spPr/>
        <p:txBody>
          <a:bodyPr/>
          <a:lstStyle/>
          <a:p>
            <a:r>
              <a:rPr lang="en-US" dirty="0" smtClean="0"/>
              <a:t>Existing proposals do not detect MITM. They are more like prevention systems that try to extend the current CA trust model to help users make decisions about the authenticity of the public key</a:t>
            </a:r>
            <a:endParaRPr lang="en-US" dirty="0"/>
          </a:p>
        </p:txBody>
      </p:sp>
    </p:spTree>
    <p:extLst>
      <p:ext uri="{BB962C8B-B14F-4D97-AF65-F5344CB8AC3E}">
        <p14:creationId xmlns:p14="http://schemas.microsoft.com/office/powerpoint/2010/main" val="216682212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Approach</a:t>
            </a:r>
            <a:endParaRPr lang="en-US" dirty="0"/>
          </a:p>
        </p:txBody>
      </p:sp>
      <p:sp>
        <p:nvSpPr>
          <p:cNvPr id="3" name="Content Placeholder 2"/>
          <p:cNvSpPr>
            <a:spLocks noGrp="1"/>
          </p:cNvSpPr>
          <p:nvPr>
            <p:ph idx="1"/>
          </p:nvPr>
        </p:nvSpPr>
        <p:spPr/>
        <p:txBody>
          <a:bodyPr>
            <a:normAutofit fontScale="85000" lnSpcReduction="10000"/>
          </a:bodyPr>
          <a:lstStyle/>
          <a:p>
            <a:r>
              <a:rPr lang="en-US" dirty="0"/>
              <a:t>While previous approaches focus on authenticating the public key, we take the new perspective of detecting the attack by exploiting the attack mechanics</a:t>
            </a:r>
          </a:p>
          <a:p>
            <a:pPr lvl="1"/>
            <a:r>
              <a:rPr lang="en-US" dirty="0" smtClean="0"/>
              <a:t>without depending on any trusted third party services</a:t>
            </a:r>
          </a:p>
          <a:p>
            <a:pPr lvl="1"/>
            <a:r>
              <a:rPr lang="en-US" dirty="0"/>
              <a:t>w</a:t>
            </a:r>
            <a:r>
              <a:rPr lang="en-US" dirty="0" smtClean="0"/>
              <a:t>ithout depending on already established secret between user and server (effective for first time use services)</a:t>
            </a:r>
          </a:p>
          <a:p>
            <a:pPr lvl="1"/>
            <a:r>
              <a:rPr lang="en-US" dirty="0"/>
              <a:t>i</a:t>
            </a:r>
            <a:r>
              <a:rPr lang="en-US" dirty="0" smtClean="0"/>
              <a:t>mmediately deployable</a:t>
            </a:r>
          </a:p>
          <a:p>
            <a:r>
              <a:rPr lang="en-US" dirty="0" smtClean="0"/>
              <a:t>The overhead:</a:t>
            </a:r>
          </a:p>
          <a:p>
            <a:pPr lvl="1"/>
            <a:r>
              <a:rPr lang="en-US" dirty="0" smtClean="0"/>
              <a:t>A browser add-on is installed on user machine</a:t>
            </a:r>
          </a:p>
          <a:p>
            <a:pPr lvl="1"/>
            <a:r>
              <a:rPr lang="en-US" dirty="0" smtClean="0"/>
              <a:t>Minimal server-side modification</a:t>
            </a:r>
          </a:p>
          <a:p>
            <a:pPr lvl="1"/>
            <a:endParaRPr lang="en-US" dirty="0" smtClean="0"/>
          </a:p>
        </p:txBody>
      </p:sp>
    </p:spTree>
    <p:extLst>
      <p:ext uri="{BB962C8B-B14F-4D97-AF65-F5344CB8AC3E}">
        <p14:creationId xmlns:p14="http://schemas.microsoft.com/office/powerpoint/2010/main" val="2188351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Approach</a:t>
            </a:r>
            <a:endParaRPr lang="en-US" dirty="0"/>
          </a:p>
        </p:txBody>
      </p:sp>
      <p:sp>
        <p:nvSpPr>
          <p:cNvPr id="3" name="Content Placeholder 2"/>
          <p:cNvSpPr>
            <a:spLocks noGrp="1"/>
          </p:cNvSpPr>
          <p:nvPr>
            <p:ph idx="1"/>
          </p:nvPr>
        </p:nvSpPr>
        <p:spPr>
          <a:xfrm>
            <a:off x="1435608" y="1447800"/>
            <a:ext cx="7498080" cy="5410200"/>
          </a:xfrm>
        </p:spPr>
        <p:txBody>
          <a:bodyPr>
            <a:normAutofit fontScale="92500" lnSpcReduction="20000"/>
          </a:bodyPr>
          <a:lstStyle/>
          <a:p>
            <a:r>
              <a:rPr lang="en-US" sz="2400" dirty="0"/>
              <a:t>While previous approaches focus on authenticating the public key, we take the new perspective of </a:t>
            </a:r>
            <a:r>
              <a:rPr lang="en-US" sz="2400" b="1" dirty="0"/>
              <a:t>detecting the </a:t>
            </a:r>
            <a:r>
              <a:rPr lang="en-US" sz="2400" b="1" dirty="0" smtClean="0"/>
              <a:t>occurrences of the attack</a:t>
            </a:r>
            <a:r>
              <a:rPr lang="en-US" sz="2400" dirty="0" smtClean="0"/>
              <a:t> </a:t>
            </a:r>
            <a:r>
              <a:rPr lang="en-US" sz="2400" dirty="0"/>
              <a:t>by exploiting the attack mechanics</a:t>
            </a:r>
          </a:p>
          <a:p>
            <a:endParaRPr lang="en-US" sz="2400" dirty="0"/>
          </a:p>
          <a:p>
            <a:endParaRPr lang="en-US" sz="2400" dirty="0" smtClean="0"/>
          </a:p>
          <a:p>
            <a:endParaRPr lang="en-US" sz="2400" dirty="0"/>
          </a:p>
          <a:p>
            <a:endParaRPr lang="en-US" sz="2400" dirty="0" smtClean="0"/>
          </a:p>
          <a:p>
            <a:endParaRPr lang="en-US" sz="2400" dirty="0"/>
          </a:p>
          <a:p>
            <a:r>
              <a:rPr lang="en-US" sz="2400" dirty="0" smtClean="0"/>
              <a:t>Since we do not rely on the user to be able to authenticate the public key</a:t>
            </a:r>
          </a:p>
          <a:p>
            <a:pPr lvl="1"/>
            <a:r>
              <a:rPr lang="en-US" sz="2000" dirty="0" smtClean="0"/>
              <a:t>Impossible to detect during the SSL handshake </a:t>
            </a:r>
          </a:p>
          <a:p>
            <a:r>
              <a:rPr lang="en-US" sz="2400" dirty="0" smtClean="0"/>
              <a:t>We postpone the detection until after the SSL connection is established</a:t>
            </a:r>
          </a:p>
          <a:p>
            <a:pPr lvl="1"/>
            <a:r>
              <a:rPr lang="en-US" sz="2000" dirty="0" smtClean="0"/>
              <a:t>To exploit the fact that the certificate the user sees is different from what the server thinks the user is seeing </a:t>
            </a:r>
            <a:endParaRPr lang="en-US" sz="2000" dirty="0"/>
          </a:p>
          <a:p>
            <a:endParaRPr lang="en-US" dirty="0"/>
          </a:p>
        </p:txBody>
      </p:sp>
      <p:pic>
        <p:nvPicPr>
          <p:cNvPr id="5" name="Content Placeholder 5"/>
          <p:cNvPicPr>
            <a:picLocks noChangeAspect="1"/>
          </p:cNvPicPr>
          <p:nvPr/>
        </p:nvPicPr>
        <p:blipFill>
          <a:blip r:embed="rId2"/>
          <a:srcRect t="1154" b="1154"/>
          <a:stretch>
            <a:fillRect/>
          </a:stretch>
        </p:blipFill>
        <p:spPr>
          <a:xfrm>
            <a:off x="7393951" y="2469205"/>
            <a:ext cx="2383544" cy="1526050"/>
          </a:xfrm>
          <a:prstGeom prst="rect">
            <a:avLst/>
          </a:prstGeom>
        </p:spPr>
      </p:pic>
      <p:pic>
        <p:nvPicPr>
          <p:cNvPr id="6" name="Picture 2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7873" y="2485364"/>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 name="TextBox 6"/>
          <p:cNvSpPr txBox="1"/>
          <p:nvPr/>
        </p:nvSpPr>
        <p:spPr>
          <a:xfrm>
            <a:off x="1368057" y="3575954"/>
            <a:ext cx="1231970" cy="369332"/>
          </a:xfrm>
          <a:prstGeom prst="rect">
            <a:avLst/>
          </a:prstGeom>
          <a:noFill/>
        </p:spPr>
        <p:txBody>
          <a:bodyPr wrap="square" rtlCol="0">
            <a:spAutoFit/>
          </a:bodyPr>
          <a:lstStyle/>
          <a:p>
            <a:r>
              <a:rPr lang="en-US" dirty="0" smtClean="0"/>
              <a:t> User</a:t>
            </a:r>
            <a:endParaRPr lang="en-US" dirty="0"/>
          </a:p>
        </p:txBody>
      </p:sp>
      <p:sp>
        <p:nvSpPr>
          <p:cNvPr id="8" name="TextBox 7"/>
          <p:cNvSpPr txBox="1"/>
          <p:nvPr/>
        </p:nvSpPr>
        <p:spPr>
          <a:xfrm>
            <a:off x="8040959" y="3867494"/>
            <a:ext cx="1451473" cy="369332"/>
          </a:xfrm>
          <a:prstGeom prst="rect">
            <a:avLst/>
          </a:prstGeom>
          <a:noFill/>
        </p:spPr>
        <p:txBody>
          <a:bodyPr wrap="square" rtlCol="0">
            <a:spAutoFit/>
          </a:bodyPr>
          <a:lstStyle/>
          <a:p>
            <a:r>
              <a:rPr lang="en-US" dirty="0" smtClean="0"/>
              <a:t>amazon</a:t>
            </a:r>
            <a:endParaRPr lang="en-US" dirty="0"/>
          </a:p>
        </p:txBody>
      </p:sp>
      <p:sp>
        <p:nvSpPr>
          <p:cNvPr id="9" name="Left-Right Arrow 8"/>
          <p:cNvSpPr/>
          <p:nvPr/>
        </p:nvSpPr>
        <p:spPr>
          <a:xfrm>
            <a:off x="2733659" y="3232230"/>
            <a:ext cx="1788988" cy="188269"/>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Left-Right Arrow 9"/>
          <p:cNvSpPr/>
          <p:nvPr/>
        </p:nvSpPr>
        <p:spPr>
          <a:xfrm>
            <a:off x="5992150" y="3232231"/>
            <a:ext cx="1788988" cy="188268"/>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4"/>
          <a:stretch>
            <a:fillRect/>
          </a:stretch>
        </p:blipFill>
        <p:spPr>
          <a:xfrm>
            <a:off x="3332436" y="3468741"/>
            <a:ext cx="578620" cy="578620"/>
          </a:xfrm>
          <a:prstGeom prst="rect">
            <a:avLst/>
          </a:prstGeom>
        </p:spPr>
      </p:pic>
      <p:pic>
        <p:nvPicPr>
          <p:cNvPr id="12" name="Picture 11"/>
          <p:cNvPicPr>
            <a:picLocks noChangeAspect="1"/>
          </p:cNvPicPr>
          <p:nvPr/>
        </p:nvPicPr>
        <p:blipFill>
          <a:blip r:embed="rId5"/>
          <a:stretch>
            <a:fillRect/>
          </a:stretch>
        </p:blipFill>
        <p:spPr>
          <a:xfrm>
            <a:off x="6529953" y="3434463"/>
            <a:ext cx="617697" cy="617697"/>
          </a:xfrm>
          <a:prstGeom prst="rect">
            <a:avLst/>
          </a:prstGeom>
        </p:spPr>
      </p:pic>
      <p:sp>
        <p:nvSpPr>
          <p:cNvPr id="13" name="TextBox 12"/>
          <p:cNvSpPr txBox="1"/>
          <p:nvPr/>
        </p:nvSpPr>
        <p:spPr>
          <a:xfrm>
            <a:off x="4657084" y="3728354"/>
            <a:ext cx="1231970" cy="369332"/>
          </a:xfrm>
          <a:prstGeom prst="rect">
            <a:avLst/>
          </a:prstGeom>
          <a:noFill/>
        </p:spPr>
        <p:txBody>
          <a:bodyPr wrap="square" rtlCol="0">
            <a:spAutoFit/>
          </a:bodyPr>
          <a:lstStyle/>
          <a:p>
            <a:r>
              <a:rPr lang="en-US" dirty="0" smtClean="0"/>
              <a:t>   Attacker</a:t>
            </a:r>
            <a:endParaRPr lang="en-US" dirty="0"/>
          </a:p>
        </p:txBody>
      </p:sp>
      <p:pic>
        <p:nvPicPr>
          <p:cNvPr id="14" name="Picture 13"/>
          <p:cNvPicPr>
            <a:picLocks noChangeAspect="1"/>
          </p:cNvPicPr>
          <p:nvPr/>
        </p:nvPicPr>
        <p:blipFill>
          <a:blip r:embed="rId6"/>
          <a:stretch>
            <a:fillRect/>
          </a:stretch>
        </p:blipFill>
        <p:spPr>
          <a:xfrm>
            <a:off x="6528200" y="2620996"/>
            <a:ext cx="723512" cy="460154"/>
          </a:xfrm>
          <a:prstGeom prst="rect">
            <a:avLst/>
          </a:prstGeom>
        </p:spPr>
      </p:pic>
      <p:pic>
        <p:nvPicPr>
          <p:cNvPr id="15" name="Picture 14"/>
          <p:cNvPicPr>
            <a:picLocks noChangeAspect="1"/>
          </p:cNvPicPr>
          <p:nvPr/>
        </p:nvPicPr>
        <p:blipFill>
          <a:blip r:embed="rId7"/>
          <a:stretch>
            <a:fillRect/>
          </a:stretch>
        </p:blipFill>
        <p:spPr>
          <a:xfrm>
            <a:off x="3191217" y="2631251"/>
            <a:ext cx="719839" cy="449899"/>
          </a:xfrm>
          <a:prstGeom prst="rect">
            <a:avLst/>
          </a:prstGeom>
        </p:spPr>
      </p:pic>
      <p:pic>
        <p:nvPicPr>
          <p:cNvPr id="16" name="Picture 15"/>
          <p:cNvPicPr>
            <a:picLocks noChangeAspect="1"/>
          </p:cNvPicPr>
          <p:nvPr/>
        </p:nvPicPr>
        <p:blipFill>
          <a:blip r:embed="rId8"/>
          <a:stretch>
            <a:fillRect/>
          </a:stretch>
        </p:blipFill>
        <p:spPr>
          <a:xfrm>
            <a:off x="4657084" y="2597230"/>
            <a:ext cx="1131124" cy="1131124"/>
          </a:xfrm>
          <a:prstGeom prst="rect">
            <a:avLst/>
          </a:prstGeom>
        </p:spPr>
      </p:pic>
    </p:spTree>
    <p:extLst>
      <p:ext uri="{BB962C8B-B14F-4D97-AF65-F5344CB8AC3E}">
        <p14:creationId xmlns:p14="http://schemas.microsoft.com/office/powerpoint/2010/main" val="24805655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uiExpand="1" build="p"/>
      <p:bldP spid="7" grpId="0"/>
      <p:bldP spid="8" grpId="0"/>
      <p:bldP spid="9" grpId="0" animBg="1"/>
      <p:bldP spid="10"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Attempt</a:t>
            </a:r>
            <a:endParaRPr lang="en-US" dirty="0"/>
          </a:p>
        </p:txBody>
      </p:sp>
      <p:sp>
        <p:nvSpPr>
          <p:cNvPr id="3" name="Content Placeholder 2"/>
          <p:cNvSpPr>
            <a:spLocks noGrp="1"/>
          </p:cNvSpPr>
          <p:nvPr>
            <p:ph idx="1"/>
          </p:nvPr>
        </p:nvSpPr>
        <p:spPr>
          <a:xfrm>
            <a:off x="1224465" y="1447799"/>
            <a:ext cx="7709223" cy="5309855"/>
          </a:xfrm>
        </p:spPr>
        <p:txBody>
          <a:bodyPr>
            <a:normAutofit lnSpcReduction="10000"/>
          </a:bodyPr>
          <a:lstStyle/>
          <a:p>
            <a:r>
              <a:rPr lang="en-US" sz="2400" dirty="0" smtClean="0"/>
              <a:t>Let the server send a “token” that binds to its certificate for the user to verify</a:t>
            </a:r>
            <a:endParaRPr lang="en-US"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pPr marL="365760" lvl="1" indent="-283464">
              <a:spcBef>
                <a:spcPts val="600"/>
              </a:spcBef>
              <a:buSzPct val="80000"/>
              <a:buFont typeface="Wingdings 2"/>
              <a:buChar char=""/>
            </a:pPr>
            <a:r>
              <a:rPr lang="en-US" sz="2000" dirty="0"/>
              <a:t>Attacker can forge “token” and the real token will never reach the user. Need something that </a:t>
            </a:r>
            <a:r>
              <a:rPr lang="en-US" sz="2000" b="1" dirty="0"/>
              <a:t>must</a:t>
            </a:r>
            <a:r>
              <a:rPr lang="en-US" sz="2000" dirty="0"/>
              <a:t> reach the user.</a:t>
            </a:r>
          </a:p>
          <a:p>
            <a:endParaRPr lang="en-US" sz="2400" dirty="0" smtClean="0"/>
          </a:p>
        </p:txBody>
      </p:sp>
      <p:pic>
        <p:nvPicPr>
          <p:cNvPr id="5" name="Content Placeholder 5"/>
          <p:cNvPicPr>
            <a:picLocks noChangeAspect="1"/>
          </p:cNvPicPr>
          <p:nvPr/>
        </p:nvPicPr>
        <p:blipFill>
          <a:blip r:embed="rId2"/>
          <a:srcRect t="1154" b="1154"/>
          <a:stretch>
            <a:fillRect/>
          </a:stretch>
        </p:blipFill>
        <p:spPr>
          <a:xfrm>
            <a:off x="7221977" y="2283581"/>
            <a:ext cx="2383544" cy="1526050"/>
          </a:xfrm>
          <a:prstGeom prst="rect">
            <a:avLst/>
          </a:prstGeom>
        </p:spPr>
      </p:pic>
      <p:pic>
        <p:nvPicPr>
          <p:cNvPr id="6" name="Picture 2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899" y="2299740"/>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 name="TextBox 6"/>
          <p:cNvSpPr txBox="1"/>
          <p:nvPr/>
        </p:nvSpPr>
        <p:spPr>
          <a:xfrm>
            <a:off x="1196083" y="3390330"/>
            <a:ext cx="1231970" cy="369332"/>
          </a:xfrm>
          <a:prstGeom prst="rect">
            <a:avLst/>
          </a:prstGeom>
          <a:noFill/>
        </p:spPr>
        <p:txBody>
          <a:bodyPr wrap="square" rtlCol="0">
            <a:spAutoFit/>
          </a:bodyPr>
          <a:lstStyle/>
          <a:p>
            <a:r>
              <a:rPr lang="en-US" dirty="0" smtClean="0"/>
              <a:t> User</a:t>
            </a:r>
            <a:endParaRPr lang="en-US" dirty="0"/>
          </a:p>
        </p:txBody>
      </p:sp>
      <p:sp>
        <p:nvSpPr>
          <p:cNvPr id="8" name="TextBox 7"/>
          <p:cNvSpPr txBox="1"/>
          <p:nvPr/>
        </p:nvSpPr>
        <p:spPr>
          <a:xfrm>
            <a:off x="7868985" y="3681870"/>
            <a:ext cx="1451473" cy="369332"/>
          </a:xfrm>
          <a:prstGeom prst="rect">
            <a:avLst/>
          </a:prstGeom>
          <a:noFill/>
        </p:spPr>
        <p:txBody>
          <a:bodyPr wrap="square" rtlCol="0">
            <a:spAutoFit/>
          </a:bodyPr>
          <a:lstStyle/>
          <a:p>
            <a:r>
              <a:rPr lang="en-US" dirty="0" smtClean="0"/>
              <a:t>amazon</a:t>
            </a:r>
            <a:endParaRPr lang="en-US" dirty="0"/>
          </a:p>
        </p:txBody>
      </p:sp>
      <p:sp>
        <p:nvSpPr>
          <p:cNvPr id="9" name="Left-Right Arrow 8"/>
          <p:cNvSpPr/>
          <p:nvPr/>
        </p:nvSpPr>
        <p:spPr>
          <a:xfrm>
            <a:off x="2561685" y="3046606"/>
            <a:ext cx="1788988" cy="188269"/>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Left-Right Arrow 9"/>
          <p:cNvSpPr/>
          <p:nvPr/>
        </p:nvSpPr>
        <p:spPr>
          <a:xfrm>
            <a:off x="5820176" y="3046607"/>
            <a:ext cx="1788988" cy="188268"/>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4"/>
          <a:stretch>
            <a:fillRect/>
          </a:stretch>
        </p:blipFill>
        <p:spPr>
          <a:xfrm>
            <a:off x="3160462" y="3283117"/>
            <a:ext cx="578620" cy="578620"/>
          </a:xfrm>
          <a:prstGeom prst="rect">
            <a:avLst/>
          </a:prstGeom>
        </p:spPr>
      </p:pic>
      <p:pic>
        <p:nvPicPr>
          <p:cNvPr id="12" name="Picture 11"/>
          <p:cNvPicPr>
            <a:picLocks noChangeAspect="1"/>
          </p:cNvPicPr>
          <p:nvPr/>
        </p:nvPicPr>
        <p:blipFill>
          <a:blip r:embed="rId5"/>
          <a:stretch>
            <a:fillRect/>
          </a:stretch>
        </p:blipFill>
        <p:spPr>
          <a:xfrm>
            <a:off x="6357979" y="3248839"/>
            <a:ext cx="617697" cy="617697"/>
          </a:xfrm>
          <a:prstGeom prst="rect">
            <a:avLst/>
          </a:prstGeom>
        </p:spPr>
      </p:pic>
      <p:sp>
        <p:nvSpPr>
          <p:cNvPr id="13" name="TextBox 12"/>
          <p:cNvSpPr txBox="1"/>
          <p:nvPr/>
        </p:nvSpPr>
        <p:spPr>
          <a:xfrm>
            <a:off x="4485110" y="3542730"/>
            <a:ext cx="1231970" cy="369332"/>
          </a:xfrm>
          <a:prstGeom prst="rect">
            <a:avLst/>
          </a:prstGeom>
          <a:noFill/>
        </p:spPr>
        <p:txBody>
          <a:bodyPr wrap="square" rtlCol="0">
            <a:spAutoFit/>
          </a:bodyPr>
          <a:lstStyle/>
          <a:p>
            <a:r>
              <a:rPr lang="en-US" dirty="0" smtClean="0"/>
              <a:t>   Attacker</a:t>
            </a:r>
            <a:endParaRPr lang="en-US" dirty="0"/>
          </a:p>
        </p:txBody>
      </p:sp>
      <p:pic>
        <p:nvPicPr>
          <p:cNvPr id="14" name="Picture 13"/>
          <p:cNvPicPr>
            <a:picLocks noChangeAspect="1"/>
          </p:cNvPicPr>
          <p:nvPr/>
        </p:nvPicPr>
        <p:blipFill>
          <a:blip r:embed="rId6"/>
          <a:stretch>
            <a:fillRect/>
          </a:stretch>
        </p:blipFill>
        <p:spPr>
          <a:xfrm>
            <a:off x="6356226" y="2435372"/>
            <a:ext cx="723512" cy="460154"/>
          </a:xfrm>
          <a:prstGeom prst="rect">
            <a:avLst/>
          </a:prstGeom>
        </p:spPr>
      </p:pic>
      <p:pic>
        <p:nvPicPr>
          <p:cNvPr id="15" name="Picture 14"/>
          <p:cNvPicPr>
            <a:picLocks noChangeAspect="1"/>
          </p:cNvPicPr>
          <p:nvPr/>
        </p:nvPicPr>
        <p:blipFill>
          <a:blip r:embed="rId7"/>
          <a:stretch>
            <a:fillRect/>
          </a:stretch>
        </p:blipFill>
        <p:spPr>
          <a:xfrm>
            <a:off x="3019243" y="2445627"/>
            <a:ext cx="719839" cy="449899"/>
          </a:xfrm>
          <a:prstGeom prst="rect">
            <a:avLst/>
          </a:prstGeom>
        </p:spPr>
      </p:pic>
      <p:pic>
        <p:nvPicPr>
          <p:cNvPr id="16" name="Picture 15"/>
          <p:cNvPicPr>
            <a:picLocks noChangeAspect="1"/>
          </p:cNvPicPr>
          <p:nvPr/>
        </p:nvPicPr>
        <p:blipFill>
          <a:blip r:embed="rId6"/>
          <a:stretch>
            <a:fillRect/>
          </a:stretch>
        </p:blipFill>
        <p:spPr>
          <a:xfrm>
            <a:off x="6407392" y="4051202"/>
            <a:ext cx="723512" cy="46015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7" name="Picture 16"/>
          <p:cNvPicPr>
            <a:picLocks noChangeAspect="1"/>
          </p:cNvPicPr>
          <p:nvPr/>
        </p:nvPicPr>
        <p:blipFill>
          <a:blip r:embed="rId8"/>
          <a:stretch>
            <a:fillRect/>
          </a:stretch>
        </p:blipFill>
        <p:spPr>
          <a:xfrm>
            <a:off x="4485110" y="2411606"/>
            <a:ext cx="1131124" cy="1131124"/>
          </a:xfrm>
          <a:prstGeom prst="rect">
            <a:avLst/>
          </a:prstGeom>
        </p:spPr>
      </p:pic>
      <p:sp>
        <p:nvSpPr>
          <p:cNvPr id="19" name="Left Arrow 18"/>
          <p:cNvSpPr/>
          <p:nvPr/>
        </p:nvSpPr>
        <p:spPr>
          <a:xfrm>
            <a:off x="5880140" y="4674390"/>
            <a:ext cx="1788988" cy="13001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Left Arrow 19"/>
          <p:cNvSpPr/>
          <p:nvPr/>
        </p:nvSpPr>
        <p:spPr>
          <a:xfrm>
            <a:off x="2621315" y="4674390"/>
            <a:ext cx="1788988" cy="130010"/>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7"/>
          <a:stretch>
            <a:fillRect/>
          </a:stretch>
        </p:blipFill>
        <p:spPr>
          <a:xfrm>
            <a:off x="3160462" y="4051202"/>
            <a:ext cx="719839" cy="44989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22" name="Left Arrow 21"/>
          <p:cNvSpPr/>
          <p:nvPr/>
        </p:nvSpPr>
        <p:spPr>
          <a:xfrm rot="10800000">
            <a:off x="2667740" y="5554813"/>
            <a:ext cx="1788988" cy="130010"/>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9"/>
          <a:stretch>
            <a:fillRect/>
          </a:stretch>
        </p:blipFill>
        <p:spPr>
          <a:xfrm>
            <a:off x="3160462" y="5127373"/>
            <a:ext cx="717614" cy="405241"/>
          </a:xfrm>
          <a:prstGeom prst="rect">
            <a:avLst/>
          </a:prstGeom>
        </p:spPr>
      </p:pic>
      <p:sp>
        <p:nvSpPr>
          <p:cNvPr id="24" name="Left Arrow 23"/>
          <p:cNvSpPr/>
          <p:nvPr/>
        </p:nvSpPr>
        <p:spPr>
          <a:xfrm rot="10800000">
            <a:off x="5964103" y="5554813"/>
            <a:ext cx="1788988" cy="13001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5" name="Picture 24"/>
          <p:cNvPicPr>
            <a:picLocks noChangeAspect="1"/>
          </p:cNvPicPr>
          <p:nvPr/>
        </p:nvPicPr>
        <p:blipFill>
          <a:blip r:embed="rId9"/>
          <a:stretch>
            <a:fillRect/>
          </a:stretch>
        </p:blipFill>
        <p:spPr>
          <a:xfrm>
            <a:off x="6441055" y="5127373"/>
            <a:ext cx="717614" cy="405241"/>
          </a:xfrm>
          <a:prstGeom prst="rect">
            <a:avLst/>
          </a:prstGeom>
        </p:spPr>
      </p:pic>
      <p:pic>
        <p:nvPicPr>
          <p:cNvPr id="26" name="Picture 25"/>
          <p:cNvPicPr>
            <a:picLocks noChangeAspect="1"/>
          </p:cNvPicPr>
          <p:nvPr/>
        </p:nvPicPr>
        <p:blipFill>
          <a:blip r:embed="rId10"/>
          <a:stretch>
            <a:fillRect/>
          </a:stretch>
        </p:blipFill>
        <p:spPr>
          <a:xfrm>
            <a:off x="4739207" y="4922785"/>
            <a:ext cx="877027" cy="921697"/>
          </a:xfrm>
          <a:prstGeom prst="rect">
            <a:avLst/>
          </a:prstGeom>
        </p:spPr>
      </p:pic>
    </p:spTree>
    <p:extLst>
      <p:ext uri="{BB962C8B-B14F-4D97-AF65-F5344CB8AC3E}">
        <p14:creationId xmlns:p14="http://schemas.microsoft.com/office/powerpoint/2010/main" val="28829991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8" grpId="0"/>
      <p:bldP spid="9" grpId="0" animBg="1"/>
      <p:bldP spid="10" grpId="0" animBg="1"/>
      <p:bldP spid="13" grpId="0"/>
      <p:bldP spid="19" grpId="0" animBg="1"/>
      <p:bldP spid="20" grpId="0" animBg="1"/>
      <p:bldP spid="22"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Attempt</a:t>
            </a:r>
            <a:endParaRPr lang="en-US" dirty="0"/>
          </a:p>
        </p:txBody>
      </p:sp>
      <p:sp>
        <p:nvSpPr>
          <p:cNvPr id="3" name="Content Placeholder 2"/>
          <p:cNvSpPr>
            <a:spLocks noGrp="1"/>
          </p:cNvSpPr>
          <p:nvPr>
            <p:ph idx="1"/>
          </p:nvPr>
        </p:nvSpPr>
        <p:spPr/>
        <p:txBody>
          <a:bodyPr/>
          <a:lstStyle/>
          <a:p>
            <a:r>
              <a:rPr lang="en-US" dirty="0" smtClean="0"/>
              <a:t>Use CAPTCHA to thwart automated attacks</a:t>
            </a:r>
            <a:endParaRPr lang="en-US" dirty="0"/>
          </a:p>
        </p:txBody>
      </p:sp>
      <p:pic>
        <p:nvPicPr>
          <p:cNvPr id="17" name="Picture 16"/>
          <p:cNvPicPr>
            <a:picLocks noChangeAspect="1"/>
          </p:cNvPicPr>
          <p:nvPr/>
        </p:nvPicPr>
        <p:blipFill rotWithShape="1">
          <a:blip r:embed="rId2"/>
          <a:srcRect l="31351" r="36042"/>
          <a:stretch/>
        </p:blipFill>
        <p:spPr>
          <a:xfrm>
            <a:off x="7118082" y="4592389"/>
            <a:ext cx="720331" cy="4498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3" name="Picture 22"/>
          <p:cNvPicPr>
            <a:picLocks noChangeAspect="1"/>
          </p:cNvPicPr>
          <p:nvPr/>
        </p:nvPicPr>
        <p:blipFill>
          <a:blip r:embed="rId3"/>
          <a:stretch>
            <a:fillRect/>
          </a:stretch>
        </p:blipFill>
        <p:spPr>
          <a:xfrm>
            <a:off x="4653742" y="5787551"/>
            <a:ext cx="877027" cy="921697"/>
          </a:xfrm>
          <a:prstGeom prst="rect">
            <a:avLst/>
          </a:prstGeom>
        </p:spPr>
      </p:pic>
      <p:pic>
        <p:nvPicPr>
          <p:cNvPr id="21" name="Content Placeholder 5"/>
          <p:cNvPicPr>
            <a:picLocks noChangeAspect="1"/>
          </p:cNvPicPr>
          <p:nvPr/>
        </p:nvPicPr>
        <p:blipFill>
          <a:blip r:embed="rId4"/>
          <a:srcRect t="1154" b="1154"/>
          <a:stretch>
            <a:fillRect/>
          </a:stretch>
        </p:blipFill>
        <p:spPr>
          <a:xfrm>
            <a:off x="7221977" y="2824768"/>
            <a:ext cx="2383544" cy="1526050"/>
          </a:xfrm>
          <a:prstGeom prst="rect">
            <a:avLst/>
          </a:prstGeom>
        </p:spPr>
      </p:pic>
      <p:pic>
        <p:nvPicPr>
          <p:cNvPr id="24" name="Picture 2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5899" y="2840927"/>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5" name="TextBox 24"/>
          <p:cNvSpPr txBox="1"/>
          <p:nvPr/>
        </p:nvSpPr>
        <p:spPr>
          <a:xfrm>
            <a:off x="1196083" y="3931517"/>
            <a:ext cx="1231970" cy="369332"/>
          </a:xfrm>
          <a:prstGeom prst="rect">
            <a:avLst/>
          </a:prstGeom>
          <a:noFill/>
        </p:spPr>
        <p:txBody>
          <a:bodyPr wrap="square" rtlCol="0">
            <a:spAutoFit/>
          </a:bodyPr>
          <a:lstStyle/>
          <a:p>
            <a:r>
              <a:rPr lang="en-US" dirty="0" smtClean="0"/>
              <a:t> User</a:t>
            </a:r>
            <a:endParaRPr lang="en-US" dirty="0"/>
          </a:p>
        </p:txBody>
      </p:sp>
      <p:sp>
        <p:nvSpPr>
          <p:cNvPr id="26" name="TextBox 25"/>
          <p:cNvSpPr txBox="1"/>
          <p:nvPr/>
        </p:nvSpPr>
        <p:spPr>
          <a:xfrm>
            <a:off x="7868985" y="4223057"/>
            <a:ext cx="1451473" cy="369332"/>
          </a:xfrm>
          <a:prstGeom prst="rect">
            <a:avLst/>
          </a:prstGeom>
          <a:noFill/>
        </p:spPr>
        <p:txBody>
          <a:bodyPr wrap="square" rtlCol="0">
            <a:spAutoFit/>
          </a:bodyPr>
          <a:lstStyle/>
          <a:p>
            <a:r>
              <a:rPr lang="en-US" dirty="0" smtClean="0"/>
              <a:t>amazon</a:t>
            </a:r>
            <a:endParaRPr lang="en-US" dirty="0"/>
          </a:p>
        </p:txBody>
      </p:sp>
      <p:sp>
        <p:nvSpPr>
          <p:cNvPr id="27" name="Left-Right Arrow 26"/>
          <p:cNvSpPr/>
          <p:nvPr/>
        </p:nvSpPr>
        <p:spPr>
          <a:xfrm>
            <a:off x="2561685" y="3587793"/>
            <a:ext cx="1788988" cy="188269"/>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Left-Right Arrow 27"/>
          <p:cNvSpPr/>
          <p:nvPr/>
        </p:nvSpPr>
        <p:spPr>
          <a:xfrm>
            <a:off x="5820176" y="3587794"/>
            <a:ext cx="1788988" cy="188268"/>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9" name="Picture 28"/>
          <p:cNvPicPr>
            <a:picLocks noChangeAspect="1"/>
          </p:cNvPicPr>
          <p:nvPr/>
        </p:nvPicPr>
        <p:blipFill>
          <a:blip r:embed="rId6"/>
          <a:stretch>
            <a:fillRect/>
          </a:stretch>
        </p:blipFill>
        <p:spPr>
          <a:xfrm>
            <a:off x="3160462" y="3824304"/>
            <a:ext cx="578620" cy="578620"/>
          </a:xfrm>
          <a:prstGeom prst="rect">
            <a:avLst/>
          </a:prstGeom>
        </p:spPr>
      </p:pic>
      <p:pic>
        <p:nvPicPr>
          <p:cNvPr id="30" name="Picture 29"/>
          <p:cNvPicPr>
            <a:picLocks noChangeAspect="1"/>
          </p:cNvPicPr>
          <p:nvPr/>
        </p:nvPicPr>
        <p:blipFill>
          <a:blip r:embed="rId7"/>
          <a:stretch>
            <a:fillRect/>
          </a:stretch>
        </p:blipFill>
        <p:spPr>
          <a:xfrm>
            <a:off x="6357979" y="3790026"/>
            <a:ext cx="617697" cy="617697"/>
          </a:xfrm>
          <a:prstGeom prst="rect">
            <a:avLst/>
          </a:prstGeom>
        </p:spPr>
      </p:pic>
      <p:sp>
        <p:nvSpPr>
          <p:cNvPr id="31" name="TextBox 30"/>
          <p:cNvSpPr txBox="1"/>
          <p:nvPr/>
        </p:nvSpPr>
        <p:spPr>
          <a:xfrm>
            <a:off x="4485110" y="4083917"/>
            <a:ext cx="1231970" cy="369332"/>
          </a:xfrm>
          <a:prstGeom prst="rect">
            <a:avLst/>
          </a:prstGeom>
          <a:noFill/>
        </p:spPr>
        <p:txBody>
          <a:bodyPr wrap="square" rtlCol="0">
            <a:spAutoFit/>
          </a:bodyPr>
          <a:lstStyle/>
          <a:p>
            <a:r>
              <a:rPr lang="en-US" dirty="0" smtClean="0"/>
              <a:t>   Attacker</a:t>
            </a:r>
            <a:endParaRPr lang="en-US" dirty="0"/>
          </a:p>
        </p:txBody>
      </p:sp>
      <p:pic>
        <p:nvPicPr>
          <p:cNvPr id="32" name="Picture 31"/>
          <p:cNvPicPr>
            <a:picLocks noChangeAspect="1"/>
          </p:cNvPicPr>
          <p:nvPr/>
        </p:nvPicPr>
        <p:blipFill>
          <a:blip r:embed="rId8"/>
          <a:stretch>
            <a:fillRect/>
          </a:stretch>
        </p:blipFill>
        <p:spPr>
          <a:xfrm>
            <a:off x="6356226" y="2976559"/>
            <a:ext cx="723512" cy="460154"/>
          </a:xfrm>
          <a:prstGeom prst="rect">
            <a:avLst/>
          </a:prstGeom>
        </p:spPr>
      </p:pic>
      <p:pic>
        <p:nvPicPr>
          <p:cNvPr id="33" name="Picture 32"/>
          <p:cNvPicPr>
            <a:picLocks noChangeAspect="1"/>
          </p:cNvPicPr>
          <p:nvPr/>
        </p:nvPicPr>
        <p:blipFill>
          <a:blip r:embed="rId9"/>
          <a:stretch>
            <a:fillRect/>
          </a:stretch>
        </p:blipFill>
        <p:spPr>
          <a:xfrm>
            <a:off x="3019243" y="2986814"/>
            <a:ext cx="719839" cy="449899"/>
          </a:xfrm>
          <a:prstGeom prst="rect">
            <a:avLst/>
          </a:prstGeom>
        </p:spPr>
      </p:pic>
      <p:pic>
        <p:nvPicPr>
          <p:cNvPr id="34" name="Picture 33"/>
          <p:cNvPicPr>
            <a:picLocks noChangeAspect="1"/>
          </p:cNvPicPr>
          <p:nvPr/>
        </p:nvPicPr>
        <p:blipFill>
          <a:blip r:embed="rId8"/>
          <a:stretch>
            <a:fillRect/>
          </a:stretch>
        </p:blipFill>
        <p:spPr>
          <a:xfrm>
            <a:off x="6079299" y="4592389"/>
            <a:ext cx="723512" cy="46015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35" name="Picture 34"/>
          <p:cNvPicPr>
            <a:picLocks noChangeAspect="1"/>
          </p:cNvPicPr>
          <p:nvPr/>
        </p:nvPicPr>
        <p:blipFill>
          <a:blip r:embed="rId10"/>
          <a:stretch>
            <a:fillRect/>
          </a:stretch>
        </p:blipFill>
        <p:spPr>
          <a:xfrm>
            <a:off x="4485110" y="2952793"/>
            <a:ext cx="1131124" cy="1131124"/>
          </a:xfrm>
          <a:prstGeom prst="rect">
            <a:avLst/>
          </a:prstGeom>
        </p:spPr>
      </p:pic>
      <p:sp>
        <p:nvSpPr>
          <p:cNvPr id="36" name="Left Arrow 35"/>
          <p:cNvSpPr/>
          <p:nvPr/>
        </p:nvSpPr>
        <p:spPr>
          <a:xfrm>
            <a:off x="5880140" y="5215577"/>
            <a:ext cx="1788988" cy="13001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Left Arrow 36"/>
          <p:cNvSpPr/>
          <p:nvPr/>
        </p:nvSpPr>
        <p:spPr>
          <a:xfrm>
            <a:off x="2621315" y="5215577"/>
            <a:ext cx="1788988" cy="130010"/>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9"/>
          <a:stretch>
            <a:fillRect/>
          </a:stretch>
        </p:blipFill>
        <p:spPr>
          <a:xfrm>
            <a:off x="2701993" y="4592389"/>
            <a:ext cx="719839" cy="44989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39" name="Left Arrow 38"/>
          <p:cNvSpPr/>
          <p:nvPr/>
        </p:nvSpPr>
        <p:spPr>
          <a:xfrm rot="10800000">
            <a:off x="2667740" y="6096000"/>
            <a:ext cx="1788988" cy="130010"/>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11"/>
          <a:stretch>
            <a:fillRect/>
          </a:stretch>
        </p:blipFill>
        <p:spPr>
          <a:xfrm>
            <a:off x="2701993" y="5668560"/>
            <a:ext cx="717614" cy="405241"/>
          </a:xfrm>
          <a:prstGeom prst="rect">
            <a:avLst/>
          </a:prstGeom>
        </p:spPr>
      </p:pic>
      <p:sp>
        <p:nvSpPr>
          <p:cNvPr id="41" name="Left Arrow 40"/>
          <p:cNvSpPr/>
          <p:nvPr/>
        </p:nvSpPr>
        <p:spPr>
          <a:xfrm rot="10800000">
            <a:off x="5964103" y="6096000"/>
            <a:ext cx="1788988" cy="13001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11"/>
          <a:stretch>
            <a:fillRect/>
          </a:stretch>
        </p:blipFill>
        <p:spPr>
          <a:xfrm>
            <a:off x="5964102" y="5653594"/>
            <a:ext cx="717614" cy="405241"/>
          </a:xfrm>
          <a:prstGeom prst="rect">
            <a:avLst/>
          </a:prstGeom>
        </p:spPr>
      </p:pic>
      <p:pic>
        <p:nvPicPr>
          <p:cNvPr id="44" name="Picture 43"/>
          <p:cNvPicPr>
            <a:picLocks noChangeAspect="1"/>
          </p:cNvPicPr>
          <p:nvPr/>
        </p:nvPicPr>
        <p:blipFill rotWithShape="1">
          <a:blip r:embed="rId2"/>
          <a:srcRect l="31351" r="36042"/>
          <a:stretch/>
        </p:blipFill>
        <p:spPr>
          <a:xfrm>
            <a:off x="3689972" y="4602644"/>
            <a:ext cx="720331" cy="4498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p:cNvSpPr txBox="1"/>
          <p:nvPr/>
        </p:nvSpPr>
        <p:spPr>
          <a:xfrm>
            <a:off x="3689972" y="5668560"/>
            <a:ext cx="875468" cy="369332"/>
          </a:xfrm>
          <a:prstGeom prst="rect">
            <a:avLst/>
          </a:prstGeom>
          <a:noFill/>
        </p:spPr>
        <p:txBody>
          <a:bodyPr wrap="square" rtlCol="0">
            <a:spAutoFit/>
          </a:bodyPr>
          <a:lstStyle/>
          <a:p>
            <a:r>
              <a:rPr lang="en-US" dirty="0" smtClean="0"/>
              <a:t>3m573</a:t>
            </a:r>
            <a:endParaRPr lang="en-US" dirty="0"/>
          </a:p>
        </p:txBody>
      </p:sp>
      <p:sp>
        <p:nvSpPr>
          <p:cNvPr id="45" name="TextBox 44"/>
          <p:cNvSpPr txBox="1"/>
          <p:nvPr/>
        </p:nvSpPr>
        <p:spPr>
          <a:xfrm>
            <a:off x="6802811" y="5668560"/>
            <a:ext cx="875468" cy="369332"/>
          </a:xfrm>
          <a:prstGeom prst="rect">
            <a:avLst/>
          </a:prstGeom>
          <a:noFill/>
        </p:spPr>
        <p:txBody>
          <a:bodyPr wrap="square" rtlCol="0">
            <a:spAutoFit/>
          </a:bodyPr>
          <a:lstStyle/>
          <a:p>
            <a:r>
              <a:rPr lang="en-US" dirty="0" smtClean="0"/>
              <a:t>3m573</a:t>
            </a:r>
            <a:endParaRPr lang="en-US" dirty="0"/>
          </a:p>
        </p:txBody>
      </p:sp>
    </p:spTree>
    <p:extLst>
      <p:ext uri="{BB962C8B-B14F-4D97-AF65-F5344CB8AC3E}">
        <p14:creationId xmlns:p14="http://schemas.microsoft.com/office/powerpoint/2010/main" val="19667897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5" grpId="0"/>
      <p:bldP spid="26" grpId="0"/>
      <p:bldP spid="27" grpId="0" animBg="1"/>
      <p:bldP spid="28" grpId="0" animBg="1"/>
      <p:bldP spid="31" grpId="0"/>
      <p:bldP spid="36" grpId="0" animBg="1"/>
      <p:bldP spid="37" grpId="0" animBg="1"/>
      <p:bldP spid="39" grpId="0" animBg="1"/>
      <p:bldP spid="41" grpId="0" animBg="1"/>
      <p:bldP spid="4" grpId="0"/>
      <p:bldP spid="4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extLst>
              <a:ext uri="{BEBA8EAE-BF5A-486C-A8C5-ECC9F3942E4B}">
                <a14:imgProps xmlns:a14="http://schemas.microsoft.com/office/drawing/2010/main">
                  <a14:imgLayer r:embed="rId3">
                    <a14:imgEffect>
                      <a14:artisticLineDrawing trans="36000" pencilSize="12"/>
                    </a14:imgEffect>
                  </a14:imgLayer>
                </a14:imgProps>
              </a:ext>
            </a:extLst>
          </a:blip>
          <a:stretch>
            <a:fillRect/>
          </a:stretch>
        </p:blipFill>
        <p:spPr>
          <a:xfrm>
            <a:off x="6323459" y="4893782"/>
            <a:ext cx="1040026" cy="661457"/>
          </a:xfrm>
          <a:prstGeom prst="rect">
            <a:avLst/>
          </a:prstGeom>
        </p:spPr>
      </p:pic>
      <p:sp>
        <p:nvSpPr>
          <p:cNvPr id="2" name="Title 1"/>
          <p:cNvSpPr>
            <a:spLocks noGrp="1"/>
          </p:cNvSpPr>
          <p:nvPr>
            <p:ph type="title"/>
          </p:nvPr>
        </p:nvSpPr>
        <p:spPr/>
        <p:txBody>
          <a:bodyPr/>
          <a:lstStyle/>
          <a:p>
            <a:r>
              <a:rPr lang="en-US" dirty="0" smtClean="0"/>
              <a:t>Origin-Bound CAPTCHA</a:t>
            </a:r>
            <a:endParaRPr lang="en-US" dirty="0"/>
          </a:p>
        </p:txBody>
      </p:sp>
      <p:sp>
        <p:nvSpPr>
          <p:cNvPr id="3" name="Content Placeholder 2"/>
          <p:cNvSpPr>
            <a:spLocks noGrp="1"/>
          </p:cNvSpPr>
          <p:nvPr>
            <p:ph idx="1"/>
          </p:nvPr>
        </p:nvSpPr>
        <p:spPr>
          <a:xfrm>
            <a:off x="1093911" y="1403046"/>
            <a:ext cx="7498080" cy="5410200"/>
          </a:xfrm>
        </p:spPr>
        <p:txBody>
          <a:bodyPr>
            <a:normAutofit/>
          </a:bodyPr>
          <a:lstStyle/>
          <a:p>
            <a:r>
              <a:rPr lang="en-US" sz="2000" dirty="0" smtClean="0"/>
              <a:t>Insight: make the content of CAPTCHA bound to the identity of the server, (e.g., the public key), and verifiable to the user</a:t>
            </a:r>
          </a:p>
          <a:p>
            <a:r>
              <a:rPr lang="en-US" sz="2000" dirty="0" smtClean="0"/>
              <a:t>Assuming such primitive exists:</a:t>
            </a:r>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r>
              <a:rPr lang="en-US" sz="2000" dirty="0" smtClean="0"/>
              <a:t>CAPTCHA becomes “non-transferable”, binds to an end point of an established SSL connection</a:t>
            </a:r>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p:txBody>
      </p:sp>
      <p:pic>
        <p:nvPicPr>
          <p:cNvPr id="5" name="Content Placeholder 5"/>
          <p:cNvPicPr>
            <a:picLocks noChangeAspect="1"/>
          </p:cNvPicPr>
          <p:nvPr/>
        </p:nvPicPr>
        <p:blipFill>
          <a:blip r:embed="rId4"/>
          <a:srcRect t="1154" b="1154"/>
          <a:stretch>
            <a:fillRect/>
          </a:stretch>
        </p:blipFill>
        <p:spPr>
          <a:xfrm>
            <a:off x="7309989" y="2709857"/>
            <a:ext cx="2383544" cy="1526050"/>
          </a:xfrm>
          <a:prstGeom prst="rect">
            <a:avLst/>
          </a:prstGeom>
        </p:spPr>
      </p:pic>
      <p:pic>
        <p:nvPicPr>
          <p:cNvPr id="6" name="Picture 2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3911" y="2726016"/>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 name="TextBox 6"/>
          <p:cNvSpPr txBox="1"/>
          <p:nvPr/>
        </p:nvSpPr>
        <p:spPr>
          <a:xfrm>
            <a:off x="1284095" y="3816606"/>
            <a:ext cx="1231970" cy="369332"/>
          </a:xfrm>
          <a:prstGeom prst="rect">
            <a:avLst/>
          </a:prstGeom>
          <a:noFill/>
        </p:spPr>
        <p:txBody>
          <a:bodyPr wrap="square" rtlCol="0">
            <a:spAutoFit/>
          </a:bodyPr>
          <a:lstStyle/>
          <a:p>
            <a:r>
              <a:rPr lang="en-US" dirty="0" smtClean="0"/>
              <a:t> User</a:t>
            </a:r>
            <a:endParaRPr lang="en-US" dirty="0"/>
          </a:p>
        </p:txBody>
      </p:sp>
      <p:sp>
        <p:nvSpPr>
          <p:cNvPr id="8" name="TextBox 7"/>
          <p:cNvSpPr txBox="1"/>
          <p:nvPr/>
        </p:nvSpPr>
        <p:spPr>
          <a:xfrm>
            <a:off x="7956997" y="4108146"/>
            <a:ext cx="1451473" cy="369332"/>
          </a:xfrm>
          <a:prstGeom prst="rect">
            <a:avLst/>
          </a:prstGeom>
          <a:noFill/>
        </p:spPr>
        <p:txBody>
          <a:bodyPr wrap="square" rtlCol="0">
            <a:spAutoFit/>
          </a:bodyPr>
          <a:lstStyle/>
          <a:p>
            <a:r>
              <a:rPr lang="en-US" dirty="0" smtClean="0"/>
              <a:t>amazon</a:t>
            </a:r>
            <a:endParaRPr lang="en-US" dirty="0"/>
          </a:p>
        </p:txBody>
      </p:sp>
      <p:sp>
        <p:nvSpPr>
          <p:cNvPr id="9" name="Left-Right Arrow 8"/>
          <p:cNvSpPr/>
          <p:nvPr/>
        </p:nvSpPr>
        <p:spPr>
          <a:xfrm>
            <a:off x="2649697" y="3472882"/>
            <a:ext cx="1788988" cy="188269"/>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Left-Right Arrow 9"/>
          <p:cNvSpPr/>
          <p:nvPr/>
        </p:nvSpPr>
        <p:spPr>
          <a:xfrm>
            <a:off x="5908188" y="3472883"/>
            <a:ext cx="1788988" cy="188268"/>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6"/>
          <a:stretch>
            <a:fillRect/>
          </a:stretch>
        </p:blipFill>
        <p:spPr>
          <a:xfrm>
            <a:off x="3248474" y="3709393"/>
            <a:ext cx="578620" cy="578620"/>
          </a:xfrm>
          <a:prstGeom prst="rect">
            <a:avLst/>
          </a:prstGeom>
        </p:spPr>
      </p:pic>
      <p:pic>
        <p:nvPicPr>
          <p:cNvPr id="12" name="Picture 11"/>
          <p:cNvPicPr>
            <a:picLocks noChangeAspect="1"/>
          </p:cNvPicPr>
          <p:nvPr/>
        </p:nvPicPr>
        <p:blipFill>
          <a:blip r:embed="rId7"/>
          <a:stretch>
            <a:fillRect/>
          </a:stretch>
        </p:blipFill>
        <p:spPr>
          <a:xfrm>
            <a:off x="6445991" y="3675115"/>
            <a:ext cx="617697" cy="617697"/>
          </a:xfrm>
          <a:prstGeom prst="rect">
            <a:avLst/>
          </a:prstGeom>
        </p:spPr>
      </p:pic>
      <p:sp>
        <p:nvSpPr>
          <p:cNvPr id="13" name="TextBox 12"/>
          <p:cNvSpPr txBox="1"/>
          <p:nvPr/>
        </p:nvSpPr>
        <p:spPr>
          <a:xfrm>
            <a:off x="4573122" y="3969006"/>
            <a:ext cx="1231970" cy="369332"/>
          </a:xfrm>
          <a:prstGeom prst="rect">
            <a:avLst/>
          </a:prstGeom>
          <a:noFill/>
        </p:spPr>
        <p:txBody>
          <a:bodyPr wrap="square" rtlCol="0">
            <a:spAutoFit/>
          </a:bodyPr>
          <a:lstStyle/>
          <a:p>
            <a:r>
              <a:rPr lang="en-US" dirty="0" smtClean="0"/>
              <a:t>   Attacker</a:t>
            </a:r>
            <a:endParaRPr lang="en-US" dirty="0"/>
          </a:p>
        </p:txBody>
      </p:sp>
      <p:sp>
        <p:nvSpPr>
          <p:cNvPr id="15" name="Left Arrow 14"/>
          <p:cNvSpPr/>
          <p:nvPr/>
        </p:nvSpPr>
        <p:spPr>
          <a:xfrm>
            <a:off x="6018191" y="4644886"/>
            <a:ext cx="1788988" cy="13001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Left Arrow 15"/>
          <p:cNvSpPr/>
          <p:nvPr/>
        </p:nvSpPr>
        <p:spPr>
          <a:xfrm>
            <a:off x="2649697" y="4644886"/>
            <a:ext cx="1788988" cy="130010"/>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8"/>
          <a:stretch>
            <a:fillRect/>
          </a:stretch>
        </p:blipFill>
        <p:spPr>
          <a:xfrm>
            <a:off x="6444238" y="3002473"/>
            <a:ext cx="723512" cy="460154"/>
          </a:xfrm>
          <a:prstGeom prst="rect">
            <a:avLst/>
          </a:prstGeom>
        </p:spPr>
      </p:pic>
      <p:pic>
        <p:nvPicPr>
          <p:cNvPr id="20" name="Picture 19"/>
          <p:cNvPicPr>
            <a:picLocks noChangeAspect="1"/>
          </p:cNvPicPr>
          <p:nvPr/>
        </p:nvPicPr>
        <p:blipFill>
          <a:blip r:embed="rId9"/>
          <a:stretch>
            <a:fillRect/>
          </a:stretch>
        </p:blipFill>
        <p:spPr>
          <a:xfrm>
            <a:off x="3107255" y="3012728"/>
            <a:ext cx="719839" cy="449899"/>
          </a:xfrm>
          <a:prstGeom prst="rect">
            <a:avLst/>
          </a:prstGeom>
        </p:spPr>
      </p:pic>
      <p:pic>
        <p:nvPicPr>
          <p:cNvPr id="22" name="Picture 21"/>
          <p:cNvPicPr>
            <a:picLocks noChangeAspect="1"/>
          </p:cNvPicPr>
          <p:nvPr/>
        </p:nvPicPr>
        <p:blipFill>
          <a:blip r:embed="rId10">
            <a:extLst>
              <a:ext uri="{BEBA8EAE-BF5A-486C-A8C5-ECC9F3942E4B}">
                <a14:imgProps xmlns:a14="http://schemas.microsoft.com/office/drawing/2010/main">
                  <a14:imgLayer r:embed="rId11">
                    <a14:imgEffect>
                      <a14:artisticLineDrawing trans="24000" pencilSize="12"/>
                    </a14:imgEffect>
                  </a14:imgLayer>
                </a14:imgProps>
              </a:ext>
            </a:extLst>
          </a:blip>
          <a:stretch>
            <a:fillRect/>
          </a:stretch>
        </p:blipFill>
        <p:spPr>
          <a:xfrm>
            <a:off x="2967251" y="4905223"/>
            <a:ext cx="1040026" cy="650016"/>
          </a:xfrm>
          <a:prstGeom prst="rect">
            <a:avLst/>
          </a:prstGeom>
        </p:spPr>
      </p:pic>
      <p:sp>
        <p:nvSpPr>
          <p:cNvPr id="23" name="TextBox 22"/>
          <p:cNvSpPr txBox="1"/>
          <p:nvPr/>
        </p:nvSpPr>
        <p:spPr>
          <a:xfrm>
            <a:off x="820732" y="4292812"/>
            <a:ext cx="1695333" cy="646331"/>
          </a:xfrm>
          <a:prstGeom prst="rect">
            <a:avLst/>
          </a:prstGeom>
          <a:noFill/>
        </p:spPr>
        <p:txBody>
          <a:bodyPr wrap="none" rtlCol="0">
            <a:spAutoFit/>
          </a:bodyPr>
          <a:lstStyle/>
          <a:p>
            <a:r>
              <a:rPr lang="en-US" dirty="0" smtClean="0"/>
              <a:t>Browser add-on</a:t>
            </a:r>
          </a:p>
          <a:p>
            <a:r>
              <a:rPr lang="en-US" dirty="0" smtClean="0"/>
              <a:t>Stores</a:t>
            </a:r>
            <a:endParaRPr lang="en-US" dirty="0"/>
          </a:p>
        </p:txBody>
      </p:sp>
      <p:pic>
        <p:nvPicPr>
          <p:cNvPr id="24" name="Picture 23"/>
          <p:cNvPicPr>
            <a:picLocks noChangeAspect="1"/>
          </p:cNvPicPr>
          <p:nvPr/>
        </p:nvPicPr>
        <p:blipFill>
          <a:blip r:embed="rId9"/>
          <a:stretch>
            <a:fillRect/>
          </a:stretch>
        </p:blipFill>
        <p:spPr>
          <a:xfrm>
            <a:off x="1640046" y="4670114"/>
            <a:ext cx="430446" cy="269029"/>
          </a:xfrm>
          <a:prstGeom prst="rect">
            <a:avLst/>
          </a:prstGeom>
        </p:spPr>
      </p:pic>
      <p:pic>
        <p:nvPicPr>
          <p:cNvPr id="26" name="Picture 25"/>
          <p:cNvPicPr>
            <a:picLocks noChangeAspect="1"/>
          </p:cNvPicPr>
          <p:nvPr/>
        </p:nvPicPr>
        <p:blipFill>
          <a:blip r:embed="rId12"/>
          <a:stretch>
            <a:fillRect/>
          </a:stretch>
        </p:blipFill>
        <p:spPr>
          <a:xfrm>
            <a:off x="1284095" y="5004665"/>
            <a:ext cx="1089242" cy="940379"/>
          </a:xfrm>
          <a:prstGeom prst="rect">
            <a:avLst/>
          </a:prstGeom>
        </p:spPr>
      </p:pic>
      <p:pic>
        <p:nvPicPr>
          <p:cNvPr id="25" name="Picture 24"/>
          <p:cNvPicPr>
            <a:picLocks noChangeAspect="1"/>
          </p:cNvPicPr>
          <p:nvPr/>
        </p:nvPicPr>
        <p:blipFill>
          <a:blip r:embed="rId2">
            <a:extLst>
              <a:ext uri="{BEBA8EAE-BF5A-486C-A8C5-ECC9F3942E4B}">
                <a14:imgProps xmlns:a14="http://schemas.microsoft.com/office/drawing/2010/main">
                  <a14:imgLayer r:embed="rId3">
                    <a14:imgEffect>
                      <a14:artisticLineDrawing trans="36000" pencilSize="12"/>
                    </a14:imgEffect>
                  </a14:imgLayer>
                </a14:imgProps>
              </a:ext>
            </a:extLst>
          </a:blip>
          <a:stretch>
            <a:fillRect/>
          </a:stretch>
        </p:blipFill>
        <p:spPr>
          <a:xfrm>
            <a:off x="2967251" y="4893782"/>
            <a:ext cx="1040026" cy="661457"/>
          </a:xfrm>
          <a:prstGeom prst="rect">
            <a:avLst/>
          </a:prstGeom>
        </p:spPr>
      </p:pic>
      <p:pic>
        <p:nvPicPr>
          <p:cNvPr id="27" name="Picture 26"/>
          <p:cNvPicPr>
            <a:picLocks noChangeAspect="1"/>
          </p:cNvPicPr>
          <p:nvPr/>
        </p:nvPicPr>
        <p:blipFill>
          <a:blip r:embed="rId13"/>
          <a:stretch>
            <a:fillRect/>
          </a:stretch>
        </p:blipFill>
        <p:spPr>
          <a:xfrm>
            <a:off x="4573122" y="2787336"/>
            <a:ext cx="1131124" cy="1131124"/>
          </a:xfrm>
          <a:prstGeom prst="rect">
            <a:avLst/>
          </a:prstGeom>
        </p:spPr>
      </p:pic>
    </p:spTree>
    <p:extLst>
      <p:ext uri="{BB962C8B-B14F-4D97-AF65-F5344CB8AC3E}">
        <p14:creationId xmlns:p14="http://schemas.microsoft.com/office/powerpoint/2010/main" val="25580051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xit" presetSubtype="0" fill="hold" nodeType="withEffect">
                                  <p:stCondLst>
                                    <p:cond delay="0"/>
                                  </p:stCondLst>
                                  <p:childTnLst>
                                    <p:set>
                                      <p:cBhvr>
                                        <p:cTn id="62" dur="1" fill="hold">
                                          <p:stCondLst>
                                            <p:cond delay="0"/>
                                          </p:stCondLst>
                                        </p:cTn>
                                        <p:tgtEl>
                                          <p:spTgt spid="2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P spid="9" grpId="0" animBg="1"/>
      <p:bldP spid="10" grpId="0" animBg="1"/>
      <p:bldP spid="13" grpId="0"/>
      <p:bldP spid="15" grpId="0" animBg="1"/>
      <p:bldP spid="16" grpId="0" animBg="1"/>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Construction</a:t>
            </a:r>
            <a:endParaRPr lang="en-US" dirty="0"/>
          </a:p>
        </p:txBody>
      </p:sp>
      <p:sp>
        <p:nvSpPr>
          <p:cNvPr id="3" name="Content Placeholder 2"/>
          <p:cNvSpPr>
            <a:spLocks noGrp="1"/>
          </p:cNvSpPr>
          <p:nvPr>
            <p:ph idx="1"/>
          </p:nvPr>
        </p:nvSpPr>
        <p:spPr>
          <a:xfrm>
            <a:off x="1435608" y="1447800"/>
            <a:ext cx="7498080" cy="5410200"/>
          </a:xfrm>
        </p:spPr>
        <p:txBody>
          <a:bodyPr>
            <a:normAutofit fontScale="92500" lnSpcReduction="10000"/>
          </a:bodyPr>
          <a:lstStyle/>
          <a:p>
            <a:r>
              <a:rPr lang="en-US" sz="2800" dirty="0" smtClean="0"/>
              <a:t>An Origin-Bound-CAPTCHA consists of two traditional character-based CAPTCHAs:</a:t>
            </a:r>
          </a:p>
          <a:p>
            <a:pPr lvl="1"/>
            <a:r>
              <a:rPr lang="en-US" sz="2400" dirty="0" smtClean="0"/>
              <a:t>A: a random 30-bit salt </a:t>
            </a:r>
            <a:r>
              <a:rPr lang="en-US" sz="2400" i="1" dirty="0" smtClean="0"/>
              <a:t>s </a:t>
            </a:r>
            <a:r>
              <a:rPr lang="en-US" sz="2400" dirty="0" smtClean="0"/>
              <a:t>displayed in Base64 format</a:t>
            </a:r>
            <a:endParaRPr lang="en-US" sz="2400" i="1" dirty="0" smtClean="0"/>
          </a:p>
          <a:p>
            <a:pPr lvl="1"/>
            <a:endParaRPr lang="en-US" sz="2400" dirty="0" smtClean="0"/>
          </a:p>
          <a:p>
            <a:pPr lvl="1"/>
            <a:endParaRPr lang="en-US" sz="2400" dirty="0" smtClean="0"/>
          </a:p>
          <a:p>
            <a:pPr lvl="1"/>
            <a:r>
              <a:rPr lang="en-US" sz="2400" dirty="0" smtClean="0"/>
              <a:t>B: the first 36 bits of H(PK||s) displayed in Base64 format</a:t>
            </a:r>
          </a:p>
          <a:p>
            <a:endParaRPr lang="en-US" sz="2800" dirty="0" smtClean="0"/>
          </a:p>
          <a:p>
            <a:r>
              <a:rPr lang="en-US" sz="2800" dirty="0" smtClean="0"/>
              <a:t>User solves the two CAPTCHAs – a and b</a:t>
            </a:r>
          </a:p>
          <a:p>
            <a:r>
              <a:rPr lang="en-US" sz="2800" dirty="0" smtClean="0"/>
              <a:t>The browser add-on obtains the solutions and checks if </a:t>
            </a:r>
            <a:r>
              <a:rPr lang="en-US" sz="2800" i="1" dirty="0" smtClean="0"/>
              <a:t>H(PK||a)</a:t>
            </a:r>
            <a:r>
              <a:rPr lang="en-US" sz="2800" i="1" baseline="-25000" dirty="0" smtClean="0"/>
              <a:t>36</a:t>
            </a:r>
            <a:r>
              <a:rPr lang="en-US" sz="2800" i="1" dirty="0" smtClean="0"/>
              <a:t>=b</a:t>
            </a:r>
            <a:r>
              <a:rPr lang="en-US" sz="2800" dirty="0" smtClean="0"/>
              <a:t> </a:t>
            </a:r>
          </a:p>
          <a:p>
            <a:pPr lvl="1"/>
            <a:r>
              <a:rPr lang="en-US" sz="2400" dirty="0" smtClean="0"/>
              <a:t>If it verifies, sends the solutions back to the server</a:t>
            </a:r>
          </a:p>
          <a:p>
            <a:pPr lvl="1"/>
            <a:r>
              <a:rPr lang="en-US" sz="2400" dirty="0" smtClean="0"/>
              <a:t>It it does not verify, do not send the solution but ask another CAPTCHA challenge</a:t>
            </a:r>
            <a:endParaRPr lang="en-US" sz="2400" dirty="0"/>
          </a:p>
        </p:txBody>
      </p:sp>
      <p:pic>
        <p:nvPicPr>
          <p:cNvPr id="4" name="Picture 3"/>
          <p:cNvPicPr>
            <a:picLocks noChangeAspect="1"/>
          </p:cNvPicPr>
          <p:nvPr/>
        </p:nvPicPr>
        <p:blipFill rotWithShape="1">
          <a:blip r:embed="rId2"/>
          <a:srcRect l="19824" t="14448" r="31763" b="67106"/>
          <a:stretch/>
        </p:blipFill>
        <p:spPr>
          <a:xfrm>
            <a:off x="2457914" y="2680197"/>
            <a:ext cx="1752201" cy="634094"/>
          </a:xfrm>
          <a:prstGeom prst="rect">
            <a:avLst/>
          </a:prstGeom>
        </p:spPr>
      </p:pic>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2457914" y="3678650"/>
            <a:ext cx="2092211" cy="627663"/>
          </a:xfrm>
          <a:prstGeom prst="rect">
            <a:avLst/>
          </a:prstGeom>
        </p:spPr>
      </p:pic>
    </p:spTree>
    <p:extLst>
      <p:ext uri="{BB962C8B-B14F-4D97-AF65-F5344CB8AC3E}">
        <p14:creationId xmlns:p14="http://schemas.microsoft.com/office/powerpoint/2010/main" val="14210513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Analysis</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smtClean="0"/>
          </a:p>
          <a:p>
            <a:r>
              <a:rPr lang="en-US" dirty="0" smtClean="0"/>
              <a:t>S=			   , H(PK||S)</a:t>
            </a:r>
            <a:r>
              <a:rPr lang="en-US" baseline="-25000" dirty="0" smtClean="0"/>
              <a:t>24</a:t>
            </a:r>
            <a:r>
              <a:rPr lang="en-US" dirty="0" smtClean="0"/>
              <a:t>=</a:t>
            </a:r>
          </a:p>
          <a:p>
            <a:pPr marL="82296" indent="0">
              <a:buNone/>
            </a:pPr>
            <a:endParaRPr lang="en-US" dirty="0" smtClean="0"/>
          </a:p>
          <a:p>
            <a:r>
              <a:rPr lang="en-US" dirty="0" smtClean="0"/>
              <a:t>The attacker can certainly generate correct CAPTCHA for his faked certificate, but he still needs to solve the CAPTCHA from the server</a:t>
            </a:r>
          </a:p>
          <a:p>
            <a:r>
              <a:rPr lang="en-US" dirty="0" smtClean="0"/>
              <a:t>In order to successfully defeat the CAPTCHA, the attacker needs to come up with a PK’, such that </a:t>
            </a:r>
          </a:p>
          <a:p>
            <a:pPr lvl="1"/>
            <a:r>
              <a:rPr lang="en-US" dirty="0" smtClean="0"/>
              <a:t>H(PK’||s)</a:t>
            </a:r>
            <a:r>
              <a:rPr lang="en-US" baseline="-25000" dirty="0" smtClean="0"/>
              <a:t>36</a:t>
            </a:r>
            <a:r>
              <a:rPr lang="en-US" dirty="0" smtClean="0"/>
              <a:t>=H(PK||s)</a:t>
            </a:r>
            <a:r>
              <a:rPr lang="en-US" baseline="-25000" dirty="0" smtClean="0"/>
              <a:t>36</a:t>
            </a:r>
            <a:r>
              <a:rPr lang="en-US" dirty="0" smtClean="0"/>
              <a:t> for all 30 bits s</a:t>
            </a:r>
            <a:endParaRPr lang="en-US" dirty="0"/>
          </a:p>
        </p:txBody>
      </p:sp>
      <p:pic>
        <p:nvPicPr>
          <p:cNvPr id="4" name="Picture 3"/>
          <p:cNvPicPr>
            <a:picLocks noChangeAspect="1"/>
          </p:cNvPicPr>
          <p:nvPr/>
        </p:nvPicPr>
        <p:blipFill rotWithShape="1">
          <a:blip r:embed="rId2"/>
          <a:srcRect l="19824" t="14448" r="31763" b="67106"/>
          <a:stretch/>
        </p:blipFill>
        <p:spPr>
          <a:xfrm>
            <a:off x="2525761" y="1711723"/>
            <a:ext cx="1922206" cy="695616"/>
          </a:xfrm>
          <a:prstGeom prst="rect">
            <a:avLst/>
          </a:prstGeom>
        </p:spPr>
      </p:pic>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6655872" y="1711723"/>
            <a:ext cx="2092211" cy="627663"/>
          </a:xfrm>
          <a:prstGeom prst="rect">
            <a:avLst/>
          </a:prstGeom>
        </p:spPr>
      </p:pic>
    </p:spTree>
    <p:extLst>
      <p:ext uri="{BB962C8B-B14F-4D97-AF65-F5344CB8AC3E}">
        <p14:creationId xmlns:p14="http://schemas.microsoft.com/office/powerpoint/2010/main" val="11549175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Extensions &amp; Future Work</a:t>
            </a:r>
            <a:endParaRPr lang="en-US" dirty="0"/>
          </a:p>
        </p:txBody>
      </p:sp>
      <p:sp>
        <p:nvSpPr>
          <p:cNvPr id="3" name="Content Placeholder 2"/>
          <p:cNvSpPr>
            <a:spLocks noGrp="1"/>
          </p:cNvSpPr>
          <p:nvPr>
            <p:ph idx="1"/>
          </p:nvPr>
        </p:nvSpPr>
        <p:spPr/>
        <p:txBody>
          <a:bodyPr>
            <a:normAutofit lnSpcReduction="10000"/>
          </a:bodyPr>
          <a:lstStyle/>
          <a:p>
            <a:r>
              <a:rPr lang="en-US" dirty="0" smtClean="0"/>
              <a:t>Make Origin-Bound CAPTCHA bound to the connection as well</a:t>
            </a:r>
          </a:p>
          <a:p>
            <a:pPr lvl="1"/>
            <a:r>
              <a:rPr lang="en-US" dirty="0" smtClean="0"/>
              <a:t>Set B=H(PK||T||s), where T is the transcript of the just completed SSL handshake</a:t>
            </a:r>
          </a:p>
          <a:p>
            <a:pPr lvl="1"/>
            <a:r>
              <a:rPr lang="en-US" dirty="0" smtClean="0"/>
              <a:t>Pros:</a:t>
            </a:r>
          </a:p>
          <a:p>
            <a:pPr lvl="2"/>
            <a:r>
              <a:rPr lang="en-US" dirty="0" smtClean="0"/>
              <a:t>Much stronger salt</a:t>
            </a:r>
          </a:p>
          <a:p>
            <a:pPr lvl="2"/>
            <a:r>
              <a:rPr lang="en-US" dirty="0" smtClean="0"/>
              <a:t>Ensures freshness of the CAPTCHA, prevent CAPTCHA harvesting attack</a:t>
            </a:r>
          </a:p>
          <a:p>
            <a:pPr lvl="1"/>
            <a:r>
              <a:rPr lang="en-US" dirty="0" smtClean="0"/>
              <a:t>Cons:</a:t>
            </a:r>
          </a:p>
          <a:p>
            <a:pPr lvl="2"/>
            <a:r>
              <a:rPr lang="en-US" dirty="0" smtClean="0"/>
              <a:t>Needs to generate CAPTCHA on the fly, need to evaluate the impact on the performance</a:t>
            </a:r>
          </a:p>
          <a:p>
            <a:pPr marL="658368" lvl="2" indent="0">
              <a:buNone/>
            </a:pPr>
            <a:endParaRPr lang="en-US" dirty="0"/>
          </a:p>
        </p:txBody>
      </p:sp>
    </p:spTree>
    <p:extLst>
      <p:ext uri="{BB962C8B-B14F-4D97-AF65-F5344CB8AC3E}">
        <p14:creationId xmlns:p14="http://schemas.microsoft.com/office/powerpoint/2010/main" val="36948055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The design is not intended to solve the problem of the CA trust model, but to detect the occurrence of a Man-In-The-Middle attacks by exploiting the attack mechanics</a:t>
            </a:r>
          </a:p>
          <a:p>
            <a:r>
              <a:rPr lang="en-US" dirty="0" smtClean="0"/>
              <a:t>Does not depend on third party services</a:t>
            </a:r>
          </a:p>
          <a:p>
            <a:r>
              <a:rPr lang="en-US" dirty="0" smtClean="0"/>
              <a:t>Requires minimal server side collaboration (esp. since CAPTCHA is already deployed for most websites)</a:t>
            </a:r>
            <a:endParaRPr lang="en-US" dirty="0"/>
          </a:p>
        </p:txBody>
      </p:sp>
    </p:spTree>
    <p:extLst>
      <p:ext uri="{BB962C8B-B14F-4D97-AF65-F5344CB8AC3E}">
        <p14:creationId xmlns:p14="http://schemas.microsoft.com/office/powerpoint/2010/main" val="38012994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Detecting </a:t>
            </a:r>
            <a:r>
              <a:rPr lang="en-US" dirty="0" smtClean="0"/>
              <a:t>Automated SSL Man-In-The-Middle</a:t>
            </a:r>
            <a:r>
              <a:rPr lang="en-US" dirty="0"/>
              <a:t> </a:t>
            </a:r>
            <a:r>
              <a:rPr lang="en-US" dirty="0" smtClean="0"/>
              <a:t>Attack</a:t>
            </a:r>
            <a:endParaRPr lang="en-US" dirty="0"/>
          </a:p>
        </p:txBody>
      </p:sp>
    </p:spTree>
    <p:extLst>
      <p:ext uri="{BB962C8B-B14F-4D97-AF65-F5344CB8AC3E}">
        <p14:creationId xmlns:p14="http://schemas.microsoft.com/office/powerpoint/2010/main" val="86738060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Content Placeholder 2"/>
          <p:cNvSpPr>
            <a:spLocks noGrp="1"/>
          </p:cNvSpPr>
          <p:nvPr>
            <p:ph idx="1"/>
          </p:nvPr>
        </p:nvSpPr>
        <p:spPr/>
        <p:txBody>
          <a:bodyPr/>
          <a:lstStyle/>
          <a:p>
            <a:endParaRPr lang="en-US" dirty="0" smtClean="0"/>
          </a:p>
          <a:p>
            <a:endParaRPr lang="en-US" dirty="0"/>
          </a:p>
          <a:p>
            <a:pPr marL="82296" indent="0">
              <a:buNone/>
            </a:pPr>
            <a:r>
              <a:rPr lang="en-US" dirty="0"/>
              <a:t> </a:t>
            </a:r>
            <a:r>
              <a:rPr lang="en-US" dirty="0" smtClean="0"/>
              <a:t>  </a:t>
            </a:r>
            <a:r>
              <a:rPr lang="en-US" sz="3600" b="1" dirty="0" smtClean="0">
                <a:solidFill>
                  <a:srgbClr val="FF6600"/>
                </a:solidFill>
              </a:rPr>
              <a:t>Thank you for your attention!</a:t>
            </a:r>
            <a:endParaRPr lang="en-US" sz="3600" b="1" dirty="0">
              <a:solidFill>
                <a:srgbClr val="FF6600"/>
              </a:solidFill>
            </a:endParaRPr>
          </a:p>
        </p:txBody>
      </p:sp>
    </p:spTree>
    <p:extLst>
      <p:ext uri="{BB962C8B-B14F-4D97-AF65-F5344CB8AC3E}">
        <p14:creationId xmlns:p14="http://schemas.microsoft.com/office/powerpoint/2010/main" val="144215124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5"/>
          <p:cNvPicPr>
            <a:picLocks noChangeAspect="1"/>
          </p:cNvPicPr>
          <p:nvPr/>
        </p:nvPicPr>
        <p:blipFill>
          <a:blip r:embed="rId2"/>
          <a:srcRect t="1154" b="1154"/>
          <a:stretch>
            <a:fillRect/>
          </a:stretch>
        </p:blipFill>
        <p:spPr>
          <a:xfrm>
            <a:off x="7309989" y="2581485"/>
            <a:ext cx="2383544" cy="1526050"/>
          </a:xfrm>
          <a:prstGeom prst="rect">
            <a:avLst/>
          </a:prstGeom>
        </p:spPr>
      </p:pic>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a:xfrm>
            <a:off x="1435608" y="1447800"/>
            <a:ext cx="7498080" cy="5410200"/>
          </a:xfrm>
        </p:spPr>
        <p:txBody>
          <a:bodyPr>
            <a:normAutofit fontScale="77500" lnSpcReduction="20000"/>
          </a:bodyPr>
          <a:lstStyle/>
          <a:p>
            <a:r>
              <a:rPr lang="en-US" dirty="0" smtClean="0"/>
              <a:t>Well known SSL Man-in-the-middle attack using invalid certificates</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endParaRPr lang="en-US" dirty="0"/>
          </a:p>
          <a:p>
            <a:r>
              <a:rPr lang="en-US" dirty="0" smtClean="0"/>
              <a:t>Attacker acts like a proxy to relay data between the user and the webserver. He sees all the data and can can modify arbitrarily. </a:t>
            </a:r>
          </a:p>
          <a:p>
            <a:endParaRPr lang="en-US" dirty="0"/>
          </a:p>
          <a:p>
            <a:endParaRPr lang="en-US" dirty="0"/>
          </a:p>
        </p:txBody>
      </p:sp>
      <p:pic>
        <p:nvPicPr>
          <p:cNvPr id="6" name="Picture 2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911" y="2597644"/>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 name="TextBox 6"/>
          <p:cNvSpPr txBox="1"/>
          <p:nvPr/>
        </p:nvSpPr>
        <p:spPr>
          <a:xfrm>
            <a:off x="1284095" y="3688234"/>
            <a:ext cx="1231970" cy="369332"/>
          </a:xfrm>
          <a:prstGeom prst="rect">
            <a:avLst/>
          </a:prstGeom>
          <a:noFill/>
        </p:spPr>
        <p:txBody>
          <a:bodyPr wrap="square" rtlCol="0">
            <a:spAutoFit/>
          </a:bodyPr>
          <a:lstStyle/>
          <a:p>
            <a:r>
              <a:rPr lang="en-US" dirty="0"/>
              <a:t> </a:t>
            </a:r>
            <a:r>
              <a:rPr lang="en-US" dirty="0" smtClean="0"/>
              <a:t>User</a:t>
            </a:r>
            <a:endParaRPr lang="en-US" dirty="0"/>
          </a:p>
        </p:txBody>
      </p:sp>
      <p:sp>
        <p:nvSpPr>
          <p:cNvPr id="8" name="TextBox 7"/>
          <p:cNvSpPr txBox="1"/>
          <p:nvPr/>
        </p:nvSpPr>
        <p:spPr>
          <a:xfrm>
            <a:off x="7956997" y="3979774"/>
            <a:ext cx="1451473" cy="369332"/>
          </a:xfrm>
          <a:prstGeom prst="rect">
            <a:avLst/>
          </a:prstGeom>
          <a:noFill/>
        </p:spPr>
        <p:txBody>
          <a:bodyPr wrap="square" rtlCol="0">
            <a:spAutoFit/>
          </a:bodyPr>
          <a:lstStyle/>
          <a:p>
            <a:r>
              <a:rPr lang="en-US" dirty="0" smtClean="0"/>
              <a:t>amazon</a:t>
            </a:r>
            <a:endParaRPr lang="en-US" dirty="0"/>
          </a:p>
        </p:txBody>
      </p:sp>
      <p:sp>
        <p:nvSpPr>
          <p:cNvPr id="9" name="Left-Right Arrow 8"/>
          <p:cNvSpPr/>
          <p:nvPr/>
        </p:nvSpPr>
        <p:spPr>
          <a:xfrm>
            <a:off x="2649697" y="3344510"/>
            <a:ext cx="1788988" cy="188269"/>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4"/>
          <a:stretch>
            <a:fillRect/>
          </a:stretch>
        </p:blipFill>
        <p:spPr>
          <a:xfrm>
            <a:off x="6444238" y="2733276"/>
            <a:ext cx="723512" cy="460154"/>
          </a:xfrm>
          <a:prstGeom prst="rect">
            <a:avLst/>
          </a:prstGeom>
        </p:spPr>
      </p:pic>
      <p:pic>
        <p:nvPicPr>
          <p:cNvPr id="12" name="Picture 11"/>
          <p:cNvPicPr>
            <a:picLocks noChangeAspect="1"/>
          </p:cNvPicPr>
          <p:nvPr/>
        </p:nvPicPr>
        <p:blipFill>
          <a:blip r:embed="rId5"/>
          <a:stretch>
            <a:fillRect/>
          </a:stretch>
        </p:blipFill>
        <p:spPr>
          <a:xfrm>
            <a:off x="3162106" y="2733276"/>
            <a:ext cx="664988" cy="513609"/>
          </a:xfrm>
          <a:prstGeom prst="rect">
            <a:avLst/>
          </a:prstGeom>
        </p:spPr>
      </p:pic>
      <p:sp>
        <p:nvSpPr>
          <p:cNvPr id="14" name="Left-Right Arrow 13"/>
          <p:cNvSpPr/>
          <p:nvPr/>
        </p:nvSpPr>
        <p:spPr>
          <a:xfrm>
            <a:off x="5908188" y="3344510"/>
            <a:ext cx="1788988" cy="188269"/>
          </a:xfrm>
          <a:prstGeom prst="lef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6"/>
          <a:stretch>
            <a:fillRect/>
          </a:stretch>
        </p:blipFill>
        <p:spPr>
          <a:xfrm>
            <a:off x="3248474" y="3581021"/>
            <a:ext cx="578620" cy="578620"/>
          </a:xfrm>
          <a:prstGeom prst="rect">
            <a:avLst/>
          </a:prstGeom>
        </p:spPr>
      </p:pic>
      <p:pic>
        <p:nvPicPr>
          <p:cNvPr id="16" name="Picture 15"/>
          <p:cNvPicPr>
            <a:picLocks noChangeAspect="1"/>
          </p:cNvPicPr>
          <p:nvPr/>
        </p:nvPicPr>
        <p:blipFill>
          <a:blip r:embed="rId7"/>
          <a:stretch>
            <a:fillRect/>
          </a:stretch>
        </p:blipFill>
        <p:spPr>
          <a:xfrm>
            <a:off x="6445991" y="3546743"/>
            <a:ext cx="617697" cy="617697"/>
          </a:xfrm>
          <a:prstGeom prst="rect">
            <a:avLst/>
          </a:prstGeom>
        </p:spPr>
      </p:pic>
      <p:sp>
        <p:nvSpPr>
          <p:cNvPr id="17" name="TextBox 16"/>
          <p:cNvSpPr txBox="1"/>
          <p:nvPr/>
        </p:nvSpPr>
        <p:spPr>
          <a:xfrm>
            <a:off x="4573122" y="3840634"/>
            <a:ext cx="1231970" cy="369332"/>
          </a:xfrm>
          <a:prstGeom prst="rect">
            <a:avLst/>
          </a:prstGeom>
          <a:noFill/>
        </p:spPr>
        <p:txBody>
          <a:bodyPr wrap="square" rtlCol="0">
            <a:spAutoFit/>
          </a:bodyPr>
          <a:lstStyle/>
          <a:p>
            <a:r>
              <a:rPr lang="en-US" dirty="0" smtClean="0"/>
              <a:t>   Attacker</a:t>
            </a:r>
            <a:endParaRPr lang="en-US" dirty="0"/>
          </a:p>
        </p:txBody>
      </p:sp>
      <p:sp>
        <p:nvSpPr>
          <p:cNvPr id="18" name="TextBox 17"/>
          <p:cNvSpPr txBox="1"/>
          <p:nvPr/>
        </p:nvSpPr>
        <p:spPr>
          <a:xfrm>
            <a:off x="1277662" y="4177595"/>
            <a:ext cx="1231970" cy="923330"/>
          </a:xfrm>
          <a:prstGeom prst="rect">
            <a:avLst/>
          </a:prstGeom>
          <a:noFill/>
        </p:spPr>
        <p:txBody>
          <a:bodyPr wrap="square" rtlCol="0">
            <a:spAutoFit/>
          </a:bodyPr>
          <a:lstStyle/>
          <a:p>
            <a:r>
              <a:rPr lang="en-US" dirty="0" smtClean="0">
                <a:solidFill>
                  <a:srgbClr val="FF0000"/>
                </a:solidFill>
              </a:rPr>
              <a:t>Bogus certificate warning!</a:t>
            </a:r>
            <a:endParaRPr lang="en-US" dirty="0">
              <a:solidFill>
                <a:srgbClr val="FF0000"/>
              </a:solidFill>
            </a:endParaRPr>
          </a:p>
        </p:txBody>
      </p:sp>
      <p:sp>
        <p:nvSpPr>
          <p:cNvPr id="19" name="TextBox 18"/>
          <p:cNvSpPr txBox="1"/>
          <p:nvPr/>
        </p:nvSpPr>
        <p:spPr>
          <a:xfrm>
            <a:off x="3074976" y="4919624"/>
            <a:ext cx="953318" cy="369332"/>
          </a:xfrm>
          <a:prstGeom prst="rect">
            <a:avLst/>
          </a:prstGeom>
          <a:noFill/>
        </p:spPr>
        <p:txBody>
          <a:bodyPr wrap="none" rtlCol="0">
            <a:spAutoFit/>
          </a:bodyPr>
          <a:lstStyle/>
          <a:p>
            <a:r>
              <a:rPr lang="en-US" dirty="0" smtClean="0"/>
              <a:t>Share k</a:t>
            </a:r>
            <a:r>
              <a:rPr lang="en-US" baseline="-25000" dirty="0" smtClean="0"/>
              <a:t>1</a:t>
            </a:r>
            <a:endParaRPr lang="en-US" dirty="0"/>
          </a:p>
        </p:txBody>
      </p:sp>
      <p:cxnSp>
        <p:nvCxnSpPr>
          <p:cNvPr id="21" name="Straight Arrow Connector 20"/>
          <p:cNvCxnSpPr>
            <a:endCxn id="19" idx="0"/>
          </p:cNvCxnSpPr>
          <p:nvPr/>
        </p:nvCxnSpPr>
        <p:spPr>
          <a:xfrm>
            <a:off x="2236911" y="4164440"/>
            <a:ext cx="1314724" cy="7551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endCxn id="19" idx="0"/>
          </p:cNvCxnSpPr>
          <p:nvPr/>
        </p:nvCxnSpPr>
        <p:spPr>
          <a:xfrm flipH="1">
            <a:off x="3551635" y="4209966"/>
            <a:ext cx="1421705" cy="7096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6356671" y="4981838"/>
            <a:ext cx="953318" cy="369332"/>
          </a:xfrm>
          <a:prstGeom prst="rect">
            <a:avLst/>
          </a:prstGeom>
          <a:noFill/>
        </p:spPr>
        <p:txBody>
          <a:bodyPr wrap="none" rtlCol="0">
            <a:spAutoFit/>
          </a:bodyPr>
          <a:lstStyle/>
          <a:p>
            <a:r>
              <a:rPr lang="en-US" dirty="0" smtClean="0"/>
              <a:t>Share k</a:t>
            </a:r>
            <a:r>
              <a:rPr lang="en-US" baseline="-25000" dirty="0"/>
              <a:t>2</a:t>
            </a:r>
            <a:endParaRPr lang="en-US" dirty="0"/>
          </a:p>
        </p:txBody>
      </p:sp>
      <p:cxnSp>
        <p:nvCxnSpPr>
          <p:cNvPr id="30" name="Straight Arrow Connector 29"/>
          <p:cNvCxnSpPr>
            <a:endCxn id="29" idx="0"/>
          </p:cNvCxnSpPr>
          <p:nvPr/>
        </p:nvCxnSpPr>
        <p:spPr>
          <a:xfrm>
            <a:off x="5518606" y="4226654"/>
            <a:ext cx="1314724" cy="7551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endCxn id="29" idx="0"/>
          </p:cNvCxnSpPr>
          <p:nvPr/>
        </p:nvCxnSpPr>
        <p:spPr>
          <a:xfrm flipH="1">
            <a:off x="6833330" y="4272180"/>
            <a:ext cx="1421707" cy="7096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a:blip r:embed="rId8"/>
          <a:stretch>
            <a:fillRect/>
          </a:stretch>
        </p:blipFill>
        <p:spPr>
          <a:xfrm>
            <a:off x="4573122" y="2778948"/>
            <a:ext cx="1131124" cy="1131124"/>
          </a:xfrm>
          <a:prstGeom prst="rect">
            <a:avLst/>
          </a:prstGeom>
        </p:spPr>
      </p:pic>
    </p:spTree>
    <p:extLst>
      <p:ext uri="{BB962C8B-B14F-4D97-AF65-F5344CB8AC3E}">
        <p14:creationId xmlns:p14="http://schemas.microsoft.com/office/powerpoint/2010/main" val="24795942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8" grpId="0"/>
      <p:bldP spid="9" grpId="0" animBg="1"/>
      <p:bldP spid="14" grpId="0" animBg="1"/>
      <p:bldP spid="17" grpId="0"/>
      <p:bldP spid="18" grpId="0"/>
      <p:bldP spid="19" grpId="0"/>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More Dangerous Attack</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smtClean="0"/>
              <a:t>Attacker is able to obtain legitimate certificates to conduct automated Man-In-The-Middle attack to covertly intercept secure communications</a:t>
            </a:r>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smtClean="0"/>
          </a:p>
          <a:p>
            <a:r>
              <a:rPr lang="en-US" sz="2800" dirty="0" smtClean="0"/>
              <a:t>Even cautious </a:t>
            </a:r>
            <a:r>
              <a:rPr lang="en-US" sz="2800" dirty="0"/>
              <a:t>u</a:t>
            </a:r>
            <a:r>
              <a:rPr lang="en-US" sz="2800" dirty="0" smtClean="0"/>
              <a:t>ser cannot detect the attack!</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5" name="Content Placeholder 5"/>
          <p:cNvPicPr>
            <a:picLocks noChangeAspect="1"/>
          </p:cNvPicPr>
          <p:nvPr/>
        </p:nvPicPr>
        <p:blipFill>
          <a:blip r:embed="rId2"/>
          <a:srcRect t="1154" b="1154"/>
          <a:stretch>
            <a:fillRect/>
          </a:stretch>
        </p:blipFill>
        <p:spPr>
          <a:xfrm>
            <a:off x="7309989" y="2749031"/>
            <a:ext cx="2383544" cy="1526050"/>
          </a:xfrm>
          <a:prstGeom prst="rect">
            <a:avLst/>
          </a:prstGeom>
        </p:spPr>
      </p:pic>
      <p:pic>
        <p:nvPicPr>
          <p:cNvPr id="6" name="Picture 2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911" y="2765190"/>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 name="TextBox 6"/>
          <p:cNvSpPr txBox="1"/>
          <p:nvPr/>
        </p:nvSpPr>
        <p:spPr>
          <a:xfrm>
            <a:off x="1284095" y="3855780"/>
            <a:ext cx="1231970" cy="369332"/>
          </a:xfrm>
          <a:prstGeom prst="rect">
            <a:avLst/>
          </a:prstGeom>
          <a:noFill/>
        </p:spPr>
        <p:txBody>
          <a:bodyPr wrap="square" rtlCol="0">
            <a:spAutoFit/>
          </a:bodyPr>
          <a:lstStyle/>
          <a:p>
            <a:r>
              <a:rPr lang="en-US" dirty="0" smtClean="0"/>
              <a:t> User</a:t>
            </a:r>
            <a:endParaRPr lang="en-US" dirty="0"/>
          </a:p>
        </p:txBody>
      </p:sp>
      <p:sp>
        <p:nvSpPr>
          <p:cNvPr id="8" name="TextBox 7"/>
          <p:cNvSpPr txBox="1"/>
          <p:nvPr/>
        </p:nvSpPr>
        <p:spPr>
          <a:xfrm>
            <a:off x="7956997" y="4147320"/>
            <a:ext cx="1451473" cy="369332"/>
          </a:xfrm>
          <a:prstGeom prst="rect">
            <a:avLst/>
          </a:prstGeom>
          <a:noFill/>
        </p:spPr>
        <p:txBody>
          <a:bodyPr wrap="square" rtlCol="0">
            <a:spAutoFit/>
          </a:bodyPr>
          <a:lstStyle/>
          <a:p>
            <a:r>
              <a:rPr lang="en-US" dirty="0" smtClean="0"/>
              <a:t>amazon</a:t>
            </a:r>
            <a:endParaRPr lang="en-US" dirty="0"/>
          </a:p>
        </p:txBody>
      </p:sp>
      <p:sp>
        <p:nvSpPr>
          <p:cNvPr id="9" name="Left-Right Arrow 8"/>
          <p:cNvSpPr/>
          <p:nvPr/>
        </p:nvSpPr>
        <p:spPr>
          <a:xfrm>
            <a:off x="2649697" y="3512056"/>
            <a:ext cx="1788988" cy="188269"/>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6444238" y="2900822"/>
            <a:ext cx="723512" cy="460154"/>
          </a:xfrm>
          <a:prstGeom prst="rect">
            <a:avLst/>
          </a:prstGeom>
        </p:spPr>
      </p:pic>
      <p:sp>
        <p:nvSpPr>
          <p:cNvPr id="12" name="Left-Right Arrow 11"/>
          <p:cNvSpPr/>
          <p:nvPr/>
        </p:nvSpPr>
        <p:spPr>
          <a:xfrm>
            <a:off x="5908188" y="3512056"/>
            <a:ext cx="1788988" cy="188269"/>
          </a:xfrm>
          <a:prstGeom prst="lef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5"/>
          <a:stretch>
            <a:fillRect/>
          </a:stretch>
        </p:blipFill>
        <p:spPr>
          <a:xfrm>
            <a:off x="3248474" y="3748567"/>
            <a:ext cx="578620" cy="578620"/>
          </a:xfrm>
          <a:prstGeom prst="rect">
            <a:avLst/>
          </a:prstGeom>
        </p:spPr>
      </p:pic>
      <p:pic>
        <p:nvPicPr>
          <p:cNvPr id="14" name="Picture 13"/>
          <p:cNvPicPr>
            <a:picLocks noChangeAspect="1"/>
          </p:cNvPicPr>
          <p:nvPr/>
        </p:nvPicPr>
        <p:blipFill>
          <a:blip r:embed="rId6"/>
          <a:stretch>
            <a:fillRect/>
          </a:stretch>
        </p:blipFill>
        <p:spPr>
          <a:xfrm>
            <a:off x="6445991" y="3714289"/>
            <a:ext cx="617697" cy="617697"/>
          </a:xfrm>
          <a:prstGeom prst="rect">
            <a:avLst/>
          </a:prstGeom>
        </p:spPr>
      </p:pic>
      <p:sp>
        <p:nvSpPr>
          <p:cNvPr id="15" name="TextBox 14"/>
          <p:cNvSpPr txBox="1"/>
          <p:nvPr/>
        </p:nvSpPr>
        <p:spPr>
          <a:xfrm>
            <a:off x="4573122" y="4008180"/>
            <a:ext cx="1231970" cy="369332"/>
          </a:xfrm>
          <a:prstGeom prst="rect">
            <a:avLst/>
          </a:prstGeom>
          <a:noFill/>
        </p:spPr>
        <p:txBody>
          <a:bodyPr wrap="square" rtlCol="0">
            <a:spAutoFit/>
          </a:bodyPr>
          <a:lstStyle/>
          <a:p>
            <a:r>
              <a:rPr lang="en-US" dirty="0" smtClean="0"/>
              <a:t>   Attacker</a:t>
            </a:r>
            <a:endParaRPr lang="en-US" dirty="0"/>
          </a:p>
        </p:txBody>
      </p:sp>
      <p:sp>
        <p:nvSpPr>
          <p:cNvPr id="16" name="TextBox 15"/>
          <p:cNvSpPr txBox="1"/>
          <p:nvPr/>
        </p:nvSpPr>
        <p:spPr>
          <a:xfrm>
            <a:off x="1277662" y="4345141"/>
            <a:ext cx="1231970" cy="923330"/>
          </a:xfrm>
          <a:prstGeom prst="rect">
            <a:avLst/>
          </a:prstGeom>
          <a:noFill/>
        </p:spPr>
        <p:txBody>
          <a:bodyPr wrap="square" rtlCol="0">
            <a:spAutoFit/>
          </a:bodyPr>
          <a:lstStyle/>
          <a:p>
            <a:r>
              <a:rPr lang="en-US" dirty="0" smtClean="0">
                <a:solidFill>
                  <a:srgbClr val="FF0000"/>
                </a:solidFill>
              </a:rPr>
              <a:t>No certificate warning!</a:t>
            </a:r>
            <a:endParaRPr lang="en-US" dirty="0">
              <a:solidFill>
                <a:srgbClr val="FF0000"/>
              </a:solidFill>
            </a:endParaRPr>
          </a:p>
        </p:txBody>
      </p:sp>
      <p:sp>
        <p:nvSpPr>
          <p:cNvPr id="17" name="TextBox 16"/>
          <p:cNvSpPr txBox="1"/>
          <p:nvPr/>
        </p:nvSpPr>
        <p:spPr>
          <a:xfrm>
            <a:off x="3074976" y="5087170"/>
            <a:ext cx="953318" cy="369332"/>
          </a:xfrm>
          <a:prstGeom prst="rect">
            <a:avLst/>
          </a:prstGeom>
          <a:noFill/>
        </p:spPr>
        <p:txBody>
          <a:bodyPr wrap="none" rtlCol="0">
            <a:spAutoFit/>
          </a:bodyPr>
          <a:lstStyle/>
          <a:p>
            <a:r>
              <a:rPr lang="en-US" dirty="0" smtClean="0"/>
              <a:t>Share k</a:t>
            </a:r>
            <a:r>
              <a:rPr lang="en-US" baseline="-25000" dirty="0" smtClean="0"/>
              <a:t>1</a:t>
            </a:r>
            <a:endParaRPr lang="en-US" dirty="0"/>
          </a:p>
        </p:txBody>
      </p:sp>
      <p:cxnSp>
        <p:nvCxnSpPr>
          <p:cNvPr id="18" name="Straight Arrow Connector 17"/>
          <p:cNvCxnSpPr>
            <a:endCxn id="17" idx="0"/>
          </p:cNvCxnSpPr>
          <p:nvPr/>
        </p:nvCxnSpPr>
        <p:spPr>
          <a:xfrm>
            <a:off x="2236911" y="4331986"/>
            <a:ext cx="1314724" cy="7551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endCxn id="17" idx="0"/>
          </p:cNvCxnSpPr>
          <p:nvPr/>
        </p:nvCxnSpPr>
        <p:spPr>
          <a:xfrm flipH="1">
            <a:off x="3551635" y="4377512"/>
            <a:ext cx="1421705" cy="7096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6356671" y="5149384"/>
            <a:ext cx="953318" cy="369332"/>
          </a:xfrm>
          <a:prstGeom prst="rect">
            <a:avLst/>
          </a:prstGeom>
          <a:noFill/>
        </p:spPr>
        <p:txBody>
          <a:bodyPr wrap="none" rtlCol="0">
            <a:spAutoFit/>
          </a:bodyPr>
          <a:lstStyle/>
          <a:p>
            <a:r>
              <a:rPr lang="en-US" dirty="0" smtClean="0"/>
              <a:t>Share k</a:t>
            </a:r>
            <a:r>
              <a:rPr lang="en-US" baseline="-25000" dirty="0"/>
              <a:t>2</a:t>
            </a:r>
            <a:endParaRPr lang="en-US" dirty="0"/>
          </a:p>
        </p:txBody>
      </p:sp>
      <p:cxnSp>
        <p:nvCxnSpPr>
          <p:cNvPr id="21" name="Straight Arrow Connector 20"/>
          <p:cNvCxnSpPr>
            <a:endCxn id="20" idx="0"/>
          </p:cNvCxnSpPr>
          <p:nvPr/>
        </p:nvCxnSpPr>
        <p:spPr>
          <a:xfrm>
            <a:off x="5518606" y="4394200"/>
            <a:ext cx="1314724" cy="7551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endCxn id="20" idx="0"/>
          </p:cNvCxnSpPr>
          <p:nvPr/>
        </p:nvCxnSpPr>
        <p:spPr>
          <a:xfrm flipH="1">
            <a:off x="6833330" y="4439726"/>
            <a:ext cx="1421707" cy="7096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a:blip r:embed="rId7"/>
          <a:stretch>
            <a:fillRect/>
          </a:stretch>
        </p:blipFill>
        <p:spPr>
          <a:xfrm>
            <a:off x="3107255" y="2911077"/>
            <a:ext cx="719839" cy="449899"/>
          </a:xfrm>
          <a:prstGeom prst="rect">
            <a:avLst/>
          </a:prstGeom>
        </p:spPr>
      </p:pic>
      <p:pic>
        <p:nvPicPr>
          <p:cNvPr id="24" name="Picture 23"/>
          <p:cNvPicPr>
            <a:picLocks noChangeAspect="1"/>
          </p:cNvPicPr>
          <p:nvPr/>
        </p:nvPicPr>
        <p:blipFill>
          <a:blip r:embed="rId8"/>
          <a:stretch>
            <a:fillRect/>
          </a:stretch>
        </p:blipFill>
        <p:spPr>
          <a:xfrm>
            <a:off x="4573122" y="2911077"/>
            <a:ext cx="1131124" cy="1131124"/>
          </a:xfrm>
          <a:prstGeom prst="rect">
            <a:avLst/>
          </a:prstGeom>
        </p:spPr>
      </p:pic>
    </p:spTree>
    <p:extLst>
      <p:ext uri="{BB962C8B-B14F-4D97-AF65-F5344CB8AC3E}">
        <p14:creationId xmlns:p14="http://schemas.microsoft.com/office/powerpoint/2010/main" val="6632481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8" grpId="0"/>
      <p:bldP spid="9" grpId="0" animBg="1"/>
      <p:bldP spid="12" grpId="0" animBg="1"/>
      <p:bldP spid="15" grpId="0"/>
      <p:bldP spid="16" grpId="0"/>
      <p:bldP spid="17"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MIMA in The Wild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CA issues fraud certificates:</a:t>
            </a:r>
          </a:p>
          <a:p>
            <a:pPr lvl="1"/>
            <a:r>
              <a:rPr lang="en-US" dirty="0" smtClean="0"/>
              <a:t>Intentional:</a:t>
            </a:r>
          </a:p>
          <a:p>
            <a:pPr lvl="2"/>
            <a:r>
              <a:rPr lang="en-US" dirty="0" smtClean="0"/>
              <a:t>A Dutch CA </a:t>
            </a:r>
            <a:r>
              <a:rPr lang="en-US" dirty="0" err="1" smtClean="0"/>
              <a:t>DigiNotar</a:t>
            </a:r>
            <a:r>
              <a:rPr lang="en-US" dirty="0" smtClean="0"/>
              <a:t> incorrectly issued certificates for </a:t>
            </a:r>
            <a:r>
              <a:rPr lang="en-US" dirty="0" err="1" smtClean="0"/>
              <a:t>google</a:t>
            </a:r>
            <a:r>
              <a:rPr lang="en-US" dirty="0" smtClean="0"/>
              <a:t> to a malicious party. Active man-in-the-middle attacks were also confirmed in Iran</a:t>
            </a:r>
          </a:p>
          <a:p>
            <a:pPr lvl="2"/>
            <a:r>
              <a:rPr lang="en-US" dirty="0" err="1" smtClean="0"/>
              <a:t>TrustWave</a:t>
            </a:r>
            <a:r>
              <a:rPr lang="en-US" dirty="0" smtClean="0"/>
              <a:t> sold the right to generate certificates on any domain to a corporate client</a:t>
            </a:r>
          </a:p>
          <a:p>
            <a:pPr lvl="1"/>
            <a:r>
              <a:rPr lang="en-US" dirty="0" smtClean="0"/>
              <a:t>Unintentional:</a:t>
            </a:r>
          </a:p>
          <a:p>
            <a:pPr lvl="2"/>
            <a:r>
              <a:rPr lang="en-US" dirty="0"/>
              <a:t>A</a:t>
            </a:r>
            <a:r>
              <a:rPr lang="en-US" dirty="0" smtClean="0"/>
              <a:t>ttackers compromised CA (e.g. </a:t>
            </a:r>
            <a:r>
              <a:rPr lang="en-US" dirty="0" err="1" smtClean="0"/>
              <a:t>Comodo</a:t>
            </a:r>
            <a:r>
              <a:rPr lang="en-US" dirty="0" smtClean="0"/>
              <a:t>) and issued themselves valid certificates for high-value websites (</a:t>
            </a:r>
            <a:r>
              <a:rPr lang="en-US" dirty="0" err="1" smtClean="0"/>
              <a:t>google,yahoo,etc</a:t>
            </a:r>
            <a:r>
              <a:rPr lang="en-US" dirty="0" smtClean="0"/>
              <a:t>)</a:t>
            </a:r>
          </a:p>
          <a:p>
            <a:r>
              <a:rPr lang="en-US" dirty="0" smtClean="0"/>
              <a:t>There have been evidence that governments and private organizations compelled CAs to create fraud certificates as part of their surveillance and censorship efforts</a:t>
            </a:r>
          </a:p>
          <a:p>
            <a:endParaRPr lang="en-US" dirty="0"/>
          </a:p>
        </p:txBody>
      </p:sp>
    </p:spTree>
    <p:extLst>
      <p:ext uri="{BB962C8B-B14F-4D97-AF65-F5344CB8AC3E}">
        <p14:creationId xmlns:p14="http://schemas.microsoft.com/office/powerpoint/2010/main" val="30993888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Root Cause…</a:t>
            </a:r>
            <a:endParaRPr lang="en-US" dirty="0"/>
          </a:p>
        </p:txBody>
      </p:sp>
      <p:sp>
        <p:nvSpPr>
          <p:cNvPr id="3" name="Content Placeholder 2"/>
          <p:cNvSpPr>
            <a:spLocks noGrp="1"/>
          </p:cNvSpPr>
          <p:nvPr>
            <p:ph idx="1"/>
          </p:nvPr>
        </p:nvSpPr>
        <p:spPr/>
        <p:txBody>
          <a:bodyPr>
            <a:normAutofit/>
          </a:bodyPr>
          <a:lstStyle/>
          <a:p>
            <a:r>
              <a:rPr lang="en-US" sz="2800" dirty="0" smtClean="0"/>
              <a:t>Flawed CA trust model, all CAs are trusted equally in the SSL public key infrastructure. Any CA can issue certificate for any domain</a:t>
            </a:r>
          </a:p>
          <a:p>
            <a:r>
              <a:rPr lang="en-US" sz="2800" dirty="0" smtClean="0"/>
              <a:t>The integrity of the CA based public key infrastructure and the security of users’ communication depend upon hundreds of CAs around the world choosing to do the right thing… </a:t>
            </a:r>
            <a:endParaRPr lang="en-US" sz="2800" dirty="0"/>
          </a:p>
        </p:txBody>
      </p:sp>
    </p:spTree>
    <p:extLst>
      <p:ext uri="{BB962C8B-B14F-4D97-AF65-F5344CB8AC3E}">
        <p14:creationId xmlns:p14="http://schemas.microsoft.com/office/powerpoint/2010/main" val="7878659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Threat Model</a:t>
            </a:r>
            <a:endParaRPr lang="en-US" dirty="0"/>
          </a:p>
        </p:txBody>
      </p:sp>
      <p:sp>
        <p:nvSpPr>
          <p:cNvPr id="3" name="Content Placeholder 2"/>
          <p:cNvSpPr>
            <a:spLocks noGrp="1"/>
          </p:cNvSpPr>
          <p:nvPr>
            <p:ph idx="1"/>
          </p:nvPr>
        </p:nvSpPr>
        <p:spPr/>
        <p:txBody>
          <a:bodyPr/>
          <a:lstStyle/>
          <a:p>
            <a:r>
              <a:rPr lang="en-US" dirty="0" smtClean="0"/>
              <a:t>The strongest adversary</a:t>
            </a:r>
            <a:r>
              <a:rPr lang="en-US" dirty="0"/>
              <a:t>: </a:t>
            </a:r>
          </a:p>
          <a:p>
            <a:pPr lvl="1"/>
            <a:r>
              <a:rPr lang="en-US" dirty="0"/>
              <a:t>Capable of obtain ‘’legitimate’’ certificates from </a:t>
            </a:r>
            <a:r>
              <a:rPr lang="en-US" dirty="0" smtClean="0"/>
              <a:t>CA that will be happily accepted by users’ browsers</a:t>
            </a:r>
            <a:endParaRPr lang="en-US" dirty="0"/>
          </a:p>
          <a:p>
            <a:pPr lvl="1"/>
            <a:r>
              <a:rPr lang="en-US" dirty="0"/>
              <a:t>Has complete control (ISP level) of the </a:t>
            </a:r>
            <a:r>
              <a:rPr lang="en-US" dirty="0" smtClean="0"/>
              <a:t>network in his area (e.g., is able to </a:t>
            </a:r>
            <a:r>
              <a:rPr lang="en-US" dirty="0"/>
              <a:t>launch arbitrary DNS and IP hijacking </a:t>
            </a:r>
            <a:r>
              <a:rPr lang="en-US" dirty="0" smtClean="0"/>
              <a:t>attacks)</a:t>
            </a:r>
          </a:p>
          <a:p>
            <a:pPr lvl="1"/>
            <a:r>
              <a:rPr lang="en-US" dirty="0" smtClean="0"/>
              <a:t>But does not compromise the SSL services</a:t>
            </a:r>
          </a:p>
        </p:txBody>
      </p:sp>
    </p:spTree>
    <p:extLst>
      <p:ext uri="{BB962C8B-B14F-4D97-AF65-F5344CB8AC3E}">
        <p14:creationId xmlns:p14="http://schemas.microsoft.com/office/powerpoint/2010/main" val="28945161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Proposals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Depend on some trusted third parties:</a:t>
            </a:r>
          </a:p>
          <a:p>
            <a:pPr lvl="1"/>
            <a:r>
              <a:rPr lang="en-US" dirty="0" smtClean="0"/>
              <a:t>Perspectives[</a:t>
            </a:r>
            <a:r>
              <a:rPr lang="en-US" dirty="0" err="1" smtClean="0"/>
              <a:t>Wendlandt</a:t>
            </a:r>
            <a:r>
              <a:rPr lang="en-US" dirty="0" smtClean="0"/>
              <a:t> et. al. 08]:</a:t>
            </a:r>
          </a:p>
          <a:p>
            <a:pPr lvl="2"/>
            <a:r>
              <a:rPr lang="en-US" dirty="0" smtClean="0"/>
              <a:t>Uses notary servers to periodically probe network services to build records of certificates used over time. Users get history from multiple notaries to make a decision</a:t>
            </a:r>
          </a:p>
          <a:p>
            <a:pPr lvl="2"/>
            <a:r>
              <a:rPr lang="en-US" dirty="0" smtClean="0"/>
              <a:t>Mainly designed for SSH-type services with self-signed certificates, but also helps PKI</a:t>
            </a:r>
          </a:p>
          <a:p>
            <a:pPr lvl="1"/>
            <a:r>
              <a:rPr lang="en-US" dirty="0" smtClean="0"/>
              <a:t>Google Certificate Catalog, Secure DNS…</a:t>
            </a:r>
          </a:p>
          <a:p>
            <a:pPr lvl="1"/>
            <a:r>
              <a:rPr lang="en-US" dirty="0" smtClean="0"/>
              <a:t>Drawbacks:</a:t>
            </a:r>
          </a:p>
          <a:p>
            <a:pPr lvl="2"/>
            <a:r>
              <a:rPr lang="en-US" dirty="0" smtClean="0"/>
              <a:t>Significant deployment and operational costs</a:t>
            </a:r>
          </a:p>
          <a:p>
            <a:pPr lvl="2"/>
            <a:r>
              <a:rPr lang="en-US" dirty="0" smtClean="0"/>
              <a:t>Can be blocked</a:t>
            </a:r>
          </a:p>
          <a:p>
            <a:pPr lvl="2"/>
            <a:r>
              <a:rPr lang="en-US" dirty="0" smtClean="0"/>
              <a:t>False positives </a:t>
            </a:r>
          </a:p>
          <a:p>
            <a:pPr lvl="2"/>
            <a:r>
              <a:rPr lang="en-US" dirty="0" smtClean="0"/>
              <a:t>Privacy concerns</a:t>
            </a:r>
          </a:p>
          <a:p>
            <a:pPr lvl="2"/>
            <a:r>
              <a:rPr lang="en-US" dirty="0" smtClean="0"/>
              <a:t>No reason why they cannot be compelled….</a:t>
            </a:r>
          </a:p>
          <a:p>
            <a:endParaRPr lang="en-US" dirty="0"/>
          </a:p>
        </p:txBody>
      </p:sp>
    </p:spTree>
    <p:extLst>
      <p:ext uri="{BB962C8B-B14F-4D97-AF65-F5344CB8AC3E}">
        <p14:creationId xmlns:p14="http://schemas.microsoft.com/office/powerpoint/2010/main" val="27157435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Proposals</a:t>
            </a:r>
          </a:p>
        </p:txBody>
      </p:sp>
      <p:sp>
        <p:nvSpPr>
          <p:cNvPr id="3" name="Content Placeholder 2"/>
          <p:cNvSpPr>
            <a:spLocks noGrp="1"/>
          </p:cNvSpPr>
          <p:nvPr>
            <p:ph idx="1"/>
          </p:nvPr>
        </p:nvSpPr>
        <p:spPr/>
        <p:txBody>
          <a:bodyPr/>
          <a:lstStyle/>
          <a:p>
            <a:r>
              <a:rPr lang="en-US" dirty="0" smtClean="0"/>
              <a:t>Do not depend on trusted third parties</a:t>
            </a:r>
          </a:p>
          <a:p>
            <a:pPr lvl="1"/>
            <a:r>
              <a:rPr lang="en-US" dirty="0" smtClean="0"/>
              <a:t>Cert-lock [</a:t>
            </a:r>
            <a:r>
              <a:rPr lang="en-US" dirty="0" err="1" smtClean="0"/>
              <a:t>Soghoian&amp;Stamm</a:t>
            </a:r>
            <a:r>
              <a:rPr lang="en-US" dirty="0" smtClean="0"/>
              <a:t> 11]</a:t>
            </a:r>
          </a:p>
          <a:p>
            <a:pPr lvl="2"/>
            <a:r>
              <a:rPr lang="en-US" dirty="0" smtClean="0"/>
              <a:t>A browser add-on that employs a Trust-On-First-Use policy reinforced with checking the country of origin of the certificates</a:t>
            </a:r>
          </a:p>
          <a:p>
            <a:pPr lvl="2"/>
            <a:r>
              <a:rPr lang="en-US" dirty="0" smtClean="0"/>
              <a:t>Drawbacks:</a:t>
            </a:r>
          </a:p>
          <a:p>
            <a:pPr lvl="3"/>
            <a:r>
              <a:rPr lang="en-US" dirty="0" smtClean="0"/>
              <a:t>No defense against attacks on first time services</a:t>
            </a:r>
          </a:p>
          <a:p>
            <a:pPr lvl="3"/>
            <a:r>
              <a:rPr lang="en-US" dirty="0" smtClean="0"/>
              <a:t>False positives when domain changes certificates or uses multiple certificates</a:t>
            </a:r>
            <a:endParaRPr lang="en-US" dirty="0"/>
          </a:p>
        </p:txBody>
      </p:sp>
    </p:spTree>
    <p:extLst>
      <p:ext uri="{BB962C8B-B14F-4D97-AF65-F5344CB8AC3E}">
        <p14:creationId xmlns:p14="http://schemas.microsoft.com/office/powerpoint/2010/main" val="7131211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10705</TotalTime>
  <Words>1080</Words>
  <Application>Microsoft Macintosh PowerPoint</Application>
  <PresentationFormat>On-screen Show (4:3)</PresentationFormat>
  <Paragraphs>189</Paragraphs>
  <Slides>20</Slides>
  <Notes>0</Notes>
  <HiddenSlides>1</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Solstice</vt:lpstr>
      <vt:lpstr>Censorship Resistance Through SSL</vt:lpstr>
      <vt:lpstr>Agenda</vt:lpstr>
      <vt:lpstr>The Problem</vt:lpstr>
      <vt:lpstr>A More Dangerous Attack</vt:lpstr>
      <vt:lpstr>The MIMA in The Wild</vt:lpstr>
      <vt:lpstr>The Root Cause…</vt:lpstr>
      <vt:lpstr>The Threat Model</vt:lpstr>
      <vt:lpstr>Existing Proposals</vt:lpstr>
      <vt:lpstr>Existing Proposals</vt:lpstr>
      <vt:lpstr>Existing Proposals</vt:lpstr>
      <vt:lpstr>Our Approach</vt:lpstr>
      <vt:lpstr>Our Approach</vt:lpstr>
      <vt:lpstr>First Attempt</vt:lpstr>
      <vt:lpstr>Second Attempt</vt:lpstr>
      <vt:lpstr>Origin-Bound CAPTCHA</vt:lpstr>
      <vt:lpstr>The Construction</vt:lpstr>
      <vt:lpstr>Security Analysis</vt:lpstr>
      <vt:lpstr>Extensions &amp; Future Work</vt:lpstr>
      <vt:lpstr>Summary</vt:lpstr>
      <vt:lpstr>The End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Lei Wei</dc:creator>
  <cp:lastModifiedBy>Vinod Yegneswaran</cp:lastModifiedBy>
  <cp:revision>229</cp:revision>
  <cp:lastPrinted>2012-07-05T22:00:54Z</cp:lastPrinted>
  <dcterms:created xsi:type="dcterms:W3CDTF">2012-06-30T19:47:30Z</dcterms:created>
  <dcterms:modified xsi:type="dcterms:W3CDTF">2015-09-25T17:03:00Z</dcterms:modified>
</cp:coreProperties>
</file>