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t>Extracting Causal Relations between Events in Media </a:t>
            </a:r>
          </a:p>
        </p:txBody>
      </p:sp>
      <p:sp>
        <p:nvSpPr>
          <p:cNvPr id="68" name="Shape 68"/>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rtl="0">
              <a:spcBef>
                <a:spcPts val="0"/>
              </a:spcBef>
              <a:buNone/>
            </a:pPr>
            <a:r>
              <a:rPr lang="en"/>
              <a:t>Muhammad Hammad Mazhar</a:t>
            </a:r>
          </a:p>
          <a:p>
            <a:pPr lvl="0">
              <a:spcBef>
                <a:spcPts val="0"/>
              </a:spcBef>
              <a:buNone/>
            </a:pPr>
            <a:r>
              <a:rPr lang="en"/>
              <a:t>Muhammad Saad Hussain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Introduction</a:t>
            </a:r>
          </a:p>
        </p:txBody>
      </p:sp>
      <p:sp>
        <p:nvSpPr>
          <p:cNvPr id="74" name="Shape 74"/>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Events reported in news media often have relations between each other</a:t>
            </a:r>
          </a:p>
          <a:p>
            <a:pPr indent="-228600" lvl="0" marL="457200" rtl="0">
              <a:spcBef>
                <a:spcPts val="0"/>
              </a:spcBef>
            </a:pPr>
            <a:r>
              <a:rPr lang="en"/>
              <a:t>A key relation, useful for analysts is the causal relation where one event is the result of another event</a:t>
            </a:r>
          </a:p>
          <a:p>
            <a:pPr indent="-228600" lvl="0" marL="457200" rtl="0">
              <a:spcBef>
                <a:spcPts val="0"/>
              </a:spcBef>
            </a:pPr>
            <a:r>
              <a:rPr lang="en"/>
              <a:t>These events may not be reported in the same source i.e the event reported in one news article may be the result of another event which was reported earlier in another article.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Objectives</a:t>
            </a:r>
          </a:p>
        </p:txBody>
      </p:sp>
      <p:sp>
        <p:nvSpPr>
          <p:cNvPr id="80" name="Shape 80"/>
          <p:cNvSpPr txBox="1"/>
          <p:nvPr>
            <p:ph idx="1" type="body"/>
          </p:nvPr>
        </p:nvSpPr>
        <p:spPr>
          <a:xfrm>
            <a:off x="471900" y="1919075"/>
            <a:ext cx="8222100" cy="1479600"/>
          </a:xfrm>
          <a:prstGeom prst="rect">
            <a:avLst/>
          </a:prstGeom>
        </p:spPr>
        <p:txBody>
          <a:bodyPr anchorCtr="0" anchor="t" bIns="91425" lIns="91425" rIns="91425" tIns="91425">
            <a:noAutofit/>
          </a:bodyPr>
          <a:lstStyle/>
          <a:p>
            <a:pPr indent="-228600" lvl="0" marL="457200" rtl="0">
              <a:spcBef>
                <a:spcPts val="0"/>
              </a:spcBef>
            </a:pPr>
            <a:r>
              <a:rPr lang="en"/>
              <a:t>Improve upon current state of the art causal relation extraction techniques</a:t>
            </a:r>
          </a:p>
          <a:p>
            <a:pPr indent="-228600" lvl="0" marL="457200">
              <a:spcBef>
                <a:spcPts val="0"/>
              </a:spcBef>
            </a:pPr>
            <a:r>
              <a:rPr lang="en"/>
              <a:t>Develop a system which, given a set of news documents, extracts events, establishes causal relations between them and develops a causal chain of all such events.</a:t>
            </a:r>
          </a:p>
        </p:txBody>
      </p:sp>
      <p:sp>
        <p:nvSpPr>
          <p:cNvPr id="81" name="Shape 81"/>
          <p:cNvSpPr/>
          <p:nvPr/>
        </p:nvSpPr>
        <p:spPr>
          <a:xfrm>
            <a:off x="471900" y="3811325"/>
            <a:ext cx="1308599" cy="69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Event 1</a:t>
            </a:r>
          </a:p>
        </p:txBody>
      </p:sp>
      <p:sp>
        <p:nvSpPr>
          <p:cNvPr id="82" name="Shape 82"/>
          <p:cNvSpPr/>
          <p:nvPr/>
        </p:nvSpPr>
        <p:spPr>
          <a:xfrm>
            <a:off x="2769825" y="3811325"/>
            <a:ext cx="1308599" cy="69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Event 2</a:t>
            </a:r>
          </a:p>
        </p:txBody>
      </p:sp>
      <p:sp>
        <p:nvSpPr>
          <p:cNvPr id="83" name="Shape 83"/>
          <p:cNvSpPr/>
          <p:nvPr/>
        </p:nvSpPr>
        <p:spPr>
          <a:xfrm>
            <a:off x="5296125" y="3811325"/>
            <a:ext cx="1308599" cy="69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Event 3</a:t>
            </a:r>
          </a:p>
        </p:txBody>
      </p:sp>
      <p:sp>
        <p:nvSpPr>
          <p:cNvPr id="84" name="Shape 84"/>
          <p:cNvSpPr/>
          <p:nvPr/>
        </p:nvSpPr>
        <p:spPr>
          <a:xfrm>
            <a:off x="7710850" y="3811325"/>
            <a:ext cx="1308599" cy="690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Event 4</a:t>
            </a:r>
          </a:p>
        </p:txBody>
      </p:sp>
      <p:sp>
        <p:nvSpPr>
          <p:cNvPr id="85" name="Shape 85"/>
          <p:cNvSpPr/>
          <p:nvPr/>
        </p:nvSpPr>
        <p:spPr>
          <a:xfrm>
            <a:off x="1852762" y="3994025"/>
            <a:ext cx="844799" cy="3245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4264875" y="3994025"/>
            <a:ext cx="844799" cy="3245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6735387" y="4047850"/>
            <a:ext cx="844799" cy="3245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Current Progress</a:t>
            </a:r>
          </a:p>
        </p:txBody>
      </p:sp>
      <p:sp>
        <p:nvSpPr>
          <p:cNvPr id="93" name="Shape 93"/>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Conducted an extensive literature review of state of the art in event extraction and causality detection methodologies.</a:t>
            </a:r>
          </a:p>
          <a:p>
            <a:pPr indent="-228600" lvl="0" marL="457200" rtl="0">
              <a:spcBef>
                <a:spcPts val="0"/>
              </a:spcBef>
            </a:pPr>
            <a:r>
              <a:rPr lang="en"/>
              <a:t>These include papers published in EMNLP, ACL and COLING</a:t>
            </a:r>
          </a:p>
          <a:p>
            <a:pPr indent="-228600" lvl="0" marL="457200" rtl="0">
              <a:spcBef>
                <a:spcPts val="0"/>
              </a:spcBef>
            </a:pPr>
            <a:r>
              <a:rPr lang="en"/>
              <a:t>Have reviewed code base for prior work in the area.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71900" y="738725"/>
            <a:ext cx="8222100" cy="767699"/>
          </a:xfrm>
          <a:prstGeom prst="rect">
            <a:avLst/>
          </a:prstGeom>
        </p:spPr>
        <p:txBody>
          <a:bodyPr anchorCtr="0" anchor="b" bIns="91425" lIns="91425" rIns="91425" tIns="91425">
            <a:noAutofit/>
          </a:bodyPr>
          <a:lstStyle/>
          <a:p>
            <a:pPr lvl="0">
              <a:spcBef>
                <a:spcPts val="0"/>
              </a:spcBef>
              <a:buNone/>
            </a:pPr>
            <a:r>
              <a:rPr lang="en"/>
              <a:t>Key Challenges</a:t>
            </a:r>
          </a:p>
        </p:txBody>
      </p:sp>
      <p:sp>
        <p:nvSpPr>
          <p:cNvPr id="99" name="Shape 99"/>
          <p:cNvSpPr txBox="1"/>
          <p:nvPr>
            <p:ph idx="1" type="body"/>
          </p:nvPr>
        </p:nvSpPr>
        <p:spPr>
          <a:xfrm>
            <a:off x="471900" y="1919075"/>
            <a:ext cx="8222100" cy="2710200"/>
          </a:xfrm>
          <a:prstGeom prst="rect">
            <a:avLst/>
          </a:prstGeom>
        </p:spPr>
        <p:txBody>
          <a:bodyPr anchorCtr="0" anchor="t" bIns="91425" lIns="91425" rIns="91425" tIns="91425">
            <a:noAutofit/>
          </a:bodyPr>
          <a:lstStyle/>
          <a:p>
            <a:pPr indent="-228600" lvl="0" marL="457200" rtl="0">
              <a:spcBef>
                <a:spcPts val="0"/>
              </a:spcBef>
            </a:pPr>
            <a:r>
              <a:rPr lang="en"/>
              <a:t>Current work focuses on extracting causal relations at the sentence level, and needs to be extended to work on intra and inter document levels</a:t>
            </a:r>
          </a:p>
          <a:p>
            <a:pPr indent="-228600" lvl="0" marL="457200" rtl="0">
              <a:spcBef>
                <a:spcPts val="0"/>
              </a:spcBef>
            </a:pPr>
            <a:r>
              <a:rPr lang="en"/>
              <a:t>Finding the same event across documents, also called coreference, is a major component, and not an easy one.</a:t>
            </a:r>
          </a:p>
          <a:p>
            <a:pPr lvl="0">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