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Identifying Causality in Natural language</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tx1"/>
                </a:solidFill>
              </a:rPr>
              <a:t>Muhammad </a:t>
            </a:r>
            <a:r>
              <a:rPr lang="en-US" dirty="0" err="1" smtClean="0">
                <a:solidFill>
                  <a:schemeClr val="tx1"/>
                </a:solidFill>
              </a:rPr>
              <a:t>hammad</a:t>
            </a:r>
            <a:r>
              <a:rPr lang="en-US" dirty="0" smtClean="0">
                <a:solidFill>
                  <a:schemeClr val="tx1"/>
                </a:solidFill>
              </a:rPr>
              <a:t> </a:t>
            </a:r>
            <a:r>
              <a:rPr lang="en-US" dirty="0" err="1" smtClean="0">
                <a:solidFill>
                  <a:schemeClr val="tx1"/>
                </a:solidFill>
              </a:rPr>
              <a:t>mazhar</a:t>
            </a:r>
            <a:endParaRPr lang="en-US" dirty="0" smtClean="0">
              <a:solidFill>
                <a:schemeClr val="tx1"/>
              </a:solidFill>
            </a:endParaRPr>
          </a:p>
          <a:p>
            <a:r>
              <a:rPr lang="en-US" dirty="0" smtClean="0">
                <a:solidFill>
                  <a:schemeClr val="tx1"/>
                </a:solidFill>
              </a:rPr>
              <a:t>Muhammad </a:t>
            </a:r>
            <a:r>
              <a:rPr lang="en-US" dirty="0" err="1" smtClean="0">
                <a:solidFill>
                  <a:schemeClr val="tx1"/>
                </a:solidFill>
              </a:rPr>
              <a:t>saad</a:t>
            </a:r>
            <a:r>
              <a:rPr lang="en-US" dirty="0" smtClean="0">
                <a:solidFill>
                  <a:schemeClr val="tx1"/>
                </a:solidFill>
              </a:rPr>
              <a:t> </a:t>
            </a:r>
            <a:r>
              <a:rPr lang="en-US" dirty="0" err="1" smtClean="0">
                <a:solidFill>
                  <a:schemeClr val="tx1"/>
                </a:solidFill>
              </a:rPr>
              <a:t>hussain</a:t>
            </a:r>
            <a:endParaRPr lang="en-US" dirty="0">
              <a:solidFill>
                <a:schemeClr val="tx1"/>
              </a:solidFill>
            </a:endParaRPr>
          </a:p>
        </p:txBody>
      </p:sp>
    </p:spTree>
    <p:extLst>
      <p:ext uri="{BB962C8B-B14F-4D97-AF65-F5344CB8AC3E}">
        <p14:creationId xmlns:p14="http://schemas.microsoft.com/office/powerpoint/2010/main" val="356279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 dirty="0" smtClean="0">
                <a:solidFill>
                  <a:schemeClr val="bg1"/>
                </a:solidFill>
              </a:rPr>
              <a:t>Introduction</a:t>
            </a:r>
            <a:endParaRPr lang="en-US" dirty="0">
              <a:solidFill>
                <a:schemeClr val="bg1"/>
              </a:solidFill>
            </a:endParaRPr>
          </a:p>
        </p:txBody>
      </p:sp>
      <p:sp>
        <p:nvSpPr>
          <p:cNvPr id="5" name="Content Placeholder 2"/>
          <p:cNvSpPr>
            <a:spLocks noGrp="1"/>
          </p:cNvSpPr>
          <p:nvPr>
            <p:ph idx="1"/>
          </p:nvPr>
        </p:nvSpPr>
        <p:spPr>
          <a:xfrm>
            <a:off x="1141412" y="2094939"/>
            <a:ext cx="9905999" cy="3541714"/>
          </a:xfrm>
        </p:spPr>
        <p:txBody>
          <a:bodyPr>
            <a:normAutofit/>
          </a:bodyPr>
          <a:lstStyle/>
          <a:p>
            <a:pPr marL="457200" lvl="0">
              <a:lnSpc>
                <a:spcPct val="150000"/>
              </a:lnSpc>
              <a:spcBef>
                <a:spcPts val="0"/>
              </a:spcBef>
            </a:pPr>
            <a:r>
              <a:rPr lang="en" sz="2000" dirty="0">
                <a:solidFill>
                  <a:schemeClr val="bg1"/>
                </a:solidFill>
              </a:rPr>
              <a:t>Events reported in news media often have relations between each other</a:t>
            </a:r>
          </a:p>
          <a:p>
            <a:pPr marL="457200" lvl="0">
              <a:lnSpc>
                <a:spcPct val="150000"/>
              </a:lnSpc>
              <a:spcBef>
                <a:spcPts val="0"/>
              </a:spcBef>
            </a:pPr>
            <a:r>
              <a:rPr lang="en" sz="2000" dirty="0">
                <a:solidFill>
                  <a:schemeClr val="bg1"/>
                </a:solidFill>
              </a:rPr>
              <a:t>A key relation, useful for analysts is the causal relation where one event is the result of another event</a:t>
            </a:r>
          </a:p>
          <a:p>
            <a:pPr marL="457200" lvl="0">
              <a:lnSpc>
                <a:spcPct val="150000"/>
              </a:lnSpc>
              <a:spcBef>
                <a:spcPts val="0"/>
              </a:spcBef>
            </a:pPr>
            <a:r>
              <a:rPr lang="en" sz="2000" dirty="0">
                <a:solidFill>
                  <a:schemeClr val="bg1"/>
                </a:solidFill>
              </a:rPr>
              <a:t>These events may not be reported in the same source i.e the event reported in one news article may be the result of another event which was reported earlier in another article.</a:t>
            </a:r>
          </a:p>
        </p:txBody>
      </p:sp>
    </p:spTree>
    <p:extLst>
      <p:ext uri="{BB962C8B-B14F-4D97-AF65-F5344CB8AC3E}">
        <p14:creationId xmlns:p14="http://schemas.microsoft.com/office/powerpoint/2010/main" val="39023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9"/>
          <p:cNvSpPr txBox="1">
            <a:spLocks noGrp="1"/>
          </p:cNvSpPr>
          <p:nvPr/>
        </p:nvSpPr>
        <p:spPr>
          <a:xfrm>
            <a:off x="632820" y="651035"/>
            <a:ext cx="9411505" cy="878754"/>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3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pPr lvl="0">
              <a:spcBef>
                <a:spcPts val="0"/>
              </a:spcBef>
              <a:buNone/>
            </a:pPr>
            <a:r>
              <a:rPr lang="en" sz="3600" dirty="0">
                <a:solidFill>
                  <a:schemeClr val="bg1"/>
                </a:solidFill>
              </a:rPr>
              <a:t>Objectives</a:t>
            </a:r>
          </a:p>
        </p:txBody>
      </p:sp>
      <p:sp>
        <p:nvSpPr>
          <p:cNvPr id="7" name="Shape 81"/>
          <p:cNvSpPr/>
          <p:nvPr/>
        </p:nvSpPr>
        <p:spPr>
          <a:xfrm>
            <a:off x="1225588" y="4520485"/>
            <a:ext cx="1497900" cy="789815"/>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en"/>
              <a:t>Event 1</a:t>
            </a:r>
          </a:p>
        </p:txBody>
      </p:sp>
      <p:sp>
        <p:nvSpPr>
          <p:cNvPr id="8" name="Shape 82"/>
          <p:cNvSpPr/>
          <p:nvPr/>
        </p:nvSpPr>
        <p:spPr>
          <a:xfrm>
            <a:off x="3930850" y="4520485"/>
            <a:ext cx="1497900" cy="789815"/>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en"/>
              <a:t>Event 2</a:t>
            </a:r>
          </a:p>
        </p:txBody>
      </p:sp>
      <p:sp>
        <p:nvSpPr>
          <p:cNvPr id="9" name="Shape 83"/>
          <p:cNvSpPr/>
          <p:nvPr/>
        </p:nvSpPr>
        <p:spPr>
          <a:xfrm>
            <a:off x="6676093" y="4520485"/>
            <a:ext cx="1497900" cy="789815"/>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en"/>
              <a:t>Event 3</a:t>
            </a:r>
          </a:p>
        </p:txBody>
      </p:sp>
      <p:sp>
        <p:nvSpPr>
          <p:cNvPr id="10" name="Shape 84"/>
          <p:cNvSpPr/>
          <p:nvPr/>
        </p:nvSpPr>
        <p:spPr>
          <a:xfrm>
            <a:off x="9295374" y="4520484"/>
            <a:ext cx="1497900" cy="789815"/>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en"/>
              <a:t>Event 4</a:t>
            </a:r>
          </a:p>
        </p:txBody>
      </p:sp>
      <p:sp>
        <p:nvSpPr>
          <p:cNvPr id="11" name="Shape 85"/>
          <p:cNvSpPr/>
          <p:nvPr/>
        </p:nvSpPr>
        <p:spPr>
          <a:xfrm>
            <a:off x="2830787" y="4756044"/>
            <a:ext cx="967006" cy="371555"/>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2" name="Shape 86"/>
          <p:cNvSpPr/>
          <p:nvPr/>
        </p:nvSpPr>
        <p:spPr>
          <a:xfrm>
            <a:off x="5570268" y="4756044"/>
            <a:ext cx="967006" cy="371555"/>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3" name="Shape 87"/>
          <p:cNvSpPr/>
          <p:nvPr/>
        </p:nvSpPr>
        <p:spPr>
          <a:xfrm>
            <a:off x="8302610" y="4764584"/>
            <a:ext cx="967006" cy="371555"/>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5" name="Content Placeholder 2"/>
          <p:cNvSpPr>
            <a:spLocks noGrp="1"/>
          </p:cNvSpPr>
          <p:nvPr>
            <p:ph idx="1"/>
          </p:nvPr>
        </p:nvSpPr>
        <p:spPr>
          <a:xfrm>
            <a:off x="887275" y="1927515"/>
            <a:ext cx="9905999" cy="3541714"/>
          </a:xfrm>
        </p:spPr>
        <p:txBody>
          <a:bodyPr>
            <a:normAutofit/>
          </a:bodyPr>
          <a:lstStyle/>
          <a:p>
            <a:pPr marL="457200" lvl="0">
              <a:lnSpc>
                <a:spcPct val="150000"/>
              </a:lnSpc>
              <a:spcBef>
                <a:spcPts val="0"/>
              </a:spcBef>
            </a:pPr>
            <a:r>
              <a:rPr lang="en" sz="2000" dirty="0">
                <a:solidFill>
                  <a:schemeClr val="bg1"/>
                </a:solidFill>
                <a:latin typeface="Tw Cen MT (Body)"/>
              </a:rPr>
              <a:t>Improve upon current state of the art causal relation extraction techniques</a:t>
            </a:r>
          </a:p>
          <a:p>
            <a:pPr marL="457200" lvl="0">
              <a:lnSpc>
                <a:spcPct val="150000"/>
              </a:lnSpc>
              <a:spcBef>
                <a:spcPts val="0"/>
              </a:spcBef>
            </a:pPr>
            <a:r>
              <a:rPr lang="en" sz="2000" dirty="0">
                <a:solidFill>
                  <a:schemeClr val="bg1"/>
                </a:solidFill>
                <a:latin typeface="Tw Cen MT (Body)"/>
              </a:rPr>
              <a:t>Develop a system which, given a set of news documents, extracts events, establishes causal relations between them and develops a causal chain of all such events.</a:t>
            </a:r>
          </a:p>
        </p:txBody>
      </p:sp>
    </p:spTree>
    <p:extLst>
      <p:ext uri="{BB962C8B-B14F-4D97-AF65-F5344CB8AC3E}">
        <p14:creationId xmlns:p14="http://schemas.microsoft.com/office/powerpoint/2010/main" val="415924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 dirty="0">
                <a:solidFill>
                  <a:schemeClr val="bg1"/>
                </a:solidFill>
              </a:rPr>
              <a:t>Current </a:t>
            </a:r>
            <a:r>
              <a:rPr lang="en" dirty="0" smtClean="0">
                <a:solidFill>
                  <a:schemeClr val="bg1"/>
                </a:solidFill>
              </a:rPr>
              <a:t>Progress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lvl="0">
              <a:spcBef>
                <a:spcPts val="0"/>
              </a:spcBef>
            </a:pPr>
            <a:r>
              <a:rPr lang="en" sz="2000" dirty="0">
                <a:solidFill>
                  <a:schemeClr val="bg1"/>
                </a:solidFill>
              </a:rPr>
              <a:t>Conducted an extensive literature review of state of the art in event extraction and causality detection methodologies</a:t>
            </a:r>
            <a:r>
              <a:rPr lang="en" sz="2000" dirty="0" smtClean="0">
                <a:solidFill>
                  <a:schemeClr val="bg1"/>
                </a:solidFill>
              </a:rPr>
              <a:t>.</a:t>
            </a:r>
          </a:p>
          <a:p>
            <a:pPr marL="457200" lvl="0">
              <a:spcBef>
                <a:spcPts val="0"/>
              </a:spcBef>
            </a:pPr>
            <a:r>
              <a:rPr lang="en" sz="2000" dirty="0" smtClean="0">
                <a:solidFill>
                  <a:schemeClr val="bg1"/>
                </a:solidFill>
              </a:rPr>
              <a:t>Since this is an extremely complex problem with multiple facets, we have focused on first implementing one aspect of the problem, i.e. detection of causality in verb-verb and verb-noun pairs.</a:t>
            </a:r>
          </a:p>
          <a:p>
            <a:pPr marL="457200" lvl="0">
              <a:spcBef>
                <a:spcPts val="0"/>
              </a:spcBef>
            </a:pPr>
            <a:r>
              <a:rPr lang="en" sz="2000" dirty="0" smtClean="0">
                <a:solidFill>
                  <a:schemeClr val="bg1"/>
                </a:solidFill>
              </a:rPr>
              <a:t>We are implementing Dr. Mehwish Riaz’s PhD thesis which extensively deals with this aspect. Riaz’s work is among the most published and cited on the subject.</a:t>
            </a:r>
            <a:endParaRPr lang="en-US" sz="2000" dirty="0">
              <a:solidFill>
                <a:schemeClr val="bg1"/>
              </a:solidFill>
            </a:endParaRPr>
          </a:p>
        </p:txBody>
      </p:sp>
    </p:spTree>
    <p:extLst>
      <p:ext uri="{BB962C8B-B14F-4D97-AF65-F5344CB8AC3E}">
        <p14:creationId xmlns:p14="http://schemas.microsoft.com/office/powerpoint/2010/main" val="218031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 dirty="0">
                <a:solidFill>
                  <a:schemeClr val="bg1"/>
                </a:solidFill>
              </a:rPr>
              <a:t>Current </a:t>
            </a:r>
            <a:r>
              <a:rPr lang="en" dirty="0" smtClean="0">
                <a:solidFill>
                  <a:schemeClr val="bg1"/>
                </a:solidFill>
              </a:rPr>
              <a:t>Progress</a:t>
            </a: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lvl="0">
              <a:spcBef>
                <a:spcPts val="0"/>
              </a:spcBef>
            </a:pPr>
            <a:r>
              <a:rPr lang="en" sz="2000" dirty="0" smtClean="0">
                <a:solidFill>
                  <a:schemeClr val="bg1"/>
                </a:solidFill>
              </a:rPr>
              <a:t>We have implemented a methodology to automatically generate a large training corpus containing instances of verb-verb pairs which are likely to encode causality (as well as those who are likely to NOT have a causal relation).</a:t>
            </a:r>
          </a:p>
          <a:p>
            <a:pPr marL="457200" lvl="0">
              <a:spcBef>
                <a:spcPts val="0"/>
              </a:spcBef>
            </a:pPr>
            <a:r>
              <a:rPr lang="en" sz="2000" dirty="0" smtClean="0">
                <a:solidFill>
                  <a:schemeClr val="bg1"/>
                </a:solidFill>
              </a:rPr>
              <a:t>We have succeeded in generating a feature set which extracts relevant information about verb pairs in sentences to feed into a supervised classifier to identify causality.</a:t>
            </a:r>
            <a:endParaRPr lang="en-US" sz="2000" dirty="0">
              <a:solidFill>
                <a:schemeClr val="bg1"/>
              </a:solidFill>
            </a:endParaRPr>
          </a:p>
        </p:txBody>
      </p:sp>
    </p:spTree>
    <p:extLst>
      <p:ext uri="{BB962C8B-B14F-4D97-AF65-F5344CB8AC3E}">
        <p14:creationId xmlns:p14="http://schemas.microsoft.com/office/powerpoint/2010/main" val="309211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Future work</a:t>
            </a:r>
            <a:endParaRPr lang="en-US" dirty="0">
              <a:solidFill>
                <a:schemeClr val="bg1"/>
              </a:solidFill>
            </a:endParaRPr>
          </a:p>
        </p:txBody>
      </p:sp>
      <p:sp>
        <p:nvSpPr>
          <p:cNvPr id="3" name="Content Placeholder 2"/>
          <p:cNvSpPr>
            <a:spLocks noGrp="1"/>
          </p:cNvSpPr>
          <p:nvPr>
            <p:ph idx="1"/>
          </p:nvPr>
        </p:nvSpPr>
        <p:spPr>
          <a:xfrm>
            <a:off x="1141412" y="2249486"/>
            <a:ext cx="9905999" cy="3855099"/>
          </a:xfrm>
        </p:spPr>
        <p:txBody>
          <a:bodyPr>
            <a:normAutofit/>
          </a:bodyPr>
          <a:lstStyle/>
          <a:p>
            <a:r>
              <a:rPr lang="en-US" sz="2000" dirty="0" smtClean="0">
                <a:solidFill>
                  <a:schemeClr val="bg1"/>
                </a:solidFill>
              </a:rPr>
              <a:t>Extracting background information about verb pairs in order to better identify instances of causation.</a:t>
            </a:r>
          </a:p>
          <a:p>
            <a:r>
              <a:rPr lang="en-US" sz="2000" dirty="0" smtClean="0">
                <a:solidFill>
                  <a:schemeClr val="bg1"/>
                </a:solidFill>
              </a:rPr>
              <a:t>Implementing an algorithm to account for the issue of training data sparseness leading to incorrect predictions of causality.</a:t>
            </a:r>
          </a:p>
          <a:p>
            <a:r>
              <a:rPr lang="en-US" sz="2000" dirty="0" smtClean="0">
                <a:solidFill>
                  <a:schemeClr val="bg1"/>
                </a:solidFill>
              </a:rPr>
              <a:t>Implementing an Integer Linear Programming framework to combine all these different sources of knowledge to actually make predictions about causality in sample sentences.</a:t>
            </a:r>
            <a:endParaRPr lang="en-US" sz="2000" dirty="0">
              <a:solidFill>
                <a:schemeClr val="bg1"/>
              </a:solidFill>
            </a:endParaRPr>
          </a:p>
        </p:txBody>
      </p:sp>
    </p:spTree>
    <p:extLst>
      <p:ext uri="{BB962C8B-B14F-4D97-AF65-F5344CB8AC3E}">
        <p14:creationId xmlns:p14="http://schemas.microsoft.com/office/powerpoint/2010/main" val="2389816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336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Roboto</vt:lpstr>
      <vt:lpstr>Trebuchet MS</vt:lpstr>
      <vt:lpstr>Tw Cen MT</vt:lpstr>
      <vt:lpstr>Tw Cen MT (Body)</vt:lpstr>
      <vt:lpstr>Circuit</vt:lpstr>
      <vt:lpstr>Identifying Causality in Natural language</vt:lpstr>
      <vt:lpstr>Introduction</vt:lpstr>
      <vt:lpstr>PowerPoint Presentation</vt:lpstr>
      <vt:lpstr>Current Progress</vt:lpstr>
      <vt:lpstr>Current Progress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Causality in Natural language</dc:title>
  <dc:creator>Saad Hussain</dc:creator>
  <cp:lastModifiedBy>Saad Hussain</cp:lastModifiedBy>
  <cp:revision>7</cp:revision>
  <dcterms:created xsi:type="dcterms:W3CDTF">2016-02-17T21:12:25Z</dcterms:created>
  <dcterms:modified xsi:type="dcterms:W3CDTF">2016-02-19T06:12:34Z</dcterms:modified>
</cp:coreProperties>
</file>