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12" r:id="rId4"/>
    <p:sldId id="258" r:id="rId5"/>
    <p:sldId id="310" r:id="rId6"/>
    <p:sldId id="292" r:id="rId7"/>
    <p:sldId id="309" r:id="rId8"/>
    <p:sldId id="314" r:id="rId9"/>
    <p:sldId id="315" r:id="rId10"/>
    <p:sldId id="316" r:id="rId11"/>
    <p:sldId id="317" r:id="rId12"/>
    <p:sldId id="318" r:id="rId13"/>
    <p:sldId id="274" r:id="rId14"/>
  </p:sldIdLst>
  <p:sldSz cx="12192000" cy="6858000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소희" initials="김" lastIdx="1" clrIdx="0"/>
  <p:cmAuthor id="2" name="김 한주" initials="김한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0161" autoAdjust="0"/>
  </p:normalViewPr>
  <p:slideViewPr>
    <p:cSldViewPr snapToGrid="0">
      <p:cViewPr varScale="1">
        <p:scale>
          <a:sx n="102" d="100"/>
          <a:sy n="102" d="100"/>
        </p:scale>
        <p:origin x="117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BE1057E-872F-4572-A234-913AF419E0E8}" type="datetime1">
              <a:rPr lang="ko-KR" altLang="en-US"/>
              <a:pPr lvl="0">
                <a:defRPr/>
              </a:pPr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08E7770-37E5-4889-B1C4-63D341DB9B5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DC2D4C3-DB00-466D-AA64-CD5F7D93DD3E}" type="datetime1">
              <a:rPr lang="ko-KR" altLang="en-US"/>
              <a:pPr lvl="0">
                <a:defRPr/>
              </a:pPr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5200"/>
            <a:ext cx="5429250" cy="39084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1A93D95-6842-42CB-882D-2E3376060B2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/>
            </a:pP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CNN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을 통해 각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proposal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마다 고정된 길이의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feature vector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를 추출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(CNN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적용 시 서로 다른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region shape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에 영향을 받지 않기 위해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fixed-size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로 이미지를 변경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)</a:t>
            </a:r>
            <a:endParaRPr lang="en-US" altLang="ko-KR" b="0" i="1">
              <a:solidFill>
                <a:srgbClr val="222222"/>
              </a:solidFill>
              <a:latin typeface="Int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21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br>
              <a:rPr lang="en-US" altLang="ko-KR">
                <a:effectLst/>
              </a:rPr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/>
            </a:pP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CNN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을 통해 각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proposal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마다 고정된 길이의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feature vector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를 추출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(CNN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적용 시 서로 다른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region shape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에 영향을 받지 않기 위해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fixed-size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로 이미지를 변경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)</a:t>
            </a:r>
            <a:endParaRPr lang="en-US" altLang="ko-KR" b="0" i="1">
              <a:solidFill>
                <a:srgbClr val="222222"/>
              </a:solidFill>
              <a:latin typeface="Int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/>
            </a:pP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CNN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을 통해 각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proposal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마다 고정된 길이의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feature vector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를 추출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(CNN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적용 시 서로 다른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region shape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에 영향을 받지 않기 위해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fixed-size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로 이미지를 변경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)</a:t>
            </a:r>
            <a:endParaRPr lang="en-US" altLang="ko-KR" b="0" i="1">
              <a:solidFill>
                <a:srgbClr val="222222"/>
              </a:solidFill>
              <a:latin typeface="Int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33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/>
            </a:pP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CNN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을 통해 각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proposal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마다 고정된 길이의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feature vector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를 추출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(CNN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적용 시 서로 다른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region shape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에 영향을 받지 않기 위해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fixed-size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로 이미지를 변경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)</a:t>
            </a:r>
            <a:endParaRPr lang="en-US" altLang="ko-KR" b="0" i="1">
              <a:solidFill>
                <a:srgbClr val="222222"/>
              </a:solidFill>
              <a:latin typeface="Int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05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/>
            </a:pP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CNN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을 통해 각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proposal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마다 고정된 길이의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feature vector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를 추출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(CNN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적용 시 서로 다른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region shape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에 영향을 받지 않기 위해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fixed-size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로 이미지를 변경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)</a:t>
            </a:r>
            <a:endParaRPr lang="en-US" altLang="ko-KR" b="0" i="1">
              <a:solidFill>
                <a:srgbClr val="222222"/>
              </a:solidFill>
              <a:latin typeface="Int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5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/>
            </a:pP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CNN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을 통해 각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proposal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마다 고정된 길이의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feature vector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를 추출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(CNN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적용 시 서로 다른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region shape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에 영향을 받지 않기 위해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fixed-size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로 이미지를 변경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)</a:t>
            </a:r>
            <a:endParaRPr lang="en-US" altLang="ko-KR" b="0" i="1">
              <a:solidFill>
                <a:srgbClr val="222222"/>
              </a:solidFill>
              <a:latin typeface="Int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861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/>
            </a:pP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CNN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을 통해 각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proposal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마다 고정된 길이의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feature vector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를 추출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(CNN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적용 시 서로 다른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region shape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에 영향을 받지 않기 위해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fixed-size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로 이미지를 변경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)</a:t>
            </a:r>
            <a:endParaRPr lang="en-US" altLang="ko-KR" b="0" i="1">
              <a:solidFill>
                <a:srgbClr val="222222"/>
              </a:solidFill>
              <a:latin typeface="Int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56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/>
            </a:pP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CNN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을 통해 각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proposal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마다 고정된 길이의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feature vector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를 추출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(CNN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적용 시 서로 다른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region shape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에 영향을 받지 않기 위해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fixed-size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로 이미지를 변경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)</a:t>
            </a:r>
            <a:endParaRPr lang="en-US" altLang="ko-KR" b="0" i="1">
              <a:solidFill>
                <a:srgbClr val="222222"/>
              </a:solidFill>
              <a:latin typeface="Int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3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/>
            </a:pP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CNN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을 통해 각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proposal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마다 고정된 길이의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feature vector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를 추출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(CNN 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적용 시 서로 다른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region shape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에 영향을 받지 않기 위해 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fixed-size</a:t>
            </a:r>
            <a:r>
              <a:rPr lang="ko-KR" altLang="en-US" b="0" i="1">
                <a:solidFill>
                  <a:srgbClr val="222222"/>
                </a:solidFill>
                <a:effectLst/>
                <a:latin typeface="Inter"/>
              </a:rPr>
              <a:t>로 이미지를 변경</a:t>
            </a:r>
            <a:r>
              <a:rPr lang="en-US" altLang="ko-KR" b="0" i="1">
                <a:solidFill>
                  <a:srgbClr val="222222"/>
                </a:solidFill>
                <a:effectLst/>
                <a:latin typeface="Inter"/>
              </a:rPr>
              <a:t>)</a:t>
            </a:r>
            <a:endParaRPr lang="en-US" altLang="ko-KR" b="0" i="1">
              <a:solidFill>
                <a:srgbClr val="222222"/>
              </a:solidFill>
              <a:latin typeface="Int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03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3177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11277600" cy="140017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2365630"/>
            <a:ext cx="10375392" cy="1165098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48125"/>
            <a:ext cx="12192000" cy="2286000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2014. xx. xx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endParaRPr lang="en-US" dirty="0"/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Broadcasting &amp; Telecommunications Lab.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of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&amp; Technology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9" y="4394199"/>
            <a:ext cx="2112569" cy="19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13" y="994727"/>
            <a:ext cx="11367119" cy="54339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 b="0"/>
            </a:lvl2pPr>
            <a:lvl3pPr marL="1143000" indent="-228600">
              <a:buFont typeface="Wingdings" panose="05000000000000000000" pitchFamily="2" charset="2"/>
              <a:buChar char="§"/>
              <a:defRPr sz="1400" b="0"/>
            </a:lvl3pPr>
            <a:lvl4pPr marL="1600200" indent="-228600">
              <a:buFont typeface="Wingdings" panose="05000000000000000000" pitchFamily="2" charset="2"/>
              <a:buChar char="§"/>
              <a:defRPr sz="1200" b="0"/>
            </a:lvl4pPr>
            <a:lvl5pPr marL="2057400" indent="-228600">
              <a:buFont typeface="Wingdings" panose="05000000000000000000" pitchFamily="2" charset="2"/>
              <a:buChar char="§"/>
              <a:defRPr sz="11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9536" y="6602577"/>
            <a:ext cx="28448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9920" y="185729"/>
            <a:ext cx="11382979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439" y="995233"/>
            <a:ext cx="5465460" cy="51181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800"/>
            </a:lvl1pPr>
            <a:lvl2pPr marL="800100" indent="-342900">
              <a:buFont typeface="Wingdings" panose="05000000000000000000" pitchFamily="2" charset="2"/>
              <a:buChar char="§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4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621" y="995233"/>
            <a:ext cx="5465460" cy="51181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200"/>
            </a:lvl4pPr>
            <a:lvl5pPr marL="2057400" indent="-22860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9920" y="185729"/>
            <a:ext cx="11382979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9536" y="6602577"/>
            <a:ext cx="28448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6545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04139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395728" y="-2104"/>
            <a:ext cx="2596896" cy="132588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-764" y="-2104"/>
            <a:ext cx="3243072" cy="132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461235"/>
            <a:ext cx="1304544" cy="51907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920" y="185729"/>
            <a:ext cx="11082640" cy="62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779" y="1005822"/>
            <a:ext cx="11066781" cy="54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604635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705-9472-4480-B67E-D88C214D01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0557968" y="6634164"/>
            <a:ext cx="1564009" cy="175399"/>
            <a:chOff x="136018" y="6514352"/>
            <a:chExt cx="1512168" cy="226114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9"/>
            <a:stretch/>
          </p:blipFill>
          <p:spPr>
            <a:xfrm>
              <a:off x="136018" y="6514352"/>
              <a:ext cx="388539" cy="2261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21"/>
            <a:stretch/>
          </p:blipFill>
          <p:spPr>
            <a:xfrm>
              <a:off x="499694" y="6534235"/>
              <a:ext cx="1148492" cy="201711"/>
            </a:xfrm>
            <a:prstGeom prst="rect">
              <a:avLst/>
            </a:prstGeom>
          </p:spPr>
        </p:pic>
      </p:grpSp>
      <p:sp>
        <p:nvSpPr>
          <p:cNvPr id="19" name="Rectangle 6"/>
          <p:cNvSpPr/>
          <p:nvPr userDrawn="1"/>
        </p:nvSpPr>
        <p:spPr bwMode="gray">
          <a:xfrm>
            <a:off x="-764" y="130485"/>
            <a:ext cx="11963400" cy="71724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47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78" r:id="rId5"/>
    <p:sldLayoutId id="2147483679" r:id="rId6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anose="05000000000000000000" pitchFamily="2" charset="2"/>
        <a:buChar char="§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886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8861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886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8861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838738" y="2365630"/>
            <a:ext cx="10375392" cy="116509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2200" dirty="0"/>
              <a:t>C</a:t>
            </a:r>
            <a:r>
              <a:rPr lang="ko-KR" altLang="en-US" sz="2200" dirty="0"/>
              <a:t>언어 기반</a:t>
            </a:r>
            <a:br>
              <a:rPr lang="en-US" altLang="ko-KR" sz="3100" dirty="0"/>
            </a:br>
            <a:r>
              <a:rPr lang="en-US" altLang="ko-KR" sz="5400" dirty="0"/>
              <a:t>Machine</a:t>
            </a:r>
            <a:r>
              <a:rPr lang="ko-KR" altLang="en-US" sz="5400" dirty="0"/>
              <a:t> </a:t>
            </a:r>
            <a:r>
              <a:rPr lang="en-US" altLang="ko-KR" sz="5400" dirty="0"/>
              <a:t>Learning</a:t>
            </a:r>
            <a:r>
              <a:rPr lang="ko-KR" altLang="en-US" sz="5400" dirty="0"/>
              <a:t>  구현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2021. 09. 17.</a:t>
            </a:r>
          </a:p>
          <a:p>
            <a:pPr lvl="0">
              <a:defRPr/>
            </a:pPr>
            <a:r>
              <a:rPr lang="ko-KR" altLang="en-US" dirty="0"/>
              <a:t>김한주</a:t>
            </a:r>
          </a:p>
          <a:p>
            <a:pPr lvl="0">
              <a:defRPr/>
            </a:pPr>
            <a:r>
              <a:rPr lang="en-US" altLang="ko-KR" dirty="0"/>
              <a:t>Broadcasting &amp; Telecommunications Lab.</a:t>
            </a:r>
          </a:p>
          <a:p>
            <a:pPr lvl="0">
              <a:defRPr/>
            </a:pPr>
            <a:r>
              <a:rPr lang="en-US" altLang="ko-KR" dirty="0"/>
              <a:t>Seoul National University of Science &amp;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056D47-2E9C-41FE-BF4B-CF58557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4521666"/>
            <a:ext cx="11367119" cy="208091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4F1A0-F017-41D4-9ACB-11D50ED4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569C08-3212-43B1-B35B-00582C67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Review – Rand012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A89DBA0-FF8A-43F5-A055-B89266ADB6EE}"/>
              </a:ext>
            </a:extLst>
          </p:cNvPr>
          <p:cNvSpPr txBox="1"/>
          <p:nvPr/>
        </p:nvSpPr>
        <p:spPr>
          <a:xfrm>
            <a:off x="0" y="4307856"/>
            <a:ext cx="10968976" cy="23644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/>
              <a:buChar char="§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PSNR, SSIM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이 높다고 해서 사람 눈에 보기 좋은 것은 아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님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RGAN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의 결과가 </a:t>
            </a:r>
            <a:r>
              <a:rPr lang="en-US" altLang="ko-KR" b="0" i="0" dirty="0" err="1">
                <a:solidFill>
                  <a:srgbClr val="111111"/>
                </a:solidFill>
                <a:effectLst/>
                <a:latin typeface="Jeju Gothic"/>
              </a:rPr>
              <a:t>SRResNet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에 비해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PSNR, SSIM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수치는 낮지만 결과 이미지 자체는 더 디테일한 영역을 잘 복원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distortion measure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만으로 복원 결과를 판단하기엔 부족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MOS(Mean Opinion Score)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라는 지표도 사용하여 결과를 제시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b="1" i="0" u="none" strike="noStrike" dirty="0">
                <a:solidFill>
                  <a:srgbClr val="2E8B57"/>
                </a:solidFill>
                <a:effectLst/>
                <a:latin typeface="Jeju Gothic"/>
                <a:hlinkClick r:id="rId3"/>
              </a:rPr>
              <a:t>“Loss Functions for Image Restoration with Neural Networks, 2016 IEEE TCI”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295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056D47-2E9C-41FE-BF4B-CF58557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4521666"/>
            <a:ext cx="11367119" cy="208091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4F1A0-F017-41D4-9ACB-11D50ED4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569C08-3212-43B1-B35B-00582C67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Review – </a:t>
            </a:r>
            <a:r>
              <a:rPr lang="en-US" altLang="ko-KR" dirty="0" err="1"/>
              <a:t>Calscore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A89DBA0-FF8A-43F5-A055-B89266ADB6EE}"/>
              </a:ext>
            </a:extLst>
          </p:cNvPr>
          <p:cNvSpPr txBox="1"/>
          <p:nvPr/>
        </p:nvSpPr>
        <p:spPr>
          <a:xfrm>
            <a:off x="0" y="4307856"/>
            <a:ext cx="10968976" cy="23644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/>
              <a:buChar char="§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PSNR, SSIM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이 높다고 해서 사람 눈에 보기 좋은 것은 아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님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RGAN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의 결과가 </a:t>
            </a:r>
            <a:r>
              <a:rPr lang="en-US" altLang="ko-KR" b="0" i="0" dirty="0" err="1">
                <a:solidFill>
                  <a:srgbClr val="111111"/>
                </a:solidFill>
                <a:effectLst/>
                <a:latin typeface="Jeju Gothic"/>
              </a:rPr>
              <a:t>SRResNet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에 비해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PSNR, SSIM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수치는 낮지만 결과 이미지 자체는 더 디테일한 영역을 잘 복원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distortion measure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만으로 복원 결과를 판단하기엔 부족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MOS(Mean Opinion Score)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라는 지표도 사용하여 결과를 제시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b="1" i="0" u="none" strike="noStrike" dirty="0">
                <a:solidFill>
                  <a:srgbClr val="2E8B57"/>
                </a:solidFill>
                <a:effectLst/>
                <a:latin typeface="Jeju Gothic"/>
                <a:hlinkClick r:id="rId3"/>
              </a:rPr>
              <a:t>“Loss Functions for Image Restoration with Neural Networks, 2016 IEEE TCI”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261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056D47-2E9C-41FE-BF4B-CF58557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4521666"/>
            <a:ext cx="11367119" cy="208091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4F1A0-F017-41D4-9ACB-11D50ED4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569C08-3212-43B1-B35B-00582C67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Review – </a:t>
            </a:r>
            <a:r>
              <a:rPr lang="en-US" altLang="ko-KR" dirty="0" err="1"/>
              <a:t>Calscore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A89DBA0-FF8A-43F5-A055-B89266ADB6EE}"/>
              </a:ext>
            </a:extLst>
          </p:cNvPr>
          <p:cNvSpPr txBox="1"/>
          <p:nvPr/>
        </p:nvSpPr>
        <p:spPr>
          <a:xfrm>
            <a:off x="0" y="4307856"/>
            <a:ext cx="10968976" cy="23644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/>
              <a:buChar char="§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PSNR, SSIM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이 높다고 해서 사람 눈에 보기 좋은 것은 아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님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RGAN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의 결과가 </a:t>
            </a:r>
            <a:r>
              <a:rPr lang="en-US" altLang="ko-KR" b="0" i="0" dirty="0" err="1">
                <a:solidFill>
                  <a:srgbClr val="111111"/>
                </a:solidFill>
                <a:effectLst/>
                <a:latin typeface="Jeju Gothic"/>
              </a:rPr>
              <a:t>SRResNet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에 비해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PSNR, SSIM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수치는 낮지만 결과 이미지 자체는 더 디테일한 영역을 잘 복원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distortion measure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만으로 복원 결과를 판단하기엔 부족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MOS(Mean Opinion Score)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라는 지표도 사용하여 결과를 제시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b="1" i="0" u="none" strike="noStrike" dirty="0">
                <a:solidFill>
                  <a:srgbClr val="2E8B57"/>
                </a:solidFill>
                <a:effectLst/>
                <a:latin typeface="Jeju Gothic"/>
                <a:hlinkClick r:id="rId3"/>
              </a:rPr>
              <a:t>“Loss Functions for Image Restoration with Neural Networks, 2016 IEEE TCI”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1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92231" y="1585277"/>
            <a:ext cx="5747370" cy="2080911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E6E4705-9472-4480-B67E-D88C214D011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Reference </a:t>
            </a:r>
          </a:p>
        </p:txBody>
      </p:sp>
      <p:sp>
        <p:nvSpPr>
          <p:cNvPr id="9" name="내용 개체 틀 1"/>
          <p:cNvSpPr txBox="1"/>
          <p:nvPr/>
        </p:nvSpPr>
        <p:spPr>
          <a:xfrm>
            <a:off x="314324" y="1130907"/>
            <a:ext cx="11471895" cy="52414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/>
              <a:buChar char="§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Dong, Chao, et al. "Image super-resolution using deep convolutional networks."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38.2 (2015): 295-307.Redmon, Joseph, and Ali Farhadi. "YOLO9000: better, faster, stronger."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2017.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Wenming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"Deep learning for single image super-resolution: A brief review."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Multimedia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21.12 (2019): 3106-3121.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Anwar, Saeed, Salman Khan, and Nick Barnes. "A deep journey into super-resolution: A survey."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Computing Surveys (CSUR)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53.3 (2020): 1-34.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http://dmqm.korea.ac.kr/activity/seminar/318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E6E4705-9472-4480-B67E-D88C214D011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669536" y="6602577"/>
            <a:ext cx="2844800" cy="246888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fld id="{3E6E4705-9472-4480-B67E-D88C214D011C}" type="slidenum">
              <a:rPr lang="en-US" altLang="en-US" sz="1100"/>
              <a:pPr lvl="0"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en-US" altLang="en-US" sz="110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9920" y="185729"/>
            <a:ext cx="11382979" cy="627586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dirty="0"/>
              <a:t>Data Set 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C5C00223-974A-44C3-B92B-94AE369AE24B}"/>
              </a:ext>
            </a:extLst>
          </p:cNvPr>
          <p:cNvSpPr txBox="1"/>
          <p:nvPr/>
        </p:nvSpPr>
        <p:spPr>
          <a:xfrm>
            <a:off x="0" y="1489786"/>
            <a:ext cx="10968976" cy="23644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/>
              <a:buChar char="§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A~J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사의 주가 동향 패턴을 표현 </a:t>
            </a:r>
            <a:endParaRPr lang="en-US" altLang="ko-KR" dirty="0">
              <a:solidFill>
                <a:srgbClr val="111111"/>
              </a:solidFill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상승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 : 1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하락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: 0</a:t>
            </a: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282E0090-AC7C-46F6-A911-7D55C7A8ABE7}"/>
              </a:ext>
            </a:extLst>
          </p:cNvPr>
          <p:cNvSpPr/>
          <p:nvPr/>
        </p:nvSpPr>
        <p:spPr>
          <a:xfrm>
            <a:off x="1434172" y="3952938"/>
            <a:ext cx="8832915" cy="4242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B194CB6E-847F-418A-B4AF-9827FD795B17}"/>
              </a:ext>
            </a:extLst>
          </p:cNvPr>
          <p:cNvSpPr/>
          <p:nvPr/>
        </p:nvSpPr>
        <p:spPr>
          <a:xfrm>
            <a:off x="10267087" y="2805446"/>
            <a:ext cx="1505811" cy="3449894"/>
          </a:xfrm>
          <a:prstGeom prst="frame">
            <a:avLst>
              <a:gd name="adj1" fmla="val 34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1955F0-0A39-4EDA-B533-F1AE8621F2AC}"/>
              </a:ext>
            </a:extLst>
          </p:cNvPr>
          <p:cNvGrpSpPr/>
          <p:nvPr/>
        </p:nvGrpSpPr>
        <p:grpSpPr>
          <a:xfrm>
            <a:off x="474364" y="1925893"/>
            <a:ext cx="11422321" cy="4351131"/>
            <a:chOff x="474364" y="1925893"/>
            <a:chExt cx="11422321" cy="4351131"/>
          </a:xfrm>
        </p:grpSpPr>
        <p:pic>
          <p:nvPicPr>
            <p:cNvPr id="5" name="그림 4" descr="텍스트, 하얀색, 옅은이(가) 표시된 사진&#10;&#10;자동 생성된 설명">
              <a:extLst>
                <a:ext uri="{FF2B5EF4-FFF2-40B4-BE49-F238E27FC236}">
                  <a16:creationId xmlns:a16="http://schemas.microsoft.com/office/drawing/2014/main" id="{475C58B4-DFAE-4E76-9C1B-BE2F0171D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64" y="2805446"/>
              <a:ext cx="11367119" cy="3471578"/>
            </a:xfrm>
            <a:prstGeom prst="rect">
              <a:avLst/>
            </a:prstGeom>
            <a:noFill/>
          </p:spPr>
        </p:pic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4B7D470B-C226-4D61-9FB6-515D8A446E3D}"/>
                </a:ext>
              </a:extLst>
            </p:cNvPr>
            <p:cNvSpPr/>
            <p:nvPr/>
          </p:nvSpPr>
          <p:spPr>
            <a:xfrm>
              <a:off x="8041064" y="2900514"/>
              <a:ext cx="1753386" cy="612648"/>
            </a:xfrm>
            <a:prstGeom prst="wedgeRectCallout">
              <a:avLst>
                <a:gd name="adj1" fmla="val -21909"/>
                <a:gd name="adj2" fmla="val 1225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학습데이터 </a:t>
              </a:r>
              <a:r>
                <a:rPr lang="en-US" altLang="ko-KR" dirty="0"/>
                <a:t>[data]</a:t>
              </a:r>
              <a:endParaRPr lang="ko-KR" altLang="en-US" dirty="0"/>
            </a:p>
          </p:txBody>
        </p:sp>
        <p:sp>
          <p:nvSpPr>
            <p:cNvPr id="10" name="말풍선: 사각형 9">
              <a:extLst>
                <a:ext uri="{FF2B5EF4-FFF2-40B4-BE49-F238E27FC236}">
                  <a16:creationId xmlns:a16="http://schemas.microsoft.com/office/drawing/2014/main" id="{D6AAFD9B-FEC1-43E5-941D-04A19AF36B21}"/>
                </a:ext>
              </a:extLst>
            </p:cNvPr>
            <p:cNvSpPr/>
            <p:nvPr/>
          </p:nvSpPr>
          <p:spPr>
            <a:xfrm>
              <a:off x="10143299" y="1925893"/>
              <a:ext cx="1753386" cy="612648"/>
            </a:xfrm>
            <a:prstGeom prst="wedgeRectCallout">
              <a:avLst>
                <a:gd name="adj1" fmla="val -19758"/>
                <a:gd name="adj2" fmla="val 93274"/>
              </a:avLst>
            </a:prstGeom>
            <a:solidFill>
              <a:srgbClr val="F770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교사데이터 </a:t>
              </a:r>
              <a:endParaRPr lang="en-US" altLang="ko-KR" dirty="0"/>
            </a:p>
            <a:p>
              <a:pPr algn="ctr"/>
              <a:r>
                <a:rPr lang="en-US" altLang="ko-KR" dirty="0"/>
                <a:t>[teacher]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86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056D47-2E9C-41FE-BF4B-CF58557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4521666"/>
            <a:ext cx="11367119" cy="208091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4F1A0-F017-41D4-9ACB-11D50ED4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569C08-3212-43B1-B35B-00582C67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Idea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A89DBA0-FF8A-43F5-A055-B89266ADB6EE}"/>
              </a:ext>
            </a:extLst>
          </p:cNvPr>
          <p:cNvSpPr txBox="1"/>
          <p:nvPr/>
        </p:nvSpPr>
        <p:spPr>
          <a:xfrm>
            <a:off x="420766" y="4464988"/>
            <a:ext cx="10968976" cy="23644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/>
              <a:buChar char="§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전제 </a:t>
            </a:r>
            <a:endParaRPr lang="en-US" altLang="ko-KR" dirty="0">
              <a:solidFill>
                <a:srgbClr val="111111"/>
              </a:solidFill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다음날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X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사의 주가가 증가하는 패턴을 찾는 중 </a:t>
            </a:r>
            <a:endParaRPr lang="en-US" altLang="ko-KR" dirty="0">
              <a:solidFill>
                <a:srgbClr val="111111"/>
              </a:solidFill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예측 값 생성 알고리즘  </a:t>
            </a:r>
            <a:endParaRPr lang="en-US" altLang="ko-KR" dirty="0">
              <a:solidFill>
                <a:srgbClr val="111111"/>
              </a:solidFill>
              <a:latin typeface="Jeju Gothic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비교한 데이터 패턴과 일치할 때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x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사의 주가가 상승한다고 가정</a:t>
            </a:r>
            <a:endParaRPr lang="en-US" altLang="ko-KR" dirty="0">
              <a:solidFill>
                <a:srgbClr val="111111"/>
              </a:solidFill>
              <a:latin typeface="Jeju Gothic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비교한 데이터 패턴과 일치하지 않을 때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x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사의 주가가 하락한다고 가정</a:t>
            </a:r>
            <a:endParaRPr lang="en-US" altLang="ko-KR" dirty="0">
              <a:solidFill>
                <a:srgbClr val="111111"/>
              </a:solidFill>
              <a:latin typeface="Jeju Gothic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42B3FD-D223-4D6D-9F7A-40835B56DA0C}"/>
              </a:ext>
            </a:extLst>
          </p:cNvPr>
          <p:cNvGrpSpPr/>
          <p:nvPr/>
        </p:nvGrpSpPr>
        <p:grpSpPr>
          <a:xfrm>
            <a:off x="1077346" y="1519761"/>
            <a:ext cx="5004063" cy="1791305"/>
            <a:chOff x="4432168" y="1973208"/>
            <a:chExt cx="5004063" cy="1791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2174A4F-F9CF-46FF-A1DC-55DAD3EFC7A4}"/>
                </a:ext>
              </a:extLst>
            </p:cNvPr>
            <p:cNvGrpSpPr/>
            <p:nvPr/>
          </p:nvGrpSpPr>
          <p:grpSpPr>
            <a:xfrm>
              <a:off x="7616855" y="1973208"/>
              <a:ext cx="1819376" cy="1791305"/>
              <a:chOff x="7673416" y="2381891"/>
              <a:chExt cx="1819376" cy="179130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E55AB50-EC92-45C2-8644-68712B231FC1}"/>
                  </a:ext>
                </a:extLst>
              </p:cNvPr>
              <p:cNvSpPr/>
              <p:nvPr/>
            </p:nvSpPr>
            <p:spPr>
              <a:xfrm>
                <a:off x="7673417" y="2381891"/>
                <a:ext cx="1819375" cy="5279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 0 0 …   01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1A7C764-6199-4BED-8535-3F49778F9084}"/>
                  </a:ext>
                </a:extLst>
              </p:cNvPr>
              <p:cNvSpPr/>
              <p:nvPr/>
            </p:nvSpPr>
            <p:spPr>
              <a:xfrm>
                <a:off x="7673416" y="3013593"/>
                <a:ext cx="1819375" cy="5279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 1 0 …   11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46CA355-8EAB-4B95-9EA6-AFEC8FB49825}"/>
                  </a:ext>
                </a:extLst>
              </p:cNvPr>
              <p:cNvSpPr/>
              <p:nvPr/>
            </p:nvSpPr>
            <p:spPr>
              <a:xfrm>
                <a:off x="7673416" y="3645295"/>
                <a:ext cx="1819375" cy="5279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 0 0 …   0 0</a:t>
                </a:r>
                <a:endParaRPr lang="ko-KR" altLang="en-US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EE27CE-F4C6-48F6-B73A-3A1CC619E2CC}"/>
                </a:ext>
              </a:extLst>
            </p:cNvPr>
            <p:cNvSpPr/>
            <p:nvPr/>
          </p:nvSpPr>
          <p:spPr>
            <a:xfrm>
              <a:off x="4432168" y="2626558"/>
              <a:ext cx="1819375" cy="5279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 1 0 … 2 1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4570223-F6C3-4963-80A5-4592A934D5C5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6251543" y="2237159"/>
              <a:ext cx="1365313" cy="6533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7FF8D12-13DE-42EA-ABB5-A632E95D6A06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 flipV="1">
              <a:off x="6251543" y="2868861"/>
              <a:ext cx="1365312" cy="2164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BDE392F-80A4-4F9E-AA6A-952C5041180E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6251543" y="2890509"/>
              <a:ext cx="1365312" cy="61005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A79D8C8-8535-4A0E-B440-EAF4FF3DC02D}"/>
              </a:ext>
            </a:extLst>
          </p:cNvPr>
          <p:cNvSpPr txBox="1"/>
          <p:nvPr/>
        </p:nvSpPr>
        <p:spPr>
          <a:xfrm>
            <a:off x="4502306" y="887853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 데이터</a:t>
            </a:r>
            <a:endParaRPr lang="en-US" altLang="ko-KR" dirty="0"/>
          </a:p>
          <a:p>
            <a:r>
              <a:rPr lang="en-US" altLang="ko-KR" dirty="0"/>
              <a:t>      data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4CFDAFA-C43C-4667-975C-8FE8DBD53F80}"/>
              </a:ext>
            </a:extLst>
          </p:cNvPr>
          <p:cNvGrpSpPr/>
          <p:nvPr/>
        </p:nvGrpSpPr>
        <p:grpSpPr>
          <a:xfrm>
            <a:off x="6589337" y="1545421"/>
            <a:ext cx="519647" cy="1783280"/>
            <a:chOff x="7804222" y="1152850"/>
            <a:chExt cx="519647" cy="178328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DF0C876-6868-48CB-B25E-A87DB95838C9}"/>
                </a:ext>
              </a:extLst>
            </p:cNvPr>
            <p:cNvSpPr/>
            <p:nvPr/>
          </p:nvSpPr>
          <p:spPr>
            <a:xfrm>
              <a:off x="7804223" y="1152850"/>
              <a:ext cx="519646" cy="4461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ED5B79-B9FE-44EA-BEB1-BBD083D7BF65}"/>
                </a:ext>
              </a:extLst>
            </p:cNvPr>
            <p:cNvSpPr/>
            <p:nvPr/>
          </p:nvSpPr>
          <p:spPr>
            <a:xfrm>
              <a:off x="7804223" y="1762903"/>
              <a:ext cx="519645" cy="4801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8BE5074-A1D8-4928-8568-AAFDC68A6365}"/>
                </a:ext>
              </a:extLst>
            </p:cNvPr>
            <p:cNvSpPr/>
            <p:nvPr/>
          </p:nvSpPr>
          <p:spPr>
            <a:xfrm>
              <a:off x="7804222" y="2408229"/>
              <a:ext cx="519646" cy="5279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0D0B874-71D4-4369-BC60-9A1CB49DB7A1}"/>
              </a:ext>
            </a:extLst>
          </p:cNvPr>
          <p:cNvGrpSpPr/>
          <p:nvPr/>
        </p:nvGrpSpPr>
        <p:grpSpPr>
          <a:xfrm>
            <a:off x="7931992" y="1545421"/>
            <a:ext cx="519647" cy="1783280"/>
            <a:chOff x="7804222" y="1152850"/>
            <a:chExt cx="519647" cy="17832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3B5306B-9014-4A6B-BD50-0A57F39E469E}"/>
                </a:ext>
              </a:extLst>
            </p:cNvPr>
            <p:cNvSpPr/>
            <p:nvPr/>
          </p:nvSpPr>
          <p:spPr>
            <a:xfrm>
              <a:off x="7804223" y="1152850"/>
              <a:ext cx="519646" cy="44619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9600FDB-1F6B-4AB2-AEC2-7B18A4B84540}"/>
                </a:ext>
              </a:extLst>
            </p:cNvPr>
            <p:cNvSpPr/>
            <p:nvPr/>
          </p:nvSpPr>
          <p:spPr>
            <a:xfrm>
              <a:off x="7804223" y="1762903"/>
              <a:ext cx="519645" cy="48014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CD8C1B7-1A6C-4447-B9D4-88BB0B059528}"/>
                </a:ext>
              </a:extLst>
            </p:cNvPr>
            <p:cNvSpPr/>
            <p:nvPr/>
          </p:nvSpPr>
          <p:spPr>
            <a:xfrm>
              <a:off x="7804222" y="2408229"/>
              <a:ext cx="519646" cy="52790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59688F5-E08A-4030-B3F5-CA38F4AE81CF}"/>
              </a:ext>
            </a:extLst>
          </p:cNvPr>
          <p:cNvSpPr txBox="1"/>
          <p:nvPr/>
        </p:nvSpPr>
        <p:spPr>
          <a:xfrm>
            <a:off x="6388748" y="88907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예측값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9BEA09-9C56-42C2-BA04-01D8B057CBFF}"/>
              </a:ext>
            </a:extLst>
          </p:cNvPr>
          <p:cNvSpPr txBox="1"/>
          <p:nvPr/>
        </p:nvSpPr>
        <p:spPr>
          <a:xfrm>
            <a:off x="7749405" y="880403"/>
            <a:ext cx="879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실제값</a:t>
            </a:r>
            <a:endParaRPr lang="en-US" altLang="ko-KR" dirty="0"/>
          </a:p>
          <a:p>
            <a:r>
              <a:rPr lang="en-US" altLang="ko-KR" dirty="0"/>
              <a:t>teacher</a:t>
            </a:r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C7223D-DED3-41DF-8C35-0C19041F361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7108984" y="1768519"/>
            <a:ext cx="82300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A17BC26-10E2-47EA-B53C-830FDDA392AE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7108983" y="2395546"/>
            <a:ext cx="82301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1980D44-4652-4EDF-B57A-33CF4CB64742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>
          <a:xfrm>
            <a:off x="7108983" y="3064751"/>
            <a:ext cx="82300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9B97EC5-CB25-41DA-8685-C0C8B2C0F1EF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579377" y="2921667"/>
            <a:ext cx="3269783" cy="407034"/>
          </a:xfrm>
          <a:prstGeom prst="bentConnector4">
            <a:avLst>
              <a:gd name="adj1" fmla="val -1255"/>
              <a:gd name="adj2" fmla="val 22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5DEB1AF-2345-4EE9-BE11-3172F3A332D7}"/>
              </a:ext>
            </a:extLst>
          </p:cNvPr>
          <p:cNvGrpSpPr/>
          <p:nvPr/>
        </p:nvGrpSpPr>
        <p:grpSpPr>
          <a:xfrm>
            <a:off x="9357803" y="1501372"/>
            <a:ext cx="519647" cy="1783280"/>
            <a:chOff x="7804222" y="1152850"/>
            <a:chExt cx="519647" cy="17832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FBC6EC3-BA91-4963-8301-575E6D872E21}"/>
                </a:ext>
              </a:extLst>
            </p:cNvPr>
            <p:cNvSpPr/>
            <p:nvPr/>
          </p:nvSpPr>
          <p:spPr>
            <a:xfrm>
              <a:off x="7804223" y="1152850"/>
              <a:ext cx="519646" cy="44619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82DE761-17CD-4B81-B45D-9D1CCCF5311C}"/>
                </a:ext>
              </a:extLst>
            </p:cNvPr>
            <p:cNvSpPr/>
            <p:nvPr/>
          </p:nvSpPr>
          <p:spPr>
            <a:xfrm>
              <a:off x="7804223" y="1762903"/>
              <a:ext cx="519645" cy="48014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CD21B20-4E16-4323-B4E3-E925A5EE9E53}"/>
                </a:ext>
              </a:extLst>
            </p:cNvPr>
            <p:cNvSpPr/>
            <p:nvPr/>
          </p:nvSpPr>
          <p:spPr>
            <a:xfrm>
              <a:off x="7804222" y="2408229"/>
              <a:ext cx="519646" cy="52790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9EA9234-70CA-48E8-A961-5196E270981B}"/>
              </a:ext>
            </a:extLst>
          </p:cNvPr>
          <p:cNvSpPr txBox="1"/>
          <p:nvPr/>
        </p:nvSpPr>
        <p:spPr>
          <a:xfrm>
            <a:off x="1262771" y="1292465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랜덤하게 </a:t>
            </a:r>
            <a:endParaRPr lang="en-US" altLang="ko-KR" dirty="0"/>
          </a:p>
          <a:p>
            <a:pPr algn="ctr"/>
            <a:r>
              <a:rPr lang="ko-KR" altLang="en-US" dirty="0"/>
              <a:t>생성한 패턴</a:t>
            </a:r>
            <a:endParaRPr lang="en-US" altLang="ko-KR" dirty="0"/>
          </a:p>
          <a:p>
            <a:pPr algn="ctr"/>
            <a:r>
              <a:rPr lang="en-US" altLang="ko-KR" dirty="0"/>
              <a:t>answer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B958BF-55E2-4B78-9BD8-9780F024AF6A}"/>
              </a:ext>
            </a:extLst>
          </p:cNvPr>
          <p:cNvSpPr/>
          <p:nvPr/>
        </p:nvSpPr>
        <p:spPr>
          <a:xfrm>
            <a:off x="4054588" y="3623548"/>
            <a:ext cx="2234263" cy="59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학습 데이터와</a:t>
            </a:r>
            <a:endParaRPr lang="en-US" altLang="ko-KR" sz="1000" dirty="0"/>
          </a:p>
          <a:p>
            <a:pPr algn="ctr"/>
            <a:r>
              <a:rPr lang="ko-KR" altLang="en-US" sz="1000" dirty="0"/>
              <a:t>랜덤 패턴이 일치하면 </a:t>
            </a:r>
            <a:r>
              <a:rPr lang="en-US" altLang="ko-KR" sz="1000" dirty="0"/>
              <a:t>1</a:t>
            </a:r>
            <a:r>
              <a:rPr lang="ko-KR" altLang="en-US" sz="1000" dirty="0"/>
              <a:t>반환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A143F5-1D29-49AD-8E58-0C33379BD1D1}"/>
              </a:ext>
            </a:extLst>
          </p:cNvPr>
          <p:cNvSpPr/>
          <p:nvPr/>
        </p:nvSpPr>
        <p:spPr>
          <a:xfrm>
            <a:off x="3328680" y="1534183"/>
            <a:ext cx="391049" cy="17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비교</a:t>
            </a:r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0641C500-C81A-4EB3-904E-4B7C0C3F5C01}"/>
              </a:ext>
            </a:extLst>
          </p:cNvPr>
          <p:cNvCxnSpPr>
            <a:cxnSpLocks/>
            <a:stCxn id="108" idx="2"/>
            <a:endCxn id="93" idx="2"/>
          </p:cNvCxnSpPr>
          <p:nvPr/>
        </p:nvCxnSpPr>
        <p:spPr>
          <a:xfrm rot="5400000" flipH="1" flipV="1">
            <a:off x="8542880" y="2253954"/>
            <a:ext cx="44048" cy="2105444"/>
          </a:xfrm>
          <a:prstGeom prst="bentConnector3">
            <a:avLst>
              <a:gd name="adj1" fmla="val -518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6D5A31B-24F6-4082-8E96-076FF96CC01E}"/>
              </a:ext>
            </a:extLst>
          </p:cNvPr>
          <p:cNvSpPr/>
          <p:nvPr/>
        </p:nvSpPr>
        <p:spPr>
          <a:xfrm>
            <a:off x="7866700" y="3467297"/>
            <a:ext cx="1396407" cy="59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예측값과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실제값이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 일치하면 득점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BCCFA79-94AB-44BB-8AF2-E055C7F8A110}"/>
              </a:ext>
            </a:extLst>
          </p:cNvPr>
          <p:cNvSpPr/>
          <p:nvPr/>
        </p:nvSpPr>
        <p:spPr>
          <a:xfrm>
            <a:off x="7318605" y="1534183"/>
            <a:ext cx="387153" cy="17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2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056D47-2E9C-41FE-BF4B-CF58557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4521666"/>
            <a:ext cx="11367119" cy="208091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4F1A0-F017-41D4-9ACB-11D50ED4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569C08-3212-43B1-B35B-00582C67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r>
              <a:rPr lang="ko-KR" altLang="en-US" dirty="0"/>
              <a:t> 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1332F425-CFB1-4B15-8A75-DADFA820D8E3}"/>
              </a:ext>
            </a:extLst>
          </p:cNvPr>
          <p:cNvSpPr/>
          <p:nvPr/>
        </p:nvSpPr>
        <p:spPr>
          <a:xfrm>
            <a:off x="3458442" y="992158"/>
            <a:ext cx="4960867" cy="208464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Loop</a:t>
            </a:r>
            <a:r>
              <a:rPr lang="ko-KR" altLang="en-US" sz="1200" dirty="0"/>
              <a:t> </a:t>
            </a:r>
            <a:r>
              <a:rPr lang="en-US" altLang="ko-KR" sz="1200" dirty="0"/>
              <a:t>1:</a:t>
            </a:r>
            <a:r>
              <a:rPr lang="ko-KR" altLang="en-US" sz="1200" dirty="0"/>
              <a:t> 충분한 양의 학습이 될 만큼 반복 </a:t>
            </a:r>
            <a:r>
              <a:rPr lang="en-US" altLang="ko-KR" sz="1200" dirty="0"/>
              <a:t>(10000</a:t>
            </a:r>
            <a:r>
              <a:rPr lang="ko-KR" altLang="en-US" sz="1200" dirty="0"/>
              <a:t>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5821DDF-BCCB-428F-98FE-D8025DF81EFA}"/>
              </a:ext>
            </a:extLst>
          </p:cNvPr>
          <p:cNvSpPr/>
          <p:nvPr/>
        </p:nvSpPr>
        <p:spPr>
          <a:xfrm rot="10800000">
            <a:off x="3479652" y="5685815"/>
            <a:ext cx="5003287" cy="16487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EF6FA9-E36E-4F3C-BF07-A4BA4D72D41D}"/>
              </a:ext>
            </a:extLst>
          </p:cNvPr>
          <p:cNvSpPr/>
          <p:nvPr/>
        </p:nvSpPr>
        <p:spPr>
          <a:xfrm>
            <a:off x="3470239" y="1393884"/>
            <a:ext cx="4960867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난수 생성 </a:t>
            </a:r>
            <a:r>
              <a:rPr lang="en-US" altLang="ko-KR" sz="1200" dirty="0"/>
              <a:t>(</a:t>
            </a:r>
            <a:r>
              <a:rPr lang="ko-KR" altLang="en-US" sz="1200" dirty="0"/>
              <a:t>해답후보패턴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55E95027-B8F8-448A-9536-C40DD506BD82}"/>
              </a:ext>
            </a:extLst>
          </p:cNvPr>
          <p:cNvSpPr/>
          <p:nvPr/>
        </p:nvSpPr>
        <p:spPr>
          <a:xfrm>
            <a:off x="3458442" y="2039315"/>
            <a:ext cx="4960867" cy="223358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Loop 2 : </a:t>
            </a:r>
            <a:r>
              <a:rPr lang="ko-KR" altLang="en-US" sz="1200" dirty="0"/>
              <a:t>모든 학습데이터에 대해 반복 </a:t>
            </a: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BA2D91A8-8F78-460E-87B3-B628D13CFD52}"/>
              </a:ext>
            </a:extLst>
          </p:cNvPr>
          <p:cNvSpPr/>
          <p:nvPr/>
        </p:nvSpPr>
        <p:spPr>
          <a:xfrm rot="10800000">
            <a:off x="3458442" y="4457716"/>
            <a:ext cx="5003286" cy="164878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86E2F9-72DF-4323-9AD4-C918EAAB674D}"/>
              </a:ext>
            </a:extLst>
          </p:cNvPr>
          <p:cNvSpPr/>
          <p:nvPr/>
        </p:nvSpPr>
        <p:spPr>
          <a:xfrm>
            <a:off x="3458442" y="2453817"/>
            <a:ext cx="4960866" cy="43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해답후보 패턴을 이용</a:t>
            </a:r>
            <a:r>
              <a:rPr lang="en-US" altLang="ko-KR" sz="1200" dirty="0"/>
              <a:t>, </a:t>
            </a:r>
            <a:r>
              <a:rPr lang="ko-KR" altLang="en-US" sz="1200" dirty="0"/>
              <a:t>학습데이터에 대응하는 </a:t>
            </a:r>
            <a:r>
              <a:rPr lang="en-US" altLang="ko-KR" sz="1200" dirty="0"/>
              <a:t> </a:t>
            </a:r>
            <a:r>
              <a:rPr lang="ko-KR" altLang="en-US" sz="1200" dirty="0"/>
              <a:t>주가 </a:t>
            </a:r>
            <a:r>
              <a:rPr lang="ko-KR" altLang="en-US" sz="1200" dirty="0" err="1"/>
              <a:t>예측값</a:t>
            </a:r>
            <a:r>
              <a:rPr lang="ko-KR" altLang="en-US" sz="1200" dirty="0"/>
              <a:t> 계산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6553BD01-10AF-460C-ADC8-7D6B56A3B7DA}"/>
              </a:ext>
            </a:extLst>
          </p:cNvPr>
          <p:cNvSpPr/>
          <p:nvPr/>
        </p:nvSpPr>
        <p:spPr>
          <a:xfrm>
            <a:off x="3524434" y="3104181"/>
            <a:ext cx="4960866" cy="733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err="1"/>
              <a:t>예측값을</a:t>
            </a:r>
            <a:r>
              <a:rPr lang="ko-KR" altLang="en-US" sz="1200" u="sng" dirty="0"/>
              <a:t> 대응하는 </a:t>
            </a:r>
            <a:endParaRPr lang="en-US" altLang="ko-KR" sz="1200" u="sng" dirty="0"/>
          </a:p>
          <a:p>
            <a:pPr algn="ctr"/>
            <a:r>
              <a:rPr lang="ko-KR" altLang="en-US" sz="1200" u="sng" dirty="0"/>
              <a:t>교사 데이터와 비교</a:t>
            </a:r>
            <a:endParaRPr lang="en-US" altLang="ko-KR" sz="1200" u="sng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377382-0ADB-4D41-BD86-2B313041E4D7}"/>
              </a:ext>
            </a:extLst>
          </p:cNvPr>
          <p:cNvSpPr/>
          <p:nvPr/>
        </p:nvSpPr>
        <p:spPr>
          <a:xfrm>
            <a:off x="8482939" y="3612728"/>
            <a:ext cx="1470205" cy="3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일치하면 </a:t>
            </a:r>
            <a:r>
              <a:rPr lang="en-US" altLang="ko-KR" sz="1200" dirty="0"/>
              <a:t>1</a:t>
            </a:r>
            <a:r>
              <a:rPr lang="ko-KR" altLang="en-US" sz="1200" dirty="0"/>
              <a:t>점 득점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F5347-CC50-468B-82C1-E67799DE888E}"/>
              </a:ext>
            </a:extLst>
          </p:cNvPr>
          <p:cNvSpPr/>
          <p:nvPr/>
        </p:nvSpPr>
        <p:spPr>
          <a:xfrm>
            <a:off x="3446645" y="3952598"/>
            <a:ext cx="5003287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패턴의 득점합계 계산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5CD81A-2B79-4C56-AF92-1995548F0CA5}"/>
              </a:ext>
            </a:extLst>
          </p:cNvPr>
          <p:cNvSpPr/>
          <p:nvPr/>
        </p:nvSpPr>
        <p:spPr>
          <a:xfrm>
            <a:off x="7780217" y="5244892"/>
            <a:ext cx="1297008" cy="3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최고 득점 갱신 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795D7BA3-7B9F-41E3-A0E0-834E9FC81097}"/>
              </a:ext>
            </a:extLst>
          </p:cNvPr>
          <p:cNvSpPr/>
          <p:nvPr/>
        </p:nvSpPr>
        <p:spPr>
          <a:xfrm>
            <a:off x="3467855" y="4786310"/>
            <a:ext cx="4960866" cy="5541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/>
              <a:t>득점 합계를 이전 득점합계와 비교</a:t>
            </a:r>
            <a:endParaRPr lang="en-US" altLang="ko-KR" sz="11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72F6C8-BDEC-4F45-BC7C-D56E4ADDDF52}"/>
              </a:ext>
            </a:extLst>
          </p:cNvPr>
          <p:cNvSpPr/>
          <p:nvPr/>
        </p:nvSpPr>
        <p:spPr>
          <a:xfrm>
            <a:off x="2788727" y="5266856"/>
            <a:ext cx="1297008" cy="31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득점 유지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E5047C-DD1F-4C0D-8157-A7983B030230}"/>
              </a:ext>
            </a:extLst>
          </p:cNvPr>
          <p:cNvSpPr/>
          <p:nvPr/>
        </p:nvSpPr>
        <p:spPr>
          <a:xfrm>
            <a:off x="3491449" y="5924657"/>
            <a:ext cx="4991490" cy="3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최고 </a:t>
            </a:r>
            <a:r>
              <a:rPr lang="ko-KR" altLang="en-US" sz="1200" dirty="0" err="1"/>
              <a:t>득점이였던</a:t>
            </a:r>
            <a:r>
              <a:rPr lang="ko-KR" altLang="en-US" sz="1200" dirty="0"/>
              <a:t> 해답 후보 패턴을 반환 </a:t>
            </a:r>
          </a:p>
        </p:txBody>
      </p:sp>
    </p:spTree>
    <p:extLst>
      <p:ext uri="{BB962C8B-B14F-4D97-AF65-F5344CB8AC3E}">
        <p14:creationId xmlns:p14="http://schemas.microsoft.com/office/powerpoint/2010/main" val="49196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056D47-2E9C-41FE-BF4B-CF58557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4521666"/>
            <a:ext cx="11367119" cy="208091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4F1A0-F017-41D4-9ACB-11D50ED4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569C08-3212-43B1-B35B-00582C67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Module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CA3767-7D68-4568-8B05-48BEAA7C7E9C}"/>
              </a:ext>
            </a:extLst>
          </p:cNvPr>
          <p:cNvSpPr/>
          <p:nvPr/>
        </p:nvSpPr>
        <p:spPr>
          <a:xfrm>
            <a:off x="4755821" y="1713124"/>
            <a:ext cx="26489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Main </a:t>
            </a:r>
            <a:r>
              <a:rPr lang="ko-KR" altLang="en-US" sz="3200" dirty="0"/>
              <a:t>함수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58AED2-640D-4FEA-900F-4EA16531DA17}"/>
              </a:ext>
            </a:extLst>
          </p:cNvPr>
          <p:cNvSpPr/>
          <p:nvPr/>
        </p:nvSpPr>
        <p:spPr>
          <a:xfrm>
            <a:off x="2818612" y="3480032"/>
            <a:ext cx="164969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Readdata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B7085-4135-434C-A715-85D8DD687F9B}"/>
              </a:ext>
            </a:extLst>
          </p:cNvPr>
          <p:cNvSpPr/>
          <p:nvPr/>
        </p:nvSpPr>
        <p:spPr>
          <a:xfrm>
            <a:off x="7635710" y="3478167"/>
            <a:ext cx="164969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calscore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7A508C-9464-4A2E-ABE7-0057CD2FA509}"/>
              </a:ext>
            </a:extLst>
          </p:cNvPr>
          <p:cNvSpPr/>
          <p:nvPr/>
        </p:nvSpPr>
        <p:spPr>
          <a:xfrm>
            <a:off x="5227161" y="3480032"/>
            <a:ext cx="164969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rand012()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BEAEE5-C57A-4AB0-92EC-751C709DB2C5}"/>
              </a:ext>
            </a:extLst>
          </p:cNvPr>
          <p:cNvSpPr/>
          <p:nvPr/>
        </p:nvSpPr>
        <p:spPr>
          <a:xfrm>
            <a:off x="2818612" y="4193241"/>
            <a:ext cx="1649691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데이터 </a:t>
            </a:r>
            <a:r>
              <a:rPr lang="ko-KR" altLang="en-US"/>
              <a:t>집합을 읽음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881D34-5D79-4A72-997A-76E2FF3D966E}"/>
              </a:ext>
            </a:extLst>
          </p:cNvPr>
          <p:cNvSpPr/>
          <p:nvPr/>
        </p:nvSpPr>
        <p:spPr>
          <a:xfrm>
            <a:off x="5127393" y="4177587"/>
            <a:ext cx="1849226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0, 1, 2</a:t>
            </a:r>
            <a:r>
              <a:rPr lang="ko-KR" altLang="en-US" dirty="0"/>
              <a:t>로 구성된</a:t>
            </a:r>
            <a:endParaRPr lang="en-US" altLang="ko-KR" dirty="0"/>
          </a:p>
          <a:p>
            <a:pPr algn="ctr"/>
            <a:r>
              <a:rPr lang="ko-KR" altLang="en-US" dirty="0"/>
              <a:t>난수 후보 패턴</a:t>
            </a:r>
            <a:endParaRPr lang="en-US" altLang="ko-KR" dirty="0"/>
          </a:p>
          <a:p>
            <a:pPr algn="ctr"/>
            <a:r>
              <a:rPr lang="ko-KR" altLang="en-US" dirty="0"/>
              <a:t>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D76F86-5198-4C47-B58C-3F39D698CC01}"/>
              </a:ext>
            </a:extLst>
          </p:cNvPr>
          <p:cNvSpPr/>
          <p:nvPr/>
        </p:nvSpPr>
        <p:spPr>
          <a:xfrm>
            <a:off x="7635709" y="4177587"/>
            <a:ext cx="1649691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후보 패턴의 </a:t>
            </a:r>
            <a:endParaRPr lang="en-US" altLang="ko-KR" dirty="0"/>
          </a:p>
          <a:p>
            <a:pPr algn="ctr"/>
            <a:r>
              <a:rPr lang="ko-KR" altLang="en-US" dirty="0"/>
              <a:t>점수를 계산</a:t>
            </a:r>
          </a:p>
        </p:txBody>
      </p:sp>
    </p:spTree>
    <p:extLst>
      <p:ext uri="{BB962C8B-B14F-4D97-AF65-F5344CB8AC3E}">
        <p14:creationId xmlns:p14="http://schemas.microsoft.com/office/powerpoint/2010/main" val="350325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056D47-2E9C-41FE-BF4B-CF58557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4521666"/>
            <a:ext cx="11367119" cy="208091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4F1A0-F017-41D4-9ACB-11D50ED4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569C08-3212-43B1-B35B-00582C67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Review – Variable &amp; Constant   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5C61C94-3B8D-404E-A9A2-027C22ABD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9" y="1118015"/>
            <a:ext cx="4239217" cy="131463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B2B045C-B71E-4678-B5DC-D340CCC77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29" y="1112631"/>
            <a:ext cx="3810532" cy="134321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5468D9-B904-4DC3-B1E5-A03EAD246FF5}"/>
              </a:ext>
            </a:extLst>
          </p:cNvPr>
          <p:cNvGrpSpPr/>
          <p:nvPr/>
        </p:nvGrpSpPr>
        <p:grpSpPr>
          <a:xfrm>
            <a:off x="1138919" y="2793332"/>
            <a:ext cx="9181716" cy="3497612"/>
            <a:chOff x="474364" y="1925893"/>
            <a:chExt cx="11422321" cy="4351131"/>
          </a:xfrm>
        </p:grpSpPr>
        <p:pic>
          <p:nvPicPr>
            <p:cNvPr id="15" name="그림 14" descr="텍스트, 하얀색, 옅은이(가) 표시된 사진&#10;&#10;자동 생성된 설명">
              <a:extLst>
                <a:ext uri="{FF2B5EF4-FFF2-40B4-BE49-F238E27FC236}">
                  <a16:creationId xmlns:a16="http://schemas.microsoft.com/office/drawing/2014/main" id="{9BB3CE4F-F301-40D6-9A1B-AA9629DBC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64" y="2805446"/>
              <a:ext cx="11367119" cy="3471578"/>
            </a:xfrm>
            <a:prstGeom prst="rect">
              <a:avLst/>
            </a:prstGeom>
            <a:noFill/>
          </p:spPr>
        </p:pic>
        <p:sp>
          <p:nvSpPr>
            <p:cNvPr id="16" name="말풍선: 사각형 15">
              <a:extLst>
                <a:ext uri="{FF2B5EF4-FFF2-40B4-BE49-F238E27FC236}">
                  <a16:creationId xmlns:a16="http://schemas.microsoft.com/office/drawing/2014/main" id="{693453C6-D1B3-49F8-A8D6-B1563EE9DC16}"/>
                </a:ext>
              </a:extLst>
            </p:cNvPr>
            <p:cNvSpPr/>
            <p:nvPr/>
          </p:nvSpPr>
          <p:spPr>
            <a:xfrm>
              <a:off x="8041064" y="2900514"/>
              <a:ext cx="1753386" cy="612648"/>
            </a:xfrm>
            <a:prstGeom prst="wedgeRectCallout">
              <a:avLst>
                <a:gd name="adj1" fmla="val -21909"/>
                <a:gd name="adj2" fmla="val 1225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학습데이터 </a:t>
              </a:r>
              <a:r>
                <a:rPr lang="en-US" altLang="ko-KR" dirty="0"/>
                <a:t>[data]</a:t>
              </a:r>
              <a:endParaRPr lang="ko-KR" altLang="en-US" dirty="0"/>
            </a:p>
          </p:txBody>
        </p:sp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16863F1B-BA8C-4D6E-BA09-70E0870E8F7F}"/>
                </a:ext>
              </a:extLst>
            </p:cNvPr>
            <p:cNvSpPr/>
            <p:nvPr/>
          </p:nvSpPr>
          <p:spPr>
            <a:xfrm>
              <a:off x="10143299" y="1925893"/>
              <a:ext cx="1753386" cy="612648"/>
            </a:xfrm>
            <a:prstGeom prst="wedgeRectCallout">
              <a:avLst>
                <a:gd name="adj1" fmla="val -19758"/>
                <a:gd name="adj2" fmla="val 93274"/>
              </a:avLst>
            </a:prstGeom>
            <a:solidFill>
              <a:srgbClr val="F770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교사데이터 </a:t>
              </a:r>
              <a:endParaRPr lang="en-US" altLang="ko-KR" dirty="0"/>
            </a:p>
            <a:p>
              <a:pPr algn="ctr"/>
              <a:r>
                <a:rPr lang="en-US" altLang="ko-KR" dirty="0"/>
                <a:t>[teacher]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886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056D47-2E9C-41FE-BF4B-CF58557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4521666"/>
            <a:ext cx="11367119" cy="208091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4F1A0-F017-41D4-9ACB-11D50ED4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569C08-3212-43B1-B35B-00582C67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Review – Main 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3A2AEB0-6429-41B8-A85C-44C37ED88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"/>
          <a:stretch/>
        </p:blipFill>
        <p:spPr>
          <a:xfrm>
            <a:off x="389920" y="941939"/>
            <a:ext cx="5301011" cy="57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056D47-2E9C-41FE-BF4B-CF58557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4521666"/>
            <a:ext cx="11367119" cy="208091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4F1A0-F017-41D4-9ACB-11D50ED4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569C08-3212-43B1-B35B-00582C67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Review – Read Data 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A89DBA0-FF8A-43F5-A055-B89266ADB6EE}"/>
              </a:ext>
            </a:extLst>
          </p:cNvPr>
          <p:cNvSpPr txBox="1"/>
          <p:nvPr/>
        </p:nvSpPr>
        <p:spPr>
          <a:xfrm>
            <a:off x="0" y="4307856"/>
            <a:ext cx="10968976" cy="23644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/>
              <a:buChar char="§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PSNR, SSIM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이 높다고 해서 사람 눈에 보기 좋은 것은 아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님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RGAN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의 결과가 </a:t>
            </a:r>
            <a:r>
              <a:rPr lang="en-US" altLang="ko-KR" b="0" i="0" dirty="0" err="1">
                <a:solidFill>
                  <a:srgbClr val="111111"/>
                </a:solidFill>
                <a:effectLst/>
                <a:latin typeface="Jeju Gothic"/>
              </a:rPr>
              <a:t>SRResNet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에 비해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PSNR, SSIM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수치는 낮지만 결과 이미지 자체는 더 디테일한 영역을 잘 복원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distortion measure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만으로 복원 결과를 판단하기엔 부족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MOS(Mean Opinion Score)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라는 지표도 사용하여 결과를 제시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b="1" i="0" u="none" strike="noStrike" dirty="0">
                <a:solidFill>
                  <a:srgbClr val="2E8B57"/>
                </a:solidFill>
                <a:effectLst/>
                <a:latin typeface="Jeju Gothic"/>
                <a:hlinkClick r:id="rId3"/>
              </a:rPr>
              <a:t>“Loss Functions for Image Restoration with Neural Networks, 2016 IEEE TCI”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344762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964</Words>
  <Application>Microsoft Office PowerPoint</Application>
  <PresentationFormat>와이드스크린</PresentationFormat>
  <Paragraphs>136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Inter</vt:lpstr>
      <vt:lpstr>Jeju Gothic</vt:lpstr>
      <vt:lpstr>맑은 고딕</vt:lpstr>
      <vt:lpstr>Arial</vt:lpstr>
      <vt:lpstr>Tw Cen MT</vt:lpstr>
      <vt:lpstr>Wingdings</vt:lpstr>
      <vt:lpstr>Wingdings 3</vt:lpstr>
      <vt:lpstr>New_Simple01</vt:lpstr>
      <vt:lpstr>C언어 기반 Machine Learning  구현</vt:lpstr>
      <vt:lpstr>Contents</vt:lpstr>
      <vt:lpstr>Data Set </vt:lpstr>
      <vt:lpstr>Main Idea </vt:lpstr>
      <vt:lpstr>Flow Chart </vt:lpstr>
      <vt:lpstr>Function Module </vt:lpstr>
      <vt:lpstr>Code Review – Variable &amp; Constant   </vt:lpstr>
      <vt:lpstr>Code Review – Main </vt:lpstr>
      <vt:lpstr>Code Review – Read Data </vt:lpstr>
      <vt:lpstr>Code Review – Rand012</vt:lpstr>
      <vt:lpstr>Code Review – Calscore</vt:lpstr>
      <vt:lpstr>Code Review – Calscore</vt:lpstr>
      <vt:lpstr>Reference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Diversity &amp; Space-Time Coding Techniques</dc:title>
  <dc:creator>권은정</dc:creator>
  <cp:lastModifiedBy>김한주</cp:lastModifiedBy>
  <cp:revision>576</cp:revision>
  <dcterms:created xsi:type="dcterms:W3CDTF">2014-05-21T15:45:45Z</dcterms:created>
  <dcterms:modified xsi:type="dcterms:W3CDTF">2021-09-30T13:10:28Z</dcterms:modified>
  <cp:version>1000.0000.01</cp:version>
</cp:coreProperties>
</file>