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42" r:id="rId2"/>
    <p:sldId id="340" r:id="rId3"/>
    <p:sldId id="413" r:id="rId4"/>
    <p:sldId id="341" r:id="rId5"/>
    <p:sldId id="320" r:id="rId6"/>
    <p:sldId id="380" r:id="rId7"/>
    <p:sldId id="387" r:id="rId8"/>
    <p:sldId id="388" r:id="rId9"/>
    <p:sldId id="402" r:id="rId10"/>
    <p:sldId id="404" r:id="rId11"/>
    <p:sldId id="403" r:id="rId12"/>
    <p:sldId id="385" r:id="rId13"/>
    <p:sldId id="414" r:id="rId14"/>
    <p:sldId id="306" r:id="rId15"/>
  </p:sldIdLst>
  <p:sldSz cx="12198350"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AFAFA"/>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9" autoAdjust="0"/>
    <p:restoredTop sz="94660"/>
  </p:normalViewPr>
  <p:slideViewPr>
    <p:cSldViewPr>
      <p:cViewPr varScale="1">
        <p:scale>
          <a:sx n="71" d="100"/>
          <a:sy n="71" d="100"/>
        </p:scale>
        <p:origin x="624" y="72"/>
      </p:cViewPr>
      <p:guideLst>
        <p:guide orient="horz" pos="2160"/>
        <p:guide pos="3842"/>
        <p:guide pos="304"/>
        <p:guide pos="1892"/>
        <p:guide pos="125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2019/1/9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040209948"/>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835" algn="l" defTabSz="1219200" rtl="0" eaLnBrk="1" latinLnBrk="0" hangingPunct="1">
      <a:defRPr sz="1600" kern="1200">
        <a:solidFill>
          <a:schemeClr val="tx1"/>
        </a:solidFill>
        <a:latin typeface="+mn-lt"/>
        <a:ea typeface="+mn-ea"/>
        <a:cs typeface="+mn-cs"/>
      </a:defRPr>
    </a:lvl3pPr>
    <a:lvl4pPr marL="1829435" algn="l" defTabSz="1219200" rtl="0" eaLnBrk="1" latinLnBrk="0" hangingPunct="1">
      <a:defRPr sz="1600" kern="1200">
        <a:solidFill>
          <a:schemeClr val="tx1"/>
        </a:solidFill>
        <a:latin typeface="+mn-lt"/>
        <a:ea typeface="+mn-ea"/>
        <a:cs typeface="+mn-cs"/>
      </a:defRPr>
    </a:lvl4pPr>
    <a:lvl5pPr marL="2439035" algn="l" defTabSz="1219200" rtl="0" eaLnBrk="1" latinLnBrk="0" hangingPunct="1">
      <a:defRPr sz="1600" kern="1200">
        <a:solidFill>
          <a:schemeClr val="tx1"/>
        </a:solidFill>
        <a:latin typeface="+mn-lt"/>
        <a:ea typeface="+mn-ea"/>
        <a:cs typeface="+mn-cs"/>
      </a:defRPr>
    </a:lvl5pPr>
    <a:lvl6pPr marL="3049270" algn="l" defTabSz="1219200" rtl="0" eaLnBrk="1" latinLnBrk="0" hangingPunct="1">
      <a:defRPr sz="1600" kern="1200">
        <a:solidFill>
          <a:schemeClr val="tx1"/>
        </a:solidFill>
        <a:latin typeface="+mn-lt"/>
        <a:ea typeface="+mn-ea"/>
        <a:cs typeface="+mn-cs"/>
      </a:defRPr>
    </a:lvl6pPr>
    <a:lvl7pPr marL="3658870" algn="l" defTabSz="1219200" rtl="0" eaLnBrk="1" latinLnBrk="0" hangingPunct="1">
      <a:defRPr sz="1600" kern="1200">
        <a:solidFill>
          <a:schemeClr val="tx1"/>
        </a:solidFill>
        <a:latin typeface="+mn-lt"/>
        <a:ea typeface="+mn-ea"/>
        <a:cs typeface="+mn-cs"/>
      </a:defRPr>
    </a:lvl7pPr>
    <a:lvl8pPr marL="4268470" algn="l" defTabSz="1219200" rtl="0" eaLnBrk="1" latinLnBrk="0" hangingPunct="1">
      <a:defRPr sz="1600" kern="1200">
        <a:solidFill>
          <a:schemeClr val="tx1"/>
        </a:solidFill>
        <a:latin typeface="+mn-lt"/>
        <a:ea typeface="+mn-ea"/>
        <a:cs typeface="+mn-cs"/>
      </a:defRPr>
    </a:lvl8pPr>
    <a:lvl9pPr marL="487870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27424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331348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194626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4191971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145456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404053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366626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399637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64643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357773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82998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289280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397759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119848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Tm="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smtClean="0"/>
              <a:t>单击此处编辑母版标题样式</a:t>
            </a:r>
            <a:endParaRPr lang="zh-CN" altLang="en-US"/>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t>‹#›</a:t>
            </a:fld>
            <a:endParaRPr lang="zh-CN" altLang="en-US"/>
          </a:p>
        </p:txBody>
      </p:sp>
    </p:spTree>
  </p:cSld>
  <p:clrMapOvr>
    <a:masterClrMapping/>
  </p:clrMapOvr>
  <p:transition spd="slow"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smtClean="0">
                <a:solidFill>
                  <a:schemeClr val="accent1"/>
                </a:solidFill>
                <a:effectLst/>
                <a:latin typeface="Arial Black" panose="020B0A04020102020204" pitchFamily="34" charset="0"/>
                <a:ea typeface="微软雅黑" panose="020B0503020204020204" pitchFamily="34" charset="-122"/>
              </a:rPr>
              <a:t>LOGO</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2019/1/9</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transition spd="slow"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slow" advTm="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0">
    <p:wipe/>
  </p:transition>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screen"/>
          <a:stretch>
            <a:fillRect/>
          </a:stretch>
        </p:blipFill>
        <p:spPr>
          <a:xfrm>
            <a:off x="-143491" y="-477"/>
            <a:ext cx="12193647" cy="6860642"/>
          </a:xfrm>
          <a:prstGeom prst="rect">
            <a:avLst/>
          </a:prstGeom>
        </p:spPr>
      </p:pic>
      <p:sp>
        <p:nvSpPr>
          <p:cNvPr id="22" name="TextBox 21"/>
          <p:cNvSpPr txBox="1"/>
          <p:nvPr/>
        </p:nvSpPr>
        <p:spPr>
          <a:xfrm>
            <a:off x="7318553" y="1413570"/>
            <a:ext cx="4253230" cy="2090420"/>
          </a:xfrm>
          <a:prstGeom prst="rect">
            <a:avLst/>
          </a:prstGeom>
          <a:noFill/>
        </p:spPr>
        <p:txBody>
          <a:bodyPr wrap="none" lIns="121917" tIns="60958" rIns="121917" bIns="60958" rtlCol="0">
            <a:spAutoFit/>
          </a:bodyPr>
          <a:lstStyle/>
          <a:p>
            <a:pPr algn="r"/>
            <a:r>
              <a:rPr lang="en-US" altLang="zh-CN" sz="12800" b="1" dirty="0" smtClean="0">
                <a:solidFill>
                  <a:schemeClr val="accent1"/>
                </a:solidFill>
                <a:latin typeface="微软雅黑" panose="020B0503020204020204" pitchFamily="34" charset="-122"/>
                <a:ea typeface="微软雅黑" panose="020B0503020204020204" pitchFamily="34" charset="-122"/>
              </a:rPr>
              <a:t>2018</a:t>
            </a:r>
            <a:endParaRPr lang="zh-CN" altLang="en-US" sz="128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7113734" y="3392234"/>
            <a:ext cx="4357370" cy="951230"/>
          </a:xfrm>
          <a:prstGeom prst="rect">
            <a:avLst/>
          </a:prstGeom>
          <a:noFill/>
        </p:spPr>
        <p:txBody>
          <a:bodyPr wrap="none" lIns="121917" tIns="60958" rIns="121917" bIns="60958" rtlCol="0">
            <a:spAutoFit/>
          </a:bodyPr>
          <a:lstStyle/>
          <a:p>
            <a:pPr algn="r"/>
            <a:r>
              <a:rPr lang="zh-CN" altLang="en-US" sz="5400" b="1" dirty="0">
                <a:solidFill>
                  <a:schemeClr val="accent1"/>
                </a:solidFill>
                <a:latin typeface="微软雅黑" panose="020B0503020204020204" pitchFamily="34" charset="-122"/>
                <a:ea typeface="微软雅黑" panose="020B0503020204020204" pitchFamily="34" charset="-122"/>
              </a:rPr>
              <a:t>库存管理系统</a:t>
            </a: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825" y="455097"/>
            <a:ext cx="1405890" cy="859155"/>
          </a:xfrm>
          <a:prstGeom prst="rect">
            <a:avLst/>
          </a:prstGeom>
          <a:noFill/>
        </p:spPr>
        <p:txBody>
          <a:bodyPr wrap="none" lIns="121917" tIns="60958" rIns="121917" bIns="60958" rtlCol="0">
            <a:spAutoFit/>
          </a:bodyPr>
          <a:lstStyle/>
          <a:p>
            <a:r>
              <a:rPr lang="en-US" sz="4800" dirty="0">
                <a:solidFill>
                  <a:schemeClr val="bg1"/>
                </a:solidFill>
                <a:latin typeface="Eras Bold ITC" panose="020B0907030504020204" pitchFamily="34" charset="0"/>
              </a:rPr>
              <a:t>NIIT</a:t>
            </a:r>
          </a:p>
        </p:txBody>
      </p:sp>
      <p:pic>
        <p:nvPicPr>
          <p:cNvPr id="2" name="图片 2097163"/>
          <p:cNvPicPr>
            <a:picLocks noChangeAspect="1"/>
          </p:cNvPicPr>
          <p:nvPr/>
        </p:nvPicPr>
        <p:blipFill>
          <a:blip r:embed="rId5"/>
          <a:stretch>
            <a:fillRect/>
          </a:stretch>
        </p:blipFill>
        <p:spPr>
          <a:xfrm>
            <a:off x="10017760" y="-635"/>
            <a:ext cx="2105025" cy="638810"/>
          </a:xfrm>
          <a:prstGeom prst="rect">
            <a:avLst/>
          </a:prstGeom>
          <a:noFill/>
          <a:ln w="9525">
            <a:noFill/>
          </a:ln>
        </p:spPr>
      </p:pic>
    </p:spTree>
    <p:custDataLst>
      <p:tags r:id="rId1"/>
    </p:custData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15110" y="4633595"/>
            <a:ext cx="7502525" cy="706755"/>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库存内商品的预警管理，可设置提醒预警的编号、名称，当某种商品低于初设置的值时，操作显示为低于初设置值需要进货。</a:t>
            </a:r>
            <a:endParaRPr lang="en-US" altLang="zh-CN" sz="2000">
              <a:latin typeface="微软雅黑" panose="020B0503020204020204" pitchFamily="34" charset="-122"/>
              <a:ea typeface="微软雅黑" panose="020B0503020204020204" pitchFamily="34" charset="-122"/>
            </a:endParaRPr>
          </a:p>
        </p:txBody>
      </p:sp>
      <p:pic>
        <p:nvPicPr>
          <p:cNvPr id="5"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grpSp>
        <p:nvGrpSpPr>
          <p:cNvPr id="6" name="组合 5"/>
          <p:cNvGrpSpPr/>
          <p:nvPr/>
        </p:nvGrpSpPr>
        <p:grpSpPr>
          <a:xfrm>
            <a:off x="218198" y="187520"/>
            <a:ext cx="7374307" cy="1025571"/>
            <a:chOff x="1997317" y="1019371"/>
            <a:chExt cx="7379108" cy="1025571"/>
          </a:xfrm>
        </p:grpSpPr>
        <p:sp>
          <p:nvSpPr>
            <p:cNvPr id="7" name="圆角矩形 6"/>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预警</a:t>
              </a:r>
            </a:p>
          </p:txBody>
        </p:sp>
      </p:grpSp>
      <p:pic>
        <p:nvPicPr>
          <p:cNvPr id="10" name="图片 9" descr="预警管理"/>
          <p:cNvPicPr>
            <a:picLocks noChangeAspect="1"/>
          </p:cNvPicPr>
          <p:nvPr/>
        </p:nvPicPr>
        <p:blipFill>
          <a:blip r:embed="rId4"/>
          <a:stretch>
            <a:fillRect/>
          </a:stretch>
        </p:blipFill>
        <p:spPr>
          <a:xfrm>
            <a:off x="333375" y="1457325"/>
            <a:ext cx="5199380" cy="3048635"/>
          </a:xfrm>
          <a:prstGeom prst="rect">
            <a:avLst/>
          </a:prstGeom>
        </p:spPr>
      </p:pic>
      <p:pic>
        <p:nvPicPr>
          <p:cNvPr id="11" name="图片 10" descr="预警管理2添加预警"/>
          <p:cNvPicPr>
            <a:picLocks noChangeAspect="1"/>
          </p:cNvPicPr>
          <p:nvPr/>
        </p:nvPicPr>
        <p:blipFill>
          <a:blip r:embed="rId5"/>
          <a:stretch>
            <a:fillRect/>
          </a:stretch>
        </p:blipFill>
        <p:spPr>
          <a:xfrm>
            <a:off x="5831205" y="1457325"/>
            <a:ext cx="5665470" cy="2992755"/>
          </a:xfrm>
          <a:prstGeom prst="rect">
            <a:avLst/>
          </a:prstGeom>
        </p:spPr>
      </p:pic>
    </p:spTree>
  </p:cSld>
  <p:clrMapOvr>
    <a:masterClrMapping/>
  </p:clrMapOvr>
  <p:transition spd="slow"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000\Desktop\项目截图\出库记录.png出库记录"/>
          <p:cNvPicPr>
            <a:picLocks noChangeAspect="1"/>
          </p:cNvPicPr>
          <p:nvPr/>
        </p:nvPicPr>
        <p:blipFill>
          <a:blip r:embed="rId3"/>
          <a:srcRect/>
          <a:stretch>
            <a:fillRect/>
          </a:stretch>
        </p:blipFill>
        <p:spPr>
          <a:xfrm>
            <a:off x="649605" y="1603375"/>
            <a:ext cx="5194300" cy="2960370"/>
          </a:xfrm>
          <a:prstGeom prst="rect">
            <a:avLst/>
          </a:prstGeom>
        </p:spPr>
      </p:pic>
      <p:sp>
        <p:nvSpPr>
          <p:cNvPr id="4" name="文本框 3"/>
          <p:cNvSpPr txBox="1"/>
          <p:nvPr/>
        </p:nvSpPr>
        <p:spPr>
          <a:xfrm>
            <a:off x="3504565" y="5062220"/>
            <a:ext cx="5816600" cy="132207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sym typeface="+mn-ea"/>
              </a:rPr>
              <a:t>出库记录，有类别、数量以及日期等属性，也可通过查询来查找某一天或者某一类的出库信息；</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mn-ea"/>
              </a:rPr>
              <a:t>商品出库即实时的出库登记信息。</a:t>
            </a:r>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p:txBody>
      </p:sp>
      <p:pic>
        <p:nvPicPr>
          <p:cNvPr id="5"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grpSp>
        <p:nvGrpSpPr>
          <p:cNvPr id="6" name="组合 5"/>
          <p:cNvGrpSpPr/>
          <p:nvPr/>
        </p:nvGrpSpPr>
        <p:grpSpPr>
          <a:xfrm>
            <a:off x="218198" y="187520"/>
            <a:ext cx="7374307" cy="1025571"/>
            <a:chOff x="1997317" y="1019371"/>
            <a:chExt cx="7379108" cy="1025571"/>
          </a:xfrm>
        </p:grpSpPr>
        <p:sp>
          <p:nvSpPr>
            <p:cNvPr id="7" name="圆角矩形 6"/>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出库</a:t>
              </a:r>
            </a:p>
          </p:txBody>
        </p:sp>
      </p:grpSp>
      <p:pic>
        <p:nvPicPr>
          <p:cNvPr id="10" name="图片 9" descr="出库记录2商品出库"/>
          <p:cNvPicPr>
            <a:picLocks noChangeAspect="1"/>
          </p:cNvPicPr>
          <p:nvPr/>
        </p:nvPicPr>
        <p:blipFill>
          <a:blip r:embed="rId5"/>
          <a:stretch>
            <a:fillRect/>
          </a:stretch>
        </p:blipFill>
        <p:spPr>
          <a:xfrm>
            <a:off x="6297295" y="1604010"/>
            <a:ext cx="4969510" cy="3090545"/>
          </a:xfrm>
          <a:prstGeom prst="rect">
            <a:avLst/>
          </a:prstGeom>
        </p:spPr>
      </p:pic>
    </p:spTree>
  </p:cSld>
  <p:clrMapOvr>
    <a:masterClrMapping/>
  </p:clrMapOvr>
  <p:transition spd="slow"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000\Desktop\项目截图\修改密码.png修改密码"/>
          <p:cNvPicPr>
            <a:picLocks noChangeAspect="1"/>
          </p:cNvPicPr>
          <p:nvPr/>
        </p:nvPicPr>
        <p:blipFill>
          <a:blip r:embed="rId3"/>
          <a:srcRect/>
          <a:stretch>
            <a:fillRect/>
          </a:stretch>
        </p:blipFill>
        <p:spPr>
          <a:xfrm>
            <a:off x="1885633" y="1331595"/>
            <a:ext cx="8550275" cy="3408045"/>
          </a:xfrm>
          <a:prstGeom prst="rect">
            <a:avLst/>
          </a:prstGeom>
        </p:spPr>
      </p:pic>
      <p:sp>
        <p:nvSpPr>
          <p:cNvPr id="4" name="文本框 3"/>
          <p:cNvSpPr txBox="1"/>
          <p:nvPr/>
        </p:nvSpPr>
        <p:spPr>
          <a:xfrm>
            <a:off x="3595370" y="4838700"/>
            <a:ext cx="5816600" cy="706755"/>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仓库管理员的密码修改功能，首先核对原密码正确，然后确认两次输入新密码的一致性即可修改密码</a:t>
            </a:r>
          </a:p>
        </p:txBody>
      </p:sp>
      <p:pic>
        <p:nvPicPr>
          <p:cNvPr id="5"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grpSp>
        <p:nvGrpSpPr>
          <p:cNvPr id="6" name="组合 5"/>
          <p:cNvGrpSpPr/>
          <p:nvPr/>
        </p:nvGrpSpPr>
        <p:grpSpPr>
          <a:xfrm>
            <a:off x="218198" y="187520"/>
            <a:ext cx="7374307" cy="1025571"/>
            <a:chOff x="1997317" y="1019371"/>
            <a:chExt cx="7379108" cy="1025571"/>
          </a:xfrm>
        </p:grpSpPr>
        <p:sp>
          <p:nvSpPr>
            <p:cNvPr id="7" name="圆角矩形 6"/>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密码</a:t>
              </a:r>
            </a:p>
          </p:txBody>
        </p:sp>
      </p:grpSp>
    </p:spTree>
  </p:cSld>
  <p:clrMapOvr>
    <a:masterClrMapping/>
  </p:clrMapOvr>
  <p:transition spd="slow"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grpSp>
        <p:nvGrpSpPr>
          <p:cNvPr id="6" name="组合 5"/>
          <p:cNvGrpSpPr/>
          <p:nvPr/>
        </p:nvGrpSpPr>
        <p:grpSpPr>
          <a:xfrm>
            <a:off x="218198" y="187520"/>
            <a:ext cx="7374307" cy="1025571"/>
            <a:chOff x="1997317" y="1019371"/>
            <a:chExt cx="7379108" cy="1025571"/>
          </a:xfrm>
        </p:grpSpPr>
        <p:sp>
          <p:nvSpPr>
            <p:cNvPr id="7" name="圆角矩形 6"/>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项目总结</a:t>
              </a:r>
            </a:p>
          </p:txBody>
        </p:sp>
      </p:grpSp>
      <p:sp>
        <p:nvSpPr>
          <p:cNvPr id="10" name="文本框 9"/>
          <p:cNvSpPr txBox="1"/>
          <p:nvPr/>
        </p:nvSpPr>
        <p:spPr>
          <a:xfrm>
            <a:off x="1941830" y="1274445"/>
            <a:ext cx="7430135" cy="3784600"/>
          </a:xfrm>
          <a:prstGeom prst="rect">
            <a:avLst/>
          </a:prstGeom>
          <a:noFill/>
        </p:spPr>
        <p:txBody>
          <a:bodyPr wrap="square" rtlCol="0">
            <a:spAutoFit/>
          </a:bodyPr>
          <a:lstStyle/>
          <a:p>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  做项目敲代码的过程中遇到很多小问题，一遇到问题就得去找相应的解决方法或请教他人，代码经常是写了又删，删了又写，效率比较低，让我们深刻明白搞好逻辑关系再编写代码是极其重要的。百度了一遍又一遍，看了一篇篇博客，改了一段段代码，学到了很多知识，越简单的问题就更要仔细，认真。看到自己的项目问题解决就开心的不行，同时，也让我们意识到自己的水平远远不够，做一个样式就差点崩溃了，我们更要好好努力。遇到问题即使不能马上解决，也要坚持坚持，换个态度换个心情，重新整理情绪写代码，肯定会得到应得的。团队的力量是无穷的，每个人都积极地参与进来。</a:t>
            </a:r>
            <a:r>
              <a:rPr lang="zh-CN" altLang="en-US" sz="2000">
                <a:latin typeface="微软雅黑" panose="020B0503020204020204" pitchFamily="34" charset="-122"/>
                <a:ea typeface="微软雅黑" panose="020B0503020204020204" pitchFamily="34" charset="-122"/>
                <a:sym typeface="+mn-ea"/>
              </a:rPr>
              <a:t>成功的喜悦让我们觉得这些都是值得的！</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screen"/>
          <a:stretch>
            <a:fillRect/>
          </a:stretch>
        </p:blipFill>
        <p:spPr>
          <a:xfrm>
            <a:off x="2559" y="-477"/>
            <a:ext cx="12193647" cy="6860642"/>
          </a:xfrm>
          <a:prstGeom prst="rect">
            <a:avLst/>
          </a:prstGeom>
        </p:spPr>
      </p:pic>
      <p:sp>
        <p:nvSpPr>
          <p:cNvPr id="10" name="TextBox 9"/>
          <p:cNvSpPr txBox="1"/>
          <p:nvPr/>
        </p:nvSpPr>
        <p:spPr>
          <a:xfrm>
            <a:off x="7611343" y="2277666"/>
            <a:ext cx="3939534" cy="1231102"/>
          </a:xfrm>
          <a:prstGeom prst="rect">
            <a:avLst/>
          </a:prstGeom>
          <a:noFill/>
        </p:spPr>
        <p:txBody>
          <a:bodyPr wrap="none" lIns="121917" tIns="60958" rIns="121917" bIns="60958" rtlCol="0">
            <a:spAutoFit/>
          </a:bodyPr>
          <a:lstStyle/>
          <a:p>
            <a:pPr algn="r"/>
            <a:r>
              <a:rPr lang="zh-CN" altLang="en-US" sz="7200" b="1" dirty="0" smtClean="0">
                <a:solidFill>
                  <a:schemeClr val="accent1"/>
                </a:solidFill>
                <a:latin typeface="微软雅黑" panose="020B0503020204020204" pitchFamily="34" charset="-122"/>
                <a:ea typeface="微软雅黑" panose="020B0503020204020204" pitchFamily="34" charset="-122"/>
              </a:rPr>
              <a:t>谢谢观看</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327222" y="3605001"/>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825" y="455097"/>
            <a:ext cx="1402080" cy="859155"/>
          </a:xfrm>
          <a:prstGeom prst="rect">
            <a:avLst/>
          </a:prstGeom>
          <a:noFill/>
        </p:spPr>
        <p:txBody>
          <a:bodyPr wrap="none" lIns="121917" tIns="60958" rIns="121917" bIns="60958" rtlCol="0">
            <a:spAutoFit/>
          </a:bodyPr>
          <a:lstStyle/>
          <a:p>
            <a:r>
              <a:rPr lang="en-US" sz="4800" dirty="0">
                <a:solidFill>
                  <a:schemeClr val="bg1"/>
                </a:solidFill>
                <a:latin typeface="Eras Bold ITC" panose="020B0907030504020204" pitchFamily="34" charset="0"/>
              </a:rPr>
              <a:t>NIIT</a:t>
            </a:r>
          </a:p>
        </p:txBody>
      </p:sp>
      <p:sp>
        <p:nvSpPr>
          <p:cNvPr id="13" name="TextBox 12"/>
          <p:cNvSpPr txBox="1"/>
          <p:nvPr/>
        </p:nvSpPr>
        <p:spPr>
          <a:xfrm>
            <a:off x="8188154" y="5456957"/>
            <a:ext cx="3493770" cy="612775"/>
          </a:xfrm>
          <a:prstGeom prst="rect">
            <a:avLst/>
          </a:prstGeom>
          <a:noFill/>
        </p:spPr>
        <p:txBody>
          <a:bodyPr wrap="none" lIns="121917" tIns="60958" rIns="121917" bIns="60958" rtlCol="0">
            <a:spAutoFit/>
          </a:bodyPr>
          <a:lstStyle/>
          <a:p>
            <a:pPr algn="r"/>
            <a:r>
              <a:rPr lang="zh-CN" altLang="en-US" sz="3200" b="1" dirty="0">
                <a:solidFill>
                  <a:srgbClr val="005DA2"/>
                </a:solidFill>
                <a:latin typeface="微软雅黑" panose="020B0503020204020204" pitchFamily="34" charset="-122"/>
                <a:ea typeface="微软雅黑" panose="020B0503020204020204" pitchFamily="34" charset="-122"/>
              </a:rPr>
              <a:t>库存管理系统团队</a:t>
            </a:r>
          </a:p>
        </p:txBody>
      </p:sp>
      <p:pic>
        <p:nvPicPr>
          <p:cNvPr id="2"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par>
                          <p:cTn id="24" fill="hold">
                            <p:stCondLst>
                              <p:cond delay="215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65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648119" y="927931"/>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529634" y="927930"/>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项目团队介绍</a:t>
              </a:r>
            </a:p>
          </p:txBody>
        </p:sp>
      </p:grpSp>
      <p:sp>
        <p:nvSpPr>
          <p:cNvPr id="71" name="圆角矩形 70"/>
          <p:cNvSpPr/>
          <p:nvPr/>
        </p:nvSpPr>
        <p:spPr>
          <a:xfrm>
            <a:off x="5648119" y="17643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505752" y="1764383"/>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项目概述</a:t>
              </a:r>
            </a:p>
          </p:txBody>
        </p:sp>
      </p:grpSp>
      <p:sp>
        <p:nvSpPr>
          <p:cNvPr id="75" name="圆角矩形 74"/>
          <p:cNvSpPr/>
          <p:nvPr/>
        </p:nvSpPr>
        <p:spPr>
          <a:xfrm>
            <a:off x="5648119" y="2650237"/>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529634" y="2648965"/>
            <a:ext cx="3741980" cy="511504"/>
            <a:chOff x="6339097" y="3294761"/>
            <a:chExt cx="3744416" cy="511504"/>
          </a:xfrm>
        </p:grpSpPr>
        <p:sp>
          <p:nvSpPr>
            <p:cNvPr id="77" name="圆角矩形 76"/>
            <p:cNvSpPr/>
            <p:nvPr/>
          </p:nvSpPr>
          <p:spPr>
            <a:xfrm>
              <a:off x="6339097" y="329476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29260"/>
            </a:xfrm>
            <a:prstGeom prst="rect">
              <a:avLst/>
            </a:prstGeom>
          </p:spPr>
          <p:txBody>
            <a:bodyPr wrap="square" lIns="121960" tIns="60980" rIns="121960" bIns="60980">
              <a:spAutoFit/>
            </a:bodyPr>
            <a:lstStyle/>
            <a:p>
              <a:pPr>
                <a:defRPr/>
              </a:pPr>
              <a:endPar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648119" y="353510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505504" y="3535105"/>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29261"/>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主要功能展示</a:t>
              </a:r>
            </a:p>
          </p:txBody>
        </p:sp>
      </p:grpSp>
      <p:sp>
        <p:nvSpPr>
          <p:cNvPr id="87" name="TextBox 86"/>
          <p:cNvSpPr txBox="1"/>
          <p:nvPr/>
        </p:nvSpPr>
        <p:spPr>
          <a:xfrm>
            <a:off x="338535" y="2219568"/>
            <a:ext cx="2806485" cy="1351280"/>
          </a:xfrm>
          <a:prstGeom prst="rect">
            <a:avLst/>
          </a:prstGeom>
          <a:noFill/>
        </p:spPr>
        <p:txBody>
          <a:bodyPr wrap="square" lIns="121880" tIns="60938" rIns="121880" bIns="60938">
            <a:spAutoFit/>
          </a:bodyPr>
          <a:lstStyle/>
          <a:p>
            <a:pPr algn="ctr">
              <a:defRPr/>
            </a:pPr>
            <a:r>
              <a:rPr lang="zh-CN" altLang="en-US" sz="4800" b="1" spc="200" dirty="0">
                <a:solidFill>
                  <a:schemeClr val="bg1"/>
                </a:solidFill>
                <a:latin typeface="微软雅黑" panose="020B0503020204020204" pitchFamily="34" charset="-122"/>
                <a:ea typeface="微软雅黑" panose="020B0503020204020204" pitchFamily="34" charset="-122"/>
              </a:rPr>
              <a:t>目录 </a:t>
            </a:r>
            <a:endParaRPr lang="en-US" altLang="zh-CN" sz="4800" b="1" spc="200" dirty="0">
              <a:solidFill>
                <a:schemeClr val="bg1"/>
              </a:solidFill>
              <a:latin typeface="微软雅黑" panose="020B0503020204020204" pitchFamily="34" charset="-122"/>
              <a:ea typeface="微软雅黑" panose="020B0503020204020204" pitchFamily="34" charset="-122"/>
            </a:endParaRPr>
          </a:p>
          <a:p>
            <a:pPr algn="r">
              <a:defRPr/>
            </a:pPr>
            <a:r>
              <a:rPr lang="en-US" altLang="zh-CN" sz="3200" b="1" spc="200" dirty="0">
                <a:solidFill>
                  <a:schemeClr val="bg1"/>
                </a:solidFill>
                <a:latin typeface="微软雅黑" panose="020B0503020204020204" pitchFamily="34" charset="-122"/>
                <a:ea typeface="微软雅黑" panose="020B0503020204020204" pitchFamily="34" charset="-122"/>
              </a:rPr>
              <a:t>CONTENTS</a:t>
            </a:r>
            <a:endParaRPr lang="zh-CN" altLang="en-US" sz="3200" b="1" spc="200" dirty="0">
              <a:solidFill>
                <a:schemeClr val="bg1"/>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4614050" y="1147150"/>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pic>
        <p:nvPicPr>
          <p:cNvPr id="4"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sp>
        <p:nvSpPr>
          <p:cNvPr id="5" name="矩形 4"/>
          <p:cNvSpPr/>
          <p:nvPr/>
        </p:nvSpPr>
        <p:spPr>
          <a:xfrm>
            <a:off x="6913390" y="2731771"/>
            <a:ext cx="2651349"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项目技术选型</a:t>
            </a:r>
          </a:p>
        </p:txBody>
      </p:sp>
      <p:sp>
        <p:nvSpPr>
          <p:cNvPr id="6" name="圆角矩形 5"/>
          <p:cNvSpPr/>
          <p:nvPr/>
        </p:nvSpPr>
        <p:spPr>
          <a:xfrm>
            <a:off x="5648119" y="43891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 name="组合 6"/>
          <p:cNvGrpSpPr/>
          <p:nvPr/>
        </p:nvGrpSpPr>
        <p:grpSpPr>
          <a:xfrm>
            <a:off x="6487724" y="4430455"/>
            <a:ext cx="3741980" cy="511503"/>
            <a:chOff x="6339097" y="4180903"/>
            <a:chExt cx="3744416" cy="511504"/>
          </a:xfrm>
        </p:grpSpPr>
        <p:sp>
          <p:nvSpPr>
            <p:cNvPr id="8" name="圆角矩形 7"/>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723349" y="4221882"/>
              <a:ext cx="2736305" cy="429261"/>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项目开发学习成果</a:t>
              </a:r>
            </a:p>
          </p:txBody>
        </p:sp>
      </p:grpSp>
      <p:sp>
        <p:nvSpPr>
          <p:cNvPr id="10" name="圆角矩形 9"/>
          <p:cNvSpPr/>
          <p:nvPr/>
        </p:nvSpPr>
        <p:spPr>
          <a:xfrm>
            <a:off x="5648119" y="526802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15" name="组合 14"/>
          <p:cNvGrpSpPr/>
          <p:nvPr/>
        </p:nvGrpSpPr>
        <p:grpSpPr>
          <a:xfrm>
            <a:off x="6488359" y="5237540"/>
            <a:ext cx="3741980" cy="511503"/>
            <a:chOff x="6339097" y="4180903"/>
            <a:chExt cx="3744416" cy="511504"/>
          </a:xfrm>
        </p:grpSpPr>
        <p:sp>
          <p:nvSpPr>
            <p:cNvPr id="16" name="圆角矩形 15"/>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7" name="矩形 16"/>
            <p:cNvSpPr/>
            <p:nvPr/>
          </p:nvSpPr>
          <p:spPr>
            <a:xfrm>
              <a:off x="6723349" y="4221882"/>
              <a:ext cx="2736305" cy="429261"/>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项目未来愿景</a:t>
              </a: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7"/>
                                        </p:tgtEl>
                                        <p:attrNameLst>
                                          <p:attrName>style.visibility</p:attrName>
                                        </p:attrNameLst>
                                      </p:cBhvr>
                                      <p:to>
                                        <p:strVal val="visible"/>
                                      </p:to>
                                    </p:set>
                                    <p:anim calcmode="lin" valueType="num">
                                      <p:cBhvr>
                                        <p:cTn id="12" dur="250" fill="hold"/>
                                        <p:tgtEl>
                                          <p:spTgt spid="87"/>
                                        </p:tgtEl>
                                        <p:attrNameLst>
                                          <p:attrName>ppt_x</p:attrName>
                                        </p:attrNameLst>
                                      </p:cBhvr>
                                      <p:tavLst>
                                        <p:tav tm="0">
                                          <p:val>
                                            <p:strVal val="#ppt_x"/>
                                          </p:val>
                                        </p:tav>
                                        <p:tav tm="100000">
                                          <p:val>
                                            <p:strVal val="#ppt_x"/>
                                          </p:val>
                                        </p:tav>
                                      </p:tavLst>
                                    </p:anim>
                                    <p:anim calcmode="lin" valueType="num">
                                      <p:cBhvr>
                                        <p:cTn id="13" dur="250" fill="hold"/>
                                        <p:tgtEl>
                                          <p:spTgt spid="87"/>
                                        </p:tgtEl>
                                        <p:attrNameLst>
                                          <p:attrName>ppt_y</p:attrName>
                                        </p:attrNameLst>
                                      </p:cBhvr>
                                      <p:tavLst>
                                        <p:tav tm="0">
                                          <p:val>
                                            <p:strVal val="#ppt_y-#ppt_h/2"/>
                                          </p:val>
                                        </p:tav>
                                        <p:tav tm="100000">
                                          <p:val>
                                            <p:strVal val="#ppt_y"/>
                                          </p:val>
                                        </p:tav>
                                      </p:tavLst>
                                    </p:anim>
                                    <p:anim calcmode="lin" valueType="num">
                                      <p:cBhvr>
                                        <p:cTn id="14" dur="250" fill="hold"/>
                                        <p:tgtEl>
                                          <p:spTgt spid="87"/>
                                        </p:tgtEl>
                                        <p:attrNameLst>
                                          <p:attrName>ppt_w</p:attrName>
                                        </p:attrNameLst>
                                      </p:cBhvr>
                                      <p:tavLst>
                                        <p:tav tm="0">
                                          <p:val>
                                            <p:strVal val="#ppt_w"/>
                                          </p:val>
                                        </p:tav>
                                        <p:tav tm="100000">
                                          <p:val>
                                            <p:strVal val="#ppt_w"/>
                                          </p:val>
                                        </p:tav>
                                      </p:tavLst>
                                    </p:anim>
                                    <p:anim calcmode="lin" valueType="num">
                                      <p:cBhvr>
                                        <p:cTn id="15" dur="250" fill="hold"/>
                                        <p:tgtEl>
                                          <p:spTgt spid="87"/>
                                        </p:tgtEl>
                                        <p:attrNameLst>
                                          <p:attrName>ppt_h</p:attrName>
                                        </p:attrNameLst>
                                      </p:cBhvr>
                                      <p:tavLst>
                                        <p:tav tm="0">
                                          <p:val>
                                            <p:fltVal val="0"/>
                                          </p:val>
                                        </p:tav>
                                        <p:tav tm="100000">
                                          <p:val>
                                            <p:strVal val="#ppt_h"/>
                                          </p:val>
                                        </p:tav>
                                      </p:tavLst>
                                    </p:anim>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67"/>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71"/>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1000"/>
                                        <p:tgtEl>
                                          <p:spTgt spid="75"/>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75"/>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000"/>
                                        <p:tgtEl>
                                          <p:spTgt spid="79"/>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79"/>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childTnLst>
                          </p:cTn>
                        </p:par>
                        <p:par>
                          <p:cTn id="49" fill="hold">
                            <p:stCondLst>
                              <p:cond delay="2750"/>
                            </p:stCondLst>
                            <p:childTnLst>
                              <p:par>
                                <p:cTn id="50" presetID="2" presetClass="entr" presetSubtype="8"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childTnLst>
                          </p:cTn>
                        </p:par>
                        <p:par>
                          <p:cTn id="54" fill="hold">
                            <p:stCondLst>
                              <p:cond delay="3250"/>
                            </p:stCondLst>
                            <p:childTnLst>
                              <p:par>
                                <p:cTn id="55" presetID="26" presetClass="emph" presetSubtype="0" fill="hold" grpId="2" nodeType="afterEffect">
                                  <p:stCondLst>
                                    <p:cond delay="0"/>
                                  </p:stCondLst>
                                  <p:childTnLst>
                                    <p:animEffect transition="out" filter="fade">
                                      <p:cBhvr>
                                        <p:cTn id="56" dur="500" tmFilter="0, 0; .2, .5; .8, .5; 1, 0"/>
                                        <p:tgtEl>
                                          <p:spTgt spid="67"/>
                                        </p:tgtEl>
                                      </p:cBhvr>
                                    </p:animEffect>
                                    <p:animScale>
                                      <p:cBhvr>
                                        <p:cTn id="57" dur="250" autoRev="1" fill="hold"/>
                                        <p:tgtEl>
                                          <p:spTgt spid="67"/>
                                        </p:tgtEl>
                                      </p:cBhvr>
                                      <p:by x="105000" y="105000"/>
                                    </p:animScale>
                                  </p:childTnLst>
                                </p:cTn>
                              </p:par>
                              <p:par>
                                <p:cTn id="58" presetID="26" presetClass="emph" presetSubtype="0" fill="hold" nodeType="withEffect">
                                  <p:stCondLst>
                                    <p:cond delay="0"/>
                                  </p:stCondLst>
                                  <p:childTnLst>
                                    <p:animEffect transition="out" filter="fade">
                                      <p:cBhvr>
                                        <p:cTn id="59" dur="500" tmFilter="0, 0; .2, .5; .8, .5; 1, 0"/>
                                        <p:tgtEl>
                                          <p:spTgt spid="68"/>
                                        </p:tgtEl>
                                      </p:cBhvr>
                                    </p:animEffect>
                                    <p:animScale>
                                      <p:cBhvr>
                                        <p:cTn id="60" dur="250" autoRev="1" fill="hold"/>
                                        <p:tgtEl>
                                          <p:spTgt spid="68"/>
                                        </p:tgtEl>
                                      </p:cBhvr>
                                      <p:by x="105000" y="105000"/>
                                    </p:animScale>
                                  </p:childTnLst>
                                </p:cTn>
                              </p:par>
                              <p:par>
                                <p:cTn id="61" presetID="10" presetClass="entr" presetSubtype="0" fill="hold" grpId="0" nodeType="withEffect">
                                  <p:stCondLst>
                                    <p:cond delay="75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childTnLst>
                                </p:cTn>
                              </p:par>
                              <p:par>
                                <p:cTn id="64" presetID="56" presetClass="path" presetSubtype="0" accel="50000" decel="50000" fill="hold" grpId="1" nodeType="withEffect">
                                  <p:stCondLst>
                                    <p:cond delay="750"/>
                                  </p:stCondLst>
                                  <p:childTnLst>
                                    <p:animMotion origin="layout" path="M -0.03737 0.04121 L -6.25E-7 -4.44444E-6 " pathEditMode="relative" rAng="0" ptsTypes="AA">
                                      <p:cBhvr>
                                        <p:cTn id="65" dur="700" fill="hold"/>
                                        <p:tgtEl>
                                          <p:spTgt spid="6"/>
                                        </p:tgtEl>
                                        <p:attrNameLst>
                                          <p:attrName>ppt_x</p:attrName>
                                          <p:attrName>ppt_y</p:attrName>
                                        </p:attrNameLst>
                                      </p:cBhvr>
                                      <p:rCtr x="1862" y="-2060"/>
                                    </p:animMotion>
                                  </p:childTnLst>
                                </p:cTn>
                              </p:par>
                              <p:par>
                                <p:cTn id="66" presetID="22" presetClass="entr" presetSubtype="8" fill="hold" nodeType="withEffect">
                                  <p:stCondLst>
                                    <p:cond delay="100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1000"/>
                                        <p:tgtEl>
                                          <p:spTgt spid="10"/>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10"/>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7" grpId="0" bldLvl="0" animBg="1"/>
      <p:bldP spid="67" grpId="1" bldLvl="0" animBg="1"/>
      <p:bldP spid="67" grpId="2" bldLvl="0" animBg="1"/>
      <p:bldP spid="71" grpId="0" bldLvl="0" animBg="1"/>
      <p:bldP spid="71" grpId="1" bldLvl="0" animBg="1"/>
      <p:bldP spid="75" grpId="0" bldLvl="0" animBg="1"/>
      <p:bldP spid="75" grpId="1" bldLvl="0" animBg="1"/>
      <p:bldP spid="79" grpId="0" bldLvl="0" animBg="1"/>
      <p:bldP spid="79" grpId="1" bldLvl="0" animBg="1"/>
      <p:bldP spid="87" grpId="0"/>
      <p:bldP spid="88" grpId="0" bldLvl="0" animBg="1"/>
      <p:bldP spid="6" grpId="0" bldLvl="0" animBg="1"/>
      <p:bldP spid="6" grpId="1" bldLvl="0" animBg="1"/>
      <p:bldP spid="10" grpId="0" bldLvl="0" animBg="1"/>
      <p:bldP spid="1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18198" y="187520"/>
            <a:ext cx="7374307" cy="1025571"/>
            <a:chOff x="1997317" y="1019371"/>
            <a:chExt cx="7379108" cy="1025571"/>
          </a:xfrm>
        </p:grpSpPr>
        <p:sp>
          <p:nvSpPr>
            <p:cNvPr id="69" name="圆角矩形 68"/>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圆角矩形 1"/>
            <p:cNvSpPr/>
            <p:nvPr/>
          </p:nvSpPr>
          <p:spPr>
            <a:xfrm>
              <a:off x="1997317" y="102000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dirty="0">
                  <a:latin typeface="+mj-lt"/>
                  <a:ea typeface="Arial Unicode MS" panose="020B0604020202020204" pitchFamily="34" charset="-122"/>
                  <a:cs typeface="Arial Unicode MS" panose="020B0604020202020204" pitchFamily="34" charset="-122"/>
                </a:rPr>
                <a:t>项目团队介绍：</a:t>
              </a:r>
            </a:p>
          </p:txBody>
        </p:sp>
      </p:grpSp>
      <p:pic>
        <p:nvPicPr>
          <p:cNvPr id="4"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pic>
        <p:nvPicPr>
          <p:cNvPr id="29699" name="图片 2097169" descr="http://tse1.mm.bing.net/th?&amp;id=OIP.Ma4b38bdab2e53b6e5162fc090fa537d2o0&amp;w=299&amp;h=143&amp;c=0&amp;pid=1.9&amp;rs=0&amp;p=0&amp;r=0"/>
          <p:cNvPicPr>
            <a:picLocks noChangeAspect="1"/>
          </p:cNvPicPr>
          <p:nvPr/>
        </p:nvPicPr>
        <p:blipFill>
          <a:blip r:embed="rId4"/>
          <a:stretch>
            <a:fillRect/>
          </a:stretch>
        </p:blipFill>
        <p:spPr>
          <a:xfrm>
            <a:off x="3424873" y="1316673"/>
            <a:ext cx="2838450" cy="1362075"/>
          </a:xfrm>
          <a:prstGeom prst="rect">
            <a:avLst/>
          </a:prstGeom>
          <a:noFill/>
          <a:ln w="9525">
            <a:noFill/>
          </a:ln>
        </p:spPr>
      </p:pic>
      <p:pic>
        <p:nvPicPr>
          <p:cNvPr id="29700" name="图片 2097171" descr="http://tse1.mm.bing.net/th?&amp;id=OIP.Ma4b38bdab2e53b6e5162fc090fa537d2o0&amp;w=299&amp;h=143&amp;c=0&amp;pid=1.9&amp;rs=0&amp;p=0&amp;r=0"/>
          <p:cNvPicPr>
            <a:picLocks noChangeAspect="1"/>
          </p:cNvPicPr>
          <p:nvPr/>
        </p:nvPicPr>
        <p:blipFill>
          <a:blip r:embed="rId4"/>
          <a:stretch>
            <a:fillRect/>
          </a:stretch>
        </p:blipFill>
        <p:spPr>
          <a:xfrm>
            <a:off x="133668" y="2933383"/>
            <a:ext cx="2838450" cy="1362075"/>
          </a:xfrm>
          <a:prstGeom prst="rect">
            <a:avLst/>
          </a:prstGeom>
          <a:noFill/>
          <a:ln w="9525">
            <a:noFill/>
          </a:ln>
        </p:spPr>
      </p:pic>
      <p:pic>
        <p:nvPicPr>
          <p:cNvPr id="29701" name="图片 2097173" descr="http://tse1.mm.bing.net/th?&amp;id=OIP.Ma4b38bdab2e53b6e5162fc090fa537d2o0&amp;w=299&amp;h=143&amp;c=0&amp;pid=1.9&amp;rs=0&amp;p=0&amp;r=0"/>
          <p:cNvPicPr>
            <a:picLocks noChangeAspect="1"/>
          </p:cNvPicPr>
          <p:nvPr/>
        </p:nvPicPr>
        <p:blipFill>
          <a:blip r:embed="rId4"/>
          <a:stretch>
            <a:fillRect/>
          </a:stretch>
        </p:blipFill>
        <p:spPr>
          <a:xfrm>
            <a:off x="118428" y="4295458"/>
            <a:ext cx="2838450" cy="1362075"/>
          </a:xfrm>
          <a:prstGeom prst="rect">
            <a:avLst/>
          </a:prstGeom>
          <a:noFill/>
          <a:ln w="9525">
            <a:noFill/>
          </a:ln>
        </p:spPr>
      </p:pic>
      <p:sp>
        <p:nvSpPr>
          <p:cNvPr id="29703" name="矩形 1048822"/>
          <p:cNvSpPr/>
          <p:nvPr/>
        </p:nvSpPr>
        <p:spPr>
          <a:xfrm>
            <a:off x="6263323" y="1316990"/>
            <a:ext cx="2700337" cy="1362075"/>
          </a:xfrm>
          <a:prstGeom prst="rect">
            <a:avLst/>
          </a:prstGeom>
          <a:solidFill>
            <a:srgbClr val="F2F2F2"/>
          </a:solidFill>
          <a:ln w="19050" cap="rnd" cmpd="sng">
            <a:solidFill>
              <a:srgbClr val="7D9B22"/>
            </a:solidFill>
            <a:prstDash val="solid"/>
            <a:miter/>
            <a:headEnd type="none" w="med" len="med"/>
            <a:tailEnd type="none" w="med" len="med"/>
          </a:ln>
        </p:spPr>
        <p:txBody>
          <a:bodyPr lIns="91440" tIns="45720" rIns="91440" bIns="45720" anchor="ctr"/>
          <a:lstStyle/>
          <a:p>
            <a:pPr algn="ctr"/>
            <a:r>
              <a:rPr lang="zh-CN" altLang="en-US" dirty="0">
                <a:solidFill>
                  <a:srgbClr val="0A3F60"/>
                </a:solidFill>
                <a:latin typeface="Century Gothic"/>
                <a:ea typeface="宋体" panose="02010600030101010101" pitchFamily="2" charset="-122"/>
              </a:rPr>
              <a:t>组长：蔺心臣</a:t>
            </a:r>
          </a:p>
        </p:txBody>
      </p:sp>
      <p:sp>
        <p:nvSpPr>
          <p:cNvPr id="29704" name="矩形 1048824"/>
          <p:cNvSpPr/>
          <p:nvPr/>
        </p:nvSpPr>
        <p:spPr>
          <a:xfrm>
            <a:off x="2900363" y="2933383"/>
            <a:ext cx="2700337" cy="1362075"/>
          </a:xfrm>
          <a:prstGeom prst="rect">
            <a:avLst/>
          </a:prstGeom>
          <a:solidFill>
            <a:srgbClr val="F2F2F2"/>
          </a:solidFill>
          <a:ln w="19050" cap="rnd" cmpd="sng">
            <a:solidFill>
              <a:srgbClr val="7D9B22"/>
            </a:solidFill>
            <a:prstDash val="solid"/>
            <a:miter/>
            <a:headEnd type="none" w="med" len="med"/>
            <a:tailEnd type="none" w="med" len="med"/>
          </a:ln>
        </p:spPr>
        <p:txBody>
          <a:bodyPr lIns="91440" tIns="45720" rIns="91440" bIns="45720" anchor="ctr"/>
          <a:lstStyle/>
          <a:p>
            <a:pPr algn="ctr"/>
            <a:r>
              <a:rPr lang="zh-CN" altLang="en-US" dirty="0">
                <a:solidFill>
                  <a:srgbClr val="0A3F60"/>
                </a:solidFill>
                <a:latin typeface="Century Gothic"/>
                <a:ea typeface="宋体" panose="02010600030101010101" pitchFamily="2" charset="-122"/>
              </a:rPr>
              <a:t>组员：盛师壮</a:t>
            </a:r>
          </a:p>
        </p:txBody>
      </p:sp>
      <p:sp>
        <p:nvSpPr>
          <p:cNvPr id="29705" name="矩形 1048826"/>
          <p:cNvSpPr/>
          <p:nvPr/>
        </p:nvSpPr>
        <p:spPr>
          <a:xfrm>
            <a:off x="2900363" y="4295775"/>
            <a:ext cx="2700337" cy="1362075"/>
          </a:xfrm>
          <a:prstGeom prst="rect">
            <a:avLst/>
          </a:prstGeom>
          <a:solidFill>
            <a:srgbClr val="F2F2F2"/>
          </a:solidFill>
          <a:ln w="19050" cap="rnd" cmpd="sng">
            <a:solidFill>
              <a:srgbClr val="7D9B22"/>
            </a:solidFill>
            <a:prstDash val="solid"/>
            <a:miter/>
            <a:headEnd type="none" w="med" len="med"/>
            <a:tailEnd type="none" w="med" len="med"/>
          </a:ln>
        </p:spPr>
        <p:txBody>
          <a:bodyPr lIns="91440" tIns="45720" rIns="91440" bIns="45720" anchor="ctr"/>
          <a:lstStyle/>
          <a:p>
            <a:pPr algn="ctr"/>
            <a:r>
              <a:rPr lang="zh-CN" altLang="en-US" dirty="0">
                <a:solidFill>
                  <a:srgbClr val="0A3F60"/>
                </a:solidFill>
                <a:latin typeface="Century Gothic"/>
                <a:ea typeface="宋体" panose="02010600030101010101" pitchFamily="2" charset="-122"/>
              </a:rPr>
              <a:t>组员：胡鹏</a:t>
            </a:r>
          </a:p>
        </p:txBody>
      </p:sp>
      <p:pic>
        <p:nvPicPr>
          <p:cNvPr id="6" name="图片 2097171" descr="http://tse1.mm.bing.net/th?&amp;id=OIP.Ma4b38bdab2e53b6e5162fc090fa537d2o0&amp;w=299&amp;h=143&amp;c=0&amp;pid=1.9&amp;rs=0&amp;p=0&amp;r=0"/>
          <p:cNvPicPr>
            <a:picLocks noChangeAspect="1"/>
          </p:cNvPicPr>
          <p:nvPr/>
        </p:nvPicPr>
        <p:blipFill>
          <a:blip r:embed="rId4"/>
          <a:stretch>
            <a:fillRect/>
          </a:stretch>
        </p:blipFill>
        <p:spPr>
          <a:xfrm>
            <a:off x="5857558" y="2933383"/>
            <a:ext cx="2838450" cy="1362075"/>
          </a:xfrm>
          <a:prstGeom prst="rect">
            <a:avLst/>
          </a:prstGeom>
          <a:noFill/>
          <a:ln w="9525">
            <a:noFill/>
          </a:ln>
        </p:spPr>
      </p:pic>
      <p:pic>
        <p:nvPicPr>
          <p:cNvPr id="7" name="图片 2097171" descr="http://tse1.mm.bing.net/th?&amp;id=OIP.Ma4b38bdab2e53b6e5162fc090fa537d2o0&amp;w=299&amp;h=143&amp;c=0&amp;pid=1.9&amp;rs=0&amp;p=0&amp;r=0"/>
          <p:cNvPicPr>
            <a:picLocks noChangeAspect="1"/>
          </p:cNvPicPr>
          <p:nvPr/>
        </p:nvPicPr>
        <p:blipFill>
          <a:blip r:embed="rId4"/>
          <a:stretch>
            <a:fillRect/>
          </a:stretch>
        </p:blipFill>
        <p:spPr>
          <a:xfrm>
            <a:off x="5851208" y="4278948"/>
            <a:ext cx="2838450" cy="1362075"/>
          </a:xfrm>
          <a:prstGeom prst="rect">
            <a:avLst/>
          </a:prstGeom>
          <a:noFill/>
          <a:ln w="9525">
            <a:noFill/>
          </a:ln>
        </p:spPr>
      </p:pic>
      <p:sp>
        <p:nvSpPr>
          <p:cNvPr id="5" name="矩形 1048826"/>
          <p:cNvSpPr/>
          <p:nvPr/>
        </p:nvSpPr>
        <p:spPr>
          <a:xfrm>
            <a:off x="8624253" y="4295775"/>
            <a:ext cx="2700337" cy="1362075"/>
          </a:xfrm>
          <a:prstGeom prst="rect">
            <a:avLst/>
          </a:prstGeom>
          <a:solidFill>
            <a:srgbClr val="F2F2F2"/>
          </a:solidFill>
          <a:ln w="19050" cap="rnd" cmpd="sng">
            <a:solidFill>
              <a:srgbClr val="7D9B22"/>
            </a:solidFill>
            <a:prstDash val="solid"/>
            <a:miter/>
            <a:headEnd type="none" w="med" len="med"/>
            <a:tailEnd type="none" w="med" len="med"/>
          </a:ln>
        </p:spPr>
        <p:txBody>
          <a:bodyPr lIns="91440" tIns="45720" rIns="91440" bIns="45720" anchor="ctr"/>
          <a:lstStyle/>
          <a:p>
            <a:pPr algn="ctr"/>
            <a:r>
              <a:rPr lang="zh-CN" altLang="en-US" dirty="0">
                <a:solidFill>
                  <a:srgbClr val="0A3F60"/>
                </a:solidFill>
                <a:latin typeface="Century Gothic"/>
                <a:ea typeface="宋体" panose="02010600030101010101" pitchFamily="2" charset="-122"/>
              </a:rPr>
              <a:t>组员：部圣洁</a:t>
            </a:r>
          </a:p>
        </p:txBody>
      </p:sp>
      <p:sp>
        <p:nvSpPr>
          <p:cNvPr id="3" name="矩形 1048824"/>
          <p:cNvSpPr/>
          <p:nvPr/>
        </p:nvSpPr>
        <p:spPr>
          <a:xfrm>
            <a:off x="8624253" y="2916873"/>
            <a:ext cx="2700337" cy="1362075"/>
          </a:xfrm>
          <a:prstGeom prst="rect">
            <a:avLst/>
          </a:prstGeom>
          <a:solidFill>
            <a:srgbClr val="F2F2F2"/>
          </a:solidFill>
          <a:ln w="19050" cap="rnd" cmpd="sng">
            <a:solidFill>
              <a:srgbClr val="7D9B22"/>
            </a:solidFill>
            <a:prstDash val="solid"/>
            <a:miter/>
            <a:headEnd type="none" w="med" len="med"/>
            <a:tailEnd type="none" w="med" len="med"/>
          </a:ln>
        </p:spPr>
        <p:txBody>
          <a:bodyPr lIns="91440" tIns="45720" rIns="91440" bIns="45720" anchor="ctr"/>
          <a:lstStyle/>
          <a:p>
            <a:pPr algn="ctr"/>
            <a:r>
              <a:rPr lang="zh-CN" altLang="en-US" dirty="0">
                <a:solidFill>
                  <a:srgbClr val="0A3F60"/>
                </a:solidFill>
                <a:latin typeface="Century Gothic"/>
                <a:ea typeface="宋体" panose="02010600030101010101" pitchFamily="2" charset="-122"/>
              </a:rPr>
              <a:t>组员：刘紫阳</a:t>
            </a:r>
          </a:p>
        </p:txBody>
      </p:sp>
    </p:spTree>
  </p:cSld>
  <p:clrMapOvr>
    <a:masterClrMapping/>
  </p:clrMapOvr>
  <p:transition spd="slow"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103302" y="1113743"/>
            <a:ext cx="10019814" cy="5003801"/>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91438" tIns="45719" rIns="91438" bIns="45719" numCol="1" rtlCol="0" anchor="t" anchorCtr="0" compatLnSpc="1"/>
          <a:lstStyle/>
          <a:p>
            <a:pPr defTabSz="815975"/>
            <a:endParaRPr lang="zh-CN" altLang="en-US"/>
          </a:p>
        </p:txBody>
      </p:sp>
      <p:sp>
        <p:nvSpPr>
          <p:cNvPr id="7" name="Rectangle 11"/>
          <p:cNvSpPr>
            <a:spLocks noChangeArrowheads="1"/>
          </p:cNvSpPr>
          <p:nvPr/>
        </p:nvSpPr>
        <p:spPr bwMode="auto">
          <a:xfrm>
            <a:off x="1562735" y="1764665"/>
            <a:ext cx="8608060" cy="422719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eaLnBrk="0" hangingPunct="0">
              <a:lnSpc>
                <a:spcPct val="150000"/>
              </a:lnSpc>
            </a:pPr>
            <a:r>
              <a:rPr lang="en-US" altLang="zh-CN" sz="1800" dirty="0">
                <a:solidFill>
                  <a:schemeClr val="tx1">
                    <a:lumMod val="95000"/>
                    <a:lumOff val="5000"/>
                  </a:schemeClr>
                </a:solidFill>
                <a:uFillTx/>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95000"/>
                    <a:lumOff val="5000"/>
                  </a:schemeClr>
                </a:solidFill>
                <a:uFillTx/>
                <a:latin typeface="微软雅黑" panose="020B0503020204020204" pitchFamily="34" charset="-122"/>
                <a:ea typeface="微软雅黑" panose="020B0503020204020204" pitchFamily="34" charset="-122"/>
                <a:sym typeface="微软雅黑" panose="020B0503020204020204" pitchFamily="34" charset="-122"/>
              </a:rPr>
              <a:t>网购的发展，使越来越多的年轻人选择了开网店自主创业，加上传统的实体店，备货或者库存管理就成了重中之重，此项目就是针对网店或者实体店而做的库存管理系统，旨在方便高效地完成仓库各商品的出入库清点和出入库查询。</a:t>
            </a:r>
          </a:p>
          <a:p>
            <a:pPr algn="just" eaLnBrk="0" hangingPunct="0">
              <a:lnSpc>
                <a:spcPct val="150000"/>
              </a:lnSpc>
            </a:pPr>
            <a:r>
              <a:rPr lang="en-US" altLang="zh-CN" sz="1800" dirty="0">
                <a:solidFill>
                  <a:schemeClr val="tx1">
                    <a:lumMod val="95000"/>
                    <a:lumOff val="5000"/>
                  </a:schemeClr>
                </a:solidFill>
                <a:uFillTx/>
                <a:latin typeface="微软雅黑" panose="020B0503020204020204" pitchFamily="34" charset="-122"/>
                <a:ea typeface="微软雅黑" panose="020B0503020204020204" pitchFamily="34" charset="-122"/>
                <a:sym typeface="微软雅黑" panose="020B0503020204020204" pitchFamily="34" charset="-122"/>
              </a:rPr>
              <a:t>    With the development of online shopping, more and more young people choose to open online stores to start their own businesses. In addition to traditional physical stores, inventory management becomes the top priority. This project is an inventory management system for online stores or physical stores, aiming at completing the inventory and inquiry of goods in and out of warehouses conveniently and efficiently.</a:t>
            </a:r>
          </a:p>
          <a:p>
            <a:pPr algn="just" eaLnBrk="0" hangingPunct="0">
              <a:lnSpc>
                <a:spcPct val="150000"/>
              </a:lnSpc>
            </a:pPr>
            <a:r>
              <a:rPr lang="en-US" altLang="zh-CN" sz="1800" dirty="0">
                <a:solidFill>
                  <a:schemeClr val="tx1">
                    <a:lumMod val="95000"/>
                    <a:lumOff val="5000"/>
                  </a:schemeClr>
                </a:solidFill>
                <a:uFillTx/>
                <a:latin typeface="微软雅黑" panose="020B0503020204020204" pitchFamily="34" charset="-122"/>
                <a:ea typeface="微软雅黑" panose="020B0503020204020204" pitchFamily="34" charset="-122"/>
                <a:sym typeface="微软雅黑" panose="020B0503020204020204" pitchFamily="34" charset="-122"/>
              </a:rPr>
              <a:t>       </a:t>
            </a:r>
          </a:p>
        </p:txBody>
      </p:sp>
      <p:grpSp>
        <p:nvGrpSpPr>
          <p:cNvPr id="8" name="组合 7"/>
          <p:cNvGrpSpPr/>
          <p:nvPr/>
        </p:nvGrpSpPr>
        <p:grpSpPr>
          <a:xfrm>
            <a:off x="1562735" y="857885"/>
            <a:ext cx="2954655" cy="537210"/>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lstStyle/>
            <a:p>
              <a:pPr algn="ctr" defTabSz="1087755"/>
              <a:endParaRPr lang="zh-CN" altLang="en-US" sz="3700" dirty="0">
                <a:solidFill>
                  <a:schemeClr val="bg1"/>
                </a:solidFill>
                <a:latin typeface="+mj-lt"/>
                <a:ea typeface="微软雅黑" panose="020B0503020204020204" pitchFamily="34" charset="-122"/>
              </a:endParaRPr>
            </a:p>
          </p:txBody>
        </p:sp>
        <p:sp>
          <p:nvSpPr>
            <p:cNvPr id="10" name="矩形 9"/>
            <p:cNvSpPr/>
            <p:nvPr/>
          </p:nvSpPr>
          <p:spPr>
            <a:xfrm>
              <a:off x="2605419" y="923174"/>
              <a:ext cx="1456825" cy="379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00" b="1" dirty="0">
                  <a:latin typeface="微软雅黑" panose="020B0503020204020204" pitchFamily="34" charset="-122"/>
                  <a:ea typeface="微软雅黑" panose="020B0503020204020204" pitchFamily="34" charset="-122"/>
                </a:rPr>
                <a:t>项目概述</a:t>
              </a:r>
            </a:p>
          </p:txBody>
        </p:sp>
      </p:grpSp>
      <p:pic>
        <p:nvPicPr>
          <p:cNvPr id="3"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1000"/>
                                        <p:tgtEl>
                                          <p:spTgt spid="7">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7" dur="1000"/>
                                        <p:tgtEl>
                                          <p:spTgt spid="7">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0" dur="1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18198" y="187520"/>
            <a:ext cx="7374307" cy="1025571"/>
            <a:chOff x="1997317" y="1019371"/>
            <a:chExt cx="7379108" cy="1025571"/>
          </a:xfrm>
        </p:grpSpPr>
        <p:sp>
          <p:nvSpPr>
            <p:cNvPr id="69" name="圆角矩形 68"/>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圆角矩形 1"/>
            <p:cNvSpPr/>
            <p:nvPr/>
          </p:nvSpPr>
          <p:spPr>
            <a:xfrm>
              <a:off x="1997317" y="102000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项目技术选型</a:t>
              </a:r>
              <a:endParaRPr lang="zh-CN" altLang="en-US" sz="3600" dirty="0">
                <a:latin typeface="+mj-lt"/>
                <a:ea typeface="Arial Unicode MS" panose="020B0604020202020204" pitchFamily="34" charset="-122"/>
                <a:cs typeface="Arial Unicode MS" panose="020B0604020202020204" pitchFamily="34" charset="-122"/>
              </a:endParaRPr>
            </a:p>
          </p:txBody>
        </p:sp>
      </p:grpSp>
      <p:sp>
        <p:nvSpPr>
          <p:cNvPr id="100" name="文本框 99"/>
          <p:cNvSpPr txBox="1"/>
          <p:nvPr/>
        </p:nvSpPr>
        <p:spPr>
          <a:xfrm>
            <a:off x="444500" y="1358900"/>
            <a:ext cx="9226550" cy="3046988"/>
          </a:xfrm>
          <a:prstGeom prst="rect">
            <a:avLst/>
          </a:prstGeom>
          <a:noFill/>
          <a:ln w="9525">
            <a:noFill/>
          </a:ln>
        </p:spPr>
        <p:txBody>
          <a:bodyPr wrap="square">
            <a:spAutoFit/>
          </a:bodyPr>
          <a:lstStyle/>
          <a:p>
            <a:pPr marL="266700" indent="-266700"/>
            <a:r>
              <a:rPr lang="en-US" b="0" dirty="0">
                <a:latin typeface="Wingdings" panose="05000000000000000000" charset="0"/>
              </a:rPr>
              <a:t> n </a:t>
            </a:r>
            <a:r>
              <a:rPr lang="zh-CN" b="0" dirty="0">
                <a:ea typeface="微软雅黑" panose="020B0503020204020204" pitchFamily="34" charset="-122"/>
              </a:rPr>
              <a:t>数据库</a:t>
            </a:r>
            <a:r>
              <a:rPr lang="en-US" b="0" dirty="0">
                <a:latin typeface="微软雅黑" panose="020B0503020204020204" pitchFamily="34" charset="-122"/>
              </a:rPr>
              <a:t>(DataBase</a:t>
            </a:r>
            <a:r>
              <a:rPr lang="zh-CN" b="0" dirty="0">
                <a:ea typeface="微软雅黑" panose="020B0503020204020204" pitchFamily="34" charset="-122"/>
              </a:rPr>
              <a:t>)： </a:t>
            </a:r>
            <a:r>
              <a:rPr lang="en-US" b="0" dirty="0">
                <a:latin typeface="微软雅黑" panose="020B0503020204020204" pitchFamily="34" charset="-122"/>
              </a:rPr>
              <a:t>MySQL</a:t>
            </a:r>
          </a:p>
          <a:p>
            <a:pPr marL="266700" indent="-266700"/>
            <a:r>
              <a:rPr lang="en-US" dirty="0">
                <a:latin typeface="Wingdings" panose="05000000000000000000" charset="0"/>
                <a:sym typeface="+mn-ea"/>
              </a:rPr>
              <a:t> n </a:t>
            </a:r>
            <a:r>
              <a:rPr lang="zh-CN" b="0" dirty="0">
                <a:ea typeface="微软雅黑" panose="020B0503020204020204" pitchFamily="34" charset="-122"/>
              </a:rPr>
              <a:t>核心框架</a:t>
            </a:r>
            <a:r>
              <a:rPr lang="en-US" b="0" dirty="0">
                <a:latin typeface="微软雅黑" panose="020B0503020204020204" pitchFamily="34" charset="-122"/>
              </a:rPr>
              <a:t>(Core Framework</a:t>
            </a:r>
            <a:r>
              <a:rPr lang="zh-CN" b="0" dirty="0">
                <a:ea typeface="微软雅黑" panose="020B0503020204020204" pitchFamily="34" charset="-122"/>
              </a:rPr>
              <a:t>)： </a:t>
            </a:r>
            <a:r>
              <a:rPr lang="en-US" b="0" dirty="0">
                <a:latin typeface="微软雅黑" panose="020B0503020204020204" pitchFamily="34" charset="-122"/>
              </a:rPr>
              <a:t>Spring MVC+Spring</a:t>
            </a:r>
            <a:endParaRPr lang="en-US" b="0" dirty="0">
              <a:latin typeface="Wingdings" panose="05000000000000000000" charset="0"/>
            </a:endParaRPr>
          </a:p>
          <a:p>
            <a:pPr marL="266700" indent="-266700"/>
            <a:r>
              <a:rPr lang="en-US" b="0" dirty="0" smtClean="0">
                <a:latin typeface="Wingdings" panose="05000000000000000000" charset="0"/>
              </a:rPr>
              <a:t> n </a:t>
            </a:r>
            <a:r>
              <a:rPr lang="en-US" b="0" dirty="0">
                <a:latin typeface="微软雅黑" panose="020B0503020204020204" pitchFamily="34" charset="-122"/>
              </a:rPr>
              <a:t>IDE: Eplipse</a:t>
            </a:r>
          </a:p>
          <a:p>
            <a:pPr marL="266700" indent="-266700"/>
            <a:r>
              <a:rPr lang="en-US" b="0" dirty="0">
                <a:latin typeface="微软雅黑" panose="020B0503020204020204" pitchFamily="34" charset="-122"/>
              </a:rPr>
              <a:t>   </a:t>
            </a:r>
            <a:r>
              <a:rPr lang="en-US" b="0" dirty="0">
                <a:latin typeface="Wingdings" panose="05000000000000000000" charset="0"/>
              </a:rPr>
              <a:t>n </a:t>
            </a:r>
            <a:r>
              <a:rPr lang="zh-CN" b="0" dirty="0">
                <a:ea typeface="微软雅黑" panose="020B0503020204020204" pitchFamily="34" charset="-122"/>
              </a:rPr>
              <a:t>前端技术</a:t>
            </a:r>
            <a:r>
              <a:rPr lang="en-US" b="0" dirty="0">
                <a:latin typeface="微软雅黑" panose="020B0503020204020204" pitchFamily="34" charset="-122"/>
              </a:rPr>
              <a:t>(Front-end</a:t>
            </a:r>
            <a:r>
              <a:rPr lang="zh-CN" b="0" dirty="0">
                <a:ea typeface="微软雅黑" panose="020B0503020204020204" pitchFamily="34" charset="-122"/>
              </a:rPr>
              <a:t>)： </a:t>
            </a:r>
            <a:r>
              <a:rPr lang="en-US" b="0" dirty="0">
                <a:latin typeface="微软雅黑" panose="020B0503020204020204" pitchFamily="34" charset="-122"/>
              </a:rPr>
              <a:t>HTML5</a:t>
            </a:r>
            <a:r>
              <a:rPr lang="zh-CN" b="0" dirty="0">
                <a:ea typeface="微软雅黑" panose="020B0503020204020204" pitchFamily="34" charset="-122"/>
              </a:rPr>
              <a:t>，</a:t>
            </a:r>
            <a:r>
              <a:rPr lang="en-US" b="0" dirty="0">
                <a:latin typeface="微软雅黑" panose="020B0503020204020204" pitchFamily="34" charset="-122"/>
              </a:rPr>
              <a:t> Javascript, CSS, JQuery</a:t>
            </a:r>
            <a:endParaRPr lang="en-US" b="0" dirty="0">
              <a:latin typeface="Wingdings" panose="05000000000000000000" charset="0"/>
            </a:endParaRPr>
          </a:p>
          <a:p>
            <a:pPr marL="266700" indent="-266700"/>
            <a:r>
              <a:rPr lang="en-US" b="0" dirty="0" smtClean="0">
                <a:latin typeface="Wingdings" panose="05000000000000000000" charset="0"/>
              </a:rPr>
              <a:t> n </a:t>
            </a:r>
            <a:r>
              <a:rPr lang="zh-CN" b="0" dirty="0">
                <a:ea typeface="微软雅黑" panose="020B0503020204020204" pitchFamily="34" charset="-122"/>
              </a:rPr>
              <a:t>在某些查询中添加数据分页功</a:t>
            </a:r>
            <a:r>
              <a:rPr lang="zh-CN" b="0" dirty="0" smtClean="0">
                <a:ea typeface="微软雅黑" panose="020B0503020204020204" pitchFamily="34" charset="-122"/>
              </a:rPr>
              <a:t>能</a:t>
            </a:r>
            <a:r>
              <a:rPr lang="en-US" altLang="zh-CN" dirty="0">
                <a:latin typeface="微软雅黑" panose="020B0503020204020204" pitchFamily="34" charset="-122"/>
              </a:rPr>
              <a:t> </a:t>
            </a:r>
            <a:endParaRPr lang="en-US" altLang="zh-CN" dirty="0" smtClean="0">
              <a:latin typeface="微软雅黑" panose="020B0503020204020204" pitchFamily="34" charset="-122"/>
            </a:endParaRPr>
          </a:p>
          <a:p>
            <a:pPr marL="266700" indent="-266700"/>
            <a:r>
              <a:rPr lang="en-US" b="0" dirty="0" smtClean="0">
                <a:latin typeface="微软雅黑" panose="020B0503020204020204" pitchFamily="34" charset="-122"/>
              </a:rPr>
              <a:t>Add </a:t>
            </a:r>
            <a:r>
              <a:rPr lang="en-US" b="0" dirty="0">
                <a:latin typeface="微软雅黑" panose="020B0503020204020204" pitchFamily="34" charset="-122"/>
              </a:rPr>
              <a:t>the data paging functionality in some of the queries</a:t>
            </a:r>
            <a:endParaRPr lang="en-US" b="0" dirty="0">
              <a:latin typeface="Wingdings" panose="05000000000000000000" charset="0"/>
            </a:endParaRPr>
          </a:p>
          <a:p>
            <a:pPr marL="266700" indent="-266700"/>
            <a:r>
              <a:rPr lang="en-US" b="0" dirty="0" smtClean="0">
                <a:latin typeface="Wingdings" panose="05000000000000000000" charset="0"/>
              </a:rPr>
              <a:t> n </a:t>
            </a:r>
            <a:r>
              <a:rPr lang="zh-CN" b="0" dirty="0">
                <a:ea typeface="微软雅黑" panose="020B0503020204020204" pitchFamily="34" charset="-122"/>
              </a:rPr>
              <a:t>请在所有需要发送异步请求的功能里使用</a:t>
            </a:r>
            <a:r>
              <a:rPr lang="en-US" b="0" dirty="0">
                <a:latin typeface="微软雅黑" panose="020B0503020204020204" pitchFamily="34" charset="-122"/>
              </a:rPr>
              <a:t> Ajax</a:t>
            </a:r>
          </a:p>
          <a:p>
            <a:pPr marL="266700" indent="-266700"/>
            <a:r>
              <a:rPr lang="en-US" b="0" dirty="0">
                <a:latin typeface="微软雅黑" panose="020B0503020204020204" pitchFamily="34" charset="-122"/>
              </a:rPr>
              <a:t>Use Ajax anywhere where a asynchronous request is needed</a:t>
            </a:r>
            <a:endParaRPr lang="zh-CN" altLang="en-US" dirty="0"/>
          </a:p>
        </p:txBody>
      </p:sp>
      <p:pic>
        <p:nvPicPr>
          <p:cNvPr id="4" name="图片 2097163"/>
          <p:cNvPicPr>
            <a:picLocks noChangeAspect="1"/>
          </p:cNvPicPr>
          <p:nvPr/>
        </p:nvPicPr>
        <p:blipFill>
          <a:blip r:embed="rId3"/>
          <a:stretch>
            <a:fillRect/>
          </a:stretch>
        </p:blipFill>
        <p:spPr>
          <a:xfrm>
            <a:off x="10017760" y="-635"/>
            <a:ext cx="2105025" cy="638810"/>
          </a:xfrm>
          <a:prstGeom prst="rect">
            <a:avLst/>
          </a:prstGeom>
          <a:noFill/>
          <a:ln w="9525">
            <a:noFill/>
          </a:ln>
        </p:spPr>
      </p:pic>
    </p:spTree>
  </p:cSld>
  <p:clrMapOvr>
    <a:masterClrMapping/>
  </p:clrMapOvr>
  <p:transition spd="slow"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18198" y="187520"/>
            <a:ext cx="7374307" cy="1025571"/>
            <a:chOff x="1997317" y="1019371"/>
            <a:chExt cx="7379108" cy="1025571"/>
          </a:xfrm>
        </p:grpSpPr>
        <p:sp>
          <p:nvSpPr>
            <p:cNvPr id="69" name="圆角矩形 68"/>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圆角矩形 1"/>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项目需求 首页</a:t>
              </a:r>
            </a:p>
          </p:txBody>
        </p:sp>
      </p:grpSp>
      <p:pic>
        <p:nvPicPr>
          <p:cNvPr id="3" name="图片 2" descr="C:\Users\Administrator.000\Desktop\项目截图\首页.jpg首页"/>
          <p:cNvPicPr>
            <a:picLocks noChangeAspect="1"/>
          </p:cNvPicPr>
          <p:nvPr/>
        </p:nvPicPr>
        <p:blipFill>
          <a:blip r:embed="rId3"/>
          <a:srcRect/>
          <a:stretch>
            <a:fillRect/>
          </a:stretch>
        </p:blipFill>
        <p:spPr>
          <a:xfrm>
            <a:off x="2263775" y="1224280"/>
            <a:ext cx="5173345" cy="2626995"/>
          </a:xfrm>
          <a:prstGeom prst="rect">
            <a:avLst/>
          </a:prstGeom>
        </p:spPr>
      </p:pic>
      <p:sp>
        <p:nvSpPr>
          <p:cNvPr id="100" name="文本框 99"/>
          <p:cNvSpPr txBox="1"/>
          <p:nvPr/>
        </p:nvSpPr>
        <p:spPr>
          <a:xfrm>
            <a:off x="1495425" y="4377055"/>
            <a:ext cx="7027545" cy="706755"/>
          </a:xfrm>
          <a:prstGeom prst="rect">
            <a:avLst/>
          </a:prstGeom>
          <a:noFill/>
          <a:ln w="9525">
            <a:noFill/>
          </a:ln>
        </p:spPr>
        <p:txBody>
          <a:bodyPr wrap="square">
            <a:spAutoFit/>
          </a:bodyPr>
          <a:lstStyle/>
          <a:p>
            <a:pPr marL="266700" indent="-266700"/>
            <a:r>
              <a:rPr lang="zh-CN" altLang="en-US" sz="2000"/>
              <a:t>项目首页，用于仓库管理员的登录，并设置验证码（验证码区分大小写）防止恶意盗取信息。</a:t>
            </a:r>
          </a:p>
        </p:txBody>
      </p:sp>
      <p:pic>
        <p:nvPicPr>
          <p:cNvPr id="4"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spTree>
  </p:cSld>
  <p:clrMapOvr>
    <a:masterClrMapping/>
  </p:clrMapOvr>
  <p:transition spd="slow"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18198" y="187520"/>
            <a:ext cx="7374307" cy="1025571"/>
            <a:chOff x="1997317" y="1019371"/>
            <a:chExt cx="7379108" cy="1025571"/>
          </a:xfrm>
        </p:grpSpPr>
        <p:sp>
          <p:nvSpPr>
            <p:cNvPr id="69" name="圆角矩形 68"/>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圆角矩形 1"/>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分类</a:t>
              </a:r>
            </a:p>
          </p:txBody>
        </p:sp>
      </p:grpSp>
      <p:sp>
        <p:nvSpPr>
          <p:cNvPr id="4" name="文本框 3"/>
          <p:cNvSpPr txBox="1"/>
          <p:nvPr/>
        </p:nvSpPr>
        <p:spPr>
          <a:xfrm>
            <a:off x="3064510" y="5436235"/>
            <a:ext cx="5080000" cy="706755"/>
          </a:xfrm>
          <a:prstGeom prst="rect">
            <a:avLst/>
          </a:prstGeom>
          <a:noFill/>
          <a:ln w="9525">
            <a:noFill/>
          </a:ln>
        </p:spPr>
        <p:txBody>
          <a:bodyPr>
            <a:spAutoFit/>
          </a:bodyPr>
          <a:lstStyle/>
          <a:p>
            <a:pPr indent="0"/>
            <a:r>
              <a:rPr lang="zh-CN" sz="2000" b="0">
                <a:latin typeface="微软雅黑" panose="020B0503020204020204" pitchFamily="34" charset="-122"/>
                <a:ea typeface="微软雅黑" panose="020B0503020204020204" pitchFamily="34" charset="-122"/>
              </a:rPr>
              <a:t>分类信息，查看目前商品的类别以及添加商品分类，也可编辑或者删除分类。</a:t>
            </a:r>
            <a:endParaRPr lang="zh-CN" altLang="en-US" sz="2000" b="0">
              <a:latin typeface="微软雅黑" panose="020B0503020204020204" pitchFamily="34" charset="-122"/>
              <a:ea typeface="微软雅黑" panose="020B0503020204020204" pitchFamily="34" charset="-122"/>
            </a:endParaRPr>
          </a:p>
        </p:txBody>
      </p:sp>
      <p:pic>
        <p:nvPicPr>
          <p:cNvPr id="5" name="图片 4" descr="C:\Users\Administrator.000\Desktop\项目截图\分类管理.png分类管理"/>
          <p:cNvPicPr>
            <a:picLocks noChangeAspect="1"/>
          </p:cNvPicPr>
          <p:nvPr/>
        </p:nvPicPr>
        <p:blipFill>
          <a:blip r:embed="rId3"/>
          <a:srcRect/>
          <a:stretch>
            <a:fillRect/>
          </a:stretch>
        </p:blipFill>
        <p:spPr>
          <a:xfrm>
            <a:off x="812800" y="1667510"/>
            <a:ext cx="4650105" cy="2769235"/>
          </a:xfrm>
          <a:prstGeom prst="rect">
            <a:avLst/>
          </a:prstGeom>
        </p:spPr>
      </p:pic>
      <p:pic>
        <p:nvPicPr>
          <p:cNvPr id="3"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pic>
        <p:nvPicPr>
          <p:cNvPr id="6" name="图片 5" descr="分类管理2添加分类"/>
          <p:cNvPicPr>
            <a:picLocks noChangeAspect="1"/>
          </p:cNvPicPr>
          <p:nvPr/>
        </p:nvPicPr>
        <p:blipFill>
          <a:blip r:embed="rId5"/>
          <a:stretch>
            <a:fillRect/>
          </a:stretch>
        </p:blipFill>
        <p:spPr>
          <a:xfrm>
            <a:off x="5753100" y="1667510"/>
            <a:ext cx="5101590" cy="2769235"/>
          </a:xfrm>
          <a:prstGeom prst="rect">
            <a:avLst/>
          </a:prstGeom>
        </p:spPr>
      </p:pic>
    </p:spTree>
  </p:cSld>
  <p:clrMapOvr>
    <a:masterClrMapping/>
  </p:clrMapOvr>
  <p:transition spd="slow"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9175" y="4426585"/>
            <a:ext cx="5080000" cy="1014730"/>
          </a:xfrm>
          <a:prstGeom prst="rect">
            <a:avLst/>
          </a:prstGeom>
          <a:noFill/>
          <a:ln w="9525">
            <a:noFill/>
          </a:ln>
        </p:spPr>
        <p:txBody>
          <a:bodyPr>
            <a:spAutoFit/>
          </a:bodyPr>
          <a:lstStyle/>
          <a:p>
            <a:pPr indent="0"/>
            <a:r>
              <a:rPr lang="zh-CN" sz="2000" b="0">
                <a:latin typeface="微软雅黑" panose="020B0503020204020204" pitchFamily="34" charset="-122"/>
                <a:ea typeface="微软雅黑" panose="020B0503020204020204" pitchFamily="34" charset="-122"/>
              </a:rPr>
              <a:t>库存信息，查看库存商品的名称分类以及商品余量，若商品信息量庞大，可进行条件查询相关商品。</a:t>
            </a:r>
            <a:endParaRPr lang="zh-CN" altLang="en-US" sz="2000" b="0">
              <a:latin typeface="微软雅黑" panose="020B0503020204020204" pitchFamily="34" charset="-122"/>
              <a:ea typeface="微软雅黑" panose="020B0503020204020204" pitchFamily="34" charset="-122"/>
            </a:endParaRPr>
          </a:p>
        </p:txBody>
      </p:sp>
      <p:pic>
        <p:nvPicPr>
          <p:cNvPr id="5" name="图片 4" descr="C:\Users\Administrator.000\Desktop\项目截图\库存管理.jpg库存管理"/>
          <p:cNvPicPr>
            <a:picLocks noChangeAspect="1"/>
          </p:cNvPicPr>
          <p:nvPr/>
        </p:nvPicPr>
        <p:blipFill>
          <a:blip r:embed="rId3"/>
          <a:srcRect/>
          <a:stretch>
            <a:fillRect/>
          </a:stretch>
        </p:blipFill>
        <p:spPr>
          <a:xfrm>
            <a:off x="1387475" y="1588770"/>
            <a:ext cx="4742180" cy="2476500"/>
          </a:xfrm>
          <a:prstGeom prst="rect">
            <a:avLst/>
          </a:prstGeom>
        </p:spPr>
      </p:pic>
      <p:pic>
        <p:nvPicPr>
          <p:cNvPr id="3"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grpSp>
        <p:nvGrpSpPr>
          <p:cNvPr id="10" name="组合 9"/>
          <p:cNvGrpSpPr/>
          <p:nvPr/>
        </p:nvGrpSpPr>
        <p:grpSpPr>
          <a:xfrm>
            <a:off x="218198" y="187520"/>
            <a:ext cx="7374307" cy="1025571"/>
            <a:chOff x="1997317" y="1019371"/>
            <a:chExt cx="7379108" cy="1025571"/>
          </a:xfrm>
        </p:grpSpPr>
        <p:sp>
          <p:nvSpPr>
            <p:cNvPr id="11" name="圆角矩形 10"/>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库存</a:t>
              </a:r>
            </a:p>
          </p:txBody>
        </p:sp>
      </p:grpSp>
      <p:pic>
        <p:nvPicPr>
          <p:cNvPr id="14" name="图片 13" descr="库存管理2添加商品"/>
          <p:cNvPicPr>
            <a:picLocks noChangeAspect="1"/>
          </p:cNvPicPr>
          <p:nvPr/>
        </p:nvPicPr>
        <p:blipFill>
          <a:blip r:embed="rId5"/>
          <a:stretch>
            <a:fillRect/>
          </a:stretch>
        </p:blipFill>
        <p:spPr>
          <a:xfrm>
            <a:off x="6674485" y="1588770"/>
            <a:ext cx="4347210" cy="2477135"/>
          </a:xfrm>
          <a:prstGeom prst="rect">
            <a:avLst/>
          </a:prstGeom>
        </p:spPr>
      </p:pic>
    </p:spTree>
  </p:cSld>
  <p:clrMapOvr>
    <a:masterClrMapping/>
  </p:clrMapOvr>
  <p:transition spd="slow"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000\Desktop\项目截图\入库记录.jpg入库记录"/>
          <p:cNvPicPr>
            <a:picLocks noChangeAspect="1"/>
          </p:cNvPicPr>
          <p:nvPr/>
        </p:nvPicPr>
        <p:blipFill>
          <a:blip r:embed="rId3"/>
          <a:srcRect/>
          <a:stretch>
            <a:fillRect/>
          </a:stretch>
        </p:blipFill>
        <p:spPr>
          <a:xfrm>
            <a:off x="980440" y="1405890"/>
            <a:ext cx="4520565" cy="2726690"/>
          </a:xfrm>
          <a:prstGeom prst="rect">
            <a:avLst/>
          </a:prstGeom>
        </p:spPr>
      </p:pic>
      <p:sp>
        <p:nvSpPr>
          <p:cNvPr id="4" name="文本框 3"/>
          <p:cNvSpPr txBox="1"/>
          <p:nvPr/>
        </p:nvSpPr>
        <p:spPr>
          <a:xfrm>
            <a:off x="3595370" y="4838700"/>
            <a:ext cx="5816600" cy="101473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入库记录，有类别、数量以及日期等属性，也可通过查询来查找某一天或者某一类的入库信息；</a:t>
            </a:r>
          </a:p>
          <a:p>
            <a:r>
              <a:rPr lang="zh-CN" altLang="en-US" sz="2000">
                <a:latin typeface="微软雅黑" panose="020B0503020204020204" pitchFamily="34" charset="-122"/>
                <a:ea typeface="微软雅黑" panose="020B0503020204020204" pitchFamily="34" charset="-122"/>
              </a:rPr>
              <a:t>商品入库即实时的入库登记信息。</a:t>
            </a:r>
          </a:p>
        </p:txBody>
      </p:sp>
      <p:pic>
        <p:nvPicPr>
          <p:cNvPr id="5" name="图片 2097163"/>
          <p:cNvPicPr>
            <a:picLocks noChangeAspect="1"/>
          </p:cNvPicPr>
          <p:nvPr/>
        </p:nvPicPr>
        <p:blipFill>
          <a:blip r:embed="rId4"/>
          <a:stretch>
            <a:fillRect/>
          </a:stretch>
        </p:blipFill>
        <p:spPr>
          <a:xfrm>
            <a:off x="10017760" y="-635"/>
            <a:ext cx="2105025" cy="638810"/>
          </a:xfrm>
          <a:prstGeom prst="rect">
            <a:avLst/>
          </a:prstGeom>
          <a:noFill/>
          <a:ln w="9525">
            <a:noFill/>
          </a:ln>
        </p:spPr>
      </p:pic>
      <p:grpSp>
        <p:nvGrpSpPr>
          <p:cNvPr id="6" name="组合 5"/>
          <p:cNvGrpSpPr/>
          <p:nvPr/>
        </p:nvGrpSpPr>
        <p:grpSpPr>
          <a:xfrm>
            <a:off x="218198" y="187520"/>
            <a:ext cx="7374307" cy="1025571"/>
            <a:chOff x="1997317" y="1019371"/>
            <a:chExt cx="7379108" cy="1025571"/>
          </a:xfrm>
        </p:grpSpPr>
        <p:sp>
          <p:nvSpPr>
            <p:cNvPr id="7" name="圆角矩形 6"/>
            <p:cNvSpPr/>
            <p:nvPr/>
          </p:nvSpPr>
          <p:spPr>
            <a:xfrm>
              <a:off x="1997317" y="101937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1997317" y="1019371"/>
              <a:ext cx="4228041" cy="511810"/>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项目功能展示 入库</a:t>
              </a:r>
            </a:p>
          </p:txBody>
        </p:sp>
      </p:grpSp>
      <p:pic>
        <p:nvPicPr>
          <p:cNvPr id="10" name="图片 9" descr="入库记录2商品入库"/>
          <p:cNvPicPr>
            <a:picLocks noChangeAspect="1"/>
          </p:cNvPicPr>
          <p:nvPr/>
        </p:nvPicPr>
        <p:blipFill>
          <a:blip r:embed="rId5"/>
          <a:stretch>
            <a:fillRect/>
          </a:stretch>
        </p:blipFill>
        <p:spPr>
          <a:xfrm>
            <a:off x="5620385" y="1406525"/>
            <a:ext cx="5103495" cy="2913380"/>
          </a:xfrm>
          <a:prstGeom prst="rect">
            <a:avLst/>
          </a:prstGeom>
        </p:spPr>
      </p:pic>
    </p:spTree>
  </p:cSld>
  <p:clrMapOvr>
    <a:masterClrMapping/>
  </p:clrMapOvr>
  <p:transition spd="slow" advTm="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Words>
  <Application>Microsoft Office PowerPoint</Application>
  <PresentationFormat>自定义</PresentationFormat>
  <Paragraphs>82</Paragraphs>
  <Slides>14</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 Unicode MS</vt:lpstr>
      <vt:lpstr>Century Gothic</vt:lpstr>
      <vt:lpstr>Eras Bold ITC</vt:lpstr>
      <vt:lpstr>宋体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刘 紫阳</cp:lastModifiedBy>
  <cp:revision>156</cp:revision>
  <dcterms:created xsi:type="dcterms:W3CDTF">2014-08-23T07:50:00Z</dcterms:created>
  <dcterms:modified xsi:type="dcterms:W3CDTF">2019-01-09T14:59:11Z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2052-10.1.0.7671</vt:lpwstr>
  </property>
</Properties>
</file>