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7"/>
  </p:notesMasterIdLst>
  <p:sldIdLst>
    <p:sldId id="256" r:id="rId3"/>
    <p:sldId id="261" r:id="rId4"/>
    <p:sldId id="262" r:id="rId5"/>
    <p:sldId id="273" r:id="rId6"/>
    <p:sldId id="274" r:id="rId7"/>
    <p:sldId id="263" r:id="rId8"/>
    <p:sldId id="264" r:id="rId9"/>
    <p:sldId id="266" r:id="rId10"/>
    <p:sldId id="265" r:id="rId11"/>
    <p:sldId id="267" r:id="rId12"/>
    <p:sldId id="269" r:id="rId13"/>
    <p:sldId id="268" r:id="rId14"/>
    <p:sldId id="270" r:id="rId15"/>
    <p:sldId id="271" r:id="rId16"/>
    <p:sldId id="272" r:id="rId17"/>
    <p:sldId id="275" r:id="rId18"/>
    <p:sldId id="277" r:id="rId19"/>
    <p:sldId id="279" r:id="rId20"/>
    <p:sldId id="280" r:id="rId21"/>
    <p:sldId id="276" r:id="rId22"/>
    <p:sldId id="281" r:id="rId23"/>
    <p:sldId id="282" r:id="rId24"/>
    <p:sldId id="283" r:id="rId25"/>
    <p:sldId id="260" r:id="rId2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Objects="1" showGuides="1">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21/12/2018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218344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91373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2074485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14377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1137339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1633345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428780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645993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356305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243873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212317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3657893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1309392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22</a:t>
            </a:fld>
            <a:endParaRPr lang="en-GB" dirty="0"/>
          </a:p>
        </p:txBody>
      </p:sp>
    </p:spTree>
    <p:extLst>
      <p:ext uri="{BB962C8B-B14F-4D97-AF65-F5344CB8AC3E}">
        <p14:creationId xmlns:p14="http://schemas.microsoft.com/office/powerpoint/2010/main" val="64814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23</a:t>
            </a:fld>
            <a:endParaRPr lang="en-GB" dirty="0"/>
          </a:p>
        </p:txBody>
      </p:sp>
    </p:spTree>
    <p:extLst>
      <p:ext uri="{BB962C8B-B14F-4D97-AF65-F5344CB8AC3E}">
        <p14:creationId xmlns:p14="http://schemas.microsoft.com/office/powerpoint/2010/main" val="2878001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24</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88830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222808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35958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56068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24003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188584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385867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dirty="0"/>
              <a:t>Click to edit Master title style</a:t>
            </a:r>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dirty="0"/>
              <a:t>Click icon to add picture</a:t>
            </a:r>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dirty="0"/>
              <a:t>Click icon to add picture</a:t>
            </a: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dirty="0"/>
              <a:t>Click icon to add picture</a:t>
            </a:r>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dirty="0"/>
              <a:t>Click icon to add table</a:t>
            </a:r>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dirty="0"/>
              <a:t>Click icon to add picture</a:t>
            </a:r>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dirty="0"/>
              <a:t>Click icon to add table</a:t>
            </a:r>
          </a:p>
        </p:txBody>
      </p:sp>
    </p:spTree>
    <p:extLst>
      <p:ext uri="{BB962C8B-B14F-4D97-AF65-F5344CB8AC3E}">
        <p14:creationId xmlns:p14="http://schemas.microsoft.com/office/powerpoint/2010/main" val="2614302259"/>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dirty="0"/>
              <a:t>Click icon to add picture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dirty="0"/>
              <a:t>Click icon to add table</a:t>
            </a:r>
          </a:p>
        </p:txBody>
      </p:sp>
    </p:spTree>
    <p:extLst>
      <p:ext uri="{BB962C8B-B14F-4D97-AF65-F5344CB8AC3E}">
        <p14:creationId xmlns:p14="http://schemas.microsoft.com/office/powerpoint/2010/main" val="3615056340"/>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dirty="0"/>
              <a:t>Edit Master text styles</a:t>
            </a:r>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dirty="0"/>
              <a:t>Click to edit Master title style</a:t>
            </a:r>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dirty="0"/>
              <a:t>Click icon to add picture</a:t>
            </a:r>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dirty="0"/>
              <a:t>Click to edit Master title style</a:t>
            </a:r>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dirty="0"/>
              <a:t>Click icon to add picture</a:t>
            </a:r>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dirty="0"/>
              <a:t>Click to edit Master title style</a:t>
            </a:r>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dirty="0"/>
              <a:t>Click to edit Master title style</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dirty="0"/>
              <a:t>Click icon to add picture</a:t>
            </a:r>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dirty="0"/>
              <a:t>Click to edit Master title style</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dirty="0"/>
              <a:t>Click icon to add table</a:t>
            </a:r>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chemeClr val="tx1"/>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Introduction to </a:t>
            </a:r>
            <a:r>
              <a:rPr lang="en-US" dirty="0"/>
              <a:t>HTTP2</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 3: Server Push</a:t>
            </a:r>
            <a:endParaRPr lang="en-GB" dirty="0"/>
          </a:p>
        </p:txBody>
      </p:sp>
      <p:sp>
        <p:nvSpPr>
          <p:cNvPr id="3" name="Content Placeholder 2"/>
          <p:cNvSpPr>
            <a:spLocks noGrp="1"/>
          </p:cNvSpPr>
          <p:nvPr>
            <p:ph idx="1"/>
          </p:nvPr>
        </p:nvSpPr>
        <p:spPr/>
        <p:txBody>
          <a:bodyPr/>
          <a:lstStyle/>
          <a:p>
            <a:r>
              <a:rPr lang="en-US" dirty="0"/>
              <a:t>Developers should configure this features by themselves, other features are implemented by servers and browsers</a:t>
            </a:r>
          </a:p>
          <a:p>
            <a:r>
              <a:rPr lang="en-US" dirty="0"/>
              <a:t>Traditional improvement: 1. combine resources into one file. 2. resource preload, &lt;link </a:t>
            </a:r>
            <a:r>
              <a:rPr lang="en-US" dirty="0" err="1"/>
              <a:t>rel</a:t>
            </a:r>
            <a:r>
              <a:rPr lang="en-US" dirty="0"/>
              <a:t>=“preload” </a:t>
            </a:r>
            <a:r>
              <a:rPr lang="en-US" dirty="0" err="1"/>
              <a:t>href</a:t>
            </a:r>
            <a:r>
              <a:rPr lang="en-US" dirty="0"/>
              <a:t>=“/styles.css” as=“style”&gt;</a:t>
            </a:r>
          </a:p>
          <a:p>
            <a:r>
              <a:rPr lang="en-US" dirty="0"/>
              <a:t>Supported by Nginx, Apache, </a:t>
            </a:r>
            <a:r>
              <a:rPr lang="en-US" dirty="0" err="1"/>
              <a:t>nodejs</a:t>
            </a:r>
            <a:endParaRPr lang="en-US" dirty="0"/>
          </a:p>
          <a:p>
            <a:pPr marL="0" indent="0">
              <a:buNone/>
            </a:pP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10</a:t>
            </a:fld>
            <a:endParaRPr lang="en-GB" dirty="0"/>
          </a:p>
        </p:txBody>
      </p:sp>
      <p:pic>
        <p:nvPicPr>
          <p:cNvPr id="7" name="Picture 6"/>
          <p:cNvPicPr>
            <a:picLocks noChangeAspect="1"/>
          </p:cNvPicPr>
          <p:nvPr/>
        </p:nvPicPr>
        <p:blipFill>
          <a:blip r:embed="rId3"/>
          <a:stretch>
            <a:fillRect/>
          </a:stretch>
        </p:blipFill>
        <p:spPr>
          <a:xfrm>
            <a:off x="228600" y="3048000"/>
            <a:ext cx="3657600" cy="2734491"/>
          </a:xfrm>
          <a:prstGeom prst="rect">
            <a:avLst/>
          </a:prstGeom>
        </p:spPr>
      </p:pic>
      <p:pic>
        <p:nvPicPr>
          <p:cNvPr id="8" name="Picture 7"/>
          <p:cNvPicPr>
            <a:picLocks noChangeAspect="1"/>
          </p:cNvPicPr>
          <p:nvPr/>
        </p:nvPicPr>
        <p:blipFill>
          <a:blip r:embed="rId4"/>
          <a:stretch>
            <a:fillRect/>
          </a:stretch>
        </p:blipFill>
        <p:spPr>
          <a:xfrm>
            <a:off x="3934221" y="3062287"/>
            <a:ext cx="7361966" cy="519113"/>
          </a:xfrm>
          <a:prstGeom prst="rect">
            <a:avLst/>
          </a:prstGeom>
        </p:spPr>
      </p:pic>
    </p:spTree>
    <p:extLst>
      <p:ext uri="{BB962C8B-B14F-4D97-AF65-F5344CB8AC3E}">
        <p14:creationId xmlns:p14="http://schemas.microsoft.com/office/powerpoint/2010/main" val="374409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 3: Server Push</a:t>
            </a:r>
            <a:endParaRPr lang="en-GB" dirty="0"/>
          </a:p>
        </p:txBody>
      </p:sp>
      <p:sp>
        <p:nvSpPr>
          <p:cNvPr id="3" name="Content Placeholder 2"/>
          <p:cNvSpPr>
            <a:spLocks noGrp="1"/>
          </p:cNvSpPr>
          <p:nvPr>
            <p:ph idx="1"/>
          </p:nvPr>
        </p:nvSpPr>
        <p:spPr/>
        <p:txBody>
          <a:bodyPr/>
          <a:lstStyle/>
          <a:p>
            <a:r>
              <a:rPr lang="en-US" altLang="zh-CN" dirty="0"/>
              <a:t>TTFB: from sending request until receiving response</a:t>
            </a:r>
          </a:p>
          <a:p>
            <a:r>
              <a:rPr lang="en-US" dirty="0"/>
              <a:t>No TTFB when using server push</a:t>
            </a:r>
          </a:p>
          <a:p>
            <a:pPr marL="0" indent="0">
              <a:buNone/>
            </a:pP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11</a:t>
            </a:fld>
            <a:endParaRPr lang="en-GB" dirty="0"/>
          </a:p>
        </p:txBody>
      </p:sp>
      <p:pic>
        <p:nvPicPr>
          <p:cNvPr id="5" name="Picture 4"/>
          <p:cNvPicPr>
            <a:picLocks noChangeAspect="1"/>
          </p:cNvPicPr>
          <p:nvPr/>
        </p:nvPicPr>
        <p:blipFill>
          <a:blip r:embed="rId3"/>
          <a:stretch>
            <a:fillRect/>
          </a:stretch>
        </p:blipFill>
        <p:spPr>
          <a:xfrm>
            <a:off x="334434" y="2057400"/>
            <a:ext cx="5580246" cy="2743200"/>
          </a:xfrm>
          <a:prstGeom prst="rect">
            <a:avLst/>
          </a:prstGeom>
        </p:spPr>
      </p:pic>
      <p:pic>
        <p:nvPicPr>
          <p:cNvPr id="6" name="Picture 5"/>
          <p:cNvPicPr>
            <a:picLocks noChangeAspect="1"/>
          </p:cNvPicPr>
          <p:nvPr/>
        </p:nvPicPr>
        <p:blipFill>
          <a:blip r:embed="rId4"/>
          <a:stretch>
            <a:fillRect/>
          </a:stretch>
        </p:blipFill>
        <p:spPr>
          <a:xfrm>
            <a:off x="6257340" y="2081349"/>
            <a:ext cx="5858460" cy="2566851"/>
          </a:xfrm>
          <a:prstGeom prst="rect">
            <a:avLst/>
          </a:prstGeom>
        </p:spPr>
      </p:pic>
    </p:spTree>
    <p:extLst>
      <p:ext uri="{BB962C8B-B14F-4D97-AF65-F5344CB8AC3E}">
        <p14:creationId xmlns:p14="http://schemas.microsoft.com/office/powerpoint/2010/main" val="101019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 3: Server Push</a:t>
            </a:r>
            <a:endParaRPr lang="en-GB" dirty="0"/>
          </a:p>
        </p:txBody>
      </p:sp>
      <p:sp>
        <p:nvSpPr>
          <p:cNvPr id="3" name="Content Placeholder 2"/>
          <p:cNvSpPr>
            <a:spLocks noGrp="1"/>
          </p:cNvSpPr>
          <p:nvPr>
            <p:ph idx="1"/>
          </p:nvPr>
        </p:nvSpPr>
        <p:spPr/>
        <p:txBody>
          <a:bodyPr/>
          <a:lstStyle/>
          <a:p>
            <a:r>
              <a:rPr lang="en-US" dirty="0"/>
              <a:t>Cache problem</a:t>
            </a:r>
          </a:p>
          <a:p>
            <a:pPr marL="0" indent="0">
              <a:buNone/>
            </a:pPr>
            <a:r>
              <a:rPr lang="en-US" dirty="0"/>
              <a:t>Waste of bandwidth if it is already cached in browser. even if a higher version is pushed, browser prefers to use local cache</a:t>
            </a:r>
          </a:p>
          <a:p>
            <a:pPr marL="0" indent="0">
              <a:buNone/>
            </a:pPr>
            <a:r>
              <a:rPr lang="en-US" dirty="0"/>
              <a:t>Allow push service to the user for the first time</a:t>
            </a:r>
          </a:p>
          <a:p>
            <a:pPr marL="0" indent="0">
              <a:buNone/>
            </a:pPr>
            <a:endParaRPr lang="en-US" dirty="0"/>
          </a:p>
          <a:p>
            <a:r>
              <a:rPr lang="en-US" dirty="0"/>
              <a:t>About the performance</a:t>
            </a:r>
          </a:p>
          <a:p>
            <a:pPr marL="0" indent="0">
              <a:buNone/>
            </a:pPr>
            <a:r>
              <a:rPr lang="en-US" dirty="0"/>
              <a:t>Slower if too many resources are pushed</a:t>
            </a:r>
          </a:p>
          <a:p>
            <a:pPr marL="0" indent="0">
              <a:buNone/>
            </a:pP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12</a:t>
            </a:fld>
            <a:endParaRPr lang="en-GB" dirty="0"/>
          </a:p>
        </p:txBody>
      </p:sp>
    </p:spTree>
    <p:extLst>
      <p:ext uri="{BB962C8B-B14F-4D97-AF65-F5344CB8AC3E}">
        <p14:creationId xmlns:p14="http://schemas.microsoft.com/office/powerpoint/2010/main" val="93319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4: Binary protocol</a:t>
            </a:r>
            <a:endParaRPr lang="en-GB" dirty="0"/>
          </a:p>
        </p:txBody>
      </p:sp>
      <p:sp>
        <p:nvSpPr>
          <p:cNvPr id="3" name="Content Placeholder 2"/>
          <p:cNvSpPr>
            <a:spLocks noGrp="1"/>
          </p:cNvSpPr>
          <p:nvPr>
            <p:ph idx="1"/>
          </p:nvPr>
        </p:nvSpPr>
        <p:spPr/>
        <p:txBody>
          <a:bodyPr/>
          <a:lstStyle/>
          <a:p>
            <a:r>
              <a:rPr lang="en-US" dirty="0"/>
              <a:t>HTTP is a text protocol: oriented around text strings.</a:t>
            </a:r>
          </a:p>
          <a:p>
            <a:pPr marL="0" indent="0">
              <a:buNone/>
            </a:pPr>
            <a:r>
              <a:rPr lang="en-US" dirty="0"/>
              <a:t>It still sends data in raw bytes, what makes HTTP a text protocol is that the exchange to get resource looks like this: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HTTP transfers data in binary format. Both header and body are in binary format and collectively called the "Frame". Basic binary format of the Frame is as follows</a:t>
            </a:r>
          </a:p>
        </p:txBody>
      </p:sp>
      <p:sp>
        <p:nvSpPr>
          <p:cNvPr id="4" name="Slide Number Placeholder 3"/>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Picture 4"/>
          <p:cNvPicPr>
            <a:picLocks noChangeAspect="1"/>
          </p:cNvPicPr>
          <p:nvPr/>
        </p:nvPicPr>
        <p:blipFill>
          <a:blip r:embed="rId3"/>
          <a:stretch>
            <a:fillRect/>
          </a:stretch>
        </p:blipFill>
        <p:spPr>
          <a:xfrm>
            <a:off x="334431" y="2314235"/>
            <a:ext cx="4562475" cy="1276350"/>
          </a:xfrm>
          <a:prstGeom prst="rect">
            <a:avLst/>
          </a:prstGeom>
        </p:spPr>
      </p:pic>
      <p:pic>
        <p:nvPicPr>
          <p:cNvPr id="6" name="Content Placeholder 4"/>
          <p:cNvPicPr>
            <a:picLocks noChangeAspect="1"/>
          </p:cNvPicPr>
          <p:nvPr/>
        </p:nvPicPr>
        <p:blipFill>
          <a:blip r:embed="rId4"/>
          <a:stretch>
            <a:fillRect/>
          </a:stretch>
        </p:blipFill>
        <p:spPr>
          <a:xfrm>
            <a:off x="228600" y="4645934"/>
            <a:ext cx="8972550" cy="1266825"/>
          </a:xfrm>
          <a:prstGeom prst="rect">
            <a:avLst/>
          </a:prstGeom>
        </p:spPr>
      </p:pic>
    </p:spTree>
    <p:extLst>
      <p:ext uri="{BB962C8B-B14F-4D97-AF65-F5344CB8AC3E}">
        <p14:creationId xmlns:p14="http://schemas.microsoft.com/office/powerpoint/2010/main" val="183095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4: Binary protocol</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14</a:t>
            </a:fld>
            <a:endParaRPr lang="en-GB" dirty="0"/>
          </a:p>
        </p:txBody>
      </p:sp>
      <p:sp>
        <p:nvSpPr>
          <p:cNvPr id="6" name="Rectangle 5"/>
          <p:cNvSpPr/>
          <p:nvPr/>
        </p:nvSpPr>
        <p:spPr>
          <a:xfrm>
            <a:off x="334430" y="1219200"/>
            <a:ext cx="11324169" cy="3970318"/>
          </a:xfrm>
          <a:prstGeom prst="rect">
            <a:avLst/>
          </a:prstGeom>
        </p:spPr>
        <p:txBody>
          <a:bodyPr wrap="square">
            <a:spAutoFit/>
          </a:bodyPr>
          <a:lstStyle/>
          <a:p>
            <a:r>
              <a:rPr lang="en-US" dirty="0"/>
              <a:t>Streams, messages, and frames</a:t>
            </a:r>
          </a:p>
          <a:p>
            <a:r>
              <a:rPr lang="en-US" dirty="0"/>
              <a:t>1. Stream: A bidirectional flow of bytes within an established connection, which may carry one or more messages.</a:t>
            </a:r>
          </a:p>
          <a:p>
            <a:r>
              <a:rPr lang="en-US" dirty="0"/>
              <a:t>2. Message: A complete sequence of frames that map to a logical request or response message.</a:t>
            </a:r>
          </a:p>
          <a:p>
            <a:r>
              <a:rPr lang="en-US" dirty="0"/>
              <a:t>3. Frame: The smallest unit of communication in HTTP/2, each containing a frame header, which at a minimum identifies the stream to which the frame belongs.</a:t>
            </a:r>
          </a:p>
          <a:p>
            <a:endParaRPr lang="en-US" dirty="0"/>
          </a:p>
          <a:p>
            <a:r>
              <a:rPr lang="en-US" dirty="0"/>
              <a:t>All the features are implemented based on binary framing</a:t>
            </a:r>
          </a:p>
          <a:p>
            <a:endParaRPr lang="en-US" dirty="0"/>
          </a:p>
          <a:p>
            <a:endParaRPr lang="en-US" dirty="0"/>
          </a:p>
          <a:p>
            <a:r>
              <a:rPr lang="en-US" dirty="0"/>
              <a:t>Why use </a:t>
            </a:r>
            <a:r>
              <a:rPr lang="en-US" altLang="zh-CN" dirty="0"/>
              <a:t>binary protocol?</a:t>
            </a:r>
          </a:p>
          <a:p>
            <a:pPr marL="342900" indent="-342900">
              <a:buAutoNum type="arabicPeriod"/>
            </a:pPr>
            <a:r>
              <a:rPr lang="en-US" dirty="0"/>
              <a:t>are more efficient to parse – low cost of analyzing protocol</a:t>
            </a:r>
          </a:p>
          <a:p>
            <a:pPr marL="342900" indent="-342900">
              <a:buAutoNum type="arabicPeriod"/>
            </a:pPr>
            <a:r>
              <a:rPr lang="en-US" dirty="0"/>
              <a:t>less error-prone, because they often have a number of affordances to “help” with things like whitespace handling, capitalization, line endings, blank lines and so on</a:t>
            </a:r>
            <a:endParaRPr lang="en-GB" dirty="0"/>
          </a:p>
        </p:txBody>
      </p:sp>
    </p:spTree>
    <p:extLst>
      <p:ext uri="{BB962C8B-B14F-4D97-AF65-F5344CB8AC3E}">
        <p14:creationId xmlns:p14="http://schemas.microsoft.com/office/powerpoint/2010/main" val="427686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4: Binary protocol</a:t>
            </a:r>
            <a:endParaRPr lang="en-GB" dirty="0"/>
          </a:p>
        </p:txBody>
      </p:sp>
      <p:pic>
        <p:nvPicPr>
          <p:cNvPr id="5" name="Content Placeholder 4"/>
          <p:cNvPicPr>
            <a:picLocks noGrp="1" noChangeAspect="1"/>
          </p:cNvPicPr>
          <p:nvPr>
            <p:ph idx="1"/>
          </p:nvPr>
        </p:nvPicPr>
        <p:blipFill>
          <a:blip r:embed="rId3"/>
          <a:stretch>
            <a:fillRect/>
          </a:stretch>
        </p:blipFill>
        <p:spPr>
          <a:xfrm>
            <a:off x="348288" y="1066800"/>
            <a:ext cx="5933375" cy="4645025"/>
          </a:xfrm>
          <a:prstGeom prst="rect">
            <a:avLst/>
          </a:prstGeom>
        </p:spPr>
      </p:pic>
      <p:sp>
        <p:nvSpPr>
          <p:cNvPr id="4" name="Slide Number Placeholder 3"/>
          <p:cNvSpPr>
            <a:spLocks noGrp="1"/>
          </p:cNvSpPr>
          <p:nvPr>
            <p:ph type="sldNum" sz="quarter" idx="12"/>
          </p:nvPr>
        </p:nvSpPr>
        <p:spPr/>
        <p:txBody>
          <a:bodyPr/>
          <a:lstStyle/>
          <a:p>
            <a:fld id="{5BA07366-CB75-4AA8-9E5B-928B849F427C}" type="slidenum">
              <a:rPr lang="en-GB" smtClean="0"/>
              <a:t>15</a:t>
            </a:fld>
            <a:endParaRPr lang="en-GB" dirty="0"/>
          </a:p>
        </p:txBody>
      </p:sp>
    </p:spTree>
    <p:extLst>
      <p:ext uri="{BB962C8B-B14F-4D97-AF65-F5344CB8AC3E}">
        <p14:creationId xmlns:p14="http://schemas.microsoft.com/office/powerpoint/2010/main" val="91300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5: Stream prioritization</a:t>
            </a:r>
            <a:endParaRPr lang="en-GB" dirty="0"/>
          </a:p>
        </p:txBody>
      </p:sp>
      <p:sp>
        <p:nvSpPr>
          <p:cNvPr id="3" name="Content Placeholder 2"/>
          <p:cNvSpPr>
            <a:spLocks noGrp="1"/>
          </p:cNvSpPr>
          <p:nvPr>
            <p:ph idx="1"/>
          </p:nvPr>
        </p:nvSpPr>
        <p:spPr/>
        <p:txBody>
          <a:bodyPr/>
          <a:lstStyle/>
          <a:p>
            <a:r>
              <a:rPr lang="en-US" dirty="0"/>
              <a:t>Once an HTTP message can be split into many individual frames, and we allow for frames from multiple streams to be multiplexed, the order in which the frames are interleaved and delivered both by the client and server becomes a critical performance consideration. To facilitate this, the HTTP/2 standard allows each stream to have an associated weight and dependency:</a:t>
            </a:r>
          </a:p>
          <a:p>
            <a:pPr marL="0" indent="0">
              <a:buNone/>
            </a:pPr>
            <a:r>
              <a:rPr lang="en-US" dirty="0"/>
              <a:t>1. Each stream may be assigned an integer weight between 1 and 256.</a:t>
            </a:r>
          </a:p>
          <a:p>
            <a:pPr marL="0" indent="0">
              <a:buNone/>
            </a:pPr>
            <a:r>
              <a:rPr lang="en-US" dirty="0"/>
              <a:t>2. Each stream may be given an explicit dependency on another stream.</a:t>
            </a:r>
          </a:p>
          <a:p>
            <a:endParaRPr lang="en-US" dirty="0"/>
          </a:p>
          <a:p>
            <a:r>
              <a:rPr lang="en-US" dirty="0"/>
              <a:t>The combination of stream dependencies and weights allows the client to construct and communicate a "prioritization tree" that expresses how it would prefer to receive responses. In turn, the server can use this information to prioritize stream processing by controlling the allocation of CPU, memory, and other resources, and once the response data is available, allocation of bandwidth to ensure optimal delivery of high-priority responses to the client.</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16</a:t>
            </a:fld>
            <a:endParaRPr lang="en-GB" dirty="0"/>
          </a:p>
        </p:txBody>
      </p:sp>
    </p:spTree>
    <p:extLst>
      <p:ext uri="{BB962C8B-B14F-4D97-AF65-F5344CB8AC3E}">
        <p14:creationId xmlns:p14="http://schemas.microsoft.com/office/powerpoint/2010/main" val="120249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5: Stream prioritization</a:t>
            </a:r>
            <a:endParaRPr lang="en-GB" dirty="0"/>
          </a:p>
        </p:txBody>
      </p:sp>
      <p:pic>
        <p:nvPicPr>
          <p:cNvPr id="5" name="Content Placeholder 4"/>
          <p:cNvPicPr>
            <a:picLocks noGrp="1" noChangeAspect="1"/>
          </p:cNvPicPr>
          <p:nvPr>
            <p:ph idx="1"/>
          </p:nvPr>
        </p:nvPicPr>
        <p:blipFill>
          <a:blip r:embed="rId3"/>
          <a:stretch>
            <a:fillRect/>
          </a:stretch>
        </p:blipFill>
        <p:spPr>
          <a:xfrm>
            <a:off x="228600" y="990600"/>
            <a:ext cx="10372725" cy="4267200"/>
          </a:xfrm>
          <a:prstGeom prst="rect">
            <a:avLst/>
          </a:prstGeom>
        </p:spPr>
      </p:pic>
      <p:sp>
        <p:nvSpPr>
          <p:cNvPr id="4" name="Slide Number Placeholder 3"/>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276538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5: Stream prioritization</a:t>
            </a:r>
            <a:endParaRPr lang="en-GB" dirty="0"/>
          </a:p>
        </p:txBody>
      </p:sp>
      <p:pic>
        <p:nvPicPr>
          <p:cNvPr id="7" name="Content Placeholder 6"/>
          <p:cNvPicPr>
            <a:picLocks noGrp="1" noChangeAspect="1"/>
          </p:cNvPicPr>
          <p:nvPr>
            <p:ph idx="1"/>
          </p:nvPr>
        </p:nvPicPr>
        <p:blipFill>
          <a:blip r:embed="rId3"/>
          <a:stretch>
            <a:fillRect/>
          </a:stretch>
        </p:blipFill>
        <p:spPr>
          <a:xfrm>
            <a:off x="334431" y="1066800"/>
            <a:ext cx="6858000" cy="3733800"/>
          </a:xfrm>
          <a:prstGeom prst="rect">
            <a:avLst/>
          </a:prstGeom>
        </p:spPr>
      </p:pic>
      <p:sp>
        <p:nvSpPr>
          <p:cNvPr id="4" name="Slide Number Placeholder 3"/>
          <p:cNvSpPr>
            <a:spLocks noGrp="1"/>
          </p:cNvSpPr>
          <p:nvPr>
            <p:ph type="sldNum" sz="quarter" idx="12"/>
          </p:nvPr>
        </p:nvSpPr>
        <p:spPr/>
        <p:txBody>
          <a:bodyPr/>
          <a:lstStyle/>
          <a:p>
            <a:fld id="{5BA07366-CB75-4AA8-9E5B-928B849F427C}" type="slidenum">
              <a:rPr lang="en-GB" smtClean="0"/>
              <a:t>18</a:t>
            </a:fld>
            <a:endParaRPr lang="en-GB" dirty="0"/>
          </a:p>
        </p:txBody>
      </p:sp>
    </p:spTree>
    <p:extLst>
      <p:ext uri="{BB962C8B-B14F-4D97-AF65-F5344CB8AC3E}">
        <p14:creationId xmlns:p14="http://schemas.microsoft.com/office/powerpoint/2010/main" val="163265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5: Stream prioritization</a:t>
            </a:r>
            <a:endParaRPr lang="en-GB" dirty="0"/>
          </a:p>
        </p:txBody>
      </p:sp>
      <p:sp>
        <p:nvSpPr>
          <p:cNvPr id="3" name="Content Placeholder 2"/>
          <p:cNvSpPr>
            <a:spLocks noGrp="1"/>
          </p:cNvSpPr>
          <p:nvPr>
            <p:ph idx="1"/>
          </p:nvPr>
        </p:nvSpPr>
        <p:spPr/>
        <p:txBody>
          <a:bodyPr/>
          <a:lstStyle/>
          <a:p>
            <a:r>
              <a:rPr lang="en-US" dirty="0"/>
              <a:t>Node.js HTTP/2 module</a:t>
            </a:r>
          </a:p>
          <a:p>
            <a:pPr marL="0" indent="0">
              <a:buNone/>
            </a:pP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19</a:t>
            </a:fld>
            <a:endParaRPr lang="en-GB" dirty="0"/>
          </a:p>
        </p:txBody>
      </p:sp>
      <p:pic>
        <p:nvPicPr>
          <p:cNvPr id="5" name="Picture 4"/>
          <p:cNvPicPr>
            <a:picLocks noChangeAspect="1"/>
          </p:cNvPicPr>
          <p:nvPr/>
        </p:nvPicPr>
        <p:blipFill>
          <a:blip r:embed="rId3"/>
          <a:stretch>
            <a:fillRect/>
          </a:stretch>
        </p:blipFill>
        <p:spPr>
          <a:xfrm>
            <a:off x="334431" y="1752600"/>
            <a:ext cx="11226750" cy="2506437"/>
          </a:xfrm>
          <a:prstGeom prst="rect">
            <a:avLst/>
          </a:prstGeom>
        </p:spPr>
      </p:pic>
    </p:spTree>
    <p:extLst>
      <p:ext uri="{BB962C8B-B14F-4D97-AF65-F5344CB8AC3E}">
        <p14:creationId xmlns:p14="http://schemas.microsoft.com/office/powerpoint/2010/main" val="383818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p:txBody>
          <a:bodyPr/>
          <a:lstStyle/>
          <a:p>
            <a:r>
              <a:rPr lang="en-US" dirty="0"/>
              <a:t>In 2015, Internet Engineering Task Force (IETF) release HTTP/2, the second major version of the most useful internet protocol, HTTP. It was derived from the earlier experimental SPDY protocol</a:t>
            </a:r>
          </a:p>
          <a:p>
            <a:endParaRPr lang="en-US" dirty="0"/>
          </a:p>
          <a:p>
            <a:r>
              <a:rPr lang="en-US" dirty="0"/>
              <a:t>Use in client: supported by most modern browsers</a:t>
            </a:r>
          </a:p>
          <a:p>
            <a:endParaRPr lang="en-US" dirty="0"/>
          </a:p>
          <a:p>
            <a:endParaRPr lang="en-US" dirty="0"/>
          </a:p>
          <a:p>
            <a:endParaRPr lang="en-US" dirty="0"/>
          </a:p>
          <a:p>
            <a:endParaRPr lang="en-US" dirty="0"/>
          </a:p>
          <a:p>
            <a:endParaRPr lang="en-US" dirty="0"/>
          </a:p>
          <a:p>
            <a:endParaRPr lang="en-US" dirty="0"/>
          </a:p>
          <a:p>
            <a:r>
              <a:rPr lang="en-US" dirty="0"/>
              <a:t>Use in server: enable in Apache, WordPress</a:t>
            </a:r>
          </a:p>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a:t>
            </a:fld>
            <a:endParaRPr lang="en-GB" dirty="0"/>
          </a:p>
        </p:txBody>
      </p:sp>
      <p:pic>
        <p:nvPicPr>
          <p:cNvPr id="5" name="Picture 4"/>
          <p:cNvPicPr>
            <a:picLocks noChangeAspect="1"/>
          </p:cNvPicPr>
          <p:nvPr/>
        </p:nvPicPr>
        <p:blipFill>
          <a:blip r:embed="rId3"/>
          <a:stretch>
            <a:fillRect/>
          </a:stretch>
        </p:blipFill>
        <p:spPr>
          <a:xfrm>
            <a:off x="228600" y="2819400"/>
            <a:ext cx="7124700" cy="2162175"/>
          </a:xfrm>
          <a:prstGeom prst="rect">
            <a:avLst/>
          </a:prstGeom>
        </p:spPr>
      </p:pic>
    </p:spTree>
    <p:extLst>
      <p:ext uri="{BB962C8B-B14F-4D97-AF65-F5344CB8AC3E}">
        <p14:creationId xmlns:p14="http://schemas.microsoft.com/office/powerpoint/2010/main" val="266024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6: Flow control</a:t>
            </a:r>
            <a:endParaRPr lang="en-GB" dirty="0"/>
          </a:p>
        </p:txBody>
      </p:sp>
      <p:sp>
        <p:nvSpPr>
          <p:cNvPr id="3" name="Content Placeholder 2"/>
          <p:cNvSpPr>
            <a:spLocks noGrp="1"/>
          </p:cNvSpPr>
          <p:nvPr>
            <p:ph idx="1"/>
          </p:nvPr>
        </p:nvSpPr>
        <p:spPr/>
        <p:txBody>
          <a:bodyPr/>
          <a:lstStyle/>
          <a:p>
            <a:r>
              <a:rPr lang="en-US" dirty="0"/>
              <a:t>Flow control is a mechanism to prevent the sender from overwhelming the receiver with data it may not want or be able to process: the receiver may be busy, under heavy load, or may only be willing to allocate a fixed amount of resources for a particular stream. For example, the client may have requested a large video stream with high priority, but the user has paused the video and the client now wants to pause or throttle its delivery from the server to avoid fetching and buffering unnecessary data. Alternatively, a proxy server may have fast downstream and slow upstream connections and similarly wants to regulate how quickly the downstream delivers data to match the speed of upstream to control its resource usage; and so on.</a:t>
            </a:r>
          </a:p>
          <a:p>
            <a:endParaRPr lang="en-US" dirty="0"/>
          </a:p>
          <a:p>
            <a:r>
              <a:rPr lang="en-US" dirty="0"/>
              <a:t>Request multiplexing may cause race condition, flow control resolves the conflictions</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20</a:t>
            </a:fld>
            <a:endParaRPr lang="en-GB" dirty="0"/>
          </a:p>
        </p:txBody>
      </p:sp>
    </p:spTree>
    <p:extLst>
      <p:ext uri="{BB962C8B-B14F-4D97-AF65-F5344CB8AC3E}">
        <p14:creationId xmlns:p14="http://schemas.microsoft.com/office/powerpoint/2010/main" val="387176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6: Flow control</a:t>
            </a:r>
            <a:endParaRPr lang="en-GB" dirty="0"/>
          </a:p>
        </p:txBody>
      </p:sp>
      <p:sp>
        <p:nvSpPr>
          <p:cNvPr id="3" name="Content Placeholder 2"/>
          <p:cNvSpPr>
            <a:spLocks noGrp="1"/>
          </p:cNvSpPr>
          <p:nvPr>
            <p:ph idx="1"/>
          </p:nvPr>
        </p:nvSpPr>
        <p:spPr/>
        <p:txBody>
          <a:bodyPr/>
          <a:lstStyle/>
          <a:p>
            <a:pPr lvl="0"/>
            <a:r>
              <a:rPr lang="en-US" dirty="0"/>
              <a:t>Flow control is directional. Each receiver may choose to set any window size that it desires for each stream and the entire connection.</a:t>
            </a:r>
          </a:p>
          <a:p>
            <a:pPr lvl="0"/>
            <a:r>
              <a:rPr lang="en-US" dirty="0"/>
              <a:t>Flow control is credit-based. Each receiver advertises its initial connection and stream flow control window (in bytes), which is reduced whenever the sender emits a DATA frame and incremented via a WINDOW_UPDATE frame sent by the receiver.</a:t>
            </a:r>
          </a:p>
          <a:p>
            <a:pPr lvl="0"/>
            <a:r>
              <a:rPr lang="en-US" dirty="0"/>
              <a:t>Flow control cannot be disabled. When the HTTP/2 connection is established the client and server exchange SETTINGS frames, which set the flow control window sizes in both directions. The default value of the flow control window is set to 65,535 bytes, but the receiver can set a large maximum window size (2^31-1 bytes) and maintain it by sending a WINDOW_UPDATE frame whenever any data is received.</a:t>
            </a:r>
          </a:p>
          <a:p>
            <a:pPr lvl="0"/>
            <a:r>
              <a:rPr lang="en-US" dirty="0"/>
              <a:t>Flow control is hop-by-hop, not end-to-end. That is, an intermediary can use it to control resource use and implement resource allocation mechanisms based on own criteria and heuristics.</a:t>
            </a:r>
          </a:p>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21</a:t>
            </a:fld>
            <a:endParaRPr lang="en-GB" dirty="0"/>
          </a:p>
        </p:txBody>
      </p:sp>
    </p:spTree>
    <p:extLst>
      <p:ext uri="{BB962C8B-B14F-4D97-AF65-F5344CB8AC3E}">
        <p14:creationId xmlns:p14="http://schemas.microsoft.com/office/powerpoint/2010/main" val="220438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6: Flow control</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22</a:t>
            </a:fld>
            <a:endParaRPr lang="en-GB" dirty="0"/>
          </a:p>
        </p:txBody>
      </p:sp>
      <p:pic>
        <p:nvPicPr>
          <p:cNvPr id="7" name="Content Placeholder 6"/>
          <p:cNvPicPr>
            <a:picLocks noGrp="1" noChangeAspect="1"/>
          </p:cNvPicPr>
          <p:nvPr>
            <p:ph idx="1"/>
          </p:nvPr>
        </p:nvPicPr>
        <p:blipFill>
          <a:blip r:embed="rId3"/>
          <a:stretch>
            <a:fillRect/>
          </a:stretch>
        </p:blipFill>
        <p:spPr>
          <a:xfrm>
            <a:off x="152400" y="1143000"/>
            <a:ext cx="7239000" cy="3829050"/>
          </a:xfrm>
          <a:prstGeom prst="rect">
            <a:avLst/>
          </a:prstGeom>
        </p:spPr>
      </p:pic>
    </p:spTree>
    <p:extLst>
      <p:ext uri="{BB962C8B-B14F-4D97-AF65-F5344CB8AC3E}">
        <p14:creationId xmlns:p14="http://schemas.microsoft.com/office/powerpoint/2010/main" val="33214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features</a:t>
            </a:r>
            <a:endParaRPr lang="en-GB" dirty="0"/>
          </a:p>
        </p:txBody>
      </p:sp>
      <p:sp>
        <p:nvSpPr>
          <p:cNvPr id="3" name="Content Placeholder 2"/>
          <p:cNvSpPr>
            <a:spLocks noGrp="1"/>
          </p:cNvSpPr>
          <p:nvPr>
            <p:ph idx="1"/>
          </p:nvPr>
        </p:nvSpPr>
        <p:spPr/>
        <p:txBody>
          <a:bodyPr/>
          <a:lstStyle/>
          <a:p>
            <a:r>
              <a:rPr lang="en-US" dirty="0"/>
              <a:t>1. Reset – RST_STREAM frame</a:t>
            </a:r>
          </a:p>
          <a:p>
            <a:pPr marL="0" indent="0">
              <a:buNone/>
            </a:pPr>
            <a:endParaRPr lang="en-US" dirty="0"/>
          </a:p>
          <a:p>
            <a:r>
              <a:rPr lang="en-US" dirty="0"/>
              <a:t>2. Connection reuse</a:t>
            </a:r>
          </a:p>
          <a:p>
            <a:pPr marL="0" indent="0">
              <a:buNone/>
            </a:pPr>
            <a:endParaRPr lang="en-US" dirty="0"/>
          </a:p>
          <a:p>
            <a:r>
              <a:rPr lang="en-US" dirty="0"/>
              <a:t>3. Use of TLS features</a:t>
            </a:r>
          </a:p>
          <a:p>
            <a:pPr marL="0" indent="0">
              <a:buNone/>
            </a:pPr>
            <a:endParaRPr lang="en-US" dirty="0"/>
          </a:p>
          <a:p>
            <a:r>
              <a:rPr lang="en-US" dirty="0"/>
              <a:t>4. Security considerations</a:t>
            </a:r>
          </a:p>
          <a:p>
            <a:pPr marL="0" indent="0">
              <a:buNone/>
            </a:pPr>
            <a:endParaRPr lang="en-US" dirty="0"/>
          </a:p>
          <a:p>
            <a:r>
              <a:rPr lang="en-US" dirty="0"/>
              <a:t>5. IANA Considerations</a:t>
            </a:r>
          </a:p>
          <a:p>
            <a:endParaRPr lang="en-US" dirty="0"/>
          </a:p>
          <a:p>
            <a:r>
              <a:rPr lang="en-US" dirty="0"/>
              <a:t>6. APLN: Application Layer Protocol Negotiation</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23</a:t>
            </a:fld>
            <a:endParaRPr lang="en-GB" dirty="0"/>
          </a:p>
        </p:txBody>
      </p:sp>
    </p:spTree>
    <p:extLst>
      <p:ext uri="{BB962C8B-B14F-4D97-AF65-F5344CB8AC3E}">
        <p14:creationId xmlns:p14="http://schemas.microsoft.com/office/powerpoint/2010/main" val="235930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Thank you</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24</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1: </a:t>
            </a:r>
            <a:r>
              <a:rPr lang="en-US" dirty="0" err="1"/>
              <a:t>Requst</a:t>
            </a:r>
            <a:r>
              <a:rPr lang="en-US" dirty="0"/>
              <a:t> multiplexing</a:t>
            </a:r>
            <a:endParaRPr lang="en-GB" dirty="0"/>
          </a:p>
        </p:txBody>
      </p:sp>
      <p:sp>
        <p:nvSpPr>
          <p:cNvPr id="3" name="Content Placeholder 2"/>
          <p:cNvSpPr>
            <a:spLocks noGrp="1"/>
          </p:cNvSpPr>
          <p:nvPr>
            <p:ph idx="1"/>
          </p:nvPr>
        </p:nvSpPr>
        <p:spPr/>
        <p:txBody>
          <a:bodyPr/>
          <a:lstStyle/>
          <a:p>
            <a:r>
              <a:rPr lang="en-US" dirty="0"/>
              <a:t>With HTTP/1.x, if the client wants to make multiple parallel requests to improve performance, then multiple TCP connections must be used</a:t>
            </a:r>
          </a:p>
          <a:p>
            <a:r>
              <a:rPr lang="en-US" dirty="0"/>
              <a:t>HTTP/2 can send </a:t>
            </a:r>
            <a:r>
              <a:rPr lang="en-US" b="1" dirty="0"/>
              <a:t>multiple requests</a:t>
            </a:r>
            <a:r>
              <a:rPr lang="en-US" dirty="0"/>
              <a:t> for data in parallel over a </a:t>
            </a:r>
            <a:r>
              <a:rPr lang="en-US" b="1" dirty="0"/>
              <a:t>single</a:t>
            </a:r>
            <a:r>
              <a:rPr lang="en-US" dirty="0"/>
              <a:t> TCP connection. This is </a:t>
            </a:r>
            <a:r>
              <a:rPr lang="en-US" b="1" dirty="0"/>
              <a:t>the most</a:t>
            </a:r>
            <a:r>
              <a:rPr lang="en-US" dirty="0"/>
              <a:t> </a:t>
            </a:r>
            <a:r>
              <a:rPr lang="en-US" b="1" dirty="0"/>
              <a:t>advanced</a:t>
            </a:r>
            <a:r>
              <a:rPr lang="en-US" dirty="0"/>
              <a:t> </a:t>
            </a:r>
            <a:r>
              <a:rPr lang="en-US" b="1" dirty="0"/>
              <a:t>feature</a:t>
            </a:r>
            <a:r>
              <a:rPr lang="en-US" dirty="0"/>
              <a:t> of the HTTP/2 protocol </a:t>
            </a:r>
          </a:p>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3</a:t>
            </a:fld>
            <a:endParaRPr lang="en-GB" dirty="0"/>
          </a:p>
        </p:txBody>
      </p:sp>
      <p:pic>
        <p:nvPicPr>
          <p:cNvPr id="5" name="Picture 4"/>
          <p:cNvPicPr>
            <a:picLocks noChangeAspect="1"/>
          </p:cNvPicPr>
          <p:nvPr/>
        </p:nvPicPr>
        <p:blipFill>
          <a:blip r:embed="rId3"/>
          <a:stretch>
            <a:fillRect/>
          </a:stretch>
        </p:blipFill>
        <p:spPr>
          <a:xfrm>
            <a:off x="465737" y="3048000"/>
            <a:ext cx="8343900" cy="2409825"/>
          </a:xfrm>
          <a:prstGeom prst="rect">
            <a:avLst/>
          </a:prstGeom>
        </p:spPr>
      </p:pic>
    </p:spTree>
    <p:extLst>
      <p:ext uri="{BB962C8B-B14F-4D97-AF65-F5344CB8AC3E}">
        <p14:creationId xmlns:p14="http://schemas.microsoft.com/office/powerpoint/2010/main" val="81764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1: </a:t>
            </a:r>
            <a:r>
              <a:rPr lang="en-US" dirty="0" err="1"/>
              <a:t>Requst</a:t>
            </a:r>
            <a:r>
              <a:rPr lang="en-US" dirty="0"/>
              <a:t> multiplexing</a:t>
            </a:r>
            <a:endParaRPr lang="en-GB" dirty="0"/>
          </a:p>
        </p:txBody>
      </p:sp>
      <p:sp>
        <p:nvSpPr>
          <p:cNvPr id="3" name="Content Placeholder 2"/>
          <p:cNvSpPr>
            <a:spLocks noGrp="1"/>
          </p:cNvSpPr>
          <p:nvPr>
            <p:ph idx="1"/>
          </p:nvPr>
        </p:nvSpPr>
        <p:spPr/>
        <p:txBody>
          <a:bodyPr/>
          <a:lstStyle/>
          <a:p>
            <a:r>
              <a:rPr lang="en-US" dirty="0"/>
              <a:t>Every browser has a specific limit to open parallel TCP connections, usually 6 – 8 connections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In HTTP/2, doesn’t rely on TCP connections</a:t>
            </a:r>
          </a:p>
          <a:p>
            <a:pPr marL="0" indent="0">
              <a:buNone/>
            </a:pPr>
            <a:r>
              <a:rPr lang="en-US" dirty="0"/>
              <a:t>1. All the conversations under one origin can be done within one connection</a:t>
            </a:r>
          </a:p>
          <a:p>
            <a:pPr marL="0" indent="0">
              <a:buNone/>
            </a:pPr>
            <a:r>
              <a:rPr lang="en-US" dirty="0"/>
              <a:t>2. One connection can support any number of streams</a:t>
            </a:r>
          </a:p>
          <a:p>
            <a:pPr marL="0" indent="0">
              <a:buNone/>
            </a:pPr>
            <a:endParaRPr lang="en-US" dirty="0"/>
          </a:p>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4</a:t>
            </a:fld>
            <a:endParaRPr lang="en-GB" dirty="0"/>
          </a:p>
        </p:txBody>
      </p:sp>
      <p:pic>
        <p:nvPicPr>
          <p:cNvPr id="6" name="Picture 5"/>
          <p:cNvPicPr>
            <a:picLocks noChangeAspect="1"/>
          </p:cNvPicPr>
          <p:nvPr/>
        </p:nvPicPr>
        <p:blipFill>
          <a:blip r:embed="rId3"/>
          <a:stretch>
            <a:fillRect/>
          </a:stretch>
        </p:blipFill>
        <p:spPr>
          <a:xfrm>
            <a:off x="334431" y="1752600"/>
            <a:ext cx="11522210" cy="2461591"/>
          </a:xfrm>
          <a:prstGeom prst="rect">
            <a:avLst/>
          </a:prstGeom>
        </p:spPr>
      </p:pic>
    </p:spTree>
    <p:extLst>
      <p:ext uri="{BB962C8B-B14F-4D97-AF65-F5344CB8AC3E}">
        <p14:creationId xmlns:p14="http://schemas.microsoft.com/office/powerpoint/2010/main" val="920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1: </a:t>
            </a:r>
            <a:r>
              <a:rPr lang="en-US" dirty="0" err="1"/>
              <a:t>Requst</a:t>
            </a:r>
            <a:r>
              <a:rPr lang="en-US" dirty="0"/>
              <a:t> multiplexing</a:t>
            </a:r>
            <a:endParaRPr lang="en-GB" dirty="0"/>
          </a:p>
        </p:txBody>
      </p:sp>
      <p:pic>
        <p:nvPicPr>
          <p:cNvPr id="5" name="Content Placeholder 4"/>
          <p:cNvPicPr>
            <a:picLocks noGrp="1" noChangeAspect="1"/>
          </p:cNvPicPr>
          <p:nvPr>
            <p:ph idx="1"/>
          </p:nvPr>
        </p:nvPicPr>
        <p:blipFill>
          <a:blip r:embed="rId3"/>
          <a:stretch>
            <a:fillRect/>
          </a:stretch>
        </p:blipFill>
        <p:spPr>
          <a:xfrm>
            <a:off x="334431" y="1143000"/>
            <a:ext cx="11522075" cy="3112598"/>
          </a:xfrm>
          <a:prstGeom prst="rect">
            <a:avLst/>
          </a:prstGeom>
        </p:spPr>
      </p:pic>
      <p:sp>
        <p:nvSpPr>
          <p:cNvPr id="4" name="Slide Number Placeholder 3"/>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10036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2: Header Compression</a:t>
            </a:r>
          </a:p>
        </p:txBody>
      </p:sp>
      <p:sp>
        <p:nvSpPr>
          <p:cNvPr id="4" name="Slide Number Placeholder 3"/>
          <p:cNvSpPr>
            <a:spLocks noGrp="1"/>
          </p:cNvSpPr>
          <p:nvPr>
            <p:ph type="sldNum" sz="quarter" idx="12"/>
          </p:nvPr>
        </p:nvSpPr>
        <p:spPr/>
        <p:txBody>
          <a:bodyPr/>
          <a:lstStyle/>
          <a:p>
            <a:fld id="{5BA07366-CB75-4AA8-9E5B-928B849F427C}" type="slidenum">
              <a:rPr lang="en-GB" smtClean="0"/>
              <a:t>6</a:t>
            </a:fld>
            <a:endParaRPr lang="en-GB" dirty="0"/>
          </a:p>
        </p:txBody>
      </p:sp>
      <p:sp>
        <p:nvSpPr>
          <p:cNvPr id="8" name="Content Placeholder 2"/>
          <p:cNvSpPr txBox="1">
            <a:spLocks/>
          </p:cNvSpPr>
          <p:nvPr/>
        </p:nvSpPr>
        <p:spPr>
          <a:xfrm>
            <a:off x="334433" y="1268412"/>
            <a:ext cx="11522208" cy="4644347"/>
          </a:xfrm>
          <a:prstGeom prst="rect">
            <a:avLst/>
          </a:prstGeom>
        </p:spPr>
        <p:txBody>
          <a:bodyPr vert="horz" lIns="0" tIns="0" rIns="0" bIns="0" rtlCol="0">
            <a:noAutofit/>
          </a:bodyPr>
          <a:lst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It uses the HPACK specification to compress a large number of redundant header frames</a:t>
            </a:r>
          </a:p>
          <a:p>
            <a:pPr marL="0" indent="0">
              <a:buNone/>
            </a:pPr>
            <a:r>
              <a:rPr lang="en-US" dirty="0"/>
              <a:t>  1. It allows the transmitted header fields to be encoded via a static Huffman code, which reduces their individual transfer size.</a:t>
            </a:r>
          </a:p>
          <a:p>
            <a:pPr marL="0" indent="0">
              <a:buNone/>
            </a:pPr>
            <a:r>
              <a:rPr lang="en-US" dirty="0"/>
              <a:t>  2. It requires that both the client and server maintain and update an indexed list of previously seen header fields (in other words, it establishes a shared compression context), which is then used as a reference to efficiently encode previously transmitted values.</a:t>
            </a:r>
          </a:p>
          <a:p>
            <a:pPr marL="0" indent="0">
              <a:buNone/>
            </a:pPr>
            <a:endParaRPr lang="en-GB" dirty="0"/>
          </a:p>
        </p:txBody>
      </p:sp>
      <p:pic>
        <p:nvPicPr>
          <p:cNvPr id="10" name="Content Placeholder 9"/>
          <p:cNvPicPr>
            <a:picLocks noGrp="1" noChangeAspect="1"/>
          </p:cNvPicPr>
          <p:nvPr>
            <p:ph idx="1"/>
          </p:nvPr>
        </p:nvPicPr>
        <p:blipFill>
          <a:blip r:embed="rId3"/>
          <a:stretch>
            <a:fillRect/>
          </a:stretch>
        </p:blipFill>
        <p:spPr>
          <a:xfrm>
            <a:off x="334433" y="3429000"/>
            <a:ext cx="3018367" cy="2620459"/>
          </a:xfrm>
          <a:prstGeom prst="rect">
            <a:avLst/>
          </a:prstGeom>
        </p:spPr>
      </p:pic>
      <p:pic>
        <p:nvPicPr>
          <p:cNvPr id="11" name="Content Placeholder 6"/>
          <p:cNvPicPr>
            <a:picLocks noChangeAspect="1"/>
          </p:cNvPicPr>
          <p:nvPr/>
        </p:nvPicPr>
        <p:blipFill>
          <a:blip r:embed="rId4"/>
          <a:stretch>
            <a:fillRect/>
          </a:stretch>
        </p:blipFill>
        <p:spPr>
          <a:xfrm>
            <a:off x="4191000" y="3505200"/>
            <a:ext cx="3912025" cy="2613928"/>
          </a:xfrm>
          <a:prstGeom prst="rect">
            <a:avLst/>
          </a:prstGeom>
        </p:spPr>
      </p:pic>
    </p:spTree>
    <p:extLst>
      <p:ext uri="{BB962C8B-B14F-4D97-AF65-F5344CB8AC3E}">
        <p14:creationId xmlns:p14="http://schemas.microsoft.com/office/powerpoint/2010/main" val="381630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2: Header Compression</a:t>
            </a:r>
          </a:p>
        </p:txBody>
      </p:sp>
      <p:sp>
        <p:nvSpPr>
          <p:cNvPr id="4" name="Slide Number Placeholder 3"/>
          <p:cNvSpPr>
            <a:spLocks noGrp="1"/>
          </p:cNvSpPr>
          <p:nvPr>
            <p:ph type="sldNum" sz="quarter" idx="12"/>
          </p:nvPr>
        </p:nvSpPr>
        <p:spPr/>
        <p:txBody>
          <a:bodyPr/>
          <a:lstStyle/>
          <a:p>
            <a:fld id="{5BA07366-CB75-4AA8-9E5B-928B849F427C}" type="slidenum">
              <a:rPr lang="en-GB" smtClean="0"/>
              <a:t>7</a:t>
            </a:fld>
            <a:endParaRPr lang="en-GB" dirty="0"/>
          </a:p>
        </p:txBody>
      </p:sp>
      <p:sp>
        <p:nvSpPr>
          <p:cNvPr id="8" name="Content Placeholder 2"/>
          <p:cNvSpPr txBox="1">
            <a:spLocks/>
          </p:cNvSpPr>
          <p:nvPr/>
        </p:nvSpPr>
        <p:spPr>
          <a:xfrm>
            <a:off x="334433" y="1268412"/>
            <a:ext cx="11522208" cy="4644347"/>
          </a:xfrm>
          <a:prstGeom prst="rect">
            <a:avLst/>
          </a:prstGeom>
        </p:spPr>
        <p:txBody>
          <a:bodyPr vert="horz" lIns="0" tIns="0" rIns="0" bIns="0" rtlCol="0">
            <a:noAutofit/>
          </a:bodyPr>
          <a:lst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 one further optimization, the HPACK compression </a:t>
            </a:r>
          </a:p>
          <a:p>
            <a:pPr marL="0" indent="0">
              <a:buNone/>
            </a:pPr>
            <a:r>
              <a:rPr lang="en-US" dirty="0"/>
              <a:t>context consists of a static and dynamic table: the static </a:t>
            </a:r>
          </a:p>
          <a:p>
            <a:pPr marL="0" indent="0">
              <a:buNone/>
            </a:pPr>
            <a:r>
              <a:rPr lang="en-US" dirty="0"/>
              <a:t>table is defined in the specification and provides a list of </a:t>
            </a:r>
          </a:p>
          <a:p>
            <a:pPr marL="0" indent="0">
              <a:buNone/>
            </a:pPr>
            <a:r>
              <a:rPr lang="en-US" dirty="0"/>
              <a:t>common HTTP header fields that all connections are likely </a:t>
            </a:r>
          </a:p>
          <a:p>
            <a:pPr marL="0" indent="0">
              <a:buNone/>
            </a:pPr>
            <a:r>
              <a:rPr lang="en-US" dirty="0"/>
              <a:t>to use (e.g., valid header names); the dynamic table is </a:t>
            </a:r>
          </a:p>
          <a:p>
            <a:pPr marL="0" indent="0">
              <a:buNone/>
            </a:pPr>
            <a:r>
              <a:rPr lang="en-US" dirty="0"/>
              <a:t>initially empty and is updated based on exchanged values </a:t>
            </a:r>
          </a:p>
          <a:p>
            <a:pPr marL="0" indent="0">
              <a:buNone/>
            </a:pPr>
            <a:r>
              <a:rPr lang="en-US" dirty="0"/>
              <a:t>within a particular connection. As a result, the size of </a:t>
            </a:r>
          </a:p>
          <a:p>
            <a:pPr marL="0" indent="0">
              <a:buNone/>
            </a:pPr>
            <a:r>
              <a:rPr lang="en-US" dirty="0"/>
              <a:t>each request is reduced by using static Huffman coding </a:t>
            </a:r>
          </a:p>
          <a:p>
            <a:pPr marL="0" indent="0">
              <a:buNone/>
            </a:pPr>
            <a:r>
              <a:rPr lang="en-US" dirty="0"/>
              <a:t>for values that haven’t been seen before, and substitution </a:t>
            </a:r>
          </a:p>
          <a:p>
            <a:pPr marL="0" indent="0">
              <a:buNone/>
            </a:pPr>
            <a:r>
              <a:rPr lang="en-US" dirty="0"/>
              <a:t>of indexes for values that are already present in the static </a:t>
            </a:r>
          </a:p>
          <a:p>
            <a:pPr marL="0" indent="0">
              <a:buNone/>
            </a:pPr>
            <a:r>
              <a:rPr lang="en-US" dirty="0"/>
              <a:t>or dynamic tables on each side.</a:t>
            </a:r>
            <a:endParaRPr lang="en-GB" dirty="0"/>
          </a:p>
          <a:p>
            <a:pPr marL="0" indent="0">
              <a:buNone/>
            </a:pPr>
            <a:r>
              <a:rPr lang="en-GB" dirty="0"/>
              <a:t>								      						</a:t>
            </a:r>
          </a:p>
        </p:txBody>
      </p:sp>
      <p:pic>
        <p:nvPicPr>
          <p:cNvPr id="18" name="Content Placeholder 17"/>
          <p:cNvPicPr>
            <a:picLocks noGrp="1" noChangeAspect="1"/>
          </p:cNvPicPr>
          <p:nvPr>
            <p:ph idx="1"/>
          </p:nvPr>
        </p:nvPicPr>
        <p:blipFill>
          <a:blip r:embed="rId3"/>
          <a:stretch>
            <a:fillRect/>
          </a:stretch>
        </p:blipFill>
        <p:spPr>
          <a:xfrm>
            <a:off x="7239000" y="1905000"/>
            <a:ext cx="4402282" cy="2362200"/>
          </a:xfrm>
          <a:prstGeom prst="rect">
            <a:avLst/>
          </a:prstGeom>
        </p:spPr>
      </p:pic>
    </p:spTree>
    <p:extLst>
      <p:ext uri="{BB962C8B-B14F-4D97-AF65-F5344CB8AC3E}">
        <p14:creationId xmlns:p14="http://schemas.microsoft.com/office/powerpoint/2010/main" val="165083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2: Header Compression</a:t>
            </a:r>
          </a:p>
        </p:txBody>
      </p:sp>
      <p:sp>
        <p:nvSpPr>
          <p:cNvPr id="4" name="Slide Number Placeholder 3"/>
          <p:cNvSpPr>
            <a:spLocks noGrp="1"/>
          </p:cNvSpPr>
          <p:nvPr>
            <p:ph type="sldNum" sz="quarter" idx="12"/>
          </p:nvPr>
        </p:nvSpPr>
        <p:spPr/>
        <p:txBody>
          <a:bodyPr/>
          <a:lstStyle/>
          <a:p>
            <a:fld id="{5BA07366-CB75-4AA8-9E5B-928B849F427C}" type="slidenum">
              <a:rPr lang="en-GB" smtClean="0"/>
              <a:t>8</a:t>
            </a:fld>
            <a:endParaRPr lang="en-GB" dirty="0"/>
          </a:p>
        </p:txBody>
      </p:sp>
      <p:pic>
        <p:nvPicPr>
          <p:cNvPr id="5" name="Content Placeholder 4"/>
          <p:cNvPicPr>
            <a:picLocks noGrp="1" noChangeAspect="1"/>
          </p:cNvPicPr>
          <p:nvPr>
            <p:ph idx="1"/>
          </p:nvPr>
        </p:nvPicPr>
        <p:blipFill>
          <a:blip r:embed="rId3"/>
          <a:stretch>
            <a:fillRect/>
          </a:stretch>
        </p:blipFill>
        <p:spPr>
          <a:xfrm>
            <a:off x="2438400" y="1143000"/>
            <a:ext cx="5667974" cy="4645025"/>
          </a:xfrm>
          <a:prstGeom prst="rect">
            <a:avLst/>
          </a:prstGeom>
        </p:spPr>
      </p:pic>
    </p:spTree>
    <p:extLst>
      <p:ext uri="{BB962C8B-B14F-4D97-AF65-F5344CB8AC3E}">
        <p14:creationId xmlns:p14="http://schemas.microsoft.com/office/powerpoint/2010/main" val="254032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 3: Server Push</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9</a:t>
            </a:fld>
            <a:endParaRPr lang="en-GB" dirty="0"/>
          </a:p>
        </p:txBody>
      </p:sp>
      <p:sp>
        <p:nvSpPr>
          <p:cNvPr id="7" name="Content Placeholder 6"/>
          <p:cNvSpPr>
            <a:spLocks noGrp="1"/>
          </p:cNvSpPr>
          <p:nvPr>
            <p:ph idx="1"/>
          </p:nvPr>
        </p:nvSpPr>
        <p:spPr>
          <a:xfrm>
            <a:off x="334433" y="1219200"/>
            <a:ext cx="11522208" cy="4693559"/>
          </a:xfrm>
        </p:spPr>
        <p:txBody>
          <a:bodyPr/>
          <a:lstStyle/>
          <a:p>
            <a:pPr marL="0" indent="0">
              <a:buNone/>
            </a:pPr>
            <a:r>
              <a:rPr lang="en-US" dirty="0"/>
              <a:t>Server Push refers to the HTTP/2 ability for the server to actively push resources to clients without a request. For example, a server can actively push images, JS and CSS files to browsers, without waiting for the browser to resolve the HTML before sending the request. When the browser has resolved the HTML, the required resources are already in the browser, which makes web pages load significantly faster. This is demonstrated in the figure below (from </a:t>
            </a:r>
            <a:r>
              <a:rPr lang="en-US" i="1" dirty="0"/>
              <a:t>High Performance Browser Networking</a:t>
            </a:r>
            <a:r>
              <a:rPr lang="en-US" dirty="0"/>
              <a:t>):</a:t>
            </a:r>
          </a:p>
          <a:p>
            <a:pPr marL="342900" indent="-342900">
              <a:buAutoNum type="arabicPeriod"/>
            </a:pPr>
            <a:endParaRPr lang="en-GB" dirty="0"/>
          </a:p>
        </p:txBody>
      </p:sp>
      <p:pic>
        <p:nvPicPr>
          <p:cNvPr id="9" name="Picture 8"/>
          <p:cNvPicPr>
            <a:picLocks noChangeAspect="1"/>
          </p:cNvPicPr>
          <p:nvPr/>
        </p:nvPicPr>
        <p:blipFill>
          <a:blip r:embed="rId3"/>
          <a:stretch>
            <a:fillRect/>
          </a:stretch>
        </p:blipFill>
        <p:spPr>
          <a:xfrm>
            <a:off x="838201" y="3393682"/>
            <a:ext cx="5791200" cy="2633828"/>
          </a:xfrm>
          <a:prstGeom prst="rect">
            <a:avLst/>
          </a:prstGeom>
        </p:spPr>
      </p:pic>
    </p:spTree>
    <p:extLst>
      <p:ext uri="{BB962C8B-B14F-4D97-AF65-F5344CB8AC3E}">
        <p14:creationId xmlns:p14="http://schemas.microsoft.com/office/powerpoint/2010/main" val="891296305"/>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20960</TotalTime>
  <Words>1314</Words>
  <Application>Microsoft Office PowerPoint</Application>
  <PresentationFormat>Widescreen</PresentationFormat>
  <Paragraphs>164</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ＭＳ Ｐゴシック</vt:lpstr>
      <vt:lpstr>Arial</vt:lpstr>
      <vt:lpstr>Calibri</vt:lpstr>
      <vt:lpstr>Verdana</vt:lpstr>
      <vt:lpstr>Wingdings</vt:lpstr>
      <vt:lpstr>Wingdings 2</vt:lpstr>
      <vt:lpstr>DNV GL template</vt:lpstr>
      <vt:lpstr>Agenda</vt:lpstr>
      <vt:lpstr>Introduction to HTTP2</vt:lpstr>
      <vt:lpstr>Introduction</vt:lpstr>
      <vt:lpstr>Feature 1: Requst multiplexing</vt:lpstr>
      <vt:lpstr>Feature 1: Requst multiplexing</vt:lpstr>
      <vt:lpstr>Feature 1: Requst multiplexing</vt:lpstr>
      <vt:lpstr>Feature 2: Header Compression</vt:lpstr>
      <vt:lpstr>Feature 2: Header Compression</vt:lpstr>
      <vt:lpstr>Feature 2: Header Compression</vt:lpstr>
      <vt:lpstr>Feature 3: Server Push</vt:lpstr>
      <vt:lpstr>Feature 3: Server Push</vt:lpstr>
      <vt:lpstr>Feature 3: Server Push</vt:lpstr>
      <vt:lpstr>Feature 3: Server Push</vt:lpstr>
      <vt:lpstr>Feature 4: Binary protocol</vt:lpstr>
      <vt:lpstr>Feature 4: Binary protocol</vt:lpstr>
      <vt:lpstr>Feature 4: Binary protocol</vt:lpstr>
      <vt:lpstr>Feature 5: Stream prioritization</vt:lpstr>
      <vt:lpstr>Feature 5: Stream prioritization</vt:lpstr>
      <vt:lpstr>Feature 5: Stream prioritization</vt:lpstr>
      <vt:lpstr>Feature 5: Stream prioritization</vt:lpstr>
      <vt:lpstr>Feature 6: Flow control</vt:lpstr>
      <vt:lpstr>Feature 6: Flow control</vt:lpstr>
      <vt:lpstr>Feature 6: Flow control</vt:lpstr>
      <vt:lpstr>Other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URL to Interactive</dc:title>
  <dc:creator>Xiong, Biao Colin</dc:creator>
  <cp:lastModifiedBy>Xiong, Biao Colin</cp:lastModifiedBy>
  <cp:revision>86</cp:revision>
  <dcterms:created xsi:type="dcterms:W3CDTF">2018-12-01T14:27:40Z</dcterms:created>
  <dcterms:modified xsi:type="dcterms:W3CDTF">2018-12-21T02:13:38Z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
    <vt:lpwstr>en-GB</vt:lpwstr>
  </property>
  <property fmtid="{D5CDD505-2E9C-101B-9397-08002B2CF9AE}" pid="5" name="SD_DocumentLanguageString">
    <vt:lpwstr>English (United Kingdom)</vt:lpwstr>
  </property>
  <property fmtid="{D5CDD505-2E9C-101B-9397-08002B2CF9AE}" pid="6" name="SD_CtlText_BusinessAreaName">
    <vt:lpwstr>Blank</vt:lpwstr>
  </property>
  <property fmtid="{D5CDD505-2E9C-101B-9397-08002B2CF9AE}" pid="7" name="SD_CtlText_DocumentNumber">
    <vt:lpwstr/>
  </property>
  <property fmtid="{D5CDD505-2E9C-101B-9397-08002B2CF9AE}" pid="8" name="sdDocumentDate">
    <vt:lpwstr>43073</vt:lpwstr>
  </property>
  <property fmtid="{D5CDD505-2E9C-101B-9397-08002B2CF9AE}" pid="9" name="sdDocumentDateFormat">
    <vt:lpwstr>en-GB:dd MMMM yyyy</vt:lpwstr>
  </property>
  <property fmtid="{D5CDD505-2E9C-101B-9397-08002B2CF9AE}" pid="10" name="SD_CtlText_AuthorName">
    <vt:lpwstr/>
  </property>
  <property fmtid="{D5CDD505-2E9C-101B-9397-08002B2CF9AE}" pid="11" name="SD_CtlText_Confidentiality">
    <vt:lpwstr>Open (Ungraded)</vt:lpwstr>
  </property>
  <property fmtid="{D5CDD505-2E9C-101B-9397-08002B2CF9AE}" pid="12" name="SD_UserprofileName">
    <vt:lpwstr/>
  </property>
  <property fmtid="{D5CDD505-2E9C-101B-9397-08002B2CF9AE}" pid="13" name="DocumentInfoFinished">
    <vt:lpwstr>True</vt:lpwstr>
  </property>
</Properties>
</file>