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8" r:id="rId2"/>
  </p:sldMasterIdLst>
  <p:notesMasterIdLst>
    <p:notesMasterId r:id="rId41"/>
  </p:notesMasterIdLst>
  <p:sldIdLst>
    <p:sldId id="256" r:id="rId3"/>
    <p:sldId id="258" r:id="rId4"/>
    <p:sldId id="261" r:id="rId5"/>
    <p:sldId id="264" r:id="rId6"/>
    <p:sldId id="265" r:id="rId7"/>
    <p:sldId id="266" r:id="rId8"/>
    <p:sldId id="267" r:id="rId9"/>
    <p:sldId id="268" r:id="rId10"/>
    <p:sldId id="269" r:id="rId11"/>
    <p:sldId id="270" r:id="rId12"/>
    <p:sldId id="1970" r:id="rId13"/>
    <p:sldId id="271" r:id="rId14"/>
    <p:sldId id="272" r:id="rId15"/>
    <p:sldId id="273" r:id="rId16"/>
    <p:sldId id="274" r:id="rId17"/>
    <p:sldId id="275" r:id="rId18"/>
    <p:sldId id="276" r:id="rId19"/>
    <p:sldId id="277" r:id="rId20"/>
    <p:sldId id="278" r:id="rId21"/>
    <p:sldId id="279" r:id="rId22"/>
    <p:sldId id="280" r:id="rId23"/>
    <p:sldId id="281" r:id="rId24"/>
    <p:sldId id="288" r:id="rId25"/>
    <p:sldId id="289" r:id="rId26"/>
    <p:sldId id="290" r:id="rId27"/>
    <p:sldId id="1964" r:id="rId28"/>
    <p:sldId id="1965" r:id="rId29"/>
    <p:sldId id="1966" r:id="rId30"/>
    <p:sldId id="282" r:id="rId31"/>
    <p:sldId id="283" r:id="rId32"/>
    <p:sldId id="284" r:id="rId33"/>
    <p:sldId id="1967" r:id="rId34"/>
    <p:sldId id="1968" r:id="rId35"/>
    <p:sldId id="1969" r:id="rId36"/>
    <p:sldId id="285" r:id="rId37"/>
    <p:sldId id="286" r:id="rId38"/>
    <p:sldId id="287" r:id="rId39"/>
    <p:sldId id="260" r:id="rId40"/>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73780" autoAdjust="0"/>
  </p:normalViewPr>
  <p:slideViewPr>
    <p:cSldViewPr snapToObjects="1" showGuides="1">
      <p:cViewPr varScale="1">
        <p:scale>
          <a:sx n="96" d="100"/>
          <a:sy n="96" d="100"/>
        </p:scale>
        <p:origin x="97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60" baseline="0">
                <a:solidFill>
                  <a:schemeClr val="tx1">
                    <a:lumMod val="65000"/>
                    <a:lumOff val="35000"/>
                  </a:schemeClr>
                </a:solidFill>
                <a:latin typeface="+mj-lt"/>
                <a:ea typeface="+mn-ea"/>
                <a:cs typeface="+mn-cs"/>
              </a:defRPr>
            </a:pPr>
            <a:r>
              <a:rPr lang="en-US" spc="60" baseline="0">
                <a:latin typeface="+mj-lt"/>
              </a:rPr>
              <a:t>RUNTIME PERFORMANCE</a:t>
            </a:r>
          </a:p>
        </c:rich>
      </c:tx>
      <c:overlay val="0"/>
      <c:spPr>
        <a:noFill/>
        <a:ln>
          <a:noFill/>
        </a:ln>
        <a:effectLst/>
      </c:spPr>
      <c:txPr>
        <a:bodyPr rot="0" spcFirstLastPara="1" vertOverflow="ellipsis" vert="horz" wrap="square" anchor="ctr" anchorCtr="1"/>
        <a:lstStyle/>
        <a:p>
          <a:pPr>
            <a:defRPr sz="1680" b="0" i="0" u="none" strike="noStrike" kern="1200" spc="60" baseline="0">
              <a:solidFill>
                <a:schemeClr val="tx1">
                  <a:lumMod val="65000"/>
                  <a:lumOff val="35000"/>
                </a:schemeClr>
              </a:solidFill>
              <a:latin typeface="+mj-lt"/>
              <a:ea typeface="+mn-ea"/>
              <a:cs typeface="+mn-cs"/>
            </a:defRPr>
          </a:pPr>
          <a:endParaRPr lang="en-US"/>
        </a:p>
      </c:txPr>
    </c:title>
    <c:autoTitleDeleted val="0"/>
    <c:plotArea>
      <c:layout/>
      <c:barChart>
        <c:barDir val="col"/>
        <c:grouping val="clustered"/>
        <c:varyColors val="0"/>
        <c:ser>
          <c:idx val="0"/>
          <c:order val="0"/>
          <c:tx>
            <c:strRef>
              <c:f>Sheet2!$B$1</c:f>
              <c:strCache>
                <c:ptCount val="1"/>
                <c:pt idx="0">
                  <c:v> .NET Core 2.0 </c:v>
                </c:pt>
              </c:strCache>
            </c:strRef>
          </c:tx>
          <c:spPr>
            <a:solidFill>
              <a:schemeClr val="accent1"/>
            </a:solidFill>
            <a:ln>
              <a:noFill/>
            </a:ln>
            <a:effectLst/>
          </c:spPr>
          <c:invertIfNegative val="0"/>
          <c:dLbls>
            <c:dLbl>
              <c:idx val="0"/>
              <c:tx>
                <c:rich>
                  <a:bodyPr/>
                  <a:lstStyle/>
                  <a:p>
                    <a:r>
                      <a:rPr lang="en-US"/>
                      <a:t>2.6MM</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FF0C-4A3F-9740-F65C8D954F50}"/>
                </c:ext>
              </c:extLst>
            </c:dLbl>
            <c:dLbl>
              <c:idx val="1"/>
              <c:tx>
                <c:rich>
                  <a:bodyPr/>
                  <a:lstStyle/>
                  <a:p>
                    <a:r>
                      <a:rPr lang="en-US"/>
                      <a:t>599K</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F0C-4A3F-9740-F65C8D954F50}"/>
                </c:ext>
              </c:extLst>
            </c:dLbl>
            <c:dLbl>
              <c:idx val="2"/>
              <c:tx>
                <c:rich>
                  <a:bodyPr/>
                  <a:lstStyle/>
                  <a:p>
                    <a:r>
                      <a:rPr lang="en-US"/>
                      <a:t>97K</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FF0C-4A3F-9740-F65C8D954F50}"/>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Sheet2!$A$2:$A$4</c:f>
              <c:strCache>
                <c:ptCount val="3"/>
                <c:pt idx="0">
                  <c:v>Plaintext</c:v>
                </c:pt>
                <c:pt idx="1">
                  <c:v>JSON</c:v>
                </c:pt>
                <c:pt idx="2">
                  <c:v>Fortunes (data access)</c:v>
                </c:pt>
              </c:strCache>
            </c:strRef>
          </c:cat>
          <c:val>
            <c:numRef>
              <c:f>Sheet2!$B$2:$B$4</c:f>
              <c:numCache>
                <c:formatCode>_(* #,##0_);_(* \(#,##0\);_(* "-"??_);_(@_)</c:formatCode>
                <c:ptCount val="3"/>
                <c:pt idx="0">
                  <c:v>2600000</c:v>
                </c:pt>
                <c:pt idx="1">
                  <c:v>599000</c:v>
                </c:pt>
                <c:pt idx="2">
                  <c:v>67000</c:v>
                </c:pt>
              </c:numCache>
            </c:numRef>
          </c:val>
          <c:extLst>
            <c:ext xmlns:c16="http://schemas.microsoft.com/office/drawing/2014/chart" uri="{C3380CC4-5D6E-409C-BE32-E72D297353CC}">
              <c16:uniqueId val="{00000003-FF0C-4A3F-9740-F65C8D954F50}"/>
            </c:ext>
          </c:extLst>
        </c:ser>
        <c:ser>
          <c:idx val="1"/>
          <c:order val="1"/>
          <c:tx>
            <c:strRef>
              <c:f>Sheet2!$C$1</c:f>
              <c:strCache>
                <c:ptCount val="1"/>
                <c:pt idx="0">
                  <c:v> .NET Core 2.1 </c:v>
                </c:pt>
              </c:strCache>
            </c:strRef>
          </c:tx>
          <c:spPr>
            <a:solidFill>
              <a:schemeClr val="accent3"/>
            </a:solidFill>
            <a:ln>
              <a:noFill/>
            </a:ln>
            <a:effectLst/>
          </c:spPr>
          <c:invertIfNegative val="0"/>
          <c:dLbls>
            <c:dLbl>
              <c:idx val="0"/>
              <c:tx>
                <c:rich>
                  <a:bodyPr/>
                  <a:lstStyle/>
                  <a:p>
                    <a:r>
                      <a:rPr lang="en-US"/>
                      <a:t>3.0MM</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FF0C-4A3F-9740-F65C8D954F50}"/>
                </c:ext>
              </c:extLst>
            </c:dLbl>
            <c:dLbl>
              <c:idx val="1"/>
              <c:tx>
                <c:rich>
                  <a:bodyPr/>
                  <a:lstStyle/>
                  <a:p>
                    <a:r>
                      <a:rPr lang="en-US"/>
                      <a:t>712K</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FF0C-4A3F-9740-F65C8D954F50}"/>
                </c:ext>
              </c:extLst>
            </c:dLbl>
            <c:dLbl>
              <c:idx val="2"/>
              <c:tx>
                <c:rich>
                  <a:bodyPr/>
                  <a:lstStyle/>
                  <a:p>
                    <a:r>
                      <a:rPr lang="en-US"/>
                      <a:t>240K</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FF0C-4A3F-9740-F65C8D954F50}"/>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Sheet2!$A$2:$A$4</c:f>
              <c:strCache>
                <c:ptCount val="3"/>
                <c:pt idx="0">
                  <c:v>Plaintext</c:v>
                </c:pt>
                <c:pt idx="1">
                  <c:v>JSON</c:v>
                </c:pt>
                <c:pt idx="2">
                  <c:v>Fortunes (data access)</c:v>
                </c:pt>
              </c:strCache>
            </c:strRef>
          </c:cat>
          <c:val>
            <c:numRef>
              <c:f>Sheet2!$C$2:$C$4</c:f>
              <c:numCache>
                <c:formatCode>_(* #,##0_);_(* \(#,##0\);_(* "-"??_);_(@_)</c:formatCode>
                <c:ptCount val="3"/>
                <c:pt idx="0">
                  <c:v>2900000</c:v>
                </c:pt>
                <c:pt idx="1">
                  <c:v>662000</c:v>
                </c:pt>
                <c:pt idx="2">
                  <c:v>216000</c:v>
                </c:pt>
              </c:numCache>
            </c:numRef>
          </c:val>
          <c:extLst>
            <c:ext xmlns:c16="http://schemas.microsoft.com/office/drawing/2014/chart" uri="{C3380CC4-5D6E-409C-BE32-E72D297353CC}">
              <c16:uniqueId val="{00000007-FF0C-4A3F-9740-F65C8D954F50}"/>
            </c:ext>
          </c:extLst>
        </c:ser>
        <c:dLbls>
          <c:showLegendKey val="0"/>
          <c:showVal val="0"/>
          <c:showCatName val="0"/>
          <c:showSerName val="0"/>
          <c:showPercent val="0"/>
          <c:showBubbleSize val="0"/>
        </c:dLbls>
        <c:gapWidth val="219"/>
        <c:overlap val="-27"/>
        <c:axId val="863012408"/>
        <c:axId val="863012736"/>
      </c:barChart>
      <c:catAx>
        <c:axId val="8630124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863012736"/>
        <c:crosses val="autoZero"/>
        <c:auto val="1"/>
        <c:lblAlgn val="ctr"/>
        <c:lblOffset val="100"/>
        <c:noMultiLvlLbl val="0"/>
      </c:catAx>
      <c:valAx>
        <c:axId val="863012736"/>
        <c:scaling>
          <c:orientation val="minMax"/>
          <c:max val="3000000"/>
          <c:min val="0"/>
        </c:scaling>
        <c:delete val="0"/>
        <c:axPos val="l"/>
        <c:majorGridlines>
          <c:spPr>
            <a:ln w="9525" cap="flat" cmpd="sng" algn="ctr">
              <a:solidFill>
                <a:schemeClr val="tx1">
                  <a:lumMod val="15000"/>
                  <a:lumOff val="85000"/>
                </a:schemeClr>
              </a:solidFill>
              <a:round/>
            </a:ln>
            <a:effectLst/>
          </c:spPr>
        </c:majorGridlines>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8630124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4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0C5E0D-B76F-47A8-91B1-C71AD6BE59C3}" type="datetimeFigureOut">
              <a:rPr lang="en-GB" smtClean="0"/>
              <a:t>29/11/2018</a:t>
            </a:fld>
            <a:endParaRPr lang="en-GB"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2EC2AB-FD5C-4EF7-AF8D-FB95907AF3A4}" type="slidenum">
              <a:rPr lang="en-GB" smtClean="0"/>
              <a:t>‹#›</a:t>
            </a:fld>
            <a:endParaRPr lang="en-GB" dirty="0"/>
          </a:p>
        </p:txBody>
      </p:sp>
    </p:spTree>
    <p:extLst>
      <p:ext uri="{BB962C8B-B14F-4D97-AF65-F5344CB8AC3E}">
        <p14:creationId xmlns:p14="http://schemas.microsoft.com/office/powerpoint/2010/main" val="3304878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blogs.msdn.microsoft.com/dotnet/2018/04/18/performance-improvements-in-net-core-2-1/"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www.mono-project.com/news/2017/08/09/hello-webassembly/"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webassembly.org/"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github.com/natemcmaster/dotnet-tools"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s://www.nuget.org/packages/Microsoft.Windows.Compatibility" TargetMode="External"/><Relationship Id="rId4" Type="http://schemas.openxmlformats.org/officeDocument/2006/relationships/hyperlink" Target="https://blogs.msdn.microsoft.com/dotnet/2017/08/14/announcing-net-standard-2-0/"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D2EC2AB-FD5C-4EF7-AF8D-FB95907AF3A4}" type="slidenum">
              <a:rPr lang="en-GB" smtClean="0"/>
              <a:t>1</a:t>
            </a:fld>
            <a:endParaRPr lang="en-GB" dirty="0"/>
          </a:p>
        </p:txBody>
      </p:sp>
    </p:spTree>
    <p:extLst>
      <p:ext uri="{BB962C8B-B14F-4D97-AF65-F5344CB8AC3E}">
        <p14:creationId xmlns:p14="http://schemas.microsoft.com/office/powerpoint/2010/main" val="17431363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highlight of .NET Core 3 is support for Windows desktop applications, specifically Windows Forms, Windows Presentation Framework (WPF), and UWP XAML. You will be able to run new and existing Windows desktop applications on .NET Core and enjoy all the benefits that .NET Core has to offer.</a:t>
            </a:r>
          </a:p>
          <a:p>
            <a:r>
              <a:rPr lang="en-US" sz="1200" b="0" i="0" kern="1200" dirty="0">
                <a:solidFill>
                  <a:schemeClr val="tx1"/>
                </a:solidFill>
                <a:effectLst/>
                <a:latin typeface="+mn-lt"/>
                <a:ea typeface="+mn-ea"/>
                <a:cs typeface="+mn-cs"/>
              </a:rPr>
              <a:t> .NET Core 3.0 will be one of the most exciting .NET releases we’ve ever released</a:t>
            </a:r>
          </a:p>
          <a:p>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Benefits of .NET Core for Desktop</a:t>
            </a:r>
          </a:p>
          <a:p>
            <a:pPr fontAlgn="base"/>
            <a:r>
              <a:rPr lang="en-US" sz="1200" b="0" i="0" u="none" strike="noStrike" kern="1200" dirty="0">
                <a:solidFill>
                  <a:schemeClr val="tx1"/>
                </a:solidFill>
                <a:effectLst/>
                <a:latin typeface="+mn-lt"/>
                <a:ea typeface="+mn-ea"/>
                <a:cs typeface="+mn-cs"/>
                <a:hlinkClick r:id="rId3"/>
              </a:rPr>
              <a:t>P</a:t>
            </a:r>
            <a:r>
              <a:rPr lang="en-US" sz="1200" b="0" i="0" u="none" strike="noStrike" kern="1200" dirty="0">
                <a:solidFill>
                  <a:schemeClr val="tx1"/>
                </a:solidFill>
                <a:effectLst/>
                <a:latin typeface="+mn-lt"/>
                <a:ea typeface="+mn-ea"/>
                <a:cs typeface="+mn-cs"/>
                <a:hlinkClick r:id="rId3"/>
              </a:rPr>
              <a:t>erformance improvements</a:t>
            </a:r>
            <a:r>
              <a:rPr lang="en-US" sz="1200" b="0" i="0" kern="1200" dirty="0">
                <a:solidFill>
                  <a:schemeClr val="tx1"/>
                </a:solidFill>
                <a:effectLst/>
                <a:latin typeface="+mn-lt"/>
                <a:ea typeface="+mn-ea"/>
                <a:cs typeface="+mn-cs"/>
              </a:rPr>
              <a:t> and other runtime updates that will delight your users</a:t>
            </a:r>
          </a:p>
          <a:p>
            <a:pPr fontAlgn="base"/>
            <a:r>
              <a:rPr lang="en-US" sz="1200" b="0" i="0" kern="1200" dirty="0">
                <a:solidFill>
                  <a:schemeClr val="tx1"/>
                </a:solidFill>
                <a:effectLst/>
                <a:latin typeface="+mn-lt"/>
                <a:ea typeface="+mn-ea"/>
                <a:cs typeface="+mn-cs"/>
              </a:rPr>
              <a:t>Super easy to use or test a new version of .NET Core for just one app on a machine</a:t>
            </a:r>
          </a:p>
          <a:p>
            <a:pPr fontAlgn="base"/>
            <a:r>
              <a:rPr lang="en-US" sz="1200" b="0" i="0" kern="1200" dirty="0">
                <a:solidFill>
                  <a:schemeClr val="tx1"/>
                </a:solidFill>
                <a:effectLst/>
                <a:latin typeface="+mn-lt"/>
                <a:ea typeface="+mn-ea"/>
                <a:cs typeface="+mn-cs"/>
              </a:rPr>
              <a:t>Enables both machine-global and application-local deployment</a:t>
            </a:r>
          </a:p>
          <a:p>
            <a:pPr fontAlgn="base"/>
            <a:r>
              <a:rPr lang="en-US" sz="1200" b="0" i="0" kern="1200" dirty="0">
                <a:solidFill>
                  <a:schemeClr val="tx1"/>
                </a:solidFill>
                <a:effectLst/>
                <a:latin typeface="+mn-lt"/>
                <a:ea typeface="+mn-ea"/>
                <a:cs typeface="+mn-cs"/>
              </a:rPr>
              <a:t>Support for the .NET Core CLI tools and SDK-style projects in Visual Studio</a:t>
            </a:r>
          </a:p>
          <a:p>
            <a:pPr fontAlgn="base" latinLnBrk="0"/>
            <a:r>
              <a:rPr lang="en-US" sz="1200" b="0" i="0" kern="1200" dirty="0">
                <a:solidFill>
                  <a:schemeClr val="tx1"/>
                </a:solidFill>
                <a:effectLst/>
                <a:latin typeface="+mn-lt"/>
                <a:ea typeface="+mn-ea"/>
                <a:cs typeface="+mn-cs"/>
              </a:rPr>
              <a:t>We’re also announcing a set of improvements that we’ll be adding to both .NET Core 3.0 and .NET Framework 4.8:</a:t>
            </a:r>
          </a:p>
          <a:p>
            <a:pPr fontAlgn="base"/>
            <a:r>
              <a:rPr lang="en-US" sz="1200" b="0" i="0" kern="1200" dirty="0">
                <a:solidFill>
                  <a:schemeClr val="tx1"/>
                </a:solidFill>
                <a:effectLst/>
                <a:latin typeface="+mn-lt"/>
                <a:ea typeface="+mn-ea"/>
                <a:cs typeface="+mn-cs"/>
              </a:rPr>
              <a:t>Access to the full Windows 10 (AKA “WinRT”) API.</a:t>
            </a:r>
          </a:p>
          <a:p>
            <a:pPr fontAlgn="base"/>
            <a:r>
              <a:rPr lang="en-US" sz="1200" b="0" i="0" kern="1200" dirty="0">
                <a:solidFill>
                  <a:schemeClr val="tx1"/>
                </a:solidFill>
                <a:effectLst/>
                <a:latin typeface="+mn-lt"/>
                <a:ea typeface="+mn-ea"/>
                <a:cs typeface="+mn-cs"/>
              </a:rPr>
              <a:t>Ability to host UWP XAML controls in WPF and Windows Forms applications.</a:t>
            </a:r>
          </a:p>
          <a:p>
            <a:pPr fontAlgn="base"/>
            <a:r>
              <a:rPr lang="en-US" sz="1200" b="0" i="0" kern="1200" dirty="0">
                <a:solidFill>
                  <a:schemeClr val="tx1"/>
                </a:solidFill>
                <a:effectLst/>
                <a:latin typeface="+mn-lt"/>
                <a:ea typeface="+mn-ea"/>
                <a:cs typeface="+mn-cs"/>
              </a:rPr>
              <a:t>Ability to host UWP browser and media controls, enabling modern browser and media content and standards.</a:t>
            </a: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App-local Deployment</a:t>
            </a:r>
            <a:r>
              <a:rPr lang="en-US" sz="1200" b="0" i="0" kern="1200" dirty="0">
                <a:solidFill>
                  <a:schemeClr val="tx1"/>
                </a:solidFill>
                <a:effectLst/>
                <a:latin typeface="+mn-lt"/>
                <a:ea typeface="+mn-ea"/>
                <a:cs typeface="+mn-cs"/>
              </a:rPr>
              <a:t>:  you can install .NET Core in pretty much any way you want. It comes with a lot of deployment flexibility. Deployment of .NET Core desktop applications can either use a global install of the .NET Core runtime (similar to how .NET Framework is deployed), or side-by-side deployment so that each application uses its own version of the runtime.</a:t>
            </a:r>
          </a:p>
          <a:p>
            <a:pPr fontAlgn="base"/>
            <a:endParaRPr lang="en-US" sz="1200" b="0" i="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5"/>
          </p:nvPr>
        </p:nvSpPr>
        <p:spPr/>
        <p:txBody>
          <a:bodyPr/>
          <a:lstStyle/>
          <a:p>
            <a:fld id="{AD2EC2AB-FD5C-4EF7-AF8D-FB95907AF3A4}" type="slidenum">
              <a:rPr lang="en-GB" smtClean="0"/>
              <a:t>10</a:t>
            </a:fld>
            <a:endParaRPr lang="en-GB" dirty="0"/>
          </a:p>
        </p:txBody>
      </p:sp>
    </p:spTree>
    <p:extLst>
      <p:ext uri="{BB962C8B-B14F-4D97-AF65-F5344CB8AC3E}">
        <p14:creationId xmlns:p14="http://schemas.microsoft.com/office/powerpoint/2010/main" val="32430309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Side-by-side and App-local Deployment</a:t>
            </a:r>
          </a:p>
          <a:p>
            <a:r>
              <a:rPr lang="en-US" sz="1200" b="0" i="0" kern="1200" dirty="0">
                <a:solidFill>
                  <a:schemeClr val="tx1"/>
                </a:solidFill>
                <a:effectLst/>
                <a:latin typeface="+mn-lt"/>
                <a:ea typeface="+mn-ea"/>
                <a:cs typeface="+mn-cs"/>
              </a:rPr>
              <a:t>When a new .NET Core version is released, you can update one app on a machine at a time without any concern for affecting other applications. New .NET Core versions are installed in new directories and are not used by existing applications.</a:t>
            </a:r>
            <a:endParaRPr lang="en-GB" dirty="0"/>
          </a:p>
        </p:txBody>
      </p:sp>
      <p:sp>
        <p:nvSpPr>
          <p:cNvPr id="4" name="Slide Number Placeholder 3"/>
          <p:cNvSpPr>
            <a:spLocks noGrp="1"/>
          </p:cNvSpPr>
          <p:nvPr>
            <p:ph type="sldNum" sz="quarter" idx="5"/>
          </p:nvPr>
        </p:nvSpPr>
        <p:spPr/>
        <p:txBody>
          <a:bodyPr/>
          <a:lstStyle/>
          <a:p>
            <a:fld id="{AD2EC2AB-FD5C-4EF7-AF8D-FB95907AF3A4}" type="slidenum">
              <a:rPr lang="en-GB" smtClean="0"/>
              <a:t>11</a:t>
            </a:fld>
            <a:endParaRPr lang="en-GB" dirty="0"/>
          </a:p>
        </p:txBody>
      </p:sp>
    </p:spTree>
    <p:extLst>
      <p:ext uri="{BB962C8B-B14F-4D97-AF65-F5344CB8AC3E}">
        <p14:creationId xmlns:p14="http://schemas.microsoft.com/office/powerpoint/2010/main" val="19206738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D2EC2AB-FD5C-4EF7-AF8D-FB95907AF3A4}" type="slidenum">
              <a:rPr lang="en-GB" smtClean="0"/>
              <a:t>12</a:t>
            </a:fld>
            <a:endParaRPr lang="en-GB" dirty="0"/>
          </a:p>
        </p:txBody>
      </p:sp>
    </p:spTree>
    <p:extLst>
      <p:ext uri="{BB962C8B-B14F-4D97-AF65-F5344CB8AC3E}">
        <p14:creationId xmlns:p14="http://schemas.microsoft.com/office/powerpoint/2010/main" val="5667715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D2EC2AB-FD5C-4EF7-AF8D-FB95907AF3A4}" type="slidenum">
              <a:rPr lang="en-GB" smtClean="0"/>
              <a:t>13</a:t>
            </a:fld>
            <a:endParaRPr lang="en-GB" dirty="0"/>
          </a:p>
        </p:txBody>
      </p:sp>
    </p:spTree>
    <p:extLst>
      <p:ext uri="{BB962C8B-B14F-4D97-AF65-F5344CB8AC3E}">
        <p14:creationId xmlns:p14="http://schemas.microsoft.com/office/powerpoint/2010/main" val="21811805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sz="1200" b="0" i="0" kern="1200">
                <a:solidFill>
                  <a:schemeClr val="tx1"/>
                </a:solidFill>
                <a:effectLst/>
                <a:latin typeface="+mn-lt"/>
                <a:ea typeface="+mn-ea"/>
                <a:cs typeface="+mn-cs"/>
              </a:rPr>
              <a:t>Blazor is an experimental .NET web framework using C#/Razor and HTML that runs in the browser with WebAssembly</a:t>
            </a:r>
          </a:p>
          <a:p>
            <a:r>
              <a:rPr lang="en-GB" altLang="zh-CN" sz="1200" b="0" i="0" kern="1200">
                <a:solidFill>
                  <a:schemeClr val="tx1"/>
                </a:solidFill>
                <a:effectLst/>
                <a:latin typeface="+mn-lt"/>
                <a:ea typeface="+mn-ea"/>
                <a:cs typeface="+mn-cs"/>
              </a:rPr>
              <a:t>Blazor uses only the latest web standards. No plugins or transpilation needed. It runs in the browser on a real .NET runtime (</a:t>
            </a:r>
            <a:r>
              <a:rPr lang="en-GB" altLang="zh-CN" sz="1200" b="0" i="0" u="none" strike="noStrike" kern="1200">
                <a:solidFill>
                  <a:schemeClr val="tx1"/>
                </a:solidFill>
                <a:effectLst/>
                <a:latin typeface="+mn-lt"/>
                <a:ea typeface="+mn-ea"/>
                <a:cs typeface="+mn-cs"/>
                <a:hlinkClick r:id="rId3"/>
              </a:rPr>
              <a:t>Mono</a:t>
            </a:r>
            <a:r>
              <a:rPr lang="en-GB" altLang="zh-CN" sz="1200" b="0" i="0" kern="1200">
                <a:solidFill>
                  <a:schemeClr val="tx1"/>
                </a:solidFill>
                <a:effectLst/>
                <a:latin typeface="+mn-lt"/>
                <a:ea typeface="+mn-ea"/>
                <a:cs typeface="+mn-cs"/>
              </a:rPr>
              <a:t>) implemented in </a:t>
            </a:r>
            <a:r>
              <a:rPr lang="en-GB" altLang="zh-CN" sz="1200" b="0" i="0" u="none" strike="noStrike" kern="1200">
                <a:solidFill>
                  <a:schemeClr val="tx1"/>
                </a:solidFill>
                <a:effectLst/>
                <a:latin typeface="+mn-lt"/>
                <a:ea typeface="+mn-ea"/>
                <a:cs typeface="+mn-cs"/>
                <a:hlinkClick r:id="rId4"/>
              </a:rPr>
              <a:t>WebAssembly</a:t>
            </a:r>
            <a:r>
              <a:rPr lang="en-GB" altLang="zh-CN" sz="1200" b="0" i="0" kern="1200">
                <a:solidFill>
                  <a:schemeClr val="tx1"/>
                </a:solidFill>
                <a:effectLst/>
                <a:latin typeface="+mn-lt"/>
                <a:ea typeface="+mn-ea"/>
                <a:cs typeface="+mn-cs"/>
              </a:rPr>
              <a:t> that executes normal .NET assemblies.</a:t>
            </a:r>
            <a:endParaRPr lang="en-GB" altLang="zh-CN" dirty="0"/>
          </a:p>
        </p:txBody>
      </p:sp>
      <p:sp>
        <p:nvSpPr>
          <p:cNvPr id="4" name="灯片编号占位符 3"/>
          <p:cNvSpPr>
            <a:spLocks noGrp="1"/>
          </p:cNvSpPr>
          <p:nvPr>
            <p:ph type="sldNum" sz="quarter" idx="5"/>
          </p:nvPr>
        </p:nvSpPr>
        <p:spPr/>
        <p:txBody>
          <a:bodyPr/>
          <a:lstStyle/>
          <a:p>
            <a:fld id="{AD2EC2AB-FD5C-4EF7-AF8D-FB95907AF3A4}" type="slidenum">
              <a:rPr lang="en-GB" smtClean="0"/>
              <a:t>14</a:t>
            </a:fld>
            <a:endParaRPr lang="en-GB" dirty="0"/>
          </a:p>
        </p:txBody>
      </p:sp>
    </p:spTree>
    <p:extLst>
      <p:ext uri="{BB962C8B-B14F-4D97-AF65-F5344CB8AC3E}">
        <p14:creationId xmlns:p14="http://schemas.microsoft.com/office/powerpoint/2010/main" val="23384209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D2EC2AB-FD5C-4EF7-AF8D-FB95907AF3A4}" type="slidenum">
              <a:rPr lang="en-GB" smtClean="0"/>
              <a:t>15</a:t>
            </a:fld>
            <a:endParaRPr lang="en-GB" dirty="0"/>
          </a:p>
        </p:txBody>
      </p:sp>
    </p:spTree>
    <p:extLst>
      <p:ext uri="{BB962C8B-B14F-4D97-AF65-F5344CB8AC3E}">
        <p14:creationId xmlns:p14="http://schemas.microsoft.com/office/powerpoint/2010/main" val="41598467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D2EC2AB-FD5C-4EF7-AF8D-FB95907AF3A4}" type="slidenum">
              <a:rPr lang="en-GB" smtClean="0"/>
              <a:t>16</a:t>
            </a:fld>
            <a:endParaRPr lang="en-GB" dirty="0"/>
          </a:p>
        </p:txBody>
      </p:sp>
    </p:spTree>
    <p:extLst>
      <p:ext uri="{BB962C8B-B14F-4D97-AF65-F5344CB8AC3E}">
        <p14:creationId xmlns:p14="http://schemas.microsoft.com/office/powerpoint/2010/main" val="12587687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D2EC2AB-FD5C-4EF7-AF8D-FB95907AF3A4}" type="slidenum">
              <a:rPr lang="en-GB" smtClean="0"/>
              <a:t>17</a:t>
            </a:fld>
            <a:endParaRPr lang="en-GB" dirty="0"/>
          </a:p>
        </p:txBody>
      </p:sp>
    </p:spTree>
    <p:extLst>
      <p:ext uri="{BB962C8B-B14F-4D97-AF65-F5344CB8AC3E}">
        <p14:creationId xmlns:p14="http://schemas.microsoft.com/office/powerpoint/2010/main" val="30849802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D2EC2AB-FD5C-4EF7-AF8D-FB95907AF3A4}" type="slidenum">
              <a:rPr lang="en-GB" smtClean="0"/>
              <a:t>18</a:t>
            </a:fld>
            <a:endParaRPr lang="en-GB" dirty="0"/>
          </a:p>
        </p:txBody>
      </p:sp>
    </p:spTree>
    <p:extLst>
      <p:ext uri="{BB962C8B-B14F-4D97-AF65-F5344CB8AC3E}">
        <p14:creationId xmlns:p14="http://schemas.microsoft.com/office/powerpoint/2010/main" val="8758885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D2EC2AB-FD5C-4EF7-AF8D-FB95907AF3A4}" type="slidenum">
              <a:rPr lang="en-GB" smtClean="0"/>
              <a:t>19</a:t>
            </a:fld>
            <a:endParaRPr lang="en-GB" dirty="0"/>
          </a:p>
        </p:txBody>
      </p:sp>
    </p:spTree>
    <p:extLst>
      <p:ext uri="{BB962C8B-B14F-4D97-AF65-F5344CB8AC3E}">
        <p14:creationId xmlns:p14="http://schemas.microsoft.com/office/powerpoint/2010/main" val="1046492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D2EC2AB-FD5C-4EF7-AF8D-FB95907AF3A4}" type="slidenum">
              <a:rPr lang="en-GB" smtClean="0"/>
              <a:t>2</a:t>
            </a:fld>
            <a:endParaRPr lang="en-GB" dirty="0"/>
          </a:p>
        </p:txBody>
      </p:sp>
    </p:spTree>
    <p:extLst>
      <p:ext uri="{BB962C8B-B14F-4D97-AF65-F5344CB8AC3E}">
        <p14:creationId xmlns:p14="http://schemas.microsoft.com/office/powerpoint/2010/main" val="13025178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D2EC2AB-FD5C-4EF7-AF8D-FB95907AF3A4}" type="slidenum">
              <a:rPr lang="en-GB" smtClean="0"/>
              <a:t>20</a:t>
            </a:fld>
            <a:endParaRPr lang="en-GB" dirty="0"/>
          </a:p>
        </p:txBody>
      </p:sp>
    </p:spTree>
    <p:extLst>
      <p:ext uri="{BB962C8B-B14F-4D97-AF65-F5344CB8AC3E}">
        <p14:creationId xmlns:p14="http://schemas.microsoft.com/office/powerpoint/2010/main" val="35114262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D2EC2AB-FD5C-4EF7-AF8D-FB95907AF3A4}" type="slidenum">
              <a:rPr lang="en-GB" smtClean="0"/>
              <a:t>21</a:t>
            </a:fld>
            <a:endParaRPr lang="en-GB" dirty="0"/>
          </a:p>
        </p:txBody>
      </p:sp>
    </p:spTree>
    <p:extLst>
      <p:ext uri="{BB962C8B-B14F-4D97-AF65-F5344CB8AC3E}">
        <p14:creationId xmlns:p14="http://schemas.microsoft.com/office/powerpoint/2010/main" val="27793101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D2EC2AB-FD5C-4EF7-AF8D-FB95907AF3A4}" type="slidenum">
              <a:rPr lang="en-GB" smtClean="0"/>
              <a:t>22</a:t>
            </a:fld>
            <a:endParaRPr lang="en-GB" dirty="0"/>
          </a:p>
        </p:txBody>
      </p:sp>
    </p:spTree>
    <p:extLst>
      <p:ext uri="{BB962C8B-B14F-4D97-AF65-F5344CB8AC3E}">
        <p14:creationId xmlns:p14="http://schemas.microsoft.com/office/powerpoint/2010/main" val="31183551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D2EC2AB-FD5C-4EF7-AF8D-FB95907AF3A4}" type="slidenum">
              <a:rPr lang="en-GB" smtClean="0"/>
              <a:t>23</a:t>
            </a:fld>
            <a:endParaRPr lang="en-GB" dirty="0"/>
          </a:p>
        </p:txBody>
      </p:sp>
    </p:spTree>
    <p:extLst>
      <p:ext uri="{BB962C8B-B14F-4D97-AF65-F5344CB8AC3E}">
        <p14:creationId xmlns:p14="http://schemas.microsoft.com/office/powerpoint/2010/main" val="19213683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D2EC2AB-FD5C-4EF7-AF8D-FB95907AF3A4}" type="slidenum">
              <a:rPr lang="en-GB" smtClean="0"/>
              <a:t>24</a:t>
            </a:fld>
            <a:endParaRPr lang="en-GB" dirty="0"/>
          </a:p>
        </p:txBody>
      </p:sp>
    </p:spTree>
    <p:extLst>
      <p:ext uri="{BB962C8B-B14F-4D97-AF65-F5344CB8AC3E}">
        <p14:creationId xmlns:p14="http://schemas.microsoft.com/office/powerpoint/2010/main" val="34703045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D2EC2AB-FD5C-4EF7-AF8D-FB95907AF3A4}" type="slidenum">
              <a:rPr lang="en-GB" smtClean="0"/>
              <a:t>25</a:t>
            </a:fld>
            <a:endParaRPr lang="en-GB" dirty="0"/>
          </a:p>
        </p:txBody>
      </p:sp>
    </p:spTree>
    <p:extLst>
      <p:ext uri="{BB962C8B-B14F-4D97-AF65-F5344CB8AC3E}">
        <p14:creationId xmlns:p14="http://schemas.microsoft.com/office/powerpoint/2010/main" val="31461599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GB"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GB"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GB"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11/29/2018 09:21</a:t>
            </a:fld>
            <a:endParaRPr kumimoji="0" lang="en-GB"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GB"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26</a:t>
            </a:fld>
            <a:endParaRPr kumimoji="0" lang="en-GB"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668306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D2EC2AB-FD5C-4EF7-AF8D-FB95907AF3A4}" type="slidenum">
              <a:rPr lang="en-GB" smtClean="0"/>
              <a:t>27</a:t>
            </a:fld>
            <a:endParaRPr lang="en-GB" dirty="0"/>
          </a:p>
        </p:txBody>
      </p:sp>
    </p:spTree>
    <p:extLst>
      <p:ext uri="{BB962C8B-B14F-4D97-AF65-F5344CB8AC3E}">
        <p14:creationId xmlns:p14="http://schemas.microsoft.com/office/powerpoint/2010/main" val="34516921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D2EC2AB-FD5C-4EF7-AF8D-FB95907AF3A4}" type="slidenum">
              <a:rPr lang="en-GB" smtClean="0"/>
              <a:t>28</a:t>
            </a:fld>
            <a:endParaRPr lang="en-GB" dirty="0"/>
          </a:p>
        </p:txBody>
      </p:sp>
    </p:spTree>
    <p:extLst>
      <p:ext uri="{BB962C8B-B14F-4D97-AF65-F5344CB8AC3E}">
        <p14:creationId xmlns:p14="http://schemas.microsoft.com/office/powerpoint/2010/main" val="38283115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D2EC2AB-FD5C-4EF7-AF8D-FB95907AF3A4}" type="slidenum">
              <a:rPr lang="en-GB" smtClean="0"/>
              <a:t>29</a:t>
            </a:fld>
            <a:endParaRPr lang="en-GB" dirty="0"/>
          </a:p>
        </p:txBody>
      </p:sp>
    </p:spTree>
    <p:extLst>
      <p:ext uri="{BB962C8B-B14F-4D97-AF65-F5344CB8AC3E}">
        <p14:creationId xmlns:p14="http://schemas.microsoft.com/office/powerpoint/2010/main" val="3496269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D2EC2AB-FD5C-4EF7-AF8D-FB95907AF3A4}" type="slidenum">
              <a:rPr lang="en-GB" smtClean="0"/>
              <a:t>3</a:t>
            </a:fld>
            <a:endParaRPr lang="en-GB" dirty="0"/>
          </a:p>
        </p:txBody>
      </p:sp>
    </p:spTree>
    <p:extLst>
      <p:ext uri="{BB962C8B-B14F-4D97-AF65-F5344CB8AC3E}">
        <p14:creationId xmlns:p14="http://schemas.microsoft.com/office/powerpoint/2010/main" val="25036601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D2EC2AB-FD5C-4EF7-AF8D-FB95907AF3A4}" type="slidenum">
              <a:rPr lang="en-GB" smtClean="0"/>
              <a:t>30</a:t>
            </a:fld>
            <a:endParaRPr lang="en-GB" dirty="0"/>
          </a:p>
        </p:txBody>
      </p:sp>
    </p:spTree>
    <p:extLst>
      <p:ext uri="{BB962C8B-B14F-4D97-AF65-F5344CB8AC3E}">
        <p14:creationId xmlns:p14="http://schemas.microsoft.com/office/powerpoint/2010/main" val="28557677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D2EC2AB-FD5C-4EF7-AF8D-FB95907AF3A4}" type="slidenum">
              <a:rPr lang="en-GB" smtClean="0"/>
              <a:t>31</a:t>
            </a:fld>
            <a:endParaRPr lang="en-GB" dirty="0"/>
          </a:p>
        </p:txBody>
      </p:sp>
    </p:spTree>
    <p:extLst>
      <p:ext uri="{BB962C8B-B14F-4D97-AF65-F5344CB8AC3E}">
        <p14:creationId xmlns:p14="http://schemas.microsoft.com/office/powerpoint/2010/main" val="37960789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D2EC2AB-FD5C-4EF7-AF8D-FB95907AF3A4}" type="slidenum">
              <a:rPr lang="en-GB" smtClean="0"/>
              <a:t>32</a:t>
            </a:fld>
            <a:endParaRPr lang="en-GB" dirty="0"/>
          </a:p>
        </p:txBody>
      </p:sp>
    </p:spTree>
    <p:extLst>
      <p:ext uri="{BB962C8B-B14F-4D97-AF65-F5344CB8AC3E}">
        <p14:creationId xmlns:p14="http://schemas.microsoft.com/office/powerpoint/2010/main" val="12596684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D2EC2AB-FD5C-4EF7-AF8D-FB95907AF3A4}" type="slidenum">
              <a:rPr lang="en-GB" smtClean="0"/>
              <a:t>33</a:t>
            </a:fld>
            <a:endParaRPr lang="en-GB" dirty="0"/>
          </a:p>
        </p:txBody>
      </p:sp>
    </p:spTree>
    <p:extLst>
      <p:ext uri="{BB962C8B-B14F-4D97-AF65-F5344CB8AC3E}">
        <p14:creationId xmlns:p14="http://schemas.microsoft.com/office/powerpoint/2010/main" val="35172647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D2EC2AB-FD5C-4EF7-AF8D-FB95907AF3A4}" type="slidenum">
              <a:rPr lang="en-GB" smtClean="0"/>
              <a:t>34</a:t>
            </a:fld>
            <a:endParaRPr lang="en-GB" dirty="0"/>
          </a:p>
        </p:txBody>
      </p:sp>
    </p:spTree>
    <p:extLst>
      <p:ext uri="{BB962C8B-B14F-4D97-AF65-F5344CB8AC3E}">
        <p14:creationId xmlns:p14="http://schemas.microsoft.com/office/powerpoint/2010/main" val="5437800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D2EC2AB-FD5C-4EF7-AF8D-FB95907AF3A4}" type="slidenum">
              <a:rPr lang="en-GB" smtClean="0"/>
              <a:t>35</a:t>
            </a:fld>
            <a:endParaRPr lang="en-GB" dirty="0"/>
          </a:p>
        </p:txBody>
      </p:sp>
    </p:spTree>
    <p:extLst>
      <p:ext uri="{BB962C8B-B14F-4D97-AF65-F5344CB8AC3E}">
        <p14:creationId xmlns:p14="http://schemas.microsoft.com/office/powerpoint/2010/main" val="7854002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D2EC2AB-FD5C-4EF7-AF8D-FB95907AF3A4}" type="slidenum">
              <a:rPr lang="en-GB" smtClean="0"/>
              <a:t>36</a:t>
            </a:fld>
            <a:endParaRPr lang="en-GB" dirty="0"/>
          </a:p>
        </p:txBody>
      </p:sp>
    </p:spTree>
    <p:extLst>
      <p:ext uri="{BB962C8B-B14F-4D97-AF65-F5344CB8AC3E}">
        <p14:creationId xmlns:p14="http://schemas.microsoft.com/office/powerpoint/2010/main" val="20125421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D2EC2AB-FD5C-4EF7-AF8D-FB95907AF3A4}" type="slidenum">
              <a:rPr lang="en-GB" smtClean="0"/>
              <a:t>37</a:t>
            </a:fld>
            <a:endParaRPr lang="en-GB" dirty="0"/>
          </a:p>
        </p:txBody>
      </p:sp>
    </p:spTree>
    <p:extLst>
      <p:ext uri="{BB962C8B-B14F-4D97-AF65-F5344CB8AC3E}">
        <p14:creationId xmlns:p14="http://schemas.microsoft.com/office/powerpoint/2010/main" val="37988013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D2EC2AB-FD5C-4EF7-AF8D-FB95907AF3A4}" type="slidenum">
              <a:rPr lang="en-GB" smtClean="0"/>
              <a:t>38</a:t>
            </a:fld>
            <a:endParaRPr lang="en-GB" dirty="0"/>
          </a:p>
        </p:txBody>
      </p:sp>
    </p:spTree>
    <p:extLst>
      <p:ext uri="{BB962C8B-B14F-4D97-AF65-F5344CB8AC3E}">
        <p14:creationId xmlns:p14="http://schemas.microsoft.com/office/powerpoint/2010/main" val="880472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D2EC2AB-FD5C-4EF7-AF8D-FB95907AF3A4}" type="slidenum">
              <a:rPr lang="en-GB" smtClean="0"/>
              <a:t>4</a:t>
            </a:fld>
            <a:endParaRPr lang="en-GB" dirty="0"/>
          </a:p>
        </p:txBody>
      </p:sp>
    </p:spTree>
    <p:extLst>
      <p:ext uri="{BB962C8B-B14F-4D97-AF65-F5344CB8AC3E}">
        <p14:creationId xmlns:p14="http://schemas.microsoft.com/office/powerpoint/2010/main" val="1393715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sz="1200" b="0" i="0" kern="1200" dirty="0">
                <a:solidFill>
                  <a:schemeClr val="tx1"/>
                </a:solidFill>
                <a:effectLst/>
                <a:latin typeface="+mn-lt"/>
                <a:ea typeface="+mn-ea"/>
                <a:cs typeface="+mn-cs"/>
              </a:rPr>
              <a:t>A .NET Core Global Tool is a special NuGet package that contains a console application. A Global Tool can be installed on your machine on a default location that is included in the PATH environment variable or on a custom location.</a:t>
            </a:r>
          </a:p>
          <a:p>
            <a:r>
              <a:rPr lang="en-GB" altLang="zh-CN" sz="1200" b="0" i="0" kern="1200" dirty="0">
                <a:solidFill>
                  <a:schemeClr val="tx1"/>
                </a:solidFill>
                <a:effectLst/>
                <a:latin typeface="+mn-lt"/>
                <a:ea typeface="+mn-ea"/>
                <a:cs typeface="+mn-cs"/>
              </a:rPr>
              <a:t>Currently, there isn't a Global Tool search feature in the .NET Core Command-line Interface (CLI).</a:t>
            </a:r>
          </a:p>
          <a:p>
            <a:r>
              <a:rPr lang="en-GB" altLang="zh-CN" sz="1200" b="0" i="0" kern="1200" dirty="0">
                <a:solidFill>
                  <a:schemeClr val="tx1"/>
                </a:solidFill>
                <a:effectLst/>
                <a:latin typeface="+mn-lt"/>
                <a:ea typeface="+mn-ea"/>
                <a:cs typeface="+mn-cs"/>
              </a:rPr>
              <a:t>You may also find tool recommendations in blog posts or in the</a:t>
            </a:r>
            <a:r>
              <a:rPr lang="en-GB" altLang="zh-CN" sz="1200" b="0" i="0" kern="1200" dirty="0">
                <a:solidFill>
                  <a:schemeClr val="bg1"/>
                </a:solidFill>
                <a:effectLst/>
                <a:latin typeface="+mn-lt"/>
                <a:ea typeface="+mn-ea"/>
                <a:cs typeface="+mn-cs"/>
              </a:rPr>
              <a:t> </a:t>
            </a:r>
            <a:r>
              <a:rPr lang="en-GB" altLang="zh-CN" sz="1200" b="0" i="0" u="sng" kern="1200" dirty="0" err="1">
                <a:solidFill>
                  <a:schemeClr val="bg1"/>
                </a:solidFill>
                <a:effectLst/>
                <a:latin typeface="+mn-lt"/>
                <a:ea typeface="+mn-ea"/>
                <a:cs typeface="+mn-cs"/>
                <a:hlinkClick r:id="rId3">
                  <a:extLst>
                    <a:ext uri="{A12FA001-AC4F-418D-AE19-62706E023703}">
                      <ahyp:hlinkClr xmlns:ahyp="http://schemas.microsoft.com/office/drawing/2018/hyperlinkcolor" val="tx"/>
                    </a:ext>
                  </a:extLst>
                </a:hlinkClick>
              </a:rPr>
              <a:t>natemcmaster</a:t>
            </a:r>
            <a:r>
              <a:rPr lang="en-GB" altLang="zh-CN" sz="1200" b="0" i="0" u="sng" kern="1200" dirty="0">
                <a:solidFill>
                  <a:schemeClr val="bg1"/>
                </a:solidFill>
                <a:effectLst/>
                <a:latin typeface="+mn-lt"/>
                <a:ea typeface="+mn-ea"/>
                <a:cs typeface="+mn-cs"/>
                <a:hlinkClick r:id="rId3">
                  <a:extLst>
                    <a:ext uri="{A12FA001-AC4F-418D-AE19-62706E023703}">
                      <ahyp:hlinkClr xmlns:ahyp="http://schemas.microsoft.com/office/drawing/2018/hyperlinkcolor" val="tx"/>
                    </a:ext>
                  </a:extLst>
                </a:hlinkClick>
              </a:rPr>
              <a:t>/dotnet-tools</a:t>
            </a:r>
            <a:r>
              <a:rPr lang="en-GB" altLang="zh-CN" sz="1200" b="0" i="0" kern="1200" dirty="0">
                <a:solidFill>
                  <a:schemeClr val="bg1"/>
                </a:solidFill>
                <a:effectLst/>
                <a:latin typeface="+mn-lt"/>
                <a:ea typeface="+mn-ea"/>
                <a:cs typeface="+mn-cs"/>
              </a:rPr>
              <a:t> GitHub repository</a:t>
            </a:r>
            <a:r>
              <a:rPr lang="en-GB" altLang="zh-CN" sz="1200" b="0" i="0" kern="1200" dirty="0">
                <a:solidFill>
                  <a:schemeClr val="tx1"/>
                </a:solidFill>
                <a:effectLst/>
                <a:latin typeface="+mn-lt"/>
                <a:ea typeface="+mn-ea"/>
                <a:cs typeface="+mn-cs"/>
              </a:rPr>
              <a:t>.</a:t>
            </a:r>
          </a:p>
          <a:p>
            <a:r>
              <a:rPr lang="en-GB" altLang="zh-CN" sz="1200" b="0" i="0" kern="1200" dirty="0">
                <a:solidFill>
                  <a:schemeClr val="tx1"/>
                </a:solidFill>
                <a:effectLst/>
                <a:latin typeface="+mn-lt"/>
                <a:ea typeface="+mn-ea"/>
                <a:cs typeface="+mn-cs"/>
              </a:rPr>
              <a:t>dotnet tool install -g </a:t>
            </a:r>
            <a:r>
              <a:rPr lang="en-GB" altLang="zh-CN" sz="1200" b="0" i="0" kern="1200" dirty="0" err="1">
                <a:solidFill>
                  <a:schemeClr val="tx1"/>
                </a:solidFill>
                <a:effectLst/>
                <a:latin typeface="+mn-lt"/>
                <a:ea typeface="+mn-ea"/>
                <a:cs typeface="+mn-cs"/>
              </a:rPr>
              <a:t>dotnetsay</a:t>
            </a:r>
            <a:endParaRPr lang="en-GB" altLang="zh-CN" sz="1200" b="0" i="0" kern="1200" dirty="0">
              <a:solidFill>
                <a:schemeClr val="tx1"/>
              </a:solidFill>
              <a:effectLst/>
              <a:latin typeface="+mn-lt"/>
              <a:ea typeface="+mn-ea"/>
              <a:cs typeface="+mn-cs"/>
            </a:endParaRPr>
          </a:p>
          <a:p>
            <a:endParaRPr lang="en-GB" altLang="zh-CN" sz="1200" b="0" i="0" kern="1200" dirty="0">
              <a:solidFill>
                <a:schemeClr val="tx1"/>
              </a:solidFill>
              <a:effectLst/>
              <a:latin typeface="+mn-lt"/>
              <a:ea typeface="+mn-ea"/>
              <a:cs typeface="+mn-cs"/>
            </a:endParaRPr>
          </a:p>
          <a:p>
            <a:r>
              <a:rPr lang="en-GB" altLang="zh-CN" sz="1200" b="0" i="0" kern="1200" dirty="0">
                <a:solidFill>
                  <a:schemeClr val="tx1"/>
                </a:solidFill>
                <a:effectLst/>
                <a:latin typeface="+mn-lt"/>
                <a:ea typeface="+mn-ea"/>
                <a:cs typeface="+mn-cs"/>
              </a:rPr>
              <a:t> spans are only a </a:t>
            </a:r>
            <a:r>
              <a:rPr lang="en-GB" altLang="zh-CN" sz="1200" b="1" i="0" kern="1200" dirty="0">
                <a:solidFill>
                  <a:schemeClr val="tx1"/>
                </a:solidFill>
                <a:effectLst/>
                <a:latin typeface="+mn-lt"/>
                <a:ea typeface="+mn-ea"/>
                <a:cs typeface="+mn-cs"/>
              </a:rPr>
              <a:t>view</a:t>
            </a:r>
            <a:r>
              <a:rPr lang="en-GB" altLang="zh-CN" sz="1200" b="0" i="0" kern="1200" dirty="0">
                <a:solidFill>
                  <a:schemeClr val="tx1"/>
                </a:solidFill>
                <a:effectLst/>
                <a:latin typeface="+mn-lt"/>
                <a:ea typeface="+mn-ea"/>
                <a:cs typeface="+mn-cs"/>
              </a:rPr>
              <a:t> into the underlying memory and aren’t a way to instantiate a block of memory</a:t>
            </a:r>
          </a:p>
          <a:p>
            <a:r>
              <a:rPr lang="en-GB" altLang="zh-CN" sz="1200" b="0" i="0" kern="1200" dirty="0">
                <a:solidFill>
                  <a:schemeClr val="tx1"/>
                </a:solidFill>
                <a:effectLst/>
                <a:latin typeface="+mn-lt"/>
                <a:ea typeface="+mn-ea"/>
                <a:cs typeface="+mn-cs"/>
              </a:rPr>
              <a:t>Roughly speaking, you can visualize span as a struct containing two fields: a pointer and a length </a:t>
            </a:r>
          </a:p>
          <a:p>
            <a:endParaRPr lang="en-GB" altLang="zh-CN" sz="1200" b="0" i="0" kern="1200" dirty="0">
              <a:solidFill>
                <a:schemeClr val="tx1"/>
              </a:solidFill>
              <a:effectLst/>
              <a:latin typeface="+mn-lt"/>
              <a:ea typeface="+mn-ea"/>
              <a:cs typeface="+mn-cs"/>
            </a:endParaRPr>
          </a:p>
          <a:p>
            <a:r>
              <a:rPr lang="en-GB" altLang="zh-CN" sz="1200" b="0" i="0" kern="1200" dirty="0">
                <a:solidFill>
                  <a:schemeClr val="tx1"/>
                </a:solidFill>
                <a:effectLst/>
                <a:latin typeface="+mn-lt"/>
                <a:ea typeface="+mn-ea"/>
                <a:cs typeface="+mn-cs"/>
              </a:rPr>
              <a:t>Socket is greatly improved</a:t>
            </a:r>
          </a:p>
          <a:p>
            <a:endParaRPr lang="en-GB" altLang="zh-CN" sz="1200" b="0" i="0" kern="1200" dirty="0">
              <a:solidFill>
                <a:schemeClr val="tx1"/>
              </a:solidFill>
              <a:effectLst/>
              <a:latin typeface="+mn-lt"/>
              <a:ea typeface="+mn-ea"/>
              <a:cs typeface="+mn-cs"/>
            </a:endParaRPr>
          </a:p>
          <a:p>
            <a:r>
              <a:rPr lang="en-GB" altLang="zh-CN" sz="1200" b="0" i="0" kern="1200" dirty="0">
                <a:solidFill>
                  <a:schemeClr val="tx1"/>
                </a:solidFill>
                <a:effectLst/>
                <a:latin typeface="+mn-lt"/>
                <a:ea typeface="+mn-ea"/>
                <a:cs typeface="+mn-cs"/>
              </a:rPr>
              <a:t>Windows Compatibility Pack: </a:t>
            </a:r>
            <a:r>
              <a:rPr lang="en-US" sz="1200" b="0" i="0" kern="1200" dirty="0">
                <a:solidFill>
                  <a:schemeClr val="tx1"/>
                </a:solidFill>
                <a:effectLst/>
                <a:latin typeface="+mn-lt"/>
                <a:ea typeface="+mn-ea"/>
                <a:cs typeface="+mn-cs"/>
              </a:rPr>
              <a:t>Porting existing code to .NET Core used to be quite hard because the available API set was very small. In .NET Core 2.0, we already made this much easier, thanks to </a:t>
            </a:r>
            <a:r>
              <a:rPr lang="en-US" sz="1200" b="0" i="0" u="none" strike="noStrike" kern="1200" dirty="0">
                <a:solidFill>
                  <a:schemeClr val="tx1"/>
                </a:solidFill>
                <a:effectLst/>
                <a:latin typeface="+mn-lt"/>
                <a:ea typeface="+mn-ea"/>
                <a:cs typeface="+mn-cs"/>
                <a:hlinkClick r:id="rId4"/>
              </a:rPr>
              <a:t>.NET Standard 2.0</a:t>
            </a:r>
            <a:r>
              <a:rPr lang="en-US" sz="1200" b="0" i="0" u="none" strike="noStrike"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we made it even easier with the </a:t>
            </a:r>
            <a:r>
              <a:rPr lang="en-US" sz="1200" b="0" i="0" u="none" strike="noStrike" kern="1200" dirty="0">
                <a:solidFill>
                  <a:schemeClr val="tx1"/>
                </a:solidFill>
                <a:effectLst/>
                <a:latin typeface="+mn-lt"/>
                <a:ea typeface="+mn-ea"/>
                <a:cs typeface="+mn-cs"/>
                <a:hlinkClick r:id="rId5"/>
              </a:rPr>
              <a:t>Windows Compatibility Pack</a:t>
            </a:r>
            <a:r>
              <a:rPr lang="en-US" sz="1200" b="0" i="0" kern="1200" dirty="0">
                <a:solidFill>
                  <a:schemeClr val="tx1"/>
                </a:solidFill>
                <a:effectLst/>
                <a:latin typeface="+mn-lt"/>
                <a:ea typeface="+mn-ea"/>
                <a:cs typeface="+mn-cs"/>
              </a:rPr>
              <a:t>, which provides access to an additional 20,000 APIs via a single NuGet package.</a:t>
            </a: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Query types: </a:t>
            </a:r>
            <a:r>
              <a:rPr lang="en-US" sz="1200" b="0" i="0" kern="1200" dirty="0">
                <a:solidFill>
                  <a:schemeClr val="tx1"/>
                </a:solidFill>
                <a:effectLst/>
                <a:latin typeface="+mn-lt"/>
                <a:ea typeface="+mn-ea"/>
                <a:cs typeface="+mn-cs"/>
              </a:rPr>
              <a:t>EF Core model can contain </a:t>
            </a:r>
            <a:r>
              <a:rPr lang="en-US" sz="1200" b="0" i="1" kern="1200" dirty="0">
                <a:solidFill>
                  <a:schemeClr val="tx1"/>
                </a:solidFill>
                <a:effectLst/>
                <a:latin typeface="+mn-lt"/>
                <a:ea typeface="+mn-ea"/>
                <a:cs typeface="+mn-cs"/>
              </a:rPr>
              <a:t>query types</a:t>
            </a:r>
            <a:r>
              <a:rPr lang="en-US" sz="1200" b="0" i="0" kern="1200" dirty="0">
                <a:solidFill>
                  <a:schemeClr val="tx1"/>
                </a:solidFill>
                <a:effectLst/>
                <a:latin typeface="+mn-lt"/>
                <a:ea typeface="+mn-ea"/>
                <a:cs typeface="+mn-cs"/>
              </a:rPr>
              <a:t>, which can be used to carry out database queries against data that isn't mapped to entity types.</a:t>
            </a:r>
          </a:p>
          <a:p>
            <a:r>
              <a:rPr lang="en-US" sz="1200" b="0" i="0" kern="1200" dirty="0">
                <a:solidFill>
                  <a:schemeClr val="tx1"/>
                </a:solidFill>
                <a:effectLst/>
                <a:latin typeface="+mn-lt"/>
                <a:ea typeface="+mn-ea"/>
                <a:cs typeface="+mn-cs"/>
              </a:rPr>
              <a:t>Query types are like entity types in that they:</a:t>
            </a:r>
          </a:p>
          <a:p>
            <a:r>
              <a:rPr lang="en-US" sz="1200" b="0" i="0" kern="1200" dirty="0">
                <a:solidFill>
                  <a:schemeClr val="tx1"/>
                </a:solidFill>
                <a:effectLst/>
                <a:latin typeface="+mn-lt"/>
                <a:ea typeface="+mn-ea"/>
                <a:cs typeface="+mn-cs"/>
              </a:rPr>
              <a:t>Can be added to the model either in </a:t>
            </a:r>
            <a:r>
              <a:rPr lang="en-US" sz="1200" b="0" i="0" kern="1200" dirty="0" err="1">
                <a:solidFill>
                  <a:schemeClr val="tx1"/>
                </a:solidFill>
                <a:effectLst/>
                <a:latin typeface="+mn-lt"/>
                <a:ea typeface="+mn-ea"/>
                <a:cs typeface="+mn-cs"/>
              </a:rPr>
              <a:t>OnModelCreating</a:t>
            </a:r>
            <a:r>
              <a:rPr lang="en-US" sz="1200" b="0" i="0" kern="1200" dirty="0">
                <a:solidFill>
                  <a:schemeClr val="tx1"/>
                </a:solidFill>
                <a:effectLst/>
                <a:latin typeface="+mn-lt"/>
                <a:ea typeface="+mn-ea"/>
                <a:cs typeface="+mn-cs"/>
              </a:rPr>
              <a:t> or via a "set" property on a derived </a:t>
            </a:r>
            <a:r>
              <a:rPr lang="en-US" sz="1200" b="0" i="1" kern="1200" dirty="0" err="1">
                <a:solidFill>
                  <a:schemeClr val="tx1"/>
                </a:solidFill>
                <a:effectLst/>
                <a:latin typeface="+mn-lt"/>
                <a:ea typeface="+mn-ea"/>
                <a:cs typeface="+mn-cs"/>
              </a:rPr>
              <a:t>DbContext</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Support many of the same mapping capabilities, like inheritance mapping and navigation properties. On relational stores, they can configure the target database objects and columns via fluent API methods or data annotations.</a:t>
            </a:r>
          </a:p>
          <a:p>
            <a:r>
              <a:rPr lang="en-US" sz="1200" b="0" i="0" kern="1200" dirty="0">
                <a:solidFill>
                  <a:schemeClr val="tx1"/>
                </a:solidFill>
                <a:effectLst/>
                <a:latin typeface="+mn-lt"/>
                <a:ea typeface="+mn-ea"/>
                <a:cs typeface="+mn-cs"/>
              </a:rPr>
              <a:t>However, they are different from entity types in that they:</a:t>
            </a:r>
          </a:p>
          <a:p>
            <a:r>
              <a:rPr lang="en-US" sz="1200" b="0" i="0" kern="1200" dirty="0">
                <a:solidFill>
                  <a:schemeClr val="tx1"/>
                </a:solidFill>
                <a:effectLst/>
                <a:latin typeface="+mn-lt"/>
                <a:ea typeface="+mn-ea"/>
                <a:cs typeface="+mn-cs"/>
              </a:rPr>
              <a:t>Do not require a key to be defined.</a:t>
            </a:r>
          </a:p>
          <a:p>
            <a:r>
              <a:rPr lang="en-US" sz="1200" b="0" i="0" kern="1200" dirty="0">
                <a:solidFill>
                  <a:schemeClr val="tx1"/>
                </a:solidFill>
                <a:effectLst/>
                <a:latin typeface="+mn-lt"/>
                <a:ea typeface="+mn-ea"/>
                <a:cs typeface="+mn-cs"/>
              </a:rPr>
              <a:t>Are never tracked for changes on the </a:t>
            </a:r>
            <a:r>
              <a:rPr lang="en-US" sz="1200" b="0" i="1" kern="1200" dirty="0" err="1">
                <a:solidFill>
                  <a:schemeClr val="tx1"/>
                </a:solidFill>
                <a:effectLst/>
                <a:latin typeface="+mn-lt"/>
                <a:ea typeface="+mn-ea"/>
                <a:cs typeface="+mn-cs"/>
              </a:rPr>
              <a:t>DbContext</a:t>
            </a:r>
            <a:r>
              <a:rPr lang="en-US" sz="1200" b="0" i="0" kern="1200" dirty="0">
                <a:solidFill>
                  <a:schemeClr val="tx1"/>
                </a:solidFill>
                <a:effectLst/>
                <a:latin typeface="+mn-lt"/>
                <a:ea typeface="+mn-ea"/>
                <a:cs typeface="+mn-cs"/>
              </a:rPr>
              <a:t> and therefore are never inserted, updated or deleted on the database.</a:t>
            </a:r>
          </a:p>
          <a:p>
            <a:r>
              <a:rPr lang="en-US" sz="1200" b="0" i="0" kern="1200" dirty="0">
                <a:solidFill>
                  <a:schemeClr val="tx1"/>
                </a:solidFill>
                <a:effectLst/>
                <a:latin typeface="+mn-lt"/>
                <a:ea typeface="+mn-ea"/>
                <a:cs typeface="+mn-cs"/>
              </a:rPr>
              <a:t>Are never discovered by convention.</a:t>
            </a:r>
          </a:p>
          <a:p>
            <a:r>
              <a:rPr lang="en-US" sz="1200" b="0" i="0" kern="1200" dirty="0">
                <a:solidFill>
                  <a:schemeClr val="tx1"/>
                </a:solidFill>
                <a:effectLst/>
                <a:latin typeface="+mn-lt"/>
                <a:ea typeface="+mn-ea"/>
                <a:cs typeface="+mn-cs"/>
              </a:rPr>
              <a:t>Only support a subset of navigation mapping capabilities - Specifically:</a:t>
            </a:r>
          </a:p>
          <a:p>
            <a:pPr lvl="1"/>
            <a:r>
              <a:rPr lang="en-US" sz="1200" b="0" i="0" kern="1200" dirty="0">
                <a:solidFill>
                  <a:schemeClr val="tx1"/>
                </a:solidFill>
                <a:effectLst/>
                <a:latin typeface="+mn-lt"/>
                <a:ea typeface="+mn-ea"/>
                <a:cs typeface="+mn-cs"/>
              </a:rPr>
              <a:t>They may never act as the principal end of a relationship.</a:t>
            </a:r>
          </a:p>
          <a:p>
            <a:pPr lvl="1"/>
            <a:r>
              <a:rPr lang="en-US" sz="1200" b="0" i="0" kern="1200" dirty="0">
                <a:solidFill>
                  <a:schemeClr val="tx1"/>
                </a:solidFill>
                <a:effectLst/>
                <a:latin typeface="+mn-lt"/>
                <a:ea typeface="+mn-ea"/>
                <a:cs typeface="+mn-cs"/>
              </a:rPr>
              <a:t>They can only contain reference navigation properties pointing to entities.</a:t>
            </a:r>
          </a:p>
          <a:p>
            <a:pPr lvl="1"/>
            <a:r>
              <a:rPr lang="en-US" sz="1200" b="0" i="0" kern="1200" dirty="0">
                <a:solidFill>
                  <a:schemeClr val="tx1"/>
                </a:solidFill>
                <a:effectLst/>
                <a:latin typeface="+mn-lt"/>
                <a:ea typeface="+mn-ea"/>
                <a:cs typeface="+mn-cs"/>
              </a:rPr>
              <a:t>Entities cannot contain navigation properties to query types.</a:t>
            </a:r>
          </a:p>
          <a:p>
            <a:r>
              <a:rPr lang="en-US" sz="1200" b="0" i="0" kern="1200" dirty="0">
                <a:solidFill>
                  <a:schemeClr val="tx1"/>
                </a:solidFill>
                <a:effectLst/>
                <a:latin typeface="+mn-lt"/>
                <a:ea typeface="+mn-ea"/>
                <a:cs typeface="+mn-cs"/>
              </a:rPr>
              <a:t>Are addressed on the </a:t>
            </a:r>
            <a:r>
              <a:rPr lang="en-US" sz="1200" b="0" i="1" kern="1200" dirty="0" err="1">
                <a:solidFill>
                  <a:schemeClr val="tx1"/>
                </a:solidFill>
                <a:effectLst/>
                <a:latin typeface="+mn-lt"/>
                <a:ea typeface="+mn-ea"/>
                <a:cs typeface="+mn-cs"/>
              </a:rPr>
              <a:t>ModelBuilder</a:t>
            </a:r>
            <a:r>
              <a:rPr lang="en-US" sz="1200" b="0" i="0" kern="1200" dirty="0">
                <a:solidFill>
                  <a:schemeClr val="tx1"/>
                </a:solidFill>
                <a:effectLst/>
                <a:latin typeface="+mn-lt"/>
                <a:ea typeface="+mn-ea"/>
                <a:cs typeface="+mn-cs"/>
              </a:rPr>
              <a:t> using the Query method rather than the Entity method.</a:t>
            </a:r>
          </a:p>
          <a:p>
            <a:r>
              <a:rPr lang="en-US" sz="1200" b="0" i="0" kern="1200" dirty="0">
                <a:solidFill>
                  <a:schemeClr val="tx1"/>
                </a:solidFill>
                <a:effectLst/>
                <a:latin typeface="+mn-lt"/>
                <a:ea typeface="+mn-ea"/>
                <a:cs typeface="+mn-cs"/>
              </a:rPr>
              <a:t>Are mapped on the </a:t>
            </a:r>
            <a:r>
              <a:rPr lang="en-US" sz="1200" b="0" i="1" kern="1200" dirty="0" err="1">
                <a:solidFill>
                  <a:schemeClr val="tx1"/>
                </a:solidFill>
                <a:effectLst/>
                <a:latin typeface="+mn-lt"/>
                <a:ea typeface="+mn-ea"/>
                <a:cs typeface="+mn-cs"/>
              </a:rPr>
              <a:t>DbContext</a:t>
            </a:r>
            <a:r>
              <a:rPr lang="en-US" sz="1200" b="0" i="0" kern="1200" dirty="0">
                <a:solidFill>
                  <a:schemeClr val="tx1"/>
                </a:solidFill>
                <a:effectLst/>
                <a:latin typeface="+mn-lt"/>
                <a:ea typeface="+mn-ea"/>
                <a:cs typeface="+mn-cs"/>
              </a:rPr>
              <a:t> through properties of type </a:t>
            </a:r>
            <a:r>
              <a:rPr lang="en-US" sz="1200" b="0" i="0" kern="1200" dirty="0" err="1">
                <a:solidFill>
                  <a:schemeClr val="tx1"/>
                </a:solidFill>
                <a:effectLst/>
                <a:latin typeface="+mn-lt"/>
                <a:ea typeface="+mn-ea"/>
                <a:cs typeface="+mn-cs"/>
              </a:rPr>
              <a:t>DbQuery</a:t>
            </a:r>
            <a:r>
              <a:rPr lang="en-US" sz="1200" b="0" i="0" kern="1200" dirty="0">
                <a:solidFill>
                  <a:schemeClr val="tx1"/>
                </a:solidFill>
                <a:effectLst/>
                <a:latin typeface="+mn-lt"/>
                <a:ea typeface="+mn-ea"/>
                <a:cs typeface="+mn-cs"/>
              </a:rPr>
              <a:t>&lt;T&gt; rather than </a:t>
            </a:r>
            <a:r>
              <a:rPr lang="en-US" sz="1200" b="0" i="0" kern="1200" dirty="0" err="1">
                <a:solidFill>
                  <a:schemeClr val="tx1"/>
                </a:solidFill>
                <a:effectLst/>
                <a:latin typeface="+mn-lt"/>
                <a:ea typeface="+mn-ea"/>
                <a:cs typeface="+mn-cs"/>
              </a:rPr>
              <a:t>DbSet</a:t>
            </a:r>
            <a:r>
              <a:rPr lang="en-US" sz="1200" b="0" i="0" kern="1200" dirty="0">
                <a:solidFill>
                  <a:schemeClr val="tx1"/>
                </a:solidFill>
                <a:effectLst/>
                <a:latin typeface="+mn-lt"/>
                <a:ea typeface="+mn-ea"/>
                <a:cs typeface="+mn-cs"/>
              </a:rPr>
              <a:t>&lt;T&gt;</a:t>
            </a:r>
          </a:p>
          <a:p>
            <a:r>
              <a:rPr lang="en-US" sz="1200" b="0" i="0" kern="1200" dirty="0">
                <a:solidFill>
                  <a:schemeClr val="tx1"/>
                </a:solidFill>
                <a:effectLst/>
                <a:latin typeface="+mn-lt"/>
                <a:ea typeface="+mn-ea"/>
                <a:cs typeface="+mn-cs"/>
              </a:rPr>
              <a:t>Are mapped to database objects using the </a:t>
            </a:r>
            <a:r>
              <a:rPr lang="en-US" sz="1200" b="0" i="0" kern="1200" dirty="0" err="1">
                <a:solidFill>
                  <a:schemeClr val="tx1"/>
                </a:solidFill>
                <a:effectLst/>
                <a:latin typeface="+mn-lt"/>
                <a:ea typeface="+mn-ea"/>
                <a:cs typeface="+mn-cs"/>
              </a:rPr>
              <a:t>ToView</a:t>
            </a:r>
            <a:r>
              <a:rPr lang="en-US" sz="1200" b="0" i="0" kern="1200" dirty="0">
                <a:solidFill>
                  <a:schemeClr val="tx1"/>
                </a:solidFill>
                <a:effectLst/>
                <a:latin typeface="+mn-lt"/>
                <a:ea typeface="+mn-ea"/>
                <a:cs typeface="+mn-cs"/>
              </a:rPr>
              <a:t> method, rather than </a:t>
            </a:r>
            <a:r>
              <a:rPr lang="en-US" sz="1200" b="0" i="0" kern="1200" dirty="0" err="1">
                <a:solidFill>
                  <a:schemeClr val="tx1"/>
                </a:solidFill>
                <a:effectLst/>
                <a:latin typeface="+mn-lt"/>
                <a:ea typeface="+mn-ea"/>
                <a:cs typeface="+mn-cs"/>
              </a:rPr>
              <a:t>ToTable</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May be mapped to a </a:t>
            </a:r>
            <a:r>
              <a:rPr lang="en-US" sz="1200" b="0" i="1" kern="1200" dirty="0">
                <a:solidFill>
                  <a:schemeClr val="tx1"/>
                </a:solidFill>
                <a:effectLst/>
                <a:latin typeface="+mn-lt"/>
                <a:ea typeface="+mn-ea"/>
                <a:cs typeface="+mn-cs"/>
              </a:rPr>
              <a:t>defining query</a:t>
            </a:r>
            <a:r>
              <a:rPr lang="en-US" sz="1200" b="0" i="0" kern="1200" dirty="0">
                <a:solidFill>
                  <a:schemeClr val="tx1"/>
                </a:solidFill>
                <a:effectLst/>
                <a:latin typeface="+mn-lt"/>
                <a:ea typeface="+mn-ea"/>
                <a:cs typeface="+mn-cs"/>
              </a:rPr>
              <a:t> - A defining query is a secondary query declared in the model that acts a data source for a query type.</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Usage scenarios</a:t>
            </a:r>
          </a:p>
          <a:p>
            <a:r>
              <a:rPr lang="en-US" sz="1200" b="0" i="0" kern="1200" dirty="0">
                <a:solidFill>
                  <a:schemeClr val="tx1"/>
                </a:solidFill>
                <a:effectLst/>
                <a:latin typeface="+mn-lt"/>
                <a:ea typeface="+mn-ea"/>
                <a:cs typeface="+mn-cs"/>
              </a:rPr>
              <a:t>Some of the main usage scenarios for query types are:</a:t>
            </a:r>
          </a:p>
          <a:p>
            <a:r>
              <a:rPr lang="en-US" sz="1200" b="0" i="0" kern="1200" dirty="0">
                <a:solidFill>
                  <a:schemeClr val="tx1"/>
                </a:solidFill>
                <a:effectLst/>
                <a:latin typeface="+mn-lt"/>
                <a:ea typeface="+mn-ea"/>
                <a:cs typeface="+mn-cs"/>
              </a:rPr>
              <a:t>Serving as the return type for ad hoc </a:t>
            </a:r>
            <a:r>
              <a:rPr lang="en-US" sz="1200" b="0" i="0" kern="1200" dirty="0" err="1">
                <a:solidFill>
                  <a:schemeClr val="tx1"/>
                </a:solidFill>
                <a:effectLst/>
                <a:latin typeface="+mn-lt"/>
                <a:ea typeface="+mn-ea"/>
                <a:cs typeface="+mn-cs"/>
              </a:rPr>
              <a:t>FromSql</a:t>
            </a:r>
            <a:r>
              <a:rPr lang="en-US" sz="1200" b="0" i="0" kern="1200" dirty="0">
                <a:solidFill>
                  <a:schemeClr val="tx1"/>
                </a:solidFill>
                <a:effectLst/>
                <a:latin typeface="+mn-lt"/>
                <a:ea typeface="+mn-ea"/>
                <a:cs typeface="+mn-cs"/>
              </a:rPr>
              <a:t>() queries.</a:t>
            </a:r>
          </a:p>
          <a:p>
            <a:r>
              <a:rPr lang="en-US" sz="1200" b="0" i="0" kern="1200" dirty="0">
                <a:solidFill>
                  <a:schemeClr val="tx1"/>
                </a:solidFill>
                <a:effectLst/>
                <a:latin typeface="+mn-lt"/>
                <a:ea typeface="+mn-ea"/>
                <a:cs typeface="+mn-cs"/>
              </a:rPr>
              <a:t>Mapping to database views.</a:t>
            </a:r>
          </a:p>
          <a:p>
            <a:r>
              <a:rPr lang="en-US" sz="1200" b="0" i="0" kern="1200" dirty="0">
                <a:solidFill>
                  <a:schemeClr val="tx1"/>
                </a:solidFill>
                <a:effectLst/>
                <a:latin typeface="+mn-lt"/>
                <a:ea typeface="+mn-ea"/>
                <a:cs typeface="+mn-cs"/>
              </a:rPr>
              <a:t>Mapping to tables that do not have a primary key defined.</a:t>
            </a:r>
          </a:p>
          <a:p>
            <a:r>
              <a:rPr lang="en-US" sz="1200" b="0" i="0" kern="1200" dirty="0">
                <a:solidFill>
                  <a:schemeClr val="tx1"/>
                </a:solidFill>
                <a:effectLst/>
                <a:latin typeface="+mn-lt"/>
                <a:ea typeface="+mn-ea"/>
                <a:cs typeface="+mn-cs"/>
              </a:rPr>
              <a:t>Mapping to queries defined in the model.</a:t>
            </a:r>
          </a:p>
          <a:p>
            <a:endParaRPr lang="en-US" sz="1200" b="0" i="0" kern="1200" dirty="0">
              <a:solidFill>
                <a:schemeClr val="tx1"/>
              </a:solidFill>
              <a:effectLst/>
              <a:latin typeface="+mn-lt"/>
              <a:ea typeface="+mn-ea"/>
              <a:cs typeface="+mn-cs"/>
            </a:endParaRPr>
          </a:p>
          <a:p>
            <a:endParaRPr lang="en-GB" altLang="zh-CN" dirty="0"/>
          </a:p>
        </p:txBody>
      </p:sp>
      <p:sp>
        <p:nvSpPr>
          <p:cNvPr id="4" name="灯片编号占位符 3"/>
          <p:cNvSpPr>
            <a:spLocks noGrp="1"/>
          </p:cNvSpPr>
          <p:nvPr>
            <p:ph type="sldNum" sz="quarter" idx="5"/>
          </p:nvPr>
        </p:nvSpPr>
        <p:spPr/>
        <p:txBody>
          <a:bodyPr/>
          <a:lstStyle/>
          <a:p>
            <a:fld id="{AD2EC2AB-FD5C-4EF7-AF8D-FB95907AF3A4}" type="slidenum">
              <a:rPr lang="en-GB" smtClean="0"/>
              <a:t>5</a:t>
            </a:fld>
            <a:endParaRPr lang="en-GB" dirty="0"/>
          </a:p>
        </p:txBody>
      </p:sp>
    </p:spTree>
    <p:extLst>
      <p:ext uri="{BB962C8B-B14F-4D97-AF65-F5344CB8AC3E}">
        <p14:creationId xmlns:p14="http://schemas.microsoft.com/office/powerpoint/2010/main" val="42785754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D2EC2AB-FD5C-4EF7-AF8D-FB95907AF3A4}" type="slidenum">
              <a:rPr lang="en-GB" smtClean="0"/>
              <a:t>6</a:t>
            </a:fld>
            <a:endParaRPr lang="en-GB" dirty="0"/>
          </a:p>
        </p:txBody>
      </p:sp>
    </p:spTree>
    <p:extLst>
      <p:ext uri="{BB962C8B-B14F-4D97-AF65-F5344CB8AC3E}">
        <p14:creationId xmlns:p14="http://schemas.microsoft.com/office/powerpoint/2010/main" val="2304096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D2EC2AB-FD5C-4EF7-AF8D-FB95907AF3A4}" type="slidenum">
              <a:rPr lang="en-GB" smtClean="0"/>
              <a:t>7</a:t>
            </a:fld>
            <a:endParaRPr lang="en-GB" dirty="0"/>
          </a:p>
        </p:txBody>
      </p:sp>
    </p:spTree>
    <p:extLst>
      <p:ext uri="{BB962C8B-B14F-4D97-AF65-F5344CB8AC3E}">
        <p14:creationId xmlns:p14="http://schemas.microsoft.com/office/powerpoint/2010/main" val="288610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D2EC2AB-FD5C-4EF7-AF8D-FB95907AF3A4}" type="slidenum">
              <a:rPr lang="en-GB" smtClean="0"/>
              <a:t>8</a:t>
            </a:fld>
            <a:endParaRPr lang="en-GB" dirty="0"/>
          </a:p>
        </p:txBody>
      </p:sp>
    </p:spTree>
    <p:extLst>
      <p:ext uri="{BB962C8B-B14F-4D97-AF65-F5344CB8AC3E}">
        <p14:creationId xmlns:p14="http://schemas.microsoft.com/office/powerpoint/2010/main" val="39471719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Tiered compilation is a significant new performance feature, In many scenarios that we have tested, applications start faster and run faster at steady state</a:t>
            </a:r>
          </a:p>
          <a:p>
            <a:r>
              <a:rPr lang="en-US" sz="1200" b="0" i="0" kern="1200" dirty="0">
                <a:solidFill>
                  <a:schemeClr val="tx1"/>
                </a:solidFill>
                <a:effectLst/>
                <a:latin typeface="+mn-lt"/>
                <a:ea typeface="+mn-ea"/>
                <a:cs typeface="+mn-cs"/>
              </a:rPr>
              <a:t>Since the beginnings of .NET Framework, every method in your code was typically compiled once. However there are tradeoffs to be made when deciding how to do that compilation that will affect the performance of your application</a:t>
            </a:r>
          </a:p>
          <a:p>
            <a:r>
              <a:rPr lang="en-US" sz="1200" b="0" i="0" kern="1200" dirty="0">
                <a:solidFill>
                  <a:schemeClr val="tx1"/>
                </a:solidFill>
                <a:effectLst/>
                <a:latin typeface="+mn-lt"/>
                <a:ea typeface="+mn-ea"/>
                <a:cs typeface="+mn-cs"/>
              </a:rPr>
              <a:t>The Tiered Compilation feature changes the premise by allowing .NET to have multiple compilations for the same method that can be hot-swapped at runtime.</a:t>
            </a:r>
          </a:p>
          <a:p>
            <a:r>
              <a:rPr lang="en-US" sz="1200" b="0" i="0" kern="1200" dirty="0">
                <a:solidFill>
                  <a:schemeClr val="tx1"/>
                </a:solidFill>
                <a:effectLst/>
                <a:latin typeface="+mn-lt"/>
                <a:ea typeface="+mn-ea"/>
                <a:cs typeface="+mn-cs"/>
              </a:rPr>
              <a:t> This separates the decision making so that we can pick a technique that is best for startup, pick a second technique that is best for steady-state and then deliver great performance on both</a:t>
            </a:r>
          </a:p>
          <a:p>
            <a:r>
              <a:rPr lang="en-US" sz="1200" b="1" i="0" kern="1200" dirty="0">
                <a:solidFill>
                  <a:schemeClr val="tx1"/>
                </a:solidFill>
                <a:effectLst/>
                <a:latin typeface="+mn-lt"/>
                <a:ea typeface="+mn-ea"/>
                <a:cs typeface="+mn-cs"/>
              </a:rPr>
              <a:t>Faster application startup time</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Faster steady-state performance</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adding a health checks service and middleware in 2.2.0 to make it easy to use ASP.NET Core in environments that require health checks – such as Kubernetes</a:t>
            </a:r>
            <a:endParaRPr lang="en-GB" dirty="0"/>
          </a:p>
        </p:txBody>
      </p:sp>
      <p:sp>
        <p:nvSpPr>
          <p:cNvPr id="4" name="Slide Number Placeholder 3"/>
          <p:cNvSpPr>
            <a:spLocks noGrp="1"/>
          </p:cNvSpPr>
          <p:nvPr>
            <p:ph type="sldNum" sz="quarter" idx="5"/>
          </p:nvPr>
        </p:nvSpPr>
        <p:spPr/>
        <p:txBody>
          <a:bodyPr/>
          <a:lstStyle/>
          <a:p>
            <a:fld id="{AD2EC2AB-FD5C-4EF7-AF8D-FB95907AF3A4}" type="slidenum">
              <a:rPr lang="en-GB" smtClean="0"/>
              <a:t>9</a:t>
            </a:fld>
            <a:endParaRPr lang="en-GB" dirty="0"/>
          </a:p>
        </p:txBody>
      </p:sp>
    </p:spTree>
    <p:extLst>
      <p:ext uri="{BB962C8B-B14F-4D97-AF65-F5344CB8AC3E}">
        <p14:creationId xmlns:p14="http://schemas.microsoft.com/office/powerpoint/2010/main" val="472556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12192000" cy="68550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tangle 14"/>
          <p:cNvSpPr/>
          <p:nvPr userDrawn="1"/>
        </p:nvSpPr>
        <p:spPr>
          <a:xfrm>
            <a:off x="1" y="1125538"/>
            <a:ext cx="11857565" cy="31527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334433" y="1605600"/>
            <a:ext cx="8593668" cy="702502"/>
          </a:xfrm>
        </p:spPr>
        <p:txBody>
          <a:bodyPr>
            <a:noAutofit/>
          </a:bodyPr>
          <a:lstStyle>
            <a:lvl1pPr>
              <a:lnSpc>
                <a:spcPct val="91000"/>
              </a:lnSpc>
              <a:defRPr sz="2400">
                <a:solidFill>
                  <a:schemeClr val="bg1"/>
                </a:solidFill>
              </a:defRPr>
            </a:lvl1pPr>
          </a:lstStyle>
          <a:p>
            <a:r>
              <a:rPr lang="en-GB"/>
              <a:t>Click to edit Master title style</a:t>
            </a:r>
            <a:endParaRPr lang="en-GB" dirty="0"/>
          </a:p>
        </p:txBody>
      </p:sp>
      <p:cxnSp>
        <p:nvCxnSpPr>
          <p:cNvPr id="17" name="Straight Connector 16"/>
          <p:cNvCxnSpPr/>
          <p:nvPr userDrawn="1"/>
        </p:nvCxnSpPr>
        <p:spPr>
          <a:xfrm>
            <a:off x="-3601" y="4179682"/>
            <a:ext cx="11862000" cy="0"/>
          </a:xfrm>
          <a:prstGeom prst="line">
            <a:avLst/>
          </a:prstGeom>
          <a:ln w="2794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0" y="6195600"/>
            <a:ext cx="11857567" cy="0"/>
          </a:xfrm>
          <a:prstGeom prst="line">
            <a:avLst/>
          </a:prstGeom>
          <a:ln w="6350">
            <a:solidFill>
              <a:srgbClr val="4D4D4D"/>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userDrawn="1"/>
        </p:nvSpPr>
        <p:spPr>
          <a:xfrm>
            <a:off x="9131301" y="6481529"/>
            <a:ext cx="2727545" cy="153888"/>
          </a:xfrm>
          <a:prstGeom prst="rect">
            <a:avLst/>
          </a:prstGeom>
          <a:noFill/>
        </p:spPr>
        <p:txBody>
          <a:bodyPr wrap="square" lIns="0" tIns="0" rIns="0" bIns="0" rtlCol="0">
            <a:spAutoFit/>
          </a:bodyPr>
          <a:lstStyle/>
          <a:p>
            <a:pPr algn="r"/>
            <a:r>
              <a:rPr lang="en-GB" sz="1000" b="1" cap="all" baseline="0" noProof="1">
                <a:solidFill>
                  <a:schemeClr val="accent2"/>
                </a:solidFill>
              </a:rPr>
              <a:t>Safer, smarter, greener</a:t>
            </a:r>
          </a:p>
        </p:txBody>
      </p:sp>
      <p:pic>
        <p:nvPicPr>
          <p:cNvPr id="23" name="Picture 3" descr="U:\DNV\New upgrading projects received September 2013\PPT project assigned September 2013-\work\A4 PPT logos.emf"/>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31220" r="1"/>
          <a:stretch/>
        </p:blipFill>
        <p:spPr bwMode="auto">
          <a:xfrm>
            <a:off x="1" y="260350"/>
            <a:ext cx="11857037" cy="591733"/>
          </a:xfrm>
          <a:prstGeom prst="rect">
            <a:avLst/>
          </a:prstGeom>
          <a:noFill/>
          <a:extLst>
            <a:ext uri="{909E8E84-426E-40DD-AFC4-6F175D3DCCD1}">
              <a14:hiddenFill xmlns:a14="http://schemas.microsoft.com/office/drawing/2010/main">
                <a:solidFill>
                  <a:srgbClr val="FFFFFF"/>
                </a:solidFill>
              </a14:hiddenFill>
            </a:ext>
          </a:extLst>
        </p:spPr>
      </p:pic>
      <p:sp>
        <p:nvSpPr>
          <p:cNvPr id="13" name="Date Placeholder 12"/>
          <p:cNvSpPr>
            <a:spLocks noGrp="1"/>
          </p:cNvSpPr>
          <p:nvPr>
            <p:ph type="dt" sz="half" idx="15"/>
          </p:nvPr>
        </p:nvSpPr>
        <p:spPr/>
        <p:txBody>
          <a:bodyPr/>
          <a:lstStyle>
            <a:lvl1pPr>
              <a:defRPr>
                <a:solidFill>
                  <a:schemeClr val="bg1"/>
                </a:solidFill>
              </a:defRPr>
            </a:lvl1pPr>
          </a:lstStyle>
          <a:p>
            <a:endParaRPr lang="en-GB" dirty="0"/>
          </a:p>
        </p:txBody>
      </p:sp>
      <p:sp>
        <p:nvSpPr>
          <p:cNvPr id="24" name="Footer Placeholder 23"/>
          <p:cNvSpPr>
            <a:spLocks noGrp="1"/>
          </p:cNvSpPr>
          <p:nvPr>
            <p:ph type="ftr" sz="quarter" idx="16"/>
          </p:nvPr>
        </p:nvSpPr>
        <p:spPr/>
        <p:txBody>
          <a:bodyPr/>
          <a:lstStyle/>
          <a:p>
            <a:endParaRPr lang="en-GB" dirty="0"/>
          </a:p>
        </p:txBody>
      </p:sp>
      <p:sp>
        <p:nvSpPr>
          <p:cNvPr id="25" name="Slide Number Placeholder 24"/>
          <p:cNvSpPr>
            <a:spLocks noGrp="1"/>
          </p:cNvSpPr>
          <p:nvPr>
            <p:ph type="sldNum" sz="quarter" idx="17"/>
          </p:nvPr>
        </p:nvSpPr>
        <p:spPr>
          <a:xfrm>
            <a:off x="334431" y="6508356"/>
            <a:ext cx="276467" cy="179340"/>
          </a:xfrm>
        </p:spPr>
        <p:txBody>
          <a:bodyPr/>
          <a:lstStyle/>
          <a:p>
            <a:fld id="{5BA07366-CB75-4AA8-9E5B-928B849F427C}" type="slidenum">
              <a:rPr lang="en-GB" smtClean="0"/>
              <a:pPr/>
              <a:t>‹#›</a:t>
            </a:fld>
            <a:endParaRPr lang="en-GB" dirty="0"/>
          </a:p>
        </p:txBody>
      </p:sp>
      <p:sp>
        <p:nvSpPr>
          <p:cNvPr id="22" name="SD_FLD_Copyright"/>
          <p:cNvSpPr txBox="1"/>
          <p:nvPr userDrawn="1"/>
        </p:nvSpPr>
        <p:spPr>
          <a:xfrm>
            <a:off x="610899" y="6508357"/>
            <a:ext cx="540212" cy="123111"/>
          </a:xfrm>
          <a:prstGeom prst="rect">
            <a:avLst/>
          </a:prstGeom>
          <a:noFill/>
        </p:spPr>
        <p:txBody>
          <a:bodyPr wrap="none" lIns="0" tIns="0" rIns="0" bIns="0" rtlCol="0">
            <a:spAutoFit/>
          </a:bodyPr>
          <a:lstStyle/>
          <a:p>
            <a:r>
              <a:rPr lang="en-GB" sz="800" noProof="0" dirty="0">
                <a:solidFill>
                  <a:schemeClr val="tx1"/>
                </a:solidFill>
              </a:rPr>
              <a:t>DNV GL ©</a:t>
            </a:r>
          </a:p>
        </p:txBody>
      </p:sp>
      <p:sp>
        <p:nvSpPr>
          <p:cNvPr id="26" name="SD_FLD_Author"/>
          <p:cNvSpPr txBox="1">
            <a:spLocks noChangeArrowheads="1"/>
          </p:cNvSpPr>
          <p:nvPr userDrawn="1"/>
        </p:nvSpPr>
        <p:spPr bwMode="auto">
          <a:xfrm>
            <a:off x="334431" y="3542827"/>
            <a:ext cx="8593670" cy="291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marL="0" indent="0" algn="l" defTabSz="914400" rtl="0" eaLnBrk="1" latinLnBrk="0" hangingPunct="1">
              <a:lnSpc>
                <a:spcPct val="114000"/>
              </a:lnSpc>
              <a:spcBef>
                <a:spcPts val="600"/>
              </a:spcBef>
              <a:buClr>
                <a:srgbClr val="3F9C35"/>
              </a:buClr>
              <a:buFont typeface="Wingdings 2" pitchFamily="18" charset="2"/>
              <a:buNone/>
            </a:pPr>
            <a:endParaRPr lang="en-GB" altLang="ja-JP" sz="1800" b="1" kern="1200" baseline="0" dirty="0">
              <a:solidFill>
                <a:schemeClr val="tx2"/>
              </a:solidFill>
              <a:latin typeface="+mn-lt"/>
              <a:ea typeface="+mn-ea"/>
              <a:cs typeface="+mn-cs"/>
            </a:endParaRPr>
          </a:p>
        </p:txBody>
      </p:sp>
      <p:sp>
        <p:nvSpPr>
          <p:cNvPr id="27" name="SD_FLD_DocumentDate"/>
          <p:cNvSpPr/>
          <p:nvPr userDrawn="1"/>
        </p:nvSpPr>
        <p:spPr>
          <a:xfrm>
            <a:off x="334433" y="3834426"/>
            <a:ext cx="8593668" cy="3312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lvl="0" indent="0" algn="l" defTabSz="914400" rtl="0" eaLnBrk="1" latinLnBrk="0" hangingPunct="1">
              <a:lnSpc>
                <a:spcPct val="114000"/>
              </a:lnSpc>
              <a:spcBef>
                <a:spcPts val="600"/>
              </a:spcBef>
              <a:buClr>
                <a:srgbClr val="3F9C35"/>
              </a:buClr>
              <a:buFont typeface="Wingdings 2" pitchFamily="18" charset="2"/>
              <a:buNone/>
            </a:pPr>
            <a:r>
              <a:rPr lang="en-GB" sz="1800" b="0" kern="1200">
                <a:solidFill>
                  <a:schemeClr val="tx2"/>
                </a:solidFill>
                <a:latin typeface="+mn-lt"/>
                <a:ea typeface="+mn-ea"/>
                <a:cs typeface="+mn-cs"/>
              </a:rPr>
              <a:t>04 December 2017</a:t>
            </a:r>
            <a:endParaRPr lang="en-GB" sz="1800" b="0" kern="1200" dirty="0">
              <a:solidFill>
                <a:schemeClr val="tx2"/>
              </a:solidFill>
              <a:latin typeface="+mn-lt"/>
              <a:ea typeface="+mn-ea"/>
              <a:cs typeface="+mn-cs"/>
            </a:endParaRPr>
          </a:p>
        </p:txBody>
      </p:sp>
      <p:sp>
        <p:nvSpPr>
          <p:cNvPr id="28" name="SD_FLD_Confidentiality"/>
          <p:cNvSpPr/>
          <p:nvPr userDrawn="1"/>
        </p:nvSpPr>
        <p:spPr>
          <a:xfrm>
            <a:off x="334433" y="6022832"/>
            <a:ext cx="2845013" cy="16031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l" defTabSz="914400" rtl="0" eaLnBrk="1" latinLnBrk="0" hangingPunct="1">
              <a:lnSpc>
                <a:spcPct val="113000"/>
              </a:lnSpc>
              <a:spcBef>
                <a:spcPts val="600"/>
              </a:spcBef>
            </a:pPr>
            <a:endParaRPr lang="en-GB" sz="800" b="1" kern="1200" dirty="0">
              <a:solidFill>
                <a:srgbClr val="000000"/>
              </a:solidFill>
              <a:latin typeface="+mn-lt"/>
              <a:ea typeface="+mn-ea"/>
              <a:cs typeface="+mn-cs"/>
            </a:endParaRPr>
          </a:p>
        </p:txBody>
      </p:sp>
      <p:sp>
        <p:nvSpPr>
          <p:cNvPr id="29" name="SD_FLD_DocumentNumber"/>
          <p:cNvSpPr txBox="1">
            <a:spLocks noChangeArrowheads="1"/>
          </p:cNvSpPr>
          <p:nvPr userDrawn="1"/>
        </p:nvSpPr>
        <p:spPr bwMode="auto">
          <a:xfrm>
            <a:off x="1886137" y="6508356"/>
            <a:ext cx="4109851" cy="180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l">
              <a:spcBef>
                <a:spcPts val="0"/>
              </a:spcBef>
            </a:pPr>
            <a:endParaRPr lang="en-GB" altLang="ja-JP" sz="800" dirty="0">
              <a:solidFill>
                <a:srgbClr val="000000"/>
              </a:solidFill>
              <a:ea typeface="ＭＳ Ｐゴシック" charset="-128"/>
              <a:cs typeface="Arial" charset="0"/>
            </a:endParaRPr>
          </a:p>
        </p:txBody>
      </p:sp>
      <p:sp>
        <p:nvSpPr>
          <p:cNvPr id="30" name="SD_FLD_BusinessAreaName"/>
          <p:cNvSpPr/>
          <p:nvPr userDrawn="1"/>
        </p:nvSpPr>
        <p:spPr>
          <a:xfrm>
            <a:off x="334431" y="1360800"/>
            <a:ext cx="8593669" cy="209126"/>
          </a:xfrm>
          <a:prstGeom prst="rect">
            <a:avLst/>
          </a:prstGeom>
          <a:no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lnSpc>
                <a:spcPct val="113000"/>
              </a:lnSpc>
              <a:spcBef>
                <a:spcPts val="600"/>
              </a:spcBef>
            </a:pPr>
            <a:endParaRPr lang="en-GB" sz="1200" b="1" kern="1200" cap="all" baseline="0" dirty="0">
              <a:solidFill>
                <a:schemeClr val="bg1"/>
              </a:solidFill>
              <a:latin typeface="+mn-lt"/>
              <a:ea typeface="+mn-ea"/>
              <a:cs typeface="+mn-cs"/>
            </a:endParaRPr>
          </a:p>
        </p:txBody>
      </p:sp>
      <p:sp>
        <p:nvSpPr>
          <p:cNvPr id="31" name="Subtitle 2"/>
          <p:cNvSpPr>
            <a:spLocks noGrp="1"/>
          </p:cNvSpPr>
          <p:nvPr>
            <p:ph type="subTitle" idx="1"/>
          </p:nvPr>
        </p:nvSpPr>
        <p:spPr>
          <a:xfrm>
            <a:off x="334962" y="2420888"/>
            <a:ext cx="8593137" cy="648072"/>
          </a:xfrm>
        </p:spPr>
        <p:txBody>
          <a:bodyPr/>
          <a:lstStyle>
            <a:lvl1pPr marL="0" indent="0" algn="l" defTabSz="914400" rtl="0" eaLnBrk="1" latinLnBrk="0" hangingPunct="1">
              <a:buNone/>
              <a:defRPr lang="en-US" sz="1800" b="1" kern="1200" dirty="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sp>
        <p:nvSpPr>
          <p:cNvPr id="32" name="SD_FLD_Draft" hidden="1"/>
          <p:cNvSpPr txBox="1">
            <a:spLocks noChangeArrowheads="1"/>
          </p:cNvSpPr>
          <p:nvPr userDrawn="1"/>
        </p:nvSpPr>
        <p:spPr bwMode="auto">
          <a:xfrm>
            <a:off x="5340350" y="5927025"/>
            <a:ext cx="1511300" cy="238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ctr">
              <a:spcBef>
                <a:spcPct val="50000"/>
              </a:spcBef>
            </a:pPr>
            <a:r>
              <a:rPr lang="en-GB" altLang="ja-JP" sz="1600" b="0" cap="all" baseline="0" dirty="0">
                <a:solidFill>
                  <a:srgbClr val="C4262E"/>
                </a:solidFill>
                <a:ea typeface="ＭＳ Ｐゴシック" charset="-128"/>
                <a:cs typeface="Arial" charset="0"/>
              </a:rPr>
              <a:t>DRAFT</a:t>
            </a:r>
          </a:p>
        </p:txBody>
      </p:sp>
    </p:spTree>
    <p:extLst>
      <p:ext uri="{BB962C8B-B14F-4D97-AF65-F5344CB8AC3E}">
        <p14:creationId xmlns:p14="http://schemas.microsoft.com/office/powerpoint/2010/main" val="3445393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e column and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334963" y="1270801"/>
            <a:ext cx="5659437" cy="4642637"/>
          </a:xfrm>
        </p:spPr>
        <p:txBody>
          <a:bodyPr>
            <a:no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5BA07366-CB75-4AA8-9E5B-928B849F427C}" type="slidenum">
              <a:rPr lang="en-GB" smtClean="0"/>
              <a:t>‹#›</a:t>
            </a:fld>
            <a:endParaRPr lang="en-GB" dirty="0"/>
          </a:p>
        </p:txBody>
      </p:sp>
      <p:sp>
        <p:nvSpPr>
          <p:cNvPr id="10" name="Picture Placeholder 9"/>
          <p:cNvSpPr>
            <a:spLocks noGrp="1"/>
          </p:cNvSpPr>
          <p:nvPr>
            <p:ph type="pic" sz="quarter" idx="13"/>
          </p:nvPr>
        </p:nvSpPr>
        <p:spPr>
          <a:xfrm>
            <a:off x="6199188" y="1268413"/>
            <a:ext cx="5657452" cy="4645025"/>
          </a:xfrm>
          <a:solidFill>
            <a:schemeClr val="bg2">
              <a:lumMod val="40000"/>
              <a:lumOff val="60000"/>
            </a:schemeClr>
          </a:solidFill>
        </p:spPr>
        <p:txBody>
          <a:bodyPr/>
          <a:lstStyle>
            <a:lvl1pPr marL="0" indent="0" algn="ctr">
              <a:buNone/>
              <a:defRPr b="0"/>
            </a:lvl1pPr>
          </a:lstStyle>
          <a:p>
            <a:r>
              <a:rPr lang="en-GB"/>
              <a:t>Click icon to add picture</a:t>
            </a:r>
            <a:endParaRPr lang="en-GB" dirty="0"/>
          </a:p>
        </p:txBody>
      </p:sp>
    </p:spTree>
    <p:extLst>
      <p:ext uri="{BB962C8B-B14F-4D97-AF65-F5344CB8AC3E}">
        <p14:creationId xmlns:p14="http://schemas.microsoft.com/office/powerpoint/2010/main" val="4118495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rge image with caption">
    <p:spTree>
      <p:nvGrpSpPr>
        <p:cNvPr id="1" name=""/>
        <p:cNvGrpSpPr/>
        <p:nvPr/>
      </p:nvGrpSpPr>
      <p:grpSpPr>
        <a:xfrm>
          <a:off x="0" y="0"/>
          <a:ext cx="0" cy="0"/>
          <a:chOff x="0" y="0"/>
          <a:chExt cx="0" cy="0"/>
        </a:xfrm>
      </p:grpSpPr>
      <p:sp>
        <p:nvSpPr>
          <p:cNvPr id="16" name="Picture Placeholder 8"/>
          <p:cNvSpPr>
            <a:spLocks noGrp="1"/>
          </p:cNvSpPr>
          <p:nvPr>
            <p:ph type="pic" sz="quarter" idx="13"/>
          </p:nvPr>
        </p:nvSpPr>
        <p:spPr>
          <a:xfrm>
            <a:off x="0" y="1267200"/>
            <a:ext cx="11856000" cy="4643438"/>
          </a:xfrm>
          <a:solidFill>
            <a:schemeClr val="bg2">
              <a:lumMod val="40000"/>
              <a:lumOff val="60000"/>
            </a:schemeClr>
          </a:solidFill>
        </p:spPr>
        <p:txBody>
          <a:bodyPr/>
          <a:lstStyle>
            <a:lvl1pPr marL="0" indent="0" algn="ctr">
              <a:buNone/>
              <a:defRPr b="0"/>
            </a:lvl1pPr>
          </a:lstStyle>
          <a:p>
            <a:r>
              <a:rPr lang="en-GB"/>
              <a:t>Click icon to add picture</a:t>
            </a:r>
            <a:endParaRPr lang="en-GB" dirty="0"/>
          </a:p>
        </p:txBody>
      </p:sp>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endParaRPr lang="en-GB" noProof="0" dirty="0"/>
          </a:p>
        </p:txBody>
      </p:sp>
      <p:sp>
        <p:nvSpPr>
          <p:cNvPr id="4" name="Footer Placeholder 3"/>
          <p:cNvSpPr>
            <a:spLocks noGrp="1"/>
          </p:cNvSpPr>
          <p:nvPr>
            <p:ph type="ftr" sz="quarter" idx="11"/>
          </p:nvPr>
        </p:nvSpPr>
        <p:spPr/>
        <p:txBody>
          <a:bodyPr/>
          <a:lstStyle/>
          <a:p>
            <a:endParaRPr lang="en-GB" noProof="0" dirty="0"/>
          </a:p>
        </p:txBody>
      </p:sp>
      <p:sp>
        <p:nvSpPr>
          <p:cNvPr id="5" name="Slide Number Placeholder 4"/>
          <p:cNvSpPr>
            <a:spLocks noGrp="1"/>
          </p:cNvSpPr>
          <p:nvPr>
            <p:ph type="sldNum" sz="quarter" idx="12"/>
          </p:nvPr>
        </p:nvSpPr>
        <p:spPr/>
        <p:txBody>
          <a:bodyPr/>
          <a:lstStyle/>
          <a:p>
            <a:fld id="{5BA07366-CB75-4AA8-9E5B-928B849F427C}" type="slidenum">
              <a:rPr lang="en-GB" noProof="0" smtClean="0"/>
              <a:pPr/>
              <a:t>‹#›</a:t>
            </a:fld>
            <a:endParaRPr lang="en-GB" noProof="0" dirty="0"/>
          </a:p>
        </p:txBody>
      </p:sp>
      <p:sp>
        <p:nvSpPr>
          <p:cNvPr id="10" name="Text Placeholder 9"/>
          <p:cNvSpPr>
            <a:spLocks noGrp="1"/>
          </p:cNvSpPr>
          <p:nvPr>
            <p:ph type="body" sz="quarter" idx="14" hasCustomPrompt="1"/>
          </p:nvPr>
        </p:nvSpPr>
        <p:spPr>
          <a:xfrm>
            <a:off x="0" y="5656069"/>
            <a:ext cx="11861800" cy="257369"/>
          </a:xfrm>
          <a:solidFill>
            <a:schemeClr val="bg1">
              <a:alpha val="70000"/>
            </a:schemeClr>
          </a:solidFill>
        </p:spPr>
        <p:txBody>
          <a:bodyPr wrap="square" lIns="334800" tIns="36000" rIns="334800" bIns="36000" anchor="b" anchorCtr="0">
            <a:spAutoFit/>
          </a:bodyPr>
          <a:lstStyle>
            <a:lvl1pPr marL="0" indent="0">
              <a:lnSpc>
                <a:spcPct val="100000"/>
              </a:lnSpc>
              <a:spcBef>
                <a:spcPts val="0"/>
              </a:spcBef>
              <a:buNone/>
              <a:defRPr sz="1200" b="0"/>
            </a:lvl1pPr>
          </a:lstStyle>
          <a:p>
            <a:pPr lvl="0"/>
            <a:r>
              <a:rPr lang="en-GB" dirty="0"/>
              <a:t>Click to edit Master text styles</a:t>
            </a:r>
          </a:p>
        </p:txBody>
      </p:sp>
    </p:spTree>
    <p:extLst>
      <p:ext uri="{BB962C8B-B14F-4D97-AF65-F5344CB8AC3E}">
        <p14:creationId xmlns:p14="http://schemas.microsoft.com/office/powerpoint/2010/main" val="33093425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arge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5" name="Date Placeholder 4"/>
          <p:cNvSpPr>
            <a:spLocks noGrp="1"/>
          </p:cNvSpPr>
          <p:nvPr>
            <p:ph type="dt" sz="half" idx="10"/>
          </p:nvPr>
        </p:nvSpPr>
        <p:spPr/>
        <p:txBody>
          <a:bodyPr/>
          <a:lstStyle/>
          <a:p>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5BA07366-CB75-4AA8-9E5B-928B849F427C}" type="slidenum">
              <a:rPr lang="en-GB" smtClean="0"/>
              <a:t>‹#›</a:t>
            </a:fld>
            <a:endParaRPr lang="en-GB" dirty="0"/>
          </a:p>
        </p:txBody>
      </p:sp>
      <p:sp>
        <p:nvSpPr>
          <p:cNvPr id="10" name="Picture Placeholder 9"/>
          <p:cNvSpPr>
            <a:spLocks noGrp="1"/>
          </p:cNvSpPr>
          <p:nvPr>
            <p:ph type="pic" sz="quarter" idx="13"/>
          </p:nvPr>
        </p:nvSpPr>
        <p:spPr>
          <a:xfrm>
            <a:off x="0" y="1268413"/>
            <a:ext cx="11856640" cy="4645025"/>
          </a:xfrm>
          <a:solidFill>
            <a:schemeClr val="bg2">
              <a:lumMod val="40000"/>
              <a:lumOff val="60000"/>
            </a:schemeClr>
          </a:solidFill>
        </p:spPr>
        <p:txBody>
          <a:bodyPr/>
          <a:lstStyle>
            <a:lvl1pPr marL="0" indent="0" algn="ctr">
              <a:buNone/>
              <a:defRPr b="0"/>
            </a:lvl1pPr>
          </a:lstStyle>
          <a:p>
            <a:r>
              <a:rPr lang="en-GB"/>
              <a:t>Click icon to add picture</a:t>
            </a:r>
            <a:endParaRPr lang="en-GB" dirty="0"/>
          </a:p>
        </p:txBody>
      </p:sp>
      <p:sp>
        <p:nvSpPr>
          <p:cNvPr id="8" name="Table Placeholder 11">
            <a:extLst>
              <a:ext uri="{FF2B5EF4-FFF2-40B4-BE49-F238E27FC236}">
                <a16:creationId xmlns:a16="http://schemas.microsoft.com/office/drawing/2014/main" id="{2C46DE60-69E8-4524-B675-3EBD90039E2D}"/>
              </a:ext>
            </a:extLst>
          </p:cNvPr>
          <p:cNvSpPr>
            <a:spLocks noGrp="1"/>
          </p:cNvSpPr>
          <p:nvPr>
            <p:ph type="tbl" sz="quarter" idx="15"/>
          </p:nvPr>
        </p:nvSpPr>
        <p:spPr>
          <a:xfrm>
            <a:off x="0" y="5796519"/>
            <a:ext cx="11856000" cy="27940"/>
          </a:xfrm>
          <a:solidFill>
            <a:schemeClr val="bg1"/>
          </a:solidFill>
        </p:spPr>
        <p:txBody>
          <a:bodyPr>
            <a:normAutofit/>
          </a:bodyPr>
          <a:lstStyle>
            <a:lvl1pPr>
              <a:defRPr sz="100">
                <a:solidFill>
                  <a:schemeClr val="bg1"/>
                </a:solidFill>
              </a:defRPr>
            </a:lvl1pPr>
          </a:lstStyle>
          <a:p>
            <a:r>
              <a:rPr lang="en-GB"/>
              <a:t>Click icon to add table</a:t>
            </a:r>
            <a:endParaRPr lang="en-GB" dirty="0"/>
          </a:p>
        </p:txBody>
      </p:sp>
    </p:spTree>
    <p:extLst>
      <p:ext uri="{BB962C8B-B14F-4D97-AF65-F5344CB8AC3E}">
        <p14:creationId xmlns:p14="http://schemas.microsoft.com/office/powerpoint/2010/main" val="30730459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 page image with textbox">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12412C1D-AC81-4F31-9EE1-E1F8DAC2AA11}"/>
              </a:ext>
            </a:extLst>
          </p:cNvPr>
          <p:cNvSpPr>
            <a:spLocks noGrp="1"/>
          </p:cNvSpPr>
          <p:nvPr>
            <p:ph type="pic" sz="quarter" idx="13"/>
          </p:nvPr>
        </p:nvSpPr>
        <p:spPr>
          <a:xfrm>
            <a:off x="0" y="259200"/>
            <a:ext cx="11861800" cy="5652000"/>
          </a:xfrm>
          <a:custGeom>
            <a:avLst/>
            <a:gdLst>
              <a:gd name="connsiteX0" fmla="*/ 0 w 11861800"/>
              <a:gd name="connsiteY0" fmla="*/ 0 h 5356187"/>
              <a:gd name="connsiteX1" fmla="*/ 11861800 w 11861800"/>
              <a:gd name="connsiteY1" fmla="*/ 0 h 5356187"/>
              <a:gd name="connsiteX2" fmla="*/ 11861800 w 11861800"/>
              <a:gd name="connsiteY2" fmla="*/ 1088368 h 5356187"/>
              <a:gd name="connsiteX3" fmla="*/ 11856000 w 11861800"/>
              <a:gd name="connsiteY3" fmla="*/ 1088368 h 5356187"/>
              <a:gd name="connsiteX4" fmla="*/ 11856000 w 11861800"/>
              <a:gd name="connsiteY4" fmla="*/ 5356187 h 5356187"/>
              <a:gd name="connsiteX5" fmla="*/ 0 w 11861800"/>
              <a:gd name="connsiteY5" fmla="*/ 5356187 h 5356187"/>
              <a:gd name="connsiteX6" fmla="*/ 0 w 11861800"/>
              <a:gd name="connsiteY6" fmla="*/ 1088368 h 5356187"/>
              <a:gd name="connsiteX7" fmla="*/ 0 w 11861800"/>
              <a:gd name="connsiteY7" fmla="*/ 676500 h 535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61800" h="5356187">
                <a:moveTo>
                  <a:pt x="0" y="0"/>
                </a:moveTo>
                <a:lnTo>
                  <a:pt x="11861800" y="0"/>
                </a:lnTo>
                <a:lnTo>
                  <a:pt x="11861800" y="1088368"/>
                </a:lnTo>
                <a:lnTo>
                  <a:pt x="11856000" y="1088368"/>
                </a:lnTo>
                <a:lnTo>
                  <a:pt x="11856000" y="5356187"/>
                </a:lnTo>
                <a:lnTo>
                  <a:pt x="0" y="5356187"/>
                </a:lnTo>
                <a:lnTo>
                  <a:pt x="0" y="1088368"/>
                </a:lnTo>
                <a:lnTo>
                  <a:pt x="0" y="676500"/>
                </a:lnTo>
                <a:close/>
              </a:path>
            </a:pathLst>
          </a:custGeom>
          <a:solidFill>
            <a:schemeClr val="bg2">
              <a:lumMod val="40000"/>
              <a:lumOff val="60000"/>
            </a:schemeClr>
          </a:solidFill>
        </p:spPr>
        <p:txBody>
          <a:bodyPr wrap="square">
            <a:noAutofit/>
          </a:bodyPr>
          <a:lstStyle>
            <a:lvl1pPr marL="0" indent="0" algn="ctr">
              <a:buNone/>
              <a:defRPr b="0"/>
            </a:lvl1pPr>
          </a:lstStyle>
          <a:p>
            <a:r>
              <a:rPr lang="en-GB"/>
              <a:t>Click icon to add picture</a:t>
            </a:r>
            <a:endParaRPr lang="en-GB" dirty="0"/>
          </a:p>
        </p:txBody>
      </p:sp>
      <p:sp>
        <p:nvSpPr>
          <p:cNvPr id="2" name="Title 1"/>
          <p:cNvSpPr>
            <a:spLocks noGrp="1"/>
          </p:cNvSpPr>
          <p:nvPr>
            <p:ph type="title"/>
          </p:nvPr>
        </p:nvSpPr>
        <p:spPr>
          <a:xfrm>
            <a:off x="1" y="1346200"/>
            <a:ext cx="8928100" cy="1107026"/>
          </a:xfrm>
          <a:solidFill>
            <a:schemeClr val="accent4">
              <a:alpha val="80000"/>
            </a:schemeClr>
          </a:solidFill>
        </p:spPr>
        <p:txBody>
          <a:bodyPr lIns="334800" tIns="334800" rIns="540000" bIns="334800" anchor="t" anchorCtr="0">
            <a:spAutoFit/>
          </a:bodyPr>
          <a:lstStyle>
            <a:lvl1pPr>
              <a:defRPr sz="2800" b="0">
                <a:solidFill>
                  <a:schemeClr val="bg1"/>
                </a:solidFill>
              </a:defRPr>
            </a:lvl1pPr>
          </a:lstStyle>
          <a:p>
            <a:r>
              <a:rPr lang="en-GB"/>
              <a:t>Click to edit Master title style</a:t>
            </a:r>
            <a:endParaRPr lang="en-GB" dirty="0"/>
          </a:p>
        </p:txBody>
      </p:sp>
      <p:sp>
        <p:nvSpPr>
          <p:cNvPr id="3" name="Date Placeholder 2"/>
          <p:cNvSpPr>
            <a:spLocks noGrp="1"/>
          </p:cNvSpPr>
          <p:nvPr>
            <p:ph type="dt" sz="half" idx="10"/>
          </p:nvPr>
        </p:nvSpPr>
        <p:spPr/>
        <p:txBody>
          <a:bodyPr/>
          <a:lstStyle/>
          <a:p>
            <a:endParaRPr lang="en-GB" noProof="0" dirty="0"/>
          </a:p>
        </p:txBody>
      </p:sp>
      <p:sp>
        <p:nvSpPr>
          <p:cNvPr id="4" name="Footer Placeholder 3"/>
          <p:cNvSpPr>
            <a:spLocks noGrp="1"/>
          </p:cNvSpPr>
          <p:nvPr>
            <p:ph type="ftr" sz="quarter" idx="11"/>
          </p:nvPr>
        </p:nvSpPr>
        <p:spPr/>
        <p:txBody>
          <a:bodyPr/>
          <a:lstStyle/>
          <a:p>
            <a:endParaRPr lang="en-GB" noProof="0" dirty="0"/>
          </a:p>
        </p:txBody>
      </p:sp>
      <p:sp>
        <p:nvSpPr>
          <p:cNvPr id="5" name="Slide Number Placeholder 4"/>
          <p:cNvSpPr>
            <a:spLocks noGrp="1"/>
          </p:cNvSpPr>
          <p:nvPr>
            <p:ph type="sldNum" sz="quarter" idx="12"/>
          </p:nvPr>
        </p:nvSpPr>
        <p:spPr/>
        <p:txBody>
          <a:bodyPr/>
          <a:lstStyle/>
          <a:p>
            <a:fld id="{5BA07366-CB75-4AA8-9E5B-928B849F427C}" type="slidenum">
              <a:rPr lang="en-GB" noProof="0" smtClean="0"/>
              <a:pPr/>
              <a:t>‹#›</a:t>
            </a:fld>
            <a:endParaRPr lang="en-GB" noProof="0" dirty="0"/>
          </a:p>
        </p:txBody>
      </p:sp>
      <p:sp>
        <p:nvSpPr>
          <p:cNvPr id="17" name="Table Placeholder 11"/>
          <p:cNvSpPr>
            <a:spLocks noGrp="1"/>
          </p:cNvSpPr>
          <p:nvPr>
            <p:ph type="tbl" sz="quarter" idx="15"/>
          </p:nvPr>
        </p:nvSpPr>
        <p:spPr>
          <a:xfrm>
            <a:off x="0" y="5796519"/>
            <a:ext cx="11856000" cy="27940"/>
          </a:xfrm>
          <a:solidFill>
            <a:schemeClr val="bg1"/>
          </a:solidFill>
        </p:spPr>
        <p:txBody>
          <a:bodyPr>
            <a:normAutofit/>
          </a:bodyPr>
          <a:lstStyle>
            <a:lvl1pPr>
              <a:defRPr sz="100">
                <a:solidFill>
                  <a:schemeClr val="bg1"/>
                </a:solidFill>
              </a:defRPr>
            </a:lvl1pPr>
          </a:lstStyle>
          <a:p>
            <a:r>
              <a:rPr lang="en-GB"/>
              <a:t>Click icon to add table</a:t>
            </a:r>
            <a:endParaRPr lang="en-GB" dirty="0"/>
          </a:p>
        </p:txBody>
      </p:sp>
    </p:spTree>
    <p:extLst>
      <p:ext uri="{BB962C8B-B14F-4D97-AF65-F5344CB8AC3E}">
        <p14:creationId xmlns:p14="http://schemas.microsoft.com/office/powerpoint/2010/main" val="2614302259"/>
      </p:ext>
    </p:extLst>
  </p:cSld>
  <p:clrMapOvr>
    <a:masterClrMapping/>
  </p:clrMapOvr>
  <p:extLst>
    <p:ext uri="{DCECCB84-F9BA-43D5-87BE-67443E8EF086}">
      <p15:sldGuideLst xmlns:p15="http://schemas.microsoft.com/office/powerpoint/2012/main">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ull page imag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12412C1D-AC81-4F31-9EE1-E1F8DAC2AA11}"/>
              </a:ext>
            </a:extLst>
          </p:cNvPr>
          <p:cNvSpPr>
            <a:spLocks noGrp="1"/>
          </p:cNvSpPr>
          <p:nvPr>
            <p:ph type="pic" sz="quarter" idx="13"/>
          </p:nvPr>
        </p:nvSpPr>
        <p:spPr>
          <a:xfrm>
            <a:off x="0" y="259200"/>
            <a:ext cx="11861800" cy="5652000"/>
          </a:xfrm>
          <a:custGeom>
            <a:avLst/>
            <a:gdLst>
              <a:gd name="connsiteX0" fmla="*/ 0 w 11861800"/>
              <a:gd name="connsiteY0" fmla="*/ 0 h 5356187"/>
              <a:gd name="connsiteX1" fmla="*/ 11861800 w 11861800"/>
              <a:gd name="connsiteY1" fmla="*/ 0 h 5356187"/>
              <a:gd name="connsiteX2" fmla="*/ 11861800 w 11861800"/>
              <a:gd name="connsiteY2" fmla="*/ 1088368 h 5356187"/>
              <a:gd name="connsiteX3" fmla="*/ 11856000 w 11861800"/>
              <a:gd name="connsiteY3" fmla="*/ 1088368 h 5356187"/>
              <a:gd name="connsiteX4" fmla="*/ 11856000 w 11861800"/>
              <a:gd name="connsiteY4" fmla="*/ 5356187 h 5356187"/>
              <a:gd name="connsiteX5" fmla="*/ 0 w 11861800"/>
              <a:gd name="connsiteY5" fmla="*/ 5356187 h 5356187"/>
              <a:gd name="connsiteX6" fmla="*/ 0 w 11861800"/>
              <a:gd name="connsiteY6" fmla="*/ 1088368 h 5356187"/>
              <a:gd name="connsiteX7" fmla="*/ 0 w 11861800"/>
              <a:gd name="connsiteY7" fmla="*/ 676500 h 535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61800" h="5356187">
                <a:moveTo>
                  <a:pt x="0" y="0"/>
                </a:moveTo>
                <a:lnTo>
                  <a:pt x="11861800" y="0"/>
                </a:lnTo>
                <a:lnTo>
                  <a:pt x="11861800" y="1088368"/>
                </a:lnTo>
                <a:lnTo>
                  <a:pt x="11856000" y="1088368"/>
                </a:lnTo>
                <a:lnTo>
                  <a:pt x="11856000" y="5356187"/>
                </a:lnTo>
                <a:lnTo>
                  <a:pt x="0" y="5356187"/>
                </a:lnTo>
                <a:lnTo>
                  <a:pt x="0" y="1088368"/>
                </a:lnTo>
                <a:lnTo>
                  <a:pt x="0" y="676500"/>
                </a:lnTo>
                <a:close/>
              </a:path>
            </a:pathLst>
          </a:custGeom>
          <a:solidFill>
            <a:schemeClr val="bg2">
              <a:lumMod val="40000"/>
              <a:lumOff val="60000"/>
            </a:schemeClr>
          </a:solidFill>
        </p:spPr>
        <p:txBody>
          <a:bodyPr wrap="square">
            <a:noAutofit/>
          </a:bodyPr>
          <a:lstStyle>
            <a:lvl1pPr marL="0" indent="0" algn="ctr">
              <a:buNone/>
              <a:defRPr b="0"/>
            </a:lvl1pPr>
          </a:lstStyle>
          <a:p>
            <a:r>
              <a:rPr lang="en-GB"/>
              <a:t>Click icon to add picture</a:t>
            </a:r>
            <a:endParaRPr lang="en-GB" dirty="0"/>
          </a:p>
        </p:txBody>
      </p:sp>
      <p:sp>
        <p:nvSpPr>
          <p:cNvPr id="3" name="Date Placeholder 2"/>
          <p:cNvSpPr>
            <a:spLocks noGrp="1"/>
          </p:cNvSpPr>
          <p:nvPr>
            <p:ph type="dt" sz="half" idx="10"/>
          </p:nvPr>
        </p:nvSpPr>
        <p:spPr/>
        <p:txBody>
          <a:bodyPr/>
          <a:lstStyle/>
          <a:p>
            <a:endParaRPr lang="en-GB" noProof="0" dirty="0"/>
          </a:p>
        </p:txBody>
      </p:sp>
      <p:sp>
        <p:nvSpPr>
          <p:cNvPr id="4" name="Footer Placeholder 3"/>
          <p:cNvSpPr>
            <a:spLocks noGrp="1"/>
          </p:cNvSpPr>
          <p:nvPr>
            <p:ph type="ftr" sz="quarter" idx="11"/>
          </p:nvPr>
        </p:nvSpPr>
        <p:spPr/>
        <p:txBody>
          <a:bodyPr/>
          <a:lstStyle/>
          <a:p>
            <a:endParaRPr lang="en-GB" noProof="0" dirty="0"/>
          </a:p>
        </p:txBody>
      </p:sp>
      <p:sp>
        <p:nvSpPr>
          <p:cNvPr id="5" name="Slide Number Placeholder 4"/>
          <p:cNvSpPr>
            <a:spLocks noGrp="1"/>
          </p:cNvSpPr>
          <p:nvPr>
            <p:ph type="sldNum" sz="quarter" idx="12"/>
          </p:nvPr>
        </p:nvSpPr>
        <p:spPr/>
        <p:txBody>
          <a:bodyPr/>
          <a:lstStyle/>
          <a:p>
            <a:fld id="{5BA07366-CB75-4AA8-9E5B-928B849F427C}" type="slidenum">
              <a:rPr lang="en-GB" noProof="0" smtClean="0"/>
              <a:pPr/>
              <a:t>‹#›</a:t>
            </a:fld>
            <a:endParaRPr lang="en-GB" noProof="0" dirty="0"/>
          </a:p>
        </p:txBody>
      </p:sp>
      <p:sp>
        <p:nvSpPr>
          <p:cNvPr id="17" name="Table Placeholder 11"/>
          <p:cNvSpPr>
            <a:spLocks noGrp="1"/>
          </p:cNvSpPr>
          <p:nvPr>
            <p:ph type="tbl" sz="quarter" idx="15"/>
          </p:nvPr>
        </p:nvSpPr>
        <p:spPr>
          <a:xfrm>
            <a:off x="0" y="5796519"/>
            <a:ext cx="11856000" cy="27940"/>
          </a:xfrm>
          <a:solidFill>
            <a:schemeClr val="bg1"/>
          </a:solidFill>
        </p:spPr>
        <p:txBody>
          <a:bodyPr>
            <a:normAutofit/>
          </a:bodyPr>
          <a:lstStyle>
            <a:lvl1pPr>
              <a:defRPr sz="100">
                <a:solidFill>
                  <a:schemeClr val="bg1"/>
                </a:solidFill>
              </a:defRPr>
            </a:lvl1pPr>
          </a:lstStyle>
          <a:p>
            <a:r>
              <a:rPr lang="en-GB"/>
              <a:t>Click icon to add table</a:t>
            </a:r>
            <a:endParaRPr lang="en-GB" dirty="0"/>
          </a:p>
        </p:txBody>
      </p:sp>
    </p:spTree>
    <p:extLst>
      <p:ext uri="{BB962C8B-B14F-4D97-AF65-F5344CB8AC3E}">
        <p14:creationId xmlns:p14="http://schemas.microsoft.com/office/powerpoint/2010/main" val="3615056340"/>
      </p:ext>
    </p:extLst>
  </p:cSld>
  <p:clrMapOvr>
    <a:masterClrMapping/>
  </p:clrMapOvr>
  <p:extLst>
    <p:ext uri="{DCECCB84-F9BA-43D5-87BE-67443E8EF086}">
      <p15:sldGuideLst xmlns:p15="http://schemas.microsoft.com/office/powerpoint/2012/main">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5BA07366-CB75-4AA8-9E5B-928B849F427C}" type="slidenum">
              <a:rPr lang="en-GB" smtClean="0"/>
              <a:t>‹#›</a:t>
            </a:fld>
            <a:endParaRPr lang="en-GB" dirty="0"/>
          </a:p>
        </p:txBody>
      </p:sp>
    </p:spTree>
    <p:extLst>
      <p:ext uri="{BB962C8B-B14F-4D97-AF65-F5344CB8AC3E}">
        <p14:creationId xmlns:p14="http://schemas.microsoft.com/office/powerpoint/2010/main" val="184571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userDrawn="1"/>
        </p:nvSpPr>
        <p:spPr>
          <a:xfrm>
            <a:off x="0" y="0"/>
            <a:ext cx="12192000" cy="68550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Date Placeholder 1"/>
          <p:cNvSpPr>
            <a:spLocks noGrp="1"/>
          </p:cNvSpPr>
          <p:nvPr>
            <p:ph type="dt" sz="half" idx="10"/>
          </p:nvPr>
        </p:nvSpPr>
        <p:spPr/>
        <p:txBody>
          <a:bodyPr/>
          <a:lstStyle>
            <a:lvl1pPr>
              <a:defRPr>
                <a:solidFill>
                  <a:schemeClr val="bg1"/>
                </a:solidFill>
              </a:defRPr>
            </a:lvl1pPr>
          </a:lstStyle>
          <a:p>
            <a:endParaRPr lang="en-GB" dirty="0"/>
          </a:p>
        </p:txBody>
      </p:sp>
      <p:sp>
        <p:nvSpPr>
          <p:cNvPr id="3" name="Footer Placeholder 2"/>
          <p:cNvSpPr>
            <a:spLocks noGrp="1"/>
          </p:cNvSpPr>
          <p:nvPr>
            <p:ph type="ftr" sz="quarter" idx="11"/>
          </p:nvPr>
        </p:nvSpPr>
        <p:spPr>
          <a:xfrm>
            <a:off x="0" y="6912000"/>
            <a:ext cx="0" cy="0"/>
          </a:xfrm>
        </p:spPr>
        <p:txBody>
          <a:bodyPr/>
          <a:lstStyle>
            <a:lvl1pPr>
              <a:defRPr sz="100">
                <a:noFill/>
              </a:defRPr>
            </a:lvl1pPr>
          </a:lstStyle>
          <a:p>
            <a:endParaRPr lang="en-GB" dirty="0"/>
          </a:p>
        </p:txBody>
      </p:sp>
      <p:sp>
        <p:nvSpPr>
          <p:cNvPr id="4" name="Slide Number Placeholder 3"/>
          <p:cNvSpPr>
            <a:spLocks noGrp="1"/>
          </p:cNvSpPr>
          <p:nvPr>
            <p:ph type="sldNum" sz="quarter" idx="12"/>
          </p:nvPr>
        </p:nvSpPr>
        <p:spPr>
          <a:xfrm>
            <a:off x="0" y="6912000"/>
            <a:ext cx="0" cy="0"/>
          </a:xfrm>
        </p:spPr>
        <p:txBody>
          <a:bodyPr/>
          <a:lstStyle>
            <a:lvl1pPr>
              <a:defRPr sz="100">
                <a:noFill/>
              </a:defRPr>
            </a:lvl1pPr>
          </a:lstStyle>
          <a:p>
            <a:fld id="{5BA07366-CB75-4AA8-9E5B-928B849F427C}" type="slidenum">
              <a:rPr lang="en-GB" smtClean="0"/>
              <a:pPr/>
              <a:t>‹#›</a:t>
            </a:fld>
            <a:endParaRPr lang="en-GB" dirty="0"/>
          </a:p>
        </p:txBody>
      </p:sp>
      <p:sp>
        <p:nvSpPr>
          <p:cNvPr id="7" name="SD_FLD_Confidentiality"/>
          <p:cNvSpPr/>
          <p:nvPr userDrawn="1"/>
        </p:nvSpPr>
        <p:spPr>
          <a:xfrm>
            <a:off x="334433" y="6022832"/>
            <a:ext cx="2845013" cy="16031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l" defTabSz="914400" rtl="0" eaLnBrk="1" latinLnBrk="0" hangingPunct="1">
              <a:lnSpc>
                <a:spcPct val="113000"/>
              </a:lnSpc>
              <a:spcBef>
                <a:spcPts val="600"/>
              </a:spcBef>
            </a:pPr>
            <a:endParaRPr lang="en-GB" sz="800" b="1" kern="1200" dirty="0">
              <a:solidFill>
                <a:srgbClr val="000000"/>
              </a:solidFill>
              <a:latin typeface="+mn-lt"/>
              <a:ea typeface="+mn-ea"/>
              <a:cs typeface="+mn-cs"/>
            </a:endParaRPr>
          </a:p>
        </p:txBody>
      </p:sp>
      <p:sp>
        <p:nvSpPr>
          <p:cNvPr id="9" name="SD_FLD_Draft" hidden="1"/>
          <p:cNvSpPr txBox="1">
            <a:spLocks noChangeArrowheads="1"/>
          </p:cNvSpPr>
          <p:nvPr userDrawn="1"/>
        </p:nvSpPr>
        <p:spPr bwMode="auto">
          <a:xfrm>
            <a:off x="5340350" y="5927025"/>
            <a:ext cx="1511300" cy="238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ctr">
              <a:spcBef>
                <a:spcPct val="50000"/>
              </a:spcBef>
            </a:pPr>
            <a:r>
              <a:rPr lang="en-GB" altLang="ja-JP" sz="1600" b="0" cap="all" baseline="0" dirty="0">
                <a:solidFill>
                  <a:srgbClr val="C4262E"/>
                </a:solidFill>
                <a:ea typeface="ＭＳ Ｐゴシック" charset="-128"/>
                <a:cs typeface="Arial" charset="0"/>
              </a:rPr>
              <a:t>DRAFT</a:t>
            </a:r>
          </a:p>
        </p:txBody>
      </p:sp>
    </p:spTree>
    <p:extLst>
      <p:ext uri="{BB962C8B-B14F-4D97-AF65-F5344CB8AC3E}">
        <p14:creationId xmlns:p14="http://schemas.microsoft.com/office/powerpoint/2010/main" val="3069914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6" name="Rectangle 5"/>
          <p:cNvSpPr/>
          <p:nvPr userDrawn="1"/>
        </p:nvSpPr>
        <p:spPr>
          <a:xfrm>
            <a:off x="1" y="260350"/>
            <a:ext cx="11857565" cy="31612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title"/>
          </p:nvPr>
        </p:nvSpPr>
        <p:spPr>
          <a:xfrm>
            <a:off x="334434" y="1262573"/>
            <a:ext cx="11234175" cy="1304415"/>
          </a:xfrm>
        </p:spPr>
        <p:txBody>
          <a:bodyPr anchor="t" anchorCtr="0">
            <a:noAutofit/>
          </a:bodyPr>
          <a:lstStyle>
            <a:lvl1pPr>
              <a:defRPr sz="2800">
                <a:solidFill>
                  <a:schemeClr val="bg1"/>
                </a:solidFill>
              </a:defRPr>
            </a:lvl1pPr>
          </a:lstStyle>
          <a:p>
            <a:r>
              <a:rPr lang="en-GB"/>
              <a:t>Click to edit Master title style</a:t>
            </a:r>
            <a:endParaRPr lang="en-GB" dirty="0"/>
          </a:p>
        </p:txBody>
      </p:sp>
      <p:sp>
        <p:nvSpPr>
          <p:cNvPr id="3" name="Date Placeholder 2"/>
          <p:cNvSpPr>
            <a:spLocks noGrp="1"/>
          </p:cNvSpPr>
          <p:nvPr>
            <p:ph type="dt" sz="half" idx="10"/>
          </p:nvPr>
        </p:nvSpPr>
        <p:spPr/>
        <p:txBody>
          <a:bodyPr/>
          <a:lstStyle/>
          <a:p>
            <a:endParaRPr lang="en-GB" noProof="0" dirty="0"/>
          </a:p>
        </p:txBody>
      </p:sp>
      <p:sp>
        <p:nvSpPr>
          <p:cNvPr id="4" name="Footer Placeholder 3"/>
          <p:cNvSpPr>
            <a:spLocks noGrp="1"/>
          </p:cNvSpPr>
          <p:nvPr>
            <p:ph type="ftr" sz="quarter" idx="11"/>
          </p:nvPr>
        </p:nvSpPr>
        <p:spPr/>
        <p:txBody>
          <a:bodyPr/>
          <a:lstStyle/>
          <a:p>
            <a:endParaRPr lang="en-GB" noProof="0" dirty="0"/>
          </a:p>
        </p:txBody>
      </p:sp>
      <p:sp>
        <p:nvSpPr>
          <p:cNvPr id="5" name="Slide Number Placeholder 4"/>
          <p:cNvSpPr>
            <a:spLocks noGrp="1"/>
          </p:cNvSpPr>
          <p:nvPr>
            <p:ph type="sldNum" sz="quarter" idx="12"/>
          </p:nvPr>
        </p:nvSpPr>
        <p:spPr/>
        <p:txBody>
          <a:bodyPr/>
          <a:lstStyle/>
          <a:p>
            <a:fld id="{5BA07366-CB75-4AA8-9E5B-928B849F427C}" type="slidenum">
              <a:rPr lang="en-GB" noProof="0" smtClean="0"/>
              <a:pPr/>
              <a:t>‹#›</a:t>
            </a:fld>
            <a:endParaRPr lang="en-GB" noProof="0" dirty="0"/>
          </a:p>
        </p:txBody>
      </p:sp>
      <p:cxnSp>
        <p:nvCxnSpPr>
          <p:cNvPr id="7" name="Straight Connector 6"/>
          <p:cNvCxnSpPr/>
          <p:nvPr userDrawn="1"/>
        </p:nvCxnSpPr>
        <p:spPr>
          <a:xfrm>
            <a:off x="0" y="3319536"/>
            <a:ext cx="11857567" cy="0"/>
          </a:xfrm>
          <a:prstGeom prst="line">
            <a:avLst/>
          </a:prstGeom>
          <a:ln w="2794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3"/>
          </p:nvPr>
        </p:nvSpPr>
        <p:spPr>
          <a:xfrm>
            <a:off x="334430" y="3518053"/>
            <a:ext cx="8593669" cy="216024"/>
          </a:xfrm>
        </p:spPr>
        <p:txBody>
          <a:bodyPr anchor="b" anchorCtr="0">
            <a:noAutofit/>
          </a:bodyPr>
          <a:lstStyle>
            <a:lvl1pPr marL="0" indent="0">
              <a:lnSpc>
                <a:spcPct val="100000"/>
              </a:lnSpc>
              <a:buNone/>
              <a:defRPr sz="1400" b="1">
                <a:solidFill>
                  <a:schemeClr val="tx1"/>
                </a:solidFill>
              </a:defRPr>
            </a:lvl1pPr>
          </a:lstStyle>
          <a:p>
            <a:pPr lvl="0"/>
            <a:r>
              <a:rPr lang="en-GB"/>
              <a:t>Edit Master text styles</a:t>
            </a:r>
            <a:endParaRPr lang="en-GB" dirty="0"/>
          </a:p>
        </p:txBody>
      </p:sp>
      <p:sp>
        <p:nvSpPr>
          <p:cNvPr id="11" name="Text Placeholder 9"/>
          <p:cNvSpPr>
            <a:spLocks noGrp="1"/>
          </p:cNvSpPr>
          <p:nvPr>
            <p:ph type="body" sz="quarter" idx="14" hasCustomPrompt="1"/>
          </p:nvPr>
        </p:nvSpPr>
        <p:spPr>
          <a:xfrm>
            <a:off x="334430" y="3803626"/>
            <a:ext cx="8593669" cy="276880"/>
          </a:xfrm>
        </p:spPr>
        <p:txBody>
          <a:bodyPr anchor="t" anchorCtr="0">
            <a:noAutofit/>
          </a:bodyPr>
          <a:lstStyle>
            <a:lvl1pPr marL="0" indent="0">
              <a:lnSpc>
                <a:spcPct val="100000"/>
              </a:lnSpc>
              <a:buNone/>
              <a:defRPr sz="1400" b="0">
                <a:solidFill>
                  <a:schemeClr val="tx1"/>
                </a:solidFill>
              </a:defRPr>
            </a:lvl1pPr>
          </a:lstStyle>
          <a:p>
            <a:pPr lvl="0"/>
            <a:r>
              <a:rPr lang="en-GB" dirty="0"/>
              <a:t>Insert Email address</a:t>
            </a:r>
          </a:p>
        </p:txBody>
      </p:sp>
      <p:sp>
        <p:nvSpPr>
          <p:cNvPr id="12" name="Text Placeholder 9"/>
          <p:cNvSpPr>
            <a:spLocks noGrp="1"/>
          </p:cNvSpPr>
          <p:nvPr>
            <p:ph type="body" sz="quarter" idx="15" hasCustomPrompt="1"/>
          </p:nvPr>
        </p:nvSpPr>
        <p:spPr>
          <a:xfrm>
            <a:off x="334430" y="4080506"/>
            <a:ext cx="8593669" cy="320602"/>
          </a:xfrm>
        </p:spPr>
        <p:txBody>
          <a:bodyPr anchor="t" anchorCtr="0">
            <a:noAutofit/>
          </a:bodyPr>
          <a:lstStyle>
            <a:lvl1pPr marL="0" indent="0">
              <a:lnSpc>
                <a:spcPct val="100000"/>
              </a:lnSpc>
              <a:buNone/>
              <a:defRPr sz="1400" b="0">
                <a:solidFill>
                  <a:schemeClr val="tx1"/>
                </a:solidFill>
              </a:defRPr>
            </a:lvl1pPr>
          </a:lstStyle>
          <a:p>
            <a:pPr lvl="0"/>
            <a:r>
              <a:rPr lang="en-GB" dirty="0"/>
              <a:t>Insert Telephone number</a:t>
            </a:r>
          </a:p>
        </p:txBody>
      </p:sp>
      <p:sp>
        <p:nvSpPr>
          <p:cNvPr id="13" name="TextBox 12"/>
          <p:cNvSpPr txBox="1"/>
          <p:nvPr userDrawn="1"/>
        </p:nvSpPr>
        <p:spPr>
          <a:xfrm>
            <a:off x="334434" y="5769261"/>
            <a:ext cx="2727545" cy="153888"/>
          </a:xfrm>
          <a:prstGeom prst="rect">
            <a:avLst/>
          </a:prstGeom>
          <a:noFill/>
        </p:spPr>
        <p:txBody>
          <a:bodyPr wrap="square" lIns="0" tIns="0" rIns="0" bIns="0" rtlCol="0">
            <a:spAutoFit/>
          </a:bodyPr>
          <a:lstStyle/>
          <a:p>
            <a:pPr algn="l"/>
            <a:r>
              <a:rPr lang="en-GB" sz="1000" b="1" cap="all" baseline="0" noProof="1">
                <a:solidFill>
                  <a:schemeClr val="accent2"/>
                </a:solidFill>
              </a:rPr>
              <a:t>Safer, smarter, greener</a:t>
            </a:r>
          </a:p>
        </p:txBody>
      </p:sp>
      <p:sp>
        <p:nvSpPr>
          <p:cNvPr id="14" name="TextBox 13"/>
          <p:cNvSpPr txBox="1"/>
          <p:nvPr userDrawn="1"/>
        </p:nvSpPr>
        <p:spPr>
          <a:xfrm>
            <a:off x="332885" y="4869160"/>
            <a:ext cx="2727545" cy="215444"/>
          </a:xfrm>
          <a:prstGeom prst="rect">
            <a:avLst/>
          </a:prstGeom>
          <a:noFill/>
        </p:spPr>
        <p:txBody>
          <a:bodyPr wrap="square" lIns="0" tIns="0" rIns="0" bIns="0" rtlCol="0">
            <a:spAutoFit/>
          </a:bodyPr>
          <a:lstStyle/>
          <a:p>
            <a:pPr algn="l"/>
            <a:r>
              <a:rPr lang="en-GB" sz="1400" b="1" cap="none" baseline="0" noProof="1">
                <a:solidFill>
                  <a:schemeClr val="tx1"/>
                </a:solidFill>
              </a:rPr>
              <a:t>www.dnvgl.com</a:t>
            </a:r>
          </a:p>
        </p:txBody>
      </p:sp>
      <p:sp>
        <p:nvSpPr>
          <p:cNvPr id="15" name="Slide Number Placeholder 5">
            <a:extLst>
              <a:ext uri="{FF2B5EF4-FFF2-40B4-BE49-F238E27FC236}">
                <a16:creationId xmlns:a16="http://schemas.microsoft.com/office/drawing/2014/main" id="{044DC3E0-F7AD-4156-9AC3-7521913560CB}"/>
              </a:ext>
            </a:extLst>
          </p:cNvPr>
          <p:cNvSpPr txBox="1">
            <a:spLocks/>
          </p:cNvSpPr>
          <p:nvPr userDrawn="1"/>
        </p:nvSpPr>
        <p:spPr>
          <a:xfrm>
            <a:off x="7464152" y="5446066"/>
            <a:ext cx="4380845" cy="467372"/>
          </a:xfrm>
          <a:prstGeom prst="rect">
            <a:avLst/>
          </a:prstGeom>
        </p:spPr>
        <p:txBody>
          <a:bodyPr vert="horz" lIns="0" tIns="0" rIns="0" bIns="0" rtlCol="0" anchor="b" anchorCtr="0">
            <a:normAutofit/>
          </a:bodyPr>
          <a:lstStyle>
            <a:defPPr>
              <a:defRPr lang="da-DK"/>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dirty="0">
                <a:solidFill>
                  <a:schemeClr val="bg1">
                    <a:lumMod val="75000"/>
                  </a:schemeClr>
                </a:solidFill>
              </a:rPr>
              <a:t>The trademarks DNV GL</a:t>
            </a:r>
            <a:r>
              <a:rPr lang="en-GB" baseline="30000" dirty="0">
                <a:solidFill>
                  <a:schemeClr val="bg1">
                    <a:lumMod val="75000"/>
                  </a:schemeClr>
                </a:solidFill>
              </a:rPr>
              <a:t>®</a:t>
            </a:r>
            <a:r>
              <a:rPr lang="en-GB" dirty="0">
                <a:solidFill>
                  <a:schemeClr val="bg1">
                    <a:lumMod val="75000"/>
                  </a:schemeClr>
                </a:solidFill>
              </a:rPr>
              <a:t>, DNV</a:t>
            </a:r>
            <a:r>
              <a:rPr lang="en-GB" baseline="30000" dirty="0">
                <a:solidFill>
                  <a:schemeClr val="bg1">
                    <a:lumMod val="75000"/>
                  </a:schemeClr>
                </a:solidFill>
              </a:rPr>
              <a:t>®</a:t>
            </a:r>
            <a:r>
              <a:rPr lang="en-GB" dirty="0">
                <a:solidFill>
                  <a:schemeClr val="bg1">
                    <a:lumMod val="75000"/>
                  </a:schemeClr>
                </a:solidFill>
              </a:rPr>
              <a:t>, the Horizon Graphic and Det Norske Veritas</a:t>
            </a:r>
            <a:r>
              <a:rPr lang="en-GB" baseline="30000" dirty="0">
                <a:solidFill>
                  <a:schemeClr val="bg1">
                    <a:lumMod val="75000"/>
                  </a:schemeClr>
                </a:solidFill>
              </a:rPr>
              <a:t>®</a:t>
            </a:r>
            <a:r>
              <a:rPr lang="en-GB" dirty="0">
                <a:solidFill>
                  <a:schemeClr val="bg1">
                    <a:lumMod val="75000"/>
                  </a:schemeClr>
                </a:solidFill>
              </a:rPr>
              <a:t> </a:t>
            </a:r>
            <a:br>
              <a:rPr lang="en-GB" dirty="0">
                <a:solidFill>
                  <a:schemeClr val="bg1">
                    <a:lumMod val="75000"/>
                  </a:schemeClr>
                </a:solidFill>
              </a:rPr>
            </a:br>
            <a:r>
              <a:rPr lang="en-GB" dirty="0">
                <a:solidFill>
                  <a:schemeClr val="bg1">
                    <a:lumMod val="75000"/>
                  </a:schemeClr>
                </a:solidFill>
              </a:rPr>
              <a:t>are the properties of companies in the Det Norske Veritas group. All rights reserved.</a:t>
            </a:r>
          </a:p>
        </p:txBody>
      </p:sp>
    </p:spTree>
    <p:extLst>
      <p:ext uri="{BB962C8B-B14F-4D97-AF65-F5344CB8AC3E}">
        <p14:creationId xmlns:p14="http://schemas.microsoft.com/office/powerpoint/2010/main" val="38148798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GB"/>
              <a:t>Click to edit Master title style</a:t>
            </a:r>
            <a:endParaRPr lang="en-GB" dirty="0"/>
          </a:p>
        </p:txBody>
      </p:sp>
      <p:sp>
        <p:nvSpPr>
          <p:cNvPr id="3" name="Text Placeholder 2"/>
          <p:cNvSpPr>
            <a:spLocks noGrp="1"/>
          </p:cNvSpPr>
          <p:nvPr>
            <p:ph type="body" sz="quarter" idx="10"/>
          </p:nvPr>
        </p:nvSpPr>
        <p:spPr>
          <a:xfrm>
            <a:off x="584200" y="1435497"/>
            <a:ext cx="11018520" cy="2308324"/>
          </a:xfrm>
        </p:spPr>
        <p:txBody>
          <a:body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Tree>
    <p:extLst>
      <p:ext uri="{BB962C8B-B14F-4D97-AF65-F5344CB8AC3E}">
        <p14:creationId xmlns:p14="http://schemas.microsoft.com/office/powerpoint/2010/main" val="2733926113"/>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p>
        </p:txBody>
      </p:sp>
      <p:sp>
        <p:nvSpPr>
          <p:cNvPr id="3" name="Date Placeholder 2"/>
          <p:cNvSpPr>
            <a:spLocks noGrp="1"/>
          </p:cNvSpPr>
          <p:nvPr>
            <p:ph type="dt" sz="half" idx="10"/>
          </p:nvPr>
        </p:nvSpPr>
        <p:spPr/>
        <p:txBody>
          <a:bodyPr/>
          <a:lstStyle/>
          <a:p>
            <a:endParaRPr lang="en-GB" noProof="0" dirty="0"/>
          </a:p>
        </p:txBody>
      </p:sp>
      <p:sp>
        <p:nvSpPr>
          <p:cNvPr id="4" name="Footer Placeholder 3"/>
          <p:cNvSpPr>
            <a:spLocks noGrp="1"/>
          </p:cNvSpPr>
          <p:nvPr>
            <p:ph type="ftr" sz="quarter" idx="11"/>
          </p:nvPr>
        </p:nvSpPr>
        <p:spPr/>
        <p:txBody>
          <a:bodyPr/>
          <a:lstStyle/>
          <a:p>
            <a:endParaRPr lang="en-GB" noProof="0" dirty="0"/>
          </a:p>
        </p:txBody>
      </p:sp>
      <p:sp>
        <p:nvSpPr>
          <p:cNvPr id="5" name="Slide Number Placeholder 4"/>
          <p:cNvSpPr>
            <a:spLocks noGrp="1"/>
          </p:cNvSpPr>
          <p:nvPr>
            <p:ph type="sldNum" sz="quarter" idx="12"/>
          </p:nvPr>
        </p:nvSpPr>
        <p:spPr/>
        <p:txBody>
          <a:bodyPr/>
          <a:lstStyle/>
          <a:p>
            <a:fld id="{5BA07366-CB75-4AA8-9E5B-928B849F427C}" type="slidenum">
              <a:rPr lang="en-GB" noProof="0" smtClean="0"/>
              <a:pPr/>
              <a:t>‹#›</a:t>
            </a:fld>
            <a:endParaRPr lang="en-GB" noProof="0" dirty="0"/>
          </a:p>
        </p:txBody>
      </p:sp>
      <p:sp>
        <p:nvSpPr>
          <p:cNvPr id="7" name="Text Placeholder 6"/>
          <p:cNvSpPr>
            <a:spLocks noGrp="1"/>
          </p:cNvSpPr>
          <p:nvPr>
            <p:ph type="body" sz="quarter" idx="13"/>
          </p:nvPr>
        </p:nvSpPr>
        <p:spPr>
          <a:xfrm>
            <a:off x="334432" y="1268413"/>
            <a:ext cx="11522209" cy="4645025"/>
          </a:xfrm>
        </p:spPr>
        <p:txBody>
          <a:bodyPr/>
          <a:lstStyle>
            <a:lvl1pPr marL="342900" indent="-342900">
              <a:lnSpc>
                <a:spcPct val="100000"/>
              </a:lnSpc>
              <a:spcBef>
                <a:spcPts val="1200"/>
              </a:spcBef>
              <a:buClr>
                <a:srgbClr val="333333"/>
              </a:buClr>
              <a:buFont typeface="+mj-lt"/>
              <a:buAutoNum type="arabicPeriod"/>
              <a:defRPr b="1"/>
            </a:lvl1pPr>
            <a:lvl2pPr marL="522000" indent="-180000">
              <a:buFont typeface="Wingdings" panose="05000000000000000000" pitchFamily="2" charset="2"/>
              <a:buChar char="§"/>
              <a:defRPr/>
            </a:lvl2pPr>
            <a:lvl3pPr marL="738000">
              <a:defRPr/>
            </a:lvl3pPr>
          </a:lstStyle>
          <a:p>
            <a:pPr lvl="0"/>
            <a:r>
              <a:rPr lang="en-GB" dirty="0"/>
              <a:t>Click to edit Master text styles</a:t>
            </a:r>
          </a:p>
          <a:p>
            <a:pPr lvl="1"/>
            <a:r>
              <a:rPr lang="en-GB" dirty="0"/>
              <a:t>Second level</a:t>
            </a:r>
          </a:p>
          <a:p>
            <a:pPr lvl="2"/>
            <a:r>
              <a:rPr lang="en-GB" dirty="0"/>
              <a:t>Third level</a:t>
            </a:r>
          </a:p>
        </p:txBody>
      </p:sp>
    </p:spTree>
    <p:extLst>
      <p:ext uri="{BB962C8B-B14F-4D97-AF65-F5344CB8AC3E}">
        <p14:creationId xmlns:p14="http://schemas.microsoft.com/office/powerpoint/2010/main" val="677404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BA07366-CB75-4AA8-9E5B-928B849F427C}" type="slidenum">
              <a:rPr lang="en-GB" smtClean="0"/>
              <a:t>‹#›</a:t>
            </a:fld>
            <a:endParaRPr lang="en-GB" dirty="0"/>
          </a:p>
        </p:txBody>
      </p:sp>
    </p:spTree>
    <p:extLst>
      <p:ext uri="{BB962C8B-B14F-4D97-AF65-F5344CB8AC3E}">
        <p14:creationId xmlns:p14="http://schemas.microsoft.com/office/powerpoint/2010/main" val="1414795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elcome slide">
    <p:spTree>
      <p:nvGrpSpPr>
        <p:cNvPr id="1" name=""/>
        <p:cNvGrpSpPr/>
        <p:nvPr/>
      </p:nvGrpSpPr>
      <p:grpSpPr>
        <a:xfrm>
          <a:off x="0" y="0"/>
          <a:ext cx="0" cy="0"/>
          <a:chOff x="0" y="0"/>
          <a:chExt cx="0" cy="0"/>
        </a:xfrm>
      </p:grpSpPr>
      <p:sp>
        <p:nvSpPr>
          <p:cNvPr id="7" name="Rectangle 6"/>
          <p:cNvSpPr/>
          <p:nvPr userDrawn="1"/>
        </p:nvSpPr>
        <p:spPr>
          <a:xfrm>
            <a:off x="0" y="0"/>
            <a:ext cx="12192000" cy="68550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tangle 14"/>
          <p:cNvSpPr/>
          <p:nvPr userDrawn="1"/>
        </p:nvSpPr>
        <p:spPr>
          <a:xfrm>
            <a:off x="0" y="1125538"/>
            <a:ext cx="11857567" cy="34777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334432" y="1728000"/>
            <a:ext cx="11090160" cy="1909957"/>
          </a:xfrm>
        </p:spPr>
        <p:txBody>
          <a:bodyPr anchor="t" anchorCtr="0">
            <a:noAutofit/>
          </a:bodyPr>
          <a:lstStyle>
            <a:lvl1pPr>
              <a:lnSpc>
                <a:spcPct val="91000"/>
              </a:lnSpc>
              <a:defRPr sz="3600">
                <a:solidFill>
                  <a:schemeClr val="bg1"/>
                </a:solidFill>
              </a:defRPr>
            </a:lvl1pPr>
          </a:lstStyle>
          <a:p>
            <a:r>
              <a:rPr lang="en-GB"/>
              <a:t>Click to edit Master title style</a:t>
            </a:r>
            <a:endParaRPr lang="en-GB" dirty="0"/>
          </a:p>
        </p:txBody>
      </p:sp>
      <p:cxnSp>
        <p:nvCxnSpPr>
          <p:cNvPr id="17" name="Straight Connector 16"/>
          <p:cNvCxnSpPr/>
          <p:nvPr userDrawn="1"/>
        </p:nvCxnSpPr>
        <p:spPr>
          <a:xfrm>
            <a:off x="0" y="4503543"/>
            <a:ext cx="11857567" cy="0"/>
          </a:xfrm>
          <a:prstGeom prst="line">
            <a:avLst/>
          </a:prstGeom>
          <a:ln w="27940">
            <a:solidFill>
              <a:schemeClr val="bg1"/>
            </a:solidFill>
          </a:ln>
        </p:spPr>
        <p:style>
          <a:lnRef idx="1">
            <a:schemeClr val="accent1"/>
          </a:lnRef>
          <a:fillRef idx="0">
            <a:schemeClr val="accent1"/>
          </a:fillRef>
          <a:effectRef idx="0">
            <a:schemeClr val="accent1"/>
          </a:effectRef>
          <a:fontRef idx="minor">
            <a:schemeClr val="tx1"/>
          </a:fontRef>
        </p:style>
      </p:cxnSp>
      <p:pic>
        <p:nvPicPr>
          <p:cNvPr id="18" name="Picture 3" descr="U:\DNV\New upgrading projects received September 2013\PPT project assigned September 2013-\work\A4 PPT logos.emf"/>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31220" r="1"/>
          <a:stretch/>
        </p:blipFill>
        <p:spPr bwMode="auto">
          <a:xfrm>
            <a:off x="1" y="260350"/>
            <a:ext cx="11857037" cy="591733"/>
          </a:xfrm>
          <a:prstGeom prst="rect">
            <a:avLst/>
          </a:prstGeom>
          <a:noFill/>
          <a:extLst>
            <a:ext uri="{909E8E84-426E-40DD-AFC4-6F175D3DCCD1}">
              <a14:hiddenFill xmlns:a14="http://schemas.microsoft.com/office/drawing/2010/main">
                <a:solidFill>
                  <a:srgbClr val="FFFFFF"/>
                </a:solidFill>
              </a14:hiddenFill>
            </a:ext>
          </a:extLst>
        </p:spPr>
      </p:pic>
      <p:cxnSp>
        <p:nvCxnSpPr>
          <p:cNvPr id="21" name="Straight Connector 20"/>
          <p:cNvCxnSpPr/>
          <p:nvPr userDrawn="1"/>
        </p:nvCxnSpPr>
        <p:spPr>
          <a:xfrm>
            <a:off x="0" y="6195600"/>
            <a:ext cx="11857567" cy="0"/>
          </a:xfrm>
          <a:prstGeom prst="line">
            <a:avLst/>
          </a:prstGeom>
          <a:ln w="6350">
            <a:solidFill>
              <a:srgbClr val="4D4D4D"/>
            </a:solidFill>
          </a:ln>
        </p:spPr>
        <p:style>
          <a:lnRef idx="1">
            <a:schemeClr val="accent1"/>
          </a:lnRef>
          <a:fillRef idx="0">
            <a:schemeClr val="accent1"/>
          </a:fillRef>
          <a:effectRef idx="0">
            <a:schemeClr val="accent1"/>
          </a:effectRef>
          <a:fontRef idx="minor">
            <a:schemeClr val="tx1"/>
          </a:fontRef>
        </p:style>
      </p:cxnSp>
      <p:sp>
        <p:nvSpPr>
          <p:cNvPr id="11" name="Date Placeholder 10"/>
          <p:cNvSpPr>
            <a:spLocks noGrp="1"/>
          </p:cNvSpPr>
          <p:nvPr>
            <p:ph type="dt" sz="half" idx="15"/>
          </p:nvPr>
        </p:nvSpPr>
        <p:spPr/>
        <p:txBody>
          <a:bodyPr/>
          <a:lstStyle/>
          <a:p>
            <a:endParaRPr lang="en-GB" dirty="0"/>
          </a:p>
        </p:txBody>
      </p:sp>
      <p:sp>
        <p:nvSpPr>
          <p:cNvPr id="12" name="Footer Placeholder 11"/>
          <p:cNvSpPr>
            <a:spLocks noGrp="1"/>
          </p:cNvSpPr>
          <p:nvPr>
            <p:ph type="ftr" sz="quarter" idx="16"/>
          </p:nvPr>
        </p:nvSpPr>
        <p:spPr/>
        <p:txBody>
          <a:bodyPr/>
          <a:lstStyle/>
          <a:p>
            <a:endParaRPr lang="en-GB" dirty="0"/>
          </a:p>
        </p:txBody>
      </p:sp>
      <p:sp>
        <p:nvSpPr>
          <p:cNvPr id="13" name="Slide Number Placeholder 12"/>
          <p:cNvSpPr>
            <a:spLocks noGrp="1"/>
          </p:cNvSpPr>
          <p:nvPr>
            <p:ph type="sldNum" sz="quarter" idx="17"/>
          </p:nvPr>
        </p:nvSpPr>
        <p:spPr/>
        <p:txBody>
          <a:bodyPr/>
          <a:lstStyle/>
          <a:p>
            <a:fld id="{5BA07366-CB75-4AA8-9E5B-928B849F427C}" type="slidenum">
              <a:rPr lang="en-GB" smtClean="0"/>
              <a:pPr/>
              <a:t>‹#›</a:t>
            </a:fld>
            <a:endParaRPr lang="en-GB" dirty="0"/>
          </a:p>
        </p:txBody>
      </p:sp>
      <p:sp>
        <p:nvSpPr>
          <p:cNvPr id="24" name="TextBox 23"/>
          <p:cNvSpPr txBox="1"/>
          <p:nvPr userDrawn="1"/>
        </p:nvSpPr>
        <p:spPr>
          <a:xfrm>
            <a:off x="9131301" y="6481529"/>
            <a:ext cx="2727545" cy="153888"/>
          </a:xfrm>
          <a:prstGeom prst="rect">
            <a:avLst/>
          </a:prstGeom>
          <a:noFill/>
        </p:spPr>
        <p:txBody>
          <a:bodyPr wrap="square" lIns="0" tIns="0" rIns="0" bIns="0" rtlCol="0">
            <a:spAutoFit/>
          </a:bodyPr>
          <a:lstStyle/>
          <a:p>
            <a:pPr algn="r"/>
            <a:r>
              <a:rPr lang="en-GB" sz="1000" b="1" cap="all" baseline="0" noProof="1">
                <a:solidFill>
                  <a:schemeClr val="accent2"/>
                </a:solidFill>
              </a:rPr>
              <a:t>Safer, smarter, greener</a:t>
            </a:r>
          </a:p>
        </p:txBody>
      </p:sp>
      <p:sp>
        <p:nvSpPr>
          <p:cNvPr id="20" name="SD_FLD_Copyright"/>
          <p:cNvSpPr txBox="1"/>
          <p:nvPr userDrawn="1"/>
        </p:nvSpPr>
        <p:spPr>
          <a:xfrm>
            <a:off x="610899" y="6508357"/>
            <a:ext cx="540212" cy="123111"/>
          </a:xfrm>
          <a:prstGeom prst="rect">
            <a:avLst/>
          </a:prstGeom>
          <a:noFill/>
        </p:spPr>
        <p:txBody>
          <a:bodyPr wrap="none" lIns="0" tIns="0" rIns="0" bIns="0" rtlCol="0">
            <a:spAutoFit/>
          </a:bodyPr>
          <a:lstStyle/>
          <a:p>
            <a:r>
              <a:rPr lang="en-GB" sz="800" noProof="0" dirty="0">
                <a:solidFill>
                  <a:schemeClr val="tx1"/>
                </a:solidFill>
              </a:rPr>
              <a:t>DNV GL ©</a:t>
            </a:r>
          </a:p>
        </p:txBody>
      </p:sp>
      <p:sp>
        <p:nvSpPr>
          <p:cNvPr id="19" name="SD_FLD_DocumentDate"/>
          <p:cNvSpPr txBox="1">
            <a:spLocks noChangeArrowheads="1"/>
          </p:cNvSpPr>
          <p:nvPr userDrawn="1"/>
        </p:nvSpPr>
        <p:spPr bwMode="auto">
          <a:xfrm>
            <a:off x="2255572" y="6508356"/>
            <a:ext cx="3740415" cy="1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spcBef>
                <a:spcPct val="50000"/>
              </a:spcBef>
            </a:pPr>
            <a:r>
              <a:rPr lang="en-GB" altLang="ja-JP" sz="800">
                <a:solidFill>
                  <a:schemeClr val="tx1"/>
                </a:solidFill>
                <a:ea typeface="ＭＳ Ｐゴシック" charset="-128"/>
                <a:cs typeface="Arial" charset="0"/>
              </a:rPr>
              <a:t>04 December 2017</a:t>
            </a:r>
            <a:endParaRPr lang="en-GB" altLang="ja-JP" sz="800" dirty="0">
              <a:solidFill>
                <a:schemeClr val="tx1"/>
              </a:solidFill>
              <a:ea typeface="ＭＳ Ｐゴシック" charset="-128"/>
              <a:cs typeface="Arial" charset="0"/>
            </a:endParaRPr>
          </a:p>
        </p:txBody>
      </p:sp>
      <p:sp>
        <p:nvSpPr>
          <p:cNvPr id="22" name="SD_FLD_Confidentiality"/>
          <p:cNvSpPr/>
          <p:nvPr userDrawn="1"/>
        </p:nvSpPr>
        <p:spPr>
          <a:xfrm>
            <a:off x="334433" y="6022832"/>
            <a:ext cx="2845013" cy="16031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l" defTabSz="914400" rtl="0" eaLnBrk="1" latinLnBrk="0" hangingPunct="1">
              <a:lnSpc>
                <a:spcPct val="113000"/>
              </a:lnSpc>
              <a:spcBef>
                <a:spcPts val="600"/>
              </a:spcBef>
            </a:pPr>
            <a:endParaRPr lang="en-GB" sz="800" b="1" kern="1200" dirty="0">
              <a:solidFill>
                <a:srgbClr val="000000"/>
              </a:solidFill>
              <a:latin typeface="+mn-lt"/>
              <a:ea typeface="+mn-ea"/>
              <a:cs typeface="+mn-cs"/>
            </a:endParaRPr>
          </a:p>
        </p:txBody>
      </p:sp>
      <p:sp>
        <p:nvSpPr>
          <p:cNvPr id="25" name="SD_FLD_BusinessAreaName"/>
          <p:cNvSpPr/>
          <p:nvPr userDrawn="1"/>
        </p:nvSpPr>
        <p:spPr>
          <a:xfrm>
            <a:off x="334431" y="1360800"/>
            <a:ext cx="8593669" cy="209126"/>
          </a:xfrm>
          <a:prstGeom prst="rect">
            <a:avLst/>
          </a:prstGeom>
          <a:no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lnSpc>
                <a:spcPct val="113000"/>
              </a:lnSpc>
              <a:spcBef>
                <a:spcPts val="600"/>
              </a:spcBef>
            </a:pPr>
            <a:endParaRPr lang="en-GB" sz="1200" b="1" kern="1200" cap="all" baseline="0" dirty="0">
              <a:solidFill>
                <a:schemeClr val="bg1"/>
              </a:solidFill>
              <a:latin typeface="+mn-lt"/>
              <a:ea typeface="+mn-ea"/>
              <a:cs typeface="+mn-cs"/>
            </a:endParaRPr>
          </a:p>
        </p:txBody>
      </p:sp>
      <p:sp>
        <p:nvSpPr>
          <p:cNvPr id="23" name="SD_FLD_Draft" hidden="1"/>
          <p:cNvSpPr txBox="1">
            <a:spLocks noChangeArrowheads="1"/>
          </p:cNvSpPr>
          <p:nvPr userDrawn="1"/>
        </p:nvSpPr>
        <p:spPr bwMode="auto">
          <a:xfrm>
            <a:off x="5340350" y="5927025"/>
            <a:ext cx="1511300" cy="238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ctr">
              <a:spcBef>
                <a:spcPct val="50000"/>
              </a:spcBef>
            </a:pPr>
            <a:r>
              <a:rPr lang="en-GB" altLang="ja-JP" sz="1600" b="0" cap="all" baseline="0" dirty="0">
                <a:solidFill>
                  <a:srgbClr val="C4262E"/>
                </a:solidFill>
                <a:ea typeface="ＭＳ Ｐゴシック" charset="-128"/>
                <a:cs typeface="Arial" charset="0"/>
              </a:rPr>
              <a:t>DRAFT</a:t>
            </a:r>
          </a:p>
        </p:txBody>
      </p:sp>
    </p:spTree>
    <p:extLst>
      <p:ext uri="{BB962C8B-B14F-4D97-AF65-F5344CB8AC3E}">
        <p14:creationId xmlns:p14="http://schemas.microsoft.com/office/powerpoint/2010/main" val="1677483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elcome slide with image">
    <p:spTree>
      <p:nvGrpSpPr>
        <p:cNvPr id="1" name=""/>
        <p:cNvGrpSpPr/>
        <p:nvPr/>
      </p:nvGrpSpPr>
      <p:grpSpPr>
        <a:xfrm>
          <a:off x="0" y="0"/>
          <a:ext cx="0" cy="0"/>
          <a:chOff x="0" y="0"/>
          <a:chExt cx="0" cy="0"/>
        </a:xfrm>
      </p:grpSpPr>
      <p:sp>
        <p:nvSpPr>
          <p:cNvPr id="7" name="Rectangle 6"/>
          <p:cNvSpPr/>
          <p:nvPr userDrawn="1"/>
        </p:nvSpPr>
        <p:spPr>
          <a:xfrm>
            <a:off x="0" y="0"/>
            <a:ext cx="12192000" cy="68550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Picture Placeholder 7"/>
          <p:cNvSpPr>
            <a:spLocks noGrp="1"/>
          </p:cNvSpPr>
          <p:nvPr>
            <p:ph type="pic" sz="quarter" idx="15"/>
          </p:nvPr>
        </p:nvSpPr>
        <p:spPr>
          <a:xfrm>
            <a:off x="0" y="1126596"/>
            <a:ext cx="11857565" cy="2970000"/>
          </a:xfrm>
          <a:solidFill>
            <a:schemeClr val="bg2">
              <a:lumMod val="40000"/>
              <a:lumOff val="60000"/>
            </a:schemeClr>
          </a:solidFill>
        </p:spPr>
        <p:txBody>
          <a:bodyPr/>
          <a:lstStyle>
            <a:lvl1pPr marL="0" indent="0" algn="ctr">
              <a:buFontTx/>
              <a:buNone/>
              <a:defRPr b="0"/>
            </a:lvl1pPr>
          </a:lstStyle>
          <a:p>
            <a:r>
              <a:rPr lang="en-GB"/>
              <a:t>Click icon to add picture</a:t>
            </a:r>
            <a:endParaRPr lang="en-GB" dirty="0"/>
          </a:p>
        </p:txBody>
      </p:sp>
      <p:sp>
        <p:nvSpPr>
          <p:cNvPr id="15" name="Rectangle 14"/>
          <p:cNvSpPr/>
          <p:nvPr userDrawn="1"/>
        </p:nvSpPr>
        <p:spPr>
          <a:xfrm>
            <a:off x="1" y="4121994"/>
            <a:ext cx="11857038" cy="179144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334432" y="4719836"/>
            <a:ext cx="11090160" cy="1037283"/>
          </a:xfrm>
        </p:spPr>
        <p:txBody>
          <a:bodyPr anchor="t" anchorCtr="0">
            <a:noAutofit/>
          </a:bodyPr>
          <a:lstStyle>
            <a:lvl1pPr>
              <a:lnSpc>
                <a:spcPct val="91000"/>
              </a:lnSpc>
              <a:defRPr sz="3600">
                <a:solidFill>
                  <a:schemeClr val="bg1"/>
                </a:solidFill>
              </a:defRPr>
            </a:lvl1pPr>
          </a:lstStyle>
          <a:p>
            <a:r>
              <a:rPr lang="en-GB"/>
              <a:t>Click to edit Master title style</a:t>
            </a:r>
            <a:endParaRPr lang="en-GB" dirty="0"/>
          </a:p>
        </p:txBody>
      </p:sp>
      <p:cxnSp>
        <p:nvCxnSpPr>
          <p:cNvPr id="17" name="Straight Connector 16"/>
          <p:cNvCxnSpPr/>
          <p:nvPr userDrawn="1"/>
        </p:nvCxnSpPr>
        <p:spPr>
          <a:xfrm>
            <a:off x="0" y="4101673"/>
            <a:ext cx="11857567" cy="0"/>
          </a:xfrm>
          <a:prstGeom prst="line">
            <a:avLst/>
          </a:prstGeom>
          <a:ln w="2794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Date Placeholder 11"/>
          <p:cNvSpPr>
            <a:spLocks noGrp="1"/>
          </p:cNvSpPr>
          <p:nvPr>
            <p:ph type="dt" sz="half" idx="16"/>
          </p:nvPr>
        </p:nvSpPr>
        <p:spPr/>
        <p:txBody>
          <a:bodyPr/>
          <a:lstStyle/>
          <a:p>
            <a:endParaRPr lang="en-GB" dirty="0"/>
          </a:p>
        </p:txBody>
      </p:sp>
      <p:sp>
        <p:nvSpPr>
          <p:cNvPr id="13" name="Footer Placeholder 12"/>
          <p:cNvSpPr>
            <a:spLocks noGrp="1"/>
          </p:cNvSpPr>
          <p:nvPr>
            <p:ph type="ftr" sz="quarter" idx="17"/>
          </p:nvPr>
        </p:nvSpPr>
        <p:spPr/>
        <p:txBody>
          <a:bodyPr/>
          <a:lstStyle/>
          <a:p>
            <a:endParaRPr lang="en-GB" dirty="0"/>
          </a:p>
        </p:txBody>
      </p:sp>
      <p:sp>
        <p:nvSpPr>
          <p:cNvPr id="18" name="Slide Number Placeholder 17"/>
          <p:cNvSpPr>
            <a:spLocks noGrp="1"/>
          </p:cNvSpPr>
          <p:nvPr>
            <p:ph type="sldNum" sz="quarter" idx="18"/>
          </p:nvPr>
        </p:nvSpPr>
        <p:spPr/>
        <p:txBody>
          <a:bodyPr/>
          <a:lstStyle/>
          <a:p>
            <a:fld id="{5BA07366-CB75-4AA8-9E5B-928B849F427C}" type="slidenum">
              <a:rPr lang="en-GB" smtClean="0"/>
              <a:pPr/>
              <a:t>‹#›</a:t>
            </a:fld>
            <a:endParaRPr lang="en-GB" dirty="0"/>
          </a:p>
        </p:txBody>
      </p:sp>
      <p:sp>
        <p:nvSpPr>
          <p:cNvPr id="23" name="TextBox 22"/>
          <p:cNvSpPr txBox="1"/>
          <p:nvPr userDrawn="1"/>
        </p:nvSpPr>
        <p:spPr>
          <a:xfrm>
            <a:off x="9131301" y="6481529"/>
            <a:ext cx="2727545" cy="153888"/>
          </a:xfrm>
          <a:prstGeom prst="rect">
            <a:avLst/>
          </a:prstGeom>
          <a:noFill/>
        </p:spPr>
        <p:txBody>
          <a:bodyPr wrap="square" lIns="0" tIns="0" rIns="0" bIns="0" rtlCol="0">
            <a:spAutoFit/>
          </a:bodyPr>
          <a:lstStyle/>
          <a:p>
            <a:pPr algn="r"/>
            <a:r>
              <a:rPr lang="en-GB" sz="1000" b="1" cap="all" baseline="0" noProof="1">
                <a:solidFill>
                  <a:schemeClr val="accent2"/>
                </a:solidFill>
              </a:rPr>
              <a:t>Safer, smarter, greener</a:t>
            </a:r>
          </a:p>
        </p:txBody>
      </p:sp>
      <p:pic>
        <p:nvPicPr>
          <p:cNvPr id="24" name="Picture 3" descr="U:\DNV\New upgrading projects received September 2013\PPT project assigned September 2013-\work\A4 PPT logos.emf"/>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31220" r="1"/>
          <a:stretch/>
        </p:blipFill>
        <p:spPr bwMode="auto">
          <a:xfrm>
            <a:off x="1" y="260350"/>
            <a:ext cx="11857037" cy="591733"/>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Straight Connector 24"/>
          <p:cNvCxnSpPr/>
          <p:nvPr userDrawn="1"/>
        </p:nvCxnSpPr>
        <p:spPr>
          <a:xfrm>
            <a:off x="0" y="6195600"/>
            <a:ext cx="11857567" cy="0"/>
          </a:xfrm>
          <a:prstGeom prst="line">
            <a:avLst/>
          </a:prstGeom>
          <a:ln w="6350">
            <a:solidFill>
              <a:srgbClr val="4D4D4D"/>
            </a:solidFill>
          </a:ln>
        </p:spPr>
        <p:style>
          <a:lnRef idx="1">
            <a:schemeClr val="accent1"/>
          </a:lnRef>
          <a:fillRef idx="0">
            <a:schemeClr val="accent1"/>
          </a:fillRef>
          <a:effectRef idx="0">
            <a:schemeClr val="accent1"/>
          </a:effectRef>
          <a:fontRef idx="minor">
            <a:schemeClr val="tx1"/>
          </a:fontRef>
        </p:style>
      </p:cxnSp>
      <p:sp>
        <p:nvSpPr>
          <p:cNvPr id="19" name="SD_FLD_Copyright"/>
          <p:cNvSpPr txBox="1"/>
          <p:nvPr userDrawn="1"/>
        </p:nvSpPr>
        <p:spPr>
          <a:xfrm>
            <a:off x="610899" y="6508357"/>
            <a:ext cx="540212" cy="123111"/>
          </a:xfrm>
          <a:prstGeom prst="rect">
            <a:avLst/>
          </a:prstGeom>
          <a:noFill/>
        </p:spPr>
        <p:txBody>
          <a:bodyPr wrap="none" lIns="0" tIns="0" rIns="0" bIns="0" rtlCol="0">
            <a:spAutoFit/>
          </a:bodyPr>
          <a:lstStyle/>
          <a:p>
            <a:r>
              <a:rPr lang="en-GB" sz="800" noProof="0" dirty="0">
                <a:solidFill>
                  <a:schemeClr val="tx1"/>
                </a:solidFill>
              </a:rPr>
              <a:t>DNV GL ©</a:t>
            </a:r>
          </a:p>
        </p:txBody>
      </p:sp>
      <p:sp>
        <p:nvSpPr>
          <p:cNvPr id="20" name="SD_FLD_Confidentiality"/>
          <p:cNvSpPr/>
          <p:nvPr userDrawn="1"/>
        </p:nvSpPr>
        <p:spPr>
          <a:xfrm>
            <a:off x="334433" y="6022832"/>
            <a:ext cx="2845013" cy="16031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l" defTabSz="914400" rtl="0" eaLnBrk="1" latinLnBrk="0" hangingPunct="1">
              <a:lnSpc>
                <a:spcPct val="113000"/>
              </a:lnSpc>
              <a:spcBef>
                <a:spcPts val="600"/>
              </a:spcBef>
            </a:pPr>
            <a:endParaRPr lang="en-GB" sz="800" b="1" kern="1200" dirty="0">
              <a:solidFill>
                <a:srgbClr val="000000"/>
              </a:solidFill>
              <a:latin typeface="+mn-lt"/>
              <a:ea typeface="+mn-ea"/>
              <a:cs typeface="+mn-cs"/>
            </a:endParaRPr>
          </a:p>
        </p:txBody>
      </p:sp>
      <p:sp>
        <p:nvSpPr>
          <p:cNvPr id="21" name="SD_FLD_DocumentDate"/>
          <p:cNvSpPr txBox="1">
            <a:spLocks noChangeArrowheads="1"/>
          </p:cNvSpPr>
          <p:nvPr userDrawn="1"/>
        </p:nvSpPr>
        <p:spPr bwMode="auto">
          <a:xfrm>
            <a:off x="2255572" y="6508356"/>
            <a:ext cx="3740415" cy="1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spcBef>
                <a:spcPct val="50000"/>
              </a:spcBef>
            </a:pPr>
            <a:r>
              <a:rPr lang="en-GB" altLang="ja-JP" sz="800">
                <a:solidFill>
                  <a:schemeClr val="tx1"/>
                </a:solidFill>
                <a:ea typeface="ＭＳ Ｐゴシック" charset="-128"/>
                <a:cs typeface="Arial" charset="0"/>
              </a:rPr>
              <a:t>04 December 2017</a:t>
            </a:r>
            <a:endParaRPr lang="en-GB" altLang="ja-JP" sz="800" dirty="0">
              <a:solidFill>
                <a:schemeClr val="tx1"/>
              </a:solidFill>
              <a:ea typeface="ＭＳ Ｐゴシック" charset="-128"/>
              <a:cs typeface="Arial" charset="0"/>
            </a:endParaRPr>
          </a:p>
        </p:txBody>
      </p:sp>
      <p:sp>
        <p:nvSpPr>
          <p:cNvPr id="26" name="SD_FLD_BusinessAreaName"/>
          <p:cNvSpPr/>
          <p:nvPr userDrawn="1"/>
        </p:nvSpPr>
        <p:spPr>
          <a:xfrm>
            <a:off x="334431" y="4352300"/>
            <a:ext cx="8593669" cy="209126"/>
          </a:xfrm>
          <a:prstGeom prst="rect">
            <a:avLst/>
          </a:prstGeom>
          <a:solidFill>
            <a:schemeClr val="accent4"/>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lnSpc>
                <a:spcPct val="113000"/>
              </a:lnSpc>
              <a:spcBef>
                <a:spcPts val="600"/>
              </a:spcBef>
            </a:pPr>
            <a:endParaRPr lang="en-GB" sz="1200" b="1" kern="1200" cap="all" baseline="0" dirty="0">
              <a:solidFill>
                <a:schemeClr val="bg1"/>
              </a:solidFill>
              <a:latin typeface="+mn-lt"/>
              <a:ea typeface="+mn-ea"/>
              <a:cs typeface="+mn-cs"/>
            </a:endParaRPr>
          </a:p>
        </p:txBody>
      </p:sp>
      <p:sp>
        <p:nvSpPr>
          <p:cNvPr id="22" name="SD_FLD_Draft" hidden="1"/>
          <p:cNvSpPr txBox="1">
            <a:spLocks noChangeArrowheads="1"/>
          </p:cNvSpPr>
          <p:nvPr userDrawn="1"/>
        </p:nvSpPr>
        <p:spPr bwMode="auto">
          <a:xfrm>
            <a:off x="5340350" y="5927025"/>
            <a:ext cx="1511300" cy="238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ctr">
              <a:spcBef>
                <a:spcPct val="50000"/>
              </a:spcBef>
            </a:pPr>
            <a:r>
              <a:rPr lang="en-GB" altLang="ja-JP" sz="1600" b="0" cap="all" baseline="0" dirty="0">
                <a:solidFill>
                  <a:srgbClr val="C4262E"/>
                </a:solidFill>
                <a:ea typeface="ＭＳ Ｐゴシック" charset="-128"/>
                <a:cs typeface="Arial" charset="0"/>
              </a:rPr>
              <a:t>DRAFT</a:t>
            </a:r>
          </a:p>
        </p:txBody>
      </p:sp>
    </p:spTree>
    <p:extLst>
      <p:ext uri="{BB962C8B-B14F-4D97-AF65-F5344CB8AC3E}">
        <p14:creationId xmlns:p14="http://schemas.microsoft.com/office/powerpoint/2010/main" val="3393400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7" name="Rectangle 6"/>
          <p:cNvSpPr/>
          <p:nvPr userDrawn="1"/>
        </p:nvSpPr>
        <p:spPr>
          <a:xfrm>
            <a:off x="0" y="0"/>
            <a:ext cx="12192000" cy="68550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Picture Placeholder 7"/>
          <p:cNvSpPr>
            <a:spLocks noGrp="1"/>
          </p:cNvSpPr>
          <p:nvPr>
            <p:ph type="pic" sz="quarter" idx="15"/>
          </p:nvPr>
        </p:nvSpPr>
        <p:spPr>
          <a:xfrm>
            <a:off x="1" y="1125538"/>
            <a:ext cx="11857037" cy="2662691"/>
          </a:xfrm>
          <a:solidFill>
            <a:schemeClr val="bg2">
              <a:lumMod val="40000"/>
              <a:lumOff val="60000"/>
            </a:schemeClr>
          </a:solidFill>
        </p:spPr>
        <p:txBody>
          <a:bodyPr/>
          <a:lstStyle>
            <a:lvl1pPr marL="0" indent="0" algn="ctr">
              <a:buNone/>
              <a:defRPr b="0"/>
            </a:lvl1pPr>
          </a:lstStyle>
          <a:p>
            <a:r>
              <a:rPr lang="en-GB"/>
              <a:t>Click icon to add picture</a:t>
            </a:r>
            <a:endParaRPr lang="en-GB" dirty="0"/>
          </a:p>
        </p:txBody>
      </p:sp>
      <p:sp>
        <p:nvSpPr>
          <p:cNvPr id="15" name="Rectangle 14"/>
          <p:cNvSpPr/>
          <p:nvPr userDrawn="1"/>
        </p:nvSpPr>
        <p:spPr>
          <a:xfrm>
            <a:off x="1" y="3810227"/>
            <a:ext cx="11857565" cy="2103211"/>
          </a:xfrm>
          <a:prstGeom prst="rect">
            <a:avLst/>
          </a:prstGeom>
          <a:solidFill>
            <a:srgbClr val="009F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334433" y="4190400"/>
            <a:ext cx="8593668" cy="736833"/>
          </a:xfrm>
        </p:spPr>
        <p:txBody>
          <a:bodyPr>
            <a:noAutofit/>
          </a:bodyPr>
          <a:lstStyle>
            <a:lvl1pPr>
              <a:lnSpc>
                <a:spcPct val="91000"/>
              </a:lnSpc>
              <a:defRPr sz="2400">
                <a:solidFill>
                  <a:schemeClr val="bg1"/>
                </a:solidFill>
              </a:defRPr>
            </a:lvl1pPr>
          </a:lstStyle>
          <a:p>
            <a:r>
              <a:rPr lang="en-GB"/>
              <a:t>Click to edit Master title style</a:t>
            </a:r>
            <a:endParaRPr lang="en-GB" dirty="0"/>
          </a:p>
        </p:txBody>
      </p:sp>
      <p:cxnSp>
        <p:nvCxnSpPr>
          <p:cNvPr id="17" name="Straight Connector 16"/>
          <p:cNvCxnSpPr/>
          <p:nvPr userDrawn="1"/>
        </p:nvCxnSpPr>
        <p:spPr>
          <a:xfrm>
            <a:off x="0" y="3798614"/>
            <a:ext cx="11857567" cy="0"/>
          </a:xfrm>
          <a:prstGeom prst="line">
            <a:avLst/>
          </a:prstGeom>
          <a:ln w="2794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Date Placeholder 7"/>
          <p:cNvSpPr>
            <a:spLocks noGrp="1"/>
          </p:cNvSpPr>
          <p:nvPr>
            <p:ph type="dt" sz="half" idx="16"/>
          </p:nvPr>
        </p:nvSpPr>
        <p:spPr/>
        <p:txBody>
          <a:bodyPr/>
          <a:lstStyle>
            <a:lvl1pPr>
              <a:defRPr>
                <a:solidFill>
                  <a:schemeClr val="bg1"/>
                </a:solidFill>
              </a:defRPr>
            </a:lvl1pPr>
          </a:lstStyle>
          <a:p>
            <a:endParaRPr lang="en-GB" dirty="0"/>
          </a:p>
        </p:txBody>
      </p:sp>
      <p:sp>
        <p:nvSpPr>
          <p:cNvPr id="10" name="Footer Placeholder 9"/>
          <p:cNvSpPr>
            <a:spLocks noGrp="1"/>
          </p:cNvSpPr>
          <p:nvPr>
            <p:ph type="ftr" sz="quarter" idx="17"/>
          </p:nvPr>
        </p:nvSpPr>
        <p:spPr/>
        <p:txBody>
          <a:bodyPr/>
          <a:lstStyle/>
          <a:p>
            <a:endParaRPr lang="en-GB" dirty="0"/>
          </a:p>
        </p:txBody>
      </p:sp>
      <p:sp>
        <p:nvSpPr>
          <p:cNvPr id="11" name="Slide Number Placeholder 10"/>
          <p:cNvSpPr>
            <a:spLocks noGrp="1"/>
          </p:cNvSpPr>
          <p:nvPr>
            <p:ph type="sldNum" sz="quarter" idx="18"/>
          </p:nvPr>
        </p:nvSpPr>
        <p:spPr/>
        <p:txBody>
          <a:bodyPr/>
          <a:lstStyle/>
          <a:p>
            <a:fld id="{5BA07366-CB75-4AA8-9E5B-928B849F427C}" type="slidenum">
              <a:rPr lang="en-GB" smtClean="0"/>
              <a:pPr/>
              <a:t>‹#›</a:t>
            </a:fld>
            <a:endParaRPr lang="en-GB" dirty="0"/>
          </a:p>
        </p:txBody>
      </p:sp>
      <p:sp>
        <p:nvSpPr>
          <p:cNvPr id="24" name="TextBox 23"/>
          <p:cNvSpPr txBox="1"/>
          <p:nvPr userDrawn="1"/>
        </p:nvSpPr>
        <p:spPr>
          <a:xfrm>
            <a:off x="9131301" y="6481529"/>
            <a:ext cx="2727545" cy="153888"/>
          </a:xfrm>
          <a:prstGeom prst="rect">
            <a:avLst/>
          </a:prstGeom>
          <a:noFill/>
        </p:spPr>
        <p:txBody>
          <a:bodyPr wrap="square" lIns="0" tIns="0" rIns="0" bIns="0" rtlCol="0">
            <a:spAutoFit/>
          </a:bodyPr>
          <a:lstStyle/>
          <a:p>
            <a:pPr algn="r"/>
            <a:r>
              <a:rPr lang="en-GB" sz="1000" b="1" cap="all" baseline="0" noProof="1">
                <a:solidFill>
                  <a:schemeClr val="accent2"/>
                </a:solidFill>
              </a:rPr>
              <a:t>Safer, smarter, greener</a:t>
            </a:r>
          </a:p>
        </p:txBody>
      </p:sp>
      <p:pic>
        <p:nvPicPr>
          <p:cNvPr id="25" name="Picture 3" descr="U:\DNV\New upgrading projects received September 2013\PPT project assigned September 2013-\work\A4 PPT logos.emf"/>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31220" r="1"/>
          <a:stretch/>
        </p:blipFill>
        <p:spPr bwMode="auto">
          <a:xfrm>
            <a:off x="1" y="260350"/>
            <a:ext cx="11857037" cy="591733"/>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Connector 25"/>
          <p:cNvCxnSpPr/>
          <p:nvPr userDrawn="1"/>
        </p:nvCxnSpPr>
        <p:spPr>
          <a:xfrm>
            <a:off x="0" y="6195600"/>
            <a:ext cx="11857567" cy="0"/>
          </a:xfrm>
          <a:prstGeom prst="line">
            <a:avLst/>
          </a:prstGeom>
          <a:ln w="6350">
            <a:solidFill>
              <a:srgbClr val="4D4D4D"/>
            </a:solidFill>
          </a:ln>
        </p:spPr>
        <p:style>
          <a:lnRef idx="1">
            <a:schemeClr val="accent1"/>
          </a:lnRef>
          <a:fillRef idx="0">
            <a:schemeClr val="accent1"/>
          </a:fillRef>
          <a:effectRef idx="0">
            <a:schemeClr val="accent1"/>
          </a:effectRef>
          <a:fontRef idx="minor">
            <a:schemeClr val="tx1"/>
          </a:fontRef>
        </p:style>
      </p:cxnSp>
      <p:sp>
        <p:nvSpPr>
          <p:cNvPr id="19" name="SD_FLD_Copyright"/>
          <p:cNvSpPr txBox="1"/>
          <p:nvPr userDrawn="1"/>
        </p:nvSpPr>
        <p:spPr>
          <a:xfrm>
            <a:off x="610899" y="6508357"/>
            <a:ext cx="540212" cy="123111"/>
          </a:xfrm>
          <a:prstGeom prst="rect">
            <a:avLst/>
          </a:prstGeom>
          <a:noFill/>
        </p:spPr>
        <p:txBody>
          <a:bodyPr wrap="none" lIns="0" tIns="0" rIns="0" bIns="0" rtlCol="0">
            <a:spAutoFit/>
          </a:bodyPr>
          <a:lstStyle/>
          <a:p>
            <a:r>
              <a:rPr lang="en-GB" sz="800" noProof="0" dirty="0">
                <a:solidFill>
                  <a:schemeClr val="tx1"/>
                </a:solidFill>
              </a:rPr>
              <a:t>DNV GL ©</a:t>
            </a:r>
          </a:p>
        </p:txBody>
      </p:sp>
      <p:sp>
        <p:nvSpPr>
          <p:cNvPr id="21" name="SD_FLD_DocumentNumber"/>
          <p:cNvSpPr txBox="1">
            <a:spLocks noChangeArrowheads="1"/>
          </p:cNvSpPr>
          <p:nvPr userDrawn="1"/>
        </p:nvSpPr>
        <p:spPr bwMode="auto">
          <a:xfrm>
            <a:off x="1886137" y="6508356"/>
            <a:ext cx="4109851" cy="180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l">
              <a:spcBef>
                <a:spcPts val="0"/>
              </a:spcBef>
            </a:pPr>
            <a:endParaRPr lang="en-GB" altLang="ja-JP" sz="800" dirty="0">
              <a:solidFill>
                <a:srgbClr val="000000"/>
              </a:solidFill>
              <a:ea typeface="ＭＳ Ｐゴシック" charset="-128"/>
              <a:cs typeface="Arial" charset="0"/>
            </a:endParaRPr>
          </a:p>
        </p:txBody>
      </p:sp>
      <p:sp>
        <p:nvSpPr>
          <p:cNvPr id="22" name="SD_FLD_Confidentiality"/>
          <p:cNvSpPr/>
          <p:nvPr userDrawn="1"/>
        </p:nvSpPr>
        <p:spPr>
          <a:xfrm>
            <a:off x="334433" y="6022832"/>
            <a:ext cx="2845013" cy="16031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l" defTabSz="914400" rtl="0" eaLnBrk="1" latinLnBrk="0" hangingPunct="1">
              <a:lnSpc>
                <a:spcPct val="113000"/>
              </a:lnSpc>
              <a:spcBef>
                <a:spcPts val="600"/>
              </a:spcBef>
            </a:pPr>
            <a:endParaRPr lang="en-GB" sz="800" b="1" kern="1200" dirty="0">
              <a:solidFill>
                <a:srgbClr val="000000"/>
              </a:solidFill>
              <a:latin typeface="+mn-lt"/>
              <a:ea typeface="+mn-ea"/>
              <a:cs typeface="+mn-cs"/>
            </a:endParaRPr>
          </a:p>
        </p:txBody>
      </p:sp>
      <p:sp>
        <p:nvSpPr>
          <p:cNvPr id="27" name="SD_FLD_DocumentDate"/>
          <p:cNvSpPr/>
          <p:nvPr userDrawn="1"/>
        </p:nvSpPr>
        <p:spPr>
          <a:xfrm>
            <a:off x="334433" y="5660878"/>
            <a:ext cx="8593668" cy="25256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lvl="0" indent="0" algn="l" defTabSz="914400" rtl="0" eaLnBrk="1" latinLnBrk="0" hangingPunct="1">
              <a:lnSpc>
                <a:spcPct val="100000"/>
              </a:lnSpc>
              <a:spcBef>
                <a:spcPts val="600"/>
              </a:spcBef>
              <a:buClr>
                <a:srgbClr val="3F9C35"/>
              </a:buClr>
              <a:buFont typeface="Wingdings 2" pitchFamily="18" charset="2"/>
              <a:buNone/>
            </a:pPr>
            <a:r>
              <a:rPr lang="en-GB" sz="1400" b="0" kern="1200">
                <a:solidFill>
                  <a:schemeClr val="tx2"/>
                </a:solidFill>
                <a:latin typeface="+mn-lt"/>
                <a:ea typeface="+mn-ea"/>
                <a:cs typeface="+mn-cs"/>
              </a:rPr>
              <a:t>04 December 2017</a:t>
            </a:r>
            <a:endParaRPr lang="en-GB" sz="1400" b="0" kern="1200" dirty="0">
              <a:solidFill>
                <a:schemeClr val="tx2"/>
              </a:solidFill>
              <a:latin typeface="+mn-lt"/>
              <a:ea typeface="+mn-ea"/>
              <a:cs typeface="+mn-cs"/>
            </a:endParaRPr>
          </a:p>
        </p:txBody>
      </p:sp>
      <p:sp>
        <p:nvSpPr>
          <p:cNvPr id="29" name="SD_FLD_Author"/>
          <p:cNvSpPr txBox="1">
            <a:spLocks noChangeArrowheads="1"/>
          </p:cNvSpPr>
          <p:nvPr userDrawn="1"/>
        </p:nvSpPr>
        <p:spPr bwMode="auto">
          <a:xfrm>
            <a:off x="334431" y="5409220"/>
            <a:ext cx="8593670" cy="244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nchorCtr="0"/>
          <a:lstStyle/>
          <a:p>
            <a:pPr marL="0" indent="0" algn="l" defTabSz="914400" rtl="0" eaLnBrk="1" latinLnBrk="0" hangingPunct="1">
              <a:lnSpc>
                <a:spcPct val="100000"/>
              </a:lnSpc>
              <a:spcBef>
                <a:spcPts val="600"/>
              </a:spcBef>
              <a:buClr>
                <a:srgbClr val="3F9C35"/>
              </a:buClr>
              <a:buFont typeface="Wingdings 2" pitchFamily="18" charset="2"/>
              <a:buNone/>
            </a:pPr>
            <a:endParaRPr lang="en-GB" altLang="ja-JP" sz="1400" b="1" kern="1200" baseline="0" dirty="0">
              <a:solidFill>
                <a:schemeClr val="tx2"/>
              </a:solidFill>
              <a:latin typeface="+mn-lt"/>
              <a:ea typeface="+mn-ea"/>
              <a:cs typeface="+mn-cs"/>
            </a:endParaRPr>
          </a:p>
        </p:txBody>
      </p:sp>
      <p:sp>
        <p:nvSpPr>
          <p:cNvPr id="28" name="SD_FLD_BusinessAreaName"/>
          <p:cNvSpPr/>
          <p:nvPr userDrawn="1"/>
        </p:nvSpPr>
        <p:spPr>
          <a:xfrm>
            <a:off x="334431" y="3944453"/>
            <a:ext cx="8593669" cy="209126"/>
          </a:xfrm>
          <a:prstGeom prst="rect">
            <a:avLst/>
          </a:prstGeom>
          <a:solidFill>
            <a:schemeClr val="accent4"/>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lnSpc>
                <a:spcPct val="113000"/>
              </a:lnSpc>
              <a:spcBef>
                <a:spcPts val="600"/>
              </a:spcBef>
            </a:pPr>
            <a:endParaRPr lang="en-GB" sz="1200" b="1" kern="1200" cap="all" baseline="0" dirty="0">
              <a:solidFill>
                <a:schemeClr val="bg1"/>
              </a:solidFill>
              <a:latin typeface="+mn-lt"/>
              <a:ea typeface="+mn-ea"/>
              <a:cs typeface="+mn-cs"/>
            </a:endParaRPr>
          </a:p>
        </p:txBody>
      </p:sp>
      <p:sp>
        <p:nvSpPr>
          <p:cNvPr id="23" name="Subtitle 2"/>
          <p:cNvSpPr>
            <a:spLocks noGrp="1"/>
          </p:cNvSpPr>
          <p:nvPr>
            <p:ph type="subTitle" idx="1"/>
          </p:nvPr>
        </p:nvSpPr>
        <p:spPr>
          <a:xfrm>
            <a:off x="334431" y="5039166"/>
            <a:ext cx="8593670" cy="324036"/>
          </a:xfrm>
        </p:spPr>
        <p:txBody>
          <a:bodyPr/>
          <a:lstStyle>
            <a:lvl1pPr marL="0" indent="0" algn="l" defTabSz="914400" rtl="0" eaLnBrk="1" latinLnBrk="0" hangingPunct="1">
              <a:buNone/>
              <a:defRPr lang="en-US" sz="1800" b="1" kern="1200" dirty="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sp>
        <p:nvSpPr>
          <p:cNvPr id="30" name="SD_FLD_Draft" hidden="1"/>
          <p:cNvSpPr txBox="1">
            <a:spLocks noChangeArrowheads="1"/>
          </p:cNvSpPr>
          <p:nvPr userDrawn="1"/>
        </p:nvSpPr>
        <p:spPr bwMode="auto">
          <a:xfrm>
            <a:off x="5340350" y="5927025"/>
            <a:ext cx="1511300" cy="238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ctr">
              <a:spcBef>
                <a:spcPct val="50000"/>
              </a:spcBef>
            </a:pPr>
            <a:r>
              <a:rPr lang="en-GB" altLang="ja-JP" sz="1600" b="0" cap="all" baseline="0" dirty="0">
                <a:solidFill>
                  <a:srgbClr val="C4262E"/>
                </a:solidFill>
                <a:ea typeface="ＭＳ Ｐゴシック" charset="-128"/>
                <a:cs typeface="Arial" charset="0"/>
              </a:rPr>
              <a:t>DRAFT</a:t>
            </a:r>
          </a:p>
        </p:txBody>
      </p:sp>
    </p:spTree>
    <p:extLst>
      <p:ext uri="{BB962C8B-B14F-4D97-AF65-F5344CB8AC3E}">
        <p14:creationId xmlns:p14="http://schemas.microsoft.com/office/powerpoint/2010/main" val="1250691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sp>
        <p:nvSpPr>
          <p:cNvPr id="7" name="Rectangle 6"/>
          <p:cNvSpPr/>
          <p:nvPr userDrawn="1"/>
        </p:nvSpPr>
        <p:spPr>
          <a:xfrm>
            <a:off x="1" y="260349"/>
            <a:ext cx="11857565" cy="565027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title"/>
          </p:nvPr>
        </p:nvSpPr>
        <p:spPr>
          <a:xfrm>
            <a:off x="334433" y="1268761"/>
            <a:ext cx="8593667" cy="1298228"/>
          </a:xfrm>
        </p:spPr>
        <p:txBody>
          <a:bodyPr anchor="t">
            <a:noAutofit/>
          </a:bodyPr>
          <a:lstStyle>
            <a:lvl1pPr algn="l">
              <a:defRPr sz="2400" b="1" cap="none" baseline="0">
                <a:solidFill>
                  <a:schemeClr val="bg1"/>
                </a:solidFill>
              </a:defRPr>
            </a:lvl1pPr>
          </a:lstStyle>
          <a:p>
            <a:r>
              <a:rPr lang="en-GB"/>
              <a:t>Click to edit Master title style</a:t>
            </a:r>
            <a:endParaRPr lang="en-GB" dirty="0"/>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BA07366-CB75-4AA8-9E5B-928B849F427C}" type="slidenum">
              <a:rPr lang="en-GB" smtClean="0"/>
              <a:t>‹#›</a:t>
            </a:fld>
            <a:endParaRPr lang="en-GB" dirty="0"/>
          </a:p>
        </p:txBody>
      </p:sp>
      <p:sp>
        <p:nvSpPr>
          <p:cNvPr id="11" name="Rectangle 10"/>
          <p:cNvSpPr/>
          <p:nvPr userDrawn="1"/>
        </p:nvSpPr>
        <p:spPr>
          <a:xfrm>
            <a:off x="0" y="5794703"/>
            <a:ext cx="11856000" cy="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092900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ter slide with image">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0" y="260349"/>
            <a:ext cx="11856000" cy="5650271"/>
          </a:xfrm>
          <a:solidFill>
            <a:schemeClr val="bg2">
              <a:lumMod val="40000"/>
              <a:lumOff val="60000"/>
            </a:schemeClr>
          </a:solidFill>
        </p:spPr>
        <p:txBody>
          <a:bodyPr/>
          <a:lstStyle>
            <a:lvl1pPr marL="0" indent="0" algn="ctr">
              <a:buNone/>
              <a:defRPr b="0"/>
            </a:lvl1pPr>
          </a:lstStyle>
          <a:p>
            <a:r>
              <a:rPr lang="en-GB"/>
              <a:t>Click icon to add picture</a:t>
            </a:r>
            <a:endParaRPr lang="en-GB" dirty="0"/>
          </a:p>
        </p:txBody>
      </p:sp>
      <p:sp>
        <p:nvSpPr>
          <p:cNvPr id="2" name="Title 1"/>
          <p:cNvSpPr>
            <a:spLocks noGrp="1"/>
          </p:cNvSpPr>
          <p:nvPr>
            <p:ph type="title"/>
          </p:nvPr>
        </p:nvSpPr>
        <p:spPr>
          <a:xfrm>
            <a:off x="334433" y="1268761"/>
            <a:ext cx="8593667" cy="1298228"/>
          </a:xfrm>
        </p:spPr>
        <p:txBody>
          <a:bodyPr anchor="t">
            <a:noAutofit/>
          </a:bodyPr>
          <a:lstStyle>
            <a:lvl1pPr algn="l">
              <a:defRPr sz="2400" b="1" cap="none" baseline="0">
                <a:solidFill>
                  <a:schemeClr val="bg1"/>
                </a:solidFill>
              </a:defRPr>
            </a:lvl1pPr>
          </a:lstStyle>
          <a:p>
            <a:r>
              <a:rPr lang="en-GB"/>
              <a:t>Click to edit Master title style</a:t>
            </a:r>
            <a:endParaRPr lang="en-GB" dirty="0"/>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BA07366-CB75-4AA8-9E5B-928B849F427C}" type="slidenum">
              <a:rPr lang="en-GB" smtClean="0"/>
              <a:t>‹#›</a:t>
            </a:fld>
            <a:endParaRPr lang="en-GB" dirty="0"/>
          </a:p>
        </p:txBody>
      </p:sp>
      <p:sp>
        <p:nvSpPr>
          <p:cNvPr id="12" name="Table Placeholder 11"/>
          <p:cNvSpPr>
            <a:spLocks noGrp="1"/>
          </p:cNvSpPr>
          <p:nvPr>
            <p:ph type="tbl" sz="quarter" idx="14"/>
          </p:nvPr>
        </p:nvSpPr>
        <p:spPr>
          <a:xfrm>
            <a:off x="0" y="5796000"/>
            <a:ext cx="11856000" cy="27940"/>
          </a:xfrm>
          <a:solidFill>
            <a:schemeClr val="bg1"/>
          </a:solidFill>
        </p:spPr>
        <p:txBody>
          <a:bodyPr>
            <a:normAutofit/>
          </a:bodyPr>
          <a:lstStyle>
            <a:lvl1pPr>
              <a:defRPr sz="100">
                <a:solidFill>
                  <a:schemeClr val="bg1"/>
                </a:solidFill>
              </a:defRPr>
            </a:lvl1pPr>
          </a:lstStyle>
          <a:p>
            <a:r>
              <a:rPr lang="en-GB"/>
              <a:t>Click icon to add table</a:t>
            </a:r>
            <a:endParaRPr lang="en-GB" dirty="0"/>
          </a:p>
        </p:txBody>
      </p:sp>
    </p:spTree>
    <p:extLst>
      <p:ext uri="{BB962C8B-B14F-4D97-AF65-F5344CB8AC3E}">
        <p14:creationId xmlns:p14="http://schemas.microsoft.com/office/powerpoint/2010/main" val="2443981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334431" y="1268414"/>
            <a:ext cx="5659969" cy="4645024"/>
          </a:xfrm>
        </p:spPr>
        <p:txBody>
          <a:bodyPr>
            <a:no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99188" y="1268414"/>
            <a:ext cx="5657454" cy="4645024"/>
          </a:xfrm>
        </p:spPr>
        <p:txBody>
          <a:bodyPr>
            <a:no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5BA07366-CB75-4AA8-9E5B-928B849F427C}" type="slidenum">
              <a:rPr lang="en-GB" smtClean="0"/>
              <a:t>‹#›</a:t>
            </a:fld>
            <a:endParaRPr lang="en-GB" dirty="0"/>
          </a:p>
        </p:txBody>
      </p:sp>
    </p:spTree>
    <p:extLst>
      <p:ext uri="{BB962C8B-B14F-4D97-AF65-F5344CB8AC3E}">
        <p14:creationId xmlns:p14="http://schemas.microsoft.com/office/powerpoint/2010/main" val="4238075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with subhe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GB" dirty="0"/>
          </a:p>
        </p:txBody>
      </p:sp>
      <p:sp>
        <p:nvSpPr>
          <p:cNvPr id="3" name="Text Placeholder 2"/>
          <p:cNvSpPr>
            <a:spLocks noGrp="1"/>
          </p:cNvSpPr>
          <p:nvPr>
            <p:ph type="body" idx="1"/>
          </p:nvPr>
        </p:nvSpPr>
        <p:spPr>
          <a:xfrm>
            <a:off x="334433" y="970248"/>
            <a:ext cx="5659967" cy="575287"/>
          </a:xfrm>
        </p:spPr>
        <p:txBody>
          <a:bodyPr anchor="b">
            <a:noAutofit/>
          </a:bodyPr>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Edit Master text styles</a:t>
            </a:r>
            <a:endParaRPr lang="en-GB" dirty="0"/>
          </a:p>
        </p:txBody>
      </p:sp>
      <p:sp>
        <p:nvSpPr>
          <p:cNvPr id="5" name="Text Placeholder 4"/>
          <p:cNvSpPr>
            <a:spLocks noGrp="1"/>
          </p:cNvSpPr>
          <p:nvPr>
            <p:ph type="body" sz="quarter" idx="3"/>
          </p:nvPr>
        </p:nvSpPr>
        <p:spPr>
          <a:xfrm>
            <a:off x="6199187" y="970248"/>
            <a:ext cx="5657453" cy="576000"/>
          </a:xfrm>
        </p:spPr>
        <p:txBody>
          <a:bodyPr anchor="b">
            <a:noAutofit/>
          </a:bodyPr>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Edit Master text styles</a:t>
            </a:r>
            <a:endParaRPr lang="en-GB" dirty="0"/>
          </a:p>
        </p:txBody>
      </p:sp>
      <p:sp>
        <p:nvSpPr>
          <p:cNvPr id="7" name="Date Placeholder 6"/>
          <p:cNvSpPr>
            <a:spLocks noGrp="1"/>
          </p:cNvSpPr>
          <p:nvPr>
            <p:ph type="dt" sz="half" idx="10"/>
          </p:nvPr>
        </p:nvSpPr>
        <p:spPr/>
        <p:txBody>
          <a:bodyPr/>
          <a:lstStyle/>
          <a:p>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5BA07366-CB75-4AA8-9E5B-928B849F427C}" type="slidenum">
              <a:rPr lang="en-GB" smtClean="0"/>
              <a:t>‹#›</a:t>
            </a:fld>
            <a:endParaRPr lang="en-GB" dirty="0"/>
          </a:p>
        </p:txBody>
      </p:sp>
      <p:sp>
        <p:nvSpPr>
          <p:cNvPr id="12" name="Content Placeholder 2"/>
          <p:cNvSpPr>
            <a:spLocks noGrp="1"/>
          </p:cNvSpPr>
          <p:nvPr>
            <p:ph sz="half" idx="13"/>
          </p:nvPr>
        </p:nvSpPr>
        <p:spPr>
          <a:xfrm>
            <a:off x="334431" y="1627201"/>
            <a:ext cx="5659969" cy="4286238"/>
          </a:xfrm>
        </p:spPr>
        <p:txBody>
          <a:bodyPr>
            <a:no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3" name="Content Placeholder 3"/>
          <p:cNvSpPr>
            <a:spLocks noGrp="1"/>
          </p:cNvSpPr>
          <p:nvPr>
            <p:ph sz="half" idx="2"/>
          </p:nvPr>
        </p:nvSpPr>
        <p:spPr>
          <a:xfrm>
            <a:off x="6199188" y="1627201"/>
            <a:ext cx="5657454" cy="4286238"/>
          </a:xfrm>
        </p:spPr>
        <p:txBody>
          <a:bodyPr>
            <a:no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Tree>
    <p:extLst>
      <p:ext uri="{BB962C8B-B14F-4D97-AF65-F5344CB8AC3E}">
        <p14:creationId xmlns:p14="http://schemas.microsoft.com/office/powerpoint/2010/main" val="2801136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3" descr="U:\DNV\New upgrading projects received September 2013\PPT project assigned September 2013-\work\A4 PPT logos.emf"/>
          <p:cNvPicPr>
            <a:picLocks noChangeAspect="1" noChangeArrowheads="1"/>
          </p:cNvPicPr>
          <p:nvPr userDrawn="1"/>
        </p:nvPicPr>
        <p:blipFill rotWithShape="1">
          <a:blip r:embed="rId20" cstate="print">
            <a:extLst>
              <a:ext uri="{28A0092B-C50C-407E-A947-70E740481C1C}">
                <a14:useLocalDpi xmlns:a14="http://schemas.microsoft.com/office/drawing/2010/main" val="0"/>
              </a:ext>
            </a:extLst>
          </a:blip>
          <a:srcRect l="59" r="-1" b="-44689"/>
          <a:stretch/>
        </p:blipFill>
        <p:spPr bwMode="auto">
          <a:xfrm>
            <a:off x="-1" y="6202575"/>
            <a:ext cx="11856377" cy="58918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334433" y="241082"/>
            <a:ext cx="11522208" cy="670086"/>
          </a:xfrm>
          <a:prstGeom prst="rect">
            <a:avLst/>
          </a:prstGeom>
        </p:spPr>
        <p:txBody>
          <a:bodyPr vert="horz" lIns="0" tIns="0" rIns="0" bIns="0" rtlCol="0" anchor="b" anchorCtr="0">
            <a:noAutofit/>
          </a:bodyPr>
          <a:lstStyle/>
          <a:p>
            <a:r>
              <a:rPr lang="en-GB" noProof="0"/>
              <a:t>Click to edit Master title style</a:t>
            </a:r>
            <a:endParaRPr lang="en-GB" noProof="0" dirty="0"/>
          </a:p>
        </p:txBody>
      </p:sp>
      <p:sp>
        <p:nvSpPr>
          <p:cNvPr id="3" name="Text Placeholder 2"/>
          <p:cNvSpPr>
            <a:spLocks noGrp="1"/>
          </p:cNvSpPr>
          <p:nvPr>
            <p:ph type="body" idx="1"/>
          </p:nvPr>
        </p:nvSpPr>
        <p:spPr>
          <a:xfrm>
            <a:off x="334433" y="1268412"/>
            <a:ext cx="11522208" cy="4644347"/>
          </a:xfrm>
          <a:prstGeom prst="rect">
            <a:avLst/>
          </a:prstGeom>
        </p:spPr>
        <p:txBody>
          <a:bodyPr vert="horz" lIns="0" tIns="0" rIns="0" bIns="0" rtlCol="0">
            <a:noAutofit/>
          </a:bodyPr>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4" name="Date Placeholder 3"/>
          <p:cNvSpPr>
            <a:spLocks noGrp="1"/>
          </p:cNvSpPr>
          <p:nvPr>
            <p:ph type="dt" sz="half" idx="2"/>
          </p:nvPr>
        </p:nvSpPr>
        <p:spPr>
          <a:xfrm>
            <a:off x="0" y="6912000"/>
            <a:ext cx="0" cy="0"/>
          </a:xfrm>
          <a:prstGeom prst="rect">
            <a:avLst/>
          </a:prstGeom>
        </p:spPr>
        <p:txBody>
          <a:bodyPr vert="horz" lIns="0" tIns="0" rIns="0" bIns="0" rtlCol="0" anchor="t" anchorCtr="0"/>
          <a:lstStyle>
            <a:lvl1pPr algn="r">
              <a:defRPr sz="100">
                <a:noFill/>
              </a:defRPr>
            </a:lvl1pPr>
          </a:lstStyle>
          <a:p>
            <a:endParaRPr lang="en-GB" dirty="0"/>
          </a:p>
        </p:txBody>
      </p:sp>
      <p:sp>
        <p:nvSpPr>
          <p:cNvPr id="5" name="Footer Placeholder 4"/>
          <p:cNvSpPr>
            <a:spLocks noGrp="1"/>
          </p:cNvSpPr>
          <p:nvPr>
            <p:ph type="ftr" sz="quarter" idx="3"/>
          </p:nvPr>
        </p:nvSpPr>
        <p:spPr>
          <a:xfrm>
            <a:off x="334433" y="6687696"/>
            <a:ext cx="4141386" cy="174133"/>
          </a:xfrm>
          <a:prstGeom prst="rect">
            <a:avLst/>
          </a:prstGeom>
        </p:spPr>
        <p:txBody>
          <a:bodyPr vert="horz" lIns="0" tIns="0" rIns="0" bIns="0" rtlCol="0" anchor="t" anchorCtr="0"/>
          <a:lstStyle>
            <a:lvl1pPr algn="l">
              <a:defRPr sz="800" b="1">
                <a:solidFill>
                  <a:schemeClr val="tx1"/>
                </a:solidFill>
              </a:defRPr>
            </a:lvl1pPr>
          </a:lstStyle>
          <a:p>
            <a:endParaRPr lang="en-GB" dirty="0"/>
          </a:p>
        </p:txBody>
      </p:sp>
      <p:sp>
        <p:nvSpPr>
          <p:cNvPr id="6" name="Slide Number Placeholder 5"/>
          <p:cNvSpPr>
            <a:spLocks noGrp="1"/>
          </p:cNvSpPr>
          <p:nvPr>
            <p:ph type="sldNum" sz="quarter" idx="4"/>
          </p:nvPr>
        </p:nvSpPr>
        <p:spPr>
          <a:xfrm>
            <a:off x="334431" y="6508356"/>
            <a:ext cx="276467" cy="179340"/>
          </a:xfrm>
          <a:prstGeom prst="rect">
            <a:avLst/>
          </a:prstGeom>
        </p:spPr>
        <p:txBody>
          <a:bodyPr vert="horz" lIns="0" tIns="0" rIns="0" bIns="0" rtlCol="0" anchor="t" anchorCtr="0"/>
          <a:lstStyle>
            <a:lvl1pPr algn="l">
              <a:defRPr sz="800">
                <a:solidFill>
                  <a:schemeClr val="tx1"/>
                </a:solidFill>
              </a:defRPr>
            </a:lvl1pPr>
          </a:lstStyle>
          <a:p>
            <a:fld id="{5BA07366-CB75-4AA8-9E5B-928B849F427C}" type="slidenum">
              <a:rPr lang="en-GB" smtClean="0"/>
              <a:pPr/>
              <a:t>‹#›</a:t>
            </a:fld>
            <a:endParaRPr lang="en-GB" dirty="0"/>
          </a:p>
        </p:txBody>
      </p:sp>
      <p:sp>
        <p:nvSpPr>
          <p:cNvPr id="11" name="SD_FLD_Copyright"/>
          <p:cNvSpPr txBox="1"/>
          <p:nvPr userDrawn="1"/>
        </p:nvSpPr>
        <p:spPr>
          <a:xfrm>
            <a:off x="610899" y="6508357"/>
            <a:ext cx="540212" cy="123111"/>
          </a:xfrm>
          <a:prstGeom prst="rect">
            <a:avLst/>
          </a:prstGeom>
          <a:noFill/>
        </p:spPr>
        <p:txBody>
          <a:bodyPr wrap="none" lIns="0" tIns="0" rIns="0" bIns="0" rtlCol="0">
            <a:spAutoFit/>
          </a:bodyPr>
          <a:lstStyle/>
          <a:p>
            <a:r>
              <a:rPr lang="en-GB" sz="800" noProof="0" dirty="0">
                <a:solidFill>
                  <a:schemeClr val="tx1"/>
                </a:solidFill>
              </a:rPr>
              <a:t>DNV GL ©</a:t>
            </a:r>
          </a:p>
        </p:txBody>
      </p:sp>
      <p:cxnSp>
        <p:nvCxnSpPr>
          <p:cNvPr id="15" name="Straight Connector 14"/>
          <p:cNvCxnSpPr/>
          <p:nvPr userDrawn="1"/>
        </p:nvCxnSpPr>
        <p:spPr>
          <a:xfrm>
            <a:off x="1" y="951174"/>
            <a:ext cx="11856641" cy="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SD_FLD_Confidentiality"/>
          <p:cNvSpPr/>
          <p:nvPr userDrawn="1"/>
        </p:nvSpPr>
        <p:spPr>
          <a:xfrm>
            <a:off x="334433" y="6022832"/>
            <a:ext cx="2845013" cy="16031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l" defTabSz="914400" rtl="0" eaLnBrk="1" latinLnBrk="0" hangingPunct="1">
              <a:lnSpc>
                <a:spcPct val="113000"/>
              </a:lnSpc>
              <a:spcBef>
                <a:spcPts val="600"/>
              </a:spcBef>
            </a:pPr>
            <a:endParaRPr lang="en-GB" sz="800" b="1" kern="1200" dirty="0">
              <a:solidFill>
                <a:srgbClr val="000000"/>
              </a:solidFill>
              <a:latin typeface="+mn-lt"/>
              <a:ea typeface="+mn-ea"/>
              <a:cs typeface="+mn-cs"/>
            </a:endParaRPr>
          </a:p>
        </p:txBody>
      </p:sp>
      <p:sp>
        <p:nvSpPr>
          <p:cNvPr id="13" name="SD_FLD_Draft" hidden="1"/>
          <p:cNvSpPr txBox="1">
            <a:spLocks noChangeArrowheads="1"/>
          </p:cNvSpPr>
          <p:nvPr userDrawn="1"/>
        </p:nvSpPr>
        <p:spPr bwMode="auto">
          <a:xfrm>
            <a:off x="5340350" y="5927025"/>
            <a:ext cx="1511300" cy="238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ctr">
              <a:spcBef>
                <a:spcPct val="50000"/>
              </a:spcBef>
            </a:pPr>
            <a:r>
              <a:rPr lang="en-GB" altLang="ja-JP" sz="1600" b="0" cap="all" baseline="0" dirty="0">
                <a:solidFill>
                  <a:srgbClr val="C4262E"/>
                </a:solidFill>
                <a:ea typeface="ＭＳ Ｐゴシック" charset="-128"/>
                <a:cs typeface="Arial" charset="0"/>
              </a:rPr>
              <a:t>DRAFT</a:t>
            </a:r>
          </a:p>
        </p:txBody>
      </p:sp>
      <p:sp>
        <p:nvSpPr>
          <p:cNvPr id="16" name="SD_FLD_DocumentDate"/>
          <p:cNvSpPr txBox="1">
            <a:spLocks noChangeArrowheads="1"/>
          </p:cNvSpPr>
          <p:nvPr userDrawn="1"/>
        </p:nvSpPr>
        <p:spPr bwMode="auto">
          <a:xfrm>
            <a:off x="2255572" y="6508356"/>
            <a:ext cx="3740415" cy="1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spcBef>
                <a:spcPct val="50000"/>
              </a:spcBef>
            </a:pPr>
            <a:r>
              <a:rPr lang="en-GB" altLang="ja-JP" sz="800">
                <a:solidFill>
                  <a:schemeClr val="tx1"/>
                </a:solidFill>
                <a:ea typeface="ＭＳ Ｐゴシック" charset="-128"/>
                <a:cs typeface="Arial" charset="0"/>
              </a:rPr>
              <a:t>04 December 2017</a:t>
            </a:r>
            <a:endParaRPr lang="en-GB" altLang="ja-JP" sz="800" dirty="0">
              <a:solidFill>
                <a:schemeClr val="tx1"/>
              </a:solidFill>
              <a:ea typeface="ＭＳ Ｐゴシック" charset="-128"/>
              <a:cs typeface="Arial" charset="0"/>
            </a:endParaRPr>
          </a:p>
        </p:txBody>
      </p:sp>
    </p:spTree>
    <p:extLst>
      <p:ext uri="{BB962C8B-B14F-4D97-AF65-F5344CB8AC3E}">
        <p14:creationId xmlns:p14="http://schemas.microsoft.com/office/powerpoint/2010/main" val="438226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 id="2147483662" r:id="rId5"/>
    <p:sldLayoutId id="2147483651" r:id="rId6"/>
    <p:sldLayoutId id="2147483665" r:id="rId7"/>
    <p:sldLayoutId id="2147483652" r:id="rId8"/>
    <p:sldLayoutId id="2147483653" r:id="rId9"/>
    <p:sldLayoutId id="2147483664" r:id="rId10"/>
    <p:sldLayoutId id="2147483666" r:id="rId11"/>
    <p:sldLayoutId id="2147483677" r:id="rId12"/>
    <p:sldLayoutId id="2147483675" r:id="rId13"/>
    <p:sldLayoutId id="2147483676" r:id="rId14"/>
    <p:sldLayoutId id="2147483654" r:id="rId15"/>
    <p:sldLayoutId id="2147483655" r:id="rId16"/>
    <p:sldLayoutId id="2147483667" r:id="rId17"/>
    <p:sldLayoutId id="2147483678" r:id="rId18"/>
  </p:sldLayoutIdLst>
  <p:hf hdr="0" ftr="0" dt="0"/>
  <p:txStyles>
    <p:titleStyle>
      <a:lvl1pPr algn="l" defTabSz="914400" rtl="0" eaLnBrk="1" latinLnBrk="0" hangingPunct="1">
        <a:spcBef>
          <a:spcPct val="0"/>
        </a:spcBef>
        <a:buNone/>
        <a:defRPr sz="2000" b="1" kern="1200">
          <a:solidFill>
            <a:schemeClr val="accent4"/>
          </a:solidFill>
          <a:latin typeface="+mj-lt"/>
          <a:ea typeface="+mj-ea"/>
          <a:cs typeface="+mj-cs"/>
        </a:defRPr>
      </a:lvl1pPr>
    </p:titleStyle>
    <p:bodyStyle>
      <a:lvl1pPr marL="180000" indent="-180000" algn="l" defTabSz="914400" rtl="0" eaLnBrk="1" latinLnBrk="0" hangingPunct="1">
        <a:lnSpc>
          <a:spcPct val="114000"/>
        </a:lnSpc>
        <a:spcBef>
          <a:spcPts val="600"/>
        </a:spcBef>
        <a:buClr>
          <a:srgbClr val="3F9C35"/>
        </a:buClr>
        <a:buFont typeface="Wingdings" panose="05000000000000000000" pitchFamily="2" charset="2"/>
        <a:buChar char="§"/>
        <a:defRPr sz="1800" b="0" kern="1200">
          <a:solidFill>
            <a:schemeClr val="tx1"/>
          </a:solidFill>
          <a:latin typeface="+mn-lt"/>
          <a:ea typeface="+mn-ea"/>
          <a:cs typeface="+mn-cs"/>
        </a:defRPr>
      </a:lvl1pPr>
      <a:lvl2pPr marL="396000" indent="-198000" algn="l" defTabSz="914400" rtl="0" eaLnBrk="1" latinLnBrk="0" hangingPunct="1">
        <a:lnSpc>
          <a:spcPct val="114000"/>
        </a:lnSpc>
        <a:spcBef>
          <a:spcPts val="600"/>
        </a:spcBef>
        <a:buClr>
          <a:srgbClr val="3F9C35"/>
        </a:buClr>
        <a:buFont typeface="Arial" pitchFamily="34" charset="0"/>
        <a:buChar char="–"/>
        <a:defRPr sz="1800" kern="1200">
          <a:solidFill>
            <a:schemeClr val="tx1"/>
          </a:solidFill>
          <a:latin typeface="+mn-lt"/>
          <a:ea typeface="+mn-ea"/>
          <a:cs typeface="+mn-cs"/>
        </a:defRPr>
      </a:lvl2pPr>
      <a:lvl3pPr marL="612000" indent="-198000" algn="l" defTabSz="914400" rtl="0" eaLnBrk="1" latinLnBrk="0" hangingPunct="1">
        <a:lnSpc>
          <a:spcPct val="114000"/>
        </a:lnSpc>
        <a:spcBef>
          <a:spcPts val="600"/>
        </a:spcBef>
        <a:buClr>
          <a:srgbClr val="3F9C35"/>
        </a:buClr>
        <a:buFont typeface="Arial" pitchFamily="34" charset="0"/>
        <a:buChar char="–"/>
        <a:defRPr sz="1800" kern="1200">
          <a:solidFill>
            <a:schemeClr val="tx1"/>
          </a:solidFill>
          <a:latin typeface="+mn-lt"/>
          <a:ea typeface="+mn-ea"/>
          <a:cs typeface="+mn-cs"/>
        </a:defRPr>
      </a:lvl3pPr>
      <a:lvl4pPr marL="828000" indent="-198000" algn="l" defTabSz="914400" rtl="0" eaLnBrk="1" latinLnBrk="0" hangingPunct="1">
        <a:lnSpc>
          <a:spcPct val="114000"/>
        </a:lnSpc>
        <a:spcBef>
          <a:spcPts val="600"/>
        </a:spcBef>
        <a:buClr>
          <a:srgbClr val="3F9C35"/>
        </a:buClr>
        <a:buFont typeface="Arial" pitchFamily="34" charset="0"/>
        <a:buChar char="–"/>
        <a:defRPr sz="1800" kern="1200">
          <a:solidFill>
            <a:schemeClr val="tx1"/>
          </a:solidFill>
          <a:latin typeface="+mn-lt"/>
          <a:ea typeface="+mn-ea"/>
          <a:cs typeface="+mn-cs"/>
        </a:defRPr>
      </a:lvl4pPr>
      <a:lvl5pPr marL="1044000" indent="-198000" algn="l" defTabSz="914400" rtl="0" eaLnBrk="1" latinLnBrk="0" hangingPunct="1">
        <a:lnSpc>
          <a:spcPct val="114000"/>
        </a:lnSpc>
        <a:spcBef>
          <a:spcPts val="600"/>
        </a:spcBef>
        <a:buClr>
          <a:srgbClr val="3F9C35"/>
        </a:buClr>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8" userDrawn="1">
          <p15:clr>
            <a:srgbClr val="F26B43"/>
          </p15:clr>
        </p15:guide>
        <p15:guide id="2" orient="horz" pos="4160" userDrawn="1">
          <p15:clr>
            <a:srgbClr val="F26B43"/>
          </p15:clr>
        </p15:guide>
        <p15:guide id="3" orient="horz" pos="848" userDrawn="1">
          <p15:clr>
            <a:srgbClr val="F26B43"/>
          </p15:clr>
        </p15:guide>
        <p15:guide id="4" orient="horz" pos="800" userDrawn="1">
          <p15:clr>
            <a:srgbClr val="F26B43"/>
          </p15:clr>
        </p15:guide>
        <p15:guide id="5" orient="horz" pos="3728" userDrawn="1">
          <p15:clr>
            <a:srgbClr val="F26B43"/>
          </p15:clr>
        </p15:guide>
        <p15:guide id="6" pos="1928" userDrawn="1">
          <p15:clr>
            <a:srgbClr val="F26B43"/>
          </p15:clr>
        </p15:guide>
        <p15:guide id="7" pos="208" userDrawn="1">
          <p15:clr>
            <a:srgbClr val="F26B43"/>
          </p15:clr>
        </p15:guide>
        <p15:guide id="8" pos="7472" userDrawn="1">
          <p15:clr>
            <a:srgbClr val="F26B43"/>
          </p15:clr>
        </p15:guide>
        <p15:guide id="9" pos="5752" userDrawn="1">
          <p15:clr>
            <a:srgbClr val="F26B43"/>
          </p15:clr>
        </p15:guide>
        <p15:guide id="10" pos="5624" userDrawn="1">
          <p15:clr>
            <a:srgbClr val="F26B43"/>
          </p15:clr>
        </p15:guide>
        <p15:guide id="11" pos="3904" userDrawn="1">
          <p15:clr>
            <a:srgbClr val="F26B43"/>
          </p15:clr>
        </p15:guide>
        <p15:guide id="12" pos="3776" userDrawn="1">
          <p15:clr>
            <a:srgbClr val="F26B43"/>
          </p15:clr>
        </p15:guide>
        <p15:guide id="13" pos="205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3" descr="U:\DNV\New upgrading projects received September 2013\PPT project assigned September 2013-\work\A4 PPT logos.emf"/>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59" r="-1" b="-44689"/>
          <a:stretch/>
        </p:blipFill>
        <p:spPr bwMode="auto">
          <a:xfrm>
            <a:off x="-1" y="6202575"/>
            <a:ext cx="11856377" cy="58918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334433" y="241082"/>
            <a:ext cx="11522208" cy="670086"/>
          </a:xfrm>
          <a:prstGeom prst="rect">
            <a:avLst/>
          </a:prstGeom>
        </p:spPr>
        <p:txBody>
          <a:bodyPr vert="horz" lIns="0" tIns="0" rIns="0" bIns="0" rtlCol="0" anchor="b" anchorCtr="0">
            <a:noAutofit/>
          </a:bodyPr>
          <a:lstStyle/>
          <a:p>
            <a:r>
              <a:rPr lang="en-GB" noProof="0" dirty="0"/>
              <a:t>Click to edit Master title style</a:t>
            </a:r>
          </a:p>
        </p:txBody>
      </p:sp>
      <p:sp>
        <p:nvSpPr>
          <p:cNvPr id="3" name="Text Placeholder 2"/>
          <p:cNvSpPr>
            <a:spLocks noGrp="1"/>
          </p:cNvSpPr>
          <p:nvPr>
            <p:ph type="body" idx="1"/>
          </p:nvPr>
        </p:nvSpPr>
        <p:spPr>
          <a:xfrm>
            <a:off x="334433" y="1268412"/>
            <a:ext cx="11522208" cy="4644347"/>
          </a:xfrm>
          <a:prstGeom prst="rect">
            <a:avLst/>
          </a:prstGeom>
        </p:spPr>
        <p:txBody>
          <a:bodyPr vert="horz" lIns="0" tIns="0" rIns="0" bIns="0" rtlCol="0">
            <a:no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 name="Date Placeholder 3"/>
          <p:cNvSpPr>
            <a:spLocks noGrp="1"/>
          </p:cNvSpPr>
          <p:nvPr>
            <p:ph type="dt" sz="half" idx="2"/>
          </p:nvPr>
        </p:nvSpPr>
        <p:spPr>
          <a:xfrm>
            <a:off x="0" y="6912000"/>
            <a:ext cx="0" cy="0"/>
          </a:xfrm>
          <a:prstGeom prst="rect">
            <a:avLst/>
          </a:prstGeom>
        </p:spPr>
        <p:txBody>
          <a:bodyPr vert="horz" lIns="0" tIns="0" rIns="0" bIns="0" rtlCol="0" anchor="t" anchorCtr="0"/>
          <a:lstStyle>
            <a:lvl1pPr algn="r">
              <a:defRPr sz="100">
                <a:noFill/>
              </a:defRPr>
            </a:lvl1pPr>
          </a:lstStyle>
          <a:p>
            <a:endParaRPr lang="en-GB" dirty="0"/>
          </a:p>
        </p:txBody>
      </p:sp>
      <p:sp>
        <p:nvSpPr>
          <p:cNvPr id="5" name="Footer Placeholder 4"/>
          <p:cNvSpPr>
            <a:spLocks noGrp="1"/>
          </p:cNvSpPr>
          <p:nvPr>
            <p:ph type="ftr" sz="quarter" idx="3"/>
          </p:nvPr>
        </p:nvSpPr>
        <p:spPr>
          <a:xfrm>
            <a:off x="334433" y="6687696"/>
            <a:ext cx="4141386" cy="174133"/>
          </a:xfrm>
          <a:prstGeom prst="rect">
            <a:avLst/>
          </a:prstGeom>
        </p:spPr>
        <p:txBody>
          <a:bodyPr vert="horz" lIns="0" tIns="0" rIns="0" bIns="0" rtlCol="0" anchor="t" anchorCtr="0"/>
          <a:lstStyle>
            <a:lvl1pPr algn="l">
              <a:defRPr sz="800" b="1">
                <a:solidFill>
                  <a:schemeClr val="tx1"/>
                </a:solidFill>
              </a:defRPr>
            </a:lvl1pPr>
          </a:lstStyle>
          <a:p>
            <a:endParaRPr lang="en-GB" dirty="0"/>
          </a:p>
        </p:txBody>
      </p:sp>
      <p:sp>
        <p:nvSpPr>
          <p:cNvPr id="6" name="Slide Number Placeholder 5"/>
          <p:cNvSpPr>
            <a:spLocks noGrp="1"/>
          </p:cNvSpPr>
          <p:nvPr>
            <p:ph type="sldNum" sz="quarter" idx="4"/>
          </p:nvPr>
        </p:nvSpPr>
        <p:spPr>
          <a:xfrm>
            <a:off x="334431" y="6508356"/>
            <a:ext cx="276467" cy="179340"/>
          </a:xfrm>
          <a:prstGeom prst="rect">
            <a:avLst/>
          </a:prstGeom>
        </p:spPr>
        <p:txBody>
          <a:bodyPr vert="horz" lIns="0" tIns="0" rIns="0" bIns="0" rtlCol="0" anchor="t" anchorCtr="0"/>
          <a:lstStyle>
            <a:lvl1pPr algn="l">
              <a:defRPr sz="800">
                <a:solidFill>
                  <a:schemeClr val="tx1"/>
                </a:solidFill>
              </a:defRPr>
            </a:lvl1pPr>
          </a:lstStyle>
          <a:p>
            <a:fld id="{5BA07366-CB75-4AA8-9E5B-928B849F427C}" type="slidenum">
              <a:rPr lang="en-GB" smtClean="0"/>
              <a:pPr/>
              <a:t>‹#›</a:t>
            </a:fld>
            <a:endParaRPr lang="en-GB" dirty="0"/>
          </a:p>
        </p:txBody>
      </p:sp>
      <p:sp>
        <p:nvSpPr>
          <p:cNvPr id="11" name="SD_FLD_Copyright"/>
          <p:cNvSpPr txBox="1"/>
          <p:nvPr userDrawn="1"/>
        </p:nvSpPr>
        <p:spPr>
          <a:xfrm>
            <a:off x="610899" y="6508357"/>
            <a:ext cx="540212" cy="123111"/>
          </a:xfrm>
          <a:prstGeom prst="rect">
            <a:avLst/>
          </a:prstGeom>
          <a:noFill/>
        </p:spPr>
        <p:txBody>
          <a:bodyPr wrap="none" lIns="0" tIns="0" rIns="0" bIns="0" rtlCol="0">
            <a:spAutoFit/>
          </a:bodyPr>
          <a:lstStyle/>
          <a:p>
            <a:r>
              <a:rPr lang="en-GB" sz="800" noProof="0" dirty="0">
                <a:solidFill>
                  <a:schemeClr val="tx1"/>
                </a:solidFill>
              </a:rPr>
              <a:t>DNV GL ©</a:t>
            </a:r>
          </a:p>
        </p:txBody>
      </p:sp>
      <p:cxnSp>
        <p:nvCxnSpPr>
          <p:cNvPr id="15" name="Straight Connector 14"/>
          <p:cNvCxnSpPr/>
          <p:nvPr userDrawn="1"/>
        </p:nvCxnSpPr>
        <p:spPr>
          <a:xfrm>
            <a:off x="1" y="951174"/>
            <a:ext cx="11856641" cy="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SD_FLD_Confidentiality"/>
          <p:cNvSpPr/>
          <p:nvPr userDrawn="1"/>
        </p:nvSpPr>
        <p:spPr>
          <a:xfrm>
            <a:off x="334433" y="6022832"/>
            <a:ext cx="2845013" cy="16031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l" defTabSz="914400" rtl="0" eaLnBrk="1" latinLnBrk="0" hangingPunct="1">
              <a:lnSpc>
                <a:spcPct val="113000"/>
              </a:lnSpc>
              <a:spcBef>
                <a:spcPts val="600"/>
              </a:spcBef>
            </a:pPr>
            <a:endParaRPr lang="en-GB" sz="800" b="1" kern="1200" dirty="0">
              <a:solidFill>
                <a:srgbClr val="000000"/>
              </a:solidFill>
              <a:latin typeface="+mn-lt"/>
              <a:ea typeface="+mn-ea"/>
              <a:cs typeface="+mn-cs"/>
            </a:endParaRPr>
          </a:p>
        </p:txBody>
      </p:sp>
      <p:sp>
        <p:nvSpPr>
          <p:cNvPr id="16" name="SD_FLD_DocumentDate"/>
          <p:cNvSpPr txBox="1">
            <a:spLocks noChangeArrowheads="1"/>
          </p:cNvSpPr>
          <p:nvPr userDrawn="1"/>
        </p:nvSpPr>
        <p:spPr bwMode="auto">
          <a:xfrm>
            <a:off x="2255572" y="6508356"/>
            <a:ext cx="3740415" cy="1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spcBef>
                <a:spcPct val="50000"/>
              </a:spcBef>
            </a:pPr>
            <a:r>
              <a:rPr lang="en-GB" altLang="ja-JP" sz="800">
                <a:solidFill>
                  <a:schemeClr val="tx1"/>
                </a:solidFill>
                <a:ea typeface="ＭＳ Ｐゴシック" charset="-128"/>
                <a:cs typeface="Arial" charset="0"/>
              </a:rPr>
              <a:t>04 December 2017</a:t>
            </a:r>
            <a:endParaRPr lang="en-GB" altLang="ja-JP" sz="800" dirty="0">
              <a:solidFill>
                <a:schemeClr val="tx1"/>
              </a:solidFill>
              <a:ea typeface="ＭＳ Ｐゴシック" charset="-128"/>
              <a:cs typeface="Arial" charset="0"/>
            </a:endParaRPr>
          </a:p>
        </p:txBody>
      </p:sp>
      <p:sp>
        <p:nvSpPr>
          <p:cNvPr id="14" name="SD_FLD_Draft" hidden="1"/>
          <p:cNvSpPr txBox="1">
            <a:spLocks noChangeArrowheads="1"/>
          </p:cNvSpPr>
          <p:nvPr userDrawn="1"/>
        </p:nvSpPr>
        <p:spPr bwMode="auto">
          <a:xfrm>
            <a:off x="5340350" y="5927025"/>
            <a:ext cx="1511300" cy="238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ctr">
              <a:spcBef>
                <a:spcPct val="50000"/>
              </a:spcBef>
            </a:pPr>
            <a:r>
              <a:rPr lang="en-GB" altLang="ja-JP" sz="1600" b="0" cap="all" baseline="0" dirty="0">
                <a:solidFill>
                  <a:srgbClr val="C4262E"/>
                </a:solidFill>
                <a:ea typeface="ＭＳ Ｐゴシック" charset="-128"/>
                <a:cs typeface="Arial" charset="0"/>
              </a:rPr>
              <a:t>DRAFT</a:t>
            </a:r>
          </a:p>
        </p:txBody>
      </p:sp>
    </p:spTree>
    <p:extLst>
      <p:ext uri="{BB962C8B-B14F-4D97-AF65-F5344CB8AC3E}">
        <p14:creationId xmlns:p14="http://schemas.microsoft.com/office/powerpoint/2010/main" val="1480019812"/>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spcBef>
          <a:spcPct val="0"/>
        </a:spcBef>
        <a:buNone/>
        <a:defRPr sz="2000" b="1" kern="1200">
          <a:solidFill>
            <a:schemeClr val="accent4"/>
          </a:solidFill>
          <a:latin typeface="+mj-lt"/>
          <a:ea typeface="+mj-ea"/>
          <a:cs typeface="+mj-cs"/>
        </a:defRPr>
      </a:lvl1pPr>
    </p:titleStyle>
    <p:bodyStyle>
      <a:lvl1pPr marL="180000" indent="-180000" algn="l" defTabSz="914400" rtl="0" eaLnBrk="1" latinLnBrk="0" hangingPunct="1">
        <a:lnSpc>
          <a:spcPct val="114000"/>
        </a:lnSpc>
        <a:spcBef>
          <a:spcPts val="600"/>
        </a:spcBef>
        <a:buClr>
          <a:srgbClr val="3F9C35"/>
        </a:buClr>
        <a:buFont typeface="Wingdings" panose="05000000000000000000" pitchFamily="2" charset="2"/>
        <a:buChar char="§"/>
        <a:defRPr sz="1800" b="0" kern="1200">
          <a:solidFill>
            <a:schemeClr val="tx1"/>
          </a:solidFill>
          <a:latin typeface="+mn-lt"/>
          <a:ea typeface="+mn-ea"/>
          <a:cs typeface="+mn-cs"/>
        </a:defRPr>
      </a:lvl1pPr>
      <a:lvl2pPr marL="396000" indent="-198000" algn="l" defTabSz="914400" rtl="0" eaLnBrk="1" latinLnBrk="0" hangingPunct="1">
        <a:lnSpc>
          <a:spcPct val="114000"/>
        </a:lnSpc>
        <a:spcBef>
          <a:spcPts val="600"/>
        </a:spcBef>
        <a:buClr>
          <a:srgbClr val="3F9C35"/>
        </a:buClr>
        <a:buFont typeface="Arial" pitchFamily="34" charset="0"/>
        <a:buChar char="–"/>
        <a:defRPr sz="1800" kern="1200">
          <a:solidFill>
            <a:schemeClr val="tx1"/>
          </a:solidFill>
          <a:latin typeface="+mn-lt"/>
          <a:ea typeface="+mn-ea"/>
          <a:cs typeface="+mn-cs"/>
        </a:defRPr>
      </a:lvl2pPr>
      <a:lvl3pPr marL="612000" indent="-198000" algn="l" defTabSz="914400" rtl="0" eaLnBrk="1" latinLnBrk="0" hangingPunct="1">
        <a:lnSpc>
          <a:spcPct val="114000"/>
        </a:lnSpc>
        <a:spcBef>
          <a:spcPts val="600"/>
        </a:spcBef>
        <a:buClr>
          <a:srgbClr val="3F9C35"/>
        </a:buClr>
        <a:buFont typeface="Arial" pitchFamily="34" charset="0"/>
        <a:buChar char="–"/>
        <a:defRPr sz="1800" kern="1200">
          <a:solidFill>
            <a:schemeClr val="tx1"/>
          </a:solidFill>
          <a:latin typeface="+mn-lt"/>
          <a:ea typeface="+mn-ea"/>
          <a:cs typeface="+mn-cs"/>
        </a:defRPr>
      </a:lvl3pPr>
      <a:lvl4pPr marL="828000" indent="-198000" algn="l" defTabSz="914400" rtl="0" eaLnBrk="1" latinLnBrk="0" hangingPunct="1">
        <a:lnSpc>
          <a:spcPct val="114000"/>
        </a:lnSpc>
        <a:spcBef>
          <a:spcPts val="600"/>
        </a:spcBef>
        <a:buClr>
          <a:srgbClr val="3F9C35"/>
        </a:buClr>
        <a:buFont typeface="Arial" pitchFamily="34" charset="0"/>
        <a:buChar char="–"/>
        <a:defRPr sz="1800" kern="1200">
          <a:solidFill>
            <a:schemeClr val="tx1"/>
          </a:solidFill>
          <a:latin typeface="+mn-lt"/>
          <a:ea typeface="+mn-ea"/>
          <a:cs typeface="+mn-cs"/>
        </a:defRPr>
      </a:lvl4pPr>
      <a:lvl5pPr marL="1044000" indent="-198000" algn="l" defTabSz="914400" rtl="0" eaLnBrk="1" latinLnBrk="0" hangingPunct="1">
        <a:lnSpc>
          <a:spcPct val="114000"/>
        </a:lnSpc>
        <a:spcBef>
          <a:spcPts val="600"/>
        </a:spcBef>
        <a:buClr>
          <a:srgbClr val="3F9C35"/>
        </a:buClr>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dotnet/machinelearning-samples"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4.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2.xml"/><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hyperlink" Target="https://azure.microsoft.com/en-us/services/event-grid/" TargetMode="External"/><Relationship Id="rId3" Type="http://schemas.openxmlformats.org/officeDocument/2006/relationships/image" Target="../media/image26.png"/><Relationship Id="rId7" Type="http://schemas.openxmlformats.org/officeDocument/2006/relationships/hyperlink" Target="https://azure.microsoft.com/en-us/services/storage/?v=16.50" TargetMode="External"/><Relationship Id="rId12" Type="http://schemas.openxmlformats.org/officeDocument/2006/relationships/image" Target="../media/image30.png"/><Relationship Id="rId17" Type="http://schemas.openxmlformats.org/officeDocument/2006/relationships/image" Target="../media/image33.png"/><Relationship Id="rId2" Type="http://schemas.openxmlformats.org/officeDocument/2006/relationships/notesSlide" Target="../notesSlides/notesSlide22.xml"/><Relationship Id="rId16" Type="http://schemas.openxmlformats.org/officeDocument/2006/relationships/image" Target="../media/image32.png"/><Relationship Id="rId1" Type="http://schemas.openxmlformats.org/officeDocument/2006/relationships/slideLayout" Target="../slideLayouts/slideLayout2.xml"/><Relationship Id="rId6" Type="http://schemas.microsoft.com/office/2007/relationships/hdphoto" Target="../media/hdphoto1.wdp"/><Relationship Id="rId11" Type="http://schemas.openxmlformats.org/officeDocument/2006/relationships/hyperlink" Target="https://azure.microsoft.com/en-us/services/stream-analytics/" TargetMode="External"/><Relationship Id="rId5" Type="http://schemas.openxmlformats.org/officeDocument/2006/relationships/image" Target="../media/image27.png"/><Relationship Id="rId15" Type="http://schemas.openxmlformats.org/officeDocument/2006/relationships/hyperlink" Target="https://azure.microsoft.com/en-us/services/active-directory/" TargetMode="External"/><Relationship Id="rId10" Type="http://schemas.openxmlformats.org/officeDocument/2006/relationships/image" Target="../media/image29.png"/><Relationship Id="rId4" Type="http://schemas.openxmlformats.org/officeDocument/2006/relationships/hyperlink" Target="https://azure.microsoft.com/en-us/services/cosmos-db/" TargetMode="External"/><Relationship Id="rId9" Type="http://schemas.openxmlformats.org/officeDocument/2006/relationships/hyperlink" Target="https://azure.microsoft.com/en-us/services/bot-service/" TargetMode="External"/><Relationship Id="rId14" Type="http://schemas.openxmlformats.org/officeDocument/2006/relationships/image" Target="../media/image3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6.svg"/></Relationships>
</file>

<file path=ppt/slides/_rels/slide29.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49.svg"/><Relationship Id="rId18" Type="http://schemas.openxmlformats.org/officeDocument/2006/relationships/image" Target="../media/image54.png"/><Relationship Id="rId26" Type="http://schemas.openxmlformats.org/officeDocument/2006/relationships/image" Target="../media/image62.png"/><Relationship Id="rId3" Type="http://schemas.openxmlformats.org/officeDocument/2006/relationships/image" Target="../media/image39.png"/><Relationship Id="rId21" Type="http://schemas.openxmlformats.org/officeDocument/2006/relationships/image" Target="../media/image57.svg"/><Relationship Id="rId7" Type="http://schemas.openxmlformats.org/officeDocument/2006/relationships/image" Target="../media/image43.svg"/><Relationship Id="rId12" Type="http://schemas.openxmlformats.org/officeDocument/2006/relationships/image" Target="../media/image48.png"/><Relationship Id="rId17" Type="http://schemas.openxmlformats.org/officeDocument/2006/relationships/image" Target="../media/image53.png"/><Relationship Id="rId25" Type="http://schemas.openxmlformats.org/officeDocument/2006/relationships/image" Target="../media/image61.svg"/><Relationship Id="rId2" Type="http://schemas.openxmlformats.org/officeDocument/2006/relationships/notesSlide" Target="../notesSlides/notesSlide29.xml"/><Relationship Id="rId16" Type="http://schemas.openxmlformats.org/officeDocument/2006/relationships/image" Target="../media/image52.png"/><Relationship Id="rId20" Type="http://schemas.openxmlformats.org/officeDocument/2006/relationships/image" Target="../media/image56.png"/><Relationship Id="rId29" Type="http://schemas.openxmlformats.org/officeDocument/2006/relationships/image" Target="../media/image65.svg"/><Relationship Id="rId1" Type="http://schemas.openxmlformats.org/officeDocument/2006/relationships/slideLayout" Target="../slideLayouts/slideLayout2.xml"/><Relationship Id="rId6" Type="http://schemas.openxmlformats.org/officeDocument/2006/relationships/image" Target="../media/image42.png"/><Relationship Id="rId11" Type="http://schemas.openxmlformats.org/officeDocument/2006/relationships/image" Target="../media/image47.svg"/><Relationship Id="rId24" Type="http://schemas.openxmlformats.org/officeDocument/2006/relationships/image" Target="../media/image60.png"/><Relationship Id="rId5" Type="http://schemas.openxmlformats.org/officeDocument/2006/relationships/image" Target="../media/image41.svg"/><Relationship Id="rId15" Type="http://schemas.openxmlformats.org/officeDocument/2006/relationships/image" Target="../media/image51.svg"/><Relationship Id="rId23" Type="http://schemas.openxmlformats.org/officeDocument/2006/relationships/image" Target="../media/image59.svg"/><Relationship Id="rId28" Type="http://schemas.openxmlformats.org/officeDocument/2006/relationships/image" Target="../media/image64.png"/><Relationship Id="rId10" Type="http://schemas.openxmlformats.org/officeDocument/2006/relationships/image" Target="../media/image46.png"/><Relationship Id="rId19" Type="http://schemas.openxmlformats.org/officeDocument/2006/relationships/image" Target="../media/image55.svg"/><Relationship Id="rId4" Type="http://schemas.openxmlformats.org/officeDocument/2006/relationships/image" Target="../media/image40.png"/><Relationship Id="rId9" Type="http://schemas.openxmlformats.org/officeDocument/2006/relationships/image" Target="../media/image45.svg"/><Relationship Id="rId14" Type="http://schemas.openxmlformats.org/officeDocument/2006/relationships/image" Target="../media/image50.png"/><Relationship Id="rId22" Type="http://schemas.openxmlformats.org/officeDocument/2006/relationships/image" Target="../media/image58.png"/><Relationship Id="rId27" Type="http://schemas.openxmlformats.org/officeDocument/2006/relationships/image" Target="../media/image63.svg"/></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71.svg"/><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69.svg"/><Relationship Id="rId5" Type="http://schemas.openxmlformats.org/officeDocument/2006/relationships/image" Target="../media/image68.png"/><Relationship Id="rId10" Type="http://schemas.openxmlformats.org/officeDocument/2006/relationships/image" Target="../media/image73.svg"/><Relationship Id="rId4" Type="http://schemas.openxmlformats.org/officeDocument/2006/relationships/image" Target="../media/image67.svg"/><Relationship Id="rId9" Type="http://schemas.openxmlformats.org/officeDocument/2006/relationships/image" Target="../media/image72.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78.svg"/><Relationship Id="rId5" Type="http://schemas.openxmlformats.org/officeDocument/2006/relationships/image" Target="../media/image77.png"/><Relationship Id="rId4" Type="http://schemas.openxmlformats.org/officeDocument/2006/relationships/image" Target="../media/image76.sv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a:t>Ignite 2018</a:t>
            </a:r>
            <a:endParaRPr lang="en-GB" dirty="0"/>
          </a:p>
        </p:txBody>
      </p:sp>
      <p:sp>
        <p:nvSpPr>
          <p:cNvPr id="10" name="Slide Number Placeholder 9"/>
          <p:cNvSpPr>
            <a:spLocks noGrp="1"/>
          </p:cNvSpPr>
          <p:nvPr>
            <p:ph type="sldNum" sz="quarter" idx="17"/>
          </p:nvPr>
        </p:nvSpPr>
        <p:spPr/>
        <p:txBody>
          <a:bodyPr/>
          <a:lstStyle/>
          <a:p>
            <a:fld id="{5BA07366-CB75-4AA8-9E5B-928B849F427C}" type="slidenum">
              <a:rPr lang="en-GB" smtClean="0"/>
              <a:pPr/>
              <a:t>1</a:t>
            </a:fld>
            <a:endParaRPr lang="en-GB" dirty="0"/>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2613911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837F10-1625-4D71-8A43-64A35A79EF98}"/>
              </a:ext>
            </a:extLst>
          </p:cNvPr>
          <p:cNvSpPr>
            <a:spLocks noGrp="1"/>
          </p:cNvSpPr>
          <p:nvPr>
            <p:ph type="title"/>
          </p:nvPr>
        </p:nvSpPr>
        <p:spPr>
          <a:xfrm>
            <a:off x="334433" y="241082"/>
            <a:ext cx="11522208" cy="670086"/>
          </a:xfrm>
        </p:spPr>
        <p:txBody>
          <a:bodyPr/>
          <a:lstStyle/>
          <a:p>
            <a:r>
              <a:rPr lang="en-GB" altLang="zh-CN"/>
              <a:t>.NET Core 3.0 Update</a:t>
            </a:r>
            <a:endParaRPr lang="en-GB" altLang="zh-CN" dirty="0"/>
          </a:p>
        </p:txBody>
      </p:sp>
      <p:sp>
        <p:nvSpPr>
          <p:cNvPr id="4" name="灯片编号占位符 3">
            <a:extLst>
              <a:ext uri="{FF2B5EF4-FFF2-40B4-BE49-F238E27FC236}">
                <a16:creationId xmlns:a16="http://schemas.microsoft.com/office/drawing/2014/main" id="{6CC04553-F410-4C76-8D1F-EF40ED45F582}"/>
              </a:ext>
            </a:extLst>
          </p:cNvPr>
          <p:cNvSpPr>
            <a:spLocks noGrp="1"/>
          </p:cNvSpPr>
          <p:nvPr>
            <p:ph type="sldNum" sz="quarter" idx="12"/>
          </p:nvPr>
        </p:nvSpPr>
        <p:spPr/>
        <p:txBody>
          <a:bodyPr/>
          <a:lstStyle/>
          <a:p>
            <a:fld id="{5BA07366-CB75-4AA8-9E5B-928B849F427C}" type="slidenum">
              <a:rPr lang="en-GB" smtClean="0"/>
              <a:t>10</a:t>
            </a:fld>
            <a:endParaRPr lang="en-GB" dirty="0"/>
          </a:p>
        </p:txBody>
      </p:sp>
      <p:grpSp>
        <p:nvGrpSpPr>
          <p:cNvPr id="5" name="Group 41">
            <a:extLst>
              <a:ext uri="{FF2B5EF4-FFF2-40B4-BE49-F238E27FC236}">
                <a16:creationId xmlns:a16="http://schemas.microsoft.com/office/drawing/2014/main" id="{C4F4E84C-B245-45CD-B9D5-79D7F62F5ACF}"/>
              </a:ext>
            </a:extLst>
          </p:cNvPr>
          <p:cNvGrpSpPr/>
          <p:nvPr/>
        </p:nvGrpSpPr>
        <p:grpSpPr>
          <a:xfrm>
            <a:off x="7957924" y="1171063"/>
            <a:ext cx="1250398" cy="2075963"/>
            <a:chOff x="524899" y="1683299"/>
            <a:chExt cx="1250398" cy="2075963"/>
          </a:xfrm>
          <a:solidFill>
            <a:srgbClr val="002060"/>
          </a:solidFill>
        </p:grpSpPr>
        <p:sp>
          <p:nvSpPr>
            <p:cNvPr id="35" name="Rectangle 42">
              <a:extLst>
                <a:ext uri="{FF2B5EF4-FFF2-40B4-BE49-F238E27FC236}">
                  <a16:creationId xmlns:a16="http://schemas.microsoft.com/office/drawing/2014/main" id="{89127A41-E757-41D2-AC23-C49A4429BD0C}"/>
                </a:ext>
              </a:extLst>
            </p:cNvPr>
            <p:cNvSpPr/>
            <p:nvPr/>
          </p:nvSpPr>
          <p:spPr bwMode="auto">
            <a:xfrm>
              <a:off x="524899" y="1683299"/>
              <a:ext cx="1250398" cy="2075963"/>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36" name="Picture 43">
              <a:extLst>
                <a:ext uri="{FF2B5EF4-FFF2-40B4-BE49-F238E27FC236}">
                  <a16:creationId xmlns:a16="http://schemas.microsoft.com/office/drawing/2014/main" id="{46B3D685-3D37-4F7B-9D28-1BFD3FD201B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497" y="1756122"/>
              <a:ext cx="779562" cy="849589"/>
            </a:xfrm>
            <a:prstGeom prst="rect">
              <a:avLst/>
            </a:prstGeom>
            <a:grpFill/>
          </p:spPr>
        </p:pic>
        <p:sp>
          <p:nvSpPr>
            <p:cNvPr id="37" name="TextBox 44">
              <a:extLst>
                <a:ext uri="{FF2B5EF4-FFF2-40B4-BE49-F238E27FC236}">
                  <a16:creationId xmlns:a16="http://schemas.microsoft.com/office/drawing/2014/main" id="{2FDEB3EB-E995-4786-9E17-EC1290892340}"/>
                </a:ext>
              </a:extLst>
            </p:cNvPr>
            <p:cNvSpPr txBox="1"/>
            <p:nvPr/>
          </p:nvSpPr>
          <p:spPr>
            <a:xfrm>
              <a:off x="529712" y="2677499"/>
              <a:ext cx="1208517" cy="180049"/>
            </a:xfrm>
            <a:prstGeom prst="rect">
              <a:avLst/>
            </a:prstGeom>
            <a:grp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GB" sz="1300" b="0" i="0" u="none" strike="noStrike" kern="1200" cap="none" spc="0" normalizeH="0" baseline="0" noProof="0">
                  <a:ln>
                    <a:noFill/>
                  </a:ln>
                  <a:solidFill>
                    <a:srgbClr val="FFFFFF"/>
                  </a:solidFill>
                  <a:effectLst/>
                  <a:uLnTx/>
                  <a:uFillTx/>
                  <a:latin typeface="Segoe UI Semibold" panose="020B0702040204020203" pitchFamily="34" charset="0"/>
                  <a:ea typeface="+mn-ea"/>
                  <a:cs typeface="+mn-cs"/>
                </a:rPr>
                <a:t>DESKTOP</a:t>
              </a:r>
              <a:endParaRPr kumimoji="0" lang="en-GB" sz="1300"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mn-cs"/>
              </a:endParaRPr>
            </a:p>
          </p:txBody>
        </p:sp>
      </p:grpSp>
      <p:grpSp>
        <p:nvGrpSpPr>
          <p:cNvPr id="6" name="Group 1">
            <a:extLst>
              <a:ext uri="{FF2B5EF4-FFF2-40B4-BE49-F238E27FC236}">
                <a16:creationId xmlns:a16="http://schemas.microsoft.com/office/drawing/2014/main" id="{BC2421A3-7ECA-4C10-A9B5-8D45C8FB3114}"/>
              </a:ext>
            </a:extLst>
          </p:cNvPr>
          <p:cNvGrpSpPr/>
          <p:nvPr/>
        </p:nvGrpSpPr>
        <p:grpSpPr>
          <a:xfrm>
            <a:off x="480835" y="1142894"/>
            <a:ext cx="2504119" cy="2075963"/>
            <a:chOff x="1771192" y="1683299"/>
            <a:chExt cx="2504119" cy="2075963"/>
          </a:xfrm>
        </p:grpSpPr>
        <p:grpSp>
          <p:nvGrpSpPr>
            <p:cNvPr id="27" name="Group 45">
              <a:extLst>
                <a:ext uri="{FF2B5EF4-FFF2-40B4-BE49-F238E27FC236}">
                  <a16:creationId xmlns:a16="http://schemas.microsoft.com/office/drawing/2014/main" id="{EE0F1726-3D94-49FB-A854-78E7F7B85312}"/>
                </a:ext>
              </a:extLst>
            </p:cNvPr>
            <p:cNvGrpSpPr/>
            <p:nvPr/>
          </p:nvGrpSpPr>
          <p:grpSpPr>
            <a:xfrm>
              <a:off x="1771192" y="1683300"/>
              <a:ext cx="1252060" cy="2075962"/>
              <a:chOff x="1771192" y="1683300"/>
              <a:chExt cx="1252060" cy="2075962"/>
            </a:xfrm>
          </p:grpSpPr>
          <p:sp>
            <p:nvSpPr>
              <p:cNvPr id="32" name="Rectangle 46">
                <a:extLst>
                  <a:ext uri="{FF2B5EF4-FFF2-40B4-BE49-F238E27FC236}">
                    <a16:creationId xmlns:a16="http://schemas.microsoft.com/office/drawing/2014/main" id="{72424025-AB22-4920-AB51-90D9719CBBEF}"/>
                  </a:ext>
                </a:extLst>
              </p:cNvPr>
              <p:cNvSpPr/>
              <p:nvPr/>
            </p:nvSpPr>
            <p:spPr bwMode="auto">
              <a:xfrm>
                <a:off x="1772854" y="1683300"/>
                <a:ext cx="1250398" cy="2075962"/>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33" name="Picture 47">
                <a:extLst>
                  <a:ext uri="{FF2B5EF4-FFF2-40B4-BE49-F238E27FC236}">
                    <a16:creationId xmlns:a16="http://schemas.microsoft.com/office/drawing/2014/main" id="{95C7F725-8B32-4B07-B1B0-690B0B8B336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28189" y="1748888"/>
                <a:ext cx="728049" cy="849589"/>
              </a:xfrm>
              <a:prstGeom prst="rect">
                <a:avLst/>
              </a:prstGeom>
            </p:spPr>
          </p:pic>
          <p:sp>
            <p:nvSpPr>
              <p:cNvPr id="34" name="TextBox 48">
                <a:extLst>
                  <a:ext uri="{FF2B5EF4-FFF2-40B4-BE49-F238E27FC236}">
                    <a16:creationId xmlns:a16="http://schemas.microsoft.com/office/drawing/2014/main" id="{DC0F005B-7C18-4BC0-95DF-7EA9D78FAB6A}"/>
                  </a:ext>
                </a:extLst>
              </p:cNvPr>
              <p:cNvSpPr txBox="1"/>
              <p:nvPr/>
            </p:nvSpPr>
            <p:spPr>
              <a:xfrm>
                <a:off x="1771192" y="2677499"/>
                <a:ext cx="1251270" cy="180049"/>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GB" sz="1300" b="0" i="0" u="none" strike="noStrike" kern="1200" cap="none" spc="0" normalizeH="0" baseline="0" noProof="0">
                    <a:ln>
                      <a:noFill/>
                    </a:ln>
                    <a:solidFill>
                      <a:srgbClr val="FFFFFF"/>
                    </a:solidFill>
                    <a:effectLst/>
                    <a:uLnTx/>
                    <a:uFillTx/>
                    <a:latin typeface="Segoe UI Semibold" panose="020B0702040204020203" pitchFamily="34" charset="0"/>
                    <a:ea typeface="+mn-ea"/>
                    <a:cs typeface="+mn-cs"/>
                  </a:rPr>
                  <a:t>WEB</a:t>
                </a:r>
                <a:endParaRPr kumimoji="0" lang="en-GB" sz="1300"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mn-cs"/>
                </a:endParaRPr>
              </a:p>
            </p:txBody>
          </p:sp>
        </p:grpSp>
        <p:grpSp>
          <p:nvGrpSpPr>
            <p:cNvPr id="28" name="Group 49">
              <a:extLst>
                <a:ext uri="{FF2B5EF4-FFF2-40B4-BE49-F238E27FC236}">
                  <a16:creationId xmlns:a16="http://schemas.microsoft.com/office/drawing/2014/main" id="{7B128606-EBDB-4826-864D-6690636AC489}"/>
                </a:ext>
              </a:extLst>
            </p:cNvPr>
            <p:cNvGrpSpPr/>
            <p:nvPr/>
          </p:nvGrpSpPr>
          <p:grpSpPr>
            <a:xfrm>
              <a:off x="3016777" y="1683299"/>
              <a:ext cx="1258534" cy="2075961"/>
              <a:chOff x="3654584" y="1899136"/>
              <a:chExt cx="1675508" cy="2597404"/>
            </a:xfrm>
          </p:grpSpPr>
          <p:sp>
            <p:nvSpPr>
              <p:cNvPr id="29" name="Rectangle 50">
                <a:extLst>
                  <a:ext uri="{FF2B5EF4-FFF2-40B4-BE49-F238E27FC236}">
                    <a16:creationId xmlns:a16="http://schemas.microsoft.com/office/drawing/2014/main" id="{F351FA05-F073-42A3-9597-3ED7276ACA1B}"/>
                  </a:ext>
                </a:extLst>
              </p:cNvPr>
              <p:cNvSpPr/>
              <p:nvPr/>
            </p:nvSpPr>
            <p:spPr bwMode="auto">
              <a:xfrm>
                <a:off x="3665416" y="1899136"/>
                <a:ext cx="1664676" cy="2597404"/>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30" name="Picture 51">
                <a:extLst>
                  <a:ext uri="{FF2B5EF4-FFF2-40B4-BE49-F238E27FC236}">
                    <a16:creationId xmlns:a16="http://schemas.microsoft.com/office/drawing/2014/main" id="{31ABE907-3006-43DA-A252-A6B6DB8791F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94590" y="1990253"/>
                <a:ext cx="1003554" cy="1062990"/>
              </a:xfrm>
              <a:prstGeom prst="rect">
                <a:avLst/>
              </a:prstGeom>
            </p:spPr>
          </p:pic>
          <p:sp>
            <p:nvSpPr>
              <p:cNvPr id="31" name="TextBox 52">
                <a:extLst>
                  <a:ext uri="{FF2B5EF4-FFF2-40B4-BE49-F238E27FC236}">
                    <a16:creationId xmlns:a16="http://schemas.microsoft.com/office/drawing/2014/main" id="{052D608E-26F1-4E68-AF04-ACE288F34F7F}"/>
                  </a:ext>
                </a:extLst>
              </p:cNvPr>
              <p:cNvSpPr txBox="1"/>
              <p:nvPr/>
            </p:nvSpPr>
            <p:spPr>
              <a:xfrm>
                <a:off x="3654584" y="3143061"/>
                <a:ext cx="1665837" cy="225274"/>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GB" sz="1300" b="0" i="0" u="none" strike="noStrike" kern="1200" cap="none" spc="0" normalizeH="0" baseline="0" noProof="0">
                    <a:ln>
                      <a:noFill/>
                    </a:ln>
                    <a:solidFill>
                      <a:srgbClr val="FFFFFF"/>
                    </a:solidFill>
                    <a:effectLst/>
                    <a:uLnTx/>
                    <a:uFillTx/>
                    <a:latin typeface="Segoe UI Semibold" panose="020B0702040204020203" pitchFamily="34" charset="0"/>
                    <a:ea typeface="+mn-ea"/>
                    <a:cs typeface="+mn-cs"/>
                  </a:rPr>
                  <a:t>CLOUD</a:t>
                </a:r>
                <a:endParaRPr kumimoji="0" lang="en-GB" sz="1300"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mn-cs"/>
                </a:endParaRPr>
              </a:p>
            </p:txBody>
          </p:sp>
        </p:grpSp>
      </p:grpSp>
      <p:grpSp>
        <p:nvGrpSpPr>
          <p:cNvPr id="7" name="Group 62">
            <a:extLst>
              <a:ext uri="{FF2B5EF4-FFF2-40B4-BE49-F238E27FC236}">
                <a16:creationId xmlns:a16="http://schemas.microsoft.com/office/drawing/2014/main" id="{CEFC3F82-E26C-48C7-8424-60B49E82C087}"/>
              </a:ext>
            </a:extLst>
          </p:cNvPr>
          <p:cNvGrpSpPr/>
          <p:nvPr/>
        </p:nvGrpSpPr>
        <p:grpSpPr>
          <a:xfrm>
            <a:off x="9185978" y="1143491"/>
            <a:ext cx="1277956" cy="2075960"/>
            <a:chOff x="8620412" y="1899137"/>
            <a:chExt cx="1701365" cy="2580344"/>
          </a:xfrm>
        </p:grpSpPr>
        <p:sp>
          <p:nvSpPr>
            <p:cNvPr id="24" name="Rectangle 63">
              <a:extLst>
                <a:ext uri="{FF2B5EF4-FFF2-40B4-BE49-F238E27FC236}">
                  <a16:creationId xmlns:a16="http://schemas.microsoft.com/office/drawing/2014/main" id="{52134DFA-2275-4AB9-9C7C-F265698D5843}"/>
                </a:ext>
              </a:extLst>
            </p:cNvPr>
            <p:cNvSpPr/>
            <p:nvPr/>
          </p:nvSpPr>
          <p:spPr bwMode="auto">
            <a:xfrm>
              <a:off x="8657100" y="1899137"/>
              <a:ext cx="1664677" cy="2580344"/>
            </a:xfrm>
            <a:prstGeom prst="rect">
              <a:avLst/>
            </a:prstGeom>
            <a:solidFill>
              <a:srgbClr val="00829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25" name="Picture 64">
              <a:extLst>
                <a:ext uri="{FF2B5EF4-FFF2-40B4-BE49-F238E27FC236}">
                  <a16:creationId xmlns:a16="http://schemas.microsoft.com/office/drawing/2014/main" id="{7FFBA21D-5326-44A7-9597-182A4A4822C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006689" y="1981200"/>
              <a:ext cx="907542" cy="1062990"/>
            </a:xfrm>
            <a:prstGeom prst="rect">
              <a:avLst/>
            </a:prstGeom>
          </p:spPr>
        </p:pic>
        <p:sp>
          <p:nvSpPr>
            <p:cNvPr id="26" name="TextBox 65">
              <a:extLst>
                <a:ext uri="{FF2B5EF4-FFF2-40B4-BE49-F238E27FC236}">
                  <a16:creationId xmlns:a16="http://schemas.microsoft.com/office/drawing/2014/main" id="{FFFF4118-D3AD-4CCA-8319-59F3301D83C4}"/>
                </a:ext>
              </a:extLst>
            </p:cNvPr>
            <p:cNvSpPr txBox="1"/>
            <p:nvPr/>
          </p:nvSpPr>
          <p:spPr>
            <a:xfrm>
              <a:off x="8620412" y="3143061"/>
              <a:ext cx="1665837" cy="223794"/>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GB" sz="1300" b="0" i="0" u="none" strike="noStrike" kern="1200" cap="none" spc="0" normalizeH="0" baseline="0" noProof="0">
                  <a:ln>
                    <a:noFill/>
                  </a:ln>
                  <a:solidFill>
                    <a:srgbClr val="FFFFFF"/>
                  </a:solidFill>
                  <a:effectLst/>
                  <a:uLnTx/>
                  <a:uFillTx/>
                  <a:latin typeface="Segoe UI Semibold" panose="020B0702040204020203" pitchFamily="34" charset="0"/>
                  <a:ea typeface="+mn-ea"/>
                  <a:cs typeface="+mn-cs"/>
                </a:rPr>
                <a:t>IoT</a:t>
              </a:r>
              <a:endParaRPr kumimoji="0" lang="en-GB" sz="1300"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mn-cs"/>
              </a:endParaRPr>
            </a:p>
          </p:txBody>
        </p:sp>
      </p:grpSp>
      <p:grpSp>
        <p:nvGrpSpPr>
          <p:cNvPr id="8" name="Group 66">
            <a:extLst>
              <a:ext uri="{FF2B5EF4-FFF2-40B4-BE49-F238E27FC236}">
                <a16:creationId xmlns:a16="http://schemas.microsoft.com/office/drawing/2014/main" id="{83BB3713-1207-47CB-A30D-53D0C0CF436D}"/>
              </a:ext>
            </a:extLst>
          </p:cNvPr>
          <p:cNvGrpSpPr/>
          <p:nvPr/>
        </p:nvGrpSpPr>
        <p:grpSpPr>
          <a:xfrm>
            <a:off x="10468395" y="1143491"/>
            <a:ext cx="1250398" cy="2075960"/>
            <a:chOff x="10320997" y="1899137"/>
            <a:chExt cx="1664677" cy="2597403"/>
          </a:xfrm>
          <a:solidFill>
            <a:srgbClr val="FF0000"/>
          </a:solidFill>
        </p:grpSpPr>
        <p:sp>
          <p:nvSpPr>
            <p:cNvPr id="21" name="Rectangle 67">
              <a:extLst>
                <a:ext uri="{FF2B5EF4-FFF2-40B4-BE49-F238E27FC236}">
                  <a16:creationId xmlns:a16="http://schemas.microsoft.com/office/drawing/2014/main" id="{990206C7-D520-496A-963B-AB65988E8E97}"/>
                </a:ext>
              </a:extLst>
            </p:cNvPr>
            <p:cNvSpPr/>
            <p:nvPr/>
          </p:nvSpPr>
          <p:spPr bwMode="auto">
            <a:xfrm>
              <a:off x="10320997" y="1899137"/>
              <a:ext cx="1664677" cy="2597403"/>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22" name="Picture 68">
              <a:extLst>
                <a:ext uri="{FF2B5EF4-FFF2-40B4-BE49-F238E27FC236}">
                  <a16:creationId xmlns:a16="http://schemas.microsoft.com/office/drawing/2014/main" id="{A629F6F8-5019-4069-B04C-848BE1F86C0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50773" y="1981200"/>
              <a:ext cx="934974" cy="1062990"/>
            </a:xfrm>
            <a:prstGeom prst="rect">
              <a:avLst/>
            </a:prstGeom>
            <a:grpFill/>
          </p:spPr>
        </p:pic>
        <p:sp>
          <p:nvSpPr>
            <p:cNvPr id="23" name="TextBox 69">
              <a:extLst>
                <a:ext uri="{FF2B5EF4-FFF2-40B4-BE49-F238E27FC236}">
                  <a16:creationId xmlns:a16="http://schemas.microsoft.com/office/drawing/2014/main" id="{880846B0-655B-44B6-8B0B-150F1193F8A9}"/>
                </a:ext>
              </a:extLst>
            </p:cNvPr>
            <p:cNvSpPr txBox="1"/>
            <p:nvPr/>
          </p:nvSpPr>
          <p:spPr>
            <a:xfrm>
              <a:off x="10349321" y="3143062"/>
              <a:ext cx="1592204" cy="225274"/>
            </a:xfrm>
            <a:prstGeom prst="rect">
              <a:avLst/>
            </a:prstGeom>
            <a:grp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GB" sz="1300" b="0" i="0" u="none" strike="noStrike" kern="1200" cap="none" spc="0" normalizeH="0" baseline="0" noProof="0">
                  <a:ln>
                    <a:noFill/>
                  </a:ln>
                  <a:solidFill>
                    <a:srgbClr val="FFFFFF"/>
                  </a:solidFill>
                  <a:effectLst/>
                  <a:uLnTx/>
                  <a:uFillTx/>
                  <a:latin typeface="Segoe UI Semibold" panose="020B0702040204020203" pitchFamily="34" charset="0"/>
                  <a:ea typeface="+mn-ea"/>
                  <a:cs typeface="+mn-cs"/>
                </a:rPr>
                <a:t>AI</a:t>
              </a:r>
              <a:endParaRPr kumimoji="0" lang="en-GB" sz="1300"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mn-cs"/>
              </a:endParaRPr>
            </a:p>
          </p:txBody>
        </p:sp>
      </p:grpSp>
      <p:grpSp>
        <p:nvGrpSpPr>
          <p:cNvPr id="9" name="Group 96">
            <a:extLst>
              <a:ext uri="{FF2B5EF4-FFF2-40B4-BE49-F238E27FC236}">
                <a16:creationId xmlns:a16="http://schemas.microsoft.com/office/drawing/2014/main" id="{1EE0F69E-D392-46E2-A9D5-2C92CEA26469}"/>
              </a:ext>
            </a:extLst>
          </p:cNvPr>
          <p:cNvGrpSpPr/>
          <p:nvPr/>
        </p:nvGrpSpPr>
        <p:grpSpPr>
          <a:xfrm>
            <a:off x="473207" y="3219451"/>
            <a:ext cx="8734361" cy="2495656"/>
            <a:chOff x="474923" y="2957811"/>
            <a:chExt cx="9253607" cy="3077297"/>
          </a:xfrm>
        </p:grpSpPr>
        <p:sp>
          <p:nvSpPr>
            <p:cNvPr id="15" name="TextBox 98">
              <a:extLst>
                <a:ext uri="{FF2B5EF4-FFF2-40B4-BE49-F238E27FC236}">
                  <a16:creationId xmlns:a16="http://schemas.microsoft.com/office/drawing/2014/main" id="{52768E2C-7B19-4972-B24F-376D4C496B77}"/>
                </a:ext>
              </a:extLst>
            </p:cNvPr>
            <p:cNvSpPr txBox="1"/>
            <p:nvPr/>
          </p:nvSpPr>
          <p:spPr>
            <a:xfrm>
              <a:off x="474923" y="2957811"/>
              <a:ext cx="9253607" cy="3077297"/>
            </a:xfrm>
            <a:prstGeom prst="rect">
              <a:avLst/>
            </a:prstGeom>
            <a:solidFill>
              <a:schemeClr val="accent1">
                <a:lumMod val="75000"/>
              </a:schemeClr>
            </a:solidFill>
          </p:spPr>
          <p:txBody>
            <a:bodyPr wrap="square" lIns="239012" tIns="191209" rIns="239012" bIns="191209" rtlCol="0" anchor="ctr">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025" rtl="0" eaLnBrk="1" fontAlgn="auto" latinLnBrk="0" hangingPunct="1">
                <a:lnSpc>
                  <a:spcPct val="90000"/>
                </a:lnSpc>
                <a:spcBef>
                  <a:spcPts val="0"/>
                </a:spcBef>
                <a:spcAft>
                  <a:spcPts val="0"/>
                </a:spcAft>
                <a:buClrTx/>
                <a:buSzTx/>
                <a:buFontTx/>
                <a:buNone/>
                <a:tabLst/>
                <a:defRPr/>
              </a:pPr>
              <a:endParaRPr kumimoji="0" lang="en-GB" sz="1333" b="1" i="0" u="none" strike="noStrike" kern="0" cap="none" spc="0" normalizeH="0" baseline="0" noProof="0" dirty="0">
                <a:ln>
                  <a:noFill/>
                </a:ln>
                <a:solidFill>
                  <a:srgbClr val="FFFFFF"/>
                </a:solidFill>
                <a:effectLst/>
                <a:uLnTx/>
                <a:uFillTx/>
                <a:latin typeface="Segoe UI"/>
                <a:ea typeface="+mn-ea"/>
                <a:cs typeface="Segoe UI Semibold" panose="020B0702040204020203" pitchFamily="34" charset="0"/>
              </a:endParaRPr>
            </a:p>
          </p:txBody>
        </p:sp>
        <p:sp>
          <p:nvSpPr>
            <p:cNvPr id="16" name="TextBox 99">
              <a:extLst>
                <a:ext uri="{FF2B5EF4-FFF2-40B4-BE49-F238E27FC236}">
                  <a16:creationId xmlns:a16="http://schemas.microsoft.com/office/drawing/2014/main" id="{4938539F-DDDA-4183-87BF-0526D5D21645}"/>
                </a:ext>
              </a:extLst>
            </p:cNvPr>
            <p:cNvSpPr txBox="1"/>
            <p:nvPr/>
          </p:nvSpPr>
          <p:spPr>
            <a:xfrm>
              <a:off x="3762304" y="5408884"/>
              <a:ext cx="2688627" cy="382081"/>
            </a:xfrm>
            <a:prstGeom prst="rect">
              <a:avLst/>
            </a:prstGeom>
            <a:solidFill>
              <a:srgbClr val="D2D2D2"/>
            </a:solidFill>
          </p:spPr>
          <p:txBody>
            <a:bodyPr wrap="square" lIns="239012" tIns="191209" rIns="239012" bIns="191209" rtlCol="0" anchor="ctr">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896020" rtl="0" eaLnBrk="1" fontAlgn="auto" latinLnBrk="0" hangingPunct="1">
                <a:lnSpc>
                  <a:spcPct val="90000"/>
                </a:lnSpc>
                <a:spcBef>
                  <a:spcPts val="0"/>
                </a:spcBef>
                <a:spcAft>
                  <a:spcPts val="0"/>
                </a:spcAft>
                <a:buClrTx/>
                <a:buSzTx/>
                <a:buFontTx/>
                <a:buNone/>
                <a:tabLst/>
                <a:defRPr/>
              </a:pPr>
              <a:r>
                <a:rPr kumimoji="0" lang="en-GB" sz="933" b="1" i="0" u="none" strike="noStrike" kern="0" cap="none" spc="0" normalizeH="0" baseline="0" noProof="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COMPILERS</a:t>
              </a:r>
              <a:endParaRPr kumimoji="0" lang="en-GB" sz="933"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endParaRPr>
            </a:p>
          </p:txBody>
        </p:sp>
        <p:sp>
          <p:nvSpPr>
            <p:cNvPr id="17" name="TextBox 100">
              <a:extLst>
                <a:ext uri="{FF2B5EF4-FFF2-40B4-BE49-F238E27FC236}">
                  <a16:creationId xmlns:a16="http://schemas.microsoft.com/office/drawing/2014/main" id="{4ECBC503-3A76-45BA-9A6D-A333E382EF0C}"/>
                </a:ext>
              </a:extLst>
            </p:cNvPr>
            <p:cNvSpPr txBox="1"/>
            <p:nvPr/>
          </p:nvSpPr>
          <p:spPr>
            <a:xfrm>
              <a:off x="6759530" y="5408884"/>
              <a:ext cx="2626177" cy="382081"/>
            </a:xfrm>
            <a:prstGeom prst="rect">
              <a:avLst/>
            </a:prstGeom>
            <a:solidFill>
              <a:srgbClr val="D2D2D2"/>
            </a:solidFill>
          </p:spPr>
          <p:txBody>
            <a:bodyPr wrap="square" lIns="239012" tIns="191209" rIns="239012" bIns="191209" rtlCol="0" anchor="ctr">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896020" rtl="0" eaLnBrk="1" fontAlgn="auto" latinLnBrk="0" hangingPunct="1">
                <a:lnSpc>
                  <a:spcPct val="90000"/>
                </a:lnSpc>
                <a:spcBef>
                  <a:spcPts val="0"/>
                </a:spcBef>
                <a:spcAft>
                  <a:spcPts val="0"/>
                </a:spcAft>
                <a:buClrTx/>
                <a:buSzTx/>
                <a:buFontTx/>
                <a:buNone/>
                <a:tabLst/>
                <a:defRPr/>
              </a:pPr>
              <a:r>
                <a:rPr kumimoji="0" lang="en-GB" sz="933" b="1" i="0" u="none" strike="noStrike" kern="0" cap="none" spc="0" normalizeH="0" baseline="0" noProof="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LANGUAGES</a:t>
              </a:r>
              <a:endParaRPr kumimoji="0" lang="en-GB" sz="933"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endParaRPr>
            </a:p>
          </p:txBody>
        </p:sp>
        <p:sp>
          <p:nvSpPr>
            <p:cNvPr id="18" name="TextBox 101">
              <a:extLst>
                <a:ext uri="{FF2B5EF4-FFF2-40B4-BE49-F238E27FC236}">
                  <a16:creationId xmlns:a16="http://schemas.microsoft.com/office/drawing/2014/main" id="{A3561CBE-8A8A-4CF2-9004-41871D7D0E6F}"/>
                </a:ext>
              </a:extLst>
            </p:cNvPr>
            <p:cNvSpPr txBox="1"/>
            <p:nvPr/>
          </p:nvSpPr>
          <p:spPr>
            <a:xfrm>
              <a:off x="819096" y="5408885"/>
              <a:ext cx="2634609" cy="394116"/>
            </a:xfrm>
            <a:prstGeom prst="rect">
              <a:avLst/>
            </a:prstGeom>
            <a:solidFill>
              <a:srgbClr val="D2D2D2"/>
            </a:solidFill>
          </p:spPr>
          <p:txBody>
            <a:bodyPr wrap="square" lIns="239012" tIns="191209" rIns="239012" bIns="191209" rtlCol="0" anchor="ctr">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896020" rtl="0" eaLnBrk="1" fontAlgn="auto" latinLnBrk="0" hangingPunct="1">
                <a:lnSpc>
                  <a:spcPct val="90000"/>
                </a:lnSpc>
                <a:spcBef>
                  <a:spcPts val="0"/>
                </a:spcBef>
                <a:spcAft>
                  <a:spcPts val="0"/>
                </a:spcAft>
                <a:buClrTx/>
                <a:buSzTx/>
                <a:buFontTx/>
                <a:buNone/>
                <a:tabLst/>
                <a:defRPr/>
              </a:pPr>
              <a:r>
                <a:rPr kumimoji="0" lang="en-GB" sz="933" b="1" i="0" u="none" strike="noStrike" kern="0" cap="none" spc="0" normalizeH="0" baseline="0" noProof="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RUNTIME COMPONENTS</a:t>
              </a:r>
              <a:endParaRPr kumimoji="0" lang="en-GB" sz="933"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endParaRPr>
            </a:p>
          </p:txBody>
        </p:sp>
        <p:sp>
          <p:nvSpPr>
            <p:cNvPr id="19" name="TextBox 102">
              <a:extLst>
                <a:ext uri="{FF2B5EF4-FFF2-40B4-BE49-F238E27FC236}">
                  <a16:creationId xmlns:a16="http://schemas.microsoft.com/office/drawing/2014/main" id="{277CB0A4-0F05-466C-A74E-540890CB27D3}"/>
                </a:ext>
              </a:extLst>
            </p:cNvPr>
            <p:cNvSpPr txBox="1"/>
            <p:nvPr/>
          </p:nvSpPr>
          <p:spPr>
            <a:xfrm>
              <a:off x="525249" y="3561539"/>
              <a:ext cx="9162736" cy="1149498"/>
            </a:xfrm>
            <a:prstGeom prst="rect">
              <a:avLst/>
            </a:prstGeom>
            <a:solidFill>
              <a:srgbClr val="000000">
                <a:alpha val="10196"/>
              </a:srgbClr>
            </a:solidFill>
          </p:spPr>
          <p:txBody>
            <a:bodyPr wrap="square" lIns="239012" tIns="191209" rIns="239012" bIns="191209" rtlCol="0" anchor="ctr">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025" rtl="0" eaLnBrk="1" fontAlgn="auto" latinLnBrk="0" hangingPunct="1">
                <a:lnSpc>
                  <a:spcPct val="90000"/>
                </a:lnSpc>
                <a:spcBef>
                  <a:spcPts val="0"/>
                </a:spcBef>
                <a:spcAft>
                  <a:spcPts val="0"/>
                </a:spcAft>
                <a:buClrTx/>
                <a:buSzTx/>
                <a:buFontTx/>
                <a:buNone/>
                <a:tabLst/>
                <a:defRPr/>
              </a:pPr>
              <a:r>
                <a:rPr kumimoji="0" lang="en-GB" sz="1333" b="1" i="0" u="none" strike="noStrike" kern="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LIBRARIES</a:t>
              </a:r>
              <a:endParaRPr kumimoji="0" lang="en-GB" sz="1067" b="1" i="0" u="none" strike="noStrike" kern="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endParaRPr>
            </a:p>
          </p:txBody>
        </p:sp>
        <p:sp>
          <p:nvSpPr>
            <p:cNvPr id="20" name="Rectangle 103">
              <a:extLst>
                <a:ext uri="{FF2B5EF4-FFF2-40B4-BE49-F238E27FC236}">
                  <a16:creationId xmlns:a16="http://schemas.microsoft.com/office/drawing/2014/main" id="{45A69D42-C769-429F-833C-FEBE0B0A9C6C}"/>
                </a:ext>
              </a:extLst>
            </p:cNvPr>
            <p:cNvSpPr/>
            <p:nvPr/>
          </p:nvSpPr>
          <p:spPr>
            <a:xfrm>
              <a:off x="549899" y="4949462"/>
              <a:ext cx="9162736" cy="366779"/>
            </a:xfrm>
            <a:prstGeom prst="rect">
              <a:avLst/>
            </a:prstGeom>
          </p:spPr>
          <p:txBody>
            <a:bodyPr wrap="squar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3830" rtl="0" eaLnBrk="1" fontAlgn="auto" latinLnBrk="0" hangingPunct="1">
                <a:lnSpc>
                  <a:spcPct val="100000"/>
                </a:lnSpc>
                <a:spcBef>
                  <a:spcPts val="0"/>
                </a:spcBef>
                <a:spcAft>
                  <a:spcPts val="0"/>
                </a:spcAft>
                <a:buClrTx/>
                <a:buSzTx/>
                <a:buFontTx/>
                <a:buNone/>
                <a:tabLst/>
                <a:defRPr/>
              </a:pPr>
              <a:r>
                <a:rPr kumimoji="0" lang="en-GB" sz="1333" b="1" i="0" u="none" strike="noStrike" kern="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INFRASTRUCTURE</a:t>
              </a:r>
              <a:endParaRPr kumimoji="0" lang="en-GB" sz="1733"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endParaRPr>
            </a:p>
          </p:txBody>
        </p:sp>
      </p:grpSp>
      <p:sp>
        <p:nvSpPr>
          <p:cNvPr id="10" name="Rectangle 97">
            <a:extLst>
              <a:ext uri="{FF2B5EF4-FFF2-40B4-BE49-F238E27FC236}">
                <a16:creationId xmlns:a16="http://schemas.microsoft.com/office/drawing/2014/main" id="{A59CCAF3-D916-40E9-9076-09DC5F61C3F4}"/>
              </a:ext>
            </a:extLst>
          </p:cNvPr>
          <p:cNvSpPr/>
          <p:nvPr/>
        </p:nvSpPr>
        <p:spPr>
          <a:xfrm>
            <a:off x="540824" y="3304641"/>
            <a:ext cx="8679822" cy="350930"/>
          </a:xfrm>
          <a:prstGeom prst="rect">
            <a:avLst/>
          </a:prstGeom>
        </p:spPr>
        <p:txBody>
          <a:bodyPr wrap="squar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025" rtl="0" eaLnBrk="1" fontAlgn="auto" latinLnBrk="0" hangingPunct="1">
              <a:lnSpc>
                <a:spcPct val="90000"/>
              </a:lnSpc>
              <a:spcBef>
                <a:spcPts val="0"/>
              </a:spcBef>
              <a:spcAft>
                <a:spcPts val="0"/>
              </a:spcAft>
              <a:buClrTx/>
              <a:buSzTx/>
              <a:buFontTx/>
              <a:buNone/>
              <a:tabLst/>
              <a:defRPr/>
            </a:pPr>
            <a:r>
              <a:rPr kumimoji="0" lang="en-GB" sz="1867" b="1" i="0" u="none" strike="noStrike" kern="0" cap="none" spc="0" normalizeH="0" baseline="0" noProof="0">
                <a:ln>
                  <a:noFill/>
                </a:ln>
                <a:solidFill>
                  <a:srgbClr val="FFFFFF"/>
                </a:solidFill>
                <a:effectLst/>
                <a:uLnTx/>
                <a:uFillTx/>
                <a:latin typeface="Segoe UI"/>
                <a:ea typeface="+mn-ea"/>
                <a:cs typeface="Segoe UI Semibold" panose="020B0702040204020203" pitchFamily="34" charset="0"/>
              </a:rPr>
              <a:t>.NET CORE</a:t>
            </a:r>
            <a:endParaRPr kumimoji="0" lang="en-GB" sz="1867" b="1" i="0" u="none" strike="noStrike" kern="0" cap="none" spc="0" normalizeH="0" baseline="0" noProof="0" dirty="0">
              <a:ln>
                <a:noFill/>
              </a:ln>
              <a:solidFill>
                <a:srgbClr val="FFFFFF"/>
              </a:solidFill>
              <a:effectLst/>
              <a:uLnTx/>
              <a:uFillTx/>
              <a:latin typeface="Segoe UI"/>
              <a:ea typeface="+mn-ea"/>
              <a:cs typeface="Segoe UI Semibold" panose="020B0702040204020203" pitchFamily="34" charset="0"/>
            </a:endParaRPr>
          </a:p>
        </p:txBody>
      </p:sp>
      <p:sp>
        <p:nvSpPr>
          <p:cNvPr id="11" name="TextBox 95">
            <a:extLst>
              <a:ext uri="{FF2B5EF4-FFF2-40B4-BE49-F238E27FC236}">
                <a16:creationId xmlns:a16="http://schemas.microsoft.com/office/drawing/2014/main" id="{33E88C77-00DC-495A-87CC-40B91FB9F006}"/>
              </a:ext>
            </a:extLst>
          </p:cNvPr>
          <p:cNvSpPr txBox="1"/>
          <p:nvPr/>
        </p:nvSpPr>
        <p:spPr>
          <a:xfrm>
            <a:off x="511476" y="4706770"/>
            <a:ext cx="8657823" cy="898895"/>
          </a:xfrm>
          <a:prstGeom prst="rect">
            <a:avLst/>
          </a:prstGeom>
          <a:solidFill>
            <a:srgbClr val="000000">
              <a:alpha val="10196"/>
            </a:srgbClr>
          </a:solidFill>
        </p:spPr>
        <p:txBody>
          <a:bodyPr wrap="square" lIns="239012" tIns="191209" rIns="239012" bIns="191209" rtlCol="0" anchor="ctr">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025" rtl="0" eaLnBrk="1" fontAlgn="auto" latinLnBrk="0" hangingPunct="1">
              <a:lnSpc>
                <a:spcPct val="90000"/>
              </a:lnSpc>
              <a:spcBef>
                <a:spcPts val="0"/>
              </a:spcBef>
              <a:spcAft>
                <a:spcPts val="0"/>
              </a:spcAft>
              <a:buClrTx/>
              <a:buSzTx/>
              <a:buFontTx/>
              <a:buNone/>
              <a:tabLst/>
              <a:defRPr/>
            </a:pPr>
            <a:endParaRPr kumimoji="0" lang="en-GB" sz="1067" b="1" i="0" u="none" strike="noStrike" kern="0" cap="none" spc="0" normalizeH="0" baseline="0" noProof="0" dirty="0">
              <a:ln>
                <a:noFill/>
              </a:ln>
              <a:solidFill>
                <a:srgbClr val="FFFFFF"/>
              </a:solidFill>
              <a:effectLst/>
              <a:uLnTx/>
              <a:uFillTx/>
              <a:latin typeface="Segoe UI"/>
              <a:ea typeface="+mn-ea"/>
              <a:cs typeface="Segoe UI Semilight" panose="020B0402040204020203" pitchFamily="34" charset="0"/>
            </a:endParaRPr>
          </a:p>
        </p:txBody>
      </p:sp>
      <p:sp>
        <p:nvSpPr>
          <p:cNvPr id="12" name="Rectangle 70">
            <a:extLst>
              <a:ext uri="{FF2B5EF4-FFF2-40B4-BE49-F238E27FC236}">
                <a16:creationId xmlns:a16="http://schemas.microsoft.com/office/drawing/2014/main" id="{45C7ED1A-6941-4155-ADD9-06D71EDCBC71}"/>
              </a:ext>
            </a:extLst>
          </p:cNvPr>
          <p:cNvSpPr/>
          <p:nvPr/>
        </p:nvSpPr>
        <p:spPr>
          <a:xfrm>
            <a:off x="483919" y="3308491"/>
            <a:ext cx="8679822" cy="350930"/>
          </a:xfrm>
          <a:prstGeom prst="rect">
            <a:avLst/>
          </a:prstGeom>
        </p:spPr>
        <p:txBody>
          <a:bodyPr wrap="squar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025" rtl="0" eaLnBrk="1" fontAlgn="auto" latinLnBrk="0" hangingPunct="1">
              <a:lnSpc>
                <a:spcPct val="90000"/>
              </a:lnSpc>
              <a:spcBef>
                <a:spcPts val="0"/>
              </a:spcBef>
              <a:spcAft>
                <a:spcPts val="0"/>
              </a:spcAft>
              <a:buClrTx/>
              <a:buSzTx/>
              <a:buFontTx/>
              <a:buNone/>
              <a:tabLst/>
              <a:defRPr/>
            </a:pPr>
            <a:r>
              <a:rPr kumimoji="0" lang="en-GB" sz="1867" b="1" i="0" u="none" strike="noStrike" kern="0" cap="none" spc="0" normalizeH="0" baseline="0" noProof="0">
                <a:ln>
                  <a:noFill/>
                </a:ln>
                <a:solidFill>
                  <a:srgbClr val="FFFFFF"/>
                </a:solidFill>
                <a:effectLst/>
                <a:uLnTx/>
                <a:uFillTx/>
                <a:latin typeface="Segoe UI"/>
                <a:ea typeface="+mn-ea"/>
                <a:cs typeface="Segoe UI Semibold" panose="020B0702040204020203" pitchFamily="34" charset="0"/>
              </a:rPr>
              <a:t>.NET CORE 3</a:t>
            </a:r>
            <a:endParaRPr kumimoji="0" lang="en-GB" sz="1867" b="1" i="0" u="none" strike="noStrike" kern="0" cap="none" spc="0" normalizeH="0" baseline="0" noProof="0" dirty="0">
              <a:ln>
                <a:noFill/>
              </a:ln>
              <a:solidFill>
                <a:srgbClr val="FFFFFF"/>
              </a:solidFill>
              <a:effectLst/>
              <a:uLnTx/>
              <a:uFillTx/>
              <a:latin typeface="Segoe UI"/>
              <a:ea typeface="+mn-ea"/>
              <a:cs typeface="Segoe UI Semibold" panose="020B0702040204020203" pitchFamily="34" charset="0"/>
            </a:endParaRPr>
          </a:p>
        </p:txBody>
      </p:sp>
      <p:sp>
        <p:nvSpPr>
          <p:cNvPr id="13" name="TextBox 5">
            <a:extLst>
              <a:ext uri="{FF2B5EF4-FFF2-40B4-BE49-F238E27FC236}">
                <a16:creationId xmlns:a16="http://schemas.microsoft.com/office/drawing/2014/main" id="{C11484CA-2EEA-490D-A82D-D4F2D2970661}"/>
              </a:ext>
            </a:extLst>
          </p:cNvPr>
          <p:cNvSpPr txBox="1"/>
          <p:nvPr/>
        </p:nvSpPr>
        <p:spPr>
          <a:xfrm>
            <a:off x="3632479" y="731492"/>
            <a:ext cx="4123536" cy="1218795"/>
          </a:xfrm>
          <a:prstGeom prst="rect">
            <a:avLst/>
          </a:prstGeom>
          <a:noFill/>
          <a:ln>
            <a:noFill/>
          </a:ln>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srgbClr val="505050"/>
                </a:solidFill>
                <a:effectLst/>
                <a:uLnTx/>
                <a:uFillTx/>
                <a:latin typeface="Segoe UI"/>
                <a:ea typeface="+mn-ea"/>
                <a:cs typeface="+mn-cs"/>
              </a:rPr>
              <a:t>.NET Core 3 expands supported workloads to include Windows Desktop, IoT &amp; AI</a:t>
            </a:r>
          </a:p>
        </p:txBody>
      </p:sp>
      <p:sp>
        <p:nvSpPr>
          <p:cNvPr id="14" name="TextBox 38">
            <a:extLst>
              <a:ext uri="{FF2B5EF4-FFF2-40B4-BE49-F238E27FC236}">
                <a16:creationId xmlns:a16="http://schemas.microsoft.com/office/drawing/2014/main" id="{36EEE1F2-2706-4691-B7AA-F268766670E0}"/>
              </a:ext>
            </a:extLst>
          </p:cNvPr>
          <p:cNvSpPr txBox="1"/>
          <p:nvPr/>
        </p:nvSpPr>
        <p:spPr>
          <a:xfrm>
            <a:off x="3026716" y="1811320"/>
            <a:ext cx="5868373" cy="7078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srgbClr val="505050"/>
                </a:solidFill>
                <a:effectLst/>
                <a:uLnTx/>
                <a:uFillTx/>
                <a:latin typeface="Segoe UI" panose="020B0502040204020203" pitchFamily="34" charset="0"/>
                <a:ea typeface="+mn-ea"/>
                <a:cs typeface="Segoe UI" panose="020B0502040204020203" pitchFamily="34" charset="0"/>
              </a:rPr>
              <a:t>.NET Core is perfectly suited for the requirements of cloud-native, cross-platform workloads</a:t>
            </a:r>
          </a:p>
        </p:txBody>
      </p:sp>
    </p:spTree>
    <p:extLst>
      <p:ext uri="{BB962C8B-B14F-4D97-AF65-F5344CB8AC3E}">
        <p14:creationId xmlns:p14="http://schemas.microsoft.com/office/powerpoint/2010/main" val="78282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13"/>
                                        </p:tgtEl>
                                        <p:attrNameLst>
                                          <p:attrName>ppt_x</p:attrName>
                                        </p:attrNameLst>
                                      </p:cBhvr>
                                      <p:tavLst>
                                        <p:tav tm="0">
                                          <p:val>
                                            <p:strVal val="ppt_x"/>
                                          </p:val>
                                        </p:tav>
                                        <p:tav tm="100000">
                                          <p:val>
                                            <p:strVal val="ppt_x"/>
                                          </p:val>
                                        </p:tav>
                                      </p:tavLst>
                                    </p:anim>
                                    <p:anim calcmode="lin" valueType="num">
                                      <p:cBhvr additive="base">
                                        <p:cTn id="7" dur="500"/>
                                        <p:tgtEl>
                                          <p:spTgt spid="13"/>
                                        </p:tgtEl>
                                        <p:attrNameLst>
                                          <p:attrName>ppt_y</p:attrName>
                                        </p:attrNameLst>
                                      </p:cBhvr>
                                      <p:tavLst>
                                        <p:tav tm="0">
                                          <p:val>
                                            <p:strVal val="ppt_y"/>
                                          </p:val>
                                        </p:tav>
                                        <p:tav tm="100000">
                                          <p:val>
                                            <p:strVal val="1+ppt_h/2"/>
                                          </p:val>
                                        </p:tav>
                                      </p:tavLst>
                                    </p:anim>
                                    <p:set>
                                      <p:cBhvr>
                                        <p:cTn id="8" dur="1" fill="hold">
                                          <p:stCondLst>
                                            <p:cond delay="499"/>
                                          </p:stCondLst>
                                        </p:cTn>
                                        <p:tgtEl>
                                          <p:spTgt spid="13"/>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C0CEF1-792E-412E-83B1-2D1444858525}"/>
              </a:ext>
            </a:extLst>
          </p:cNvPr>
          <p:cNvSpPr>
            <a:spLocks noGrp="1"/>
          </p:cNvSpPr>
          <p:nvPr>
            <p:ph type="title"/>
          </p:nvPr>
        </p:nvSpPr>
        <p:spPr/>
        <p:txBody>
          <a:bodyPr/>
          <a:lstStyle/>
          <a:p>
            <a:r>
              <a:rPr lang="en-GB" altLang="zh-CN"/>
              <a:t>.NET Core 3.0 Update</a:t>
            </a:r>
            <a:endParaRPr lang="en-GB" altLang="zh-CN" dirty="0"/>
          </a:p>
        </p:txBody>
      </p:sp>
      <p:sp>
        <p:nvSpPr>
          <p:cNvPr id="4" name="灯片编号占位符 3">
            <a:extLst>
              <a:ext uri="{FF2B5EF4-FFF2-40B4-BE49-F238E27FC236}">
                <a16:creationId xmlns:a16="http://schemas.microsoft.com/office/drawing/2014/main" id="{AD8FD770-B7BF-499E-B875-58863893A244}"/>
              </a:ext>
            </a:extLst>
          </p:cNvPr>
          <p:cNvSpPr>
            <a:spLocks noGrp="1"/>
          </p:cNvSpPr>
          <p:nvPr>
            <p:ph type="sldNum" sz="quarter" idx="12"/>
          </p:nvPr>
        </p:nvSpPr>
        <p:spPr/>
        <p:txBody>
          <a:bodyPr/>
          <a:lstStyle/>
          <a:p>
            <a:fld id="{5BA07366-CB75-4AA8-9E5B-928B849F427C}" type="slidenum">
              <a:rPr lang="en-GB" smtClean="0"/>
              <a:t>11</a:t>
            </a:fld>
            <a:endParaRPr lang="en-GB" dirty="0"/>
          </a:p>
        </p:txBody>
      </p:sp>
      <p:pic>
        <p:nvPicPr>
          <p:cNvPr id="1026" name="Picture 2" descr=".NET Core 3">
            <a:extLst>
              <a:ext uri="{FF2B5EF4-FFF2-40B4-BE49-F238E27FC236}">
                <a16:creationId xmlns:a16="http://schemas.microsoft.com/office/drawing/2014/main" id="{572CFD6F-E90E-47D3-B4DC-62501646E9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568104"/>
            <a:ext cx="6434137" cy="58529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9827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D0560A-6F33-4E0E-9498-E624B15F8A5A}"/>
              </a:ext>
            </a:extLst>
          </p:cNvPr>
          <p:cNvSpPr>
            <a:spLocks noGrp="1"/>
          </p:cNvSpPr>
          <p:nvPr>
            <p:ph type="title"/>
          </p:nvPr>
        </p:nvSpPr>
        <p:spPr/>
        <p:txBody>
          <a:bodyPr/>
          <a:lstStyle/>
          <a:p>
            <a:r>
              <a:rPr lang="en-GB" altLang="zh-CN"/>
              <a:t>.NET Core 3 Desktop Improvements</a:t>
            </a:r>
            <a:endParaRPr lang="en-GB" altLang="zh-CN" dirty="0"/>
          </a:p>
        </p:txBody>
      </p:sp>
      <p:sp>
        <p:nvSpPr>
          <p:cNvPr id="3" name="内容占位符 2">
            <a:extLst>
              <a:ext uri="{FF2B5EF4-FFF2-40B4-BE49-F238E27FC236}">
                <a16:creationId xmlns:a16="http://schemas.microsoft.com/office/drawing/2014/main" id="{EA0E2E8A-7632-486C-8A16-588AECA9BD90}"/>
              </a:ext>
            </a:extLst>
          </p:cNvPr>
          <p:cNvSpPr>
            <a:spLocks noGrp="1"/>
          </p:cNvSpPr>
          <p:nvPr>
            <p:ph idx="1"/>
          </p:nvPr>
        </p:nvSpPr>
        <p:spPr/>
        <p:txBody>
          <a:bodyPr/>
          <a:lstStyle/>
          <a:p>
            <a:r>
              <a:rPr lang="en-GB" altLang="zh-CN"/>
              <a:t>.NET Core 3 supports WinForms and WPF frameworks</a:t>
            </a:r>
          </a:p>
          <a:p>
            <a:pPr lvl="1"/>
            <a:r>
              <a:rPr lang="en-GB" altLang="zh-CN"/>
              <a:t>XAML Islands - WinForms &amp; WPF can host UWP</a:t>
            </a:r>
          </a:p>
          <a:p>
            <a:pPr lvl="1"/>
            <a:r>
              <a:rPr lang="en-GB" altLang="zh-CN"/>
              <a:t>XAML Controls – WinForms &amp; WPF browser and media UWP controls</a:t>
            </a:r>
          </a:p>
          <a:p>
            <a:pPr lvl="1"/>
            <a:r>
              <a:rPr lang="en-GB" altLang="zh-CN"/>
              <a:t>High DPI fixes for WinForms</a:t>
            </a:r>
          </a:p>
          <a:p>
            <a:r>
              <a:rPr lang="en-GB" altLang="zh-CN"/>
              <a:t>Access to all the Windows 10 API’s</a:t>
            </a:r>
          </a:p>
          <a:p>
            <a:r>
              <a:rPr lang="en-GB" altLang="zh-CN"/>
              <a:t>NET Core App Bundler</a:t>
            </a:r>
          </a:p>
          <a:p>
            <a:pPr lvl="1"/>
            <a:r>
              <a:rPr lang="en-GB" altLang="zh-CN"/>
              <a:t>Precompiled, fast startup</a:t>
            </a:r>
          </a:p>
          <a:p>
            <a:pPr lvl="1"/>
            <a:r>
              <a:rPr lang="en-GB" altLang="zh-CN"/>
              <a:t>Small apps by removing unused dependencies, link away unused IL</a:t>
            </a:r>
          </a:p>
          <a:p>
            <a:pPr lvl="1"/>
            <a:r>
              <a:rPr lang="en-GB" altLang="zh-CN"/>
              <a:t>Single self-contained .exe</a:t>
            </a:r>
          </a:p>
          <a:p>
            <a:pPr marL="0" indent="0">
              <a:buNone/>
            </a:pPr>
            <a:endParaRPr lang="en-GB" altLang="zh-CN"/>
          </a:p>
          <a:p>
            <a:pPr marL="0" indent="0">
              <a:buNone/>
            </a:pPr>
            <a:endParaRPr lang="en-GB" altLang="zh-CN" dirty="0"/>
          </a:p>
        </p:txBody>
      </p:sp>
      <p:sp>
        <p:nvSpPr>
          <p:cNvPr id="4" name="灯片编号占位符 3">
            <a:extLst>
              <a:ext uri="{FF2B5EF4-FFF2-40B4-BE49-F238E27FC236}">
                <a16:creationId xmlns:a16="http://schemas.microsoft.com/office/drawing/2014/main" id="{55CDF89A-1D7F-4E73-AF78-87A35E76BF9C}"/>
              </a:ext>
            </a:extLst>
          </p:cNvPr>
          <p:cNvSpPr>
            <a:spLocks noGrp="1"/>
          </p:cNvSpPr>
          <p:nvPr>
            <p:ph type="sldNum" sz="quarter" idx="12"/>
          </p:nvPr>
        </p:nvSpPr>
        <p:spPr/>
        <p:txBody>
          <a:bodyPr/>
          <a:lstStyle/>
          <a:p>
            <a:fld id="{5BA07366-CB75-4AA8-9E5B-928B849F427C}" type="slidenum">
              <a:rPr lang="en-GB" smtClean="0"/>
              <a:t>12</a:t>
            </a:fld>
            <a:endParaRPr lang="en-GB" dirty="0"/>
          </a:p>
        </p:txBody>
      </p:sp>
    </p:spTree>
    <p:extLst>
      <p:ext uri="{BB962C8B-B14F-4D97-AF65-F5344CB8AC3E}">
        <p14:creationId xmlns:p14="http://schemas.microsoft.com/office/powerpoint/2010/main" val="3132147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F5BA40-155E-4256-9AD3-DDB926678083}"/>
              </a:ext>
            </a:extLst>
          </p:cNvPr>
          <p:cNvSpPr>
            <a:spLocks noGrp="1"/>
          </p:cNvSpPr>
          <p:nvPr>
            <p:ph type="title"/>
          </p:nvPr>
        </p:nvSpPr>
        <p:spPr/>
        <p:txBody>
          <a:bodyPr/>
          <a:lstStyle/>
          <a:p>
            <a:r>
              <a:rPr lang="en-GB" altLang="zh-CN"/>
              <a:t>Why Windows Desktop on .NET Core?</a:t>
            </a:r>
            <a:endParaRPr lang="en-GB" altLang="zh-CN" dirty="0"/>
          </a:p>
        </p:txBody>
      </p:sp>
      <p:sp>
        <p:nvSpPr>
          <p:cNvPr id="3" name="内容占位符 2">
            <a:extLst>
              <a:ext uri="{FF2B5EF4-FFF2-40B4-BE49-F238E27FC236}">
                <a16:creationId xmlns:a16="http://schemas.microsoft.com/office/drawing/2014/main" id="{98050E64-79EC-48BE-948D-A304D5C77CDF}"/>
              </a:ext>
            </a:extLst>
          </p:cNvPr>
          <p:cNvSpPr>
            <a:spLocks noGrp="1"/>
          </p:cNvSpPr>
          <p:nvPr>
            <p:ph idx="1"/>
          </p:nvPr>
        </p:nvSpPr>
        <p:spPr/>
        <p:txBody>
          <a:bodyPr/>
          <a:lstStyle/>
          <a:p>
            <a:r>
              <a:rPr lang="en-GB" altLang="zh-CN"/>
              <a:t>Machine global or app local framework</a:t>
            </a:r>
          </a:p>
          <a:p>
            <a:r>
              <a:rPr lang="en-GB" altLang="zh-CN"/>
              <a:t>Core runtime and API improvements</a:t>
            </a:r>
          </a:p>
          <a:p>
            <a:r>
              <a:rPr lang="en-GB" altLang="zh-CN"/>
              <a:t>SDK based .csproj project system</a:t>
            </a:r>
          </a:p>
          <a:p>
            <a:endParaRPr lang="en-GB" altLang="zh-CN" dirty="0"/>
          </a:p>
        </p:txBody>
      </p:sp>
      <p:sp>
        <p:nvSpPr>
          <p:cNvPr id="4" name="灯片编号占位符 3">
            <a:extLst>
              <a:ext uri="{FF2B5EF4-FFF2-40B4-BE49-F238E27FC236}">
                <a16:creationId xmlns:a16="http://schemas.microsoft.com/office/drawing/2014/main" id="{DD51BD76-4BC8-4834-B79C-B68331E52CF3}"/>
              </a:ext>
            </a:extLst>
          </p:cNvPr>
          <p:cNvSpPr>
            <a:spLocks noGrp="1"/>
          </p:cNvSpPr>
          <p:nvPr>
            <p:ph type="sldNum" sz="quarter" idx="12"/>
          </p:nvPr>
        </p:nvSpPr>
        <p:spPr/>
        <p:txBody>
          <a:bodyPr/>
          <a:lstStyle/>
          <a:p>
            <a:fld id="{5BA07366-CB75-4AA8-9E5B-928B849F427C}" type="slidenum">
              <a:rPr lang="en-GB" smtClean="0"/>
              <a:t>13</a:t>
            </a:fld>
            <a:endParaRPr lang="en-GB" dirty="0"/>
          </a:p>
        </p:txBody>
      </p:sp>
    </p:spTree>
    <p:extLst>
      <p:ext uri="{BB962C8B-B14F-4D97-AF65-F5344CB8AC3E}">
        <p14:creationId xmlns:p14="http://schemas.microsoft.com/office/powerpoint/2010/main" val="2872275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837F10-1625-4D71-8A43-64A35A79EF98}"/>
              </a:ext>
            </a:extLst>
          </p:cNvPr>
          <p:cNvSpPr>
            <a:spLocks noGrp="1"/>
          </p:cNvSpPr>
          <p:nvPr>
            <p:ph type="title"/>
          </p:nvPr>
        </p:nvSpPr>
        <p:spPr/>
        <p:txBody>
          <a:bodyPr/>
          <a:lstStyle/>
          <a:p>
            <a:r>
              <a:rPr lang="en-GB" altLang="zh-CN"/>
              <a:t>Experimental Blazor: .NET in the Browser</a:t>
            </a:r>
            <a:endParaRPr lang="en-GB" altLang="zh-CN" dirty="0"/>
          </a:p>
        </p:txBody>
      </p:sp>
      <p:sp>
        <p:nvSpPr>
          <p:cNvPr id="3" name="内容占位符 2">
            <a:extLst>
              <a:ext uri="{FF2B5EF4-FFF2-40B4-BE49-F238E27FC236}">
                <a16:creationId xmlns:a16="http://schemas.microsoft.com/office/drawing/2014/main" id="{3495C487-98FA-4C11-9D87-805E4D174283}"/>
              </a:ext>
            </a:extLst>
          </p:cNvPr>
          <p:cNvSpPr>
            <a:spLocks noGrp="1"/>
          </p:cNvSpPr>
          <p:nvPr>
            <p:ph idx="1"/>
          </p:nvPr>
        </p:nvSpPr>
        <p:spPr/>
        <p:txBody>
          <a:bodyPr/>
          <a:lstStyle/>
          <a:p>
            <a:pPr fontAlgn="base"/>
            <a:r>
              <a:rPr lang="en-GB" altLang="zh-CN" sz="3600"/>
              <a:t>Build client-side Web UI in .NET</a:t>
            </a:r>
          </a:p>
          <a:p>
            <a:pPr lvl="1" fontAlgn="base"/>
            <a:r>
              <a:rPr lang="en-GB" altLang="zh-CN" sz="2400"/>
              <a:t>You don’t need to know AngularJS, React, Vue, etc</a:t>
            </a:r>
          </a:p>
          <a:p>
            <a:pPr lvl="1" fontAlgn="base"/>
            <a:r>
              <a:rPr lang="en-GB" altLang="zh-CN" sz="2400"/>
              <a:t>Take advantage of stability and consistency of .NET</a:t>
            </a:r>
          </a:p>
          <a:p>
            <a:pPr fontAlgn="base"/>
            <a:r>
              <a:rPr lang="en-GB" altLang="zh-CN" sz="3600"/>
              <a:t>Runs in all browsers</a:t>
            </a:r>
          </a:p>
          <a:p>
            <a:pPr lvl="1" fontAlgn="base"/>
            <a:r>
              <a:rPr lang="en-GB" altLang="zh-CN" sz="2400"/>
              <a:t>Native performance</a:t>
            </a:r>
          </a:p>
          <a:p>
            <a:pPr lvl="1" fontAlgn="base"/>
            <a:r>
              <a:rPr lang="en-GB" altLang="zh-CN" sz="2400"/>
              <a:t>Strongly typed on client and server</a:t>
            </a:r>
          </a:p>
          <a:p>
            <a:pPr lvl="1" fontAlgn="base"/>
            <a:r>
              <a:rPr lang="en-GB" altLang="zh-CN" sz="2400"/>
              <a:t>Requires no plugin or code transpilation</a:t>
            </a:r>
          </a:p>
          <a:p>
            <a:pPr lvl="1" fontAlgn="base"/>
            <a:r>
              <a:rPr lang="en-GB" altLang="zh-CN" sz="2400"/>
              <a:t>Share C# code with the client and the server</a:t>
            </a:r>
          </a:p>
          <a:p>
            <a:endParaRPr lang="en-GB" altLang="zh-CN" dirty="0"/>
          </a:p>
        </p:txBody>
      </p:sp>
      <p:sp>
        <p:nvSpPr>
          <p:cNvPr id="4" name="灯片编号占位符 3">
            <a:extLst>
              <a:ext uri="{FF2B5EF4-FFF2-40B4-BE49-F238E27FC236}">
                <a16:creationId xmlns:a16="http://schemas.microsoft.com/office/drawing/2014/main" id="{6CC04553-F410-4C76-8D1F-EF40ED45F582}"/>
              </a:ext>
            </a:extLst>
          </p:cNvPr>
          <p:cNvSpPr>
            <a:spLocks noGrp="1"/>
          </p:cNvSpPr>
          <p:nvPr>
            <p:ph type="sldNum" sz="quarter" idx="12"/>
          </p:nvPr>
        </p:nvSpPr>
        <p:spPr/>
        <p:txBody>
          <a:bodyPr/>
          <a:lstStyle/>
          <a:p>
            <a:fld id="{5BA07366-CB75-4AA8-9E5B-928B849F427C}" type="slidenum">
              <a:rPr lang="en-GB" smtClean="0"/>
              <a:t>14</a:t>
            </a:fld>
            <a:endParaRPr lang="en-GB" dirty="0"/>
          </a:p>
        </p:txBody>
      </p:sp>
    </p:spTree>
    <p:extLst>
      <p:ext uri="{BB962C8B-B14F-4D97-AF65-F5344CB8AC3E}">
        <p14:creationId xmlns:p14="http://schemas.microsoft.com/office/powerpoint/2010/main" val="478964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D0560A-6F33-4E0E-9498-E624B15F8A5A}"/>
              </a:ext>
            </a:extLst>
          </p:cNvPr>
          <p:cNvSpPr>
            <a:spLocks noGrp="1"/>
          </p:cNvSpPr>
          <p:nvPr>
            <p:ph type="title"/>
          </p:nvPr>
        </p:nvSpPr>
        <p:spPr/>
        <p:txBody>
          <a:bodyPr/>
          <a:lstStyle/>
          <a:p>
            <a:r>
              <a:rPr lang="en-GB" altLang="zh-CN"/>
              <a:t>Razor Components (“server-side Blazor”)</a:t>
            </a:r>
            <a:endParaRPr lang="en-GB" altLang="zh-CN" dirty="0"/>
          </a:p>
        </p:txBody>
      </p:sp>
      <p:sp>
        <p:nvSpPr>
          <p:cNvPr id="3" name="内容占位符 2">
            <a:extLst>
              <a:ext uri="{FF2B5EF4-FFF2-40B4-BE49-F238E27FC236}">
                <a16:creationId xmlns:a16="http://schemas.microsoft.com/office/drawing/2014/main" id="{EA0E2E8A-7632-486C-8A16-588AECA9BD90}"/>
              </a:ext>
            </a:extLst>
          </p:cNvPr>
          <p:cNvSpPr>
            <a:spLocks noGrp="1"/>
          </p:cNvSpPr>
          <p:nvPr>
            <p:ph idx="1"/>
          </p:nvPr>
        </p:nvSpPr>
        <p:spPr/>
        <p:txBody>
          <a:bodyPr/>
          <a:lstStyle/>
          <a:p>
            <a:pPr marL="335915" indent="-335915"/>
            <a:r>
              <a:rPr lang="en-GB" altLang="zh-CN"/>
              <a:t>Blazor programming model integrated into ASP.NET Core </a:t>
            </a:r>
          </a:p>
          <a:p>
            <a:pPr marL="335915" indent="-335915"/>
            <a:r>
              <a:rPr lang="en-GB" altLang="zh-CN"/>
              <a:t>Runs server-side on .NET Core</a:t>
            </a:r>
            <a:endParaRPr lang="en-GB" altLang="zh-CN">
              <a:cs typeface="Segoe UI Light"/>
            </a:endParaRPr>
          </a:p>
          <a:p>
            <a:pPr marL="335915" indent="-335915"/>
            <a:r>
              <a:rPr lang="en-GB" altLang="zh-CN"/>
              <a:t>Handle client UI interactions using SignalR</a:t>
            </a:r>
            <a:endParaRPr lang="en-GB" altLang="zh-CN">
              <a:cs typeface="Segoe UI Light"/>
            </a:endParaRPr>
          </a:p>
          <a:p>
            <a:pPr marL="335915" indent="-335915"/>
            <a:r>
              <a:rPr lang="en-GB" altLang="zh-CN"/>
              <a:t>Same code can run client-side on WebAssembly with no code changes</a:t>
            </a:r>
            <a:endParaRPr lang="en-GB" altLang="zh-CN">
              <a:cs typeface="Segoe UI Light"/>
            </a:endParaRPr>
          </a:p>
          <a:p>
            <a:pPr marL="335915" indent="-335915"/>
            <a:r>
              <a:rPr lang="en-GB" altLang="zh-CN"/>
              <a:t>WebAssembly support remains experimental while runtime matures</a:t>
            </a:r>
            <a:endParaRPr lang="en-GB" altLang="zh-CN">
              <a:cs typeface="Segoe UI Light"/>
            </a:endParaRPr>
          </a:p>
          <a:p>
            <a:pPr marL="335915" indent="-335915"/>
            <a:r>
              <a:rPr lang="en-GB" altLang="zh-CN"/>
              <a:t>Shipping in .NET Core 3.0</a:t>
            </a:r>
            <a:endParaRPr lang="en-GB" altLang="zh-CN">
              <a:cs typeface="Segoe UI Light"/>
            </a:endParaRPr>
          </a:p>
          <a:p>
            <a:endParaRPr lang="en-GB" altLang="zh-CN" dirty="0"/>
          </a:p>
        </p:txBody>
      </p:sp>
      <p:sp>
        <p:nvSpPr>
          <p:cNvPr id="4" name="灯片编号占位符 3">
            <a:extLst>
              <a:ext uri="{FF2B5EF4-FFF2-40B4-BE49-F238E27FC236}">
                <a16:creationId xmlns:a16="http://schemas.microsoft.com/office/drawing/2014/main" id="{55CDF89A-1D7F-4E73-AF78-87A35E76BF9C}"/>
              </a:ext>
            </a:extLst>
          </p:cNvPr>
          <p:cNvSpPr>
            <a:spLocks noGrp="1"/>
          </p:cNvSpPr>
          <p:nvPr>
            <p:ph type="sldNum" sz="quarter" idx="12"/>
          </p:nvPr>
        </p:nvSpPr>
        <p:spPr/>
        <p:txBody>
          <a:bodyPr/>
          <a:lstStyle/>
          <a:p>
            <a:fld id="{5BA07366-CB75-4AA8-9E5B-928B849F427C}" type="slidenum">
              <a:rPr lang="en-GB" smtClean="0"/>
              <a:t>15</a:t>
            </a:fld>
            <a:endParaRPr lang="en-GB" dirty="0"/>
          </a:p>
        </p:txBody>
      </p:sp>
    </p:spTree>
    <p:extLst>
      <p:ext uri="{BB962C8B-B14F-4D97-AF65-F5344CB8AC3E}">
        <p14:creationId xmlns:p14="http://schemas.microsoft.com/office/powerpoint/2010/main" val="1463548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F5BA40-155E-4256-9AD3-DDB926678083}"/>
              </a:ext>
            </a:extLst>
          </p:cNvPr>
          <p:cNvSpPr>
            <a:spLocks noGrp="1"/>
          </p:cNvSpPr>
          <p:nvPr>
            <p:ph type="title"/>
          </p:nvPr>
        </p:nvSpPr>
        <p:spPr/>
        <p:txBody>
          <a:bodyPr/>
          <a:lstStyle/>
          <a:p>
            <a:r>
              <a:rPr lang="en-GB" altLang="zh-CN"/>
              <a:t>Machine Learning and .NET</a:t>
            </a:r>
            <a:endParaRPr lang="en-GB" altLang="zh-CN" dirty="0"/>
          </a:p>
        </p:txBody>
      </p:sp>
      <p:sp>
        <p:nvSpPr>
          <p:cNvPr id="4" name="灯片编号占位符 3">
            <a:extLst>
              <a:ext uri="{FF2B5EF4-FFF2-40B4-BE49-F238E27FC236}">
                <a16:creationId xmlns:a16="http://schemas.microsoft.com/office/drawing/2014/main" id="{DD51BD76-4BC8-4834-B79C-B68331E52CF3}"/>
              </a:ext>
            </a:extLst>
          </p:cNvPr>
          <p:cNvSpPr>
            <a:spLocks noGrp="1"/>
          </p:cNvSpPr>
          <p:nvPr>
            <p:ph type="sldNum" sz="quarter" idx="12"/>
          </p:nvPr>
        </p:nvSpPr>
        <p:spPr/>
        <p:txBody>
          <a:bodyPr/>
          <a:lstStyle/>
          <a:p>
            <a:fld id="{5BA07366-CB75-4AA8-9E5B-928B849F427C}" type="slidenum">
              <a:rPr lang="en-GB" smtClean="0"/>
              <a:t>16</a:t>
            </a:fld>
            <a:endParaRPr lang="en-GB" dirty="0"/>
          </a:p>
        </p:txBody>
      </p:sp>
      <p:sp>
        <p:nvSpPr>
          <p:cNvPr id="5" name="Title 1">
            <a:extLst>
              <a:ext uri="{FF2B5EF4-FFF2-40B4-BE49-F238E27FC236}">
                <a16:creationId xmlns:a16="http://schemas.microsoft.com/office/drawing/2014/main" id="{EFEDFE5C-CC86-41DB-BB62-8C28693FF90C}"/>
              </a:ext>
            </a:extLst>
          </p:cNvPr>
          <p:cNvSpPr>
            <a:spLocks noGrp="1"/>
          </p:cNvSpPr>
          <p:nvPr/>
        </p:nvSpPr>
        <p:spPr>
          <a:xfrm>
            <a:off x="3657600" y="2017979"/>
            <a:ext cx="4681695" cy="1661993"/>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GB" sz="5400"/>
              <a:t>Announcing ML.NET 0.5!</a:t>
            </a:r>
            <a:endParaRPr lang="en-GB" sz="5400" dirty="0"/>
          </a:p>
        </p:txBody>
      </p:sp>
      <p:sp>
        <p:nvSpPr>
          <p:cNvPr id="6" name="TextBox 2">
            <a:extLst>
              <a:ext uri="{FF2B5EF4-FFF2-40B4-BE49-F238E27FC236}">
                <a16:creationId xmlns:a16="http://schemas.microsoft.com/office/drawing/2014/main" id="{027129DB-2BB3-4382-B9F6-041033F386DB}"/>
              </a:ext>
            </a:extLst>
          </p:cNvPr>
          <p:cNvSpPr txBox="1"/>
          <p:nvPr/>
        </p:nvSpPr>
        <p:spPr>
          <a:xfrm>
            <a:off x="2725289" y="4224468"/>
            <a:ext cx="6471719" cy="615553"/>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GB" sz="40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https://aka.ms/MLNet05</a:t>
            </a:r>
            <a:endParaRPr kumimoji="0" lang="en-GB" sz="40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spTree>
    <p:extLst>
      <p:ext uri="{BB962C8B-B14F-4D97-AF65-F5344CB8AC3E}">
        <p14:creationId xmlns:p14="http://schemas.microsoft.com/office/powerpoint/2010/main" val="3536317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837F10-1625-4D71-8A43-64A35A79EF98}"/>
              </a:ext>
            </a:extLst>
          </p:cNvPr>
          <p:cNvSpPr>
            <a:spLocks noGrp="1"/>
          </p:cNvSpPr>
          <p:nvPr>
            <p:ph type="title"/>
          </p:nvPr>
        </p:nvSpPr>
        <p:spPr/>
        <p:txBody>
          <a:bodyPr/>
          <a:lstStyle/>
          <a:p>
            <a:r>
              <a:rPr lang="en-GB" altLang="zh-CN"/>
              <a:t>What’s new with ML.NET?</a:t>
            </a:r>
            <a:endParaRPr lang="en-GB" altLang="zh-CN" dirty="0"/>
          </a:p>
        </p:txBody>
      </p:sp>
      <p:sp>
        <p:nvSpPr>
          <p:cNvPr id="3" name="内容占位符 2">
            <a:extLst>
              <a:ext uri="{FF2B5EF4-FFF2-40B4-BE49-F238E27FC236}">
                <a16:creationId xmlns:a16="http://schemas.microsoft.com/office/drawing/2014/main" id="{3495C487-98FA-4C11-9D87-805E4D174283}"/>
              </a:ext>
            </a:extLst>
          </p:cNvPr>
          <p:cNvSpPr>
            <a:spLocks noGrp="1"/>
          </p:cNvSpPr>
          <p:nvPr>
            <p:ph idx="1"/>
          </p:nvPr>
        </p:nvSpPr>
        <p:spPr/>
        <p:txBody>
          <a:bodyPr>
            <a:normAutofit fontScale="92500" lnSpcReduction="20000"/>
          </a:bodyPr>
          <a:lstStyle/>
          <a:p>
            <a:r>
              <a:rPr lang="en-GB" altLang="zh-CN">
                <a:solidFill>
                  <a:srgbClr val="737373">
                    <a:lumMod val="75000"/>
                  </a:srgbClr>
                </a:solidFill>
                <a:latin typeface="Segoe UI"/>
              </a:rPr>
              <a:t>Shipped </a:t>
            </a:r>
            <a:r>
              <a:rPr lang="en-GB" altLang="zh-CN" b="1" i="1">
                <a:solidFill>
                  <a:srgbClr val="737373">
                    <a:lumMod val="75000"/>
                  </a:srgbClr>
                </a:solidFill>
                <a:latin typeface="Segoe UI"/>
              </a:rPr>
              <a:t>four</a:t>
            </a:r>
            <a:r>
              <a:rPr lang="en-GB" altLang="zh-CN">
                <a:solidFill>
                  <a:srgbClr val="737373">
                    <a:lumMod val="75000"/>
                  </a:srgbClr>
                </a:solidFill>
                <a:latin typeface="Segoe UI"/>
              </a:rPr>
              <a:t> previews of ML.NET 0.1 - 0.5</a:t>
            </a:r>
          </a:p>
          <a:p>
            <a:pPr marL="551915" lvl="1" indent="-335915"/>
            <a:r>
              <a:rPr lang="en-GB" altLang="zh-CN" sz="2000"/>
              <a:t>Additional ML Scenarios</a:t>
            </a:r>
          </a:p>
          <a:p>
            <a:pPr marL="788135" lvl="2" indent="-236220"/>
            <a:r>
              <a:rPr lang="en-GB" altLang="zh-CN"/>
              <a:t>Clustering</a:t>
            </a:r>
            <a:endParaRPr lang="en-GB" altLang="zh-CN">
              <a:cs typeface="Segoe UI"/>
            </a:endParaRPr>
          </a:p>
          <a:p>
            <a:pPr marL="788135" lvl="2" indent="-236220"/>
            <a:r>
              <a:rPr lang="en-GB" altLang="zh-CN"/>
              <a:t>Recommendation</a:t>
            </a:r>
            <a:endParaRPr lang="en-GB" altLang="zh-CN">
              <a:cs typeface="Segoe UI"/>
            </a:endParaRPr>
          </a:p>
          <a:p>
            <a:pPr marL="788135" lvl="2" indent="-236220"/>
            <a:r>
              <a:rPr lang="en-GB" altLang="zh-CN"/>
              <a:t>Deep Learning (e.g. Image Classification with TensorFlow)</a:t>
            </a:r>
            <a:endParaRPr lang="en-GB" altLang="zh-CN">
              <a:cs typeface="Segoe UI"/>
            </a:endParaRPr>
          </a:p>
          <a:p>
            <a:pPr marL="551915" lvl="1" indent="-335915"/>
            <a:r>
              <a:rPr lang="en-GB" altLang="zh-CN" sz="2000"/>
              <a:t>New learners and transforms</a:t>
            </a:r>
            <a:endParaRPr lang="en-GB" altLang="zh-CN" sz="2000">
              <a:cs typeface="Segoe UI Light"/>
            </a:endParaRPr>
          </a:p>
          <a:p>
            <a:pPr marL="788135" lvl="2" indent="-236220"/>
            <a:r>
              <a:rPr lang="en-GB" altLang="zh-CN"/>
              <a:t>Learners: FFM, LightGBM, Ensemble, SymSGD </a:t>
            </a:r>
            <a:endParaRPr lang="en-GB" altLang="zh-CN">
              <a:cs typeface="Segoe UI"/>
            </a:endParaRPr>
          </a:p>
          <a:p>
            <a:pPr lvl="2"/>
            <a:r>
              <a:rPr lang="en-GB" altLang="zh-CN"/>
              <a:t>Transforms: LightLDA, Word Embeddings</a:t>
            </a:r>
            <a:endParaRPr lang="en-GB" altLang="zh-CN">
              <a:cs typeface="Segoe UI"/>
            </a:endParaRPr>
          </a:p>
          <a:p>
            <a:pPr marL="551915" lvl="1" indent="-335915"/>
            <a:r>
              <a:rPr lang="en-GB" altLang="zh-CN" sz="2000"/>
              <a:t>ONNX Support </a:t>
            </a:r>
            <a:endParaRPr lang="en-GB" altLang="zh-CN" sz="2000">
              <a:cs typeface="Segoe UI Light"/>
            </a:endParaRPr>
          </a:p>
          <a:p>
            <a:pPr marL="551915" lvl="1" indent="-335915"/>
            <a:r>
              <a:rPr lang="en-GB" altLang="zh-CN" sz="2000"/>
              <a:t>Improved F# support</a:t>
            </a:r>
            <a:endParaRPr lang="en-GB" altLang="zh-CN" sz="2000">
              <a:cs typeface="Segoe UI Light"/>
            </a:endParaRPr>
          </a:p>
          <a:p>
            <a:pPr marL="551915" lvl="1" indent="-335915"/>
            <a:r>
              <a:rPr lang="en-GB" altLang="zh-CN" sz="2000"/>
              <a:t>Additional Train and Test options </a:t>
            </a:r>
            <a:endParaRPr lang="en-GB" altLang="zh-CN" sz="2000">
              <a:cs typeface="Segoe UI Light"/>
            </a:endParaRPr>
          </a:p>
          <a:p>
            <a:pPr marL="788135" lvl="2" indent="-236220"/>
            <a:r>
              <a:rPr lang="en-GB" altLang="zh-CN"/>
              <a:t>Cross-Validation </a:t>
            </a:r>
            <a:endParaRPr lang="en-GB" altLang="zh-CN">
              <a:cs typeface="Segoe UI"/>
            </a:endParaRPr>
          </a:p>
          <a:p>
            <a:pPr marL="551915" lvl="1" indent="-335915"/>
            <a:r>
              <a:rPr lang="en-GB" altLang="zh-CN" sz="2000"/>
              <a:t>ML.NET Samples repo</a:t>
            </a:r>
            <a:endParaRPr lang="en-GB" altLang="zh-CN" sz="2000">
              <a:cs typeface="Segoe UI Light"/>
            </a:endParaRPr>
          </a:p>
          <a:p>
            <a:pPr marL="788135" lvl="2" indent="-236220"/>
            <a:r>
              <a:rPr lang="en-GB" altLang="zh-CN">
                <a:hlinkClick r:id="rId3"/>
              </a:rPr>
              <a:t>https://github.com/dotnet/machinelearning-samples</a:t>
            </a:r>
            <a:endParaRPr lang="en-GB" altLang="zh-CN">
              <a:cs typeface="Segoe UI"/>
            </a:endParaRPr>
          </a:p>
          <a:p>
            <a:endParaRPr lang="en-GB" altLang="zh-CN" dirty="0"/>
          </a:p>
        </p:txBody>
      </p:sp>
      <p:sp>
        <p:nvSpPr>
          <p:cNvPr id="4" name="灯片编号占位符 3">
            <a:extLst>
              <a:ext uri="{FF2B5EF4-FFF2-40B4-BE49-F238E27FC236}">
                <a16:creationId xmlns:a16="http://schemas.microsoft.com/office/drawing/2014/main" id="{6CC04553-F410-4C76-8D1F-EF40ED45F582}"/>
              </a:ext>
            </a:extLst>
          </p:cNvPr>
          <p:cNvSpPr>
            <a:spLocks noGrp="1"/>
          </p:cNvSpPr>
          <p:nvPr>
            <p:ph type="sldNum" sz="quarter" idx="12"/>
          </p:nvPr>
        </p:nvSpPr>
        <p:spPr/>
        <p:txBody>
          <a:bodyPr/>
          <a:lstStyle/>
          <a:p>
            <a:fld id="{5BA07366-CB75-4AA8-9E5B-928B849F427C}" type="slidenum">
              <a:rPr lang="en-GB" smtClean="0"/>
              <a:t>17</a:t>
            </a:fld>
            <a:endParaRPr lang="en-GB" dirty="0"/>
          </a:p>
        </p:txBody>
      </p:sp>
    </p:spTree>
    <p:extLst>
      <p:ext uri="{BB962C8B-B14F-4D97-AF65-F5344CB8AC3E}">
        <p14:creationId xmlns:p14="http://schemas.microsoft.com/office/powerpoint/2010/main" val="18678659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D0560A-6F33-4E0E-9498-E624B15F8A5A}"/>
              </a:ext>
            </a:extLst>
          </p:cNvPr>
          <p:cNvSpPr>
            <a:spLocks noGrp="1"/>
          </p:cNvSpPr>
          <p:nvPr>
            <p:ph type="title"/>
          </p:nvPr>
        </p:nvSpPr>
        <p:spPr/>
        <p:txBody>
          <a:bodyPr/>
          <a:lstStyle/>
          <a:p>
            <a:r>
              <a:rPr lang="en-GB" altLang="zh-CN"/>
              <a:t>Why Serverless?</a:t>
            </a:r>
            <a:endParaRPr lang="en-GB" altLang="zh-CN" dirty="0"/>
          </a:p>
        </p:txBody>
      </p:sp>
      <p:sp>
        <p:nvSpPr>
          <p:cNvPr id="3" name="内容占位符 2">
            <a:extLst>
              <a:ext uri="{FF2B5EF4-FFF2-40B4-BE49-F238E27FC236}">
                <a16:creationId xmlns:a16="http://schemas.microsoft.com/office/drawing/2014/main" id="{EA0E2E8A-7632-486C-8A16-588AECA9BD90}"/>
              </a:ext>
            </a:extLst>
          </p:cNvPr>
          <p:cNvSpPr>
            <a:spLocks noGrp="1"/>
          </p:cNvSpPr>
          <p:nvPr>
            <p:ph idx="1"/>
          </p:nvPr>
        </p:nvSpPr>
        <p:spPr>
          <a:xfrm>
            <a:off x="334433" y="1268413"/>
            <a:ext cx="11522208" cy="484188"/>
          </a:xfrm>
        </p:spPr>
        <p:txBody>
          <a:bodyPr/>
          <a:lstStyle/>
          <a:p>
            <a:r>
              <a:rPr lang="en-GB" altLang="zh-CN"/>
              <a:t>What are the benefits?</a:t>
            </a:r>
            <a:endParaRPr lang="en-GB" altLang="zh-CN" dirty="0"/>
          </a:p>
        </p:txBody>
      </p:sp>
      <p:sp>
        <p:nvSpPr>
          <p:cNvPr id="4" name="灯片编号占位符 3">
            <a:extLst>
              <a:ext uri="{FF2B5EF4-FFF2-40B4-BE49-F238E27FC236}">
                <a16:creationId xmlns:a16="http://schemas.microsoft.com/office/drawing/2014/main" id="{55CDF89A-1D7F-4E73-AF78-87A35E76BF9C}"/>
              </a:ext>
            </a:extLst>
          </p:cNvPr>
          <p:cNvSpPr>
            <a:spLocks noGrp="1"/>
          </p:cNvSpPr>
          <p:nvPr>
            <p:ph type="sldNum" sz="quarter" idx="12"/>
          </p:nvPr>
        </p:nvSpPr>
        <p:spPr/>
        <p:txBody>
          <a:bodyPr/>
          <a:lstStyle/>
          <a:p>
            <a:fld id="{5BA07366-CB75-4AA8-9E5B-928B849F427C}" type="slidenum">
              <a:rPr lang="en-GB" smtClean="0"/>
              <a:t>18</a:t>
            </a:fld>
            <a:endParaRPr lang="en-GB" dirty="0"/>
          </a:p>
        </p:txBody>
      </p:sp>
      <p:grpSp>
        <p:nvGrpSpPr>
          <p:cNvPr id="5" name="Group 36">
            <a:extLst>
              <a:ext uri="{FF2B5EF4-FFF2-40B4-BE49-F238E27FC236}">
                <a16:creationId xmlns:a16="http://schemas.microsoft.com/office/drawing/2014/main" id="{E45D4A64-622D-495F-9961-93531BD0B7F7}"/>
              </a:ext>
            </a:extLst>
          </p:cNvPr>
          <p:cNvGrpSpPr/>
          <p:nvPr/>
        </p:nvGrpSpPr>
        <p:grpSpPr>
          <a:xfrm>
            <a:off x="1905000" y="1676400"/>
            <a:ext cx="5536837" cy="4494127"/>
            <a:chOff x="632009" y="1575401"/>
            <a:chExt cx="5647861" cy="4584245"/>
          </a:xfrm>
        </p:grpSpPr>
        <p:grpSp>
          <p:nvGrpSpPr>
            <p:cNvPr id="6" name="Group 33">
              <a:extLst>
                <a:ext uri="{FF2B5EF4-FFF2-40B4-BE49-F238E27FC236}">
                  <a16:creationId xmlns:a16="http://schemas.microsoft.com/office/drawing/2014/main" id="{E9AD55DE-4B7B-4CD7-BD21-D981E02A988A}"/>
                </a:ext>
              </a:extLst>
            </p:cNvPr>
            <p:cNvGrpSpPr/>
            <p:nvPr/>
          </p:nvGrpSpPr>
          <p:grpSpPr>
            <a:xfrm>
              <a:off x="869541" y="1575401"/>
              <a:ext cx="5401365" cy="822960"/>
              <a:chOff x="869541" y="1575401"/>
              <a:chExt cx="5401365" cy="822960"/>
            </a:xfrm>
          </p:grpSpPr>
          <p:cxnSp>
            <p:nvCxnSpPr>
              <p:cNvPr id="19" name="Straight Connector 7">
                <a:extLst>
                  <a:ext uri="{FF2B5EF4-FFF2-40B4-BE49-F238E27FC236}">
                    <a16:creationId xmlns:a16="http://schemas.microsoft.com/office/drawing/2014/main" id="{1A811E26-C2A0-4A05-9CC7-30FFCB63547F}"/>
                  </a:ext>
                </a:extLst>
              </p:cNvPr>
              <p:cNvCxnSpPr/>
              <p:nvPr/>
            </p:nvCxnSpPr>
            <p:spPr>
              <a:xfrm>
                <a:off x="1843909" y="1575401"/>
                <a:ext cx="0" cy="82296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20" name="TextBox 24">
                <a:extLst>
                  <a:ext uri="{FF2B5EF4-FFF2-40B4-BE49-F238E27FC236}">
                    <a16:creationId xmlns:a16="http://schemas.microsoft.com/office/drawing/2014/main" id="{D5338519-F1FA-4D99-A57D-7628009714B8}"/>
                  </a:ext>
                </a:extLst>
              </p:cNvPr>
              <p:cNvSpPr txBox="1"/>
              <p:nvPr/>
            </p:nvSpPr>
            <p:spPr>
              <a:xfrm>
                <a:off x="1973226" y="1725271"/>
                <a:ext cx="4297680" cy="523220"/>
              </a:xfrm>
              <a:prstGeom prst="rect">
                <a:avLst/>
              </a:prstGeom>
              <a:noFill/>
            </p:spPr>
            <p:txBody>
              <a:bodyPr wrap="square"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GB" sz="1372" b="0" i="0" u="none" strike="noStrike" kern="1200" cap="none" spc="0" normalizeH="0" baseline="0" noProof="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t>Solve business problems—not technology </a:t>
                </a:r>
                <a:br>
                  <a:rPr kumimoji="0" lang="en-GB" sz="1372" b="0" i="0" u="none" strike="noStrike" kern="1200" cap="none" spc="0" normalizeH="0" baseline="0" noProof="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br>
                <a:r>
                  <a:rPr kumimoji="0" lang="en-GB" sz="1372" b="0" i="0" u="none" strike="noStrike" kern="1200" cap="none" spc="0" normalizeH="0" baseline="0" noProof="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t>problems related to undifferentiated heavy lifting</a:t>
                </a:r>
                <a:endParaRPr kumimoji="0" lang="en-GB" sz="1372"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endParaRPr>
              </a:p>
            </p:txBody>
          </p:sp>
          <p:grpSp>
            <p:nvGrpSpPr>
              <p:cNvPr id="21" name="Group 14">
                <a:extLst>
                  <a:ext uri="{FF2B5EF4-FFF2-40B4-BE49-F238E27FC236}">
                    <a16:creationId xmlns:a16="http://schemas.microsoft.com/office/drawing/2014/main" id="{12257971-D1F0-4AFA-B156-679E77EE6429}"/>
                  </a:ext>
                </a:extLst>
              </p:cNvPr>
              <p:cNvGrpSpPr/>
              <p:nvPr/>
            </p:nvGrpSpPr>
            <p:grpSpPr>
              <a:xfrm>
                <a:off x="869541" y="1677453"/>
                <a:ext cx="713657" cy="618857"/>
                <a:chOff x="853125" y="1556351"/>
                <a:chExt cx="713657" cy="618857"/>
              </a:xfrm>
            </p:grpSpPr>
            <p:sp>
              <p:nvSpPr>
                <p:cNvPr id="22" name="TextBox 13">
                  <a:extLst>
                    <a:ext uri="{FF2B5EF4-FFF2-40B4-BE49-F238E27FC236}">
                      <a16:creationId xmlns:a16="http://schemas.microsoft.com/office/drawing/2014/main" id="{8C777C34-7BE6-47C5-A45B-B34307CC22FC}"/>
                    </a:ext>
                  </a:extLst>
                </p:cNvPr>
                <p:cNvSpPr txBox="1"/>
                <p:nvPr/>
              </p:nvSpPr>
              <p:spPr>
                <a:xfrm>
                  <a:off x="853125" y="1836654"/>
                  <a:ext cx="713657" cy="338554"/>
                </a:xfrm>
                <a:prstGeom prst="rect">
                  <a:avLst/>
                </a:prstGeom>
                <a:noFill/>
              </p:spPr>
              <p:txBody>
                <a:bodyPr wrap="none"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1568" b="0" i="0" u="none" strike="noStrike" kern="1200" cap="none" spc="0" normalizeH="0" baseline="0" noProof="0">
                      <a:ln>
                        <a:noFill/>
                      </a:ln>
                      <a:solidFill>
                        <a:srgbClr val="0078D4"/>
                      </a:solidFill>
                      <a:effectLst/>
                      <a:uLnTx/>
                      <a:uFillTx/>
                      <a:latin typeface="Segoe UI Semibold" panose="020B0702040204020203" pitchFamily="34" charset="0"/>
                      <a:ea typeface="+mn-ea"/>
                      <a:cs typeface="Segoe UI Semibold" panose="020B0702040204020203" pitchFamily="34" charset="0"/>
                    </a:rPr>
                    <a:t>Focus</a:t>
                  </a:r>
                  <a:endParaRPr kumimoji="0" lang="en-GB" sz="1568" b="0" i="0" u="none" strike="noStrike" kern="1200" cap="none" spc="0" normalizeH="0" baseline="0" noProof="0" dirty="0">
                    <a:ln>
                      <a:noFill/>
                    </a:ln>
                    <a:solidFill>
                      <a:srgbClr val="0078D4"/>
                    </a:solidFill>
                    <a:effectLst/>
                    <a:uLnTx/>
                    <a:uFillTx/>
                    <a:latin typeface="Segoe UI Semibold" panose="020B0702040204020203" pitchFamily="34" charset="0"/>
                    <a:ea typeface="+mn-ea"/>
                    <a:cs typeface="Segoe UI Semibold" panose="020B0702040204020203" pitchFamily="34" charset="0"/>
                  </a:endParaRPr>
                </a:p>
              </p:txBody>
            </p:sp>
            <p:sp>
              <p:nvSpPr>
                <p:cNvPr id="23" name="Freeform 118">
                  <a:extLst>
                    <a:ext uri="{FF2B5EF4-FFF2-40B4-BE49-F238E27FC236}">
                      <a16:creationId xmlns:a16="http://schemas.microsoft.com/office/drawing/2014/main" id="{2CE069B2-BA97-469A-8865-D16CBF5F0774}"/>
                    </a:ext>
                  </a:extLst>
                </p:cNvPr>
                <p:cNvSpPr>
                  <a:spLocks noChangeAspect="1" noEditPoints="1"/>
                </p:cNvSpPr>
                <p:nvPr/>
              </p:nvSpPr>
              <p:spPr bwMode="black">
                <a:xfrm>
                  <a:off x="1027073" y="1556351"/>
                  <a:ext cx="365760" cy="253008"/>
                </a:xfrm>
                <a:custGeom>
                  <a:avLst/>
                  <a:gdLst>
                    <a:gd name="T0" fmla="*/ 40 w 80"/>
                    <a:gd name="T1" fmla="*/ 0 h 56"/>
                    <a:gd name="T2" fmla="*/ 0 w 80"/>
                    <a:gd name="T3" fmla="*/ 28 h 56"/>
                    <a:gd name="T4" fmla="*/ 40 w 80"/>
                    <a:gd name="T5" fmla="*/ 56 h 56"/>
                    <a:gd name="T6" fmla="*/ 80 w 80"/>
                    <a:gd name="T7" fmla="*/ 28 h 56"/>
                    <a:gd name="T8" fmla="*/ 40 w 80"/>
                    <a:gd name="T9" fmla="*/ 0 h 56"/>
                    <a:gd name="T10" fmla="*/ 40 w 80"/>
                    <a:gd name="T11" fmla="*/ 48 h 56"/>
                    <a:gd name="T12" fmla="*/ 20 w 80"/>
                    <a:gd name="T13" fmla="*/ 28 h 56"/>
                    <a:gd name="T14" fmla="*/ 40 w 80"/>
                    <a:gd name="T15" fmla="*/ 8 h 56"/>
                    <a:gd name="T16" fmla="*/ 60 w 80"/>
                    <a:gd name="T17" fmla="*/ 28 h 56"/>
                    <a:gd name="T18" fmla="*/ 40 w 80"/>
                    <a:gd name="T19" fmla="*/ 48 h 56"/>
                    <a:gd name="T20" fmla="*/ 52 w 80"/>
                    <a:gd name="T21" fmla="*/ 28 h 56"/>
                    <a:gd name="T22" fmla="*/ 40 w 80"/>
                    <a:gd name="T23" fmla="*/ 40 h 56"/>
                    <a:gd name="T24" fmla="*/ 28 w 80"/>
                    <a:gd name="T25" fmla="*/ 28 h 56"/>
                    <a:gd name="T26" fmla="*/ 40 w 80"/>
                    <a:gd name="T27" fmla="*/ 16 h 56"/>
                    <a:gd name="T28" fmla="*/ 52 w 80"/>
                    <a:gd name="T29"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56">
                      <a:moveTo>
                        <a:pt x="40" y="0"/>
                      </a:moveTo>
                      <a:cubicBezTo>
                        <a:pt x="15" y="0"/>
                        <a:pt x="0" y="28"/>
                        <a:pt x="0" y="28"/>
                      </a:cubicBezTo>
                      <a:cubicBezTo>
                        <a:pt x="0" y="28"/>
                        <a:pt x="15" y="56"/>
                        <a:pt x="40" y="56"/>
                      </a:cubicBezTo>
                      <a:cubicBezTo>
                        <a:pt x="65" y="56"/>
                        <a:pt x="80" y="28"/>
                        <a:pt x="80" y="28"/>
                      </a:cubicBezTo>
                      <a:cubicBezTo>
                        <a:pt x="80" y="28"/>
                        <a:pt x="65" y="0"/>
                        <a:pt x="40" y="0"/>
                      </a:cubicBezTo>
                      <a:close/>
                      <a:moveTo>
                        <a:pt x="40" y="48"/>
                      </a:moveTo>
                      <a:cubicBezTo>
                        <a:pt x="29" y="48"/>
                        <a:pt x="20" y="39"/>
                        <a:pt x="20" y="28"/>
                      </a:cubicBezTo>
                      <a:cubicBezTo>
                        <a:pt x="20" y="17"/>
                        <a:pt x="29" y="8"/>
                        <a:pt x="40" y="8"/>
                      </a:cubicBezTo>
                      <a:cubicBezTo>
                        <a:pt x="51" y="8"/>
                        <a:pt x="60" y="17"/>
                        <a:pt x="60" y="28"/>
                      </a:cubicBezTo>
                      <a:cubicBezTo>
                        <a:pt x="60" y="39"/>
                        <a:pt x="51" y="48"/>
                        <a:pt x="40" y="48"/>
                      </a:cubicBezTo>
                      <a:close/>
                      <a:moveTo>
                        <a:pt x="52" y="28"/>
                      </a:moveTo>
                      <a:cubicBezTo>
                        <a:pt x="52" y="35"/>
                        <a:pt x="46" y="40"/>
                        <a:pt x="40" y="40"/>
                      </a:cubicBezTo>
                      <a:cubicBezTo>
                        <a:pt x="33" y="40"/>
                        <a:pt x="28" y="35"/>
                        <a:pt x="28" y="28"/>
                      </a:cubicBezTo>
                      <a:cubicBezTo>
                        <a:pt x="28" y="22"/>
                        <a:pt x="33" y="16"/>
                        <a:pt x="40" y="16"/>
                      </a:cubicBezTo>
                      <a:cubicBezTo>
                        <a:pt x="46" y="16"/>
                        <a:pt x="52" y="22"/>
                        <a:pt x="52" y="28"/>
                      </a:cubicBezTo>
                    </a:path>
                  </a:pathLst>
                </a:custGeom>
                <a:solidFill>
                  <a:srgbClr val="0078D7"/>
                </a:solidFill>
                <a:ln>
                  <a:noFill/>
                </a:ln>
                <a:extLst/>
              </p:spPr>
              <p:txBody>
                <a:bodyPr vert="horz" wrap="square" lIns="68578" tIns="34288" rIns="68578" bIns="34288"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GB" sz="1323" b="0" i="0" u="none" strike="noStrike" kern="1200" cap="none" spc="0" normalizeH="0" baseline="0" noProof="0" dirty="0">
                    <a:ln>
                      <a:noFill/>
                    </a:ln>
                    <a:solidFill>
                      <a:srgbClr val="000000"/>
                    </a:solidFill>
                    <a:effectLst/>
                    <a:uLnTx/>
                    <a:uFillTx/>
                    <a:latin typeface="Segoe UI"/>
                    <a:ea typeface="+mn-ea"/>
                    <a:cs typeface="+mn-cs"/>
                  </a:endParaRPr>
                </a:p>
              </p:txBody>
            </p:sp>
          </p:grpSp>
        </p:grpSp>
        <p:grpSp>
          <p:nvGrpSpPr>
            <p:cNvPr id="7" name="Group 34">
              <a:extLst>
                <a:ext uri="{FF2B5EF4-FFF2-40B4-BE49-F238E27FC236}">
                  <a16:creationId xmlns:a16="http://schemas.microsoft.com/office/drawing/2014/main" id="{0B66BB63-7A92-4CFE-B817-78088F36353C}"/>
                </a:ext>
              </a:extLst>
            </p:cNvPr>
            <p:cNvGrpSpPr/>
            <p:nvPr/>
          </p:nvGrpSpPr>
          <p:grpSpPr>
            <a:xfrm>
              <a:off x="632009" y="2955564"/>
              <a:ext cx="5643379" cy="1323439"/>
              <a:chOff x="632009" y="2965089"/>
              <a:chExt cx="5643379" cy="1323439"/>
            </a:xfrm>
          </p:grpSpPr>
          <p:cxnSp>
            <p:nvCxnSpPr>
              <p:cNvPr id="14" name="Straight Connector 19">
                <a:extLst>
                  <a:ext uri="{FF2B5EF4-FFF2-40B4-BE49-F238E27FC236}">
                    <a16:creationId xmlns:a16="http://schemas.microsoft.com/office/drawing/2014/main" id="{327686FC-6D6A-4AD4-941E-DB9231F28246}"/>
                  </a:ext>
                </a:extLst>
              </p:cNvPr>
              <p:cNvCxnSpPr/>
              <p:nvPr/>
            </p:nvCxnSpPr>
            <p:spPr>
              <a:xfrm>
                <a:off x="1843909" y="3215328"/>
                <a:ext cx="0" cy="82296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15" name="TextBox 25">
                <a:extLst>
                  <a:ext uri="{FF2B5EF4-FFF2-40B4-BE49-F238E27FC236}">
                    <a16:creationId xmlns:a16="http://schemas.microsoft.com/office/drawing/2014/main" id="{F7B9D4CD-6EE7-498E-B29D-6954A7DD85E1}"/>
                  </a:ext>
                </a:extLst>
              </p:cNvPr>
              <p:cNvSpPr txBox="1"/>
              <p:nvPr/>
            </p:nvSpPr>
            <p:spPr>
              <a:xfrm>
                <a:off x="1977708" y="2965089"/>
                <a:ext cx="4297680" cy="1323439"/>
              </a:xfrm>
              <a:prstGeom prst="rect">
                <a:avLst/>
              </a:prstGeom>
              <a:noFill/>
            </p:spPr>
            <p:txBody>
              <a:bodyPr wrap="square"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294"/>
                  </a:spcAft>
                  <a:buClrTx/>
                  <a:buSzTx/>
                  <a:buFontTx/>
                  <a:buNone/>
                  <a:tabLst/>
                  <a:defRPr/>
                </a:pPr>
                <a:r>
                  <a:rPr kumimoji="0" lang="en-GB" sz="1372" b="0" i="0" u="none" strike="noStrike" kern="1200" cap="none" spc="0" normalizeH="0" baseline="0" noProof="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t>Shorter time to market</a:t>
                </a:r>
              </a:p>
              <a:p>
                <a:pPr marL="0" marR="0" lvl="0" indent="0" algn="l" defTabSz="914367" rtl="0" eaLnBrk="1" fontAlgn="auto" latinLnBrk="0" hangingPunct="1">
                  <a:lnSpc>
                    <a:spcPct val="100000"/>
                  </a:lnSpc>
                  <a:spcBef>
                    <a:spcPts val="0"/>
                  </a:spcBef>
                  <a:spcAft>
                    <a:spcPts val="294"/>
                  </a:spcAft>
                  <a:buClrTx/>
                  <a:buSzTx/>
                  <a:buFontTx/>
                  <a:buNone/>
                  <a:tabLst/>
                  <a:defRPr/>
                </a:pPr>
                <a:r>
                  <a:rPr kumimoji="0" lang="en-GB" sz="1372" b="0" i="0" u="none" strike="noStrike" kern="1200" cap="none" spc="0" normalizeH="0" baseline="0" noProof="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t>Fixed costs converted to variable costs</a:t>
                </a:r>
              </a:p>
              <a:p>
                <a:pPr marL="0" marR="0" lvl="0" indent="0" algn="l" defTabSz="914367" rtl="0" eaLnBrk="1" fontAlgn="auto" latinLnBrk="0" hangingPunct="1">
                  <a:lnSpc>
                    <a:spcPct val="100000"/>
                  </a:lnSpc>
                  <a:spcBef>
                    <a:spcPts val="0"/>
                  </a:spcBef>
                  <a:spcAft>
                    <a:spcPts val="294"/>
                  </a:spcAft>
                  <a:buClrTx/>
                  <a:buSzTx/>
                  <a:buFontTx/>
                  <a:buNone/>
                  <a:tabLst/>
                  <a:defRPr/>
                </a:pPr>
                <a:r>
                  <a:rPr kumimoji="0" lang="en-GB" sz="1372" b="0" i="0" u="none" strike="noStrike" kern="1200" cap="none" spc="0" normalizeH="0" baseline="0" noProof="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t>Better service stability</a:t>
                </a:r>
              </a:p>
              <a:p>
                <a:pPr marL="0" marR="0" lvl="0" indent="0" algn="l" defTabSz="914367" rtl="0" eaLnBrk="1" fontAlgn="auto" latinLnBrk="0" hangingPunct="1">
                  <a:lnSpc>
                    <a:spcPct val="100000"/>
                  </a:lnSpc>
                  <a:spcBef>
                    <a:spcPts val="0"/>
                  </a:spcBef>
                  <a:spcAft>
                    <a:spcPts val="294"/>
                  </a:spcAft>
                  <a:buClrTx/>
                  <a:buSzTx/>
                  <a:buFontTx/>
                  <a:buNone/>
                  <a:tabLst/>
                  <a:defRPr/>
                </a:pPr>
                <a:r>
                  <a:rPr kumimoji="0" lang="en-GB" sz="1372" b="0" i="0" u="none" strike="noStrike" kern="1200" cap="none" spc="0" normalizeH="0" baseline="0" noProof="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t>Better development and testing management</a:t>
                </a:r>
              </a:p>
              <a:p>
                <a:pPr marL="0" marR="0" lvl="0" indent="0" algn="l" defTabSz="914367" rtl="0" eaLnBrk="1" fontAlgn="auto" latinLnBrk="0" hangingPunct="1">
                  <a:lnSpc>
                    <a:spcPct val="100000"/>
                  </a:lnSpc>
                  <a:spcBef>
                    <a:spcPts val="0"/>
                  </a:spcBef>
                  <a:spcAft>
                    <a:spcPts val="294"/>
                  </a:spcAft>
                  <a:buClrTx/>
                  <a:buSzTx/>
                  <a:buFontTx/>
                  <a:buNone/>
                  <a:tabLst/>
                  <a:defRPr/>
                </a:pPr>
                <a:r>
                  <a:rPr kumimoji="0" lang="en-GB" sz="1372" b="0" i="0" u="none" strike="noStrike" kern="1200" cap="none" spc="0" normalizeH="0" baseline="0" noProof="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t>Less waste</a:t>
                </a:r>
                <a:endParaRPr kumimoji="0" lang="en-GB" sz="1372"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endParaRPr>
              </a:p>
            </p:txBody>
          </p:sp>
          <p:grpSp>
            <p:nvGrpSpPr>
              <p:cNvPr id="16" name="Group 16">
                <a:extLst>
                  <a:ext uri="{FF2B5EF4-FFF2-40B4-BE49-F238E27FC236}">
                    <a16:creationId xmlns:a16="http://schemas.microsoft.com/office/drawing/2014/main" id="{738274E8-12A3-4BA4-A638-7E1EC8C7DDBE}"/>
                  </a:ext>
                </a:extLst>
              </p:cNvPr>
              <p:cNvGrpSpPr/>
              <p:nvPr/>
            </p:nvGrpSpPr>
            <p:grpSpPr>
              <a:xfrm>
                <a:off x="632009" y="3232910"/>
                <a:ext cx="1188720" cy="787796"/>
                <a:chOff x="578221" y="3008289"/>
                <a:chExt cx="1188720" cy="787796"/>
              </a:xfrm>
            </p:grpSpPr>
            <p:sp>
              <p:nvSpPr>
                <p:cNvPr id="17" name="TextBox 15">
                  <a:extLst>
                    <a:ext uri="{FF2B5EF4-FFF2-40B4-BE49-F238E27FC236}">
                      <a16:creationId xmlns:a16="http://schemas.microsoft.com/office/drawing/2014/main" id="{8B598C7A-1FB3-443B-A012-57F96FA12A73}"/>
                    </a:ext>
                  </a:extLst>
                </p:cNvPr>
                <p:cNvSpPr txBox="1"/>
                <p:nvPr/>
              </p:nvSpPr>
              <p:spPr>
                <a:xfrm>
                  <a:off x="578221" y="3457531"/>
                  <a:ext cx="1188720" cy="338554"/>
                </a:xfrm>
                <a:prstGeom prst="rect">
                  <a:avLst/>
                </a:prstGeom>
                <a:noFill/>
              </p:spPr>
              <p:txBody>
                <a:bodyPr wrap="square"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1568" b="0" i="0" u="none" strike="noStrike" kern="1200" cap="none" spc="0" normalizeH="0" baseline="0" noProof="0">
                      <a:ln>
                        <a:noFill/>
                      </a:ln>
                      <a:solidFill>
                        <a:srgbClr val="0078D4"/>
                      </a:solidFill>
                      <a:effectLst/>
                      <a:uLnTx/>
                      <a:uFillTx/>
                      <a:latin typeface="Segoe UI Semibold" panose="020B0702040204020203" pitchFamily="34" charset="0"/>
                      <a:ea typeface="+mn-ea"/>
                      <a:cs typeface="Segoe UI Semibold" panose="020B0702040204020203" pitchFamily="34" charset="0"/>
                    </a:rPr>
                    <a:t>Efficiency</a:t>
                  </a:r>
                  <a:endParaRPr kumimoji="0" lang="en-GB" sz="1568" b="0" i="0" u="none" strike="noStrike" kern="1200" cap="none" spc="0" normalizeH="0" baseline="0" noProof="0" dirty="0">
                    <a:ln>
                      <a:noFill/>
                    </a:ln>
                    <a:solidFill>
                      <a:srgbClr val="0078D4"/>
                    </a:solidFill>
                    <a:effectLst/>
                    <a:uLnTx/>
                    <a:uFillTx/>
                    <a:latin typeface="Segoe UI Semibold" panose="020B0702040204020203" pitchFamily="34" charset="0"/>
                    <a:ea typeface="+mn-ea"/>
                    <a:cs typeface="Segoe UI Semibold" panose="020B0702040204020203" pitchFamily="34" charset="0"/>
                  </a:endParaRPr>
                </a:p>
              </p:txBody>
            </p:sp>
            <p:pic>
              <p:nvPicPr>
                <p:cNvPr id="18" name="Picture 1">
                  <a:extLst>
                    <a:ext uri="{FF2B5EF4-FFF2-40B4-BE49-F238E27FC236}">
                      <a16:creationId xmlns:a16="http://schemas.microsoft.com/office/drawing/2014/main" id="{3160EB0E-D6AC-49FB-9606-9DD6D46251D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998845" y="3008289"/>
                  <a:ext cx="347472" cy="419010"/>
                </a:xfrm>
                <a:prstGeom prst="rect">
                  <a:avLst/>
                </a:prstGeom>
              </p:spPr>
            </p:pic>
          </p:grpSp>
        </p:grpSp>
        <p:grpSp>
          <p:nvGrpSpPr>
            <p:cNvPr id="8" name="Group 35">
              <a:extLst>
                <a:ext uri="{FF2B5EF4-FFF2-40B4-BE49-F238E27FC236}">
                  <a16:creationId xmlns:a16="http://schemas.microsoft.com/office/drawing/2014/main" id="{9A3CC4A5-FA8C-4D33-83F7-EB33BB28689F}"/>
                </a:ext>
              </a:extLst>
            </p:cNvPr>
            <p:cNvGrpSpPr/>
            <p:nvPr/>
          </p:nvGrpSpPr>
          <p:grpSpPr>
            <a:xfrm>
              <a:off x="632009" y="4836207"/>
              <a:ext cx="5647861" cy="1323439"/>
              <a:chOff x="632009" y="4836207"/>
              <a:chExt cx="5647861" cy="1323439"/>
            </a:xfrm>
          </p:grpSpPr>
          <p:cxnSp>
            <p:nvCxnSpPr>
              <p:cNvPr id="9" name="Straight Connector 20">
                <a:extLst>
                  <a:ext uri="{FF2B5EF4-FFF2-40B4-BE49-F238E27FC236}">
                    <a16:creationId xmlns:a16="http://schemas.microsoft.com/office/drawing/2014/main" id="{5CAE478D-1F5D-4325-9E64-D139926F3947}"/>
                  </a:ext>
                </a:extLst>
              </p:cNvPr>
              <p:cNvCxnSpPr/>
              <p:nvPr/>
            </p:nvCxnSpPr>
            <p:spPr>
              <a:xfrm>
                <a:off x="1843909" y="5086446"/>
                <a:ext cx="0" cy="82296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10" name="TextBox 26">
                <a:extLst>
                  <a:ext uri="{FF2B5EF4-FFF2-40B4-BE49-F238E27FC236}">
                    <a16:creationId xmlns:a16="http://schemas.microsoft.com/office/drawing/2014/main" id="{A5CC4A2A-8E27-4733-81DF-D2669477AAC1}"/>
                  </a:ext>
                </a:extLst>
              </p:cNvPr>
              <p:cNvSpPr txBox="1"/>
              <p:nvPr/>
            </p:nvSpPr>
            <p:spPr>
              <a:xfrm>
                <a:off x="1982190" y="4836207"/>
                <a:ext cx="4297680" cy="1323439"/>
              </a:xfrm>
              <a:prstGeom prst="rect">
                <a:avLst/>
              </a:prstGeom>
              <a:noFill/>
            </p:spPr>
            <p:txBody>
              <a:bodyPr wrap="square"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294"/>
                  </a:spcAft>
                  <a:buClrTx/>
                  <a:buSzTx/>
                  <a:buFontTx/>
                  <a:buNone/>
                  <a:tabLst/>
                  <a:defRPr/>
                </a:pPr>
                <a:r>
                  <a:rPr kumimoji="0" lang="en-GB" sz="1372" b="0" i="0" u="none" strike="noStrike" kern="1200" cap="none" spc="0" normalizeH="0" baseline="0" noProof="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t>Simplified starting experience</a:t>
                </a:r>
              </a:p>
              <a:p>
                <a:pPr marL="0" marR="0" lvl="0" indent="0" algn="l" defTabSz="914367" rtl="0" eaLnBrk="1" fontAlgn="auto" latinLnBrk="0" hangingPunct="1">
                  <a:lnSpc>
                    <a:spcPct val="100000"/>
                  </a:lnSpc>
                  <a:spcBef>
                    <a:spcPts val="0"/>
                  </a:spcBef>
                  <a:spcAft>
                    <a:spcPts val="294"/>
                  </a:spcAft>
                  <a:buClrTx/>
                  <a:buSzTx/>
                  <a:buFontTx/>
                  <a:buNone/>
                  <a:tabLst/>
                  <a:defRPr/>
                </a:pPr>
                <a:r>
                  <a:rPr kumimoji="0" lang="en-GB" sz="1372" b="0" i="0" u="none" strike="noStrike" kern="1200" cap="none" spc="0" normalizeH="0" baseline="0" noProof="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t>Easier pivoting means more flexibility</a:t>
                </a:r>
              </a:p>
              <a:p>
                <a:pPr marL="0" marR="0" lvl="0" indent="0" algn="l" defTabSz="914367" rtl="0" eaLnBrk="1" fontAlgn="auto" latinLnBrk="0" hangingPunct="1">
                  <a:lnSpc>
                    <a:spcPct val="100000"/>
                  </a:lnSpc>
                  <a:spcBef>
                    <a:spcPts val="0"/>
                  </a:spcBef>
                  <a:spcAft>
                    <a:spcPts val="294"/>
                  </a:spcAft>
                  <a:buClrTx/>
                  <a:buSzTx/>
                  <a:buFontTx/>
                  <a:buNone/>
                  <a:tabLst/>
                  <a:defRPr/>
                </a:pPr>
                <a:r>
                  <a:rPr kumimoji="0" lang="en-GB" sz="1372" b="0" i="0" u="none" strike="noStrike" kern="1200" cap="none" spc="0" normalizeH="0" baseline="0" noProof="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t>Easier experimentation</a:t>
                </a:r>
              </a:p>
              <a:p>
                <a:pPr marL="0" marR="0" lvl="0" indent="0" algn="l" defTabSz="914367" rtl="0" eaLnBrk="1" fontAlgn="auto" latinLnBrk="0" hangingPunct="1">
                  <a:lnSpc>
                    <a:spcPct val="100000"/>
                  </a:lnSpc>
                  <a:spcBef>
                    <a:spcPts val="0"/>
                  </a:spcBef>
                  <a:spcAft>
                    <a:spcPts val="294"/>
                  </a:spcAft>
                  <a:buClrTx/>
                  <a:buSzTx/>
                  <a:buFontTx/>
                  <a:buNone/>
                  <a:tabLst/>
                  <a:defRPr/>
                </a:pPr>
                <a:r>
                  <a:rPr kumimoji="0" lang="en-GB" sz="1372" b="0" i="0" u="none" strike="noStrike" kern="1200" cap="none" spc="0" normalizeH="0" baseline="0" noProof="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t>Scale at your pace—don’t bet the farm on Day 1</a:t>
                </a:r>
              </a:p>
              <a:p>
                <a:pPr marL="0" marR="0" lvl="0" indent="0" algn="l" defTabSz="914367" rtl="0" eaLnBrk="1" fontAlgn="auto" latinLnBrk="0" hangingPunct="1">
                  <a:lnSpc>
                    <a:spcPct val="100000"/>
                  </a:lnSpc>
                  <a:spcBef>
                    <a:spcPts val="0"/>
                  </a:spcBef>
                  <a:spcAft>
                    <a:spcPts val="294"/>
                  </a:spcAft>
                  <a:buClrTx/>
                  <a:buSzTx/>
                  <a:buFontTx/>
                  <a:buNone/>
                  <a:tabLst/>
                  <a:defRPr/>
                </a:pPr>
                <a:r>
                  <a:rPr kumimoji="0" lang="en-GB" sz="1372" b="0" i="0" u="none" strike="noStrike" kern="1200" cap="none" spc="0" normalizeH="0" baseline="0" noProof="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t>Natural fit for microservices</a:t>
                </a:r>
                <a:endParaRPr kumimoji="0" lang="en-GB" sz="1372"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endParaRPr>
              </a:p>
            </p:txBody>
          </p:sp>
          <p:grpSp>
            <p:nvGrpSpPr>
              <p:cNvPr id="11" name="Group 17">
                <a:extLst>
                  <a:ext uri="{FF2B5EF4-FFF2-40B4-BE49-F238E27FC236}">
                    <a16:creationId xmlns:a16="http://schemas.microsoft.com/office/drawing/2014/main" id="{3AF3D7A2-CA5D-4807-AD9A-5CC8F2625F86}"/>
                  </a:ext>
                </a:extLst>
              </p:cNvPr>
              <p:cNvGrpSpPr/>
              <p:nvPr/>
            </p:nvGrpSpPr>
            <p:grpSpPr>
              <a:xfrm>
                <a:off x="632009" y="5127145"/>
                <a:ext cx="1188720" cy="741562"/>
                <a:chOff x="578221" y="4925641"/>
                <a:chExt cx="1188720" cy="741562"/>
              </a:xfrm>
            </p:grpSpPr>
            <p:sp>
              <p:nvSpPr>
                <p:cNvPr id="12" name="TextBox 18">
                  <a:extLst>
                    <a:ext uri="{FF2B5EF4-FFF2-40B4-BE49-F238E27FC236}">
                      <a16:creationId xmlns:a16="http://schemas.microsoft.com/office/drawing/2014/main" id="{3E682C7D-7D98-43A2-BF90-3957D3FA05AC}"/>
                    </a:ext>
                  </a:extLst>
                </p:cNvPr>
                <p:cNvSpPr txBox="1"/>
                <p:nvPr/>
              </p:nvSpPr>
              <p:spPr>
                <a:xfrm>
                  <a:off x="578221" y="5328649"/>
                  <a:ext cx="1188720" cy="338554"/>
                </a:xfrm>
                <a:prstGeom prst="rect">
                  <a:avLst/>
                </a:prstGeom>
                <a:noFill/>
              </p:spPr>
              <p:txBody>
                <a:bodyPr wrap="square"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1568" b="0" i="0" u="none" strike="noStrike" kern="1200" cap="none" spc="0" normalizeH="0" baseline="0" noProof="0">
                      <a:ln>
                        <a:noFill/>
                      </a:ln>
                      <a:solidFill>
                        <a:srgbClr val="0078D4"/>
                      </a:solidFill>
                      <a:effectLst/>
                      <a:uLnTx/>
                      <a:uFillTx/>
                      <a:latin typeface="Segoe UI Semibold" panose="020B0702040204020203" pitchFamily="34" charset="0"/>
                      <a:ea typeface="+mn-ea"/>
                      <a:cs typeface="Segoe UI Semibold" panose="020B0702040204020203" pitchFamily="34" charset="0"/>
                    </a:rPr>
                    <a:t>Flexibility</a:t>
                  </a:r>
                  <a:endParaRPr kumimoji="0" lang="en-GB" sz="1568" b="0" i="0" u="none" strike="noStrike" kern="1200" cap="none" spc="0" normalizeH="0" baseline="0" noProof="0" dirty="0">
                    <a:ln>
                      <a:noFill/>
                    </a:ln>
                    <a:solidFill>
                      <a:srgbClr val="0078D4"/>
                    </a:solidFill>
                    <a:effectLst/>
                    <a:uLnTx/>
                    <a:uFillTx/>
                    <a:latin typeface="Segoe UI Semibold" panose="020B0702040204020203" pitchFamily="34" charset="0"/>
                    <a:ea typeface="+mn-ea"/>
                    <a:cs typeface="Segoe UI Semibold" panose="020B0702040204020203" pitchFamily="34" charset="0"/>
                  </a:endParaRPr>
                </a:p>
              </p:txBody>
            </p:sp>
            <p:pic>
              <p:nvPicPr>
                <p:cNvPr id="13" name="Picture 8">
                  <a:extLst>
                    <a:ext uri="{FF2B5EF4-FFF2-40B4-BE49-F238E27FC236}">
                      <a16:creationId xmlns:a16="http://schemas.microsoft.com/office/drawing/2014/main" id="{60783A7C-7178-4B44-85C5-6847422046E2}"/>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998469" y="4925641"/>
                  <a:ext cx="348224" cy="365760"/>
                </a:xfrm>
                <a:prstGeom prst="rect">
                  <a:avLst/>
                </a:prstGeom>
              </p:spPr>
            </p:pic>
          </p:grpSp>
        </p:grpSp>
      </p:grpSp>
    </p:spTree>
    <p:extLst>
      <p:ext uri="{BB962C8B-B14F-4D97-AF65-F5344CB8AC3E}">
        <p14:creationId xmlns:p14="http://schemas.microsoft.com/office/powerpoint/2010/main" val="2264697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F5BA40-155E-4256-9AD3-DDB926678083}"/>
              </a:ext>
            </a:extLst>
          </p:cNvPr>
          <p:cNvSpPr>
            <a:spLocks noGrp="1"/>
          </p:cNvSpPr>
          <p:nvPr>
            <p:ph type="title"/>
          </p:nvPr>
        </p:nvSpPr>
        <p:spPr/>
        <p:txBody>
          <a:bodyPr/>
          <a:lstStyle/>
          <a:p>
            <a:r>
              <a:rPr lang="en-GB" altLang="zh-CN"/>
              <a:t>Focus on Code, Not Plumbing</a:t>
            </a:r>
            <a:endParaRPr lang="en-GB" altLang="zh-CN" dirty="0"/>
          </a:p>
        </p:txBody>
      </p:sp>
      <p:sp>
        <p:nvSpPr>
          <p:cNvPr id="4" name="灯片编号占位符 3">
            <a:extLst>
              <a:ext uri="{FF2B5EF4-FFF2-40B4-BE49-F238E27FC236}">
                <a16:creationId xmlns:a16="http://schemas.microsoft.com/office/drawing/2014/main" id="{DD51BD76-4BC8-4834-B79C-B68331E52CF3}"/>
              </a:ext>
            </a:extLst>
          </p:cNvPr>
          <p:cNvSpPr>
            <a:spLocks noGrp="1"/>
          </p:cNvSpPr>
          <p:nvPr>
            <p:ph type="sldNum" sz="quarter" idx="12"/>
          </p:nvPr>
        </p:nvSpPr>
        <p:spPr/>
        <p:txBody>
          <a:bodyPr/>
          <a:lstStyle/>
          <a:p>
            <a:fld id="{5BA07366-CB75-4AA8-9E5B-928B849F427C}" type="slidenum">
              <a:rPr lang="en-GB" smtClean="0"/>
              <a:t>19</a:t>
            </a:fld>
            <a:endParaRPr lang="en-GB" dirty="0"/>
          </a:p>
        </p:txBody>
      </p:sp>
      <p:cxnSp>
        <p:nvCxnSpPr>
          <p:cNvPr id="5" name="Straight Connector 15">
            <a:extLst>
              <a:ext uri="{FF2B5EF4-FFF2-40B4-BE49-F238E27FC236}">
                <a16:creationId xmlns:a16="http://schemas.microsoft.com/office/drawing/2014/main" id="{D1019EF0-235A-4E10-8A91-700DA2C491E4}"/>
              </a:ext>
            </a:extLst>
          </p:cNvPr>
          <p:cNvCxnSpPr>
            <a:cxnSpLocks/>
          </p:cNvCxnSpPr>
          <p:nvPr/>
        </p:nvCxnSpPr>
        <p:spPr>
          <a:xfrm>
            <a:off x="4052575" y="3092405"/>
            <a:ext cx="0" cy="1120531"/>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cxnSp>
        <p:nvCxnSpPr>
          <p:cNvPr id="6" name="Straight Connector 16">
            <a:extLst>
              <a:ext uri="{FF2B5EF4-FFF2-40B4-BE49-F238E27FC236}">
                <a16:creationId xmlns:a16="http://schemas.microsoft.com/office/drawing/2014/main" id="{E2170E3B-6AC0-4084-85C0-0BA07EA8A5C0}"/>
              </a:ext>
            </a:extLst>
          </p:cNvPr>
          <p:cNvCxnSpPr>
            <a:cxnSpLocks/>
          </p:cNvCxnSpPr>
          <p:nvPr/>
        </p:nvCxnSpPr>
        <p:spPr>
          <a:xfrm>
            <a:off x="7780425" y="3092405"/>
            <a:ext cx="0" cy="1120531"/>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7" name="TextBox 18">
            <a:extLst>
              <a:ext uri="{FF2B5EF4-FFF2-40B4-BE49-F238E27FC236}">
                <a16:creationId xmlns:a16="http://schemas.microsoft.com/office/drawing/2014/main" id="{0F0D88F8-08E1-4943-A3F2-53830661FD7E}"/>
              </a:ext>
            </a:extLst>
          </p:cNvPr>
          <p:cNvSpPr txBox="1"/>
          <p:nvPr/>
        </p:nvSpPr>
        <p:spPr>
          <a:xfrm>
            <a:off x="1289874" y="3508711"/>
            <a:ext cx="1796339" cy="573280"/>
          </a:xfrm>
          <a:prstGeom prst="rect">
            <a:avLst/>
          </a:prstGeom>
          <a:noFill/>
        </p:spPr>
        <p:txBody>
          <a:bodyPr wrap="none"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1568" b="0" i="0" u="none" strike="noStrike" kern="1200" cap="none" spc="0" normalizeH="0" baseline="0" noProof="0">
                <a:ln>
                  <a:noFill/>
                </a:ln>
                <a:gradFill>
                  <a:gsLst>
                    <a:gs pos="1250">
                      <a:srgbClr val="0D0D0D"/>
                    </a:gs>
                    <a:gs pos="100000">
                      <a:srgbClr val="0D0D0D"/>
                    </a:gs>
                  </a:gsLst>
                  <a:lin ang="5400000" scaled="0"/>
                </a:gradFill>
                <a:effectLst/>
                <a:uLnTx/>
                <a:uFillTx/>
                <a:latin typeface="Segoe UI Semibold" panose="020B0702040204020203" pitchFamily="34" charset="0"/>
                <a:ea typeface="+mn-ea"/>
                <a:cs typeface="Segoe UI Semibold" panose="020B0702040204020203" pitchFamily="34" charset="0"/>
              </a:rPr>
              <a:t>No infrastructure </a:t>
            </a:r>
            <a:br>
              <a:rPr kumimoji="0" lang="en-GB" sz="1568" b="0" i="0" u="none" strike="noStrike" kern="1200" cap="none" spc="0" normalizeH="0" baseline="0" noProof="0">
                <a:ln>
                  <a:noFill/>
                </a:ln>
                <a:gradFill>
                  <a:gsLst>
                    <a:gs pos="1250">
                      <a:srgbClr val="0D0D0D"/>
                    </a:gs>
                    <a:gs pos="100000">
                      <a:srgbClr val="0D0D0D"/>
                    </a:gs>
                  </a:gsLst>
                  <a:lin ang="5400000" scaled="0"/>
                </a:gradFill>
                <a:effectLst/>
                <a:uLnTx/>
                <a:uFillTx/>
                <a:latin typeface="Segoe UI Semibold" panose="020B0702040204020203" pitchFamily="34" charset="0"/>
                <a:ea typeface="+mn-ea"/>
                <a:cs typeface="Segoe UI Semibold" panose="020B0702040204020203" pitchFamily="34" charset="0"/>
              </a:rPr>
            </a:br>
            <a:r>
              <a:rPr kumimoji="0" lang="en-GB" sz="1568" b="0" i="0" u="none" strike="noStrike" kern="1200" cap="none" spc="0" normalizeH="0" baseline="0" noProof="0">
                <a:ln>
                  <a:noFill/>
                </a:ln>
                <a:gradFill>
                  <a:gsLst>
                    <a:gs pos="1250">
                      <a:srgbClr val="0D0D0D"/>
                    </a:gs>
                    <a:gs pos="100000">
                      <a:srgbClr val="0D0D0D"/>
                    </a:gs>
                  </a:gsLst>
                  <a:lin ang="5400000" scaled="0"/>
                </a:gradFill>
                <a:effectLst/>
                <a:uLnTx/>
                <a:uFillTx/>
                <a:latin typeface="Segoe UI Semibold" panose="020B0702040204020203" pitchFamily="34" charset="0"/>
                <a:ea typeface="+mn-ea"/>
                <a:cs typeface="Segoe UI Semibold" panose="020B0702040204020203" pitchFamily="34" charset="0"/>
              </a:rPr>
              <a:t>management</a:t>
            </a:r>
            <a:endParaRPr kumimoji="0" lang="en-GB" sz="1568" b="0" i="0" u="none" strike="noStrike" kern="1200" cap="none" spc="0" normalizeH="0" baseline="0" noProof="0" dirty="0">
              <a:ln>
                <a:noFill/>
              </a:ln>
              <a:gradFill>
                <a:gsLst>
                  <a:gs pos="1250">
                    <a:srgbClr val="0D0D0D"/>
                  </a:gs>
                  <a:gs pos="100000">
                    <a:srgbClr val="0D0D0D"/>
                  </a:gs>
                </a:gsLst>
                <a:lin ang="5400000" scaled="0"/>
              </a:gradFill>
              <a:effectLst/>
              <a:uLnTx/>
              <a:uFillTx/>
              <a:latin typeface="Segoe UI Semibold" panose="020B0702040204020203" pitchFamily="34" charset="0"/>
              <a:ea typeface="+mn-ea"/>
              <a:cs typeface="Segoe UI Semibold" panose="020B0702040204020203" pitchFamily="34" charset="0"/>
            </a:endParaRPr>
          </a:p>
        </p:txBody>
      </p:sp>
      <p:sp>
        <p:nvSpPr>
          <p:cNvPr id="8" name="TextBox 22">
            <a:extLst>
              <a:ext uri="{FF2B5EF4-FFF2-40B4-BE49-F238E27FC236}">
                <a16:creationId xmlns:a16="http://schemas.microsoft.com/office/drawing/2014/main" id="{D7D613F7-9BCD-4CBB-AE11-F22C42C0A99B}"/>
              </a:ext>
            </a:extLst>
          </p:cNvPr>
          <p:cNvSpPr txBox="1"/>
          <p:nvPr/>
        </p:nvSpPr>
        <p:spPr>
          <a:xfrm>
            <a:off x="8369258" y="3508711"/>
            <a:ext cx="2532868" cy="573280"/>
          </a:xfrm>
          <a:prstGeom prst="rect">
            <a:avLst/>
          </a:prstGeom>
          <a:noFill/>
        </p:spPr>
        <p:txBody>
          <a:bodyPr wrap="none"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1568" b="0" i="0" u="none" strike="noStrike" kern="1200" cap="none" spc="0" normalizeH="0" baseline="0" noProof="0">
                <a:ln>
                  <a:noFill/>
                </a:ln>
                <a:gradFill>
                  <a:gsLst>
                    <a:gs pos="1250">
                      <a:srgbClr val="0D0D0D"/>
                    </a:gs>
                    <a:gs pos="100000">
                      <a:srgbClr val="0D0D0D"/>
                    </a:gs>
                  </a:gsLst>
                  <a:lin ang="5400000" scaled="0"/>
                </a:gradFill>
                <a:effectLst/>
                <a:uLnTx/>
                <a:uFillTx/>
                <a:latin typeface="Segoe UI Semibold" panose="020B0702040204020203" pitchFamily="34" charset="0"/>
                <a:ea typeface="+mn-ea"/>
                <a:cs typeface="Segoe UI Semibold" panose="020B0702040204020203" pitchFamily="34" charset="0"/>
              </a:rPr>
              <a:t>No wasted resources, </a:t>
            </a:r>
            <a:br>
              <a:rPr kumimoji="0" lang="en-GB" sz="1568" b="0" i="0" u="none" strike="noStrike" kern="1200" cap="none" spc="0" normalizeH="0" baseline="0" noProof="0">
                <a:ln>
                  <a:noFill/>
                </a:ln>
                <a:gradFill>
                  <a:gsLst>
                    <a:gs pos="1250">
                      <a:srgbClr val="0D0D0D"/>
                    </a:gs>
                    <a:gs pos="100000">
                      <a:srgbClr val="0D0D0D"/>
                    </a:gs>
                  </a:gsLst>
                  <a:lin ang="5400000" scaled="0"/>
                </a:gradFill>
                <a:effectLst/>
                <a:uLnTx/>
                <a:uFillTx/>
                <a:latin typeface="Segoe UI Semibold" panose="020B0702040204020203" pitchFamily="34" charset="0"/>
                <a:ea typeface="+mn-ea"/>
                <a:cs typeface="Segoe UI Semibold" panose="020B0702040204020203" pitchFamily="34" charset="0"/>
              </a:rPr>
            </a:br>
            <a:r>
              <a:rPr kumimoji="0" lang="en-GB" sz="1568" b="0" i="0" u="none" strike="noStrike" kern="1200" cap="none" spc="0" normalizeH="0" baseline="0" noProof="0">
                <a:ln>
                  <a:noFill/>
                </a:ln>
                <a:gradFill>
                  <a:gsLst>
                    <a:gs pos="1250">
                      <a:srgbClr val="0D0D0D"/>
                    </a:gs>
                    <a:gs pos="100000">
                      <a:srgbClr val="0D0D0D"/>
                    </a:gs>
                  </a:gsLst>
                  <a:lin ang="5400000" scaled="0"/>
                </a:gradFill>
                <a:effectLst/>
                <a:uLnTx/>
                <a:uFillTx/>
                <a:latin typeface="Segoe UI Semibold" panose="020B0702040204020203" pitchFamily="34" charset="0"/>
                <a:ea typeface="+mn-ea"/>
                <a:cs typeface="Segoe UI Semibold" panose="020B0702040204020203" pitchFamily="34" charset="0"/>
              </a:rPr>
              <a:t>pay only for what you use</a:t>
            </a:r>
            <a:endParaRPr kumimoji="0" lang="en-GB" sz="1568" b="0" i="0" u="none" strike="noStrike" kern="1200" cap="none" spc="0" normalizeH="0" baseline="0" noProof="0" dirty="0">
              <a:ln>
                <a:noFill/>
              </a:ln>
              <a:gradFill>
                <a:gsLst>
                  <a:gs pos="1250">
                    <a:srgbClr val="0D0D0D"/>
                  </a:gs>
                  <a:gs pos="100000">
                    <a:srgbClr val="0D0D0D"/>
                  </a:gs>
                </a:gsLst>
                <a:lin ang="5400000" scaled="0"/>
              </a:gradFill>
              <a:effectLst/>
              <a:uLnTx/>
              <a:uFillTx/>
              <a:latin typeface="Segoe UI Semibold" panose="020B0702040204020203" pitchFamily="34" charset="0"/>
              <a:ea typeface="+mn-ea"/>
              <a:cs typeface="Segoe UI Semibold" panose="020B0702040204020203" pitchFamily="34" charset="0"/>
            </a:endParaRPr>
          </a:p>
        </p:txBody>
      </p:sp>
      <p:sp>
        <p:nvSpPr>
          <p:cNvPr id="9" name="TextBox 31">
            <a:extLst>
              <a:ext uri="{FF2B5EF4-FFF2-40B4-BE49-F238E27FC236}">
                <a16:creationId xmlns:a16="http://schemas.microsoft.com/office/drawing/2014/main" id="{DAE5EBE0-2ECC-434E-B78A-35FB461E6503}"/>
              </a:ext>
            </a:extLst>
          </p:cNvPr>
          <p:cNvSpPr txBox="1"/>
          <p:nvPr/>
        </p:nvSpPr>
        <p:spPr>
          <a:xfrm>
            <a:off x="5021924" y="3508711"/>
            <a:ext cx="1797661" cy="573280"/>
          </a:xfrm>
          <a:prstGeom prst="rect">
            <a:avLst/>
          </a:prstGeom>
          <a:noFill/>
        </p:spPr>
        <p:txBody>
          <a:bodyPr wrap="none"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1568" b="0" i="0" u="none" strike="noStrike" kern="1200" cap="none" spc="0" normalizeH="0" baseline="0" noProof="0">
                <a:ln>
                  <a:noFill/>
                </a:ln>
                <a:gradFill>
                  <a:gsLst>
                    <a:gs pos="1250">
                      <a:srgbClr val="0D0D0D"/>
                    </a:gs>
                    <a:gs pos="100000">
                      <a:srgbClr val="0D0D0D"/>
                    </a:gs>
                  </a:gsLst>
                  <a:lin ang="5400000" scaled="0"/>
                </a:gradFill>
                <a:effectLst/>
                <a:uLnTx/>
                <a:uFillTx/>
                <a:latin typeface="Segoe UI Semibold" panose="020B0702040204020203" pitchFamily="34" charset="0"/>
                <a:ea typeface="+mn-ea"/>
                <a:cs typeface="Segoe UI Semibold" panose="020B0702040204020203" pitchFamily="34" charset="0"/>
              </a:rPr>
              <a:t>Auto-scale based </a:t>
            </a:r>
            <a:br>
              <a:rPr kumimoji="0" lang="en-GB" sz="1568" b="0" i="0" u="none" strike="noStrike" kern="1200" cap="none" spc="0" normalizeH="0" baseline="0" noProof="0">
                <a:ln>
                  <a:noFill/>
                </a:ln>
                <a:gradFill>
                  <a:gsLst>
                    <a:gs pos="1250">
                      <a:srgbClr val="0D0D0D"/>
                    </a:gs>
                    <a:gs pos="100000">
                      <a:srgbClr val="0D0D0D"/>
                    </a:gs>
                  </a:gsLst>
                  <a:lin ang="5400000" scaled="0"/>
                </a:gradFill>
                <a:effectLst/>
                <a:uLnTx/>
                <a:uFillTx/>
                <a:latin typeface="Segoe UI Semibold" panose="020B0702040204020203" pitchFamily="34" charset="0"/>
                <a:ea typeface="+mn-ea"/>
                <a:cs typeface="Segoe UI Semibold" panose="020B0702040204020203" pitchFamily="34" charset="0"/>
              </a:rPr>
            </a:br>
            <a:r>
              <a:rPr kumimoji="0" lang="en-GB" sz="1568" b="0" i="0" u="none" strike="noStrike" kern="1200" cap="none" spc="0" normalizeH="0" baseline="0" noProof="0">
                <a:ln>
                  <a:noFill/>
                </a:ln>
                <a:gradFill>
                  <a:gsLst>
                    <a:gs pos="1250">
                      <a:srgbClr val="0D0D0D"/>
                    </a:gs>
                    <a:gs pos="100000">
                      <a:srgbClr val="0D0D0D"/>
                    </a:gs>
                  </a:gsLst>
                  <a:lin ang="5400000" scaled="0"/>
                </a:gradFill>
                <a:effectLst/>
                <a:uLnTx/>
                <a:uFillTx/>
                <a:latin typeface="Segoe UI Semibold" panose="020B0702040204020203" pitchFamily="34" charset="0"/>
                <a:ea typeface="+mn-ea"/>
                <a:cs typeface="Segoe UI Semibold" panose="020B0702040204020203" pitchFamily="34" charset="0"/>
              </a:rPr>
              <a:t>on your workload</a:t>
            </a:r>
            <a:endParaRPr kumimoji="0" lang="en-GB" sz="1568" b="0" i="0" u="none" strike="noStrike" kern="1200" cap="none" spc="0" normalizeH="0" baseline="0" noProof="0" dirty="0">
              <a:ln>
                <a:noFill/>
              </a:ln>
              <a:gradFill>
                <a:gsLst>
                  <a:gs pos="1250">
                    <a:srgbClr val="0D0D0D"/>
                  </a:gs>
                  <a:gs pos="100000">
                    <a:srgbClr val="0D0D0D"/>
                  </a:gs>
                </a:gsLst>
                <a:lin ang="5400000" scaled="0"/>
              </a:gradFill>
              <a:effectLst/>
              <a:uLnTx/>
              <a:uFillTx/>
              <a:latin typeface="Segoe UI Semibold" panose="020B0702040204020203" pitchFamily="34" charset="0"/>
              <a:ea typeface="+mn-ea"/>
              <a:cs typeface="Segoe UI Semibold" panose="020B0702040204020203" pitchFamily="34" charset="0"/>
            </a:endParaRPr>
          </a:p>
        </p:txBody>
      </p:sp>
      <p:grpSp>
        <p:nvGrpSpPr>
          <p:cNvPr id="10" name="Group 81">
            <a:extLst>
              <a:ext uri="{FF2B5EF4-FFF2-40B4-BE49-F238E27FC236}">
                <a16:creationId xmlns:a16="http://schemas.microsoft.com/office/drawing/2014/main" id="{A46AC3FC-97DD-4606-ADDC-9D88D282C970}"/>
              </a:ext>
            </a:extLst>
          </p:cNvPr>
          <p:cNvGrpSpPr>
            <a:grpSpLocks noChangeAspect="1"/>
          </p:cNvGrpSpPr>
          <p:nvPr/>
        </p:nvGrpSpPr>
        <p:grpSpPr bwMode="auto">
          <a:xfrm>
            <a:off x="9410637" y="2776009"/>
            <a:ext cx="450110" cy="582676"/>
            <a:chOff x="15271" y="4801"/>
            <a:chExt cx="1460" cy="1890"/>
          </a:xfrm>
          <a:solidFill>
            <a:srgbClr val="0078D7"/>
          </a:solidFill>
        </p:grpSpPr>
        <p:sp>
          <p:nvSpPr>
            <p:cNvPr id="16" name="Freeform 82">
              <a:extLst>
                <a:ext uri="{FF2B5EF4-FFF2-40B4-BE49-F238E27FC236}">
                  <a16:creationId xmlns:a16="http://schemas.microsoft.com/office/drawing/2014/main" id="{3E7A45A4-979F-4385-B767-BAC17065AA0E}"/>
                </a:ext>
              </a:extLst>
            </p:cNvPr>
            <p:cNvSpPr>
              <a:spLocks noEditPoints="1"/>
            </p:cNvSpPr>
            <p:nvPr/>
          </p:nvSpPr>
          <p:spPr bwMode="auto">
            <a:xfrm>
              <a:off x="15271" y="4801"/>
              <a:ext cx="1460" cy="1890"/>
            </a:xfrm>
            <a:custGeom>
              <a:avLst/>
              <a:gdLst>
                <a:gd name="T0" fmla="*/ 564 w 618"/>
                <a:gd name="T1" fmla="*/ 87 h 800"/>
                <a:gd name="T2" fmla="*/ 476 w 618"/>
                <a:gd name="T3" fmla="*/ 87 h 800"/>
                <a:gd name="T4" fmla="*/ 476 w 618"/>
                <a:gd name="T5" fmla="*/ 68 h 800"/>
                <a:gd name="T6" fmla="*/ 408 w 618"/>
                <a:gd name="T7" fmla="*/ 0 h 800"/>
                <a:gd name="T8" fmla="*/ 210 w 618"/>
                <a:gd name="T9" fmla="*/ 0 h 800"/>
                <a:gd name="T10" fmla="*/ 142 w 618"/>
                <a:gd name="T11" fmla="*/ 68 h 800"/>
                <a:gd name="T12" fmla="*/ 142 w 618"/>
                <a:gd name="T13" fmla="*/ 87 h 800"/>
                <a:gd name="T14" fmla="*/ 54 w 618"/>
                <a:gd name="T15" fmla="*/ 87 h 800"/>
                <a:gd name="T16" fmla="*/ 0 w 618"/>
                <a:gd name="T17" fmla="*/ 140 h 800"/>
                <a:gd name="T18" fmla="*/ 0 w 618"/>
                <a:gd name="T19" fmla="*/ 175 h 800"/>
                <a:gd name="T20" fmla="*/ 33 w 618"/>
                <a:gd name="T21" fmla="*/ 175 h 800"/>
                <a:gd name="T22" fmla="*/ 33 w 618"/>
                <a:gd name="T23" fmla="*/ 716 h 800"/>
                <a:gd name="T24" fmla="*/ 117 w 618"/>
                <a:gd name="T25" fmla="*/ 800 h 800"/>
                <a:gd name="T26" fmla="*/ 501 w 618"/>
                <a:gd name="T27" fmla="*/ 800 h 800"/>
                <a:gd name="T28" fmla="*/ 585 w 618"/>
                <a:gd name="T29" fmla="*/ 716 h 800"/>
                <a:gd name="T30" fmla="*/ 585 w 618"/>
                <a:gd name="T31" fmla="*/ 175 h 800"/>
                <a:gd name="T32" fmla="*/ 618 w 618"/>
                <a:gd name="T33" fmla="*/ 175 h 800"/>
                <a:gd name="T34" fmla="*/ 618 w 618"/>
                <a:gd name="T35" fmla="*/ 140 h 800"/>
                <a:gd name="T36" fmla="*/ 564 w 618"/>
                <a:gd name="T37" fmla="*/ 87 h 800"/>
                <a:gd name="T38" fmla="*/ 191 w 618"/>
                <a:gd name="T39" fmla="*/ 68 h 800"/>
                <a:gd name="T40" fmla="*/ 210 w 618"/>
                <a:gd name="T41" fmla="*/ 49 h 800"/>
                <a:gd name="T42" fmla="*/ 408 w 618"/>
                <a:gd name="T43" fmla="*/ 49 h 800"/>
                <a:gd name="T44" fmla="*/ 427 w 618"/>
                <a:gd name="T45" fmla="*/ 68 h 800"/>
                <a:gd name="T46" fmla="*/ 427 w 618"/>
                <a:gd name="T47" fmla="*/ 87 h 800"/>
                <a:gd name="T48" fmla="*/ 191 w 618"/>
                <a:gd name="T49" fmla="*/ 87 h 800"/>
                <a:gd name="T50" fmla="*/ 191 w 618"/>
                <a:gd name="T51" fmla="*/ 68 h 800"/>
                <a:gd name="T52" fmla="*/ 524 w 618"/>
                <a:gd name="T53" fmla="*/ 716 h 800"/>
                <a:gd name="T54" fmla="*/ 501 w 618"/>
                <a:gd name="T55" fmla="*/ 739 h 800"/>
                <a:gd name="T56" fmla="*/ 117 w 618"/>
                <a:gd name="T57" fmla="*/ 739 h 800"/>
                <a:gd name="T58" fmla="*/ 94 w 618"/>
                <a:gd name="T59" fmla="*/ 716 h 800"/>
                <a:gd name="T60" fmla="*/ 94 w 618"/>
                <a:gd name="T61" fmla="*/ 175 h 800"/>
                <a:gd name="T62" fmla="*/ 524 w 618"/>
                <a:gd name="T63" fmla="*/ 175 h 800"/>
                <a:gd name="T64" fmla="*/ 524 w 618"/>
                <a:gd name="T65" fmla="*/ 716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8" h="800">
                  <a:moveTo>
                    <a:pt x="564" y="87"/>
                  </a:moveTo>
                  <a:cubicBezTo>
                    <a:pt x="476" y="87"/>
                    <a:pt x="476" y="87"/>
                    <a:pt x="476" y="87"/>
                  </a:cubicBezTo>
                  <a:cubicBezTo>
                    <a:pt x="476" y="68"/>
                    <a:pt x="476" y="68"/>
                    <a:pt x="476" y="68"/>
                  </a:cubicBezTo>
                  <a:cubicBezTo>
                    <a:pt x="476" y="30"/>
                    <a:pt x="446" y="0"/>
                    <a:pt x="408" y="0"/>
                  </a:cubicBezTo>
                  <a:cubicBezTo>
                    <a:pt x="210" y="0"/>
                    <a:pt x="210" y="0"/>
                    <a:pt x="210" y="0"/>
                  </a:cubicBezTo>
                  <a:cubicBezTo>
                    <a:pt x="172" y="0"/>
                    <a:pt x="142" y="30"/>
                    <a:pt x="142" y="68"/>
                  </a:cubicBezTo>
                  <a:cubicBezTo>
                    <a:pt x="142" y="87"/>
                    <a:pt x="142" y="87"/>
                    <a:pt x="142" y="87"/>
                  </a:cubicBezTo>
                  <a:cubicBezTo>
                    <a:pt x="54" y="87"/>
                    <a:pt x="54" y="87"/>
                    <a:pt x="54" y="87"/>
                  </a:cubicBezTo>
                  <a:cubicBezTo>
                    <a:pt x="24" y="87"/>
                    <a:pt x="0" y="111"/>
                    <a:pt x="0" y="140"/>
                  </a:cubicBezTo>
                  <a:cubicBezTo>
                    <a:pt x="0" y="175"/>
                    <a:pt x="0" y="175"/>
                    <a:pt x="0" y="175"/>
                  </a:cubicBezTo>
                  <a:cubicBezTo>
                    <a:pt x="33" y="175"/>
                    <a:pt x="33" y="175"/>
                    <a:pt x="33" y="175"/>
                  </a:cubicBezTo>
                  <a:cubicBezTo>
                    <a:pt x="33" y="716"/>
                    <a:pt x="33" y="716"/>
                    <a:pt x="33" y="716"/>
                  </a:cubicBezTo>
                  <a:cubicBezTo>
                    <a:pt x="33" y="762"/>
                    <a:pt x="71" y="800"/>
                    <a:pt x="117" y="800"/>
                  </a:cubicBezTo>
                  <a:cubicBezTo>
                    <a:pt x="501" y="800"/>
                    <a:pt x="501" y="800"/>
                    <a:pt x="501" y="800"/>
                  </a:cubicBezTo>
                  <a:cubicBezTo>
                    <a:pt x="547" y="800"/>
                    <a:pt x="585" y="762"/>
                    <a:pt x="585" y="716"/>
                  </a:cubicBezTo>
                  <a:cubicBezTo>
                    <a:pt x="585" y="175"/>
                    <a:pt x="585" y="175"/>
                    <a:pt x="585" y="175"/>
                  </a:cubicBezTo>
                  <a:cubicBezTo>
                    <a:pt x="618" y="175"/>
                    <a:pt x="618" y="175"/>
                    <a:pt x="618" y="175"/>
                  </a:cubicBezTo>
                  <a:cubicBezTo>
                    <a:pt x="618" y="140"/>
                    <a:pt x="618" y="140"/>
                    <a:pt x="618" y="140"/>
                  </a:cubicBezTo>
                  <a:cubicBezTo>
                    <a:pt x="618" y="111"/>
                    <a:pt x="594" y="87"/>
                    <a:pt x="564" y="87"/>
                  </a:cubicBezTo>
                  <a:close/>
                  <a:moveTo>
                    <a:pt x="191" y="68"/>
                  </a:moveTo>
                  <a:cubicBezTo>
                    <a:pt x="191" y="57"/>
                    <a:pt x="199" y="49"/>
                    <a:pt x="210" y="49"/>
                  </a:cubicBezTo>
                  <a:cubicBezTo>
                    <a:pt x="408" y="49"/>
                    <a:pt x="408" y="49"/>
                    <a:pt x="408" y="49"/>
                  </a:cubicBezTo>
                  <a:cubicBezTo>
                    <a:pt x="419" y="49"/>
                    <a:pt x="427" y="57"/>
                    <a:pt x="427" y="68"/>
                  </a:cubicBezTo>
                  <a:cubicBezTo>
                    <a:pt x="427" y="87"/>
                    <a:pt x="427" y="87"/>
                    <a:pt x="427" y="87"/>
                  </a:cubicBezTo>
                  <a:cubicBezTo>
                    <a:pt x="191" y="87"/>
                    <a:pt x="191" y="87"/>
                    <a:pt x="191" y="87"/>
                  </a:cubicBezTo>
                  <a:lnTo>
                    <a:pt x="191" y="68"/>
                  </a:lnTo>
                  <a:close/>
                  <a:moveTo>
                    <a:pt x="524" y="716"/>
                  </a:moveTo>
                  <a:cubicBezTo>
                    <a:pt x="524" y="729"/>
                    <a:pt x="513" y="739"/>
                    <a:pt x="501" y="739"/>
                  </a:cubicBezTo>
                  <a:cubicBezTo>
                    <a:pt x="117" y="739"/>
                    <a:pt x="117" y="739"/>
                    <a:pt x="117" y="739"/>
                  </a:cubicBezTo>
                  <a:cubicBezTo>
                    <a:pt x="105" y="739"/>
                    <a:pt x="94" y="729"/>
                    <a:pt x="94" y="716"/>
                  </a:cubicBezTo>
                  <a:cubicBezTo>
                    <a:pt x="94" y="175"/>
                    <a:pt x="94" y="175"/>
                    <a:pt x="94" y="175"/>
                  </a:cubicBezTo>
                  <a:cubicBezTo>
                    <a:pt x="524" y="175"/>
                    <a:pt x="524" y="175"/>
                    <a:pt x="524" y="175"/>
                  </a:cubicBezTo>
                  <a:lnTo>
                    <a:pt x="524" y="7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896350" rtl="0" eaLnBrk="1" fontAlgn="auto" latinLnBrk="0" hangingPunct="1">
                <a:lnSpc>
                  <a:spcPct val="100000"/>
                </a:lnSpc>
                <a:spcBef>
                  <a:spcPts val="0"/>
                </a:spcBef>
                <a:spcAft>
                  <a:spcPts val="0"/>
                </a:spcAft>
                <a:buClrTx/>
                <a:buSzTx/>
                <a:buFontTx/>
                <a:buNone/>
                <a:tabLst/>
                <a:defRPr/>
              </a:pPr>
              <a:endParaRPr kumimoji="0" lang="en-GB" sz="1730" b="0" i="0" u="none" strike="noStrike" kern="1200" cap="none" spc="0" normalizeH="0" baseline="0" noProof="0" dirty="0">
                <a:ln>
                  <a:noFill/>
                </a:ln>
                <a:solidFill>
                  <a:srgbClr val="FFFFFF"/>
                </a:solidFill>
                <a:effectLst/>
                <a:uLnTx/>
                <a:uFillTx/>
                <a:latin typeface="Segoe UI"/>
                <a:ea typeface="+mn-ea"/>
                <a:cs typeface="+mn-cs"/>
              </a:endParaRPr>
            </a:p>
          </p:txBody>
        </p:sp>
        <p:sp>
          <p:nvSpPr>
            <p:cNvPr id="17" name="Rectangle 83">
              <a:extLst>
                <a:ext uri="{FF2B5EF4-FFF2-40B4-BE49-F238E27FC236}">
                  <a16:creationId xmlns:a16="http://schemas.microsoft.com/office/drawing/2014/main" id="{219F4D03-78CE-4D9E-997D-5EC021B95715}"/>
                </a:ext>
              </a:extLst>
            </p:cNvPr>
            <p:cNvSpPr>
              <a:spLocks noChangeArrowheads="1"/>
            </p:cNvSpPr>
            <p:nvPr/>
          </p:nvSpPr>
          <p:spPr bwMode="auto">
            <a:xfrm>
              <a:off x="15930" y="5274"/>
              <a:ext cx="144" cy="12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896350" rtl="0" eaLnBrk="1" fontAlgn="auto" latinLnBrk="0" hangingPunct="1">
                <a:lnSpc>
                  <a:spcPct val="100000"/>
                </a:lnSpc>
                <a:spcBef>
                  <a:spcPts val="0"/>
                </a:spcBef>
                <a:spcAft>
                  <a:spcPts val="0"/>
                </a:spcAft>
                <a:buClrTx/>
                <a:buSzTx/>
                <a:buFontTx/>
                <a:buNone/>
                <a:tabLst/>
                <a:defRPr/>
              </a:pPr>
              <a:endParaRPr kumimoji="0" lang="en-GB" sz="1730" b="0" i="0" u="none" strike="noStrike" kern="1200" cap="none" spc="0" normalizeH="0" baseline="0" noProof="0" dirty="0">
                <a:ln>
                  <a:noFill/>
                </a:ln>
                <a:solidFill>
                  <a:srgbClr val="FFFFFF"/>
                </a:solidFill>
                <a:effectLst/>
                <a:uLnTx/>
                <a:uFillTx/>
                <a:latin typeface="Segoe UI"/>
                <a:ea typeface="+mn-ea"/>
                <a:cs typeface="+mn-cs"/>
              </a:endParaRPr>
            </a:p>
          </p:txBody>
        </p:sp>
        <p:sp>
          <p:nvSpPr>
            <p:cNvPr id="18" name="Rectangle 84">
              <a:extLst>
                <a:ext uri="{FF2B5EF4-FFF2-40B4-BE49-F238E27FC236}">
                  <a16:creationId xmlns:a16="http://schemas.microsoft.com/office/drawing/2014/main" id="{2CB98860-AF6D-486C-8EB7-829F84C61EE9}"/>
                </a:ext>
              </a:extLst>
            </p:cNvPr>
            <p:cNvSpPr>
              <a:spLocks noChangeArrowheads="1"/>
            </p:cNvSpPr>
            <p:nvPr/>
          </p:nvSpPr>
          <p:spPr bwMode="auto">
            <a:xfrm>
              <a:off x="16251" y="5274"/>
              <a:ext cx="144" cy="12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896350" rtl="0" eaLnBrk="1" fontAlgn="auto" latinLnBrk="0" hangingPunct="1">
                <a:lnSpc>
                  <a:spcPct val="100000"/>
                </a:lnSpc>
                <a:spcBef>
                  <a:spcPts val="0"/>
                </a:spcBef>
                <a:spcAft>
                  <a:spcPts val="0"/>
                </a:spcAft>
                <a:buClrTx/>
                <a:buSzTx/>
                <a:buFontTx/>
                <a:buNone/>
                <a:tabLst/>
                <a:defRPr/>
              </a:pPr>
              <a:endParaRPr kumimoji="0" lang="en-GB" sz="1730" b="0" i="0" u="none" strike="noStrike" kern="1200" cap="none" spc="0" normalizeH="0" baseline="0" noProof="0" dirty="0">
                <a:ln>
                  <a:noFill/>
                </a:ln>
                <a:solidFill>
                  <a:srgbClr val="FFFFFF"/>
                </a:solidFill>
                <a:effectLst/>
                <a:uLnTx/>
                <a:uFillTx/>
                <a:latin typeface="Segoe UI"/>
                <a:ea typeface="+mn-ea"/>
                <a:cs typeface="+mn-cs"/>
              </a:endParaRPr>
            </a:p>
          </p:txBody>
        </p:sp>
        <p:sp>
          <p:nvSpPr>
            <p:cNvPr id="19" name="Rectangle 85">
              <a:extLst>
                <a:ext uri="{FF2B5EF4-FFF2-40B4-BE49-F238E27FC236}">
                  <a16:creationId xmlns:a16="http://schemas.microsoft.com/office/drawing/2014/main" id="{049F4DE9-2AC0-412C-80DA-A26781C4C2AD}"/>
                </a:ext>
              </a:extLst>
            </p:cNvPr>
            <p:cNvSpPr>
              <a:spLocks noChangeArrowheads="1"/>
            </p:cNvSpPr>
            <p:nvPr/>
          </p:nvSpPr>
          <p:spPr bwMode="auto">
            <a:xfrm>
              <a:off x="15606" y="5274"/>
              <a:ext cx="144" cy="12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896350" rtl="0" eaLnBrk="1" fontAlgn="auto" latinLnBrk="0" hangingPunct="1">
                <a:lnSpc>
                  <a:spcPct val="100000"/>
                </a:lnSpc>
                <a:spcBef>
                  <a:spcPts val="0"/>
                </a:spcBef>
                <a:spcAft>
                  <a:spcPts val="0"/>
                </a:spcAft>
                <a:buClrTx/>
                <a:buSzTx/>
                <a:buFontTx/>
                <a:buNone/>
                <a:tabLst/>
                <a:defRPr/>
              </a:pPr>
              <a:endParaRPr kumimoji="0" lang="en-GB" sz="1730" b="0" i="0" u="none" strike="noStrike" kern="1200" cap="none" spc="0" normalizeH="0" baseline="0" noProof="0" dirty="0">
                <a:ln>
                  <a:noFill/>
                </a:ln>
                <a:solidFill>
                  <a:srgbClr val="FFFFFF"/>
                </a:solidFill>
                <a:effectLst/>
                <a:uLnTx/>
                <a:uFillTx/>
                <a:latin typeface="Segoe UI"/>
                <a:ea typeface="+mn-ea"/>
                <a:cs typeface="+mn-cs"/>
              </a:endParaRPr>
            </a:p>
          </p:txBody>
        </p:sp>
      </p:grpSp>
      <p:grpSp>
        <p:nvGrpSpPr>
          <p:cNvPr id="11" name="Group 42">
            <a:extLst>
              <a:ext uri="{FF2B5EF4-FFF2-40B4-BE49-F238E27FC236}">
                <a16:creationId xmlns:a16="http://schemas.microsoft.com/office/drawing/2014/main" id="{2EC0B2F4-697D-45A4-A8EA-68CB359560CF}"/>
              </a:ext>
            </a:extLst>
          </p:cNvPr>
          <p:cNvGrpSpPr/>
          <p:nvPr/>
        </p:nvGrpSpPr>
        <p:grpSpPr>
          <a:xfrm>
            <a:off x="5639517" y="2817836"/>
            <a:ext cx="562475" cy="540850"/>
            <a:chOff x="7860760" y="1415401"/>
            <a:chExt cx="623243" cy="599281"/>
          </a:xfrm>
          <a:solidFill>
            <a:srgbClr val="0078D7"/>
          </a:solidFill>
        </p:grpSpPr>
        <p:sp>
          <p:nvSpPr>
            <p:cNvPr id="13" name="Freeform: Shape 43">
              <a:extLst>
                <a:ext uri="{FF2B5EF4-FFF2-40B4-BE49-F238E27FC236}">
                  <a16:creationId xmlns:a16="http://schemas.microsoft.com/office/drawing/2014/main" id="{48E545E1-8225-4D10-A12E-5CB64227C4FA}"/>
                </a:ext>
              </a:extLst>
            </p:cNvPr>
            <p:cNvSpPr/>
            <p:nvPr/>
          </p:nvSpPr>
          <p:spPr>
            <a:xfrm>
              <a:off x="8028502" y="1415401"/>
              <a:ext cx="446918" cy="446918"/>
            </a:xfrm>
            <a:custGeom>
              <a:avLst/>
              <a:gdLst>
                <a:gd name="connsiteX0" fmla="*/ 0 w 446918"/>
                <a:gd name="connsiteY0" fmla="*/ 0 h 446918"/>
                <a:gd name="connsiteX1" fmla="*/ 446918 w 446918"/>
                <a:gd name="connsiteY1" fmla="*/ 0 h 446918"/>
                <a:gd name="connsiteX2" fmla="*/ 446918 w 446918"/>
                <a:gd name="connsiteY2" fmla="*/ 446918 h 446918"/>
                <a:gd name="connsiteX3" fmla="*/ 158236 w 446918"/>
                <a:gd name="connsiteY3" fmla="*/ 446918 h 446918"/>
                <a:gd name="connsiteX4" fmla="*/ 158236 w 446918"/>
                <a:gd name="connsiteY4" fmla="*/ 391053 h 446918"/>
                <a:gd name="connsiteX5" fmla="*/ 391053 w 446918"/>
                <a:gd name="connsiteY5" fmla="*/ 391053 h 446918"/>
                <a:gd name="connsiteX6" fmla="*/ 391053 w 446918"/>
                <a:gd name="connsiteY6" fmla="*/ 55865 h 446918"/>
                <a:gd name="connsiteX7" fmla="*/ 55865 w 446918"/>
                <a:gd name="connsiteY7" fmla="*/ 55865 h 446918"/>
                <a:gd name="connsiteX8" fmla="*/ 55865 w 446918"/>
                <a:gd name="connsiteY8" fmla="*/ 306243 h 446918"/>
                <a:gd name="connsiteX9" fmla="*/ 0 w 446918"/>
                <a:gd name="connsiteY9" fmla="*/ 306243 h 446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6918" h="446918">
                  <a:moveTo>
                    <a:pt x="0" y="0"/>
                  </a:moveTo>
                  <a:lnTo>
                    <a:pt x="446918" y="0"/>
                  </a:lnTo>
                  <a:lnTo>
                    <a:pt x="446918" y="446918"/>
                  </a:lnTo>
                  <a:lnTo>
                    <a:pt x="158236" y="446918"/>
                  </a:lnTo>
                  <a:lnTo>
                    <a:pt x="158236" y="391053"/>
                  </a:lnTo>
                  <a:lnTo>
                    <a:pt x="391053" y="391053"/>
                  </a:lnTo>
                  <a:lnTo>
                    <a:pt x="391053" y="55865"/>
                  </a:lnTo>
                  <a:lnTo>
                    <a:pt x="55865" y="55865"/>
                  </a:lnTo>
                  <a:lnTo>
                    <a:pt x="55865" y="306243"/>
                  </a:lnTo>
                  <a:lnTo>
                    <a:pt x="0" y="306243"/>
                  </a:lnTo>
                  <a:close/>
                </a:path>
              </a:pathLst>
            </a:custGeom>
            <a:grpFill/>
            <a:ln w="1270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9642" tIns="44821" rIns="89642" bIns="44821"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GB" sz="173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4" name="Freeform: Shape 44">
              <a:extLst>
                <a:ext uri="{FF2B5EF4-FFF2-40B4-BE49-F238E27FC236}">
                  <a16:creationId xmlns:a16="http://schemas.microsoft.com/office/drawing/2014/main" id="{CE052E9F-65D6-46A1-B6E5-0EEBBEBF327C}"/>
                </a:ext>
              </a:extLst>
            </p:cNvPr>
            <p:cNvSpPr/>
            <p:nvPr/>
          </p:nvSpPr>
          <p:spPr>
            <a:xfrm>
              <a:off x="7890516" y="1744642"/>
              <a:ext cx="270040" cy="270040"/>
            </a:xfrm>
            <a:custGeom>
              <a:avLst/>
              <a:gdLst>
                <a:gd name="connsiteX0" fmla="*/ 0 w 270040"/>
                <a:gd name="connsiteY0" fmla="*/ 0 h 270040"/>
                <a:gd name="connsiteX1" fmla="*/ 184107 w 270040"/>
                <a:gd name="connsiteY1" fmla="*/ 0 h 270040"/>
                <a:gd name="connsiteX2" fmla="*/ 131301 w 270040"/>
                <a:gd name="connsiteY2" fmla="*/ 52806 h 270040"/>
                <a:gd name="connsiteX3" fmla="*/ 52806 w 270040"/>
                <a:gd name="connsiteY3" fmla="*/ 52806 h 270040"/>
                <a:gd name="connsiteX4" fmla="*/ 52806 w 270040"/>
                <a:gd name="connsiteY4" fmla="*/ 217234 h 270040"/>
                <a:gd name="connsiteX5" fmla="*/ 217234 w 270040"/>
                <a:gd name="connsiteY5" fmla="*/ 217234 h 270040"/>
                <a:gd name="connsiteX6" fmla="*/ 217234 w 270040"/>
                <a:gd name="connsiteY6" fmla="*/ 105995 h 270040"/>
                <a:gd name="connsiteX7" fmla="*/ 270040 w 270040"/>
                <a:gd name="connsiteY7" fmla="*/ 53189 h 270040"/>
                <a:gd name="connsiteX8" fmla="*/ 270040 w 270040"/>
                <a:gd name="connsiteY8" fmla="*/ 270040 h 270040"/>
                <a:gd name="connsiteX9" fmla="*/ 0 w 270040"/>
                <a:gd name="connsiteY9" fmla="*/ 270040 h 270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0040" h="270040">
                  <a:moveTo>
                    <a:pt x="0" y="0"/>
                  </a:moveTo>
                  <a:lnTo>
                    <a:pt x="184107" y="0"/>
                  </a:lnTo>
                  <a:lnTo>
                    <a:pt x="131301" y="52806"/>
                  </a:lnTo>
                  <a:lnTo>
                    <a:pt x="52806" y="52806"/>
                  </a:lnTo>
                  <a:lnTo>
                    <a:pt x="52806" y="217234"/>
                  </a:lnTo>
                  <a:lnTo>
                    <a:pt x="217234" y="217234"/>
                  </a:lnTo>
                  <a:lnTo>
                    <a:pt x="217234" y="105995"/>
                  </a:lnTo>
                  <a:lnTo>
                    <a:pt x="270040" y="53189"/>
                  </a:lnTo>
                  <a:lnTo>
                    <a:pt x="270040" y="270040"/>
                  </a:lnTo>
                  <a:lnTo>
                    <a:pt x="0" y="270040"/>
                  </a:lnTo>
                  <a:close/>
                </a:path>
              </a:pathLst>
            </a:custGeom>
            <a:grpFill/>
            <a:ln w="1270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9642" tIns="44821" rIns="89642" bIns="44821"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GB" sz="173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5" name="Freeform: Shape 45">
              <a:extLst>
                <a:ext uri="{FF2B5EF4-FFF2-40B4-BE49-F238E27FC236}">
                  <a16:creationId xmlns:a16="http://schemas.microsoft.com/office/drawing/2014/main" id="{20553C1B-2681-459B-BB7F-A25C1281DBB3}"/>
                </a:ext>
              </a:extLst>
            </p:cNvPr>
            <p:cNvSpPr/>
            <p:nvPr/>
          </p:nvSpPr>
          <p:spPr>
            <a:xfrm rot="18900000">
              <a:off x="7860760" y="1610359"/>
              <a:ext cx="623243" cy="209664"/>
            </a:xfrm>
            <a:custGeom>
              <a:avLst/>
              <a:gdLst>
                <a:gd name="connsiteX0" fmla="*/ 518411 w 623243"/>
                <a:gd name="connsiteY0" fmla="*/ 0 h 209664"/>
                <a:gd name="connsiteX1" fmla="*/ 623243 w 623243"/>
                <a:gd name="connsiteY1" fmla="*/ 104832 h 209664"/>
                <a:gd name="connsiteX2" fmla="*/ 518411 w 623243"/>
                <a:gd name="connsiteY2" fmla="*/ 209664 h 209664"/>
                <a:gd name="connsiteX3" fmla="*/ 518411 w 623243"/>
                <a:gd name="connsiteY3" fmla="*/ 126939 h 209664"/>
                <a:gd name="connsiteX4" fmla="*/ 0 w 623243"/>
                <a:gd name="connsiteY4" fmla="*/ 126939 h 209664"/>
                <a:gd name="connsiteX5" fmla="*/ 44214 w 623243"/>
                <a:gd name="connsiteY5" fmla="*/ 82725 h 209664"/>
                <a:gd name="connsiteX6" fmla="*/ 518411 w 623243"/>
                <a:gd name="connsiteY6" fmla="*/ 82725 h 209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3243" h="209664">
                  <a:moveTo>
                    <a:pt x="518411" y="0"/>
                  </a:moveTo>
                  <a:lnTo>
                    <a:pt x="623243" y="104832"/>
                  </a:lnTo>
                  <a:lnTo>
                    <a:pt x="518411" y="209664"/>
                  </a:lnTo>
                  <a:lnTo>
                    <a:pt x="518411" y="126939"/>
                  </a:lnTo>
                  <a:lnTo>
                    <a:pt x="0" y="126939"/>
                  </a:lnTo>
                  <a:lnTo>
                    <a:pt x="44214" y="82725"/>
                  </a:lnTo>
                  <a:lnTo>
                    <a:pt x="518411" y="82725"/>
                  </a:lnTo>
                  <a:close/>
                </a:path>
              </a:pathLst>
            </a:custGeom>
            <a:grpFill/>
            <a:ln w="1270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9642" tIns="44821" rIns="89642" bIns="44821"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GB" sz="1730" b="0" i="0" u="none" strike="noStrike" kern="1200" cap="none" spc="0" normalizeH="0" baseline="0" noProof="0" dirty="0">
                <a:ln>
                  <a:noFill/>
                </a:ln>
                <a:solidFill>
                  <a:srgbClr val="FFFFFF"/>
                </a:solidFill>
                <a:effectLst/>
                <a:uLnTx/>
                <a:uFillTx/>
                <a:latin typeface="Segoe UI"/>
                <a:ea typeface="+mn-ea"/>
                <a:cs typeface="+mn-cs"/>
              </a:endParaRPr>
            </a:p>
          </p:txBody>
        </p:sp>
      </p:grpSp>
      <p:sp>
        <p:nvSpPr>
          <p:cNvPr id="12" name="Rectangle 1">
            <a:extLst>
              <a:ext uri="{FF2B5EF4-FFF2-40B4-BE49-F238E27FC236}">
                <a16:creationId xmlns:a16="http://schemas.microsoft.com/office/drawing/2014/main" id="{812326ED-CFBE-44F7-9786-C6544A5854F9}"/>
              </a:ext>
            </a:extLst>
          </p:cNvPr>
          <p:cNvSpPr>
            <a:spLocks noChangeAspect="1"/>
          </p:cNvSpPr>
          <p:nvPr/>
        </p:nvSpPr>
        <p:spPr bwMode="auto">
          <a:xfrm>
            <a:off x="1896704" y="2821426"/>
            <a:ext cx="582676" cy="537259"/>
          </a:xfrm>
          <a:custGeom>
            <a:avLst/>
            <a:gdLst/>
            <a:ahLst/>
            <a:cxnLst/>
            <a:rect l="l" t="t" r="r" b="b"/>
            <a:pathLst>
              <a:path w="1631629" h="1504449">
                <a:moveTo>
                  <a:pt x="575213" y="0"/>
                </a:moveTo>
                <a:lnTo>
                  <a:pt x="1056416" y="0"/>
                </a:lnTo>
                <a:lnTo>
                  <a:pt x="1056416" y="398871"/>
                </a:lnTo>
                <a:lnTo>
                  <a:pt x="838674" y="398871"/>
                </a:lnTo>
                <a:lnTo>
                  <a:pt x="838674" y="502831"/>
                </a:lnTo>
                <a:lnTo>
                  <a:pt x="1413889" y="502831"/>
                </a:lnTo>
                <a:lnTo>
                  <a:pt x="1413889" y="548552"/>
                </a:lnTo>
                <a:lnTo>
                  <a:pt x="1413887" y="548552"/>
                </a:lnTo>
                <a:lnTo>
                  <a:pt x="1413887" y="618081"/>
                </a:lnTo>
                <a:lnTo>
                  <a:pt x="1631629" y="618081"/>
                </a:lnTo>
                <a:lnTo>
                  <a:pt x="1631629" y="859473"/>
                </a:lnTo>
                <a:lnTo>
                  <a:pt x="1239011" y="859473"/>
                </a:lnTo>
                <a:lnTo>
                  <a:pt x="1239011" y="1054144"/>
                </a:lnTo>
                <a:lnTo>
                  <a:pt x="1297471" y="1054144"/>
                </a:lnTo>
                <a:lnTo>
                  <a:pt x="1297471" y="956308"/>
                </a:lnTo>
                <a:lnTo>
                  <a:pt x="1626578" y="956308"/>
                </a:lnTo>
                <a:lnTo>
                  <a:pt x="1626578" y="1197700"/>
                </a:lnTo>
                <a:lnTo>
                  <a:pt x="1297471" y="1197700"/>
                </a:lnTo>
                <a:lnTo>
                  <a:pt x="1297471" y="1099863"/>
                </a:lnTo>
                <a:lnTo>
                  <a:pt x="1239011" y="1099863"/>
                </a:lnTo>
                <a:lnTo>
                  <a:pt x="1239011" y="1360894"/>
                </a:lnTo>
                <a:lnTo>
                  <a:pt x="1297471" y="1360894"/>
                </a:lnTo>
                <a:lnTo>
                  <a:pt x="1297471" y="1263057"/>
                </a:lnTo>
                <a:lnTo>
                  <a:pt x="1626578" y="1263057"/>
                </a:lnTo>
                <a:lnTo>
                  <a:pt x="1626578" y="1504449"/>
                </a:lnTo>
                <a:lnTo>
                  <a:pt x="1297471" y="1504449"/>
                </a:lnTo>
                <a:lnTo>
                  <a:pt x="1297471" y="1406613"/>
                </a:lnTo>
                <a:lnTo>
                  <a:pt x="1239011" y="1406613"/>
                </a:lnTo>
                <a:lnTo>
                  <a:pt x="1214557" y="1406613"/>
                </a:lnTo>
                <a:lnTo>
                  <a:pt x="1193292" y="1406613"/>
                </a:lnTo>
                <a:lnTo>
                  <a:pt x="1193292" y="859473"/>
                </a:lnTo>
                <a:lnTo>
                  <a:pt x="1150426" y="859473"/>
                </a:lnTo>
                <a:lnTo>
                  <a:pt x="1150426" y="618081"/>
                </a:lnTo>
                <a:lnTo>
                  <a:pt x="1368168" y="618081"/>
                </a:lnTo>
                <a:lnTo>
                  <a:pt x="1368168" y="548552"/>
                </a:lnTo>
                <a:lnTo>
                  <a:pt x="838674" y="548552"/>
                </a:lnTo>
                <a:lnTo>
                  <a:pt x="838674" y="618081"/>
                </a:lnTo>
                <a:lnTo>
                  <a:pt x="1056416" y="618081"/>
                </a:lnTo>
                <a:lnTo>
                  <a:pt x="1056416" y="859473"/>
                </a:lnTo>
                <a:lnTo>
                  <a:pt x="665382" y="859473"/>
                </a:lnTo>
                <a:lnTo>
                  <a:pt x="665382" y="1054144"/>
                </a:lnTo>
                <a:lnTo>
                  <a:pt x="725375" y="1054144"/>
                </a:lnTo>
                <a:lnTo>
                  <a:pt x="725375" y="956308"/>
                </a:lnTo>
                <a:lnTo>
                  <a:pt x="1054482" y="956308"/>
                </a:lnTo>
                <a:lnTo>
                  <a:pt x="1054482" y="1197700"/>
                </a:lnTo>
                <a:lnTo>
                  <a:pt x="725375" y="1197700"/>
                </a:lnTo>
                <a:lnTo>
                  <a:pt x="725375" y="1099863"/>
                </a:lnTo>
                <a:lnTo>
                  <a:pt x="665382" y="1099863"/>
                </a:lnTo>
                <a:lnTo>
                  <a:pt x="653864" y="1099863"/>
                </a:lnTo>
                <a:lnTo>
                  <a:pt x="619663" y="1099863"/>
                </a:lnTo>
                <a:lnTo>
                  <a:pt x="619663" y="859473"/>
                </a:lnTo>
                <a:lnTo>
                  <a:pt x="575213" y="859473"/>
                </a:lnTo>
                <a:lnTo>
                  <a:pt x="575213" y="618081"/>
                </a:lnTo>
                <a:lnTo>
                  <a:pt x="792955" y="618081"/>
                </a:lnTo>
                <a:lnTo>
                  <a:pt x="792955" y="548552"/>
                </a:lnTo>
                <a:lnTo>
                  <a:pt x="263461" y="548552"/>
                </a:lnTo>
                <a:lnTo>
                  <a:pt x="263461" y="618081"/>
                </a:lnTo>
                <a:lnTo>
                  <a:pt x="481203" y="618081"/>
                </a:lnTo>
                <a:lnTo>
                  <a:pt x="481203" y="859473"/>
                </a:lnTo>
                <a:lnTo>
                  <a:pt x="87546" y="859473"/>
                </a:lnTo>
                <a:lnTo>
                  <a:pt x="87546" y="1054144"/>
                </a:lnTo>
                <a:lnTo>
                  <a:pt x="152095" y="1054144"/>
                </a:lnTo>
                <a:lnTo>
                  <a:pt x="152095" y="956308"/>
                </a:lnTo>
                <a:lnTo>
                  <a:pt x="481202" y="956308"/>
                </a:lnTo>
                <a:lnTo>
                  <a:pt x="481202" y="1197700"/>
                </a:lnTo>
                <a:lnTo>
                  <a:pt x="152095" y="1197700"/>
                </a:lnTo>
                <a:lnTo>
                  <a:pt x="152095" y="1099863"/>
                </a:lnTo>
                <a:lnTo>
                  <a:pt x="87546" y="1099863"/>
                </a:lnTo>
                <a:lnTo>
                  <a:pt x="87546" y="1360894"/>
                </a:lnTo>
                <a:lnTo>
                  <a:pt x="152095" y="1360894"/>
                </a:lnTo>
                <a:lnTo>
                  <a:pt x="152095" y="1263057"/>
                </a:lnTo>
                <a:lnTo>
                  <a:pt x="481202" y="1263057"/>
                </a:lnTo>
                <a:lnTo>
                  <a:pt x="481202" y="1504449"/>
                </a:lnTo>
                <a:lnTo>
                  <a:pt x="152095" y="1504449"/>
                </a:lnTo>
                <a:lnTo>
                  <a:pt x="152095" y="1406613"/>
                </a:lnTo>
                <a:lnTo>
                  <a:pt x="87546" y="1406613"/>
                </a:lnTo>
                <a:lnTo>
                  <a:pt x="66947" y="1406613"/>
                </a:lnTo>
                <a:lnTo>
                  <a:pt x="41827" y="1406613"/>
                </a:lnTo>
                <a:lnTo>
                  <a:pt x="41827" y="859473"/>
                </a:lnTo>
                <a:lnTo>
                  <a:pt x="0" y="859473"/>
                </a:lnTo>
                <a:lnTo>
                  <a:pt x="0" y="618081"/>
                </a:lnTo>
                <a:lnTo>
                  <a:pt x="217742" y="618081"/>
                </a:lnTo>
                <a:lnTo>
                  <a:pt x="217742" y="545232"/>
                </a:lnTo>
                <a:lnTo>
                  <a:pt x="217742" y="545232"/>
                </a:lnTo>
                <a:lnTo>
                  <a:pt x="217742" y="502831"/>
                </a:lnTo>
                <a:lnTo>
                  <a:pt x="792955" y="502831"/>
                </a:lnTo>
                <a:lnTo>
                  <a:pt x="792955" y="398871"/>
                </a:lnTo>
                <a:lnTo>
                  <a:pt x="575213" y="398871"/>
                </a:lnTo>
                <a:close/>
              </a:path>
            </a:pathLst>
          </a:custGeom>
          <a:solidFill>
            <a:srgbClr val="0078D7"/>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GB" sz="1730" b="0" i="0" u="none" strike="noStrike" kern="1200" cap="none" spc="0" normalizeH="0" baseline="0" noProof="0" dirty="0">
              <a:ln>
                <a:noFill/>
              </a:ln>
              <a:solidFill>
                <a:srgbClr val="1A1A1A"/>
              </a:solidFill>
              <a:effectLst/>
              <a:uLnTx/>
              <a:uFillTx/>
              <a:latin typeface="Segoe UI"/>
              <a:ea typeface="+mn-ea"/>
              <a:cs typeface="+mn-cs"/>
            </a:endParaRPr>
          </a:p>
        </p:txBody>
      </p:sp>
    </p:spTree>
    <p:extLst>
      <p:ext uri="{BB962C8B-B14F-4D97-AF65-F5344CB8AC3E}">
        <p14:creationId xmlns:p14="http://schemas.microsoft.com/office/powerpoint/2010/main" val="1224810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.NET Overview and Roadmap</a:t>
            </a:r>
          </a:p>
        </p:txBody>
      </p:sp>
      <p:sp>
        <p:nvSpPr>
          <p:cNvPr id="4" name="Content Placeholder 3"/>
          <p:cNvSpPr>
            <a:spLocks noGrp="1"/>
          </p:cNvSpPr>
          <p:nvPr>
            <p:ph idx="1"/>
          </p:nvPr>
        </p:nvSpPr>
        <p:spPr/>
        <p:txBody>
          <a:bodyPr/>
          <a:lstStyle/>
          <a:p>
            <a:r>
              <a:rPr lang="en-GB" altLang="zh-CN" spc="-100">
                <a:ln w="3175">
                  <a:noFill/>
                </a:ln>
                <a:solidFill>
                  <a:srgbClr val="505050"/>
                </a:solidFill>
                <a:latin typeface="Segoe UI Light"/>
                <a:cs typeface="Segoe UI" pitchFamily="34" charset="0"/>
              </a:rPr>
              <a:t>Your platform for building </a:t>
            </a:r>
            <a:r>
              <a:rPr lang="en-GB" altLang="zh-CN" spc="-100">
                <a:ln w="3175">
                  <a:noFill/>
                </a:ln>
                <a:solidFill>
                  <a:srgbClr val="505050"/>
                </a:solidFill>
                <a:latin typeface="Segoe UI Semibold" panose="020B0702040204020203" pitchFamily="34" charset="0"/>
                <a:cs typeface="Segoe UI" pitchFamily="34" charset="0"/>
              </a:rPr>
              <a:t>anything</a:t>
            </a:r>
          </a:p>
          <a:p>
            <a:endParaRPr lang="en-GB" dirty="0"/>
          </a:p>
        </p:txBody>
      </p:sp>
      <p:sp>
        <p:nvSpPr>
          <p:cNvPr id="6" name="Slide Number Placeholder 5"/>
          <p:cNvSpPr>
            <a:spLocks noGrp="1"/>
          </p:cNvSpPr>
          <p:nvPr>
            <p:ph type="sldNum" sz="quarter" idx="12"/>
          </p:nvPr>
        </p:nvSpPr>
        <p:spPr/>
        <p:txBody>
          <a:bodyPr>
            <a:normAutofit/>
          </a:bodyPr>
          <a:lstStyle/>
          <a:p>
            <a:fld id="{5BA07366-CB75-4AA8-9E5B-928B849F427C}" type="slidenum">
              <a:rPr lang="en-GB" smtClean="0"/>
              <a:t>2</a:t>
            </a:fld>
            <a:endParaRPr lang="en-GB" dirty="0"/>
          </a:p>
        </p:txBody>
      </p:sp>
      <p:pic>
        <p:nvPicPr>
          <p:cNvPr id="5" name="Picture 1">
            <a:extLst>
              <a:ext uri="{FF2B5EF4-FFF2-40B4-BE49-F238E27FC236}">
                <a16:creationId xmlns:a16="http://schemas.microsoft.com/office/drawing/2014/main" id="{70CBA15B-A20C-46F7-A774-E7D0917E22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9803" y="3337373"/>
            <a:ext cx="11276838" cy="1280160"/>
          </a:xfrm>
          <a:prstGeom prst="rect">
            <a:avLst/>
          </a:prstGeom>
        </p:spPr>
      </p:pic>
      <p:pic>
        <p:nvPicPr>
          <p:cNvPr id="7" name="Picture 3">
            <a:extLst>
              <a:ext uri="{FF2B5EF4-FFF2-40B4-BE49-F238E27FC236}">
                <a16:creationId xmlns:a16="http://schemas.microsoft.com/office/drawing/2014/main" id="{5B798648-AF15-4167-A1A8-008D149F8F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8294" y="3341281"/>
            <a:ext cx="11276838" cy="1280160"/>
          </a:xfrm>
          <a:prstGeom prst="rect">
            <a:avLst/>
          </a:prstGeom>
        </p:spPr>
      </p:pic>
      <p:pic>
        <p:nvPicPr>
          <p:cNvPr id="8" name="Picture 4">
            <a:extLst>
              <a:ext uri="{FF2B5EF4-FFF2-40B4-BE49-F238E27FC236}">
                <a16:creationId xmlns:a16="http://schemas.microsoft.com/office/drawing/2014/main" id="{BE248837-6EBE-48BB-B65D-2AC035D0FD8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1161" y="3341281"/>
            <a:ext cx="11276838" cy="1280160"/>
          </a:xfrm>
          <a:prstGeom prst="rect">
            <a:avLst/>
          </a:prstGeom>
        </p:spPr>
      </p:pic>
      <p:pic>
        <p:nvPicPr>
          <p:cNvPr id="9" name="Picture 5">
            <a:extLst>
              <a:ext uri="{FF2B5EF4-FFF2-40B4-BE49-F238E27FC236}">
                <a16:creationId xmlns:a16="http://schemas.microsoft.com/office/drawing/2014/main" id="{12134EC6-29E5-4964-9577-17C2831AED7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81161" y="3341281"/>
            <a:ext cx="11276838" cy="1280160"/>
          </a:xfrm>
          <a:prstGeom prst="rect">
            <a:avLst/>
          </a:prstGeom>
        </p:spPr>
      </p:pic>
      <p:pic>
        <p:nvPicPr>
          <p:cNvPr id="10" name="Picture 6">
            <a:extLst>
              <a:ext uri="{FF2B5EF4-FFF2-40B4-BE49-F238E27FC236}">
                <a16:creationId xmlns:a16="http://schemas.microsoft.com/office/drawing/2014/main" id="{3D37176B-68D6-41FB-83CC-F6EF2DDDDE3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81161" y="3341281"/>
            <a:ext cx="11276838" cy="1280160"/>
          </a:xfrm>
          <a:prstGeom prst="rect">
            <a:avLst/>
          </a:prstGeom>
        </p:spPr>
      </p:pic>
      <p:pic>
        <p:nvPicPr>
          <p:cNvPr id="11" name="Picture 7">
            <a:extLst>
              <a:ext uri="{FF2B5EF4-FFF2-40B4-BE49-F238E27FC236}">
                <a16:creationId xmlns:a16="http://schemas.microsoft.com/office/drawing/2014/main" id="{92ACD2BD-25C6-4F87-8B68-A792B57F1D0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79652" y="3341281"/>
            <a:ext cx="11276838" cy="1280160"/>
          </a:xfrm>
          <a:prstGeom prst="rect">
            <a:avLst/>
          </a:prstGeom>
        </p:spPr>
      </p:pic>
      <p:pic>
        <p:nvPicPr>
          <p:cNvPr id="12" name="Picture 8">
            <a:extLst>
              <a:ext uri="{FF2B5EF4-FFF2-40B4-BE49-F238E27FC236}">
                <a16:creationId xmlns:a16="http://schemas.microsoft.com/office/drawing/2014/main" id="{CBBA7A06-873E-40FB-BDD2-989845B89B91}"/>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81161" y="3339772"/>
            <a:ext cx="11276838" cy="1280160"/>
          </a:xfrm>
          <a:prstGeom prst="rect">
            <a:avLst/>
          </a:prstGeom>
        </p:spPr>
      </p:pic>
      <p:grpSp>
        <p:nvGrpSpPr>
          <p:cNvPr id="13" name="Group 30">
            <a:extLst>
              <a:ext uri="{FF2B5EF4-FFF2-40B4-BE49-F238E27FC236}">
                <a16:creationId xmlns:a16="http://schemas.microsoft.com/office/drawing/2014/main" id="{7FA43BCE-9CE9-4E1E-B4C0-A56BF7D57B87}"/>
              </a:ext>
            </a:extLst>
          </p:cNvPr>
          <p:cNvGrpSpPr/>
          <p:nvPr/>
        </p:nvGrpSpPr>
        <p:grpSpPr>
          <a:xfrm>
            <a:off x="324426" y="1912002"/>
            <a:ext cx="1664677" cy="1664677"/>
            <a:chOff x="337625" y="1899137"/>
            <a:chExt cx="1664677" cy="1664677"/>
          </a:xfrm>
          <a:solidFill>
            <a:srgbClr val="002060"/>
          </a:solidFill>
        </p:grpSpPr>
        <p:sp>
          <p:nvSpPr>
            <p:cNvPr id="39" name="Rectangle 23">
              <a:extLst>
                <a:ext uri="{FF2B5EF4-FFF2-40B4-BE49-F238E27FC236}">
                  <a16:creationId xmlns:a16="http://schemas.microsoft.com/office/drawing/2014/main" id="{C389EC2D-F753-449D-BA4A-4B3C84D5BB55}"/>
                </a:ext>
              </a:extLst>
            </p:cNvPr>
            <p:cNvSpPr/>
            <p:nvPr/>
          </p:nvSpPr>
          <p:spPr bwMode="auto">
            <a:xfrm>
              <a:off x="337625" y="1899137"/>
              <a:ext cx="1664677" cy="166467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40" name="Picture 9">
              <a:extLst>
                <a:ext uri="{FF2B5EF4-FFF2-40B4-BE49-F238E27FC236}">
                  <a16:creationId xmlns:a16="http://schemas.microsoft.com/office/drawing/2014/main" id="{5B6633D1-2420-4F94-8697-DDECDB738300}"/>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59269" y="1990251"/>
              <a:ext cx="1037844" cy="1062990"/>
            </a:xfrm>
            <a:prstGeom prst="rect">
              <a:avLst/>
            </a:prstGeom>
            <a:grpFill/>
          </p:spPr>
        </p:pic>
        <p:sp>
          <p:nvSpPr>
            <p:cNvPr id="41" name="TextBox 16">
              <a:extLst>
                <a:ext uri="{FF2B5EF4-FFF2-40B4-BE49-F238E27FC236}">
                  <a16:creationId xmlns:a16="http://schemas.microsoft.com/office/drawing/2014/main" id="{0C413505-9D61-4511-9638-716F42C2DFE5}"/>
                </a:ext>
              </a:extLst>
            </p:cNvPr>
            <p:cNvSpPr txBox="1"/>
            <p:nvPr/>
          </p:nvSpPr>
          <p:spPr>
            <a:xfrm>
              <a:off x="344033" y="3143061"/>
              <a:ext cx="1620528" cy="180049"/>
            </a:xfrm>
            <a:prstGeom prst="rect">
              <a:avLst/>
            </a:prstGeom>
            <a:grp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GB" sz="1300" b="0" i="0" u="none" strike="noStrike" kern="1200" cap="none" spc="0" normalizeH="0" baseline="0" noProof="0">
                  <a:ln>
                    <a:noFill/>
                  </a:ln>
                  <a:solidFill>
                    <a:srgbClr val="FFFFFF"/>
                  </a:solidFill>
                  <a:effectLst/>
                  <a:uLnTx/>
                  <a:uFillTx/>
                  <a:latin typeface="Segoe UI Semibold" panose="020B0702040204020203" pitchFamily="34" charset="0"/>
                  <a:ea typeface="+mn-ea"/>
                  <a:cs typeface="+mn-cs"/>
                </a:rPr>
                <a:t>DESKTOP</a:t>
              </a:r>
              <a:endParaRPr kumimoji="0" lang="en-GB" sz="1300"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mn-cs"/>
              </a:endParaRPr>
            </a:p>
          </p:txBody>
        </p:sp>
      </p:grpSp>
      <p:grpSp>
        <p:nvGrpSpPr>
          <p:cNvPr id="14" name="Group 31">
            <a:extLst>
              <a:ext uri="{FF2B5EF4-FFF2-40B4-BE49-F238E27FC236}">
                <a16:creationId xmlns:a16="http://schemas.microsoft.com/office/drawing/2014/main" id="{C2A70C03-036C-4D41-8678-CFBCA8E47858}"/>
              </a:ext>
            </a:extLst>
          </p:cNvPr>
          <p:cNvGrpSpPr/>
          <p:nvPr/>
        </p:nvGrpSpPr>
        <p:grpSpPr>
          <a:xfrm>
            <a:off x="1986109" y="1912002"/>
            <a:ext cx="1666889" cy="1664677"/>
            <a:chOff x="1999308" y="1899137"/>
            <a:chExt cx="1666889" cy="1664677"/>
          </a:xfrm>
        </p:grpSpPr>
        <p:sp>
          <p:nvSpPr>
            <p:cNvPr id="36" name="Rectangle 24">
              <a:extLst>
                <a:ext uri="{FF2B5EF4-FFF2-40B4-BE49-F238E27FC236}">
                  <a16:creationId xmlns:a16="http://schemas.microsoft.com/office/drawing/2014/main" id="{4306E545-4B6C-4E7A-85FD-FF41CC6F275D}"/>
                </a:ext>
              </a:extLst>
            </p:cNvPr>
            <p:cNvSpPr/>
            <p:nvPr/>
          </p:nvSpPr>
          <p:spPr bwMode="auto">
            <a:xfrm>
              <a:off x="2001520" y="1899137"/>
              <a:ext cx="1664677" cy="1664677"/>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37" name="Picture 10">
              <a:extLst>
                <a:ext uri="{FF2B5EF4-FFF2-40B4-BE49-F238E27FC236}">
                  <a16:creationId xmlns:a16="http://schemas.microsoft.com/office/drawing/2014/main" id="{B0495D6F-D11B-4D30-8C71-1A00897E6BA0}"/>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341452" y="1981200"/>
              <a:ext cx="969264" cy="1062990"/>
            </a:xfrm>
            <a:prstGeom prst="rect">
              <a:avLst/>
            </a:prstGeom>
          </p:spPr>
        </p:pic>
        <p:sp>
          <p:nvSpPr>
            <p:cNvPr id="38" name="TextBox 17">
              <a:extLst>
                <a:ext uri="{FF2B5EF4-FFF2-40B4-BE49-F238E27FC236}">
                  <a16:creationId xmlns:a16="http://schemas.microsoft.com/office/drawing/2014/main" id="{5124B97B-28CF-437A-8044-E779414F51AD}"/>
                </a:ext>
              </a:extLst>
            </p:cNvPr>
            <p:cNvSpPr txBox="1"/>
            <p:nvPr/>
          </p:nvSpPr>
          <p:spPr>
            <a:xfrm>
              <a:off x="1999308" y="3143061"/>
              <a:ext cx="1665837" cy="180049"/>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GB" sz="1300" b="0" i="0" u="none" strike="noStrike" kern="1200" cap="none" spc="0" normalizeH="0" baseline="0" noProof="0">
                  <a:ln>
                    <a:noFill/>
                  </a:ln>
                  <a:solidFill>
                    <a:srgbClr val="FFFFFF"/>
                  </a:solidFill>
                  <a:effectLst/>
                  <a:uLnTx/>
                  <a:uFillTx/>
                  <a:latin typeface="Segoe UI Semibold" panose="020B0702040204020203" pitchFamily="34" charset="0"/>
                  <a:ea typeface="+mn-ea"/>
                  <a:cs typeface="+mn-cs"/>
                </a:rPr>
                <a:t>WEB</a:t>
              </a:r>
              <a:endParaRPr kumimoji="0" lang="en-GB" sz="1300"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mn-cs"/>
              </a:endParaRPr>
            </a:p>
          </p:txBody>
        </p:sp>
      </p:grpSp>
      <p:grpSp>
        <p:nvGrpSpPr>
          <p:cNvPr id="15" name="Group 32">
            <a:extLst>
              <a:ext uri="{FF2B5EF4-FFF2-40B4-BE49-F238E27FC236}">
                <a16:creationId xmlns:a16="http://schemas.microsoft.com/office/drawing/2014/main" id="{B1AA3F1B-C029-4EDA-B77E-B16299746003}"/>
              </a:ext>
            </a:extLst>
          </p:cNvPr>
          <p:cNvGrpSpPr/>
          <p:nvPr/>
        </p:nvGrpSpPr>
        <p:grpSpPr>
          <a:xfrm>
            <a:off x="3641385" y="1912002"/>
            <a:ext cx="1675508" cy="1664677"/>
            <a:chOff x="3654584" y="1899137"/>
            <a:chExt cx="1675508" cy="1664677"/>
          </a:xfrm>
        </p:grpSpPr>
        <p:sp>
          <p:nvSpPr>
            <p:cNvPr id="33" name="Rectangle 25">
              <a:extLst>
                <a:ext uri="{FF2B5EF4-FFF2-40B4-BE49-F238E27FC236}">
                  <a16:creationId xmlns:a16="http://schemas.microsoft.com/office/drawing/2014/main" id="{F03621F1-7084-41BB-BB0E-75AAA643CEB8}"/>
                </a:ext>
              </a:extLst>
            </p:cNvPr>
            <p:cNvSpPr/>
            <p:nvPr/>
          </p:nvSpPr>
          <p:spPr bwMode="auto">
            <a:xfrm>
              <a:off x="3665415" y="1899137"/>
              <a:ext cx="1664677" cy="1664677"/>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34" name="Picture 11">
              <a:extLst>
                <a:ext uri="{FF2B5EF4-FFF2-40B4-BE49-F238E27FC236}">
                  <a16:creationId xmlns:a16="http://schemas.microsoft.com/office/drawing/2014/main" id="{19F85009-7145-4E8E-8EF0-13CA161F74C2}"/>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994590" y="1990253"/>
              <a:ext cx="1003554" cy="1062990"/>
            </a:xfrm>
            <a:prstGeom prst="rect">
              <a:avLst/>
            </a:prstGeom>
          </p:spPr>
        </p:pic>
        <p:sp>
          <p:nvSpPr>
            <p:cNvPr id="35" name="TextBox 18">
              <a:extLst>
                <a:ext uri="{FF2B5EF4-FFF2-40B4-BE49-F238E27FC236}">
                  <a16:creationId xmlns:a16="http://schemas.microsoft.com/office/drawing/2014/main" id="{84AC82FB-3E6B-4E49-B1A1-6A9B95C9C3F6}"/>
                </a:ext>
              </a:extLst>
            </p:cNvPr>
            <p:cNvSpPr txBox="1"/>
            <p:nvPr/>
          </p:nvSpPr>
          <p:spPr>
            <a:xfrm>
              <a:off x="3654584" y="3143061"/>
              <a:ext cx="1665837" cy="180049"/>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GB" sz="1300" b="0" i="0" u="none" strike="noStrike" kern="1200" cap="none" spc="0" normalizeH="0" baseline="0" noProof="0">
                  <a:ln>
                    <a:noFill/>
                  </a:ln>
                  <a:solidFill>
                    <a:srgbClr val="FFFFFF"/>
                  </a:solidFill>
                  <a:effectLst/>
                  <a:uLnTx/>
                  <a:uFillTx/>
                  <a:latin typeface="Segoe UI Semibold" panose="020B0702040204020203" pitchFamily="34" charset="0"/>
                  <a:ea typeface="+mn-ea"/>
                  <a:cs typeface="+mn-cs"/>
                </a:rPr>
                <a:t>CLOUD</a:t>
              </a:r>
              <a:endParaRPr kumimoji="0" lang="en-GB" sz="1300"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mn-cs"/>
              </a:endParaRPr>
            </a:p>
          </p:txBody>
        </p:sp>
      </p:grpSp>
      <p:grpSp>
        <p:nvGrpSpPr>
          <p:cNvPr id="16" name="Group 33">
            <a:extLst>
              <a:ext uri="{FF2B5EF4-FFF2-40B4-BE49-F238E27FC236}">
                <a16:creationId xmlns:a16="http://schemas.microsoft.com/office/drawing/2014/main" id="{F1B1AFD3-63C2-4950-B49F-6F67BEEDB74F}"/>
              </a:ext>
            </a:extLst>
          </p:cNvPr>
          <p:cNvGrpSpPr/>
          <p:nvPr/>
        </p:nvGrpSpPr>
        <p:grpSpPr>
          <a:xfrm>
            <a:off x="5316111" y="1912002"/>
            <a:ext cx="1664677" cy="1664677"/>
            <a:chOff x="5329310" y="1899137"/>
            <a:chExt cx="1664677" cy="1664677"/>
          </a:xfrm>
          <a:solidFill>
            <a:srgbClr val="9B4F96"/>
          </a:solidFill>
        </p:grpSpPr>
        <p:sp>
          <p:nvSpPr>
            <p:cNvPr id="30" name="Rectangle 26">
              <a:extLst>
                <a:ext uri="{FF2B5EF4-FFF2-40B4-BE49-F238E27FC236}">
                  <a16:creationId xmlns:a16="http://schemas.microsoft.com/office/drawing/2014/main" id="{FD8E9844-023B-42EC-9C32-5B4C2DD32BD7}"/>
                </a:ext>
              </a:extLst>
            </p:cNvPr>
            <p:cNvSpPr/>
            <p:nvPr/>
          </p:nvSpPr>
          <p:spPr bwMode="auto">
            <a:xfrm>
              <a:off x="5329310" y="1899137"/>
              <a:ext cx="1664677" cy="166467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31" name="Picture 12">
              <a:extLst>
                <a:ext uri="{FF2B5EF4-FFF2-40B4-BE49-F238E27FC236}">
                  <a16:creationId xmlns:a16="http://schemas.microsoft.com/office/drawing/2014/main" id="{23919991-E13D-4466-B287-C919159AF2D0}"/>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812828" y="1990253"/>
              <a:ext cx="688086" cy="1062990"/>
            </a:xfrm>
            <a:prstGeom prst="rect">
              <a:avLst/>
            </a:prstGeom>
            <a:grpFill/>
          </p:spPr>
        </p:pic>
        <p:sp>
          <p:nvSpPr>
            <p:cNvPr id="32" name="TextBox 19">
              <a:extLst>
                <a:ext uri="{FF2B5EF4-FFF2-40B4-BE49-F238E27FC236}">
                  <a16:creationId xmlns:a16="http://schemas.microsoft.com/office/drawing/2014/main" id="{EC4DF39A-2B8C-4C4B-90AC-5DCB3B42C429}"/>
                </a:ext>
              </a:extLst>
            </p:cNvPr>
            <p:cNvSpPr txBox="1"/>
            <p:nvPr/>
          </p:nvSpPr>
          <p:spPr>
            <a:xfrm>
              <a:off x="5355169" y="3143061"/>
              <a:ext cx="1620528" cy="180049"/>
            </a:xfrm>
            <a:prstGeom prst="rect">
              <a:avLst/>
            </a:prstGeom>
            <a:grp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GB" sz="1300" b="0" i="0" u="none" strike="noStrike" kern="1200" cap="none" spc="0" normalizeH="0" baseline="0" noProof="0">
                  <a:ln>
                    <a:noFill/>
                  </a:ln>
                  <a:solidFill>
                    <a:srgbClr val="FFFFFF"/>
                  </a:solidFill>
                  <a:effectLst/>
                  <a:uLnTx/>
                  <a:uFillTx/>
                  <a:latin typeface="Segoe UI Semibold" panose="020B0702040204020203" pitchFamily="34" charset="0"/>
                  <a:ea typeface="+mn-ea"/>
                  <a:cs typeface="+mn-cs"/>
                </a:rPr>
                <a:t>MOBILE</a:t>
              </a:r>
              <a:endParaRPr kumimoji="0" lang="en-GB" sz="1300"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mn-cs"/>
              </a:endParaRPr>
            </a:p>
          </p:txBody>
        </p:sp>
      </p:grpSp>
      <p:grpSp>
        <p:nvGrpSpPr>
          <p:cNvPr id="17" name="Group 34">
            <a:extLst>
              <a:ext uri="{FF2B5EF4-FFF2-40B4-BE49-F238E27FC236}">
                <a16:creationId xmlns:a16="http://schemas.microsoft.com/office/drawing/2014/main" id="{0D992355-0B2A-4C37-9377-44A931F70CC0}"/>
              </a:ext>
            </a:extLst>
          </p:cNvPr>
          <p:cNvGrpSpPr/>
          <p:nvPr/>
        </p:nvGrpSpPr>
        <p:grpSpPr>
          <a:xfrm>
            <a:off x="6980006" y="1912002"/>
            <a:ext cx="1664677" cy="1664677"/>
            <a:chOff x="6993205" y="1899137"/>
            <a:chExt cx="1664677" cy="1664677"/>
          </a:xfrm>
          <a:solidFill>
            <a:srgbClr val="BAD80A"/>
          </a:solidFill>
        </p:grpSpPr>
        <p:sp>
          <p:nvSpPr>
            <p:cNvPr id="27" name="Rectangle 27">
              <a:extLst>
                <a:ext uri="{FF2B5EF4-FFF2-40B4-BE49-F238E27FC236}">
                  <a16:creationId xmlns:a16="http://schemas.microsoft.com/office/drawing/2014/main" id="{FE7B3254-7FCC-4341-BC94-CD6B86A08199}"/>
                </a:ext>
              </a:extLst>
            </p:cNvPr>
            <p:cNvSpPr/>
            <p:nvPr/>
          </p:nvSpPr>
          <p:spPr bwMode="auto">
            <a:xfrm>
              <a:off x="6993205" y="1899137"/>
              <a:ext cx="1664677" cy="166467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28" name="Picture 13">
              <a:extLst>
                <a:ext uri="{FF2B5EF4-FFF2-40B4-BE49-F238E27FC236}">
                  <a16:creationId xmlns:a16="http://schemas.microsoft.com/office/drawing/2014/main" id="{B2ECAD98-8F55-42BD-9794-D396959F00CA}"/>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311804" y="1990253"/>
              <a:ext cx="969264" cy="1062990"/>
            </a:xfrm>
            <a:prstGeom prst="rect">
              <a:avLst/>
            </a:prstGeom>
            <a:grpFill/>
          </p:spPr>
        </p:pic>
        <p:sp>
          <p:nvSpPr>
            <p:cNvPr id="29" name="TextBox 20">
              <a:extLst>
                <a:ext uri="{FF2B5EF4-FFF2-40B4-BE49-F238E27FC236}">
                  <a16:creationId xmlns:a16="http://schemas.microsoft.com/office/drawing/2014/main" id="{BD580657-C5CE-4779-80BA-7173D0892197}"/>
                </a:ext>
              </a:extLst>
            </p:cNvPr>
            <p:cNvSpPr txBox="1"/>
            <p:nvPr/>
          </p:nvSpPr>
          <p:spPr>
            <a:xfrm>
              <a:off x="7010445" y="3143061"/>
              <a:ext cx="1620528" cy="180049"/>
            </a:xfrm>
            <a:prstGeom prst="rect">
              <a:avLst/>
            </a:prstGeom>
            <a:grp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GB" sz="1300" b="0" i="0" u="none" strike="noStrike" kern="1200" cap="none" spc="0" normalizeH="0" baseline="0" noProof="0">
                  <a:ln>
                    <a:noFill/>
                  </a:ln>
                  <a:solidFill>
                    <a:srgbClr val="FFFFFF"/>
                  </a:solidFill>
                  <a:effectLst/>
                  <a:uLnTx/>
                  <a:uFillTx/>
                  <a:latin typeface="Segoe UI Semibold" panose="020B0702040204020203" pitchFamily="34" charset="0"/>
                  <a:ea typeface="+mn-ea"/>
                  <a:cs typeface="+mn-cs"/>
                </a:rPr>
                <a:t>GAMING</a:t>
              </a:r>
              <a:endParaRPr kumimoji="0" lang="en-GB" sz="1300"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mn-cs"/>
              </a:endParaRPr>
            </a:p>
          </p:txBody>
        </p:sp>
      </p:grpSp>
      <p:grpSp>
        <p:nvGrpSpPr>
          <p:cNvPr id="18" name="Group 35">
            <a:extLst>
              <a:ext uri="{FF2B5EF4-FFF2-40B4-BE49-F238E27FC236}">
                <a16:creationId xmlns:a16="http://schemas.microsoft.com/office/drawing/2014/main" id="{6DE20F41-D7A0-486B-9895-1144CE40E2B8}"/>
              </a:ext>
            </a:extLst>
          </p:cNvPr>
          <p:cNvGrpSpPr/>
          <p:nvPr/>
        </p:nvGrpSpPr>
        <p:grpSpPr>
          <a:xfrm>
            <a:off x="8607213" y="1912002"/>
            <a:ext cx="1701365" cy="1664677"/>
            <a:chOff x="8620412" y="1899137"/>
            <a:chExt cx="1701365" cy="1664677"/>
          </a:xfrm>
        </p:grpSpPr>
        <p:sp>
          <p:nvSpPr>
            <p:cNvPr id="24" name="Rectangle 28">
              <a:extLst>
                <a:ext uri="{FF2B5EF4-FFF2-40B4-BE49-F238E27FC236}">
                  <a16:creationId xmlns:a16="http://schemas.microsoft.com/office/drawing/2014/main" id="{AF2C6C92-4DA9-4A85-A660-AAC21D1A3D10}"/>
                </a:ext>
              </a:extLst>
            </p:cNvPr>
            <p:cNvSpPr/>
            <p:nvPr/>
          </p:nvSpPr>
          <p:spPr bwMode="auto">
            <a:xfrm>
              <a:off x="8657100" y="1899137"/>
              <a:ext cx="1664677" cy="1664677"/>
            </a:xfrm>
            <a:prstGeom prst="rect">
              <a:avLst/>
            </a:prstGeom>
            <a:solidFill>
              <a:srgbClr val="00829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25" name="Picture 14">
              <a:extLst>
                <a:ext uri="{FF2B5EF4-FFF2-40B4-BE49-F238E27FC236}">
                  <a16:creationId xmlns:a16="http://schemas.microsoft.com/office/drawing/2014/main" id="{076AE157-4C28-4B14-B47B-140C77D807F5}"/>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9006689" y="1981200"/>
              <a:ext cx="907542" cy="1062990"/>
            </a:xfrm>
            <a:prstGeom prst="rect">
              <a:avLst/>
            </a:prstGeom>
          </p:spPr>
        </p:pic>
        <p:sp>
          <p:nvSpPr>
            <p:cNvPr id="26" name="TextBox 21">
              <a:extLst>
                <a:ext uri="{FF2B5EF4-FFF2-40B4-BE49-F238E27FC236}">
                  <a16:creationId xmlns:a16="http://schemas.microsoft.com/office/drawing/2014/main" id="{2822616B-A70D-4372-8C95-D02C77BE181A}"/>
                </a:ext>
              </a:extLst>
            </p:cNvPr>
            <p:cNvSpPr txBox="1"/>
            <p:nvPr/>
          </p:nvSpPr>
          <p:spPr>
            <a:xfrm>
              <a:off x="8620412" y="3143061"/>
              <a:ext cx="1665837" cy="180049"/>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GB" sz="1300" b="0" i="0" u="none" strike="noStrike" kern="1200" cap="none" spc="0" normalizeH="0" baseline="0" noProof="0">
                  <a:ln>
                    <a:noFill/>
                  </a:ln>
                  <a:solidFill>
                    <a:srgbClr val="FFFFFF"/>
                  </a:solidFill>
                  <a:effectLst/>
                  <a:uLnTx/>
                  <a:uFillTx/>
                  <a:latin typeface="Segoe UI Semibold" panose="020B0702040204020203" pitchFamily="34" charset="0"/>
                  <a:ea typeface="+mn-ea"/>
                  <a:cs typeface="+mn-cs"/>
                </a:rPr>
                <a:t>IoT</a:t>
              </a:r>
              <a:endParaRPr kumimoji="0" lang="en-GB" sz="1300"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mn-cs"/>
              </a:endParaRPr>
            </a:p>
          </p:txBody>
        </p:sp>
      </p:grpSp>
      <p:grpSp>
        <p:nvGrpSpPr>
          <p:cNvPr id="19" name="Group 36">
            <a:extLst>
              <a:ext uri="{FF2B5EF4-FFF2-40B4-BE49-F238E27FC236}">
                <a16:creationId xmlns:a16="http://schemas.microsoft.com/office/drawing/2014/main" id="{491714C0-4212-4F6B-B990-538B25434D18}"/>
              </a:ext>
            </a:extLst>
          </p:cNvPr>
          <p:cNvGrpSpPr/>
          <p:nvPr/>
        </p:nvGrpSpPr>
        <p:grpSpPr>
          <a:xfrm>
            <a:off x="10307798" y="1912002"/>
            <a:ext cx="1664677" cy="1664677"/>
            <a:chOff x="10320997" y="1899137"/>
            <a:chExt cx="1664677" cy="1664677"/>
          </a:xfrm>
          <a:solidFill>
            <a:srgbClr val="FF0000"/>
          </a:solidFill>
        </p:grpSpPr>
        <p:sp>
          <p:nvSpPr>
            <p:cNvPr id="21" name="Rectangle 29">
              <a:extLst>
                <a:ext uri="{FF2B5EF4-FFF2-40B4-BE49-F238E27FC236}">
                  <a16:creationId xmlns:a16="http://schemas.microsoft.com/office/drawing/2014/main" id="{025F4E6F-D419-4787-B64F-362661CD4345}"/>
                </a:ext>
              </a:extLst>
            </p:cNvPr>
            <p:cNvSpPr/>
            <p:nvPr/>
          </p:nvSpPr>
          <p:spPr bwMode="auto">
            <a:xfrm>
              <a:off x="10320997" y="1899137"/>
              <a:ext cx="1664677" cy="166467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22" name="Picture 15">
              <a:extLst>
                <a:ext uri="{FF2B5EF4-FFF2-40B4-BE49-F238E27FC236}">
                  <a16:creationId xmlns:a16="http://schemas.microsoft.com/office/drawing/2014/main" id="{D7BC59CB-ED84-4683-A6BF-D73C7CCD3815}"/>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0650773" y="1981200"/>
              <a:ext cx="934974" cy="1062990"/>
            </a:xfrm>
            <a:prstGeom prst="rect">
              <a:avLst/>
            </a:prstGeom>
            <a:grpFill/>
          </p:spPr>
        </p:pic>
        <p:sp>
          <p:nvSpPr>
            <p:cNvPr id="23" name="TextBox 22">
              <a:extLst>
                <a:ext uri="{FF2B5EF4-FFF2-40B4-BE49-F238E27FC236}">
                  <a16:creationId xmlns:a16="http://schemas.microsoft.com/office/drawing/2014/main" id="{AD541DFC-8847-48C5-99AE-A31F597FEE72}"/>
                </a:ext>
              </a:extLst>
            </p:cNvPr>
            <p:cNvSpPr txBox="1"/>
            <p:nvPr/>
          </p:nvSpPr>
          <p:spPr>
            <a:xfrm>
              <a:off x="10356525" y="3143061"/>
              <a:ext cx="1585000" cy="180049"/>
            </a:xfrm>
            <a:prstGeom prst="rect">
              <a:avLst/>
            </a:prstGeom>
            <a:grp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GB" sz="1300" b="0" i="0" u="none" strike="noStrike" kern="1200" cap="none" spc="0" normalizeH="0" baseline="0" noProof="0">
                  <a:ln>
                    <a:noFill/>
                  </a:ln>
                  <a:solidFill>
                    <a:srgbClr val="FFFFFF"/>
                  </a:solidFill>
                  <a:effectLst/>
                  <a:uLnTx/>
                  <a:uFillTx/>
                  <a:latin typeface="Segoe UI Semibold" panose="020B0702040204020203" pitchFamily="34" charset="0"/>
                  <a:ea typeface="+mn-ea"/>
                  <a:cs typeface="+mn-cs"/>
                </a:rPr>
                <a:t>AI</a:t>
              </a:r>
              <a:endParaRPr kumimoji="0" lang="en-GB" sz="1300"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mn-cs"/>
              </a:endParaRPr>
            </a:p>
          </p:txBody>
        </p:sp>
      </p:grpSp>
      <p:sp>
        <p:nvSpPr>
          <p:cNvPr id="20" name="TextBox 41">
            <a:extLst>
              <a:ext uri="{FF2B5EF4-FFF2-40B4-BE49-F238E27FC236}">
                <a16:creationId xmlns:a16="http://schemas.microsoft.com/office/drawing/2014/main" id="{55856DF9-DEFD-4FFA-B043-15CC17276EC3}"/>
              </a:ext>
            </a:extLst>
          </p:cNvPr>
          <p:cNvSpPr txBox="1"/>
          <p:nvPr/>
        </p:nvSpPr>
        <p:spPr>
          <a:xfrm>
            <a:off x="5326244" y="4274619"/>
            <a:ext cx="1664208" cy="1664208"/>
          </a:xfrm>
          <a:prstGeom prst="rect">
            <a:avLst/>
          </a:prstGeom>
          <a:solidFill>
            <a:srgbClr val="7030A0"/>
          </a:solidFill>
        </p:spPr>
        <p:txBody>
          <a:bodyPr wrap="square" lIns="0" tIns="0" rIns="0" bIns="0" rtlCol="0" anchor="ctr" anchorCtr="0">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GB" sz="5330" b="0" i="0" u="none" strike="noStrike" kern="1200" cap="none" spc="0" normalizeH="0" baseline="0" noProof="0">
                <a:ln>
                  <a:noFill/>
                </a:ln>
                <a:solidFill>
                  <a:srgbClr val="FFFFFF"/>
                </a:solidFill>
                <a:effectLst/>
                <a:uLnTx/>
                <a:uFillTx/>
                <a:latin typeface="Segoe UI Light"/>
                <a:ea typeface="+mn-ea"/>
                <a:cs typeface="+mn-cs"/>
              </a:rPr>
              <a:t>.NET</a:t>
            </a:r>
            <a:endParaRPr kumimoji="0" lang="en-GB" sz="5330" b="0" i="0" u="none" strike="noStrike" kern="1200" cap="none" spc="0" normalizeH="0" baseline="0" noProof="0" dirty="0">
              <a:ln>
                <a:noFill/>
              </a:ln>
              <a:solidFill>
                <a:srgbClr val="FFFFFF"/>
              </a:solidFill>
              <a:effectLst/>
              <a:uLnTx/>
              <a:uFillTx/>
              <a:latin typeface="Segoe UI Light"/>
              <a:ea typeface="+mn-ea"/>
              <a:cs typeface="+mn-cs"/>
            </a:endParaRPr>
          </a:p>
        </p:txBody>
      </p:sp>
    </p:spTree>
    <p:extLst>
      <p:ext uri="{BB962C8B-B14F-4D97-AF65-F5344CB8AC3E}">
        <p14:creationId xmlns:p14="http://schemas.microsoft.com/office/powerpoint/2010/main" val="4285169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837F10-1625-4D71-8A43-64A35A79EF98}"/>
              </a:ext>
            </a:extLst>
          </p:cNvPr>
          <p:cNvSpPr>
            <a:spLocks noGrp="1"/>
          </p:cNvSpPr>
          <p:nvPr>
            <p:ph type="title"/>
          </p:nvPr>
        </p:nvSpPr>
        <p:spPr/>
        <p:txBody>
          <a:bodyPr/>
          <a:lstStyle/>
          <a:p>
            <a:r>
              <a:rPr lang="en-GB" altLang="zh-CN"/>
              <a:t>Sample scenarios for Functions</a:t>
            </a:r>
            <a:endParaRPr lang="en-GB" altLang="zh-CN" dirty="0"/>
          </a:p>
        </p:txBody>
      </p:sp>
      <p:sp>
        <p:nvSpPr>
          <p:cNvPr id="3" name="内容占位符 2">
            <a:extLst>
              <a:ext uri="{FF2B5EF4-FFF2-40B4-BE49-F238E27FC236}">
                <a16:creationId xmlns:a16="http://schemas.microsoft.com/office/drawing/2014/main" id="{3495C487-98FA-4C11-9D87-805E4D174283}"/>
              </a:ext>
            </a:extLst>
          </p:cNvPr>
          <p:cNvSpPr>
            <a:spLocks noGrp="1"/>
          </p:cNvSpPr>
          <p:nvPr>
            <p:ph idx="1"/>
          </p:nvPr>
        </p:nvSpPr>
        <p:spPr/>
        <p:txBody>
          <a:bodyPr/>
          <a:lstStyle/>
          <a:p>
            <a:r>
              <a:rPr lang="en-GB" altLang="zh-CN">
                <a:solidFill>
                  <a:schemeClr val="accent1">
                    <a:lumMod val="75000"/>
                  </a:schemeClr>
                </a:solidFill>
              </a:rPr>
              <a:t>Web/Mobile </a:t>
            </a:r>
            <a:r>
              <a:rPr lang="en-GB" altLang="zh-CN"/>
              <a:t>app workloads</a:t>
            </a:r>
          </a:p>
          <a:p>
            <a:r>
              <a:rPr lang="en-GB" altLang="zh-CN">
                <a:solidFill>
                  <a:schemeClr val="accent1">
                    <a:lumMod val="75000"/>
                  </a:schemeClr>
                </a:solidFill>
              </a:rPr>
              <a:t>IoT-connected</a:t>
            </a:r>
            <a:r>
              <a:rPr lang="en-GB" altLang="zh-CN"/>
              <a:t> backends</a:t>
            </a:r>
          </a:p>
          <a:p>
            <a:r>
              <a:rPr lang="en-GB" altLang="zh-CN">
                <a:solidFill>
                  <a:schemeClr val="accent1">
                    <a:lumMod val="75000"/>
                  </a:schemeClr>
                </a:solidFill>
              </a:rPr>
              <a:t>Real-time</a:t>
            </a:r>
            <a:r>
              <a:rPr lang="en-GB" altLang="zh-CN"/>
              <a:t> processing</a:t>
            </a:r>
          </a:p>
          <a:p>
            <a:r>
              <a:rPr lang="en-GB" altLang="zh-CN">
                <a:solidFill>
                  <a:schemeClr val="accent1">
                    <a:lumMod val="75000"/>
                  </a:schemeClr>
                </a:solidFill>
              </a:rPr>
              <a:t>Automation</a:t>
            </a:r>
            <a:r>
              <a:rPr lang="en-GB" altLang="zh-CN"/>
              <a:t> of infrastructure</a:t>
            </a:r>
          </a:p>
          <a:p>
            <a:endParaRPr lang="en-GB" altLang="zh-CN" dirty="0"/>
          </a:p>
        </p:txBody>
      </p:sp>
      <p:sp>
        <p:nvSpPr>
          <p:cNvPr id="4" name="灯片编号占位符 3">
            <a:extLst>
              <a:ext uri="{FF2B5EF4-FFF2-40B4-BE49-F238E27FC236}">
                <a16:creationId xmlns:a16="http://schemas.microsoft.com/office/drawing/2014/main" id="{6CC04553-F410-4C76-8D1F-EF40ED45F582}"/>
              </a:ext>
            </a:extLst>
          </p:cNvPr>
          <p:cNvSpPr>
            <a:spLocks noGrp="1"/>
          </p:cNvSpPr>
          <p:nvPr>
            <p:ph type="sldNum" sz="quarter" idx="12"/>
          </p:nvPr>
        </p:nvSpPr>
        <p:spPr/>
        <p:txBody>
          <a:bodyPr/>
          <a:lstStyle/>
          <a:p>
            <a:fld id="{5BA07366-CB75-4AA8-9E5B-928B849F427C}" type="slidenum">
              <a:rPr lang="en-GB" smtClean="0"/>
              <a:t>20</a:t>
            </a:fld>
            <a:endParaRPr lang="en-GB" dirty="0"/>
          </a:p>
        </p:txBody>
      </p:sp>
    </p:spTree>
    <p:extLst>
      <p:ext uri="{BB962C8B-B14F-4D97-AF65-F5344CB8AC3E}">
        <p14:creationId xmlns:p14="http://schemas.microsoft.com/office/powerpoint/2010/main" val="18351479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D0560A-6F33-4E0E-9498-E624B15F8A5A}"/>
              </a:ext>
            </a:extLst>
          </p:cNvPr>
          <p:cNvSpPr>
            <a:spLocks noGrp="1"/>
          </p:cNvSpPr>
          <p:nvPr>
            <p:ph type="title"/>
          </p:nvPr>
        </p:nvSpPr>
        <p:spPr/>
        <p:txBody>
          <a:bodyPr/>
          <a:lstStyle/>
          <a:p>
            <a:endParaRPr lang="en-GB" altLang="zh-CN" dirty="0"/>
          </a:p>
        </p:txBody>
      </p:sp>
      <p:sp>
        <p:nvSpPr>
          <p:cNvPr id="4" name="灯片编号占位符 3">
            <a:extLst>
              <a:ext uri="{FF2B5EF4-FFF2-40B4-BE49-F238E27FC236}">
                <a16:creationId xmlns:a16="http://schemas.microsoft.com/office/drawing/2014/main" id="{55CDF89A-1D7F-4E73-AF78-87A35E76BF9C}"/>
              </a:ext>
            </a:extLst>
          </p:cNvPr>
          <p:cNvSpPr>
            <a:spLocks noGrp="1"/>
          </p:cNvSpPr>
          <p:nvPr>
            <p:ph type="sldNum" sz="quarter" idx="12"/>
          </p:nvPr>
        </p:nvSpPr>
        <p:spPr/>
        <p:txBody>
          <a:bodyPr/>
          <a:lstStyle/>
          <a:p>
            <a:fld id="{5BA07366-CB75-4AA8-9E5B-928B849F427C}" type="slidenum">
              <a:rPr lang="en-GB" smtClean="0"/>
              <a:t>21</a:t>
            </a:fld>
            <a:endParaRPr lang="en-GB" dirty="0"/>
          </a:p>
        </p:txBody>
      </p:sp>
      <p:grpSp>
        <p:nvGrpSpPr>
          <p:cNvPr id="5" name="Group 2048">
            <a:extLst>
              <a:ext uri="{FF2B5EF4-FFF2-40B4-BE49-F238E27FC236}">
                <a16:creationId xmlns:a16="http://schemas.microsoft.com/office/drawing/2014/main" id="{C91FBF69-E5DA-4C7E-8E15-7E6F50FDA0CB}"/>
              </a:ext>
            </a:extLst>
          </p:cNvPr>
          <p:cNvGrpSpPr/>
          <p:nvPr/>
        </p:nvGrpSpPr>
        <p:grpSpPr>
          <a:xfrm>
            <a:off x="2399636" y="1721696"/>
            <a:ext cx="7392727" cy="3414609"/>
            <a:chOff x="242049" y="3062339"/>
            <a:chExt cx="7540967" cy="3483079"/>
          </a:xfrm>
        </p:grpSpPr>
        <p:sp>
          <p:nvSpPr>
            <p:cNvPr id="6" name="Rectangle 18">
              <a:extLst>
                <a:ext uri="{FF2B5EF4-FFF2-40B4-BE49-F238E27FC236}">
                  <a16:creationId xmlns:a16="http://schemas.microsoft.com/office/drawing/2014/main" id="{C3C1699F-B3EF-4F86-A69A-BF48976FF7E3}"/>
                </a:ext>
              </a:extLst>
            </p:cNvPr>
            <p:cNvSpPr/>
            <p:nvPr/>
          </p:nvSpPr>
          <p:spPr>
            <a:xfrm>
              <a:off x="712779" y="3074402"/>
              <a:ext cx="3331228" cy="3416320"/>
            </a:xfrm>
            <a:prstGeom prst="rect">
              <a:avLst/>
            </a:prstGeom>
          </p:spPr>
          <p:txBody>
            <a:bodyPr wrap="squar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GB" sz="2353" b="0" i="0" u="none" strike="noStrike" kern="1200" cap="none" spc="0" normalizeH="0" baseline="0" noProof="0">
                  <a:ln>
                    <a:noFill/>
                  </a:ln>
                  <a:gradFill>
                    <a:gsLst>
                      <a:gs pos="0">
                        <a:srgbClr val="0D0D0D"/>
                      </a:gs>
                      <a:gs pos="85000">
                        <a:srgbClr val="0D0D0D"/>
                      </a:gs>
                    </a:gsLst>
                    <a:lin ang="16200000" scaled="1"/>
                  </a:gradFill>
                  <a:effectLst/>
                  <a:uLnTx/>
                  <a:uFillTx/>
                  <a:latin typeface="Segoe UI Light" panose="020B0502040204020203" pitchFamily="34" charset="0"/>
                  <a:ea typeface="+mn-ea"/>
                  <a:cs typeface="Segoe UI Light" panose="020B0502040204020203" pitchFamily="34" charset="0"/>
                </a:rPr>
                <a:t>When we can develop a solution in a week using Azure Functions versus four months using traditional methods, that represents a drastic improvement in our ability to solve business-critical problems.</a:t>
              </a:r>
              <a:endParaRPr kumimoji="0" lang="en-GB" sz="2353" b="0" i="0" u="none" strike="noStrike" kern="1200" cap="none" spc="0" normalizeH="0" baseline="0" noProof="0" dirty="0">
                <a:ln>
                  <a:noFill/>
                </a:ln>
                <a:gradFill>
                  <a:gsLst>
                    <a:gs pos="0">
                      <a:srgbClr val="0D0D0D"/>
                    </a:gs>
                    <a:gs pos="85000">
                      <a:srgbClr val="0D0D0D"/>
                    </a:gs>
                  </a:gsLst>
                  <a:lin ang="16200000" scaled="1"/>
                </a:gradFill>
                <a:effectLst/>
                <a:uLnTx/>
                <a:uFillTx/>
                <a:latin typeface="Segoe UI Light" panose="020B0502040204020203" pitchFamily="34" charset="0"/>
                <a:ea typeface="+mn-ea"/>
                <a:cs typeface="Segoe UI Light" panose="020B0502040204020203" pitchFamily="34" charset="0"/>
              </a:endParaRPr>
            </a:p>
          </p:txBody>
        </p:sp>
        <p:sp>
          <p:nvSpPr>
            <p:cNvPr id="7" name="Rectangle 19">
              <a:extLst>
                <a:ext uri="{FF2B5EF4-FFF2-40B4-BE49-F238E27FC236}">
                  <a16:creationId xmlns:a16="http://schemas.microsoft.com/office/drawing/2014/main" id="{C55E04F8-12C4-43F1-A532-07B938638AB6}"/>
                </a:ext>
              </a:extLst>
            </p:cNvPr>
            <p:cNvSpPr/>
            <p:nvPr/>
          </p:nvSpPr>
          <p:spPr>
            <a:xfrm>
              <a:off x="4333596" y="5234425"/>
              <a:ext cx="3449420" cy="646331"/>
            </a:xfrm>
            <a:prstGeom prst="rect">
              <a:avLst/>
            </a:prstGeom>
          </p:spPr>
          <p:txBody>
            <a:bodyPr wrap="squar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GB" sz="1176" b="0" i="0" u="none" strike="noStrike" kern="1200" cap="none" spc="0" normalizeH="0" baseline="0" noProof="0">
                  <a:ln>
                    <a:noFill/>
                  </a:ln>
                  <a:gradFill>
                    <a:gsLst>
                      <a:gs pos="0">
                        <a:srgbClr val="0D0D0D"/>
                      </a:gs>
                      <a:gs pos="85000">
                        <a:srgbClr val="0D0D0D"/>
                      </a:gs>
                    </a:gsLst>
                    <a:lin ang="16200000" scaled="1"/>
                  </a:gradFill>
                  <a:effectLst/>
                  <a:uLnTx/>
                  <a:uFillTx/>
                  <a:latin typeface="Segoe UI Semilight" panose="020B0402040204020203" pitchFamily="34" charset="0"/>
                  <a:ea typeface="+mn-ea"/>
                  <a:cs typeface="Segoe UI Semilight" panose="020B0402040204020203" pitchFamily="34" charset="0"/>
                </a:rPr>
                <a:t>Hristo Papazov</a:t>
              </a:r>
              <a:br>
                <a:rPr kumimoji="0" lang="en-GB" sz="1176" b="0" i="0" u="none" strike="noStrike" kern="1200" cap="none" spc="0" normalizeH="0" baseline="0" noProof="0">
                  <a:ln>
                    <a:noFill/>
                  </a:ln>
                  <a:gradFill>
                    <a:gsLst>
                      <a:gs pos="0">
                        <a:srgbClr val="0D0D0D"/>
                      </a:gs>
                      <a:gs pos="85000">
                        <a:srgbClr val="0D0D0D"/>
                      </a:gs>
                    </a:gsLst>
                    <a:lin ang="16200000" scaled="1"/>
                  </a:gradFill>
                  <a:effectLst/>
                  <a:uLnTx/>
                  <a:uFillTx/>
                  <a:latin typeface="Segoe UI Semilight" panose="020B0402040204020203" pitchFamily="34" charset="0"/>
                  <a:ea typeface="+mn-ea"/>
                  <a:cs typeface="Segoe UI Semilight" panose="020B0402040204020203" pitchFamily="34" charset="0"/>
                </a:rPr>
              </a:br>
              <a:r>
                <a:rPr kumimoji="0" lang="en-GB" sz="1176" b="0" i="0" u="none" strike="noStrike" kern="1200" cap="none" spc="0" normalizeH="0" baseline="0" noProof="0">
                  <a:ln>
                    <a:noFill/>
                  </a:ln>
                  <a:gradFill>
                    <a:gsLst>
                      <a:gs pos="0">
                        <a:srgbClr val="0D0D0D"/>
                      </a:gs>
                      <a:gs pos="85000">
                        <a:srgbClr val="0D0D0D"/>
                      </a:gs>
                    </a:gsLst>
                    <a:lin ang="16200000" scaled="1"/>
                  </a:gradFill>
                  <a:effectLst/>
                  <a:uLnTx/>
                  <a:uFillTx/>
                  <a:latin typeface="Segoe UI Semilight" panose="020B0402040204020203" pitchFamily="34" charset="0"/>
                  <a:ea typeface="+mn-ea"/>
                  <a:cs typeface="Segoe UI Semilight" panose="020B0402040204020203" pitchFamily="34" charset="0"/>
                </a:rPr>
                <a:t>Senior Software Engineer</a:t>
              </a:r>
              <a:br>
                <a:rPr kumimoji="0" lang="en-GB" sz="1176" b="0" i="0" u="none" strike="noStrike" kern="1200" cap="none" spc="0" normalizeH="0" baseline="0" noProof="0">
                  <a:ln>
                    <a:noFill/>
                  </a:ln>
                  <a:gradFill>
                    <a:gsLst>
                      <a:gs pos="0">
                        <a:srgbClr val="0D0D0D"/>
                      </a:gs>
                      <a:gs pos="85000">
                        <a:srgbClr val="0D0D0D"/>
                      </a:gs>
                    </a:gsLst>
                    <a:lin ang="16200000" scaled="1"/>
                  </a:gradFill>
                  <a:effectLst/>
                  <a:uLnTx/>
                  <a:uFillTx/>
                  <a:latin typeface="Segoe UI Semilight" panose="020B0402040204020203" pitchFamily="34" charset="0"/>
                  <a:ea typeface="+mn-ea"/>
                  <a:cs typeface="Segoe UI Semilight" panose="020B0402040204020203" pitchFamily="34" charset="0"/>
                </a:rPr>
              </a:br>
              <a:r>
                <a:rPr kumimoji="0" lang="en-GB" sz="1176" b="0" i="0" u="none" strike="noStrike" kern="1200" cap="none" spc="0" normalizeH="0" baseline="0" noProof="0">
                  <a:ln>
                    <a:noFill/>
                  </a:ln>
                  <a:gradFill>
                    <a:gsLst>
                      <a:gs pos="0">
                        <a:srgbClr val="0D0D0D"/>
                      </a:gs>
                      <a:gs pos="85000">
                        <a:srgbClr val="0D0D0D"/>
                      </a:gs>
                    </a:gsLst>
                    <a:lin ang="16200000" scaled="1"/>
                  </a:gradFill>
                  <a:effectLst/>
                  <a:uLnTx/>
                  <a:uFillTx/>
                  <a:latin typeface="Segoe UI Semilight" panose="020B0402040204020203" pitchFamily="34" charset="0"/>
                  <a:ea typeface="+mn-ea"/>
                  <a:cs typeface="Segoe UI Semilight" panose="020B0402040204020203" pitchFamily="34" charset="0"/>
                </a:rPr>
                <a:t>Relativity</a:t>
              </a:r>
              <a:endParaRPr kumimoji="0" lang="en-GB" sz="1176" b="0" i="0" u="none" strike="noStrike" kern="1200" cap="none" spc="0" normalizeH="0" baseline="0" noProof="0" dirty="0">
                <a:ln>
                  <a:noFill/>
                </a:ln>
                <a:gradFill>
                  <a:gsLst>
                    <a:gs pos="0">
                      <a:srgbClr val="0D0D0D"/>
                    </a:gs>
                    <a:gs pos="85000">
                      <a:srgbClr val="0D0D0D"/>
                    </a:gs>
                  </a:gsLst>
                  <a:lin ang="16200000" scaled="1"/>
                </a:gradFill>
                <a:effectLst/>
                <a:uLnTx/>
                <a:uFillTx/>
                <a:latin typeface="Segoe UI Semilight" panose="020B0402040204020203" pitchFamily="34" charset="0"/>
                <a:ea typeface="+mn-ea"/>
                <a:cs typeface="Segoe UI Semilight" panose="020B0402040204020203" pitchFamily="34" charset="0"/>
              </a:endParaRPr>
            </a:p>
          </p:txBody>
        </p:sp>
        <p:cxnSp>
          <p:nvCxnSpPr>
            <p:cNvPr id="8" name="Straight Connector 22">
              <a:extLst>
                <a:ext uri="{FF2B5EF4-FFF2-40B4-BE49-F238E27FC236}">
                  <a16:creationId xmlns:a16="http://schemas.microsoft.com/office/drawing/2014/main" id="{5DF63089-641B-4E2A-9ACC-2D0DFCD8A7E0}"/>
                </a:ext>
              </a:extLst>
            </p:cNvPr>
            <p:cNvCxnSpPr>
              <a:cxnSpLocks/>
            </p:cNvCxnSpPr>
            <p:nvPr/>
          </p:nvCxnSpPr>
          <p:spPr>
            <a:xfrm>
              <a:off x="4188802" y="3767426"/>
              <a:ext cx="0" cy="2550695"/>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pic>
          <p:nvPicPr>
            <p:cNvPr id="9" name="Picture 27">
              <a:extLst>
                <a:ext uri="{FF2B5EF4-FFF2-40B4-BE49-F238E27FC236}">
                  <a16:creationId xmlns:a16="http://schemas.microsoft.com/office/drawing/2014/main" id="{3E645580-4E64-46B9-8A21-7062F762C189}"/>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l="34087" t="21946" r="32221" b="53667"/>
            <a:stretch/>
          </p:blipFill>
          <p:spPr>
            <a:xfrm>
              <a:off x="242049" y="3062339"/>
              <a:ext cx="470647" cy="420444"/>
            </a:xfrm>
            <a:prstGeom prst="rect">
              <a:avLst/>
            </a:prstGeom>
          </p:spPr>
        </p:pic>
        <p:pic>
          <p:nvPicPr>
            <p:cNvPr id="10" name="Picture 32">
              <a:extLst>
                <a:ext uri="{FF2B5EF4-FFF2-40B4-BE49-F238E27FC236}">
                  <a16:creationId xmlns:a16="http://schemas.microsoft.com/office/drawing/2014/main" id="{B640C2A3-1C03-42B8-9B0D-13A80EB586F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l="34087" t="21946" r="32221" b="53667"/>
            <a:stretch/>
          </p:blipFill>
          <p:spPr>
            <a:xfrm rot="10800000">
              <a:off x="3059248" y="6124974"/>
              <a:ext cx="470647" cy="420444"/>
            </a:xfrm>
            <a:prstGeom prst="rect">
              <a:avLst/>
            </a:prstGeom>
          </p:spPr>
        </p:pic>
      </p:grpSp>
    </p:spTree>
    <p:extLst>
      <p:ext uri="{BB962C8B-B14F-4D97-AF65-F5344CB8AC3E}">
        <p14:creationId xmlns:p14="http://schemas.microsoft.com/office/powerpoint/2010/main" val="22055375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F5BA40-155E-4256-9AD3-DDB926678083}"/>
              </a:ext>
            </a:extLst>
          </p:cNvPr>
          <p:cNvSpPr>
            <a:spLocks noGrp="1"/>
          </p:cNvSpPr>
          <p:nvPr>
            <p:ph type="title"/>
          </p:nvPr>
        </p:nvSpPr>
        <p:spPr/>
        <p:txBody>
          <a:bodyPr/>
          <a:lstStyle/>
          <a:p>
            <a:r>
              <a:rPr lang="en-GB" altLang="zh-CN"/>
              <a:t>Full integration with Azure ecosystem</a:t>
            </a:r>
            <a:endParaRPr lang="en-GB" altLang="zh-CN" dirty="0"/>
          </a:p>
        </p:txBody>
      </p:sp>
      <p:sp>
        <p:nvSpPr>
          <p:cNvPr id="4" name="灯片编号占位符 3">
            <a:extLst>
              <a:ext uri="{FF2B5EF4-FFF2-40B4-BE49-F238E27FC236}">
                <a16:creationId xmlns:a16="http://schemas.microsoft.com/office/drawing/2014/main" id="{DD51BD76-4BC8-4834-B79C-B68331E52CF3}"/>
              </a:ext>
            </a:extLst>
          </p:cNvPr>
          <p:cNvSpPr>
            <a:spLocks noGrp="1"/>
          </p:cNvSpPr>
          <p:nvPr>
            <p:ph type="sldNum" sz="quarter" idx="12"/>
          </p:nvPr>
        </p:nvSpPr>
        <p:spPr/>
        <p:txBody>
          <a:bodyPr/>
          <a:lstStyle/>
          <a:p>
            <a:fld id="{5BA07366-CB75-4AA8-9E5B-928B849F427C}" type="slidenum">
              <a:rPr lang="en-GB" smtClean="0"/>
              <a:t>22</a:t>
            </a:fld>
            <a:endParaRPr lang="en-GB" dirty="0"/>
          </a:p>
        </p:txBody>
      </p:sp>
      <p:sp>
        <p:nvSpPr>
          <p:cNvPr id="5" name="TextBox 4">
            <a:extLst>
              <a:ext uri="{FF2B5EF4-FFF2-40B4-BE49-F238E27FC236}">
                <a16:creationId xmlns:a16="http://schemas.microsoft.com/office/drawing/2014/main" id="{CC373446-CCFC-40B0-80A8-4B4E6E4E8B01}"/>
              </a:ext>
            </a:extLst>
          </p:cNvPr>
          <p:cNvSpPr txBox="1"/>
          <p:nvPr/>
        </p:nvSpPr>
        <p:spPr>
          <a:xfrm>
            <a:off x="914114" y="1279013"/>
            <a:ext cx="1406799" cy="331899"/>
          </a:xfrm>
          <a:prstGeom prst="rect">
            <a:avLst/>
          </a:prstGeom>
          <a:noFill/>
        </p:spPr>
        <p:txBody>
          <a:bodyPr wrap="none"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GB" sz="1568" b="0" i="0" u="none" strike="noStrike" kern="1200" cap="none" spc="0" normalizeH="0" baseline="0" noProof="0">
                <a:ln>
                  <a:noFill/>
                </a:ln>
                <a:gradFill>
                  <a:gsLst>
                    <a:gs pos="0">
                      <a:srgbClr val="1A1A1A"/>
                    </a:gs>
                    <a:gs pos="85000">
                      <a:srgbClr val="1A1A1A"/>
                    </a:gs>
                  </a:gsLst>
                  <a:lin ang="16200000" scaled="1"/>
                </a:gradFill>
                <a:effectLst/>
                <a:uLnTx/>
                <a:uFillTx/>
                <a:latin typeface="Segoe UI Semibold" panose="020B0702040204020203" pitchFamily="34" charset="0"/>
                <a:ea typeface="+mn-ea"/>
                <a:cs typeface="Segoe UI Semibold" panose="020B0702040204020203" pitchFamily="34" charset="0"/>
              </a:rPr>
              <a:t>Development</a:t>
            </a:r>
            <a:endParaRPr kumimoji="0" lang="en-GB" sz="1568" b="0" i="0" u="none" strike="noStrike" kern="1200" cap="none" spc="0" normalizeH="0" baseline="0" noProof="0" dirty="0">
              <a:ln>
                <a:noFill/>
              </a:ln>
              <a:gradFill>
                <a:gsLst>
                  <a:gs pos="0">
                    <a:srgbClr val="1A1A1A"/>
                  </a:gs>
                  <a:gs pos="85000">
                    <a:srgbClr val="1A1A1A"/>
                  </a:gs>
                </a:gsLst>
                <a:lin ang="16200000" scaled="1"/>
              </a:gradFill>
              <a:effectLst/>
              <a:uLnTx/>
              <a:uFillTx/>
              <a:latin typeface="Segoe UI Semibold" panose="020B0702040204020203" pitchFamily="34" charset="0"/>
              <a:ea typeface="+mn-ea"/>
              <a:cs typeface="Segoe UI Semibold" panose="020B0702040204020203" pitchFamily="34" charset="0"/>
            </a:endParaRPr>
          </a:p>
        </p:txBody>
      </p:sp>
      <p:sp>
        <p:nvSpPr>
          <p:cNvPr id="6" name="TextBox 5">
            <a:extLst>
              <a:ext uri="{FF2B5EF4-FFF2-40B4-BE49-F238E27FC236}">
                <a16:creationId xmlns:a16="http://schemas.microsoft.com/office/drawing/2014/main" id="{58F1B57A-DB8D-420B-94CA-45F089D8135D}"/>
              </a:ext>
            </a:extLst>
          </p:cNvPr>
          <p:cNvSpPr txBox="1"/>
          <p:nvPr/>
        </p:nvSpPr>
        <p:spPr>
          <a:xfrm>
            <a:off x="7057332" y="1279013"/>
            <a:ext cx="968353" cy="331899"/>
          </a:xfrm>
          <a:prstGeom prst="rect">
            <a:avLst/>
          </a:prstGeom>
          <a:noFill/>
        </p:spPr>
        <p:txBody>
          <a:bodyPr wrap="none"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GB" sz="1568" b="0" i="0" u="none" strike="noStrike" kern="1200" cap="none" spc="0" normalizeH="0" baseline="0" noProof="0">
                <a:ln>
                  <a:noFill/>
                </a:ln>
                <a:gradFill>
                  <a:gsLst>
                    <a:gs pos="0">
                      <a:srgbClr val="0D0D0D"/>
                    </a:gs>
                    <a:gs pos="85000">
                      <a:srgbClr val="0D0D0D"/>
                    </a:gs>
                  </a:gsLst>
                  <a:lin ang="16200000" scaled="1"/>
                </a:gradFill>
                <a:effectLst/>
                <a:uLnTx/>
                <a:uFillTx/>
                <a:latin typeface="Segoe UI Semibold" panose="020B0702040204020203" pitchFamily="34" charset="0"/>
                <a:ea typeface="+mn-ea"/>
                <a:cs typeface="Segoe UI Semibold" panose="020B0702040204020203" pitchFamily="34" charset="0"/>
              </a:rPr>
              <a:t>Platform</a:t>
            </a:r>
            <a:endParaRPr kumimoji="0" lang="en-GB" sz="1568" b="0" i="0" u="none" strike="noStrike" kern="1200" cap="none" spc="0" normalizeH="0" baseline="0" noProof="0" dirty="0">
              <a:ln>
                <a:noFill/>
              </a:ln>
              <a:gradFill>
                <a:gsLst>
                  <a:gs pos="0">
                    <a:srgbClr val="0D0D0D"/>
                  </a:gs>
                  <a:gs pos="85000">
                    <a:srgbClr val="0D0D0D"/>
                  </a:gs>
                </a:gsLst>
                <a:lin ang="16200000" scaled="1"/>
              </a:gradFill>
              <a:effectLst/>
              <a:uLnTx/>
              <a:uFillTx/>
              <a:latin typeface="Segoe UI Semibold" panose="020B0702040204020203" pitchFamily="34" charset="0"/>
              <a:ea typeface="+mn-ea"/>
              <a:cs typeface="Segoe UI Semibold" panose="020B0702040204020203" pitchFamily="34" charset="0"/>
            </a:endParaRPr>
          </a:p>
        </p:txBody>
      </p:sp>
      <p:grpSp>
        <p:nvGrpSpPr>
          <p:cNvPr id="7" name="Group 21">
            <a:extLst>
              <a:ext uri="{FF2B5EF4-FFF2-40B4-BE49-F238E27FC236}">
                <a16:creationId xmlns:a16="http://schemas.microsoft.com/office/drawing/2014/main" id="{031E8AEF-7049-4649-B4CA-150EB55CC6F3}"/>
              </a:ext>
            </a:extLst>
          </p:cNvPr>
          <p:cNvGrpSpPr/>
          <p:nvPr/>
        </p:nvGrpSpPr>
        <p:grpSpPr>
          <a:xfrm>
            <a:off x="480882" y="3266084"/>
            <a:ext cx="2320752" cy="743824"/>
            <a:chOff x="601720" y="3946072"/>
            <a:chExt cx="2367288" cy="758739"/>
          </a:xfrm>
        </p:grpSpPr>
        <p:sp>
          <p:nvSpPr>
            <p:cNvPr id="61" name="Rectangle 8">
              <a:extLst>
                <a:ext uri="{FF2B5EF4-FFF2-40B4-BE49-F238E27FC236}">
                  <a16:creationId xmlns:a16="http://schemas.microsoft.com/office/drawing/2014/main" id="{2DD8068F-94B8-48F5-8767-5F358FFF3DB6}"/>
                </a:ext>
              </a:extLst>
            </p:cNvPr>
            <p:cNvSpPr/>
            <p:nvPr/>
          </p:nvSpPr>
          <p:spPr bwMode="auto">
            <a:xfrm>
              <a:off x="601720" y="3946072"/>
              <a:ext cx="2367288" cy="75873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806439" tIns="143346" rIns="179183" bIns="143346"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13411" rtl="0" eaLnBrk="1" fontAlgn="base" latinLnBrk="0" hangingPunct="1">
                <a:lnSpc>
                  <a:spcPct val="90000"/>
                </a:lnSpc>
                <a:spcBef>
                  <a:spcPct val="0"/>
                </a:spcBef>
                <a:spcAft>
                  <a:spcPct val="0"/>
                </a:spcAft>
                <a:buClrTx/>
                <a:buSzTx/>
                <a:buFontTx/>
                <a:buNone/>
                <a:tabLst/>
                <a:defRPr/>
              </a:pPr>
              <a:r>
                <a:rPr kumimoji="0" lang="en-GB" sz="1568"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Local development</a:t>
              </a:r>
              <a:endParaRPr kumimoji="0" lang="en-GB" sz="156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62" name="Freeform 33">
              <a:extLst>
                <a:ext uri="{FF2B5EF4-FFF2-40B4-BE49-F238E27FC236}">
                  <a16:creationId xmlns:a16="http://schemas.microsoft.com/office/drawing/2014/main" id="{62B5A517-0113-4BE7-872C-9FD89634BCCF}"/>
                </a:ext>
              </a:extLst>
            </p:cNvPr>
            <p:cNvSpPr>
              <a:spLocks noEditPoints="1"/>
            </p:cNvSpPr>
            <p:nvPr/>
          </p:nvSpPr>
          <p:spPr bwMode="auto">
            <a:xfrm>
              <a:off x="829420" y="4159583"/>
              <a:ext cx="367846" cy="331718"/>
            </a:xfrm>
            <a:custGeom>
              <a:avLst/>
              <a:gdLst>
                <a:gd name="T0" fmla="*/ 110 w 236"/>
                <a:gd name="T1" fmla="*/ 0 h 204"/>
                <a:gd name="T2" fmla="*/ 110 w 236"/>
                <a:gd name="T3" fmla="*/ 51 h 204"/>
                <a:gd name="T4" fmla="*/ 0 w 236"/>
                <a:gd name="T5" fmla="*/ 51 h 204"/>
                <a:gd name="T6" fmla="*/ 0 w 236"/>
                <a:gd name="T7" fmla="*/ 60 h 204"/>
                <a:gd name="T8" fmla="*/ 0 w 236"/>
                <a:gd name="T9" fmla="*/ 170 h 204"/>
                <a:gd name="T10" fmla="*/ 84 w 236"/>
                <a:gd name="T11" fmla="*/ 170 h 204"/>
                <a:gd name="T12" fmla="*/ 84 w 236"/>
                <a:gd name="T13" fmla="*/ 187 h 204"/>
                <a:gd name="T14" fmla="*/ 51 w 236"/>
                <a:gd name="T15" fmla="*/ 187 h 204"/>
                <a:gd name="T16" fmla="*/ 51 w 236"/>
                <a:gd name="T17" fmla="*/ 204 h 204"/>
                <a:gd name="T18" fmla="*/ 236 w 236"/>
                <a:gd name="T19" fmla="*/ 204 h 204"/>
                <a:gd name="T20" fmla="*/ 236 w 236"/>
                <a:gd name="T21" fmla="*/ 0 h 204"/>
                <a:gd name="T22" fmla="*/ 110 w 236"/>
                <a:gd name="T23" fmla="*/ 0 h 204"/>
                <a:gd name="T24" fmla="*/ 126 w 236"/>
                <a:gd name="T25" fmla="*/ 17 h 204"/>
                <a:gd name="T26" fmla="*/ 219 w 236"/>
                <a:gd name="T27" fmla="*/ 17 h 204"/>
                <a:gd name="T28" fmla="*/ 219 w 236"/>
                <a:gd name="T29" fmla="*/ 68 h 204"/>
                <a:gd name="T30" fmla="*/ 177 w 236"/>
                <a:gd name="T31" fmla="*/ 68 h 204"/>
                <a:gd name="T32" fmla="*/ 177 w 236"/>
                <a:gd name="T33" fmla="*/ 51 h 204"/>
                <a:gd name="T34" fmla="*/ 126 w 236"/>
                <a:gd name="T35" fmla="*/ 51 h 204"/>
                <a:gd name="T36" fmla="*/ 126 w 236"/>
                <a:gd name="T37" fmla="*/ 17 h 204"/>
                <a:gd name="T38" fmla="*/ 177 w 236"/>
                <a:gd name="T39" fmla="*/ 85 h 204"/>
                <a:gd name="T40" fmla="*/ 219 w 236"/>
                <a:gd name="T41" fmla="*/ 85 h 204"/>
                <a:gd name="T42" fmla="*/ 219 w 236"/>
                <a:gd name="T43" fmla="*/ 119 h 204"/>
                <a:gd name="T44" fmla="*/ 177 w 236"/>
                <a:gd name="T45" fmla="*/ 119 h 204"/>
                <a:gd name="T46" fmla="*/ 177 w 236"/>
                <a:gd name="T47" fmla="*/ 85 h 204"/>
                <a:gd name="T48" fmla="*/ 17 w 236"/>
                <a:gd name="T49" fmla="*/ 68 h 204"/>
                <a:gd name="T50" fmla="*/ 160 w 236"/>
                <a:gd name="T51" fmla="*/ 68 h 204"/>
                <a:gd name="T52" fmla="*/ 160 w 236"/>
                <a:gd name="T53" fmla="*/ 153 h 204"/>
                <a:gd name="T54" fmla="*/ 17 w 236"/>
                <a:gd name="T55" fmla="*/ 153 h 204"/>
                <a:gd name="T56" fmla="*/ 17 w 236"/>
                <a:gd name="T57" fmla="*/ 68 h 204"/>
                <a:gd name="T58" fmla="*/ 101 w 236"/>
                <a:gd name="T59" fmla="*/ 187 h 204"/>
                <a:gd name="T60" fmla="*/ 101 w 236"/>
                <a:gd name="T61" fmla="*/ 170 h 204"/>
                <a:gd name="T62" fmla="*/ 177 w 236"/>
                <a:gd name="T63" fmla="*/ 170 h 204"/>
                <a:gd name="T64" fmla="*/ 177 w 236"/>
                <a:gd name="T65" fmla="*/ 136 h 204"/>
                <a:gd name="T66" fmla="*/ 219 w 236"/>
                <a:gd name="T67" fmla="*/ 136 h 204"/>
                <a:gd name="T68" fmla="*/ 219 w 236"/>
                <a:gd name="T69" fmla="*/ 187 h 204"/>
                <a:gd name="T70" fmla="*/ 101 w 236"/>
                <a:gd name="T71" fmla="*/ 187 h 204"/>
                <a:gd name="T72" fmla="*/ 202 w 236"/>
                <a:gd name="T73" fmla="*/ 51 h 204"/>
                <a:gd name="T74" fmla="*/ 185 w 236"/>
                <a:gd name="T75" fmla="*/ 51 h 204"/>
                <a:gd name="T76" fmla="*/ 185 w 236"/>
                <a:gd name="T77" fmla="*/ 34 h 204"/>
                <a:gd name="T78" fmla="*/ 202 w 236"/>
                <a:gd name="T79" fmla="*/ 34 h 204"/>
                <a:gd name="T80" fmla="*/ 202 w 236"/>
                <a:gd name="T81" fmla="*/ 5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6" h="204">
                  <a:moveTo>
                    <a:pt x="110" y="0"/>
                  </a:moveTo>
                  <a:lnTo>
                    <a:pt x="110" y="51"/>
                  </a:lnTo>
                  <a:lnTo>
                    <a:pt x="0" y="51"/>
                  </a:lnTo>
                  <a:lnTo>
                    <a:pt x="0" y="60"/>
                  </a:lnTo>
                  <a:lnTo>
                    <a:pt x="0" y="170"/>
                  </a:lnTo>
                  <a:lnTo>
                    <a:pt x="84" y="170"/>
                  </a:lnTo>
                  <a:lnTo>
                    <a:pt x="84" y="187"/>
                  </a:lnTo>
                  <a:lnTo>
                    <a:pt x="51" y="187"/>
                  </a:lnTo>
                  <a:lnTo>
                    <a:pt x="51" y="204"/>
                  </a:lnTo>
                  <a:lnTo>
                    <a:pt x="236" y="204"/>
                  </a:lnTo>
                  <a:lnTo>
                    <a:pt x="236" y="0"/>
                  </a:lnTo>
                  <a:lnTo>
                    <a:pt x="110" y="0"/>
                  </a:lnTo>
                  <a:close/>
                  <a:moveTo>
                    <a:pt x="126" y="17"/>
                  </a:moveTo>
                  <a:lnTo>
                    <a:pt x="219" y="17"/>
                  </a:lnTo>
                  <a:lnTo>
                    <a:pt x="219" y="68"/>
                  </a:lnTo>
                  <a:lnTo>
                    <a:pt x="177" y="68"/>
                  </a:lnTo>
                  <a:lnTo>
                    <a:pt x="177" y="51"/>
                  </a:lnTo>
                  <a:lnTo>
                    <a:pt x="126" y="51"/>
                  </a:lnTo>
                  <a:lnTo>
                    <a:pt x="126" y="17"/>
                  </a:lnTo>
                  <a:close/>
                  <a:moveTo>
                    <a:pt x="177" y="85"/>
                  </a:moveTo>
                  <a:lnTo>
                    <a:pt x="219" y="85"/>
                  </a:lnTo>
                  <a:lnTo>
                    <a:pt x="219" y="119"/>
                  </a:lnTo>
                  <a:lnTo>
                    <a:pt x="177" y="119"/>
                  </a:lnTo>
                  <a:lnTo>
                    <a:pt x="177" y="85"/>
                  </a:lnTo>
                  <a:close/>
                  <a:moveTo>
                    <a:pt x="17" y="68"/>
                  </a:moveTo>
                  <a:lnTo>
                    <a:pt x="160" y="68"/>
                  </a:lnTo>
                  <a:lnTo>
                    <a:pt x="160" y="153"/>
                  </a:lnTo>
                  <a:lnTo>
                    <a:pt x="17" y="153"/>
                  </a:lnTo>
                  <a:lnTo>
                    <a:pt x="17" y="68"/>
                  </a:lnTo>
                  <a:close/>
                  <a:moveTo>
                    <a:pt x="101" y="187"/>
                  </a:moveTo>
                  <a:lnTo>
                    <a:pt x="101" y="170"/>
                  </a:lnTo>
                  <a:lnTo>
                    <a:pt x="177" y="170"/>
                  </a:lnTo>
                  <a:lnTo>
                    <a:pt x="177" y="136"/>
                  </a:lnTo>
                  <a:lnTo>
                    <a:pt x="219" y="136"/>
                  </a:lnTo>
                  <a:lnTo>
                    <a:pt x="219" y="187"/>
                  </a:lnTo>
                  <a:lnTo>
                    <a:pt x="101" y="187"/>
                  </a:lnTo>
                  <a:close/>
                  <a:moveTo>
                    <a:pt x="202" y="51"/>
                  </a:moveTo>
                  <a:lnTo>
                    <a:pt x="185" y="51"/>
                  </a:lnTo>
                  <a:lnTo>
                    <a:pt x="185" y="34"/>
                  </a:lnTo>
                  <a:lnTo>
                    <a:pt x="202" y="34"/>
                  </a:lnTo>
                  <a:lnTo>
                    <a:pt x="202" y="51"/>
                  </a:lnTo>
                  <a:close/>
                </a:path>
              </a:pathLst>
            </a:custGeom>
            <a:solidFill>
              <a:schemeClr val="bg1"/>
            </a:solidFill>
            <a:ln>
              <a:noFill/>
            </a:ln>
          </p:spPr>
          <p:txBody>
            <a:bodyPr vert="horz" wrap="square" lIns="89592" tIns="44796" rIns="89592" bIns="44796"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3624" rtl="0" eaLnBrk="1" fontAlgn="auto" latinLnBrk="0" hangingPunct="1">
                <a:lnSpc>
                  <a:spcPct val="100000"/>
                </a:lnSpc>
                <a:spcBef>
                  <a:spcPts val="0"/>
                </a:spcBef>
                <a:spcAft>
                  <a:spcPts val="0"/>
                </a:spcAft>
                <a:buClrTx/>
                <a:buSzTx/>
                <a:buFontTx/>
                <a:buNone/>
                <a:tabLst/>
                <a:defRPr/>
              </a:pPr>
              <a:endParaRPr kumimoji="0" lang="en-GB" sz="1765" b="0" i="0" u="none" strike="noStrike" kern="1200" cap="none" spc="0" normalizeH="0" baseline="0" noProof="0" dirty="0">
                <a:ln>
                  <a:noFill/>
                </a:ln>
                <a:solidFill>
                  <a:srgbClr val="505050"/>
                </a:solidFill>
                <a:effectLst/>
                <a:uLnTx/>
                <a:uFillTx/>
                <a:latin typeface="Segoe UI"/>
                <a:ea typeface="+mn-ea"/>
                <a:cs typeface="+mn-cs"/>
              </a:endParaRPr>
            </a:p>
          </p:txBody>
        </p:sp>
      </p:grpSp>
      <p:grpSp>
        <p:nvGrpSpPr>
          <p:cNvPr id="8" name="Group 22">
            <a:extLst>
              <a:ext uri="{FF2B5EF4-FFF2-40B4-BE49-F238E27FC236}">
                <a16:creationId xmlns:a16="http://schemas.microsoft.com/office/drawing/2014/main" id="{652E750D-C1B5-4279-B95A-4342C835F6B9}"/>
              </a:ext>
            </a:extLst>
          </p:cNvPr>
          <p:cNvGrpSpPr/>
          <p:nvPr/>
        </p:nvGrpSpPr>
        <p:grpSpPr>
          <a:xfrm>
            <a:off x="480882" y="4050623"/>
            <a:ext cx="2320752" cy="743824"/>
            <a:chOff x="601720" y="4726013"/>
            <a:chExt cx="2367288" cy="758739"/>
          </a:xfrm>
        </p:grpSpPr>
        <p:sp>
          <p:nvSpPr>
            <p:cNvPr id="59" name="Rectangle 9">
              <a:extLst>
                <a:ext uri="{FF2B5EF4-FFF2-40B4-BE49-F238E27FC236}">
                  <a16:creationId xmlns:a16="http://schemas.microsoft.com/office/drawing/2014/main" id="{75130140-86BE-48B1-85AA-B56283B0A77F}"/>
                </a:ext>
              </a:extLst>
            </p:cNvPr>
            <p:cNvSpPr/>
            <p:nvPr/>
          </p:nvSpPr>
          <p:spPr bwMode="auto">
            <a:xfrm>
              <a:off x="601720" y="4726013"/>
              <a:ext cx="2367288" cy="75873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806439" tIns="143346" rIns="179183" bIns="143346"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13411" rtl="0" eaLnBrk="1" fontAlgn="base" latinLnBrk="0" hangingPunct="1">
                <a:lnSpc>
                  <a:spcPct val="90000"/>
                </a:lnSpc>
                <a:spcBef>
                  <a:spcPct val="0"/>
                </a:spcBef>
                <a:spcAft>
                  <a:spcPct val="0"/>
                </a:spcAft>
                <a:buClrTx/>
                <a:buSzTx/>
                <a:buFontTx/>
                <a:buNone/>
                <a:tabLst/>
                <a:defRPr/>
              </a:pPr>
              <a:r>
                <a:rPr kumimoji="0" lang="en-GB" sz="1568"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Monitoring</a:t>
              </a:r>
              <a:endParaRPr kumimoji="0" lang="en-GB" sz="156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60" name="Freeform 41">
              <a:extLst>
                <a:ext uri="{FF2B5EF4-FFF2-40B4-BE49-F238E27FC236}">
                  <a16:creationId xmlns:a16="http://schemas.microsoft.com/office/drawing/2014/main" id="{C9EE7FDE-5236-4B75-A4B4-0FA2B65E2F46}"/>
                </a:ext>
              </a:extLst>
            </p:cNvPr>
            <p:cNvSpPr>
              <a:spLocks noEditPoints="1"/>
            </p:cNvSpPr>
            <p:nvPr/>
          </p:nvSpPr>
          <p:spPr bwMode="auto">
            <a:xfrm>
              <a:off x="806921" y="4879959"/>
              <a:ext cx="412843" cy="441308"/>
            </a:xfrm>
            <a:custGeom>
              <a:avLst/>
              <a:gdLst>
                <a:gd name="T0" fmla="*/ 56 w 104"/>
                <a:gd name="T1" fmla="*/ 104 h 104"/>
                <a:gd name="T2" fmla="*/ 56 w 104"/>
                <a:gd name="T3" fmla="*/ 88 h 104"/>
                <a:gd name="T4" fmla="*/ 88 w 104"/>
                <a:gd name="T5" fmla="*/ 56 h 104"/>
                <a:gd name="T6" fmla="*/ 104 w 104"/>
                <a:gd name="T7" fmla="*/ 56 h 104"/>
                <a:gd name="T8" fmla="*/ 104 w 104"/>
                <a:gd name="T9" fmla="*/ 48 h 104"/>
                <a:gd name="T10" fmla="*/ 88 w 104"/>
                <a:gd name="T11" fmla="*/ 48 h 104"/>
                <a:gd name="T12" fmla="*/ 56 w 104"/>
                <a:gd name="T13" fmla="*/ 16 h 104"/>
                <a:gd name="T14" fmla="*/ 56 w 104"/>
                <a:gd name="T15" fmla="*/ 0 h 104"/>
                <a:gd name="T16" fmla="*/ 48 w 104"/>
                <a:gd name="T17" fmla="*/ 0 h 104"/>
                <a:gd name="T18" fmla="*/ 48 w 104"/>
                <a:gd name="T19" fmla="*/ 16 h 104"/>
                <a:gd name="T20" fmla="*/ 16 w 104"/>
                <a:gd name="T21" fmla="*/ 48 h 104"/>
                <a:gd name="T22" fmla="*/ 0 w 104"/>
                <a:gd name="T23" fmla="*/ 48 h 104"/>
                <a:gd name="T24" fmla="*/ 0 w 104"/>
                <a:gd name="T25" fmla="*/ 56 h 104"/>
                <a:gd name="T26" fmla="*/ 16 w 104"/>
                <a:gd name="T27" fmla="*/ 56 h 104"/>
                <a:gd name="T28" fmla="*/ 48 w 104"/>
                <a:gd name="T29" fmla="*/ 88 h 104"/>
                <a:gd name="T30" fmla="*/ 48 w 104"/>
                <a:gd name="T31" fmla="*/ 104 h 104"/>
                <a:gd name="T32" fmla="*/ 56 w 104"/>
                <a:gd name="T33" fmla="*/ 104 h 104"/>
                <a:gd name="T34" fmla="*/ 24 w 104"/>
                <a:gd name="T35" fmla="*/ 52 h 104"/>
                <a:gd name="T36" fmla="*/ 52 w 104"/>
                <a:gd name="T37" fmla="*/ 24 h 104"/>
                <a:gd name="T38" fmla="*/ 80 w 104"/>
                <a:gd name="T39" fmla="*/ 52 h 104"/>
                <a:gd name="T40" fmla="*/ 52 w 104"/>
                <a:gd name="T41" fmla="*/ 80 h 104"/>
                <a:gd name="T42" fmla="*/ 24 w 104"/>
                <a:gd name="T43" fmla="*/ 52 h 104"/>
                <a:gd name="T44" fmla="*/ 68 w 104"/>
                <a:gd name="T45" fmla="*/ 52 h 104"/>
                <a:gd name="T46" fmla="*/ 52 w 104"/>
                <a:gd name="T47" fmla="*/ 36 h 104"/>
                <a:gd name="T48" fmla="*/ 36 w 104"/>
                <a:gd name="T49" fmla="*/ 52 h 104"/>
                <a:gd name="T50" fmla="*/ 52 w 104"/>
                <a:gd name="T51" fmla="*/ 68 h 104"/>
                <a:gd name="T52" fmla="*/ 68 w 104"/>
                <a:gd name="T53" fmla="*/ 52 h 104"/>
                <a:gd name="T54" fmla="*/ 44 w 104"/>
                <a:gd name="T55" fmla="*/ 52 h 104"/>
                <a:gd name="T56" fmla="*/ 52 w 104"/>
                <a:gd name="T57" fmla="*/ 44 h 104"/>
                <a:gd name="T58" fmla="*/ 60 w 104"/>
                <a:gd name="T59" fmla="*/ 52 h 104"/>
                <a:gd name="T60" fmla="*/ 52 w 104"/>
                <a:gd name="T61" fmla="*/ 60 h 104"/>
                <a:gd name="T62" fmla="*/ 44 w 104"/>
                <a:gd name="T63"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4" h="104">
                  <a:moveTo>
                    <a:pt x="56" y="104"/>
                  </a:moveTo>
                  <a:cubicBezTo>
                    <a:pt x="56" y="88"/>
                    <a:pt x="56" y="88"/>
                    <a:pt x="56" y="88"/>
                  </a:cubicBezTo>
                  <a:cubicBezTo>
                    <a:pt x="73" y="86"/>
                    <a:pt x="86" y="73"/>
                    <a:pt x="88" y="56"/>
                  </a:cubicBezTo>
                  <a:cubicBezTo>
                    <a:pt x="104" y="56"/>
                    <a:pt x="104" y="56"/>
                    <a:pt x="104" y="56"/>
                  </a:cubicBezTo>
                  <a:cubicBezTo>
                    <a:pt x="104" y="48"/>
                    <a:pt x="104" y="48"/>
                    <a:pt x="104" y="48"/>
                  </a:cubicBezTo>
                  <a:cubicBezTo>
                    <a:pt x="88" y="48"/>
                    <a:pt x="88" y="48"/>
                    <a:pt x="88" y="48"/>
                  </a:cubicBezTo>
                  <a:cubicBezTo>
                    <a:pt x="86" y="31"/>
                    <a:pt x="73" y="18"/>
                    <a:pt x="56" y="16"/>
                  </a:cubicBezTo>
                  <a:cubicBezTo>
                    <a:pt x="56" y="0"/>
                    <a:pt x="56" y="0"/>
                    <a:pt x="56" y="0"/>
                  </a:cubicBezTo>
                  <a:cubicBezTo>
                    <a:pt x="48" y="0"/>
                    <a:pt x="48" y="0"/>
                    <a:pt x="48" y="0"/>
                  </a:cubicBezTo>
                  <a:cubicBezTo>
                    <a:pt x="48" y="16"/>
                    <a:pt x="48" y="16"/>
                    <a:pt x="48" y="16"/>
                  </a:cubicBezTo>
                  <a:cubicBezTo>
                    <a:pt x="31" y="18"/>
                    <a:pt x="18" y="31"/>
                    <a:pt x="16" y="48"/>
                  </a:cubicBezTo>
                  <a:cubicBezTo>
                    <a:pt x="0" y="48"/>
                    <a:pt x="0" y="48"/>
                    <a:pt x="0" y="48"/>
                  </a:cubicBezTo>
                  <a:cubicBezTo>
                    <a:pt x="0" y="56"/>
                    <a:pt x="0" y="56"/>
                    <a:pt x="0" y="56"/>
                  </a:cubicBezTo>
                  <a:cubicBezTo>
                    <a:pt x="16" y="56"/>
                    <a:pt x="16" y="56"/>
                    <a:pt x="16" y="56"/>
                  </a:cubicBezTo>
                  <a:cubicBezTo>
                    <a:pt x="18" y="73"/>
                    <a:pt x="31" y="86"/>
                    <a:pt x="48" y="88"/>
                  </a:cubicBezTo>
                  <a:cubicBezTo>
                    <a:pt x="48" y="104"/>
                    <a:pt x="48" y="104"/>
                    <a:pt x="48" y="104"/>
                  </a:cubicBezTo>
                  <a:lnTo>
                    <a:pt x="56" y="104"/>
                  </a:lnTo>
                  <a:close/>
                  <a:moveTo>
                    <a:pt x="24" y="52"/>
                  </a:moveTo>
                  <a:cubicBezTo>
                    <a:pt x="24" y="37"/>
                    <a:pt x="37" y="24"/>
                    <a:pt x="52" y="24"/>
                  </a:cubicBezTo>
                  <a:cubicBezTo>
                    <a:pt x="67" y="24"/>
                    <a:pt x="80" y="37"/>
                    <a:pt x="80" y="52"/>
                  </a:cubicBezTo>
                  <a:cubicBezTo>
                    <a:pt x="80" y="67"/>
                    <a:pt x="67" y="80"/>
                    <a:pt x="52" y="80"/>
                  </a:cubicBezTo>
                  <a:cubicBezTo>
                    <a:pt x="37" y="80"/>
                    <a:pt x="24" y="67"/>
                    <a:pt x="24" y="52"/>
                  </a:cubicBezTo>
                  <a:close/>
                  <a:moveTo>
                    <a:pt x="68" y="52"/>
                  </a:moveTo>
                  <a:cubicBezTo>
                    <a:pt x="68" y="43"/>
                    <a:pt x="61" y="36"/>
                    <a:pt x="52" y="36"/>
                  </a:cubicBezTo>
                  <a:cubicBezTo>
                    <a:pt x="43" y="36"/>
                    <a:pt x="36" y="43"/>
                    <a:pt x="36" y="52"/>
                  </a:cubicBezTo>
                  <a:cubicBezTo>
                    <a:pt x="36" y="61"/>
                    <a:pt x="43" y="68"/>
                    <a:pt x="52" y="68"/>
                  </a:cubicBezTo>
                  <a:cubicBezTo>
                    <a:pt x="61" y="68"/>
                    <a:pt x="68" y="61"/>
                    <a:pt x="68" y="52"/>
                  </a:cubicBezTo>
                  <a:close/>
                  <a:moveTo>
                    <a:pt x="44" y="52"/>
                  </a:moveTo>
                  <a:cubicBezTo>
                    <a:pt x="44" y="48"/>
                    <a:pt x="48" y="44"/>
                    <a:pt x="52" y="44"/>
                  </a:cubicBezTo>
                  <a:cubicBezTo>
                    <a:pt x="56" y="44"/>
                    <a:pt x="60" y="48"/>
                    <a:pt x="60" y="52"/>
                  </a:cubicBezTo>
                  <a:cubicBezTo>
                    <a:pt x="60" y="56"/>
                    <a:pt x="56" y="60"/>
                    <a:pt x="52" y="60"/>
                  </a:cubicBezTo>
                  <a:cubicBezTo>
                    <a:pt x="48" y="60"/>
                    <a:pt x="44" y="56"/>
                    <a:pt x="44" y="52"/>
                  </a:cubicBezTo>
                  <a:close/>
                </a:path>
              </a:pathLst>
            </a:custGeom>
            <a:solidFill>
              <a:schemeClr val="bg1"/>
            </a:solidFill>
            <a:ln>
              <a:noFill/>
            </a:ln>
          </p:spPr>
          <p:txBody>
            <a:bodyPr vert="horz" wrap="square" lIns="89592" tIns="44796" rIns="89592" bIns="44796"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3624" rtl="0" eaLnBrk="1" fontAlgn="auto" latinLnBrk="0" hangingPunct="1">
                <a:lnSpc>
                  <a:spcPct val="100000"/>
                </a:lnSpc>
                <a:spcBef>
                  <a:spcPts val="0"/>
                </a:spcBef>
                <a:spcAft>
                  <a:spcPts val="0"/>
                </a:spcAft>
                <a:buClrTx/>
                <a:buSzTx/>
                <a:buFontTx/>
                <a:buNone/>
                <a:tabLst/>
                <a:defRPr/>
              </a:pPr>
              <a:endParaRPr kumimoji="0" lang="en-GB" sz="1765" b="0" i="0" u="none" strike="noStrike" kern="1200" cap="none" spc="0" normalizeH="0" baseline="0" noProof="0" dirty="0">
                <a:ln>
                  <a:noFill/>
                </a:ln>
                <a:solidFill>
                  <a:srgbClr val="505050"/>
                </a:solidFill>
                <a:effectLst/>
                <a:uLnTx/>
                <a:uFillTx/>
                <a:latin typeface="Segoe UI"/>
                <a:ea typeface="+mn-ea"/>
                <a:cs typeface="+mn-cs"/>
              </a:endParaRPr>
            </a:p>
          </p:txBody>
        </p:sp>
      </p:grpSp>
      <p:grpSp>
        <p:nvGrpSpPr>
          <p:cNvPr id="9" name="Group 19">
            <a:extLst>
              <a:ext uri="{FF2B5EF4-FFF2-40B4-BE49-F238E27FC236}">
                <a16:creationId xmlns:a16="http://schemas.microsoft.com/office/drawing/2014/main" id="{5D9737CA-F03A-427B-8D49-3DA6889E261E}"/>
              </a:ext>
            </a:extLst>
          </p:cNvPr>
          <p:cNvGrpSpPr/>
          <p:nvPr/>
        </p:nvGrpSpPr>
        <p:grpSpPr>
          <a:xfrm>
            <a:off x="430721" y="1700725"/>
            <a:ext cx="2373588" cy="740104"/>
            <a:chOff x="550553" y="2389348"/>
            <a:chExt cx="2421183" cy="754945"/>
          </a:xfrm>
        </p:grpSpPr>
        <p:sp>
          <p:nvSpPr>
            <p:cNvPr id="57" name="Rectangle 10">
              <a:extLst>
                <a:ext uri="{FF2B5EF4-FFF2-40B4-BE49-F238E27FC236}">
                  <a16:creationId xmlns:a16="http://schemas.microsoft.com/office/drawing/2014/main" id="{D3BE10B6-E920-460C-8C79-746B674B0159}"/>
                </a:ext>
              </a:extLst>
            </p:cNvPr>
            <p:cNvSpPr/>
            <p:nvPr/>
          </p:nvSpPr>
          <p:spPr bwMode="auto">
            <a:xfrm>
              <a:off x="601721" y="2389348"/>
              <a:ext cx="2370015" cy="75494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806439" tIns="143346" rIns="179183" bIns="143346"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13411" rtl="0" eaLnBrk="1" fontAlgn="base" latinLnBrk="0" hangingPunct="1">
                <a:lnSpc>
                  <a:spcPct val="90000"/>
                </a:lnSpc>
                <a:spcBef>
                  <a:spcPct val="0"/>
                </a:spcBef>
                <a:spcAft>
                  <a:spcPct val="0"/>
                </a:spcAft>
                <a:buClrTx/>
                <a:buSzTx/>
                <a:buFontTx/>
                <a:buNone/>
                <a:tabLst/>
                <a:defRPr/>
              </a:pPr>
              <a:r>
                <a:rPr kumimoji="0" lang="en-GB" sz="1568"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IDE support</a:t>
              </a:r>
              <a:endParaRPr kumimoji="0" lang="en-GB" sz="156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pic>
          <p:nvPicPr>
            <p:cNvPr id="58" name="Picture 15">
              <a:extLst>
                <a:ext uri="{FF2B5EF4-FFF2-40B4-BE49-F238E27FC236}">
                  <a16:creationId xmlns:a16="http://schemas.microsoft.com/office/drawing/2014/main" id="{4DF97BB3-7406-4B2A-A29D-8C8F111D2EB4}"/>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t="24612" b="31602"/>
            <a:stretch/>
          </p:blipFill>
          <p:spPr>
            <a:xfrm>
              <a:off x="550553" y="2579931"/>
              <a:ext cx="925579" cy="373778"/>
            </a:xfrm>
            <a:prstGeom prst="rect">
              <a:avLst/>
            </a:prstGeom>
          </p:spPr>
        </p:pic>
      </p:grpSp>
      <p:grpSp>
        <p:nvGrpSpPr>
          <p:cNvPr id="10" name="Group 20">
            <a:extLst>
              <a:ext uri="{FF2B5EF4-FFF2-40B4-BE49-F238E27FC236}">
                <a16:creationId xmlns:a16="http://schemas.microsoft.com/office/drawing/2014/main" id="{91380561-A75B-4FBF-9831-58AEF7CB8967}"/>
              </a:ext>
            </a:extLst>
          </p:cNvPr>
          <p:cNvGrpSpPr/>
          <p:nvPr/>
        </p:nvGrpSpPr>
        <p:grpSpPr>
          <a:xfrm>
            <a:off x="480882" y="2481545"/>
            <a:ext cx="2320752" cy="743824"/>
            <a:chOff x="601720" y="3168541"/>
            <a:chExt cx="2367288" cy="758739"/>
          </a:xfrm>
        </p:grpSpPr>
        <p:sp>
          <p:nvSpPr>
            <p:cNvPr id="55" name="Rectangle 11">
              <a:extLst>
                <a:ext uri="{FF2B5EF4-FFF2-40B4-BE49-F238E27FC236}">
                  <a16:creationId xmlns:a16="http://schemas.microsoft.com/office/drawing/2014/main" id="{94F74A60-080D-4AC7-8E0A-8C87B6DE9563}"/>
                </a:ext>
              </a:extLst>
            </p:cNvPr>
            <p:cNvSpPr/>
            <p:nvPr/>
          </p:nvSpPr>
          <p:spPr bwMode="auto">
            <a:xfrm>
              <a:off x="601720" y="3168541"/>
              <a:ext cx="2367288" cy="75873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806439" tIns="143346" rIns="179183" bIns="143346"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13411" rtl="0" eaLnBrk="1" fontAlgn="base" latinLnBrk="0" hangingPunct="1">
                <a:lnSpc>
                  <a:spcPct val="90000"/>
                </a:lnSpc>
                <a:spcBef>
                  <a:spcPct val="0"/>
                </a:spcBef>
                <a:spcAft>
                  <a:spcPct val="0"/>
                </a:spcAft>
                <a:buClrTx/>
                <a:buSzTx/>
                <a:buFontTx/>
                <a:buNone/>
                <a:tabLst/>
                <a:defRPr/>
              </a:pPr>
              <a:r>
                <a:rPr kumimoji="0" lang="en-GB" sz="1568"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Integrated DevOps</a:t>
              </a:r>
              <a:endParaRPr kumimoji="0" lang="en-GB" sz="156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56" name="arrow_5">
              <a:extLst>
                <a:ext uri="{FF2B5EF4-FFF2-40B4-BE49-F238E27FC236}">
                  <a16:creationId xmlns:a16="http://schemas.microsoft.com/office/drawing/2014/main" id="{5DBB2518-863C-4465-8FAE-4293E5BFD029}"/>
                </a:ext>
              </a:extLst>
            </p:cNvPr>
            <p:cNvSpPr>
              <a:spLocks noChangeAspect="1" noEditPoints="1"/>
            </p:cNvSpPr>
            <p:nvPr/>
          </p:nvSpPr>
          <p:spPr bwMode="auto">
            <a:xfrm>
              <a:off x="831249" y="3362353"/>
              <a:ext cx="364188" cy="365656"/>
            </a:xfrm>
            <a:custGeom>
              <a:avLst/>
              <a:gdLst>
                <a:gd name="T0" fmla="*/ 102 w 248"/>
                <a:gd name="T1" fmla="*/ 0 h 249"/>
                <a:gd name="T2" fmla="*/ 176 w 248"/>
                <a:gd name="T3" fmla="*/ 73 h 249"/>
                <a:gd name="T4" fmla="*/ 102 w 248"/>
                <a:gd name="T5" fmla="*/ 147 h 249"/>
                <a:gd name="T6" fmla="*/ 176 w 248"/>
                <a:gd name="T7" fmla="*/ 73 h 249"/>
                <a:gd name="T8" fmla="*/ 0 w 248"/>
                <a:gd name="T9" fmla="*/ 73 h 249"/>
                <a:gd name="T10" fmla="*/ 146 w 248"/>
                <a:gd name="T11" fmla="*/ 103 h 249"/>
                <a:gd name="T12" fmla="*/ 72 w 248"/>
                <a:gd name="T13" fmla="*/ 176 h 249"/>
                <a:gd name="T14" fmla="*/ 146 w 248"/>
                <a:gd name="T15" fmla="*/ 249 h 249"/>
                <a:gd name="T16" fmla="*/ 72 w 248"/>
                <a:gd name="T17" fmla="*/ 176 h 249"/>
                <a:gd name="T18" fmla="*/ 248 w 248"/>
                <a:gd name="T19" fmla="*/ 176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8" h="249">
                  <a:moveTo>
                    <a:pt x="102" y="0"/>
                  </a:moveTo>
                  <a:lnTo>
                    <a:pt x="176" y="73"/>
                  </a:lnTo>
                  <a:lnTo>
                    <a:pt x="102" y="147"/>
                  </a:lnTo>
                  <a:moveTo>
                    <a:pt x="176" y="73"/>
                  </a:moveTo>
                  <a:lnTo>
                    <a:pt x="0" y="73"/>
                  </a:lnTo>
                  <a:moveTo>
                    <a:pt x="146" y="103"/>
                  </a:moveTo>
                  <a:lnTo>
                    <a:pt x="72" y="176"/>
                  </a:lnTo>
                  <a:lnTo>
                    <a:pt x="146" y="249"/>
                  </a:lnTo>
                  <a:moveTo>
                    <a:pt x="72" y="176"/>
                  </a:moveTo>
                  <a:lnTo>
                    <a:pt x="248" y="176"/>
                  </a:lnTo>
                </a:path>
              </a:pathLst>
            </a:custGeom>
            <a:noFill/>
            <a:ln w="28575" cap="sq">
              <a:solidFill>
                <a:schemeClr val="bg1"/>
              </a:solidFill>
              <a:prstDash val="solid"/>
              <a:miter lim="800000"/>
              <a:headEnd/>
              <a:tailEnd/>
            </a:ln>
            <a:extLst/>
          </p:spPr>
          <p:txBody>
            <a:bodyPr vert="horz" wrap="square" lIns="89617" tIns="44808" rIns="89617" bIns="44808"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GB" sz="882"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Semilight"/>
                <a:ea typeface="+mn-ea"/>
                <a:cs typeface="+mn-cs"/>
              </a:endParaRPr>
            </a:p>
          </p:txBody>
        </p:sp>
      </p:grpSp>
      <p:grpSp>
        <p:nvGrpSpPr>
          <p:cNvPr id="11" name="Group 23">
            <a:extLst>
              <a:ext uri="{FF2B5EF4-FFF2-40B4-BE49-F238E27FC236}">
                <a16:creationId xmlns:a16="http://schemas.microsoft.com/office/drawing/2014/main" id="{1CEC6E4F-021A-4D7B-9277-248D61AAACEE}"/>
              </a:ext>
            </a:extLst>
          </p:cNvPr>
          <p:cNvGrpSpPr/>
          <p:nvPr/>
        </p:nvGrpSpPr>
        <p:grpSpPr>
          <a:xfrm>
            <a:off x="480882" y="4835163"/>
            <a:ext cx="2320752" cy="743824"/>
            <a:chOff x="601720" y="5505956"/>
            <a:chExt cx="2367288" cy="758739"/>
          </a:xfrm>
        </p:grpSpPr>
        <p:sp>
          <p:nvSpPr>
            <p:cNvPr id="53" name="Rectangle 12">
              <a:extLst>
                <a:ext uri="{FF2B5EF4-FFF2-40B4-BE49-F238E27FC236}">
                  <a16:creationId xmlns:a16="http://schemas.microsoft.com/office/drawing/2014/main" id="{EB94548A-FF4D-48BA-A273-FD7578F89922}"/>
                </a:ext>
              </a:extLst>
            </p:cNvPr>
            <p:cNvSpPr/>
            <p:nvPr/>
          </p:nvSpPr>
          <p:spPr bwMode="auto">
            <a:xfrm>
              <a:off x="601720" y="5505956"/>
              <a:ext cx="2367288" cy="75873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806439" tIns="143346" rIns="179183" bIns="143346"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13411" rtl="0" eaLnBrk="1" fontAlgn="base" latinLnBrk="0" hangingPunct="1">
                <a:lnSpc>
                  <a:spcPct val="90000"/>
                </a:lnSpc>
                <a:spcBef>
                  <a:spcPct val="0"/>
                </a:spcBef>
                <a:spcAft>
                  <a:spcPct val="0"/>
                </a:spcAft>
                <a:buClrTx/>
                <a:buSzTx/>
                <a:buFontTx/>
                <a:buNone/>
                <a:tabLst/>
                <a:defRPr/>
              </a:pPr>
              <a:r>
                <a:rPr kumimoji="0" lang="en-GB" sz="1568" b="0" i="0" u="none" strike="noStrike" kern="0" cap="none" spc="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Visual debug history</a:t>
              </a:r>
              <a:endParaRPr kumimoji="0" lang="en-GB" sz="156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54" name="Eye">
              <a:extLst>
                <a:ext uri="{FF2B5EF4-FFF2-40B4-BE49-F238E27FC236}">
                  <a16:creationId xmlns:a16="http://schemas.microsoft.com/office/drawing/2014/main" id="{5C340077-B88F-4443-BC1D-9BF54093D4CE}"/>
                </a:ext>
              </a:extLst>
            </p:cNvPr>
            <p:cNvSpPr>
              <a:spLocks noChangeAspect="1" noEditPoints="1"/>
            </p:cNvSpPr>
            <p:nvPr/>
          </p:nvSpPr>
          <p:spPr bwMode="auto">
            <a:xfrm>
              <a:off x="807661" y="5787155"/>
              <a:ext cx="411363" cy="227122"/>
            </a:xfrm>
            <a:custGeom>
              <a:avLst/>
              <a:gdLst>
                <a:gd name="T0" fmla="*/ 3 w 346"/>
                <a:gd name="T1" fmla="*/ 91 h 190"/>
                <a:gd name="T2" fmla="*/ 173 w 346"/>
                <a:gd name="T3" fmla="*/ 0 h 190"/>
                <a:gd name="T4" fmla="*/ 346 w 346"/>
                <a:gd name="T5" fmla="*/ 95 h 190"/>
                <a:gd name="T6" fmla="*/ 173 w 346"/>
                <a:gd name="T7" fmla="*/ 190 h 190"/>
                <a:gd name="T8" fmla="*/ 6 w 346"/>
                <a:gd name="T9" fmla="*/ 102 h 190"/>
                <a:gd name="T10" fmla="*/ 0 w 346"/>
                <a:gd name="T11" fmla="*/ 95 h 190"/>
                <a:gd name="T12" fmla="*/ 3 w 346"/>
                <a:gd name="T13" fmla="*/ 91 h 190"/>
                <a:gd name="T14" fmla="*/ 173 w 346"/>
                <a:gd name="T15" fmla="*/ 0 h 190"/>
                <a:gd name="T16" fmla="*/ 73 w 346"/>
                <a:gd name="T17" fmla="*/ 95 h 190"/>
                <a:gd name="T18" fmla="*/ 173 w 346"/>
                <a:gd name="T19" fmla="*/ 190 h 190"/>
                <a:gd name="T20" fmla="*/ 273 w 346"/>
                <a:gd name="T21" fmla="*/ 95 h 190"/>
                <a:gd name="T22" fmla="*/ 173 w 346"/>
                <a:gd name="T23" fmla="*/ 0 h 190"/>
                <a:gd name="T24" fmla="*/ 173 w 346"/>
                <a:gd name="T25" fmla="*/ 56 h 190"/>
                <a:gd name="T26" fmla="*/ 134 w 346"/>
                <a:gd name="T27" fmla="*/ 95 h 190"/>
                <a:gd name="T28" fmla="*/ 173 w 346"/>
                <a:gd name="T29" fmla="*/ 135 h 190"/>
                <a:gd name="T30" fmla="*/ 213 w 346"/>
                <a:gd name="T31" fmla="*/ 95 h 190"/>
                <a:gd name="T32" fmla="*/ 173 w 346"/>
                <a:gd name="T33" fmla="*/ 56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6" h="190">
                  <a:moveTo>
                    <a:pt x="3" y="91"/>
                  </a:moveTo>
                  <a:cubicBezTo>
                    <a:pt x="17" y="73"/>
                    <a:pt x="77" y="0"/>
                    <a:pt x="173" y="0"/>
                  </a:cubicBezTo>
                  <a:cubicBezTo>
                    <a:pt x="283" y="0"/>
                    <a:pt x="346" y="95"/>
                    <a:pt x="346" y="95"/>
                  </a:cubicBezTo>
                  <a:cubicBezTo>
                    <a:pt x="346" y="95"/>
                    <a:pt x="283" y="190"/>
                    <a:pt x="173" y="190"/>
                  </a:cubicBezTo>
                  <a:cubicBezTo>
                    <a:pt x="82" y="190"/>
                    <a:pt x="23" y="125"/>
                    <a:pt x="6" y="102"/>
                  </a:cubicBezTo>
                  <a:cubicBezTo>
                    <a:pt x="2" y="98"/>
                    <a:pt x="0" y="95"/>
                    <a:pt x="0" y="95"/>
                  </a:cubicBezTo>
                  <a:cubicBezTo>
                    <a:pt x="0" y="95"/>
                    <a:pt x="1" y="94"/>
                    <a:pt x="3" y="91"/>
                  </a:cubicBezTo>
                  <a:close/>
                  <a:moveTo>
                    <a:pt x="173" y="0"/>
                  </a:moveTo>
                  <a:cubicBezTo>
                    <a:pt x="118" y="0"/>
                    <a:pt x="73" y="42"/>
                    <a:pt x="73" y="95"/>
                  </a:cubicBezTo>
                  <a:cubicBezTo>
                    <a:pt x="73" y="148"/>
                    <a:pt x="118" y="190"/>
                    <a:pt x="173" y="190"/>
                  </a:cubicBezTo>
                  <a:cubicBezTo>
                    <a:pt x="228" y="190"/>
                    <a:pt x="273" y="148"/>
                    <a:pt x="273" y="95"/>
                  </a:cubicBezTo>
                  <a:cubicBezTo>
                    <a:pt x="273" y="42"/>
                    <a:pt x="228" y="0"/>
                    <a:pt x="173" y="0"/>
                  </a:cubicBezTo>
                  <a:close/>
                  <a:moveTo>
                    <a:pt x="173" y="56"/>
                  </a:moveTo>
                  <a:cubicBezTo>
                    <a:pt x="151" y="56"/>
                    <a:pt x="134" y="73"/>
                    <a:pt x="134" y="95"/>
                  </a:cubicBezTo>
                  <a:cubicBezTo>
                    <a:pt x="134" y="117"/>
                    <a:pt x="151" y="135"/>
                    <a:pt x="173" y="135"/>
                  </a:cubicBezTo>
                  <a:cubicBezTo>
                    <a:pt x="195" y="135"/>
                    <a:pt x="213" y="117"/>
                    <a:pt x="213" y="95"/>
                  </a:cubicBezTo>
                  <a:cubicBezTo>
                    <a:pt x="213" y="73"/>
                    <a:pt x="195" y="56"/>
                    <a:pt x="173" y="56"/>
                  </a:cubicBezTo>
                  <a:close/>
                </a:path>
              </a:pathLst>
            </a:custGeom>
            <a:noFill/>
            <a:ln w="285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GB" sz="882"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Semilight"/>
                <a:ea typeface="+mn-ea"/>
                <a:cs typeface="+mn-cs"/>
              </a:endParaRPr>
            </a:p>
          </p:txBody>
        </p:sp>
      </p:grpSp>
      <p:grpSp>
        <p:nvGrpSpPr>
          <p:cNvPr id="12" name="Group 65">
            <a:extLst>
              <a:ext uri="{FF2B5EF4-FFF2-40B4-BE49-F238E27FC236}">
                <a16:creationId xmlns:a16="http://schemas.microsoft.com/office/drawing/2014/main" id="{FAF9C7C9-C907-4394-9026-C151EC9A8854}"/>
              </a:ext>
            </a:extLst>
          </p:cNvPr>
          <p:cNvGrpSpPr/>
          <p:nvPr/>
        </p:nvGrpSpPr>
        <p:grpSpPr>
          <a:xfrm>
            <a:off x="3319411" y="4464145"/>
            <a:ext cx="1320348" cy="1114842"/>
            <a:chOff x="3585591" y="4952685"/>
            <a:chExt cx="1346824" cy="1137197"/>
          </a:xfrm>
        </p:grpSpPr>
        <p:sp>
          <p:nvSpPr>
            <p:cNvPr id="51" name="Rectangle 35">
              <a:extLst>
                <a:ext uri="{FF2B5EF4-FFF2-40B4-BE49-F238E27FC236}">
                  <a16:creationId xmlns:a16="http://schemas.microsoft.com/office/drawing/2014/main" id="{9394B161-AA4B-490D-8472-387BD3EE1D67}"/>
                </a:ext>
              </a:extLst>
            </p:cNvPr>
            <p:cNvSpPr/>
            <p:nvPr/>
          </p:nvSpPr>
          <p:spPr bwMode="auto">
            <a:xfrm>
              <a:off x="3585591" y="4952685"/>
              <a:ext cx="1346824" cy="1137197"/>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143346" rIns="0" bIns="143346"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13411" rtl="0" eaLnBrk="1" fontAlgn="base" latinLnBrk="0" hangingPunct="1">
                <a:lnSpc>
                  <a:spcPct val="90000"/>
                </a:lnSpc>
                <a:spcBef>
                  <a:spcPct val="0"/>
                </a:spcBef>
                <a:spcAft>
                  <a:spcPct val="0"/>
                </a:spcAft>
                <a:buClrTx/>
                <a:buSzTx/>
                <a:buFontTx/>
                <a:buNone/>
                <a:tabLst/>
                <a:defRPr/>
              </a:pPr>
              <a:r>
                <a:rPr kumimoji="0" lang="en-GB" sz="1568"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rPr>
                <a:t>Database</a:t>
              </a:r>
              <a:endParaRPr kumimoji="0" lang="en-GB" sz="156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pic>
          <p:nvPicPr>
            <p:cNvPr id="52" name="Picture 2" descr="Image result for azure cosmos db icon">
              <a:hlinkClick r:id="rId4"/>
              <a:extLst>
                <a:ext uri="{FF2B5EF4-FFF2-40B4-BE49-F238E27FC236}">
                  <a16:creationId xmlns:a16="http://schemas.microsoft.com/office/drawing/2014/main" id="{72317771-4B6E-4C57-9D33-F51E0F46566A}"/>
                </a:ext>
              </a:extLst>
            </p:cNvPr>
            <p:cNvPicPr>
              <a:picLocks noChangeAspect="1" noChangeArrowheads="1"/>
            </p:cNvPicPr>
            <p:nvPr/>
          </p:nvPicPr>
          <p:blipFill>
            <a:blip r:embed="rId5" cstate="print">
              <a:extLst>
                <a:ext uri="{BEBA8EAE-BF5A-486C-A8C5-ECC9F3942E4B}">
                  <a14:imgProps xmlns:a14="http://schemas.microsoft.com/office/drawing/2010/main">
                    <a14:imgLayer r:embed="rId6">
                      <a14:imgEffect>
                        <a14:brightnessContrast bright="100000" contrast="100000"/>
                      </a14:imgEffect>
                    </a14:imgLayer>
                  </a14:imgProps>
                </a:ext>
                <a:ext uri="{28A0092B-C50C-407E-A947-70E740481C1C}">
                  <a14:useLocalDpi xmlns:a14="http://schemas.microsoft.com/office/drawing/2010/main"/>
                </a:ext>
              </a:extLst>
            </a:blip>
            <a:srcRect/>
            <a:stretch>
              <a:fillRect/>
            </a:stretch>
          </p:blipFill>
          <p:spPr bwMode="auto">
            <a:xfrm>
              <a:off x="3824828" y="5517841"/>
              <a:ext cx="813467" cy="42707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oup 66">
            <a:extLst>
              <a:ext uri="{FF2B5EF4-FFF2-40B4-BE49-F238E27FC236}">
                <a16:creationId xmlns:a16="http://schemas.microsoft.com/office/drawing/2014/main" id="{B6CC29BD-1BA0-4D60-8D53-58D4E94823F8}"/>
              </a:ext>
            </a:extLst>
          </p:cNvPr>
          <p:cNvGrpSpPr/>
          <p:nvPr/>
        </p:nvGrpSpPr>
        <p:grpSpPr>
          <a:xfrm>
            <a:off x="4737512" y="4464145"/>
            <a:ext cx="1320348" cy="1114842"/>
            <a:chOff x="5005810" y="4952685"/>
            <a:chExt cx="1346824" cy="1137197"/>
          </a:xfrm>
        </p:grpSpPr>
        <p:sp>
          <p:nvSpPr>
            <p:cNvPr id="49" name="Rectangle 36">
              <a:extLst>
                <a:ext uri="{FF2B5EF4-FFF2-40B4-BE49-F238E27FC236}">
                  <a16:creationId xmlns:a16="http://schemas.microsoft.com/office/drawing/2014/main" id="{5F199C7C-831B-4682-B664-9105C408E312}"/>
                </a:ext>
              </a:extLst>
            </p:cNvPr>
            <p:cNvSpPr/>
            <p:nvPr/>
          </p:nvSpPr>
          <p:spPr bwMode="auto">
            <a:xfrm>
              <a:off x="5005810" y="4952685"/>
              <a:ext cx="1346824" cy="1137197"/>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143346" rIns="0" bIns="143346"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13411" rtl="0" eaLnBrk="1" fontAlgn="base" latinLnBrk="0" hangingPunct="1">
                <a:lnSpc>
                  <a:spcPct val="90000"/>
                </a:lnSpc>
                <a:spcBef>
                  <a:spcPct val="0"/>
                </a:spcBef>
                <a:spcAft>
                  <a:spcPct val="0"/>
                </a:spcAft>
                <a:buClrTx/>
                <a:buSzTx/>
                <a:buFontTx/>
                <a:buNone/>
                <a:tabLst/>
                <a:defRPr/>
              </a:pPr>
              <a:r>
                <a:rPr kumimoji="0" lang="en-GB" sz="1568"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rPr>
                <a:t>Storage</a:t>
              </a:r>
              <a:endParaRPr kumimoji="0" lang="en-GB" sz="156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pic>
          <p:nvPicPr>
            <p:cNvPr id="50" name="Picture 41">
              <a:hlinkClick r:id="rId7"/>
              <a:extLst>
                <a:ext uri="{FF2B5EF4-FFF2-40B4-BE49-F238E27FC236}">
                  <a16:creationId xmlns:a16="http://schemas.microsoft.com/office/drawing/2014/main" id="{3973A744-D106-41F6-94A8-41977AF97882}"/>
                </a:ext>
              </a:extLst>
            </p:cNvPr>
            <p:cNvPicPr>
              <a:picLocks noChangeAspect="1"/>
            </p:cNvPicPr>
            <p:nvPr/>
          </p:nvPicPr>
          <p:blipFill>
            <a:blip r:embed="rId8" cstate="print">
              <a:biLevel thresh="25000"/>
              <a:extLst>
                <a:ext uri="{28A0092B-C50C-407E-A947-70E740481C1C}">
                  <a14:useLocalDpi xmlns:a14="http://schemas.microsoft.com/office/drawing/2010/main"/>
                </a:ext>
              </a:extLst>
            </a:blip>
            <a:stretch>
              <a:fillRect/>
            </a:stretch>
          </p:blipFill>
          <p:spPr>
            <a:xfrm>
              <a:off x="5434326" y="5517841"/>
              <a:ext cx="489792" cy="424620"/>
            </a:xfrm>
            <a:prstGeom prst="rect">
              <a:avLst/>
            </a:prstGeom>
          </p:spPr>
        </p:pic>
      </p:grpSp>
      <p:grpSp>
        <p:nvGrpSpPr>
          <p:cNvPr id="14" name="Group 70">
            <a:extLst>
              <a:ext uri="{FF2B5EF4-FFF2-40B4-BE49-F238E27FC236}">
                <a16:creationId xmlns:a16="http://schemas.microsoft.com/office/drawing/2014/main" id="{20E09794-A921-419D-9751-47176AB9C44D}"/>
              </a:ext>
            </a:extLst>
          </p:cNvPr>
          <p:cNvGrpSpPr/>
          <p:nvPr/>
        </p:nvGrpSpPr>
        <p:grpSpPr>
          <a:xfrm>
            <a:off x="7590384" y="4464145"/>
            <a:ext cx="1320348" cy="1114842"/>
            <a:chOff x="10686688" y="4952685"/>
            <a:chExt cx="1346824" cy="1137197"/>
          </a:xfrm>
        </p:grpSpPr>
        <p:sp>
          <p:nvSpPr>
            <p:cNvPr id="47" name="Rectangle 39">
              <a:extLst>
                <a:ext uri="{FF2B5EF4-FFF2-40B4-BE49-F238E27FC236}">
                  <a16:creationId xmlns:a16="http://schemas.microsoft.com/office/drawing/2014/main" id="{46FAE3BB-1EF7-4909-8479-8B84150E2772}"/>
                </a:ext>
              </a:extLst>
            </p:cNvPr>
            <p:cNvSpPr/>
            <p:nvPr/>
          </p:nvSpPr>
          <p:spPr bwMode="auto">
            <a:xfrm>
              <a:off x="10686688" y="4952685"/>
              <a:ext cx="1346824" cy="1137197"/>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143346" rIns="0" bIns="143346"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13411" rtl="0" eaLnBrk="1" fontAlgn="base" latinLnBrk="0" hangingPunct="1">
                <a:lnSpc>
                  <a:spcPct val="90000"/>
                </a:lnSpc>
                <a:spcBef>
                  <a:spcPct val="0"/>
                </a:spcBef>
                <a:spcAft>
                  <a:spcPct val="0"/>
                </a:spcAft>
                <a:buClrTx/>
                <a:buSzTx/>
                <a:buFontTx/>
                <a:buNone/>
                <a:tabLst/>
                <a:defRPr/>
              </a:pPr>
              <a:r>
                <a:rPr kumimoji="0" lang="en-GB" sz="1568"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rPr>
                <a:t>Intelligence</a:t>
              </a:r>
              <a:endParaRPr kumimoji="0" lang="en-GB" sz="156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pic>
          <p:nvPicPr>
            <p:cNvPr id="48" name="Picture 6" descr="Related image">
              <a:hlinkClick r:id="rId9"/>
              <a:extLst>
                <a:ext uri="{FF2B5EF4-FFF2-40B4-BE49-F238E27FC236}">
                  <a16:creationId xmlns:a16="http://schemas.microsoft.com/office/drawing/2014/main" id="{E6A504A8-0CC5-4F46-9AC2-0234D61E015E}"/>
                </a:ext>
              </a:extLst>
            </p:cNvPr>
            <p:cNvPicPr>
              <a:picLocks noChangeAspect="1" noChangeArrowheads="1"/>
            </p:cNvPicPr>
            <p:nvPr/>
          </p:nvPicPr>
          <p:blipFill rotWithShape="1">
            <a:blip r:embed="rId10" cstate="print">
              <a:biLevel thresh="25000"/>
              <a:extLst>
                <a:ext uri="{28A0092B-C50C-407E-A947-70E740481C1C}">
                  <a14:useLocalDpi xmlns:a14="http://schemas.microsoft.com/office/drawing/2010/main"/>
                </a:ext>
              </a:extLst>
            </a:blip>
            <a:srcRect/>
            <a:stretch/>
          </p:blipFill>
          <p:spPr bwMode="auto">
            <a:xfrm>
              <a:off x="11077236" y="5541647"/>
              <a:ext cx="565728" cy="38943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oup 69">
            <a:extLst>
              <a:ext uri="{FF2B5EF4-FFF2-40B4-BE49-F238E27FC236}">
                <a16:creationId xmlns:a16="http://schemas.microsoft.com/office/drawing/2014/main" id="{3D8F0462-1F94-4C18-997B-8FFE5B66D129}"/>
              </a:ext>
            </a:extLst>
          </p:cNvPr>
          <p:cNvGrpSpPr/>
          <p:nvPr/>
        </p:nvGrpSpPr>
        <p:grpSpPr>
          <a:xfrm>
            <a:off x="6172283" y="4464145"/>
            <a:ext cx="1320348" cy="1114842"/>
            <a:chOff x="9266469" y="4952685"/>
            <a:chExt cx="1346824" cy="1137197"/>
          </a:xfrm>
        </p:grpSpPr>
        <p:sp>
          <p:nvSpPr>
            <p:cNvPr id="45" name="Rectangle 34">
              <a:extLst>
                <a:ext uri="{FF2B5EF4-FFF2-40B4-BE49-F238E27FC236}">
                  <a16:creationId xmlns:a16="http://schemas.microsoft.com/office/drawing/2014/main" id="{2A49B0BA-1DA2-4636-BF4D-32B276BEFED7}"/>
                </a:ext>
              </a:extLst>
            </p:cNvPr>
            <p:cNvSpPr/>
            <p:nvPr/>
          </p:nvSpPr>
          <p:spPr bwMode="auto">
            <a:xfrm>
              <a:off x="9266469" y="4952685"/>
              <a:ext cx="1346824" cy="1137197"/>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143346" rIns="0" bIns="143346"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13411" rtl="0" eaLnBrk="1" fontAlgn="base" latinLnBrk="0" hangingPunct="1">
                <a:lnSpc>
                  <a:spcPct val="90000"/>
                </a:lnSpc>
                <a:spcBef>
                  <a:spcPct val="0"/>
                </a:spcBef>
                <a:spcAft>
                  <a:spcPct val="0"/>
                </a:spcAft>
                <a:buClrTx/>
                <a:buSzTx/>
                <a:buFontTx/>
                <a:buNone/>
                <a:tabLst/>
                <a:defRPr/>
              </a:pPr>
              <a:r>
                <a:rPr kumimoji="0" lang="en-GB" sz="1568"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rPr>
                <a:t>Analytics</a:t>
              </a:r>
              <a:endParaRPr kumimoji="0" lang="en-GB" sz="156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pic>
          <p:nvPicPr>
            <p:cNvPr id="46" name="Picture 8" descr="Image result for azure stream analytics icon">
              <a:hlinkClick r:id="rId11"/>
              <a:extLst>
                <a:ext uri="{FF2B5EF4-FFF2-40B4-BE49-F238E27FC236}">
                  <a16:creationId xmlns:a16="http://schemas.microsoft.com/office/drawing/2014/main" id="{FC677BA8-4197-4CFA-B89F-F4229C95B74E}"/>
                </a:ext>
              </a:extLst>
            </p:cNvPr>
            <p:cNvPicPr>
              <a:picLocks noChangeAspect="1" noChangeArrowheads="1"/>
            </p:cNvPicPr>
            <p:nvPr/>
          </p:nvPicPr>
          <p:blipFill rotWithShape="1">
            <a:blip r:embed="rId12" cstate="print">
              <a:biLevel thresh="25000"/>
              <a:extLst>
                <a:ext uri="{28A0092B-C50C-407E-A947-70E740481C1C}">
                  <a14:useLocalDpi xmlns:a14="http://schemas.microsoft.com/office/drawing/2010/main"/>
                </a:ext>
              </a:extLst>
            </a:blip>
            <a:srcRect t="7228" b="7991"/>
            <a:stretch/>
          </p:blipFill>
          <p:spPr bwMode="auto">
            <a:xfrm>
              <a:off x="9666077" y="5493995"/>
              <a:ext cx="547608" cy="46427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Group 68">
            <a:extLst>
              <a:ext uri="{FF2B5EF4-FFF2-40B4-BE49-F238E27FC236}">
                <a16:creationId xmlns:a16="http://schemas.microsoft.com/office/drawing/2014/main" id="{5ECB7D50-C4A8-4230-9487-942327416754}"/>
              </a:ext>
            </a:extLst>
          </p:cNvPr>
          <p:cNvGrpSpPr/>
          <p:nvPr/>
        </p:nvGrpSpPr>
        <p:grpSpPr>
          <a:xfrm>
            <a:off x="10440930" y="4464145"/>
            <a:ext cx="1320348" cy="1114842"/>
            <a:chOff x="7846249" y="4952685"/>
            <a:chExt cx="1346824" cy="1137197"/>
          </a:xfrm>
        </p:grpSpPr>
        <p:sp>
          <p:nvSpPr>
            <p:cNvPr id="43" name="Rectangle 37">
              <a:extLst>
                <a:ext uri="{FF2B5EF4-FFF2-40B4-BE49-F238E27FC236}">
                  <a16:creationId xmlns:a16="http://schemas.microsoft.com/office/drawing/2014/main" id="{01894BD1-3485-442C-8FE7-528E265052A6}"/>
                </a:ext>
              </a:extLst>
            </p:cNvPr>
            <p:cNvSpPr/>
            <p:nvPr/>
          </p:nvSpPr>
          <p:spPr bwMode="auto">
            <a:xfrm>
              <a:off x="7846249" y="4952685"/>
              <a:ext cx="1346824" cy="1137197"/>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143346" rIns="0" bIns="143346"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13411" rtl="0" eaLnBrk="1" fontAlgn="base" latinLnBrk="0" hangingPunct="1">
                <a:lnSpc>
                  <a:spcPct val="90000"/>
                </a:lnSpc>
                <a:spcBef>
                  <a:spcPct val="0"/>
                </a:spcBef>
                <a:spcAft>
                  <a:spcPct val="0"/>
                </a:spcAft>
                <a:buClrTx/>
                <a:buSzTx/>
                <a:buFontTx/>
                <a:buNone/>
                <a:tabLst/>
                <a:defRPr/>
              </a:pPr>
              <a:r>
                <a:rPr kumimoji="0" lang="en-GB" sz="1568"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rPr>
                <a:t>IoT</a:t>
              </a:r>
              <a:endParaRPr kumimoji="0" lang="en-GB" sz="156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pic>
          <p:nvPicPr>
            <p:cNvPr id="44" name="Picture 10" descr="Image result for azure IoT icon">
              <a:hlinkClick r:id="rId13"/>
              <a:extLst>
                <a:ext uri="{FF2B5EF4-FFF2-40B4-BE49-F238E27FC236}">
                  <a16:creationId xmlns:a16="http://schemas.microsoft.com/office/drawing/2014/main" id="{438C95F1-36C6-44A7-B143-54721927BBDA}"/>
                </a:ext>
              </a:extLst>
            </p:cNvPr>
            <p:cNvPicPr>
              <a:picLocks noChangeAspect="1" noChangeArrowheads="1"/>
            </p:cNvPicPr>
            <p:nvPr/>
          </p:nvPicPr>
          <p:blipFill rotWithShape="1">
            <a:blip r:embed="rId14" cstate="print">
              <a:biLevel thresh="25000"/>
              <a:extLst>
                <a:ext uri="{28A0092B-C50C-407E-A947-70E740481C1C}">
                  <a14:useLocalDpi xmlns:a14="http://schemas.microsoft.com/office/drawing/2010/main"/>
                </a:ext>
              </a:extLst>
            </a:blip>
            <a:srcRect/>
            <a:stretch/>
          </p:blipFill>
          <p:spPr bwMode="auto">
            <a:xfrm>
              <a:off x="8313003" y="5523738"/>
              <a:ext cx="413316" cy="4043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oup 67">
            <a:extLst>
              <a:ext uri="{FF2B5EF4-FFF2-40B4-BE49-F238E27FC236}">
                <a16:creationId xmlns:a16="http://schemas.microsoft.com/office/drawing/2014/main" id="{996CFDEA-9096-4A76-A348-7A1C8F7B9605}"/>
              </a:ext>
            </a:extLst>
          </p:cNvPr>
          <p:cNvGrpSpPr/>
          <p:nvPr/>
        </p:nvGrpSpPr>
        <p:grpSpPr>
          <a:xfrm>
            <a:off x="9022829" y="4464145"/>
            <a:ext cx="1320348" cy="1114842"/>
            <a:chOff x="6426030" y="4952685"/>
            <a:chExt cx="1346824" cy="1137197"/>
          </a:xfrm>
        </p:grpSpPr>
        <p:sp>
          <p:nvSpPr>
            <p:cNvPr id="41" name="Rectangle 38">
              <a:extLst>
                <a:ext uri="{FF2B5EF4-FFF2-40B4-BE49-F238E27FC236}">
                  <a16:creationId xmlns:a16="http://schemas.microsoft.com/office/drawing/2014/main" id="{98B8E2F0-428C-4D19-ACED-321431CF5662}"/>
                </a:ext>
              </a:extLst>
            </p:cNvPr>
            <p:cNvSpPr/>
            <p:nvPr/>
          </p:nvSpPr>
          <p:spPr bwMode="auto">
            <a:xfrm>
              <a:off x="6426030" y="4952685"/>
              <a:ext cx="1346824" cy="1137197"/>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143346" rIns="0" bIns="143346"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13411" rtl="0" eaLnBrk="1" fontAlgn="base" latinLnBrk="0" hangingPunct="1">
                <a:lnSpc>
                  <a:spcPct val="90000"/>
                </a:lnSpc>
                <a:spcBef>
                  <a:spcPct val="0"/>
                </a:spcBef>
                <a:spcAft>
                  <a:spcPct val="0"/>
                </a:spcAft>
                <a:buClrTx/>
                <a:buSzTx/>
                <a:buFontTx/>
                <a:buNone/>
                <a:tabLst/>
                <a:defRPr/>
              </a:pPr>
              <a:r>
                <a:rPr kumimoji="0" lang="en-GB" sz="1568"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rPr>
                <a:t>Security</a:t>
              </a:r>
              <a:endParaRPr kumimoji="0" lang="en-GB" sz="156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pic>
          <p:nvPicPr>
            <p:cNvPr id="42" name="Picture 12" descr="Image result for azure active directory icon">
              <a:hlinkClick r:id="rId15"/>
              <a:extLst>
                <a:ext uri="{FF2B5EF4-FFF2-40B4-BE49-F238E27FC236}">
                  <a16:creationId xmlns:a16="http://schemas.microsoft.com/office/drawing/2014/main" id="{5E3D22DB-A577-4DC7-8CB1-DE4A52754889}"/>
                </a:ext>
              </a:extLst>
            </p:cNvPr>
            <p:cNvPicPr>
              <a:picLocks noChangeAspect="1" noChangeArrowheads="1"/>
            </p:cNvPicPr>
            <p:nvPr/>
          </p:nvPicPr>
          <p:blipFill>
            <a:blip r:embed="rId16" cstate="print">
              <a:biLevel thresh="50000"/>
              <a:extLst>
                <a:ext uri="{28A0092B-C50C-407E-A947-70E740481C1C}">
                  <a14:useLocalDpi xmlns:a14="http://schemas.microsoft.com/office/drawing/2010/main"/>
                </a:ext>
              </a:extLst>
            </a:blip>
            <a:srcRect/>
            <a:stretch>
              <a:fillRect/>
            </a:stretch>
          </p:blipFill>
          <p:spPr bwMode="auto">
            <a:xfrm>
              <a:off x="6872820" y="5505031"/>
              <a:ext cx="453241" cy="453241"/>
            </a:xfrm>
            <a:prstGeom prst="rect">
              <a:avLst/>
            </a:prstGeom>
            <a:noFill/>
            <a:extLst>
              <a:ext uri="{909E8E84-426E-40DD-AFC4-6F175D3DCCD1}">
                <a14:hiddenFill xmlns:a14="http://schemas.microsoft.com/office/drawing/2010/main">
                  <a:solidFill>
                    <a:srgbClr val="FFFFFF"/>
                  </a:solidFill>
                </a14:hiddenFill>
              </a:ext>
            </a:extLst>
          </p:spPr>
        </p:pic>
      </p:grpSp>
      <p:sp>
        <p:nvSpPr>
          <p:cNvPr id="18" name="Rectangle 25">
            <a:extLst>
              <a:ext uri="{FF2B5EF4-FFF2-40B4-BE49-F238E27FC236}">
                <a16:creationId xmlns:a16="http://schemas.microsoft.com/office/drawing/2014/main" id="{44B50CB9-F389-4988-96F3-7A680AC36FF4}"/>
              </a:ext>
            </a:extLst>
          </p:cNvPr>
          <p:cNvSpPr/>
          <p:nvPr/>
        </p:nvSpPr>
        <p:spPr bwMode="auto">
          <a:xfrm>
            <a:off x="9022829" y="1700725"/>
            <a:ext cx="2738449" cy="59359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23318" tIns="146243" rIns="182802" bIns="146243"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1946" rtl="0" eaLnBrk="1" fontAlgn="base" latinLnBrk="0" hangingPunct="1">
              <a:lnSpc>
                <a:spcPct val="90000"/>
              </a:lnSpc>
              <a:spcBef>
                <a:spcPct val="0"/>
              </a:spcBef>
              <a:spcAft>
                <a:spcPct val="0"/>
              </a:spcAft>
              <a:buClrTx/>
              <a:buSzTx/>
              <a:buFontTx/>
              <a:buNone/>
              <a:tabLst/>
              <a:defRPr/>
            </a:pPr>
            <a:r>
              <a:rPr kumimoji="0" lang="en-GB" sz="1961" b="1" i="0" u="none" strike="noStrike" kern="1200" cap="none" spc="0" normalizeH="0" baseline="0" noProof="0">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rPr>
              <a:t>Logic Apps</a:t>
            </a:r>
            <a:endParaRPr kumimoji="0" lang="en-GB" sz="1961"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endParaRPr>
          </a:p>
        </p:txBody>
      </p:sp>
      <p:sp>
        <p:nvSpPr>
          <p:cNvPr id="19" name="Rectangle 26">
            <a:extLst>
              <a:ext uri="{FF2B5EF4-FFF2-40B4-BE49-F238E27FC236}">
                <a16:creationId xmlns:a16="http://schemas.microsoft.com/office/drawing/2014/main" id="{4C74B885-E590-4BFF-871E-47BDF5E04F6E}"/>
              </a:ext>
            </a:extLst>
          </p:cNvPr>
          <p:cNvSpPr/>
          <p:nvPr/>
        </p:nvSpPr>
        <p:spPr bwMode="auto">
          <a:xfrm>
            <a:off x="9022829" y="2294315"/>
            <a:ext cx="2738449" cy="2086646"/>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02" tIns="146243" rIns="182802" bIns="146243"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13874" rtl="0" eaLnBrk="1" fontAlgn="auto" latinLnBrk="0" hangingPunct="1">
              <a:lnSpc>
                <a:spcPct val="90000"/>
              </a:lnSpc>
              <a:spcBef>
                <a:spcPts val="0"/>
              </a:spcBef>
              <a:spcAft>
                <a:spcPts val="588"/>
              </a:spcAft>
              <a:buClrTx/>
              <a:buSzTx/>
              <a:buFontTx/>
              <a:buNone/>
              <a:tabLst/>
              <a:defRPr/>
            </a:pPr>
            <a:r>
              <a:rPr kumimoji="0" lang="en-GB" sz="1567" b="0" i="0" u="none" strike="noStrike" kern="1200" cap="none" spc="0" normalizeH="0" baseline="0" noProof="0">
                <a:ln>
                  <a:noFill/>
                </a:ln>
                <a:gradFill>
                  <a:gsLst>
                    <a:gs pos="0">
                      <a:srgbClr val="1A1A1A"/>
                    </a:gs>
                    <a:gs pos="85000">
                      <a:srgbClr val="1A1A1A"/>
                    </a:gs>
                  </a:gsLst>
                  <a:lin ang="16200000" scaled="1"/>
                </a:gradFill>
                <a:effectLst/>
                <a:uLnTx/>
                <a:uFillTx/>
                <a:latin typeface="Segoe UI" panose="020B0502040204020203" pitchFamily="34" charset="0"/>
                <a:ea typeface="+mn-ea"/>
                <a:cs typeface="Segoe UI" panose="020B0502040204020203" pitchFamily="34" charset="0"/>
              </a:rPr>
              <a:t>Design workflows and orchestrate processes</a:t>
            </a:r>
            <a:endParaRPr kumimoji="0" lang="en-GB" sz="1567" b="0" i="0" u="none" strike="noStrike" kern="1200" cap="none" spc="0" normalizeH="0" baseline="0" noProof="0" dirty="0">
              <a:ln>
                <a:noFill/>
              </a:ln>
              <a:gradFill>
                <a:gsLst>
                  <a:gs pos="0">
                    <a:srgbClr val="1A1A1A"/>
                  </a:gs>
                  <a:gs pos="85000">
                    <a:srgbClr val="1A1A1A"/>
                  </a:gs>
                </a:gsLst>
                <a:lin ang="16200000" scaled="1"/>
              </a:gradFill>
              <a:effectLst/>
              <a:uLnTx/>
              <a:uFillTx/>
              <a:latin typeface="Segoe UI" panose="020B0502040204020203" pitchFamily="34" charset="0"/>
              <a:ea typeface="+mn-ea"/>
              <a:cs typeface="Segoe UI" panose="020B0502040204020203" pitchFamily="34" charset="0"/>
            </a:endParaRPr>
          </a:p>
        </p:txBody>
      </p:sp>
      <p:grpSp>
        <p:nvGrpSpPr>
          <p:cNvPr id="20" name="Group 27">
            <a:extLst>
              <a:ext uri="{FF2B5EF4-FFF2-40B4-BE49-F238E27FC236}">
                <a16:creationId xmlns:a16="http://schemas.microsoft.com/office/drawing/2014/main" id="{C6D78602-2EA4-47AA-9B83-0E3BF801A738}"/>
              </a:ext>
            </a:extLst>
          </p:cNvPr>
          <p:cNvGrpSpPr/>
          <p:nvPr/>
        </p:nvGrpSpPr>
        <p:grpSpPr>
          <a:xfrm>
            <a:off x="9231355" y="1867057"/>
            <a:ext cx="489221" cy="267905"/>
            <a:chOff x="7712710" y="2866532"/>
            <a:chExt cx="900970" cy="493385"/>
          </a:xfrm>
        </p:grpSpPr>
        <p:sp>
          <p:nvSpPr>
            <p:cNvPr id="35" name="Rectangle 28">
              <a:extLst>
                <a:ext uri="{FF2B5EF4-FFF2-40B4-BE49-F238E27FC236}">
                  <a16:creationId xmlns:a16="http://schemas.microsoft.com/office/drawing/2014/main" id="{06D8050C-9579-4249-BFA9-EA5079CA4465}"/>
                </a:ext>
              </a:extLst>
            </p:cNvPr>
            <p:cNvSpPr/>
            <p:nvPr/>
          </p:nvSpPr>
          <p:spPr bwMode="auto">
            <a:xfrm>
              <a:off x="8088848" y="2869853"/>
              <a:ext cx="148000" cy="148000"/>
            </a:xfrm>
            <a:prstGeom prst="rect">
              <a:avLst/>
            </a:prstGeom>
            <a:no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183" tIns="143346" rIns="179183" bIns="143346"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13411" rtl="0" eaLnBrk="1" fontAlgn="base" latinLnBrk="0" hangingPunct="1">
                <a:lnSpc>
                  <a:spcPct val="90000"/>
                </a:lnSpc>
                <a:spcBef>
                  <a:spcPct val="0"/>
                </a:spcBef>
                <a:spcAft>
                  <a:spcPct val="0"/>
                </a:spcAft>
                <a:buClrTx/>
                <a:buSzTx/>
                <a:buFontTx/>
                <a:buNone/>
                <a:tabLst/>
                <a:defRPr/>
              </a:pPr>
              <a:endParaRPr kumimoji="0" lang="en-GB"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6" name="Rectangle 29">
              <a:extLst>
                <a:ext uri="{FF2B5EF4-FFF2-40B4-BE49-F238E27FC236}">
                  <a16:creationId xmlns:a16="http://schemas.microsoft.com/office/drawing/2014/main" id="{0D5B5B6C-BEBD-4485-A424-BCB1E9043756}"/>
                </a:ext>
              </a:extLst>
            </p:cNvPr>
            <p:cNvSpPr/>
            <p:nvPr/>
          </p:nvSpPr>
          <p:spPr bwMode="auto">
            <a:xfrm>
              <a:off x="8263038" y="3207942"/>
              <a:ext cx="148000" cy="148000"/>
            </a:xfrm>
            <a:prstGeom prst="rect">
              <a:avLst/>
            </a:prstGeom>
            <a:no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183" tIns="143346" rIns="179183" bIns="143346"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13411" rtl="0" eaLnBrk="1" fontAlgn="base" latinLnBrk="0" hangingPunct="1">
                <a:lnSpc>
                  <a:spcPct val="90000"/>
                </a:lnSpc>
                <a:spcBef>
                  <a:spcPct val="0"/>
                </a:spcBef>
                <a:spcAft>
                  <a:spcPct val="0"/>
                </a:spcAft>
                <a:buClrTx/>
                <a:buSzTx/>
                <a:buFontTx/>
                <a:buNone/>
                <a:tabLst/>
                <a:defRPr/>
              </a:pPr>
              <a:endParaRPr kumimoji="0" lang="en-GB"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7" name="Rectangle 30">
              <a:extLst>
                <a:ext uri="{FF2B5EF4-FFF2-40B4-BE49-F238E27FC236}">
                  <a16:creationId xmlns:a16="http://schemas.microsoft.com/office/drawing/2014/main" id="{2CDD8562-56AC-40EA-A24E-283670BCAEC2}"/>
                </a:ext>
              </a:extLst>
            </p:cNvPr>
            <p:cNvSpPr/>
            <p:nvPr/>
          </p:nvSpPr>
          <p:spPr bwMode="auto">
            <a:xfrm>
              <a:off x="7912395" y="3207942"/>
              <a:ext cx="148000" cy="148000"/>
            </a:xfrm>
            <a:prstGeom prst="rect">
              <a:avLst/>
            </a:prstGeom>
            <a:no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183" tIns="143346" rIns="179183" bIns="143346"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13411" rtl="0" eaLnBrk="1" fontAlgn="base" latinLnBrk="0" hangingPunct="1">
                <a:lnSpc>
                  <a:spcPct val="90000"/>
                </a:lnSpc>
                <a:spcBef>
                  <a:spcPct val="0"/>
                </a:spcBef>
                <a:spcAft>
                  <a:spcPct val="0"/>
                </a:spcAft>
                <a:buClrTx/>
                <a:buSzTx/>
                <a:buFontTx/>
                <a:buNone/>
                <a:tabLst/>
                <a:defRPr/>
              </a:pPr>
              <a:endParaRPr kumimoji="0" lang="en-GB"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8" name="Left Brace 31">
              <a:extLst>
                <a:ext uri="{FF2B5EF4-FFF2-40B4-BE49-F238E27FC236}">
                  <a16:creationId xmlns:a16="http://schemas.microsoft.com/office/drawing/2014/main" id="{581058D7-0A4D-435A-AF68-DFBB15C9FA01}"/>
                </a:ext>
              </a:extLst>
            </p:cNvPr>
            <p:cNvSpPr/>
            <p:nvPr/>
          </p:nvSpPr>
          <p:spPr>
            <a:xfrm rot="5400000">
              <a:off x="8069263" y="2936571"/>
              <a:ext cx="184907" cy="347471"/>
            </a:xfrm>
            <a:prstGeom prst="leftBrace">
              <a:avLst>
                <a:gd name="adj1" fmla="val 51383"/>
                <a:gd name="adj2" fmla="val 50000"/>
              </a:avLst>
            </a:prstGeom>
            <a:ln w="254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3624" rtl="0" eaLnBrk="1" fontAlgn="auto" latinLnBrk="0" hangingPunct="1">
                <a:lnSpc>
                  <a:spcPct val="100000"/>
                </a:lnSpc>
                <a:spcBef>
                  <a:spcPts val="0"/>
                </a:spcBef>
                <a:spcAft>
                  <a:spcPts val="0"/>
                </a:spcAft>
                <a:buClrTx/>
                <a:buSzTx/>
                <a:buFontTx/>
                <a:buNone/>
                <a:tabLst/>
                <a:defRPr/>
              </a:pPr>
              <a:endParaRPr kumimoji="0" lang="en-GB" sz="1765" b="0" i="0" u="none" strike="noStrike" kern="1200" cap="none" spc="0" normalizeH="0" baseline="0" noProof="0" dirty="0">
                <a:ln>
                  <a:noFill/>
                </a:ln>
                <a:solidFill>
                  <a:srgbClr val="505050"/>
                </a:solidFill>
                <a:effectLst/>
                <a:uLnTx/>
                <a:uFillTx/>
                <a:latin typeface="Segoe UI"/>
                <a:ea typeface="+mn-ea"/>
                <a:cs typeface="+mn-cs"/>
              </a:endParaRPr>
            </a:p>
          </p:txBody>
        </p:sp>
        <p:sp>
          <p:nvSpPr>
            <p:cNvPr id="39" name="Left Brace 32">
              <a:extLst>
                <a:ext uri="{FF2B5EF4-FFF2-40B4-BE49-F238E27FC236}">
                  <a16:creationId xmlns:a16="http://schemas.microsoft.com/office/drawing/2014/main" id="{0BBE604B-BD6B-4782-9285-5FF0CC2A3B56}"/>
                </a:ext>
              </a:extLst>
            </p:cNvPr>
            <p:cNvSpPr/>
            <p:nvPr/>
          </p:nvSpPr>
          <p:spPr>
            <a:xfrm rot="10800000">
              <a:off x="8469317" y="2866532"/>
              <a:ext cx="144363" cy="493385"/>
            </a:xfrm>
            <a:prstGeom prst="leftBrace">
              <a:avLst>
                <a:gd name="adj1" fmla="val 51383"/>
                <a:gd name="adj2" fmla="val 50000"/>
              </a:avLst>
            </a:prstGeom>
            <a:ln w="254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3624" rtl="0" eaLnBrk="1" fontAlgn="auto" latinLnBrk="0" hangingPunct="1">
                <a:lnSpc>
                  <a:spcPct val="100000"/>
                </a:lnSpc>
                <a:spcBef>
                  <a:spcPts val="0"/>
                </a:spcBef>
                <a:spcAft>
                  <a:spcPts val="0"/>
                </a:spcAft>
                <a:buClrTx/>
                <a:buSzTx/>
                <a:buFontTx/>
                <a:buNone/>
                <a:tabLst/>
                <a:defRPr/>
              </a:pPr>
              <a:endParaRPr kumimoji="0" lang="en-GB" sz="1765" b="0" i="0" u="none" strike="noStrike" kern="1200" cap="none" spc="0" normalizeH="0" baseline="0" noProof="0" dirty="0">
                <a:ln>
                  <a:noFill/>
                </a:ln>
                <a:solidFill>
                  <a:srgbClr val="505050"/>
                </a:solidFill>
                <a:effectLst/>
                <a:uLnTx/>
                <a:uFillTx/>
                <a:latin typeface="Segoe UI"/>
                <a:ea typeface="+mn-ea"/>
                <a:cs typeface="+mn-cs"/>
              </a:endParaRPr>
            </a:p>
          </p:txBody>
        </p:sp>
        <p:sp>
          <p:nvSpPr>
            <p:cNvPr id="40" name="Left Brace 33">
              <a:extLst>
                <a:ext uri="{FF2B5EF4-FFF2-40B4-BE49-F238E27FC236}">
                  <a16:creationId xmlns:a16="http://schemas.microsoft.com/office/drawing/2014/main" id="{084F970E-4DE1-4946-89E8-D57DC0822BE1}"/>
                </a:ext>
              </a:extLst>
            </p:cNvPr>
            <p:cNvSpPr/>
            <p:nvPr/>
          </p:nvSpPr>
          <p:spPr>
            <a:xfrm rot="10800000" flipH="1">
              <a:off x="7712710" y="2866532"/>
              <a:ext cx="144363" cy="493385"/>
            </a:xfrm>
            <a:prstGeom prst="leftBrace">
              <a:avLst>
                <a:gd name="adj1" fmla="val 51383"/>
                <a:gd name="adj2" fmla="val 50000"/>
              </a:avLst>
            </a:prstGeom>
            <a:ln w="254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3624" rtl="0" eaLnBrk="1" fontAlgn="auto" latinLnBrk="0" hangingPunct="1">
                <a:lnSpc>
                  <a:spcPct val="100000"/>
                </a:lnSpc>
                <a:spcBef>
                  <a:spcPts val="0"/>
                </a:spcBef>
                <a:spcAft>
                  <a:spcPts val="0"/>
                </a:spcAft>
                <a:buClrTx/>
                <a:buSzTx/>
                <a:buFontTx/>
                <a:buNone/>
                <a:tabLst/>
                <a:defRPr/>
              </a:pPr>
              <a:endParaRPr kumimoji="0" lang="en-GB" sz="1765" b="0" i="0" u="none" strike="noStrike" kern="1200" cap="none" spc="0" normalizeH="0" baseline="0" noProof="0" dirty="0">
                <a:ln>
                  <a:noFill/>
                </a:ln>
                <a:solidFill>
                  <a:srgbClr val="505050"/>
                </a:solidFill>
                <a:effectLst/>
                <a:uLnTx/>
                <a:uFillTx/>
                <a:latin typeface="Segoe UI"/>
                <a:ea typeface="+mn-ea"/>
                <a:cs typeface="+mn-cs"/>
              </a:endParaRPr>
            </a:p>
          </p:txBody>
        </p:sp>
      </p:grpSp>
      <p:sp>
        <p:nvSpPr>
          <p:cNvPr id="21" name="Rectangle 47">
            <a:extLst>
              <a:ext uri="{FF2B5EF4-FFF2-40B4-BE49-F238E27FC236}">
                <a16:creationId xmlns:a16="http://schemas.microsoft.com/office/drawing/2014/main" id="{DDAD1A25-88F9-4638-879E-16E8957D7786}"/>
              </a:ext>
            </a:extLst>
          </p:cNvPr>
          <p:cNvSpPr/>
          <p:nvPr/>
        </p:nvSpPr>
        <p:spPr bwMode="auto">
          <a:xfrm>
            <a:off x="3319412" y="1700725"/>
            <a:ext cx="2738449" cy="59359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717140" tIns="146243" rIns="182802" bIns="146243"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1946" rtl="0" eaLnBrk="1" fontAlgn="base" latinLnBrk="0" hangingPunct="1">
              <a:lnSpc>
                <a:spcPct val="90000"/>
              </a:lnSpc>
              <a:spcBef>
                <a:spcPct val="0"/>
              </a:spcBef>
              <a:spcAft>
                <a:spcPct val="0"/>
              </a:spcAft>
              <a:buClrTx/>
              <a:buSzTx/>
              <a:buFontTx/>
              <a:buNone/>
              <a:tabLst/>
              <a:defRPr/>
            </a:pPr>
            <a:r>
              <a:rPr kumimoji="0" lang="en-GB" sz="1961" b="1" i="0" u="none" strike="noStrike" kern="1200" cap="none" spc="0" normalizeH="0" baseline="0" noProof="0">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rPr>
              <a:t>Event Grid</a:t>
            </a:r>
            <a:endParaRPr kumimoji="0" lang="en-GB" sz="1961"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endParaRPr>
          </a:p>
        </p:txBody>
      </p:sp>
      <p:sp>
        <p:nvSpPr>
          <p:cNvPr id="22" name="Rectangle 48">
            <a:extLst>
              <a:ext uri="{FF2B5EF4-FFF2-40B4-BE49-F238E27FC236}">
                <a16:creationId xmlns:a16="http://schemas.microsoft.com/office/drawing/2014/main" id="{F912F917-D969-475C-8A98-F0C17FE92305}"/>
              </a:ext>
            </a:extLst>
          </p:cNvPr>
          <p:cNvSpPr/>
          <p:nvPr/>
        </p:nvSpPr>
        <p:spPr bwMode="auto">
          <a:xfrm>
            <a:off x="3319412" y="2294315"/>
            <a:ext cx="2738449" cy="2086646"/>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02" tIns="146243" rIns="182802" bIns="146243"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13874" rtl="0" eaLnBrk="1" fontAlgn="auto" latinLnBrk="0" hangingPunct="1">
              <a:lnSpc>
                <a:spcPct val="90000"/>
              </a:lnSpc>
              <a:spcBef>
                <a:spcPts val="0"/>
              </a:spcBef>
              <a:spcAft>
                <a:spcPts val="588"/>
              </a:spcAft>
              <a:buClrTx/>
              <a:buSzTx/>
              <a:buFontTx/>
              <a:buNone/>
              <a:tabLst/>
              <a:defRPr/>
            </a:pPr>
            <a:r>
              <a:rPr kumimoji="0" lang="en-GB" sz="1567" b="0" i="0" u="none" strike="noStrike" kern="1200" cap="none" spc="0" normalizeH="0" baseline="0" noProof="0">
                <a:ln>
                  <a:noFill/>
                </a:ln>
                <a:gradFill>
                  <a:gsLst>
                    <a:gs pos="0">
                      <a:srgbClr val="1A1A1A"/>
                    </a:gs>
                    <a:gs pos="85000">
                      <a:srgbClr val="1A1A1A"/>
                    </a:gs>
                  </a:gsLst>
                  <a:lin ang="16200000" scaled="1"/>
                </a:gradFill>
                <a:effectLst/>
                <a:uLnTx/>
                <a:uFillTx/>
                <a:latin typeface="Segoe UI" panose="020B0502040204020203" pitchFamily="34" charset="0"/>
                <a:ea typeface="Times New Roman" panose="02020603050405020304" pitchFamily="18" charset="0"/>
                <a:cs typeface="Segoe UI" panose="020B0502040204020203" pitchFamily="34" charset="0"/>
              </a:rPr>
              <a:t>Manage all events that can trigger code or logic</a:t>
            </a:r>
            <a:endParaRPr kumimoji="0" lang="en-GB" sz="1567" b="0" i="0" u="none" strike="noStrike" kern="1200" cap="none" spc="0" normalizeH="0" baseline="0" noProof="0" dirty="0">
              <a:ln>
                <a:noFill/>
              </a:ln>
              <a:gradFill>
                <a:gsLst>
                  <a:gs pos="0">
                    <a:srgbClr val="1A1A1A"/>
                  </a:gs>
                  <a:gs pos="85000">
                    <a:srgbClr val="1A1A1A"/>
                  </a:gs>
                </a:gsLst>
                <a:lin ang="16200000" scaled="1"/>
              </a:gradFill>
              <a:effectLst/>
              <a:uLnTx/>
              <a:uFillTx/>
              <a:latin typeface="Segoe UI" panose="020B0502040204020203" pitchFamily="34" charset="0"/>
              <a:ea typeface="Calibri" panose="020F0502020204030204" pitchFamily="34" charset="0"/>
              <a:cs typeface="Segoe UI" panose="020B0502040204020203" pitchFamily="34" charset="0"/>
            </a:endParaRPr>
          </a:p>
        </p:txBody>
      </p:sp>
      <p:pic>
        <p:nvPicPr>
          <p:cNvPr id="23" name="Picture 14" descr="Image result for azure event grid">
            <a:extLst>
              <a:ext uri="{FF2B5EF4-FFF2-40B4-BE49-F238E27FC236}">
                <a16:creationId xmlns:a16="http://schemas.microsoft.com/office/drawing/2014/main" id="{D24DB97F-BBEA-4AEE-AACE-B79A57970F02}"/>
              </a:ext>
            </a:extLst>
          </p:cNvPr>
          <p:cNvPicPr>
            <a:picLocks noChangeAspect="1" noChangeArrowheads="1"/>
          </p:cNvPicPr>
          <p:nvPr/>
        </p:nvPicPr>
        <p:blipFill>
          <a:blip r:embed="rId17" cstate="print">
            <a:biLevel thresh="25000"/>
            <a:extLst>
              <a:ext uri="{28A0092B-C50C-407E-A947-70E740481C1C}">
                <a14:useLocalDpi xmlns:a14="http://schemas.microsoft.com/office/drawing/2010/main"/>
              </a:ext>
            </a:extLst>
          </a:blip>
          <a:srcRect/>
          <a:stretch>
            <a:fillRect/>
          </a:stretch>
        </p:blipFill>
        <p:spPr bwMode="auto">
          <a:xfrm>
            <a:off x="3412977" y="1829191"/>
            <a:ext cx="643607" cy="337894"/>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51">
            <a:extLst>
              <a:ext uri="{FF2B5EF4-FFF2-40B4-BE49-F238E27FC236}">
                <a16:creationId xmlns:a16="http://schemas.microsoft.com/office/drawing/2014/main" id="{2B691493-6F82-46FA-B20C-9E12AF29D2BC}"/>
              </a:ext>
            </a:extLst>
          </p:cNvPr>
          <p:cNvSpPr/>
          <p:nvPr/>
        </p:nvSpPr>
        <p:spPr bwMode="auto">
          <a:xfrm>
            <a:off x="6172284" y="1700725"/>
            <a:ext cx="2738449" cy="59359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761961" tIns="146243" rIns="182802" bIns="146243"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1946" rtl="0" eaLnBrk="1" fontAlgn="base" latinLnBrk="0" hangingPunct="1">
              <a:lnSpc>
                <a:spcPct val="90000"/>
              </a:lnSpc>
              <a:spcBef>
                <a:spcPct val="0"/>
              </a:spcBef>
              <a:spcAft>
                <a:spcPct val="0"/>
              </a:spcAft>
              <a:buClrTx/>
              <a:buSzTx/>
              <a:buFontTx/>
              <a:buNone/>
              <a:tabLst/>
              <a:defRPr/>
            </a:pPr>
            <a:r>
              <a:rPr kumimoji="0" lang="en-GB" sz="1961" b="1" i="0" u="none" strike="noStrike" kern="1200" cap="none" spc="0" normalizeH="0" baseline="0" noProof="0">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rPr>
              <a:t>Functions</a:t>
            </a:r>
            <a:endParaRPr kumimoji="0" lang="en-GB" sz="1961"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endParaRPr>
          </a:p>
        </p:txBody>
      </p:sp>
      <p:sp>
        <p:nvSpPr>
          <p:cNvPr id="25" name="Rectangle 52">
            <a:extLst>
              <a:ext uri="{FF2B5EF4-FFF2-40B4-BE49-F238E27FC236}">
                <a16:creationId xmlns:a16="http://schemas.microsoft.com/office/drawing/2014/main" id="{14B58EEA-B18C-4890-A545-E250DB7649C6}"/>
              </a:ext>
            </a:extLst>
          </p:cNvPr>
          <p:cNvSpPr/>
          <p:nvPr/>
        </p:nvSpPr>
        <p:spPr bwMode="auto">
          <a:xfrm>
            <a:off x="6172284" y="2294315"/>
            <a:ext cx="2738449" cy="2086646"/>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02" tIns="146243" rIns="182802" bIns="146243"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13874" rtl="0" eaLnBrk="1" fontAlgn="auto" latinLnBrk="0" hangingPunct="1">
              <a:lnSpc>
                <a:spcPct val="90000"/>
              </a:lnSpc>
              <a:spcBef>
                <a:spcPts val="0"/>
              </a:spcBef>
              <a:spcAft>
                <a:spcPts val="588"/>
              </a:spcAft>
              <a:buClrTx/>
              <a:buSzTx/>
              <a:buFontTx/>
              <a:buNone/>
              <a:tabLst/>
              <a:defRPr/>
            </a:pPr>
            <a:r>
              <a:rPr kumimoji="0" lang="en-GB" sz="1567" b="0" i="0" u="none" strike="noStrike" kern="1200" cap="none" spc="0" normalizeH="0" baseline="0" noProof="0">
                <a:ln>
                  <a:noFill/>
                </a:ln>
                <a:gradFill>
                  <a:gsLst>
                    <a:gs pos="0">
                      <a:srgbClr val="1A1A1A"/>
                    </a:gs>
                    <a:gs pos="85000">
                      <a:srgbClr val="1A1A1A"/>
                    </a:gs>
                  </a:gsLst>
                  <a:lin ang="16200000" scaled="1"/>
                </a:gradFill>
                <a:effectLst/>
                <a:uLnTx/>
                <a:uFillTx/>
                <a:latin typeface="Segoe UI" panose="020B0502040204020203" pitchFamily="34" charset="0"/>
                <a:ea typeface="+mn-ea"/>
                <a:cs typeface="Segoe UI" panose="020B0502040204020203" pitchFamily="34" charset="0"/>
              </a:rPr>
              <a:t>Execute your code based on events you specify</a:t>
            </a:r>
            <a:endParaRPr kumimoji="0" lang="en-GB" sz="1567" b="0" i="0" u="none" strike="noStrike" kern="1200" cap="none" spc="0" normalizeH="0" baseline="0" noProof="0" dirty="0">
              <a:ln>
                <a:noFill/>
              </a:ln>
              <a:gradFill>
                <a:gsLst>
                  <a:gs pos="0">
                    <a:srgbClr val="1A1A1A"/>
                  </a:gs>
                  <a:gs pos="85000">
                    <a:srgbClr val="1A1A1A"/>
                  </a:gs>
                </a:gsLst>
                <a:lin ang="16200000" scaled="1"/>
              </a:gradFill>
              <a:effectLst/>
              <a:uLnTx/>
              <a:uFillTx/>
              <a:latin typeface="Segoe UI" panose="020B0502040204020203" pitchFamily="34" charset="0"/>
              <a:ea typeface="+mn-ea"/>
              <a:cs typeface="Segoe UI" panose="020B0502040204020203" pitchFamily="34" charset="0"/>
            </a:endParaRPr>
          </a:p>
        </p:txBody>
      </p:sp>
      <p:grpSp>
        <p:nvGrpSpPr>
          <p:cNvPr id="26" name="Group 53">
            <a:extLst>
              <a:ext uri="{FF2B5EF4-FFF2-40B4-BE49-F238E27FC236}">
                <a16:creationId xmlns:a16="http://schemas.microsoft.com/office/drawing/2014/main" id="{ACCE251F-BA56-4CF0-958C-5806437B5F84}"/>
              </a:ext>
            </a:extLst>
          </p:cNvPr>
          <p:cNvGrpSpPr/>
          <p:nvPr/>
        </p:nvGrpSpPr>
        <p:grpSpPr>
          <a:xfrm>
            <a:off x="6357657" y="1839974"/>
            <a:ext cx="471898" cy="315095"/>
            <a:chOff x="6795675" y="2984792"/>
            <a:chExt cx="651897" cy="435283"/>
          </a:xfrm>
          <a:solidFill>
            <a:schemeClr val="bg1"/>
          </a:solidFill>
        </p:grpSpPr>
        <p:sp>
          <p:nvSpPr>
            <p:cNvPr id="28" name="Freeform 18">
              <a:extLst>
                <a:ext uri="{FF2B5EF4-FFF2-40B4-BE49-F238E27FC236}">
                  <a16:creationId xmlns:a16="http://schemas.microsoft.com/office/drawing/2014/main" id="{61CF71F0-A2A2-49F0-806D-4CB5307EACF1}"/>
                </a:ext>
              </a:extLst>
            </p:cNvPr>
            <p:cNvSpPr>
              <a:spLocks noEditPoints="1"/>
            </p:cNvSpPr>
            <p:nvPr/>
          </p:nvSpPr>
          <p:spPr bwMode="auto">
            <a:xfrm>
              <a:off x="6989720" y="2984792"/>
              <a:ext cx="263807" cy="435283"/>
            </a:xfrm>
            <a:custGeom>
              <a:avLst/>
              <a:gdLst>
                <a:gd name="T0" fmla="*/ 160 w 160"/>
                <a:gd name="T1" fmla="*/ 82 h 264"/>
                <a:gd name="T2" fmla="*/ 143 w 160"/>
                <a:gd name="T3" fmla="*/ 82 h 264"/>
                <a:gd name="T4" fmla="*/ 105 w 160"/>
                <a:gd name="T5" fmla="*/ 82 h 264"/>
                <a:gd name="T6" fmla="*/ 149 w 160"/>
                <a:gd name="T7" fmla="*/ 0 h 264"/>
                <a:gd name="T8" fmla="*/ 41 w 160"/>
                <a:gd name="T9" fmla="*/ 0 h 264"/>
                <a:gd name="T10" fmla="*/ 0 w 160"/>
                <a:gd name="T11" fmla="*/ 136 h 264"/>
                <a:gd name="T12" fmla="*/ 55 w 160"/>
                <a:gd name="T13" fmla="*/ 136 h 264"/>
                <a:gd name="T14" fmla="*/ 28 w 160"/>
                <a:gd name="T15" fmla="*/ 264 h 264"/>
                <a:gd name="T16" fmla="*/ 160 w 160"/>
                <a:gd name="T17" fmla="*/ 82 h 264"/>
                <a:gd name="T18" fmla="*/ 23 w 160"/>
                <a:gd name="T19" fmla="*/ 120 h 264"/>
                <a:gd name="T20" fmla="*/ 53 w 160"/>
                <a:gd name="T21" fmla="*/ 17 h 264"/>
                <a:gd name="T22" fmla="*/ 119 w 160"/>
                <a:gd name="T23" fmla="*/ 17 h 264"/>
                <a:gd name="T24" fmla="*/ 77 w 160"/>
                <a:gd name="T25" fmla="*/ 99 h 264"/>
                <a:gd name="T26" fmla="*/ 126 w 160"/>
                <a:gd name="T27" fmla="*/ 99 h 264"/>
                <a:gd name="T28" fmla="*/ 62 w 160"/>
                <a:gd name="T29" fmla="*/ 189 h 264"/>
                <a:gd name="T30" fmla="*/ 75 w 160"/>
                <a:gd name="T31" fmla="*/ 120 h 264"/>
                <a:gd name="T32" fmla="*/ 23 w 160"/>
                <a:gd name="T33" fmla="*/ 12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0" h="264">
                  <a:moveTo>
                    <a:pt x="160" y="82"/>
                  </a:moveTo>
                  <a:lnTo>
                    <a:pt x="143" y="82"/>
                  </a:lnTo>
                  <a:lnTo>
                    <a:pt x="105" y="82"/>
                  </a:lnTo>
                  <a:lnTo>
                    <a:pt x="149" y="0"/>
                  </a:lnTo>
                  <a:lnTo>
                    <a:pt x="41" y="0"/>
                  </a:lnTo>
                  <a:lnTo>
                    <a:pt x="0" y="136"/>
                  </a:lnTo>
                  <a:lnTo>
                    <a:pt x="55" y="136"/>
                  </a:lnTo>
                  <a:lnTo>
                    <a:pt x="28" y="264"/>
                  </a:lnTo>
                  <a:lnTo>
                    <a:pt x="160" y="82"/>
                  </a:lnTo>
                  <a:close/>
                  <a:moveTo>
                    <a:pt x="23" y="120"/>
                  </a:moveTo>
                  <a:lnTo>
                    <a:pt x="53" y="17"/>
                  </a:lnTo>
                  <a:lnTo>
                    <a:pt x="119" y="17"/>
                  </a:lnTo>
                  <a:lnTo>
                    <a:pt x="77" y="99"/>
                  </a:lnTo>
                  <a:lnTo>
                    <a:pt x="126" y="99"/>
                  </a:lnTo>
                  <a:lnTo>
                    <a:pt x="62" y="189"/>
                  </a:lnTo>
                  <a:lnTo>
                    <a:pt x="75" y="120"/>
                  </a:lnTo>
                  <a:lnTo>
                    <a:pt x="23" y="120"/>
                  </a:lnTo>
                  <a:close/>
                </a:path>
              </a:pathLst>
            </a:custGeom>
            <a:grpFill/>
            <a:ln>
              <a:noFill/>
            </a:ln>
          </p:spPr>
          <p:txBody>
            <a:bodyPr vert="horz" wrap="square" lIns="89592" tIns="44796" rIns="89592" bIns="44796"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3624" rtl="0" eaLnBrk="1" fontAlgn="auto" latinLnBrk="0" hangingPunct="1">
                <a:lnSpc>
                  <a:spcPct val="100000"/>
                </a:lnSpc>
                <a:spcBef>
                  <a:spcPts val="0"/>
                </a:spcBef>
                <a:spcAft>
                  <a:spcPts val="0"/>
                </a:spcAft>
                <a:buClrTx/>
                <a:buSzTx/>
                <a:buFontTx/>
                <a:buNone/>
                <a:tabLst/>
                <a:defRPr/>
              </a:pPr>
              <a:endParaRPr kumimoji="0" lang="en-GB" sz="1765" b="0" i="0" u="none" strike="noStrike" kern="1200" cap="none" spc="0" normalizeH="0" baseline="0" noProof="0" dirty="0">
                <a:ln>
                  <a:noFill/>
                </a:ln>
                <a:gradFill>
                  <a:gsLst>
                    <a:gs pos="0">
                      <a:srgbClr val="505050"/>
                    </a:gs>
                    <a:gs pos="100000">
                      <a:srgbClr val="505050"/>
                    </a:gs>
                  </a:gsLst>
                  <a:lin ang="5400000" scaled="0"/>
                </a:gradFill>
                <a:effectLst/>
                <a:uLnTx/>
                <a:uFillTx/>
                <a:latin typeface="Segoe UI"/>
                <a:ea typeface="+mn-ea"/>
                <a:cs typeface="+mn-cs"/>
              </a:endParaRPr>
            </a:p>
          </p:txBody>
        </p:sp>
        <p:grpSp>
          <p:nvGrpSpPr>
            <p:cNvPr id="29" name="Group 55">
              <a:extLst>
                <a:ext uri="{FF2B5EF4-FFF2-40B4-BE49-F238E27FC236}">
                  <a16:creationId xmlns:a16="http://schemas.microsoft.com/office/drawing/2014/main" id="{B44AE46B-27D1-4E39-924B-FBE93C9282E0}"/>
                </a:ext>
              </a:extLst>
            </p:cNvPr>
            <p:cNvGrpSpPr/>
            <p:nvPr/>
          </p:nvGrpSpPr>
          <p:grpSpPr>
            <a:xfrm>
              <a:off x="6795675" y="3059339"/>
              <a:ext cx="141873" cy="271582"/>
              <a:chOff x="3016688" y="2176623"/>
              <a:chExt cx="166688" cy="319087"/>
            </a:xfrm>
            <a:grpFill/>
          </p:grpSpPr>
          <p:cxnSp>
            <p:nvCxnSpPr>
              <p:cNvPr id="33" name="Straight Connector 59">
                <a:extLst>
                  <a:ext uri="{FF2B5EF4-FFF2-40B4-BE49-F238E27FC236}">
                    <a16:creationId xmlns:a16="http://schemas.microsoft.com/office/drawing/2014/main" id="{6483BB30-55A5-4D72-903B-75EEDF6AAE58}"/>
                  </a:ext>
                </a:extLst>
              </p:cNvPr>
              <p:cNvCxnSpPr>
                <a:cxnSpLocks/>
              </p:cNvCxnSpPr>
              <p:nvPr/>
            </p:nvCxnSpPr>
            <p:spPr>
              <a:xfrm>
                <a:off x="3019069" y="2333785"/>
                <a:ext cx="164307" cy="161925"/>
              </a:xfrm>
              <a:prstGeom prst="line">
                <a:avLst/>
              </a:prstGeom>
              <a:grp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60">
                <a:extLst>
                  <a:ext uri="{FF2B5EF4-FFF2-40B4-BE49-F238E27FC236}">
                    <a16:creationId xmlns:a16="http://schemas.microsoft.com/office/drawing/2014/main" id="{79E2460B-DC1A-4DC8-A92A-3D935AC7DE84}"/>
                  </a:ext>
                </a:extLst>
              </p:cNvPr>
              <p:cNvCxnSpPr>
                <a:cxnSpLocks/>
              </p:cNvCxnSpPr>
              <p:nvPr/>
            </p:nvCxnSpPr>
            <p:spPr>
              <a:xfrm flipV="1">
                <a:off x="3016688" y="2176623"/>
                <a:ext cx="159544" cy="157230"/>
              </a:xfrm>
              <a:prstGeom prst="line">
                <a:avLst/>
              </a:prstGeom>
              <a:grp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0" name="Group 56">
              <a:extLst>
                <a:ext uri="{FF2B5EF4-FFF2-40B4-BE49-F238E27FC236}">
                  <a16:creationId xmlns:a16="http://schemas.microsoft.com/office/drawing/2014/main" id="{12D249EA-D91E-479C-B041-C3A083AAF7F8}"/>
                </a:ext>
              </a:extLst>
            </p:cNvPr>
            <p:cNvGrpSpPr/>
            <p:nvPr/>
          </p:nvGrpSpPr>
          <p:grpSpPr>
            <a:xfrm flipH="1">
              <a:off x="7305699" y="3059339"/>
              <a:ext cx="141873" cy="271582"/>
              <a:chOff x="3016688" y="2176623"/>
              <a:chExt cx="166688" cy="319087"/>
            </a:xfrm>
            <a:grpFill/>
          </p:grpSpPr>
          <p:cxnSp>
            <p:nvCxnSpPr>
              <p:cNvPr id="31" name="Straight Connector 57">
                <a:extLst>
                  <a:ext uri="{FF2B5EF4-FFF2-40B4-BE49-F238E27FC236}">
                    <a16:creationId xmlns:a16="http://schemas.microsoft.com/office/drawing/2014/main" id="{C299727D-DDA7-4272-AE4E-F9D33CB6220B}"/>
                  </a:ext>
                </a:extLst>
              </p:cNvPr>
              <p:cNvCxnSpPr>
                <a:cxnSpLocks/>
              </p:cNvCxnSpPr>
              <p:nvPr/>
            </p:nvCxnSpPr>
            <p:spPr>
              <a:xfrm>
                <a:off x="3019069" y="2333785"/>
                <a:ext cx="164307" cy="161925"/>
              </a:xfrm>
              <a:prstGeom prst="line">
                <a:avLst/>
              </a:prstGeom>
              <a:grp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58">
                <a:extLst>
                  <a:ext uri="{FF2B5EF4-FFF2-40B4-BE49-F238E27FC236}">
                    <a16:creationId xmlns:a16="http://schemas.microsoft.com/office/drawing/2014/main" id="{C967EFDB-C9D4-4D66-988C-DC4BDFDD5138}"/>
                  </a:ext>
                </a:extLst>
              </p:cNvPr>
              <p:cNvCxnSpPr>
                <a:cxnSpLocks/>
              </p:cNvCxnSpPr>
              <p:nvPr/>
            </p:nvCxnSpPr>
            <p:spPr>
              <a:xfrm flipV="1">
                <a:off x="3016688" y="2176623"/>
                <a:ext cx="159544" cy="157230"/>
              </a:xfrm>
              <a:prstGeom prst="line">
                <a:avLst/>
              </a:prstGeom>
              <a:grp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27" name="Straight Connector 72">
            <a:extLst>
              <a:ext uri="{FF2B5EF4-FFF2-40B4-BE49-F238E27FC236}">
                <a16:creationId xmlns:a16="http://schemas.microsoft.com/office/drawing/2014/main" id="{2C2B82EA-22F2-4566-89D0-0A496B40DD4D}"/>
              </a:ext>
            </a:extLst>
          </p:cNvPr>
          <p:cNvCxnSpPr>
            <a:cxnSpLocks/>
          </p:cNvCxnSpPr>
          <p:nvPr/>
        </p:nvCxnSpPr>
        <p:spPr>
          <a:xfrm>
            <a:off x="3061860" y="1893145"/>
            <a:ext cx="0" cy="3493421"/>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39614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F91DDD-4F29-4BC1-9A81-C922A7546BA1}"/>
              </a:ext>
            </a:extLst>
          </p:cNvPr>
          <p:cNvSpPr>
            <a:spLocks noGrp="1"/>
          </p:cNvSpPr>
          <p:nvPr>
            <p:ph type="title"/>
          </p:nvPr>
        </p:nvSpPr>
        <p:spPr/>
        <p:txBody>
          <a:bodyPr/>
          <a:lstStyle/>
          <a:p>
            <a:r>
              <a:rPr lang="en-GB" altLang="zh-CN"/>
              <a:t>Functions 1.0 Challenges</a:t>
            </a:r>
            <a:endParaRPr lang="en-GB" altLang="zh-CN" dirty="0"/>
          </a:p>
        </p:txBody>
      </p:sp>
      <p:sp>
        <p:nvSpPr>
          <p:cNvPr id="3" name="内容占位符 2">
            <a:extLst>
              <a:ext uri="{FF2B5EF4-FFF2-40B4-BE49-F238E27FC236}">
                <a16:creationId xmlns:a16="http://schemas.microsoft.com/office/drawing/2014/main" id="{D9A0E044-E7D6-457B-8F13-850E9E3A0582}"/>
              </a:ext>
            </a:extLst>
          </p:cNvPr>
          <p:cNvSpPr>
            <a:spLocks noGrp="1"/>
          </p:cNvSpPr>
          <p:nvPr>
            <p:ph idx="1"/>
          </p:nvPr>
        </p:nvSpPr>
        <p:spPr/>
        <p:txBody>
          <a:bodyPr/>
          <a:lstStyle/>
          <a:p>
            <a:pPr marL="457200" indent="-457200">
              <a:buFont typeface="Arial" panose="020B0604020202020204" pitchFamily="34" charset="0"/>
              <a:buChar char="•"/>
            </a:pPr>
            <a:r>
              <a:rPr lang="en-GB" altLang="zh-CN"/>
              <a:t>Need for additional language support, e.g. Java, Python, Powershell</a:t>
            </a:r>
          </a:p>
          <a:p>
            <a:pPr marL="457200" indent="-457200">
              <a:buFont typeface="Arial" panose="020B0604020202020204" pitchFamily="34" charset="0"/>
              <a:buChar char="•"/>
            </a:pPr>
            <a:r>
              <a:rPr lang="en-GB" altLang="zh-CN"/>
              <a:t>Only able to host on Windows </a:t>
            </a:r>
          </a:p>
          <a:p>
            <a:pPr marL="457200" indent="-457200">
              <a:buFont typeface="Arial" panose="020B0604020202020204" pitchFamily="34" charset="0"/>
              <a:buChar char="•"/>
            </a:pPr>
            <a:r>
              <a:rPr lang="en-GB" altLang="zh-CN"/>
              <a:t>No support for development on Mac and Linux</a:t>
            </a:r>
          </a:p>
          <a:p>
            <a:pPr marL="457200" indent="-457200">
              <a:buFont typeface="Arial" panose="020B0604020202020204" pitchFamily="34" charset="0"/>
              <a:buChar char="•"/>
            </a:pPr>
            <a:r>
              <a:rPr lang="en-GB" altLang="zh-CN"/>
              <a:t>Assembly probing and binding issues for .NET developers</a:t>
            </a:r>
          </a:p>
          <a:p>
            <a:pPr marL="457200" indent="-457200">
              <a:buFont typeface="Arial" panose="020B0604020202020204" pitchFamily="34" charset="0"/>
              <a:buChar char="•"/>
            </a:pPr>
            <a:r>
              <a:rPr lang="en-GB" altLang="zh-CN"/>
              <a:t>Performance issues on a range of scenarios / languages</a:t>
            </a:r>
          </a:p>
          <a:p>
            <a:pPr marL="457200" indent="-457200">
              <a:buFont typeface="Arial" panose="020B0604020202020204" pitchFamily="34" charset="0"/>
              <a:buChar char="•"/>
            </a:pPr>
            <a:r>
              <a:rPr lang="en-GB" altLang="zh-CN"/>
              <a:t>Lack of UX guidance to production success</a:t>
            </a:r>
          </a:p>
          <a:p>
            <a:endParaRPr lang="en-GB" altLang="zh-CN" dirty="0"/>
          </a:p>
        </p:txBody>
      </p:sp>
      <p:sp>
        <p:nvSpPr>
          <p:cNvPr id="4" name="灯片编号占位符 3">
            <a:extLst>
              <a:ext uri="{FF2B5EF4-FFF2-40B4-BE49-F238E27FC236}">
                <a16:creationId xmlns:a16="http://schemas.microsoft.com/office/drawing/2014/main" id="{6C7F3D8C-D90C-4755-AC9D-ECC3EDC3F806}"/>
              </a:ext>
            </a:extLst>
          </p:cNvPr>
          <p:cNvSpPr>
            <a:spLocks noGrp="1"/>
          </p:cNvSpPr>
          <p:nvPr>
            <p:ph type="sldNum" sz="quarter" idx="12"/>
          </p:nvPr>
        </p:nvSpPr>
        <p:spPr/>
        <p:txBody>
          <a:bodyPr/>
          <a:lstStyle/>
          <a:p>
            <a:fld id="{5BA07366-CB75-4AA8-9E5B-928B849F427C}" type="slidenum">
              <a:rPr lang="en-GB" smtClean="0"/>
              <a:t>23</a:t>
            </a:fld>
            <a:endParaRPr lang="en-GB" dirty="0"/>
          </a:p>
        </p:txBody>
      </p:sp>
    </p:spTree>
    <p:extLst>
      <p:ext uri="{BB962C8B-B14F-4D97-AF65-F5344CB8AC3E}">
        <p14:creationId xmlns:p14="http://schemas.microsoft.com/office/powerpoint/2010/main" val="19312427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3C98AA-7F90-462F-BED5-7B17824B9CF9}"/>
              </a:ext>
            </a:extLst>
          </p:cNvPr>
          <p:cNvSpPr>
            <a:spLocks noGrp="1"/>
          </p:cNvSpPr>
          <p:nvPr>
            <p:ph type="title"/>
          </p:nvPr>
        </p:nvSpPr>
        <p:spPr/>
        <p:txBody>
          <a:bodyPr/>
          <a:lstStyle/>
          <a:p>
            <a:r>
              <a:rPr lang="en-GB" altLang="zh-CN"/>
              <a:t>Functions 2.0 – What in this GA announcement? </a:t>
            </a:r>
            <a:endParaRPr lang="en-GB" altLang="zh-CN" dirty="0"/>
          </a:p>
        </p:txBody>
      </p:sp>
      <p:sp>
        <p:nvSpPr>
          <p:cNvPr id="3" name="内容占位符 2">
            <a:extLst>
              <a:ext uri="{FF2B5EF4-FFF2-40B4-BE49-F238E27FC236}">
                <a16:creationId xmlns:a16="http://schemas.microsoft.com/office/drawing/2014/main" id="{1EFB5DA4-E00C-4810-BC78-096344CA3EE9}"/>
              </a:ext>
            </a:extLst>
          </p:cNvPr>
          <p:cNvSpPr>
            <a:spLocks noGrp="1"/>
          </p:cNvSpPr>
          <p:nvPr>
            <p:ph idx="1"/>
          </p:nvPr>
        </p:nvSpPr>
        <p:spPr/>
        <p:txBody>
          <a:bodyPr/>
          <a:lstStyle/>
          <a:p>
            <a:pPr marL="457200" indent="-457200">
              <a:buFont typeface="Wingdings" panose="05000000000000000000" pitchFamily="2" charset="2"/>
              <a:buChar char="ü"/>
            </a:pPr>
            <a:r>
              <a:rPr lang="en-GB" altLang="zh-CN"/>
              <a:t>New Functions Quickstarts by Language</a:t>
            </a:r>
          </a:p>
          <a:p>
            <a:pPr marL="457200" indent="-457200">
              <a:buFont typeface="Wingdings" panose="05000000000000000000" pitchFamily="2" charset="2"/>
              <a:buChar char="ü"/>
            </a:pPr>
            <a:r>
              <a:rPr lang="en-GB" altLang="zh-CN"/>
              <a:t>Updated runtime built on .NET Core 2.1</a:t>
            </a:r>
          </a:p>
          <a:p>
            <a:pPr marL="457200" indent="-457200">
              <a:buFont typeface="Wingdings" panose="05000000000000000000" pitchFamily="2" charset="2"/>
              <a:buChar char="ü"/>
            </a:pPr>
            <a:r>
              <a:rPr lang="en-GB" altLang="zh-CN"/>
              <a:t>.NET Functions loading changes</a:t>
            </a:r>
          </a:p>
          <a:p>
            <a:pPr marL="457200" indent="-457200">
              <a:buFont typeface="Wingdings" panose="05000000000000000000" pitchFamily="2" charset="2"/>
              <a:buChar char="ü"/>
            </a:pPr>
            <a:r>
              <a:rPr lang="en-GB" altLang="zh-CN"/>
              <a:t>New extensibility model </a:t>
            </a:r>
          </a:p>
          <a:p>
            <a:pPr marL="685800" lvl="1" indent="-457200">
              <a:buFont typeface="Wingdings" panose="05000000000000000000" pitchFamily="2" charset="2"/>
              <a:buChar char="ü"/>
            </a:pPr>
            <a:r>
              <a:rPr lang="en-GB" altLang="zh-CN"/>
              <a:t>Decoupled from language providers and bindings</a:t>
            </a:r>
          </a:p>
          <a:p>
            <a:pPr marL="457200" indent="-457200">
              <a:buFont typeface="Wingdings" panose="05000000000000000000" pitchFamily="2" charset="2"/>
              <a:buChar char="ü"/>
            </a:pPr>
            <a:r>
              <a:rPr lang="en-GB" altLang="zh-CN"/>
              <a:t>Run code from a package </a:t>
            </a:r>
          </a:p>
          <a:p>
            <a:pPr marL="457200" indent="-457200">
              <a:buFont typeface="Wingdings" panose="05000000000000000000" pitchFamily="2" charset="2"/>
              <a:buChar char="ü"/>
            </a:pPr>
            <a:r>
              <a:rPr lang="en-GB" altLang="zh-CN"/>
              <a:t>Tooling updates: CLI, Visual Studio &amp; VS Code</a:t>
            </a:r>
          </a:p>
          <a:p>
            <a:pPr marL="457200" indent="-457200">
              <a:buFont typeface="Wingdings" panose="05000000000000000000" pitchFamily="2" charset="2"/>
              <a:buChar char="ü"/>
            </a:pPr>
            <a:r>
              <a:rPr lang="en-GB" altLang="zh-CN"/>
              <a:t>Durable Functions (GA)</a:t>
            </a:r>
          </a:p>
          <a:p>
            <a:pPr marL="457200" indent="-457200">
              <a:buFont typeface="Wingdings" panose="05000000000000000000" pitchFamily="2" charset="2"/>
              <a:buChar char="ü"/>
            </a:pPr>
            <a:r>
              <a:rPr lang="en-GB" altLang="zh-CN"/>
              <a:t>Consumption mode SLA</a:t>
            </a:r>
            <a:endParaRPr lang="en-GB" altLang="zh-CN" dirty="0"/>
          </a:p>
        </p:txBody>
      </p:sp>
      <p:sp>
        <p:nvSpPr>
          <p:cNvPr id="4" name="灯片编号占位符 3">
            <a:extLst>
              <a:ext uri="{FF2B5EF4-FFF2-40B4-BE49-F238E27FC236}">
                <a16:creationId xmlns:a16="http://schemas.microsoft.com/office/drawing/2014/main" id="{12B75F2E-7CB1-4D49-B4AC-5D90ADE7900E}"/>
              </a:ext>
            </a:extLst>
          </p:cNvPr>
          <p:cNvSpPr>
            <a:spLocks noGrp="1"/>
          </p:cNvSpPr>
          <p:nvPr>
            <p:ph type="sldNum" sz="quarter" idx="12"/>
          </p:nvPr>
        </p:nvSpPr>
        <p:spPr/>
        <p:txBody>
          <a:bodyPr/>
          <a:lstStyle/>
          <a:p>
            <a:fld id="{5BA07366-CB75-4AA8-9E5B-928B849F427C}" type="slidenum">
              <a:rPr lang="en-GB" smtClean="0"/>
              <a:t>24</a:t>
            </a:fld>
            <a:endParaRPr lang="en-GB" dirty="0"/>
          </a:p>
        </p:txBody>
      </p:sp>
    </p:spTree>
    <p:extLst>
      <p:ext uri="{BB962C8B-B14F-4D97-AF65-F5344CB8AC3E}">
        <p14:creationId xmlns:p14="http://schemas.microsoft.com/office/powerpoint/2010/main" val="6026748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E90820-E191-4133-88D8-CA2B01E46DA0}"/>
              </a:ext>
            </a:extLst>
          </p:cNvPr>
          <p:cNvSpPr>
            <a:spLocks noGrp="1"/>
          </p:cNvSpPr>
          <p:nvPr>
            <p:ph type="title"/>
          </p:nvPr>
        </p:nvSpPr>
        <p:spPr/>
        <p:txBody>
          <a:bodyPr/>
          <a:lstStyle/>
          <a:p>
            <a:r>
              <a:rPr lang="en-GB" altLang="zh-CN"/>
              <a:t>Functions Runtime 1.0 and 2.0 Key Differences</a:t>
            </a:r>
            <a:endParaRPr lang="en-GB" altLang="zh-CN" dirty="0"/>
          </a:p>
        </p:txBody>
      </p:sp>
      <p:sp>
        <p:nvSpPr>
          <p:cNvPr id="4" name="灯片编号占位符 3">
            <a:extLst>
              <a:ext uri="{FF2B5EF4-FFF2-40B4-BE49-F238E27FC236}">
                <a16:creationId xmlns:a16="http://schemas.microsoft.com/office/drawing/2014/main" id="{17AC3B5D-0FA6-4DE9-8616-E7B85A8ABE75}"/>
              </a:ext>
            </a:extLst>
          </p:cNvPr>
          <p:cNvSpPr>
            <a:spLocks noGrp="1"/>
          </p:cNvSpPr>
          <p:nvPr>
            <p:ph type="sldNum" sz="quarter" idx="12"/>
          </p:nvPr>
        </p:nvSpPr>
        <p:spPr/>
        <p:txBody>
          <a:bodyPr/>
          <a:lstStyle/>
          <a:p>
            <a:fld id="{5BA07366-CB75-4AA8-9E5B-928B849F427C}" type="slidenum">
              <a:rPr lang="en-GB" smtClean="0"/>
              <a:t>25</a:t>
            </a:fld>
            <a:endParaRPr lang="en-GB" dirty="0"/>
          </a:p>
        </p:txBody>
      </p:sp>
      <p:pic>
        <p:nvPicPr>
          <p:cNvPr id="5" name="table">
            <a:extLst>
              <a:ext uri="{FF2B5EF4-FFF2-40B4-BE49-F238E27FC236}">
                <a16:creationId xmlns:a16="http://schemas.microsoft.com/office/drawing/2014/main" id="{48685273-5F2E-47A8-83CB-4A2D37FCE1AD}"/>
              </a:ext>
            </a:extLst>
          </p:cNvPr>
          <p:cNvPicPr>
            <a:picLocks noChangeAspect="1"/>
          </p:cNvPicPr>
          <p:nvPr/>
        </p:nvPicPr>
        <p:blipFill>
          <a:blip r:embed="rId3"/>
          <a:stretch>
            <a:fillRect/>
          </a:stretch>
        </p:blipFill>
        <p:spPr>
          <a:xfrm>
            <a:off x="250647" y="990600"/>
            <a:ext cx="11638571" cy="5162285"/>
          </a:xfrm>
          <a:prstGeom prst="rect">
            <a:avLst/>
          </a:prstGeom>
        </p:spPr>
      </p:pic>
    </p:spTree>
    <p:extLst>
      <p:ext uri="{BB962C8B-B14F-4D97-AF65-F5344CB8AC3E}">
        <p14:creationId xmlns:p14="http://schemas.microsoft.com/office/powerpoint/2010/main" val="12540247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9CFD2-E822-4B0B-B5E6-FC9149AD5B3F}"/>
              </a:ext>
            </a:extLst>
          </p:cNvPr>
          <p:cNvSpPr>
            <a:spLocks noGrp="1"/>
          </p:cNvSpPr>
          <p:nvPr>
            <p:ph type="title"/>
          </p:nvPr>
        </p:nvSpPr>
        <p:spPr/>
        <p:txBody>
          <a:bodyPr/>
          <a:lstStyle/>
          <a:p>
            <a:r>
              <a:rPr lang="en-GB"/>
              <a:t>.NET Assembly Probing and Binding Improvements</a:t>
            </a:r>
            <a:endParaRPr lang="en-GB" dirty="0"/>
          </a:p>
        </p:txBody>
      </p:sp>
      <p:sp>
        <p:nvSpPr>
          <p:cNvPr id="3" name="Text Placeholder 2">
            <a:extLst>
              <a:ext uri="{FF2B5EF4-FFF2-40B4-BE49-F238E27FC236}">
                <a16:creationId xmlns:a16="http://schemas.microsoft.com/office/drawing/2014/main" id="{5C7A51D9-A368-425B-9582-AB5E3C2B3979}"/>
              </a:ext>
            </a:extLst>
          </p:cNvPr>
          <p:cNvSpPr>
            <a:spLocks noGrp="1"/>
          </p:cNvSpPr>
          <p:nvPr>
            <p:ph idx="1"/>
          </p:nvPr>
        </p:nvSpPr>
        <p:spPr>
          <a:xfrm>
            <a:off x="334433" y="1106826"/>
            <a:ext cx="11522208" cy="4644347"/>
          </a:xfrm>
        </p:spPr>
        <p:txBody>
          <a:bodyPr vert="horz" lIns="91440" tIns="45720" rIns="91440" bIns="45720" rtlCol="0" anchor="t">
            <a:normAutofit fontScale="77500" lnSpcReduction="20000"/>
          </a:bodyPr>
          <a:lstStyle/>
          <a:p>
            <a:r>
              <a:rPr lang="en-GB" dirty="0"/>
              <a:t>Runtime assemblies isolation</a:t>
            </a:r>
          </a:p>
          <a:p>
            <a:pPr lvl="1"/>
            <a:r>
              <a:rPr lang="en-GB" dirty="0"/>
              <a:t>Function assemblies loaded in a custom Assembly Load Context</a:t>
            </a:r>
          </a:p>
          <a:p>
            <a:pPr lvl="1"/>
            <a:r>
              <a:rPr lang="en-GB" dirty="0"/>
              <a:t>Automatic unification (implicit binding redirects)</a:t>
            </a:r>
          </a:p>
          <a:p>
            <a:pPr marL="228600" lvl="1" indent="0">
              <a:buNone/>
            </a:pPr>
            <a:endParaRPr lang="en-GB" dirty="0"/>
          </a:p>
          <a:p>
            <a:r>
              <a:rPr lang="en-GB" dirty="0"/>
              <a:t>Improved probing/resolution </a:t>
            </a:r>
            <a:r>
              <a:rPr lang="en-GB" dirty="0" err="1"/>
              <a:t>behavior</a:t>
            </a:r>
            <a:endParaRPr lang="en-GB" dirty="0"/>
          </a:p>
          <a:p>
            <a:pPr lvl="1"/>
            <a:r>
              <a:rPr lang="en-GB" dirty="0"/>
              <a:t>Publish </a:t>
            </a:r>
            <a:r>
              <a:rPr lang="en-GB" dirty="0" err="1"/>
              <a:t>artifacts</a:t>
            </a:r>
            <a:r>
              <a:rPr lang="en-GB" dirty="0"/>
              <a:t> and deps file</a:t>
            </a:r>
          </a:p>
          <a:p>
            <a:pPr lvl="1"/>
            <a:r>
              <a:rPr lang="en-GB" dirty="0"/>
              <a:t>Automatic resolution of runtime/platform dependencies and native assets</a:t>
            </a:r>
          </a:p>
          <a:p>
            <a:pPr lvl="1"/>
            <a:r>
              <a:rPr lang="en-GB" dirty="0"/>
              <a:t>Consistent with .NET Core</a:t>
            </a:r>
          </a:p>
          <a:p>
            <a:pPr marL="228600" lvl="1" indent="0">
              <a:buNone/>
            </a:pPr>
            <a:endParaRPr lang="en-GB" dirty="0"/>
          </a:p>
          <a:p>
            <a:r>
              <a:rPr lang="en-GB" dirty="0"/>
              <a:t>Improved extensibility consolidating on new load </a:t>
            </a:r>
            <a:r>
              <a:rPr lang="en-GB" dirty="0" err="1"/>
              <a:t>behavior</a:t>
            </a:r>
            <a:endParaRPr lang="en-GB" dirty="0"/>
          </a:p>
          <a:p>
            <a:pPr lvl="1"/>
            <a:r>
              <a:rPr lang="en-GB" dirty="0"/>
              <a:t>Common dynamic assembly load mechanism for all extensions </a:t>
            </a:r>
          </a:p>
          <a:p>
            <a:endParaRPr lang="en-GB" dirty="0"/>
          </a:p>
          <a:p>
            <a:r>
              <a:rPr lang="en-GB" dirty="0"/>
              <a:t>Out-of-process .NET language worker (roadmap)</a:t>
            </a:r>
          </a:p>
          <a:p>
            <a:pPr lvl="1"/>
            <a:r>
              <a:rPr lang="en-GB" dirty="0"/>
              <a:t>Serialization / Deserialization of triggers and bindings</a:t>
            </a:r>
          </a:p>
          <a:p>
            <a:pPr lvl="1"/>
            <a:r>
              <a:rPr lang="en-GB" dirty="0"/>
              <a:t>More flexibility around .NET versions</a:t>
            </a:r>
          </a:p>
          <a:p>
            <a:pPr lvl="1"/>
            <a:r>
              <a:rPr lang="en-GB" dirty="0"/>
              <a:t>Dependency injection</a:t>
            </a:r>
          </a:p>
          <a:p>
            <a:pPr lvl="1"/>
            <a:endParaRPr lang="en-GB" dirty="0"/>
          </a:p>
        </p:txBody>
      </p:sp>
    </p:spTree>
    <p:extLst>
      <p:ext uri="{BB962C8B-B14F-4D97-AF65-F5344CB8AC3E}">
        <p14:creationId xmlns:p14="http://schemas.microsoft.com/office/powerpoint/2010/main" val="1588391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12" end="12"/>
                                            </p:txEl>
                                          </p:spTgt>
                                        </p:tgtEl>
                                        <p:attrNameLst>
                                          <p:attrName>style.visibility</p:attrName>
                                        </p:attrNameLst>
                                      </p:cBhvr>
                                      <p:to>
                                        <p:strVal val="visible"/>
                                      </p:to>
                                    </p:set>
                                    <p:animEffect transition="in" filter="fade">
                                      <p:cBhvr>
                                        <p:cTn id="40" dur="500"/>
                                        <p:tgtEl>
                                          <p:spTgt spid="3">
                                            <p:txEl>
                                              <p:pRg st="12" end="12"/>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animEffect transition="in" filter="fade">
                                      <p:cBhvr>
                                        <p:cTn id="43" dur="500"/>
                                        <p:tgtEl>
                                          <p:spTgt spid="3">
                                            <p:txEl>
                                              <p:pRg st="13" end="13"/>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14" end="14"/>
                                            </p:txEl>
                                          </p:spTgt>
                                        </p:tgtEl>
                                        <p:attrNameLst>
                                          <p:attrName>style.visibility</p:attrName>
                                        </p:attrNameLst>
                                      </p:cBhvr>
                                      <p:to>
                                        <p:strVal val="visible"/>
                                      </p:to>
                                    </p:set>
                                    <p:animEffect transition="in" filter="fade">
                                      <p:cBhvr>
                                        <p:cTn id="46" dur="500"/>
                                        <p:tgtEl>
                                          <p:spTgt spid="3">
                                            <p:txEl>
                                              <p:pRg st="14" end="14"/>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
                                            <p:txEl>
                                              <p:pRg st="15" end="15"/>
                                            </p:txEl>
                                          </p:spTgt>
                                        </p:tgtEl>
                                        <p:attrNameLst>
                                          <p:attrName>style.visibility</p:attrName>
                                        </p:attrNameLst>
                                      </p:cBhvr>
                                      <p:to>
                                        <p:strVal val="visible"/>
                                      </p:to>
                                    </p:set>
                                    <p:animEffect transition="in" filter="fade">
                                      <p:cBhvr>
                                        <p:cTn id="49"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D970B4-B32B-4E97-AEC6-BD59032D6984}"/>
              </a:ext>
            </a:extLst>
          </p:cNvPr>
          <p:cNvSpPr>
            <a:spLocks noGrp="1"/>
          </p:cNvSpPr>
          <p:nvPr>
            <p:ph type="title"/>
          </p:nvPr>
        </p:nvSpPr>
        <p:spPr/>
        <p:txBody>
          <a:bodyPr/>
          <a:lstStyle/>
          <a:p>
            <a:r>
              <a:rPr lang="en-GB" altLang="zh-CN"/>
              <a:t>Assembly Isolation - Bindings: 1.0 Model</a:t>
            </a:r>
            <a:endParaRPr lang="en-GB" altLang="zh-CN" dirty="0"/>
          </a:p>
        </p:txBody>
      </p:sp>
      <p:sp>
        <p:nvSpPr>
          <p:cNvPr id="4" name="灯片编号占位符 3">
            <a:extLst>
              <a:ext uri="{FF2B5EF4-FFF2-40B4-BE49-F238E27FC236}">
                <a16:creationId xmlns:a16="http://schemas.microsoft.com/office/drawing/2014/main" id="{BD5500F1-05F1-4F96-914E-F99BEB3A0D7A}"/>
              </a:ext>
            </a:extLst>
          </p:cNvPr>
          <p:cNvSpPr>
            <a:spLocks noGrp="1"/>
          </p:cNvSpPr>
          <p:nvPr>
            <p:ph type="sldNum" sz="quarter" idx="12"/>
          </p:nvPr>
        </p:nvSpPr>
        <p:spPr/>
        <p:txBody>
          <a:bodyPr/>
          <a:lstStyle/>
          <a:p>
            <a:fld id="{5BA07366-CB75-4AA8-9E5B-928B849F427C}" type="slidenum">
              <a:rPr lang="en-GB" smtClean="0"/>
              <a:t>27</a:t>
            </a:fld>
            <a:endParaRPr lang="en-GB" dirty="0"/>
          </a:p>
        </p:txBody>
      </p:sp>
      <p:sp>
        <p:nvSpPr>
          <p:cNvPr id="6" name="Rectangle 19">
            <a:extLst>
              <a:ext uri="{FF2B5EF4-FFF2-40B4-BE49-F238E27FC236}">
                <a16:creationId xmlns:a16="http://schemas.microsoft.com/office/drawing/2014/main" id="{A006826A-1BDE-43F4-83E5-A8EDCEDD2695}"/>
              </a:ext>
            </a:extLst>
          </p:cNvPr>
          <p:cNvSpPr/>
          <p:nvPr/>
        </p:nvSpPr>
        <p:spPr bwMode="auto">
          <a:xfrm>
            <a:off x="502919" y="1320984"/>
            <a:ext cx="11018520" cy="3583525"/>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7" name="TextBox 20">
            <a:extLst>
              <a:ext uri="{FF2B5EF4-FFF2-40B4-BE49-F238E27FC236}">
                <a16:creationId xmlns:a16="http://schemas.microsoft.com/office/drawing/2014/main" id="{9A63AA77-C255-40AE-A65C-75DA0ADCE192}"/>
              </a:ext>
            </a:extLst>
          </p:cNvPr>
          <p:cNvSpPr txBox="1"/>
          <p:nvPr/>
        </p:nvSpPr>
        <p:spPr>
          <a:xfrm>
            <a:off x="645851" y="1487055"/>
            <a:ext cx="4169218" cy="307777"/>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a:ln>
                  <a:noFill/>
                </a:ln>
                <a:solidFill>
                  <a:srgbClr val="FFFFFF"/>
                </a:solidFill>
                <a:effectLst/>
                <a:uLnTx/>
                <a:uFillTx/>
                <a:latin typeface="Segoe UI"/>
                <a:ea typeface="+mn-ea"/>
                <a:cs typeface="+mn-cs"/>
              </a:rPr>
              <a:t>Azure Functions Host – Functions 1.0</a:t>
            </a:r>
            <a:endParaRPr kumimoji="0" lang="en-GB" sz="20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8" name="Rectangle 21">
            <a:extLst>
              <a:ext uri="{FF2B5EF4-FFF2-40B4-BE49-F238E27FC236}">
                <a16:creationId xmlns:a16="http://schemas.microsoft.com/office/drawing/2014/main" id="{FCC25F8F-B9F1-4620-884F-D2E142579E73}"/>
              </a:ext>
            </a:extLst>
          </p:cNvPr>
          <p:cNvSpPr/>
          <p:nvPr/>
        </p:nvSpPr>
        <p:spPr bwMode="auto">
          <a:xfrm>
            <a:off x="645850" y="1987460"/>
            <a:ext cx="5119495" cy="2261267"/>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9" name="TextBox 22">
            <a:extLst>
              <a:ext uri="{FF2B5EF4-FFF2-40B4-BE49-F238E27FC236}">
                <a16:creationId xmlns:a16="http://schemas.microsoft.com/office/drawing/2014/main" id="{2D36FBA4-4C97-4D7B-90EC-A876B37CCADF}"/>
              </a:ext>
            </a:extLst>
          </p:cNvPr>
          <p:cNvSpPr txBox="1"/>
          <p:nvPr/>
        </p:nvSpPr>
        <p:spPr>
          <a:xfrm>
            <a:off x="724842" y="2008087"/>
            <a:ext cx="5058838" cy="307777"/>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a:ln>
                  <a:noFill/>
                </a:ln>
                <a:solidFill>
                  <a:srgbClr val="FFFFFF"/>
                </a:solidFill>
                <a:effectLst/>
                <a:uLnTx/>
                <a:uFillTx/>
                <a:latin typeface="Segoe UI"/>
                <a:ea typeface="+mn-ea"/>
                <a:cs typeface="+mn-cs"/>
              </a:rPr>
              <a:t>Host Assembly Load Context (default)</a:t>
            </a:r>
            <a:endParaRPr kumimoji="0" lang="en-GB" sz="20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10" name="Rectangle 23">
            <a:extLst>
              <a:ext uri="{FF2B5EF4-FFF2-40B4-BE49-F238E27FC236}">
                <a16:creationId xmlns:a16="http://schemas.microsoft.com/office/drawing/2014/main" id="{9819527C-3076-4A55-A268-0E3ED0FD4912}"/>
              </a:ext>
            </a:extLst>
          </p:cNvPr>
          <p:cNvSpPr/>
          <p:nvPr/>
        </p:nvSpPr>
        <p:spPr bwMode="auto">
          <a:xfrm>
            <a:off x="724842" y="2508492"/>
            <a:ext cx="2328527" cy="307777"/>
          </a:xfrm>
          <a:prstGeom prst="rect">
            <a:avLst/>
          </a:prstGeom>
          <a:solidFill>
            <a:srgbClr val="107C1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GB" sz="14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rPr>
              <a:t>Job host</a:t>
            </a:r>
            <a:endParaRPr kumimoji="0" lang="en-GB" sz="14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11" name="Rectangle 24">
            <a:extLst>
              <a:ext uri="{FF2B5EF4-FFF2-40B4-BE49-F238E27FC236}">
                <a16:creationId xmlns:a16="http://schemas.microsoft.com/office/drawing/2014/main" id="{7215C6F0-A7D4-422D-9D86-A9A68422A494}"/>
              </a:ext>
            </a:extLst>
          </p:cNvPr>
          <p:cNvSpPr/>
          <p:nvPr/>
        </p:nvSpPr>
        <p:spPr bwMode="auto">
          <a:xfrm>
            <a:off x="724842" y="2907890"/>
            <a:ext cx="2328527" cy="307777"/>
          </a:xfrm>
          <a:prstGeom prst="rect">
            <a:avLst/>
          </a:prstGeom>
          <a:solidFill>
            <a:srgbClr val="107C1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GB" sz="14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rPr>
              <a:t>Bindings</a:t>
            </a:r>
            <a:endParaRPr kumimoji="0" lang="en-GB" sz="14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12" name="Rectangle 25">
            <a:extLst>
              <a:ext uri="{FF2B5EF4-FFF2-40B4-BE49-F238E27FC236}">
                <a16:creationId xmlns:a16="http://schemas.microsoft.com/office/drawing/2014/main" id="{CED2720C-95D1-405A-8EBD-DCEB531C71F0}"/>
              </a:ext>
            </a:extLst>
          </p:cNvPr>
          <p:cNvSpPr/>
          <p:nvPr/>
        </p:nvSpPr>
        <p:spPr bwMode="auto">
          <a:xfrm>
            <a:off x="724842" y="3322295"/>
            <a:ext cx="2328528" cy="307777"/>
          </a:xfrm>
          <a:prstGeom prst="rect">
            <a:avLst/>
          </a:prstGeom>
          <a:solidFill>
            <a:srgbClr val="107C1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GB" sz="14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rPr>
              <a:t>Runtime dependencies</a:t>
            </a:r>
            <a:endParaRPr kumimoji="0" lang="en-GB" sz="14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13" name="Rectangle 27">
            <a:extLst>
              <a:ext uri="{FF2B5EF4-FFF2-40B4-BE49-F238E27FC236}">
                <a16:creationId xmlns:a16="http://schemas.microsoft.com/office/drawing/2014/main" id="{649F0FEB-CFA8-494B-99A7-31ED6D4802B4}"/>
              </a:ext>
            </a:extLst>
          </p:cNvPr>
          <p:cNvSpPr/>
          <p:nvPr/>
        </p:nvSpPr>
        <p:spPr bwMode="auto">
          <a:xfrm>
            <a:off x="6259015" y="1987459"/>
            <a:ext cx="5119495" cy="2261267"/>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14" name="TextBox 28">
            <a:extLst>
              <a:ext uri="{FF2B5EF4-FFF2-40B4-BE49-F238E27FC236}">
                <a16:creationId xmlns:a16="http://schemas.microsoft.com/office/drawing/2014/main" id="{D4CB753C-E191-469B-8543-50E8383878A0}"/>
              </a:ext>
            </a:extLst>
          </p:cNvPr>
          <p:cNvSpPr txBox="1"/>
          <p:nvPr/>
        </p:nvSpPr>
        <p:spPr>
          <a:xfrm>
            <a:off x="6355415" y="2008087"/>
            <a:ext cx="4990652" cy="307777"/>
          </a:xfrm>
          <a:prstGeom prst="rect">
            <a:avLst/>
          </a:prstGeom>
          <a:solidFill>
            <a:schemeClr val="accent1"/>
          </a:solid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a:ln>
                  <a:noFill/>
                </a:ln>
                <a:solidFill>
                  <a:srgbClr val="FFFFFF"/>
                </a:solidFill>
                <a:effectLst/>
                <a:uLnTx/>
                <a:uFillTx/>
                <a:latin typeface="Segoe UI"/>
                <a:ea typeface="+mn-ea"/>
                <a:cs typeface="+mn-cs"/>
              </a:rPr>
              <a:t>LoadFrom Context</a:t>
            </a:r>
            <a:endParaRPr kumimoji="0" lang="en-GB" sz="20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15" name="Rectangle 30">
            <a:extLst>
              <a:ext uri="{FF2B5EF4-FFF2-40B4-BE49-F238E27FC236}">
                <a16:creationId xmlns:a16="http://schemas.microsoft.com/office/drawing/2014/main" id="{CC981ED4-B677-4BD9-A0EA-821A098A3C70}"/>
              </a:ext>
            </a:extLst>
          </p:cNvPr>
          <p:cNvSpPr/>
          <p:nvPr/>
        </p:nvSpPr>
        <p:spPr bwMode="auto">
          <a:xfrm>
            <a:off x="6355415" y="2505021"/>
            <a:ext cx="2328527" cy="307777"/>
          </a:xfrm>
          <a:prstGeom prst="rect">
            <a:avLst/>
          </a:prstGeom>
          <a:solidFill>
            <a:srgbClr val="107C1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GB" sz="14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rPr>
              <a:t>Functions Assemblies</a:t>
            </a:r>
            <a:endParaRPr kumimoji="0" lang="en-GB" sz="14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16" name="Rectangle 31">
            <a:extLst>
              <a:ext uri="{FF2B5EF4-FFF2-40B4-BE49-F238E27FC236}">
                <a16:creationId xmlns:a16="http://schemas.microsoft.com/office/drawing/2014/main" id="{240A0282-53FC-4961-8D8C-B0E05CD6D536}"/>
              </a:ext>
            </a:extLst>
          </p:cNvPr>
          <p:cNvSpPr/>
          <p:nvPr/>
        </p:nvSpPr>
        <p:spPr bwMode="auto">
          <a:xfrm>
            <a:off x="6355415" y="2904419"/>
            <a:ext cx="2328527" cy="307777"/>
          </a:xfrm>
          <a:prstGeom prst="rect">
            <a:avLst/>
          </a:prstGeom>
          <a:solidFill>
            <a:srgbClr val="107C1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GB" sz="14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rPr>
              <a:t>Functions dependencies</a:t>
            </a:r>
            <a:endParaRPr kumimoji="0" lang="en-GB" sz="14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17" name="Rectangle 16">
            <a:extLst>
              <a:ext uri="{FF2B5EF4-FFF2-40B4-BE49-F238E27FC236}">
                <a16:creationId xmlns:a16="http://schemas.microsoft.com/office/drawing/2014/main" id="{C3505119-1D25-407A-AE14-1DBCD76E7DC3}"/>
              </a:ext>
            </a:extLst>
          </p:cNvPr>
          <p:cNvSpPr/>
          <p:nvPr/>
        </p:nvSpPr>
        <p:spPr bwMode="auto">
          <a:xfrm>
            <a:off x="1200177" y="3689097"/>
            <a:ext cx="2493984" cy="307777"/>
          </a:xfrm>
          <a:prstGeom prst="rect">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GB" sz="14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rPr>
              <a:t>WindowsAzure.Storage 7.2.0</a:t>
            </a:r>
            <a:endParaRPr kumimoji="0" lang="en-GB" sz="14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18" name="Bent-Up Arrow 8">
            <a:extLst>
              <a:ext uri="{FF2B5EF4-FFF2-40B4-BE49-F238E27FC236}">
                <a16:creationId xmlns:a16="http://schemas.microsoft.com/office/drawing/2014/main" id="{53B9CB52-6ADE-4761-94F4-B25899E6E0CE}"/>
              </a:ext>
            </a:extLst>
          </p:cNvPr>
          <p:cNvSpPr/>
          <p:nvPr/>
        </p:nvSpPr>
        <p:spPr bwMode="auto">
          <a:xfrm rot="5400000">
            <a:off x="908437" y="3592024"/>
            <a:ext cx="251115" cy="332364"/>
          </a:xfrm>
          <a:prstGeom prst="bentUpArrow">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grpSp>
        <p:nvGrpSpPr>
          <p:cNvPr id="19" name="Group 12">
            <a:extLst>
              <a:ext uri="{FF2B5EF4-FFF2-40B4-BE49-F238E27FC236}">
                <a16:creationId xmlns:a16="http://schemas.microsoft.com/office/drawing/2014/main" id="{3BB7B28E-EC13-4A3F-B57E-0F0774737947}"/>
              </a:ext>
            </a:extLst>
          </p:cNvPr>
          <p:cNvGrpSpPr/>
          <p:nvPr/>
        </p:nvGrpSpPr>
        <p:grpSpPr>
          <a:xfrm>
            <a:off x="6511394" y="3214843"/>
            <a:ext cx="2826348" cy="341403"/>
            <a:chOff x="6621915" y="3164254"/>
            <a:chExt cx="2826348" cy="341403"/>
          </a:xfrm>
        </p:grpSpPr>
        <p:sp>
          <p:nvSpPr>
            <p:cNvPr id="20" name="Rectangle 26">
              <a:extLst>
                <a:ext uri="{FF2B5EF4-FFF2-40B4-BE49-F238E27FC236}">
                  <a16:creationId xmlns:a16="http://schemas.microsoft.com/office/drawing/2014/main" id="{F185EE2A-884E-4A0F-B736-B88428963F28}"/>
                </a:ext>
              </a:extLst>
            </p:cNvPr>
            <p:cNvSpPr/>
            <p:nvPr/>
          </p:nvSpPr>
          <p:spPr bwMode="auto">
            <a:xfrm>
              <a:off x="6954279" y="3187387"/>
              <a:ext cx="2493984" cy="318270"/>
            </a:xfrm>
            <a:prstGeom prst="rect">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GB" sz="14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rPr>
                <a:t>WindowsAzure.Storage 7.2.0</a:t>
              </a:r>
              <a:endParaRPr kumimoji="0" lang="en-GB" sz="14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21" name="Bent-Up Arrow 32">
              <a:extLst>
                <a:ext uri="{FF2B5EF4-FFF2-40B4-BE49-F238E27FC236}">
                  <a16:creationId xmlns:a16="http://schemas.microsoft.com/office/drawing/2014/main" id="{B01F93EC-AF4C-4280-B079-352D3EAD9FF4}"/>
                </a:ext>
              </a:extLst>
            </p:cNvPr>
            <p:cNvSpPr/>
            <p:nvPr/>
          </p:nvSpPr>
          <p:spPr bwMode="auto">
            <a:xfrm rot="5400000">
              <a:off x="6662539" y="3123630"/>
              <a:ext cx="251115" cy="332364"/>
            </a:xfrm>
            <a:prstGeom prst="bentUpArrow">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grpSp>
      <p:grpSp>
        <p:nvGrpSpPr>
          <p:cNvPr id="22" name="Group 13">
            <a:extLst>
              <a:ext uri="{FF2B5EF4-FFF2-40B4-BE49-F238E27FC236}">
                <a16:creationId xmlns:a16="http://schemas.microsoft.com/office/drawing/2014/main" id="{94E617DC-BFCE-4277-8434-D4BB30FEA38C}"/>
              </a:ext>
            </a:extLst>
          </p:cNvPr>
          <p:cNvGrpSpPr/>
          <p:nvPr/>
        </p:nvGrpSpPr>
        <p:grpSpPr>
          <a:xfrm>
            <a:off x="8536072" y="2648228"/>
            <a:ext cx="3479037" cy="2170199"/>
            <a:chOff x="8619893" y="2648228"/>
            <a:chExt cx="3572107" cy="2170199"/>
          </a:xfrm>
        </p:grpSpPr>
        <p:sp>
          <p:nvSpPr>
            <p:cNvPr id="23" name="Rectangle 39">
              <a:extLst>
                <a:ext uri="{FF2B5EF4-FFF2-40B4-BE49-F238E27FC236}">
                  <a16:creationId xmlns:a16="http://schemas.microsoft.com/office/drawing/2014/main" id="{2CB57307-6AE4-4C0E-B86A-8954F3D86BA4}"/>
                </a:ext>
              </a:extLst>
            </p:cNvPr>
            <p:cNvSpPr/>
            <p:nvPr/>
          </p:nvSpPr>
          <p:spPr bwMode="auto">
            <a:xfrm>
              <a:off x="8619893" y="3767580"/>
              <a:ext cx="3572107" cy="1050847"/>
            </a:xfrm>
            <a:prstGeom prst="rect">
              <a:avLst/>
            </a:prstGeom>
            <a:solidFill>
              <a:schemeClr val="bg1"/>
            </a:solidFill>
            <a:ln>
              <a:solidFill>
                <a:srgbClr val="000000"/>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91440" marR="0" lvl="0" indent="0" algn="l" defTabSz="914367"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a:ln>
                    <a:noFill/>
                  </a:ln>
                  <a:solidFill>
                    <a:srgbClr val="0000FF"/>
                  </a:solidFill>
                  <a:effectLst/>
                  <a:uLnTx/>
                  <a:uFillTx/>
                  <a:latin typeface="Consolas" panose="020B0609020204030204" pitchFamily="49" charset="0"/>
                  <a:ea typeface="Menlo"/>
                  <a:cs typeface="Menlo"/>
                </a:rPr>
                <a:t>public static</a:t>
              </a:r>
              <a:r>
                <a:rPr kumimoji="0" lang="en-GB" sz="1100" b="0" i="0" u="none" strike="noStrike" kern="1200" cap="none" spc="0" normalizeH="0" baseline="0" noProof="0">
                  <a:ln>
                    <a:noFill/>
                  </a:ln>
                  <a:solidFill>
                    <a:srgbClr val="FFFFFF"/>
                  </a:solidFill>
                  <a:effectLst/>
                  <a:uLnTx/>
                  <a:uFillTx/>
                  <a:latin typeface="Consolas" panose="020B0609020204030204" pitchFamily="49" charset="0"/>
                  <a:ea typeface="Menlo"/>
                  <a:cs typeface="Menlo"/>
                </a:rPr>
                <a:t> </a:t>
              </a:r>
              <a:r>
                <a:rPr kumimoji="0" lang="en-GB" sz="1100" b="0" i="0" u="none" strike="noStrike" kern="1200" cap="none" spc="0" normalizeH="0" baseline="0" noProof="0">
                  <a:ln>
                    <a:noFill/>
                  </a:ln>
                  <a:solidFill>
                    <a:srgbClr val="1A1A1A"/>
                  </a:solidFill>
                  <a:effectLst/>
                  <a:uLnTx/>
                  <a:uFillTx/>
                  <a:latin typeface="Consolas" panose="020B0609020204030204" pitchFamily="49" charset="0"/>
                  <a:ea typeface="Menlo"/>
                  <a:cs typeface="Menlo"/>
                </a:rPr>
                <a:t>Run(…,</a:t>
              </a:r>
              <a:r>
                <a:rPr kumimoji="0" lang="en-GB" sz="1100" b="0" i="0" u="none" strike="noStrike" kern="1200" cap="none" spc="0" normalizeH="0" baseline="0" noProof="0">
                  <a:ln>
                    <a:noFill/>
                  </a:ln>
                  <a:solidFill>
                    <a:srgbClr val="001080"/>
                  </a:solidFill>
                  <a:effectLst/>
                  <a:uLnTx/>
                  <a:uFillTx/>
                  <a:latin typeface="Consolas" panose="020B0609020204030204" pitchFamily="49" charset="0"/>
                  <a:ea typeface="Menlo"/>
                  <a:cs typeface="Menlo"/>
                </a:rPr>
                <a:t> </a:t>
              </a:r>
              <a:r>
                <a:rPr kumimoji="0" lang="en-GB" sz="1100" b="0" i="0" u="none" strike="noStrike" kern="1200" cap="none" spc="0" normalizeH="0" baseline="0" noProof="0">
                  <a:ln>
                    <a:noFill/>
                  </a:ln>
                  <a:solidFill>
                    <a:srgbClr val="267F99"/>
                  </a:solidFill>
                  <a:effectLst/>
                  <a:uLnTx/>
                  <a:uFillTx/>
                  <a:latin typeface="Consolas" panose="020B0609020204030204" pitchFamily="49" charset="0"/>
                  <a:ea typeface="Menlo"/>
                  <a:cs typeface="Menlo"/>
                </a:rPr>
                <a:t>CloudBlockBlob</a:t>
              </a:r>
              <a:r>
                <a:rPr kumimoji="0" lang="en-GB" sz="1100" b="0" i="0" u="none" strike="noStrike" kern="1200" cap="none" spc="0" normalizeH="0" baseline="0" noProof="0">
                  <a:ln>
                    <a:noFill/>
                  </a:ln>
                  <a:solidFill>
                    <a:srgbClr val="FFFFFF"/>
                  </a:solidFill>
                  <a:effectLst/>
                  <a:uLnTx/>
                  <a:uFillTx/>
                  <a:latin typeface="Consolas" panose="020B0609020204030204" pitchFamily="49" charset="0"/>
                  <a:ea typeface="Menlo"/>
                  <a:cs typeface="Menlo"/>
                </a:rPr>
                <a:t> </a:t>
              </a:r>
              <a:r>
                <a:rPr kumimoji="0" lang="en-GB" sz="1100" b="0" i="0" u="none" strike="noStrike" kern="1200" cap="none" spc="0" normalizeH="0" baseline="0" noProof="0">
                  <a:ln>
                    <a:noFill/>
                  </a:ln>
                  <a:solidFill>
                    <a:srgbClr val="001080"/>
                  </a:solidFill>
                  <a:effectLst/>
                  <a:uLnTx/>
                  <a:uFillTx/>
                  <a:latin typeface="Consolas" panose="020B0609020204030204" pitchFamily="49" charset="0"/>
                  <a:ea typeface="Menlo"/>
                  <a:cs typeface="Menlo"/>
                </a:rPr>
                <a:t>blob,</a:t>
              </a:r>
              <a:r>
                <a:rPr kumimoji="0" lang="en-GB" sz="1100" b="0" i="0" u="none" strike="noStrike" kern="1200" cap="none" spc="0" normalizeH="0" baseline="0" noProof="0">
                  <a:ln>
                    <a:noFill/>
                  </a:ln>
                  <a:solidFill>
                    <a:srgbClr val="1A1A1A"/>
                  </a:solidFill>
                  <a:effectLst/>
                  <a:uLnTx/>
                  <a:uFillTx/>
                  <a:latin typeface="Consolas" panose="020B0609020204030204" pitchFamily="49" charset="0"/>
                  <a:ea typeface="Menlo"/>
                  <a:cs typeface="Menlo"/>
                </a:rPr>
                <a:t>…)</a:t>
              </a:r>
              <a:r>
                <a:rPr kumimoji="0" lang="en-GB" sz="1100" b="0" i="0" u="none" strike="noStrike" kern="1200" cap="none" spc="0" normalizeH="0" baseline="0" noProof="0">
                  <a:ln>
                    <a:noFill/>
                  </a:ln>
                  <a:solidFill>
                    <a:srgbClr val="FFFFFF"/>
                  </a:solidFill>
                  <a:effectLst/>
                  <a:uLnTx/>
                  <a:uFillTx/>
                  <a:latin typeface="Consolas" panose="020B0609020204030204" pitchFamily="49" charset="0"/>
                  <a:ea typeface="Menlo"/>
                  <a:cs typeface="Menlo"/>
                </a:rPr>
                <a:t>)</a:t>
              </a:r>
              <a:endParaRPr kumimoji="0" lang="en-GB" sz="2000" b="0" i="0" u="none" strike="noStrike" kern="1200" cap="none" spc="0" normalizeH="0" baseline="0" noProof="0">
                <a:ln>
                  <a:noFill/>
                </a:ln>
                <a:solidFill>
                  <a:srgbClr val="FFFFFF"/>
                </a:solidFill>
                <a:effectLst/>
                <a:uLnTx/>
                <a:uFillTx/>
                <a:latin typeface="Consolas" panose="020B0609020204030204" pitchFamily="49" charset="0"/>
                <a:ea typeface="+mn-ea"/>
                <a:cs typeface="+mn-cs"/>
              </a:endParaRPr>
            </a:p>
            <a:p>
              <a:pPr marL="91440" marR="0" lvl="0" indent="0" algn="l" defTabSz="914367"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a:ln>
                    <a:noFill/>
                  </a:ln>
                  <a:solidFill>
                    <a:srgbClr val="1A1A1A"/>
                  </a:solidFill>
                  <a:effectLst/>
                  <a:uLnTx/>
                  <a:uFillTx/>
                  <a:latin typeface="Consolas" panose="020B0609020204030204" pitchFamily="49" charset="0"/>
                  <a:ea typeface="Menlo"/>
                  <a:cs typeface="Menlo"/>
                </a:rPr>
                <a:t>{</a:t>
              </a:r>
            </a:p>
            <a:p>
              <a:pPr marL="91440" marR="0" lvl="0" indent="0" algn="l" defTabSz="914367"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a:ln>
                    <a:noFill/>
                  </a:ln>
                  <a:solidFill>
                    <a:srgbClr val="001080"/>
                  </a:solidFill>
                  <a:effectLst/>
                  <a:uLnTx/>
                  <a:uFillTx/>
                  <a:latin typeface="Consolas" panose="020B0609020204030204" pitchFamily="49" charset="0"/>
                  <a:ea typeface="Menlo"/>
                  <a:cs typeface="Menlo"/>
                </a:rPr>
                <a:t>   </a:t>
              </a:r>
              <a:r>
                <a:rPr kumimoji="0" lang="en-GB" sz="1100" b="0" i="0" u="none" strike="noStrike" kern="1200" cap="none" spc="0" normalizeH="0" baseline="0" noProof="0">
                  <a:ln>
                    <a:noFill/>
                  </a:ln>
                  <a:solidFill>
                    <a:srgbClr val="00B050"/>
                  </a:solidFill>
                  <a:effectLst/>
                  <a:uLnTx/>
                  <a:uFillTx/>
                  <a:latin typeface="Consolas" panose="020B0609020204030204" pitchFamily="49" charset="0"/>
                  <a:ea typeface="Menlo"/>
                  <a:cs typeface="Menlo"/>
                </a:rPr>
                <a:t>//Function code...</a:t>
              </a:r>
              <a:r>
                <a:rPr kumimoji="0" lang="en-GB" sz="1100" b="0" i="0" u="none" strike="noStrike" kern="1200" cap="none" spc="0" normalizeH="0" baseline="0" noProof="0">
                  <a:ln>
                    <a:noFill/>
                  </a:ln>
                  <a:solidFill>
                    <a:srgbClr val="FFFFFF"/>
                  </a:solidFill>
                  <a:effectLst/>
                  <a:uLnTx/>
                  <a:uFillTx/>
                  <a:latin typeface="Consolas" panose="020B0609020204030204" pitchFamily="49" charset="0"/>
                  <a:ea typeface="Menlo"/>
                  <a:cs typeface="Menlo"/>
                </a:rPr>
                <a:t>;</a:t>
              </a:r>
            </a:p>
            <a:p>
              <a:pPr marL="91440" marR="0" lvl="0" indent="0" algn="l" defTabSz="914367"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a:ln>
                    <a:noFill/>
                  </a:ln>
                  <a:solidFill>
                    <a:srgbClr val="1A1A1A"/>
                  </a:solidFill>
                  <a:effectLst/>
                  <a:uLnTx/>
                  <a:uFillTx/>
                  <a:latin typeface="Consolas" panose="020B0609020204030204" pitchFamily="49" charset="0"/>
                  <a:ea typeface="Menlo"/>
                  <a:cs typeface="Menlo"/>
                </a:rPr>
                <a:t>}</a:t>
              </a:r>
              <a:endParaRPr kumimoji="0" lang="en-GB" sz="1100" b="0" i="0" u="none" strike="noStrike" kern="1200" cap="none" spc="0" normalizeH="0" baseline="0" noProof="0" dirty="0">
                <a:ln>
                  <a:noFill/>
                </a:ln>
                <a:solidFill>
                  <a:srgbClr val="1A1A1A"/>
                </a:solidFill>
                <a:effectLst/>
                <a:uLnTx/>
                <a:uFillTx/>
                <a:latin typeface="Consolas" panose="020B0609020204030204" pitchFamily="49" charset="0"/>
                <a:ea typeface="Menlo"/>
                <a:cs typeface="Menlo"/>
              </a:endParaRPr>
            </a:p>
          </p:txBody>
        </p:sp>
        <p:cxnSp>
          <p:nvCxnSpPr>
            <p:cNvPr id="24" name="Straight Arrow Connector 36">
              <a:extLst>
                <a:ext uri="{FF2B5EF4-FFF2-40B4-BE49-F238E27FC236}">
                  <a16:creationId xmlns:a16="http://schemas.microsoft.com/office/drawing/2014/main" id="{8BAED80A-309C-486D-BAAC-59D539E09167}"/>
                </a:ext>
              </a:extLst>
            </p:cNvPr>
            <p:cNvCxnSpPr>
              <a:cxnSpLocks/>
            </p:cNvCxnSpPr>
            <p:nvPr/>
          </p:nvCxnSpPr>
          <p:spPr>
            <a:xfrm flipH="1" flipV="1">
              <a:off x="8771719" y="2648228"/>
              <a:ext cx="1810789" cy="1119353"/>
            </a:xfrm>
            <a:prstGeom prst="straightConnector1">
              <a:avLst/>
            </a:prstGeom>
            <a:ln w="12700">
              <a:solidFill>
                <a:srgbClr val="000000"/>
              </a:solidFill>
              <a:round/>
              <a:headEnd type="none" w="med" len="med"/>
              <a:tailEnd type="oval" w="med" len="med"/>
            </a:ln>
          </p:spPr>
          <p:style>
            <a:lnRef idx="1">
              <a:schemeClr val="accent1"/>
            </a:lnRef>
            <a:fillRef idx="0">
              <a:schemeClr val="accent1"/>
            </a:fillRef>
            <a:effectRef idx="0">
              <a:schemeClr val="accent1"/>
            </a:effectRef>
            <a:fontRef idx="minor">
              <a:schemeClr val="tx1"/>
            </a:fontRef>
          </p:style>
        </p:cxnSp>
      </p:grpSp>
      <p:pic>
        <p:nvPicPr>
          <p:cNvPr id="25" name="Graphic 3" descr="Checkmark">
            <a:extLst>
              <a:ext uri="{FF2B5EF4-FFF2-40B4-BE49-F238E27FC236}">
                <a16:creationId xmlns:a16="http://schemas.microsoft.com/office/drawing/2014/main" id="{61479F4E-0E1D-42A5-9BAC-DE991743B7B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888978" y="4256818"/>
            <a:ext cx="542792" cy="548640"/>
          </a:xfrm>
          <a:prstGeom prst="rect">
            <a:avLst/>
          </a:prstGeom>
        </p:spPr>
      </p:pic>
      <p:pic>
        <p:nvPicPr>
          <p:cNvPr id="26" name="Graphic 5" descr="Close">
            <a:extLst>
              <a:ext uri="{FF2B5EF4-FFF2-40B4-BE49-F238E27FC236}">
                <a16:creationId xmlns:a16="http://schemas.microsoft.com/office/drawing/2014/main" id="{3F25C4DB-AEB6-4CF5-8E2E-42E200F29B1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888978" y="4276333"/>
            <a:ext cx="548640" cy="548640"/>
          </a:xfrm>
          <a:prstGeom prst="rect">
            <a:avLst/>
          </a:prstGeom>
          <a:noFill/>
          <a:ln>
            <a:noFill/>
          </a:ln>
        </p:spPr>
      </p:pic>
      <p:sp>
        <p:nvSpPr>
          <p:cNvPr id="27" name="Rectangle 38">
            <a:extLst>
              <a:ext uri="{FF2B5EF4-FFF2-40B4-BE49-F238E27FC236}">
                <a16:creationId xmlns:a16="http://schemas.microsoft.com/office/drawing/2014/main" id="{80A11C3B-9A26-46C6-A0AE-64D6EB276192}"/>
              </a:ext>
            </a:extLst>
          </p:cNvPr>
          <p:cNvSpPr/>
          <p:nvPr/>
        </p:nvSpPr>
        <p:spPr bwMode="auto">
          <a:xfrm>
            <a:off x="6843757" y="3237355"/>
            <a:ext cx="2493984" cy="318270"/>
          </a:xfrm>
          <a:prstGeom prst="rect">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GB" sz="1400" b="0" i="0" u="none" strike="noStrike" kern="1200" cap="none" spc="0" normalizeH="0" baseline="0" noProof="0" dirty="0" err="1">
                <a:ln>
                  <a:noFill/>
                </a:ln>
                <a:gradFill>
                  <a:gsLst>
                    <a:gs pos="40075">
                      <a:srgbClr val="FFFFFF"/>
                    </a:gs>
                    <a:gs pos="30000">
                      <a:srgbClr val="FFFFFF"/>
                    </a:gs>
                  </a:gsLst>
                  <a:lin ang="5400000" scaled="0"/>
                </a:gradFill>
                <a:effectLst/>
                <a:uLnTx/>
                <a:uFillTx/>
                <a:latin typeface="Segoe UI"/>
                <a:ea typeface="+mn-ea"/>
                <a:cs typeface="+mn-cs"/>
              </a:rPr>
              <a:t>WindowsAzure.Storage</a:t>
            </a:r>
            <a:r>
              <a:rPr kumimoji="0" lang="en-GB" sz="14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rPr>
              <a:t> 9.3.2</a:t>
            </a:r>
          </a:p>
        </p:txBody>
      </p:sp>
    </p:spTree>
    <p:extLst>
      <p:ext uri="{BB962C8B-B14F-4D97-AF65-F5344CB8AC3E}">
        <p14:creationId xmlns:p14="http://schemas.microsoft.com/office/powerpoint/2010/main" val="1474216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dissolve">
                                      <p:cBhvr>
                                        <p:cTn id="11" dur="30"/>
                                        <p:tgtEl>
                                          <p:spTgt spid="2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nodeType="clickEffect">
                                  <p:stCondLst>
                                    <p:cond delay="0"/>
                                  </p:stCondLst>
                                  <p:childTnLst>
                                    <p:set>
                                      <p:cBhvr>
                                        <p:cTn id="19" dur="1" fill="hold">
                                          <p:stCondLst>
                                            <p:cond delay="0"/>
                                          </p:stCondLst>
                                        </p:cTn>
                                        <p:tgtEl>
                                          <p:spTgt spid="25"/>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1" nodeType="clickEffect">
                                  <p:stCondLst>
                                    <p:cond delay="0"/>
                                  </p:stCondLst>
                                  <p:childTnLst>
                                    <p:set>
                                      <p:cBhvr>
                                        <p:cTn id="23" dur="1" fill="hold">
                                          <p:stCondLst>
                                            <p:cond delay="0"/>
                                          </p:stCondLst>
                                        </p:cTn>
                                        <p:tgtEl>
                                          <p:spTgt spid="27"/>
                                        </p:tgtEl>
                                        <p:attrNameLst>
                                          <p:attrName>style.visibility</p:attrName>
                                        </p:attrNameLst>
                                      </p:cBhvr>
                                      <p:to>
                                        <p:strVal val="visible"/>
                                      </p:to>
                                    </p:set>
                                  </p:childTnLst>
                                </p:cTn>
                              </p:par>
                              <p:par>
                                <p:cTn id="24" presetID="6" presetClass="emph" presetSubtype="0" repeatCount="0" autoRev="1" fill="hold" grpId="0" nodeType="withEffect">
                                  <p:stCondLst>
                                    <p:cond delay="0"/>
                                  </p:stCondLst>
                                  <p:childTnLst>
                                    <p:animScale>
                                      <p:cBhvr>
                                        <p:cTn id="25" dur="400" fill="hold"/>
                                        <p:tgtEl>
                                          <p:spTgt spid="27"/>
                                        </p:tgtEl>
                                      </p:cBhvr>
                                      <p:by x="150000" y="150000"/>
                                    </p:animScale>
                                  </p:childTnLst>
                                </p:cTn>
                              </p:par>
                              <p:par>
                                <p:cTn id="26" presetID="9" presetClass="entr" presetSubtype="0" fill="hold"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dissolve">
                                      <p:cBhvr>
                                        <p:cTn id="2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C1F826-DA1A-4E74-9276-8EE67ED059E4}"/>
              </a:ext>
            </a:extLst>
          </p:cNvPr>
          <p:cNvSpPr>
            <a:spLocks noGrp="1"/>
          </p:cNvSpPr>
          <p:nvPr>
            <p:ph type="title"/>
          </p:nvPr>
        </p:nvSpPr>
        <p:spPr/>
        <p:txBody>
          <a:bodyPr/>
          <a:lstStyle/>
          <a:p>
            <a:r>
              <a:rPr lang="en-GB" altLang="zh-CN"/>
              <a:t>Assembly Isolation - Bindings: 2.0 Model</a:t>
            </a:r>
            <a:endParaRPr lang="en-GB" altLang="zh-CN" dirty="0"/>
          </a:p>
        </p:txBody>
      </p:sp>
      <p:sp>
        <p:nvSpPr>
          <p:cNvPr id="4" name="灯片编号占位符 3">
            <a:extLst>
              <a:ext uri="{FF2B5EF4-FFF2-40B4-BE49-F238E27FC236}">
                <a16:creationId xmlns:a16="http://schemas.microsoft.com/office/drawing/2014/main" id="{8AF1A793-0953-4349-9FE6-2B6675777D22}"/>
              </a:ext>
            </a:extLst>
          </p:cNvPr>
          <p:cNvSpPr>
            <a:spLocks noGrp="1"/>
          </p:cNvSpPr>
          <p:nvPr>
            <p:ph type="sldNum" sz="quarter" idx="12"/>
          </p:nvPr>
        </p:nvSpPr>
        <p:spPr/>
        <p:txBody>
          <a:bodyPr/>
          <a:lstStyle/>
          <a:p>
            <a:fld id="{5BA07366-CB75-4AA8-9E5B-928B849F427C}" type="slidenum">
              <a:rPr lang="en-GB" smtClean="0"/>
              <a:t>28</a:t>
            </a:fld>
            <a:endParaRPr lang="en-GB" dirty="0"/>
          </a:p>
        </p:txBody>
      </p:sp>
      <p:sp>
        <p:nvSpPr>
          <p:cNvPr id="5" name="Rectangle 19">
            <a:extLst>
              <a:ext uri="{FF2B5EF4-FFF2-40B4-BE49-F238E27FC236}">
                <a16:creationId xmlns:a16="http://schemas.microsoft.com/office/drawing/2014/main" id="{640ED909-568F-4E57-893E-4CE38827F1CF}"/>
              </a:ext>
            </a:extLst>
          </p:cNvPr>
          <p:cNvSpPr/>
          <p:nvPr/>
        </p:nvSpPr>
        <p:spPr bwMode="auto">
          <a:xfrm>
            <a:off x="443811" y="1320984"/>
            <a:ext cx="11018520" cy="3583525"/>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6" name="TextBox 20">
            <a:extLst>
              <a:ext uri="{FF2B5EF4-FFF2-40B4-BE49-F238E27FC236}">
                <a16:creationId xmlns:a16="http://schemas.microsoft.com/office/drawing/2014/main" id="{DC462D82-F4B2-4BDC-B55E-5BF22B446A47}"/>
              </a:ext>
            </a:extLst>
          </p:cNvPr>
          <p:cNvSpPr txBox="1"/>
          <p:nvPr/>
        </p:nvSpPr>
        <p:spPr>
          <a:xfrm>
            <a:off x="586743" y="1487055"/>
            <a:ext cx="4169218" cy="307777"/>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a:ln>
                  <a:noFill/>
                </a:ln>
                <a:solidFill>
                  <a:srgbClr val="FFFFFF"/>
                </a:solidFill>
                <a:effectLst/>
                <a:uLnTx/>
                <a:uFillTx/>
                <a:latin typeface="Segoe UI"/>
                <a:ea typeface="+mn-ea"/>
                <a:cs typeface="+mn-cs"/>
              </a:rPr>
              <a:t>Azure Functions Host – Functions 2.0</a:t>
            </a:r>
            <a:endParaRPr kumimoji="0" lang="en-GB" sz="20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Rectangle 21">
            <a:extLst>
              <a:ext uri="{FF2B5EF4-FFF2-40B4-BE49-F238E27FC236}">
                <a16:creationId xmlns:a16="http://schemas.microsoft.com/office/drawing/2014/main" id="{7A716739-8E1F-4556-BAE5-D75812AA1AB7}"/>
              </a:ext>
            </a:extLst>
          </p:cNvPr>
          <p:cNvSpPr/>
          <p:nvPr/>
        </p:nvSpPr>
        <p:spPr bwMode="auto">
          <a:xfrm>
            <a:off x="586742" y="1987460"/>
            <a:ext cx="5119495" cy="2261267"/>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8" name="TextBox 22">
            <a:extLst>
              <a:ext uri="{FF2B5EF4-FFF2-40B4-BE49-F238E27FC236}">
                <a16:creationId xmlns:a16="http://schemas.microsoft.com/office/drawing/2014/main" id="{2F2BC7AD-3A11-499B-9C62-9668C5A95B78}"/>
              </a:ext>
            </a:extLst>
          </p:cNvPr>
          <p:cNvSpPr txBox="1"/>
          <p:nvPr/>
        </p:nvSpPr>
        <p:spPr>
          <a:xfrm>
            <a:off x="665734" y="2008087"/>
            <a:ext cx="5058838" cy="307777"/>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a:ln>
                  <a:noFill/>
                </a:ln>
                <a:solidFill>
                  <a:srgbClr val="FFFFFF"/>
                </a:solidFill>
                <a:effectLst/>
                <a:uLnTx/>
                <a:uFillTx/>
                <a:latin typeface="Segoe UI"/>
                <a:ea typeface="+mn-ea"/>
                <a:cs typeface="+mn-cs"/>
              </a:rPr>
              <a:t>Host Assembly Load Context (default)</a:t>
            </a:r>
            <a:endParaRPr kumimoji="0" lang="en-GB" sz="20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9" name="Rectangle 23">
            <a:extLst>
              <a:ext uri="{FF2B5EF4-FFF2-40B4-BE49-F238E27FC236}">
                <a16:creationId xmlns:a16="http://schemas.microsoft.com/office/drawing/2014/main" id="{73402EB7-1572-45DD-ABCA-2A0FD3857328}"/>
              </a:ext>
            </a:extLst>
          </p:cNvPr>
          <p:cNvSpPr/>
          <p:nvPr/>
        </p:nvSpPr>
        <p:spPr bwMode="auto">
          <a:xfrm>
            <a:off x="665734" y="2505935"/>
            <a:ext cx="2328527" cy="307777"/>
          </a:xfrm>
          <a:prstGeom prst="rect">
            <a:avLst/>
          </a:prstGeom>
          <a:solidFill>
            <a:srgbClr val="107C1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GB" sz="14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rPr>
              <a:t>Job host</a:t>
            </a:r>
            <a:endParaRPr kumimoji="0" lang="en-GB" sz="14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10" name="Rectangle 25">
            <a:extLst>
              <a:ext uri="{FF2B5EF4-FFF2-40B4-BE49-F238E27FC236}">
                <a16:creationId xmlns:a16="http://schemas.microsoft.com/office/drawing/2014/main" id="{55FC7537-F2C6-4804-9216-223EF0B5ACFD}"/>
              </a:ext>
            </a:extLst>
          </p:cNvPr>
          <p:cNvSpPr/>
          <p:nvPr/>
        </p:nvSpPr>
        <p:spPr bwMode="auto">
          <a:xfrm>
            <a:off x="665734" y="2905333"/>
            <a:ext cx="2328528" cy="307777"/>
          </a:xfrm>
          <a:prstGeom prst="rect">
            <a:avLst/>
          </a:prstGeom>
          <a:solidFill>
            <a:srgbClr val="107C1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GB" sz="14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rPr>
              <a:t>Runtime dependencies</a:t>
            </a:r>
            <a:endParaRPr kumimoji="0" lang="en-GB" sz="14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11" name="Rectangle 27">
            <a:extLst>
              <a:ext uri="{FF2B5EF4-FFF2-40B4-BE49-F238E27FC236}">
                <a16:creationId xmlns:a16="http://schemas.microsoft.com/office/drawing/2014/main" id="{E71B6A3F-EE99-4021-A5BF-D04F81C1B070}"/>
              </a:ext>
            </a:extLst>
          </p:cNvPr>
          <p:cNvSpPr/>
          <p:nvPr/>
        </p:nvSpPr>
        <p:spPr bwMode="auto">
          <a:xfrm>
            <a:off x="6199907" y="1987459"/>
            <a:ext cx="5119495" cy="2261267"/>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12" name="TextBox 28">
            <a:extLst>
              <a:ext uri="{FF2B5EF4-FFF2-40B4-BE49-F238E27FC236}">
                <a16:creationId xmlns:a16="http://schemas.microsoft.com/office/drawing/2014/main" id="{0399D639-A6DB-4EAB-8DF7-1CF7A4781E75}"/>
              </a:ext>
            </a:extLst>
          </p:cNvPr>
          <p:cNvSpPr txBox="1"/>
          <p:nvPr/>
        </p:nvSpPr>
        <p:spPr>
          <a:xfrm>
            <a:off x="6296306" y="2008087"/>
            <a:ext cx="4990653" cy="307777"/>
          </a:xfrm>
          <a:prstGeom prst="rect">
            <a:avLst/>
          </a:prstGeom>
          <a:solidFill>
            <a:schemeClr val="accent1"/>
          </a:solid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a:ln>
                  <a:noFill/>
                </a:ln>
                <a:solidFill>
                  <a:srgbClr val="FFFFFF"/>
                </a:solidFill>
                <a:effectLst/>
                <a:uLnTx/>
                <a:uFillTx/>
                <a:latin typeface="Segoe UI"/>
                <a:ea typeface="+mn-ea"/>
                <a:cs typeface="+mn-cs"/>
              </a:rPr>
              <a:t>Function Assembly Load Context</a:t>
            </a:r>
            <a:endParaRPr kumimoji="0" lang="en-GB" sz="20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13" name="Rectangle 30">
            <a:extLst>
              <a:ext uri="{FF2B5EF4-FFF2-40B4-BE49-F238E27FC236}">
                <a16:creationId xmlns:a16="http://schemas.microsoft.com/office/drawing/2014/main" id="{59D95C51-1DBB-4528-9706-CF784838C2F6}"/>
              </a:ext>
            </a:extLst>
          </p:cNvPr>
          <p:cNvSpPr/>
          <p:nvPr/>
        </p:nvSpPr>
        <p:spPr bwMode="auto">
          <a:xfrm>
            <a:off x="6296308" y="2515093"/>
            <a:ext cx="2328527" cy="307777"/>
          </a:xfrm>
          <a:prstGeom prst="rect">
            <a:avLst/>
          </a:prstGeom>
          <a:solidFill>
            <a:srgbClr val="107C1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GB" sz="14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rPr>
              <a:t>Functions Assemblies</a:t>
            </a:r>
            <a:endParaRPr kumimoji="0" lang="en-GB" sz="14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14" name="Rectangle 24">
            <a:extLst>
              <a:ext uri="{FF2B5EF4-FFF2-40B4-BE49-F238E27FC236}">
                <a16:creationId xmlns:a16="http://schemas.microsoft.com/office/drawing/2014/main" id="{57C089E2-67D1-4198-B6C1-B934A41B0EDD}"/>
              </a:ext>
            </a:extLst>
          </p:cNvPr>
          <p:cNvSpPr/>
          <p:nvPr/>
        </p:nvSpPr>
        <p:spPr bwMode="auto">
          <a:xfrm>
            <a:off x="6296307" y="2904558"/>
            <a:ext cx="2328527" cy="307777"/>
          </a:xfrm>
          <a:prstGeom prst="rect">
            <a:avLst/>
          </a:prstGeom>
          <a:solidFill>
            <a:srgbClr val="107C1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GB" sz="14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rPr>
              <a:t>Bindings</a:t>
            </a:r>
            <a:endParaRPr kumimoji="0" lang="en-GB" sz="14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15" name="Rectangle 31">
            <a:extLst>
              <a:ext uri="{FF2B5EF4-FFF2-40B4-BE49-F238E27FC236}">
                <a16:creationId xmlns:a16="http://schemas.microsoft.com/office/drawing/2014/main" id="{6C326440-8A73-42BB-99C6-6E71EAEA2CCD}"/>
              </a:ext>
            </a:extLst>
          </p:cNvPr>
          <p:cNvSpPr/>
          <p:nvPr/>
        </p:nvSpPr>
        <p:spPr bwMode="auto">
          <a:xfrm>
            <a:off x="6296307" y="3289140"/>
            <a:ext cx="2328527" cy="307777"/>
          </a:xfrm>
          <a:prstGeom prst="rect">
            <a:avLst/>
          </a:prstGeom>
          <a:solidFill>
            <a:srgbClr val="107C1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GB" sz="14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rPr>
              <a:t>Functions dependencies</a:t>
            </a:r>
            <a:endParaRPr kumimoji="0" lang="en-GB" sz="14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grpSp>
        <p:nvGrpSpPr>
          <p:cNvPr id="16" name="Group 11">
            <a:extLst>
              <a:ext uri="{FF2B5EF4-FFF2-40B4-BE49-F238E27FC236}">
                <a16:creationId xmlns:a16="http://schemas.microsoft.com/office/drawing/2014/main" id="{32DA7429-2C49-4841-A4C9-EDA79C2D9E5B}"/>
              </a:ext>
            </a:extLst>
          </p:cNvPr>
          <p:cNvGrpSpPr/>
          <p:nvPr/>
        </p:nvGrpSpPr>
        <p:grpSpPr>
          <a:xfrm>
            <a:off x="808705" y="3215686"/>
            <a:ext cx="2826348" cy="364226"/>
            <a:chOff x="951634" y="3642022"/>
            <a:chExt cx="2826348" cy="364226"/>
          </a:xfrm>
        </p:grpSpPr>
        <p:sp>
          <p:nvSpPr>
            <p:cNvPr id="17" name="Rectangle 16">
              <a:extLst>
                <a:ext uri="{FF2B5EF4-FFF2-40B4-BE49-F238E27FC236}">
                  <a16:creationId xmlns:a16="http://schemas.microsoft.com/office/drawing/2014/main" id="{628B7C18-0900-4950-B65E-0FDEC455D609}"/>
                </a:ext>
              </a:extLst>
            </p:cNvPr>
            <p:cNvSpPr/>
            <p:nvPr/>
          </p:nvSpPr>
          <p:spPr bwMode="auto">
            <a:xfrm>
              <a:off x="1283998" y="3698471"/>
              <a:ext cx="2493984" cy="307777"/>
            </a:xfrm>
            <a:prstGeom prst="rect">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GB" sz="14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rPr>
                <a:t>WindowsAzure.Storage 9.3.1</a:t>
              </a:r>
              <a:endParaRPr kumimoji="0" lang="en-GB" sz="14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18" name="Bent-Up Arrow 8">
              <a:extLst>
                <a:ext uri="{FF2B5EF4-FFF2-40B4-BE49-F238E27FC236}">
                  <a16:creationId xmlns:a16="http://schemas.microsoft.com/office/drawing/2014/main" id="{165AF81F-DA6F-463D-8C32-86EBE5720344}"/>
                </a:ext>
              </a:extLst>
            </p:cNvPr>
            <p:cNvSpPr/>
            <p:nvPr/>
          </p:nvSpPr>
          <p:spPr bwMode="auto">
            <a:xfrm rot="5400000">
              <a:off x="992258" y="3601398"/>
              <a:ext cx="251115" cy="332364"/>
            </a:xfrm>
            <a:prstGeom prst="bentUpArrow">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grpSp>
      <p:grpSp>
        <p:nvGrpSpPr>
          <p:cNvPr id="19" name="Group 12">
            <a:extLst>
              <a:ext uri="{FF2B5EF4-FFF2-40B4-BE49-F238E27FC236}">
                <a16:creationId xmlns:a16="http://schemas.microsoft.com/office/drawing/2014/main" id="{1CD20CD8-4EFE-42A8-AC01-D223A1E28E10}"/>
              </a:ext>
            </a:extLst>
          </p:cNvPr>
          <p:cNvGrpSpPr/>
          <p:nvPr/>
        </p:nvGrpSpPr>
        <p:grpSpPr>
          <a:xfrm>
            <a:off x="6452286" y="3599564"/>
            <a:ext cx="2826348" cy="341403"/>
            <a:chOff x="6621915" y="3164254"/>
            <a:chExt cx="2826348" cy="341403"/>
          </a:xfrm>
        </p:grpSpPr>
        <p:sp>
          <p:nvSpPr>
            <p:cNvPr id="20" name="Rectangle 26">
              <a:extLst>
                <a:ext uri="{FF2B5EF4-FFF2-40B4-BE49-F238E27FC236}">
                  <a16:creationId xmlns:a16="http://schemas.microsoft.com/office/drawing/2014/main" id="{2295694B-CC6B-41B7-AE48-F7E65DC80617}"/>
                </a:ext>
              </a:extLst>
            </p:cNvPr>
            <p:cNvSpPr/>
            <p:nvPr/>
          </p:nvSpPr>
          <p:spPr bwMode="auto">
            <a:xfrm>
              <a:off x="6954279" y="3187387"/>
              <a:ext cx="2493984" cy="318270"/>
            </a:xfrm>
            <a:prstGeom prst="rect">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GB" sz="14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rPr>
                <a:t>WindowsAzure.Storage 9.3.1</a:t>
              </a:r>
              <a:endParaRPr kumimoji="0" lang="en-GB" sz="14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21" name="Bent-Up Arrow 32">
              <a:extLst>
                <a:ext uri="{FF2B5EF4-FFF2-40B4-BE49-F238E27FC236}">
                  <a16:creationId xmlns:a16="http://schemas.microsoft.com/office/drawing/2014/main" id="{7DC44E26-9A92-4A2F-9A5C-018B1EF77046}"/>
                </a:ext>
              </a:extLst>
            </p:cNvPr>
            <p:cNvSpPr/>
            <p:nvPr/>
          </p:nvSpPr>
          <p:spPr bwMode="auto">
            <a:xfrm rot="5400000">
              <a:off x="6662539" y="3123630"/>
              <a:ext cx="251115" cy="332364"/>
            </a:xfrm>
            <a:prstGeom prst="bentUpArrow">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grpSp>
      <p:sp>
        <p:nvSpPr>
          <p:cNvPr id="22" name="Rectangle 38">
            <a:extLst>
              <a:ext uri="{FF2B5EF4-FFF2-40B4-BE49-F238E27FC236}">
                <a16:creationId xmlns:a16="http://schemas.microsoft.com/office/drawing/2014/main" id="{118A2C5C-75C3-4E51-AF16-573D8D724B48}"/>
              </a:ext>
            </a:extLst>
          </p:cNvPr>
          <p:cNvSpPr/>
          <p:nvPr/>
        </p:nvSpPr>
        <p:spPr bwMode="auto">
          <a:xfrm>
            <a:off x="6784649" y="3622076"/>
            <a:ext cx="2493984" cy="318270"/>
          </a:xfrm>
          <a:prstGeom prst="rect">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GB" sz="1400" b="0" i="0" u="none" strike="noStrike" kern="1200" cap="none" spc="0" normalizeH="0" baseline="0" noProof="0" dirty="0" err="1">
                <a:ln>
                  <a:noFill/>
                </a:ln>
                <a:gradFill>
                  <a:gsLst>
                    <a:gs pos="40075">
                      <a:srgbClr val="FFFFFF"/>
                    </a:gs>
                    <a:gs pos="30000">
                      <a:srgbClr val="FFFFFF"/>
                    </a:gs>
                  </a:gsLst>
                  <a:lin ang="5400000" scaled="0"/>
                </a:gradFill>
                <a:effectLst/>
                <a:uLnTx/>
                <a:uFillTx/>
                <a:latin typeface="Segoe UI"/>
                <a:ea typeface="+mn-ea"/>
                <a:cs typeface="+mn-cs"/>
              </a:rPr>
              <a:t>WindowsAzure.Storage</a:t>
            </a:r>
            <a:r>
              <a:rPr kumimoji="0" lang="en-GB" sz="14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rPr>
              <a:t> 9.5.0</a:t>
            </a:r>
          </a:p>
        </p:txBody>
      </p:sp>
      <p:grpSp>
        <p:nvGrpSpPr>
          <p:cNvPr id="23" name="Group 13">
            <a:extLst>
              <a:ext uri="{FF2B5EF4-FFF2-40B4-BE49-F238E27FC236}">
                <a16:creationId xmlns:a16="http://schemas.microsoft.com/office/drawing/2014/main" id="{ED4FC26A-DCEA-41B7-A997-729F72EC0DDB}"/>
              </a:ext>
            </a:extLst>
          </p:cNvPr>
          <p:cNvGrpSpPr/>
          <p:nvPr/>
        </p:nvGrpSpPr>
        <p:grpSpPr>
          <a:xfrm>
            <a:off x="8476964" y="2668982"/>
            <a:ext cx="3479037" cy="2346950"/>
            <a:chOff x="8619893" y="2471477"/>
            <a:chExt cx="3572107" cy="2346950"/>
          </a:xfrm>
        </p:grpSpPr>
        <p:sp>
          <p:nvSpPr>
            <p:cNvPr id="24" name="Rectangle 39">
              <a:extLst>
                <a:ext uri="{FF2B5EF4-FFF2-40B4-BE49-F238E27FC236}">
                  <a16:creationId xmlns:a16="http://schemas.microsoft.com/office/drawing/2014/main" id="{ADCB82DF-CA95-4267-A9B0-374F1C0B9E5C}"/>
                </a:ext>
              </a:extLst>
            </p:cNvPr>
            <p:cNvSpPr/>
            <p:nvPr/>
          </p:nvSpPr>
          <p:spPr bwMode="auto">
            <a:xfrm>
              <a:off x="8619893" y="3767580"/>
              <a:ext cx="3572107" cy="1050847"/>
            </a:xfrm>
            <a:prstGeom prst="rect">
              <a:avLst/>
            </a:prstGeom>
            <a:solidFill>
              <a:schemeClr val="bg1"/>
            </a:solidFill>
            <a:ln>
              <a:solidFill>
                <a:srgbClr val="000000"/>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91440" marR="0" lvl="0" indent="0" algn="l" defTabSz="914367"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a:ln>
                    <a:noFill/>
                  </a:ln>
                  <a:solidFill>
                    <a:srgbClr val="0000FF"/>
                  </a:solidFill>
                  <a:effectLst/>
                  <a:uLnTx/>
                  <a:uFillTx/>
                  <a:latin typeface="Consolas" panose="020B0609020204030204" pitchFamily="49" charset="0"/>
                  <a:ea typeface="Menlo"/>
                  <a:cs typeface="Menlo"/>
                </a:rPr>
                <a:t>public static</a:t>
              </a:r>
              <a:r>
                <a:rPr kumimoji="0" lang="en-GB" sz="1100" b="0" i="0" u="none" strike="noStrike" kern="1200" cap="none" spc="0" normalizeH="0" baseline="0" noProof="0">
                  <a:ln>
                    <a:noFill/>
                  </a:ln>
                  <a:solidFill>
                    <a:srgbClr val="FFFFFF"/>
                  </a:solidFill>
                  <a:effectLst/>
                  <a:uLnTx/>
                  <a:uFillTx/>
                  <a:latin typeface="Consolas" panose="020B0609020204030204" pitchFamily="49" charset="0"/>
                  <a:ea typeface="Menlo"/>
                  <a:cs typeface="Menlo"/>
                </a:rPr>
                <a:t> </a:t>
              </a:r>
              <a:r>
                <a:rPr kumimoji="0" lang="en-GB" sz="1100" b="0" i="0" u="none" strike="noStrike" kern="1200" cap="none" spc="0" normalizeH="0" baseline="0" noProof="0">
                  <a:ln>
                    <a:noFill/>
                  </a:ln>
                  <a:solidFill>
                    <a:srgbClr val="1A1A1A"/>
                  </a:solidFill>
                  <a:effectLst/>
                  <a:uLnTx/>
                  <a:uFillTx/>
                  <a:latin typeface="Consolas" panose="020B0609020204030204" pitchFamily="49" charset="0"/>
                  <a:ea typeface="Menlo"/>
                  <a:cs typeface="Menlo"/>
                </a:rPr>
                <a:t>Run(…,</a:t>
              </a:r>
              <a:r>
                <a:rPr kumimoji="0" lang="en-GB" sz="1100" b="0" i="0" u="none" strike="noStrike" kern="1200" cap="none" spc="0" normalizeH="0" baseline="0" noProof="0">
                  <a:ln>
                    <a:noFill/>
                  </a:ln>
                  <a:solidFill>
                    <a:srgbClr val="001080"/>
                  </a:solidFill>
                  <a:effectLst/>
                  <a:uLnTx/>
                  <a:uFillTx/>
                  <a:latin typeface="Consolas" panose="020B0609020204030204" pitchFamily="49" charset="0"/>
                  <a:ea typeface="Menlo"/>
                  <a:cs typeface="Menlo"/>
                </a:rPr>
                <a:t> </a:t>
              </a:r>
              <a:r>
                <a:rPr kumimoji="0" lang="en-GB" sz="1100" b="0" i="0" u="none" strike="noStrike" kern="1200" cap="none" spc="0" normalizeH="0" baseline="0" noProof="0">
                  <a:ln>
                    <a:noFill/>
                  </a:ln>
                  <a:solidFill>
                    <a:srgbClr val="267F99"/>
                  </a:solidFill>
                  <a:effectLst/>
                  <a:uLnTx/>
                  <a:uFillTx/>
                  <a:latin typeface="Consolas" panose="020B0609020204030204" pitchFamily="49" charset="0"/>
                  <a:ea typeface="Menlo"/>
                  <a:cs typeface="Menlo"/>
                </a:rPr>
                <a:t>CloudBlockBlob</a:t>
              </a:r>
              <a:r>
                <a:rPr kumimoji="0" lang="en-GB" sz="1100" b="0" i="0" u="none" strike="noStrike" kern="1200" cap="none" spc="0" normalizeH="0" baseline="0" noProof="0">
                  <a:ln>
                    <a:noFill/>
                  </a:ln>
                  <a:solidFill>
                    <a:srgbClr val="FFFFFF"/>
                  </a:solidFill>
                  <a:effectLst/>
                  <a:uLnTx/>
                  <a:uFillTx/>
                  <a:latin typeface="Consolas" panose="020B0609020204030204" pitchFamily="49" charset="0"/>
                  <a:ea typeface="Menlo"/>
                  <a:cs typeface="Menlo"/>
                </a:rPr>
                <a:t> </a:t>
              </a:r>
              <a:r>
                <a:rPr kumimoji="0" lang="en-GB" sz="1100" b="0" i="0" u="none" strike="noStrike" kern="1200" cap="none" spc="0" normalizeH="0" baseline="0" noProof="0">
                  <a:ln>
                    <a:noFill/>
                  </a:ln>
                  <a:solidFill>
                    <a:srgbClr val="001080"/>
                  </a:solidFill>
                  <a:effectLst/>
                  <a:uLnTx/>
                  <a:uFillTx/>
                  <a:latin typeface="Consolas" panose="020B0609020204030204" pitchFamily="49" charset="0"/>
                  <a:ea typeface="Menlo"/>
                  <a:cs typeface="Menlo"/>
                </a:rPr>
                <a:t>blob,</a:t>
              </a:r>
              <a:r>
                <a:rPr kumimoji="0" lang="en-GB" sz="1100" b="0" i="0" u="none" strike="noStrike" kern="1200" cap="none" spc="0" normalizeH="0" baseline="0" noProof="0">
                  <a:ln>
                    <a:noFill/>
                  </a:ln>
                  <a:solidFill>
                    <a:srgbClr val="1A1A1A"/>
                  </a:solidFill>
                  <a:effectLst/>
                  <a:uLnTx/>
                  <a:uFillTx/>
                  <a:latin typeface="Consolas" panose="020B0609020204030204" pitchFamily="49" charset="0"/>
                  <a:ea typeface="Menlo"/>
                  <a:cs typeface="Menlo"/>
                </a:rPr>
                <a:t>…)</a:t>
              </a:r>
              <a:r>
                <a:rPr kumimoji="0" lang="en-GB" sz="1100" b="0" i="0" u="none" strike="noStrike" kern="1200" cap="none" spc="0" normalizeH="0" baseline="0" noProof="0">
                  <a:ln>
                    <a:noFill/>
                  </a:ln>
                  <a:solidFill>
                    <a:srgbClr val="FFFFFF"/>
                  </a:solidFill>
                  <a:effectLst/>
                  <a:uLnTx/>
                  <a:uFillTx/>
                  <a:latin typeface="Consolas" panose="020B0609020204030204" pitchFamily="49" charset="0"/>
                  <a:ea typeface="Menlo"/>
                  <a:cs typeface="Menlo"/>
                </a:rPr>
                <a:t>)</a:t>
              </a:r>
              <a:endParaRPr kumimoji="0" lang="en-GB" sz="2000" b="0" i="0" u="none" strike="noStrike" kern="1200" cap="none" spc="0" normalizeH="0" baseline="0" noProof="0">
                <a:ln>
                  <a:noFill/>
                </a:ln>
                <a:solidFill>
                  <a:srgbClr val="FFFFFF"/>
                </a:solidFill>
                <a:effectLst/>
                <a:uLnTx/>
                <a:uFillTx/>
                <a:latin typeface="Consolas" panose="020B0609020204030204" pitchFamily="49" charset="0"/>
                <a:ea typeface="+mn-ea"/>
                <a:cs typeface="+mn-cs"/>
              </a:endParaRPr>
            </a:p>
            <a:p>
              <a:pPr marL="91440" marR="0" lvl="0" indent="0" algn="l" defTabSz="914367"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a:ln>
                    <a:noFill/>
                  </a:ln>
                  <a:solidFill>
                    <a:srgbClr val="1A1A1A"/>
                  </a:solidFill>
                  <a:effectLst/>
                  <a:uLnTx/>
                  <a:uFillTx/>
                  <a:latin typeface="Consolas" panose="020B0609020204030204" pitchFamily="49" charset="0"/>
                  <a:ea typeface="Menlo"/>
                  <a:cs typeface="Menlo"/>
                </a:rPr>
                <a:t>{</a:t>
              </a:r>
            </a:p>
            <a:p>
              <a:pPr marL="91440" marR="0" lvl="0" indent="0" algn="l" defTabSz="914367"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a:ln>
                    <a:noFill/>
                  </a:ln>
                  <a:solidFill>
                    <a:srgbClr val="001080"/>
                  </a:solidFill>
                  <a:effectLst/>
                  <a:uLnTx/>
                  <a:uFillTx/>
                  <a:latin typeface="Consolas" panose="020B0609020204030204" pitchFamily="49" charset="0"/>
                  <a:ea typeface="Menlo"/>
                  <a:cs typeface="Menlo"/>
                </a:rPr>
                <a:t>   </a:t>
              </a:r>
              <a:r>
                <a:rPr kumimoji="0" lang="en-GB" sz="1100" b="0" i="0" u="none" strike="noStrike" kern="1200" cap="none" spc="0" normalizeH="0" baseline="0" noProof="0">
                  <a:ln>
                    <a:noFill/>
                  </a:ln>
                  <a:solidFill>
                    <a:srgbClr val="00B050"/>
                  </a:solidFill>
                  <a:effectLst/>
                  <a:uLnTx/>
                  <a:uFillTx/>
                  <a:latin typeface="Consolas" panose="020B0609020204030204" pitchFamily="49" charset="0"/>
                  <a:ea typeface="Menlo"/>
                  <a:cs typeface="Menlo"/>
                </a:rPr>
                <a:t>//Function code...</a:t>
              </a:r>
              <a:r>
                <a:rPr kumimoji="0" lang="en-GB" sz="1100" b="0" i="0" u="none" strike="noStrike" kern="1200" cap="none" spc="0" normalizeH="0" baseline="0" noProof="0">
                  <a:ln>
                    <a:noFill/>
                  </a:ln>
                  <a:solidFill>
                    <a:srgbClr val="FFFFFF"/>
                  </a:solidFill>
                  <a:effectLst/>
                  <a:uLnTx/>
                  <a:uFillTx/>
                  <a:latin typeface="Consolas" panose="020B0609020204030204" pitchFamily="49" charset="0"/>
                  <a:ea typeface="Menlo"/>
                  <a:cs typeface="Menlo"/>
                </a:rPr>
                <a:t>;</a:t>
              </a:r>
            </a:p>
            <a:p>
              <a:pPr marL="91440" marR="0" lvl="0" indent="0" algn="l" defTabSz="914367"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a:ln>
                    <a:noFill/>
                  </a:ln>
                  <a:solidFill>
                    <a:srgbClr val="1A1A1A"/>
                  </a:solidFill>
                  <a:effectLst/>
                  <a:uLnTx/>
                  <a:uFillTx/>
                  <a:latin typeface="Consolas" panose="020B0609020204030204" pitchFamily="49" charset="0"/>
                  <a:ea typeface="Menlo"/>
                  <a:cs typeface="Menlo"/>
                </a:rPr>
                <a:t>}</a:t>
              </a:r>
              <a:endParaRPr kumimoji="0" lang="en-GB" sz="1100" b="0" i="0" u="none" strike="noStrike" kern="1200" cap="none" spc="0" normalizeH="0" baseline="0" noProof="0" dirty="0">
                <a:ln>
                  <a:noFill/>
                </a:ln>
                <a:solidFill>
                  <a:srgbClr val="1A1A1A"/>
                </a:solidFill>
                <a:effectLst/>
                <a:uLnTx/>
                <a:uFillTx/>
                <a:latin typeface="Consolas" panose="020B0609020204030204" pitchFamily="49" charset="0"/>
                <a:ea typeface="Menlo"/>
                <a:cs typeface="Menlo"/>
              </a:endParaRPr>
            </a:p>
          </p:txBody>
        </p:sp>
        <p:cxnSp>
          <p:nvCxnSpPr>
            <p:cNvPr id="25" name="Straight Arrow Connector 36">
              <a:extLst>
                <a:ext uri="{FF2B5EF4-FFF2-40B4-BE49-F238E27FC236}">
                  <a16:creationId xmlns:a16="http://schemas.microsoft.com/office/drawing/2014/main" id="{D9306EF4-0E16-40E8-ACB7-F8AA2A77BC73}"/>
                </a:ext>
              </a:extLst>
            </p:cNvPr>
            <p:cNvCxnSpPr>
              <a:cxnSpLocks/>
              <a:endCxn id="13" idx="3"/>
            </p:cNvCxnSpPr>
            <p:nvPr/>
          </p:nvCxnSpPr>
          <p:spPr>
            <a:xfrm flipH="1" flipV="1">
              <a:off x="8624967" y="2471477"/>
              <a:ext cx="1783375" cy="1349890"/>
            </a:xfrm>
            <a:prstGeom prst="straightConnector1">
              <a:avLst/>
            </a:prstGeom>
            <a:ln w="12700">
              <a:solidFill>
                <a:srgbClr val="000000"/>
              </a:solidFill>
              <a:round/>
              <a:headEnd type="none" w="med" len="med"/>
              <a:tailEnd type="oval" w="med" len="med"/>
            </a:ln>
          </p:spPr>
          <p:style>
            <a:lnRef idx="1">
              <a:schemeClr val="accent1"/>
            </a:lnRef>
            <a:fillRef idx="0">
              <a:schemeClr val="accent1"/>
            </a:fillRef>
            <a:effectRef idx="0">
              <a:schemeClr val="accent1"/>
            </a:effectRef>
            <a:fontRef idx="minor">
              <a:schemeClr val="tx1"/>
            </a:fontRef>
          </p:style>
        </p:cxnSp>
      </p:grpSp>
      <p:pic>
        <p:nvPicPr>
          <p:cNvPr id="26" name="Graphic 3" descr="Checkmark">
            <a:extLst>
              <a:ext uri="{FF2B5EF4-FFF2-40B4-BE49-F238E27FC236}">
                <a16:creationId xmlns:a16="http://schemas.microsoft.com/office/drawing/2014/main" id="{69ADFAD7-CBA3-41DE-AFB9-B2C48EEC7FE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829870" y="4247090"/>
            <a:ext cx="542792" cy="548640"/>
          </a:xfrm>
          <a:prstGeom prst="rect">
            <a:avLst/>
          </a:prstGeom>
        </p:spPr>
      </p:pic>
    </p:spTree>
    <p:extLst>
      <p:ext uri="{BB962C8B-B14F-4D97-AF65-F5344CB8AC3E}">
        <p14:creationId xmlns:p14="http://schemas.microsoft.com/office/powerpoint/2010/main" val="3305755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dissolve">
                                      <p:cBhvr>
                                        <p:cTn id="15" dur="3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1" nodeType="clickEffect">
                                  <p:stCondLst>
                                    <p:cond delay="0"/>
                                  </p:stCondLst>
                                  <p:childTnLst>
                                    <p:set>
                                      <p:cBhvr>
                                        <p:cTn id="23" dur="1" fill="hold">
                                          <p:stCondLst>
                                            <p:cond delay="0"/>
                                          </p:stCondLst>
                                        </p:cTn>
                                        <p:tgtEl>
                                          <p:spTgt spid="22"/>
                                        </p:tgtEl>
                                        <p:attrNameLst>
                                          <p:attrName>style.visibility</p:attrName>
                                        </p:attrNameLst>
                                      </p:cBhvr>
                                      <p:to>
                                        <p:strVal val="visible"/>
                                      </p:to>
                                    </p:set>
                                  </p:childTnLst>
                                </p:cTn>
                              </p:par>
                              <p:par>
                                <p:cTn id="24" presetID="6" presetClass="emph" presetSubtype="0" repeatCount="0" autoRev="1" fill="hold" grpId="0" nodeType="withEffect">
                                  <p:stCondLst>
                                    <p:cond delay="0"/>
                                  </p:stCondLst>
                                  <p:childTnLst>
                                    <p:animScale>
                                      <p:cBhvr>
                                        <p:cTn id="25" dur="400" fill="hold"/>
                                        <p:tgtEl>
                                          <p:spTgt spid="22"/>
                                        </p:tgtEl>
                                      </p:cBhvr>
                                      <p:by x="150000" y="150000"/>
                                    </p:animScale>
                                  </p:childTnLst>
                                </p:cTn>
                              </p:par>
                              <p:par>
                                <p:cTn id="26" presetID="6" presetClass="emph" presetSubtype="0" autoRev="1" fill="hold" nodeType="withEffect">
                                  <p:stCondLst>
                                    <p:cond delay="500"/>
                                  </p:stCondLst>
                                  <p:childTnLst>
                                    <p:animScale>
                                      <p:cBhvr>
                                        <p:cTn id="27" dur="500" fill="hold"/>
                                        <p:tgtEl>
                                          <p:spTgt spid="2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837F10-1625-4D71-8A43-64A35A79EF98}"/>
              </a:ext>
            </a:extLst>
          </p:cNvPr>
          <p:cNvSpPr>
            <a:spLocks noGrp="1"/>
          </p:cNvSpPr>
          <p:nvPr>
            <p:ph type="title"/>
          </p:nvPr>
        </p:nvSpPr>
        <p:spPr/>
        <p:txBody>
          <a:bodyPr/>
          <a:lstStyle/>
          <a:p>
            <a:r>
              <a:rPr lang="en-GB" altLang="zh-CN"/>
              <a:t>Functions Everywhere</a:t>
            </a:r>
            <a:endParaRPr lang="en-GB" altLang="zh-CN" dirty="0"/>
          </a:p>
        </p:txBody>
      </p:sp>
      <p:sp>
        <p:nvSpPr>
          <p:cNvPr id="4" name="灯片编号占位符 3">
            <a:extLst>
              <a:ext uri="{FF2B5EF4-FFF2-40B4-BE49-F238E27FC236}">
                <a16:creationId xmlns:a16="http://schemas.microsoft.com/office/drawing/2014/main" id="{6CC04553-F410-4C76-8D1F-EF40ED45F582}"/>
              </a:ext>
            </a:extLst>
          </p:cNvPr>
          <p:cNvSpPr>
            <a:spLocks noGrp="1"/>
          </p:cNvSpPr>
          <p:nvPr>
            <p:ph type="sldNum" sz="quarter" idx="12"/>
          </p:nvPr>
        </p:nvSpPr>
        <p:spPr/>
        <p:txBody>
          <a:bodyPr/>
          <a:lstStyle/>
          <a:p>
            <a:fld id="{5BA07366-CB75-4AA8-9E5B-928B849F427C}" type="slidenum">
              <a:rPr lang="en-GB" smtClean="0"/>
              <a:t>29</a:t>
            </a:fld>
            <a:endParaRPr lang="en-GB" dirty="0"/>
          </a:p>
        </p:txBody>
      </p:sp>
      <p:sp>
        <p:nvSpPr>
          <p:cNvPr id="5" name="Rectangle 76">
            <a:extLst>
              <a:ext uri="{FF2B5EF4-FFF2-40B4-BE49-F238E27FC236}">
                <a16:creationId xmlns:a16="http://schemas.microsoft.com/office/drawing/2014/main" id="{7E5969E6-40BB-421F-A203-77E45DEC7690}"/>
              </a:ext>
            </a:extLst>
          </p:cNvPr>
          <p:cNvSpPr/>
          <p:nvPr/>
        </p:nvSpPr>
        <p:spPr bwMode="auto">
          <a:xfrm>
            <a:off x="655862" y="3153828"/>
            <a:ext cx="1278986" cy="914400"/>
          </a:xfrm>
          <a:prstGeom prst="rect">
            <a:avLst/>
          </a:prstGeom>
          <a:no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7" rIns="0" bIns="46637" numCol="1" rtlCol="0" anchor="ctr" anchorCtr="0" compatLnSpc="1">
            <a:prstTxWarp prst="textNoShape">
              <a:avLst/>
            </a:prstTxWarp>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GB" sz="1100" b="0" i="0" u="none" strike="noStrike" kern="1200" cap="none" spc="0" normalizeH="0" baseline="0" noProof="0">
                <a:ln>
                  <a:noFill/>
                </a:ln>
                <a:solidFill>
                  <a:sysClr val="windowText" lastClr="000000"/>
                </a:solidFill>
                <a:effectLst/>
                <a:uLnTx/>
                <a:uFillTx/>
                <a:latin typeface="Segoe UI"/>
                <a:ea typeface="+mn-ea"/>
                <a:cs typeface="+mn-cs"/>
              </a:rPr>
              <a:t>Platform</a:t>
            </a:r>
            <a:endParaRPr kumimoji="0" lang="en-GB" sz="1100" b="0" i="0" u="none" strike="noStrike" kern="1200" cap="none" spc="0" normalizeH="0" baseline="0" noProof="0" dirty="0">
              <a:ln>
                <a:noFill/>
              </a:ln>
              <a:solidFill>
                <a:sysClr val="windowText" lastClr="000000"/>
              </a:solidFill>
              <a:effectLst/>
              <a:uLnTx/>
              <a:uFillTx/>
              <a:latin typeface="Segoe UI"/>
              <a:ea typeface="+mn-ea"/>
              <a:cs typeface="+mn-cs"/>
            </a:endParaRPr>
          </a:p>
        </p:txBody>
      </p:sp>
      <p:sp>
        <p:nvSpPr>
          <p:cNvPr id="6" name="Rectangle 77">
            <a:extLst>
              <a:ext uri="{FF2B5EF4-FFF2-40B4-BE49-F238E27FC236}">
                <a16:creationId xmlns:a16="http://schemas.microsoft.com/office/drawing/2014/main" id="{C935AC29-D735-4B57-9978-EC3777496FFD}"/>
              </a:ext>
            </a:extLst>
          </p:cNvPr>
          <p:cNvSpPr/>
          <p:nvPr/>
        </p:nvSpPr>
        <p:spPr bwMode="auto">
          <a:xfrm>
            <a:off x="655862" y="4068228"/>
            <a:ext cx="1278986" cy="914400"/>
          </a:xfrm>
          <a:prstGeom prst="rect">
            <a:avLst/>
          </a:prstGeom>
          <a:no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7" rIns="0" bIns="46637" numCol="1" rtlCol="0" anchor="ctr" anchorCtr="0" compatLnSpc="1">
            <a:prstTxWarp prst="textNoShape">
              <a:avLst/>
            </a:prstTxWarp>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GB" sz="1100" b="0" i="0" u="none" strike="noStrike" kern="1200" cap="none" spc="0" normalizeH="0" baseline="0" noProof="0">
                <a:ln>
                  <a:noFill/>
                </a:ln>
                <a:solidFill>
                  <a:sysClr val="windowText" lastClr="000000"/>
                </a:solidFill>
                <a:effectLst/>
                <a:uLnTx/>
                <a:uFillTx/>
                <a:latin typeface="Segoe UI"/>
                <a:ea typeface="+mn-ea"/>
                <a:cs typeface="+mn-cs"/>
              </a:rPr>
              <a:t>Application delivery</a:t>
            </a:r>
            <a:endParaRPr kumimoji="0" lang="en-GB" sz="1100" b="0" i="0" u="none" strike="noStrike" kern="1200" cap="none" spc="0" normalizeH="0" baseline="0" noProof="0" dirty="0">
              <a:ln>
                <a:noFill/>
              </a:ln>
              <a:solidFill>
                <a:sysClr val="windowText" lastClr="000000"/>
              </a:solidFill>
              <a:effectLst/>
              <a:uLnTx/>
              <a:uFillTx/>
              <a:latin typeface="Segoe UI"/>
              <a:ea typeface="+mn-ea"/>
              <a:cs typeface="+mn-cs"/>
            </a:endParaRPr>
          </a:p>
        </p:txBody>
      </p:sp>
      <p:sp>
        <p:nvSpPr>
          <p:cNvPr id="7" name="Rectangle 79">
            <a:extLst>
              <a:ext uri="{FF2B5EF4-FFF2-40B4-BE49-F238E27FC236}">
                <a16:creationId xmlns:a16="http://schemas.microsoft.com/office/drawing/2014/main" id="{4BC4B803-2C13-4ACB-BA62-53EB5939F838}"/>
              </a:ext>
            </a:extLst>
          </p:cNvPr>
          <p:cNvSpPr/>
          <p:nvPr/>
        </p:nvSpPr>
        <p:spPr bwMode="auto">
          <a:xfrm>
            <a:off x="656330" y="4982628"/>
            <a:ext cx="1278986" cy="914400"/>
          </a:xfrm>
          <a:prstGeom prst="rect">
            <a:avLst/>
          </a:prstGeom>
          <a:no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7" rIns="0" bIns="46637" numCol="1" rtlCol="0" anchor="ctr" anchorCtr="0" compatLnSpc="1">
            <a:prstTxWarp prst="textNoShape">
              <a:avLst/>
            </a:prstTxWarp>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GB" sz="1100" b="0" i="0" u="none" strike="noStrike" kern="1200" cap="none" spc="0" normalizeH="0" baseline="0" noProof="0">
                <a:ln>
                  <a:noFill/>
                </a:ln>
                <a:solidFill>
                  <a:sysClr val="windowText" lastClr="000000"/>
                </a:solidFill>
                <a:effectLst/>
                <a:uLnTx/>
                <a:uFillTx/>
                <a:latin typeface="Segoe UI"/>
                <a:ea typeface="+mn-ea"/>
                <a:cs typeface="+mn-cs"/>
              </a:rPr>
              <a:t>Operating system</a:t>
            </a:r>
            <a:endParaRPr kumimoji="0" lang="en-GB" sz="1100" b="0" i="0" u="none" strike="noStrike" kern="1200" cap="none" spc="0" normalizeH="0" baseline="0" noProof="0" dirty="0">
              <a:ln>
                <a:noFill/>
              </a:ln>
              <a:solidFill>
                <a:sysClr val="windowText" lastClr="000000"/>
              </a:solidFill>
              <a:effectLst/>
              <a:uLnTx/>
              <a:uFillTx/>
              <a:latin typeface="Segoe UI"/>
              <a:ea typeface="+mn-ea"/>
              <a:cs typeface="+mn-cs"/>
            </a:endParaRPr>
          </a:p>
        </p:txBody>
      </p:sp>
      <p:grpSp>
        <p:nvGrpSpPr>
          <p:cNvPr id="8" name="Group 384">
            <a:extLst>
              <a:ext uri="{FF2B5EF4-FFF2-40B4-BE49-F238E27FC236}">
                <a16:creationId xmlns:a16="http://schemas.microsoft.com/office/drawing/2014/main" id="{31C73A90-BA06-4C9A-91A8-47C0949BA20B}"/>
              </a:ext>
            </a:extLst>
          </p:cNvPr>
          <p:cNvGrpSpPr/>
          <p:nvPr/>
        </p:nvGrpSpPr>
        <p:grpSpPr>
          <a:xfrm>
            <a:off x="4761543" y="2468028"/>
            <a:ext cx="1292779" cy="3429000"/>
            <a:chOff x="4692071" y="2941425"/>
            <a:chExt cx="1292779" cy="3429000"/>
          </a:xfrm>
        </p:grpSpPr>
        <p:sp>
          <p:nvSpPr>
            <p:cNvPr id="101" name="Rectangle 103">
              <a:extLst>
                <a:ext uri="{FF2B5EF4-FFF2-40B4-BE49-F238E27FC236}">
                  <a16:creationId xmlns:a16="http://schemas.microsoft.com/office/drawing/2014/main" id="{3157D346-725D-4D8F-A127-CED8C0799390}"/>
                </a:ext>
              </a:extLst>
            </p:cNvPr>
            <p:cNvSpPr/>
            <p:nvPr/>
          </p:nvSpPr>
          <p:spPr bwMode="auto">
            <a:xfrm>
              <a:off x="4696266" y="3627225"/>
              <a:ext cx="1278986" cy="914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102" name="Rectangle 104">
              <a:extLst>
                <a:ext uri="{FF2B5EF4-FFF2-40B4-BE49-F238E27FC236}">
                  <a16:creationId xmlns:a16="http://schemas.microsoft.com/office/drawing/2014/main" id="{411C7BC1-78D7-4424-94D3-E3155A54636D}"/>
                </a:ext>
              </a:extLst>
            </p:cNvPr>
            <p:cNvSpPr/>
            <p:nvPr/>
          </p:nvSpPr>
          <p:spPr bwMode="auto">
            <a:xfrm>
              <a:off x="4696266" y="4541625"/>
              <a:ext cx="1278986" cy="914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103" name="Rectangle 105">
              <a:extLst>
                <a:ext uri="{FF2B5EF4-FFF2-40B4-BE49-F238E27FC236}">
                  <a16:creationId xmlns:a16="http://schemas.microsoft.com/office/drawing/2014/main" id="{5E012833-6171-4A8C-BBCF-7480A07BC0D8}"/>
                </a:ext>
              </a:extLst>
            </p:cNvPr>
            <p:cNvSpPr/>
            <p:nvPr/>
          </p:nvSpPr>
          <p:spPr bwMode="auto">
            <a:xfrm>
              <a:off x="4696734" y="5456025"/>
              <a:ext cx="1278986" cy="914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104" name="Rectangle 107">
              <a:extLst>
                <a:ext uri="{FF2B5EF4-FFF2-40B4-BE49-F238E27FC236}">
                  <a16:creationId xmlns:a16="http://schemas.microsoft.com/office/drawing/2014/main" id="{751CD0BA-23C8-45B8-AE1C-03293F51744F}"/>
                </a:ext>
              </a:extLst>
            </p:cNvPr>
            <p:cNvSpPr/>
            <p:nvPr/>
          </p:nvSpPr>
          <p:spPr bwMode="auto">
            <a:xfrm>
              <a:off x="4696266" y="2941425"/>
              <a:ext cx="1278986" cy="685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GB" sz="11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rPr>
                <a:t>Azure Functions service</a:t>
              </a:r>
              <a:endParaRPr kumimoji="0" lang="en-GB" sz="11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pic>
          <p:nvPicPr>
            <p:cNvPr id="105" name="Picture 145">
              <a:extLst>
                <a:ext uri="{FF2B5EF4-FFF2-40B4-BE49-F238E27FC236}">
                  <a16:creationId xmlns:a16="http://schemas.microsoft.com/office/drawing/2014/main" id="{3A8897E8-22A3-4797-81A7-71C4FF1E0A69}"/>
                </a:ext>
              </a:extLst>
            </p:cNvPr>
            <p:cNvPicPr>
              <a:picLocks noChangeAspect="1"/>
            </p:cNvPicPr>
            <p:nvPr/>
          </p:nvPicPr>
          <p:blipFill>
            <a:blip r:embed="rId3"/>
            <a:stretch>
              <a:fillRect/>
            </a:stretch>
          </p:blipFill>
          <p:spPr>
            <a:xfrm>
              <a:off x="5335225" y="4727607"/>
              <a:ext cx="630295" cy="542436"/>
            </a:xfrm>
            <a:prstGeom prst="rect">
              <a:avLst/>
            </a:prstGeom>
          </p:spPr>
        </p:pic>
        <p:pic>
          <p:nvPicPr>
            <p:cNvPr id="106" name="Graphic 147">
              <a:extLst>
                <a:ext uri="{FF2B5EF4-FFF2-40B4-BE49-F238E27FC236}">
                  <a16:creationId xmlns:a16="http://schemas.microsoft.com/office/drawing/2014/main" id="{A3B029AE-2640-4A47-B87A-1F297DA2856E}"/>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27182" t="20471" r="27182" b="20471"/>
            <a:stretch/>
          </p:blipFill>
          <p:spPr>
            <a:xfrm>
              <a:off x="4695732" y="4679078"/>
              <a:ext cx="639493" cy="639493"/>
            </a:xfrm>
            <a:prstGeom prst="rect">
              <a:avLst/>
            </a:prstGeom>
          </p:spPr>
        </p:pic>
        <p:sp>
          <p:nvSpPr>
            <p:cNvPr id="107" name="TextBox 153">
              <a:extLst>
                <a:ext uri="{FF2B5EF4-FFF2-40B4-BE49-F238E27FC236}">
                  <a16:creationId xmlns:a16="http://schemas.microsoft.com/office/drawing/2014/main" id="{B191177F-9CE1-426E-A7E5-03B9A45AEF22}"/>
                </a:ext>
              </a:extLst>
            </p:cNvPr>
            <p:cNvSpPr txBox="1"/>
            <p:nvPr/>
          </p:nvSpPr>
          <p:spPr>
            <a:xfrm>
              <a:off x="4695732" y="5273899"/>
              <a:ext cx="1280160" cy="123111"/>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Code or container</a:t>
              </a:r>
              <a:endParaRPr kumimoji="0" lang="en-GB" sz="8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pic>
          <p:nvPicPr>
            <p:cNvPr id="108" name="Graphic 194">
              <a:extLst>
                <a:ext uri="{FF2B5EF4-FFF2-40B4-BE49-F238E27FC236}">
                  <a16:creationId xmlns:a16="http://schemas.microsoft.com/office/drawing/2014/main" id="{560EE330-0ED5-479E-802C-11F3D71D418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394279" y="3826842"/>
              <a:ext cx="508041" cy="508041"/>
            </a:xfrm>
            <a:prstGeom prst="rect">
              <a:avLst/>
            </a:prstGeom>
          </p:spPr>
        </p:pic>
        <p:sp>
          <p:nvSpPr>
            <p:cNvPr id="109" name="TextBox 164">
              <a:extLst>
                <a:ext uri="{FF2B5EF4-FFF2-40B4-BE49-F238E27FC236}">
                  <a16:creationId xmlns:a16="http://schemas.microsoft.com/office/drawing/2014/main" id="{2A6CC6B6-123C-4D49-B948-FB17956BE5A4}"/>
                </a:ext>
              </a:extLst>
            </p:cNvPr>
            <p:cNvSpPr txBox="1"/>
            <p:nvPr/>
          </p:nvSpPr>
          <p:spPr>
            <a:xfrm>
              <a:off x="4704690" y="4340529"/>
              <a:ext cx="1280160" cy="123111"/>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App Service plan</a:t>
              </a:r>
              <a:endParaRPr kumimoji="0" lang="en-GB" sz="8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pic>
          <p:nvPicPr>
            <p:cNvPr id="110" name="Graphic 165">
              <a:extLst>
                <a:ext uri="{FF2B5EF4-FFF2-40B4-BE49-F238E27FC236}">
                  <a16:creationId xmlns:a16="http://schemas.microsoft.com/office/drawing/2014/main" id="{22F94C56-FC18-4458-AE0D-B42E5362258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37539" y="3820864"/>
              <a:ext cx="548640" cy="548640"/>
            </a:xfrm>
            <a:prstGeom prst="rect">
              <a:avLst/>
            </a:prstGeom>
          </p:spPr>
        </p:pic>
        <p:pic>
          <p:nvPicPr>
            <p:cNvPr id="111" name="Graphic 172">
              <a:extLst>
                <a:ext uri="{FF2B5EF4-FFF2-40B4-BE49-F238E27FC236}">
                  <a16:creationId xmlns:a16="http://schemas.microsoft.com/office/drawing/2014/main" id="{99FDA2DD-C9CD-484C-BB05-440EB0E33BB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769443" y="5675100"/>
              <a:ext cx="476250" cy="476250"/>
            </a:xfrm>
            <a:prstGeom prst="rect">
              <a:avLst/>
            </a:prstGeom>
          </p:spPr>
        </p:pic>
        <p:pic>
          <p:nvPicPr>
            <p:cNvPr id="112" name="Graphic 173">
              <a:extLst>
                <a:ext uri="{FF2B5EF4-FFF2-40B4-BE49-F238E27FC236}">
                  <a16:creationId xmlns:a16="http://schemas.microsoft.com/office/drawing/2014/main" id="{301AEEA4-C269-48E5-B871-EABA9CDA4EB6}"/>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407865" y="5675247"/>
              <a:ext cx="476250" cy="476250"/>
            </a:xfrm>
            <a:prstGeom prst="rect">
              <a:avLst/>
            </a:prstGeom>
          </p:spPr>
        </p:pic>
        <p:sp>
          <p:nvSpPr>
            <p:cNvPr id="113" name="TextBox 185">
              <a:extLst>
                <a:ext uri="{FF2B5EF4-FFF2-40B4-BE49-F238E27FC236}">
                  <a16:creationId xmlns:a16="http://schemas.microsoft.com/office/drawing/2014/main" id="{AA7CDB10-9EDC-4F16-A5F3-BAF75E347694}"/>
                </a:ext>
              </a:extLst>
            </p:cNvPr>
            <p:cNvSpPr txBox="1"/>
            <p:nvPr/>
          </p:nvSpPr>
          <p:spPr>
            <a:xfrm>
              <a:off x="4692071" y="6180019"/>
              <a:ext cx="1280160" cy="123111"/>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Windows or Linux</a:t>
              </a:r>
              <a:endParaRPr kumimoji="0" lang="en-GB" sz="8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grpSp>
      <p:grpSp>
        <p:nvGrpSpPr>
          <p:cNvPr id="9" name="Group 383">
            <a:extLst>
              <a:ext uri="{FF2B5EF4-FFF2-40B4-BE49-F238E27FC236}">
                <a16:creationId xmlns:a16="http://schemas.microsoft.com/office/drawing/2014/main" id="{0D4EB2AE-6F2F-435E-9DEB-A761679EFBE6}"/>
              </a:ext>
            </a:extLst>
          </p:cNvPr>
          <p:cNvGrpSpPr/>
          <p:nvPr/>
        </p:nvGrpSpPr>
        <p:grpSpPr>
          <a:xfrm>
            <a:off x="3387453" y="2468028"/>
            <a:ext cx="1289791" cy="3429000"/>
            <a:chOff x="3317981" y="2941425"/>
            <a:chExt cx="1289791" cy="3429000"/>
          </a:xfrm>
        </p:grpSpPr>
        <p:sp>
          <p:nvSpPr>
            <p:cNvPr id="90" name="Rectangle 97">
              <a:extLst>
                <a:ext uri="{FF2B5EF4-FFF2-40B4-BE49-F238E27FC236}">
                  <a16:creationId xmlns:a16="http://schemas.microsoft.com/office/drawing/2014/main" id="{9FA65883-9F52-4ACF-BDFD-460CE6E702B0}"/>
                </a:ext>
              </a:extLst>
            </p:cNvPr>
            <p:cNvSpPr/>
            <p:nvPr/>
          </p:nvSpPr>
          <p:spPr bwMode="auto">
            <a:xfrm>
              <a:off x="3328318" y="3627225"/>
              <a:ext cx="1278986" cy="914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91" name="Rectangle 98">
              <a:extLst>
                <a:ext uri="{FF2B5EF4-FFF2-40B4-BE49-F238E27FC236}">
                  <a16:creationId xmlns:a16="http://schemas.microsoft.com/office/drawing/2014/main" id="{FBFB8BA9-B6F3-4BCF-8F5A-2393D1090BE1}"/>
                </a:ext>
              </a:extLst>
            </p:cNvPr>
            <p:cNvSpPr/>
            <p:nvPr/>
          </p:nvSpPr>
          <p:spPr bwMode="auto">
            <a:xfrm>
              <a:off x="3328318" y="4541625"/>
              <a:ext cx="1278986" cy="914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92" name="Rectangle 99">
              <a:extLst>
                <a:ext uri="{FF2B5EF4-FFF2-40B4-BE49-F238E27FC236}">
                  <a16:creationId xmlns:a16="http://schemas.microsoft.com/office/drawing/2014/main" id="{36D9FF20-CC67-4437-A86A-F1AC8C3D4620}"/>
                </a:ext>
              </a:extLst>
            </p:cNvPr>
            <p:cNvSpPr/>
            <p:nvPr/>
          </p:nvSpPr>
          <p:spPr bwMode="auto">
            <a:xfrm>
              <a:off x="3328786" y="5456025"/>
              <a:ext cx="1278986" cy="914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93" name="Rectangle 101">
              <a:extLst>
                <a:ext uri="{FF2B5EF4-FFF2-40B4-BE49-F238E27FC236}">
                  <a16:creationId xmlns:a16="http://schemas.microsoft.com/office/drawing/2014/main" id="{232D15FF-8E83-48F2-8EAA-3590BFBF6108}"/>
                </a:ext>
              </a:extLst>
            </p:cNvPr>
            <p:cNvSpPr/>
            <p:nvPr/>
          </p:nvSpPr>
          <p:spPr bwMode="auto">
            <a:xfrm>
              <a:off x="3328318" y="2941425"/>
              <a:ext cx="1278986" cy="685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GB" sz="11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rPr>
                <a:t>Azure Functions</a:t>
              </a:r>
            </a:p>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GB" sz="11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rPr>
                <a:t>service</a:t>
              </a:r>
              <a:endParaRPr kumimoji="0" lang="en-GB" sz="11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94" name="TextBox 157">
              <a:extLst>
                <a:ext uri="{FF2B5EF4-FFF2-40B4-BE49-F238E27FC236}">
                  <a16:creationId xmlns:a16="http://schemas.microsoft.com/office/drawing/2014/main" id="{55FF8209-0615-42BA-9995-520CF0032A24}"/>
                </a:ext>
              </a:extLst>
            </p:cNvPr>
            <p:cNvSpPr txBox="1"/>
            <p:nvPr/>
          </p:nvSpPr>
          <p:spPr>
            <a:xfrm>
              <a:off x="3324126" y="5265619"/>
              <a:ext cx="1280160" cy="123111"/>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Code</a:t>
              </a:r>
              <a:endParaRPr kumimoji="0" lang="en-GB" sz="8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pic>
          <p:nvPicPr>
            <p:cNvPr id="95" name="Graphic 158">
              <a:extLst>
                <a:ext uri="{FF2B5EF4-FFF2-40B4-BE49-F238E27FC236}">
                  <a16:creationId xmlns:a16="http://schemas.microsoft.com/office/drawing/2014/main" id="{D390A888-2766-4D34-8F29-B7FE0FC04838}"/>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27182" t="20471" r="27182" b="20471"/>
            <a:stretch/>
          </p:blipFill>
          <p:spPr>
            <a:xfrm>
              <a:off x="3638882" y="4679077"/>
              <a:ext cx="639493" cy="639493"/>
            </a:xfrm>
            <a:prstGeom prst="rect">
              <a:avLst/>
            </a:prstGeom>
          </p:spPr>
        </p:pic>
        <p:pic>
          <p:nvPicPr>
            <p:cNvPr id="96" name="Graphic 166">
              <a:extLst>
                <a:ext uri="{FF2B5EF4-FFF2-40B4-BE49-F238E27FC236}">
                  <a16:creationId xmlns:a16="http://schemas.microsoft.com/office/drawing/2014/main" id="{D1641EDD-059C-4508-ABA7-DF1DACC5981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684308" y="3826842"/>
              <a:ext cx="548640" cy="548640"/>
            </a:xfrm>
            <a:prstGeom prst="rect">
              <a:avLst/>
            </a:prstGeom>
          </p:spPr>
        </p:pic>
        <p:sp>
          <p:nvSpPr>
            <p:cNvPr id="97" name="TextBox 167">
              <a:extLst>
                <a:ext uri="{FF2B5EF4-FFF2-40B4-BE49-F238E27FC236}">
                  <a16:creationId xmlns:a16="http://schemas.microsoft.com/office/drawing/2014/main" id="{90812C70-2D37-41D2-92BD-3B131608CBB5}"/>
                </a:ext>
              </a:extLst>
            </p:cNvPr>
            <p:cNvSpPr txBox="1"/>
            <p:nvPr/>
          </p:nvSpPr>
          <p:spPr>
            <a:xfrm>
              <a:off x="3318687" y="4348354"/>
              <a:ext cx="1280160" cy="123111"/>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Consumption plan</a:t>
              </a:r>
              <a:endParaRPr kumimoji="0" lang="en-GB" sz="8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pic>
          <p:nvPicPr>
            <p:cNvPr id="98" name="Graphic 174">
              <a:extLst>
                <a:ext uri="{FF2B5EF4-FFF2-40B4-BE49-F238E27FC236}">
                  <a16:creationId xmlns:a16="http://schemas.microsoft.com/office/drawing/2014/main" id="{5DCA56A1-8591-4DE4-9D15-CE65D8DD62E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410770" y="5681074"/>
              <a:ext cx="476250" cy="476250"/>
            </a:xfrm>
            <a:prstGeom prst="rect">
              <a:avLst/>
            </a:prstGeom>
          </p:spPr>
        </p:pic>
        <p:pic>
          <p:nvPicPr>
            <p:cNvPr id="99" name="Graphic 175">
              <a:extLst>
                <a:ext uri="{FF2B5EF4-FFF2-40B4-BE49-F238E27FC236}">
                  <a16:creationId xmlns:a16="http://schemas.microsoft.com/office/drawing/2014/main" id="{996861BD-287E-4182-B1A5-1DECE46E74D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049693" y="5681074"/>
              <a:ext cx="476250" cy="476250"/>
            </a:xfrm>
            <a:prstGeom prst="rect">
              <a:avLst/>
            </a:prstGeom>
          </p:spPr>
        </p:pic>
        <p:sp>
          <p:nvSpPr>
            <p:cNvPr id="100" name="TextBox 184">
              <a:extLst>
                <a:ext uri="{FF2B5EF4-FFF2-40B4-BE49-F238E27FC236}">
                  <a16:creationId xmlns:a16="http://schemas.microsoft.com/office/drawing/2014/main" id="{22FE1AC8-7E0D-4681-A775-8AD74DC04C68}"/>
                </a:ext>
              </a:extLst>
            </p:cNvPr>
            <p:cNvSpPr txBox="1"/>
            <p:nvPr/>
          </p:nvSpPr>
          <p:spPr>
            <a:xfrm>
              <a:off x="3317981" y="6180019"/>
              <a:ext cx="1280160" cy="123111"/>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Windows or Linux</a:t>
              </a:r>
              <a:endParaRPr kumimoji="0" lang="en-GB" sz="8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grpSp>
      <p:grpSp>
        <p:nvGrpSpPr>
          <p:cNvPr id="10" name="Group 388">
            <a:extLst>
              <a:ext uri="{FF2B5EF4-FFF2-40B4-BE49-F238E27FC236}">
                <a16:creationId xmlns:a16="http://schemas.microsoft.com/office/drawing/2014/main" id="{1D2102A6-9407-46FA-B9F5-E7BAEA857482}"/>
              </a:ext>
            </a:extLst>
          </p:cNvPr>
          <p:cNvGrpSpPr/>
          <p:nvPr/>
        </p:nvGrpSpPr>
        <p:grpSpPr>
          <a:xfrm>
            <a:off x="10246778" y="2468028"/>
            <a:ext cx="1289360" cy="3429000"/>
            <a:chOff x="10177306" y="2941425"/>
            <a:chExt cx="1289360" cy="3429000"/>
          </a:xfrm>
        </p:grpSpPr>
        <p:sp>
          <p:nvSpPr>
            <p:cNvPr id="80" name="Rectangle 127">
              <a:extLst>
                <a:ext uri="{FF2B5EF4-FFF2-40B4-BE49-F238E27FC236}">
                  <a16:creationId xmlns:a16="http://schemas.microsoft.com/office/drawing/2014/main" id="{738BFFF1-B6BF-430B-9550-B2D4E62D6467}"/>
                </a:ext>
              </a:extLst>
            </p:cNvPr>
            <p:cNvSpPr/>
            <p:nvPr/>
          </p:nvSpPr>
          <p:spPr bwMode="auto">
            <a:xfrm>
              <a:off x="10182119" y="3627225"/>
              <a:ext cx="1278986" cy="914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81" name="Rectangle 128">
              <a:extLst>
                <a:ext uri="{FF2B5EF4-FFF2-40B4-BE49-F238E27FC236}">
                  <a16:creationId xmlns:a16="http://schemas.microsoft.com/office/drawing/2014/main" id="{3EED81F5-D73A-46EF-B151-4BEE4F144894}"/>
                </a:ext>
              </a:extLst>
            </p:cNvPr>
            <p:cNvSpPr/>
            <p:nvPr/>
          </p:nvSpPr>
          <p:spPr bwMode="auto">
            <a:xfrm>
              <a:off x="10182119" y="4541625"/>
              <a:ext cx="1278986" cy="914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82" name="Rectangle 129">
              <a:extLst>
                <a:ext uri="{FF2B5EF4-FFF2-40B4-BE49-F238E27FC236}">
                  <a16:creationId xmlns:a16="http://schemas.microsoft.com/office/drawing/2014/main" id="{04CD6D35-13FD-4AEB-BC3C-3AA481895FA7}"/>
                </a:ext>
              </a:extLst>
            </p:cNvPr>
            <p:cNvSpPr/>
            <p:nvPr/>
          </p:nvSpPr>
          <p:spPr bwMode="auto">
            <a:xfrm>
              <a:off x="10182587" y="5456025"/>
              <a:ext cx="1278986" cy="914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83" name="Rectangle 131">
              <a:extLst>
                <a:ext uri="{FF2B5EF4-FFF2-40B4-BE49-F238E27FC236}">
                  <a16:creationId xmlns:a16="http://schemas.microsoft.com/office/drawing/2014/main" id="{0BB2FFEE-1B51-4AE3-B3A1-33EF06DF2F1F}"/>
                </a:ext>
              </a:extLst>
            </p:cNvPr>
            <p:cNvSpPr/>
            <p:nvPr/>
          </p:nvSpPr>
          <p:spPr bwMode="auto">
            <a:xfrm>
              <a:off x="10182119" y="2941425"/>
              <a:ext cx="1278986" cy="6858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7" rIns="0" bIns="46637" numCol="1" rtlCol="0" anchor="ctr" anchorCtr="0" compatLnSpc="1">
              <a:prstTxWarp prst="textNoShape">
                <a:avLst/>
              </a:prstTxWarp>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GB" sz="11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rPr>
                <a:t>On-premises</a:t>
              </a:r>
              <a:endParaRPr kumimoji="0" lang="en-GB" sz="11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84" name="TextBox 159">
              <a:extLst>
                <a:ext uri="{FF2B5EF4-FFF2-40B4-BE49-F238E27FC236}">
                  <a16:creationId xmlns:a16="http://schemas.microsoft.com/office/drawing/2014/main" id="{EB15942F-6782-4BA8-A879-C7218770C9C5}"/>
                </a:ext>
              </a:extLst>
            </p:cNvPr>
            <p:cNvSpPr txBox="1"/>
            <p:nvPr/>
          </p:nvSpPr>
          <p:spPr>
            <a:xfrm>
              <a:off x="10186506" y="5265619"/>
              <a:ext cx="1280160" cy="123111"/>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Code</a:t>
              </a:r>
              <a:endParaRPr kumimoji="0" lang="en-GB" sz="8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pic>
          <p:nvPicPr>
            <p:cNvPr id="85" name="Graphic 160">
              <a:extLst>
                <a:ext uri="{FF2B5EF4-FFF2-40B4-BE49-F238E27FC236}">
                  <a16:creationId xmlns:a16="http://schemas.microsoft.com/office/drawing/2014/main" id="{F937AEBF-FDA6-4251-AC51-2F096B68CAC7}"/>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27182" t="20471" r="27182" b="20471"/>
            <a:stretch/>
          </p:blipFill>
          <p:spPr>
            <a:xfrm>
              <a:off x="10501262" y="4679077"/>
              <a:ext cx="639493" cy="639493"/>
            </a:xfrm>
            <a:prstGeom prst="rect">
              <a:avLst/>
            </a:prstGeom>
          </p:spPr>
        </p:pic>
        <p:sp>
          <p:nvSpPr>
            <p:cNvPr id="86" name="TextBox 162">
              <a:extLst>
                <a:ext uri="{FF2B5EF4-FFF2-40B4-BE49-F238E27FC236}">
                  <a16:creationId xmlns:a16="http://schemas.microsoft.com/office/drawing/2014/main" id="{73B72344-225C-4FDF-971B-ACB8F5F8D623}"/>
                </a:ext>
              </a:extLst>
            </p:cNvPr>
            <p:cNvSpPr txBox="1"/>
            <p:nvPr/>
          </p:nvSpPr>
          <p:spPr>
            <a:xfrm>
              <a:off x="10178480" y="4345546"/>
              <a:ext cx="1280160" cy="123111"/>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App Service on Azure Stack</a:t>
              </a:r>
              <a:endParaRPr kumimoji="0" lang="en-GB" sz="8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pic>
          <p:nvPicPr>
            <p:cNvPr id="87" name="Graphic 171">
              <a:extLst>
                <a:ext uri="{FF2B5EF4-FFF2-40B4-BE49-F238E27FC236}">
                  <a16:creationId xmlns:a16="http://schemas.microsoft.com/office/drawing/2014/main" id="{51E29701-C22D-4BC8-B7D1-D5B9C22BAF9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588461" y="5675100"/>
              <a:ext cx="476250" cy="476250"/>
            </a:xfrm>
            <a:prstGeom prst="rect">
              <a:avLst/>
            </a:prstGeom>
          </p:spPr>
        </p:pic>
        <p:sp>
          <p:nvSpPr>
            <p:cNvPr id="88" name="TextBox 189">
              <a:extLst>
                <a:ext uri="{FF2B5EF4-FFF2-40B4-BE49-F238E27FC236}">
                  <a16:creationId xmlns:a16="http://schemas.microsoft.com/office/drawing/2014/main" id="{ED3A0554-CB5F-4C12-B5A8-939324DBB606}"/>
                </a:ext>
              </a:extLst>
            </p:cNvPr>
            <p:cNvSpPr txBox="1"/>
            <p:nvPr/>
          </p:nvSpPr>
          <p:spPr>
            <a:xfrm>
              <a:off x="10177306" y="6171414"/>
              <a:ext cx="1280160" cy="123111"/>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Windows</a:t>
              </a:r>
              <a:endParaRPr kumimoji="0" lang="en-GB" sz="8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pic>
          <p:nvPicPr>
            <p:cNvPr id="89" name="Graphic 196">
              <a:extLst>
                <a:ext uri="{FF2B5EF4-FFF2-40B4-BE49-F238E27FC236}">
                  <a16:creationId xmlns:a16="http://schemas.microsoft.com/office/drawing/2014/main" id="{174A5327-5ABF-4C3B-BEBC-7620D4A244C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563365" y="3826842"/>
              <a:ext cx="508041" cy="508041"/>
            </a:xfrm>
            <a:prstGeom prst="rect">
              <a:avLst/>
            </a:prstGeom>
          </p:spPr>
        </p:pic>
      </p:grpSp>
      <p:grpSp>
        <p:nvGrpSpPr>
          <p:cNvPr id="11" name="Group 386">
            <a:extLst>
              <a:ext uri="{FF2B5EF4-FFF2-40B4-BE49-F238E27FC236}">
                <a16:creationId xmlns:a16="http://schemas.microsoft.com/office/drawing/2014/main" id="{5DD7F5DA-9492-4EB8-B178-D18F75D48FE5}"/>
              </a:ext>
            </a:extLst>
          </p:cNvPr>
          <p:cNvGrpSpPr/>
          <p:nvPr/>
        </p:nvGrpSpPr>
        <p:grpSpPr>
          <a:xfrm>
            <a:off x="7494599" y="2468028"/>
            <a:ext cx="1288052" cy="3429000"/>
            <a:chOff x="7425127" y="2941425"/>
            <a:chExt cx="1288052" cy="3429000"/>
          </a:xfrm>
        </p:grpSpPr>
        <p:sp>
          <p:nvSpPr>
            <p:cNvPr id="68" name="Rectangle 109">
              <a:extLst>
                <a:ext uri="{FF2B5EF4-FFF2-40B4-BE49-F238E27FC236}">
                  <a16:creationId xmlns:a16="http://schemas.microsoft.com/office/drawing/2014/main" id="{AA210A89-97DF-4C24-AD35-8DE860EBF7C9}"/>
                </a:ext>
              </a:extLst>
            </p:cNvPr>
            <p:cNvSpPr/>
            <p:nvPr/>
          </p:nvSpPr>
          <p:spPr bwMode="auto">
            <a:xfrm>
              <a:off x="7433725" y="3627225"/>
              <a:ext cx="1278986" cy="914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69" name="Rectangle 110">
              <a:extLst>
                <a:ext uri="{FF2B5EF4-FFF2-40B4-BE49-F238E27FC236}">
                  <a16:creationId xmlns:a16="http://schemas.microsoft.com/office/drawing/2014/main" id="{E3139211-B073-4FF7-ACD8-B61F420BBCA3}"/>
                </a:ext>
              </a:extLst>
            </p:cNvPr>
            <p:cNvSpPr/>
            <p:nvPr/>
          </p:nvSpPr>
          <p:spPr bwMode="auto">
            <a:xfrm>
              <a:off x="7433725" y="4541625"/>
              <a:ext cx="1278986" cy="914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70" name="Rectangle 111">
              <a:extLst>
                <a:ext uri="{FF2B5EF4-FFF2-40B4-BE49-F238E27FC236}">
                  <a16:creationId xmlns:a16="http://schemas.microsoft.com/office/drawing/2014/main" id="{7892507F-3A98-4190-A0DA-FE5951FCECBD}"/>
                </a:ext>
              </a:extLst>
            </p:cNvPr>
            <p:cNvSpPr/>
            <p:nvPr/>
          </p:nvSpPr>
          <p:spPr bwMode="auto">
            <a:xfrm>
              <a:off x="7434193" y="5456025"/>
              <a:ext cx="1278986" cy="914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71" name="Rectangle 113">
              <a:extLst>
                <a:ext uri="{FF2B5EF4-FFF2-40B4-BE49-F238E27FC236}">
                  <a16:creationId xmlns:a16="http://schemas.microsoft.com/office/drawing/2014/main" id="{36A053E2-B1FF-43B6-865D-8EB117F3ECA1}"/>
                </a:ext>
              </a:extLst>
            </p:cNvPr>
            <p:cNvSpPr/>
            <p:nvPr/>
          </p:nvSpPr>
          <p:spPr bwMode="auto">
            <a:xfrm>
              <a:off x="7433725" y="2941425"/>
              <a:ext cx="1278986" cy="685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GB" sz="11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rPr>
                <a:t>Additional Azure hosts</a:t>
              </a:r>
              <a:endParaRPr kumimoji="0" lang="en-GB" sz="11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pic>
          <p:nvPicPr>
            <p:cNvPr id="72" name="Picture 146">
              <a:extLst>
                <a:ext uri="{FF2B5EF4-FFF2-40B4-BE49-F238E27FC236}">
                  <a16:creationId xmlns:a16="http://schemas.microsoft.com/office/drawing/2014/main" id="{458CB64B-4C8F-4EB9-9EFA-E2EA813DF7EA}"/>
                </a:ext>
              </a:extLst>
            </p:cNvPr>
            <p:cNvPicPr>
              <a:picLocks noChangeAspect="1"/>
            </p:cNvPicPr>
            <p:nvPr/>
          </p:nvPicPr>
          <p:blipFill>
            <a:blip r:embed="rId3"/>
            <a:stretch>
              <a:fillRect/>
            </a:stretch>
          </p:blipFill>
          <p:spPr>
            <a:xfrm>
              <a:off x="7758037" y="4727607"/>
              <a:ext cx="630295" cy="542436"/>
            </a:xfrm>
            <a:prstGeom prst="rect">
              <a:avLst/>
            </a:prstGeom>
          </p:spPr>
        </p:pic>
        <p:sp>
          <p:nvSpPr>
            <p:cNvPr id="73" name="TextBox 154">
              <a:extLst>
                <a:ext uri="{FF2B5EF4-FFF2-40B4-BE49-F238E27FC236}">
                  <a16:creationId xmlns:a16="http://schemas.microsoft.com/office/drawing/2014/main" id="{C46D6024-8552-458B-ADED-EE7CBF241420}"/>
                </a:ext>
              </a:extLst>
            </p:cNvPr>
            <p:cNvSpPr txBox="1"/>
            <p:nvPr/>
          </p:nvSpPr>
          <p:spPr>
            <a:xfrm>
              <a:off x="7425127" y="5265619"/>
              <a:ext cx="1280160" cy="123111"/>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Container</a:t>
              </a:r>
              <a:endParaRPr kumimoji="0" lang="en-GB" sz="8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pic>
          <p:nvPicPr>
            <p:cNvPr id="74" name="Graphic 195">
              <a:extLst>
                <a:ext uri="{FF2B5EF4-FFF2-40B4-BE49-F238E27FC236}">
                  <a16:creationId xmlns:a16="http://schemas.microsoft.com/office/drawing/2014/main" id="{A7C6B9BA-327C-464E-973C-7E2AE58F7D6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461067" y="3888643"/>
              <a:ext cx="365760" cy="365760"/>
            </a:xfrm>
            <a:prstGeom prst="rect">
              <a:avLst/>
            </a:prstGeom>
          </p:spPr>
        </p:pic>
        <p:pic>
          <p:nvPicPr>
            <p:cNvPr id="75" name="Picture 227" descr="A close up of a logo&#10;&#10;Description generated with high confidence">
              <a:extLst>
                <a:ext uri="{FF2B5EF4-FFF2-40B4-BE49-F238E27FC236}">
                  <a16:creationId xmlns:a16="http://schemas.microsoft.com/office/drawing/2014/main" id="{3C289756-ED1A-4267-ADE7-B5B7D8D00823}"/>
                </a:ext>
              </a:extLst>
            </p:cNvPr>
            <p:cNvPicPr>
              <a:picLocks noChangeAspect="1"/>
            </p:cNvPicPr>
            <p:nvPr/>
          </p:nvPicPr>
          <p:blipFill>
            <a:blip r:embed="rId16"/>
            <a:stretch>
              <a:fillRect/>
            </a:stretch>
          </p:blipFill>
          <p:spPr>
            <a:xfrm>
              <a:off x="7889403" y="3895808"/>
              <a:ext cx="365760" cy="365760"/>
            </a:xfrm>
            <a:prstGeom prst="rect">
              <a:avLst/>
            </a:prstGeom>
          </p:spPr>
        </p:pic>
        <p:sp>
          <p:nvSpPr>
            <p:cNvPr id="76" name="TextBox 198">
              <a:extLst>
                <a:ext uri="{FF2B5EF4-FFF2-40B4-BE49-F238E27FC236}">
                  <a16:creationId xmlns:a16="http://schemas.microsoft.com/office/drawing/2014/main" id="{5FFAC903-AA01-437E-B649-9C979AC1FEA0}"/>
                </a:ext>
              </a:extLst>
            </p:cNvPr>
            <p:cNvSpPr txBox="1"/>
            <p:nvPr/>
          </p:nvSpPr>
          <p:spPr>
            <a:xfrm>
              <a:off x="7432527" y="4345545"/>
              <a:ext cx="1279512" cy="123111"/>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AKS, Service Fabric Mesh, …</a:t>
              </a:r>
              <a:endParaRPr kumimoji="0" lang="en-GB" sz="8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sp>
          <p:nvSpPr>
            <p:cNvPr id="77" name="Rectangle 199">
              <a:extLst>
                <a:ext uri="{FF2B5EF4-FFF2-40B4-BE49-F238E27FC236}">
                  <a16:creationId xmlns:a16="http://schemas.microsoft.com/office/drawing/2014/main" id="{E74A50F6-A026-42A7-A407-4B64718D324B}"/>
                </a:ext>
              </a:extLst>
            </p:cNvPr>
            <p:cNvSpPr/>
            <p:nvPr/>
          </p:nvSpPr>
          <p:spPr bwMode="auto">
            <a:xfrm>
              <a:off x="8301202" y="3901314"/>
              <a:ext cx="365760" cy="365760"/>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GB" sz="1000" b="0" i="0" u="none" strike="noStrike" kern="1200" cap="none" spc="0" normalizeH="0" baseline="0" noProof="0">
                  <a:ln>
                    <a:noFill/>
                  </a:ln>
                  <a:solidFill>
                    <a:sysClr val="windowText" lastClr="000000"/>
                  </a:solidFill>
                  <a:effectLst/>
                  <a:uLnTx/>
                  <a:uFillTx/>
                  <a:latin typeface="Segoe UI"/>
                  <a:ea typeface="+mn-ea"/>
                  <a:cs typeface="+mn-cs"/>
                </a:rPr>
                <a:t>●●●</a:t>
              </a:r>
              <a:endParaRPr kumimoji="0" lang="en-GB" sz="1000" b="0" i="0" u="none" strike="noStrike" kern="1200" cap="none" spc="0" normalizeH="0" baseline="0" noProof="0" dirty="0">
                <a:ln>
                  <a:noFill/>
                </a:ln>
                <a:solidFill>
                  <a:sysClr val="windowText" lastClr="000000"/>
                </a:solidFill>
                <a:effectLst/>
                <a:uLnTx/>
                <a:uFillTx/>
                <a:latin typeface="Segoe UI"/>
                <a:ea typeface="+mn-ea"/>
                <a:cs typeface="+mn-cs"/>
              </a:endParaRPr>
            </a:p>
          </p:txBody>
        </p:sp>
        <p:pic>
          <p:nvPicPr>
            <p:cNvPr id="78" name="Graphic 203">
              <a:extLst>
                <a:ext uri="{FF2B5EF4-FFF2-40B4-BE49-F238E27FC236}">
                  <a16:creationId xmlns:a16="http://schemas.microsoft.com/office/drawing/2014/main" id="{723FFD73-161F-4158-887C-D4E01F28C994}"/>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834478" y="5675992"/>
              <a:ext cx="476250" cy="476250"/>
            </a:xfrm>
            <a:prstGeom prst="rect">
              <a:avLst/>
            </a:prstGeom>
          </p:spPr>
        </p:pic>
        <p:sp>
          <p:nvSpPr>
            <p:cNvPr id="79" name="TextBox 204">
              <a:extLst>
                <a:ext uri="{FF2B5EF4-FFF2-40B4-BE49-F238E27FC236}">
                  <a16:creationId xmlns:a16="http://schemas.microsoft.com/office/drawing/2014/main" id="{7338C6A1-E5FF-45C5-A13B-9FF33D898E12}"/>
                </a:ext>
              </a:extLst>
            </p:cNvPr>
            <p:cNvSpPr txBox="1"/>
            <p:nvPr/>
          </p:nvSpPr>
          <p:spPr>
            <a:xfrm>
              <a:off x="7429401" y="6186650"/>
              <a:ext cx="1280160" cy="123111"/>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Linux</a:t>
              </a:r>
              <a:endParaRPr kumimoji="0" lang="en-GB" sz="8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grpSp>
      <p:grpSp>
        <p:nvGrpSpPr>
          <p:cNvPr id="12" name="Group 387">
            <a:extLst>
              <a:ext uri="{FF2B5EF4-FFF2-40B4-BE49-F238E27FC236}">
                <a16:creationId xmlns:a16="http://schemas.microsoft.com/office/drawing/2014/main" id="{B8604A61-CF42-405C-B9B5-CCBA7D3FDA22}"/>
              </a:ext>
            </a:extLst>
          </p:cNvPr>
          <p:cNvGrpSpPr/>
          <p:nvPr/>
        </p:nvGrpSpPr>
        <p:grpSpPr>
          <a:xfrm>
            <a:off x="8869198" y="2468028"/>
            <a:ext cx="1287405" cy="3429000"/>
            <a:chOff x="8799726" y="2941425"/>
            <a:chExt cx="1287405" cy="3429000"/>
          </a:xfrm>
        </p:grpSpPr>
        <p:sp>
          <p:nvSpPr>
            <p:cNvPr id="56" name="Rectangle 115">
              <a:extLst>
                <a:ext uri="{FF2B5EF4-FFF2-40B4-BE49-F238E27FC236}">
                  <a16:creationId xmlns:a16="http://schemas.microsoft.com/office/drawing/2014/main" id="{9EB51298-7E94-4758-AF29-1D6A32726ACB}"/>
                </a:ext>
              </a:extLst>
            </p:cNvPr>
            <p:cNvSpPr/>
            <p:nvPr/>
          </p:nvSpPr>
          <p:spPr bwMode="auto">
            <a:xfrm>
              <a:off x="8804573" y="3627225"/>
              <a:ext cx="1278986" cy="914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57" name="Rectangle 116">
              <a:extLst>
                <a:ext uri="{FF2B5EF4-FFF2-40B4-BE49-F238E27FC236}">
                  <a16:creationId xmlns:a16="http://schemas.microsoft.com/office/drawing/2014/main" id="{4E36DCB4-7B35-45ED-B991-F65A843DAC76}"/>
                </a:ext>
              </a:extLst>
            </p:cNvPr>
            <p:cNvSpPr/>
            <p:nvPr/>
          </p:nvSpPr>
          <p:spPr bwMode="auto">
            <a:xfrm>
              <a:off x="8804573" y="4541625"/>
              <a:ext cx="1278986" cy="914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58" name="Rectangle 117">
              <a:extLst>
                <a:ext uri="{FF2B5EF4-FFF2-40B4-BE49-F238E27FC236}">
                  <a16:creationId xmlns:a16="http://schemas.microsoft.com/office/drawing/2014/main" id="{9B0170C4-78BC-4FE3-BAB4-471D67F8943D}"/>
                </a:ext>
              </a:extLst>
            </p:cNvPr>
            <p:cNvSpPr/>
            <p:nvPr/>
          </p:nvSpPr>
          <p:spPr bwMode="auto">
            <a:xfrm>
              <a:off x="8805041" y="5456025"/>
              <a:ext cx="1278986" cy="914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59" name="Rectangle 119">
              <a:extLst>
                <a:ext uri="{FF2B5EF4-FFF2-40B4-BE49-F238E27FC236}">
                  <a16:creationId xmlns:a16="http://schemas.microsoft.com/office/drawing/2014/main" id="{8264D9D9-87E4-4FA3-96A4-13AC3178314D}"/>
                </a:ext>
              </a:extLst>
            </p:cNvPr>
            <p:cNvSpPr/>
            <p:nvPr/>
          </p:nvSpPr>
          <p:spPr bwMode="auto">
            <a:xfrm>
              <a:off x="8804573" y="2941425"/>
              <a:ext cx="1278986" cy="6858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7" rIns="0" bIns="46637" numCol="1" rtlCol="0" anchor="ctr" anchorCtr="0" compatLnSpc="1">
              <a:prstTxWarp prst="textNoShape">
                <a:avLst/>
              </a:prstTxWarp>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GB" sz="11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rPr>
                <a:t>Non-Azure hosts</a:t>
              </a:r>
              <a:endParaRPr kumimoji="0" lang="en-GB" sz="11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pic>
          <p:nvPicPr>
            <p:cNvPr id="60" name="Picture 150">
              <a:extLst>
                <a:ext uri="{FF2B5EF4-FFF2-40B4-BE49-F238E27FC236}">
                  <a16:creationId xmlns:a16="http://schemas.microsoft.com/office/drawing/2014/main" id="{454635E1-787B-4C2F-B44B-3A1C148116F4}"/>
                </a:ext>
              </a:extLst>
            </p:cNvPr>
            <p:cNvPicPr>
              <a:picLocks noChangeAspect="1"/>
            </p:cNvPicPr>
            <p:nvPr/>
          </p:nvPicPr>
          <p:blipFill>
            <a:blip r:embed="rId3"/>
            <a:stretch>
              <a:fillRect/>
            </a:stretch>
          </p:blipFill>
          <p:spPr>
            <a:xfrm>
              <a:off x="9128885" y="4727607"/>
              <a:ext cx="630295" cy="542436"/>
            </a:xfrm>
            <a:prstGeom prst="rect">
              <a:avLst/>
            </a:prstGeom>
          </p:spPr>
        </p:pic>
        <p:sp>
          <p:nvSpPr>
            <p:cNvPr id="61" name="TextBox 155">
              <a:extLst>
                <a:ext uri="{FF2B5EF4-FFF2-40B4-BE49-F238E27FC236}">
                  <a16:creationId xmlns:a16="http://schemas.microsoft.com/office/drawing/2014/main" id="{F72C52D9-1EB6-4F55-89BB-06A4EF1AB7BC}"/>
                </a:ext>
              </a:extLst>
            </p:cNvPr>
            <p:cNvSpPr txBox="1"/>
            <p:nvPr/>
          </p:nvSpPr>
          <p:spPr>
            <a:xfrm>
              <a:off x="8803383" y="5262241"/>
              <a:ext cx="1280160" cy="123111"/>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Container</a:t>
              </a:r>
              <a:endParaRPr kumimoji="0" lang="en-GB" sz="8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pic>
          <p:nvPicPr>
            <p:cNvPr id="62" name="Graphic 170">
              <a:extLst>
                <a:ext uri="{FF2B5EF4-FFF2-40B4-BE49-F238E27FC236}">
                  <a16:creationId xmlns:a16="http://schemas.microsoft.com/office/drawing/2014/main" id="{4B9AD101-B40B-4052-BEE4-1F7E32FD152E}"/>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205338" y="5675100"/>
              <a:ext cx="476250" cy="476250"/>
            </a:xfrm>
            <a:prstGeom prst="rect">
              <a:avLst/>
            </a:prstGeom>
          </p:spPr>
        </p:pic>
        <p:sp>
          <p:nvSpPr>
            <p:cNvPr id="63" name="TextBox 187">
              <a:extLst>
                <a:ext uri="{FF2B5EF4-FFF2-40B4-BE49-F238E27FC236}">
                  <a16:creationId xmlns:a16="http://schemas.microsoft.com/office/drawing/2014/main" id="{841ADDE8-BD3E-4282-AA36-2735F775EE96}"/>
                </a:ext>
              </a:extLst>
            </p:cNvPr>
            <p:cNvSpPr txBox="1"/>
            <p:nvPr/>
          </p:nvSpPr>
          <p:spPr>
            <a:xfrm>
              <a:off x="8800261" y="6185758"/>
              <a:ext cx="1280160" cy="123111"/>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Linux</a:t>
              </a:r>
              <a:endParaRPr kumimoji="0" lang="en-GB" sz="8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pic>
          <p:nvPicPr>
            <p:cNvPr id="64" name="Picture 200" descr="A close up of a logo&#10;&#10;Description generated with very high confidence">
              <a:extLst>
                <a:ext uri="{FF2B5EF4-FFF2-40B4-BE49-F238E27FC236}">
                  <a16:creationId xmlns:a16="http://schemas.microsoft.com/office/drawing/2014/main" id="{E60DAF3C-9F7C-43BF-9E3F-F492716C4C34}"/>
                </a:ext>
              </a:extLst>
            </p:cNvPr>
            <p:cNvPicPr>
              <a:picLocks noChangeAspect="1"/>
            </p:cNvPicPr>
            <p:nvPr/>
          </p:nvPicPr>
          <p:blipFill>
            <a:blip r:embed="rId17"/>
            <a:stretch>
              <a:fillRect/>
            </a:stretch>
          </p:blipFill>
          <p:spPr>
            <a:xfrm>
              <a:off x="8848137" y="3893731"/>
              <a:ext cx="365760" cy="354890"/>
            </a:xfrm>
            <a:prstGeom prst="rect">
              <a:avLst/>
            </a:prstGeom>
          </p:spPr>
        </p:pic>
        <p:sp>
          <p:nvSpPr>
            <p:cNvPr id="65" name="Rectangle 202">
              <a:extLst>
                <a:ext uri="{FF2B5EF4-FFF2-40B4-BE49-F238E27FC236}">
                  <a16:creationId xmlns:a16="http://schemas.microsoft.com/office/drawing/2014/main" id="{9E6F6FC5-2254-441D-B894-868A3419DD1F}"/>
                </a:ext>
              </a:extLst>
            </p:cNvPr>
            <p:cNvSpPr/>
            <p:nvPr/>
          </p:nvSpPr>
          <p:spPr bwMode="auto">
            <a:xfrm>
              <a:off x="9666785" y="3901314"/>
              <a:ext cx="365760" cy="365760"/>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GB" sz="1000" b="0" i="0" u="none" strike="noStrike" kern="1200" cap="none" spc="0" normalizeH="0" baseline="0" noProof="0">
                  <a:ln>
                    <a:noFill/>
                  </a:ln>
                  <a:solidFill>
                    <a:sysClr val="windowText" lastClr="000000"/>
                  </a:solidFill>
                  <a:effectLst/>
                  <a:uLnTx/>
                  <a:uFillTx/>
                  <a:latin typeface="Segoe UI"/>
                  <a:ea typeface="+mn-ea"/>
                  <a:cs typeface="+mn-cs"/>
                </a:rPr>
                <a:t>●●●</a:t>
              </a:r>
              <a:endParaRPr kumimoji="0" lang="en-GB" sz="1000" b="0" i="0" u="none" strike="noStrike" kern="1200" cap="none" spc="0" normalizeH="0" baseline="0" noProof="0" dirty="0">
                <a:ln>
                  <a:noFill/>
                </a:ln>
                <a:solidFill>
                  <a:sysClr val="windowText" lastClr="000000"/>
                </a:solidFill>
                <a:effectLst/>
                <a:uLnTx/>
                <a:uFillTx/>
                <a:latin typeface="Segoe UI"/>
                <a:ea typeface="+mn-ea"/>
                <a:cs typeface="+mn-cs"/>
              </a:endParaRPr>
            </a:p>
          </p:txBody>
        </p:sp>
        <p:sp>
          <p:nvSpPr>
            <p:cNvPr id="66" name="TextBox 205">
              <a:extLst>
                <a:ext uri="{FF2B5EF4-FFF2-40B4-BE49-F238E27FC236}">
                  <a16:creationId xmlns:a16="http://schemas.microsoft.com/office/drawing/2014/main" id="{86243F16-6BF1-4317-9248-5FD82376CEE4}"/>
                </a:ext>
              </a:extLst>
            </p:cNvPr>
            <p:cNvSpPr txBox="1"/>
            <p:nvPr/>
          </p:nvSpPr>
          <p:spPr>
            <a:xfrm>
              <a:off x="8799726" y="4349855"/>
              <a:ext cx="1287405" cy="123111"/>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K8s, raw VMs, &amp; more</a:t>
              </a:r>
              <a:endParaRPr kumimoji="0" lang="en-GB" sz="8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pic>
          <p:nvPicPr>
            <p:cNvPr id="67" name="Graphic 206">
              <a:extLst>
                <a:ext uri="{FF2B5EF4-FFF2-40B4-BE49-F238E27FC236}">
                  <a16:creationId xmlns:a16="http://schemas.microsoft.com/office/drawing/2014/main" id="{955C9753-DFD5-47AF-89F0-DABDCFD7F104}"/>
                </a:ext>
              </a:extLst>
            </p:cNvPr>
            <p:cNvPicPr>
              <a:picLocks noChangeAspect="1"/>
            </p:cNvPicPr>
            <p:nvPr/>
          </p:nvPicPr>
          <p:blipFill rotWithShape="1">
            <a:blip r:embed="rId18">
              <a:extLst>
                <a:ext uri="{96DAC541-7B7A-43D3-8B79-37D633B846F1}">
                  <asvg:svgBlip xmlns:asvg="http://schemas.microsoft.com/office/drawing/2016/SVG/main" r:embed="rId19"/>
                </a:ext>
              </a:extLst>
            </a:blip>
            <a:srcRect l="30788" t="25888" r="28207" b="21307"/>
            <a:stretch/>
          </p:blipFill>
          <p:spPr>
            <a:xfrm>
              <a:off x="9257461" y="3896707"/>
              <a:ext cx="365760" cy="363963"/>
            </a:xfrm>
            <a:prstGeom prst="rect">
              <a:avLst/>
            </a:prstGeom>
          </p:spPr>
        </p:pic>
      </p:grpSp>
      <p:sp>
        <p:nvSpPr>
          <p:cNvPr id="13" name="Rectangle 208">
            <a:extLst>
              <a:ext uri="{FF2B5EF4-FFF2-40B4-BE49-F238E27FC236}">
                <a16:creationId xmlns:a16="http://schemas.microsoft.com/office/drawing/2014/main" id="{405ABE7D-6B40-4141-AC69-9C6878A8293A}"/>
              </a:ext>
            </a:extLst>
          </p:cNvPr>
          <p:cNvSpPr/>
          <p:nvPr/>
        </p:nvSpPr>
        <p:spPr bwMode="auto">
          <a:xfrm>
            <a:off x="2026585" y="2101696"/>
            <a:ext cx="1280160" cy="262052"/>
          </a:xfrm>
          <a:prstGeom prst="rect">
            <a:avLst/>
          </a:prstGeom>
          <a:solidFill>
            <a:srgbClr val="5C2D91"/>
          </a:solidFill>
          <a:ln>
            <a:solidFill>
              <a:srgbClr val="32145A"/>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7" rIns="0" bIns="46637" numCol="1" rtlCol="0" anchor="ctr" anchorCtr="0" compatLnSpc="1">
            <a:prstTxWarp prst="textNoShape">
              <a:avLst/>
            </a:prstTxWarp>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GB" sz="11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rPr>
              <a:t>Development</a:t>
            </a:r>
            <a:endParaRPr kumimoji="0" lang="en-GB" sz="11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14" name="Rectangle 211">
            <a:extLst>
              <a:ext uri="{FF2B5EF4-FFF2-40B4-BE49-F238E27FC236}">
                <a16:creationId xmlns:a16="http://schemas.microsoft.com/office/drawing/2014/main" id="{2C55852F-342F-4130-81CE-B6564DF73416}"/>
              </a:ext>
            </a:extLst>
          </p:cNvPr>
          <p:cNvSpPr/>
          <p:nvPr/>
        </p:nvSpPr>
        <p:spPr bwMode="auto">
          <a:xfrm>
            <a:off x="3397790" y="2103219"/>
            <a:ext cx="8138348" cy="260529"/>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GB" sz="11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rPr>
              <a:t>Hosting</a:t>
            </a:r>
            <a:endParaRPr kumimoji="0" lang="en-GB" sz="11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grpSp>
        <p:nvGrpSpPr>
          <p:cNvPr id="15" name="Group 385">
            <a:extLst>
              <a:ext uri="{FF2B5EF4-FFF2-40B4-BE49-F238E27FC236}">
                <a16:creationId xmlns:a16="http://schemas.microsoft.com/office/drawing/2014/main" id="{1011A497-3B35-490D-970E-90308AA41106}"/>
              </a:ext>
            </a:extLst>
          </p:cNvPr>
          <p:cNvGrpSpPr/>
          <p:nvPr/>
        </p:nvGrpSpPr>
        <p:grpSpPr>
          <a:xfrm>
            <a:off x="6128246" y="2468028"/>
            <a:ext cx="1280866" cy="3429000"/>
            <a:chOff x="6058774" y="2941425"/>
            <a:chExt cx="1280866" cy="3429000"/>
          </a:xfrm>
        </p:grpSpPr>
        <p:sp>
          <p:nvSpPr>
            <p:cNvPr id="46" name="Rectangle 213">
              <a:extLst>
                <a:ext uri="{FF2B5EF4-FFF2-40B4-BE49-F238E27FC236}">
                  <a16:creationId xmlns:a16="http://schemas.microsoft.com/office/drawing/2014/main" id="{84D5C318-6F28-458D-9807-E2D22A050C1C}"/>
                </a:ext>
              </a:extLst>
            </p:cNvPr>
            <p:cNvSpPr/>
            <p:nvPr/>
          </p:nvSpPr>
          <p:spPr bwMode="auto">
            <a:xfrm>
              <a:off x="6059981" y="3627225"/>
              <a:ext cx="1278986" cy="914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47" name="Rectangle 214">
              <a:extLst>
                <a:ext uri="{FF2B5EF4-FFF2-40B4-BE49-F238E27FC236}">
                  <a16:creationId xmlns:a16="http://schemas.microsoft.com/office/drawing/2014/main" id="{F163EA99-070D-490A-ACF7-B9269361B041}"/>
                </a:ext>
              </a:extLst>
            </p:cNvPr>
            <p:cNvSpPr/>
            <p:nvPr/>
          </p:nvSpPr>
          <p:spPr bwMode="auto">
            <a:xfrm>
              <a:off x="6059981" y="4541625"/>
              <a:ext cx="1278986" cy="914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48" name="Rectangle 215">
              <a:extLst>
                <a:ext uri="{FF2B5EF4-FFF2-40B4-BE49-F238E27FC236}">
                  <a16:creationId xmlns:a16="http://schemas.microsoft.com/office/drawing/2014/main" id="{045AA712-F75F-4B37-ADD5-A80AF9850BE8}"/>
                </a:ext>
              </a:extLst>
            </p:cNvPr>
            <p:cNvSpPr/>
            <p:nvPr/>
          </p:nvSpPr>
          <p:spPr bwMode="auto">
            <a:xfrm>
              <a:off x="6060449" y="5456025"/>
              <a:ext cx="1278986" cy="914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49" name="Rectangle 216">
              <a:extLst>
                <a:ext uri="{FF2B5EF4-FFF2-40B4-BE49-F238E27FC236}">
                  <a16:creationId xmlns:a16="http://schemas.microsoft.com/office/drawing/2014/main" id="{75F6CAC1-F3DB-47B1-A8DE-8115B9DABDE2}"/>
                </a:ext>
              </a:extLst>
            </p:cNvPr>
            <p:cNvSpPr/>
            <p:nvPr/>
          </p:nvSpPr>
          <p:spPr bwMode="auto">
            <a:xfrm>
              <a:off x="6059981" y="2941425"/>
              <a:ext cx="1278986" cy="685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GB" sz="11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rPr>
                <a:t>IoT devices</a:t>
              </a:r>
              <a:endParaRPr kumimoji="0" lang="en-GB" sz="11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pic>
          <p:nvPicPr>
            <p:cNvPr id="50" name="Picture 217">
              <a:extLst>
                <a:ext uri="{FF2B5EF4-FFF2-40B4-BE49-F238E27FC236}">
                  <a16:creationId xmlns:a16="http://schemas.microsoft.com/office/drawing/2014/main" id="{9E5EDC53-6B43-4539-B15C-3F8F21295641}"/>
                </a:ext>
              </a:extLst>
            </p:cNvPr>
            <p:cNvPicPr>
              <a:picLocks noChangeAspect="1"/>
            </p:cNvPicPr>
            <p:nvPr/>
          </p:nvPicPr>
          <p:blipFill>
            <a:blip r:embed="rId3"/>
            <a:stretch>
              <a:fillRect/>
            </a:stretch>
          </p:blipFill>
          <p:spPr>
            <a:xfrm>
              <a:off x="6384293" y="4727607"/>
              <a:ext cx="630295" cy="542436"/>
            </a:xfrm>
            <a:prstGeom prst="rect">
              <a:avLst/>
            </a:prstGeom>
          </p:spPr>
        </p:pic>
        <p:sp>
          <p:nvSpPr>
            <p:cNvPr id="51" name="TextBox 218">
              <a:extLst>
                <a:ext uri="{FF2B5EF4-FFF2-40B4-BE49-F238E27FC236}">
                  <a16:creationId xmlns:a16="http://schemas.microsoft.com/office/drawing/2014/main" id="{F1F9D8C2-8434-4423-9E40-DE0386606055}"/>
                </a:ext>
              </a:extLst>
            </p:cNvPr>
            <p:cNvSpPr txBox="1"/>
            <p:nvPr/>
          </p:nvSpPr>
          <p:spPr>
            <a:xfrm>
              <a:off x="6059480" y="5268998"/>
              <a:ext cx="1280160" cy="123111"/>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Container</a:t>
              </a:r>
              <a:endParaRPr kumimoji="0" lang="en-GB" sz="8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pic>
          <p:nvPicPr>
            <p:cNvPr id="52" name="Graphic 219">
              <a:extLst>
                <a:ext uri="{FF2B5EF4-FFF2-40B4-BE49-F238E27FC236}">
                  <a16:creationId xmlns:a16="http://schemas.microsoft.com/office/drawing/2014/main" id="{587CA4F3-5D6B-4C96-BF9E-683B8BBD6612}"/>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461314" y="5675100"/>
              <a:ext cx="476250" cy="476250"/>
            </a:xfrm>
            <a:prstGeom prst="rect">
              <a:avLst/>
            </a:prstGeom>
          </p:spPr>
        </p:pic>
        <p:pic>
          <p:nvPicPr>
            <p:cNvPr id="53" name="Graphic 220">
              <a:extLst>
                <a:ext uri="{FF2B5EF4-FFF2-40B4-BE49-F238E27FC236}">
                  <a16:creationId xmlns:a16="http://schemas.microsoft.com/office/drawing/2014/main" id="{56C413F5-B5EB-4573-A446-8DDDB650441A}"/>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6447135" y="3801824"/>
              <a:ext cx="504609" cy="538705"/>
            </a:xfrm>
            <a:prstGeom prst="rect">
              <a:avLst/>
            </a:prstGeom>
          </p:spPr>
        </p:pic>
        <p:sp>
          <p:nvSpPr>
            <p:cNvPr id="54" name="TextBox 221">
              <a:extLst>
                <a:ext uri="{FF2B5EF4-FFF2-40B4-BE49-F238E27FC236}">
                  <a16:creationId xmlns:a16="http://schemas.microsoft.com/office/drawing/2014/main" id="{A88511C1-B9E6-4442-8BA3-D919C7C59A78}"/>
                </a:ext>
              </a:extLst>
            </p:cNvPr>
            <p:cNvSpPr txBox="1"/>
            <p:nvPr/>
          </p:nvSpPr>
          <p:spPr>
            <a:xfrm>
              <a:off x="6059414" y="4348354"/>
              <a:ext cx="1280160" cy="123111"/>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Azure IoT Edge</a:t>
              </a:r>
              <a:endParaRPr kumimoji="0" lang="en-GB" sz="8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sp>
          <p:nvSpPr>
            <p:cNvPr id="55" name="TextBox 222">
              <a:extLst>
                <a:ext uri="{FF2B5EF4-FFF2-40B4-BE49-F238E27FC236}">
                  <a16:creationId xmlns:a16="http://schemas.microsoft.com/office/drawing/2014/main" id="{ED5E9FF0-542F-4194-A84D-E5190BE48A65}"/>
                </a:ext>
              </a:extLst>
            </p:cNvPr>
            <p:cNvSpPr txBox="1"/>
            <p:nvPr/>
          </p:nvSpPr>
          <p:spPr>
            <a:xfrm>
              <a:off x="6058774" y="6183330"/>
              <a:ext cx="1280160" cy="123111"/>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Linux</a:t>
              </a:r>
              <a:endParaRPr kumimoji="0" lang="en-GB" sz="8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grpSp>
      <p:grpSp>
        <p:nvGrpSpPr>
          <p:cNvPr id="16" name="Group 382">
            <a:extLst>
              <a:ext uri="{FF2B5EF4-FFF2-40B4-BE49-F238E27FC236}">
                <a16:creationId xmlns:a16="http://schemas.microsoft.com/office/drawing/2014/main" id="{1CB66498-40A4-451F-B725-ECE69CEC1D68}"/>
              </a:ext>
            </a:extLst>
          </p:cNvPr>
          <p:cNvGrpSpPr/>
          <p:nvPr/>
        </p:nvGrpSpPr>
        <p:grpSpPr>
          <a:xfrm>
            <a:off x="2022617" y="2467484"/>
            <a:ext cx="1284853" cy="3429544"/>
            <a:chOff x="1953145" y="2940881"/>
            <a:chExt cx="1284853" cy="3429544"/>
          </a:xfrm>
        </p:grpSpPr>
        <p:sp>
          <p:nvSpPr>
            <p:cNvPr id="29" name="Rectangle 91">
              <a:extLst>
                <a:ext uri="{FF2B5EF4-FFF2-40B4-BE49-F238E27FC236}">
                  <a16:creationId xmlns:a16="http://schemas.microsoft.com/office/drawing/2014/main" id="{648AD6D7-1CF3-44A8-AD22-58FADAF4938F}"/>
                </a:ext>
              </a:extLst>
            </p:cNvPr>
            <p:cNvSpPr/>
            <p:nvPr/>
          </p:nvSpPr>
          <p:spPr bwMode="auto">
            <a:xfrm>
              <a:off x="1958544" y="3627225"/>
              <a:ext cx="1278986" cy="914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30" name="Rectangle 92">
              <a:extLst>
                <a:ext uri="{FF2B5EF4-FFF2-40B4-BE49-F238E27FC236}">
                  <a16:creationId xmlns:a16="http://schemas.microsoft.com/office/drawing/2014/main" id="{801FDC67-CECD-4AEB-AFD0-E93C734E8951}"/>
                </a:ext>
              </a:extLst>
            </p:cNvPr>
            <p:cNvSpPr/>
            <p:nvPr/>
          </p:nvSpPr>
          <p:spPr bwMode="auto">
            <a:xfrm>
              <a:off x="1958544" y="4541625"/>
              <a:ext cx="1278986" cy="914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31" name="Rectangle 93">
              <a:extLst>
                <a:ext uri="{FF2B5EF4-FFF2-40B4-BE49-F238E27FC236}">
                  <a16:creationId xmlns:a16="http://schemas.microsoft.com/office/drawing/2014/main" id="{1B77705D-805A-4B68-A7E1-4C9077013666}"/>
                </a:ext>
              </a:extLst>
            </p:cNvPr>
            <p:cNvSpPr/>
            <p:nvPr/>
          </p:nvSpPr>
          <p:spPr bwMode="auto">
            <a:xfrm>
              <a:off x="1959012" y="5456025"/>
              <a:ext cx="1278986" cy="9144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32" name="Rectangle 95">
              <a:extLst>
                <a:ext uri="{FF2B5EF4-FFF2-40B4-BE49-F238E27FC236}">
                  <a16:creationId xmlns:a16="http://schemas.microsoft.com/office/drawing/2014/main" id="{179AC1F9-0FEC-404C-84E9-16A352E95EA0}"/>
                </a:ext>
              </a:extLst>
            </p:cNvPr>
            <p:cNvSpPr/>
            <p:nvPr/>
          </p:nvSpPr>
          <p:spPr bwMode="auto">
            <a:xfrm>
              <a:off x="1958544" y="2940881"/>
              <a:ext cx="1278986" cy="686344"/>
            </a:xfrm>
            <a:prstGeom prst="rect">
              <a:avLst/>
            </a:prstGeom>
            <a:solidFill>
              <a:srgbClr val="5C2D91"/>
            </a:solidFill>
            <a:ln>
              <a:solidFill>
                <a:srgbClr val="32145A"/>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7" rIns="0" bIns="46637" numCol="1" rtlCol="0" anchor="ctr" anchorCtr="0" compatLnSpc="1">
              <a:prstTxWarp prst="textNoShape">
                <a:avLst/>
              </a:prstTxWarp>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GB" sz="11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rPr>
                <a:t>Local dev machine</a:t>
              </a:r>
              <a:endParaRPr kumimoji="0" lang="en-GB" sz="11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pic>
          <p:nvPicPr>
            <p:cNvPr id="33" name="Graphic 148">
              <a:extLst>
                <a:ext uri="{FF2B5EF4-FFF2-40B4-BE49-F238E27FC236}">
                  <a16:creationId xmlns:a16="http://schemas.microsoft.com/office/drawing/2014/main" id="{D1221A1B-EF40-47D6-80E4-93AFA2DD30CF}"/>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27182" t="20471" r="27182" b="20471"/>
            <a:stretch/>
          </p:blipFill>
          <p:spPr>
            <a:xfrm>
              <a:off x="1967224" y="4679078"/>
              <a:ext cx="639493" cy="639493"/>
            </a:xfrm>
            <a:prstGeom prst="rect">
              <a:avLst/>
            </a:prstGeom>
          </p:spPr>
        </p:pic>
        <p:pic>
          <p:nvPicPr>
            <p:cNvPr id="34" name="Picture 149">
              <a:extLst>
                <a:ext uri="{FF2B5EF4-FFF2-40B4-BE49-F238E27FC236}">
                  <a16:creationId xmlns:a16="http://schemas.microsoft.com/office/drawing/2014/main" id="{DF39F5A2-4EFB-47E2-92F5-7B5B6FD8AB2E}"/>
                </a:ext>
              </a:extLst>
            </p:cNvPr>
            <p:cNvPicPr>
              <a:picLocks noChangeAspect="1"/>
            </p:cNvPicPr>
            <p:nvPr/>
          </p:nvPicPr>
          <p:blipFill>
            <a:blip r:embed="rId3"/>
            <a:stretch>
              <a:fillRect/>
            </a:stretch>
          </p:blipFill>
          <p:spPr>
            <a:xfrm>
              <a:off x="2607218" y="4727607"/>
              <a:ext cx="630295" cy="542436"/>
            </a:xfrm>
            <a:prstGeom prst="rect">
              <a:avLst/>
            </a:prstGeom>
          </p:spPr>
        </p:pic>
        <p:sp>
          <p:nvSpPr>
            <p:cNvPr id="35" name="TextBox 152">
              <a:extLst>
                <a:ext uri="{FF2B5EF4-FFF2-40B4-BE49-F238E27FC236}">
                  <a16:creationId xmlns:a16="http://schemas.microsoft.com/office/drawing/2014/main" id="{58377AA8-90E4-4B84-9606-F9F5411C5A58}"/>
                </a:ext>
              </a:extLst>
            </p:cNvPr>
            <p:cNvSpPr txBox="1"/>
            <p:nvPr/>
          </p:nvSpPr>
          <p:spPr>
            <a:xfrm>
              <a:off x="1955663" y="5268998"/>
              <a:ext cx="1280160" cy="123111"/>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Code or container</a:t>
              </a:r>
              <a:endParaRPr kumimoji="0" lang="en-GB" sz="8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pic>
          <p:nvPicPr>
            <p:cNvPr id="36" name="Graphic 168">
              <a:extLst>
                <a:ext uri="{FF2B5EF4-FFF2-40B4-BE49-F238E27FC236}">
                  <a16:creationId xmlns:a16="http://schemas.microsoft.com/office/drawing/2014/main" id="{D1A7FD72-935C-4D0C-B525-58AAC8161DD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469557" y="3651121"/>
              <a:ext cx="274320" cy="274320"/>
            </a:xfrm>
            <a:prstGeom prst="rect">
              <a:avLst/>
            </a:prstGeom>
          </p:spPr>
        </p:pic>
        <p:sp>
          <p:nvSpPr>
            <p:cNvPr id="37" name="TextBox 169">
              <a:extLst>
                <a:ext uri="{FF2B5EF4-FFF2-40B4-BE49-F238E27FC236}">
                  <a16:creationId xmlns:a16="http://schemas.microsoft.com/office/drawing/2014/main" id="{894AFD33-856E-4063-9424-6C5F2E66474E}"/>
                </a:ext>
              </a:extLst>
            </p:cNvPr>
            <p:cNvSpPr txBox="1"/>
            <p:nvPr/>
          </p:nvSpPr>
          <p:spPr>
            <a:xfrm>
              <a:off x="1953145" y="4348354"/>
              <a:ext cx="1280160" cy="123111"/>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Core Tools + favorite editor</a:t>
              </a:r>
              <a:endParaRPr kumimoji="0" lang="en-GB" sz="8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pic>
          <p:nvPicPr>
            <p:cNvPr id="38" name="Graphic 181">
              <a:extLst>
                <a:ext uri="{FF2B5EF4-FFF2-40B4-BE49-F238E27FC236}">
                  <a16:creationId xmlns:a16="http://schemas.microsoft.com/office/drawing/2014/main" id="{9BFD16AC-62E8-4244-B5E1-ABCAD450F44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051425" y="5771331"/>
              <a:ext cx="274320" cy="274320"/>
            </a:xfrm>
            <a:prstGeom prst="rect">
              <a:avLst/>
            </a:prstGeom>
          </p:spPr>
        </p:pic>
        <p:pic>
          <p:nvPicPr>
            <p:cNvPr id="39" name="Graphic 182">
              <a:extLst>
                <a:ext uri="{FF2B5EF4-FFF2-40B4-BE49-F238E27FC236}">
                  <a16:creationId xmlns:a16="http://schemas.microsoft.com/office/drawing/2014/main" id="{86FC2DE6-49F2-4784-8BF6-CE208D689FA9}"/>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2423837" y="5870065"/>
              <a:ext cx="365760" cy="86319"/>
            </a:xfrm>
            <a:prstGeom prst="rect">
              <a:avLst/>
            </a:prstGeom>
          </p:spPr>
        </p:pic>
        <p:pic>
          <p:nvPicPr>
            <p:cNvPr id="40" name="Graphic 183">
              <a:extLst>
                <a:ext uri="{FF2B5EF4-FFF2-40B4-BE49-F238E27FC236}">
                  <a16:creationId xmlns:a16="http://schemas.microsoft.com/office/drawing/2014/main" id="{3053E11C-C1AA-459A-9FDE-A8756A8C593C}"/>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869190" y="5771331"/>
              <a:ext cx="274320" cy="274320"/>
            </a:xfrm>
            <a:prstGeom prst="rect">
              <a:avLst/>
            </a:prstGeom>
          </p:spPr>
        </p:pic>
        <p:sp>
          <p:nvSpPr>
            <p:cNvPr id="41" name="TextBox 186">
              <a:extLst>
                <a:ext uri="{FF2B5EF4-FFF2-40B4-BE49-F238E27FC236}">
                  <a16:creationId xmlns:a16="http://schemas.microsoft.com/office/drawing/2014/main" id="{759F946C-429D-42BB-B447-A652C4D0497E}"/>
                </a:ext>
              </a:extLst>
            </p:cNvPr>
            <p:cNvSpPr txBox="1"/>
            <p:nvPr/>
          </p:nvSpPr>
          <p:spPr>
            <a:xfrm>
              <a:off x="1953145" y="6176832"/>
              <a:ext cx="1280160" cy="123111"/>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Windows, macOS, or Linux</a:t>
              </a:r>
              <a:endParaRPr kumimoji="0" lang="en-GB" sz="8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pic>
          <p:nvPicPr>
            <p:cNvPr id="42" name="Graphic 228">
              <a:extLst>
                <a:ext uri="{FF2B5EF4-FFF2-40B4-BE49-F238E27FC236}">
                  <a16:creationId xmlns:a16="http://schemas.microsoft.com/office/drawing/2014/main" id="{6B328477-D0E4-41AF-9659-0FF25E562805}"/>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2450443" y="4066412"/>
              <a:ext cx="274320" cy="268833"/>
            </a:xfrm>
            <a:prstGeom prst="rect">
              <a:avLst/>
            </a:prstGeom>
          </p:spPr>
        </p:pic>
        <p:pic>
          <p:nvPicPr>
            <p:cNvPr id="43" name="Graphic 229">
              <a:extLst>
                <a:ext uri="{FF2B5EF4-FFF2-40B4-BE49-F238E27FC236}">
                  <a16:creationId xmlns:a16="http://schemas.microsoft.com/office/drawing/2014/main" id="{45C72C51-2282-44D4-8419-E1B6EB15DD74}"/>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2037276" y="4052180"/>
              <a:ext cx="274320" cy="279919"/>
            </a:xfrm>
            <a:prstGeom prst="rect">
              <a:avLst/>
            </a:prstGeom>
          </p:spPr>
        </p:pic>
        <p:sp>
          <p:nvSpPr>
            <p:cNvPr id="44" name="Rectangle 230">
              <a:extLst>
                <a:ext uri="{FF2B5EF4-FFF2-40B4-BE49-F238E27FC236}">
                  <a16:creationId xmlns:a16="http://schemas.microsoft.com/office/drawing/2014/main" id="{19CE9A16-B916-49D4-BC3D-E4D222FF8845}"/>
                </a:ext>
              </a:extLst>
            </p:cNvPr>
            <p:cNvSpPr/>
            <p:nvPr/>
          </p:nvSpPr>
          <p:spPr bwMode="auto">
            <a:xfrm>
              <a:off x="2891484" y="4057779"/>
              <a:ext cx="274320" cy="274320"/>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GB" sz="1000" b="0" i="0" u="none" strike="noStrike" kern="1200" cap="none" spc="0" normalizeH="0" baseline="0" noProof="0">
                  <a:ln>
                    <a:noFill/>
                  </a:ln>
                  <a:solidFill>
                    <a:sysClr val="windowText" lastClr="000000"/>
                  </a:solidFill>
                  <a:effectLst/>
                  <a:uLnTx/>
                  <a:uFillTx/>
                  <a:latin typeface="Segoe UI"/>
                  <a:ea typeface="+mn-ea"/>
                  <a:cs typeface="+mn-cs"/>
                </a:rPr>
                <a:t>●●●</a:t>
              </a:r>
              <a:endParaRPr kumimoji="0" lang="en-GB" sz="1000" b="0" i="0" u="none" strike="noStrike" kern="1200" cap="none" spc="0" normalizeH="0" baseline="0" noProof="0" dirty="0">
                <a:ln>
                  <a:noFill/>
                </a:ln>
                <a:solidFill>
                  <a:sysClr val="windowText" lastClr="000000"/>
                </a:solidFill>
                <a:effectLst/>
                <a:uLnTx/>
                <a:uFillTx/>
                <a:latin typeface="Segoe UI"/>
                <a:ea typeface="+mn-ea"/>
                <a:cs typeface="+mn-cs"/>
              </a:endParaRPr>
            </a:p>
          </p:txBody>
        </p:sp>
        <p:sp>
          <p:nvSpPr>
            <p:cNvPr id="45" name="Rectangle 231">
              <a:extLst>
                <a:ext uri="{FF2B5EF4-FFF2-40B4-BE49-F238E27FC236}">
                  <a16:creationId xmlns:a16="http://schemas.microsoft.com/office/drawing/2014/main" id="{00CD36DC-57FB-4E44-A60D-0561DF48E990}"/>
                </a:ext>
              </a:extLst>
            </p:cNvPr>
            <p:cNvSpPr/>
            <p:nvPr/>
          </p:nvSpPr>
          <p:spPr bwMode="auto">
            <a:xfrm>
              <a:off x="2449696" y="3925441"/>
              <a:ext cx="274320" cy="140971"/>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GB" sz="1000" b="0" i="0" u="none" strike="noStrike" kern="1200" cap="none" spc="0" normalizeH="0" baseline="0" noProof="0">
                  <a:ln>
                    <a:noFill/>
                  </a:ln>
                  <a:solidFill>
                    <a:sysClr val="windowText" lastClr="000000"/>
                  </a:solidFill>
                  <a:effectLst/>
                  <a:uLnTx/>
                  <a:uFillTx/>
                  <a:latin typeface="Segoe UI"/>
                  <a:ea typeface="+mn-ea"/>
                  <a:cs typeface="+mn-cs"/>
                </a:rPr>
                <a:t>+</a:t>
              </a:r>
              <a:endParaRPr kumimoji="0" lang="en-GB" sz="1000" b="0" i="0" u="none" strike="noStrike" kern="1200" cap="none" spc="0" normalizeH="0" baseline="0" noProof="0" dirty="0">
                <a:ln>
                  <a:noFill/>
                </a:ln>
                <a:solidFill>
                  <a:sysClr val="windowText" lastClr="000000"/>
                </a:solidFill>
                <a:effectLst/>
                <a:uLnTx/>
                <a:uFillTx/>
                <a:latin typeface="Segoe UI"/>
                <a:ea typeface="+mn-ea"/>
                <a:cs typeface="+mn-cs"/>
              </a:endParaRPr>
            </a:p>
          </p:txBody>
        </p:sp>
      </p:grpSp>
      <p:grpSp>
        <p:nvGrpSpPr>
          <p:cNvPr id="17" name="Group 270">
            <a:extLst>
              <a:ext uri="{FF2B5EF4-FFF2-40B4-BE49-F238E27FC236}">
                <a16:creationId xmlns:a16="http://schemas.microsoft.com/office/drawing/2014/main" id="{2DBA5167-7748-4A97-9B35-3A5AECD5C683}"/>
              </a:ext>
            </a:extLst>
          </p:cNvPr>
          <p:cNvGrpSpPr/>
          <p:nvPr/>
        </p:nvGrpSpPr>
        <p:grpSpPr>
          <a:xfrm>
            <a:off x="2027759" y="960973"/>
            <a:ext cx="3360732" cy="407805"/>
            <a:chOff x="3703586" y="6510650"/>
            <a:chExt cx="3360732" cy="407805"/>
          </a:xfrm>
        </p:grpSpPr>
        <p:sp>
          <p:nvSpPr>
            <p:cNvPr id="27" name="Rectangle 271">
              <a:extLst>
                <a:ext uri="{FF2B5EF4-FFF2-40B4-BE49-F238E27FC236}">
                  <a16:creationId xmlns:a16="http://schemas.microsoft.com/office/drawing/2014/main" id="{395F2269-BE9E-432D-B898-ED4D6893EABF}"/>
                </a:ext>
              </a:extLst>
            </p:cNvPr>
            <p:cNvSpPr/>
            <p:nvPr/>
          </p:nvSpPr>
          <p:spPr>
            <a:xfrm>
              <a:off x="4063175" y="6510651"/>
              <a:ext cx="3001143" cy="407804"/>
            </a:xfrm>
            <a:prstGeom prst="rect">
              <a:avLst/>
            </a:prstGeom>
          </p:spPr>
          <p:txBody>
            <a:bodyPr wrap="non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a:ln>
                    <a:noFill/>
                  </a:ln>
                  <a:solidFill>
                    <a:srgbClr val="1A1A1A"/>
                  </a:solidFill>
                  <a:effectLst/>
                  <a:uLnTx/>
                  <a:uFillTx/>
                  <a:latin typeface="Segoe UI"/>
                  <a:ea typeface="+mn-ea"/>
                  <a:cs typeface="+mn-cs"/>
                </a:rPr>
                <a:t>https://github.com/azure/azure-functions-host </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1A1A1A"/>
                  </a:solidFill>
                  <a:effectLst/>
                  <a:uLnTx/>
                  <a:uFillTx/>
                  <a:latin typeface="Segoe UI"/>
                  <a:ea typeface="+mn-ea"/>
                  <a:cs typeface="+mn-cs"/>
                </a:rPr>
                <a:t>(+other repos)</a:t>
              </a:r>
              <a:endParaRPr kumimoji="0" lang="en-GB" sz="1000" b="0" i="0" u="none" strike="noStrike" kern="1200" cap="none" spc="0" normalizeH="0" baseline="0" noProof="0" dirty="0">
                <a:ln>
                  <a:noFill/>
                </a:ln>
                <a:solidFill>
                  <a:srgbClr val="1A1A1A"/>
                </a:solidFill>
                <a:effectLst/>
                <a:uLnTx/>
                <a:uFillTx/>
                <a:latin typeface="Segoe UI"/>
                <a:ea typeface="+mn-ea"/>
                <a:cs typeface="+mn-cs"/>
              </a:endParaRPr>
            </a:p>
          </p:txBody>
        </p:sp>
        <p:pic>
          <p:nvPicPr>
            <p:cNvPr id="28" name="Graphic 272">
              <a:extLst>
                <a:ext uri="{FF2B5EF4-FFF2-40B4-BE49-F238E27FC236}">
                  <a16:creationId xmlns:a16="http://schemas.microsoft.com/office/drawing/2014/main" id="{6606E0FB-B7C6-4220-9D9D-42C25BC726B1}"/>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3703586" y="6510650"/>
              <a:ext cx="365760" cy="365760"/>
            </a:xfrm>
            <a:prstGeom prst="rect">
              <a:avLst/>
            </a:prstGeom>
          </p:spPr>
        </p:pic>
      </p:grpSp>
      <p:sp>
        <p:nvSpPr>
          <p:cNvPr id="18" name="Rectangle 273">
            <a:extLst>
              <a:ext uri="{FF2B5EF4-FFF2-40B4-BE49-F238E27FC236}">
                <a16:creationId xmlns:a16="http://schemas.microsoft.com/office/drawing/2014/main" id="{B9EE4228-C173-4076-91B7-C418C2B99AA6}"/>
              </a:ext>
            </a:extLst>
          </p:cNvPr>
          <p:cNvSpPr/>
          <p:nvPr/>
        </p:nvSpPr>
        <p:spPr bwMode="auto">
          <a:xfrm>
            <a:off x="2027759" y="1368778"/>
            <a:ext cx="1278986" cy="456902"/>
          </a:xfrm>
          <a:prstGeom prst="rect">
            <a:avLst/>
          </a:prstGeom>
          <a:no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7" rIns="0" bIns="46637" numCol="1" rtlCol="0" anchor="ctr" anchorCtr="0" compatLnSpc="1">
            <a:prstTxWarp prst="textNoShape">
              <a:avLst/>
            </a:prstTxWarp>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GB" sz="1100" b="0" i="0" u="none" strike="noStrike" kern="1200" cap="none" spc="0" normalizeH="0" baseline="0" noProof="0">
                <a:ln>
                  <a:noFill/>
                </a:ln>
                <a:solidFill>
                  <a:srgbClr val="1A1A1A"/>
                </a:solidFill>
                <a:effectLst/>
                <a:uLnTx/>
                <a:uFillTx/>
                <a:latin typeface="Segoe UI"/>
                <a:ea typeface="+mn-ea"/>
                <a:cs typeface="+mn-cs"/>
              </a:rPr>
              <a:t>Azure Functions host runtime</a:t>
            </a:r>
            <a:endParaRPr kumimoji="0" lang="en-GB" sz="11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9" name="Rectangle 274">
            <a:extLst>
              <a:ext uri="{FF2B5EF4-FFF2-40B4-BE49-F238E27FC236}">
                <a16:creationId xmlns:a16="http://schemas.microsoft.com/office/drawing/2014/main" id="{EAE162AE-4FBE-4FD6-B023-D8FA7F4A9E84}"/>
              </a:ext>
            </a:extLst>
          </p:cNvPr>
          <p:cNvSpPr/>
          <p:nvPr/>
        </p:nvSpPr>
        <p:spPr bwMode="auto">
          <a:xfrm>
            <a:off x="2027760" y="1368778"/>
            <a:ext cx="9508378" cy="456902"/>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square" lIns="0" tIns="46637" rIns="0" bIns="46637" numCol="1" rtlCol="0" anchor="ctr" anchorCtr="0" compatLnSpc="1">
            <a:prstTxWarp prst="textNoShape">
              <a:avLst/>
            </a:prstTxWarp>
          </a:bodyPr>
          <a:lstStyle>
            <a:defPPr>
              <a:defRPr lang="en-US"/>
            </a:defPPr>
            <a:lvl1pPr marL="0" algn="l" defTabSz="914367" rtl="0" eaLnBrk="1" latinLnBrk="0" hangingPunct="1">
              <a:defRPr sz="1765" kern="1200">
                <a:solidFill>
                  <a:schemeClr val="accent2"/>
                </a:solidFill>
                <a:latin typeface="+mn-lt"/>
                <a:ea typeface="+mn-ea"/>
                <a:cs typeface="+mn-cs"/>
              </a:defRPr>
            </a:lvl1pPr>
            <a:lvl2pPr marL="457183" algn="l" defTabSz="914367" rtl="0" eaLnBrk="1" latinLnBrk="0" hangingPunct="1">
              <a:defRPr sz="1765" kern="1200">
                <a:solidFill>
                  <a:schemeClr val="accent2"/>
                </a:solidFill>
                <a:latin typeface="+mn-lt"/>
                <a:ea typeface="+mn-ea"/>
                <a:cs typeface="+mn-cs"/>
              </a:defRPr>
            </a:lvl2pPr>
            <a:lvl3pPr marL="914367" algn="l" defTabSz="914367" rtl="0" eaLnBrk="1" latinLnBrk="0" hangingPunct="1">
              <a:defRPr sz="1765" kern="1200">
                <a:solidFill>
                  <a:schemeClr val="accent2"/>
                </a:solidFill>
                <a:latin typeface="+mn-lt"/>
                <a:ea typeface="+mn-ea"/>
                <a:cs typeface="+mn-cs"/>
              </a:defRPr>
            </a:lvl3pPr>
            <a:lvl4pPr marL="1371550" algn="l" defTabSz="914367" rtl="0" eaLnBrk="1" latinLnBrk="0" hangingPunct="1">
              <a:defRPr sz="1765" kern="1200">
                <a:solidFill>
                  <a:schemeClr val="accent2"/>
                </a:solidFill>
                <a:latin typeface="+mn-lt"/>
                <a:ea typeface="+mn-ea"/>
                <a:cs typeface="+mn-cs"/>
              </a:defRPr>
            </a:lvl4pPr>
            <a:lvl5pPr marL="1828734" algn="l" defTabSz="914367" rtl="0" eaLnBrk="1" latinLnBrk="0" hangingPunct="1">
              <a:defRPr sz="1765" kern="1200">
                <a:solidFill>
                  <a:schemeClr val="accent2"/>
                </a:solidFill>
                <a:latin typeface="+mn-lt"/>
                <a:ea typeface="+mn-ea"/>
                <a:cs typeface="+mn-cs"/>
              </a:defRPr>
            </a:lvl5pPr>
            <a:lvl6pPr marL="2285918" algn="l" defTabSz="914367" rtl="0" eaLnBrk="1" latinLnBrk="0" hangingPunct="1">
              <a:defRPr sz="1765" kern="1200">
                <a:solidFill>
                  <a:schemeClr val="accent2"/>
                </a:solidFill>
                <a:latin typeface="+mn-lt"/>
                <a:ea typeface="+mn-ea"/>
                <a:cs typeface="+mn-cs"/>
              </a:defRPr>
            </a:lvl6pPr>
            <a:lvl7pPr marL="2743101" algn="l" defTabSz="914367" rtl="0" eaLnBrk="1" latinLnBrk="0" hangingPunct="1">
              <a:defRPr sz="1765" kern="1200">
                <a:solidFill>
                  <a:schemeClr val="accent2"/>
                </a:solidFill>
                <a:latin typeface="+mn-lt"/>
                <a:ea typeface="+mn-ea"/>
                <a:cs typeface="+mn-cs"/>
              </a:defRPr>
            </a:lvl7pPr>
            <a:lvl8pPr marL="3200284" algn="l" defTabSz="914367" rtl="0" eaLnBrk="1" latinLnBrk="0" hangingPunct="1">
              <a:defRPr sz="1765" kern="1200">
                <a:solidFill>
                  <a:schemeClr val="accent2"/>
                </a:solidFill>
                <a:latin typeface="+mn-lt"/>
                <a:ea typeface="+mn-ea"/>
                <a:cs typeface="+mn-cs"/>
              </a:defRPr>
            </a:lvl8pPr>
            <a:lvl9pPr marL="3657469" algn="l" defTabSz="914367" rtl="0" eaLnBrk="1" latinLnBrk="0" hangingPunct="1">
              <a:defRPr sz="1765" kern="1200">
                <a:solidFill>
                  <a:schemeClr val="accent2"/>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GB" sz="11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20" name="Rectangle 275">
            <a:extLst>
              <a:ext uri="{FF2B5EF4-FFF2-40B4-BE49-F238E27FC236}">
                <a16:creationId xmlns:a16="http://schemas.microsoft.com/office/drawing/2014/main" id="{D8B3144E-F845-4628-84EB-0FA1DB7720AC}"/>
              </a:ext>
            </a:extLst>
          </p:cNvPr>
          <p:cNvSpPr/>
          <p:nvPr/>
        </p:nvSpPr>
        <p:spPr bwMode="auto">
          <a:xfrm>
            <a:off x="3387454" y="1368778"/>
            <a:ext cx="1278986" cy="456902"/>
          </a:xfrm>
          <a:prstGeom prst="rect">
            <a:avLst/>
          </a:prstGeom>
          <a:no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7" rIns="0" bIns="46637" numCol="1" rtlCol="0" anchor="ctr" anchorCtr="0" compatLnSpc="1">
            <a:prstTxWarp prst="textNoShape">
              <a:avLst/>
            </a:prstTxWarp>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GB" sz="1100" b="0" i="0" u="none" strike="noStrike" kern="1200" cap="none" spc="0" normalizeH="0" baseline="0" noProof="0">
                <a:ln>
                  <a:noFill/>
                </a:ln>
                <a:solidFill>
                  <a:srgbClr val="1A1A1A"/>
                </a:solidFill>
                <a:effectLst/>
                <a:uLnTx/>
                <a:uFillTx/>
                <a:latin typeface="Segoe UI"/>
                <a:ea typeface="+mn-ea"/>
                <a:cs typeface="+mn-cs"/>
              </a:rPr>
              <a:t>Azure Functions Core Tools</a:t>
            </a:r>
            <a:endParaRPr kumimoji="0" lang="en-GB" sz="11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21" name="Rectangle 277">
            <a:extLst>
              <a:ext uri="{FF2B5EF4-FFF2-40B4-BE49-F238E27FC236}">
                <a16:creationId xmlns:a16="http://schemas.microsoft.com/office/drawing/2014/main" id="{C247554C-6217-49DC-8278-1B98264CE546}"/>
              </a:ext>
            </a:extLst>
          </p:cNvPr>
          <p:cNvSpPr/>
          <p:nvPr/>
        </p:nvSpPr>
        <p:spPr bwMode="auto">
          <a:xfrm>
            <a:off x="4774162" y="1368778"/>
            <a:ext cx="1280160" cy="456902"/>
          </a:xfrm>
          <a:prstGeom prst="rect">
            <a:avLst/>
          </a:prstGeom>
          <a:no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7" rIns="0" bIns="46637" numCol="1" rtlCol="0" anchor="ctr" anchorCtr="0" compatLnSpc="1">
            <a:prstTxWarp prst="textNoShape">
              <a:avLst/>
            </a:prstTxWarp>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GB" sz="1100" b="0" i="0" u="none" strike="noStrike" kern="1200" cap="none" spc="0" normalizeH="0" baseline="0" noProof="0">
                <a:ln>
                  <a:noFill/>
                </a:ln>
                <a:solidFill>
                  <a:srgbClr val="1A1A1A"/>
                </a:solidFill>
                <a:effectLst/>
                <a:uLnTx/>
                <a:uFillTx/>
                <a:latin typeface="Segoe UI"/>
                <a:ea typeface="+mn-ea"/>
                <a:cs typeface="+mn-cs"/>
              </a:rPr>
              <a:t>Azure Functions base Docker image</a:t>
            </a:r>
            <a:endParaRPr kumimoji="0" lang="en-GB" sz="11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22" name="Rectangle 371">
            <a:extLst>
              <a:ext uri="{FF2B5EF4-FFF2-40B4-BE49-F238E27FC236}">
                <a16:creationId xmlns:a16="http://schemas.microsoft.com/office/drawing/2014/main" id="{DC963CF5-5434-43E5-BE95-470255309F92}"/>
              </a:ext>
            </a:extLst>
          </p:cNvPr>
          <p:cNvSpPr/>
          <p:nvPr/>
        </p:nvSpPr>
        <p:spPr bwMode="auto">
          <a:xfrm>
            <a:off x="6128245" y="1368778"/>
            <a:ext cx="1280161" cy="456902"/>
          </a:xfrm>
          <a:prstGeom prst="rect">
            <a:avLst/>
          </a:prstGeom>
          <a:no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7" rIns="0" bIns="46637" numCol="1" rtlCol="0" anchor="ctr" anchorCtr="0" compatLnSpc="1">
            <a:prstTxWarp prst="textNoShape">
              <a:avLst/>
            </a:prstTxWarp>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GB" sz="1100" b="0" i="0" u="none" strike="noStrike" kern="1200" cap="none" spc="0" normalizeH="0" baseline="0" noProof="0">
                <a:ln>
                  <a:noFill/>
                </a:ln>
                <a:solidFill>
                  <a:srgbClr val="1A1A1A"/>
                </a:solidFill>
                <a:effectLst/>
                <a:uLnTx/>
                <a:uFillTx/>
                <a:latin typeface="Segoe UI"/>
                <a:ea typeface="+mn-ea"/>
                <a:cs typeface="+mn-cs"/>
              </a:rPr>
              <a:t>Azure Functions .NET Docker image</a:t>
            </a:r>
            <a:endParaRPr kumimoji="0" lang="en-GB" sz="11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23" name="Rectangle 372">
            <a:extLst>
              <a:ext uri="{FF2B5EF4-FFF2-40B4-BE49-F238E27FC236}">
                <a16:creationId xmlns:a16="http://schemas.microsoft.com/office/drawing/2014/main" id="{9606F94A-3188-4E4B-849C-03D9E1867CC2}"/>
              </a:ext>
            </a:extLst>
          </p:cNvPr>
          <p:cNvSpPr/>
          <p:nvPr/>
        </p:nvSpPr>
        <p:spPr bwMode="auto">
          <a:xfrm>
            <a:off x="7501350" y="1368778"/>
            <a:ext cx="1280161" cy="456902"/>
          </a:xfrm>
          <a:prstGeom prst="rect">
            <a:avLst/>
          </a:prstGeom>
          <a:no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7" rIns="0" bIns="46637" numCol="1" rtlCol="0" anchor="ctr" anchorCtr="0" compatLnSpc="1">
            <a:prstTxWarp prst="textNoShape">
              <a:avLst/>
            </a:prstTxWarp>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GB" sz="1100" b="0" i="0" u="none" strike="noStrike" kern="1200" cap="none" spc="0" normalizeH="0" baseline="0" noProof="0">
                <a:ln>
                  <a:noFill/>
                </a:ln>
                <a:solidFill>
                  <a:srgbClr val="1A1A1A"/>
                </a:solidFill>
                <a:effectLst/>
                <a:uLnTx/>
                <a:uFillTx/>
                <a:latin typeface="Segoe UI"/>
                <a:ea typeface="+mn-ea"/>
                <a:cs typeface="+mn-cs"/>
              </a:rPr>
              <a:t>Azure Functions Node Docker image</a:t>
            </a:r>
            <a:endParaRPr kumimoji="0" lang="en-GB" sz="11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24" name="Rectangle 373">
            <a:extLst>
              <a:ext uri="{FF2B5EF4-FFF2-40B4-BE49-F238E27FC236}">
                <a16:creationId xmlns:a16="http://schemas.microsoft.com/office/drawing/2014/main" id="{41A4B708-5D24-47D7-94C7-1000AF9E9DC0}"/>
              </a:ext>
            </a:extLst>
          </p:cNvPr>
          <p:cNvSpPr/>
          <p:nvPr/>
        </p:nvSpPr>
        <p:spPr bwMode="auto">
          <a:xfrm>
            <a:off x="8869198" y="1368778"/>
            <a:ext cx="1280161" cy="456902"/>
          </a:xfrm>
          <a:prstGeom prst="rect">
            <a:avLst/>
          </a:prstGeom>
          <a:no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7" rIns="0" bIns="46637" numCol="1" rtlCol="0" anchor="ctr" anchorCtr="0" compatLnSpc="1">
            <a:prstTxWarp prst="textNoShape">
              <a:avLst/>
            </a:prstTxWarp>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GB" sz="1100" b="0" i="0" u="none" strike="noStrike" kern="1200" cap="none" spc="0" normalizeH="0" baseline="0" noProof="0">
                <a:ln>
                  <a:noFill/>
                </a:ln>
                <a:solidFill>
                  <a:sysClr val="windowText" lastClr="000000"/>
                </a:solidFill>
                <a:effectLst/>
                <a:uLnTx/>
                <a:uFillTx/>
                <a:latin typeface="Segoe UI"/>
                <a:ea typeface="+mn-ea"/>
                <a:cs typeface="+mn-cs"/>
              </a:rPr>
              <a:t>●●●</a:t>
            </a:r>
            <a:endParaRPr kumimoji="0" lang="en-GB" sz="1100" b="0" i="0" u="none" strike="noStrike" kern="1200" cap="none" spc="0" normalizeH="0" baseline="0" noProof="0" dirty="0">
              <a:ln>
                <a:noFill/>
              </a:ln>
              <a:solidFill>
                <a:srgbClr val="1A1A1A"/>
              </a:solidFill>
              <a:effectLst/>
              <a:uLnTx/>
              <a:uFillTx/>
              <a:latin typeface="Segoe UI"/>
              <a:ea typeface="+mn-ea"/>
              <a:cs typeface="+mn-cs"/>
            </a:endParaRPr>
          </a:p>
        </p:txBody>
      </p:sp>
      <p:cxnSp>
        <p:nvCxnSpPr>
          <p:cNvPr id="25" name="Straight Arrow Connector 376">
            <a:extLst>
              <a:ext uri="{FF2B5EF4-FFF2-40B4-BE49-F238E27FC236}">
                <a16:creationId xmlns:a16="http://schemas.microsoft.com/office/drawing/2014/main" id="{9B1996A6-0E33-4E32-82D7-EF738E114A5B}"/>
              </a:ext>
            </a:extLst>
          </p:cNvPr>
          <p:cNvCxnSpPr>
            <a:stCxn id="18" idx="2"/>
            <a:endCxn id="13" idx="0"/>
          </p:cNvCxnSpPr>
          <p:nvPr/>
        </p:nvCxnSpPr>
        <p:spPr>
          <a:xfrm flipH="1">
            <a:off x="2666665" y="1825680"/>
            <a:ext cx="587" cy="276016"/>
          </a:xfrm>
          <a:prstGeom prst="straightConnector1">
            <a:avLst/>
          </a:prstGeom>
          <a:ln>
            <a:headEnd type="none" w="lg" len="med"/>
            <a:tailEnd type="triangle"/>
          </a:ln>
        </p:spPr>
        <p:style>
          <a:lnRef idx="1">
            <a:schemeClr val="accent2"/>
          </a:lnRef>
          <a:fillRef idx="0">
            <a:schemeClr val="accent2"/>
          </a:fillRef>
          <a:effectRef idx="0">
            <a:schemeClr val="accent2"/>
          </a:effectRef>
          <a:fontRef idx="minor">
            <a:schemeClr val="tx1"/>
          </a:fontRef>
        </p:style>
      </p:cxnSp>
      <p:cxnSp>
        <p:nvCxnSpPr>
          <p:cNvPr id="26" name="Connector: Elbow 378">
            <a:extLst>
              <a:ext uri="{FF2B5EF4-FFF2-40B4-BE49-F238E27FC236}">
                <a16:creationId xmlns:a16="http://schemas.microsoft.com/office/drawing/2014/main" id="{AFFCF5F3-04CE-4E2E-AE2C-A65CBC8CA830}"/>
              </a:ext>
            </a:extLst>
          </p:cNvPr>
          <p:cNvCxnSpPr>
            <a:cxnSpLocks/>
            <a:stCxn id="18" idx="2"/>
            <a:endCxn id="14" idx="0"/>
          </p:cNvCxnSpPr>
          <p:nvPr/>
        </p:nvCxnSpPr>
        <p:spPr>
          <a:xfrm rot="16200000" flipH="1">
            <a:off x="4928339" y="-435407"/>
            <a:ext cx="277539" cy="4799712"/>
          </a:xfrm>
          <a:prstGeom prst="bentConnector3">
            <a:avLst>
              <a:gd name="adj1" fmla="val 50000"/>
            </a:avLst>
          </a:prstGeom>
          <a:ln>
            <a:headEnd type="none" w="lg"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065169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837F10-1625-4D71-8A43-64A35A79EF98}"/>
              </a:ext>
            </a:extLst>
          </p:cNvPr>
          <p:cNvSpPr>
            <a:spLocks noGrp="1"/>
          </p:cNvSpPr>
          <p:nvPr>
            <p:ph type="title"/>
          </p:nvPr>
        </p:nvSpPr>
        <p:spPr/>
        <p:txBody>
          <a:bodyPr/>
          <a:lstStyle/>
          <a:p>
            <a:r>
              <a:rPr lang="en-GB" altLang="zh-CN"/>
              <a:t>.NET Growth Continues</a:t>
            </a:r>
            <a:endParaRPr lang="en-GB" altLang="zh-CN" dirty="0"/>
          </a:p>
        </p:txBody>
      </p:sp>
      <p:sp>
        <p:nvSpPr>
          <p:cNvPr id="3" name="内容占位符 2">
            <a:extLst>
              <a:ext uri="{FF2B5EF4-FFF2-40B4-BE49-F238E27FC236}">
                <a16:creationId xmlns:a16="http://schemas.microsoft.com/office/drawing/2014/main" id="{3495C487-98FA-4C11-9D87-805E4D174283}"/>
              </a:ext>
            </a:extLst>
          </p:cNvPr>
          <p:cNvSpPr>
            <a:spLocks noGrp="1"/>
          </p:cNvSpPr>
          <p:nvPr>
            <p:ph idx="1"/>
          </p:nvPr>
        </p:nvSpPr>
        <p:spPr/>
        <p:txBody>
          <a:bodyPr/>
          <a:lstStyle/>
          <a:p>
            <a:endParaRPr lang="en-GB" altLang="zh-CN" dirty="0"/>
          </a:p>
        </p:txBody>
      </p:sp>
      <p:sp>
        <p:nvSpPr>
          <p:cNvPr id="4" name="灯片编号占位符 3">
            <a:extLst>
              <a:ext uri="{FF2B5EF4-FFF2-40B4-BE49-F238E27FC236}">
                <a16:creationId xmlns:a16="http://schemas.microsoft.com/office/drawing/2014/main" id="{6CC04553-F410-4C76-8D1F-EF40ED45F582}"/>
              </a:ext>
            </a:extLst>
          </p:cNvPr>
          <p:cNvSpPr>
            <a:spLocks noGrp="1"/>
          </p:cNvSpPr>
          <p:nvPr>
            <p:ph type="sldNum" sz="quarter" idx="12"/>
          </p:nvPr>
        </p:nvSpPr>
        <p:spPr/>
        <p:txBody>
          <a:bodyPr/>
          <a:lstStyle/>
          <a:p>
            <a:fld id="{5BA07366-CB75-4AA8-9E5B-928B849F427C}" type="slidenum">
              <a:rPr lang="en-GB" smtClean="0"/>
              <a:t>3</a:t>
            </a:fld>
            <a:endParaRPr lang="en-GB" dirty="0"/>
          </a:p>
        </p:txBody>
      </p:sp>
      <p:sp>
        <p:nvSpPr>
          <p:cNvPr id="5" name="Rectangle 1">
            <a:extLst>
              <a:ext uri="{FF2B5EF4-FFF2-40B4-BE49-F238E27FC236}">
                <a16:creationId xmlns:a16="http://schemas.microsoft.com/office/drawing/2014/main" id="{899DB410-5957-48FF-9421-F327373A4DCA}"/>
              </a:ext>
            </a:extLst>
          </p:cNvPr>
          <p:cNvSpPr/>
          <p:nvPr/>
        </p:nvSpPr>
        <p:spPr bwMode="auto">
          <a:xfrm>
            <a:off x="1845623" y="2125683"/>
            <a:ext cx="3871356" cy="2606634"/>
          </a:xfrm>
          <a:prstGeom prst="rect">
            <a:avLst/>
          </a:prstGeom>
          <a:no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4000" b="1" i="0" u="none" strike="noStrike" kern="1200" cap="none" spc="0" normalizeH="0" baseline="0" noProof="0" dirty="0">
                <a:ln>
                  <a:noFill/>
                </a:ln>
                <a:solidFill>
                  <a:srgbClr val="511C74"/>
                </a:solidFill>
                <a:effectLst/>
                <a:uLnTx/>
                <a:uFillTx/>
                <a:latin typeface="Segoe UI"/>
                <a:ea typeface="+mn-ea"/>
                <a:cs typeface="+mn-cs"/>
              </a:rPr>
              <a:t>Visual Studio</a:t>
            </a:r>
            <a:endParaRPr kumimoji="0" lang="en-GB" sz="2400" b="1" i="0" u="none" strike="noStrike" kern="1200" cap="none" spc="0" normalizeH="0" baseline="0" noProof="0" dirty="0">
              <a:ln>
                <a:noFill/>
              </a:ln>
              <a:solidFill>
                <a:srgbClr val="FFFFFF"/>
              </a:solidFill>
              <a:effectLst/>
              <a:uLnTx/>
              <a:uFillTx/>
              <a:latin typeface="Segoe U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br>
              <a:rPr kumimoji="0" lang="en-GB" sz="2400" b="1" i="0" u="none" strike="noStrike" kern="1200" cap="none" spc="0" normalizeH="0" baseline="0" noProof="0" dirty="0">
                <a:ln>
                  <a:noFill/>
                </a:ln>
                <a:solidFill>
                  <a:srgbClr val="505050"/>
                </a:solidFill>
                <a:effectLst/>
                <a:uLnTx/>
                <a:uFillTx/>
                <a:latin typeface="Segoe UI"/>
                <a:ea typeface="+mn-ea"/>
                <a:cs typeface="+mn-cs"/>
              </a:rPr>
            </a:br>
            <a:r>
              <a:rPr kumimoji="0" lang="en-GB" sz="2400" b="1" i="0" u="none" strike="noStrike" kern="1200" cap="none" spc="0" normalizeH="0" baseline="0" noProof="0" dirty="0">
                <a:ln>
                  <a:noFill/>
                </a:ln>
                <a:solidFill>
                  <a:srgbClr val="505050"/>
                </a:solidFill>
                <a:effectLst/>
                <a:uLnTx/>
                <a:uFillTx/>
                <a:latin typeface="Segoe UI"/>
                <a:ea typeface="+mn-ea"/>
                <a:cs typeface="+mn-cs"/>
              </a:rPr>
              <a:t>+1 million </a:t>
            </a:r>
            <a:r>
              <a:rPr kumimoji="0" lang="en-GB" sz="2400" b="0" i="0" u="none" strike="noStrike" kern="1200" cap="none" spc="0" normalizeH="0" baseline="0" noProof="0" dirty="0">
                <a:ln>
                  <a:noFill/>
                </a:ln>
                <a:solidFill>
                  <a:srgbClr val="505050"/>
                </a:solidFill>
                <a:effectLst/>
                <a:uLnTx/>
                <a:uFillTx/>
                <a:latin typeface="Segoe UI"/>
                <a:ea typeface="+mn-ea"/>
                <a:cs typeface="+mn-cs"/>
              </a:rPr>
              <a:t>new monthly active .NET developers in last year</a:t>
            </a:r>
          </a:p>
        </p:txBody>
      </p:sp>
      <p:sp>
        <p:nvSpPr>
          <p:cNvPr id="6" name="Rectangle 10">
            <a:extLst>
              <a:ext uri="{FF2B5EF4-FFF2-40B4-BE49-F238E27FC236}">
                <a16:creationId xmlns:a16="http://schemas.microsoft.com/office/drawing/2014/main" id="{5A6A719B-2204-47E7-ADA3-9890E952D276}"/>
              </a:ext>
            </a:extLst>
          </p:cNvPr>
          <p:cNvSpPr/>
          <p:nvPr/>
        </p:nvSpPr>
        <p:spPr bwMode="auto">
          <a:xfrm>
            <a:off x="6475021" y="2125683"/>
            <a:ext cx="3871356" cy="2606634"/>
          </a:xfrm>
          <a:prstGeom prst="rect">
            <a:avLst/>
          </a:prstGeom>
          <a:no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4000" b="1" i="0" u="none" strike="noStrike" kern="1200" cap="none" spc="0" normalizeH="0" baseline="0" noProof="0" dirty="0">
                <a:ln>
                  <a:noFill/>
                </a:ln>
                <a:solidFill>
                  <a:srgbClr val="511C74"/>
                </a:solidFill>
                <a:effectLst/>
                <a:uLnTx/>
                <a:uFillTx/>
                <a:latin typeface="Segoe UI"/>
                <a:ea typeface="+mn-ea"/>
                <a:cs typeface="+mn-cs"/>
              </a:rPr>
              <a:t>.NET Core</a:t>
            </a:r>
            <a:endParaRPr kumimoji="0" lang="en-GB" sz="2400" b="1" i="0" u="none" strike="noStrike" kern="1200" cap="none" spc="0" normalizeH="0" baseline="0" noProof="0" dirty="0">
              <a:ln>
                <a:noFill/>
              </a:ln>
              <a:solidFill>
                <a:srgbClr val="FFFFFF"/>
              </a:solidFill>
              <a:effectLst/>
              <a:uLnTx/>
              <a:uFillTx/>
              <a:latin typeface="Segoe U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br>
              <a:rPr kumimoji="0" lang="en-GB" sz="2400" b="1" i="0" u="none" strike="noStrike" kern="1200" cap="none" spc="0" normalizeH="0" baseline="0" noProof="0" dirty="0">
                <a:ln>
                  <a:noFill/>
                </a:ln>
                <a:solidFill>
                  <a:srgbClr val="505050"/>
                </a:solidFill>
                <a:effectLst/>
                <a:uLnTx/>
                <a:uFillTx/>
                <a:latin typeface="Segoe UI"/>
                <a:ea typeface="+mn-ea"/>
                <a:cs typeface="+mn-cs"/>
              </a:rPr>
            </a:br>
            <a:r>
              <a:rPr kumimoji="0" lang="en-GB" sz="2400" b="1" i="0" u="none" strike="noStrike" kern="1200" cap="none" spc="0" normalizeH="0" baseline="0" noProof="0" dirty="0">
                <a:ln>
                  <a:noFill/>
                </a:ln>
                <a:solidFill>
                  <a:srgbClr val="505050"/>
                </a:solidFill>
                <a:effectLst/>
                <a:uLnTx/>
                <a:uFillTx/>
                <a:latin typeface="Segoe UI"/>
                <a:ea typeface="+mn-ea"/>
                <a:cs typeface="+mn-cs"/>
              </a:rPr>
              <a:t>Over half a million </a:t>
            </a:r>
            <a:r>
              <a:rPr kumimoji="0" lang="en-GB" sz="2400" b="0" i="0" u="none" strike="noStrike" kern="1200" cap="none" spc="0" normalizeH="0" baseline="0" noProof="0" dirty="0">
                <a:ln>
                  <a:noFill/>
                </a:ln>
                <a:solidFill>
                  <a:srgbClr val="505050"/>
                </a:solidFill>
                <a:effectLst/>
                <a:uLnTx/>
                <a:uFillTx/>
                <a:latin typeface="Segoe UI"/>
                <a:ea typeface="+mn-ea"/>
                <a:cs typeface="+mn-cs"/>
              </a:rPr>
              <a:t>.NET Core 2.0 developers</a:t>
            </a:r>
          </a:p>
        </p:txBody>
      </p:sp>
      <p:pic>
        <p:nvPicPr>
          <p:cNvPr id="10" name="图片 9">
            <a:extLst>
              <a:ext uri="{FF2B5EF4-FFF2-40B4-BE49-F238E27FC236}">
                <a16:creationId xmlns:a16="http://schemas.microsoft.com/office/drawing/2014/main" id="{EA7A109F-F896-4EA1-8F2D-2F584842B64A}"/>
              </a:ext>
            </a:extLst>
          </p:cNvPr>
          <p:cNvPicPr>
            <a:picLocks noChangeAspect="1"/>
          </p:cNvPicPr>
          <p:nvPr/>
        </p:nvPicPr>
        <p:blipFill>
          <a:blip r:embed="rId3"/>
          <a:stretch>
            <a:fillRect/>
          </a:stretch>
        </p:blipFill>
        <p:spPr>
          <a:xfrm>
            <a:off x="3852477" y="2502327"/>
            <a:ext cx="4487045" cy="1853345"/>
          </a:xfrm>
          <a:prstGeom prst="rect">
            <a:avLst/>
          </a:prstGeom>
        </p:spPr>
      </p:pic>
    </p:spTree>
    <p:extLst>
      <p:ext uri="{BB962C8B-B14F-4D97-AF65-F5344CB8AC3E}">
        <p14:creationId xmlns:p14="http://schemas.microsoft.com/office/powerpoint/2010/main" val="4143621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6"/>
                                        </p:tgtEl>
                                      </p:cBhvr>
                                    </p:animEffect>
                                    <p:set>
                                      <p:cBhvr>
                                        <p:cTn id="10" dur="1" fill="hold">
                                          <p:stCondLst>
                                            <p:cond delay="499"/>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D0560A-6F33-4E0E-9498-E624B15F8A5A}"/>
              </a:ext>
            </a:extLst>
          </p:cNvPr>
          <p:cNvSpPr>
            <a:spLocks noGrp="1"/>
          </p:cNvSpPr>
          <p:nvPr>
            <p:ph type="title"/>
          </p:nvPr>
        </p:nvSpPr>
        <p:spPr/>
        <p:txBody>
          <a:bodyPr/>
          <a:lstStyle/>
          <a:p>
            <a:r>
              <a:rPr lang="en-GB" altLang="zh-CN"/>
              <a:t>Language Options</a:t>
            </a:r>
            <a:endParaRPr lang="en-GB" altLang="zh-CN" dirty="0"/>
          </a:p>
        </p:txBody>
      </p:sp>
      <p:sp>
        <p:nvSpPr>
          <p:cNvPr id="4" name="灯片编号占位符 3">
            <a:extLst>
              <a:ext uri="{FF2B5EF4-FFF2-40B4-BE49-F238E27FC236}">
                <a16:creationId xmlns:a16="http://schemas.microsoft.com/office/drawing/2014/main" id="{55CDF89A-1D7F-4E73-AF78-87A35E76BF9C}"/>
              </a:ext>
            </a:extLst>
          </p:cNvPr>
          <p:cNvSpPr>
            <a:spLocks noGrp="1"/>
          </p:cNvSpPr>
          <p:nvPr>
            <p:ph type="sldNum" sz="quarter" idx="12"/>
          </p:nvPr>
        </p:nvSpPr>
        <p:spPr/>
        <p:txBody>
          <a:bodyPr/>
          <a:lstStyle/>
          <a:p>
            <a:fld id="{5BA07366-CB75-4AA8-9E5B-928B849F427C}" type="slidenum">
              <a:rPr lang="en-GB" smtClean="0"/>
              <a:t>30</a:t>
            </a:fld>
            <a:endParaRPr lang="en-GB" dirty="0"/>
          </a:p>
        </p:txBody>
      </p:sp>
      <p:sp>
        <p:nvSpPr>
          <p:cNvPr id="5" name="Rectangle 30">
            <a:extLst>
              <a:ext uri="{FF2B5EF4-FFF2-40B4-BE49-F238E27FC236}">
                <a16:creationId xmlns:a16="http://schemas.microsoft.com/office/drawing/2014/main" id="{5075937A-B84D-403A-B486-57F10211B0F6}"/>
              </a:ext>
            </a:extLst>
          </p:cNvPr>
          <p:cNvSpPr/>
          <p:nvPr/>
        </p:nvSpPr>
        <p:spPr bwMode="auto">
          <a:xfrm>
            <a:off x="6210303" y="2184762"/>
            <a:ext cx="2651760" cy="2651760"/>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pic>
        <p:nvPicPr>
          <p:cNvPr id="6" name="Graphic 6">
            <a:extLst>
              <a:ext uri="{FF2B5EF4-FFF2-40B4-BE49-F238E27FC236}">
                <a16:creationId xmlns:a16="http://schemas.microsoft.com/office/drawing/2014/main" id="{974AA8AB-1D8E-4C4E-8374-3148CBBAB40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27648" y="2713910"/>
            <a:ext cx="1674030" cy="1674030"/>
          </a:xfrm>
          <a:prstGeom prst="rect">
            <a:avLst/>
          </a:prstGeom>
        </p:spPr>
      </p:pic>
      <p:sp>
        <p:nvSpPr>
          <p:cNvPr id="7" name="Rectangle 83">
            <a:extLst>
              <a:ext uri="{FF2B5EF4-FFF2-40B4-BE49-F238E27FC236}">
                <a16:creationId xmlns:a16="http://schemas.microsoft.com/office/drawing/2014/main" id="{4CF3B677-925F-4D99-894D-DA2F3BD60622}"/>
              </a:ext>
            </a:extLst>
          </p:cNvPr>
          <p:cNvSpPr/>
          <p:nvPr/>
        </p:nvSpPr>
        <p:spPr bwMode="auto">
          <a:xfrm>
            <a:off x="6198109" y="2038716"/>
            <a:ext cx="2651760" cy="2953510"/>
          </a:xfrm>
          <a:prstGeom prst="rect">
            <a:avLst/>
          </a:prstGeom>
          <a:noFill/>
          <a:ln>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8" name="Rectangle 82">
            <a:extLst>
              <a:ext uri="{FF2B5EF4-FFF2-40B4-BE49-F238E27FC236}">
                <a16:creationId xmlns:a16="http://schemas.microsoft.com/office/drawing/2014/main" id="{48597375-5FF1-459F-AD36-0861C9716FBF}"/>
              </a:ext>
            </a:extLst>
          </p:cNvPr>
          <p:cNvSpPr/>
          <p:nvPr/>
        </p:nvSpPr>
        <p:spPr bwMode="auto">
          <a:xfrm>
            <a:off x="586736" y="2038716"/>
            <a:ext cx="5510789" cy="2953510"/>
          </a:xfrm>
          <a:prstGeom prst="rect">
            <a:avLst/>
          </a:prstGeom>
          <a:noFill/>
          <a:ln>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9" name="Rectangle 43">
            <a:extLst>
              <a:ext uri="{FF2B5EF4-FFF2-40B4-BE49-F238E27FC236}">
                <a16:creationId xmlns:a16="http://schemas.microsoft.com/office/drawing/2014/main" id="{6C6FEFC2-E135-41D7-8619-37FC896357E1}"/>
              </a:ext>
            </a:extLst>
          </p:cNvPr>
          <p:cNvSpPr/>
          <p:nvPr/>
        </p:nvSpPr>
        <p:spPr bwMode="auto">
          <a:xfrm>
            <a:off x="586744" y="2170962"/>
            <a:ext cx="5394959" cy="2673486"/>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pic>
        <p:nvPicPr>
          <p:cNvPr id="10" name="Graphic 7">
            <a:extLst>
              <a:ext uri="{FF2B5EF4-FFF2-40B4-BE49-F238E27FC236}">
                <a16:creationId xmlns:a16="http://schemas.microsoft.com/office/drawing/2014/main" id="{C58CE425-DEE0-4319-B74A-9CB220AF614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921237" y="2385870"/>
            <a:ext cx="1229891" cy="2249544"/>
          </a:xfrm>
          <a:prstGeom prst="rect">
            <a:avLst/>
          </a:prstGeom>
        </p:spPr>
      </p:pic>
      <p:pic>
        <p:nvPicPr>
          <p:cNvPr id="11" name="Graphic 9">
            <a:extLst>
              <a:ext uri="{FF2B5EF4-FFF2-40B4-BE49-F238E27FC236}">
                <a16:creationId xmlns:a16="http://schemas.microsoft.com/office/drawing/2014/main" id="{221A1AE4-C992-4A44-9E58-AB7CBFA8B08E}"/>
              </a:ext>
            </a:extLst>
          </p:cNvPr>
          <p:cNvPicPr>
            <a:picLocks noChangeAspect="1"/>
          </p:cNvPicPr>
          <p:nvPr/>
        </p:nvPicPr>
        <p:blipFill rotWithShape="1">
          <a:blip r:embed="rId7">
            <a:extLst>
              <a:ext uri="{96DAC541-7B7A-43D3-8B79-37D633B846F1}">
                <asvg:svgBlip xmlns:asvg="http://schemas.microsoft.com/office/drawing/2016/SVG/main" r:embed="rId8"/>
              </a:ext>
            </a:extLst>
          </a:blip>
          <a:srcRect r="5120"/>
          <a:stretch/>
        </p:blipFill>
        <p:spPr>
          <a:xfrm>
            <a:off x="9057899" y="3182386"/>
            <a:ext cx="2408294" cy="749713"/>
          </a:xfrm>
          <a:prstGeom prst="rect">
            <a:avLst/>
          </a:prstGeom>
        </p:spPr>
      </p:pic>
      <p:pic>
        <p:nvPicPr>
          <p:cNvPr id="12" name="Graphic 11">
            <a:extLst>
              <a:ext uri="{FF2B5EF4-FFF2-40B4-BE49-F238E27FC236}">
                <a16:creationId xmlns:a16="http://schemas.microsoft.com/office/drawing/2014/main" id="{FFA00809-98F5-46F3-947B-E71F231266C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392623" y="2784336"/>
            <a:ext cx="2526401" cy="1545815"/>
          </a:xfrm>
          <a:prstGeom prst="rect">
            <a:avLst/>
          </a:prstGeom>
        </p:spPr>
      </p:pic>
      <p:sp>
        <p:nvSpPr>
          <p:cNvPr id="13" name="Rectangle 18">
            <a:extLst>
              <a:ext uri="{FF2B5EF4-FFF2-40B4-BE49-F238E27FC236}">
                <a16:creationId xmlns:a16="http://schemas.microsoft.com/office/drawing/2014/main" id="{75562553-89FA-474E-B3DD-2B68FDC645B2}"/>
              </a:ext>
            </a:extLst>
          </p:cNvPr>
          <p:cNvSpPr/>
          <p:nvPr/>
        </p:nvSpPr>
        <p:spPr bwMode="auto">
          <a:xfrm>
            <a:off x="586742" y="2180049"/>
            <a:ext cx="2651760" cy="2651760"/>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14" name="Title 1">
            <a:extLst>
              <a:ext uri="{FF2B5EF4-FFF2-40B4-BE49-F238E27FC236}">
                <a16:creationId xmlns:a16="http://schemas.microsoft.com/office/drawing/2014/main" id="{D5982680-31FD-41E9-961A-FDD380C35774}"/>
              </a:ext>
            </a:extLst>
          </p:cNvPr>
          <p:cNvSpPr txBox="1">
            <a:spLocks/>
          </p:cNvSpPr>
          <p:nvPr/>
        </p:nvSpPr>
        <p:spPr>
          <a:xfrm>
            <a:off x="6714240" y="1875169"/>
            <a:ext cx="1643884" cy="307777"/>
          </a:xfrm>
          <a:prstGeom prst="rect">
            <a:avLst/>
          </a:prstGeom>
          <a:solidFill>
            <a:srgbClr val="E6E6E6"/>
          </a:solidFill>
        </p:spPr>
        <p:txBody>
          <a:bodyPr vert="horz" wrap="square" lIns="0" tIns="0" rIns="0" bIns="0" rtlCol="0" anchor="t">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GB" sz="2000" b="1" i="0" u="none" strike="noStrike" kern="1200" cap="none" spc="-50" normalizeH="0" baseline="0" noProof="0">
                <a:ln w="3175">
                  <a:noFill/>
                </a:ln>
                <a:solidFill>
                  <a:srgbClr val="737373"/>
                </a:solidFill>
                <a:effectLst/>
                <a:uLnTx/>
                <a:uFillTx/>
                <a:latin typeface="Segoe UI Semibold"/>
                <a:ea typeface="+mn-ea"/>
                <a:cs typeface="Segoe UI" pitchFamily="34" charset="0"/>
              </a:rPr>
              <a:t>Public preview</a:t>
            </a:r>
            <a:endParaRPr kumimoji="0" lang="en-GB" sz="2000" b="1" i="0" u="none" strike="noStrike" kern="1200" cap="none" spc="-50" normalizeH="0" baseline="0" noProof="0" dirty="0">
              <a:ln w="3175">
                <a:noFill/>
              </a:ln>
              <a:solidFill>
                <a:srgbClr val="737373"/>
              </a:solidFill>
              <a:effectLst/>
              <a:uLnTx/>
              <a:uFillTx/>
              <a:latin typeface="Segoe UI Semibold"/>
              <a:ea typeface="+mn-ea"/>
              <a:cs typeface="Segoe UI" pitchFamily="34" charset="0"/>
            </a:endParaRPr>
          </a:p>
        </p:txBody>
      </p:sp>
      <p:sp>
        <p:nvSpPr>
          <p:cNvPr id="15" name="Rectangle 29">
            <a:extLst>
              <a:ext uri="{FF2B5EF4-FFF2-40B4-BE49-F238E27FC236}">
                <a16:creationId xmlns:a16="http://schemas.microsoft.com/office/drawing/2014/main" id="{A6D499B6-F47C-416B-B049-B3313E75E32B}"/>
              </a:ext>
            </a:extLst>
          </p:cNvPr>
          <p:cNvSpPr/>
          <p:nvPr/>
        </p:nvSpPr>
        <p:spPr bwMode="auto">
          <a:xfrm>
            <a:off x="3329943" y="2180049"/>
            <a:ext cx="2651760" cy="2651760"/>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16" name="Rectangle 31">
            <a:extLst>
              <a:ext uri="{FF2B5EF4-FFF2-40B4-BE49-F238E27FC236}">
                <a16:creationId xmlns:a16="http://schemas.microsoft.com/office/drawing/2014/main" id="{B4EBA072-90C4-4474-8347-80F9CD37389C}"/>
              </a:ext>
            </a:extLst>
          </p:cNvPr>
          <p:cNvSpPr/>
          <p:nvPr/>
        </p:nvSpPr>
        <p:spPr bwMode="auto">
          <a:xfrm>
            <a:off x="8953503" y="2184762"/>
            <a:ext cx="2651760" cy="2651760"/>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17" name="Rectangle 51">
            <a:extLst>
              <a:ext uri="{FF2B5EF4-FFF2-40B4-BE49-F238E27FC236}">
                <a16:creationId xmlns:a16="http://schemas.microsoft.com/office/drawing/2014/main" id="{76994256-E2EF-4EE5-8A99-E7A0C0CAE023}"/>
              </a:ext>
            </a:extLst>
          </p:cNvPr>
          <p:cNvSpPr/>
          <p:nvPr/>
        </p:nvSpPr>
        <p:spPr bwMode="auto">
          <a:xfrm>
            <a:off x="9057898" y="2180049"/>
            <a:ext cx="2408295" cy="310896"/>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cxnSp>
        <p:nvCxnSpPr>
          <p:cNvPr id="18" name="Straight Connector 52">
            <a:extLst>
              <a:ext uri="{FF2B5EF4-FFF2-40B4-BE49-F238E27FC236}">
                <a16:creationId xmlns:a16="http://schemas.microsoft.com/office/drawing/2014/main" id="{8406C7A8-B0EB-4C0E-9692-99B5D8D67051}"/>
              </a:ext>
            </a:extLst>
          </p:cNvPr>
          <p:cNvCxnSpPr>
            <a:cxnSpLocks/>
            <a:stCxn id="17" idx="1"/>
            <a:endCxn id="17" idx="3"/>
          </p:cNvCxnSpPr>
          <p:nvPr/>
        </p:nvCxnSpPr>
        <p:spPr>
          <a:xfrm>
            <a:off x="9057898" y="2335497"/>
            <a:ext cx="2408295" cy="0"/>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9" name="Rectangle 53">
            <a:extLst>
              <a:ext uri="{FF2B5EF4-FFF2-40B4-BE49-F238E27FC236}">
                <a16:creationId xmlns:a16="http://schemas.microsoft.com/office/drawing/2014/main" id="{1060C775-57FA-49F9-9657-D50539FE6924}"/>
              </a:ext>
            </a:extLst>
          </p:cNvPr>
          <p:cNvSpPr/>
          <p:nvPr/>
        </p:nvSpPr>
        <p:spPr bwMode="auto">
          <a:xfrm>
            <a:off x="9981822" y="2180049"/>
            <a:ext cx="560445" cy="310896"/>
          </a:xfrm>
          <a:prstGeom prst="rect">
            <a:avLst/>
          </a:prstGeom>
          <a:solidFill>
            <a:srgbClr val="E6E6E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a:ln>
                  <a:noFill/>
                </a:ln>
                <a:solidFill>
                  <a:srgbClr val="0078D4"/>
                </a:solidFill>
                <a:effectLst/>
                <a:uLnTx/>
                <a:uFillTx/>
                <a:latin typeface="Segoe UI"/>
                <a:ea typeface="+mn-ea"/>
                <a:cs typeface="+mn-cs"/>
              </a:rPr>
              <a:t>New!</a:t>
            </a:r>
            <a:endParaRPr kumimoji="0" lang="en-GB" sz="1600" b="0" i="0" u="none" strike="noStrike" kern="1200" cap="none" spc="0" normalizeH="0" baseline="0" noProof="0" dirty="0">
              <a:ln>
                <a:noFill/>
              </a:ln>
              <a:solidFill>
                <a:srgbClr val="0078D4"/>
              </a:solidFill>
              <a:effectLst/>
              <a:uLnTx/>
              <a:uFillTx/>
              <a:latin typeface="Segoe UI"/>
              <a:ea typeface="+mn-ea"/>
              <a:cs typeface="+mn-cs"/>
            </a:endParaRPr>
          </a:p>
        </p:txBody>
      </p:sp>
      <p:sp>
        <p:nvSpPr>
          <p:cNvPr id="20" name="Rectangle 56">
            <a:extLst>
              <a:ext uri="{FF2B5EF4-FFF2-40B4-BE49-F238E27FC236}">
                <a16:creationId xmlns:a16="http://schemas.microsoft.com/office/drawing/2014/main" id="{FC6BCCF0-4CC3-4A18-8BFF-66688FA9BAB1}"/>
              </a:ext>
            </a:extLst>
          </p:cNvPr>
          <p:cNvSpPr/>
          <p:nvPr/>
        </p:nvSpPr>
        <p:spPr bwMode="auto">
          <a:xfrm>
            <a:off x="9057898" y="4520913"/>
            <a:ext cx="2408295" cy="310896"/>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cxnSp>
        <p:nvCxnSpPr>
          <p:cNvPr id="21" name="Straight Connector 57">
            <a:extLst>
              <a:ext uri="{FF2B5EF4-FFF2-40B4-BE49-F238E27FC236}">
                <a16:creationId xmlns:a16="http://schemas.microsoft.com/office/drawing/2014/main" id="{1EF56CBE-1A28-4CF6-AE48-1BD8A228E61A}"/>
              </a:ext>
            </a:extLst>
          </p:cNvPr>
          <p:cNvCxnSpPr>
            <a:cxnSpLocks/>
            <a:stCxn id="20" idx="1"/>
            <a:endCxn id="20" idx="3"/>
          </p:cNvCxnSpPr>
          <p:nvPr/>
        </p:nvCxnSpPr>
        <p:spPr>
          <a:xfrm>
            <a:off x="9057898" y="4676361"/>
            <a:ext cx="2408295" cy="0"/>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2" name="Title 1">
            <a:extLst>
              <a:ext uri="{FF2B5EF4-FFF2-40B4-BE49-F238E27FC236}">
                <a16:creationId xmlns:a16="http://schemas.microsoft.com/office/drawing/2014/main" id="{4B6AEA38-E5E7-4AEB-B20E-80FA70762498}"/>
              </a:ext>
            </a:extLst>
          </p:cNvPr>
          <p:cNvSpPr txBox="1">
            <a:spLocks/>
          </p:cNvSpPr>
          <p:nvPr/>
        </p:nvSpPr>
        <p:spPr>
          <a:xfrm>
            <a:off x="2230628" y="1865773"/>
            <a:ext cx="2107183" cy="307777"/>
          </a:xfrm>
          <a:prstGeom prst="rect">
            <a:avLst/>
          </a:prstGeom>
          <a:solidFill>
            <a:srgbClr val="E6E6E6"/>
          </a:solidFill>
          <a:ln>
            <a:noFill/>
          </a:ln>
        </p:spPr>
        <p:txBody>
          <a:bodyPr vert="horz" wrap="square" lIns="0" tIns="0" rIns="0" bIns="0" rtlCol="0" anchor="t">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GB" sz="2000" b="1" i="0" u="none" strike="noStrike" kern="1200" cap="none" spc="-50" normalizeH="0" baseline="0" noProof="0">
                <a:ln w="3175">
                  <a:noFill/>
                </a:ln>
                <a:solidFill>
                  <a:srgbClr val="737373"/>
                </a:solidFill>
                <a:effectLst/>
                <a:uLnTx/>
                <a:uFillTx/>
                <a:latin typeface="Segoe UI Semibold"/>
                <a:ea typeface="+mn-ea"/>
                <a:cs typeface="Segoe UI" pitchFamily="34" charset="0"/>
              </a:rPr>
              <a:t>Generally available</a:t>
            </a:r>
            <a:endParaRPr kumimoji="0" lang="en-GB" sz="2000" b="1" i="0" u="none" strike="noStrike" kern="1200" cap="none" spc="-50" normalizeH="0" baseline="0" noProof="0" dirty="0">
              <a:ln w="3175">
                <a:noFill/>
              </a:ln>
              <a:solidFill>
                <a:srgbClr val="737373"/>
              </a:solidFill>
              <a:effectLst/>
              <a:uLnTx/>
              <a:uFillTx/>
              <a:latin typeface="Segoe UI Semibold"/>
              <a:ea typeface="+mn-ea"/>
              <a:cs typeface="Segoe UI" pitchFamily="34" charset="0"/>
            </a:endParaRPr>
          </a:p>
        </p:txBody>
      </p:sp>
      <p:sp>
        <p:nvSpPr>
          <p:cNvPr id="23" name="Rectangle 24">
            <a:extLst>
              <a:ext uri="{FF2B5EF4-FFF2-40B4-BE49-F238E27FC236}">
                <a16:creationId xmlns:a16="http://schemas.microsoft.com/office/drawing/2014/main" id="{F5F07052-726F-463C-AED9-7948EB69FE37}"/>
              </a:ext>
            </a:extLst>
          </p:cNvPr>
          <p:cNvSpPr/>
          <p:nvPr/>
        </p:nvSpPr>
        <p:spPr bwMode="auto">
          <a:xfrm>
            <a:off x="8936164" y="2038716"/>
            <a:ext cx="2651760" cy="2953510"/>
          </a:xfrm>
          <a:prstGeom prst="rect">
            <a:avLst/>
          </a:prstGeom>
          <a:noFill/>
          <a:ln>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24" name="Title 1">
            <a:extLst>
              <a:ext uri="{FF2B5EF4-FFF2-40B4-BE49-F238E27FC236}">
                <a16:creationId xmlns:a16="http://schemas.microsoft.com/office/drawing/2014/main" id="{EEC7EDDA-A7F9-4C95-A27F-1832D48CB4DC}"/>
              </a:ext>
            </a:extLst>
          </p:cNvPr>
          <p:cNvSpPr txBox="1">
            <a:spLocks/>
          </p:cNvSpPr>
          <p:nvPr/>
        </p:nvSpPr>
        <p:spPr>
          <a:xfrm>
            <a:off x="9408064" y="1872272"/>
            <a:ext cx="1707960" cy="307777"/>
          </a:xfrm>
          <a:prstGeom prst="rect">
            <a:avLst/>
          </a:prstGeom>
          <a:solidFill>
            <a:srgbClr val="E6E6E6"/>
          </a:solidFill>
        </p:spPr>
        <p:txBody>
          <a:bodyPr vert="horz" wrap="square" lIns="0" tIns="0" rIns="0" bIns="0" rtlCol="0" anchor="t">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GB" sz="2000" b="1" i="0" u="none" strike="noStrike" kern="1200" cap="none" spc="-50" normalizeH="0" baseline="0" noProof="0">
                <a:ln w="3175">
                  <a:noFill/>
                </a:ln>
                <a:solidFill>
                  <a:srgbClr val="737373"/>
                </a:solidFill>
                <a:effectLst/>
                <a:uLnTx/>
                <a:uFillTx/>
                <a:latin typeface="Segoe UI Semibold"/>
                <a:ea typeface="+mn-ea"/>
                <a:cs typeface="Segoe UI" pitchFamily="34" charset="0"/>
              </a:rPr>
              <a:t>Private preview</a:t>
            </a:r>
            <a:endParaRPr kumimoji="0" lang="en-GB" sz="2000" b="1" i="0" u="none" strike="noStrike" kern="1200" cap="none" spc="-50" normalizeH="0" baseline="0" noProof="0" dirty="0">
              <a:ln w="3175">
                <a:noFill/>
              </a:ln>
              <a:solidFill>
                <a:srgbClr val="737373"/>
              </a:solidFill>
              <a:effectLst/>
              <a:uLnTx/>
              <a:uFillTx/>
              <a:latin typeface="Segoe UI Semibold"/>
              <a:ea typeface="+mn-ea"/>
              <a:cs typeface="Segoe UI" pitchFamily="34" charset="0"/>
            </a:endParaRPr>
          </a:p>
        </p:txBody>
      </p:sp>
    </p:spTree>
    <p:extLst>
      <p:ext uri="{BB962C8B-B14F-4D97-AF65-F5344CB8AC3E}">
        <p14:creationId xmlns:p14="http://schemas.microsoft.com/office/powerpoint/2010/main" val="31030939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F5BA40-155E-4256-9AD3-DDB926678083}"/>
              </a:ext>
            </a:extLst>
          </p:cNvPr>
          <p:cNvSpPr>
            <a:spLocks noGrp="1"/>
          </p:cNvSpPr>
          <p:nvPr>
            <p:ph type="title"/>
          </p:nvPr>
        </p:nvSpPr>
        <p:spPr/>
        <p:txBody>
          <a:bodyPr/>
          <a:lstStyle/>
          <a:p>
            <a:r>
              <a:rPr lang="en-GB" altLang="zh-CN"/>
              <a:t>Bindings and Integrations</a:t>
            </a:r>
            <a:endParaRPr lang="en-GB" altLang="zh-CN" dirty="0"/>
          </a:p>
        </p:txBody>
      </p:sp>
      <p:sp>
        <p:nvSpPr>
          <p:cNvPr id="4" name="灯片编号占位符 3">
            <a:extLst>
              <a:ext uri="{FF2B5EF4-FFF2-40B4-BE49-F238E27FC236}">
                <a16:creationId xmlns:a16="http://schemas.microsoft.com/office/drawing/2014/main" id="{DD51BD76-4BC8-4834-B79C-B68331E52CF3}"/>
              </a:ext>
            </a:extLst>
          </p:cNvPr>
          <p:cNvSpPr>
            <a:spLocks noGrp="1"/>
          </p:cNvSpPr>
          <p:nvPr>
            <p:ph type="sldNum" sz="quarter" idx="12"/>
          </p:nvPr>
        </p:nvSpPr>
        <p:spPr/>
        <p:txBody>
          <a:bodyPr/>
          <a:lstStyle/>
          <a:p>
            <a:fld id="{5BA07366-CB75-4AA8-9E5B-928B849F427C}" type="slidenum">
              <a:rPr lang="en-GB" smtClean="0"/>
              <a:t>31</a:t>
            </a:fld>
            <a:endParaRPr lang="en-GB" dirty="0"/>
          </a:p>
        </p:txBody>
      </p:sp>
      <p:sp>
        <p:nvSpPr>
          <p:cNvPr id="5" name="Text Placeholder 8">
            <a:extLst>
              <a:ext uri="{FF2B5EF4-FFF2-40B4-BE49-F238E27FC236}">
                <a16:creationId xmlns:a16="http://schemas.microsoft.com/office/drawing/2014/main" id="{AA664D73-566C-4702-B15F-C4211FB5B7C1}"/>
              </a:ext>
            </a:extLst>
          </p:cNvPr>
          <p:cNvSpPr>
            <a:spLocks noGrp="1"/>
          </p:cNvSpPr>
          <p:nvPr/>
        </p:nvSpPr>
        <p:spPr>
          <a:xfrm>
            <a:off x="583475" y="1305342"/>
            <a:ext cx="5212080" cy="3046988"/>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1600" b="1">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Functions 1.0</a:t>
            </a:r>
          </a:p>
          <a:p>
            <a:r>
              <a:rPr lang="en-GB" sz="1600">
                <a:gradFill>
                  <a:gsLst>
                    <a:gs pos="2917">
                      <a:schemeClr val="tx1"/>
                    </a:gs>
                    <a:gs pos="30000">
                      <a:schemeClr val="tx1"/>
                    </a:gs>
                  </a:gsLst>
                  <a:lin ang="5400000" scaled="0"/>
                </a:gradFill>
              </a:rPr>
              <a:t>Microsoft.NET.Sdk.Functions (.NET Framework 4.6)</a:t>
            </a:r>
          </a:p>
          <a:p>
            <a:pPr marL="342900" indent="-342900">
              <a:buFont typeface="Arial" panose="020B0604020202020204" pitchFamily="34" charset="0"/>
              <a:buChar char="•"/>
            </a:pPr>
            <a:r>
              <a:rPr lang="en-GB" sz="1600">
                <a:gradFill>
                  <a:gsLst>
                    <a:gs pos="2917">
                      <a:schemeClr val="tx1"/>
                    </a:gs>
                    <a:gs pos="30000">
                      <a:schemeClr val="tx1"/>
                    </a:gs>
                  </a:gsLst>
                  <a:lin ang="5400000" scaled="0"/>
                </a:gradFill>
              </a:rPr>
              <a:t>HTTP</a:t>
            </a:r>
          </a:p>
          <a:p>
            <a:pPr marL="342900" indent="-342900">
              <a:buFont typeface="Arial" panose="020B0604020202020204" pitchFamily="34" charset="0"/>
              <a:buChar char="•"/>
            </a:pPr>
            <a:r>
              <a:rPr lang="en-GB" sz="1600">
                <a:gradFill>
                  <a:gsLst>
                    <a:gs pos="2917">
                      <a:schemeClr val="tx1"/>
                    </a:gs>
                    <a:gs pos="30000">
                      <a:schemeClr val="tx1"/>
                    </a:gs>
                  </a:gsLst>
                  <a:lin ang="5400000" scaled="0"/>
                </a:gradFill>
              </a:rPr>
              <a:t>Timer</a:t>
            </a:r>
          </a:p>
          <a:p>
            <a:pPr marL="342900" indent="-342900">
              <a:buFont typeface="Arial" panose="020B0604020202020204" pitchFamily="34" charset="0"/>
              <a:buChar char="•"/>
            </a:pPr>
            <a:r>
              <a:rPr lang="en-GB" sz="1600">
                <a:gradFill>
                  <a:gsLst>
                    <a:gs pos="2917">
                      <a:schemeClr val="tx1"/>
                    </a:gs>
                    <a:gs pos="30000">
                      <a:schemeClr val="tx1"/>
                    </a:gs>
                  </a:gsLst>
                  <a:lin ang="5400000" scaled="0"/>
                </a:gradFill>
              </a:rPr>
              <a:t>Storage</a:t>
            </a:r>
          </a:p>
          <a:p>
            <a:pPr marL="342900" indent="-342900">
              <a:buFont typeface="Arial" panose="020B0604020202020204" pitchFamily="34" charset="0"/>
              <a:buChar char="•"/>
            </a:pPr>
            <a:r>
              <a:rPr lang="en-GB" sz="1600">
                <a:gradFill>
                  <a:gsLst>
                    <a:gs pos="2917">
                      <a:schemeClr val="tx1"/>
                    </a:gs>
                    <a:gs pos="30000">
                      <a:schemeClr val="tx1"/>
                    </a:gs>
                  </a:gsLst>
                  <a:lin ang="5400000" scaled="0"/>
                </a:gradFill>
              </a:rPr>
              <a:t>Service Bus</a:t>
            </a:r>
          </a:p>
          <a:p>
            <a:pPr marL="342900" indent="-342900">
              <a:buFont typeface="Arial" panose="020B0604020202020204" pitchFamily="34" charset="0"/>
              <a:buChar char="•"/>
            </a:pPr>
            <a:r>
              <a:rPr lang="en-GB" sz="1600">
                <a:gradFill>
                  <a:gsLst>
                    <a:gs pos="2917">
                      <a:schemeClr val="tx1"/>
                    </a:gs>
                    <a:gs pos="30000">
                      <a:schemeClr val="tx1"/>
                    </a:gs>
                  </a:gsLst>
                  <a:lin ang="5400000" scaled="0"/>
                </a:gradFill>
              </a:rPr>
              <a:t>EventHubs</a:t>
            </a:r>
          </a:p>
          <a:p>
            <a:pPr marL="342900" indent="-342900">
              <a:buFont typeface="Arial" panose="020B0604020202020204" pitchFamily="34" charset="0"/>
              <a:buChar char="•"/>
            </a:pPr>
            <a:r>
              <a:rPr lang="en-GB" sz="1600">
                <a:gradFill>
                  <a:gsLst>
                    <a:gs pos="2917">
                      <a:schemeClr val="tx1"/>
                    </a:gs>
                    <a:gs pos="30000">
                      <a:schemeClr val="tx1"/>
                    </a:gs>
                  </a:gsLst>
                  <a:lin ang="5400000" scaled="0"/>
                </a:gradFill>
              </a:rPr>
              <a:t>Cosmos DB</a:t>
            </a:r>
            <a:endParaRPr lang="en-GB" sz="1600" dirty="0"/>
          </a:p>
        </p:txBody>
      </p:sp>
      <p:sp>
        <p:nvSpPr>
          <p:cNvPr id="6" name="Text Placeholder 9">
            <a:extLst>
              <a:ext uri="{FF2B5EF4-FFF2-40B4-BE49-F238E27FC236}">
                <a16:creationId xmlns:a16="http://schemas.microsoft.com/office/drawing/2014/main" id="{EB9195A2-BA97-4929-862A-1AAAB63A6AEC}"/>
              </a:ext>
            </a:extLst>
          </p:cNvPr>
          <p:cNvSpPr>
            <a:spLocks noGrp="1"/>
          </p:cNvSpPr>
          <p:nvPr/>
        </p:nvSpPr>
        <p:spPr>
          <a:xfrm>
            <a:off x="6396446" y="1305342"/>
            <a:ext cx="5212080" cy="424731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1600" b="1">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Functions 2.0</a:t>
            </a:r>
          </a:p>
          <a:p>
            <a:r>
              <a:rPr lang="en-GB" sz="1600">
                <a:gradFill>
                  <a:gsLst>
                    <a:gs pos="2917">
                      <a:schemeClr val="tx1"/>
                    </a:gs>
                    <a:gs pos="30000">
                      <a:schemeClr val="tx1"/>
                    </a:gs>
                  </a:gsLst>
                  <a:lin ang="5400000" scaled="0"/>
                </a:gradFill>
              </a:rPr>
              <a:t>Microsoft.NET.Sdk.Functions (.NET Standard 2.0)</a:t>
            </a:r>
          </a:p>
          <a:p>
            <a:pPr marL="342900" indent="-342900">
              <a:buFont typeface="Arial" panose="020B0604020202020204" pitchFamily="34" charset="0"/>
              <a:buChar char="•"/>
            </a:pPr>
            <a:r>
              <a:rPr lang="en-GB" sz="1600">
                <a:gradFill>
                  <a:gsLst>
                    <a:gs pos="2917">
                      <a:schemeClr val="tx1"/>
                    </a:gs>
                    <a:gs pos="30000">
                      <a:schemeClr val="tx1"/>
                    </a:gs>
                  </a:gsLst>
                  <a:lin ang="5400000" scaled="0"/>
                </a:gradFill>
              </a:rPr>
              <a:t>HTTP</a:t>
            </a:r>
          </a:p>
          <a:p>
            <a:pPr marL="342900" indent="-342900">
              <a:buFont typeface="Arial" panose="020B0604020202020204" pitchFamily="34" charset="0"/>
              <a:buChar char="•"/>
            </a:pPr>
            <a:r>
              <a:rPr lang="en-GB" sz="1600">
                <a:gradFill>
                  <a:gsLst>
                    <a:gs pos="2917">
                      <a:schemeClr val="tx1"/>
                    </a:gs>
                    <a:gs pos="30000">
                      <a:schemeClr val="tx1"/>
                    </a:gs>
                  </a:gsLst>
                  <a:lin ang="5400000" scaled="0"/>
                </a:gradFill>
              </a:rPr>
              <a:t>Timer</a:t>
            </a:r>
          </a:p>
          <a:p>
            <a:r>
              <a:rPr lang="en-GB" sz="1600">
                <a:gradFill>
                  <a:gsLst>
                    <a:gs pos="2917">
                      <a:schemeClr val="tx1"/>
                    </a:gs>
                    <a:gs pos="30000">
                      <a:schemeClr val="tx1"/>
                    </a:gs>
                  </a:gsLst>
                  <a:lin ang="5400000" scaled="0"/>
                </a:gradFill>
              </a:rPr>
              <a:t>Microsoft.Azure.WebJobs.Extensions.Storage </a:t>
            </a:r>
            <a:r>
              <a:rPr lang="en-GB" sz="1100">
                <a:gradFill>
                  <a:gsLst>
                    <a:gs pos="2917">
                      <a:schemeClr val="tx1"/>
                    </a:gs>
                    <a:gs pos="30000">
                      <a:schemeClr val="tx1"/>
                    </a:gs>
                  </a:gsLst>
                  <a:lin ang="5400000" scaled="0"/>
                </a:gradFill>
              </a:rPr>
              <a:t>3.0.0</a:t>
            </a:r>
            <a:endParaRPr lang="en-GB" sz="1200">
              <a:gradFill>
                <a:gsLst>
                  <a:gs pos="2917">
                    <a:schemeClr val="tx1"/>
                  </a:gs>
                  <a:gs pos="30000">
                    <a:schemeClr val="tx1"/>
                  </a:gs>
                </a:gsLst>
                <a:lin ang="5400000" scaled="0"/>
              </a:gradFill>
            </a:endParaRPr>
          </a:p>
          <a:p>
            <a:r>
              <a:rPr lang="en-GB" sz="1600">
                <a:gradFill>
                  <a:gsLst>
                    <a:gs pos="2917">
                      <a:schemeClr val="tx1"/>
                    </a:gs>
                    <a:gs pos="30000">
                      <a:schemeClr val="tx1"/>
                    </a:gs>
                  </a:gsLst>
                  <a:lin ang="5400000" scaled="0"/>
                </a:gradFill>
              </a:rPr>
              <a:t>Microsoft.Azure.WebJobs.Extensions.ServiceBus </a:t>
            </a:r>
            <a:r>
              <a:rPr lang="en-GB" sz="1100">
                <a:gradFill>
                  <a:gsLst>
                    <a:gs pos="2917">
                      <a:schemeClr val="tx1"/>
                    </a:gs>
                    <a:gs pos="30000">
                      <a:schemeClr val="tx1"/>
                    </a:gs>
                  </a:gsLst>
                  <a:lin ang="5400000" scaled="0"/>
                </a:gradFill>
              </a:rPr>
              <a:t>3.0.0</a:t>
            </a:r>
            <a:endParaRPr lang="en-GB" sz="1600">
              <a:gradFill>
                <a:gsLst>
                  <a:gs pos="2917">
                    <a:schemeClr val="tx1"/>
                  </a:gs>
                  <a:gs pos="30000">
                    <a:schemeClr val="tx1"/>
                  </a:gs>
                </a:gsLst>
                <a:lin ang="5400000" scaled="0"/>
              </a:gradFill>
            </a:endParaRPr>
          </a:p>
          <a:p>
            <a:r>
              <a:rPr lang="en-GB" sz="1600">
                <a:gradFill>
                  <a:gsLst>
                    <a:gs pos="2917">
                      <a:schemeClr val="tx1"/>
                    </a:gs>
                    <a:gs pos="30000">
                      <a:schemeClr val="tx1"/>
                    </a:gs>
                  </a:gsLst>
                  <a:lin ang="5400000" scaled="0"/>
                </a:gradFill>
              </a:rPr>
              <a:t>Microsoft.Azure.Webjobs.Extensions.EventHubs </a:t>
            </a:r>
            <a:r>
              <a:rPr lang="en-GB" sz="1100">
                <a:gradFill>
                  <a:gsLst>
                    <a:gs pos="2917">
                      <a:schemeClr val="tx1"/>
                    </a:gs>
                    <a:gs pos="30000">
                      <a:schemeClr val="tx1"/>
                    </a:gs>
                  </a:gsLst>
                  <a:lin ang="5400000" scaled="0"/>
                </a:gradFill>
              </a:rPr>
              <a:t>3.0.0</a:t>
            </a:r>
            <a:endParaRPr lang="en-GB" sz="1600">
              <a:gradFill>
                <a:gsLst>
                  <a:gs pos="2917">
                    <a:schemeClr val="tx1"/>
                  </a:gs>
                  <a:gs pos="30000">
                    <a:schemeClr val="tx1"/>
                  </a:gs>
                </a:gsLst>
                <a:lin ang="5400000" scaled="0"/>
              </a:gradFill>
            </a:endParaRPr>
          </a:p>
          <a:p>
            <a:r>
              <a:rPr lang="en-GB" sz="1600">
                <a:gradFill>
                  <a:gsLst>
                    <a:gs pos="2917">
                      <a:schemeClr val="tx1"/>
                    </a:gs>
                    <a:gs pos="30000">
                      <a:schemeClr val="tx1"/>
                    </a:gs>
                  </a:gsLst>
                  <a:lin ang="5400000" scaled="0"/>
                </a:gradFill>
              </a:rPr>
              <a:t>Microsoft.Azure.WebJobs.Extensions.CosmosDB </a:t>
            </a:r>
            <a:r>
              <a:rPr lang="en-GB" sz="1100">
                <a:gradFill>
                  <a:gsLst>
                    <a:gs pos="2917">
                      <a:schemeClr val="tx1"/>
                    </a:gs>
                    <a:gs pos="30000">
                      <a:schemeClr val="tx1"/>
                    </a:gs>
                  </a:gsLst>
                  <a:lin ang="5400000" scaled="0"/>
                </a:gradFill>
              </a:rPr>
              <a:t>3.0.0</a:t>
            </a:r>
            <a:endParaRPr lang="en-GB" sz="1600">
              <a:gradFill>
                <a:gsLst>
                  <a:gs pos="2917">
                    <a:schemeClr val="tx1"/>
                  </a:gs>
                  <a:gs pos="30000">
                    <a:schemeClr val="tx1"/>
                  </a:gs>
                </a:gsLst>
                <a:lin ang="5400000" scaled="0"/>
              </a:gradFill>
            </a:endParaRPr>
          </a:p>
          <a:p>
            <a:r>
              <a:rPr lang="en-GB" sz="1600">
                <a:gradFill>
                  <a:gsLst>
                    <a:gs pos="2917">
                      <a:schemeClr val="tx1"/>
                    </a:gs>
                    <a:gs pos="30000">
                      <a:schemeClr val="tx1"/>
                    </a:gs>
                  </a:gsLst>
                  <a:lin ang="5400000" scaled="0"/>
                </a:gradFill>
              </a:rPr>
              <a:t>Microsoft.Azure.Webjobs.Extensions.EventGrid </a:t>
            </a:r>
            <a:r>
              <a:rPr lang="en-GB" sz="1100">
                <a:gradFill>
                  <a:gsLst>
                    <a:gs pos="2917">
                      <a:schemeClr val="tx1"/>
                    </a:gs>
                    <a:gs pos="30000">
                      <a:schemeClr val="tx1"/>
                    </a:gs>
                  </a:gsLst>
                  <a:lin ang="5400000" scaled="0"/>
                </a:gradFill>
              </a:rPr>
              <a:t>2.0.0</a:t>
            </a:r>
            <a:endParaRPr lang="en-GB" sz="1600">
              <a:gradFill>
                <a:gsLst>
                  <a:gs pos="2917">
                    <a:schemeClr val="tx1"/>
                  </a:gs>
                  <a:gs pos="30000">
                    <a:schemeClr val="tx1"/>
                  </a:gs>
                </a:gsLst>
                <a:lin ang="5400000" scaled="0"/>
              </a:gradFill>
            </a:endParaRPr>
          </a:p>
          <a:p>
            <a:r>
              <a:rPr lang="en-GB" sz="1600">
                <a:gradFill>
                  <a:gsLst>
                    <a:gs pos="2917">
                      <a:schemeClr val="tx1"/>
                    </a:gs>
                    <a:gs pos="30000">
                      <a:schemeClr val="tx1"/>
                    </a:gs>
                  </a:gsLst>
                  <a:lin ang="5400000" scaled="0"/>
                </a:gradFill>
              </a:rPr>
              <a:t>Microsoft.Azure.WebJobs.Extensions.DurableTask </a:t>
            </a:r>
            <a:r>
              <a:rPr lang="en-GB" sz="1100">
                <a:gradFill>
                  <a:gsLst>
                    <a:gs pos="2917">
                      <a:schemeClr val="tx1"/>
                    </a:gs>
                    <a:gs pos="30000">
                      <a:schemeClr val="tx1"/>
                    </a:gs>
                  </a:gsLst>
                  <a:lin ang="5400000" scaled="0"/>
                </a:gradFill>
              </a:rPr>
              <a:t>1.4.0</a:t>
            </a:r>
            <a:endParaRPr lang="en-GB" sz="1600">
              <a:gradFill>
                <a:gsLst>
                  <a:gs pos="2917">
                    <a:schemeClr val="tx1"/>
                  </a:gs>
                  <a:gs pos="30000">
                    <a:schemeClr val="tx1"/>
                  </a:gs>
                </a:gsLst>
                <a:lin ang="5400000" scaled="0"/>
              </a:gradFill>
            </a:endParaRPr>
          </a:p>
          <a:p>
            <a:r>
              <a:rPr lang="en-GB" sz="1600">
                <a:gradFill>
                  <a:gsLst>
                    <a:gs pos="2917">
                      <a:schemeClr val="tx1"/>
                    </a:gs>
                    <a:gs pos="30000">
                      <a:schemeClr val="tx1"/>
                    </a:gs>
                  </a:gsLst>
                  <a:lin ang="5400000" scaled="0"/>
                </a:gradFill>
              </a:rPr>
              <a:t>Microsoft.Azure.Webjobs.Extensions.MicrosoftGraph </a:t>
            </a:r>
            <a:r>
              <a:rPr lang="en-GB" sz="1100">
                <a:gradFill>
                  <a:gsLst>
                    <a:gs pos="2917">
                      <a:schemeClr val="tx1"/>
                    </a:gs>
                    <a:gs pos="30000">
                      <a:schemeClr val="tx1"/>
                    </a:gs>
                  </a:gsLst>
                  <a:lin ang="5400000" scaled="0"/>
                </a:gradFill>
              </a:rPr>
              <a:t>1.0.0-beta</a:t>
            </a:r>
            <a:endParaRPr lang="en-GB" sz="16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6800535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CA4E88-98F4-4B79-A80B-6C378AED4386}"/>
              </a:ext>
            </a:extLst>
          </p:cNvPr>
          <p:cNvSpPr>
            <a:spLocks noGrp="1"/>
          </p:cNvSpPr>
          <p:nvPr>
            <p:ph type="title"/>
          </p:nvPr>
        </p:nvSpPr>
        <p:spPr/>
        <p:txBody>
          <a:bodyPr/>
          <a:lstStyle/>
          <a:p>
            <a:r>
              <a:rPr lang="en-GB" altLang="zh-CN"/>
              <a:t>What’s still hard?</a:t>
            </a:r>
            <a:endParaRPr lang="en-GB" altLang="zh-CN" dirty="0"/>
          </a:p>
        </p:txBody>
      </p:sp>
      <p:sp>
        <p:nvSpPr>
          <p:cNvPr id="4" name="灯片编号占位符 3">
            <a:extLst>
              <a:ext uri="{FF2B5EF4-FFF2-40B4-BE49-F238E27FC236}">
                <a16:creationId xmlns:a16="http://schemas.microsoft.com/office/drawing/2014/main" id="{9FA1F198-F866-4C9D-A5BD-57CE4C964ED1}"/>
              </a:ext>
            </a:extLst>
          </p:cNvPr>
          <p:cNvSpPr>
            <a:spLocks noGrp="1"/>
          </p:cNvSpPr>
          <p:nvPr>
            <p:ph type="sldNum" sz="quarter" idx="12"/>
          </p:nvPr>
        </p:nvSpPr>
        <p:spPr/>
        <p:txBody>
          <a:bodyPr/>
          <a:lstStyle/>
          <a:p>
            <a:fld id="{5BA07366-CB75-4AA8-9E5B-928B849F427C}" type="slidenum">
              <a:rPr lang="en-GB" smtClean="0"/>
              <a:t>32</a:t>
            </a:fld>
            <a:endParaRPr lang="en-GB" dirty="0"/>
          </a:p>
        </p:txBody>
      </p:sp>
      <p:pic>
        <p:nvPicPr>
          <p:cNvPr id="5" name="Picture 87">
            <a:extLst>
              <a:ext uri="{FF2B5EF4-FFF2-40B4-BE49-F238E27FC236}">
                <a16:creationId xmlns:a16="http://schemas.microsoft.com/office/drawing/2014/main" id="{9081F169-B7E9-45BB-817F-2A61B424DFF6}"/>
              </a:ext>
            </a:extLst>
          </p:cNvPr>
          <p:cNvPicPr>
            <a:picLocks noChangeAspect="1"/>
          </p:cNvPicPr>
          <p:nvPr/>
        </p:nvPicPr>
        <p:blipFill rotWithShape="1">
          <a:blip r:embed="rId3"/>
          <a:srcRect r="66712" b="50252"/>
          <a:stretch/>
        </p:blipFill>
        <p:spPr>
          <a:xfrm>
            <a:off x="452003" y="1282221"/>
            <a:ext cx="3819198" cy="2409427"/>
          </a:xfrm>
          <a:prstGeom prst="rect">
            <a:avLst/>
          </a:prstGeom>
        </p:spPr>
      </p:pic>
      <p:pic>
        <p:nvPicPr>
          <p:cNvPr id="6" name="Picture 90">
            <a:extLst>
              <a:ext uri="{FF2B5EF4-FFF2-40B4-BE49-F238E27FC236}">
                <a16:creationId xmlns:a16="http://schemas.microsoft.com/office/drawing/2014/main" id="{0FEB77C3-0356-4D3E-A644-48D57E25445C}"/>
              </a:ext>
            </a:extLst>
          </p:cNvPr>
          <p:cNvPicPr>
            <a:picLocks noChangeAspect="1"/>
          </p:cNvPicPr>
          <p:nvPr/>
        </p:nvPicPr>
        <p:blipFill rotWithShape="1">
          <a:blip r:embed="rId3"/>
          <a:srcRect t="49530" r="66528"/>
          <a:stretch/>
        </p:blipFill>
        <p:spPr>
          <a:xfrm>
            <a:off x="452004" y="3681102"/>
            <a:ext cx="3840290" cy="2444425"/>
          </a:xfrm>
          <a:prstGeom prst="rect">
            <a:avLst/>
          </a:prstGeom>
        </p:spPr>
      </p:pic>
      <p:pic>
        <p:nvPicPr>
          <p:cNvPr id="7" name="Picture 92">
            <a:extLst>
              <a:ext uri="{FF2B5EF4-FFF2-40B4-BE49-F238E27FC236}">
                <a16:creationId xmlns:a16="http://schemas.microsoft.com/office/drawing/2014/main" id="{81BED651-E4BC-4D72-9683-068292360C25}"/>
              </a:ext>
            </a:extLst>
          </p:cNvPr>
          <p:cNvPicPr>
            <a:picLocks noChangeAspect="1"/>
          </p:cNvPicPr>
          <p:nvPr/>
        </p:nvPicPr>
        <p:blipFill rotWithShape="1">
          <a:blip r:embed="rId3"/>
          <a:srcRect l="33104" r="33620" b="49817"/>
          <a:stretch/>
        </p:blipFill>
        <p:spPr>
          <a:xfrm>
            <a:off x="4250110" y="1282221"/>
            <a:ext cx="3817715" cy="2430520"/>
          </a:xfrm>
          <a:prstGeom prst="rect">
            <a:avLst/>
          </a:prstGeom>
        </p:spPr>
      </p:pic>
      <p:pic>
        <p:nvPicPr>
          <p:cNvPr id="8" name="Picture 93">
            <a:extLst>
              <a:ext uri="{FF2B5EF4-FFF2-40B4-BE49-F238E27FC236}">
                <a16:creationId xmlns:a16="http://schemas.microsoft.com/office/drawing/2014/main" id="{6DFD00B4-D9A2-4CE5-AF76-E1F84498D496}"/>
              </a:ext>
            </a:extLst>
          </p:cNvPr>
          <p:cNvPicPr>
            <a:picLocks noChangeAspect="1"/>
          </p:cNvPicPr>
          <p:nvPr/>
        </p:nvPicPr>
        <p:blipFill rotWithShape="1">
          <a:blip r:embed="rId3"/>
          <a:srcRect l="33196" t="49748" r="33436"/>
          <a:stretch/>
        </p:blipFill>
        <p:spPr>
          <a:xfrm>
            <a:off x="8077048" y="3706844"/>
            <a:ext cx="3828261" cy="2433880"/>
          </a:xfrm>
          <a:prstGeom prst="rect">
            <a:avLst/>
          </a:prstGeom>
        </p:spPr>
      </p:pic>
      <p:pic>
        <p:nvPicPr>
          <p:cNvPr id="9" name="Picture 94">
            <a:extLst>
              <a:ext uri="{FF2B5EF4-FFF2-40B4-BE49-F238E27FC236}">
                <a16:creationId xmlns:a16="http://schemas.microsoft.com/office/drawing/2014/main" id="{BC5A96DC-71F6-43BC-9AE1-E85396999F61}"/>
              </a:ext>
            </a:extLst>
          </p:cNvPr>
          <p:cNvPicPr>
            <a:picLocks noChangeAspect="1"/>
          </p:cNvPicPr>
          <p:nvPr/>
        </p:nvPicPr>
        <p:blipFill rotWithShape="1">
          <a:blip r:embed="rId3"/>
          <a:srcRect l="66380" b="49817"/>
          <a:stretch/>
        </p:blipFill>
        <p:spPr>
          <a:xfrm>
            <a:off x="4292294" y="3681102"/>
            <a:ext cx="3857257" cy="2430520"/>
          </a:xfrm>
          <a:prstGeom prst="rect">
            <a:avLst/>
          </a:prstGeom>
        </p:spPr>
      </p:pic>
      <p:pic>
        <p:nvPicPr>
          <p:cNvPr id="10" name="Picture 95">
            <a:extLst>
              <a:ext uri="{FF2B5EF4-FFF2-40B4-BE49-F238E27FC236}">
                <a16:creationId xmlns:a16="http://schemas.microsoft.com/office/drawing/2014/main" id="{67159DB2-02FD-4EA1-9A77-F0E87CB5796B}"/>
              </a:ext>
            </a:extLst>
          </p:cNvPr>
          <p:cNvPicPr>
            <a:picLocks noChangeAspect="1"/>
          </p:cNvPicPr>
          <p:nvPr/>
        </p:nvPicPr>
        <p:blipFill rotWithShape="1">
          <a:blip r:embed="rId3"/>
          <a:srcRect l="66288" t="49965"/>
          <a:stretch/>
        </p:blipFill>
        <p:spPr>
          <a:xfrm>
            <a:off x="8057278" y="1312613"/>
            <a:ext cx="3867803" cy="2423333"/>
          </a:xfrm>
          <a:prstGeom prst="rect">
            <a:avLst/>
          </a:prstGeom>
        </p:spPr>
      </p:pic>
    </p:spTree>
    <p:extLst>
      <p:ext uri="{BB962C8B-B14F-4D97-AF65-F5344CB8AC3E}">
        <p14:creationId xmlns:p14="http://schemas.microsoft.com/office/powerpoint/2010/main" val="2021573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99D902-AD83-4835-86C6-683054DEBB1C}"/>
              </a:ext>
            </a:extLst>
          </p:cNvPr>
          <p:cNvSpPr>
            <a:spLocks noGrp="1"/>
          </p:cNvSpPr>
          <p:nvPr>
            <p:ph type="title"/>
          </p:nvPr>
        </p:nvSpPr>
        <p:spPr/>
        <p:txBody>
          <a:bodyPr/>
          <a:lstStyle/>
          <a:p>
            <a:r>
              <a:rPr lang="en-GB" altLang="zh-CN"/>
              <a:t>Durable Functions</a:t>
            </a:r>
            <a:endParaRPr lang="en-GB" altLang="zh-CN" dirty="0"/>
          </a:p>
        </p:txBody>
      </p:sp>
      <p:sp>
        <p:nvSpPr>
          <p:cNvPr id="3" name="内容占位符 2">
            <a:extLst>
              <a:ext uri="{FF2B5EF4-FFF2-40B4-BE49-F238E27FC236}">
                <a16:creationId xmlns:a16="http://schemas.microsoft.com/office/drawing/2014/main" id="{33FCAD1F-DECC-4B6E-AEF3-AF6056F4481D}"/>
              </a:ext>
            </a:extLst>
          </p:cNvPr>
          <p:cNvSpPr>
            <a:spLocks noGrp="1"/>
          </p:cNvSpPr>
          <p:nvPr>
            <p:ph idx="1"/>
          </p:nvPr>
        </p:nvSpPr>
        <p:spPr/>
        <p:txBody>
          <a:bodyPr/>
          <a:lstStyle/>
          <a:p>
            <a:r>
              <a:rPr lang="en-GB" altLang="zh-CN"/>
              <a:t>Write long-running orchestrations as a single function while maintaining local state. </a:t>
            </a:r>
          </a:p>
          <a:p>
            <a:endParaRPr lang="en-GB" altLang="zh-CN"/>
          </a:p>
          <a:p>
            <a:r>
              <a:rPr lang="en-GB" altLang="zh-CN"/>
              <a:t>Simplify complex transactions and coordination (chaining, etc.)  Easily call a Function from another Function, synchronously or asynchronously.</a:t>
            </a:r>
          </a:p>
          <a:p>
            <a:endParaRPr lang="en-GB" altLang="zh-CN"/>
          </a:p>
          <a:p>
            <a:r>
              <a:rPr lang="en-GB" altLang="zh-CN"/>
              <a:t>All of the above using code-only. No JSON schemas. No graphical designer.</a:t>
            </a:r>
          </a:p>
          <a:p>
            <a:endParaRPr lang="en-GB" altLang="zh-CN"/>
          </a:p>
          <a:p>
            <a:r>
              <a:rPr lang="en-GB" altLang="zh-CN"/>
              <a:t>Announcing: Generally available (v2) - C# and JavaScript</a:t>
            </a:r>
          </a:p>
          <a:p>
            <a:endParaRPr lang="en-GB" altLang="zh-CN" dirty="0"/>
          </a:p>
        </p:txBody>
      </p:sp>
      <p:sp>
        <p:nvSpPr>
          <p:cNvPr id="4" name="灯片编号占位符 3">
            <a:extLst>
              <a:ext uri="{FF2B5EF4-FFF2-40B4-BE49-F238E27FC236}">
                <a16:creationId xmlns:a16="http://schemas.microsoft.com/office/drawing/2014/main" id="{034D469E-7B17-424A-8375-FD58D074F363}"/>
              </a:ext>
            </a:extLst>
          </p:cNvPr>
          <p:cNvSpPr>
            <a:spLocks noGrp="1"/>
          </p:cNvSpPr>
          <p:nvPr>
            <p:ph type="sldNum" sz="quarter" idx="12"/>
          </p:nvPr>
        </p:nvSpPr>
        <p:spPr/>
        <p:txBody>
          <a:bodyPr/>
          <a:lstStyle/>
          <a:p>
            <a:fld id="{5BA07366-CB75-4AA8-9E5B-928B849F427C}" type="slidenum">
              <a:rPr lang="en-GB" smtClean="0"/>
              <a:t>33</a:t>
            </a:fld>
            <a:endParaRPr lang="en-GB" dirty="0"/>
          </a:p>
        </p:txBody>
      </p:sp>
    </p:spTree>
    <p:extLst>
      <p:ext uri="{BB962C8B-B14F-4D97-AF65-F5344CB8AC3E}">
        <p14:creationId xmlns:p14="http://schemas.microsoft.com/office/powerpoint/2010/main" val="30994777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8027B4-55A6-4321-9053-A1E8340FCC4E}"/>
              </a:ext>
            </a:extLst>
          </p:cNvPr>
          <p:cNvSpPr>
            <a:spLocks noGrp="1"/>
          </p:cNvSpPr>
          <p:nvPr>
            <p:ph type="title"/>
          </p:nvPr>
        </p:nvSpPr>
        <p:spPr/>
        <p:txBody>
          <a:bodyPr/>
          <a:lstStyle/>
          <a:p>
            <a:r>
              <a:rPr lang="en-GB" altLang="zh-CN"/>
              <a:t>What It Looks Like</a:t>
            </a:r>
            <a:endParaRPr lang="en-GB" altLang="zh-CN" dirty="0"/>
          </a:p>
        </p:txBody>
      </p:sp>
      <p:sp>
        <p:nvSpPr>
          <p:cNvPr id="4" name="灯片编号占位符 3">
            <a:extLst>
              <a:ext uri="{FF2B5EF4-FFF2-40B4-BE49-F238E27FC236}">
                <a16:creationId xmlns:a16="http://schemas.microsoft.com/office/drawing/2014/main" id="{072B4DE4-D8E1-4F55-9CB1-60EBC9C10A7B}"/>
              </a:ext>
            </a:extLst>
          </p:cNvPr>
          <p:cNvSpPr>
            <a:spLocks noGrp="1"/>
          </p:cNvSpPr>
          <p:nvPr>
            <p:ph type="sldNum" sz="quarter" idx="12"/>
          </p:nvPr>
        </p:nvSpPr>
        <p:spPr/>
        <p:txBody>
          <a:bodyPr/>
          <a:lstStyle/>
          <a:p>
            <a:fld id="{5BA07366-CB75-4AA8-9E5B-928B849F427C}" type="slidenum">
              <a:rPr lang="en-GB" smtClean="0"/>
              <a:t>34</a:t>
            </a:fld>
            <a:endParaRPr lang="en-GB" dirty="0"/>
          </a:p>
        </p:txBody>
      </p:sp>
      <p:sp>
        <p:nvSpPr>
          <p:cNvPr id="5" name="Rectangle 6">
            <a:extLst>
              <a:ext uri="{FF2B5EF4-FFF2-40B4-BE49-F238E27FC236}">
                <a16:creationId xmlns:a16="http://schemas.microsoft.com/office/drawing/2014/main" id="{99AEB3F7-4C20-4FA3-A5D3-277C978BD4F2}"/>
              </a:ext>
            </a:extLst>
          </p:cNvPr>
          <p:cNvSpPr/>
          <p:nvPr/>
        </p:nvSpPr>
        <p:spPr>
          <a:xfrm>
            <a:off x="914400" y="1371600"/>
            <a:ext cx="9558855" cy="3967952"/>
          </a:xfrm>
          <a:prstGeom prst="rect">
            <a:avLst/>
          </a:prstGeom>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GB" sz="1765" b="0" i="0" u="none" strike="noStrike" kern="1200" cap="none" spc="0" normalizeH="0" baseline="0" noProof="0">
                <a:ln>
                  <a:noFill/>
                </a:ln>
                <a:solidFill>
                  <a:srgbClr val="008000"/>
                </a:solidFill>
                <a:effectLst/>
                <a:uLnTx/>
                <a:uFillTx/>
                <a:latin typeface="Consolas" panose="020B0609020204030204" pitchFamily="49" charset="0"/>
                <a:ea typeface="Yu Gothic" panose="020B0400000000000000" pitchFamily="34" charset="-128"/>
                <a:cs typeface="Consolas" panose="020B0609020204030204" pitchFamily="49" charset="0"/>
              </a:rPr>
              <a:t>// calls functions in sequence</a:t>
            </a:r>
            <a:endParaRPr kumimoji="0" lang="en-GB" sz="1765" b="0" i="0" u="none" strike="noStrike" kern="1200" cap="none" spc="0" normalizeH="0" baseline="0" noProof="0">
              <a:ln>
                <a:noFill/>
              </a:ln>
              <a:solidFill>
                <a:srgbClr val="0000FF"/>
              </a:solidFill>
              <a:effectLst/>
              <a:uLnTx/>
              <a:uFillTx/>
              <a:latin typeface="Consolas" panose="020B0609020204030204" pitchFamily="49" charset="0"/>
              <a:ea typeface="Yu Gothic" panose="020B0400000000000000" pitchFamily="34" charset="-128"/>
              <a:cs typeface="Consolas" panose="020B0609020204030204" pitchFamily="49" charset="0"/>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GB" sz="1765" b="0" i="0" u="none" strike="noStrike" kern="1200" cap="none" spc="0" normalizeH="0" baseline="0" noProof="0">
                <a:ln>
                  <a:noFill/>
                </a:ln>
                <a:solidFill>
                  <a:srgbClr val="0000FF"/>
                </a:solidFill>
                <a:effectLst/>
                <a:uLnTx/>
                <a:uFillTx/>
                <a:latin typeface="Consolas" panose="020B0609020204030204" pitchFamily="49" charset="0"/>
                <a:ea typeface="Yu Gothic" panose="020B0400000000000000" pitchFamily="34" charset="-128"/>
                <a:cs typeface="Consolas" panose="020B0609020204030204" pitchFamily="49" charset="0"/>
              </a:rPr>
              <a:t>public</a:t>
            </a:r>
            <a:r>
              <a:rPr kumimoji="0" lang="en-GB" sz="1765" b="0" i="0" u="none" strike="noStrike" kern="1200" cap="none" spc="0" normalizeH="0" baseline="0" noProof="0">
                <a:ln>
                  <a:noFill/>
                </a:ln>
                <a:solidFill>
                  <a:srgbClr val="000000"/>
                </a:solidFill>
                <a:effectLst/>
                <a:uLnTx/>
                <a:uFillTx/>
                <a:latin typeface="Consolas" panose="020B0609020204030204" pitchFamily="49" charset="0"/>
                <a:ea typeface="Yu Gothic" panose="020B0400000000000000" pitchFamily="34" charset="-128"/>
                <a:cs typeface="Consolas" panose="020B0609020204030204" pitchFamily="49" charset="0"/>
              </a:rPr>
              <a:t> </a:t>
            </a:r>
            <a:r>
              <a:rPr kumimoji="0" lang="en-GB" sz="1765" b="0" i="0" u="none" strike="noStrike" kern="1200" cap="none" spc="0" normalizeH="0" baseline="0" noProof="0">
                <a:ln>
                  <a:noFill/>
                </a:ln>
                <a:solidFill>
                  <a:srgbClr val="0000FF"/>
                </a:solidFill>
                <a:effectLst/>
                <a:uLnTx/>
                <a:uFillTx/>
                <a:latin typeface="Consolas" panose="020B0609020204030204" pitchFamily="49" charset="0"/>
                <a:ea typeface="Yu Gothic" panose="020B0400000000000000" pitchFamily="34" charset="-128"/>
                <a:cs typeface="Consolas" panose="020B0609020204030204" pitchFamily="49" charset="0"/>
              </a:rPr>
              <a:t>static</a:t>
            </a:r>
            <a:r>
              <a:rPr kumimoji="0" lang="en-GB" sz="1765" b="0" i="0" u="none" strike="noStrike" kern="1200" cap="none" spc="0" normalizeH="0" baseline="0" noProof="0">
                <a:ln>
                  <a:noFill/>
                </a:ln>
                <a:solidFill>
                  <a:srgbClr val="000000"/>
                </a:solidFill>
                <a:effectLst/>
                <a:uLnTx/>
                <a:uFillTx/>
                <a:latin typeface="Consolas" panose="020B0609020204030204" pitchFamily="49" charset="0"/>
                <a:ea typeface="Yu Gothic" panose="020B0400000000000000" pitchFamily="34" charset="-128"/>
                <a:cs typeface="Consolas" panose="020B0609020204030204" pitchFamily="49" charset="0"/>
              </a:rPr>
              <a:t> </a:t>
            </a:r>
            <a:r>
              <a:rPr kumimoji="0" lang="en-GB" sz="1765" b="0" i="0" u="none" strike="noStrike" kern="1200" cap="none" spc="0" normalizeH="0" baseline="0" noProof="0">
                <a:ln>
                  <a:noFill/>
                </a:ln>
                <a:solidFill>
                  <a:srgbClr val="0000FF"/>
                </a:solidFill>
                <a:effectLst/>
                <a:uLnTx/>
                <a:uFillTx/>
                <a:latin typeface="Consolas" panose="020B0609020204030204" pitchFamily="49" charset="0"/>
                <a:ea typeface="Yu Gothic" panose="020B0400000000000000" pitchFamily="34" charset="-128"/>
                <a:cs typeface="Consolas" panose="020B0609020204030204" pitchFamily="49" charset="0"/>
              </a:rPr>
              <a:t>async</a:t>
            </a:r>
            <a:r>
              <a:rPr kumimoji="0" lang="en-GB" sz="1765" b="0" i="0" u="none" strike="noStrike" kern="1200" cap="none" spc="0" normalizeH="0" baseline="0" noProof="0">
                <a:ln>
                  <a:noFill/>
                </a:ln>
                <a:solidFill>
                  <a:srgbClr val="000000"/>
                </a:solidFill>
                <a:effectLst/>
                <a:uLnTx/>
                <a:uFillTx/>
                <a:latin typeface="Consolas" panose="020B0609020204030204" pitchFamily="49" charset="0"/>
                <a:ea typeface="Yu Gothic" panose="020B0400000000000000" pitchFamily="34" charset="-128"/>
                <a:cs typeface="Consolas" panose="020B0609020204030204" pitchFamily="49" charset="0"/>
              </a:rPr>
              <a:t> </a:t>
            </a:r>
            <a:r>
              <a:rPr kumimoji="0" lang="en-GB" sz="1765" b="0" i="0" u="none" strike="noStrike" kern="1200" cap="none" spc="0" normalizeH="0" baseline="0" noProof="0">
                <a:ln>
                  <a:noFill/>
                </a:ln>
                <a:solidFill>
                  <a:srgbClr val="2B91AF"/>
                </a:solidFill>
                <a:effectLst/>
                <a:uLnTx/>
                <a:uFillTx/>
                <a:latin typeface="Consolas" panose="020B0609020204030204" pitchFamily="49" charset="0"/>
                <a:ea typeface="Yu Gothic" panose="020B0400000000000000" pitchFamily="34" charset="-128"/>
                <a:cs typeface="Consolas" panose="020B0609020204030204" pitchFamily="49" charset="0"/>
              </a:rPr>
              <a:t>Task</a:t>
            </a:r>
            <a:r>
              <a:rPr kumimoji="0" lang="en-GB" sz="1765" b="0" i="0" u="none" strike="noStrike" kern="1200" cap="none" spc="0" normalizeH="0" baseline="0" noProof="0">
                <a:ln>
                  <a:noFill/>
                </a:ln>
                <a:solidFill>
                  <a:srgbClr val="000000"/>
                </a:solidFill>
                <a:effectLst/>
                <a:uLnTx/>
                <a:uFillTx/>
                <a:latin typeface="Consolas" panose="020B0609020204030204" pitchFamily="49" charset="0"/>
                <a:ea typeface="Yu Gothic" panose="020B0400000000000000" pitchFamily="34" charset="-128"/>
                <a:cs typeface="Consolas" panose="020B0609020204030204" pitchFamily="49" charset="0"/>
              </a:rPr>
              <a:t>&lt;</a:t>
            </a:r>
            <a:r>
              <a:rPr kumimoji="0" lang="en-GB" sz="1765" b="0" i="0" u="none" strike="noStrike" kern="1200" cap="none" spc="0" normalizeH="0" baseline="0" noProof="0">
                <a:ln>
                  <a:noFill/>
                </a:ln>
                <a:solidFill>
                  <a:srgbClr val="0000FF"/>
                </a:solidFill>
                <a:effectLst/>
                <a:uLnTx/>
                <a:uFillTx/>
                <a:latin typeface="Consolas" panose="020B0609020204030204" pitchFamily="49" charset="0"/>
                <a:ea typeface="Yu Gothic" panose="020B0400000000000000" pitchFamily="34" charset="-128"/>
                <a:cs typeface="Consolas" panose="020B0609020204030204" pitchFamily="49" charset="0"/>
              </a:rPr>
              <a:t>object</a:t>
            </a:r>
            <a:r>
              <a:rPr kumimoji="0" lang="en-GB" sz="1765" b="0" i="0" u="none" strike="noStrike" kern="1200" cap="none" spc="0" normalizeH="0" baseline="0" noProof="0">
                <a:ln>
                  <a:noFill/>
                </a:ln>
                <a:solidFill>
                  <a:srgbClr val="000000"/>
                </a:solidFill>
                <a:effectLst/>
                <a:uLnTx/>
                <a:uFillTx/>
                <a:latin typeface="Consolas" panose="020B0609020204030204" pitchFamily="49" charset="0"/>
                <a:ea typeface="Yu Gothic" panose="020B0400000000000000" pitchFamily="34" charset="-128"/>
                <a:cs typeface="Consolas" panose="020B0609020204030204" pitchFamily="49" charset="0"/>
              </a:rPr>
              <a:t>&gt; Run(</a:t>
            </a:r>
            <a:r>
              <a:rPr kumimoji="0" lang="en-GB" sz="1765" b="0" i="0" u="none" strike="noStrike" kern="1200" cap="none" spc="0" normalizeH="0" baseline="0" noProof="0">
                <a:ln>
                  <a:noFill/>
                </a:ln>
                <a:solidFill>
                  <a:srgbClr val="2B91AF"/>
                </a:solidFill>
                <a:effectLst/>
                <a:uLnTx/>
                <a:uFillTx/>
                <a:latin typeface="Consolas" panose="020B0609020204030204" pitchFamily="49" charset="0"/>
                <a:ea typeface="Yu Gothic" panose="020B0400000000000000" pitchFamily="34" charset="-128"/>
                <a:cs typeface="Consolas" panose="020B0609020204030204" pitchFamily="49" charset="0"/>
              </a:rPr>
              <a:t>DurableOrchestrationContext</a:t>
            </a:r>
            <a:r>
              <a:rPr kumimoji="0" lang="en-GB" sz="1765" b="0" i="0" u="none" strike="noStrike" kern="1200" cap="none" spc="0" normalizeH="0" baseline="0" noProof="0">
                <a:ln>
                  <a:noFill/>
                </a:ln>
                <a:solidFill>
                  <a:srgbClr val="000000"/>
                </a:solidFill>
                <a:effectLst/>
                <a:uLnTx/>
                <a:uFillTx/>
                <a:latin typeface="Consolas" panose="020B0609020204030204" pitchFamily="49" charset="0"/>
                <a:ea typeface="Yu Gothic" panose="020B0400000000000000" pitchFamily="34" charset="-128"/>
                <a:cs typeface="Consolas" panose="020B0609020204030204" pitchFamily="49" charset="0"/>
              </a:rPr>
              <a:t> ctx)</a:t>
            </a:r>
            <a:endParaRPr kumimoji="0" lang="en-GB" sz="2400" b="0" i="0" u="none" strike="noStrike" kern="1200" cap="none" spc="0" normalizeH="0" baseline="0" noProof="0">
              <a:ln>
                <a:noFill/>
              </a:ln>
              <a:solidFill>
                <a:srgbClr val="1A1A1A"/>
              </a:solidFill>
              <a:effectLst/>
              <a:uLnTx/>
              <a:uFillTx/>
              <a:latin typeface="Calibri" panose="020F0502020204030204" pitchFamily="34" charset="0"/>
              <a:ea typeface="Yu Gothic" panose="020B0400000000000000" pitchFamily="34" charset="-128"/>
              <a:cs typeface="Times New Roman" panose="02020603050405020304" pitchFamily="18" charset="0"/>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GB" sz="1765" b="0" i="0" u="none" strike="noStrike" kern="1200" cap="none" spc="0" normalizeH="0" baseline="0" noProof="0">
                <a:ln>
                  <a:noFill/>
                </a:ln>
                <a:solidFill>
                  <a:srgbClr val="000000"/>
                </a:solidFill>
                <a:effectLst/>
                <a:uLnTx/>
                <a:uFillTx/>
                <a:latin typeface="Consolas" panose="020B0609020204030204" pitchFamily="49" charset="0"/>
                <a:ea typeface="Yu Gothic" panose="020B0400000000000000" pitchFamily="34" charset="-128"/>
                <a:cs typeface="Consolas" panose="020B0609020204030204" pitchFamily="49" charset="0"/>
              </a:rPr>
              <a:t>{</a:t>
            </a:r>
            <a:endParaRPr kumimoji="0" lang="en-GB" sz="2400" b="0" i="0" u="none" strike="noStrike" kern="1200" cap="none" spc="0" normalizeH="0" baseline="0" noProof="0">
              <a:ln>
                <a:noFill/>
              </a:ln>
              <a:solidFill>
                <a:srgbClr val="1A1A1A"/>
              </a:solidFill>
              <a:effectLst/>
              <a:uLnTx/>
              <a:uFillTx/>
              <a:latin typeface="Calibri" panose="020F0502020204030204" pitchFamily="34" charset="0"/>
              <a:ea typeface="Yu Gothic" panose="020B0400000000000000" pitchFamily="34" charset="-128"/>
              <a:cs typeface="Times New Roman" panose="02020603050405020304" pitchFamily="18" charset="0"/>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GB" sz="1765" b="0" i="0" u="none" strike="noStrike" kern="1200" cap="none" spc="0" normalizeH="0" baseline="0" noProof="0">
                <a:ln>
                  <a:noFill/>
                </a:ln>
                <a:solidFill>
                  <a:srgbClr val="000000"/>
                </a:solidFill>
                <a:effectLst/>
                <a:uLnTx/>
                <a:uFillTx/>
                <a:latin typeface="Consolas" panose="020B0609020204030204" pitchFamily="49" charset="0"/>
                <a:ea typeface="Yu Gothic" panose="020B0400000000000000" pitchFamily="34" charset="-128"/>
                <a:cs typeface="Consolas" panose="020B0609020204030204" pitchFamily="49" charset="0"/>
              </a:rPr>
              <a:t>    </a:t>
            </a:r>
            <a:r>
              <a:rPr kumimoji="0" lang="en-GB" sz="1765" b="0" i="0" u="none" strike="noStrike" kern="1200" cap="none" spc="0" normalizeH="0" baseline="0" noProof="0">
                <a:ln>
                  <a:noFill/>
                </a:ln>
                <a:solidFill>
                  <a:srgbClr val="0000FF"/>
                </a:solidFill>
                <a:effectLst/>
                <a:uLnTx/>
                <a:uFillTx/>
                <a:latin typeface="Consolas" panose="020B0609020204030204" pitchFamily="49" charset="0"/>
                <a:ea typeface="Yu Gothic" panose="020B0400000000000000" pitchFamily="34" charset="-128"/>
                <a:cs typeface="Consolas" panose="020B0609020204030204" pitchFamily="49" charset="0"/>
              </a:rPr>
              <a:t>try</a:t>
            </a:r>
            <a:endParaRPr kumimoji="0" lang="en-GB" sz="2400" b="0" i="0" u="none" strike="noStrike" kern="1200" cap="none" spc="0" normalizeH="0" baseline="0" noProof="0">
              <a:ln>
                <a:noFill/>
              </a:ln>
              <a:solidFill>
                <a:srgbClr val="1A1A1A"/>
              </a:solidFill>
              <a:effectLst/>
              <a:uLnTx/>
              <a:uFillTx/>
              <a:latin typeface="Calibri" panose="020F0502020204030204" pitchFamily="34" charset="0"/>
              <a:ea typeface="Yu Gothic" panose="020B0400000000000000" pitchFamily="34" charset="-128"/>
              <a:cs typeface="Times New Roman" panose="02020603050405020304" pitchFamily="18" charset="0"/>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GB" sz="1765" b="0" i="0" u="none" strike="noStrike" kern="1200" cap="none" spc="0" normalizeH="0" baseline="0" noProof="0">
                <a:ln>
                  <a:noFill/>
                </a:ln>
                <a:solidFill>
                  <a:srgbClr val="000000"/>
                </a:solidFill>
                <a:effectLst/>
                <a:uLnTx/>
                <a:uFillTx/>
                <a:latin typeface="Consolas" panose="020B0609020204030204" pitchFamily="49" charset="0"/>
                <a:ea typeface="Yu Gothic" panose="020B0400000000000000" pitchFamily="34" charset="-128"/>
                <a:cs typeface="Consolas" panose="020B0609020204030204" pitchFamily="49" charset="0"/>
              </a:rPr>
              <a:t>    {</a:t>
            </a:r>
            <a:endParaRPr kumimoji="0" lang="en-GB" sz="2400" b="0" i="0" u="none" strike="noStrike" kern="1200" cap="none" spc="0" normalizeH="0" baseline="0" noProof="0">
              <a:ln>
                <a:noFill/>
              </a:ln>
              <a:solidFill>
                <a:srgbClr val="1A1A1A"/>
              </a:solidFill>
              <a:effectLst/>
              <a:uLnTx/>
              <a:uFillTx/>
              <a:latin typeface="Calibri" panose="020F0502020204030204" pitchFamily="34" charset="0"/>
              <a:ea typeface="Yu Gothic" panose="020B0400000000000000" pitchFamily="34" charset="-128"/>
              <a:cs typeface="Times New Roman" panose="02020603050405020304" pitchFamily="18" charset="0"/>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GB" sz="1765" b="0" i="0" u="none" strike="noStrike" kern="1200" cap="none" spc="0" normalizeH="0" baseline="0" noProof="0">
                <a:ln>
                  <a:noFill/>
                </a:ln>
                <a:solidFill>
                  <a:srgbClr val="000000"/>
                </a:solidFill>
                <a:effectLst/>
                <a:uLnTx/>
                <a:uFillTx/>
                <a:latin typeface="Consolas" panose="020B0609020204030204" pitchFamily="49" charset="0"/>
                <a:ea typeface="Yu Gothic" panose="020B0400000000000000" pitchFamily="34" charset="-128"/>
                <a:cs typeface="Consolas" panose="020B0609020204030204" pitchFamily="49" charset="0"/>
              </a:rPr>
              <a:t>        </a:t>
            </a:r>
            <a:r>
              <a:rPr kumimoji="0" lang="en-GB" sz="1765" b="0" i="0" u="none" strike="noStrike" kern="1200" cap="none" spc="0" normalizeH="0" baseline="0" noProof="0">
                <a:ln>
                  <a:noFill/>
                </a:ln>
                <a:solidFill>
                  <a:srgbClr val="0000FF"/>
                </a:solidFill>
                <a:effectLst/>
                <a:uLnTx/>
                <a:uFillTx/>
                <a:latin typeface="Consolas" panose="020B0609020204030204" pitchFamily="49" charset="0"/>
                <a:ea typeface="Yu Gothic" panose="020B0400000000000000" pitchFamily="34" charset="-128"/>
                <a:cs typeface="Consolas" panose="020B0609020204030204" pitchFamily="49" charset="0"/>
              </a:rPr>
              <a:t>var</a:t>
            </a:r>
            <a:r>
              <a:rPr kumimoji="0" lang="en-GB" sz="1765" b="0" i="0" u="none" strike="noStrike" kern="1200" cap="none" spc="0" normalizeH="0" baseline="0" noProof="0">
                <a:ln>
                  <a:noFill/>
                </a:ln>
                <a:solidFill>
                  <a:srgbClr val="000000"/>
                </a:solidFill>
                <a:effectLst/>
                <a:uLnTx/>
                <a:uFillTx/>
                <a:latin typeface="Consolas" panose="020B0609020204030204" pitchFamily="49" charset="0"/>
                <a:ea typeface="Yu Gothic" panose="020B0400000000000000" pitchFamily="34" charset="-128"/>
                <a:cs typeface="Consolas" panose="020B0609020204030204" pitchFamily="49" charset="0"/>
              </a:rPr>
              <a:t> x = </a:t>
            </a:r>
            <a:r>
              <a:rPr kumimoji="0" lang="en-GB" sz="1765" b="0" i="0" u="none" strike="noStrike" kern="1200" cap="none" spc="0" normalizeH="0" baseline="0" noProof="0">
                <a:ln>
                  <a:noFill/>
                </a:ln>
                <a:solidFill>
                  <a:srgbClr val="0000FF"/>
                </a:solidFill>
                <a:effectLst/>
                <a:uLnTx/>
                <a:uFillTx/>
                <a:latin typeface="Consolas" panose="020B0609020204030204" pitchFamily="49" charset="0"/>
                <a:ea typeface="Yu Gothic" panose="020B0400000000000000" pitchFamily="34" charset="-128"/>
                <a:cs typeface="Consolas" panose="020B0609020204030204" pitchFamily="49" charset="0"/>
              </a:rPr>
              <a:t>await</a:t>
            </a:r>
            <a:r>
              <a:rPr kumimoji="0" lang="en-GB" sz="1765" b="0" i="0" u="none" strike="noStrike" kern="1200" cap="none" spc="0" normalizeH="0" baseline="0" noProof="0">
                <a:ln>
                  <a:noFill/>
                </a:ln>
                <a:solidFill>
                  <a:srgbClr val="000000"/>
                </a:solidFill>
                <a:effectLst/>
                <a:uLnTx/>
                <a:uFillTx/>
                <a:latin typeface="Consolas" panose="020B0609020204030204" pitchFamily="49" charset="0"/>
                <a:ea typeface="Yu Gothic" panose="020B0400000000000000" pitchFamily="34" charset="-128"/>
                <a:cs typeface="Consolas" panose="020B0609020204030204" pitchFamily="49" charset="0"/>
              </a:rPr>
              <a:t> ctx.CallActivityAsync(</a:t>
            </a:r>
            <a:r>
              <a:rPr kumimoji="0" lang="en-GB" sz="1765" b="0" i="0" u="none" strike="noStrike" kern="1200" cap="none" spc="0" normalizeH="0" baseline="0" noProof="0">
                <a:ln>
                  <a:noFill/>
                </a:ln>
                <a:solidFill>
                  <a:srgbClr val="A31515"/>
                </a:solidFill>
                <a:effectLst/>
                <a:uLnTx/>
                <a:uFillTx/>
                <a:latin typeface="Consolas" panose="020B0609020204030204" pitchFamily="49" charset="0"/>
                <a:ea typeface="Yu Gothic" panose="020B0400000000000000" pitchFamily="34" charset="-128"/>
                <a:cs typeface="Consolas" panose="020B0609020204030204" pitchFamily="49" charset="0"/>
              </a:rPr>
              <a:t>"F1"</a:t>
            </a:r>
            <a:r>
              <a:rPr kumimoji="0" lang="en-GB" sz="1765" b="0" i="0" u="none" strike="noStrike" kern="1200" cap="none" spc="0" normalizeH="0" baseline="0" noProof="0">
                <a:ln>
                  <a:noFill/>
                </a:ln>
                <a:solidFill>
                  <a:srgbClr val="000000"/>
                </a:solidFill>
                <a:effectLst/>
                <a:uLnTx/>
                <a:uFillTx/>
                <a:latin typeface="Consolas" panose="020B0609020204030204" pitchFamily="49" charset="0"/>
                <a:ea typeface="Yu Gothic" panose="020B0400000000000000" pitchFamily="34" charset="-128"/>
                <a:cs typeface="Consolas" panose="020B0609020204030204" pitchFamily="49" charset="0"/>
              </a:rPr>
              <a:t>);</a:t>
            </a:r>
            <a:endParaRPr kumimoji="0" lang="en-GB" sz="2400" b="0" i="0" u="none" strike="noStrike" kern="1200" cap="none" spc="0" normalizeH="0" baseline="0" noProof="0">
              <a:ln>
                <a:noFill/>
              </a:ln>
              <a:solidFill>
                <a:srgbClr val="1A1A1A"/>
              </a:solidFill>
              <a:effectLst/>
              <a:uLnTx/>
              <a:uFillTx/>
              <a:latin typeface="Calibri" panose="020F0502020204030204" pitchFamily="34" charset="0"/>
              <a:ea typeface="Yu Gothic" panose="020B0400000000000000" pitchFamily="34" charset="-128"/>
              <a:cs typeface="Times New Roman" panose="02020603050405020304" pitchFamily="18" charset="0"/>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GB" sz="1765" b="0" i="0" u="none" strike="noStrike" kern="1200" cap="none" spc="0" normalizeH="0" baseline="0" noProof="0">
                <a:ln>
                  <a:noFill/>
                </a:ln>
                <a:solidFill>
                  <a:srgbClr val="000000"/>
                </a:solidFill>
                <a:effectLst/>
                <a:uLnTx/>
                <a:uFillTx/>
                <a:latin typeface="Consolas" panose="020B0609020204030204" pitchFamily="49" charset="0"/>
                <a:ea typeface="Yu Gothic" panose="020B0400000000000000" pitchFamily="34" charset="-128"/>
                <a:cs typeface="Consolas" panose="020B0609020204030204" pitchFamily="49" charset="0"/>
              </a:rPr>
              <a:t>        </a:t>
            </a:r>
            <a:r>
              <a:rPr kumimoji="0" lang="en-GB" sz="1765" b="0" i="0" u="none" strike="noStrike" kern="1200" cap="none" spc="0" normalizeH="0" baseline="0" noProof="0">
                <a:ln>
                  <a:noFill/>
                </a:ln>
                <a:solidFill>
                  <a:srgbClr val="0000FF"/>
                </a:solidFill>
                <a:effectLst/>
                <a:uLnTx/>
                <a:uFillTx/>
                <a:latin typeface="Consolas" panose="020B0609020204030204" pitchFamily="49" charset="0"/>
                <a:ea typeface="Yu Gothic" panose="020B0400000000000000" pitchFamily="34" charset="-128"/>
                <a:cs typeface="Consolas" panose="020B0609020204030204" pitchFamily="49" charset="0"/>
              </a:rPr>
              <a:t>var</a:t>
            </a:r>
            <a:r>
              <a:rPr kumimoji="0" lang="en-GB" sz="1765" b="0" i="0" u="none" strike="noStrike" kern="1200" cap="none" spc="0" normalizeH="0" baseline="0" noProof="0">
                <a:ln>
                  <a:noFill/>
                </a:ln>
                <a:solidFill>
                  <a:srgbClr val="000000"/>
                </a:solidFill>
                <a:effectLst/>
                <a:uLnTx/>
                <a:uFillTx/>
                <a:latin typeface="Consolas" panose="020B0609020204030204" pitchFamily="49" charset="0"/>
                <a:ea typeface="Yu Gothic" panose="020B0400000000000000" pitchFamily="34" charset="-128"/>
                <a:cs typeface="Consolas" panose="020B0609020204030204" pitchFamily="49" charset="0"/>
              </a:rPr>
              <a:t> y = </a:t>
            </a:r>
            <a:r>
              <a:rPr kumimoji="0" lang="en-GB" sz="1765" b="0" i="0" u="none" strike="noStrike" kern="1200" cap="none" spc="0" normalizeH="0" baseline="0" noProof="0">
                <a:ln>
                  <a:noFill/>
                </a:ln>
                <a:solidFill>
                  <a:srgbClr val="0000FF"/>
                </a:solidFill>
                <a:effectLst/>
                <a:uLnTx/>
                <a:uFillTx/>
                <a:latin typeface="Consolas" panose="020B0609020204030204" pitchFamily="49" charset="0"/>
                <a:ea typeface="Yu Gothic" panose="020B0400000000000000" pitchFamily="34" charset="-128"/>
                <a:cs typeface="Consolas" panose="020B0609020204030204" pitchFamily="49" charset="0"/>
              </a:rPr>
              <a:t>await</a:t>
            </a:r>
            <a:r>
              <a:rPr kumimoji="0" lang="en-GB" sz="1765" b="0" i="0" u="none" strike="noStrike" kern="1200" cap="none" spc="0" normalizeH="0" baseline="0" noProof="0">
                <a:ln>
                  <a:noFill/>
                </a:ln>
                <a:solidFill>
                  <a:srgbClr val="000000"/>
                </a:solidFill>
                <a:effectLst/>
                <a:uLnTx/>
                <a:uFillTx/>
                <a:latin typeface="Consolas" panose="020B0609020204030204" pitchFamily="49" charset="0"/>
                <a:ea typeface="Yu Gothic" panose="020B0400000000000000" pitchFamily="34" charset="-128"/>
                <a:cs typeface="Consolas" panose="020B0609020204030204" pitchFamily="49" charset="0"/>
              </a:rPr>
              <a:t> ctx.CallActivityAsync(</a:t>
            </a:r>
            <a:r>
              <a:rPr kumimoji="0" lang="en-GB" sz="1765" b="0" i="0" u="none" strike="noStrike" kern="1200" cap="none" spc="0" normalizeH="0" baseline="0" noProof="0">
                <a:ln>
                  <a:noFill/>
                </a:ln>
                <a:solidFill>
                  <a:srgbClr val="A31515"/>
                </a:solidFill>
                <a:effectLst/>
                <a:uLnTx/>
                <a:uFillTx/>
                <a:latin typeface="Consolas" panose="020B0609020204030204" pitchFamily="49" charset="0"/>
                <a:ea typeface="Yu Gothic" panose="020B0400000000000000" pitchFamily="34" charset="-128"/>
                <a:cs typeface="Consolas" panose="020B0609020204030204" pitchFamily="49" charset="0"/>
              </a:rPr>
              <a:t>"F2"</a:t>
            </a:r>
            <a:r>
              <a:rPr kumimoji="0" lang="en-GB" sz="1765" b="0" i="0" u="none" strike="noStrike" kern="1200" cap="none" spc="0" normalizeH="0" baseline="0" noProof="0">
                <a:ln>
                  <a:noFill/>
                </a:ln>
                <a:solidFill>
                  <a:srgbClr val="000000"/>
                </a:solidFill>
                <a:effectLst/>
                <a:uLnTx/>
                <a:uFillTx/>
                <a:latin typeface="Consolas" panose="020B0609020204030204" pitchFamily="49" charset="0"/>
                <a:ea typeface="Yu Gothic" panose="020B0400000000000000" pitchFamily="34" charset="-128"/>
                <a:cs typeface="Consolas" panose="020B0609020204030204" pitchFamily="49" charset="0"/>
              </a:rPr>
              <a:t>, x);</a:t>
            </a:r>
            <a:endParaRPr kumimoji="0" lang="en-GB" sz="2400" b="0" i="0" u="none" strike="noStrike" kern="1200" cap="none" spc="0" normalizeH="0" baseline="0" noProof="0">
              <a:ln>
                <a:noFill/>
              </a:ln>
              <a:solidFill>
                <a:srgbClr val="1A1A1A"/>
              </a:solidFill>
              <a:effectLst/>
              <a:uLnTx/>
              <a:uFillTx/>
              <a:latin typeface="Calibri" panose="020F0502020204030204" pitchFamily="34" charset="0"/>
              <a:ea typeface="Yu Gothic" panose="020B0400000000000000" pitchFamily="34" charset="-128"/>
              <a:cs typeface="Times New Roman" panose="02020603050405020304" pitchFamily="18" charset="0"/>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GB" sz="1765" b="0" i="0" u="none" strike="noStrike" kern="1200" cap="none" spc="0" normalizeH="0" baseline="0" noProof="0">
                <a:ln>
                  <a:noFill/>
                </a:ln>
                <a:solidFill>
                  <a:srgbClr val="000000"/>
                </a:solidFill>
                <a:effectLst/>
                <a:uLnTx/>
                <a:uFillTx/>
                <a:latin typeface="Consolas" panose="020B0609020204030204" pitchFamily="49" charset="0"/>
                <a:ea typeface="Yu Gothic" panose="020B0400000000000000" pitchFamily="34" charset="-128"/>
                <a:cs typeface="Consolas" panose="020B0609020204030204" pitchFamily="49" charset="0"/>
              </a:rPr>
              <a:t>        </a:t>
            </a:r>
            <a:r>
              <a:rPr kumimoji="0" lang="en-GB" sz="1765" b="0" i="0" u="none" strike="noStrike" kern="1200" cap="none" spc="0" normalizeH="0" baseline="0" noProof="0">
                <a:ln>
                  <a:noFill/>
                </a:ln>
                <a:solidFill>
                  <a:srgbClr val="0000FF"/>
                </a:solidFill>
                <a:effectLst/>
                <a:uLnTx/>
                <a:uFillTx/>
                <a:latin typeface="Consolas" panose="020B0609020204030204" pitchFamily="49" charset="0"/>
                <a:ea typeface="Yu Gothic" panose="020B0400000000000000" pitchFamily="34" charset="-128"/>
                <a:cs typeface="Consolas" panose="020B0609020204030204" pitchFamily="49" charset="0"/>
              </a:rPr>
              <a:t>return</a:t>
            </a:r>
            <a:r>
              <a:rPr kumimoji="0" lang="en-GB" sz="1765" b="0" i="0" u="none" strike="noStrike" kern="1200" cap="none" spc="0" normalizeH="0" baseline="0" noProof="0">
                <a:ln>
                  <a:noFill/>
                </a:ln>
                <a:solidFill>
                  <a:srgbClr val="000000"/>
                </a:solidFill>
                <a:effectLst/>
                <a:uLnTx/>
                <a:uFillTx/>
                <a:latin typeface="Consolas" panose="020B0609020204030204" pitchFamily="49" charset="0"/>
                <a:ea typeface="Yu Gothic" panose="020B0400000000000000" pitchFamily="34" charset="-128"/>
                <a:cs typeface="Consolas" panose="020B0609020204030204" pitchFamily="49" charset="0"/>
              </a:rPr>
              <a:t>  </a:t>
            </a:r>
            <a:r>
              <a:rPr kumimoji="0" lang="en-GB" sz="1765" b="0" i="0" u="none" strike="noStrike" kern="1200" cap="none" spc="0" normalizeH="0" baseline="0" noProof="0">
                <a:ln>
                  <a:noFill/>
                </a:ln>
                <a:solidFill>
                  <a:srgbClr val="0000FF"/>
                </a:solidFill>
                <a:effectLst/>
                <a:uLnTx/>
                <a:uFillTx/>
                <a:latin typeface="Consolas" panose="020B0609020204030204" pitchFamily="49" charset="0"/>
                <a:ea typeface="Yu Gothic" panose="020B0400000000000000" pitchFamily="34" charset="-128"/>
                <a:cs typeface="Consolas" panose="020B0609020204030204" pitchFamily="49" charset="0"/>
              </a:rPr>
              <a:t>await</a:t>
            </a:r>
            <a:r>
              <a:rPr kumimoji="0" lang="en-GB" sz="1765" b="0" i="0" u="none" strike="noStrike" kern="1200" cap="none" spc="0" normalizeH="0" baseline="0" noProof="0">
                <a:ln>
                  <a:noFill/>
                </a:ln>
                <a:solidFill>
                  <a:srgbClr val="000000"/>
                </a:solidFill>
                <a:effectLst/>
                <a:uLnTx/>
                <a:uFillTx/>
                <a:latin typeface="Consolas" panose="020B0609020204030204" pitchFamily="49" charset="0"/>
                <a:ea typeface="Yu Gothic" panose="020B0400000000000000" pitchFamily="34" charset="-128"/>
                <a:cs typeface="Consolas" panose="020B0609020204030204" pitchFamily="49" charset="0"/>
              </a:rPr>
              <a:t> ctx.CallActivityAsync(</a:t>
            </a:r>
            <a:r>
              <a:rPr kumimoji="0" lang="en-GB" sz="1765" b="0" i="0" u="none" strike="noStrike" kern="1200" cap="none" spc="0" normalizeH="0" baseline="0" noProof="0">
                <a:ln>
                  <a:noFill/>
                </a:ln>
                <a:solidFill>
                  <a:srgbClr val="A31515"/>
                </a:solidFill>
                <a:effectLst/>
                <a:uLnTx/>
                <a:uFillTx/>
                <a:latin typeface="Consolas" panose="020B0609020204030204" pitchFamily="49" charset="0"/>
                <a:ea typeface="Yu Gothic" panose="020B0400000000000000" pitchFamily="34" charset="-128"/>
                <a:cs typeface="Consolas" panose="020B0609020204030204" pitchFamily="49" charset="0"/>
              </a:rPr>
              <a:t>"F3"</a:t>
            </a:r>
            <a:r>
              <a:rPr kumimoji="0" lang="en-GB" sz="1765" b="0" i="0" u="none" strike="noStrike" kern="1200" cap="none" spc="0" normalizeH="0" baseline="0" noProof="0">
                <a:ln>
                  <a:noFill/>
                </a:ln>
                <a:solidFill>
                  <a:srgbClr val="000000"/>
                </a:solidFill>
                <a:effectLst/>
                <a:uLnTx/>
                <a:uFillTx/>
                <a:latin typeface="Consolas" panose="020B0609020204030204" pitchFamily="49" charset="0"/>
                <a:ea typeface="Yu Gothic" panose="020B0400000000000000" pitchFamily="34" charset="-128"/>
                <a:cs typeface="Consolas" panose="020B0609020204030204" pitchFamily="49" charset="0"/>
              </a:rPr>
              <a:t>, y);</a:t>
            </a:r>
            <a:endParaRPr kumimoji="0" lang="en-GB" sz="2400" b="0" i="0" u="none" strike="noStrike" kern="1200" cap="none" spc="0" normalizeH="0" baseline="0" noProof="0">
              <a:ln>
                <a:noFill/>
              </a:ln>
              <a:solidFill>
                <a:srgbClr val="1A1A1A"/>
              </a:solidFill>
              <a:effectLst/>
              <a:uLnTx/>
              <a:uFillTx/>
              <a:latin typeface="Calibri" panose="020F0502020204030204" pitchFamily="34" charset="0"/>
              <a:ea typeface="Yu Gothic" panose="020B0400000000000000" pitchFamily="34" charset="-128"/>
              <a:cs typeface="Times New Roman" panose="02020603050405020304" pitchFamily="18" charset="0"/>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GB" sz="1765" b="0" i="0" u="none" strike="noStrike" kern="1200" cap="none" spc="0" normalizeH="0" baseline="0" noProof="0">
                <a:ln>
                  <a:noFill/>
                </a:ln>
                <a:solidFill>
                  <a:srgbClr val="000000"/>
                </a:solidFill>
                <a:effectLst/>
                <a:uLnTx/>
                <a:uFillTx/>
                <a:latin typeface="Consolas" panose="020B0609020204030204" pitchFamily="49" charset="0"/>
                <a:ea typeface="Yu Gothic" panose="020B0400000000000000" pitchFamily="34" charset="-128"/>
                <a:cs typeface="Consolas" panose="020B0609020204030204" pitchFamily="49" charset="0"/>
              </a:rPr>
              <a:t>    }</a:t>
            </a:r>
            <a:endParaRPr kumimoji="0" lang="en-GB" sz="2400" b="0" i="0" u="none" strike="noStrike" kern="1200" cap="none" spc="0" normalizeH="0" baseline="0" noProof="0">
              <a:ln>
                <a:noFill/>
              </a:ln>
              <a:solidFill>
                <a:srgbClr val="1A1A1A"/>
              </a:solidFill>
              <a:effectLst/>
              <a:uLnTx/>
              <a:uFillTx/>
              <a:latin typeface="Calibri" panose="020F0502020204030204" pitchFamily="34" charset="0"/>
              <a:ea typeface="Yu Gothic" panose="020B0400000000000000" pitchFamily="34" charset="-128"/>
              <a:cs typeface="Times New Roman" panose="02020603050405020304" pitchFamily="18" charset="0"/>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GB" sz="1765" b="0" i="0" u="none" strike="noStrike" kern="1200" cap="none" spc="0" normalizeH="0" baseline="0" noProof="0">
                <a:ln>
                  <a:noFill/>
                </a:ln>
                <a:solidFill>
                  <a:srgbClr val="000000"/>
                </a:solidFill>
                <a:effectLst/>
                <a:uLnTx/>
                <a:uFillTx/>
                <a:latin typeface="Consolas" panose="020B0609020204030204" pitchFamily="49" charset="0"/>
                <a:ea typeface="Yu Gothic" panose="020B0400000000000000" pitchFamily="34" charset="-128"/>
                <a:cs typeface="Consolas" panose="020B0609020204030204" pitchFamily="49" charset="0"/>
              </a:rPr>
              <a:t>    </a:t>
            </a:r>
            <a:r>
              <a:rPr kumimoji="0" lang="en-GB" sz="1765" b="0" i="0" u="none" strike="noStrike" kern="1200" cap="none" spc="0" normalizeH="0" baseline="0" noProof="0">
                <a:ln>
                  <a:noFill/>
                </a:ln>
                <a:solidFill>
                  <a:srgbClr val="0000FF"/>
                </a:solidFill>
                <a:effectLst/>
                <a:uLnTx/>
                <a:uFillTx/>
                <a:latin typeface="Consolas" panose="020B0609020204030204" pitchFamily="49" charset="0"/>
                <a:ea typeface="Yu Gothic" panose="020B0400000000000000" pitchFamily="34" charset="-128"/>
                <a:cs typeface="Consolas" panose="020B0609020204030204" pitchFamily="49" charset="0"/>
              </a:rPr>
              <a:t>catch</a:t>
            </a:r>
            <a:r>
              <a:rPr kumimoji="0" lang="en-GB" sz="1765" b="0" i="0" u="none" strike="noStrike" kern="1200" cap="none" spc="0" normalizeH="0" baseline="0" noProof="0">
                <a:ln>
                  <a:noFill/>
                </a:ln>
                <a:solidFill>
                  <a:srgbClr val="000000"/>
                </a:solidFill>
                <a:effectLst/>
                <a:uLnTx/>
                <a:uFillTx/>
                <a:latin typeface="Consolas" panose="020B0609020204030204" pitchFamily="49" charset="0"/>
                <a:ea typeface="Yu Gothic" panose="020B0400000000000000" pitchFamily="34" charset="-128"/>
                <a:cs typeface="Consolas" panose="020B0609020204030204" pitchFamily="49" charset="0"/>
              </a:rPr>
              <a:t> (</a:t>
            </a:r>
            <a:r>
              <a:rPr kumimoji="0" lang="en-GB" sz="1765" b="0" i="0" u="none" strike="noStrike" kern="1200" cap="none" spc="0" normalizeH="0" baseline="0" noProof="0">
                <a:ln>
                  <a:noFill/>
                </a:ln>
                <a:solidFill>
                  <a:srgbClr val="2B91AF"/>
                </a:solidFill>
                <a:effectLst/>
                <a:uLnTx/>
                <a:uFillTx/>
                <a:latin typeface="Consolas" panose="020B0609020204030204" pitchFamily="49" charset="0"/>
                <a:ea typeface="Yu Gothic" panose="020B0400000000000000" pitchFamily="34" charset="-128"/>
                <a:cs typeface="Consolas" panose="020B0609020204030204" pitchFamily="49" charset="0"/>
              </a:rPr>
              <a:t>Exception</a:t>
            </a:r>
            <a:r>
              <a:rPr kumimoji="0" lang="en-GB" sz="1765" b="0" i="0" u="none" strike="noStrike" kern="1200" cap="none" spc="0" normalizeH="0" baseline="0" noProof="0">
                <a:ln>
                  <a:noFill/>
                </a:ln>
                <a:solidFill>
                  <a:srgbClr val="000000"/>
                </a:solidFill>
                <a:effectLst/>
                <a:uLnTx/>
                <a:uFillTx/>
                <a:latin typeface="Consolas" panose="020B0609020204030204" pitchFamily="49" charset="0"/>
                <a:ea typeface="Yu Gothic" panose="020B0400000000000000" pitchFamily="34" charset="-128"/>
                <a:cs typeface="Consolas" panose="020B0609020204030204" pitchFamily="49" charset="0"/>
              </a:rPr>
              <a:t>)</a:t>
            </a:r>
            <a:endParaRPr kumimoji="0" lang="en-GB" sz="2400" b="0" i="0" u="none" strike="noStrike" kern="1200" cap="none" spc="0" normalizeH="0" baseline="0" noProof="0">
              <a:ln>
                <a:noFill/>
              </a:ln>
              <a:solidFill>
                <a:srgbClr val="1A1A1A"/>
              </a:solidFill>
              <a:effectLst/>
              <a:uLnTx/>
              <a:uFillTx/>
              <a:latin typeface="Calibri" panose="020F0502020204030204" pitchFamily="34" charset="0"/>
              <a:ea typeface="Yu Gothic" panose="020B0400000000000000" pitchFamily="34" charset="-128"/>
              <a:cs typeface="Times New Roman" panose="02020603050405020304" pitchFamily="18" charset="0"/>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GB" sz="1765" b="0" i="0" u="none" strike="noStrike" kern="1200" cap="none" spc="0" normalizeH="0" baseline="0" noProof="0">
                <a:ln>
                  <a:noFill/>
                </a:ln>
                <a:solidFill>
                  <a:srgbClr val="000000"/>
                </a:solidFill>
                <a:effectLst/>
                <a:uLnTx/>
                <a:uFillTx/>
                <a:latin typeface="Consolas" panose="020B0609020204030204" pitchFamily="49" charset="0"/>
                <a:ea typeface="Yu Gothic" panose="020B0400000000000000" pitchFamily="34" charset="-128"/>
                <a:cs typeface="Consolas" panose="020B0609020204030204" pitchFamily="49" charset="0"/>
              </a:rPr>
              <a:t>    {</a:t>
            </a:r>
            <a:endParaRPr kumimoji="0" lang="en-GB" sz="2400" b="0" i="0" u="none" strike="noStrike" kern="1200" cap="none" spc="0" normalizeH="0" baseline="0" noProof="0">
              <a:ln>
                <a:noFill/>
              </a:ln>
              <a:solidFill>
                <a:srgbClr val="1A1A1A"/>
              </a:solidFill>
              <a:effectLst/>
              <a:uLnTx/>
              <a:uFillTx/>
              <a:latin typeface="Calibri" panose="020F0502020204030204" pitchFamily="34" charset="0"/>
              <a:ea typeface="Yu Gothic" panose="020B0400000000000000" pitchFamily="34" charset="-128"/>
              <a:cs typeface="Times New Roman" panose="02020603050405020304" pitchFamily="18" charset="0"/>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GB" sz="1765" b="0" i="0" u="none" strike="noStrike" kern="1200" cap="none" spc="0" normalizeH="0" baseline="0" noProof="0">
                <a:ln>
                  <a:noFill/>
                </a:ln>
                <a:solidFill>
                  <a:srgbClr val="000000"/>
                </a:solidFill>
                <a:effectLst/>
                <a:uLnTx/>
                <a:uFillTx/>
                <a:latin typeface="Consolas" panose="020B0609020204030204" pitchFamily="49" charset="0"/>
                <a:ea typeface="Yu Gothic" panose="020B0400000000000000" pitchFamily="34" charset="-128"/>
                <a:cs typeface="Consolas" panose="020B0609020204030204" pitchFamily="49" charset="0"/>
              </a:rPr>
              <a:t>        </a:t>
            </a:r>
            <a:r>
              <a:rPr kumimoji="0" lang="en-GB" sz="1765" b="0" i="0" u="none" strike="noStrike" kern="1200" cap="none" spc="0" normalizeH="0" baseline="0" noProof="0">
                <a:ln>
                  <a:noFill/>
                </a:ln>
                <a:solidFill>
                  <a:srgbClr val="008000"/>
                </a:solidFill>
                <a:effectLst/>
                <a:uLnTx/>
                <a:uFillTx/>
                <a:latin typeface="Consolas" panose="020B0609020204030204" pitchFamily="49" charset="0"/>
                <a:ea typeface="Yu Gothic" panose="020B0400000000000000" pitchFamily="34" charset="-128"/>
                <a:cs typeface="Consolas" panose="020B0609020204030204" pitchFamily="49" charset="0"/>
              </a:rPr>
              <a:t>// global error handling/compensation goes here</a:t>
            </a:r>
            <a:endParaRPr kumimoji="0" lang="en-GB" sz="2400" b="0" i="0" u="none" strike="noStrike" kern="1200" cap="none" spc="0" normalizeH="0" baseline="0" noProof="0">
              <a:ln>
                <a:noFill/>
              </a:ln>
              <a:solidFill>
                <a:srgbClr val="1A1A1A"/>
              </a:solidFill>
              <a:effectLst/>
              <a:uLnTx/>
              <a:uFillTx/>
              <a:latin typeface="Calibri" panose="020F0502020204030204" pitchFamily="34" charset="0"/>
              <a:ea typeface="Yu Gothic" panose="020B0400000000000000" pitchFamily="34" charset="-128"/>
              <a:cs typeface="Times New Roman" panose="02020603050405020304" pitchFamily="18" charset="0"/>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GB" sz="1765" b="0" i="0" u="none" strike="noStrike" kern="1200" cap="none" spc="0" normalizeH="0" baseline="0" noProof="0">
                <a:ln>
                  <a:noFill/>
                </a:ln>
                <a:solidFill>
                  <a:srgbClr val="000000"/>
                </a:solidFill>
                <a:effectLst/>
                <a:uLnTx/>
                <a:uFillTx/>
                <a:latin typeface="Consolas" panose="020B0609020204030204" pitchFamily="49" charset="0"/>
                <a:ea typeface="Yu Gothic" panose="020B0400000000000000" pitchFamily="34" charset="-128"/>
                <a:cs typeface="Consolas" panose="020B0609020204030204" pitchFamily="49" charset="0"/>
              </a:rPr>
              <a:t>    }</a:t>
            </a:r>
            <a:endParaRPr kumimoji="0" lang="en-GB" sz="2400" b="0" i="0" u="none" strike="noStrike" kern="1200" cap="none" spc="0" normalizeH="0" baseline="0" noProof="0">
              <a:ln>
                <a:noFill/>
              </a:ln>
              <a:solidFill>
                <a:srgbClr val="1A1A1A"/>
              </a:solidFill>
              <a:effectLst/>
              <a:uLnTx/>
              <a:uFillTx/>
              <a:latin typeface="Calibri" panose="020F0502020204030204" pitchFamily="34" charset="0"/>
              <a:ea typeface="Yu Gothic" panose="020B0400000000000000" pitchFamily="34" charset="-128"/>
              <a:cs typeface="Times New Roman" panose="02020603050405020304" pitchFamily="18" charset="0"/>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GB" sz="1765" b="0" i="0" u="none" strike="noStrike" kern="1200" cap="none" spc="0" normalizeH="0" baseline="0" noProof="0">
                <a:ln>
                  <a:noFill/>
                </a:ln>
                <a:solidFill>
                  <a:srgbClr val="000000"/>
                </a:solidFill>
                <a:effectLst/>
                <a:uLnTx/>
                <a:uFillTx/>
                <a:latin typeface="Consolas" panose="020B0609020204030204" pitchFamily="49" charset="0"/>
                <a:ea typeface="Yu Gothic" panose="020B0400000000000000" pitchFamily="34" charset="-128"/>
                <a:cs typeface="Consolas" panose="020B0609020204030204" pitchFamily="49" charset="0"/>
              </a:rPr>
              <a:t>}</a:t>
            </a:r>
            <a:endParaRPr kumimoji="0" lang="en-GB" sz="2400" b="0" i="0" u="none" strike="noStrike" kern="1200" cap="none" spc="0" normalizeH="0" baseline="0" noProof="0" dirty="0">
              <a:ln>
                <a:noFill/>
              </a:ln>
              <a:solidFill>
                <a:srgbClr val="1A1A1A"/>
              </a:solidFill>
              <a:effectLst/>
              <a:uLnTx/>
              <a:uFillTx/>
              <a:latin typeface="Calibri" panose="020F0502020204030204" pitchFamily="34" charset="0"/>
              <a:ea typeface="Yu Gothic" panose="020B0400000000000000" pitchFamily="34" charset="-128"/>
              <a:cs typeface="Times New Roman" panose="02020603050405020304" pitchFamily="18" charset="0"/>
            </a:endParaRPr>
          </a:p>
        </p:txBody>
      </p:sp>
      <p:sp>
        <p:nvSpPr>
          <p:cNvPr id="6" name="Rectangle 3">
            <a:extLst>
              <a:ext uri="{FF2B5EF4-FFF2-40B4-BE49-F238E27FC236}">
                <a16:creationId xmlns:a16="http://schemas.microsoft.com/office/drawing/2014/main" id="{5AA85A19-4C1D-4465-901D-A955F9B53A79}"/>
              </a:ext>
            </a:extLst>
          </p:cNvPr>
          <p:cNvSpPr/>
          <p:nvPr/>
        </p:nvSpPr>
        <p:spPr>
          <a:xfrm>
            <a:off x="3459571" y="1696344"/>
            <a:ext cx="6355244" cy="333886"/>
          </a:xfrm>
          <a:prstGeom prst="rect">
            <a:avLst/>
          </a:prstGeom>
          <a:noFill/>
          <a:ln w="38100" cap="flat" cmpd="sng" algn="ctr">
            <a:solidFill>
              <a:srgbClr val="7030A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GB" sz="1765" b="0" i="0" u="none" strike="noStrike" kern="1200" cap="none" spc="0" normalizeH="0" baseline="0" noProof="0" dirty="0">
              <a:ln>
                <a:noFill/>
              </a:ln>
              <a:solidFill>
                <a:srgbClr val="7030A0"/>
              </a:solidFill>
              <a:effectLst/>
              <a:uLnTx/>
              <a:uFillTx/>
              <a:latin typeface="Segoe UI"/>
              <a:ea typeface="+mn-ea"/>
              <a:cs typeface="+mn-cs"/>
            </a:endParaRPr>
          </a:p>
        </p:txBody>
      </p:sp>
      <p:sp>
        <p:nvSpPr>
          <p:cNvPr id="7" name="Rectangle 4">
            <a:extLst>
              <a:ext uri="{FF2B5EF4-FFF2-40B4-BE49-F238E27FC236}">
                <a16:creationId xmlns:a16="http://schemas.microsoft.com/office/drawing/2014/main" id="{5D6AC10F-EBCF-4FA4-8A28-7224D3AB2741}"/>
              </a:ext>
            </a:extLst>
          </p:cNvPr>
          <p:cNvSpPr/>
          <p:nvPr/>
        </p:nvSpPr>
        <p:spPr>
          <a:xfrm>
            <a:off x="2966129" y="2749789"/>
            <a:ext cx="4795873" cy="915823"/>
          </a:xfrm>
          <a:prstGeom prst="rect">
            <a:avLst/>
          </a:prstGeom>
          <a:noFill/>
          <a:ln w="38100" cap="flat" cmpd="sng" algn="ctr">
            <a:solidFill>
              <a:srgbClr val="7030A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GB" sz="1765" b="0" i="0" u="none" strike="noStrike" kern="1200" cap="none" spc="0" normalizeH="0" baseline="0" noProof="0" dirty="0">
              <a:ln>
                <a:noFill/>
              </a:ln>
              <a:solidFill>
                <a:srgbClr val="F37521"/>
              </a:solidFill>
              <a:effectLst/>
              <a:uLnTx/>
              <a:uFillTx/>
              <a:latin typeface="Segoe UI"/>
              <a:ea typeface="+mn-ea"/>
              <a:cs typeface="+mn-cs"/>
            </a:endParaRPr>
          </a:p>
        </p:txBody>
      </p:sp>
      <p:sp>
        <p:nvSpPr>
          <p:cNvPr id="8" name="TextBox 1">
            <a:extLst>
              <a:ext uri="{FF2B5EF4-FFF2-40B4-BE49-F238E27FC236}">
                <a16:creationId xmlns:a16="http://schemas.microsoft.com/office/drawing/2014/main" id="{8E9CBACE-F5CA-427E-BB75-F598898A8042}"/>
              </a:ext>
            </a:extLst>
          </p:cNvPr>
          <p:cNvSpPr txBox="1"/>
          <p:nvPr/>
        </p:nvSpPr>
        <p:spPr>
          <a:xfrm>
            <a:off x="6988196" y="1234790"/>
            <a:ext cx="2952204" cy="452584"/>
          </a:xfrm>
          <a:prstGeom prst="rect">
            <a:avLst/>
          </a:prstGeom>
          <a:solidFill>
            <a:srgbClr val="702FA0"/>
          </a:solidFill>
        </p:spPr>
        <p:txBody>
          <a:bodyPr wrap="none" lIns="179285" tIns="89642" rIns="179285" bIns="89642"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GB" sz="1961" b="1" i="0" u="none" strike="noStrike" kern="1200" cap="none" spc="0" normalizeH="0" baseline="0" noProof="0" dirty="0">
                <a:ln>
                  <a:noFill/>
                </a:ln>
                <a:solidFill>
                  <a:srgbClr val="FFFFFF"/>
                </a:solidFill>
                <a:effectLst/>
                <a:uLnTx/>
                <a:uFillTx/>
                <a:latin typeface="Segoe UI"/>
                <a:ea typeface="+mn-ea"/>
                <a:cs typeface="+mn-cs"/>
              </a:rPr>
              <a:t>Orchestrator Function</a:t>
            </a:r>
          </a:p>
        </p:txBody>
      </p:sp>
      <p:sp>
        <p:nvSpPr>
          <p:cNvPr id="9" name="TextBox 8">
            <a:extLst>
              <a:ext uri="{FF2B5EF4-FFF2-40B4-BE49-F238E27FC236}">
                <a16:creationId xmlns:a16="http://schemas.microsoft.com/office/drawing/2014/main" id="{C4E13D8F-7B8D-4CA6-9E17-15B9246D1483}"/>
              </a:ext>
            </a:extLst>
          </p:cNvPr>
          <p:cNvSpPr txBox="1"/>
          <p:nvPr/>
        </p:nvSpPr>
        <p:spPr>
          <a:xfrm>
            <a:off x="5318430" y="2309148"/>
            <a:ext cx="2481242" cy="452584"/>
          </a:xfrm>
          <a:prstGeom prst="rect">
            <a:avLst/>
          </a:prstGeom>
          <a:solidFill>
            <a:srgbClr val="702FA0"/>
          </a:solidFill>
        </p:spPr>
        <p:txBody>
          <a:bodyPr wrap="none" lIns="179285" tIns="89642" rIns="179285" bIns="89642"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GB" sz="1961" b="1" i="0" u="none" strike="noStrike" kern="1200" cap="none" spc="0" normalizeH="0" baseline="0" noProof="0" dirty="0">
                <a:ln>
                  <a:noFill/>
                </a:ln>
                <a:solidFill>
                  <a:srgbClr val="FFFFFF"/>
                </a:solidFill>
                <a:effectLst/>
                <a:uLnTx/>
                <a:uFillTx/>
                <a:latin typeface="Segoe UI"/>
                <a:ea typeface="+mn-ea"/>
                <a:cs typeface="+mn-cs"/>
              </a:rPr>
              <a:t>Activity Functions</a:t>
            </a:r>
          </a:p>
        </p:txBody>
      </p:sp>
    </p:spTree>
    <p:extLst>
      <p:ext uri="{BB962C8B-B14F-4D97-AF65-F5344CB8AC3E}">
        <p14:creationId xmlns:p14="http://schemas.microsoft.com/office/powerpoint/2010/main" val="1772328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837F10-1625-4D71-8A43-64A35A79EF98}"/>
              </a:ext>
            </a:extLst>
          </p:cNvPr>
          <p:cNvSpPr>
            <a:spLocks noGrp="1"/>
          </p:cNvSpPr>
          <p:nvPr>
            <p:ph type="title"/>
          </p:nvPr>
        </p:nvSpPr>
        <p:spPr/>
        <p:txBody>
          <a:bodyPr/>
          <a:lstStyle/>
          <a:p>
            <a:r>
              <a:rPr lang="en-GB" altLang="zh-CN"/>
              <a:t>Durable Functions</a:t>
            </a:r>
            <a:endParaRPr lang="en-GB" altLang="zh-CN" dirty="0"/>
          </a:p>
        </p:txBody>
      </p:sp>
      <p:sp>
        <p:nvSpPr>
          <p:cNvPr id="4" name="灯片编号占位符 3">
            <a:extLst>
              <a:ext uri="{FF2B5EF4-FFF2-40B4-BE49-F238E27FC236}">
                <a16:creationId xmlns:a16="http://schemas.microsoft.com/office/drawing/2014/main" id="{6CC04553-F410-4C76-8D1F-EF40ED45F582}"/>
              </a:ext>
            </a:extLst>
          </p:cNvPr>
          <p:cNvSpPr>
            <a:spLocks noGrp="1"/>
          </p:cNvSpPr>
          <p:nvPr>
            <p:ph type="sldNum" sz="quarter" idx="12"/>
          </p:nvPr>
        </p:nvSpPr>
        <p:spPr/>
        <p:txBody>
          <a:bodyPr/>
          <a:lstStyle/>
          <a:p>
            <a:fld id="{5BA07366-CB75-4AA8-9E5B-928B849F427C}" type="slidenum">
              <a:rPr lang="en-GB" smtClean="0"/>
              <a:t>35</a:t>
            </a:fld>
            <a:endParaRPr lang="en-GB" dirty="0"/>
          </a:p>
        </p:txBody>
      </p:sp>
      <p:sp>
        <p:nvSpPr>
          <p:cNvPr id="5" name="TextBox 46">
            <a:extLst>
              <a:ext uri="{FF2B5EF4-FFF2-40B4-BE49-F238E27FC236}">
                <a16:creationId xmlns:a16="http://schemas.microsoft.com/office/drawing/2014/main" id="{02D68285-415E-47AB-AF42-D90A306051C5}"/>
              </a:ext>
            </a:extLst>
          </p:cNvPr>
          <p:cNvSpPr txBox="1"/>
          <p:nvPr/>
        </p:nvSpPr>
        <p:spPr>
          <a:xfrm>
            <a:off x="3406983" y="4415602"/>
            <a:ext cx="2461661" cy="369332"/>
          </a:xfrm>
          <a:prstGeom prst="rect">
            <a:avLst/>
          </a:prstGeom>
          <a:noFill/>
        </p:spPr>
        <p:txBody>
          <a:bodyPr wrap="square"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D83B01"/>
                </a:solidFill>
                <a:effectLst/>
                <a:uLnTx/>
                <a:uFillTx/>
                <a:latin typeface="Consolas" panose="020B0609020204030204" pitchFamily="49" charset="0"/>
                <a:ea typeface="+mn-ea"/>
                <a:cs typeface="+mn-cs"/>
              </a:rPr>
              <a:t>"Hello BRK3348!"</a:t>
            </a:r>
            <a:endParaRPr kumimoji="0" lang="en-GB" sz="1800" b="0" i="0" u="none" strike="noStrike" kern="1200" cap="none" spc="0" normalizeH="0" baseline="0" noProof="0" dirty="0">
              <a:ln>
                <a:noFill/>
              </a:ln>
              <a:solidFill>
                <a:srgbClr val="D83B01"/>
              </a:solidFill>
              <a:effectLst/>
              <a:uLnTx/>
              <a:uFillTx/>
              <a:latin typeface="Consolas" panose="020B0609020204030204" pitchFamily="49" charset="0"/>
              <a:ea typeface="+mn-ea"/>
              <a:cs typeface="+mn-cs"/>
            </a:endParaRPr>
          </a:p>
        </p:txBody>
      </p:sp>
      <p:sp>
        <p:nvSpPr>
          <p:cNvPr id="6" name="TextBox 51">
            <a:extLst>
              <a:ext uri="{FF2B5EF4-FFF2-40B4-BE49-F238E27FC236}">
                <a16:creationId xmlns:a16="http://schemas.microsoft.com/office/drawing/2014/main" id="{ABA988B2-EF9C-4D6F-B968-F779BB9F3216}"/>
              </a:ext>
            </a:extLst>
          </p:cNvPr>
          <p:cNvSpPr txBox="1"/>
          <p:nvPr/>
        </p:nvSpPr>
        <p:spPr>
          <a:xfrm>
            <a:off x="1309945" y="4413955"/>
            <a:ext cx="2769295" cy="369332"/>
          </a:xfrm>
          <a:prstGeom prst="rect">
            <a:avLst/>
          </a:prstGeom>
          <a:noFill/>
        </p:spPr>
        <p:txBody>
          <a:bodyPr wrap="square"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D83B01"/>
                </a:solidFill>
                <a:effectLst/>
                <a:uLnTx/>
                <a:uFillTx/>
                <a:latin typeface="Consolas" panose="020B0609020204030204" pitchFamily="49" charset="0"/>
                <a:ea typeface="+mn-ea"/>
                <a:cs typeface="+mn-cs"/>
              </a:rPr>
              <a:t>["Hello BRK3348!"]</a:t>
            </a:r>
            <a:endParaRPr kumimoji="0" lang="en-GB" sz="1800" b="0" i="0" u="none" strike="noStrike" kern="1200" cap="none" spc="0" normalizeH="0" baseline="0" noProof="0" dirty="0">
              <a:ln>
                <a:noFill/>
              </a:ln>
              <a:solidFill>
                <a:srgbClr val="D83B01"/>
              </a:solidFill>
              <a:effectLst/>
              <a:uLnTx/>
              <a:uFillTx/>
              <a:latin typeface="Consolas" panose="020B0609020204030204" pitchFamily="49" charset="0"/>
              <a:ea typeface="+mn-ea"/>
              <a:cs typeface="+mn-cs"/>
            </a:endParaRPr>
          </a:p>
        </p:txBody>
      </p:sp>
      <p:sp>
        <p:nvSpPr>
          <p:cNvPr id="7" name="Rectangle 3">
            <a:extLst>
              <a:ext uri="{FF2B5EF4-FFF2-40B4-BE49-F238E27FC236}">
                <a16:creationId xmlns:a16="http://schemas.microsoft.com/office/drawing/2014/main" id="{A514EBD5-9387-4F42-A2DE-5F54D875CBF9}"/>
              </a:ext>
            </a:extLst>
          </p:cNvPr>
          <p:cNvSpPr/>
          <p:nvPr/>
        </p:nvSpPr>
        <p:spPr>
          <a:xfrm>
            <a:off x="1851632" y="3085666"/>
            <a:ext cx="1685925" cy="10096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FFFFFF"/>
                </a:solidFill>
                <a:effectLst/>
                <a:uLnTx/>
                <a:uFillTx/>
                <a:latin typeface="Segoe UI"/>
                <a:ea typeface="+mn-ea"/>
                <a:cs typeface="+mn-cs"/>
              </a:rPr>
              <a:t>Orchestrator Function</a:t>
            </a:r>
            <a:endParaRPr kumimoji="0" lang="en-GB"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8" name="Rectangle 4">
            <a:extLst>
              <a:ext uri="{FF2B5EF4-FFF2-40B4-BE49-F238E27FC236}">
                <a16:creationId xmlns:a16="http://schemas.microsoft.com/office/drawing/2014/main" id="{5A7AB49D-2717-4EAB-AE67-6F41F3D88B89}"/>
              </a:ext>
            </a:extLst>
          </p:cNvPr>
          <p:cNvSpPr/>
          <p:nvPr/>
        </p:nvSpPr>
        <p:spPr>
          <a:xfrm>
            <a:off x="5223482" y="3085666"/>
            <a:ext cx="1685925" cy="100965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FFFFFF"/>
                </a:solidFill>
                <a:effectLst/>
                <a:uLnTx/>
                <a:uFillTx/>
                <a:latin typeface="Segoe UI"/>
                <a:ea typeface="+mn-ea"/>
                <a:cs typeface="+mn-cs"/>
              </a:rPr>
              <a:t>Activity Function</a:t>
            </a:r>
            <a:endParaRPr kumimoji="0" lang="en-GB"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9" name="Rectangle 5">
            <a:extLst>
              <a:ext uri="{FF2B5EF4-FFF2-40B4-BE49-F238E27FC236}">
                <a16:creationId xmlns:a16="http://schemas.microsoft.com/office/drawing/2014/main" id="{98C0435B-89A7-4CEE-839F-391E09C73A6B}"/>
              </a:ext>
            </a:extLst>
          </p:cNvPr>
          <p:cNvSpPr/>
          <p:nvPr/>
        </p:nvSpPr>
        <p:spPr>
          <a:xfrm>
            <a:off x="3537557" y="5476441"/>
            <a:ext cx="1685925" cy="100965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FFFFFF"/>
                </a:solidFill>
                <a:effectLst/>
                <a:uLnTx/>
                <a:uFillTx/>
                <a:latin typeface="Segoe UI"/>
                <a:ea typeface="+mn-ea"/>
                <a:cs typeface="+mn-cs"/>
              </a:rPr>
              <a:t>Execution History</a:t>
            </a:r>
            <a:endParaRPr kumimoji="0" lang="en-GB"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10" name="Rectangle 7">
            <a:extLst>
              <a:ext uri="{FF2B5EF4-FFF2-40B4-BE49-F238E27FC236}">
                <a16:creationId xmlns:a16="http://schemas.microsoft.com/office/drawing/2014/main" id="{10053B66-E217-4AD4-94DC-CB5D2613AE88}"/>
              </a:ext>
            </a:extLst>
          </p:cNvPr>
          <p:cNvSpPr/>
          <p:nvPr/>
        </p:nvSpPr>
        <p:spPr>
          <a:xfrm>
            <a:off x="887763" y="1087509"/>
            <a:ext cx="10213377" cy="1477328"/>
          </a:xfrm>
          <a:prstGeom prst="rect">
            <a:avLst/>
          </a:prstGeom>
          <a:solidFill>
            <a:srgbClr val="111111"/>
          </a:solidFill>
          <a:ln>
            <a:solidFill>
              <a:srgbClr val="111111"/>
            </a:solidFill>
          </a:ln>
        </p:spPr>
        <p:txBody>
          <a:bodyPr wrap="squar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78D7"/>
                </a:solidFill>
                <a:effectLst/>
                <a:uLnTx/>
                <a:uFillTx/>
                <a:latin typeface="Consolas" panose="020B0609020204030204" pitchFamily="49" charset="0"/>
                <a:ea typeface="+mn-ea"/>
                <a:cs typeface="+mn-cs"/>
              </a:rPr>
              <a:t>var</a:t>
            </a:r>
            <a:r>
              <a:rPr kumimoji="0" lang="en-GB" sz="1800" b="0" i="0" u="none" strike="noStrike" kern="1200" cap="none" spc="0" normalizeH="0" baseline="0" noProof="0">
                <a:ln>
                  <a:noFill/>
                </a:ln>
                <a:solidFill>
                  <a:srgbClr val="FFFFFF">
                    <a:lumMod val="95000"/>
                  </a:srgbClr>
                </a:solidFill>
                <a:effectLst/>
                <a:uLnTx/>
                <a:uFillTx/>
                <a:latin typeface="Consolas" panose="020B0609020204030204" pitchFamily="49" charset="0"/>
                <a:ea typeface="+mn-ea"/>
                <a:cs typeface="+mn-cs"/>
              </a:rPr>
              <a:t> outputs = </a:t>
            </a:r>
            <a:r>
              <a:rPr kumimoji="0" lang="en-GB" sz="1800" b="0" i="0" u="none" strike="noStrike" kern="1200" cap="none" spc="0" normalizeH="0" baseline="0" noProof="0">
                <a:ln>
                  <a:noFill/>
                </a:ln>
                <a:solidFill>
                  <a:srgbClr val="0078D7"/>
                </a:solidFill>
                <a:effectLst/>
                <a:uLnTx/>
                <a:uFillTx/>
                <a:latin typeface="Consolas" panose="020B0609020204030204" pitchFamily="49" charset="0"/>
                <a:ea typeface="+mn-ea"/>
                <a:cs typeface="+mn-cs"/>
              </a:rPr>
              <a:t>new</a:t>
            </a:r>
            <a:r>
              <a:rPr kumimoji="0" lang="en-GB" sz="1800" b="0" i="0" u="none" strike="noStrike" kern="1200" cap="none" spc="0" normalizeH="0" baseline="0" noProof="0">
                <a:ln>
                  <a:noFill/>
                </a:ln>
                <a:solidFill>
                  <a:srgbClr val="FFFFFF">
                    <a:lumMod val="95000"/>
                  </a:srgbClr>
                </a:solidFill>
                <a:effectLst/>
                <a:uLnTx/>
                <a:uFillTx/>
                <a:latin typeface="Consolas" panose="020B0609020204030204" pitchFamily="49" charset="0"/>
                <a:ea typeface="+mn-ea"/>
                <a:cs typeface="+mn-cs"/>
              </a:rPr>
              <a:t> </a:t>
            </a:r>
            <a:r>
              <a:rPr kumimoji="0" lang="en-GB" sz="1800" b="0" i="0" u="none" strike="noStrike" kern="1200" cap="none" spc="0" normalizeH="0" baseline="0" noProof="0">
                <a:ln>
                  <a:noFill/>
                </a:ln>
                <a:solidFill>
                  <a:srgbClr val="00A4B3">
                    <a:lumMod val="60000"/>
                    <a:lumOff val="40000"/>
                  </a:srgbClr>
                </a:solidFill>
                <a:effectLst/>
                <a:uLnTx/>
                <a:uFillTx/>
                <a:latin typeface="Consolas" panose="020B0609020204030204" pitchFamily="49" charset="0"/>
                <a:ea typeface="+mn-ea"/>
                <a:cs typeface="+mn-cs"/>
              </a:rPr>
              <a:t>List</a:t>
            </a:r>
            <a:r>
              <a:rPr kumimoji="0" lang="en-GB" sz="1800" b="0" i="0" u="none" strike="noStrike" kern="1200" cap="none" spc="0" normalizeH="0" baseline="0" noProof="0">
                <a:ln>
                  <a:noFill/>
                </a:ln>
                <a:solidFill>
                  <a:srgbClr val="FFFFFF">
                    <a:lumMod val="95000"/>
                  </a:srgbClr>
                </a:solidFill>
                <a:effectLst/>
                <a:uLnTx/>
                <a:uFillTx/>
                <a:latin typeface="Consolas" panose="020B0609020204030204" pitchFamily="49" charset="0"/>
                <a:ea typeface="+mn-ea"/>
                <a:cs typeface="+mn-cs"/>
              </a:rPr>
              <a:t>&lt;</a:t>
            </a:r>
            <a:r>
              <a:rPr kumimoji="0" lang="en-GB" sz="1800" b="0" i="0" u="none" strike="noStrike" kern="1200" cap="none" spc="0" normalizeH="0" baseline="0" noProof="0">
                <a:ln>
                  <a:noFill/>
                </a:ln>
                <a:solidFill>
                  <a:srgbClr val="0078D7"/>
                </a:solidFill>
                <a:effectLst/>
                <a:uLnTx/>
                <a:uFillTx/>
                <a:latin typeface="Consolas" panose="020B0609020204030204" pitchFamily="49" charset="0"/>
                <a:ea typeface="+mn-ea"/>
                <a:cs typeface="+mn-cs"/>
              </a:rPr>
              <a:t>string</a:t>
            </a:r>
            <a:r>
              <a:rPr kumimoji="0" lang="en-GB" sz="1800" b="0" i="0" u="none" strike="noStrike" kern="1200" cap="none" spc="0" normalizeH="0" baseline="0" noProof="0">
                <a:ln>
                  <a:noFill/>
                </a:ln>
                <a:solidFill>
                  <a:srgbClr val="FFFFFF">
                    <a:lumMod val="95000"/>
                  </a:srgbClr>
                </a:solidFill>
                <a:effectLst/>
                <a:uLnTx/>
                <a:uFillTx/>
                <a:latin typeface="Consolas" panose="020B0609020204030204" pitchFamily="49" charset="0"/>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lumMod val="95000"/>
                </a:srgbClr>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FFFFFF">
                    <a:lumMod val="95000"/>
                  </a:srgbClr>
                </a:solidFill>
                <a:effectLst/>
                <a:uLnTx/>
                <a:uFillTx/>
                <a:latin typeface="Consolas" panose="020B0609020204030204" pitchFamily="49" charset="0"/>
                <a:ea typeface="+mn-ea"/>
                <a:cs typeface="+mn-cs"/>
              </a:rPr>
              <a:t>outputs.Add(</a:t>
            </a:r>
            <a:r>
              <a:rPr kumimoji="0" lang="en-GB" sz="1800" b="0" i="0" u="none" strike="noStrike" kern="1200" cap="none" spc="0" normalizeH="0" baseline="0" noProof="0">
                <a:ln>
                  <a:noFill/>
                </a:ln>
                <a:solidFill>
                  <a:srgbClr val="0078D7"/>
                </a:solidFill>
                <a:effectLst/>
                <a:uLnTx/>
                <a:uFillTx/>
                <a:latin typeface="Consolas" panose="020B0609020204030204" pitchFamily="49" charset="0"/>
                <a:ea typeface="+mn-ea"/>
                <a:cs typeface="+mn-cs"/>
              </a:rPr>
              <a:t>await</a:t>
            </a:r>
            <a:r>
              <a:rPr kumimoji="0" lang="en-GB" sz="1800" b="0" i="0" u="none" strike="noStrike" kern="1200" cap="none" spc="0" normalizeH="0" baseline="0" noProof="0">
                <a:ln>
                  <a:noFill/>
                </a:ln>
                <a:solidFill>
                  <a:srgbClr val="FFFFFF">
                    <a:lumMod val="95000"/>
                  </a:srgbClr>
                </a:solidFill>
                <a:effectLst/>
                <a:uLnTx/>
                <a:uFillTx/>
                <a:latin typeface="Consolas" panose="020B0609020204030204" pitchFamily="49" charset="0"/>
                <a:ea typeface="+mn-ea"/>
                <a:cs typeface="+mn-cs"/>
              </a:rPr>
              <a:t> context.CallActivityAsync&lt;</a:t>
            </a:r>
            <a:r>
              <a:rPr kumimoji="0" lang="en-GB" sz="1800" b="0" i="0" u="none" strike="noStrike" kern="1200" cap="none" spc="0" normalizeH="0" baseline="0" noProof="0">
                <a:ln>
                  <a:noFill/>
                </a:ln>
                <a:solidFill>
                  <a:srgbClr val="0078D7"/>
                </a:solidFill>
                <a:effectLst/>
                <a:uLnTx/>
                <a:uFillTx/>
                <a:latin typeface="Consolas" panose="020B0609020204030204" pitchFamily="49" charset="0"/>
                <a:ea typeface="+mn-ea"/>
                <a:cs typeface="+mn-cs"/>
              </a:rPr>
              <a:t>string</a:t>
            </a:r>
            <a:r>
              <a:rPr kumimoji="0" lang="en-GB" sz="1800" b="0" i="0" u="none" strike="noStrike" kern="1200" cap="none" spc="0" normalizeH="0" baseline="0" noProof="0">
                <a:ln>
                  <a:noFill/>
                </a:ln>
                <a:solidFill>
                  <a:srgbClr val="FFFFFF">
                    <a:lumMod val="95000"/>
                  </a:srgbClr>
                </a:solidFill>
                <a:effectLst/>
                <a:uLnTx/>
                <a:uFillTx/>
                <a:latin typeface="Consolas" panose="020B0609020204030204" pitchFamily="49" charset="0"/>
                <a:ea typeface="+mn-ea"/>
                <a:cs typeface="+mn-cs"/>
              </a:rPr>
              <a:t>&gt;(</a:t>
            </a:r>
            <a:r>
              <a:rPr kumimoji="0" lang="en-GB" sz="1800" b="0" i="0" u="none" strike="noStrike" kern="1200" cap="none" spc="0" normalizeH="0" baseline="0" noProof="0">
                <a:ln>
                  <a:noFill/>
                </a:ln>
                <a:solidFill>
                  <a:srgbClr val="D83B01">
                    <a:lumMod val="60000"/>
                    <a:lumOff val="40000"/>
                  </a:srgbClr>
                </a:solidFill>
                <a:effectLst/>
                <a:uLnTx/>
                <a:uFillTx/>
                <a:latin typeface="Consolas" panose="020B0609020204030204" pitchFamily="49" charset="0"/>
                <a:ea typeface="+mn-ea"/>
                <a:cs typeface="+mn-cs"/>
              </a:rPr>
              <a:t>"SayHello"</a:t>
            </a:r>
            <a:r>
              <a:rPr kumimoji="0" lang="en-GB" sz="1800" b="0" i="0" u="none" strike="noStrike" kern="1200" cap="none" spc="0" normalizeH="0" baseline="0" noProof="0">
                <a:ln>
                  <a:noFill/>
                </a:ln>
                <a:solidFill>
                  <a:srgbClr val="FFFFFF">
                    <a:lumMod val="95000"/>
                  </a:srgbClr>
                </a:solidFill>
                <a:effectLst/>
                <a:uLnTx/>
                <a:uFillTx/>
                <a:latin typeface="Consolas" panose="020B0609020204030204" pitchFamily="49" charset="0"/>
                <a:ea typeface="+mn-ea"/>
                <a:cs typeface="+mn-cs"/>
              </a:rPr>
              <a:t>, </a:t>
            </a:r>
            <a:r>
              <a:rPr kumimoji="0" lang="en-GB" sz="1800" b="0" i="0" u="none" strike="noStrike" kern="1200" cap="none" spc="0" normalizeH="0" baseline="0" noProof="0">
                <a:ln>
                  <a:noFill/>
                </a:ln>
                <a:solidFill>
                  <a:srgbClr val="D83B01">
                    <a:lumMod val="60000"/>
                    <a:lumOff val="40000"/>
                  </a:srgbClr>
                </a:solidFill>
                <a:effectLst/>
                <a:uLnTx/>
                <a:uFillTx/>
                <a:latin typeface="Consolas" panose="020B0609020204030204" pitchFamily="49" charset="0"/>
                <a:ea typeface="+mn-ea"/>
                <a:cs typeface="+mn-cs"/>
              </a:rPr>
              <a:t>"BRK3348"</a:t>
            </a:r>
            <a:r>
              <a:rPr kumimoji="0" lang="en-GB" sz="1800" b="0" i="0" u="none" strike="noStrike" kern="1200" cap="none" spc="0" normalizeH="0" baseline="0" noProof="0">
                <a:ln>
                  <a:noFill/>
                </a:ln>
                <a:solidFill>
                  <a:srgbClr val="FFFFFF">
                    <a:lumMod val="95000"/>
                  </a:srgbClr>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lumMod val="95000"/>
                </a:srgbClr>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78D7"/>
                </a:solidFill>
                <a:effectLst/>
                <a:uLnTx/>
                <a:uFillTx/>
                <a:latin typeface="Consolas" panose="020B0609020204030204" pitchFamily="49" charset="0"/>
                <a:ea typeface="+mn-ea"/>
                <a:cs typeface="+mn-cs"/>
              </a:rPr>
              <a:t>return</a:t>
            </a:r>
            <a:r>
              <a:rPr kumimoji="0" lang="en-GB" sz="1800" b="0" i="0" u="none" strike="noStrike" kern="1200" cap="none" spc="0" normalizeH="0" baseline="0" noProof="0">
                <a:ln>
                  <a:noFill/>
                </a:ln>
                <a:solidFill>
                  <a:srgbClr val="FFFFFF">
                    <a:lumMod val="95000"/>
                  </a:srgbClr>
                </a:solidFill>
                <a:effectLst/>
                <a:uLnTx/>
                <a:uFillTx/>
                <a:latin typeface="Consolas" panose="020B0609020204030204" pitchFamily="49" charset="0"/>
                <a:ea typeface="+mn-ea"/>
                <a:cs typeface="+mn-cs"/>
              </a:rPr>
              <a:t> outputs;</a:t>
            </a:r>
            <a:endParaRPr kumimoji="0" lang="en-GB" sz="1800" b="0" i="0" u="none" strike="noStrike" kern="1200" cap="none" spc="0" normalizeH="0" baseline="0" noProof="0" dirty="0">
              <a:ln>
                <a:noFill/>
              </a:ln>
              <a:solidFill>
                <a:srgbClr val="FFFFFF">
                  <a:lumMod val="95000"/>
                </a:srgbClr>
              </a:solidFill>
              <a:effectLst/>
              <a:uLnTx/>
              <a:uFillTx/>
              <a:latin typeface="Segoe UI"/>
              <a:ea typeface="+mn-ea"/>
              <a:cs typeface="+mn-cs"/>
            </a:endParaRPr>
          </a:p>
        </p:txBody>
      </p:sp>
      <p:sp>
        <p:nvSpPr>
          <p:cNvPr id="11" name="Arrow: Right 9">
            <a:extLst>
              <a:ext uri="{FF2B5EF4-FFF2-40B4-BE49-F238E27FC236}">
                <a16:creationId xmlns:a16="http://schemas.microsoft.com/office/drawing/2014/main" id="{49FEF3C7-1ECE-4D6C-B051-13B954143BA0}"/>
              </a:ext>
            </a:extLst>
          </p:cNvPr>
          <p:cNvSpPr/>
          <p:nvPr/>
        </p:nvSpPr>
        <p:spPr>
          <a:xfrm>
            <a:off x="887762" y="3414278"/>
            <a:ext cx="759084" cy="352425"/>
          </a:xfrm>
          <a:prstGeom prst="rightArrow">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12" name="Rectangle 10">
            <a:extLst>
              <a:ext uri="{FF2B5EF4-FFF2-40B4-BE49-F238E27FC236}">
                <a16:creationId xmlns:a16="http://schemas.microsoft.com/office/drawing/2014/main" id="{0EA09ADE-6152-41E6-894E-3E7EC08070BD}"/>
              </a:ext>
            </a:extLst>
          </p:cNvPr>
          <p:cNvSpPr/>
          <p:nvPr/>
        </p:nvSpPr>
        <p:spPr>
          <a:xfrm>
            <a:off x="1849116" y="3085666"/>
            <a:ext cx="1685925" cy="1012493"/>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FFFFFF"/>
                </a:solidFill>
                <a:effectLst/>
                <a:uLnTx/>
                <a:uFillTx/>
                <a:latin typeface="Segoe UI"/>
                <a:ea typeface="+mn-ea"/>
                <a:cs typeface="+mn-cs"/>
              </a:rPr>
              <a:t>Orchestrator Function</a:t>
            </a:r>
            <a:endParaRPr kumimoji="0" lang="en-GB"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13" name="Rectangle 11">
            <a:extLst>
              <a:ext uri="{FF2B5EF4-FFF2-40B4-BE49-F238E27FC236}">
                <a16:creationId xmlns:a16="http://schemas.microsoft.com/office/drawing/2014/main" id="{ECC80A84-DB02-49C9-B75B-E3D153FADEE0}"/>
              </a:ext>
            </a:extLst>
          </p:cNvPr>
          <p:cNvSpPr/>
          <p:nvPr/>
        </p:nvSpPr>
        <p:spPr>
          <a:xfrm>
            <a:off x="887762" y="1141622"/>
            <a:ext cx="10213376" cy="292894"/>
          </a:xfrm>
          <a:prstGeom prst="rect">
            <a:avLst/>
          </a:prstGeom>
          <a:solidFill>
            <a:schemeClr val="accent4">
              <a:alpha val="25000"/>
            </a:schemeClr>
          </a:solid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14" name="Arrow: Right 17">
            <a:extLst>
              <a:ext uri="{FF2B5EF4-FFF2-40B4-BE49-F238E27FC236}">
                <a16:creationId xmlns:a16="http://schemas.microsoft.com/office/drawing/2014/main" id="{980975FD-6B4B-4EBE-97E9-ACFD0E3E5975}"/>
              </a:ext>
            </a:extLst>
          </p:cNvPr>
          <p:cNvSpPr/>
          <p:nvPr/>
        </p:nvSpPr>
        <p:spPr>
          <a:xfrm rot="2717947">
            <a:off x="2077289" y="4617793"/>
            <a:ext cx="1550398" cy="352425"/>
          </a:xfrm>
          <a:prstGeom prst="rightArrow">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15" name="Arrow: Right 18">
            <a:extLst>
              <a:ext uri="{FF2B5EF4-FFF2-40B4-BE49-F238E27FC236}">
                <a16:creationId xmlns:a16="http://schemas.microsoft.com/office/drawing/2014/main" id="{2B1A0F76-6CD2-4C26-A468-816D65BE245C}"/>
              </a:ext>
            </a:extLst>
          </p:cNvPr>
          <p:cNvSpPr/>
          <p:nvPr/>
        </p:nvSpPr>
        <p:spPr>
          <a:xfrm rot="13526862">
            <a:off x="2762359" y="4617793"/>
            <a:ext cx="1550398" cy="352425"/>
          </a:xfrm>
          <a:prstGeom prst="rightArrow">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16" name="TextBox 19">
            <a:extLst>
              <a:ext uri="{FF2B5EF4-FFF2-40B4-BE49-F238E27FC236}">
                <a16:creationId xmlns:a16="http://schemas.microsoft.com/office/drawing/2014/main" id="{98ABAA60-2D45-4924-956E-C60614A3E6B1}"/>
              </a:ext>
            </a:extLst>
          </p:cNvPr>
          <p:cNvSpPr txBox="1"/>
          <p:nvPr/>
        </p:nvSpPr>
        <p:spPr>
          <a:xfrm>
            <a:off x="2337422" y="4605667"/>
            <a:ext cx="266700" cy="584775"/>
          </a:xfrm>
          <a:prstGeom prst="rect">
            <a:avLst/>
          </a:prstGeom>
          <a:noFill/>
        </p:spPr>
        <p:txBody>
          <a:bodyPr wrap="square"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a:ln>
                  <a:noFill/>
                </a:ln>
                <a:solidFill>
                  <a:srgbClr val="0078D7"/>
                </a:solidFill>
                <a:effectLst/>
                <a:uLnTx/>
                <a:uFillTx/>
                <a:latin typeface="Segoe UI"/>
                <a:ea typeface="+mn-ea"/>
                <a:cs typeface="+mn-cs"/>
              </a:rPr>
              <a:t>?</a:t>
            </a:r>
            <a:endParaRPr kumimoji="0" lang="en-GB" sz="3200" b="0" i="0" u="none" strike="noStrike" kern="1200" cap="none" spc="0" normalizeH="0" baseline="0" noProof="0" dirty="0">
              <a:ln>
                <a:noFill/>
              </a:ln>
              <a:solidFill>
                <a:srgbClr val="0078D7"/>
              </a:solidFill>
              <a:effectLst/>
              <a:uLnTx/>
              <a:uFillTx/>
              <a:latin typeface="Segoe UI"/>
              <a:ea typeface="+mn-ea"/>
              <a:cs typeface="+mn-cs"/>
            </a:endParaRPr>
          </a:p>
        </p:txBody>
      </p:sp>
      <p:pic>
        <p:nvPicPr>
          <p:cNvPr id="17" name="Graphic 23" descr="Close">
            <a:extLst>
              <a:ext uri="{FF2B5EF4-FFF2-40B4-BE49-F238E27FC236}">
                <a16:creationId xmlns:a16="http://schemas.microsoft.com/office/drawing/2014/main" id="{95162D80-3A97-40E2-9153-B65408B72A8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58859" y="4399528"/>
            <a:ext cx="412278" cy="412278"/>
          </a:xfrm>
          <a:prstGeom prst="rect">
            <a:avLst/>
          </a:prstGeom>
        </p:spPr>
      </p:pic>
      <p:sp>
        <p:nvSpPr>
          <p:cNvPr id="18" name="Arrow: Right 26">
            <a:extLst>
              <a:ext uri="{FF2B5EF4-FFF2-40B4-BE49-F238E27FC236}">
                <a16:creationId xmlns:a16="http://schemas.microsoft.com/office/drawing/2014/main" id="{D4FB0E22-87C4-4338-8697-8CD909568941}"/>
              </a:ext>
            </a:extLst>
          </p:cNvPr>
          <p:cNvSpPr/>
          <p:nvPr/>
        </p:nvSpPr>
        <p:spPr>
          <a:xfrm>
            <a:off x="3794976" y="3414278"/>
            <a:ext cx="1207586" cy="352425"/>
          </a:xfrm>
          <a:prstGeom prst="rightArrow">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9" name="Graphic 28" descr="Clock">
            <a:extLst>
              <a:ext uri="{FF2B5EF4-FFF2-40B4-BE49-F238E27FC236}">
                <a16:creationId xmlns:a16="http://schemas.microsoft.com/office/drawing/2014/main" id="{3CB87896-1407-4838-A2EE-F2A27A59C4F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174379" y="3058045"/>
            <a:ext cx="412278" cy="412278"/>
          </a:xfrm>
          <a:prstGeom prst="rect">
            <a:avLst/>
          </a:prstGeom>
        </p:spPr>
      </p:pic>
      <p:sp>
        <p:nvSpPr>
          <p:cNvPr id="20" name="Rectangle 31">
            <a:extLst>
              <a:ext uri="{FF2B5EF4-FFF2-40B4-BE49-F238E27FC236}">
                <a16:creationId xmlns:a16="http://schemas.microsoft.com/office/drawing/2014/main" id="{24911197-3DC7-4EBB-931C-31A8E1B1928A}"/>
              </a:ext>
            </a:extLst>
          </p:cNvPr>
          <p:cNvSpPr/>
          <p:nvPr/>
        </p:nvSpPr>
        <p:spPr>
          <a:xfrm>
            <a:off x="5223479" y="3085667"/>
            <a:ext cx="1685925" cy="1010594"/>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FFFFFF"/>
                </a:solidFill>
                <a:effectLst/>
                <a:uLnTx/>
                <a:uFillTx/>
                <a:latin typeface="Segoe UI"/>
                <a:ea typeface="+mn-ea"/>
                <a:cs typeface="+mn-cs"/>
              </a:rPr>
              <a:t>Activity Function</a:t>
            </a:r>
            <a:endParaRPr kumimoji="0" lang="en-GB"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21" name="TextBox 33">
            <a:extLst>
              <a:ext uri="{FF2B5EF4-FFF2-40B4-BE49-F238E27FC236}">
                <a16:creationId xmlns:a16="http://schemas.microsoft.com/office/drawing/2014/main" id="{FA724105-1E6F-4EB0-9031-F47FA25EF706}"/>
              </a:ext>
            </a:extLst>
          </p:cNvPr>
          <p:cNvSpPr txBox="1"/>
          <p:nvPr/>
        </p:nvSpPr>
        <p:spPr>
          <a:xfrm>
            <a:off x="4791094" y="4413713"/>
            <a:ext cx="2550699" cy="369332"/>
          </a:xfrm>
          <a:prstGeom prst="rect">
            <a:avLst/>
          </a:prstGeom>
          <a:noFill/>
        </p:spPr>
        <p:txBody>
          <a:bodyPr wrap="square"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D83B01"/>
                </a:solidFill>
                <a:effectLst/>
                <a:uLnTx/>
                <a:uFillTx/>
                <a:latin typeface="Consolas" panose="020B0609020204030204" pitchFamily="49" charset="0"/>
                <a:ea typeface="+mn-ea"/>
                <a:cs typeface="+mn-cs"/>
              </a:rPr>
              <a:t>"Hello BRK3348!"</a:t>
            </a:r>
            <a:endParaRPr kumimoji="0" lang="en-GB" sz="1800" b="0" i="0" u="none" strike="noStrike" kern="1200" cap="none" spc="0" normalizeH="0" baseline="0" noProof="0" dirty="0">
              <a:ln>
                <a:noFill/>
              </a:ln>
              <a:solidFill>
                <a:srgbClr val="D83B01"/>
              </a:solidFill>
              <a:effectLst/>
              <a:uLnTx/>
              <a:uFillTx/>
              <a:latin typeface="Consolas" panose="020B0609020204030204" pitchFamily="49" charset="0"/>
              <a:ea typeface="+mn-ea"/>
              <a:cs typeface="+mn-cs"/>
            </a:endParaRPr>
          </a:p>
        </p:txBody>
      </p:sp>
      <p:sp>
        <p:nvSpPr>
          <p:cNvPr id="22" name="TextBox 34">
            <a:extLst>
              <a:ext uri="{FF2B5EF4-FFF2-40B4-BE49-F238E27FC236}">
                <a16:creationId xmlns:a16="http://schemas.microsoft.com/office/drawing/2014/main" id="{EF5648C7-D5A9-4370-BC83-2EF578F546FC}"/>
              </a:ext>
            </a:extLst>
          </p:cNvPr>
          <p:cNvSpPr txBox="1"/>
          <p:nvPr/>
        </p:nvSpPr>
        <p:spPr>
          <a:xfrm>
            <a:off x="7366052" y="3085666"/>
            <a:ext cx="3735086" cy="307777"/>
          </a:xfrm>
          <a:prstGeom prst="rect">
            <a:avLst/>
          </a:prstGeom>
          <a:solidFill>
            <a:schemeClr val="accent6"/>
          </a:solidFill>
          <a:ln>
            <a:solidFill>
              <a:schemeClr val="tx2">
                <a:lumMod val="60000"/>
                <a:lumOff val="40000"/>
              </a:schemeClr>
            </a:solidFill>
          </a:ln>
        </p:spPr>
        <p:txBody>
          <a:bodyPr wrap="square"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srgbClr val="002050"/>
                </a:solidFill>
                <a:effectLst/>
                <a:uLnTx/>
                <a:uFillTx/>
                <a:latin typeface="Segoe UI"/>
                <a:ea typeface="+mn-ea"/>
                <a:cs typeface="+mn-cs"/>
              </a:rPr>
              <a:t>Orchestrator Started</a:t>
            </a:r>
            <a:endParaRPr kumimoji="0" lang="en-GB" sz="1400" b="0" i="0" u="none" strike="noStrike" kern="1200" cap="none" spc="0" normalizeH="0" baseline="0" noProof="0" dirty="0">
              <a:ln>
                <a:noFill/>
              </a:ln>
              <a:solidFill>
                <a:srgbClr val="002050"/>
              </a:solidFill>
              <a:effectLst/>
              <a:uLnTx/>
              <a:uFillTx/>
              <a:latin typeface="Segoe UI"/>
              <a:ea typeface="+mn-ea"/>
              <a:cs typeface="+mn-cs"/>
            </a:endParaRPr>
          </a:p>
        </p:txBody>
      </p:sp>
      <p:sp>
        <p:nvSpPr>
          <p:cNvPr id="23" name="TextBox 36">
            <a:extLst>
              <a:ext uri="{FF2B5EF4-FFF2-40B4-BE49-F238E27FC236}">
                <a16:creationId xmlns:a16="http://schemas.microsoft.com/office/drawing/2014/main" id="{201F26AD-6F17-42F3-83FF-431BF43607F9}"/>
              </a:ext>
            </a:extLst>
          </p:cNvPr>
          <p:cNvSpPr txBox="1"/>
          <p:nvPr/>
        </p:nvSpPr>
        <p:spPr>
          <a:xfrm>
            <a:off x="7366052" y="3393443"/>
            <a:ext cx="3735086" cy="307777"/>
          </a:xfrm>
          <a:prstGeom prst="rect">
            <a:avLst/>
          </a:prstGeom>
          <a:solidFill>
            <a:schemeClr val="accent6"/>
          </a:solidFill>
          <a:ln>
            <a:solidFill>
              <a:schemeClr val="tx2">
                <a:lumMod val="60000"/>
                <a:lumOff val="40000"/>
              </a:schemeClr>
            </a:solidFill>
          </a:ln>
        </p:spPr>
        <p:txBody>
          <a:bodyPr wrap="square"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srgbClr val="002050"/>
                </a:solidFill>
                <a:effectLst/>
                <a:uLnTx/>
                <a:uFillTx/>
                <a:latin typeface="Segoe UI"/>
                <a:ea typeface="+mn-ea"/>
                <a:cs typeface="+mn-cs"/>
              </a:rPr>
              <a:t>Execution Started</a:t>
            </a:r>
            <a:endParaRPr kumimoji="0" lang="en-GB" sz="1400" b="0" i="0" u="none" strike="noStrike" kern="1200" cap="none" spc="0" normalizeH="0" baseline="0" noProof="0" dirty="0">
              <a:ln>
                <a:noFill/>
              </a:ln>
              <a:solidFill>
                <a:srgbClr val="002050"/>
              </a:solidFill>
              <a:effectLst/>
              <a:uLnTx/>
              <a:uFillTx/>
              <a:latin typeface="Segoe UI"/>
              <a:ea typeface="+mn-ea"/>
              <a:cs typeface="+mn-cs"/>
            </a:endParaRPr>
          </a:p>
        </p:txBody>
      </p:sp>
      <p:sp>
        <p:nvSpPr>
          <p:cNvPr id="24" name="TextBox 40">
            <a:extLst>
              <a:ext uri="{FF2B5EF4-FFF2-40B4-BE49-F238E27FC236}">
                <a16:creationId xmlns:a16="http://schemas.microsoft.com/office/drawing/2014/main" id="{F446AA43-5FE6-4F8F-9A5A-7FD18D59B929}"/>
              </a:ext>
            </a:extLst>
          </p:cNvPr>
          <p:cNvSpPr txBox="1"/>
          <p:nvPr/>
        </p:nvSpPr>
        <p:spPr>
          <a:xfrm>
            <a:off x="7366052" y="3701220"/>
            <a:ext cx="3735086" cy="307777"/>
          </a:xfrm>
          <a:prstGeom prst="rect">
            <a:avLst/>
          </a:prstGeom>
          <a:solidFill>
            <a:schemeClr val="accent6"/>
          </a:solidFill>
          <a:ln>
            <a:solidFill>
              <a:schemeClr val="tx2">
                <a:lumMod val="60000"/>
                <a:lumOff val="40000"/>
              </a:schemeClr>
            </a:solidFill>
          </a:ln>
        </p:spPr>
        <p:txBody>
          <a:bodyPr wrap="square"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srgbClr val="002050"/>
                </a:solidFill>
                <a:effectLst/>
                <a:uLnTx/>
                <a:uFillTx/>
                <a:latin typeface="Segoe UI"/>
                <a:ea typeface="+mn-ea"/>
                <a:cs typeface="+mn-cs"/>
              </a:rPr>
              <a:t>Task Scheduled, SayHello, "BRK3348"</a:t>
            </a:r>
            <a:endParaRPr kumimoji="0" lang="en-GB" sz="1400" b="0" i="0" u="none" strike="noStrike" kern="1200" cap="none" spc="0" normalizeH="0" baseline="0" noProof="0" dirty="0">
              <a:ln>
                <a:noFill/>
              </a:ln>
              <a:solidFill>
                <a:srgbClr val="002050"/>
              </a:solidFill>
              <a:effectLst/>
              <a:uLnTx/>
              <a:uFillTx/>
              <a:latin typeface="Segoe UI"/>
              <a:ea typeface="+mn-ea"/>
              <a:cs typeface="+mn-cs"/>
            </a:endParaRPr>
          </a:p>
        </p:txBody>
      </p:sp>
      <p:sp>
        <p:nvSpPr>
          <p:cNvPr id="25" name="TextBox 41">
            <a:extLst>
              <a:ext uri="{FF2B5EF4-FFF2-40B4-BE49-F238E27FC236}">
                <a16:creationId xmlns:a16="http://schemas.microsoft.com/office/drawing/2014/main" id="{59DA1659-F85F-4BEA-BAD7-13E948F6F573}"/>
              </a:ext>
            </a:extLst>
          </p:cNvPr>
          <p:cNvSpPr txBox="1"/>
          <p:nvPr/>
        </p:nvSpPr>
        <p:spPr>
          <a:xfrm>
            <a:off x="7366052" y="4008997"/>
            <a:ext cx="3735086" cy="307777"/>
          </a:xfrm>
          <a:prstGeom prst="rect">
            <a:avLst/>
          </a:prstGeom>
          <a:solidFill>
            <a:schemeClr val="accent6"/>
          </a:solidFill>
          <a:ln>
            <a:solidFill>
              <a:schemeClr val="tx2">
                <a:lumMod val="60000"/>
                <a:lumOff val="40000"/>
              </a:schemeClr>
            </a:solidFill>
          </a:ln>
        </p:spPr>
        <p:txBody>
          <a:bodyPr wrap="square"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srgbClr val="002050"/>
                </a:solidFill>
                <a:effectLst/>
                <a:uLnTx/>
                <a:uFillTx/>
                <a:latin typeface="Segoe UI"/>
                <a:ea typeface="+mn-ea"/>
                <a:cs typeface="+mn-cs"/>
              </a:rPr>
              <a:t>Orchestrator Completed</a:t>
            </a:r>
            <a:endParaRPr kumimoji="0" lang="en-GB" sz="1400" b="0" i="0" u="none" strike="noStrike" kern="1200" cap="none" spc="0" normalizeH="0" baseline="0" noProof="0" dirty="0">
              <a:ln>
                <a:noFill/>
              </a:ln>
              <a:solidFill>
                <a:srgbClr val="002050"/>
              </a:solidFill>
              <a:effectLst/>
              <a:uLnTx/>
              <a:uFillTx/>
              <a:latin typeface="Segoe UI"/>
              <a:ea typeface="+mn-ea"/>
              <a:cs typeface="+mn-cs"/>
            </a:endParaRPr>
          </a:p>
        </p:txBody>
      </p:sp>
      <p:sp>
        <p:nvSpPr>
          <p:cNvPr id="26" name="Arrow: Right 42">
            <a:extLst>
              <a:ext uri="{FF2B5EF4-FFF2-40B4-BE49-F238E27FC236}">
                <a16:creationId xmlns:a16="http://schemas.microsoft.com/office/drawing/2014/main" id="{3409BC79-85E7-460D-9CB3-C963CBF5EBAA}"/>
              </a:ext>
            </a:extLst>
          </p:cNvPr>
          <p:cNvSpPr/>
          <p:nvPr/>
        </p:nvSpPr>
        <p:spPr>
          <a:xfrm rot="5400000">
            <a:off x="5853181" y="4021566"/>
            <a:ext cx="431869" cy="352425"/>
          </a:xfrm>
          <a:prstGeom prst="rightArrow">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27" name="TextBox 43">
            <a:extLst>
              <a:ext uri="{FF2B5EF4-FFF2-40B4-BE49-F238E27FC236}">
                <a16:creationId xmlns:a16="http://schemas.microsoft.com/office/drawing/2014/main" id="{9996832E-4FA5-4A24-8894-8C12391F002C}"/>
              </a:ext>
            </a:extLst>
          </p:cNvPr>
          <p:cNvSpPr txBox="1"/>
          <p:nvPr/>
        </p:nvSpPr>
        <p:spPr>
          <a:xfrm>
            <a:off x="7366052" y="4316774"/>
            <a:ext cx="3735086" cy="307777"/>
          </a:xfrm>
          <a:prstGeom prst="rect">
            <a:avLst/>
          </a:prstGeom>
          <a:solidFill>
            <a:schemeClr val="accent6"/>
          </a:solidFill>
          <a:ln>
            <a:solidFill>
              <a:schemeClr val="tx2">
                <a:lumMod val="60000"/>
                <a:lumOff val="40000"/>
              </a:schemeClr>
            </a:solidFill>
          </a:ln>
        </p:spPr>
        <p:txBody>
          <a:bodyPr wrap="square"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srgbClr val="002050"/>
                </a:solidFill>
                <a:effectLst/>
                <a:uLnTx/>
                <a:uFillTx/>
                <a:latin typeface="Segoe UI"/>
                <a:ea typeface="+mn-ea"/>
                <a:cs typeface="+mn-cs"/>
              </a:rPr>
              <a:t>Task Completed, "Hello BRK3348!"</a:t>
            </a:r>
            <a:endParaRPr kumimoji="0" lang="en-GB" sz="1400" b="0" i="0" u="none" strike="noStrike" kern="1200" cap="none" spc="0" normalizeH="0" baseline="0" noProof="0" dirty="0">
              <a:ln>
                <a:noFill/>
              </a:ln>
              <a:solidFill>
                <a:srgbClr val="002050"/>
              </a:solidFill>
              <a:effectLst/>
              <a:uLnTx/>
              <a:uFillTx/>
              <a:latin typeface="Segoe UI"/>
              <a:ea typeface="+mn-ea"/>
              <a:cs typeface="+mn-cs"/>
            </a:endParaRPr>
          </a:p>
        </p:txBody>
      </p:sp>
      <p:sp>
        <p:nvSpPr>
          <p:cNvPr id="28" name="TextBox 44">
            <a:extLst>
              <a:ext uri="{FF2B5EF4-FFF2-40B4-BE49-F238E27FC236}">
                <a16:creationId xmlns:a16="http://schemas.microsoft.com/office/drawing/2014/main" id="{9FDD3616-4F8B-4C87-8ECC-CF5F6BCC3ADF}"/>
              </a:ext>
            </a:extLst>
          </p:cNvPr>
          <p:cNvSpPr txBox="1"/>
          <p:nvPr/>
        </p:nvSpPr>
        <p:spPr>
          <a:xfrm>
            <a:off x="7366052" y="4624551"/>
            <a:ext cx="3735086" cy="307777"/>
          </a:xfrm>
          <a:prstGeom prst="rect">
            <a:avLst/>
          </a:prstGeom>
          <a:solidFill>
            <a:schemeClr val="accent6"/>
          </a:solidFill>
          <a:ln>
            <a:solidFill>
              <a:schemeClr val="tx2">
                <a:lumMod val="60000"/>
                <a:lumOff val="40000"/>
              </a:schemeClr>
            </a:solidFill>
          </a:ln>
        </p:spPr>
        <p:txBody>
          <a:bodyPr wrap="square"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srgbClr val="002050"/>
                </a:solidFill>
                <a:effectLst/>
                <a:uLnTx/>
                <a:uFillTx/>
                <a:latin typeface="Segoe UI"/>
                <a:ea typeface="+mn-ea"/>
                <a:cs typeface="+mn-cs"/>
              </a:rPr>
              <a:t>Orchestrator Started</a:t>
            </a:r>
            <a:endParaRPr kumimoji="0" lang="en-GB" sz="1400" b="0" i="0" u="none" strike="noStrike" kern="1200" cap="none" spc="0" normalizeH="0" baseline="0" noProof="0" dirty="0">
              <a:ln>
                <a:noFill/>
              </a:ln>
              <a:solidFill>
                <a:srgbClr val="002050"/>
              </a:solidFill>
              <a:effectLst/>
              <a:uLnTx/>
              <a:uFillTx/>
              <a:latin typeface="Segoe UI"/>
              <a:ea typeface="+mn-ea"/>
              <a:cs typeface="+mn-cs"/>
            </a:endParaRPr>
          </a:p>
        </p:txBody>
      </p:sp>
      <p:sp>
        <p:nvSpPr>
          <p:cNvPr id="29" name="Rectangle 47">
            <a:extLst>
              <a:ext uri="{FF2B5EF4-FFF2-40B4-BE49-F238E27FC236}">
                <a16:creationId xmlns:a16="http://schemas.microsoft.com/office/drawing/2014/main" id="{0E03A7CD-96AE-48E4-85EB-70DA3B2782FC}"/>
              </a:ext>
            </a:extLst>
          </p:cNvPr>
          <p:cNvSpPr/>
          <p:nvPr/>
        </p:nvSpPr>
        <p:spPr>
          <a:xfrm>
            <a:off x="887762" y="1671778"/>
            <a:ext cx="10213376" cy="292894"/>
          </a:xfrm>
          <a:prstGeom prst="rect">
            <a:avLst/>
          </a:prstGeom>
          <a:solidFill>
            <a:schemeClr val="accent4">
              <a:alpha val="25000"/>
            </a:schemeClr>
          </a:solid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30" name="TextBox 48">
            <a:extLst>
              <a:ext uri="{FF2B5EF4-FFF2-40B4-BE49-F238E27FC236}">
                <a16:creationId xmlns:a16="http://schemas.microsoft.com/office/drawing/2014/main" id="{941DC040-4106-4B7B-B254-D177395DCE66}"/>
              </a:ext>
            </a:extLst>
          </p:cNvPr>
          <p:cNvSpPr txBox="1"/>
          <p:nvPr/>
        </p:nvSpPr>
        <p:spPr>
          <a:xfrm>
            <a:off x="7366051" y="4316773"/>
            <a:ext cx="3735085" cy="307777"/>
          </a:xfrm>
          <a:prstGeom prst="rect">
            <a:avLst/>
          </a:prstGeom>
          <a:solidFill>
            <a:schemeClr val="accent4">
              <a:alpha val="25000"/>
            </a:schemeClr>
          </a:solidFill>
          <a:ln w="31750">
            <a:solidFill>
              <a:schemeClr val="accent4"/>
            </a:solidFill>
          </a:ln>
        </p:spPr>
        <p:txBody>
          <a:bodyPr wrap="square"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002050"/>
              </a:solidFill>
              <a:effectLst/>
              <a:uLnTx/>
              <a:uFillTx/>
              <a:latin typeface="Segoe UI"/>
              <a:ea typeface="+mn-ea"/>
              <a:cs typeface="+mn-cs"/>
            </a:endParaRPr>
          </a:p>
        </p:txBody>
      </p:sp>
      <p:sp>
        <p:nvSpPr>
          <p:cNvPr id="31" name="Arrow: Right 49">
            <a:extLst>
              <a:ext uri="{FF2B5EF4-FFF2-40B4-BE49-F238E27FC236}">
                <a16:creationId xmlns:a16="http://schemas.microsoft.com/office/drawing/2014/main" id="{68DDDED8-FB1A-4980-A35B-081FB819BFB5}"/>
              </a:ext>
            </a:extLst>
          </p:cNvPr>
          <p:cNvSpPr/>
          <p:nvPr/>
        </p:nvSpPr>
        <p:spPr>
          <a:xfrm rot="5400000">
            <a:off x="2507088" y="4021565"/>
            <a:ext cx="431869" cy="352425"/>
          </a:xfrm>
          <a:prstGeom prst="rightArrow">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32" name="TextBox 52">
            <a:extLst>
              <a:ext uri="{FF2B5EF4-FFF2-40B4-BE49-F238E27FC236}">
                <a16:creationId xmlns:a16="http://schemas.microsoft.com/office/drawing/2014/main" id="{12E413D2-E7AD-465F-B904-F5799C9C7CE4}"/>
              </a:ext>
            </a:extLst>
          </p:cNvPr>
          <p:cNvSpPr txBox="1"/>
          <p:nvPr/>
        </p:nvSpPr>
        <p:spPr>
          <a:xfrm>
            <a:off x="7366052" y="4932328"/>
            <a:ext cx="3735086" cy="307777"/>
          </a:xfrm>
          <a:prstGeom prst="rect">
            <a:avLst/>
          </a:prstGeom>
          <a:solidFill>
            <a:schemeClr val="accent6"/>
          </a:solidFill>
          <a:ln>
            <a:solidFill>
              <a:schemeClr val="tx2">
                <a:lumMod val="60000"/>
                <a:lumOff val="40000"/>
              </a:schemeClr>
            </a:solidFill>
          </a:ln>
        </p:spPr>
        <p:txBody>
          <a:bodyPr wrap="square"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srgbClr val="002050"/>
                </a:solidFill>
                <a:effectLst/>
                <a:uLnTx/>
                <a:uFillTx/>
                <a:latin typeface="Segoe UI"/>
                <a:ea typeface="+mn-ea"/>
                <a:cs typeface="+mn-cs"/>
              </a:rPr>
              <a:t>Execution Completed, ["Hello BRK3348!"]</a:t>
            </a:r>
            <a:endParaRPr kumimoji="0" lang="en-GB" sz="1400" b="0" i="0" u="none" strike="noStrike" kern="1200" cap="none" spc="0" normalizeH="0" baseline="0" noProof="0" dirty="0">
              <a:ln>
                <a:noFill/>
              </a:ln>
              <a:solidFill>
                <a:srgbClr val="002050"/>
              </a:solidFill>
              <a:effectLst/>
              <a:uLnTx/>
              <a:uFillTx/>
              <a:latin typeface="Segoe UI"/>
              <a:ea typeface="+mn-ea"/>
              <a:cs typeface="+mn-cs"/>
            </a:endParaRPr>
          </a:p>
        </p:txBody>
      </p:sp>
      <p:sp>
        <p:nvSpPr>
          <p:cNvPr id="33" name="TextBox 53">
            <a:extLst>
              <a:ext uri="{FF2B5EF4-FFF2-40B4-BE49-F238E27FC236}">
                <a16:creationId xmlns:a16="http://schemas.microsoft.com/office/drawing/2014/main" id="{92CD770F-DE59-49FE-84AF-E292331FCBF2}"/>
              </a:ext>
            </a:extLst>
          </p:cNvPr>
          <p:cNvSpPr txBox="1"/>
          <p:nvPr/>
        </p:nvSpPr>
        <p:spPr>
          <a:xfrm>
            <a:off x="7366052" y="5240105"/>
            <a:ext cx="3735086" cy="307777"/>
          </a:xfrm>
          <a:prstGeom prst="rect">
            <a:avLst/>
          </a:prstGeom>
          <a:solidFill>
            <a:schemeClr val="accent6"/>
          </a:solidFill>
          <a:ln>
            <a:solidFill>
              <a:schemeClr val="tx2">
                <a:lumMod val="60000"/>
                <a:lumOff val="40000"/>
              </a:schemeClr>
            </a:solidFill>
          </a:ln>
        </p:spPr>
        <p:txBody>
          <a:bodyPr wrap="square"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srgbClr val="002050"/>
                </a:solidFill>
                <a:effectLst/>
                <a:uLnTx/>
                <a:uFillTx/>
                <a:latin typeface="Segoe UI"/>
                <a:ea typeface="+mn-ea"/>
                <a:cs typeface="+mn-cs"/>
              </a:rPr>
              <a:t>Orchestrator Completed</a:t>
            </a:r>
            <a:endParaRPr kumimoji="0" lang="en-GB" sz="1400" b="0" i="0" u="none" strike="noStrike" kern="1200" cap="none" spc="0" normalizeH="0" baseline="0" noProof="0" dirty="0">
              <a:ln>
                <a:noFill/>
              </a:ln>
              <a:solidFill>
                <a:srgbClr val="002050"/>
              </a:solidFill>
              <a:effectLst/>
              <a:uLnTx/>
              <a:uFillTx/>
              <a:latin typeface="Segoe UI"/>
              <a:ea typeface="+mn-ea"/>
              <a:cs typeface="+mn-cs"/>
            </a:endParaRPr>
          </a:p>
        </p:txBody>
      </p:sp>
      <p:sp>
        <p:nvSpPr>
          <p:cNvPr id="34" name="TextBox 1">
            <a:extLst>
              <a:ext uri="{FF2B5EF4-FFF2-40B4-BE49-F238E27FC236}">
                <a16:creationId xmlns:a16="http://schemas.microsoft.com/office/drawing/2014/main" id="{F0FF0FEB-EB8B-4192-8D05-D44B903D27EE}"/>
              </a:ext>
            </a:extLst>
          </p:cNvPr>
          <p:cNvSpPr txBox="1"/>
          <p:nvPr/>
        </p:nvSpPr>
        <p:spPr>
          <a:xfrm>
            <a:off x="7366052" y="2716334"/>
            <a:ext cx="1502976" cy="369332"/>
          </a:xfrm>
          <a:prstGeom prst="rect">
            <a:avLst/>
          </a:prstGeom>
          <a:noFill/>
        </p:spPr>
        <p:txBody>
          <a:bodyPr wrap="none"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2050"/>
                </a:solidFill>
                <a:effectLst/>
                <a:uLnTx/>
                <a:uFillTx/>
                <a:latin typeface="Segoe UI"/>
                <a:ea typeface="+mn-ea"/>
                <a:cs typeface="+mn-cs"/>
              </a:rPr>
              <a:t>History Table</a:t>
            </a:r>
            <a:endParaRPr kumimoji="0" lang="en-GB" sz="1800" b="0" i="0" u="none" strike="noStrike" kern="1200" cap="none" spc="0" normalizeH="0" baseline="0" noProof="0" dirty="0">
              <a:ln>
                <a:noFill/>
              </a:ln>
              <a:solidFill>
                <a:srgbClr val="002050"/>
              </a:solidFill>
              <a:effectLst/>
              <a:uLnTx/>
              <a:uFillTx/>
              <a:latin typeface="Segoe UI"/>
              <a:ea typeface="+mn-ea"/>
              <a:cs typeface="+mn-cs"/>
            </a:endParaRPr>
          </a:p>
        </p:txBody>
      </p:sp>
    </p:spTree>
    <p:extLst>
      <p:ext uri="{BB962C8B-B14F-4D97-AF65-F5344CB8AC3E}">
        <p14:creationId xmlns:p14="http://schemas.microsoft.com/office/powerpoint/2010/main" val="25797835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D0560A-6F33-4E0E-9498-E624B15F8A5A}"/>
              </a:ext>
            </a:extLst>
          </p:cNvPr>
          <p:cNvSpPr>
            <a:spLocks noGrp="1"/>
          </p:cNvSpPr>
          <p:nvPr>
            <p:ph type="title"/>
          </p:nvPr>
        </p:nvSpPr>
        <p:spPr/>
        <p:txBody>
          <a:bodyPr/>
          <a:lstStyle/>
          <a:p>
            <a:r>
              <a:rPr lang="en-GB" altLang="zh-CN"/>
              <a:t>Available Tools of Azure Functions</a:t>
            </a:r>
            <a:endParaRPr lang="en-GB" altLang="zh-CN" dirty="0"/>
          </a:p>
        </p:txBody>
      </p:sp>
      <p:sp>
        <p:nvSpPr>
          <p:cNvPr id="4" name="灯片编号占位符 3">
            <a:extLst>
              <a:ext uri="{FF2B5EF4-FFF2-40B4-BE49-F238E27FC236}">
                <a16:creationId xmlns:a16="http://schemas.microsoft.com/office/drawing/2014/main" id="{55CDF89A-1D7F-4E73-AF78-87A35E76BF9C}"/>
              </a:ext>
            </a:extLst>
          </p:cNvPr>
          <p:cNvSpPr>
            <a:spLocks noGrp="1"/>
          </p:cNvSpPr>
          <p:nvPr>
            <p:ph type="sldNum" sz="quarter" idx="12"/>
          </p:nvPr>
        </p:nvSpPr>
        <p:spPr/>
        <p:txBody>
          <a:bodyPr/>
          <a:lstStyle/>
          <a:p>
            <a:fld id="{5BA07366-CB75-4AA8-9E5B-928B849F427C}" type="slidenum">
              <a:rPr lang="en-GB" smtClean="0"/>
              <a:t>36</a:t>
            </a:fld>
            <a:endParaRPr lang="en-GB" dirty="0"/>
          </a:p>
        </p:txBody>
      </p:sp>
      <p:grpSp>
        <p:nvGrpSpPr>
          <p:cNvPr id="5" name="Group 5">
            <a:extLst>
              <a:ext uri="{FF2B5EF4-FFF2-40B4-BE49-F238E27FC236}">
                <a16:creationId xmlns:a16="http://schemas.microsoft.com/office/drawing/2014/main" id="{C34953CD-9DFC-A84E-9777-D1BD025BD05F}"/>
              </a:ext>
            </a:extLst>
          </p:cNvPr>
          <p:cNvGrpSpPr/>
          <p:nvPr/>
        </p:nvGrpSpPr>
        <p:grpSpPr>
          <a:xfrm>
            <a:off x="163642" y="1080376"/>
            <a:ext cx="2800027" cy="5426189"/>
            <a:chOff x="318952" y="1390389"/>
            <a:chExt cx="2800027" cy="5426189"/>
          </a:xfrm>
        </p:grpSpPr>
        <p:grpSp>
          <p:nvGrpSpPr>
            <p:cNvPr id="21" name="Group 7">
              <a:extLst>
                <a:ext uri="{FF2B5EF4-FFF2-40B4-BE49-F238E27FC236}">
                  <a16:creationId xmlns:a16="http://schemas.microsoft.com/office/drawing/2014/main" id="{99CC0CD3-6925-43DE-A03A-F2BDD7FC6E58}"/>
                </a:ext>
              </a:extLst>
            </p:cNvPr>
            <p:cNvGrpSpPr/>
            <p:nvPr/>
          </p:nvGrpSpPr>
          <p:grpSpPr>
            <a:xfrm>
              <a:off x="318952" y="1390389"/>
              <a:ext cx="2800027" cy="5223354"/>
              <a:chOff x="538159" y="1446756"/>
              <a:chExt cx="2273934" cy="5223354"/>
            </a:xfrm>
            <a:solidFill>
              <a:schemeClr val="bg2">
                <a:lumMod val="90000"/>
              </a:schemeClr>
            </a:solidFill>
          </p:grpSpPr>
          <p:sp>
            <p:nvSpPr>
              <p:cNvPr id="23" name="Rectangle 6">
                <a:extLst>
                  <a:ext uri="{FF2B5EF4-FFF2-40B4-BE49-F238E27FC236}">
                    <a16:creationId xmlns:a16="http://schemas.microsoft.com/office/drawing/2014/main" id="{76F5F593-F254-489A-A873-14F0CB643FA8}"/>
                  </a:ext>
                </a:extLst>
              </p:cNvPr>
              <p:cNvSpPr/>
              <p:nvPr/>
            </p:nvSpPr>
            <p:spPr bwMode="auto">
              <a:xfrm>
                <a:off x="538159" y="1446756"/>
                <a:ext cx="2273934" cy="5223354"/>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24" name="TextBox 4">
                <a:extLst>
                  <a:ext uri="{FF2B5EF4-FFF2-40B4-BE49-F238E27FC236}">
                    <a16:creationId xmlns:a16="http://schemas.microsoft.com/office/drawing/2014/main" id="{23C8272F-3040-422C-A859-576BEB4E5C0C}"/>
                  </a:ext>
                </a:extLst>
              </p:cNvPr>
              <p:cNvSpPr txBox="1"/>
              <p:nvPr/>
            </p:nvSpPr>
            <p:spPr>
              <a:xfrm>
                <a:off x="795173" y="1629264"/>
                <a:ext cx="1759906" cy="307777"/>
              </a:xfrm>
              <a:prstGeom prst="rect">
                <a:avLst/>
              </a:prstGeom>
              <a:grp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Local Tools</a:t>
                </a:r>
                <a:endParaRPr kumimoji="0" lang="en-GB" sz="20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grpSp>
        <p:sp>
          <p:nvSpPr>
            <p:cNvPr id="22" name="TextBox 26">
              <a:extLst>
                <a:ext uri="{FF2B5EF4-FFF2-40B4-BE49-F238E27FC236}">
                  <a16:creationId xmlns:a16="http://schemas.microsoft.com/office/drawing/2014/main" id="{ACEF599C-1B8D-4D62-ADD2-48C18A26818A}"/>
                </a:ext>
              </a:extLst>
            </p:cNvPr>
            <p:cNvSpPr txBox="1"/>
            <p:nvPr/>
          </p:nvSpPr>
          <p:spPr>
            <a:xfrm>
              <a:off x="407096" y="2292263"/>
              <a:ext cx="2642992" cy="4524315"/>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gradFill>
                    <a:gsLst>
                      <a:gs pos="2917">
                        <a:srgbClr val="1A1A1A"/>
                      </a:gs>
                      <a:gs pos="30000">
                        <a:srgbClr val="1A1A1A"/>
                      </a:gs>
                    </a:gsLst>
                    <a:lin ang="5400000" scaled="0"/>
                  </a:gradFill>
                  <a:effectLst/>
                  <a:uLnTx/>
                  <a:uFillTx/>
                  <a:latin typeface="Segoe UI Light" panose="020B0502040204020203" pitchFamily="34" charset="0"/>
                  <a:ea typeface="+mn-ea"/>
                  <a:cs typeface="Segoe UI Light" panose="020B0502040204020203" pitchFamily="34" charset="0"/>
                </a:rPr>
                <a:t>Quickly publish to production</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gradFill>
                  <a:gsLst>
                    <a:gs pos="2917">
                      <a:srgbClr val="1A1A1A"/>
                    </a:gs>
                    <a:gs pos="30000">
                      <a:srgbClr val="1A1A1A"/>
                    </a:gs>
                  </a:gsLst>
                  <a:lin ang="5400000" scaled="0"/>
                </a:gradFill>
                <a:effectLst/>
                <a:uLnTx/>
                <a:uFillTx/>
                <a:latin typeface="Segoe UI Light" panose="020B0502040204020203" pitchFamily="34" charset="0"/>
                <a:ea typeface="+mn-ea"/>
                <a:cs typeface="Segoe UI Light" panose="020B0502040204020203" pitchFamily="34" charset="0"/>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Best Suited – </a:t>
              </a:r>
              <a:r>
                <a:rPr kumimoji="0" lang="en-GB" sz="2000" b="0" i="0" u="none" strike="noStrike" kern="1200" cap="none" spc="0" normalizeH="0" baseline="0" noProof="0">
                  <a:ln>
                    <a:noFill/>
                  </a:ln>
                  <a:gradFill>
                    <a:gsLst>
                      <a:gs pos="2917">
                        <a:srgbClr val="1A1A1A"/>
                      </a:gs>
                      <a:gs pos="30000">
                        <a:srgbClr val="1A1A1A"/>
                      </a:gs>
                    </a:gsLst>
                    <a:lin ang="5400000" scaled="0"/>
                  </a:gradFill>
                  <a:effectLst/>
                  <a:uLnTx/>
                  <a:uFillTx/>
                  <a:latin typeface="Segoe UI Light" panose="020B0502040204020203" pitchFamily="34" charset="0"/>
                  <a:ea typeface="+mn-ea"/>
                  <a:cs typeface="Segoe UI Light" panose="020B0502040204020203" pitchFamily="34" charset="0"/>
                </a:rPr>
                <a:t>Quickly validate code works in the cloud</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a:ln>
                  <a:noFill/>
                </a:ln>
                <a:gradFill>
                  <a:gsLst>
                    <a:gs pos="2917">
                      <a:srgbClr val="1A1A1A"/>
                    </a:gs>
                    <a:gs pos="30000">
                      <a:srgbClr val="1A1A1A"/>
                    </a:gs>
                  </a:gsLst>
                  <a:lin ang="5400000" scaled="0"/>
                </a:gradFill>
                <a:effectLst/>
                <a:uLnTx/>
                <a:uFillTx/>
                <a:latin typeface="Segoe UI Light" panose="020B0502040204020203" pitchFamily="34" charset="0"/>
                <a:ea typeface="+mn-ea"/>
                <a:cs typeface="Segoe UI Light" panose="020B0502040204020203" pitchFamily="34" charset="0"/>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Watch out – </a:t>
              </a:r>
              <a:r>
                <a:rPr kumimoji="0" lang="en-GB" sz="2000" b="0" i="0" u="none" strike="noStrike" kern="1200" cap="none" spc="0" normalizeH="0" baseline="0" noProof="0">
                  <a:ln>
                    <a:noFill/>
                  </a:ln>
                  <a:gradFill>
                    <a:gsLst>
                      <a:gs pos="2917">
                        <a:srgbClr val="1A1A1A"/>
                      </a:gs>
                      <a:gs pos="30000">
                        <a:srgbClr val="1A1A1A"/>
                      </a:gs>
                    </a:gsLst>
                    <a:lin ang="5400000" scaled="0"/>
                  </a:gradFill>
                  <a:effectLst/>
                  <a:uLnTx/>
                  <a:uFillTx/>
                  <a:latin typeface="Segoe UI Light" panose="020B0502040204020203" pitchFamily="34" charset="0"/>
                  <a:ea typeface="+mn-ea"/>
                  <a:cs typeface="Segoe UI Light" panose="020B0502040204020203" pitchFamily="34" charset="0"/>
                </a:rPr>
                <a:t>“Friends don’t let friend right-click publish”</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a:ln>
                  <a:noFill/>
                </a:ln>
                <a:gradFill>
                  <a:gsLst>
                    <a:gs pos="2917">
                      <a:srgbClr val="1A1A1A"/>
                    </a:gs>
                    <a:gs pos="30000">
                      <a:srgbClr val="1A1A1A"/>
                    </a:gs>
                  </a:gsLst>
                  <a:lin ang="5400000" scaled="0"/>
                </a:gradFill>
                <a:effectLst/>
                <a:uLnTx/>
                <a:uFillTx/>
                <a:latin typeface="Segoe UI Light" panose="020B0502040204020203" pitchFamily="34" charset="0"/>
                <a:ea typeface="+mn-ea"/>
                <a:cs typeface="Segoe UI Light" panose="020B0502040204020203" pitchFamily="34" charset="0"/>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Tip – </a:t>
              </a:r>
              <a:r>
                <a:rPr kumimoji="0" lang="en-GB" sz="2000" b="0" i="0" u="none" strike="noStrike" kern="1200" cap="none" spc="0" normalizeH="0" baseline="0" noProof="0">
                  <a:ln>
                    <a:noFill/>
                  </a:ln>
                  <a:gradFill>
                    <a:gsLst>
                      <a:gs pos="2917">
                        <a:srgbClr val="1A1A1A"/>
                      </a:gs>
                      <a:gs pos="30000">
                        <a:srgbClr val="1A1A1A"/>
                      </a:gs>
                    </a:gsLst>
                    <a:lin ang="5400000" scaled="0"/>
                  </a:gradFill>
                  <a:effectLst/>
                  <a:uLnTx/>
                  <a:uFillTx/>
                  <a:latin typeface="Segoe UI Light" panose="020B0502040204020203" pitchFamily="34" charset="0"/>
                  <a:ea typeface="+mn-ea"/>
                  <a:cs typeface="Segoe UI Light" panose="020B0502040204020203" pitchFamily="34" charset="0"/>
                </a:rPr>
                <a:t>Use the ‘run from package’ feature</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a:ln>
                  <a:noFill/>
                </a:ln>
                <a:gradFill>
                  <a:gsLst>
                    <a:gs pos="2917">
                      <a:srgbClr val="1A1A1A"/>
                    </a:gs>
                    <a:gs pos="30000">
                      <a:srgbClr val="1A1A1A"/>
                    </a:gs>
                  </a:gsLst>
                  <a:lin ang="5400000" scaled="0"/>
                </a:gradFill>
                <a:effectLst/>
                <a:uLnTx/>
                <a:uFillTx/>
                <a:latin typeface="Segoe UI Light" panose="020B0502040204020203" pitchFamily="34" charset="0"/>
                <a:ea typeface="+mn-ea"/>
                <a:cs typeface="Segoe UI Light" panose="020B0502040204020203" pitchFamily="34" charset="0"/>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grpSp>
      <p:grpSp>
        <p:nvGrpSpPr>
          <p:cNvPr id="6" name="Group 2">
            <a:extLst>
              <a:ext uri="{FF2B5EF4-FFF2-40B4-BE49-F238E27FC236}">
                <a16:creationId xmlns:a16="http://schemas.microsoft.com/office/drawing/2014/main" id="{070C8727-738D-D849-8FAA-BBB3BFA38B44}"/>
              </a:ext>
            </a:extLst>
          </p:cNvPr>
          <p:cNvGrpSpPr/>
          <p:nvPr/>
        </p:nvGrpSpPr>
        <p:grpSpPr>
          <a:xfrm>
            <a:off x="6029540" y="1080376"/>
            <a:ext cx="2800027" cy="5426189"/>
            <a:chOff x="3233341" y="1390389"/>
            <a:chExt cx="2800027" cy="5426189"/>
          </a:xfrm>
        </p:grpSpPr>
        <p:grpSp>
          <p:nvGrpSpPr>
            <p:cNvPr id="17" name="Group 17">
              <a:extLst>
                <a:ext uri="{FF2B5EF4-FFF2-40B4-BE49-F238E27FC236}">
                  <a16:creationId xmlns:a16="http://schemas.microsoft.com/office/drawing/2014/main" id="{8B2EF28B-51FE-4421-AAD3-A433E61817DD}"/>
                </a:ext>
              </a:extLst>
            </p:cNvPr>
            <p:cNvGrpSpPr/>
            <p:nvPr/>
          </p:nvGrpSpPr>
          <p:grpSpPr>
            <a:xfrm>
              <a:off x="3233341" y="1390389"/>
              <a:ext cx="2800027" cy="5223354"/>
              <a:chOff x="538159" y="1446756"/>
              <a:chExt cx="2273934" cy="5223354"/>
            </a:xfrm>
            <a:solidFill>
              <a:schemeClr val="accent1">
                <a:lumMod val="20000"/>
                <a:lumOff val="80000"/>
              </a:schemeClr>
            </a:solidFill>
          </p:grpSpPr>
          <p:sp>
            <p:nvSpPr>
              <p:cNvPr id="19" name="Rectangle 18">
                <a:extLst>
                  <a:ext uri="{FF2B5EF4-FFF2-40B4-BE49-F238E27FC236}">
                    <a16:creationId xmlns:a16="http://schemas.microsoft.com/office/drawing/2014/main" id="{0A9A13BE-69E9-49A6-94D1-70FC7C782791}"/>
                  </a:ext>
                </a:extLst>
              </p:cNvPr>
              <p:cNvSpPr/>
              <p:nvPr/>
            </p:nvSpPr>
            <p:spPr bwMode="auto">
              <a:xfrm>
                <a:off x="538159" y="1446756"/>
                <a:ext cx="2273934" cy="5223354"/>
              </a:xfrm>
              <a:prstGeom prst="rect">
                <a:avLst/>
              </a:prstGeom>
              <a:solidFill>
                <a:schemeClr val="accent3">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20" name="TextBox 19">
                <a:extLst>
                  <a:ext uri="{FF2B5EF4-FFF2-40B4-BE49-F238E27FC236}">
                    <a16:creationId xmlns:a16="http://schemas.microsoft.com/office/drawing/2014/main" id="{4F4CD61F-D926-4719-A26E-29C279DD62DC}"/>
                  </a:ext>
                </a:extLst>
              </p:cNvPr>
              <p:cNvSpPr txBox="1"/>
              <p:nvPr/>
            </p:nvSpPr>
            <p:spPr>
              <a:xfrm>
                <a:off x="795173" y="1629264"/>
                <a:ext cx="1759906" cy="307777"/>
              </a:xfrm>
              <a:prstGeom prst="rect">
                <a:avLst/>
              </a:prstGeom>
              <a:solidFill>
                <a:schemeClr val="accent3">
                  <a:lumMod val="20000"/>
                  <a:lumOff val="80000"/>
                </a:schemeClr>
              </a:solid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Azure DevOps</a:t>
                </a:r>
                <a:endParaRPr kumimoji="0" lang="en-GB" sz="20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grpSp>
        <p:sp>
          <p:nvSpPr>
            <p:cNvPr id="18" name="TextBox 30">
              <a:extLst>
                <a:ext uri="{FF2B5EF4-FFF2-40B4-BE49-F238E27FC236}">
                  <a16:creationId xmlns:a16="http://schemas.microsoft.com/office/drawing/2014/main" id="{50F9A0FA-E729-4020-917C-8D54CB3BDFAD}"/>
                </a:ext>
              </a:extLst>
            </p:cNvPr>
            <p:cNvSpPr txBox="1"/>
            <p:nvPr/>
          </p:nvSpPr>
          <p:spPr>
            <a:xfrm>
              <a:off x="3311858" y="2292263"/>
              <a:ext cx="2642992" cy="4524315"/>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gradFill>
                    <a:gsLst>
                      <a:gs pos="2917">
                        <a:srgbClr val="1A1A1A"/>
                      </a:gs>
                      <a:gs pos="30000">
                        <a:srgbClr val="1A1A1A"/>
                      </a:gs>
                    </a:gsLst>
                    <a:lin ang="5400000" scaled="0"/>
                  </a:gradFill>
                  <a:effectLst/>
                  <a:uLnTx/>
                  <a:uFillTx/>
                  <a:latin typeface="Segoe UI Light" panose="020B0502040204020203" pitchFamily="34" charset="0"/>
                  <a:ea typeface="+mn-ea"/>
                  <a:cs typeface="Segoe UI Light" panose="020B0502040204020203" pitchFamily="34" charset="0"/>
                </a:rPr>
                <a:t>Fully managed CI/CD</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gradFill>
                  <a:gsLst>
                    <a:gs pos="2917">
                      <a:srgbClr val="1A1A1A"/>
                    </a:gs>
                    <a:gs pos="30000">
                      <a:srgbClr val="1A1A1A"/>
                    </a:gs>
                  </a:gsLst>
                  <a:lin ang="5400000" scaled="0"/>
                </a:gradFill>
                <a:effectLst/>
                <a:uLnTx/>
                <a:uFillTx/>
                <a:latin typeface="Segoe UI Light" panose="020B0502040204020203" pitchFamily="34" charset="0"/>
                <a:ea typeface="+mn-ea"/>
                <a:cs typeface="Segoe UI Light" panose="020B0502040204020203" pitchFamily="34" charset="0"/>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gradFill>
                  <a:gsLst>
                    <a:gs pos="2917">
                      <a:srgbClr val="1A1A1A"/>
                    </a:gs>
                    <a:gs pos="30000">
                      <a:srgbClr val="1A1A1A"/>
                    </a:gs>
                  </a:gsLst>
                  <a:lin ang="5400000" scaled="0"/>
                </a:gradFill>
                <a:effectLst/>
                <a:uLnTx/>
                <a:uFillTx/>
                <a:latin typeface="Segoe UI Light" panose="020B0502040204020203" pitchFamily="34" charset="0"/>
                <a:ea typeface="+mn-ea"/>
                <a:cs typeface="Segoe UI Light" panose="020B0502040204020203" pitchFamily="34" charset="0"/>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Best Suited – </a:t>
              </a:r>
              <a:r>
                <a:rPr kumimoji="0" lang="en-GB" sz="2000" b="0" i="0" u="none" strike="noStrike" kern="1200" cap="none" spc="0" normalizeH="0" baseline="0" noProof="0">
                  <a:ln>
                    <a:noFill/>
                  </a:ln>
                  <a:gradFill>
                    <a:gsLst>
                      <a:gs pos="2917">
                        <a:srgbClr val="1A1A1A"/>
                      </a:gs>
                      <a:gs pos="30000">
                        <a:srgbClr val="1A1A1A"/>
                      </a:gs>
                    </a:gsLst>
                    <a:lin ang="5400000" scaled="0"/>
                  </a:gradFill>
                  <a:effectLst/>
                  <a:uLnTx/>
                  <a:uFillTx/>
                  <a:latin typeface="Segoe UI Light" panose="020B0502040204020203" pitchFamily="34" charset="0"/>
                  <a:ea typeface="+mn-ea"/>
                  <a:cs typeface="Segoe UI Light" panose="020B0502040204020203" pitchFamily="34" charset="0"/>
                </a:rPr>
                <a:t>Production CI/CD with various environments</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a:ln>
                  <a:noFill/>
                </a:ln>
                <a:gradFill>
                  <a:gsLst>
                    <a:gs pos="2917">
                      <a:srgbClr val="1A1A1A"/>
                    </a:gs>
                    <a:gs pos="30000">
                      <a:srgbClr val="1A1A1A"/>
                    </a:gs>
                  </a:gsLst>
                  <a:lin ang="5400000" scaled="0"/>
                </a:gradFill>
                <a:effectLst/>
                <a:uLnTx/>
                <a:uFillTx/>
                <a:latin typeface="Segoe UI Light" panose="020B0502040204020203" pitchFamily="34" charset="0"/>
                <a:ea typeface="+mn-ea"/>
                <a:cs typeface="Segoe UI Light" panose="020B0502040204020203" pitchFamily="34" charset="0"/>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Watch out – </a:t>
              </a:r>
              <a:r>
                <a:rPr kumimoji="0" lang="en-GB" sz="2000" b="0" i="0" u="none" strike="noStrike" kern="1200" cap="none" spc="0" normalizeH="0" baseline="0" noProof="0">
                  <a:ln>
                    <a:noFill/>
                  </a:ln>
                  <a:gradFill>
                    <a:gsLst>
                      <a:gs pos="2917">
                        <a:srgbClr val="1A1A1A"/>
                      </a:gs>
                      <a:gs pos="30000">
                        <a:srgbClr val="1A1A1A"/>
                      </a:gs>
                    </a:gsLst>
                    <a:lin ang="5400000" scaled="0"/>
                  </a:gradFill>
                  <a:effectLst/>
                  <a:uLnTx/>
                  <a:uFillTx/>
                  <a:latin typeface="Segoe UI Light" panose="020B0502040204020203" pitchFamily="34" charset="0"/>
                  <a:ea typeface="+mn-ea"/>
                  <a:cs typeface="Segoe UI Light" panose="020B0502040204020203" pitchFamily="34" charset="0"/>
                </a:rPr>
                <a:t>Web Deploy vs Run from Package</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a:ln>
                  <a:noFill/>
                </a:ln>
                <a:gradFill>
                  <a:gsLst>
                    <a:gs pos="2917">
                      <a:srgbClr val="1A1A1A"/>
                    </a:gs>
                    <a:gs pos="30000">
                      <a:srgbClr val="1A1A1A"/>
                    </a:gs>
                  </a:gsLst>
                  <a:lin ang="5400000" scaled="0"/>
                </a:gradFill>
                <a:effectLst/>
                <a:uLnTx/>
                <a:uFillTx/>
                <a:latin typeface="Segoe UI Light" panose="020B0502040204020203" pitchFamily="34" charset="0"/>
                <a:ea typeface="+mn-ea"/>
                <a:cs typeface="Segoe UI Light" panose="020B0502040204020203" pitchFamily="34" charset="0"/>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Tip – </a:t>
              </a:r>
              <a:r>
                <a:rPr kumimoji="0" lang="en-GB" sz="2000" b="0" i="0" u="none" strike="noStrike" kern="1200" cap="none" spc="0" normalizeH="0" baseline="0" noProof="0">
                  <a:ln>
                    <a:noFill/>
                  </a:ln>
                  <a:gradFill>
                    <a:gsLst>
                      <a:gs pos="2917">
                        <a:srgbClr val="1A1A1A"/>
                      </a:gs>
                      <a:gs pos="30000">
                        <a:srgbClr val="1A1A1A"/>
                      </a:gs>
                    </a:gsLst>
                    <a:lin ang="5400000" scaled="0"/>
                  </a:gradFill>
                  <a:effectLst/>
                  <a:uLnTx/>
                  <a:uFillTx/>
                  <a:latin typeface="Segoe UI Light" panose="020B0502040204020203" pitchFamily="34" charset="0"/>
                  <a:ea typeface="+mn-ea"/>
                  <a:cs typeface="Segoe UI Light" panose="020B0502040204020203" pitchFamily="34" charset="0"/>
                </a:rPr>
                <a:t>Can call functions as release gates</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a:ln>
                  <a:noFill/>
                </a:ln>
                <a:gradFill>
                  <a:gsLst>
                    <a:gs pos="2917">
                      <a:srgbClr val="1A1A1A"/>
                    </a:gs>
                    <a:gs pos="30000">
                      <a:srgbClr val="1A1A1A"/>
                    </a:gs>
                  </a:gsLst>
                  <a:lin ang="5400000" scaled="0"/>
                </a:gradFill>
                <a:effectLst/>
                <a:uLnTx/>
                <a:uFillTx/>
                <a:latin typeface="Segoe UI Light" panose="020B0502040204020203" pitchFamily="34" charset="0"/>
                <a:ea typeface="+mn-ea"/>
                <a:cs typeface="Segoe UI Light" panose="020B0502040204020203" pitchFamily="34" charset="0"/>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grpSp>
      <p:grpSp>
        <p:nvGrpSpPr>
          <p:cNvPr id="7" name="Group 3">
            <a:extLst>
              <a:ext uri="{FF2B5EF4-FFF2-40B4-BE49-F238E27FC236}">
                <a16:creationId xmlns:a16="http://schemas.microsoft.com/office/drawing/2014/main" id="{F1B027E7-5285-C34A-8DE9-663A185397B2}"/>
              </a:ext>
            </a:extLst>
          </p:cNvPr>
          <p:cNvGrpSpPr/>
          <p:nvPr/>
        </p:nvGrpSpPr>
        <p:grpSpPr>
          <a:xfrm>
            <a:off x="3096591" y="1080376"/>
            <a:ext cx="2800027" cy="5733966"/>
            <a:chOff x="6147730" y="1390389"/>
            <a:chExt cx="2800027" cy="5733966"/>
          </a:xfrm>
        </p:grpSpPr>
        <p:grpSp>
          <p:nvGrpSpPr>
            <p:cNvPr id="13" name="Group 20">
              <a:extLst>
                <a:ext uri="{FF2B5EF4-FFF2-40B4-BE49-F238E27FC236}">
                  <a16:creationId xmlns:a16="http://schemas.microsoft.com/office/drawing/2014/main" id="{66EBD244-505B-43B9-9DE0-FA16110D2B96}"/>
                </a:ext>
              </a:extLst>
            </p:cNvPr>
            <p:cNvGrpSpPr/>
            <p:nvPr/>
          </p:nvGrpSpPr>
          <p:grpSpPr>
            <a:xfrm>
              <a:off x="6147730" y="1390389"/>
              <a:ext cx="2800027" cy="5223354"/>
              <a:chOff x="538159" y="1446756"/>
              <a:chExt cx="2273934" cy="5223354"/>
            </a:xfrm>
            <a:solidFill>
              <a:schemeClr val="accent3">
                <a:lumMod val="20000"/>
                <a:lumOff val="80000"/>
              </a:schemeClr>
            </a:solidFill>
          </p:grpSpPr>
          <p:sp>
            <p:nvSpPr>
              <p:cNvPr id="15" name="Rectangle 21">
                <a:extLst>
                  <a:ext uri="{FF2B5EF4-FFF2-40B4-BE49-F238E27FC236}">
                    <a16:creationId xmlns:a16="http://schemas.microsoft.com/office/drawing/2014/main" id="{57F9991F-422F-4424-A97E-6287CB44F505}"/>
                  </a:ext>
                </a:extLst>
              </p:cNvPr>
              <p:cNvSpPr/>
              <p:nvPr/>
            </p:nvSpPr>
            <p:spPr bwMode="auto">
              <a:xfrm>
                <a:off x="538159" y="1446756"/>
                <a:ext cx="2273934" cy="5223354"/>
              </a:xfrm>
              <a:prstGeom prst="rect">
                <a:avLst/>
              </a:prstGeom>
              <a:solidFill>
                <a:schemeClr val="accent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16" name="TextBox 22">
                <a:extLst>
                  <a:ext uri="{FF2B5EF4-FFF2-40B4-BE49-F238E27FC236}">
                    <a16:creationId xmlns:a16="http://schemas.microsoft.com/office/drawing/2014/main" id="{9C47FCD5-CE89-4EDA-8174-0EF6ECF3728B}"/>
                  </a:ext>
                </a:extLst>
              </p:cNvPr>
              <p:cNvSpPr txBox="1"/>
              <p:nvPr/>
            </p:nvSpPr>
            <p:spPr>
              <a:xfrm>
                <a:off x="795173" y="1629264"/>
                <a:ext cx="1759906" cy="615553"/>
              </a:xfrm>
              <a:prstGeom prst="rect">
                <a:avLst/>
              </a:prstGeom>
              <a:solidFill>
                <a:schemeClr val="accent1">
                  <a:lumMod val="20000"/>
                  <a:lumOff val="80000"/>
                </a:schemeClr>
              </a:solid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Deployment Center (Kudu)</a:t>
                </a:r>
                <a:endParaRPr kumimoji="0" lang="en-GB" sz="20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grpSp>
        <p:sp>
          <p:nvSpPr>
            <p:cNvPr id="14" name="TextBox 31">
              <a:extLst>
                <a:ext uri="{FF2B5EF4-FFF2-40B4-BE49-F238E27FC236}">
                  <a16:creationId xmlns:a16="http://schemas.microsoft.com/office/drawing/2014/main" id="{56FF6CC8-7969-4DBB-8BD2-ACF40446DC83}"/>
                </a:ext>
              </a:extLst>
            </p:cNvPr>
            <p:cNvSpPr txBox="1"/>
            <p:nvPr/>
          </p:nvSpPr>
          <p:spPr>
            <a:xfrm>
              <a:off x="6304765" y="2292263"/>
              <a:ext cx="2642992" cy="4832092"/>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gradFill>
                    <a:gsLst>
                      <a:gs pos="2917">
                        <a:srgbClr val="1A1A1A"/>
                      </a:gs>
                      <a:gs pos="30000">
                        <a:srgbClr val="1A1A1A"/>
                      </a:gs>
                    </a:gsLst>
                    <a:lin ang="5400000" scaled="0"/>
                  </a:gradFill>
                  <a:effectLst/>
                  <a:uLnTx/>
                  <a:uFillTx/>
                  <a:latin typeface="Segoe UI Light" panose="020B0502040204020203" pitchFamily="34" charset="0"/>
                  <a:ea typeface="+mn-ea"/>
                  <a:cs typeface="Segoe UI Light" panose="020B0502040204020203" pitchFamily="34" charset="0"/>
                </a:rPr>
                <a:t>App Services powered CI/CD</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gradFill>
                  <a:gsLst>
                    <a:gs pos="2917">
                      <a:srgbClr val="1A1A1A"/>
                    </a:gs>
                    <a:gs pos="30000">
                      <a:srgbClr val="1A1A1A"/>
                    </a:gs>
                  </a:gsLst>
                  <a:lin ang="5400000" scaled="0"/>
                </a:gradFill>
                <a:effectLst/>
                <a:uLnTx/>
                <a:uFillTx/>
                <a:latin typeface="Segoe UI Light" panose="020B0502040204020203" pitchFamily="34" charset="0"/>
                <a:ea typeface="+mn-ea"/>
                <a:cs typeface="Segoe UI Light" panose="020B0502040204020203" pitchFamily="34" charset="0"/>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Best Suited – </a:t>
              </a:r>
              <a:r>
                <a:rPr kumimoji="0" lang="en-GB" sz="2000" b="0" i="0" u="none" strike="noStrike" kern="1200" cap="none" spc="0" normalizeH="0" baseline="0" noProof="0">
                  <a:ln>
                    <a:noFill/>
                  </a:ln>
                  <a:gradFill>
                    <a:gsLst>
                      <a:gs pos="2917">
                        <a:srgbClr val="1A1A1A"/>
                      </a:gs>
                      <a:gs pos="30000">
                        <a:srgbClr val="1A1A1A"/>
                      </a:gs>
                    </a:gsLst>
                    <a:lin ang="5400000" scaled="0"/>
                  </a:gradFill>
                  <a:effectLst/>
                  <a:uLnTx/>
                  <a:uFillTx/>
                  <a:latin typeface="Segoe UI Light" panose="020B0502040204020203" pitchFamily="34" charset="0"/>
                  <a:ea typeface="+mn-ea"/>
                  <a:cs typeface="Segoe UI Light" panose="020B0502040204020203" pitchFamily="34" charset="0"/>
                </a:rPr>
                <a:t>One-click deploy from GitHub/source</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a:ln>
                  <a:noFill/>
                </a:ln>
                <a:gradFill>
                  <a:gsLst>
                    <a:gs pos="2917">
                      <a:srgbClr val="1A1A1A"/>
                    </a:gs>
                    <a:gs pos="30000">
                      <a:srgbClr val="1A1A1A"/>
                    </a:gs>
                  </a:gsLst>
                  <a:lin ang="5400000" scaled="0"/>
                </a:gradFill>
                <a:effectLst/>
                <a:uLnTx/>
                <a:uFillTx/>
                <a:latin typeface="Segoe UI Light" panose="020B0502040204020203" pitchFamily="34" charset="0"/>
                <a:ea typeface="+mn-ea"/>
                <a:cs typeface="Segoe UI Light" panose="020B0502040204020203" pitchFamily="34" charset="0"/>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Watch out – </a:t>
              </a:r>
              <a:r>
                <a:rPr kumimoji="0" lang="en-GB" sz="2000" b="0" i="0" u="none" strike="noStrike" kern="1200" cap="none" spc="0" normalizeH="0" baseline="0" noProof="0">
                  <a:ln>
                    <a:noFill/>
                  </a:ln>
                  <a:gradFill>
                    <a:gsLst>
                      <a:gs pos="2917">
                        <a:srgbClr val="1A1A1A"/>
                      </a:gs>
                      <a:gs pos="30000">
                        <a:srgbClr val="1A1A1A"/>
                      </a:gs>
                    </a:gsLst>
                    <a:lin ang="5400000" scaled="0"/>
                  </a:gradFill>
                  <a:effectLst/>
                  <a:uLnTx/>
                  <a:uFillTx/>
                  <a:latin typeface="Segoe UI Light" panose="020B0502040204020203" pitchFamily="34" charset="0"/>
                  <a:ea typeface="+mn-ea"/>
                  <a:cs typeface="Segoe UI Light" panose="020B0502040204020203" pitchFamily="34" charset="0"/>
                </a:rPr>
                <a:t>Not as customizable as Azure DevOps pipelines</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a:ln>
                  <a:noFill/>
                </a:ln>
                <a:gradFill>
                  <a:gsLst>
                    <a:gs pos="2917">
                      <a:srgbClr val="1A1A1A"/>
                    </a:gs>
                    <a:gs pos="30000">
                      <a:srgbClr val="1A1A1A"/>
                    </a:gs>
                  </a:gsLst>
                  <a:lin ang="5400000" scaled="0"/>
                </a:gradFill>
                <a:effectLst/>
                <a:uLnTx/>
                <a:uFillTx/>
                <a:latin typeface="Segoe UI Light" panose="020B0502040204020203" pitchFamily="34" charset="0"/>
                <a:ea typeface="+mn-ea"/>
                <a:cs typeface="Segoe UI Light" panose="020B0502040204020203" pitchFamily="34" charset="0"/>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Tip – </a:t>
              </a:r>
              <a:r>
                <a:rPr kumimoji="0" lang="en-GB" sz="2000" b="0" i="0" u="none" strike="noStrike" kern="1200" cap="none" spc="0" normalizeH="0" baseline="0" noProof="0">
                  <a:ln>
                    <a:noFill/>
                  </a:ln>
                  <a:gradFill>
                    <a:gsLst>
                      <a:gs pos="2917">
                        <a:srgbClr val="1A1A1A"/>
                      </a:gs>
                      <a:gs pos="30000">
                        <a:srgbClr val="1A1A1A"/>
                      </a:gs>
                    </a:gsLst>
                    <a:lin ang="5400000" scaled="0"/>
                  </a:gradFill>
                  <a:effectLst/>
                  <a:uLnTx/>
                  <a:uFillTx/>
                  <a:latin typeface="Segoe UI Light" panose="020B0502040204020203" pitchFamily="34" charset="0"/>
                  <a:ea typeface="+mn-ea"/>
                  <a:cs typeface="Segoe UI Light" panose="020B0502040204020203" pitchFamily="34" charset="0"/>
                </a:rPr>
                <a:t>Use the new “Deployment Center” section</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a:ln>
                  <a:noFill/>
                </a:ln>
                <a:gradFill>
                  <a:gsLst>
                    <a:gs pos="2917">
                      <a:srgbClr val="1A1A1A"/>
                    </a:gs>
                    <a:gs pos="30000">
                      <a:srgbClr val="1A1A1A"/>
                    </a:gs>
                  </a:gsLst>
                  <a:lin ang="5400000" scaled="0"/>
                </a:gradFill>
                <a:effectLst/>
                <a:uLnTx/>
                <a:uFillTx/>
                <a:latin typeface="Segoe UI Light" panose="020B0502040204020203" pitchFamily="34" charset="0"/>
                <a:ea typeface="+mn-ea"/>
                <a:cs typeface="Segoe UI Light" panose="020B0502040204020203" pitchFamily="34" charset="0"/>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grpSp>
      <p:grpSp>
        <p:nvGrpSpPr>
          <p:cNvPr id="8" name="Group 8">
            <a:extLst>
              <a:ext uri="{FF2B5EF4-FFF2-40B4-BE49-F238E27FC236}">
                <a16:creationId xmlns:a16="http://schemas.microsoft.com/office/drawing/2014/main" id="{589BB9DA-6E7E-2A4E-95FF-6C02653E5BBD}"/>
              </a:ext>
            </a:extLst>
          </p:cNvPr>
          <p:cNvGrpSpPr/>
          <p:nvPr/>
        </p:nvGrpSpPr>
        <p:grpSpPr>
          <a:xfrm>
            <a:off x="8962488" y="1080376"/>
            <a:ext cx="2800027" cy="5426189"/>
            <a:chOff x="9062119" y="1390389"/>
            <a:chExt cx="2800027" cy="5426189"/>
          </a:xfrm>
        </p:grpSpPr>
        <p:grpSp>
          <p:nvGrpSpPr>
            <p:cNvPr id="9" name="Group 23">
              <a:extLst>
                <a:ext uri="{FF2B5EF4-FFF2-40B4-BE49-F238E27FC236}">
                  <a16:creationId xmlns:a16="http://schemas.microsoft.com/office/drawing/2014/main" id="{A8506910-0587-4118-A332-28F016974F13}"/>
                </a:ext>
              </a:extLst>
            </p:cNvPr>
            <p:cNvGrpSpPr/>
            <p:nvPr/>
          </p:nvGrpSpPr>
          <p:grpSpPr>
            <a:xfrm>
              <a:off x="9062119" y="1390389"/>
              <a:ext cx="2800027" cy="5223354"/>
              <a:chOff x="538159" y="1446756"/>
              <a:chExt cx="2273934" cy="5223354"/>
            </a:xfrm>
            <a:solidFill>
              <a:schemeClr val="accent2">
                <a:lumMod val="10000"/>
                <a:lumOff val="90000"/>
              </a:schemeClr>
            </a:solidFill>
          </p:grpSpPr>
          <p:sp>
            <p:nvSpPr>
              <p:cNvPr id="11" name="Rectangle 24">
                <a:extLst>
                  <a:ext uri="{FF2B5EF4-FFF2-40B4-BE49-F238E27FC236}">
                    <a16:creationId xmlns:a16="http://schemas.microsoft.com/office/drawing/2014/main" id="{3CE9D58A-FF91-4C6D-928D-E7390B7D710B}"/>
                  </a:ext>
                </a:extLst>
              </p:cNvPr>
              <p:cNvSpPr/>
              <p:nvPr/>
            </p:nvSpPr>
            <p:spPr bwMode="auto">
              <a:xfrm>
                <a:off x="538159" y="1446756"/>
                <a:ext cx="2273934" cy="5223354"/>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12" name="TextBox 25">
                <a:extLst>
                  <a:ext uri="{FF2B5EF4-FFF2-40B4-BE49-F238E27FC236}">
                    <a16:creationId xmlns:a16="http://schemas.microsoft.com/office/drawing/2014/main" id="{0B0A5C26-92CA-48E9-8B78-0CEB71B780A0}"/>
                  </a:ext>
                </a:extLst>
              </p:cNvPr>
              <p:cNvSpPr txBox="1"/>
              <p:nvPr/>
            </p:nvSpPr>
            <p:spPr>
              <a:xfrm>
                <a:off x="795173" y="1629264"/>
                <a:ext cx="1759906" cy="307777"/>
              </a:xfrm>
              <a:prstGeom prst="rect">
                <a:avLst/>
              </a:prstGeom>
              <a:grp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Other CI/CD</a:t>
                </a:r>
                <a:endParaRPr kumimoji="0" lang="en-GB" sz="20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grpSp>
        <p:sp>
          <p:nvSpPr>
            <p:cNvPr id="10" name="TextBox 32">
              <a:extLst>
                <a:ext uri="{FF2B5EF4-FFF2-40B4-BE49-F238E27FC236}">
                  <a16:creationId xmlns:a16="http://schemas.microsoft.com/office/drawing/2014/main" id="{08589D37-3452-482A-88A3-6B00C62DAEA9}"/>
                </a:ext>
              </a:extLst>
            </p:cNvPr>
            <p:cNvSpPr txBox="1"/>
            <p:nvPr/>
          </p:nvSpPr>
          <p:spPr>
            <a:xfrm>
              <a:off x="9141912" y="2292263"/>
              <a:ext cx="2642992" cy="4524315"/>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gradFill>
                    <a:gsLst>
                      <a:gs pos="2917">
                        <a:srgbClr val="1A1A1A"/>
                      </a:gs>
                      <a:gs pos="30000">
                        <a:srgbClr val="1A1A1A"/>
                      </a:gs>
                    </a:gsLst>
                    <a:lin ang="5400000" scaled="0"/>
                  </a:gradFill>
                  <a:effectLst/>
                  <a:uLnTx/>
                  <a:uFillTx/>
                  <a:latin typeface="Segoe UI Light" panose="020B0502040204020203" pitchFamily="34" charset="0"/>
                  <a:ea typeface="+mn-ea"/>
                  <a:cs typeface="Segoe UI Light" panose="020B0502040204020203" pitchFamily="34" charset="0"/>
                </a:rPr>
                <a:t>Any other CI/CD tool (Jenkins, Octopus, Travis)</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gradFill>
                  <a:gsLst>
                    <a:gs pos="2917">
                      <a:srgbClr val="1A1A1A"/>
                    </a:gs>
                    <a:gs pos="30000">
                      <a:srgbClr val="1A1A1A"/>
                    </a:gs>
                  </a:gsLst>
                  <a:lin ang="5400000" scaled="0"/>
                </a:gradFill>
                <a:effectLst/>
                <a:uLnTx/>
                <a:uFillTx/>
                <a:latin typeface="Segoe UI Light" panose="020B0502040204020203" pitchFamily="34" charset="0"/>
                <a:ea typeface="+mn-ea"/>
                <a:cs typeface="Segoe UI Light" panose="020B0502040204020203" pitchFamily="34" charset="0"/>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Best Suited – </a:t>
              </a:r>
              <a:r>
                <a:rPr kumimoji="0" lang="en-GB" sz="2000" b="0" i="0" u="none" strike="noStrike" kern="1200" cap="none" spc="0" normalizeH="0" baseline="0" noProof="0">
                  <a:ln>
                    <a:noFill/>
                  </a:ln>
                  <a:gradFill>
                    <a:gsLst>
                      <a:gs pos="2917">
                        <a:srgbClr val="1A1A1A"/>
                      </a:gs>
                      <a:gs pos="30000">
                        <a:srgbClr val="1A1A1A"/>
                      </a:gs>
                    </a:gsLst>
                    <a:lin ang="5400000" scaled="0"/>
                  </a:gradFill>
                  <a:effectLst/>
                  <a:uLnTx/>
                  <a:uFillTx/>
                  <a:latin typeface="Segoe UI Light" panose="020B0502040204020203" pitchFamily="34" charset="0"/>
                  <a:ea typeface="+mn-ea"/>
                  <a:cs typeface="Segoe UI Light" panose="020B0502040204020203" pitchFamily="34" charset="0"/>
                </a:rPr>
                <a:t>Integrated serverless with existing tools and processes</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a:ln>
                  <a:noFill/>
                </a:ln>
                <a:gradFill>
                  <a:gsLst>
                    <a:gs pos="2917">
                      <a:srgbClr val="1A1A1A"/>
                    </a:gs>
                    <a:gs pos="30000">
                      <a:srgbClr val="1A1A1A"/>
                    </a:gs>
                  </a:gsLst>
                  <a:lin ang="5400000" scaled="0"/>
                </a:gradFill>
                <a:effectLst/>
                <a:uLnTx/>
                <a:uFillTx/>
                <a:latin typeface="Segoe UI Light" panose="020B0502040204020203" pitchFamily="34" charset="0"/>
                <a:ea typeface="+mn-ea"/>
                <a:cs typeface="Segoe UI Light" panose="020B0502040204020203" pitchFamily="34" charset="0"/>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Watch out – </a:t>
              </a:r>
              <a:r>
                <a:rPr kumimoji="0" lang="en-GB" sz="2000" b="0" i="0" u="none" strike="noStrike" kern="1200" cap="none" spc="0" normalizeH="0" baseline="0" noProof="0">
                  <a:ln>
                    <a:noFill/>
                  </a:ln>
                  <a:gradFill>
                    <a:gsLst>
                      <a:gs pos="2917">
                        <a:srgbClr val="1A1A1A"/>
                      </a:gs>
                      <a:gs pos="30000">
                        <a:srgbClr val="1A1A1A"/>
                      </a:gs>
                    </a:gsLst>
                    <a:lin ang="5400000" scaled="0"/>
                  </a:gradFill>
                  <a:effectLst/>
                  <a:uLnTx/>
                  <a:uFillTx/>
                  <a:latin typeface="Segoe UI Light" panose="020B0502040204020203" pitchFamily="34" charset="0"/>
                  <a:ea typeface="+mn-ea"/>
                  <a:cs typeface="Segoe UI Light" panose="020B0502040204020203" pitchFamily="34" charset="0"/>
                </a:rPr>
                <a:t>Documentation and samples are limited</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a:ln>
                  <a:noFill/>
                </a:ln>
                <a:gradFill>
                  <a:gsLst>
                    <a:gs pos="2917">
                      <a:srgbClr val="1A1A1A"/>
                    </a:gs>
                    <a:gs pos="30000">
                      <a:srgbClr val="1A1A1A"/>
                    </a:gs>
                  </a:gsLst>
                  <a:lin ang="5400000" scaled="0"/>
                </a:gradFill>
                <a:effectLst/>
                <a:uLnTx/>
                <a:uFillTx/>
                <a:latin typeface="Segoe UI Light" panose="020B0502040204020203" pitchFamily="34" charset="0"/>
                <a:ea typeface="+mn-ea"/>
                <a:cs typeface="Segoe UI Light" panose="020B0502040204020203" pitchFamily="34" charset="0"/>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Tip – </a:t>
              </a:r>
              <a:r>
                <a:rPr kumimoji="0" lang="en-GB" sz="2000" b="0" i="0" u="none" strike="noStrike" kern="1200" cap="none" spc="0" normalizeH="0" baseline="0" noProof="0">
                  <a:ln>
                    <a:noFill/>
                  </a:ln>
                  <a:gradFill>
                    <a:gsLst>
                      <a:gs pos="2917">
                        <a:srgbClr val="1A1A1A"/>
                      </a:gs>
                      <a:gs pos="30000">
                        <a:srgbClr val="1A1A1A"/>
                      </a:gs>
                    </a:gsLst>
                    <a:lin ang="5400000" scaled="0"/>
                  </a:gradFill>
                  <a:effectLst/>
                  <a:uLnTx/>
                  <a:uFillTx/>
                  <a:latin typeface="Segoe UI Light" panose="020B0502040204020203" pitchFamily="34" charset="0"/>
                  <a:ea typeface="+mn-ea"/>
                  <a:cs typeface="Segoe UI Light" panose="020B0502040204020203" pitchFamily="34" charset="0"/>
                </a:rPr>
                <a:t>Use the ‘run from package’ publish gesture</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a:ln>
                  <a:noFill/>
                </a:ln>
                <a:gradFill>
                  <a:gsLst>
                    <a:gs pos="2917">
                      <a:srgbClr val="1A1A1A"/>
                    </a:gs>
                    <a:gs pos="30000">
                      <a:srgbClr val="1A1A1A"/>
                    </a:gs>
                  </a:gsLst>
                  <a:lin ang="5400000" scaled="0"/>
                </a:gradFill>
                <a:effectLst/>
                <a:uLnTx/>
                <a:uFillTx/>
                <a:latin typeface="Segoe UI Light" panose="020B0502040204020203" pitchFamily="34" charset="0"/>
                <a:ea typeface="+mn-ea"/>
                <a:cs typeface="Segoe UI Light" panose="020B0502040204020203" pitchFamily="34" charset="0"/>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grpSp>
    </p:spTree>
    <p:extLst>
      <p:ext uri="{BB962C8B-B14F-4D97-AF65-F5344CB8AC3E}">
        <p14:creationId xmlns:p14="http://schemas.microsoft.com/office/powerpoint/2010/main" val="36875553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F5BA40-155E-4256-9AD3-DDB926678083}"/>
              </a:ext>
            </a:extLst>
          </p:cNvPr>
          <p:cNvSpPr>
            <a:spLocks noGrp="1"/>
          </p:cNvSpPr>
          <p:nvPr>
            <p:ph type="title"/>
          </p:nvPr>
        </p:nvSpPr>
        <p:spPr/>
        <p:txBody>
          <a:bodyPr/>
          <a:lstStyle/>
          <a:p>
            <a:r>
              <a:rPr lang="en-GB" altLang="zh-CN"/>
              <a:t>Coming Soon: Key Vault References</a:t>
            </a:r>
            <a:endParaRPr lang="en-GB" altLang="zh-CN" dirty="0"/>
          </a:p>
        </p:txBody>
      </p:sp>
      <p:sp>
        <p:nvSpPr>
          <p:cNvPr id="4" name="灯片编号占位符 3">
            <a:extLst>
              <a:ext uri="{FF2B5EF4-FFF2-40B4-BE49-F238E27FC236}">
                <a16:creationId xmlns:a16="http://schemas.microsoft.com/office/drawing/2014/main" id="{DD51BD76-4BC8-4834-B79C-B68331E52CF3}"/>
              </a:ext>
            </a:extLst>
          </p:cNvPr>
          <p:cNvSpPr>
            <a:spLocks noGrp="1"/>
          </p:cNvSpPr>
          <p:nvPr>
            <p:ph type="sldNum" sz="quarter" idx="12"/>
          </p:nvPr>
        </p:nvSpPr>
        <p:spPr/>
        <p:txBody>
          <a:bodyPr/>
          <a:lstStyle/>
          <a:p>
            <a:fld id="{5BA07366-CB75-4AA8-9E5B-928B849F427C}" type="slidenum">
              <a:rPr lang="en-GB" smtClean="0"/>
              <a:t>37</a:t>
            </a:fld>
            <a:endParaRPr lang="en-GB" dirty="0"/>
          </a:p>
        </p:txBody>
      </p:sp>
      <p:sp>
        <p:nvSpPr>
          <p:cNvPr id="5" name="Rectangle 10">
            <a:extLst>
              <a:ext uri="{FF2B5EF4-FFF2-40B4-BE49-F238E27FC236}">
                <a16:creationId xmlns:a16="http://schemas.microsoft.com/office/drawing/2014/main" id="{E889D9E3-3CF9-49C3-B01A-B104613A7168}"/>
              </a:ext>
            </a:extLst>
          </p:cNvPr>
          <p:cNvSpPr/>
          <p:nvPr/>
        </p:nvSpPr>
        <p:spPr bwMode="auto">
          <a:xfrm>
            <a:off x="6186423" y="1387963"/>
            <a:ext cx="2194560" cy="219456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vert="horz" wrap="square" lIns="0" tIns="46637" rIns="0" bIns="46637" numCol="1" rtlCol="0" anchor="t" anchorCtr="0" compatLnSpc="1">
            <a:prstTxWarp prst="textNoShape">
              <a:avLst/>
            </a:prstTxWarp>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rPr>
              <a:t>Site runtime</a:t>
            </a:r>
            <a:endParaRPr kumimoji="0" lang="en-GB"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6" name="Text Placeholder 2">
            <a:extLst>
              <a:ext uri="{FF2B5EF4-FFF2-40B4-BE49-F238E27FC236}">
                <a16:creationId xmlns:a16="http://schemas.microsoft.com/office/drawing/2014/main" id="{EE926F7B-94FB-429A-97AB-0CCB22B3382B}"/>
              </a:ext>
            </a:extLst>
          </p:cNvPr>
          <p:cNvSpPr>
            <a:spLocks noGrp="1"/>
          </p:cNvSpPr>
          <p:nvPr/>
        </p:nvSpPr>
        <p:spPr>
          <a:xfrm>
            <a:off x="374902" y="1100038"/>
            <a:ext cx="5212080" cy="4462760"/>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GB" sz="1600"/>
          </a:p>
          <a:p>
            <a:r>
              <a:rPr lang="en-GB"/>
              <a:t>Gets secrets out of App Settings and into secrets management</a:t>
            </a:r>
          </a:p>
          <a:p>
            <a:endParaRPr lang="en-GB"/>
          </a:p>
          <a:p>
            <a:r>
              <a:rPr lang="en-GB"/>
              <a:t>Leverages the managed identity of your function app</a:t>
            </a:r>
          </a:p>
          <a:p>
            <a:endParaRPr lang="en-GB"/>
          </a:p>
          <a:p>
            <a:r>
              <a:rPr lang="en-GB"/>
              <a:t>Versions will be required at initial preview (goal of auto-rotation)</a:t>
            </a:r>
            <a:endParaRPr lang="en-GB" dirty="0"/>
          </a:p>
        </p:txBody>
      </p:sp>
      <p:sp>
        <p:nvSpPr>
          <p:cNvPr id="7" name="Rectangle 7">
            <a:extLst>
              <a:ext uri="{FF2B5EF4-FFF2-40B4-BE49-F238E27FC236}">
                <a16:creationId xmlns:a16="http://schemas.microsoft.com/office/drawing/2014/main" id="{966EA475-98E0-4DD1-9D37-7A589A1111E6}"/>
              </a:ext>
            </a:extLst>
          </p:cNvPr>
          <p:cNvSpPr/>
          <p:nvPr/>
        </p:nvSpPr>
        <p:spPr bwMode="auto">
          <a:xfrm>
            <a:off x="6408922" y="1735943"/>
            <a:ext cx="1762254" cy="903188"/>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rPr>
              <a:t>Environment vars</a:t>
            </a:r>
            <a:endParaRPr kumimoji="0" lang="en-GB"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8" name="Rectangle 9">
            <a:extLst>
              <a:ext uri="{FF2B5EF4-FFF2-40B4-BE49-F238E27FC236}">
                <a16:creationId xmlns:a16="http://schemas.microsoft.com/office/drawing/2014/main" id="{9D0215EF-D0C7-406D-988F-FCF7D725ABD3}"/>
              </a:ext>
            </a:extLst>
          </p:cNvPr>
          <p:cNvSpPr/>
          <p:nvPr/>
        </p:nvSpPr>
        <p:spPr bwMode="auto">
          <a:xfrm>
            <a:off x="9202923" y="1387963"/>
            <a:ext cx="2194560" cy="7874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rPr>
              <a:t>Application settings</a:t>
            </a:r>
            <a:endParaRPr kumimoji="0" lang="en-GB"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9" name="Rectangle 11">
            <a:extLst>
              <a:ext uri="{FF2B5EF4-FFF2-40B4-BE49-F238E27FC236}">
                <a16:creationId xmlns:a16="http://schemas.microsoft.com/office/drawing/2014/main" id="{F10299D8-7A6A-4867-A3A4-CA7FE86012B6}"/>
              </a:ext>
            </a:extLst>
          </p:cNvPr>
          <p:cNvSpPr/>
          <p:nvPr/>
        </p:nvSpPr>
        <p:spPr bwMode="auto">
          <a:xfrm>
            <a:off x="6199123" y="3871178"/>
            <a:ext cx="2194560" cy="219456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vert="horz" wrap="square" lIns="0" tIns="46637" rIns="0" bIns="46637" numCol="1" rtlCol="0" anchor="t" anchorCtr="0" compatLnSpc="1">
            <a:prstTxWarp prst="textNoShape">
              <a:avLst/>
            </a:prstTxWarp>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rPr>
              <a:t>Site runtime</a:t>
            </a:r>
            <a:endParaRPr kumimoji="0" lang="en-GB"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10" name="Rectangle 12">
            <a:extLst>
              <a:ext uri="{FF2B5EF4-FFF2-40B4-BE49-F238E27FC236}">
                <a16:creationId xmlns:a16="http://schemas.microsoft.com/office/drawing/2014/main" id="{ACD5863C-5BD1-435E-8A7C-716D00BCFE15}"/>
              </a:ext>
            </a:extLst>
          </p:cNvPr>
          <p:cNvSpPr/>
          <p:nvPr/>
        </p:nvSpPr>
        <p:spPr bwMode="auto">
          <a:xfrm>
            <a:off x="6408922" y="4219157"/>
            <a:ext cx="1762254" cy="903188"/>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rPr>
              <a:t>Environment vars</a:t>
            </a:r>
            <a:endParaRPr kumimoji="0" lang="en-GB"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11" name="Rectangle 13">
            <a:extLst>
              <a:ext uri="{FF2B5EF4-FFF2-40B4-BE49-F238E27FC236}">
                <a16:creationId xmlns:a16="http://schemas.microsoft.com/office/drawing/2014/main" id="{5AA2E880-6A6A-475D-A86E-AB3BEA88CD0C}"/>
              </a:ext>
            </a:extLst>
          </p:cNvPr>
          <p:cNvSpPr/>
          <p:nvPr/>
        </p:nvSpPr>
        <p:spPr bwMode="auto">
          <a:xfrm>
            <a:off x="9202923" y="3871178"/>
            <a:ext cx="2194560" cy="7874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rPr>
              <a:t>Application settings</a:t>
            </a:r>
            <a:endParaRPr kumimoji="0" lang="en-GB"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12" name="Rectangle 14">
            <a:extLst>
              <a:ext uri="{FF2B5EF4-FFF2-40B4-BE49-F238E27FC236}">
                <a16:creationId xmlns:a16="http://schemas.microsoft.com/office/drawing/2014/main" id="{F9691E51-CA26-487A-9559-F7E2E6608CCC}"/>
              </a:ext>
            </a:extLst>
          </p:cNvPr>
          <p:cNvSpPr/>
          <p:nvPr/>
        </p:nvSpPr>
        <p:spPr bwMode="auto">
          <a:xfrm>
            <a:off x="9202923" y="5278338"/>
            <a:ext cx="2194560" cy="7874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rPr>
              <a:t>Key Vault</a:t>
            </a:r>
            <a:endParaRPr kumimoji="0" lang="en-GB"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cxnSp>
        <p:nvCxnSpPr>
          <p:cNvPr id="13" name="Connector: Elbow 18">
            <a:extLst>
              <a:ext uri="{FF2B5EF4-FFF2-40B4-BE49-F238E27FC236}">
                <a16:creationId xmlns:a16="http://schemas.microsoft.com/office/drawing/2014/main" id="{375EB2AA-344B-40A3-8B97-FAB422BAB022}"/>
              </a:ext>
            </a:extLst>
          </p:cNvPr>
          <p:cNvCxnSpPr>
            <a:cxnSpLocks/>
            <a:stCxn id="8" idx="1"/>
            <a:endCxn id="7" idx="3"/>
          </p:cNvCxnSpPr>
          <p:nvPr/>
        </p:nvCxnSpPr>
        <p:spPr>
          <a:xfrm rot="10800000" flipV="1">
            <a:off x="8171177" y="1781663"/>
            <a:ext cx="1031747" cy="405874"/>
          </a:xfrm>
          <a:prstGeom prst="bentConnector3">
            <a:avLst/>
          </a:prstGeom>
          <a:ln w="38100">
            <a:headEnd type="none" w="lg" len="med"/>
            <a:tailEnd type="triangle"/>
          </a:ln>
        </p:spPr>
        <p:style>
          <a:lnRef idx="1">
            <a:schemeClr val="accent3"/>
          </a:lnRef>
          <a:fillRef idx="0">
            <a:schemeClr val="accent3"/>
          </a:fillRef>
          <a:effectRef idx="0">
            <a:schemeClr val="accent3"/>
          </a:effectRef>
          <a:fontRef idx="minor">
            <a:schemeClr val="tx1"/>
          </a:fontRef>
        </p:style>
      </p:cxnSp>
      <p:sp>
        <p:nvSpPr>
          <p:cNvPr id="14" name="TextBox 19">
            <a:extLst>
              <a:ext uri="{FF2B5EF4-FFF2-40B4-BE49-F238E27FC236}">
                <a16:creationId xmlns:a16="http://schemas.microsoft.com/office/drawing/2014/main" id="{D542766C-B276-4E78-83E4-0BEF5FB256A0}"/>
              </a:ext>
            </a:extLst>
          </p:cNvPr>
          <p:cNvSpPr txBox="1"/>
          <p:nvPr/>
        </p:nvSpPr>
        <p:spPr>
          <a:xfrm>
            <a:off x="9516430" y="1735943"/>
            <a:ext cx="1567545" cy="307777"/>
          </a:xfrm>
          <a:prstGeom prst="rect">
            <a:avLst/>
          </a:prstGeom>
          <a:noFill/>
        </p:spPr>
        <p:txBody>
          <a:bodyPr wrap="non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a:ln>
                  <a:noFill/>
                </a:ln>
                <a:solidFill>
                  <a:srgbClr val="FFFFFF"/>
                </a:solidFill>
                <a:effectLst/>
                <a:uLnTx/>
                <a:uFillTx/>
                <a:latin typeface="Segoe UI"/>
                <a:ea typeface="+mn-ea"/>
                <a:cs typeface="+mn-cs"/>
              </a:rPr>
              <a:t>Foo: mysecret</a:t>
            </a:r>
            <a:endParaRPr kumimoji="0" lang="en-GB" sz="20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15" name="TextBox 21">
            <a:extLst>
              <a:ext uri="{FF2B5EF4-FFF2-40B4-BE49-F238E27FC236}">
                <a16:creationId xmlns:a16="http://schemas.microsoft.com/office/drawing/2014/main" id="{A93EDED4-20AD-4808-AB77-8A3529D18CF1}"/>
              </a:ext>
            </a:extLst>
          </p:cNvPr>
          <p:cNvSpPr txBox="1"/>
          <p:nvPr/>
        </p:nvSpPr>
        <p:spPr>
          <a:xfrm>
            <a:off x="6506280" y="2066875"/>
            <a:ext cx="1567545" cy="307777"/>
          </a:xfrm>
          <a:prstGeom prst="rect">
            <a:avLst/>
          </a:prstGeom>
          <a:noFill/>
        </p:spPr>
        <p:txBody>
          <a:bodyPr wrap="non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a:ln>
                  <a:noFill/>
                </a:ln>
                <a:solidFill>
                  <a:srgbClr val="FFFFFF"/>
                </a:solidFill>
                <a:effectLst/>
                <a:uLnTx/>
                <a:uFillTx/>
                <a:latin typeface="Segoe UI"/>
                <a:ea typeface="+mn-ea"/>
                <a:cs typeface="+mn-cs"/>
              </a:rPr>
              <a:t>Foo: mysecret</a:t>
            </a:r>
            <a:endParaRPr kumimoji="0" lang="en-GB" sz="20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16" name="TextBox 22">
            <a:extLst>
              <a:ext uri="{FF2B5EF4-FFF2-40B4-BE49-F238E27FC236}">
                <a16:creationId xmlns:a16="http://schemas.microsoft.com/office/drawing/2014/main" id="{8E33AC48-71E9-45E6-BE23-C4FBEBFE955A}"/>
              </a:ext>
            </a:extLst>
          </p:cNvPr>
          <p:cNvSpPr txBox="1"/>
          <p:nvPr/>
        </p:nvSpPr>
        <p:spPr>
          <a:xfrm>
            <a:off x="6512628" y="4548524"/>
            <a:ext cx="1567545" cy="307777"/>
          </a:xfrm>
          <a:prstGeom prst="rect">
            <a:avLst/>
          </a:prstGeom>
          <a:noFill/>
        </p:spPr>
        <p:txBody>
          <a:bodyPr wrap="non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a:ln>
                  <a:noFill/>
                </a:ln>
                <a:solidFill>
                  <a:srgbClr val="FFFFFF"/>
                </a:solidFill>
                <a:effectLst/>
                <a:uLnTx/>
                <a:uFillTx/>
                <a:latin typeface="Segoe UI"/>
                <a:ea typeface="+mn-ea"/>
                <a:cs typeface="+mn-cs"/>
              </a:rPr>
              <a:t>Foo: mysecret</a:t>
            </a:r>
            <a:endParaRPr kumimoji="0" lang="en-GB" sz="2000" b="0" i="0" u="none" strike="noStrike" kern="1200" cap="none" spc="0" normalizeH="0" baseline="0" noProof="0" dirty="0">
              <a:ln>
                <a:noFill/>
              </a:ln>
              <a:solidFill>
                <a:srgbClr val="FFFFFF"/>
              </a:solidFill>
              <a:effectLst/>
              <a:uLnTx/>
              <a:uFillTx/>
              <a:latin typeface="Segoe UI"/>
              <a:ea typeface="+mn-ea"/>
              <a:cs typeface="+mn-cs"/>
            </a:endParaRPr>
          </a:p>
        </p:txBody>
      </p:sp>
      <p:cxnSp>
        <p:nvCxnSpPr>
          <p:cNvPr id="17" name="Connector: Elbow 23">
            <a:extLst>
              <a:ext uri="{FF2B5EF4-FFF2-40B4-BE49-F238E27FC236}">
                <a16:creationId xmlns:a16="http://schemas.microsoft.com/office/drawing/2014/main" id="{0C849D07-DBC1-4F13-9158-73137E806E86}"/>
              </a:ext>
            </a:extLst>
          </p:cNvPr>
          <p:cNvCxnSpPr>
            <a:cxnSpLocks/>
            <a:stCxn id="11" idx="1"/>
            <a:endCxn id="9" idx="3"/>
          </p:cNvCxnSpPr>
          <p:nvPr/>
        </p:nvCxnSpPr>
        <p:spPr>
          <a:xfrm rot="10800000" flipV="1">
            <a:off x="8393683" y="4264878"/>
            <a:ext cx="809240" cy="703580"/>
          </a:xfrm>
          <a:prstGeom prst="bentConnector3">
            <a:avLst>
              <a:gd name="adj1" fmla="val 50000"/>
            </a:avLst>
          </a:prstGeom>
          <a:ln w="38100">
            <a:headEnd type="none" w="lg" len="med"/>
            <a:tailEnd type="triangle"/>
          </a:ln>
        </p:spPr>
        <p:style>
          <a:lnRef idx="1">
            <a:schemeClr val="accent3"/>
          </a:lnRef>
          <a:fillRef idx="0">
            <a:schemeClr val="accent3"/>
          </a:fillRef>
          <a:effectRef idx="0">
            <a:schemeClr val="accent3"/>
          </a:effectRef>
          <a:fontRef idx="minor">
            <a:schemeClr val="tx1"/>
          </a:fontRef>
        </p:style>
      </p:cxnSp>
      <p:cxnSp>
        <p:nvCxnSpPr>
          <p:cNvPr id="18" name="Connector: Elbow 26">
            <a:extLst>
              <a:ext uri="{FF2B5EF4-FFF2-40B4-BE49-F238E27FC236}">
                <a16:creationId xmlns:a16="http://schemas.microsoft.com/office/drawing/2014/main" id="{AB7A1192-E1E4-45FB-AB26-B74185F64BED}"/>
              </a:ext>
            </a:extLst>
          </p:cNvPr>
          <p:cNvCxnSpPr>
            <a:cxnSpLocks/>
            <a:stCxn id="9" idx="3"/>
            <a:endCxn id="12" idx="1"/>
          </p:cNvCxnSpPr>
          <p:nvPr/>
        </p:nvCxnSpPr>
        <p:spPr>
          <a:xfrm>
            <a:off x="8393683" y="4968458"/>
            <a:ext cx="809240" cy="703580"/>
          </a:xfrm>
          <a:prstGeom prst="bentConnector3">
            <a:avLst>
              <a:gd name="adj1" fmla="val 50000"/>
            </a:avLst>
          </a:prstGeom>
          <a:ln w="38100">
            <a:headEnd type="none" w="lg" len="med"/>
            <a:tailEnd type="triangle"/>
          </a:ln>
        </p:spPr>
        <p:style>
          <a:lnRef idx="1">
            <a:schemeClr val="accent3"/>
          </a:lnRef>
          <a:fillRef idx="0">
            <a:schemeClr val="accent3"/>
          </a:fillRef>
          <a:effectRef idx="0">
            <a:schemeClr val="accent3"/>
          </a:effectRef>
          <a:fontRef idx="minor">
            <a:schemeClr val="tx1"/>
          </a:fontRef>
        </p:style>
      </p:cxnSp>
      <p:sp>
        <p:nvSpPr>
          <p:cNvPr id="19" name="TextBox 30">
            <a:extLst>
              <a:ext uri="{FF2B5EF4-FFF2-40B4-BE49-F238E27FC236}">
                <a16:creationId xmlns:a16="http://schemas.microsoft.com/office/drawing/2014/main" id="{4A6E666C-270A-4B1C-8D9B-8DDF9E5968BB}"/>
              </a:ext>
            </a:extLst>
          </p:cNvPr>
          <p:cNvSpPr txBox="1"/>
          <p:nvPr/>
        </p:nvSpPr>
        <p:spPr>
          <a:xfrm>
            <a:off x="9526801" y="4219157"/>
            <a:ext cx="1588288" cy="307777"/>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a:ln>
                  <a:noFill/>
                </a:ln>
                <a:solidFill>
                  <a:srgbClr val="FFFFFF"/>
                </a:solidFill>
                <a:effectLst/>
                <a:uLnTx/>
                <a:uFillTx/>
                <a:latin typeface="Segoe UI"/>
                <a:ea typeface="+mn-ea"/>
                <a:cs typeface="+mn-cs"/>
              </a:rPr>
              <a:t>Foo: </a:t>
            </a:r>
            <a:r>
              <a:rPr kumimoji="0" lang="en-GB" sz="2000" b="0" i="1" u="sng" strike="noStrike" kern="1200" cap="none" spc="0" normalizeH="0" baseline="0" noProof="0">
                <a:ln>
                  <a:noFill/>
                </a:ln>
                <a:solidFill>
                  <a:srgbClr val="FFFFFF"/>
                </a:solidFill>
                <a:effectLst/>
                <a:uLnTx/>
                <a:uFillTx/>
                <a:latin typeface="Segoe UI"/>
                <a:ea typeface="+mn-ea"/>
                <a:cs typeface="+mn-cs"/>
              </a:rPr>
              <a:t>reference</a:t>
            </a:r>
            <a:endParaRPr kumimoji="0" lang="en-GB" sz="2000" b="0" i="1" u="sng" strike="noStrike" kern="1200" cap="none" spc="0" normalizeH="0" baseline="0" noProof="0" dirty="0">
              <a:ln>
                <a:noFill/>
              </a:ln>
              <a:solidFill>
                <a:srgbClr val="FFFFFF"/>
              </a:solidFill>
              <a:effectLst/>
              <a:uLnTx/>
              <a:uFillTx/>
              <a:latin typeface="Segoe UI"/>
              <a:ea typeface="+mn-ea"/>
              <a:cs typeface="+mn-cs"/>
            </a:endParaRPr>
          </a:p>
        </p:txBody>
      </p:sp>
      <p:sp>
        <p:nvSpPr>
          <p:cNvPr id="20" name="TextBox 33">
            <a:extLst>
              <a:ext uri="{FF2B5EF4-FFF2-40B4-BE49-F238E27FC236}">
                <a16:creationId xmlns:a16="http://schemas.microsoft.com/office/drawing/2014/main" id="{82AC6A33-9230-46AD-8552-D8B129251BA3}"/>
              </a:ext>
            </a:extLst>
          </p:cNvPr>
          <p:cNvSpPr txBox="1"/>
          <p:nvPr/>
        </p:nvSpPr>
        <p:spPr>
          <a:xfrm>
            <a:off x="9537172" y="5672038"/>
            <a:ext cx="1567545" cy="307777"/>
          </a:xfrm>
          <a:prstGeom prst="rect">
            <a:avLst/>
          </a:prstGeom>
          <a:noFill/>
        </p:spPr>
        <p:txBody>
          <a:bodyPr wrap="non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a:ln>
                  <a:noFill/>
                </a:ln>
                <a:solidFill>
                  <a:srgbClr val="FFFFFF"/>
                </a:solidFill>
                <a:effectLst/>
                <a:uLnTx/>
                <a:uFillTx/>
                <a:latin typeface="Segoe UI"/>
                <a:ea typeface="+mn-ea"/>
                <a:cs typeface="+mn-cs"/>
              </a:rPr>
              <a:t>Foo: mysecret</a:t>
            </a:r>
            <a:endParaRPr kumimoji="0" lang="en-GB" sz="20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21" name="Rectangle 38">
            <a:extLst>
              <a:ext uri="{FF2B5EF4-FFF2-40B4-BE49-F238E27FC236}">
                <a16:creationId xmlns:a16="http://schemas.microsoft.com/office/drawing/2014/main" id="{7638600D-0748-485F-A83D-BA0B9C8FFF46}"/>
              </a:ext>
            </a:extLst>
          </p:cNvPr>
          <p:cNvSpPr/>
          <p:nvPr/>
        </p:nvSpPr>
        <p:spPr bwMode="auto">
          <a:xfrm>
            <a:off x="6408922" y="2931181"/>
            <a:ext cx="1768605" cy="3255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rPr>
              <a:t>Code</a:t>
            </a:r>
            <a:endParaRPr kumimoji="0" lang="en-GB"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22" name="Rectangle 39">
            <a:extLst>
              <a:ext uri="{FF2B5EF4-FFF2-40B4-BE49-F238E27FC236}">
                <a16:creationId xmlns:a16="http://schemas.microsoft.com/office/drawing/2014/main" id="{EC63102E-D112-4756-BD95-BE15013F8DF4}"/>
              </a:ext>
            </a:extLst>
          </p:cNvPr>
          <p:cNvSpPr/>
          <p:nvPr/>
        </p:nvSpPr>
        <p:spPr bwMode="auto">
          <a:xfrm>
            <a:off x="6415274" y="5432188"/>
            <a:ext cx="1762254" cy="3255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rPr>
              <a:t>Code</a:t>
            </a:r>
            <a:endParaRPr kumimoji="0" lang="en-GB"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cxnSp>
        <p:nvCxnSpPr>
          <p:cNvPr id="23" name="Straight Arrow Connector 42">
            <a:extLst>
              <a:ext uri="{FF2B5EF4-FFF2-40B4-BE49-F238E27FC236}">
                <a16:creationId xmlns:a16="http://schemas.microsoft.com/office/drawing/2014/main" id="{3FD7B68B-0C58-451A-8291-172F71F39016}"/>
              </a:ext>
            </a:extLst>
          </p:cNvPr>
          <p:cNvCxnSpPr>
            <a:cxnSpLocks/>
            <a:stCxn id="22" idx="0"/>
            <a:endCxn id="16" idx="2"/>
          </p:cNvCxnSpPr>
          <p:nvPr/>
        </p:nvCxnSpPr>
        <p:spPr>
          <a:xfrm flipV="1">
            <a:off x="7296401" y="4856301"/>
            <a:ext cx="0" cy="575887"/>
          </a:xfrm>
          <a:prstGeom prst="straightConnector1">
            <a:avLst/>
          </a:prstGeom>
          <a:ln w="38100">
            <a:headEnd type="none" w="lg" len="med"/>
            <a:tailEnd type="triangle"/>
          </a:ln>
        </p:spPr>
        <p:style>
          <a:lnRef idx="1">
            <a:schemeClr val="accent3"/>
          </a:lnRef>
          <a:fillRef idx="0">
            <a:schemeClr val="accent3"/>
          </a:fillRef>
          <a:effectRef idx="0">
            <a:schemeClr val="accent3"/>
          </a:effectRef>
          <a:fontRef idx="minor">
            <a:schemeClr val="tx1"/>
          </a:fontRef>
        </p:style>
      </p:cxnSp>
      <p:cxnSp>
        <p:nvCxnSpPr>
          <p:cNvPr id="24" name="Straight Arrow Connector 47">
            <a:extLst>
              <a:ext uri="{FF2B5EF4-FFF2-40B4-BE49-F238E27FC236}">
                <a16:creationId xmlns:a16="http://schemas.microsoft.com/office/drawing/2014/main" id="{9439C877-12E5-4494-A85A-C8E6AE6D1CD9}"/>
              </a:ext>
            </a:extLst>
          </p:cNvPr>
          <p:cNvCxnSpPr>
            <a:cxnSpLocks/>
            <a:stCxn id="21" idx="0"/>
            <a:endCxn id="15" idx="2"/>
          </p:cNvCxnSpPr>
          <p:nvPr/>
        </p:nvCxnSpPr>
        <p:spPr>
          <a:xfrm flipH="1" flipV="1">
            <a:off x="7290053" y="2374652"/>
            <a:ext cx="3172" cy="556529"/>
          </a:xfrm>
          <a:prstGeom prst="straightConnector1">
            <a:avLst/>
          </a:prstGeom>
          <a:ln w="38100">
            <a:headEnd type="none" w="lg" len="med"/>
            <a:tailEnd type="triangle"/>
          </a:ln>
        </p:spPr>
        <p:style>
          <a:lnRef idx="1">
            <a:schemeClr val="accent3"/>
          </a:lnRef>
          <a:fillRef idx="0">
            <a:schemeClr val="accent3"/>
          </a:fillRef>
          <a:effectRef idx="0">
            <a:schemeClr val="accent3"/>
          </a:effectRef>
          <a:fontRef idx="minor">
            <a:schemeClr val="tx1"/>
          </a:fontRef>
        </p:style>
      </p:cxnSp>
      <p:cxnSp>
        <p:nvCxnSpPr>
          <p:cNvPr id="25" name="Straight Arrow Connector 50">
            <a:extLst>
              <a:ext uri="{FF2B5EF4-FFF2-40B4-BE49-F238E27FC236}">
                <a16:creationId xmlns:a16="http://schemas.microsoft.com/office/drawing/2014/main" id="{CFB77B0A-204E-49C8-8EF6-5064C3E6DE1B}"/>
              </a:ext>
            </a:extLst>
          </p:cNvPr>
          <p:cNvCxnSpPr>
            <a:cxnSpLocks/>
            <a:stCxn id="11" idx="2"/>
            <a:endCxn id="12" idx="0"/>
          </p:cNvCxnSpPr>
          <p:nvPr/>
        </p:nvCxnSpPr>
        <p:spPr>
          <a:xfrm>
            <a:off x="10300203" y="4658578"/>
            <a:ext cx="0" cy="619760"/>
          </a:xfrm>
          <a:prstGeom prst="straightConnector1">
            <a:avLst/>
          </a:prstGeom>
          <a:ln w="38100">
            <a:prstDash val="sysDash"/>
            <a:headEnd type="none" w="lg"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668789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normAutofit/>
          </a:bodyPr>
          <a:lstStyle/>
          <a:p>
            <a:r>
              <a:rPr lang="en-GB" dirty="0"/>
              <a:t>Thank You</a:t>
            </a:r>
          </a:p>
        </p:txBody>
      </p:sp>
      <p:sp>
        <p:nvSpPr>
          <p:cNvPr id="6" name="Slide Number Placeholder 5"/>
          <p:cNvSpPr>
            <a:spLocks noGrp="1"/>
          </p:cNvSpPr>
          <p:nvPr>
            <p:ph type="sldNum" sz="quarter" idx="12"/>
          </p:nvPr>
        </p:nvSpPr>
        <p:spPr/>
        <p:txBody>
          <a:bodyPr>
            <a:normAutofit/>
          </a:bodyPr>
          <a:lstStyle/>
          <a:p>
            <a:fld id="{5BA07366-CB75-4AA8-9E5B-928B849F427C}" type="slidenum">
              <a:rPr lang="en-GB" smtClean="0"/>
              <a:pPr/>
              <a:t>38</a:t>
            </a:fld>
            <a:endParaRPr lang="en-GB" dirty="0"/>
          </a:p>
        </p:txBody>
      </p:sp>
      <p:sp>
        <p:nvSpPr>
          <p:cNvPr id="25" name="Text Placeholder 24"/>
          <p:cNvSpPr>
            <a:spLocks noGrp="1"/>
          </p:cNvSpPr>
          <p:nvPr>
            <p:ph type="body" sz="quarter" idx="13"/>
          </p:nvPr>
        </p:nvSpPr>
        <p:spPr/>
        <p:txBody>
          <a:bodyPr>
            <a:normAutofit/>
          </a:bodyPr>
          <a:lstStyle/>
          <a:p>
            <a:endParaRPr lang="en-GB" dirty="0"/>
          </a:p>
        </p:txBody>
      </p:sp>
      <p:sp>
        <p:nvSpPr>
          <p:cNvPr id="26" name="Text Placeholder 25"/>
          <p:cNvSpPr>
            <a:spLocks noGrp="1"/>
          </p:cNvSpPr>
          <p:nvPr>
            <p:ph type="body" sz="quarter" idx="14"/>
          </p:nvPr>
        </p:nvSpPr>
        <p:spPr/>
        <p:txBody>
          <a:bodyPr>
            <a:normAutofit/>
          </a:bodyPr>
          <a:lstStyle/>
          <a:p>
            <a:endParaRPr lang="en-GB" dirty="0"/>
          </a:p>
        </p:txBody>
      </p:sp>
      <p:sp>
        <p:nvSpPr>
          <p:cNvPr id="27" name="Text Placeholder 26"/>
          <p:cNvSpPr>
            <a:spLocks noGrp="1"/>
          </p:cNvSpPr>
          <p:nvPr>
            <p:ph type="body" sz="quarter" idx="15"/>
          </p:nvPr>
        </p:nvSpPr>
        <p:spPr/>
        <p:txBody>
          <a:bodyPr>
            <a:normAutofit/>
          </a:bodyPr>
          <a:lstStyle/>
          <a:p>
            <a:endParaRPr lang="en-GB" dirty="0"/>
          </a:p>
        </p:txBody>
      </p:sp>
    </p:spTree>
    <p:extLst>
      <p:ext uri="{BB962C8B-B14F-4D97-AF65-F5344CB8AC3E}">
        <p14:creationId xmlns:p14="http://schemas.microsoft.com/office/powerpoint/2010/main" val="3281650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837F10-1625-4D71-8A43-64A35A79EF98}"/>
              </a:ext>
            </a:extLst>
          </p:cNvPr>
          <p:cNvSpPr>
            <a:spLocks noGrp="1"/>
          </p:cNvSpPr>
          <p:nvPr>
            <p:ph type="title"/>
          </p:nvPr>
        </p:nvSpPr>
        <p:spPr/>
        <p:txBody>
          <a:bodyPr/>
          <a:lstStyle/>
          <a:p>
            <a:r>
              <a:rPr lang="en-GB" altLang="zh-CN"/>
              <a:t>.NET Core 2.1 on TechEmpower </a:t>
            </a:r>
            <a:endParaRPr lang="en-GB" altLang="zh-CN" dirty="0"/>
          </a:p>
        </p:txBody>
      </p:sp>
      <p:sp>
        <p:nvSpPr>
          <p:cNvPr id="3" name="内容占位符 2">
            <a:extLst>
              <a:ext uri="{FF2B5EF4-FFF2-40B4-BE49-F238E27FC236}">
                <a16:creationId xmlns:a16="http://schemas.microsoft.com/office/drawing/2014/main" id="{3495C487-98FA-4C11-9D87-805E4D174283}"/>
              </a:ext>
            </a:extLst>
          </p:cNvPr>
          <p:cNvSpPr>
            <a:spLocks noGrp="1"/>
          </p:cNvSpPr>
          <p:nvPr>
            <p:ph idx="1"/>
          </p:nvPr>
        </p:nvSpPr>
        <p:spPr/>
        <p:txBody>
          <a:bodyPr/>
          <a:lstStyle/>
          <a:p>
            <a:endParaRPr lang="en-GB" altLang="zh-CN" dirty="0"/>
          </a:p>
        </p:txBody>
      </p:sp>
      <p:sp>
        <p:nvSpPr>
          <p:cNvPr id="4" name="灯片编号占位符 3">
            <a:extLst>
              <a:ext uri="{FF2B5EF4-FFF2-40B4-BE49-F238E27FC236}">
                <a16:creationId xmlns:a16="http://schemas.microsoft.com/office/drawing/2014/main" id="{6CC04553-F410-4C76-8D1F-EF40ED45F582}"/>
              </a:ext>
            </a:extLst>
          </p:cNvPr>
          <p:cNvSpPr>
            <a:spLocks noGrp="1"/>
          </p:cNvSpPr>
          <p:nvPr>
            <p:ph type="sldNum" sz="quarter" idx="12"/>
          </p:nvPr>
        </p:nvSpPr>
        <p:spPr/>
        <p:txBody>
          <a:bodyPr/>
          <a:lstStyle/>
          <a:p>
            <a:fld id="{5BA07366-CB75-4AA8-9E5B-928B849F427C}" type="slidenum">
              <a:rPr lang="en-GB" smtClean="0"/>
              <a:t>4</a:t>
            </a:fld>
            <a:endParaRPr lang="en-GB" dirty="0"/>
          </a:p>
        </p:txBody>
      </p:sp>
      <p:graphicFrame>
        <p:nvGraphicFramePr>
          <p:cNvPr id="5" name="Chart 8">
            <a:extLst>
              <a:ext uri="{FF2B5EF4-FFF2-40B4-BE49-F238E27FC236}">
                <a16:creationId xmlns:a16="http://schemas.microsoft.com/office/drawing/2014/main" id="{E8670049-9069-4E33-81D1-D4EAC870D98A}"/>
              </a:ext>
            </a:extLst>
          </p:cNvPr>
          <p:cNvGraphicFramePr>
            <a:graphicFrameLocks/>
          </p:cNvGraphicFramePr>
          <p:nvPr/>
        </p:nvGraphicFramePr>
        <p:xfrm>
          <a:off x="1728580" y="992605"/>
          <a:ext cx="8710862" cy="487279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4">
            <a:extLst>
              <a:ext uri="{FF2B5EF4-FFF2-40B4-BE49-F238E27FC236}">
                <a16:creationId xmlns:a16="http://schemas.microsoft.com/office/drawing/2014/main" id="{21634DE8-2D71-4623-9871-0560AF25AE8C}"/>
              </a:ext>
            </a:extLst>
          </p:cNvPr>
          <p:cNvSpPr txBox="1"/>
          <p:nvPr/>
        </p:nvSpPr>
        <p:spPr>
          <a:xfrm rot="16200000">
            <a:off x="726285" y="3106570"/>
            <a:ext cx="1696811" cy="215444"/>
          </a:xfrm>
          <a:prstGeom prst="rect">
            <a:avLst/>
          </a:prstGeom>
          <a:noFill/>
        </p:spPr>
        <p:txBody>
          <a:bodyPr wrap="non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REQUESTS / SECOND</a:t>
            </a:r>
            <a:endParaRPr kumimoji="0" lang="en-GB" sz="1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endParaRPr>
          </a:p>
        </p:txBody>
      </p:sp>
      <p:sp>
        <p:nvSpPr>
          <p:cNvPr id="7" name="TextBox 10">
            <a:extLst>
              <a:ext uri="{FF2B5EF4-FFF2-40B4-BE49-F238E27FC236}">
                <a16:creationId xmlns:a16="http://schemas.microsoft.com/office/drawing/2014/main" id="{6388034B-B951-41DF-BA1B-273AF36252E3}"/>
              </a:ext>
            </a:extLst>
          </p:cNvPr>
          <p:cNvSpPr txBox="1"/>
          <p:nvPr/>
        </p:nvSpPr>
        <p:spPr>
          <a:xfrm>
            <a:off x="3242598" y="3086100"/>
            <a:ext cx="1313402" cy="430887"/>
          </a:xfrm>
          <a:prstGeom prst="rect">
            <a:avLst/>
          </a:prstGeom>
          <a:solidFill>
            <a:schemeClr val="bg1"/>
          </a:solidFill>
          <a:ln>
            <a:solidFill>
              <a:schemeClr val="accent3"/>
            </a:solidFill>
          </a:ln>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80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+15%</a:t>
            </a:r>
            <a:endParaRPr kumimoji="0" lang="en-GB" sz="28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endParaRPr>
          </a:p>
        </p:txBody>
      </p:sp>
      <p:sp>
        <p:nvSpPr>
          <p:cNvPr id="8" name="TextBox 10">
            <a:extLst>
              <a:ext uri="{FF2B5EF4-FFF2-40B4-BE49-F238E27FC236}">
                <a16:creationId xmlns:a16="http://schemas.microsoft.com/office/drawing/2014/main" id="{772DD963-E99A-4BA7-B3BA-9E950F79125A}"/>
              </a:ext>
            </a:extLst>
          </p:cNvPr>
          <p:cNvSpPr txBox="1"/>
          <p:nvPr/>
        </p:nvSpPr>
        <p:spPr>
          <a:xfrm>
            <a:off x="5781233" y="3086100"/>
            <a:ext cx="1313402" cy="430887"/>
          </a:xfrm>
          <a:prstGeom prst="rect">
            <a:avLst/>
          </a:prstGeom>
          <a:solidFill>
            <a:schemeClr val="bg1"/>
          </a:solidFill>
          <a:ln>
            <a:solidFill>
              <a:schemeClr val="accent3"/>
            </a:solidFill>
          </a:ln>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80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+18%</a:t>
            </a:r>
            <a:endParaRPr kumimoji="0" lang="en-GB" sz="28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endParaRPr>
          </a:p>
        </p:txBody>
      </p:sp>
      <p:sp>
        <p:nvSpPr>
          <p:cNvPr id="9" name="TextBox 10">
            <a:extLst>
              <a:ext uri="{FF2B5EF4-FFF2-40B4-BE49-F238E27FC236}">
                <a16:creationId xmlns:a16="http://schemas.microsoft.com/office/drawing/2014/main" id="{9A7D350C-6A86-4C25-AB24-267153EC0896}"/>
              </a:ext>
            </a:extLst>
          </p:cNvPr>
          <p:cNvSpPr txBox="1"/>
          <p:nvPr/>
        </p:nvSpPr>
        <p:spPr>
          <a:xfrm>
            <a:off x="8332475" y="3086100"/>
            <a:ext cx="1313402" cy="430887"/>
          </a:xfrm>
          <a:prstGeom prst="rect">
            <a:avLst/>
          </a:prstGeom>
          <a:solidFill>
            <a:schemeClr val="bg1"/>
          </a:solidFill>
          <a:ln>
            <a:solidFill>
              <a:schemeClr val="accent3"/>
            </a:solidFill>
          </a:ln>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80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+147%</a:t>
            </a:r>
            <a:endParaRPr kumimoji="0" lang="en-GB" sz="28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endParaRPr>
          </a:p>
        </p:txBody>
      </p:sp>
      <p:sp>
        <p:nvSpPr>
          <p:cNvPr id="10" name="Rectangle 14">
            <a:extLst>
              <a:ext uri="{FF2B5EF4-FFF2-40B4-BE49-F238E27FC236}">
                <a16:creationId xmlns:a16="http://schemas.microsoft.com/office/drawing/2014/main" id="{B4529062-0FE2-4B18-8BB6-2076A6B6AB43}"/>
              </a:ext>
            </a:extLst>
          </p:cNvPr>
          <p:cNvSpPr/>
          <p:nvPr/>
        </p:nvSpPr>
        <p:spPr bwMode="auto">
          <a:xfrm>
            <a:off x="7897611" y="1108710"/>
            <a:ext cx="2183130" cy="45491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GB"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 name="Arrow: Right 17">
            <a:extLst>
              <a:ext uri="{FF2B5EF4-FFF2-40B4-BE49-F238E27FC236}">
                <a16:creationId xmlns:a16="http://schemas.microsoft.com/office/drawing/2014/main" id="{8169403D-1175-4BFC-99B5-BF44FBB83AD5}"/>
              </a:ext>
            </a:extLst>
          </p:cNvPr>
          <p:cNvSpPr/>
          <p:nvPr/>
        </p:nvSpPr>
        <p:spPr bwMode="auto">
          <a:xfrm rot="10800000">
            <a:off x="9696023" y="3110813"/>
            <a:ext cx="1029008" cy="43088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GB"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2569792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D0560A-6F33-4E0E-9498-E624B15F8A5A}"/>
              </a:ext>
            </a:extLst>
          </p:cNvPr>
          <p:cNvSpPr>
            <a:spLocks noGrp="1"/>
          </p:cNvSpPr>
          <p:nvPr>
            <p:ph type="title"/>
          </p:nvPr>
        </p:nvSpPr>
        <p:spPr/>
        <p:txBody>
          <a:bodyPr/>
          <a:lstStyle/>
          <a:p>
            <a:r>
              <a:rPr lang="en-GB" altLang="zh-CN"/>
              <a:t>.NET Core 2.1 Major Features</a:t>
            </a:r>
            <a:endParaRPr lang="en-GB" altLang="zh-CN" dirty="0"/>
          </a:p>
        </p:txBody>
      </p:sp>
      <p:sp>
        <p:nvSpPr>
          <p:cNvPr id="3" name="内容占位符 2">
            <a:extLst>
              <a:ext uri="{FF2B5EF4-FFF2-40B4-BE49-F238E27FC236}">
                <a16:creationId xmlns:a16="http://schemas.microsoft.com/office/drawing/2014/main" id="{EA0E2E8A-7632-486C-8A16-588AECA9BD90}"/>
              </a:ext>
            </a:extLst>
          </p:cNvPr>
          <p:cNvSpPr>
            <a:spLocks noGrp="1"/>
          </p:cNvSpPr>
          <p:nvPr>
            <p:ph idx="1"/>
          </p:nvPr>
        </p:nvSpPr>
        <p:spPr/>
        <p:txBody>
          <a:bodyPr/>
          <a:lstStyle/>
          <a:p>
            <a:endParaRPr lang="en-GB" altLang="zh-CN" dirty="0"/>
          </a:p>
        </p:txBody>
      </p:sp>
      <p:sp>
        <p:nvSpPr>
          <p:cNvPr id="4" name="灯片编号占位符 3">
            <a:extLst>
              <a:ext uri="{FF2B5EF4-FFF2-40B4-BE49-F238E27FC236}">
                <a16:creationId xmlns:a16="http://schemas.microsoft.com/office/drawing/2014/main" id="{55CDF89A-1D7F-4E73-AF78-87A35E76BF9C}"/>
              </a:ext>
            </a:extLst>
          </p:cNvPr>
          <p:cNvSpPr>
            <a:spLocks noGrp="1"/>
          </p:cNvSpPr>
          <p:nvPr>
            <p:ph type="sldNum" sz="quarter" idx="12"/>
          </p:nvPr>
        </p:nvSpPr>
        <p:spPr/>
        <p:txBody>
          <a:bodyPr/>
          <a:lstStyle/>
          <a:p>
            <a:fld id="{5BA07366-CB75-4AA8-9E5B-928B849F427C}" type="slidenum">
              <a:rPr lang="en-GB" smtClean="0"/>
              <a:t>5</a:t>
            </a:fld>
            <a:endParaRPr lang="en-GB" dirty="0"/>
          </a:p>
        </p:txBody>
      </p:sp>
      <p:sp>
        <p:nvSpPr>
          <p:cNvPr id="8" name="Text Placeholder 2">
            <a:extLst>
              <a:ext uri="{FF2B5EF4-FFF2-40B4-BE49-F238E27FC236}">
                <a16:creationId xmlns:a16="http://schemas.microsoft.com/office/drawing/2014/main" id="{7EA550C5-E8D9-4749-91EC-5DF6703C9209}"/>
              </a:ext>
            </a:extLst>
          </p:cNvPr>
          <p:cNvSpPr>
            <a:spLocks noGrp="1"/>
          </p:cNvSpPr>
          <p:nvPr/>
        </p:nvSpPr>
        <p:spPr>
          <a:xfrm>
            <a:off x="211140" y="1978721"/>
            <a:ext cx="3925862" cy="2906323"/>
          </a:xfrm>
          <a:prstGeom prst="rect">
            <a:avLst/>
          </a:prstGeom>
          <a:ln>
            <a:solidFill>
              <a:schemeClr val="accent1"/>
            </a:solidFill>
          </a:ln>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endParaRPr lang="en-GB"/>
          </a:p>
          <a:p>
            <a:pPr lvl="1"/>
            <a:endParaRPr lang="en-GB"/>
          </a:p>
          <a:p>
            <a:pPr>
              <a:buFont typeface="Segoe UI" panose="020B0502040204020203" pitchFamily="34" charset="0"/>
              <a:buChar char="∙"/>
            </a:pPr>
            <a:r>
              <a:rPr lang="en-GB" sz="2000">
                <a:latin typeface="+mn-lt"/>
              </a:rPr>
              <a:t>Global Tools</a:t>
            </a:r>
          </a:p>
          <a:p>
            <a:pPr>
              <a:buFont typeface="Segoe UI" panose="020B0502040204020203" pitchFamily="34" charset="0"/>
              <a:buChar char="∙"/>
            </a:pPr>
            <a:r>
              <a:rPr lang="en-GB" sz="2000">
                <a:latin typeface="+mn-lt"/>
              </a:rPr>
              <a:t>Span&lt;T&gt;</a:t>
            </a:r>
          </a:p>
          <a:p>
            <a:pPr>
              <a:buFont typeface="Segoe UI" panose="020B0502040204020203" pitchFamily="34" charset="0"/>
              <a:buChar char="∙"/>
            </a:pPr>
            <a:r>
              <a:rPr lang="en-GB" sz="2000">
                <a:latin typeface="+mn-lt"/>
              </a:rPr>
              <a:t>Sockets</a:t>
            </a:r>
          </a:p>
          <a:p>
            <a:pPr>
              <a:buFont typeface="Segoe UI" panose="020B0502040204020203" pitchFamily="34" charset="0"/>
              <a:buChar char="∙"/>
            </a:pPr>
            <a:r>
              <a:rPr lang="en-GB" sz="2000">
                <a:latin typeface="+mn-lt"/>
              </a:rPr>
              <a:t>HttpClient Performance</a:t>
            </a:r>
          </a:p>
          <a:p>
            <a:pPr>
              <a:buFont typeface="Segoe UI" panose="020B0502040204020203" pitchFamily="34" charset="0"/>
              <a:buChar char="∙"/>
            </a:pPr>
            <a:r>
              <a:rPr lang="en-GB" sz="2000">
                <a:latin typeface="+mn-lt"/>
              </a:rPr>
              <a:t>Windows Compatibility Pack</a:t>
            </a:r>
            <a:endParaRPr lang="en-GB">
              <a:latin typeface="+mn-lt"/>
            </a:endParaRPr>
          </a:p>
          <a:p>
            <a:pPr lvl="1"/>
            <a:endParaRPr lang="en-GB" dirty="0"/>
          </a:p>
        </p:txBody>
      </p:sp>
      <p:sp>
        <p:nvSpPr>
          <p:cNvPr id="9" name="Text Placeholder 2">
            <a:extLst>
              <a:ext uri="{FF2B5EF4-FFF2-40B4-BE49-F238E27FC236}">
                <a16:creationId xmlns:a16="http://schemas.microsoft.com/office/drawing/2014/main" id="{5EE632B5-EC5D-4950-B1EA-B45AEE490FC2}"/>
              </a:ext>
            </a:extLst>
          </p:cNvPr>
          <p:cNvSpPr txBox="1">
            <a:spLocks/>
          </p:cNvSpPr>
          <p:nvPr/>
        </p:nvSpPr>
        <p:spPr>
          <a:xfrm>
            <a:off x="4338879" y="1972956"/>
            <a:ext cx="3727735" cy="2893100"/>
          </a:xfrm>
          <a:prstGeom prst="rect">
            <a:avLst/>
          </a:prstGeom>
          <a:ln>
            <a:solidFill>
              <a:schemeClr val="accent5"/>
            </a:solidFill>
          </a:ln>
        </p:spPr>
        <p:txBody>
          <a:bodyPr vert="horz"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457200" marR="0" lvl="1"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endParaRPr kumimoji="0" lang="en-GB" sz="20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endParaRPr>
          </a:p>
          <a:p>
            <a:pPr marL="457200" marR="0" lvl="1"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endParaRPr kumimoji="0" lang="en-GB" sz="20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endParaRPr>
          </a:p>
          <a:p>
            <a:pPr marL="457200" marR="0" lvl="1"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GB" sz="20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Lazy Loading</a:t>
            </a:r>
          </a:p>
          <a:p>
            <a:pPr marL="457200" marR="0" lvl="1"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GB" sz="20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Value conversions</a:t>
            </a:r>
          </a:p>
          <a:p>
            <a:pPr marL="457200" marR="0" lvl="1"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GB" sz="20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Query types</a:t>
            </a:r>
          </a:p>
          <a:p>
            <a:pPr marL="457200" marR="0" lvl="1"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GB" sz="20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Data seeding</a:t>
            </a:r>
          </a:p>
          <a:p>
            <a:pPr marL="457200" marR="0" lvl="1"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endParaRPr kumimoji="0" lang="en-GB" sz="20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endParaRPr>
          </a:p>
          <a:p>
            <a:pPr marL="457200" marR="0" lvl="1"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endParaRPr kumimoji="0" lang="en-GB" sz="20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endParaRPr>
          </a:p>
        </p:txBody>
      </p:sp>
      <p:sp>
        <p:nvSpPr>
          <p:cNvPr id="10" name="Text Placeholder 2">
            <a:extLst>
              <a:ext uri="{FF2B5EF4-FFF2-40B4-BE49-F238E27FC236}">
                <a16:creationId xmlns:a16="http://schemas.microsoft.com/office/drawing/2014/main" id="{47585CAE-F761-43FA-9D57-F581FC8CE541}"/>
              </a:ext>
            </a:extLst>
          </p:cNvPr>
          <p:cNvSpPr txBox="1">
            <a:spLocks/>
          </p:cNvSpPr>
          <p:nvPr/>
        </p:nvSpPr>
        <p:spPr>
          <a:xfrm>
            <a:off x="8270338" y="1991944"/>
            <a:ext cx="3710522" cy="2893100"/>
          </a:xfrm>
          <a:prstGeom prst="rect">
            <a:avLst/>
          </a:prstGeom>
          <a:ln>
            <a:solidFill>
              <a:schemeClr val="accent3"/>
            </a:solidFill>
          </a:ln>
        </p:spPr>
        <p:txBody>
          <a:bodyPr vert="horz"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457200" marR="0" lvl="1"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endParaRPr kumimoji="0" lang="en-GB" sz="2000" b="0" i="0" u="none" strike="noStrike" kern="1200" cap="none" spc="0" normalizeH="0" baseline="0" noProof="0">
              <a:ln>
                <a:noFill/>
              </a:ln>
              <a:gradFill>
                <a:gsLst>
                  <a:gs pos="1250">
                    <a:srgbClr val="505050"/>
                  </a:gs>
                  <a:gs pos="100000">
                    <a:srgbClr val="505050"/>
                  </a:gs>
                </a:gsLst>
                <a:lin ang="5400000" scaled="0"/>
              </a:gradFill>
              <a:effectLst/>
              <a:uLnTx/>
              <a:uFillTx/>
              <a:latin typeface="Segoe UI"/>
              <a:ea typeface="+mn-ea"/>
              <a:cs typeface="+mn-cs"/>
            </a:endParaRPr>
          </a:p>
          <a:p>
            <a:pPr marL="457200" marR="0" lvl="1"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endParaRPr kumimoji="0" lang="en-GB" sz="2000" b="0" i="0" u="none" strike="noStrike" kern="1200" cap="none" spc="0" normalizeH="0" baseline="0" noProof="0">
              <a:ln>
                <a:noFill/>
              </a:ln>
              <a:gradFill>
                <a:gsLst>
                  <a:gs pos="1250">
                    <a:srgbClr val="505050"/>
                  </a:gs>
                  <a:gs pos="100000">
                    <a:srgbClr val="505050"/>
                  </a:gs>
                </a:gsLst>
                <a:lin ang="5400000" scaled="0"/>
              </a:gradFill>
              <a:effectLst/>
              <a:uLnTx/>
              <a:uFillTx/>
              <a:latin typeface="Segoe UI"/>
              <a:ea typeface="+mn-ea"/>
              <a:cs typeface="+mn-cs"/>
            </a:endParaRPr>
          </a:p>
          <a:p>
            <a:pPr marL="457200" marR="0" lvl="1"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GB" sz="2000" b="0" i="0" u="none" strike="noStrike" kern="1200" cap="none" spc="0" normalizeH="0" baseline="0" noProof="0">
                <a:ln>
                  <a:noFill/>
                </a:ln>
                <a:gradFill>
                  <a:gsLst>
                    <a:gs pos="1250">
                      <a:srgbClr val="505050"/>
                    </a:gs>
                    <a:gs pos="100000">
                      <a:srgbClr val="505050"/>
                    </a:gs>
                  </a:gsLst>
                  <a:lin ang="5400000" scaled="0"/>
                </a:gradFill>
                <a:effectLst/>
                <a:uLnTx/>
                <a:uFillTx/>
                <a:latin typeface="Segoe UI"/>
                <a:ea typeface="+mn-ea"/>
                <a:cs typeface="+mn-cs"/>
              </a:rPr>
              <a:t>HTTPS</a:t>
            </a:r>
          </a:p>
          <a:p>
            <a:pPr marL="457200" marR="0" lvl="1"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GB" sz="2000" b="0" i="0" u="none" strike="noStrike" kern="1200" cap="none" spc="0" normalizeH="0" baseline="0" noProof="0">
                <a:ln>
                  <a:noFill/>
                </a:ln>
                <a:gradFill>
                  <a:gsLst>
                    <a:gs pos="1250">
                      <a:srgbClr val="505050"/>
                    </a:gs>
                    <a:gs pos="100000">
                      <a:srgbClr val="505050"/>
                    </a:gs>
                  </a:gsLst>
                  <a:lin ang="5400000" scaled="0"/>
                </a:gradFill>
                <a:effectLst/>
                <a:uLnTx/>
                <a:uFillTx/>
                <a:latin typeface="Segoe UI"/>
                <a:ea typeface="+mn-ea"/>
                <a:cs typeface="+mn-cs"/>
              </a:rPr>
              <a:t>Razor UI as a library</a:t>
            </a:r>
          </a:p>
          <a:p>
            <a:pPr marL="457200" marR="0" lvl="1"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GB" sz="2000" b="0" i="0" u="none" strike="noStrike" kern="1200" cap="none" spc="0" normalizeH="0" baseline="0" noProof="0">
                <a:ln>
                  <a:noFill/>
                </a:ln>
                <a:gradFill>
                  <a:gsLst>
                    <a:gs pos="1250">
                      <a:srgbClr val="505050"/>
                    </a:gs>
                    <a:gs pos="100000">
                      <a:srgbClr val="505050"/>
                    </a:gs>
                  </a:gsLst>
                  <a:lin ang="5400000" scaled="0"/>
                </a:gradFill>
                <a:effectLst/>
                <a:uLnTx/>
                <a:uFillTx/>
                <a:latin typeface="Segoe UI"/>
                <a:ea typeface="+mn-ea"/>
                <a:cs typeface="+mn-cs"/>
              </a:rPr>
              <a:t>HttpClientFactory</a:t>
            </a:r>
          </a:p>
          <a:p>
            <a:pPr marL="457200" marR="0" lvl="1"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GB" sz="2000" b="0" i="0" u="none" strike="noStrike" kern="1200" cap="none" spc="0" normalizeH="0" baseline="0" noProof="0">
                <a:ln>
                  <a:noFill/>
                </a:ln>
                <a:gradFill>
                  <a:gsLst>
                    <a:gs pos="1250">
                      <a:srgbClr val="505050"/>
                    </a:gs>
                    <a:gs pos="100000">
                      <a:srgbClr val="505050"/>
                    </a:gs>
                  </a:gsLst>
                  <a:lin ang="5400000" scaled="0"/>
                </a:gradFill>
                <a:effectLst/>
                <a:uLnTx/>
                <a:uFillTx/>
                <a:latin typeface="Segoe UI"/>
                <a:ea typeface="+mn-ea"/>
                <a:cs typeface="+mn-cs"/>
              </a:rPr>
              <a:t>ASP.NET Core SignalR</a:t>
            </a:r>
          </a:p>
          <a:p>
            <a:pPr marL="457200" marR="0" lvl="1"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endParaRPr kumimoji="0" lang="en-GB" sz="2000" b="0" i="0" u="none" strike="noStrike" kern="1200" cap="none" spc="0" normalizeH="0" baseline="0" noProof="0">
              <a:ln>
                <a:noFill/>
              </a:ln>
              <a:gradFill>
                <a:gsLst>
                  <a:gs pos="1250">
                    <a:srgbClr val="505050"/>
                  </a:gs>
                  <a:gs pos="100000">
                    <a:srgbClr val="505050"/>
                  </a:gs>
                </a:gsLst>
                <a:lin ang="5400000" scaled="0"/>
              </a:gradFill>
              <a:effectLst/>
              <a:uLnTx/>
              <a:uFillTx/>
              <a:latin typeface="Segoe UI"/>
              <a:ea typeface="+mn-ea"/>
              <a:cs typeface="+mn-cs"/>
            </a:endParaRPr>
          </a:p>
          <a:p>
            <a:pPr marL="457200" marR="0" lvl="1"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endParaRPr kumimoji="0" lang="en-GB" sz="20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endParaRPr>
          </a:p>
        </p:txBody>
      </p:sp>
      <p:sp>
        <p:nvSpPr>
          <p:cNvPr id="11" name="Rectangle 7">
            <a:extLst>
              <a:ext uri="{FF2B5EF4-FFF2-40B4-BE49-F238E27FC236}">
                <a16:creationId xmlns:a16="http://schemas.microsoft.com/office/drawing/2014/main" id="{49BFD902-68A5-448B-BD1C-C4449C8D6F6F}"/>
              </a:ext>
            </a:extLst>
          </p:cNvPr>
          <p:cNvSpPr/>
          <p:nvPr/>
        </p:nvSpPr>
        <p:spPr bwMode="auto">
          <a:xfrm>
            <a:off x="4338879" y="1978878"/>
            <a:ext cx="3727735" cy="553998"/>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GB"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EF Core</a:t>
            </a: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 name="Rectangle 8">
            <a:extLst>
              <a:ext uri="{FF2B5EF4-FFF2-40B4-BE49-F238E27FC236}">
                <a16:creationId xmlns:a16="http://schemas.microsoft.com/office/drawing/2014/main" id="{EAAC8920-E924-47AF-AE4F-6B9E14C8FC4B}"/>
              </a:ext>
            </a:extLst>
          </p:cNvPr>
          <p:cNvSpPr/>
          <p:nvPr/>
        </p:nvSpPr>
        <p:spPr bwMode="auto">
          <a:xfrm>
            <a:off x="8274145" y="1977778"/>
            <a:ext cx="3706715" cy="55399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GB"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ASP.NET Core</a:t>
            </a: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Rectangle 10">
            <a:extLst>
              <a:ext uri="{FF2B5EF4-FFF2-40B4-BE49-F238E27FC236}">
                <a16:creationId xmlns:a16="http://schemas.microsoft.com/office/drawing/2014/main" id="{5C3FD744-BD48-40DC-8805-417D4667E553}"/>
              </a:ext>
            </a:extLst>
          </p:cNvPr>
          <p:cNvSpPr/>
          <p:nvPr/>
        </p:nvSpPr>
        <p:spPr bwMode="auto">
          <a:xfrm>
            <a:off x="214809" y="1977778"/>
            <a:ext cx="3922193" cy="55399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GB"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.NET Core</a:t>
            </a: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3909041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F5BA40-155E-4256-9AD3-DDB926678083}"/>
              </a:ext>
            </a:extLst>
          </p:cNvPr>
          <p:cNvSpPr>
            <a:spLocks noGrp="1"/>
          </p:cNvSpPr>
          <p:nvPr>
            <p:ph type="title"/>
          </p:nvPr>
        </p:nvSpPr>
        <p:spPr/>
        <p:txBody>
          <a:bodyPr/>
          <a:lstStyle/>
          <a:p>
            <a:r>
              <a:rPr lang="en-GB" altLang="zh-CN"/>
              <a:t>Announcing Azure SignalR Service GA!</a:t>
            </a:r>
            <a:endParaRPr lang="en-GB" altLang="zh-CN" dirty="0"/>
          </a:p>
        </p:txBody>
      </p:sp>
      <p:sp>
        <p:nvSpPr>
          <p:cNvPr id="4" name="灯片编号占位符 3">
            <a:extLst>
              <a:ext uri="{FF2B5EF4-FFF2-40B4-BE49-F238E27FC236}">
                <a16:creationId xmlns:a16="http://schemas.microsoft.com/office/drawing/2014/main" id="{DD51BD76-4BC8-4834-B79C-B68331E52CF3}"/>
              </a:ext>
            </a:extLst>
          </p:cNvPr>
          <p:cNvSpPr>
            <a:spLocks noGrp="1"/>
          </p:cNvSpPr>
          <p:nvPr>
            <p:ph type="sldNum" sz="quarter" idx="12"/>
          </p:nvPr>
        </p:nvSpPr>
        <p:spPr/>
        <p:txBody>
          <a:bodyPr/>
          <a:lstStyle/>
          <a:p>
            <a:fld id="{5BA07366-CB75-4AA8-9E5B-928B849F427C}" type="slidenum">
              <a:rPr lang="en-GB" smtClean="0"/>
              <a:t>6</a:t>
            </a:fld>
            <a:endParaRPr lang="en-GB" dirty="0"/>
          </a:p>
        </p:txBody>
      </p:sp>
      <p:sp>
        <p:nvSpPr>
          <p:cNvPr id="5" name="Text Placeholder 2">
            <a:extLst>
              <a:ext uri="{FF2B5EF4-FFF2-40B4-BE49-F238E27FC236}">
                <a16:creationId xmlns:a16="http://schemas.microsoft.com/office/drawing/2014/main" id="{CA16760F-5E50-4738-B859-33606516CB00}"/>
              </a:ext>
            </a:extLst>
          </p:cNvPr>
          <p:cNvSpPr>
            <a:spLocks noGrp="1"/>
          </p:cNvSpPr>
          <p:nvPr/>
        </p:nvSpPr>
        <p:spPr>
          <a:xfrm>
            <a:off x="269239" y="1329151"/>
            <a:ext cx="11653523" cy="1098762"/>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100">
                <a:solidFill>
                  <a:schemeClr val="tx1">
                    <a:lumMod val="65000"/>
                    <a:lumOff val="35000"/>
                  </a:schemeClr>
                </a:solidFill>
              </a:rPr>
              <a:t>Add real-time web functionalities easily with Azure and .NET Core</a:t>
            </a:r>
          </a:p>
          <a:p>
            <a:r>
              <a:rPr lang="en-GB" sz="2100">
                <a:solidFill>
                  <a:schemeClr val="tx1">
                    <a:lumMod val="65000"/>
                    <a:lumOff val="35000"/>
                  </a:schemeClr>
                </a:solidFill>
              </a:rPr>
              <a:t>Enable via “services.AddSignalR().AddAzureSignalR()”</a:t>
            </a:r>
          </a:p>
          <a:p>
            <a:endParaRPr lang="en-GB" sz="2100" dirty="0">
              <a:solidFill>
                <a:schemeClr val="tx1">
                  <a:lumMod val="65000"/>
                  <a:lumOff val="35000"/>
                </a:schemeClr>
              </a:solidFill>
            </a:endParaRPr>
          </a:p>
        </p:txBody>
      </p:sp>
      <p:sp>
        <p:nvSpPr>
          <p:cNvPr id="6" name="Rectangle 3">
            <a:extLst>
              <a:ext uri="{FF2B5EF4-FFF2-40B4-BE49-F238E27FC236}">
                <a16:creationId xmlns:a16="http://schemas.microsoft.com/office/drawing/2014/main" id="{9C63CAF8-709B-4DA8-9A27-B21C6A6C6B40}"/>
              </a:ext>
            </a:extLst>
          </p:cNvPr>
          <p:cNvSpPr/>
          <p:nvPr/>
        </p:nvSpPr>
        <p:spPr>
          <a:xfrm>
            <a:off x="1858827" y="2567451"/>
            <a:ext cx="4388038" cy="383182"/>
          </a:xfrm>
          <a:prstGeom prst="rect">
            <a:avLst/>
          </a:prstGeom>
        </p:spPr>
        <p:txBody>
          <a:bodyPr wrap="squar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457200" rtl="0" eaLnBrk="1" fontAlgn="auto" latinLnBrk="0" hangingPunct="1">
              <a:lnSpc>
                <a:spcPct val="90000"/>
              </a:lnSpc>
              <a:spcBef>
                <a:spcPts val="0"/>
              </a:spcBef>
              <a:spcAft>
                <a:spcPts val="0"/>
              </a:spcAft>
              <a:buClrTx/>
              <a:buSzTx/>
              <a:buFontTx/>
              <a:buNone/>
              <a:tabLst/>
              <a:defRPr/>
            </a:pPr>
            <a:r>
              <a:rPr kumimoji="0" lang="en-GB" sz="2100" b="0" i="0" u="none" strike="noStrike" kern="1200" cap="none" spc="0" normalizeH="0" baseline="0" noProof="0">
                <a:ln>
                  <a:noFill/>
                </a:ln>
                <a:solidFill>
                  <a:srgbClr val="0078D7"/>
                </a:solidFill>
                <a:effectLst/>
                <a:uLnTx/>
                <a:uFillTx/>
                <a:latin typeface="Segoe UI"/>
                <a:ea typeface="+mn-ea"/>
                <a:cs typeface="Segoe UI Semilight" panose="020B0402040204020203" pitchFamily="34" charset="0"/>
              </a:rPr>
              <a:t>Fully managed service</a:t>
            </a:r>
            <a:endParaRPr kumimoji="0" lang="en-GB" sz="2100" b="0" i="0" u="none" strike="noStrike" kern="1200" cap="none" spc="0" normalizeH="0" baseline="0" noProof="0" dirty="0">
              <a:ln>
                <a:noFill/>
              </a:ln>
              <a:solidFill>
                <a:srgbClr val="0078D7"/>
              </a:solidFill>
              <a:effectLst/>
              <a:uLnTx/>
              <a:uFillTx/>
              <a:latin typeface="Segoe UI"/>
              <a:ea typeface="+mn-ea"/>
              <a:cs typeface="Segoe UI Semilight" panose="020B0402040204020203" pitchFamily="34" charset="0"/>
            </a:endParaRPr>
          </a:p>
        </p:txBody>
      </p:sp>
      <p:sp>
        <p:nvSpPr>
          <p:cNvPr id="7" name="Rectangle 5">
            <a:extLst>
              <a:ext uri="{FF2B5EF4-FFF2-40B4-BE49-F238E27FC236}">
                <a16:creationId xmlns:a16="http://schemas.microsoft.com/office/drawing/2014/main" id="{D2427123-340F-40B6-A2A2-1AE8BCFDB57C}"/>
              </a:ext>
            </a:extLst>
          </p:cNvPr>
          <p:cNvSpPr/>
          <p:nvPr/>
        </p:nvSpPr>
        <p:spPr>
          <a:xfrm>
            <a:off x="1858826" y="2997875"/>
            <a:ext cx="5357095" cy="615553"/>
          </a:xfrm>
          <a:prstGeom prst="rect">
            <a:avLst/>
          </a:prstGeom>
        </p:spPr>
        <p:txBody>
          <a:bodyPr wrap="squar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32574" rtl="0" eaLnBrk="1" fontAlgn="auto" latinLnBrk="0" hangingPunct="1">
              <a:lnSpc>
                <a:spcPct val="100000"/>
              </a:lnSpc>
              <a:spcBef>
                <a:spcPts val="300"/>
              </a:spcBef>
              <a:spcAft>
                <a:spcPts val="2400"/>
              </a:spcAft>
              <a:buClrTx/>
              <a:buSzTx/>
              <a:buFontTx/>
              <a:buNone/>
              <a:tabLst/>
              <a:defRPr/>
            </a:pPr>
            <a:r>
              <a:rPr kumimoji="0" lang="en-GB" sz="1700" b="0" i="0" u="none" strike="noStrike" kern="0" cap="none" spc="0" normalizeH="0" baseline="0" noProof="0">
                <a:ln>
                  <a:noFill/>
                </a:ln>
                <a:solidFill>
                  <a:srgbClr val="000000">
                    <a:lumMod val="65000"/>
                    <a:lumOff val="35000"/>
                  </a:srgbClr>
                </a:solidFill>
                <a:effectLst/>
                <a:uLnTx/>
                <a:uFillTx/>
                <a:latin typeface="Segoe UI"/>
                <a:ea typeface="+mn-ea"/>
                <a:cs typeface="Segoe UI" panose="020B0502040204020203" pitchFamily="34" charset="0"/>
              </a:rPr>
              <a:t>No more worries about </a:t>
            </a:r>
            <a:r>
              <a:rPr kumimoji="0" lang="en-GB" sz="1700" b="0" i="0" u="none" strike="noStrike" kern="1200" cap="none" spc="0" normalizeH="0" baseline="0" noProof="0">
                <a:ln>
                  <a:noFill/>
                </a:ln>
                <a:solidFill>
                  <a:srgbClr val="000000">
                    <a:lumMod val="65000"/>
                    <a:lumOff val="35000"/>
                  </a:srgbClr>
                </a:solidFill>
                <a:effectLst/>
                <a:uLnTx/>
                <a:uFillTx/>
                <a:latin typeface="Segoe UI"/>
                <a:ea typeface="+mn-ea"/>
                <a:cs typeface="+mn-cs"/>
              </a:rPr>
              <a:t>capacity provisioning, scaling, or persistent connections</a:t>
            </a:r>
            <a:endParaRPr kumimoji="0" lang="en-GB" sz="1700" b="0" i="0" u="none" strike="noStrike" kern="0" cap="none" spc="0" normalizeH="0" baseline="0" noProof="0" dirty="0">
              <a:ln>
                <a:noFill/>
              </a:ln>
              <a:solidFill>
                <a:srgbClr val="000000">
                  <a:lumMod val="65000"/>
                  <a:lumOff val="35000"/>
                </a:srgbClr>
              </a:solidFill>
              <a:effectLst/>
              <a:uLnTx/>
              <a:uFillTx/>
              <a:latin typeface="Segoe UI"/>
              <a:ea typeface="+mn-ea"/>
              <a:cs typeface="Segoe UI" panose="020B0502040204020203" pitchFamily="34" charset="0"/>
            </a:endParaRPr>
          </a:p>
        </p:txBody>
      </p:sp>
      <p:grpSp>
        <p:nvGrpSpPr>
          <p:cNvPr id="8" name="Group 6">
            <a:extLst>
              <a:ext uri="{FF2B5EF4-FFF2-40B4-BE49-F238E27FC236}">
                <a16:creationId xmlns:a16="http://schemas.microsoft.com/office/drawing/2014/main" id="{923B772A-B98B-44D2-8A7A-87D76A5E893B}"/>
              </a:ext>
            </a:extLst>
          </p:cNvPr>
          <p:cNvGrpSpPr/>
          <p:nvPr/>
        </p:nvGrpSpPr>
        <p:grpSpPr>
          <a:xfrm>
            <a:off x="513396" y="2567451"/>
            <a:ext cx="1188720" cy="1188720"/>
            <a:chOff x="5457203" y="2847847"/>
            <a:chExt cx="1188720" cy="1188720"/>
          </a:xfrm>
        </p:grpSpPr>
        <p:sp>
          <p:nvSpPr>
            <p:cNvPr id="15" name="Oval 7">
              <a:extLst>
                <a:ext uri="{FF2B5EF4-FFF2-40B4-BE49-F238E27FC236}">
                  <a16:creationId xmlns:a16="http://schemas.microsoft.com/office/drawing/2014/main" id="{6F6D6571-D539-46A4-A2FB-2A845FCFD525}"/>
                </a:ext>
              </a:extLst>
            </p:cNvPr>
            <p:cNvSpPr/>
            <p:nvPr/>
          </p:nvSpPr>
          <p:spPr>
            <a:xfrm>
              <a:off x="5457203" y="2847847"/>
              <a:ext cx="1188720" cy="1188720"/>
            </a:xfrm>
            <a:prstGeom prst="ellipse">
              <a:avLst/>
            </a:prstGeom>
            <a:noFill/>
            <a:ln w="28575">
              <a:solidFill>
                <a:srgbClr val="0078D7"/>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6" name="Group 8">
              <a:extLst>
                <a:ext uri="{FF2B5EF4-FFF2-40B4-BE49-F238E27FC236}">
                  <a16:creationId xmlns:a16="http://schemas.microsoft.com/office/drawing/2014/main" id="{4D458EF3-57F4-4D6F-80B1-99DDD6D3CA99}"/>
                </a:ext>
              </a:extLst>
            </p:cNvPr>
            <p:cNvGrpSpPr/>
            <p:nvPr/>
          </p:nvGrpSpPr>
          <p:grpSpPr>
            <a:xfrm>
              <a:off x="5681258" y="3062959"/>
              <a:ext cx="740611" cy="670311"/>
              <a:chOff x="925504" y="5649085"/>
              <a:chExt cx="632624" cy="572574"/>
            </a:xfrm>
          </p:grpSpPr>
          <p:sp>
            <p:nvSpPr>
              <p:cNvPr id="17" name="Freeform 25">
                <a:extLst>
                  <a:ext uri="{FF2B5EF4-FFF2-40B4-BE49-F238E27FC236}">
                    <a16:creationId xmlns:a16="http://schemas.microsoft.com/office/drawing/2014/main" id="{9FAC9B3E-50C7-40E8-A95E-14E8F6462B31}"/>
                  </a:ext>
                </a:extLst>
              </p:cNvPr>
              <p:cNvSpPr>
                <a:spLocks noEditPoints="1"/>
              </p:cNvSpPr>
              <p:nvPr/>
            </p:nvSpPr>
            <p:spPr bwMode="black">
              <a:xfrm>
                <a:off x="925504" y="5682997"/>
                <a:ext cx="632624" cy="538662"/>
              </a:xfrm>
              <a:custGeom>
                <a:avLst/>
                <a:gdLst>
                  <a:gd name="T0" fmla="*/ 300 w 300"/>
                  <a:gd name="T1" fmla="*/ 201 h 255"/>
                  <a:gd name="T2" fmla="*/ 288 w 300"/>
                  <a:gd name="T3" fmla="*/ 210 h 255"/>
                  <a:gd name="T4" fmla="*/ 285 w 300"/>
                  <a:gd name="T5" fmla="*/ 214 h 255"/>
                  <a:gd name="T6" fmla="*/ 266 w 300"/>
                  <a:gd name="T7" fmla="*/ 230 h 255"/>
                  <a:gd name="T8" fmla="*/ 229 w 300"/>
                  <a:gd name="T9" fmla="*/ 245 h 255"/>
                  <a:gd name="T10" fmla="*/ 169 w 300"/>
                  <a:gd name="T11" fmla="*/ 253 h 255"/>
                  <a:gd name="T12" fmla="*/ 47 w 300"/>
                  <a:gd name="T13" fmla="*/ 231 h 255"/>
                  <a:gd name="T14" fmla="*/ 47 w 300"/>
                  <a:gd name="T15" fmla="*/ 186 h 255"/>
                  <a:gd name="T16" fmla="*/ 89 w 300"/>
                  <a:gd name="T17" fmla="*/ 168 h 255"/>
                  <a:gd name="T18" fmla="*/ 130 w 300"/>
                  <a:gd name="T19" fmla="*/ 171 h 255"/>
                  <a:gd name="T20" fmla="*/ 163 w 300"/>
                  <a:gd name="T21" fmla="*/ 174 h 255"/>
                  <a:gd name="T22" fmla="*/ 198 w 300"/>
                  <a:gd name="T23" fmla="*/ 169 h 255"/>
                  <a:gd name="T24" fmla="*/ 219 w 300"/>
                  <a:gd name="T25" fmla="*/ 182 h 255"/>
                  <a:gd name="T26" fmla="*/ 201 w 300"/>
                  <a:gd name="T27" fmla="*/ 195 h 255"/>
                  <a:gd name="T28" fmla="*/ 174 w 300"/>
                  <a:gd name="T29" fmla="*/ 194 h 255"/>
                  <a:gd name="T30" fmla="*/ 144 w 300"/>
                  <a:gd name="T31" fmla="*/ 202 h 255"/>
                  <a:gd name="T32" fmla="*/ 177 w 300"/>
                  <a:gd name="T33" fmla="*/ 217 h 255"/>
                  <a:gd name="T34" fmla="*/ 223 w 300"/>
                  <a:gd name="T35" fmla="*/ 218 h 255"/>
                  <a:gd name="T36" fmla="*/ 255 w 300"/>
                  <a:gd name="T37" fmla="*/ 209 h 255"/>
                  <a:gd name="T38" fmla="*/ 287 w 300"/>
                  <a:gd name="T39" fmla="*/ 193 h 255"/>
                  <a:gd name="T40" fmla="*/ 300 w 300"/>
                  <a:gd name="T41" fmla="*/ 201 h 255"/>
                  <a:gd name="T42" fmla="*/ 34 w 300"/>
                  <a:gd name="T43" fmla="*/ 173 h 255"/>
                  <a:gd name="T44" fmla="*/ 0 w 300"/>
                  <a:gd name="T45" fmla="*/ 173 h 255"/>
                  <a:gd name="T46" fmla="*/ 0 w 300"/>
                  <a:gd name="T47" fmla="*/ 240 h 255"/>
                  <a:gd name="T48" fmla="*/ 34 w 300"/>
                  <a:gd name="T49" fmla="*/ 240 h 255"/>
                  <a:gd name="T50" fmla="*/ 39 w 300"/>
                  <a:gd name="T51" fmla="*/ 235 h 255"/>
                  <a:gd name="T52" fmla="*/ 39 w 300"/>
                  <a:gd name="T53" fmla="*/ 177 h 255"/>
                  <a:gd name="T54" fmla="*/ 34 w 300"/>
                  <a:gd name="T55" fmla="*/ 173 h 255"/>
                  <a:gd name="T56" fmla="*/ 246 w 300"/>
                  <a:gd name="T57" fmla="*/ 24 h 255"/>
                  <a:gd name="T58" fmla="*/ 246 w 300"/>
                  <a:gd name="T59" fmla="*/ 147 h 255"/>
                  <a:gd name="T60" fmla="*/ 123 w 300"/>
                  <a:gd name="T61" fmla="*/ 147 h 255"/>
                  <a:gd name="T62" fmla="*/ 123 w 300"/>
                  <a:gd name="T63" fmla="*/ 122 h 255"/>
                  <a:gd name="T64" fmla="*/ 99 w 300"/>
                  <a:gd name="T65" fmla="*/ 122 h 255"/>
                  <a:gd name="T66" fmla="*/ 99 w 300"/>
                  <a:gd name="T67" fmla="*/ 0 h 255"/>
                  <a:gd name="T68" fmla="*/ 221 w 300"/>
                  <a:gd name="T69" fmla="*/ 0 h 255"/>
                  <a:gd name="T70" fmla="*/ 221 w 300"/>
                  <a:gd name="T71" fmla="*/ 24 h 255"/>
                  <a:gd name="T72" fmla="*/ 246 w 300"/>
                  <a:gd name="T73" fmla="*/ 24 h 255"/>
                  <a:gd name="T74" fmla="*/ 123 w 300"/>
                  <a:gd name="T75" fmla="*/ 116 h 255"/>
                  <a:gd name="T76" fmla="*/ 123 w 300"/>
                  <a:gd name="T77" fmla="*/ 24 h 255"/>
                  <a:gd name="T78" fmla="*/ 215 w 300"/>
                  <a:gd name="T79" fmla="*/ 24 h 255"/>
                  <a:gd name="T80" fmla="*/ 215 w 300"/>
                  <a:gd name="T81" fmla="*/ 6 h 255"/>
                  <a:gd name="T82" fmla="*/ 105 w 300"/>
                  <a:gd name="T83" fmla="*/ 6 h 255"/>
                  <a:gd name="T84" fmla="*/ 105 w 300"/>
                  <a:gd name="T85" fmla="*/ 116 h 255"/>
                  <a:gd name="T86" fmla="*/ 123 w 300"/>
                  <a:gd name="T87" fmla="*/ 116 h 255"/>
                  <a:gd name="T88" fmla="*/ 224 w 300"/>
                  <a:gd name="T89" fmla="*/ 85 h 255"/>
                  <a:gd name="T90" fmla="*/ 183 w 300"/>
                  <a:gd name="T91" fmla="*/ 56 h 255"/>
                  <a:gd name="T92" fmla="*/ 183 w 300"/>
                  <a:gd name="T93" fmla="*/ 76 h 255"/>
                  <a:gd name="T94" fmla="*/ 145 w 300"/>
                  <a:gd name="T95" fmla="*/ 76 h 255"/>
                  <a:gd name="T96" fmla="*/ 145 w 300"/>
                  <a:gd name="T97" fmla="*/ 94 h 255"/>
                  <a:gd name="T98" fmla="*/ 183 w 300"/>
                  <a:gd name="T99" fmla="*/ 94 h 255"/>
                  <a:gd name="T100" fmla="*/ 183 w 300"/>
                  <a:gd name="T101" fmla="*/ 115 h 255"/>
                  <a:gd name="T102" fmla="*/ 224 w 300"/>
                  <a:gd name="T103" fmla="*/ 8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0" h="255">
                    <a:moveTo>
                      <a:pt x="300" y="201"/>
                    </a:moveTo>
                    <a:cubicBezTo>
                      <a:pt x="300" y="201"/>
                      <a:pt x="299" y="202"/>
                      <a:pt x="288" y="210"/>
                    </a:cubicBezTo>
                    <a:cubicBezTo>
                      <a:pt x="288" y="210"/>
                      <a:pt x="286" y="214"/>
                      <a:pt x="285" y="214"/>
                    </a:cubicBezTo>
                    <a:cubicBezTo>
                      <a:pt x="280" y="218"/>
                      <a:pt x="275" y="223"/>
                      <a:pt x="266" y="230"/>
                    </a:cubicBezTo>
                    <a:cubicBezTo>
                      <a:pt x="257" y="231"/>
                      <a:pt x="238" y="240"/>
                      <a:pt x="229" y="245"/>
                    </a:cubicBezTo>
                    <a:cubicBezTo>
                      <a:pt x="212" y="244"/>
                      <a:pt x="187" y="248"/>
                      <a:pt x="169" y="253"/>
                    </a:cubicBezTo>
                    <a:cubicBezTo>
                      <a:pt x="143" y="249"/>
                      <a:pt x="140" y="255"/>
                      <a:pt x="47" y="231"/>
                    </a:cubicBezTo>
                    <a:cubicBezTo>
                      <a:pt x="47" y="231"/>
                      <a:pt x="47" y="194"/>
                      <a:pt x="47" y="186"/>
                    </a:cubicBezTo>
                    <a:cubicBezTo>
                      <a:pt x="64" y="182"/>
                      <a:pt x="69" y="171"/>
                      <a:pt x="89" y="168"/>
                    </a:cubicBezTo>
                    <a:cubicBezTo>
                      <a:pt x="103" y="166"/>
                      <a:pt x="116" y="167"/>
                      <a:pt x="130" y="171"/>
                    </a:cubicBezTo>
                    <a:cubicBezTo>
                      <a:pt x="139" y="174"/>
                      <a:pt x="148" y="176"/>
                      <a:pt x="163" y="174"/>
                    </a:cubicBezTo>
                    <a:cubicBezTo>
                      <a:pt x="176" y="173"/>
                      <a:pt x="181" y="169"/>
                      <a:pt x="198" y="169"/>
                    </a:cubicBezTo>
                    <a:cubicBezTo>
                      <a:pt x="209" y="169"/>
                      <a:pt x="220" y="176"/>
                      <a:pt x="219" y="182"/>
                    </a:cubicBezTo>
                    <a:cubicBezTo>
                      <a:pt x="219" y="188"/>
                      <a:pt x="208" y="194"/>
                      <a:pt x="201" y="195"/>
                    </a:cubicBezTo>
                    <a:cubicBezTo>
                      <a:pt x="185" y="195"/>
                      <a:pt x="189" y="194"/>
                      <a:pt x="174" y="194"/>
                    </a:cubicBezTo>
                    <a:cubicBezTo>
                      <a:pt x="156" y="194"/>
                      <a:pt x="155" y="197"/>
                      <a:pt x="144" y="202"/>
                    </a:cubicBezTo>
                    <a:cubicBezTo>
                      <a:pt x="155" y="205"/>
                      <a:pt x="162" y="209"/>
                      <a:pt x="177" y="217"/>
                    </a:cubicBezTo>
                    <a:cubicBezTo>
                      <a:pt x="193" y="215"/>
                      <a:pt x="209" y="217"/>
                      <a:pt x="223" y="218"/>
                    </a:cubicBezTo>
                    <a:cubicBezTo>
                      <a:pt x="235" y="215"/>
                      <a:pt x="241" y="210"/>
                      <a:pt x="255" y="209"/>
                    </a:cubicBezTo>
                    <a:cubicBezTo>
                      <a:pt x="264" y="202"/>
                      <a:pt x="276" y="191"/>
                      <a:pt x="287" y="193"/>
                    </a:cubicBezTo>
                    <a:cubicBezTo>
                      <a:pt x="293" y="194"/>
                      <a:pt x="300" y="201"/>
                      <a:pt x="300" y="201"/>
                    </a:cubicBezTo>
                    <a:close/>
                    <a:moveTo>
                      <a:pt x="34" y="173"/>
                    </a:moveTo>
                    <a:cubicBezTo>
                      <a:pt x="0" y="173"/>
                      <a:pt x="0" y="173"/>
                      <a:pt x="0" y="173"/>
                    </a:cubicBezTo>
                    <a:cubicBezTo>
                      <a:pt x="0" y="240"/>
                      <a:pt x="0" y="240"/>
                      <a:pt x="0" y="240"/>
                    </a:cubicBezTo>
                    <a:cubicBezTo>
                      <a:pt x="34" y="240"/>
                      <a:pt x="34" y="240"/>
                      <a:pt x="34" y="240"/>
                    </a:cubicBezTo>
                    <a:cubicBezTo>
                      <a:pt x="37" y="240"/>
                      <a:pt x="39" y="238"/>
                      <a:pt x="39" y="235"/>
                    </a:cubicBezTo>
                    <a:cubicBezTo>
                      <a:pt x="39" y="177"/>
                      <a:pt x="39" y="177"/>
                      <a:pt x="39" y="177"/>
                    </a:cubicBezTo>
                    <a:cubicBezTo>
                      <a:pt x="39" y="175"/>
                      <a:pt x="37" y="173"/>
                      <a:pt x="34" y="173"/>
                    </a:cubicBezTo>
                    <a:close/>
                    <a:moveTo>
                      <a:pt x="246" y="24"/>
                    </a:moveTo>
                    <a:cubicBezTo>
                      <a:pt x="246" y="147"/>
                      <a:pt x="246" y="147"/>
                      <a:pt x="246" y="147"/>
                    </a:cubicBezTo>
                    <a:cubicBezTo>
                      <a:pt x="123" y="147"/>
                      <a:pt x="123" y="147"/>
                      <a:pt x="123" y="147"/>
                    </a:cubicBezTo>
                    <a:cubicBezTo>
                      <a:pt x="123" y="122"/>
                      <a:pt x="123" y="122"/>
                      <a:pt x="123" y="122"/>
                    </a:cubicBezTo>
                    <a:cubicBezTo>
                      <a:pt x="99" y="122"/>
                      <a:pt x="99" y="122"/>
                      <a:pt x="99" y="122"/>
                    </a:cubicBezTo>
                    <a:cubicBezTo>
                      <a:pt x="99" y="0"/>
                      <a:pt x="99" y="0"/>
                      <a:pt x="99" y="0"/>
                    </a:cubicBezTo>
                    <a:cubicBezTo>
                      <a:pt x="221" y="0"/>
                      <a:pt x="221" y="0"/>
                      <a:pt x="221" y="0"/>
                    </a:cubicBezTo>
                    <a:cubicBezTo>
                      <a:pt x="221" y="24"/>
                      <a:pt x="221" y="24"/>
                      <a:pt x="221" y="24"/>
                    </a:cubicBezTo>
                    <a:lnTo>
                      <a:pt x="246" y="24"/>
                    </a:lnTo>
                    <a:close/>
                    <a:moveTo>
                      <a:pt x="123" y="116"/>
                    </a:moveTo>
                    <a:cubicBezTo>
                      <a:pt x="123" y="24"/>
                      <a:pt x="123" y="24"/>
                      <a:pt x="123" y="24"/>
                    </a:cubicBezTo>
                    <a:cubicBezTo>
                      <a:pt x="215" y="24"/>
                      <a:pt x="215" y="24"/>
                      <a:pt x="215" y="24"/>
                    </a:cubicBezTo>
                    <a:cubicBezTo>
                      <a:pt x="215" y="6"/>
                      <a:pt x="215" y="6"/>
                      <a:pt x="215" y="6"/>
                    </a:cubicBezTo>
                    <a:cubicBezTo>
                      <a:pt x="105" y="6"/>
                      <a:pt x="105" y="6"/>
                      <a:pt x="105" y="6"/>
                    </a:cubicBezTo>
                    <a:cubicBezTo>
                      <a:pt x="105" y="116"/>
                      <a:pt x="105" y="116"/>
                      <a:pt x="105" y="116"/>
                    </a:cubicBezTo>
                    <a:lnTo>
                      <a:pt x="123" y="116"/>
                    </a:lnTo>
                    <a:close/>
                    <a:moveTo>
                      <a:pt x="224" y="85"/>
                    </a:moveTo>
                    <a:cubicBezTo>
                      <a:pt x="183" y="56"/>
                      <a:pt x="183" y="56"/>
                      <a:pt x="183" y="56"/>
                    </a:cubicBezTo>
                    <a:cubicBezTo>
                      <a:pt x="183" y="76"/>
                      <a:pt x="183" y="76"/>
                      <a:pt x="183" y="76"/>
                    </a:cubicBezTo>
                    <a:cubicBezTo>
                      <a:pt x="145" y="76"/>
                      <a:pt x="145" y="76"/>
                      <a:pt x="145" y="76"/>
                    </a:cubicBezTo>
                    <a:cubicBezTo>
                      <a:pt x="145" y="94"/>
                      <a:pt x="145" y="94"/>
                      <a:pt x="145" y="94"/>
                    </a:cubicBezTo>
                    <a:cubicBezTo>
                      <a:pt x="183" y="94"/>
                      <a:pt x="183" y="94"/>
                      <a:pt x="183" y="94"/>
                    </a:cubicBezTo>
                    <a:cubicBezTo>
                      <a:pt x="183" y="115"/>
                      <a:pt x="183" y="115"/>
                      <a:pt x="183" y="115"/>
                    </a:cubicBezTo>
                    <a:lnTo>
                      <a:pt x="224" y="85"/>
                    </a:lnTo>
                    <a:close/>
                  </a:path>
                </a:pathLst>
              </a:custGeom>
              <a:solidFill>
                <a:srgbClr val="0078D7"/>
              </a:solidFill>
              <a:ln>
                <a:noFill/>
              </a:ln>
            </p:spPr>
            <p:txBody>
              <a:bodyPr vert="horz" wrap="square" lIns="82305" tIns="41153" rIns="82305" bIns="41153"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prstClr val="black"/>
                  </a:solidFill>
                  <a:effectLst/>
                  <a:uLnTx/>
                  <a:uFillTx/>
                  <a:latin typeface="Segoe Pro" pitchFamily="34" charset="0"/>
                  <a:ea typeface="+mn-ea"/>
                  <a:cs typeface="+mn-cs"/>
                </a:endParaRPr>
              </a:p>
            </p:txBody>
          </p:sp>
          <p:sp>
            <p:nvSpPr>
              <p:cNvPr id="18" name="Rectangle 10">
                <a:extLst>
                  <a:ext uri="{FF2B5EF4-FFF2-40B4-BE49-F238E27FC236}">
                    <a16:creationId xmlns:a16="http://schemas.microsoft.com/office/drawing/2014/main" id="{9CB23F71-AD9C-4E89-B55C-A510641EC34C}"/>
                  </a:ext>
                </a:extLst>
              </p:cNvPr>
              <p:cNvSpPr/>
              <p:nvPr/>
            </p:nvSpPr>
            <p:spPr>
              <a:xfrm>
                <a:off x="1060255" y="5649085"/>
                <a:ext cx="460005" cy="36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Freeform 111">
                <a:extLst>
                  <a:ext uri="{FF2B5EF4-FFF2-40B4-BE49-F238E27FC236}">
                    <a16:creationId xmlns:a16="http://schemas.microsoft.com/office/drawing/2014/main" id="{15A9B56B-FB56-4811-85C3-546E1BDBED3B}"/>
                  </a:ext>
                </a:extLst>
              </p:cNvPr>
              <p:cNvSpPr>
                <a:spLocks noChangeAspect="1"/>
              </p:cNvSpPr>
              <p:nvPr/>
            </p:nvSpPr>
            <p:spPr bwMode="black">
              <a:xfrm>
                <a:off x="1194117" y="5759983"/>
                <a:ext cx="342871" cy="221460"/>
              </a:xfrm>
              <a:custGeom>
                <a:avLst/>
                <a:gdLst>
                  <a:gd name="connsiteX0" fmla="*/ 93529 w 794079"/>
                  <a:gd name="connsiteY0" fmla="*/ 409985 h 512894"/>
                  <a:gd name="connsiteX1" fmla="*/ 57350 w 794079"/>
                  <a:gd name="connsiteY1" fmla="*/ 446163 h 512894"/>
                  <a:gd name="connsiteX2" fmla="*/ 93529 w 794079"/>
                  <a:gd name="connsiteY2" fmla="*/ 482342 h 512894"/>
                  <a:gd name="connsiteX3" fmla="*/ 129707 w 794079"/>
                  <a:gd name="connsiteY3" fmla="*/ 446163 h 512894"/>
                  <a:gd name="connsiteX4" fmla="*/ 93529 w 794079"/>
                  <a:gd name="connsiteY4" fmla="*/ 409985 h 512894"/>
                  <a:gd name="connsiteX5" fmla="*/ 22935 w 794079"/>
                  <a:gd name="connsiteY5" fmla="*/ 375286 h 512894"/>
                  <a:gd name="connsiteX6" fmla="*/ 771144 w 794079"/>
                  <a:gd name="connsiteY6" fmla="*/ 375286 h 512894"/>
                  <a:gd name="connsiteX7" fmla="*/ 794079 w 794079"/>
                  <a:gd name="connsiteY7" fmla="*/ 398221 h 512894"/>
                  <a:gd name="connsiteX8" fmla="*/ 794079 w 794079"/>
                  <a:gd name="connsiteY8" fmla="*/ 489959 h 512894"/>
                  <a:gd name="connsiteX9" fmla="*/ 771144 w 794079"/>
                  <a:gd name="connsiteY9" fmla="*/ 512894 h 512894"/>
                  <a:gd name="connsiteX10" fmla="*/ 22935 w 794079"/>
                  <a:gd name="connsiteY10" fmla="*/ 512894 h 512894"/>
                  <a:gd name="connsiteX11" fmla="*/ 0 w 794079"/>
                  <a:gd name="connsiteY11" fmla="*/ 489959 h 512894"/>
                  <a:gd name="connsiteX12" fmla="*/ 0 w 794079"/>
                  <a:gd name="connsiteY12" fmla="*/ 398221 h 512894"/>
                  <a:gd name="connsiteX13" fmla="*/ 22935 w 794079"/>
                  <a:gd name="connsiteY13" fmla="*/ 375286 h 512894"/>
                  <a:gd name="connsiteX14" fmla="*/ 93529 w 794079"/>
                  <a:gd name="connsiteY14" fmla="*/ 222341 h 512894"/>
                  <a:gd name="connsiteX15" fmla="*/ 57350 w 794079"/>
                  <a:gd name="connsiteY15" fmla="*/ 258520 h 512894"/>
                  <a:gd name="connsiteX16" fmla="*/ 93529 w 794079"/>
                  <a:gd name="connsiteY16" fmla="*/ 294699 h 512894"/>
                  <a:gd name="connsiteX17" fmla="*/ 129707 w 794079"/>
                  <a:gd name="connsiteY17" fmla="*/ 258520 h 512894"/>
                  <a:gd name="connsiteX18" fmla="*/ 93529 w 794079"/>
                  <a:gd name="connsiteY18" fmla="*/ 222341 h 512894"/>
                  <a:gd name="connsiteX19" fmla="*/ 22935 w 794079"/>
                  <a:gd name="connsiteY19" fmla="*/ 187643 h 512894"/>
                  <a:gd name="connsiteX20" fmla="*/ 771144 w 794079"/>
                  <a:gd name="connsiteY20" fmla="*/ 187643 h 512894"/>
                  <a:gd name="connsiteX21" fmla="*/ 794079 w 794079"/>
                  <a:gd name="connsiteY21" fmla="*/ 210578 h 512894"/>
                  <a:gd name="connsiteX22" fmla="*/ 794079 w 794079"/>
                  <a:gd name="connsiteY22" fmla="*/ 302316 h 512894"/>
                  <a:gd name="connsiteX23" fmla="*/ 771144 w 794079"/>
                  <a:gd name="connsiteY23" fmla="*/ 325251 h 512894"/>
                  <a:gd name="connsiteX24" fmla="*/ 22935 w 794079"/>
                  <a:gd name="connsiteY24" fmla="*/ 325251 h 512894"/>
                  <a:gd name="connsiteX25" fmla="*/ 0 w 794079"/>
                  <a:gd name="connsiteY25" fmla="*/ 302316 h 512894"/>
                  <a:gd name="connsiteX26" fmla="*/ 0 w 794079"/>
                  <a:gd name="connsiteY26" fmla="*/ 210578 h 512894"/>
                  <a:gd name="connsiteX27" fmla="*/ 22935 w 794079"/>
                  <a:gd name="connsiteY27" fmla="*/ 187643 h 512894"/>
                  <a:gd name="connsiteX28" fmla="*/ 93529 w 794079"/>
                  <a:gd name="connsiteY28" fmla="*/ 34698 h 512894"/>
                  <a:gd name="connsiteX29" fmla="*/ 57350 w 794079"/>
                  <a:gd name="connsiteY29" fmla="*/ 70877 h 512894"/>
                  <a:gd name="connsiteX30" fmla="*/ 93529 w 794079"/>
                  <a:gd name="connsiteY30" fmla="*/ 107056 h 512894"/>
                  <a:gd name="connsiteX31" fmla="*/ 129707 w 794079"/>
                  <a:gd name="connsiteY31" fmla="*/ 70877 h 512894"/>
                  <a:gd name="connsiteX32" fmla="*/ 93529 w 794079"/>
                  <a:gd name="connsiteY32" fmla="*/ 34698 h 512894"/>
                  <a:gd name="connsiteX33" fmla="*/ 22935 w 794079"/>
                  <a:gd name="connsiteY33" fmla="*/ 0 h 512894"/>
                  <a:gd name="connsiteX34" fmla="*/ 771144 w 794079"/>
                  <a:gd name="connsiteY34" fmla="*/ 0 h 512894"/>
                  <a:gd name="connsiteX35" fmla="*/ 794079 w 794079"/>
                  <a:gd name="connsiteY35" fmla="*/ 22935 h 512894"/>
                  <a:gd name="connsiteX36" fmla="*/ 794079 w 794079"/>
                  <a:gd name="connsiteY36" fmla="*/ 114673 h 512894"/>
                  <a:gd name="connsiteX37" fmla="*/ 771144 w 794079"/>
                  <a:gd name="connsiteY37" fmla="*/ 137608 h 512894"/>
                  <a:gd name="connsiteX38" fmla="*/ 22935 w 794079"/>
                  <a:gd name="connsiteY38" fmla="*/ 137608 h 512894"/>
                  <a:gd name="connsiteX39" fmla="*/ 0 w 794079"/>
                  <a:gd name="connsiteY39" fmla="*/ 114673 h 512894"/>
                  <a:gd name="connsiteX40" fmla="*/ 0 w 794079"/>
                  <a:gd name="connsiteY40" fmla="*/ 22935 h 512894"/>
                  <a:gd name="connsiteX41" fmla="*/ 22935 w 794079"/>
                  <a:gd name="connsiteY41" fmla="*/ 0 h 51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94079" h="512894">
                    <a:moveTo>
                      <a:pt x="93529" y="409985"/>
                    </a:moveTo>
                    <a:cubicBezTo>
                      <a:pt x="73548" y="409985"/>
                      <a:pt x="57350" y="426182"/>
                      <a:pt x="57350" y="446163"/>
                    </a:cubicBezTo>
                    <a:cubicBezTo>
                      <a:pt x="57350" y="466144"/>
                      <a:pt x="73548" y="482342"/>
                      <a:pt x="93529" y="482342"/>
                    </a:cubicBezTo>
                    <a:cubicBezTo>
                      <a:pt x="113510" y="482342"/>
                      <a:pt x="129707" y="466144"/>
                      <a:pt x="129707" y="446163"/>
                    </a:cubicBezTo>
                    <a:cubicBezTo>
                      <a:pt x="129707" y="426182"/>
                      <a:pt x="113510" y="409985"/>
                      <a:pt x="93529" y="409985"/>
                    </a:cubicBezTo>
                    <a:close/>
                    <a:moveTo>
                      <a:pt x="22935" y="375286"/>
                    </a:moveTo>
                    <a:lnTo>
                      <a:pt x="771144" y="375286"/>
                    </a:lnTo>
                    <a:cubicBezTo>
                      <a:pt x="783811" y="375286"/>
                      <a:pt x="794079" y="385555"/>
                      <a:pt x="794079" y="398221"/>
                    </a:cubicBezTo>
                    <a:lnTo>
                      <a:pt x="794079" y="489959"/>
                    </a:lnTo>
                    <a:cubicBezTo>
                      <a:pt x="794079" y="502626"/>
                      <a:pt x="783811" y="512894"/>
                      <a:pt x="771144" y="512894"/>
                    </a:cubicBezTo>
                    <a:lnTo>
                      <a:pt x="22935" y="512894"/>
                    </a:lnTo>
                    <a:cubicBezTo>
                      <a:pt x="10269" y="512894"/>
                      <a:pt x="0" y="502626"/>
                      <a:pt x="0" y="489959"/>
                    </a:cubicBezTo>
                    <a:lnTo>
                      <a:pt x="0" y="398221"/>
                    </a:lnTo>
                    <a:cubicBezTo>
                      <a:pt x="0" y="385555"/>
                      <a:pt x="10269" y="375286"/>
                      <a:pt x="22935" y="375286"/>
                    </a:cubicBezTo>
                    <a:close/>
                    <a:moveTo>
                      <a:pt x="93529" y="222341"/>
                    </a:moveTo>
                    <a:cubicBezTo>
                      <a:pt x="73548" y="222341"/>
                      <a:pt x="57350" y="238539"/>
                      <a:pt x="57350" y="258520"/>
                    </a:cubicBezTo>
                    <a:cubicBezTo>
                      <a:pt x="57350" y="278501"/>
                      <a:pt x="73548" y="294699"/>
                      <a:pt x="93529" y="294699"/>
                    </a:cubicBezTo>
                    <a:cubicBezTo>
                      <a:pt x="113510" y="294699"/>
                      <a:pt x="129707" y="278501"/>
                      <a:pt x="129707" y="258520"/>
                    </a:cubicBezTo>
                    <a:cubicBezTo>
                      <a:pt x="129707" y="238539"/>
                      <a:pt x="113510" y="222341"/>
                      <a:pt x="93529" y="222341"/>
                    </a:cubicBezTo>
                    <a:close/>
                    <a:moveTo>
                      <a:pt x="22935" y="187643"/>
                    </a:moveTo>
                    <a:lnTo>
                      <a:pt x="771144" y="187643"/>
                    </a:lnTo>
                    <a:cubicBezTo>
                      <a:pt x="783811" y="187643"/>
                      <a:pt x="794079" y="197911"/>
                      <a:pt x="794079" y="210578"/>
                    </a:cubicBezTo>
                    <a:lnTo>
                      <a:pt x="794079" y="302316"/>
                    </a:lnTo>
                    <a:cubicBezTo>
                      <a:pt x="794079" y="314982"/>
                      <a:pt x="783811" y="325251"/>
                      <a:pt x="771144" y="325251"/>
                    </a:cubicBezTo>
                    <a:lnTo>
                      <a:pt x="22935" y="325251"/>
                    </a:lnTo>
                    <a:cubicBezTo>
                      <a:pt x="10269" y="325251"/>
                      <a:pt x="0" y="314982"/>
                      <a:pt x="0" y="302316"/>
                    </a:cubicBezTo>
                    <a:lnTo>
                      <a:pt x="0" y="210578"/>
                    </a:lnTo>
                    <a:cubicBezTo>
                      <a:pt x="0" y="197911"/>
                      <a:pt x="10269" y="187643"/>
                      <a:pt x="22935" y="187643"/>
                    </a:cubicBezTo>
                    <a:close/>
                    <a:moveTo>
                      <a:pt x="93529" y="34698"/>
                    </a:moveTo>
                    <a:cubicBezTo>
                      <a:pt x="73548" y="34698"/>
                      <a:pt x="57350" y="50896"/>
                      <a:pt x="57350" y="70877"/>
                    </a:cubicBezTo>
                    <a:cubicBezTo>
                      <a:pt x="57350" y="90858"/>
                      <a:pt x="73548" y="107056"/>
                      <a:pt x="93529" y="107056"/>
                    </a:cubicBezTo>
                    <a:cubicBezTo>
                      <a:pt x="113510" y="107056"/>
                      <a:pt x="129707" y="90858"/>
                      <a:pt x="129707" y="70877"/>
                    </a:cubicBezTo>
                    <a:cubicBezTo>
                      <a:pt x="129707" y="50896"/>
                      <a:pt x="113510" y="34698"/>
                      <a:pt x="93529" y="34698"/>
                    </a:cubicBezTo>
                    <a:close/>
                    <a:moveTo>
                      <a:pt x="22935" y="0"/>
                    </a:moveTo>
                    <a:lnTo>
                      <a:pt x="771144" y="0"/>
                    </a:lnTo>
                    <a:cubicBezTo>
                      <a:pt x="783811" y="0"/>
                      <a:pt x="794079" y="10268"/>
                      <a:pt x="794079" y="22935"/>
                    </a:cubicBezTo>
                    <a:lnTo>
                      <a:pt x="794079" y="114673"/>
                    </a:lnTo>
                    <a:cubicBezTo>
                      <a:pt x="794079" y="127339"/>
                      <a:pt x="783811" y="137608"/>
                      <a:pt x="771144" y="137608"/>
                    </a:cubicBezTo>
                    <a:lnTo>
                      <a:pt x="22935" y="137608"/>
                    </a:lnTo>
                    <a:cubicBezTo>
                      <a:pt x="10269" y="137608"/>
                      <a:pt x="0" y="127339"/>
                      <a:pt x="0" y="114673"/>
                    </a:cubicBezTo>
                    <a:lnTo>
                      <a:pt x="0" y="22935"/>
                    </a:lnTo>
                    <a:cubicBezTo>
                      <a:pt x="0" y="10268"/>
                      <a:pt x="10269" y="0"/>
                      <a:pt x="22935" y="0"/>
                    </a:cubicBezTo>
                    <a:close/>
                  </a:path>
                </a:pathLst>
              </a:cu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48" tIns="109719" rIns="137148" bIns="109719"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699261" rtl="0" eaLnBrk="1" fontAlgn="base" latinLnBrk="0" hangingPunct="1">
                  <a:lnSpc>
                    <a:spcPct val="90000"/>
                  </a:lnSpc>
                  <a:spcBef>
                    <a:spcPct val="0"/>
                  </a:spcBef>
                  <a:spcAft>
                    <a:spcPct val="0"/>
                  </a:spcAft>
                  <a:buClrTx/>
                  <a:buSzTx/>
                  <a:buFontTx/>
                  <a:buNone/>
                  <a:tabLst/>
                  <a:defRPr/>
                </a:pPr>
                <a:endParaRPr kumimoji="0" lang="en-GB"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grpSp>
      </p:grpSp>
      <p:sp>
        <p:nvSpPr>
          <p:cNvPr id="9" name="Rectangle 34">
            <a:extLst>
              <a:ext uri="{FF2B5EF4-FFF2-40B4-BE49-F238E27FC236}">
                <a16:creationId xmlns:a16="http://schemas.microsoft.com/office/drawing/2014/main" id="{4C048FE3-8C57-49FC-BA7B-22C71EE1D52A}"/>
              </a:ext>
            </a:extLst>
          </p:cNvPr>
          <p:cNvSpPr/>
          <p:nvPr/>
        </p:nvSpPr>
        <p:spPr>
          <a:xfrm>
            <a:off x="1858826" y="4651685"/>
            <a:ext cx="5581149" cy="877163"/>
          </a:xfrm>
          <a:prstGeom prst="rect">
            <a:avLst/>
          </a:prstGeom>
        </p:spPr>
        <p:txBody>
          <a:bodyPr wrap="squar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32574" rtl="0" eaLnBrk="1" fontAlgn="auto" latinLnBrk="0" hangingPunct="1">
              <a:lnSpc>
                <a:spcPct val="100000"/>
              </a:lnSpc>
              <a:spcBef>
                <a:spcPts val="300"/>
              </a:spcBef>
              <a:spcAft>
                <a:spcPts val="2400"/>
              </a:spcAft>
              <a:buClrTx/>
              <a:buSzTx/>
              <a:buFontTx/>
              <a:buNone/>
              <a:tabLst/>
              <a:defRPr/>
            </a:pPr>
            <a:r>
              <a:rPr kumimoji="0" lang="en-GB" sz="1700" b="0" i="0" u="none" strike="noStrike" kern="1200" cap="none" spc="0" normalizeH="0" baseline="0" noProof="0">
                <a:ln>
                  <a:noFill/>
                </a:ln>
                <a:solidFill>
                  <a:srgbClr val="000000">
                    <a:lumMod val="65000"/>
                    <a:lumOff val="35000"/>
                  </a:srgbClr>
                </a:solidFill>
                <a:effectLst/>
                <a:uLnTx/>
                <a:uFillTx/>
                <a:latin typeface="Segoe UI"/>
                <a:ea typeface="+mn-ea"/>
                <a:cs typeface="+mn-cs"/>
              </a:rPr>
              <a:t>Use ASP.NET Core SignalR to build real-time experiences such as chat, stock tickers, live dashboards, and instant broadcasting</a:t>
            </a:r>
            <a:endParaRPr kumimoji="0" lang="en-GB" sz="1700" b="0" i="0" u="none" strike="noStrike" kern="1200" cap="none" spc="0" normalizeH="0" baseline="0" noProof="0" dirty="0">
              <a:ln>
                <a:noFill/>
              </a:ln>
              <a:solidFill>
                <a:srgbClr val="000000">
                  <a:lumMod val="65000"/>
                  <a:lumOff val="35000"/>
                </a:srgbClr>
              </a:solidFill>
              <a:effectLst/>
              <a:uLnTx/>
              <a:uFillTx/>
              <a:latin typeface="Segoe UI"/>
              <a:ea typeface="+mn-ea"/>
              <a:cs typeface="+mn-cs"/>
            </a:endParaRPr>
          </a:p>
        </p:txBody>
      </p:sp>
      <p:grpSp>
        <p:nvGrpSpPr>
          <p:cNvPr id="10" name="Group 15">
            <a:extLst>
              <a:ext uri="{FF2B5EF4-FFF2-40B4-BE49-F238E27FC236}">
                <a16:creationId xmlns:a16="http://schemas.microsoft.com/office/drawing/2014/main" id="{F60FD2A6-4FEE-4A05-8D40-A208F0511F0B}"/>
              </a:ext>
            </a:extLst>
          </p:cNvPr>
          <p:cNvGrpSpPr/>
          <p:nvPr/>
        </p:nvGrpSpPr>
        <p:grpSpPr>
          <a:xfrm>
            <a:off x="848527" y="4581381"/>
            <a:ext cx="518458" cy="424730"/>
            <a:chOff x="1200453" y="4307032"/>
            <a:chExt cx="421817" cy="331969"/>
          </a:xfrm>
        </p:grpSpPr>
        <p:sp>
          <p:nvSpPr>
            <p:cNvPr id="13" name="TextBox 16">
              <a:extLst>
                <a:ext uri="{FF2B5EF4-FFF2-40B4-BE49-F238E27FC236}">
                  <a16:creationId xmlns:a16="http://schemas.microsoft.com/office/drawing/2014/main" id="{96E5C1AA-95F0-4146-9D69-520FA80B5C88}"/>
                </a:ext>
              </a:extLst>
            </p:cNvPr>
            <p:cNvSpPr txBox="1"/>
            <p:nvPr/>
          </p:nvSpPr>
          <p:spPr>
            <a:xfrm>
              <a:off x="1239230" y="4359730"/>
              <a:ext cx="344265" cy="156363"/>
            </a:xfrm>
            <a:prstGeom prst="rect">
              <a:avLst/>
            </a:prstGeom>
          </p:spPr>
          <p:txBody>
            <a:bodyPr wrap="square" lIns="0" tIns="0" rIns="0" bIns="0" rtlCol="0" anchor="t" anchorCtr="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300" b="0" i="0" u="none" strike="noStrike" kern="1200" cap="none" spc="0" normalizeH="0" baseline="0" noProof="0">
                  <a:ln>
                    <a:noFill/>
                  </a:ln>
                  <a:solidFill>
                    <a:srgbClr val="0078D7"/>
                  </a:solidFill>
                  <a:effectLst/>
                  <a:uLnTx/>
                  <a:uFillTx/>
                  <a:latin typeface="Showcard Gothic" panose="04020904020102020604" pitchFamily="82" charset="0"/>
                  <a:ea typeface="+mn-ea"/>
                  <a:cs typeface="Shruti" panose="020B0502040204020203" pitchFamily="34" charset="0"/>
                </a:rPr>
                <a:t>&lt;/&gt;</a:t>
              </a:r>
              <a:endParaRPr kumimoji="0" lang="en-GB" sz="1300" b="0" i="0" u="none" strike="noStrike" kern="1200" cap="none" spc="0" normalizeH="0" baseline="0" noProof="0" dirty="0">
                <a:ln>
                  <a:noFill/>
                </a:ln>
                <a:solidFill>
                  <a:srgbClr val="0078D7"/>
                </a:solidFill>
                <a:effectLst/>
                <a:uLnTx/>
                <a:uFillTx/>
                <a:latin typeface="Showcard Gothic" panose="04020904020102020604" pitchFamily="82" charset="0"/>
                <a:ea typeface="+mn-ea"/>
                <a:cs typeface="Shruti" panose="020B0502040204020203" pitchFamily="34" charset="0"/>
              </a:endParaRPr>
            </a:p>
          </p:txBody>
        </p:sp>
        <p:sp>
          <p:nvSpPr>
            <p:cNvPr id="14" name="Freeform 127">
              <a:extLst>
                <a:ext uri="{FF2B5EF4-FFF2-40B4-BE49-F238E27FC236}">
                  <a16:creationId xmlns:a16="http://schemas.microsoft.com/office/drawing/2014/main" id="{47D5FED8-5334-44F7-AEE6-9CE3811D8082}"/>
                </a:ext>
              </a:extLst>
            </p:cNvPr>
            <p:cNvSpPr>
              <a:spLocks noChangeAspect="1"/>
            </p:cNvSpPr>
            <p:nvPr/>
          </p:nvSpPr>
          <p:spPr bwMode="black">
            <a:xfrm>
              <a:off x="1200453" y="4307032"/>
              <a:ext cx="421817" cy="331969"/>
            </a:xfrm>
            <a:custGeom>
              <a:avLst/>
              <a:gdLst>
                <a:gd name="connsiteX0" fmla="*/ 427036 w 1971675"/>
                <a:gd name="connsiteY0" fmla="*/ 1374775 h 1409700"/>
                <a:gd name="connsiteX1" fmla="*/ 1544636 w 1971675"/>
                <a:gd name="connsiteY1" fmla="*/ 1374775 h 1409700"/>
                <a:gd name="connsiteX2" fmla="*/ 1544636 w 1971675"/>
                <a:gd name="connsiteY2" fmla="*/ 1409700 h 1409700"/>
                <a:gd name="connsiteX3" fmla="*/ 427036 w 1971675"/>
                <a:gd name="connsiteY3" fmla="*/ 1409700 h 1409700"/>
                <a:gd name="connsiteX4" fmla="*/ 104775 w 1971675"/>
                <a:gd name="connsiteY4" fmla="*/ 104775 h 1409700"/>
                <a:gd name="connsiteX5" fmla="*/ 104775 w 1971675"/>
                <a:gd name="connsiteY5" fmla="*/ 1028700 h 1409700"/>
                <a:gd name="connsiteX6" fmla="*/ 761999 w 1971675"/>
                <a:gd name="connsiteY6" fmla="*/ 1028700 h 1409700"/>
                <a:gd name="connsiteX7" fmla="*/ 1198562 w 1971675"/>
                <a:gd name="connsiteY7" fmla="*/ 1028700 h 1409700"/>
                <a:gd name="connsiteX8" fmla="*/ 1879600 w 1971675"/>
                <a:gd name="connsiteY8" fmla="*/ 1028700 h 1409700"/>
                <a:gd name="connsiteX9" fmla="*/ 1879600 w 1971675"/>
                <a:gd name="connsiteY9" fmla="*/ 104775 h 1409700"/>
                <a:gd name="connsiteX10" fmla="*/ 985837 w 1971675"/>
                <a:gd name="connsiteY10" fmla="*/ 23812 h 1409700"/>
                <a:gd name="connsiteX11" fmla="*/ 957262 w 1971675"/>
                <a:gd name="connsiteY11" fmla="*/ 46831 h 1409700"/>
                <a:gd name="connsiteX12" fmla="*/ 985837 w 1971675"/>
                <a:gd name="connsiteY12" fmla="*/ 69850 h 1409700"/>
                <a:gd name="connsiteX13" fmla="*/ 1014412 w 1971675"/>
                <a:gd name="connsiteY13" fmla="*/ 46831 h 1409700"/>
                <a:gd name="connsiteX14" fmla="*/ 985837 w 1971675"/>
                <a:gd name="connsiteY14" fmla="*/ 23812 h 1409700"/>
                <a:gd name="connsiteX15" fmla="*/ 103772 w 1971675"/>
                <a:gd name="connsiteY15" fmla="*/ 0 h 1409700"/>
                <a:gd name="connsiteX16" fmla="*/ 1856372 w 1971675"/>
                <a:gd name="connsiteY16" fmla="*/ 0 h 1409700"/>
                <a:gd name="connsiteX17" fmla="*/ 1971675 w 1971675"/>
                <a:gd name="connsiteY17" fmla="*/ 103909 h 1409700"/>
                <a:gd name="connsiteX18" fmla="*/ 1971675 w 1971675"/>
                <a:gd name="connsiteY18" fmla="*/ 1027546 h 1409700"/>
                <a:gd name="connsiteX19" fmla="*/ 1856372 w 1971675"/>
                <a:gd name="connsiteY19" fmla="*/ 1143000 h 1409700"/>
                <a:gd name="connsiteX20" fmla="*/ 1277877 w 1971675"/>
                <a:gd name="connsiteY20" fmla="*/ 1143000 h 1409700"/>
                <a:gd name="connsiteX21" fmla="*/ 1198562 w 1971675"/>
                <a:gd name="connsiteY21" fmla="*/ 1143000 h 1409700"/>
                <a:gd name="connsiteX22" fmla="*/ 1198562 w 1971675"/>
                <a:gd name="connsiteY22" fmla="*/ 1212850 h 1409700"/>
                <a:gd name="connsiteX23" fmla="*/ 1198562 w 1971675"/>
                <a:gd name="connsiteY23" fmla="*/ 1258887 h 1409700"/>
                <a:gd name="connsiteX24" fmla="*/ 1452561 w 1971675"/>
                <a:gd name="connsiteY24" fmla="*/ 1258887 h 1409700"/>
                <a:gd name="connsiteX25" fmla="*/ 1544636 w 1971675"/>
                <a:gd name="connsiteY25" fmla="*/ 1374774 h 1409700"/>
                <a:gd name="connsiteX26" fmla="*/ 427036 w 1971675"/>
                <a:gd name="connsiteY26" fmla="*/ 1374774 h 1409700"/>
                <a:gd name="connsiteX27" fmla="*/ 519111 w 1971675"/>
                <a:gd name="connsiteY27" fmla="*/ 1258887 h 1409700"/>
                <a:gd name="connsiteX28" fmla="*/ 761999 w 1971675"/>
                <a:gd name="connsiteY28" fmla="*/ 1258887 h 1409700"/>
                <a:gd name="connsiteX29" fmla="*/ 761999 w 1971675"/>
                <a:gd name="connsiteY29" fmla="*/ 1212850 h 1409700"/>
                <a:gd name="connsiteX30" fmla="*/ 761999 w 1971675"/>
                <a:gd name="connsiteY30" fmla="*/ 1143000 h 1409700"/>
                <a:gd name="connsiteX31" fmla="*/ 673281 w 1971675"/>
                <a:gd name="connsiteY31" fmla="*/ 1143000 h 1409700"/>
                <a:gd name="connsiteX32" fmla="*/ 103772 w 1971675"/>
                <a:gd name="connsiteY32" fmla="*/ 1143000 h 1409700"/>
                <a:gd name="connsiteX33" fmla="*/ 0 w 1971675"/>
                <a:gd name="connsiteY33" fmla="*/ 1027546 h 1409700"/>
                <a:gd name="connsiteX34" fmla="*/ 0 w 1971675"/>
                <a:gd name="connsiteY34" fmla="*/ 103909 h 1409700"/>
                <a:gd name="connsiteX35" fmla="*/ 103772 w 1971675"/>
                <a:gd name="connsiteY35" fmla="*/ 0 h 140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971675" h="1409700">
                  <a:moveTo>
                    <a:pt x="427036" y="1374775"/>
                  </a:moveTo>
                  <a:lnTo>
                    <a:pt x="1544636" y="1374775"/>
                  </a:lnTo>
                  <a:lnTo>
                    <a:pt x="1544636" y="1409700"/>
                  </a:lnTo>
                  <a:lnTo>
                    <a:pt x="427036" y="1409700"/>
                  </a:lnTo>
                  <a:close/>
                  <a:moveTo>
                    <a:pt x="104775" y="104775"/>
                  </a:moveTo>
                  <a:lnTo>
                    <a:pt x="104775" y="1028700"/>
                  </a:lnTo>
                  <a:lnTo>
                    <a:pt x="761999" y="1028700"/>
                  </a:lnTo>
                  <a:lnTo>
                    <a:pt x="1198562" y="1028700"/>
                  </a:lnTo>
                  <a:lnTo>
                    <a:pt x="1879600" y="1028700"/>
                  </a:lnTo>
                  <a:lnTo>
                    <a:pt x="1879600" y="104775"/>
                  </a:lnTo>
                  <a:close/>
                  <a:moveTo>
                    <a:pt x="985837" y="23812"/>
                  </a:moveTo>
                  <a:cubicBezTo>
                    <a:pt x="970055" y="23812"/>
                    <a:pt x="957262" y="34118"/>
                    <a:pt x="957262" y="46831"/>
                  </a:cubicBezTo>
                  <a:cubicBezTo>
                    <a:pt x="957262" y="59544"/>
                    <a:pt x="970055" y="69850"/>
                    <a:pt x="985837" y="69850"/>
                  </a:cubicBezTo>
                  <a:cubicBezTo>
                    <a:pt x="1001619" y="69850"/>
                    <a:pt x="1014412" y="59544"/>
                    <a:pt x="1014412" y="46831"/>
                  </a:cubicBezTo>
                  <a:cubicBezTo>
                    <a:pt x="1014412" y="34118"/>
                    <a:pt x="1001619" y="23812"/>
                    <a:pt x="985837" y="23812"/>
                  </a:cubicBezTo>
                  <a:close/>
                  <a:moveTo>
                    <a:pt x="103772" y="0"/>
                  </a:moveTo>
                  <a:cubicBezTo>
                    <a:pt x="1856372" y="0"/>
                    <a:pt x="1856372" y="0"/>
                    <a:pt x="1856372" y="0"/>
                  </a:cubicBezTo>
                  <a:cubicBezTo>
                    <a:pt x="1925554" y="0"/>
                    <a:pt x="1971675" y="46182"/>
                    <a:pt x="1971675" y="103909"/>
                  </a:cubicBezTo>
                  <a:lnTo>
                    <a:pt x="1971675" y="1027546"/>
                  </a:lnTo>
                  <a:cubicBezTo>
                    <a:pt x="1971675" y="1085273"/>
                    <a:pt x="1925554" y="1143000"/>
                    <a:pt x="1856372" y="1143000"/>
                  </a:cubicBezTo>
                  <a:cubicBezTo>
                    <a:pt x="1637297" y="1143000"/>
                    <a:pt x="1445606" y="1143000"/>
                    <a:pt x="1277877" y="1143000"/>
                  </a:cubicBezTo>
                  <a:lnTo>
                    <a:pt x="1198562" y="1143000"/>
                  </a:lnTo>
                  <a:lnTo>
                    <a:pt x="1198562" y="1212850"/>
                  </a:lnTo>
                  <a:lnTo>
                    <a:pt x="1198562" y="1258887"/>
                  </a:lnTo>
                  <a:lnTo>
                    <a:pt x="1452561" y="1258887"/>
                  </a:lnTo>
                  <a:lnTo>
                    <a:pt x="1544636" y="1374774"/>
                  </a:lnTo>
                  <a:lnTo>
                    <a:pt x="427036" y="1374774"/>
                  </a:lnTo>
                  <a:lnTo>
                    <a:pt x="519111" y="1258887"/>
                  </a:lnTo>
                  <a:lnTo>
                    <a:pt x="761999" y="1258887"/>
                  </a:lnTo>
                  <a:lnTo>
                    <a:pt x="761999" y="1212850"/>
                  </a:lnTo>
                  <a:lnTo>
                    <a:pt x="761999" y="1143000"/>
                  </a:lnTo>
                  <a:lnTo>
                    <a:pt x="673281" y="1143000"/>
                  </a:lnTo>
                  <a:cubicBezTo>
                    <a:pt x="103772" y="1143000"/>
                    <a:pt x="103772" y="1143000"/>
                    <a:pt x="103772" y="1143000"/>
                  </a:cubicBezTo>
                  <a:cubicBezTo>
                    <a:pt x="46121" y="1143000"/>
                    <a:pt x="0" y="1085273"/>
                    <a:pt x="0" y="1027546"/>
                  </a:cubicBezTo>
                  <a:cubicBezTo>
                    <a:pt x="0" y="103909"/>
                    <a:pt x="0" y="103909"/>
                    <a:pt x="0" y="103909"/>
                  </a:cubicBezTo>
                  <a:cubicBezTo>
                    <a:pt x="0" y="46182"/>
                    <a:pt x="46121" y="0"/>
                    <a:pt x="103772" y="0"/>
                  </a:cubicBezTo>
                  <a:close/>
                </a:path>
              </a:pathLst>
            </a:custGeom>
            <a:solidFill>
              <a:srgbClr val="0078D7"/>
            </a:solidFill>
            <a:ln>
              <a:solidFill>
                <a:srgbClr val="0078D7"/>
              </a:solid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horz" wrap="square" lIns="137148" tIns="109719" rIns="137148" bIns="109719"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699261" rtl="0" eaLnBrk="1" fontAlgn="base" latinLnBrk="0" hangingPunct="1">
                <a:lnSpc>
                  <a:spcPct val="90000"/>
                </a:lnSpc>
                <a:spcBef>
                  <a:spcPct val="0"/>
                </a:spcBef>
                <a:spcAft>
                  <a:spcPct val="0"/>
                </a:spcAft>
                <a:buClrTx/>
                <a:buSzTx/>
                <a:buFontTx/>
                <a:buNone/>
                <a:tabLst/>
                <a:defRPr/>
              </a:pPr>
              <a:endParaRPr kumimoji="0" lang="en-GB" sz="13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1" name="Oval 24">
            <a:extLst>
              <a:ext uri="{FF2B5EF4-FFF2-40B4-BE49-F238E27FC236}">
                <a16:creationId xmlns:a16="http://schemas.microsoft.com/office/drawing/2014/main" id="{F91135DA-CC5D-4810-ADD8-8F41144E9619}"/>
              </a:ext>
            </a:extLst>
          </p:cNvPr>
          <p:cNvSpPr/>
          <p:nvPr/>
        </p:nvSpPr>
        <p:spPr>
          <a:xfrm>
            <a:off x="513396" y="4199399"/>
            <a:ext cx="1188720" cy="1188720"/>
          </a:xfrm>
          <a:prstGeom prst="ellipse">
            <a:avLst/>
          </a:prstGeom>
          <a:noFill/>
          <a:ln w="28575">
            <a:solidFill>
              <a:srgbClr val="0078D7"/>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25">
            <a:extLst>
              <a:ext uri="{FF2B5EF4-FFF2-40B4-BE49-F238E27FC236}">
                <a16:creationId xmlns:a16="http://schemas.microsoft.com/office/drawing/2014/main" id="{92BF3ABC-3EDC-419D-B57F-E61A927AF295}"/>
              </a:ext>
            </a:extLst>
          </p:cNvPr>
          <p:cNvSpPr/>
          <p:nvPr/>
        </p:nvSpPr>
        <p:spPr>
          <a:xfrm>
            <a:off x="1858827" y="4175120"/>
            <a:ext cx="4388038" cy="383182"/>
          </a:xfrm>
          <a:prstGeom prst="rect">
            <a:avLst/>
          </a:prstGeom>
        </p:spPr>
        <p:txBody>
          <a:bodyPr wrap="squar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457200" rtl="0" eaLnBrk="1" fontAlgn="auto" latinLnBrk="0" hangingPunct="1">
              <a:lnSpc>
                <a:spcPct val="90000"/>
              </a:lnSpc>
              <a:spcBef>
                <a:spcPts val="0"/>
              </a:spcBef>
              <a:spcAft>
                <a:spcPts val="0"/>
              </a:spcAft>
              <a:buClrTx/>
              <a:buSzTx/>
              <a:buFontTx/>
              <a:buNone/>
              <a:tabLst/>
              <a:defRPr/>
            </a:pPr>
            <a:r>
              <a:rPr kumimoji="0" lang="en-GB" sz="2100" b="0" i="0" u="none" strike="noStrike" kern="1200" cap="none" spc="0" normalizeH="0" baseline="0" noProof="0">
                <a:ln>
                  <a:noFill/>
                </a:ln>
                <a:solidFill>
                  <a:srgbClr val="0078D7"/>
                </a:solidFill>
                <a:effectLst/>
                <a:uLnTx/>
                <a:uFillTx/>
                <a:latin typeface="Segoe UI"/>
                <a:ea typeface="+mn-ea"/>
                <a:cs typeface="Segoe UI Semilight" panose="020B0402040204020203" pitchFamily="34" charset="0"/>
              </a:rPr>
              <a:t>Native SignalR development</a:t>
            </a:r>
            <a:endParaRPr kumimoji="0" lang="en-GB" sz="2100" b="0" i="0" u="none" strike="noStrike" kern="1200" cap="none" spc="0" normalizeH="0" baseline="0" noProof="0" dirty="0">
              <a:ln>
                <a:noFill/>
              </a:ln>
              <a:solidFill>
                <a:srgbClr val="0078D7"/>
              </a:solidFill>
              <a:effectLst/>
              <a:uLnTx/>
              <a:uFillTx/>
              <a:latin typeface="Segoe UI"/>
              <a:ea typeface="+mn-ea"/>
              <a:cs typeface="Segoe UI Semilight" panose="020B0402040204020203" pitchFamily="34" charset="0"/>
            </a:endParaRPr>
          </a:p>
        </p:txBody>
      </p:sp>
    </p:spTree>
    <p:extLst>
      <p:ext uri="{BB962C8B-B14F-4D97-AF65-F5344CB8AC3E}">
        <p14:creationId xmlns:p14="http://schemas.microsoft.com/office/powerpoint/2010/main" val="2127790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837F10-1625-4D71-8A43-64A35A79EF98}"/>
              </a:ext>
            </a:extLst>
          </p:cNvPr>
          <p:cNvSpPr>
            <a:spLocks noGrp="1"/>
          </p:cNvSpPr>
          <p:nvPr>
            <p:ph type="title"/>
          </p:nvPr>
        </p:nvSpPr>
        <p:spPr/>
        <p:txBody>
          <a:bodyPr/>
          <a:lstStyle/>
          <a:p>
            <a:endParaRPr lang="en-GB" altLang="zh-CN" dirty="0"/>
          </a:p>
        </p:txBody>
      </p:sp>
      <p:sp>
        <p:nvSpPr>
          <p:cNvPr id="4" name="灯片编号占位符 3">
            <a:extLst>
              <a:ext uri="{FF2B5EF4-FFF2-40B4-BE49-F238E27FC236}">
                <a16:creationId xmlns:a16="http://schemas.microsoft.com/office/drawing/2014/main" id="{6CC04553-F410-4C76-8D1F-EF40ED45F582}"/>
              </a:ext>
            </a:extLst>
          </p:cNvPr>
          <p:cNvSpPr>
            <a:spLocks noGrp="1"/>
          </p:cNvSpPr>
          <p:nvPr>
            <p:ph type="sldNum" sz="quarter" idx="12"/>
          </p:nvPr>
        </p:nvSpPr>
        <p:spPr/>
        <p:txBody>
          <a:bodyPr/>
          <a:lstStyle/>
          <a:p>
            <a:fld id="{5BA07366-CB75-4AA8-9E5B-928B849F427C}" type="slidenum">
              <a:rPr lang="en-GB" smtClean="0"/>
              <a:t>7</a:t>
            </a:fld>
            <a:endParaRPr lang="en-GB" dirty="0"/>
          </a:p>
        </p:txBody>
      </p:sp>
      <p:sp>
        <p:nvSpPr>
          <p:cNvPr id="5" name="Title 1">
            <a:extLst>
              <a:ext uri="{FF2B5EF4-FFF2-40B4-BE49-F238E27FC236}">
                <a16:creationId xmlns:a16="http://schemas.microsoft.com/office/drawing/2014/main" id="{EFEDFE5C-CC86-41DB-BB62-8C28693FF90C}"/>
              </a:ext>
            </a:extLst>
          </p:cNvPr>
          <p:cNvSpPr>
            <a:spLocks noGrp="1"/>
          </p:cNvSpPr>
          <p:nvPr/>
        </p:nvSpPr>
        <p:spPr>
          <a:xfrm>
            <a:off x="2279374" y="1696951"/>
            <a:ext cx="7633252" cy="249299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n-GB" sz="5400"/>
              <a:t>.NET Core 2.2 Preview 2</a:t>
            </a:r>
            <a:br>
              <a:rPr lang="en-GB" sz="5400"/>
            </a:br>
            <a:r>
              <a:rPr lang="en-GB" sz="5400"/>
              <a:t>Now Available</a:t>
            </a:r>
            <a:endParaRPr lang="en-GB" sz="5400" dirty="0"/>
          </a:p>
        </p:txBody>
      </p:sp>
      <p:sp>
        <p:nvSpPr>
          <p:cNvPr id="6" name="TextBox 2">
            <a:extLst>
              <a:ext uri="{FF2B5EF4-FFF2-40B4-BE49-F238E27FC236}">
                <a16:creationId xmlns:a16="http://schemas.microsoft.com/office/drawing/2014/main" id="{027129DB-2BB3-4382-B9F6-041033F386DB}"/>
              </a:ext>
            </a:extLst>
          </p:cNvPr>
          <p:cNvSpPr txBox="1"/>
          <p:nvPr/>
        </p:nvSpPr>
        <p:spPr>
          <a:xfrm>
            <a:off x="2667000" y="4343400"/>
            <a:ext cx="6990520" cy="1231106"/>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GB" sz="40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https://aka.ms/DotNetCore22</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GB" sz="40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spTree>
    <p:extLst>
      <p:ext uri="{BB962C8B-B14F-4D97-AF65-F5344CB8AC3E}">
        <p14:creationId xmlns:p14="http://schemas.microsoft.com/office/powerpoint/2010/main" val="335681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D0560A-6F33-4E0E-9498-E624B15F8A5A}"/>
              </a:ext>
            </a:extLst>
          </p:cNvPr>
          <p:cNvSpPr>
            <a:spLocks noGrp="1"/>
          </p:cNvSpPr>
          <p:nvPr>
            <p:ph type="title"/>
          </p:nvPr>
        </p:nvSpPr>
        <p:spPr/>
        <p:txBody>
          <a:bodyPr/>
          <a:lstStyle/>
          <a:p>
            <a:r>
              <a:rPr lang="en-GB" altLang="zh-CN"/>
              <a:t>.NET Core 2.2 Themes</a:t>
            </a:r>
            <a:endParaRPr lang="en-GB" altLang="zh-CN" dirty="0"/>
          </a:p>
        </p:txBody>
      </p:sp>
      <p:sp>
        <p:nvSpPr>
          <p:cNvPr id="4" name="灯片编号占位符 3">
            <a:extLst>
              <a:ext uri="{FF2B5EF4-FFF2-40B4-BE49-F238E27FC236}">
                <a16:creationId xmlns:a16="http://schemas.microsoft.com/office/drawing/2014/main" id="{55CDF89A-1D7F-4E73-AF78-87A35E76BF9C}"/>
              </a:ext>
            </a:extLst>
          </p:cNvPr>
          <p:cNvSpPr>
            <a:spLocks noGrp="1"/>
          </p:cNvSpPr>
          <p:nvPr>
            <p:ph type="sldNum" sz="quarter" idx="12"/>
          </p:nvPr>
        </p:nvSpPr>
        <p:spPr/>
        <p:txBody>
          <a:bodyPr/>
          <a:lstStyle/>
          <a:p>
            <a:fld id="{5BA07366-CB75-4AA8-9E5B-928B849F427C}" type="slidenum">
              <a:rPr lang="en-GB" smtClean="0"/>
              <a:t>8</a:t>
            </a:fld>
            <a:endParaRPr lang="en-GB" dirty="0"/>
          </a:p>
        </p:txBody>
      </p:sp>
      <p:sp>
        <p:nvSpPr>
          <p:cNvPr id="5" name="globe_2" title="Icon of a sphere made of lines">
            <a:extLst>
              <a:ext uri="{FF2B5EF4-FFF2-40B4-BE49-F238E27FC236}">
                <a16:creationId xmlns:a16="http://schemas.microsoft.com/office/drawing/2014/main" id="{B9170A96-0F48-41B6-8B52-6FC1F5424433}"/>
              </a:ext>
            </a:extLst>
          </p:cNvPr>
          <p:cNvSpPr>
            <a:spLocks noChangeAspect="1" noEditPoints="1"/>
          </p:cNvSpPr>
          <p:nvPr/>
        </p:nvSpPr>
        <p:spPr bwMode="auto">
          <a:xfrm>
            <a:off x="1848561" y="2159441"/>
            <a:ext cx="934877" cy="934877"/>
          </a:xfrm>
          <a:custGeom>
            <a:avLst/>
            <a:gdLst>
              <a:gd name="T0" fmla="*/ 0 w 335"/>
              <a:gd name="T1" fmla="*/ 168 h 335"/>
              <a:gd name="T2" fmla="*/ 168 w 335"/>
              <a:gd name="T3" fmla="*/ 0 h 335"/>
              <a:gd name="T4" fmla="*/ 335 w 335"/>
              <a:gd name="T5" fmla="*/ 168 h 335"/>
              <a:gd name="T6" fmla="*/ 168 w 335"/>
              <a:gd name="T7" fmla="*/ 335 h 335"/>
              <a:gd name="T8" fmla="*/ 0 w 335"/>
              <a:gd name="T9" fmla="*/ 168 h 335"/>
              <a:gd name="T10" fmla="*/ 168 w 335"/>
              <a:gd name="T11" fmla="*/ 335 h 335"/>
              <a:gd name="T12" fmla="*/ 253 w 335"/>
              <a:gd name="T13" fmla="*/ 168 h 335"/>
              <a:gd name="T14" fmla="*/ 168 w 335"/>
              <a:gd name="T15" fmla="*/ 0 h 335"/>
              <a:gd name="T16" fmla="*/ 82 w 335"/>
              <a:gd name="T17" fmla="*/ 168 h 335"/>
              <a:gd name="T18" fmla="*/ 168 w 335"/>
              <a:gd name="T19" fmla="*/ 335 h 335"/>
              <a:gd name="T20" fmla="*/ 8 w 335"/>
              <a:gd name="T21" fmla="*/ 116 h 335"/>
              <a:gd name="T22" fmla="*/ 327 w 335"/>
              <a:gd name="T23" fmla="*/ 116 h 335"/>
              <a:gd name="T24" fmla="*/ 9 w 335"/>
              <a:gd name="T25" fmla="*/ 221 h 335"/>
              <a:gd name="T26" fmla="*/ 326 w 335"/>
              <a:gd name="T27" fmla="*/ 221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5" h="335">
                <a:moveTo>
                  <a:pt x="0" y="168"/>
                </a:moveTo>
                <a:cubicBezTo>
                  <a:pt x="0" y="75"/>
                  <a:pt x="75" y="0"/>
                  <a:pt x="168" y="0"/>
                </a:cubicBezTo>
                <a:cubicBezTo>
                  <a:pt x="260" y="0"/>
                  <a:pt x="335" y="75"/>
                  <a:pt x="335" y="168"/>
                </a:cubicBezTo>
                <a:cubicBezTo>
                  <a:pt x="335" y="260"/>
                  <a:pt x="260" y="335"/>
                  <a:pt x="168" y="335"/>
                </a:cubicBezTo>
                <a:cubicBezTo>
                  <a:pt x="75" y="335"/>
                  <a:pt x="0" y="260"/>
                  <a:pt x="0" y="168"/>
                </a:cubicBezTo>
                <a:close/>
                <a:moveTo>
                  <a:pt x="168" y="335"/>
                </a:moveTo>
                <a:cubicBezTo>
                  <a:pt x="215" y="335"/>
                  <a:pt x="253" y="260"/>
                  <a:pt x="253" y="168"/>
                </a:cubicBezTo>
                <a:cubicBezTo>
                  <a:pt x="253" y="75"/>
                  <a:pt x="215" y="0"/>
                  <a:pt x="168" y="0"/>
                </a:cubicBezTo>
                <a:cubicBezTo>
                  <a:pt x="120" y="0"/>
                  <a:pt x="82" y="75"/>
                  <a:pt x="82" y="168"/>
                </a:cubicBezTo>
                <a:cubicBezTo>
                  <a:pt x="82" y="260"/>
                  <a:pt x="120" y="335"/>
                  <a:pt x="168" y="335"/>
                </a:cubicBezTo>
                <a:close/>
                <a:moveTo>
                  <a:pt x="8" y="116"/>
                </a:moveTo>
                <a:cubicBezTo>
                  <a:pt x="327" y="116"/>
                  <a:pt x="327" y="116"/>
                  <a:pt x="327" y="116"/>
                </a:cubicBezTo>
                <a:moveTo>
                  <a:pt x="9" y="221"/>
                </a:moveTo>
                <a:cubicBezTo>
                  <a:pt x="326" y="221"/>
                  <a:pt x="326" y="221"/>
                  <a:pt x="326" y="221"/>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dirty="0">
              <a:ln>
                <a:noFill/>
              </a:ln>
              <a:gradFill>
                <a:gsLst>
                  <a:gs pos="0">
                    <a:srgbClr val="505050"/>
                  </a:gs>
                  <a:gs pos="100000">
                    <a:srgbClr val="505050"/>
                  </a:gs>
                </a:gsLst>
              </a:gradFill>
              <a:effectLst/>
              <a:uLnTx/>
              <a:uFillTx/>
              <a:latin typeface="Segoe UI"/>
              <a:ea typeface="+mn-ea"/>
              <a:cs typeface="+mn-cs"/>
            </a:endParaRPr>
          </a:p>
        </p:txBody>
      </p:sp>
      <p:sp>
        <p:nvSpPr>
          <p:cNvPr id="6" name="cloud_2" title="Icon of a cloud made of two arrows pointing towards eachother">
            <a:extLst>
              <a:ext uri="{FF2B5EF4-FFF2-40B4-BE49-F238E27FC236}">
                <a16:creationId xmlns:a16="http://schemas.microsoft.com/office/drawing/2014/main" id="{A61DC775-A513-4EEC-865B-64B7A624CF7E}"/>
              </a:ext>
            </a:extLst>
          </p:cNvPr>
          <p:cNvSpPr>
            <a:spLocks noChangeAspect="1" noEditPoints="1"/>
          </p:cNvSpPr>
          <p:nvPr/>
        </p:nvSpPr>
        <p:spPr bwMode="auto">
          <a:xfrm>
            <a:off x="5329225" y="2159441"/>
            <a:ext cx="1546233" cy="892294"/>
          </a:xfrm>
          <a:custGeom>
            <a:avLst/>
            <a:gdLst>
              <a:gd name="T0" fmla="*/ 138 w 349"/>
              <a:gd name="T1" fmla="*/ 181 h 200"/>
              <a:gd name="T2" fmla="*/ 49 w 349"/>
              <a:gd name="T3" fmla="*/ 181 h 200"/>
              <a:gd name="T4" fmla="*/ 0 w 349"/>
              <a:gd name="T5" fmla="*/ 132 h 200"/>
              <a:gd name="T6" fmla="*/ 49 w 349"/>
              <a:gd name="T7" fmla="*/ 84 h 200"/>
              <a:gd name="T8" fmla="*/ 59 w 349"/>
              <a:gd name="T9" fmla="*/ 85 h 200"/>
              <a:gd name="T10" fmla="*/ 148 w 349"/>
              <a:gd name="T11" fmla="*/ 0 h 200"/>
              <a:gd name="T12" fmla="*/ 234 w 349"/>
              <a:gd name="T13" fmla="*/ 68 h 200"/>
              <a:gd name="T14" fmla="*/ 282 w 349"/>
              <a:gd name="T15" fmla="*/ 47 h 200"/>
              <a:gd name="T16" fmla="*/ 349 w 349"/>
              <a:gd name="T17" fmla="*/ 114 h 200"/>
              <a:gd name="T18" fmla="*/ 282 w 349"/>
              <a:gd name="T19" fmla="*/ 180 h 200"/>
              <a:gd name="T20" fmla="*/ 282 w 349"/>
              <a:gd name="T21" fmla="*/ 180 h 200"/>
              <a:gd name="T22" fmla="*/ 206 w 349"/>
              <a:gd name="T23" fmla="*/ 180 h 200"/>
              <a:gd name="T24" fmla="*/ 119 w 349"/>
              <a:gd name="T25" fmla="*/ 200 h 200"/>
              <a:gd name="T26" fmla="*/ 138 w 349"/>
              <a:gd name="T27" fmla="*/ 181 h 200"/>
              <a:gd name="T28" fmla="*/ 119 w 349"/>
              <a:gd name="T29" fmla="*/ 161 h 200"/>
              <a:gd name="T30" fmla="*/ 225 w 349"/>
              <a:gd name="T31" fmla="*/ 161 h 200"/>
              <a:gd name="T32" fmla="*/ 206 w 349"/>
              <a:gd name="T33" fmla="*/ 180 h 200"/>
              <a:gd name="T34" fmla="*/ 225 w 349"/>
              <a:gd name="T35"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9" h="200">
                <a:moveTo>
                  <a:pt x="138" y="181"/>
                </a:moveTo>
                <a:cubicBezTo>
                  <a:pt x="49" y="181"/>
                  <a:pt x="49" y="181"/>
                  <a:pt x="49" y="181"/>
                </a:cubicBezTo>
                <a:cubicBezTo>
                  <a:pt x="22" y="181"/>
                  <a:pt x="0" y="159"/>
                  <a:pt x="0" y="132"/>
                </a:cubicBezTo>
                <a:cubicBezTo>
                  <a:pt x="0" y="105"/>
                  <a:pt x="22" y="84"/>
                  <a:pt x="49" y="84"/>
                </a:cubicBezTo>
                <a:cubicBezTo>
                  <a:pt x="52" y="84"/>
                  <a:pt x="56" y="84"/>
                  <a:pt x="59" y="85"/>
                </a:cubicBezTo>
                <a:cubicBezTo>
                  <a:pt x="61" y="38"/>
                  <a:pt x="100" y="0"/>
                  <a:pt x="148" y="0"/>
                </a:cubicBezTo>
                <a:cubicBezTo>
                  <a:pt x="189" y="0"/>
                  <a:pt x="224" y="29"/>
                  <a:pt x="234" y="68"/>
                </a:cubicBezTo>
                <a:cubicBezTo>
                  <a:pt x="246" y="55"/>
                  <a:pt x="263" y="47"/>
                  <a:pt x="282" y="47"/>
                </a:cubicBezTo>
                <a:cubicBezTo>
                  <a:pt x="319" y="47"/>
                  <a:pt x="349" y="77"/>
                  <a:pt x="349" y="114"/>
                </a:cubicBezTo>
                <a:cubicBezTo>
                  <a:pt x="349" y="151"/>
                  <a:pt x="319" y="180"/>
                  <a:pt x="282" y="180"/>
                </a:cubicBezTo>
                <a:cubicBezTo>
                  <a:pt x="282" y="180"/>
                  <a:pt x="282" y="180"/>
                  <a:pt x="282" y="180"/>
                </a:cubicBezTo>
                <a:cubicBezTo>
                  <a:pt x="206" y="180"/>
                  <a:pt x="206" y="180"/>
                  <a:pt x="206" y="180"/>
                </a:cubicBezTo>
                <a:moveTo>
                  <a:pt x="119" y="200"/>
                </a:moveTo>
                <a:cubicBezTo>
                  <a:pt x="138" y="181"/>
                  <a:pt x="138" y="181"/>
                  <a:pt x="138" y="181"/>
                </a:cubicBezTo>
                <a:cubicBezTo>
                  <a:pt x="119" y="161"/>
                  <a:pt x="119" y="161"/>
                  <a:pt x="119" y="161"/>
                </a:cubicBezTo>
                <a:moveTo>
                  <a:pt x="225" y="161"/>
                </a:moveTo>
                <a:cubicBezTo>
                  <a:pt x="206" y="180"/>
                  <a:pt x="206" y="180"/>
                  <a:pt x="206" y="180"/>
                </a:cubicBezTo>
                <a:cubicBezTo>
                  <a:pt x="225" y="200"/>
                  <a:pt x="225" y="200"/>
                  <a:pt x="225" y="200"/>
                </a:cubicBezTo>
              </a:path>
            </a:pathLst>
          </a:custGeom>
          <a:noFill/>
          <a:ln w="15875" cap="sq">
            <a:solidFill>
              <a:schemeClr val="tx1"/>
            </a:solidFill>
            <a:prstDash val="solid"/>
            <a:miter lim="800000"/>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gradFill>
                <a:gsLst>
                  <a:gs pos="0">
                    <a:srgbClr val="505050"/>
                  </a:gs>
                  <a:gs pos="100000">
                    <a:srgbClr val="505050"/>
                  </a:gs>
                </a:gsLst>
              </a:gradFill>
              <a:effectLst/>
              <a:uLnTx/>
              <a:uFillTx/>
              <a:latin typeface="Segoe UI"/>
              <a:ea typeface="+mn-ea"/>
              <a:cs typeface="+mn-cs"/>
            </a:endParaRPr>
          </a:p>
        </p:txBody>
      </p:sp>
      <p:sp>
        <p:nvSpPr>
          <p:cNvPr id="7" name="Rocket" title="Icon of a rocket">
            <a:extLst>
              <a:ext uri="{FF2B5EF4-FFF2-40B4-BE49-F238E27FC236}">
                <a16:creationId xmlns:a16="http://schemas.microsoft.com/office/drawing/2014/main" id="{6FB95E7F-21B8-4E54-B63B-A60F79FEC06D}"/>
              </a:ext>
            </a:extLst>
          </p:cNvPr>
          <p:cNvSpPr>
            <a:spLocks noChangeAspect="1" noEditPoints="1"/>
          </p:cNvSpPr>
          <p:nvPr/>
        </p:nvSpPr>
        <p:spPr bwMode="auto">
          <a:xfrm>
            <a:off x="9348093" y="2086984"/>
            <a:ext cx="1055818" cy="1037207"/>
          </a:xfrm>
          <a:custGeom>
            <a:avLst/>
            <a:gdLst>
              <a:gd name="T0" fmla="*/ 352 w 352"/>
              <a:gd name="T1" fmla="*/ 3 h 346"/>
              <a:gd name="T2" fmla="*/ 305 w 352"/>
              <a:gd name="T3" fmla="*/ 142 h 346"/>
              <a:gd name="T4" fmla="*/ 118 w 352"/>
              <a:gd name="T5" fmla="*/ 326 h 346"/>
              <a:gd name="T6" fmla="*/ 50 w 352"/>
              <a:gd name="T7" fmla="*/ 346 h 346"/>
              <a:gd name="T8" fmla="*/ 0 w 352"/>
              <a:gd name="T9" fmla="*/ 295 h 346"/>
              <a:gd name="T10" fmla="*/ 30 w 352"/>
              <a:gd name="T11" fmla="*/ 227 h 346"/>
              <a:gd name="T12" fmla="*/ 203 w 352"/>
              <a:gd name="T13" fmla="*/ 54 h 346"/>
              <a:gd name="T14" fmla="*/ 352 w 352"/>
              <a:gd name="T15" fmla="*/ 3 h 346"/>
              <a:gd name="T16" fmla="*/ 203 w 352"/>
              <a:gd name="T17" fmla="*/ 55 h 346"/>
              <a:gd name="T18" fmla="*/ 301 w 352"/>
              <a:gd name="T19" fmla="*/ 146 h 346"/>
              <a:gd name="T20" fmla="*/ 144 w 352"/>
              <a:gd name="T21" fmla="*/ 113 h 346"/>
              <a:gd name="T22" fmla="*/ 0 w 352"/>
              <a:gd name="T23" fmla="*/ 113 h 346"/>
              <a:gd name="T24" fmla="*/ 0 w 352"/>
              <a:gd name="T25" fmla="*/ 197 h 346"/>
              <a:gd name="T26" fmla="*/ 30 w 352"/>
              <a:gd name="T27" fmla="*/ 227 h 346"/>
              <a:gd name="T28" fmla="*/ 30 w 352"/>
              <a:gd name="T29" fmla="*/ 227 h 346"/>
              <a:gd name="T30" fmla="*/ 120 w 352"/>
              <a:gd name="T31" fmla="*/ 324 h 346"/>
              <a:gd name="T32" fmla="*/ 141 w 352"/>
              <a:gd name="T33" fmla="*/ 346 h 346"/>
              <a:gd name="T34" fmla="*/ 232 w 352"/>
              <a:gd name="T35" fmla="*/ 346 h 346"/>
              <a:gd name="T36" fmla="*/ 232 w 352"/>
              <a:gd name="T37" fmla="*/ 214 h 346"/>
              <a:gd name="T38" fmla="*/ 176 w 352"/>
              <a:gd name="T39" fmla="*/ 159 h 346"/>
              <a:gd name="T40" fmla="*/ 194 w 352"/>
              <a:gd name="T41" fmla="*/ 177 h 346"/>
              <a:gd name="T42" fmla="*/ 211 w 352"/>
              <a:gd name="T43" fmla="*/ 159 h 346"/>
              <a:gd name="T44" fmla="*/ 194 w 352"/>
              <a:gd name="T45" fmla="*/ 141 h 346"/>
              <a:gd name="T46" fmla="*/ 176 w 352"/>
              <a:gd name="T47" fmla="*/ 159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2" h="346">
                <a:moveTo>
                  <a:pt x="352" y="3"/>
                </a:moveTo>
                <a:cubicBezTo>
                  <a:pt x="346" y="85"/>
                  <a:pt x="305" y="142"/>
                  <a:pt x="305" y="142"/>
                </a:cubicBezTo>
                <a:cubicBezTo>
                  <a:pt x="305" y="142"/>
                  <a:pt x="305" y="142"/>
                  <a:pt x="118" y="326"/>
                </a:cubicBezTo>
                <a:cubicBezTo>
                  <a:pt x="118" y="326"/>
                  <a:pt x="118" y="326"/>
                  <a:pt x="50" y="346"/>
                </a:cubicBezTo>
                <a:cubicBezTo>
                  <a:pt x="50" y="346"/>
                  <a:pt x="50" y="346"/>
                  <a:pt x="0" y="295"/>
                </a:cubicBezTo>
                <a:cubicBezTo>
                  <a:pt x="0" y="295"/>
                  <a:pt x="0" y="295"/>
                  <a:pt x="30" y="227"/>
                </a:cubicBezTo>
                <a:cubicBezTo>
                  <a:pt x="30" y="227"/>
                  <a:pt x="149" y="109"/>
                  <a:pt x="203" y="54"/>
                </a:cubicBezTo>
                <a:cubicBezTo>
                  <a:pt x="257" y="0"/>
                  <a:pt x="352" y="3"/>
                  <a:pt x="352" y="3"/>
                </a:cubicBezTo>
                <a:close/>
                <a:moveTo>
                  <a:pt x="203" y="55"/>
                </a:moveTo>
                <a:cubicBezTo>
                  <a:pt x="301" y="146"/>
                  <a:pt x="301" y="146"/>
                  <a:pt x="301" y="146"/>
                </a:cubicBezTo>
                <a:moveTo>
                  <a:pt x="144" y="113"/>
                </a:moveTo>
                <a:cubicBezTo>
                  <a:pt x="0" y="113"/>
                  <a:pt x="0" y="113"/>
                  <a:pt x="0" y="113"/>
                </a:cubicBezTo>
                <a:cubicBezTo>
                  <a:pt x="0" y="197"/>
                  <a:pt x="0" y="197"/>
                  <a:pt x="0" y="197"/>
                </a:cubicBezTo>
                <a:cubicBezTo>
                  <a:pt x="30" y="227"/>
                  <a:pt x="30" y="227"/>
                  <a:pt x="30" y="227"/>
                </a:cubicBezTo>
                <a:moveTo>
                  <a:pt x="30" y="227"/>
                </a:moveTo>
                <a:cubicBezTo>
                  <a:pt x="120" y="324"/>
                  <a:pt x="120" y="324"/>
                  <a:pt x="120" y="324"/>
                </a:cubicBezTo>
                <a:cubicBezTo>
                  <a:pt x="141" y="346"/>
                  <a:pt x="141" y="346"/>
                  <a:pt x="141" y="346"/>
                </a:cubicBezTo>
                <a:cubicBezTo>
                  <a:pt x="232" y="346"/>
                  <a:pt x="232" y="346"/>
                  <a:pt x="232" y="346"/>
                </a:cubicBezTo>
                <a:cubicBezTo>
                  <a:pt x="232" y="214"/>
                  <a:pt x="232" y="214"/>
                  <a:pt x="232" y="214"/>
                </a:cubicBezTo>
                <a:moveTo>
                  <a:pt x="176" y="159"/>
                </a:moveTo>
                <a:cubicBezTo>
                  <a:pt x="176" y="169"/>
                  <a:pt x="184" y="177"/>
                  <a:pt x="194" y="177"/>
                </a:cubicBezTo>
                <a:cubicBezTo>
                  <a:pt x="203" y="177"/>
                  <a:pt x="211" y="169"/>
                  <a:pt x="211" y="159"/>
                </a:cubicBezTo>
                <a:cubicBezTo>
                  <a:pt x="211" y="149"/>
                  <a:pt x="203" y="141"/>
                  <a:pt x="194" y="141"/>
                </a:cubicBezTo>
                <a:cubicBezTo>
                  <a:pt x="184" y="141"/>
                  <a:pt x="176" y="149"/>
                  <a:pt x="176" y="159"/>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a:ea typeface="+mn-ea"/>
              <a:cs typeface="+mn-cs"/>
            </a:endParaRPr>
          </a:p>
        </p:txBody>
      </p:sp>
      <p:sp>
        <p:nvSpPr>
          <p:cNvPr id="8" name="Rectangle 8">
            <a:extLst>
              <a:ext uri="{FF2B5EF4-FFF2-40B4-BE49-F238E27FC236}">
                <a16:creationId xmlns:a16="http://schemas.microsoft.com/office/drawing/2014/main" id="{ED28395D-E673-4604-A342-0E524C9D6968}"/>
              </a:ext>
            </a:extLst>
          </p:cNvPr>
          <p:cNvSpPr/>
          <p:nvPr/>
        </p:nvSpPr>
        <p:spPr>
          <a:xfrm>
            <a:off x="851029" y="3576714"/>
            <a:ext cx="2929939" cy="830997"/>
          </a:xfrm>
          <a:prstGeom prst="rect">
            <a:avLst/>
          </a:prstGeom>
        </p:spPr>
        <p:txBody>
          <a:bodyPr wrap="squar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0" normalizeH="0" baseline="0" noProof="0">
                <a:ln>
                  <a:noFill/>
                </a:ln>
                <a:solidFill>
                  <a:srgbClr val="505050"/>
                </a:solidFill>
                <a:effectLst/>
                <a:uLnTx/>
                <a:uFillTx/>
                <a:latin typeface="Segoe UI"/>
                <a:ea typeface="+mn-ea"/>
                <a:cs typeface="Segoe UI Semilight" panose="020B0402040204020203" pitchFamily="34" charset="0"/>
              </a:rPr>
              <a:t>Improved Web API Development</a:t>
            </a:r>
            <a:endParaRPr kumimoji="0" lang="en-GB" sz="2400" b="1" i="0" u="none" strike="noStrike" kern="1200" cap="none" spc="0" normalizeH="0" baseline="0" noProof="0" dirty="0">
              <a:ln>
                <a:noFill/>
              </a:ln>
              <a:solidFill>
                <a:srgbClr val="505050"/>
              </a:solidFill>
              <a:effectLst/>
              <a:uLnTx/>
              <a:uFillTx/>
              <a:latin typeface="Segoe UI"/>
              <a:ea typeface="+mn-ea"/>
              <a:cs typeface="+mn-cs"/>
            </a:endParaRPr>
          </a:p>
        </p:txBody>
      </p:sp>
      <p:sp>
        <p:nvSpPr>
          <p:cNvPr id="9" name="Rectangle 9">
            <a:extLst>
              <a:ext uri="{FF2B5EF4-FFF2-40B4-BE49-F238E27FC236}">
                <a16:creationId xmlns:a16="http://schemas.microsoft.com/office/drawing/2014/main" id="{E09A893E-6C4E-401A-BD11-8ACF8B5698F0}"/>
              </a:ext>
            </a:extLst>
          </p:cNvPr>
          <p:cNvSpPr/>
          <p:nvPr/>
        </p:nvSpPr>
        <p:spPr>
          <a:xfrm>
            <a:off x="4637371" y="3562032"/>
            <a:ext cx="2929939" cy="830997"/>
          </a:xfrm>
          <a:prstGeom prst="rect">
            <a:avLst/>
          </a:prstGeom>
        </p:spPr>
        <p:txBody>
          <a:bodyPr wrap="squar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0" normalizeH="0" baseline="0" noProof="0">
                <a:ln>
                  <a:noFill/>
                </a:ln>
                <a:solidFill>
                  <a:srgbClr val="505050"/>
                </a:solidFill>
                <a:effectLst/>
                <a:uLnTx/>
                <a:uFillTx/>
                <a:latin typeface="Segoe UI"/>
                <a:ea typeface="+mn-ea"/>
                <a:cs typeface="Segoe UI Semilight" panose="020B0402040204020203" pitchFamily="34" charset="0"/>
              </a:rPr>
              <a:t>Microservices and Azure</a:t>
            </a:r>
            <a:endParaRPr kumimoji="0" lang="en-GB" sz="2400" b="1" i="0" u="none" strike="noStrike" kern="1200" cap="none" spc="0" normalizeH="0" baseline="0" noProof="0" dirty="0">
              <a:ln>
                <a:noFill/>
              </a:ln>
              <a:solidFill>
                <a:srgbClr val="505050"/>
              </a:solidFill>
              <a:effectLst/>
              <a:uLnTx/>
              <a:uFillTx/>
              <a:latin typeface="Segoe UI"/>
              <a:ea typeface="+mn-ea"/>
              <a:cs typeface="Segoe UI Semilight" panose="020B0402040204020203" pitchFamily="34" charset="0"/>
            </a:endParaRPr>
          </a:p>
        </p:txBody>
      </p:sp>
      <p:sp>
        <p:nvSpPr>
          <p:cNvPr id="10" name="Rectangle 10">
            <a:extLst>
              <a:ext uri="{FF2B5EF4-FFF2-40B4-BE49-F238E27FC236}">
                <a16:creationId xmlns:a16="http://schemas.microsoft.com/office/drawing/2014/main" id="{CB375FD2-2E0F-4489-9DE9-A411D5DFC46E}"/>
              </a:ext>
            </a:extLst>
          </p:cNvPr>
          <p:cNvSpPr/>
          <p:nvPr/>
        </p:nvSpPr>
        <p:spPr>
          <a:xfrm>
            <a:off x="8411032" y="3570688"/>
            <a:ext cx="2929939" cy="1200329"/>
          </a:xfrm>
          <a:prstGeom prst="rect">
            <a:avLst/>
          </a:prstGeom>
        </p:spPr>
        <p:txBody>
          <a:bodyPr wrap="squar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0" normalizeH="0" baseline="0" noProof="0">
                <a:ln>
                  <a:noFill/>
                </a:ln>
                <a:solidFill>
                  <a:srgbClr val="505050"/>
                </a:solidFill>
                <a:effectLst/>
                <a:uLnTx/>
                <a:uFillTx/>
                <a:latin typeface="Segoe UI"/>
                <a:ea typeface="+mn-ea"/>
                <a:cs typeface="Segoe UI Semilight" panose="020B0402040204020203" pitchFamily="34" charset="0"/>
              </a:rPr>
              <a:t>Continued Performance Improvements</a:t>
            </a:r>
            <a:endParaRPr kumimoji="0" lang="en-GB" sz="2400" b="1" i="0" u="none" strike="noStrike" kern="1200" cap="none" spc="0" normalizeH="0" baseline="0" noProof="0" dirty="0">
              <a:ln>
                <a:noFill/>
              </a:ln>
              <a:solidFill>
                <a:srgbClr val="505050"/>
              </a:solidFill>
              <a:effectLst/>
              <a:uLnTx/>
              <a:uFillTx/>
              <a:latin typeface="Segoe UI"/>
              <a:ea typeface="+mn-ea"/>
              <a:cs typeface="Segoe UI Semilight" panose="020B0402040204020203" pitchFamily="34" charset="0"/>
            </a:endParaRPr>
          </a:p>
        </p:txBody>
      </p:sp>
    </p:spTree>
    <p:extLst>
      <p:ext uri="{BB962C8B-B14F-4D97-AF65-F5344CB8AC3E}">
        <p14:creationId xmlns:p14="http://schemas.microsoft.com/office/powerpoint/2010/main" val="2967255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F5BA40-155E-4256-9AD3-DDB926678083}"/>
              </a:ext>
            </a:extLst>
          </p:cNvPr>
          <p:cNvSpPr>
            <a:spLocks noGrp="1"/>
          </p:cNvSpPr>
          <p:nvPr>
            <p:ph type="title"/>
          </p:nvPr>
        </p:nvSpPr>
        <p:spPr/>
        <p:txBody>
          <a:bodyPr/>
          <a:lstStyle/>
          <a:p>
            <a:r>
              <a:rPr lang="en-GB" altLang="zh-CN"/>
              <a:t>.NET Core 2.2 Major Features</a:t>
            </a:r>
            <a:endParaRPr lang="en-GB" altLang="zh-CN" dirty="0"/>
          </a:p>
        </p:txBody>
      </p:sp>
      <p:sp>
        <p:nvSpPr>
          <p:cNvPr id="4" name="灯片编号占位符 3">
            <a:extLst>
              <a:ext uri="{FF2B5EF4-FFF2-40B4-BE49-F238E27FC236}">
                <a16:creationId xmlns:a16="http://schemas.microsoft.com/office/drawing/2014/main" id="{DD51BD76-4BC8-4834-B79C-B68331E52CF3}"/>
              </a:ext>
            </a:extLst>
          </p:cNvPr>
          <p:cNvSpPr>
            <a:spLocks noGrp="1"/>
          </p:cNvSpPr>
          <p:nvPr>
            <p:ph type="sldNum" sz="quarter" idx="12"/>
          </p:nvPr>
        </p:nvSpPr>
        <p:spPr/>
        <p:txBody>
          <a:bodyPr/>
          <a:lstStyle/>
          <a:p>
            <a:fld id="{5BA07366-CB75-4AA8-9E5B-928B849F427C}" type="slidenum">
              <a:rPr lang="en-GB" smtClean="0"/>
              <a:t>9</a:t>
            </a:fld>
            <a:endParaRPr lang="en-GB" dirty="0"/>
          </a:p>
        </p:txBody>
      </p:sp>
      <p:sp>
        <p:nvSpPr>
          <p:cNvPr id="5" name="Text Placeholder 2">
            <a:extLst>
              <a:ext uri="{FF2B5EF4-FFF2-40B4-BE49-F238E27FC236}">
                <a16:creationId xmlns:a16="http://schemas.microsoft.com/office/drawing/2014/main" id="{7EA550C5-E8D9-4749-91EC-5DF6703C9209}"/>
              </a:ext>
            </a:extLst>
          </p:cNvPr>
          <p:cNvSpPr>
            <a:spLocks noGrp="1"/>
          </p:cNvSpPr>
          <p:nvPr/>
        </p:nvSpPr>
        <p:spPr>
          <a:xfrm>
            <a:off x="335828" y="1320080"/>
            <a:ext cx="3727735" cy="1711238"/>
          </a:xfrm>
          <a:prstGeom prst="rect">
            <a:avLst/>
          </a:prstGeom>
          <a:ln>
            <a:solidFill>
              <a:schemeClr val="accent1"/>
            </a:solidFill>
          </a:ln>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endParaRPr lang="en-GB" dirty="0"/>
          </a:p>
          <a:p>
            <a:pPr lvl="1"/>
            <a:endParaRPr lang="en-GB" dirty="0"/>
          </a:p>
          <a:p>
            <a:r>
              <a:rPr lang="en-GB" sz="2000" dirty="0">
                <a:latin typeface="+mn-lt"/>
              </a:rPr>
              <a:t>Multi-tier JIT compilation </a:t>
            </a:r>
          </a:p>
          <a:p>
            <a:r>
              <a:rPr lang="en-GB" sz="2000" dirty="0">
                <a:latin typeface="+mn-lt"/>
              </a:rPr>
              <a:t>SQL Connection token auth</a:t>
            </a:r>
          </a:p>
          <a:p>
            <a:endParaRPr lang="en-GB" sz="1600" dirty="0"/>
          </a:p>
        </p:txBody>
      </p:sp>
      <p:sp>
        <p:nvSpPr>
          <p:cNvPr id="6" name="Text Placeholder 2">
            <a:extLst>
              <a:ext uri="{FF2B5EF4-FFF2-40B4-BE49-F238E27FC236}">
                <a16:creationId xmlns:a16="http://schemas.microsoft.com/office/drawing/2014/main" id="{5EE632B5-EC5D-4950-B1EA-B45AEE490FC2}"/>
              </a:ext>
            </a:extLst>
          </p:cNvPr>
          <p:cNvSpPr txBox="1">
            <a:spLocks/>
          </p:cNvSpPr>
          <p:nvPr/>
        </p:nvSpPr>
        <p:spPr>
          <a:xfrm>
            <a:off x="4227264" y="1314315"/>
            <a:ext cx="3762162" cy="3434786"/>
          </a:xfrm>
          <a:prstGeom prst="rect">
            <a:avLst/>
          </a:prstGeom>
          <a:noFill/>
          <a:ln>
            <a:solidFill>
              <a:schemeClr val="accent5"/>
            </a:solidFill>
          </a:ln>
        </p:spPr>
        <p:txBody>
          <a:bodyPr vert="horz"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457200" marR="0" lvl="1"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endParaRPr kumimoji="0" lang="en-GB" sz="2000" b="0" i="0" u="none" strike="noStrike" kern="1200" cap="none" spc="0" normalizeH="0" baseline="0" noProof="0">
              <a:ln>
                <a:noFill/>
              </a:ln>
              <a:gradFill>
                <a:gsLst>
                  <a:gs pos="1250">
                    <a:srgbClr val="505050"/>
                  </a:gs>
                  <a:gs pos="100000">
                    <a:srgbClr val="505050"/>
                  </a:gs>
                </a:gsLst>
                <a:lin ang="5400000" scaled="0"/>
              </a:gradFill>
              <a:effectLst/>
              <a:uLnTx/>
              <a:uFillTx/>
              <a:latin typeface="Segoe UI"/>
              <a:ea typeface="+mn-ea"/>
              <a:cs typeface="+mn-cs"/>
            </a:endParaRPr>
          </a:p>
          <a:p>
            <a:pPr marL="457200" marR="0" lvl="1"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endParaRPr kumimoji="0" lang="en-GB" sz="1600" b="0" i="0" u="none" strike="noStrike" kern="1200" cap="none" spc="0" normalizeH="0" baseline="0" noProof="0">
              <a:ln>
                <a:noFill/>
              </a:ln>
              <a:gradFill>
                <a:gsLst>
                  <a:gs pos="1250">
                    <a:srgbClr val="505050"/>
                  </a:gs>
                  <a:gs pos="100000">
                    <a:srgbClr val="505050"/>
                  </a:gs>
                </a:gsLst>
                <a:lin ang="5400000" scaled="0"/>
              </a:gradFill>
              <a:effectLst/>
              <a:uLnTx/>
              <a:uFillTx/>
              <a:latin typeface="Segoe UI"/>
              <a:ea typeface="+mn-ea"/>
              <a:cs typeface="+mn-cs"/>
            </a:endParaRPr>
          </a:p>
          <a:p>
            <a:pPr marL="228600" marR="0" lvl="0" indent="-228600" algn="l" defTabSz="932742" rtl="0" eaLnBrk="1" fontAlgn="auto" latinLnBrk="0" hangingPunct="1">
              <a:lnSpc>
                <a:spcPct val="100000"/>
              </a:lnSpc>
              <a:spcBef>
                <a:spcPct val="20000"/>
              </a:spcBef>
              <a:spcAft>
                <a:spcPts val="0"/>
              </a:spcAft>
              <a:buClrTx/>
              <a:buSzPct val="90000"/>
              <a:buFont typeface="Arial" panose="020B0604020202020204" pitchFamily="34" charset="0"/>
              <a:buChar char="•"/>
              <a:tabLst/>
              <a:defRPr/>
            </a:pPr>
            <a:r>
              <a:rPr kumimoji="0" lang="en-GB" sz="2000" b="0" i="0" u="none" strike="noStrike" kern="1200" cap="none" spc="0" normalizeH="0" baseline="0" noProof="0">
                <a:ln>
                  <a:noFill/>
                </a:ln>
                <a:gradFill>
                  <a:gsLst>
                    <a:gs pos="1250">
                      <a:srgbClr val="505050"/>
                    </a:gs>
                    <a:gs pos="100000">
                      <a:srgbClr val="505050"/>
                    </a:gs>
                  </a:gsLst>
                  <a:lin ang="5400000" scaled="0"/>
                </a:gradFill>
                <a:effectLst/>
                <a:uLnTx/>
                <a:uFillTx/>
                <a:latin typeface="Segoe UI"/>
                <a:ea typeface="+mn-ea"/>
                <a:cs typeface="Segoe UI Semilight" panose="020B0402040204020203" pitchFamily="34" charset="0"/>
              </a:rPr>
              <a:t>Cosmos DB provider</a:t>
            </a:r>
          </a:p>
          <a:p>
            <a:pPr marL="228600" marR="0" lvl="0" indent="-228600" algn="l" defTabSz="932742" rtl="0" eaLnBrk="1" fontAlgn="auto" latinLnBrk="0" hangingPunct="1">
              <a:lnSpc>
                <a:spcPct val="100000"/>
              </a:lnSpc>
              <a:spcBef>
                <a:spcPct val="20000"/>
              </a:spcBef>
              <a:spcAft>
                <a:spcPts val="0"/>
              </a:spcAft>
              <a:buClrTx/>
              <a:buSzPct val="90000"/>
              <a:buFont typeface="Arial" panose="020B0604020202020204" pitchFamily="34" charset="0"/>
              <a:buChar char="•"/>
              <a:tabLst/>
              <a:defRPr/>
            </a:pPr>
            <a:r>
              <a:rPr kumimoji="0" lang="en-GB" sz="2000" b="0" i="0" u="none" strike="noStrike" kern="1200" cap="none" spc="0" normalizeH="0" baseline="0" noProof="0">
                <a:ln>
                  <a:noFill/>
                </a:ln>
                <a:gradFill>
                  <a:gsLst>
                    <a:gs pos="1250">
                      <a:srgbClr val="505050"/>
                    </a:gs>
                    <a:gs pos="100000">
                      <a:srgbClr val="505050"/>
                    </a:gs>
                  </a:gsLst>
                  <a:lin ang="5400000" scaled="0"/>
                </a:gradFill>
                <a:effectLst/>
                <a:uLnTx/>
                <a:uFillTx/>
                <a:latin typeface="Segoe UI"/>
                <a:ea typeface="+mn-ea"/>
                <a:cs typeface="Segoe UI Semilight" panose="020B0402040204020203" pitchFamily="34" charset="0"/>
              </a:rPr>
              <a:t>Spatial extensions for SQL Server and SQLite providers</a:t>
            </a:r>
          </a:p>
          <a:p>
            <a:pPr marL="228600" marR="0" lvl="0" indent="-228600" algn="l" defTabSz="932742" rtl="0" eaLnBrk="1" fontAlgn="auto" latinLnBrk="0" hangingPunct="1">
              <a:lnSpc>
                <a:spcPct val="100000"/>
              </a:lnSpc>
              <a:spcBef>
                <a:spcPct val="20000"/>
              </a:spcBef>
              <a:spcAft>
                <a:spcPts val="0"/>
              </a:spcAft>
              <a:buClrTx/>
              <a:buSzPct val="90000"/>
              <a:buFont typeface="Arial" panose="020B0604020202020204" pitchFamily="34" charset="0"/>
              <a:buChar char="•"/>
              <a:tabLst/>
              <a:defRPr/>
            </a:pPr>
            <a:r>
              <a:rPr kumimoji="0" lang="en-GB" sz="2000" b="0" i="0" u="none" strike="noStrike" kern="1200" cap="none" spc="0" normalizeH="0" baseline="0" noProof="0">
                <a:ln>
                  <a:noFill/>
                </a:ln>
                <a:gradFill>
                  <a:gsLst>
                    <a:gs pos="1250">
                      <a:srgbClr val="505050"/>
                    </a:gs>
                    <a:gs pos="100000">
                      <a:srgbClr val="505050"/>
                    </a:gs>
                  </a:gsLst>
                  <a:lin ang="5400000" scaled="0"/>
                </a:gradFill>
                <a:effectLst/>
                <a:uLnTx/>
                <a:uFillTx/>
                <a:latin typeface="Segoe UI"/>
                <a:ea typeface="+mn-ea"/>
                <a:cs typeface="Segoe UI Semilight" panose="020B0402040204020203" pitchFamily="34" charset="0"/>
              </a:rPr>
              <a:t>Reverse engineering of database views</a:t>
            </a:r>
          </a:p>
          <a:p>
            <a:pPr marL="228600" marR="0" lvl="0" indent="-228600" algn="l" defTabSz="932742" rtl="0" eaLnBrk="1" fontAlgn="auto" latinLnBrk="0" hangingPunct="1">
              <a:lnSpc>
                <a:spcPct val="100000"/>
              </a:lnSpc>
              <a:spcBef>
                <a:spcPct val="20000"/>
              </a:spcBef>
              <a:spcAft>
                <a:spcPts val="0"/>
              </a:spcAft>
              <a:buClrTx/>
              <a:buSzPct val="90000"/>
              <a:buFont typeface="Arial" panose="020B0604020202020204" pitchFamily="34" charset="0"/>
              <a:buChar char="•"/>
              <a:tabLst/>
              <a:defRPr/>
            </a:pPr>
            <a:r>
              <a:rPr kumimoji="0" lang="en-GB" sz="2000" b="0" i="0" u="none" strike="noStrike" kern="1200" cap="none" spc="0" normalizeH="0" baseline="0" noProof="0">
                <a:ln>
                  <a:noFill/>
                </a:ln>
                <a:gradFill>
                  <a:gsLst>
                    <a:gs pos="1250">
                      <a:srgbClr val="505050"/>
                    </a:gs>
                    <a:gs pos="100000">
                      <a:srgbClr val="505050"/>
                    </a:gs>
                  </a:gsLst>
                  <a:lin ang="5400000" scaled="0"/>
                </a:gradFill>
                <a:effectLst/>
                <a:uLnTx/>
                <a:uFillTx/>
                <a:latin typeface="Segoe UI"/>
                <a:ea typeface="+mn-ea"/>
                <a:cs typeface="Segoe UI Semilight" panose="020B0402040204020203" pitchFamily="34" charset="0"/>
              </a:rPr>
              <a:t>Collections of owned entities</a:t>
            </a:r>
          </a:p>
          <a:p>
            <a:pPr marL="228600" marR="0" lvl="0" indent="-228600" algn="l" defTabSz="932742" rtl="0" eaLnBrk="1" fontAlgn="auto" latinLnBrk="0" hangingPunct="1">
              <a:lnSpc>
                <a:spcPct val="100000"/>
              </a:lnSpc>
              <a:spcBef>
                <a:spcPct val="20000"/>
              </a:spcBef>
              <a:spcAft>
                <a:spcPts val="0"/>
              </a:spcAft>
              <a:buClrTx/>
              <a:buSzPct val="90000"/>
              <a:buFont typeface="Arial" panose="020B0604020202020204" pitchFamily="34" charset="0"/>
              <a:buChar char="•"/>
              <a:tabLst/>
              <a:defRPr/>
            </a:pPr>
            <a:r>
              <a:rPr kumimoji="0" lang="en-GB" sz="2000" b="0" i="0" u="none" strike="noStrike" kern="1200" cap="none" spc="0" normalizeH="0" baseline="0" noProof="0">
                <a:ln>
                  <a:noFill/>
                </a:ln>
                <a:gradFill>
                  <a:gsLst>
                    <a:gs pos="1250">
                      <a:srgbClr val="505050"/>
                    </a:gs>
                    <a:gs pos="100000">
                      <a:srgbClr val="505050"/>
                    </a:gs>
                  </a:gsLst>
                  <a:lin ang="5400000" scaled="0"/>
                </a:gradFill>
                <a:effectLst/>
                <a:uLnTx/>
                <a:uFillTx/>
                <a:latin typeface="Segoe UI"/>
                <a:ea typeface="+mn-ea"/>
                <a:cs typeface="Segoe UI Semilight" panose="020B0402040204020203" pitchFamily="34" charset="0"/>
              </a:rPr>
              <a:t>Query tagging</a:t>
            </a:r>
            <a:r>
              <a:rPr kumimoji="0" lang="en-GB" sz="2000" b="0" i="0" u="none" strike="noStrike" kern="1200" cap="none" spc="0" normalizeH="0" baseline="0" noProof="0">
                <a:ln>
                  <a:noFill/>
                </a:ln>
                <a:gradFill>
                  <a:gsLst>
                    <a:gs pos="1250">
                      <a:srgbClr val="505050"/>
                    </a:gs>
                    <a:gs pos="100000">
                      <a:srgbClr val="505050"/>
                    </a:gs>
                  </a:gsLst>
                  <a:lin ang="5400000" scaled="0"/>
                </a:gradFill>
                <a:effectLst/>
                <a:highlight>
                  <a:srgbClr val="FFFF00"/>
                </a:highlight>
                <a:uLnTx/>
                <a:uFillTx/>
                <a:latin typeface="Segoe UI"/>
                <a:ea typeface="+mn-ea"/>
                <a:cs typeface="Segoe UI Semilight" panose="020B0402040204020203" pitchFamily="34" charset="0"/>
              </a:rPr>
              <a:t> </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endParaRPr kumimoji="0" lang="en-GB" sz="20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Semilight" panose="020B0402040204020203" pitchFamily="34" charset="0"/>
              <a:ea typeface="+mn-ea"/>
              <a:cs typeface="Segoe UI Semilight" panose="020B0402040204020203" pitchFamily="34" charset="0"/>
            </a:endParaRPr>
          </a:p>
        </p:txBody>
      </p:sp>
      <p:sp>
        <p:nvSpPr>
          <p:cNvPr id="7" name="Text Placeholder 2">
            <a:extLst>
              <a:ext uri="{FF2B5EF4-FFF2-40B4-BE49-F238E27FC236}">
                <a16:creationId xmlns:a16="http://schemas.microsoft.com/office/drawing/2014/main" id="{47585CAE-F761-43FA-9D57-F581FC8CE541}"/>
              </a:ext>
            </a:extLst>
          </p:cNvPr>
          <p:cNvSpPr txBox="1">
            <a:spLocks/>
          </p:cNvSpPr>
          <p:nvPr/>
        </p:nvSpPr>
        <p:spPr>
          <a:xfrm>
            <a:off x="8145649" y="1333303"/>
            <a:ext cx="3710522" cy="4210383"/>
          </a:xfrm>
          <a:prstGeom prst="rect">
            <a:avLst/>
          </a:prstGeom>
          <a:ln>
            <a:solidFill>
              <a:schemeClr val="accent3"/>
            </a:solidFill>
          </a:ln>
        </p:spPr>
        <p:txBody>
          <a:bodyPr vert="horz"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457200" marR="0" lvl="1"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endParaRPr kumimoji="0" lang="en-GB" sz="20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endParaRPr>
          </a:p>
          <a:p>
            <a:pPr marL="457200" marR="0" lvl="1" indent="-228600" algn="l" defTabSz="932742" rtl="0" eaLnBrk="1" fontAlgn="auto" latinLnBrk="0" hangingPunct="1">
              <a:lnSpc>
                <a:spcPct val="100000"/>
              </a:lnSpc>
              <a:spcBef>
                <a:spcPct val="20000"/>
              </a:spcBef>
              <a:spcAft>
                <a:spcPts val="0"/>
              </a:spcAft>
              <a:buClrTx/>
              <a:buSzPct val="90000"/>
              <a:buFont typeface="Arial" panose="020B0604020202020204" pitchFamily="34" charset="0"/>
              <a:buChar char="•"/>
              <a:tabLst/>
              <a:defRPr/>
            </a:pPr>
            <a:endParaRPr kumimoji="0" lang="en-GB" sz="20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endParaRPr>
          </a:p>
          <a:p>
            <a:pPr marL="228600" marR="0" lvl="0" indent="-228600" algn="l" defTabSz="932742" rtl="0" eaLnBrk="1" fontAlgn="auto" latinLnBrk="0" hangingPunct="1">
              <a:lnSpc>
                <a:spcPct val="100000"/>
              </a:lnSpc>
              <a:spcBef>
                <a:spcPct val="20000"/>
              </a:spcBef>
              <a:spcAft>
                <a:spcPts val="0"/>
              </a:spcAft>
              <a:buClrTx/>
              <a:buSzPct val="90000"/>
              <a:buFont typeface="Arial" panose="020B0604020202020204" pitchFamily="34" charset="0"/>
              <a:buChar char="•"/>
              <a:tabLst/>
              <a:defRPr/>
            </a:pPr>
            <a:r>
              <a:rPr kumimoji="0" lang="en-GB" sz="20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Semilight" panose="020B0402040204020203" pitchFamily="34" charset="0"/>
                <a:ea typeface="+mn-ea"/>
                <a:cs typeface="Segoe UI Semilight" panose="020B0402040204020203" pitchFamily="34" charset="0"/>
              </a:rPr>
              <a:t>Template updates: Bootstrap 4, Angular 6</a:t>
            </a:r>
          </a:p>
          <a:p>
            <a:pPr marL="228600" marR="0" lvl="0" indent="-228600" algn="l" defTabSz="932742" rtl="0" eaLnBrk="1" fontAlgn="auto" latinLnBrk="0" hangingPunct="1">
              <a:lnSpc>
                <a:spcPct val="100000"/>
              </a:lnSpc>
              <a:spcBef>
                <a:spcPct val="20000"/>
              </a:spcBef>
              <a:spcAft>
                <a:spcPts val="0"/>
              </a:spcAft>
              <a:buClrTx/>
              <a:buSzPct val="90000"/>
              <a:buFont typeface="Arial" panose="020B0604020202020204" pitchFamily="34" charset="0"/>
              <a:buChar char="•"/>
              <a:tabLst/>
              <a:defRPr/>
            </a:pPr>
            <a:r>
              <a:rPr kumimoji="0" lang="en-GB" sz="20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Semilight" panose="020B0402040204020203" pitchFamily="34" charset="0"/>
                <a:ea typeface="+mn-ea"/>
                <a:cs typeface="Segoe UI Semilight" panose="020B0402040204020203" pitchFamily="34" charset="0"/>
              </a:rPr>
              <a:t>Web API improvements, including API security</a:t>
            </a:r>
          </a:p>
          <a:p>
            <a:pPr marL="228600" marR="0" lvl="0" indent="-228600" algn="l" defTabSz="932742" rtl="0" eaLnBrk="1" fontAlgn="auto" latinLnBrk="0" hangingPunct="1">
              <a:lnSpc>
                <a:spcPct val="100000"/>
              </a:lnSpc>
              <a:spcBef>
                <a:spcPct val="20000"/>
              </a:spcBef>
              <a:spcAft>
                <a:spcPts val="0"/>
              </a:spcAft>
              <a:buClrTx/>
              <a:buSzPct val="90000"/>
              <a:buFont typeface="Arial" panose="020B0604020202020204" pitchFamily="34" charset="0"/>
              <a:buChar char="•"/>
              <a:tabLst/>
              <a:defRPr/>
            </a:pPr>
            <a:r>
              <a:rPr kumimoji="0" lang="en-GB" sz="20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Semilight" panose="020B0402040204020203" pitchFamily="34" charset="0"/>
                <a:ea typeface="+mn-ea"/>
                <a:cs typeface="Segoe UI Semilight" panose="020B0402040204020203" pitchFamily="34" charset="0"/>
              </a:rPr>
              <a:t>HTTP/2</a:t>
            </a:r>
          </a:p>
          <a:p>
            <a:pPr marL="228600" marR="0" lvl="0" indent="-228600" algn="l" defTabSz="932742" rtl="0" eaLnBrk="1" fontAlgn="auto" latinLnBrk="0" hangingPunct="1">
              <a:lnSpc>
                <a:spcPct val="100000"/>
              </a:lnSpc>
              <a:spcBef>
                <a:spcPct val="20000"/>
              </a:spcBef>
              <a:spcAft>
                <a:spcPts val="0"/>
              </a:spcAft>
              <a:buClrTx/>
              <a:buSzPct val="90000"/>
              <a:buFont typeface="Arial" panose="020B0604020202020204" pitchFamily="34" charset="0"/>
              <a:buChar char="•"/>
              <a:tabLst/>
              <a:defRPr/>
            </a:pPr>
            <a:r>
              <a:rPr kumimoji="0" lang="en-GB" sz="20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Semilight" panose="020B0402040204020203" pitchFamily="34" charset="0"/>
                <a:ea typeface="+mn-ea"/>
                <a:cs typeface="Segoe UI Semilight" panose="020B0402040204020203" pitchFamily="34" charset="0"/>
              </a:rPr>
              <a:t>IIS in-process hosting</a:t>
            </a:r>
          </a:p>
          <a:p>
            <a:pPr marL="228600" marR="0" lvl="0" indent="-228600" algn="l" defTabSz="932742" rtl="0" eaLnBrk="1" fontAlgn="auto" latinLnBrk="0" hangingPunct="1">
              <a:lnSpc>
                <a:spcPct val="100000"/>
              </a:lnSpc>
              <a:spcBef>
                <a:spcPct val="20000"/>
              </a:spcBef>
              <a:spcAft>
                <a:spcPts val="0"/>
              </a:spcAft>
              <a:buClrTx/>
              <a:buSzPct val="90000"/>
              <a:buFont typeface="Arial" panose="020B0604020202020204" pitchFamily="34" charset="0"/>
              <a:buChar char="•"/>
              <a:tabLst/>
              <a:defRPr/>
            </a:pPr>
            <a:r>
              <a:rPr kumimoji="0" lang="en-GB" sz="20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Semilight" panose="020B0402040204020203" pitchFamily="34" charset="0"/>
                <a:ea typeface="+mn-ea"/>
                <a:cs typeface="Segoe UI Semilight" panose="020B0402040204020203" pitchFamily="34" charset="0"/>
              </a:rPr>
              <a:t>Health checks</a:t>
            </a:r>
          </a:p>
          <a:p>
            <a:pPr marL="228600" marR="0" lvl="0" indent="-228600" algn="l" defTabSz="932742" rtl="0" eaLnBrk="1" fontAlgn="auto" latinLnBrk="0" hangingPunct="1">
              <a:lnSpc>
                <a:spcPct val="100000"/>
              </a:lnSpc>
              <a:spcBef>
                <a:spcPct val="20000"/>
              </a:spcBef>
              <a:spcAft>
                <a:spcPts val="0"/>
              </a:spcAft>
              <a:buClrTx/>
              <a:buSzPct val="90000"/>
              <a:buFont typeface="Arial" panose="020B0604020202020204" pitchFamily="34" charset="0"/>
              <a:buChar char="•"/>
              <a:tabLst/>
              <a:defRPr/>
            </a:pPr>
            <a:r>
              <a:rPr kumimoji="0" lang="en-GB" sz="20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Semilight" panose="020B0402040204020203" pitchFamily="34" charset="0"/>
                <a:ea typeface="+mn-ea"/>
                <a:cs typeface="Segoe UI Semilight" panose="020B0402040204020203" pitchFamily="34" charset="0"/>
              </a:rPr>
              <a:t>Endpoint routing</a:t>
            </a:r>
          </a:p>
          <a:p>
            <a:pPr marL="228600" marR="0" lvl="0" indent="-228600" algn="l" defTabSz="932742" rtl="0" eaLnBrk="1" fontAlgn="auto" latinLnBrk="0" hangingPunct="1">
              <a:lnSpc>
                <a:spcPct val="100000"/>
              </a:lnSpc>
              <a:spcBef>
                <a:spcPct val="20000"/>
              </a:spcBef>
              <a:spcAft>
                <a:spcPts val="0"/>
              </a:spcAft>
              <a:buClrTx/>
              <a:buSzPct val="90000"/>
              <a:buFont typeface="Arial" panose="020B0604020202020204" pitchFamily="34" charset="0"/>
              <a:buChar char="•"/>
              <a:tabLst/>
              <a:defRPr/>
            </a:pPr>
            <a:r>
              <a:rPr kumimoji="0" lang="en-GB" sz="2000" b="0" i="0" u="none" strike="noStrike" kern="1200" cap="none" spc="0" normalizeH="0" baseline="0" noProof="0" dirty="0" err="1">
                <a:ln>
                  <a:noFill/>
                </a:ln>
                <a:gradFill>
                  <a:gsLst>
                    <a:gs pos="1250">
                      <a:srgbClr val="505050"/>
                    </a:gs>
                    <a:gs pos="100000">
                      <a:srgbClr val="505050"/>
                    </a:gs>
                  </a:gsLst>
                  <a:lin ang="5400000" scaled="0"/>
                </a:gradFill>
                <a:effectLst/>
                <a:uLnTx/>
                <a:uFillTx/>
                <a:latin typeface="Segoe UI Semilight" panose="020B0402040204020203" pitchFamily="34" charset="0"/>
                <a:ea typeface="+mn-ea"/>
                <a:cs typeface="Segoe UI Semilight" panose="020B0402040204020203" pitchFamily="34" charset="0"/>
              </a:rPr>
              <a:t>SignalR</a:t>
            </a:r>
            <a:r>
              <a:rPr kumimoji="0" lang="en-GB" sz="20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Semilight" panose="020B0402040204020203" pitchFamily="34" charset="0"/>
                <a:ea typeface="+mn-ea"/>
                <a:cs typeface="Segoe UI Semilight" panose="020B0402040204020203" pitchFamily="34" charset="0"/>
              </a:rPr>
              <a:t> Java client</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endParaRPr kumimoji="0" lang="en-GB" sz="18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Semilight" panose="020B0402040204020203" pitchFamily="34" charset="0"/>
              <a:ea typeface="+mn-ea"/>
              <a:cs typeface="Segoe UI Semilight" panose="020B0402040204020203" pitchFamily="34" charset="0"/>
            </a:endParaRPr>
          </a:p>
        </p:txBody>
      </p:sp>
      <p:sp>
        <p:nvSpPr>
          <p:cNvPr id="8" name="Rectangle 7">
            <a:extLst>
              <a:ext uri="{FF2B5EF4-FFF2-40B4-BE49-F238E27FC236}">
                <a16:creationId xmlns:a16="http://schemas.microsoft.com/office/drawing/2014/main" id="{49BFD902-68A5-448B-BD1C-C4449C8D6F6F}"/>
              </a:ext>
            </a:extLst>
          </p:cNvPr>
          <p:cNvSpPr/>
          <p:nvPr/>
        </p:nvSpPr>
        <p:spPr bwMode="auto">
          <a:xfrm>
            <a:off x="4227262" y="1320237"/>
            <a:ext cx="3762163" cy="553998"/>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GB"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EF Core</a:t>
            </a: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Rectangle 8">
            <a:extLst>
              <a:ext uri="{FF2B5EF4-FFF2-40B4-BE49-F238E27FC236}">
                <a16:creationId xmlns:a16="http://schemas.microsoft.com/office/drawing/2014/main" id="{EAAC8920-E924-47AF-AE4F-6B9E14C8FC4B}"/>
              </a:ext>
            </a:extLst>
          </p:cNvPr>
          <p:cNvSpPr/>
          <p:nvPr/>
        </p:nvSpPr>
        <p:spPr bwMode="auto">
          <a:xfrm>
            <a:off x="8149456" y="1319137"/>
            <a:ext cx="3706715" cy="55399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GB"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ASP.NET Core</a:t>
            </a: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 name="Rectangle 10">
            <a:extLst>
              <a:ext uri="{FF2B5EF4-FFF2-40B4-BE49-F238E27FC236}">
                <a16:creationId xmlns:a16="http://schemas.microsoft.com/office/drawing/2014/main" id="{5C3FD744-BD48-40DC-8805-417D4667E553}"/>
              </a:ext>
            </a:extLst>
          </p:cNvPr>
          <p:cNvSpPr/>
          <p:nvPr/>
        </p:nvSpPr>
        <p:spPr bwMode="auto">
          <a:xfrm>
            <a:off x="339497" y="1319137"/>
            <a:ext cx="3727735" cy="55399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GB"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.NET Core</a:t>
            </a:r>
            <a:endParaRPr kumimoji="0" lang="en-GB"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4218714416"/>
      </p:ext>
    </p:extLst>
  </p:cSld>
  <p:clrMapOvr>
    <a:masterClrMapping/>
  </p:clrMapOvr>
</p:sld>
</file>

<file path=ppt/theme/theme1.xml><?xml version="1.0" encoding="utf-8"?>
<a:theme xmlns:a="http://schemas.openxmlformats.org/drawingml/2006/main" name="DNV GL template">
  <a:themeElements>
    <a:clrScheme name="DNV powerpoint">
      <a:dk1>
        <a:srgbClr val="333333"/>
      </a:dk1>
      <a:lt1>
        <a:srgbClr val="FFFFFF"/>
      </a:lt1>
      <a:dk2>
        <a:srgbClr val="0F204B"/>
      </a:dk2>
      <a:lt2>
        <a:srgbClr val="C8C8C8"/>
      </a:lt2>
      <a:accent1>
        <a:srgbClr val="99D6F0"/>
      </a:accent1>
      <a:accent2>
        <a:srgbClr val="3F9C35"/>
      </a:accent2>
      <a:accent3>
        <a:srgbClr val="003591"/>
      </a:accent3>
      <a:accent4>
        <a:srgbClr val="009FDA"/>
      </a:accent4>
      <a:accent5>
        <a:srgbClr val="66C5E9"/>
      </a:accent5>
      <a:accent6>
        <a:srgbClr val="FECB00"/>
      </a:accent6>
      <a:hlink>
        <a:srgbClr val="003591"/>
      </a:hlink>
      <a:folHlink>
        <a:srgbClr val="6E5091"/>
      </a:folHlink>
    </a:clrScheme>
    <a:fontScheme name="Verdana">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solidFill>
        <a:ln w="9525">
          <a:solidFill>
            <a:schemeClr val="accent4"/>
          </a:solidFill>
        </a:ln>
      </a:spPr>
      <a:bodyPr rtlCol="0" anchor="ctr"/>
      <a:lstStyle>
        <a:defPPr algn="ctr">
          <a:lnSpc>
            <a:spcPct val="113000"/>
          </a:lnSpc>
          <a:spcBef>
            <a:spcPts val="600"/>
          </a:spcBef>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33333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nSpc>
            <a:spcPct val="113000"/>
          </a:lnSpc>
          <a:spcBef>
            <a:spcPts val="600"/>
          </a:spcBef>
          <a:defRPr sz="1600" dirty="0" err="1" smtClean="0">
            <a:solidFill>
              <a:srgbClr val="333333"/>
            </a:solidFill>
          </a:defRPr>
        </a:defPPr>
      </a:lstStyle>
    </a:txDef>
  </a:objectDefaults>
  <a:extraClrSchemeLst/>
  <a:custClrLst>
    <a:custClr name="Sky blue">
      <a:srgbClr val="99D6F0"/>
    </a:custClr>
    <a:custClr name="Land green">
      <a:srgbClr val="3F9C35"/>
    </a:custClr>
    <a:custClr name="Sea Blue">
      <a:srgbClr val="003591"/>
    </a:custClr>
    <a:custClr name="Dark blue">
      <a:srgbClr val="0F204B"/>
    </a:custClr>
    <a:custClr name="White">
      <a:srgbClr val="FFFFFF"/>
    </a:custClr>
    <a:custClr name="Cyan">
      <a:srgbClr val="009FDA"/>
    </a:custClr>
    <a:custClr name="80 % Cyan">
      <a:srgbClr val="33B2E1"/>
    </a:custClr>
    <a:custClr name="60 % Cyan">
      <a:srgbClr val="66C5E9"/>
    </a:custClr>
    <a:custClr name="40 % Cyan">
      <a:srgbClr val="99D6F0"/>
    </a:custClr>
    <a:custClr name="20 % Cyan">
      <a:srgbClr val="CCECF8"/>
    </a:custClr>
    <a:custClr name="10 % Cyan">
      <a:srgbClr val="E5F5FB"/>
    </a:custClr>
    <a:custClr name="Black">
      <a:srgbClr val="000000"/>
    </a:custClr>
    <a:custClr name="80 % Black (Text)">
      <a:srgbClr val="333333"/>
    </a:custClr>
    <a:custClr name="60 % Black">
      <a:srgbClr val="666666"/>
    </a:custClr>
    <a:custClr name="40 % Black">
      <a:srgbClr val="999999"/>
    </a:custClr>
    <a:custClr name="20 % Black">
      <a:srgbClr val="CCCCCC"/>
    </a:custClr>
    <a:custClr name="10 % Black">
      <a:srgbClr val="E5E5E5"/>
    </a:custClr>
    <a:custClr name="Yellow">
      <a:srgbClr val="FECB00"/>
    </a:custClr>
    <a:custClr name="Orange">
      <a:srgbClr val="E98300"/>
    </a:custClr>
    <a:custClr name="Purple">
      <a:srgbClr val="6E5091"/>
    </a:custClr>
    <a:custClr name="Red">
      <a:srgbClr val="C4262E"/>
    </a:custClr>
    <a:custClr name="Warm grey">
      <a:srgbClr val="988F86"/>
    </a:custClr>
  </a:custClrLst>
  <a:extLst>
    <a:ext uri="{05A4C25C-085E-4340-85A3-A5531E510DB2}">
      <thm15:themeFamily xmlns:thm15="http://schemas.microsoft.com/office/thememl/2012/main" name="DNV GL PowerPoint template 16-9 company wide.potx" id="{5A148124-3855-48D8-91C6-A285E9244469}" vid="{015FD0F9-12CD-4BDB-9B42-DA036B75F283}"/>
    </a:ext>
  </a:extLst>
</a:theme>
</file>

<file path=ppt/theme/theme2.xml><?xml version="1.0" encoding="utf-8"?>
<a:theme xmlns:a="http://schemas.openxmlformats.org/drawingml/2006/main" name="Agenda">
  <a:themeElements>
    <a:clrScheme name="DNV powerpoint">
      <a:dk1>
        <a:srgbClr val="333333"/>
      </a:dk1>
      <a:lt1>
        <a:srgbClr val="FFFFFF"/>
      </a:lt1>
      <a:dk2>
        <a:srgbClr val="0F204B"/>
      </a:dk2>
      <a:lt2>
        <a:srgbClr val="C8C8C8"/>
      </a:lt2>
      <a:accent1>
        <a:srgbClr val="99D6F0"/>
      </a:accent1>
      <a:accent2>
        <a:srgbClr val="3F9C35"/>
      </a:accent2>
      <a:accent3>
        <a:srgbClr val="003591"/>
      </a:accent3>
      <a:accent4>
        <a:srgbClr val="009FDA"/>
      </a:accent4>
      <a:accent5>
        <a:srgbClr val="66C5E9"/>
      </a:accent5>
      <a:accent6>
        <a:srgbClr val="FECB00"/>
      </a:accent6>
      <a:hlink>
        <a:srgbClr val="003591"/>
      </a:hlink>
      <a:folHlink>
        <a:srgbClr val="6E5091"/>
      </a:folHlink>
    </a:clrScheme>
    <a:fontScheme name="Verdana">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solidFill>
        <a:ln w="9525">
          <a:solidFill>
            <a:schemeClr val="accent4"/>
          </a:solidFill>
        </a:ln>
      </a:spPr>
      <a:bodyPr rtlCol="0" anchor="ctr"/>
      <a:lstStyle>
        <a:defPPr algn="ctr">
          <a:lnSpc>
            <a:spcPct val="113000"/>
          </a:lnSpc>
          <a:spcBef>
            <a:spcPts val="600"/>
          </a:spcBef>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33333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nSpc>
            <a:spcPct val="113000"/>
          </a:lnSpc>
          <a:spcBef>
            <a:spcPts val="600"/>
          </a:spcBef>
          <a:defRPr sz="1600" dirty="0" err="1" smtClean="0">
            <a:solidFill>
              <a:srgbClr val="333333"/>
            </a:solidFill>
          </a:defRPr>
        </a:defPPr>
      </a:lstStyle>
    </a:txDef>
  </a:objectDefaults>
  <a:extraClrSchemeLst/>
  <a:extLst>
    <a:ext uri="{05A4C25C-085E-4340-85A3-A5531E510DB2}">
      <thm15:themeFamily xmlns:thm15="http://schemas.microsoft.com/office/thememl/2012/main" name="DNV GL PowerPoint template 16-9 company wide.potx" id="{5A148124-3855-48D8-91C6-A285E9244469}" vid="{7B9FB55C-ADED-4A84-B022-AF8B1E7D4AC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129</TotalTime>
  <Words>2199</Words>
  <Application>Microsoft Office PowerPoint</Application>
  <PresentationFormat>Widescreen</PresentationFormat>
  <Paragraphs>581</Paragraphs>
  <Slides>38</Slides>
  <Notes>38</Notes>
  <HiddenSlides>0</HiddenSlides>
  <MMClips>0</MMClips>
  <ScaleCrop>false</ScaleCrop>
  <HeadingPairs>
    <vt:vector size="6" baseType="variant">
      <vt:variant>
        <vt:lpstr>Fonts Used</vt:lpstr>
      </vt:variant>
      <vt:variant>
        <vt:i4>18</vt:i4>
      </vt:variant>
      <vt:variant>
        <vt:lpstr>Theme</vt:lpstr>
      </vt:variant>
      <vt:variant>
        <vt:i4>2</vt:i4>
      </vt:variant>
      <vt:variant>
        <vt:lpstr>Slide Titles</vt:lpstr>
      </vt:variant>
      <vt:variant>
        <vt:i4>38</vt:i4>
      </vt:variant>
    </vt:vector>
  </HeadingPairs>
  <TitlesOfParts>
    <vt:vector size="58" baseType="lpstr">
      <vt:lpstr>Menlo</vt:lpstr>
      <vt:lpstr>ＭＳ Ｐゴシック</vt:lpstr>
      <vt:lpstr>Segoe Pro</vt:lpstr>
      <vt:lpstr>Yu Gothic</vt:lpstr>
      <vt:lpstr>宋体</vt:lpstr>
      <vt:lpstr>Arial</vt:lpstr>
      <vt:lpstr>Calibri</vt:lpstr>
      <vt:lpstr>Consolas</vt:lpstr>
      <vt:lpstr>Segoe UI</vt:lpstr>
      <vt:lpstr>Segoe UI Light</vt:lpstr>
      <vt:lpstr>Segoe UI Semibold</vt:lpstr>
      <vt:lpstr>Segoe UI Semilight</vt:lpstr>
      <vt:lpstr>Showcard Gothic</vt:lpstr>
      <vt:lpstr>Shruti</vt:lpstr>
      <vt:lpstr>Times New Roman</vt:lpstr>
      <vt:lpstr>Verdana</vt:lpstr>
      <vt:lpstr>Wingdings</vt:lpstr>
      <vt:lpstr>Wingdings 2</vt:lpstr>
      <vt:lpstr>DNV GL template</vt:lpstr>
      <vt:lpstr>Agenda</vt:lpstr>
      <vt:lpstr>Ignite 2018</vt:lpstr>
      <vt:lpstr>.NET Overview and Roadmap</vt:lpstr>
      <vt:lpstr>.NET Growth Continues</vt:lpstr>
      <vt:lpstr>.NET Core 2.1 on TechEmpower </vt:lpstr>
      <vt:lpstr>.NET Core 2.1 Major Features</vt:lpstr>
      <vt:lpstr>Announcing Azure SignalR Service GA!</vt:lpstr>
      <vt:lpstr>PowerPoint Presentation</vt:lpstr>
      <vt:lpstr>.NET Core 2.2 Themes</vt:lpstr>
      <vt:lpstr>.NET Core 2.2 Major Features</vt:lpstr>
      <vt:lpstr>.NET Core 3.0 Update</vt:lpstr>
      <vt:lpstr>.NET Core 3.0 Update</vt:lpstr>
      <vt:lpstr>.NET Core 3 Desktop Improvements</vt:lpstr>
      <vt:lpstr>Why Windows Desktop on .NET Core?</vt:lpstr>
      <vt:lpstr>Experimental Blazor: .NET in the Browser</vt:lpstr>
      <vt:lpstr>Razor Components (“server-side Blazor”)</vt:lpstr>
      <vt:lpstr>Machine Learning and .NET</vt:lpstr>
      <vt:lpstr>What’s new with ML.NET?</vt:lpstr>
      <vt:lpstr>Why Serverless?</vt:lpstr>
      <vt:lpstr>Focus on Code, Not Plumbing</vt:lpstr>
      <vt:lpstr>Sample scenarios for Functions</vt:lpstr>
      <vt:lpstr>PowerPoint Presentation</vt:lpstr>
      <vt:lpstr>Full integration with Azure ecosystem</vt:lpstr>
      <vt:lpstr>Functions 1.0 Challenges</vt:lpstr>
      <vt:lpstr>Functions 2.0 – What in this GA announcement? </vt:lpstr>
      <vt:lpstr>Functions Runtime 1.0 and 2.0 Key Differences</vt:lpstr>
      <vt:lpstr>.NET Assembly Probing and Binding Improvements</vt:lpstr>
      <vt:lpstr>Assembly Isolation - Bindings: 1.0 Model</vt:lpstr>
      <vt:lpstr>Assembly Isolation - Bindings: 2.0 Model</vt:lpstr>
      <vt:lpstr>Functions Everywhere</vt:lpstr>
      <vt:lpstr>Language Options</vt:lpstr>
      <vt:lpstr>Bindings and Integrations</vt:lpstr>
      <vt:lpstr>What’s still hard?</vt:lpstr>
      <vt:lpstr>Durable Functions</vt:lpstr>
      <vt:lpstr>What It Looks Like</vt:lpstr>
      <vt:lpstr>Durable Functions</vt:lpstr>
      <vt:lpstr>Available Tools of Azure Functions</vt:lpstr>
      <vt:lpstr>Coming Soon: Key Vault 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Ignite 2018</dc:title>
  <dc:creator>Chen, Bo Frank</dc:creator>
  <cp:lastModifiedBy>Chen, Bo Frank</cp:lastModifiedBy>
  <cp:revision>26</cp:revision>
  <dcterms:created xsi:type="dcterms:W3CDTF">2018-11-26T09:41:16Z</dcterms:created>
  <dcterms:modified xsi:type="dcterms:W3CDTF">2018-11-29T01:53:46Z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by">
    <vt:lpwstr>www.skabelondesign.dk</vt:lpwstr>
  </property>
  <property fmtid="{D5CDD505-2E9C-101B-9397-08002B2CF9AE}" pid="3" name="RunSetTextContentFromTag">
    <vt:lpwstr>True</vt:lpwstr>
  </property>
  <property fmtid="{D5CDD505-2E9C-101B-9397-08002B2CF9AE}" pid="4" name="SD_DocumentLanguageString">
    <vt:lpwstr>English (United Kingdom)</vt:lpwstr>
  </property>
  <property fmtid="{D5CDD505-2E9C-101B-9397-08002B2CF9AE}" pid="5" name="SD_CtlText_BusinessAreaName">
    <vt:lpwstr>Blank</vt:lpwstr>
  </property>
  <property fmtid="{D5CDD505-2E9C-101B-9397-08002B2CF9AE}" pid="6" name="SD_CtlText_DocumentNumber">
    <vt:lpwstr/>
  </property>
  <property fmtid="{D5CDD505-2E9C-101B-9397-08002B2CF9AE}" pid="7" name="SD_CtlText_AuthorName">
    <vt:lpwstr/>
  </property>
  <property fmtid="{D5CDD505-2E9C-101B-9397-08002B2CF9AE}" pid="8" name="SD_CtlText_Confidentiality">
    <vt:lpwstr>Open (Ungraded)</vt:lpwstr>
  </property>
  <property fmtid="{D5CDD505-2E9C-101B-9397-08002B2CF9AE}" pid="9" name="SD_UserprofileName">
    <vt:lpwstr/>
  </property>
  <property fmtid="{D5CDD505-2E9C-101B-9397-08002B2CF9AE}" pid="10" name="DocumentInfoFinished">
    <vt:lpwstr>True</vt:lpwstr>
  </property>
  <property fmtid="{D5CDD505-2E9C-101B-9397-08002B2CF9AE}" pid="11" name="SD_DocumentLanguage">
    <vt:lpwstr>en-GB</vt:lpwstr>
  </property>
  <property fmtid="{D5CDD505-2E9C-101B-9397-08002B2CF9AE}" pid="12" name="sdDocumentDate">
    <vt:lpwstr>43073</vt:lpwstr>
  </property>
  <property fmtid="{D5CDD505-2E9C-101B-9397-08002B2CF9AE}" pid="13" name="sdDocumentDateFormat">
    <vt:lpwstr>en-GB:dd MMMM yyyy</vt:lpwstr>
  </property>
  <property fmtid="{D5CDD505-2E9C-101B-9397-08002B2CF9AE}" pid="14" name="SD_CtlText_ConfidentialityColor">
    <vt:lpwstr>RGB(0,0,0)</vt:lpwstr>
  </property>
</Properties>
</file>