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72" r:id="rId3"/>
    <p:sldId id="274" r:id="rId5"/>
    <p:sldId id="276" r:id="rId6"/>
    <p:sldId id="275" r:id="rId7"/>
    <p:sldId id="278" r:id="rId8"/>
    <p:sldId id="280" r:id="rId9"/>
    <p:sldId id="279" r:id="rId10"/>
    <p:sldId id="282" r:id="rId11"/>
    <p:sldId id="281" r:id="rId12"/>
    <p:sldId id="300" r:id="rId13"/>
    <p:sldId id="301" r:id="rId14"/>
    <p:sldId id="302" r:id="rId15"/>
    <p:sldId id="303" r:id="rId16"/>
    <p:sldId id="310" r:id="rId17"/>
    <p:sldId id="304" r:id="rId18"/>
    <p:sldId id="283" r:id="rId19"/>
    <p:sldId id="305" r:id="rId20"/>
    <p:sldId id="306" r:id="rId21"/>
    <p:sldId id="307" r:id="rId22"/>
    <p:sldId id="308" r:id="rId23"/>
    <p:sldId id="284" r:id="rId24"/>
    <p:sldId id="311" r:id="rId25"/>
    <p:sldId id="312" r:id="rId26"/>
    <p:sldId id="313" r:id="rId27"/>
    <p:sldId id="285" r:id="rId28"/>
    <p:sldId id="315" r:id="rId29"/>
    <p:sldId id="314" r:id="rId30"/>
    <p:sldId id="286" r:id="rId31"/>
    <p:sldId id="316" r:id="rId32"/>
    <p:sldId id="317" r:id="rId33"/>
    <p:sldId id="318" r:id="rId34"/>
    <p:sldId id="329" r:id="rId35"/>
    <p:sldId id="273" r:id="rId36"/>
  </p:sldIdLst>
  <p:sldSz cx="9144000" cy="5143500"/>
  <p:notesSz cx="6858000" cy="9144000"/>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pic>
        <p:nvPicPr>
          <p:cNvPr id="2" name="图片 1"/>
          <p:cNvPicPr>
            <a:picLocks noChangeAspect="1"/>
          </p:cNvPicPr>
          <p:nvPr userDrawn="1"/>
        </p:nvPicPr>
        <p:blipFill>
          <a:blip r:embed="rId2"/>
          <a:stretch>
            <a:fillRect/>
          </a:stretch>
        </p:blipFill>
        <p:spPr>
          <a:xfrm>
            <a:off x="0" y="0"/>
            <a:ext cx="6588252" cy="5143500"/>
          </a:xfrm>
          <a:prstGeom prst="rect">
            <a:avLst/>
          </a:prstGeom>
        </p:spPr>
      </p:pic>
      <p:sp>
        <p:nvSpPr>
          <p:cNvPr id="7" name="副标题 2"/>
          <p:cNvSpPr>
            <a:spLocks noGrp="1"/>
          </p:cNvSpPr>
          <p:nvPr>
            <p:ph type="subTitle" idx="1"/>
          </p:nvPr>
        </p:nvSpPr>
        <p:spPr>
          <a:xfrm>
            <a:off x="4572000" y="2741314"/>
            <a:ext cx="4068366" cy="419099"/>
          </a:xfrm>
        </p:spPr>
        <p:txBody>
          <a:bodyPr anchor="ctr">
            <a:normAutofit/>
          </a:bodyPr>
          <a:lstStyle>
            <a:lvl1pPr marL="0" indent="0" algn="l">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US" dirty="0"/>
          </a:p>
        </p:txBody>
      </p:sp>
      <p:sp>
        <p:nvSpPr>
          <p:cNvPr id="8" name="标题 1"/>
          <p:cNvSpPr>
            <a:spLocks noGrp="1"/>
          </p:cNvSpPr>
          <p:nvPr>
            <p:ph type="ctrTitle"/>
          </p:nvPr>
        </p:nvSpPr>
        <p:spPr>
          <a:xfrm>
            <a:off x="4572000" y="1740404"/>
            <a:ext cx="4068366" cy="981114"/>
          </a:xfrm>
        </p:spPr>
        <p:txBody>
          <a:bodyPr anchor="ctr">
            <a:normAutofit/>
          </a:bodyPr>
          <a:lstStyle>
            <a:lvl1pPr algn="l">
              <a:defRPr sz="3000">
                <a:solidFill>
                  <a:schemeClr val="bg1"/>
                </a:solidFill>
              </a:defRPr>
            </a:lvl1pPr>
          </a:lstStyle>
          <a:p>
            <a:r>
              <a:rPr lang="en-US" dirty="0"/>
              <a:t>Click to edit Master title style</a:t>
            </a:r>
            <a:endParaRPr lang="zh-CN" altLang="en-US" dirty="0"/>
          </a:p>
        </p:txBody>
      </p:sp>
      <p:sp>
        <p:nvSpPr>
          <p:cNvPr id="9" name="文本占位符 13"/>
          <p:cNvSpPr>
            <a:spLocks noGrp="1"/>
          </p:cNvSpPr>
          <p:nvPr>
            <p:ph type="body" sz="quarter" idx="11" hasCustomPrompt="1"/>
          </p:nvPr>
        </p:nvSpPr>
        <p:spPr>
          <a:xfrm>
            <a:off x="4572000" y="3540614"/>
            <a:ext cx="4068366" cy="222203"/>
          </a:xfrm>
        </p:spPr>
        <p:txBody>
          <a:bodyPr vert="horz" anchor="ctr">
            <a:noAutofit/>
          </a:bodyPr>
          <a:lstStyle>
            <a:lvl1pPr marL="0" indent="0" algn="l">
              <a:buNone/>
              <a:defRPr sz="1125" b="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Date</a:t>
            </a:r>
            <a:endParaRPr lang="zh-CN" altLang="en-US" dirty="0"/>
          </a:p>
        </p:txBody>
      </p:sp>
      <p:sp>
        <p:nvSpPr>
          <p:cNvPr id="10" name="文本占位符 13"/>
          <p:cNvSpPr>
            <a:spLocks noGrp="1"/>
          </p:cNvSpPr>
          <p:nvPr>
            <p:ph type="body" sz="quarter" idx="12" hasCustomPrompt="1"/>
          </p:nvPr>
        </p:nvSpPr>
        <p:spPr>
          <a:xfrm>
            <a:off x="4572000" y="3316757"/>
            <a:ext cx="4068366" cy="222203"/>
          </a:xfrm>
        </p:spPr>
        <p:txBody>
          <a:bodyPr vert="horz" anchor="ctr">
            <a:noAutofit/>
          </a:bodyPr>
          <a:lstStyle>
            <a:lvl1pPr marL="0" indent="0" algn="l">
              <a:buNone/>
              <a:defRPr sz="1125" b="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endParaRPr lang="en-US" altLang="zh-CN" dirty="0"/>
          </a:p>
        </p:txBody>
      </p:sp>
      <p:pic>
        <p:nvPicPr>
          <p:cNvPr id="6" name="图片 5" descr="132-132logo"/>
          <p:cNvPicPr>
            <a:picLocks noChangeAspect="1"/>
          </p:cNvPicPr>
          <p:nvPr userDrawn="1"/>
        </p:nvPicPr>
        <p:blipFill>
          <a:blip r:embed="rId3"/>
          <a:stretch>
            <a:fillRect/>
          </a:stretch>
        </p:blipFill>
        <p:spPr>
          <a:xfrm>
            <a:off x="1691640" y="2905125"/>
            <a:ext cx="1209675" cy="3048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图片 1"/>
          <p:cNvPicPr>
            <a:picLocks noChangeAspect="1"/>
          </p:cNvPicPr>
          <p:nvPr userDrawn="1"/>
        </p:nvPicPr>
        <p:blipFill>
          <a:blip r:embed="rId2"/>
          <a:stretch>
            <a:fillRect/>
          </a:stretch>
        </p:blipFill>
        <p:spPr>
          <a:xfrm>
            <a:off x="1661763" y="81857"/>
            <a:ext cx="2487383" cy="5061643"/>
          </a:xfrm>
          <a:prstGeom prst="rect">
            <a:avLst/>
          </a:prstGeom>
        </p:spPr>
      </p:pic>
      <p:sp>
        <p:nvSpPr>
          <p:cNvPr id="7" name="标题 1"/>
          <p:cNvSpPr>
            <a:spLocks noGrp="1"/>
          </p:cNvSpPr>
          <p:nvPr>
            <p:ph type="ctrTitle" hasCustomPrompt="1"/>
          </p:nvPr>
        </p:nvSpPr>
        <p:spPr>
          <a:xfrm>
            <a:off x="4818459" y="2171453"/>
            <a:ext cx="3821907" cy="1216132"/>
          </a:xfrm>
        </p:spPr>
        <p:txBody>
          <a:bodyPr anchor="b">
            <a:normAutofit/>
          </a:bodyPr>
          <a:lstStyle>
            <a:lvl1pPr marL="0" indent="0" algn="l">
              <a:buFont typeface="Arial" panose="020B0604020202020204" pitchFamily="34" charset="0"/>
              <a:buNone/>
              <a:defRPr sz="2400">
                <a:solidFill>
                  <a:schemeClr val="bg1"/>
                </a:solidFill>
              </a:defRPr>
            </a:lvl1pPr>
          </a:lstStyle>
          <a:p>
            <a:r>
              <a:rPr lang="en-US" altLang="zh-CN" dirty="0"/>
              <a:t>Conclusion</a:t>
            </a:r>
            <a:endParaRPr lang="zh-CN" altLang="en-US" dirty="0"/>
          </a:p>
        </p:txBody>
      </p:sp>
      <p:sp>
        <p:nvSpPr>
          <p:cNvPr id="8" name="文本占位符 62"/>
          <p:cNvSpPr>
            <a:spLocks noGrp="1"/>
          </p:cNvSpPr>
          <p:nvPr>
            <p:ph type="body" sz="quarter" idx="18" hasCustomPrompt="1"/>
          </p:nvPr>
        </p:nvSpPr>
        <p:spPr>
          <a:xfrm>
            <a:off x="5155644" y="2662880"/>
            <a:ext cx="3821907" cy="233153"/>
          </a:xfrm>
        </p:spPr>
        <p:txBody>
          <a:bodyPr vert="horz" lIns="91440" tIns="45720" rIns="91440" bIns="45720" rtlCol="0">
            <a:normAutofit/>
          </a:bodyPr>
          <a:lstStyle>
            <a:lvl1pPr marL="0" indent="0" algn="l">
              <a:buNone/>
              <a:defRPr lang="zh-CN" altLang="en-US" sz="1125"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228600" marR="0" lvl="0" indent="-228600" fontAlgn="auto">
              <a:spcAft>
                <a:spcPts val="0"/>
              </a:spcAft>
              <a:buClrTx/>
              <a:buSzTx/>
            </a:pPr>
            <a:r>
              <a:rPr lang="en-US" altLang="zh-CN" dirty="0"/>
              <a:t>微信扫一扫关注我们</a:t>
            </a:r>
            <a:endParaRPr lang="en-US" altLang="zh-CN" dirty="0"/>
          </a:p>
        </p:txBody>
      </p:sp>
      <p:sp>
        <p:nvSpPr>
          <p:cNvPr id="9" name="文本占位符 13"/>
          <p:cNvSpPr>
            <a:spLocks noGrp="1"/>
          </p:cNvSpPr>
          <p:nvPr>
            <p:ph type="body" sz="quarter" idx="10" hasCustomPrompt="1"/>
          </p:nvPr>
        </p:nvSpPr>
        <p:spPr>
          <a:xfrm>
            <a:off x="4818460" y="3678926"/>
            <a:ext cx="3821907" cy="222203"/>
          </a:xfrm>
        </p:spPr>
        <p:txBody>
          <a:bodyPr vert="horz" anchor="ctr">
            <a:noAutofit/>
          </a:bodyPr>
          <a:lstStyle>
            <a:lvl1pPr marL="0" indent="0" algn="l">
              <a:buNone/>
              <a:defRPr sz="1125" b="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endParaRPr lang="en-US" altLang="zh-CN" dirty="0"/>
          </a:p>
        </p:txBody>
      </p:sp>
      <p:pic>
        <p:nvPicPr>
          <p:cNvPr id="4" name="图片 3" descr="09"/>
          <p:cNvPicPr>
            <a:picLocks noChangeAspect="1"/>
          </p:cNvPicPr>
          <p:nvPr userDrawn="1"/>
        </p:nvPicPr>
        <p:blipFill>
          <a:blip r:embed="rId3"/>
          <a:stretch>
            <a:fillRect/>
          </a:stretch>
        </p:blipFill>
        <p:spPr>
          <a:xfrm>
            <a:off x="2456498" y="3519488"/>
            <a:ext cx="952500" cy="238125"/>
          </a:xfrm>
          <a:prstGeom prst="rect">
            <a:avLst/>
          </a:prstGeom>
        </p:spPr>
      </p:pic>
      <p:pic>
        <p:nvPicPr>
          <p:cNvPr id="6" name="图片 5" descr="七月在线实验室 二维码大"/>
          <p:cNvPicPr>
            <a:picLocks noChangeAspect="1"/>
          </p:cNvPicPr>
          <p:nvPr userDrawn="1"/>
        </p:nvPicPr>
        <p:blipFill>
          <a:blip r:embed="rId4"/>
          <a:stretch>
            <a:fillRect/>
          </a:stretch>
        </p:blipFill>
        <p:spPr>
          <a:xfrm>
            <a:off x="4044791" y="1107758"/>
            <a:ext cx="1375410" cy="1375410"/>
          </a:xfrm>
          <a:prstGeom prst="rect">
            <a:avLst/>
          </a:prstGeom>
        </p:spPr>
      </p:pic>
      <p:sp>
        <p:nvSpPr>
          <p:cNvPr id="11" name="文本占位符 62"/>
          <p:cNvSpPr>
            <a:spLocks noGrp="1"/>
          </p:cNvSpPr>
          <p:nvPr>
            <p:ph type="body" sz="quarter" idx="13" hasCustomPrompt="1"/>
          </p:nvPr>
        </p:nvSpPr>
        <p:spPr>
          <a:xfrm>
            <a:off x="4913709" y="3996380"/>
            <a:ext cx="3821907" cy="233153"/>
          </a:xfrm>
        </p:spPr>
        <p:txBody>
          <a:bodyPr vert="horz" lIns="91440" tIns="45720" rIns="91440" bIns="45720" rtlCol="0">
            <a:normAutofit/>
          </a:bodyPr>
          <a:lstStyle>
            <a:lvl1pPr marL="0" indent="0" algn="l">
              <a:buNone/>
              <a:defRPr lang="zh-CN" altLang="en-US" sz="1125"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228600" marR="0" lvl="0" indent="-228600" fontAlgn="auto">
              <a:spcAft>
                <a:spcPts val="0"/>
              </a:spcAft>
              <a:buClrTx/>
              <a:buSzTx/>
            </a:pPr>
            <a:r>
              <a:rPr lang="en-US" altLang="zh-CN" dirty="0"/>
              <a:t>Data</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6.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lvl="0"/>
            <a:endParaRPr lang="en-US"/>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lvl="0"/>
            <a:endParaRPr lang="en-US"/>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lvl="0"/>
            <a:fld id="{9A0DB2DC-4C9A-4742-B13C-FB6460FD3503}" type="slidenum">
              <a:rPr lang="en-US"/>
            </a:fld>
            <a:endParaRPr lang="en-US"/>
          </a:p>
        </p:txBody>
      </p:sp>
      <p:pic>
        <p:nvPicPr>
          <p:cNvPr id="2" name="Picture 1"/>
          <p:cNvPicPr>
            <a:picLocks noChangeAspect="1"/>
          </p:cNvPicPr>
          <p:nvPr userDrawn="1"/>
        </p:nvPicPr>
        <p:blipFill>
          <a:blip r:embed="rId15"/>
          <a:stretch>
            <a:fillRect/>
          </a:stretch>
        </p:blipFill>
        <p:spPr>
          <a:xfrm>
            <a:off x="47625" y="23495"/>
            <a:ext cx="827405" cy="227330"/>
          </a:xfrm>
          <a:prstGeom prst="rect">
            <a:avLst/>
          </a:prstGeom>
        </p:spPr>
      </p:pic>
      <p:sp>
        <p:nvSpPr>
          <p:cNvPr id="3" name="Text Box 2"/>
          <p:cNvSpPr txBox="1"/>
          <p:nvPr userDrawn="1"/>
        </p:nvSpPr>
        <p:spPr>
          <a:xfrm>
            <a:off x="778510" y="-16510"/>
            <a:ext cx="1812290" cy="306705"/>
          </a:xfrm>
          <a:prstGeom prst="rect">
            <a:avLst/>
          </a:prstGeom>
          <a:noFill/>
        </p:spPr>
        <p:txBody>
          <a:bodyPr wrap="square" rtlCol="0">
            <a:spAutoFit/>
          </a:bodyPr>
          <a:p>
            <a:r>
              <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rPr>
              <a:t>无人驾驶实战</a:t>
            </a:r>
            <a:endPar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15.png"/><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hyperlink" Target="https://zhuanlan.zhihu.com/p/47387890" TargetMode="External"/><Relationship Id="rId2" Type="http://schemas.openxmlformats.org/officeDocument/2006/relationships/hyperlink" Target="http://blog.rexking6.top/2018/10/06/%E5%A4%9A%E7%9B%AE%E6%A0%87%E8%B7%9F%E8%B8%AA%E7%BB%BC%E8%BF%B0/" TargetMode="External"/><Relationship Id="rId1" Type="http://schemas.openxmlformats.org/officeDocument/2006/relationships/hyperlink" Target="https://mp.weixin.qq.com/s?__biz=MzU4MjQ3MDkwNA==&amp;mid=2247486576&amp;idx=1&amp;sn=5f8e0e08ffcca70d42e370f548eefca2&amp;chksm=fdb691e7cac118f1d6f0ec25582f0f845b48af27795a52d34352e02a58e74b822919a9026fbb&amp;scene=21#wechat_redir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hyperlink" Target="https://blog.csdn.net/dark_scope/article/details/888054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dirty="0"/>
              <a:t>北京七月在线科技有限公司</a:t>
            </a:r>
            <a:endParaRPr lang="en-US" altLang="zh-CN" dirty="0"/>
          </a:p>
        </p:txBody>
      </p:sp>
      <p:sp>
        <p:nvSpPr>
          <p:cNvPr id="4" name="标题 3"/>
          <p:cNvSpPr>
            <a:spLocks noGrp="1"/>
          </p:cNvSpPr>
          <p:nvPr>
            <p:ph type="ctrTitle"/>
          </p:nvPr>
        </p:nvSpPr>
        <p:spPr/>
        <p:txBody>
          <a:bodyPr>
            <a:normAutofit/>
          </a:bodyPr>
          <a:lstStyle/>
          <a:p>
            <a:r>
              <a:rPr lang="en-US" altLang="en-US" sz="2100" dirty="0" smtClean="0"/>
              <a:t>动态环境感知与Tracking</a:t>
            </a:r>
            <a:endParaRPr lang="en-US" altLang="en-US" sz="2100" dirty="0" smtClean="0"/>
          </a:p>
        </p:txBody>
      </p:sp>
      <p:sp>
        <p:nvSpPr>
          <p:cNvPr id="6" name="文本占位符 5"/>
          <p:cNvSpPr>
            <a:spLocks noGrp="1"/>
          </p:cNvSpPr>
          <p:nvPr>
            <p:ph type="body" sz="quarter" idx="11"/>
          </p:nvPr>
        </p:nvSpPr>
        <p:spPr/>
        <p:txBody>
          <a:bodyPr/>
          <a:lstStyle/>
          <a:p>
            <a:r>
              <a:rPr lang="en-US" altLang="zh-CN" dirty="0"/>
              <a:t>https://</a:t>
            </a:r>
            <a:r>
              <a:rPr lang="en-US" altLang="zh-CN" dirty="0" err="1"/>
              <a:t>www.julyedu.com</a:t>
            </a:r>
            <a:r>
              <a:rPr lang="en-US" altLang="zh-CN" dirty="0"/>
              <a:t>/</a:t>
            </a:r>
            <a:endParaRPr lang="en-US" altLang="zh-CN" dirty="0"/>
          </a:p>
        </p:txBody>
      </p:sp>
      <p:sp>
        <p:nvSpPr>
          <p:cNvPr id="7" name="文本占位符 6"/>
          <p:cNvSpPr>
            <a:spLocks noGrp="1"/>
          </p:cNvSpPr>
          <p:nvPr>
            <p:ph type="body" sz="quarter" idx="12"/>
          </p:nvPr>
        </p:nvSpPr>
        <p:spPr/>
        <p:txBody>
          <a:bodyPr/>
          <a:lstStyle/>
          <a:p>
            <a:r>
              <a:rPr lang="en-US" altLang="zh-CN" dirty="0" smtClean="0"/>
              <a:t>晓</a:t>
            </a:r>
            <a:r>
              <a:rPr lang="zh-CN" altLang="en-US" dirty="0" smtClean="0"/>
              <a:t>老师  无</a:t>
            </a:r>
            <a:r>
              <a:rPr lang="zh-CN" altLang="en-US" dirty="0"/>
              <a:t>人驾驶高级算法工程师</a:t>
            </a:r>
            <a:endParaRPr lang="en-US" altLang="zh-CN" dirty="0"/>
          </a:p>
        </p:txBody>
      </p:sp>
      <p:grpSp>
        <p:nvGrpSpPr>
          <p:cNvPr id="19" name="组合 18"/>
          <p:cNvGrpSpPr/>
          <p:nvPr/>
        </p:nvGrpSpPr>
        <p:grpSpPr>
          <a:xfrm>
            <a:off x="4660107" y="819174"/>
            <a:ext cx="2216943" cy="853666"/>
            <a:chOff x="2383834" y="4961879"/>
            <a:chExt cx="2518367" cy="969735"/>
          </a:xfrm>
        </p:grpSpPr>
        <p:grpSp>
          <p:nvGrpSpPr>
            <p:cNvPr id="20" name="组合 19"/>
            <p:cNvGrpSpPr/>
            <p:nvPr/>
          </p:nvGrpSpPr>
          <p:grpSpPr>
            <a:xfrm>
              <a:off x="2396533" y="4961879"/>
              <a:ext cx="2505668" cy="969735"/>
              <a:chOff x="5139956" y="1908357"/>
              <a:chExt cx="3957318" cy="1423337"/>
            </a:xfrm>
          </p:grpSpPr>
          <p:grpSp>
            <p:nvGrpSpPr>
              <p:cNvPr id="23" name="组合 22"/>
              <p:cNvGrpSpPr/>
              <p:nvPr/>
            </p:nvGrpSpPr>
            <p:grpSpPr>
              <a:xfrm>
                <a:off x="5139956" y="2066117"/>
                <a:ext cx="3957318" cy="1265577"/>
                <a:chOff x="1" y="2662635"/>
                <a:chExt cx="3766541" cy="1473715"/>
              </a:xfrm>
            </p:grpSpPr>
            <p:sp>
              <p:nvSpPr>
                <p:cNvPr id="25" name="文本框 24"/>
                <p:cNvSpPr txBox="1"/>
                <p:nvPr/>
              </p:nvSpPr>
              <p:spPr>
                <a:xfrm>
                  <a:off x="1" y="3229398"/>
                  <a:ext cx="3766541" cy="906952"/>
                </a:xfrm>
                <a:prstGeom prst="rect">
                  <a:avLst/>
                </a:prstGeom>
                <a:noFill/>
              </p:spPr>
              <p:txBody>
                <a:bodyPr wrap="none" rtlCol="0">
                  <a:prstTxWarp prst="textPlain">
                    <a:avLst/>
                  </a:prstTxWarp>
                  <a:spAutoFit/>
                </a:bodyPr>
                <a:lstStyle/>
                <a:p>
                  <a:pPr algn="l"/>
                  <a:r>
                    <a:rPr lang="en-US" altLang="zh-CN" sz="12450" b="1" dirty="0">
                      <a:solidFill>
                        <a:srgbClr val="FCB53C"/>
                      </a:solidFill>
                      <a:latin typeface="+mn-lt"/>
                    </a:rPr>
                    <a:t>JULYED</a:t>
                  </a:r>
                  <a:endParaRPr lang="en-US" altLang="zh-CN" sz="12450" b="1" dirty="0">
                    <a:solidFill>
                      <a:srgbClr val="FCB53C"/>
                    </a:solidFill>
                    <a:latin typeface="+mn-lt"/>
                  </a:endParaRPr>
                </a:p>
              </p:txBody>
            </p:sp>
            <p:sp>
              <p:nvSpPr>
                <p:cNvPr id="26" name="矩形 25"/>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2450" noProof="0" dirty="0">
                      <a:solidFill>
                        <a:schemeClr val="bg1"/>
                      </a:solidFill>
                      <a:latin typeface="+mn-lt"/>
                    </a:rPr>
                    <a:t>BUSINESS</a:t>
                  </a:r>
                  <a:endParaRPr lang="en-US" altLang="zh-CN" sz="12450" noProof="0" dirty="0">
                    <a:solidFill>
                      <a:schemeClr val="bg1"/>
                    </a:solidFill>
                    <a:latin typeface="+mn-lt"/>
                  </a:endParaRPr>
                </a:p>
              </p:txBody>
            </p:sp>
          </p:grpSp>
          <p:sp>
            <p:nvSpPr>
              <p:cNvPr id="24" name="文本框 23"/>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7200" dirty="0">
                    <a:solidFill>
                      <a:schemeClr val="bg1"/>
                    </a:solidFill>
                    <a:latin typeface="Impact" panose="020B0806030902050204" pitchFamily="34" charset="0"/>
                  </a:rPr>
                  <a:t>2019</a:t>
                </a:r>
                <a:endParaRPr lang="zh-CN" altLang="en-US" sz="7200" dirty="0">
                  <a:solidFill>
                    <a:schemeClr val="bg1"/>
                  </a:solidFill>
                  <a:latin typeface="Impact" panose="020B0806030902050204" pitchFamily="34" charset="0"/>
                </a:endParaRPr>
              </a:p>
            </p:txBody>
          </p:sp>
        </p:grpSp>
        <p:cxnSp>
          <p:nvCxnSpPr>
            <p:cNvPr id="21" name="直接连接符 20"/>
            <p:cNvCxnSpPr/>
            <p:nvPr/>
          </p:nvCxnSpPr>
          <p:spPr>
            <a:xfrm>
              <a:off x="2383834" y="4961879"/>
              <a:ext cx="1426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383834" y="5317480"/>
              <a:ext cx="1426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Kalman Filter</a:t>
            </a:r>
            <a:br>
              <a:rPr lang="en-US"/>
            </a:br>
            <a:r>
              <a:rPr lang="en-US" altLang="en-US" sz="2000">
                <a:sym typeface="+mn-ea"/>
              </a:rPr>
              <a:t>从一个例子开始</a:t>
            </a:r>
            <a:endParaRPr lang="en-US" altLang="en-US" sz="2000"/>
          </a:p>
        </p:txBody>
      </p:sp>
      <p:sp>
        <p:nvSpPr>
          <p:cNvPr id="3" name="Content Placeholder 2"/>
          <p:cNvSpPr>
            <a:spLocks noGrp="1"/>
          </p:cNvSpPr>
          <p:nvPr>
            <p:ph idx="1"/>
          </p:nvPr>
        </p:nvSpPr>
        <p:spPr/>
        <p:txBody>
          <a:bodyPr/>
          <a:p>
            <a:r>
              <a:rPr lang="en-US" altLang="en-US" sz="1050"/>
              <a:t>小车的基本描述</a:t>
            </a:r>
            <a:endParaRPr lang="en-US" altLang="en-US" sz="1050"/>
          </a:p>
          <a:p>
            <a:pPr lvl="1"/>
            <a:r>
              <a:rPr lang="en-US" altLang="en-US" sz="920"/>
              <a:t>小车在t时刻的状态: pt位置 vt速度 </a:t>
            </a:r>
            <a:endParaRPr lang="en-US" altLang="en-US" sz="920"/>
          </a:p>
          <a:p>
            <a:pPr lvl="1"/>
            <a:r>
              <a:rPr lang="en-US" altLang="en-US" sz="920"/>
              <a:t>小车在t时刻的控制量：司机踩油门或者刹车给车一个加速度ut　（如果司机既没有踩油门也没有踩刹车，那么ut就等于0。此时车就会做匀速直线运动）</a:t>
            </a:r>
            <a:endParaRPr lang="en-US" altLang="en-US" sz="920"/>
          </a:p>
          <a:p>
            <a:pPr lvl="0"/>
            <a:r>
              <a:rPr lang="en-US" altLang="en-US" sz="1050"/>
              <a:t>运动状态方程：</a:t>
            </a:r>
            <a:endParaRPr lang="en-US" altLang="en-US" sz="1050"/>
          </a:p>
          <a:p>
            <a:pPr lvl="1"/>
            <a:r>
              <a:rPr lang="en-US" altLang="en-US" sz="920"/>
              <a:t>根据上一时刻 t-1时小车的状态预测当前时刻t小车的状态</a:t>
            </a:r>
            <a:endParaRPr lang="en-US" altLang="en-US" sz="920"/>
          </a:p>
          <a:p>
            <a:pPr lvl="1"/>
            <a:endParaRPr lang="en-US" altLang="en-US" sz="920"/>
          </a:p>
          <a:p>
            <a:pPr lvl="1"/>
            <a:endParaRPr lang="en-US" altLang="en-US" sz="920"/>
          </a:p>
          <a:p>
            <a:pPr lvl="1"/>
            <a:endParaRPr lang="en-US" altLang="en-US" sz="920"/>
          </a:p>
          <a:p>
            <a:pPr lvl="1"/>
            <a:r>
              <a:rPr lang="en-US" altLang="en-US" sz="920"/>
              <a:t>公式中输出变量是输入变量的线性组合，线性关系可以用一个矩阵来表达</a:t>
            </a:r>
            <a:endParaRPr lang="en-US" altLang="en-US" sz="920"/>
          </a:p>
          <a:p>
            <a:pPr lvl="1"/>
            <a:endParaRPr lang="en-US" altLang="en-US" sz="920"/>
          </a:p>
          <a:p>
            <a:pPr lvl="1"/>
            <a:endParaRPr lang="en-US" altLang="en-US" sz="920"/>
          </a:p>
          <a:p>
            <a:pPr lvl="1"/>
            <a:endParaRPr lang="en-US" altLang="en-US" sz="920">
              <a:sym typeface="+mn-ea"/>
            </a:endParaRPr>
          </a:p>
          <a:p>
            <a:pPr lvl="1"/>
            <a:r>
              <a:rPr lang="en-US" altLang="en-US" sz="920">
                <a:sym typeface="+mn-ea"/>
              </a:rPr>
              <a:t>进一步抽象出几个通用的概念更到更一般的方程描述：</a:t>
            </a:r>
            <a:endParaRPr lang="en-US" altLang="en-US" sz="920">
              <a:sym typeface="+mn-ea"/>
            </a:endParaRPr>
          </a:p>
          <a:p>
            <a:pPr lvl="2"/>
            <a:r>
              <a:rPr lang="en-US" altLang="en-US" sz="790">
                <a:sym typeface="+mn-ea"/>
              </a:rPr>
              <a:t>状态转移矩阵</a:t>
            </a:r>
            <a:r>
              <a:rPr lang="en-US" altLang="en-US" sz="790">
                <a:sym typeface="+mn-ea"/>
              </a:rPr>
              <a:t>A</a:t>
            </a:r>
            <a:r>
              <a:rPr lang="en-US" altLang="en-US" sz="790">
                <a:sym typeface="+mn-ea"/>
              </a:rPr>
              <a:t>(它表示我们如何从上一状态来推测当前状态)　</a:t>
            </a:r>
            <a:endParaRPr lang="en-US" altLang="en-US" sz="790">
              <a:sym typeface="+mn-ea"/>
            </a:endParaRPr>
          </a:p>
          <a:p>
            <a:pPr lvl="2"/>
            <a:r>
              <a:rPr lang="en-US" altLang="en-US" sz="790">
                <a:sym typeface="+mn-ea"/>
              </a:rPr>
              <a:t>控制矩阵B(它表示控制量u如何作用于当前状态）</a:t>
            </a:r>
            <a:endParaRPr lang="en-US" altLang="en-US" sz="790">
              <a:sym typeface="+mn-ea"/>
            </a:endParaRPr>
          </a:p>
          <a:p>
            <a:pPr lvl="1"/>
            <a:endParaRPr lang="en-US" altLang="en-US" sz="920">
              <a:sym typeface="+mn-ea"/>
            </a:endParaRPr>
          </a:p>
          <a:p>
            <a:pPr lvl="1"/>
            <a:endParaRPr lang="en-US" altLang="en-US" sz="920">
              <a:sym typeface="+mn-ea"/>
            </a:endParaRPr>
          </a:p>
          <a:p>
            <a:pPr lvl="2"/>
            <a:r>
              <a:rPr lang="en-US" altLang="en-US" sz="790">
                <a:sym typeface="+mn-ea"/>
              </a:rPr>
              <a:t>x顶上的hat表示它是估计值（而非真实值）　等式左端部分的右上标“-”表示该状态是根据上一状态推测而来的，稍后我们还将对其进行修正以得到最优估计，才可以将“-”去掉</a:t>
            </a:r>
            <a:endParaRPr lang="en-US" altLang="en-US" sz="790">
              <a:sym typeface="+mn-ea"/>
            </a:endParaRPr>
          </a:p>
          <a:p>
            <a:pPr lvl="2"/>
            <a:r>
              <a:rPr lang="en-US" altLang="en-US" sz="790">
                <a:sym typeface="+mn-ea"/>
              </a:rPr>
              <a:t>可以描述所有线性关系的状态转移(X可以是温度等其它任何状态)</a:t>
            </a:r>
            <a:endParaRPr lang="en-US" altLang="en-US" sz="790"/>
          </a:p>
        </p:txBody>
      </p:sp>
      <p:pic>
        <p:nvPicPr>
          <p:cNvPr id="4" name="Picture 3"/>
          <p:cNvPicPr>
            <a:picLocks noChangeAspect="1"/>
          </p:cNvPicPr>
          <p:nvPr/>
        </p:nvPicPr>
        <p:blipFill>
          <a:blip r:embed="rId1"/>
          <a:srcRect l="4032" r="14362"/>
          <a:stretch>
            <a:fillRect/>
          </a:stretch>
        </p:blipFill>
        <p:spPr>
          <a:xfrm>
            <a:off x="5542121" y="2016443"/>
            <a:ext cx="3209449" cy="924401"/>
          </a:xfrm>
          <a:prstGeom prst="rect">
            <a:avLst/>
          </a:prstGeom>
        </p:spPr>
      </p:pic>
      <p:pic>
        <p:nvPicPr>
          <p:cNvPr id="5" name="Picture 4"/>
          <p:cNvPicPr>
            <a:picLocks noChangeAspect="1"/>
          </p:cNvPicPr>
          <p:nvPr/>
        </p:nvPicPr>
        <p:blipFill>
          <a:blip r:embed="rId2"/>
          <a:stretch>
            <a:fillRect/>
          </a:stretch>
        </p:blipFill>
        <p:spPr>
          <a:xfrm>
            <a:off x="1113473" y="2234089"/>
            <a:ext cx="1830705" cy="518636"/>
          </a:xfrm>
          <a:prstGeom prst="rect">
            <a:avLst/>
          </a:prstGeom>
        </p:spPr>
      </p:pic>
      <p:pic>
        <p:nvPicPr>
          <p:cNvPr id="6" name="Picture 5"/>
          <p:cNvPicPr>
            <a:picLocks noChangeAspect="1"/>
          </p:cNvPicPr>
          <p:nvPr/>
        </p:nvPicPr>
        <p:blipFill>
          <a:blip r:embed="rId3"/>
          <a:stretch>
            <a:fillRect/>
          </a:stretch>
        </p:blipFill>
        <p:spPr>
          <a:xfrm>
            <a:off x="1113473" y="2981325"/>
            <a:ext cx="2542223" cy="378619"/>
          </a:xfrm>
          <a:prstGeom prst="rect">
            <a:avLst/>
          </a:prstGeom>
        </p:spPr>
      </p:pic>
      <p:cxnSp>
        <p:nvCxnSpPr>
          <p:cNvPr id="9" name="Straight Arrow Connector 8"/>
          <p:cNvCxnSpPr/>
          <p:nvPr/>
        </p:nvCxnSpPr>
        <p:spPr>
          <a:xfrm>
            <a:off x="2632393" y="3919220"/>
            <a:ext cx="476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432560" y="3804285"/>
            <a:ext cx="1192530" cy="229870"/>
            <a:chOff x="2256" y="5991"/>
            <a:chExt cx="1878" cy="362"/>
          </a:xfrm>
        </p:grpSpPr>
        <p:pic>
          <p:nvPicPr>
            <p:cNvPr id="14" name="Picture 13"/>
            <p:cNvPicPr>
              <a:picLocks noChangeAspect="1"/>
            </p:cNvPicPr>
            <p:nvPr/>
          </p:nvPicPr>
          <p:blipFill>
            <a:blip r:embed="rId4"/>
            <a:stretch>
              <a:fillRect/>
            </a:stretch>
          </p:blipFill>
          <p:spPr>
            <a:xfrm>
              <a:off x="2256" y="6009"/>
              <a:ext cx="1879" cy="326"/>
            </a:xfrm>
            <a:prstGeom prst="rect">
              <a:avLst/>
            </a:prstGeom>
          </p:spPr>
        </p:pic>
        <p:pic>
          <p:nvPicPr>
            <p:cNvPr id="11" name="Picture 10"/>
            <p:cNvPicPr>
              <a:picLocks noChangeAspect="1"/>
            </p:cNvPicPr>
            <p:nvPr/>
          </p:nvPicPr>
          <p:blipFill>
            <a:blip r:embed="rId5"/>
            <a:srcRect l="-6536" t="3591" r="6536" b="-3591"/>
            <a:stretch>
              <a:fillRect/>
            </a:stretch>
          </p:blipFill>
          <p:spPr>
            <a:xfrm>
              <a:off x="2757" y="5991"/>
              <a:ext cx="306" cy="362"/>
            </a:xfrm>
            <a:prstGeom prst="rect">
              <a:avLst/>
            </a:prstGeom>
          </p:spPr>
        </p:pic>
      </p:grpSp>
      <p:grpSp>
        <p:nvGrpSpPr>
          <p:cNvPr id="13" name="Group 12"/>
          <p:cNvGrpSpPr/>
          <p:nvPr/>
        </p:nvGrpSpPr>
        <p:grpSpPr>
          <a:xfrm>
            <a:off x="4243705" y="3470275"/>
            <a:ext cx="1951990" cy="322580"/>
            <a:chOff x="6683" y="5465"/>
            <a:chExt cx="3074" cy="508"/>
          </a:xfrm>
        </p:grpSpPr>
        <p:pic>
          <p:nvPicPr>
            <p:cNvPr id="7" name="Picture 6"/>
            <p:cNvPicPr>
              <a:picLocks noChangeAspect="1"/>
            </p:cNvPicPr>
            <p:nvPr/>
          </p:nvPicPr>
          <p:blipFill>
            <a:blip r:embed="rId6"/>
            <a:stretch>
              <a:fillRect/>
            </a:stretch>
          </p:blipFill>
          <p:spPr>
            <a:xfrm>
              <a:off x="6683" y="5465"/>
              <a:ext cx="3075" cy="508"/>
            </a:xfrm>
            <a:prstGeom prst="rect">
              <a:avLst/>
            </a:prstGeom>
          </p:spPr>
        </p:pic>
        <p:pic>
          <p:nvPicPr>
            <p:cNvPr id="12" name="Picture 11"/>
            <p:cNvPicPr>
              <a:picLocks noChangeAspect="1"/>
            </p:cNvPicPr>
            <p:nvPr/>
          </p:nvPicPr>
          <p:blipFill>
            <a:blip r:embed="rId5"/>
            <a:srcRect l="-6536" t="3591" r="6536" b="-3591"/>
            <a:stretch>
              <a:fillRect/>
            </a:stretch>
          </p:blipFill>
          <p:spPr>
            <a:xfrm>
              <a:off x="6746" y="5538"/>
              <a:ext cx="306" cy="362"/>
            </a:xfrm>
            <a:prstGeom prst="rect">
              <a:avLst/>
            </a:prstGeom>
          </p:spPr>
        </p:pic>
      </p:grpSp>
      <p:grpSp>
        <p:nvGrpSpPr>
          <p:cNvPr id="17" name="Group 16"/>
          <p:cNvGrpSpPr/>
          <p:nvPr/>
        </p:nvGrpSpPr>
        <p:grpSpPr>
          <a:xfrm>
            <a:off x="3190240" y="3792855"/>
            <a:ext cx="1699260" cy="252730"/>
            <a:chOff x="5024" y="5973"/>
            <a:chExt cx="2676" cy="398"/>
          </a:xfrm>
        </p:grpSpPr>
        <p:pic>
          <p:nvPicPr>
            <p:cNvPr id="8" name="Picture 7"/>
            <p:cNvPicPr>
              <a:picLocks noChangeAspect="1"/>
            </p:cNvPicPr>
            <p:nvPr/>
          </p:nvPicPr>
          <p:blipFill>
            <a:blip r:embed="rId7"/>
            <a:stretch>
              <a:fillRect/>
            </a:stretch>
          </p:blipFill>
          <p:spPr>
            <a:xfrm>
              <a:off x="5024" y="5973"/>
              <a:ext cx="2677" cy="390"/>
            </a:xfrm>
            <a:prstGeom prst="rect">
              <a:avLst/>
            </a:prstGeom>
          </p:spPr>
        </p:pic>
        <p:pic>
          <p:nvPicPr>
            <p:cNvPr id="16" name="Picture 15"/>
            <p:cNvPicPr>
              <a:picLocks noChangeAspect="1"/>
            </p:cNvPicPr>
            <p:nvPr/>
          </p:nvPicPr>
          <p:blipFill>
            <a:blip r:embed="rId5"/>
            <a:srcRect l="-6536" t="3591" r="6536" b="-3591"/>
            <a:stretch>
              <a:fillRect/>
            </a:stretch>
          </p:blipFill>
          <p:spPr>
            <a:xfrm>
              <a:off x="5758" y="6009"/>
              <a:ext cx="306" cy="362"/>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Kalman Filter</a:t>
            </a:r>
            <a:br>
              <a:rPr lang="en-US">
                <a:sym typeface="+mn-ea"/>
              </a:rPr>
            </a:br>
            <a:r>
              <a:rPr lang="zh-CN" altLang="en-US" sz="2000">
                <a:ea typeface="宋体" panose="02010600030101010101" pitchFamily="2" charset="-122"/>
              </a:rPr>
              <a:t>预测</a:t>
            </a:r>
            <a:endParaRPr lang="zh-CN" altLang="en-US" sz="2000">
              <a:ea typeface="宋体" panose="02010600030101010101" pitchFamily="2" charset="-122"/>
            </a:endParaRPr>
          </a:p>
        </p:txBody>
      </p:sp>
      <p:sp>
        <p:nvSpPr>
          <p:cNvPr id="3" name="Content Placeholder 2"/>
          <p:cNvSpPr>
            <a:spLocks noGrp="1"/>
          </p:cNvSpPr>
          <p:nvPr>
            <p:ph idx="1"/>
          </p:nvPr>
        </p:nvSpPr>
        <p:spPr/>
        <p:txBody>
          <a:bodyPr/>
          <a:p>
            <a:r>
              <a:rPr lang="en-US" altLang="en-US" sz="1050">
                <a:sym typeface="+mn-ea"/>
              </a:rPr>
              <a:t>协方差</a:t>
            </a:r>
            <a:endParaRPr lang="en-US" altLang="en-US" sz="1050">
              <a:sym typeface="+mn-ea"/>
            </a:endParaRPr>
          </a:p>
          <a:p>
            <a:pPr lvl="1"/>
            <a:r>
              <a:rPr lang="en-US" altLang="en-US" sz="920">
                <a:sym typeface="+mn-ea"/>
              </a:rPr>
              <a:t>对真实值进行估计，需要考虑噪声，通常假设噪声服从0均值的高斯分布N(0,σ)，扩展到高维就是协方差</a:t>
            </a:r>
            <a:r>
              <a:rPr lang="en-US" altLang="en-US" sz="600">
                <a:sym typeface="+mn-ea"/>
              </a:rPr>
              <a:t> X_{t-1}\sim N(\hat{X}_{t-1},\Sigma)</a:t>
            </a:r>
            <a:endParaRPr lang="en-US" altLang="en-US" sz="600">
              <a:sym typeface="+mn-ea"/>
            </a:endParaRPr>
          </a:p>
          <a:p>
            <a:pPr lvl="1"/>
            <a:r>
              <a:rPr lang="en-US" altLang="en-US" sz="920">
                <a:sym typeface="+mn-ea"/>
              </a:rPr>
              <a:t>系统中每一个时刻的不确定性都是通过协方差矩阵 Σ 来给出的, 这种不确定性在每个时刻间也会进行传递，也就是说不仅当前物体的状态（例如位置或者速度）会进行传递，而且物体状态的不确定性也是会（在每个时刻间）进行传递的                            </a:t>
            </a:r>
            <a:endParaRPr lang="en-US" altLang="en-US" sz="920">
              <a:sym typeface="+mn-ea"/>
            </a:endParaRPr>
          </a:p>
          <a:p>
            <a:pPr lvl="1"/>
            <a:r>
              <a:rPr lang="en-US" altLang="en-US" sz="900">
                <a:sym typeface="+mn-ea"/>
              </a:rPr>
              <a:t>另外，预测模型本身也并不绝对准确，需要引入一个                       来表示预测模型本身的噪声（也即是噪声在传递过程中的不确定性）</a:t>
            </a:r>
            <a:endParaRPr lang="en-US" altLang="en-US" sz="900">
              <a:sym typeface="+mn-ea"/>
            </a:endParaRPr>
          </a:p>
          <a:p>
            <a:pPr lvl="1"/>
            <a:r>
              <a:rPr lang="en-US" altLang="en-US" sz="900">
                <a:sym typeface="+mn-ea"/>
              </a:rPr>
              <a:t>根据概率论知识</a:t>
            </a:r>
            <a:r>
              <a:rPr lang="en-US" altLang="en-US" sz="900">
                <a:sym typeface="+mn-ea"/>
              </a:rPr>
              <a:t>:</a:t>
            </a:r>
            <a:endParaRPr lang="en-US" altLang="en-US" sz="900">
              <a:sym typeface="+mn-ea"/>
            </a:endParaRPr>
          </a:p>
          <a:p>
            <a:pPr lvl="1"/>
            <a:endParaRPr lang="en-US" altLang="en-US" sz="900">
              <a:sym typeface="+mn-ea"/>
            </a:endParaRPr>
          </a:p>
          <a:p>
            <a:pPr lvl="0"/>
            <a:endParaRPr lang="en-US" altLang="en-US" sz="1030">
              <a:sym typeface="+mn-ea"/>
            </a:endParaRPr>
          </a:p>
        </p:txBody>
      </p:sp>
      <p:pic>
        <p:nvPicPr>
          <p:cNvPr id="11" name="Picture 10"/>
          <p:cNvPicPr>
            <a:picLocks noChangeAspect="1"/>
          </p:cNvPicPr>
          <p:nvPr/>
        </p:nvPicPr>
        <p:blipFill>
          <a:blip r:embed="rId1"/>
          <a:stretch>
            <a:fillRect/>
          </a:stretch>
        </p:blipFill>
        <p:spPr>
          <a:xfrm>
            <a:off x="6423660" y="1369219"/>
            <a:ext cx="1114425" cy="207169"/>
          </a:xfrm>
          <a:prstGeom prst="rect">
            <a:avLst/>
          </a:prstGeom>
        </p:spPr>
      </p:pic>
      <p:grpSp>
        <p:nvGrpSpPr>
          <p:cNvPr id="23" name="Group 22"/>
          <p:cNvGrpSpPr/>
          <p:nvPr/>
        </p:nvGrpSpPr>
        <p:grpSpPr>
          <a:xfrm>
            <a:off x="457200" y="2813209"/>
            <a:ext cx="5013008" cy="474345"/>
            <a:chOff x="1847" y="5867"/>
            <a:chExt cx="10526" cy="996"/>
          </a:xfrm>
        </p:grpSpPr>
        <p:grpSp>
          <p:nvGrpSpPr>
            <p:cNvPr id="15" name="Group 14"/>
            <p:cNvGrpSpPr/>
            <p:nvPr/>
          </p:nvGrpSpPr>
          <p:grpSpPr>
            <a:xfrm rot="0">
              <a:off x="1847" y="5867"/>
              <a:ext cx="5751" cy="435"/>
              <a:chOff x="4501" y="5696"/>
              <a:chExt cx="5751" cy="435"/>
            </a:xfrm>
          </p:grpSpPr>
          <p:cxnSp>
            <p:nvCxnSpPr>
              <p:cNvPr id="10" name="Straight Arrow Connector 9"/>
              <p:cNvCxnSpPr/>
              <p:nvPr/>
            </p:nvCxnSpPr>
            <p:spPr>
              <a:xfrm>
                <a:off x="6972" y="5906"/>
                <a:ext cx="3280" cy="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
              <a:stretch>
                <a:fillRect/>
              </a:stretch>
            </p:blipFill>
            <p:spPr>
              <a:xfrm>
                <a:off x="4501" y="5696"/>
                <a:ext cx="2340" cy="435"/>
              </a:xfrm>
              <a:prstGeom prst="rect">
                <a:avLst/>
              </a:prstGeom>
            </p:spPr>
          </p:pic>
        </p:grpSp>
        <p:sp>
          <p:nvSpPr>
            <p:cNvPr id="21" name="Text Box 20"/>
            <p:cNvSpPr txBox="1"/>
            <p:nvPr/>
          </p:nvSpPr>
          <p:spPr>
            <a:xfrm>
              <a:off x="8749" y="6332"/>
              <a:ext cx="1504" cy="531"/>
            </a:xfrm>
            <a:prstGeom prst="rect">
              <a:avLst/>
            </a:prstGeom>
            <a:noFill/>
          </p:spPr>
          <p:txBody>
            <a:bodyPr wrap="none" rtlCol="0">
              <a:spAutoFit/>
            </a:bodyPr>
            <a:p>
              <a:r>
                <a:rPr lang="en-US" altLang="en-US" sz="1050"/>
                <a:t>状态传递</a:t>
              </a:r>
              <a:endParaRPr lang="en-US" altLang="en-US" sz="1050"/>
            </a:p>
          </p:txBody>
        </p:sp>
        <p:sp>
          <p:nvSpPr>
            <p:cNvPr id="22" name="Text Box 21"/>
            <p:cNvSpPr txBox="1"/>
            <p:nvPr/>
          </p:nvSpPr>
          <p:spPr>
            <a:xfrm>
              <a:off x="10309" y="6332"/>
              <a:ext cx="2064" cy="531"/>
            </a:xfrm>
            <a:prstGeom prst="rect">
              <a:avLst/>
            </a:prstGeom>
            <a:noFill/>
          </p:spPr>
          <p:txBody>
            <a:bodyPr wrap="none" rtlCol="0">
              <a:spAutoFit/>
            </a:bodyPr>
            <a:p>
              <a:r>
                <a:rPr lang="en-US" altLang="en-US" sz="1050"/>
                <a:t>不确定性传递</a:t>
              </a:r>
              <a:endParaRPr lang="en-US" altLang="en-US" sz="1050"/>
            </a:p>
          </p:txBody>
        </p:sp>
      </p:grpSp>
      <p:pic>
        <p:nvPicPr>
          <p:cNvPr id="6" name="Picture 5"/>
          <p:cNvPicPr>
            <a:picLocks noChangeAspect="1"/>
          </p:cNvPicPr>
          <p:nvPr/>
        </p:nvPicPr>
        <p:blipFill>
          <a:blip r:embed="rId2"/>
          <a:stretch>
            <a:fillRect/>
          </a:stretch>
        </p:blipFill>
        <p:spPr>
          <a:xfrm>
            <a:off x="1499235" y="2574925"/>
            <a:ext cx="1952625" cy="285750"/>
          </a:xfrm>
          <a:prstGeom prst="rect">
            <a:avLst/>
          </a:prstGeom>
        </p:spPr>
      </p:pic>
      <p:pic>
        <p:nvPicPr>
          <p:cNvPr id="26" name="Picture 25"/>
          <p:cNvPicPr>
            <a:picLocks noChangeAspect="1"/>
          </p:cNvPicPr>
          <p:nvPr/>
        </p:nvPicPr>
        <p:blipFill>
          <a:blip r:embed="rId3"/>
          <a:stretch>
            <a:fillRect/>
          </a:stretch>
        </p:blipFill>
        <p:spPr>
          <a:xfrm>
            <a:off x="3395980" y="2860675"/>
            <a:ext cx="2904490" cy="247650"/>
          </a:xfrm>
          <a:prstGeom prst="rect">
            <a:avLst/>
          </a:prstGeom>
        </p:spPr>
      </p:pic>
      <p:pic>
        <p:nvPicPr>
          <p:cNvPr id="27" name="Picture 26"/>
          <p:cNvPicPr>
            <a:picLocks noChangeAspect="1"/>
          </p:cNvPicPr>
          <p:nvPr/>
        </p:nvPicPr>
        <p:blipFill>
          <a:blip r:embed="rId4"/>
          <a:stretch>
            <a:fillRect/>
          </a:stretch>
        </p:blipFill>
        <p:spPr>
          <a:xfrm>
            <a:off x="3789045" y="1819910"/>
            <a:ext cx="822960" cy="219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Kalman Filter</a:t>
            </a:r>
            <a:br>
              <a:rPr lang="en-US">
                <a:sym typeface="+mn-ea"/>
              </a:rPr>
            </a:br>
            <a:r>
              <a:rPr lang="zh-CN" altLang="en-US" sz="2000">
                <a:ea typeface="宋体" panose="02010600030101010101" pitchFamily="2" charset="-122"/>
              </a:rPr>
              <a:t>更新</a:t>
            </a:r>
            <a:endParaRPr lang="zh-CN" altLang="en-US" sz="2000">
              <a:ea typeface="宋体" panose="02010600030101010101" pitchFamily="2" charset="-122"/>
            </a:endParaRPr>
          </a:p>
        </p:txBody>
      </p:sp>
      <p:sp>
        <p:nvSpPr>
          <p:cNvPr id="3" name="Content Placeholder 2"/>
          <p:cNvSpPr>
            <a:spLocks noGrp="1"/>
          </p:cNvSpPr>
          <p:nvPr>
            <p:ph idx="1"/>
          </p:nvPr>
        </p:nvSpPr>
        <p:spPr/>
        <p:txBody>
          <a:bodyPr/>
          <a:p>
            <a:r>
              <a:rPr lang="en-US" altLang="en-US" sz="1050"/>
              <a:t>观测方程</a:t>
            </a:r>
            <a:endParaRPr lang="en-US" altLang="en-US" sz="1050"/>
          </a:p>
          <a:p>
            <a:pPr lvl="1"/>
            <a:r>
              <a:rPr lang="en-US" altLang="en-US" sz="920"/>
              <a:t>真实状态我们其实是无法得知的，只能通过观测值来对真实值进行估计, 假设路边布置了速度显示器实时显示车辆的速度</a:t>
            </a:r>
            <a:endParaRPr lang="en-US" altLang="en-US" sz="920"/>
          </a:p>
          <a:p>
            <a:pPr lvl="1"/>
            <a:r>
              <a:rPr lang="en-US" altLang="en-US" sz="920"/>
              <a:t>t时刻小车的观测值为Z_t，小车的真实状态到其观测状态还有一个变换关系h(•)，这里假设它还是一个线性函数。同时考虑观测噪声为</a:t>
            </a:r>
            <a:r>
              <a:rPr lang="en-US" altLang="en-US" sz="920"/>
              <a:t>V</a:t>
            </a:r>
            <a:r>
              <a:rPr lang="en-US" altLang="en-US" sz="920"/>
              <a:t>_t 则有</a:t>
            </a:r>
            <a:endParaRPr lang="en-US" altLang="en-US" sz="920"/>
          </a:p>
          <a:p>
            <a:pPr lvl="1"/>
            <a:r>
              <a:rPr lang="en-US" altLang="en-US" sz="920"/>
              <a:t>                                        </a:t>
            </a:r>
            <a:r>
              <a:rPr lang="en-US" altLang="en-US" sz="920"/>
              <a:t>		</a:t>
            </a:r>
            <a:r>
              <a:rPr lang="zh-CN" altLang="en-US" sz="920">
                <a:ea typeface="宋体" panose="02010600030101010101" pitchFamily="2" charset="-122"/>
              </a:rPr>
              <a:t>其中</a:t>
            </a:r>
            <a:r>
              <a:rPr lang="en-US" altLang="en-US" sz="920"/>
              <a:t>H = [0 1]  X_t=[p_t, v_t]^T </a:t>
            </a:r>
            <a:endParaRPr lang="en-US" altLang="en-US" sz="920"/>
          </a:p>
          <a:p>
            <a:pPr lvl="1"/>
            <a:r>
              <a:rPr lang="en-US" altLang="en-US" sz="920"/>
              <a:t>注意　状态是二维向量　观测是标量。　说明状态和观测的维度可以不同。</a:t>
            </a:r>
            <a:endParaRPr lang="en-US" altLang="en-US" sz="920"/>
          </a:p>
          <a:p>
            <a:pPr lvl="1"/>
            <a:r>
              <a:rPr lang="zh-CN" altLang="en-US" sz="920">
                <a:ea typeface="宋体" panose="02010600030101010101" pitchFamily="2" charset="-122"/>
              </a:rPr>
              <a:t>运动方程给出了一个估计值</a:t>
            </a:r>
            <a:r>
              <a:rPr lang="en-US" altLang="zh-CN" sz="920">
                <a:ea typeface="宋体" panose="02010600030101010101" pitchFamily="2" charset="-122"/>
              </a:rPr>
              <a:t>X_predict , </a:t>
            </a:r>
            <a:r>
              <a:rPr lang="zh-CN" altLang="en-US" sz="920">
                <a:ea typeface="宋体" panose="02010600030101010101" pitchFamily="2" charset="-122"/>
              </a:rPr>
              <a:t>观测方程也可以得到一个状态估计</a:t>
            </a:r>
            <a:r>
              <a:rPr lang="en-US" altLang="zh-CN" sz="920">
                <a:ea typeface="宋体" panose="02010600030101010101" pitchFamily="2" charset="-122"/>
              </a:rPr>
              <a:t>X_observation</a:t>
            </a:r>
            <a:r>
              <a:rPr lang="zh-CN" altLang="en-US" sz="920">
                <a:ea typeface="宋体" panose="02010600030101010101" pitchFamily="2" charset="-122"/>
              </a:rPr>
              <a:t>。能否把这两种估计融合一下得到一个比他们俩都准确的估计呢？ </a:t>
            </a:r>
            <a:endParaRPr lang="zh-CN" altLang="en-US" sz="920">
              <a:ea typeface="宋体" panose="02010600030101010101" pitchFamily="2" charset="-122"/>
            </a:endParaRPr>
          </a:p>
          <a:p>
            <a:pPr lvl="1"/>
            <a:r>
              <a:rPr lang="zh-CN" altLang="en-US" sz="920">
                <a:ea typeface="宋体" panose="02010600030101010101" pitchFamily="2" charset="-122"/>
              </a:rPr>
              <a:t>卡尔曼滤波思想：                                                                                </a:t>
            </a:r>
            <a:r>
              <a:rPr lang="en-US" altLang="zh-CN" sz="920">
                <a:ea typeface="宋体" panose="02010600030101010101" pitchFamily="2" charset="-122"/>
              </a:rPr>
              <a:t>0&lt;=g&lt;=1 g</a:t>
            </a:r>
            <a:r>
              <a:rPr lang="zh-CN" altLang="en-US" sz="920">
                <a:ea typeface="宋体" panose="02010600030101010101" pitchFamily="2" charset="-122"/>
              </a:rPr>
              <a:t>是根据两者的方差计算的</a:t>
            </a:r>
            <a:r>
              <a:rPr lang="en-US" altLang="zh-CN" sz="920">
                <a:ea typeface="宋体" panose="02010600030101010101" pitchFamily="2" charset="-122"/>
              </a:rPr>
              <a:t>g=E_predict/(E_predict+E_observation)</a:t>
            </a:r>
            <a:r>
              <a:rPr lang="zh-CN" altLang="en-US" sz="920">
                <a:ea typeface="宋体" panose="02010600030101010101" pitchFamily="2" charset="-122"/>
              </a:rPr>
              <a:t>。</a:t>
            </a:r>
            <a:r>
              <a:rPr lang="en-US" altLang="zh-CN" sz="920">
                <a:ea typeface="宋体" panose="02010600030101010101" pitchFamily="2" charset="-122"/>
              </a:rPr>
              <a:t> </a:t>
            </a:r>
            <a:r>
              <a:rPr lang="zh-CN" altLang="en-US" sz="920">
                <a:ea typeface="宋体" panose="02010600030101010101" pitchFamily="2" charset="-122"/>
              </a:rPr>
              <a:t>当</a:t>
            </a:r>
            <a:r>
              <a:rPr lang="en-US" altLang="zh-CN" sz="920">
                <a:ea typeface="宋体" panose="02010600030101010101" pitchFamily="2" charset="-122"/>
              </a:rPr>
              <a:t>X_predict</a:t>
            </a:r>
            <a:r>
              <a:rPr lang="zh-CN" altLang="en-US" sz="920">
                <a:ea typeface="宋体" panose="02010600030101010101" pitchFamily="2" charset="-122"/>
              </a:rPr>
              <a:t>方差为</a:t>
            </a:r>
            <a:r>
              <a:rPr lang="en-US" altLang="zh-CN" sz="920">
                <a:ea typeface="宋体" panose="02010600030101010101" pitchFamily="2" charset="-122"/>
              </a:rPr>
              <a:t>0</a:t>
            </a:r>
            <a:r>
              <a:rPr lang="zh-CN" altLang="en-US" sz="920">
                <a:ea typeface="宋体" panose="02010600030101010101" pitchFamily="2" charset="-122"/>
              </a:rPr>
              <a:t>时</a:t>
            </a:r>
            <a:r>
              <a:rPr lang="en-US" altLang="zh-CN" sz="920">
                <a:ea typeface="宋体" panose="02010600030101010101" pitchFamily="2" charset="-122"/>
              </a:rPr>
              <a:t>-&gt;g=0-&gt;</a:t>
            </a:r>
            <a:r>
              <a:rPr lang="zh-CN" altLang="en-US" sz="920">
                <a:ea typeface="宋体" panose="02010600030101010101" pitchFamily="2" charset="-122"/>
              </a:rPr>
              <a:t>完全相信</a:t>
            </a:r>
            <a:r>
              <a:rPr lang="en-US" altLang="zh-CN" sz="920">
                <a:ea typeface="宋体" panose="02010600030101010101" pitchFamily="2" charset="-122"/>
              </a:rPr>
              <a:t>X_predict </a:t>
            </a:r>
            <a:r>
              <a:rPr lang="zh-CN" altLang="en-US" sz="920">
                <a:ea typeface="宋体" panose="02010600030101010101" pitchFamily="2" charset="-122"/>
              </a:rPr>
              <a:t>，</a:t>
            </a:r>
            <a:r>
              <a:rPr lang="en-US" altLang="zh-CN" sz="920">
                <a:ea typeface="宋体" panose="02010600030101010101" pitchFamily="2" charset="-122"/>
              </a:rPr>
              <a:t> </a:t>
            </a:r>
            <a:r>
              <a:rPr lang="zh-CN" altLang="en-US" sz="920">
                <a:ea typeface="宋体" panose="02010600030101010101" pitchFamily="2" charset="-122"/>
              </a:rPr>
              <a:t>当</a:t>
            </a:r>
            <a:r>
              <a:rPr lang="en-US" altLang="zh-CN" sz="920">
                <a:ea typeface="宋体" panose="02010600030101010101" pitchFamily="2" charset="-122"/>
              </a:rPr>
              <a:t>X_observation</a:t>
            </a:r>
            <a:r>
              <a:rPr lang="zh-CN" altLang="en-US" sz="920">
                <a:ea typeface="宋体" panose="02010600030101010101" pitchFamily="2" charset="-122"/>
              </a:rPr>
              <a:t>方差为</a:t>
            </a:r>
            <a:r>
              <a:rPr lang="en-US" altLang="zh-CN" sz="920">
                <a:ea typeface="宋体" panose="02010600030101010101" pitchFamily="2" charset="-122"/>
              </a:rPr>
              <a:t>0</a:t>
            </a:r>
            <a:r>
              <a:rPr lang="zh-CN" altLang="en-US" sz="920">
                <a:ea typeface="宋体" panose="02010600030101010101" pitchFamily="2" charset="-122"/>
              </a:rPr>
              <a:t>时，</a:t>
            </a:r>
            <a:r>
              <a:rPr lang="en-US" altLang="zh-CN" sz="920">
                <a:ea typeface="宋体" panose="02010600030101010101" pitchFamily="2" charset="-122"/>
              </a:rPr>
              <a:t>g=1</a:t>
            </a:r>
            <a:r>
              <a:rPr lang="zh-CN" altLang="en-US" sz="920">
                <a:ea typeface="宋体" panose="02010600030101010101" pitchFamily="2" charset="-122"/>
              </a:rPr>
              <a:t>时完全相信</a:t>
            </a:r>
            <a:r>
              <a:rPr lang="en-US" altLang="zh-CN" sz="920">
                <a:ea typeface="宋体" panose="02010600030101010101" pitchFamily="2" charset="-122"/>
              </a:rPr>
              <a:t>X_observation</a:t>
            </a:r>
            <a:endParaRPr lang="en-US" altLang="en-US" sz="790"/>
          </a:p>
          <a:p>
            <a:pPr lvl="1"/>
            <a:endParaRPr lang="en-US" altLang="en-US" sz="920"/>
          </a:p>
          <a:p>
            <a:pPr lvl="1"/>
            <a:endParaRPr lang="en-US" altLang="en-US" sz="920"/>
          </a:p>
          <a:p>
            <a:pPr lvl="1"/>
            <a:endParaRPr lang="en-US" altLang="en-US" sz="920"/>
          </a:p>
          <a:p>
            <a:pPr lvl="1"/>
            <a:r>
              <a:rPr lang="zh-CN" altLang="en-US" sz="920">
                <a:ea typeface="宋体" panose="02010600030101010101" pitchFamily="2" charset="-122"/>
              </a:rPr>
              <a:t>卡尔曼滤波更新状态：</a:t>
            </a:r>
            <a:endParaRPr lang="zh-CN" altLang="en-US" sz="920">
              <a:ea typeface="宋体" panose="02010600030101010101" pitchFamily="2" charset="-122"/>
            </a:endParaRPr>
          </a:p>
          <a:p>
            <a:pPr lvl="1"/>
            <a:r>
              <a:rPr lang="en-US" altLang="en-US" sz="920">
                <a:ea typeface="宋体" panose="02010600030101010101" pitchFamily="2" charset="-122"/>
              </a:rPr>
              <a:t>Z</a:t>
            </a:r>
            <a:r>
              <a:rPr lang="en-US" altLang="zh-CN" sz="920">
                <a:ea typeface="宋体" panose="02010600030101010101" pitchFamily="2" charset="-122"/>
              </a:rPr>
              <a:t>_t - Hx_t </a:t>
            </a:r>
            <a:r>
              <a:rPr lang="zh-CN" altLang="en-US" sz="920">
                <a:ea typeface="宋体" panose="02010600030101010101" pitchFamily="2" charset="-122"/>
              </a:rPr>
              <a:t>是</a:t>
            </a:r>
            <a:r>
              <a:rPr lang="en-US" altLang="zh-CN" sz="920">
                <a:ea typeface="宋体" panose="02010600030101010101" pitchFamily="2" charset="-122"/>
              </a:rPr>
              <a:t>实际观察值与预估</a:t>
            </a:r>
            <a:r>
              <a:rPr lang="zh-CN" altLang="en-US" sz="920">
                <a:ea typeface="宋体" panose="02010600030101010101" pitchFamily="2" charset="-122"/>
              </a:rPr>
              <a:t>状态</a:t>
            </a:r>
            <a:r>
              <a:rPr lang="en-US" altLang="zh-CN" sz="920">
                <a:ea typeface="宋体" panose="02010600030101010101" pitchFamily="2" charset="-122"/>
              </a:rPr>
              <a:t>的观测值之间的残差</a:t>
            </a:r>
            <a:endParaRPr lang="en-US" altLang="zh-CN" sz="920">
              <a:ea typeface="宋体" panose="02010600030101010101" pitchFamily="2" charset="-122"/>
            </a:endParaRPr>
          </a:p>
          <a:p>
            <a:pPr lvl="1"/>
            <a:r>
              <a:rPr lang="en-US" altLang="zh-CN" sz="920">
                <a:ea typeface="宋体" panose="02010600030101010101" pitchFamily="2" charset="-122"/>
              </a:rPr>
              <a:t>K称为卡尔曼系数/</a:t>
            </a:r>
            <a:r>
              <a:rPr lang="zh-CN" altLang="en-US" sz="920">
                <a:ea typeface="宋体" panose="02010600030101010101" pitchFamily="2" charset="-122"/>
              </a:rPr>
              <a:t>卡尔曼增益，它有两个作用</a:t>
            </a:r>
            <a:endParaRPr lang="zh-CN" altLang="en-US" sz="920">
              <a:ea typeface="宋体" panose="02010600030101010101" pitchFamily="2" charset="-122"/>
            </a:endParaRPr>
          </a:p>
          <a:p>
            <a:pPr lvl="2"/>
            <a:r>
              <a:rPr lang="zh-CN" altLang="en-US" sz="790">
                <a:ea typeface="宋体" panose="02010600030101010101" pitchFamily="2" charset="-122"/>
              </a:rPr>
              <a:t>将残差从观测域映射到状态域</a:t>
            </a:r>
            <a:endParaRPr lang="zh-CN" altLang="en-US" sz="790">
              <a:ea typeface="宋体" panose="02010600030101010101" pitchFamily="2" charset="-122"/>
            </a:endParaRPr>
          </a:p>
          <a:p>
            <a:pPr lvl="2"/>
            <a:r>
              <a:rPr lang="zh-CN" altLang="en-US" sz="790">
                <a:ea typeface="宋体" panose="02010600030101010101" pitchFamily="2" charset="-122"/>
              </a:rPr>
              <a:t>承担</a:t>
            </a:r>
            <a:r>
              <a:rPr lang="en-US" altLang="zh-CN" sz="790">
                <a:ea typeface="宋体" panose="02010600030101010101" pitchFamily="2" charset="-122"/>
              </a:rPr>
              <a:t>g</a:t>
            </a:r>
            <a:r>
              <a:rPr lang="zh-CN" altLang="en-US" sz="790">
                <a:ea typeface="宋体" panose="02010600030101010101" pitchFamily="2" charset="-122"/>
              </a:rPr>
              <a:t>的作用：在两种状态估计之间根据两者方差取折中</a:t>
            </a:r>
            <a:endParaRPr lang="zh-CN" altLang="en-US" sz="790">
              <a:ea typeface="宋体" panose="02010600030101010101" pitchFamily="2" charset="-122"/>
            </a:endParaRPr>
          </a:p>
          <a:p>
            <a:pPr lvl="1"/>
            <a:r>
              <a:rPr lang="zh-CN" altLang="en-US" sz="920">
                <a:ea typeface="宋体" panose="02010600030101010101" pitchFamily="2" charset="-122"/>
              </a:rPr>
              <a:t>卡尔曼滤波更新不确定性  </a:t>
            </a:r>
            <a:endParaRPr lang="zh-CN" altLang="en-US" sz="920">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2096294" y="2271078"/>
            <a:ext cx="2500313" cy="228600"/>
          </a:xfrm>
          <a:prstGeom prst="rect">
            <a:avLst/>
          </a:prstGeom>
        </p:spPr>
      </p:pic>
      <p:pic>
        <p:nvPicPr>
          <p:cNvPr id="8" name="图片 7"/>
          <p:cNvPicPr>
            <a:picLocks noChangeAspect="1"/>
          </p:cNvPicPr>
          <p:nvPr/>
        </p:nvPicPr>
        <p:blipFill>
          <a:blip r:embed="rId2"/>
          <a:stretch>
            <a:fillRect/>
          </a:stretch>
        </p:blipFill>
        <p:spPr>
          <a:xfrm>
            <a:off x="4882039" y="3211354"/>
            <a:ext cx="2337911" cy="224314"/>
          </a:xfrm>
          <a:prstGeom prst="rect">
            <a:avLst/>
          </a:prstGeom>
        </p:spPr>
      </p:pic>
      <p:pic>
        <p:nvPicPr>
          <p:cNvPr id="9" name="图片 8"/>
          <p:cNvPicPr>
            <a:picLocks noChangeAspect="1"/>
          </p:cNvPicPr>
          <p:nvPr/>
        </p:nvPicPr>
        <p:blipFill>
          <a:blip r:embed="rId3"/>
          <a:stretch>
            <a:fillRect/>
          </a:stretch>
        </p:blipFill>
        <p:spPr>
          <a:xfrm>
            <a:off x="2617470" y="3992880"/>
            <a:ext cx="1659255" cy="241459"/>
          </a:xfrm>
          <a:prstGeom prst="rect">
            <a:avLst/>
          </a:prstGeom>
        </p:spPr>
      </p:pic>
      <p:pic>
        <p:nvPicPr>
          <p:cNvPr id="6" name="Picture 5"/>
          <p:cNvPicPr>
            <a:picLocks noChangeAspect="1"/>
          </p:cNvPicPr>
          <p:nvPr/>
        </p:nvPicPr>
        <p:blipFill>
          <a:blip r:embed="rId4"/>
          <a:stretch>
            <a:fillRect/>
          </a:stretch>
        </p:blipFill>
        <p:spPr>
          <a:xfrm>
            <a:off x="1102360" y="1694815"/>
            <a:ext cx="1819910" cy="226695"/>
          </a:xfrm>
          <a:prstGeom prst="rect">
            <a:avLst/>
          </a:prstGeom>
        </p:spPr>
      </p:pic>
      <p:grpSp>
        <p:nvGrpSpPr>
          <p:cNvPr id="11" name="Group 10"/>
          <p:cNvGrpSpPr/>
          <p:nvPr/>
        </p:nvGrpSpPr>
        <p:grpSpPr>
          <a:xfrm>
            <a:off x="2449830" y="3201035"/>
            <a:ext cx="2146935" cy="234315"/>
            <a:chOff x="3858" y="5041"/>
            <a:chExt cx="3381" cy="369"/>
          </a:xfrm>
        </p:grpSpPr>
        <p:pic>
          <p:nvPicPr>
            <p:cNvPr id="4" name="图片 3"/>
            <p:cNvPicPr>
              <a:picLocks noChangeAspect="1"/>
            </p:cNvPicPr>
            <p:nvPr/>
          </p:nvPicPr>
          <p:blipFill>
            <a:blip r:embed="rId5"/>
            <a:stretch>
              <a:fillRect/>
            </a:stretch>
          </p:blipFill>
          <p:spPr>
            <a:xfrm>
              <a:off x="3858" y="5046"/>
              <a:ext cx="3381" cy="364"/>
            </a:xfrm>
            <a:prstGeom prst="rect">
              <a:avLst/>
            </a:prstGeom>
          </p:spPr>
        </p:pic>
        <p:pic>
          <p:nvPicPr>
            <p:cNvPr id="10" name="Picture 9"/>
            <p:cNvPicPr>
              <a:picLocks noChangeAspect="1"/>
            </p:cNvPicPr>
            <p:nvPr/>
          </p:nvPicPr>
          <p:blipFill>
            <a:blip r:embed="rId6"/>
            <a:stretch>
              <a:fillRect/>
            </a:stretch>
          </p:blipFill>
          <p:spPr>
            <a:xfrm>
              <a:off x="5798" y="5041"/>
              <a:ext cx="433" cy="369"/>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Kalman Filter</a:t>
            </a:r>
            <a:br>
              <a:rPr lang="en-US" altLang="zh-CN"/>
            </a:br>
            <a:r>
              <a:rPr lang="en-US" altLang="zh-CN" sz="2000"/>
              <a:t>预</a:t>
            </a:r>
            <a:r>
              <a:rPr lang="en-US" altLang="en-US" sz="2000"/>
              <a:t>测&amp;更新</a:t>
            </a:r>
            <a:endParaRPr lang="en-US" altLang="en-US" sz="2000"/>
          </a:p>
        </p:txBody>
      </p:sp>
      <p:sp>
        <p:nvSpPr>
          <p:cNvPr id="3" name="内容占位符 2"/>
          <p:cNvSpPr>
            <a:spLocks noGrp="1"/>
          </p:cNvSpPr>
          <p:nvPr>
            <p:ph idx="1"/>
          </p:nvPr>
        </p:nvSpPr>
        <p:spPr/>
        <p:txBody>
          <a:bodyPr/>
          <a:p>
            <a:r>
              <a:rPr lang="en-US" altLang="zh-CN" sz="1050"/>
              <a:t>预测</a:t>
            </a:r>
            <a:r>
              <a:rPr lang="zh-CN" altLang="en-US" sz="1050">
                <a:ea typeface="宋体" panose="02010600030101010101" pitchFamily="2" charset="-122"/>
              </a:rPr>
              <a:t>：</a:t>
            </a:r>
            <a:r>
              <a:rPr lang="en-US" altLang="zh-CN" sz="1050"/>
              <a:t>根据前一个状态来估计当前状态</a:t>
            </a:r>
            <a:endParaRPr lang="en-US" altLang="zh-CN" sz="1050"/>
          </a:p>
          <a:p>
            <a:r>
              <a:rPr lang="en-US" altLang="zh-CN" sz="1050"/>
              <a:t>更新</a:t>
            </a:r>
            <a:r>
              <a:rPr lang="zh-CN" altLang="en-US" sz="1050">
                <a:ea typeface="宋体" panose="02010600030101010101" pitchFamily="2" charset="-122"/>
              </a:rPr>
              <a:t>：</a:t>
            </a:r>
            <a:r>
              <a:rPr lang="en-US" altLang="zh-CN" sz="1050"/>
              <a:t>根据观测信息对预测信息进行修正，以达到最优估计</a:t>
            </a:r>
            <a:endParaRPr lang="en-US" altLang="zh-CN" sz="1050"/>
          </a:p>
          <a:p>
            <a:endParaRPr lang="en-US" altLang="zh-CN" sz="1050"/>
          </a:p>
          <a:p>
            <a:endParaRPr lang="en-US" altLang="zh-CN" sz="1050"/>
          </a:p>
          <a:p>
            <a:r>
              <a:rPr lang="en-US" sz="1050">
                <a:sym typeface="+mn-ea"/>
              </a:rPr>
              <a:t>常被用于描述目标的运动模型，它不对目标的特征建模，而是对目标的运动模型进行了建模，常用于估计目标在下一帧的位置</a:t>
            </a:r>
            <a:endParaRPr lang="en-US" sz="1050"/>
          </a:p>
          <a:p>
            <a:endParaRPr lang="en-US" altLang="zh-CN" sz="1050"/>
          </a:p>
        </p:txBody>
      </p:sp>
      <p:grpSp>
        <p:nvGrpSpPr>
          <p:cNvPr id="13" name="Group 12"/>
          <p:cNvGrpSpPr/>
          <p:nvPr/>
        </p:nvGrpSpPr>
        <p:grpSpPr>
          <a:xfrm>
            <a:off x="1503680" y="2616200"/>
            <a:ext cx="5742940" cy="1671320"/>
            <a:chOff x="2368" y="4120"/>
            <a:chExt cx="9044" cy="2632"/>
          </a:xfrm>
        </p:grpSpPr>
        <p:grpSp>
          <p:nvGrpSpPr>
            <p:cNvPr id="7" name="Group 6"/>
            <p:cNvGrpSpPr/>
            <p:nvPr/>
          </p:nvGrpSpPr>
          <p:grpSpPr>
            <a:xfrm>
              <a:off x="2368" y="4120"/>
              <a:ext cx="9044" cy="2632"/>
              <a:chOff x="2368" y="4120"/>
              <a:chExt cx="9044" cy="2632"/>
            </a:xfrm>
          </p:grpSpPr>
          <p:pic>
            <p:nvPicPr>
              <p:cNvPr id="10" name="图片 9"/>
              <p:cNvPicPr>
                <a:picLocks noChangeAspect="1"/>
              </p:cNvPicPr>
              <p:nvPr/>
            </p:nvPicPr>
            <p:blipFill>
              <a:blip r:embed="rId1"/>
              <a:stretch>
                <a:fillRect/>
              </a:stretch>
            </p:blipFill>
            <p:spPr>
              <a:xfrm>
                <a:off x="2368" y="4120"/>
                <a:ext cx="9045" cy="2633"/>
              </a:xfrm>
              <a:prstGeom prst="rect">
                <a:avLst/>
              </a:prstGeom>
            </p:spPr>
          </p:pic>
          <p:pic>
            <p:nvPicPr>
              <p:cNvPr id="6" name="Picture 5"/>
              <p:cNvPicPr>
                <a:picLocks noChangeAspect="1"/>
              </p:cNvPicPr>
              <p:nvPr/>
            </p:nvPicPr>
            <p:blipFill>
              <a:blip r:embed="rId2"/>
              <a:stretch>
                <a:fillRect/>
              </a:stretch>
            </p:blipFill>
            <p:spPr>
              <a:xfrm>
                <a:off x="8899" y="5493"/>
                <a:ext cx="572" cy="487"/>
              </a:xfrm>
              <a:prstGeom prst="rect">
                <a:avLst/>
              </a:prstGeom>
            </p:spPr>
          </p:pic>
        </p:grpSp>
        <p:pic>
          <p:nvPicPr>
            <p:cNvPr id="8" name="Picture 7"/>
            <p:cNvPicPr>
              <a:picLocks noChangeAspect="1"/>
            </p:cNvPicPr>
            <p:nvPr/>
          </p:nvPicPr>
          <p:blipFill>
            <a:blip r:embed="rId3"/>
            <a:stretch>
              <a:fillRect/>
            </a:stretch>
          </p:blipFill>
          <p:spPr>
            <a:xfrm>
              <a:off x="3502" y="5028"/>
              <a:ext cx="374" cy="374"/>
            </a:xfrm>
            <a:prstGeom prst="rect">
              <a:avLst/>
            </a:prstGeom>
          </p:spPr>
        </p:pic>
        <p:pic>
          <p:nvPicPr>
            <p:cNvPr id="11" name="Picture 10"/>
            <p:cNvPicPr>
              <a:picLocks noChangeAspect="1"/>
            </p:cNvPicPr>
            <p:nvPr/>
          </p:nvPicPr>
          <p:blipFill>
            <a:blip r:embed="rId3"/>
            <a:stretch>
              <a:fillRect/>
            </a:stretch>
          </p:blipFill>
          <p:spPr>
            <a:xfrm>
              <a:off x="3502" y="5707"/>
              <a:ext cx="374" cy="374"/>
            </a:xfrm>
            <a:prstGeom prst="rect">
              <a:avLst/>
            </a:prstGeom>
          </p:spPr>
        </p:pic>
        <p:pic>
          <p:nvPicPr>
            <p:cNvPr id="12" name="Picture 11"/>
            <p:cNvPicPr>
              <a:picLocks noChangeAspect="1"/>
            </p:cNvPicPr>
            <p:nvPr/>
          </p:nvPicPr>
          <p:blipFill>
            <a:blip r:embed="rId3"/>
            <a:stretch>
              <a:fillRect/>
            </a:stretch>
          </p:blipFill>
          <p:spPr>
            <a:xfrm>
              <a:off x="4480" y="5707"/>
              <a:ext cx="374" cy="374"/>
            </a:xfrm>
            <a:prstGeom prst="rect">
              <a:avLst/>
            </a:prstGeom>
          </p:spPr>
        </p:pic>
      </p:grpSp>
      <p:grpSp>
        <p:nvGrpSpPr>
          <p:cNvPr id="16" name="Group 15"/>
          <p:cNvGrpSpPr/>
          <p:nvPr/>
        </p:nvGrpSpPr>
        <p:grpSpPr>
          <a:xfrm>
            <a:off x="2941955" y="2097405"/>
            <a:ext cx="2775585" cy="511810"/>
            <a:chOff x="5590" y="3313"/>
            <a:chExt cx="4371" cy="806"/>
          </a:xfrm>
        </p:grpSpPr>
        <p:pic>
          <p:nvPicPr>
            <p:cNvPr id="14" name="Picture 13"/>
            <p:cNvPicPr>
              <a:picLocks noChangeAspect="1"/>
            </p:cNvPicPr>
            <p:nvPr/>
          </p:nvPicPr>
          <p:blipFill>
            <a:blip r:embed="rId4"/>
            <a:stretch>
              <a:fillRect/>
            </a:stretch>
          </p:blipFill>
          <p:spPr>
            <a:xfrm>
              <a:off x="5590" y="3313"/>
              <a:ext cx="3075" cy="450"/>
            </a:xfrm>
            <a:prstGeom prst="rect">
              <a:avLst/>
            </a:prstGeom>
          </p:spPr>
        </p:pic>
        <p:pic>
          <p:nvPicPr>
            <p:cNvPr id="15" name="Picture 14"/>
            <p:cNvPicPr>
              <a:picLocks noChangeAspect="1"/>
            </p:cNvPicPr>
            <p:nvPr/>
          </p:nvPicPr>
          <p:blipFill>
            <a:blip r:embed="rId5"/>
            <a:stretch>
              <a:fillRect/>
            </a:stretch>
          </p:blipFill>
          <p:spPr>
            <a:xfrm>
              <a:off x="5695" y="3763"/>
              <a:ext cx="2866" cy="357"/>
            </a:xfrm>
            <a:prstGeom prst="rect">
              <a:avLst/>
            </a:prstGeom>
          </p:spPr>
        </p:pic>
        <p:pic>
          <p:nvPicPr>
            <p:cNvPr id="27" name="Picture 26"/>
            <p:cNvPicPr>
              <a:picLocks noChangeAspect="1"/>
            </p:cNvPicPr>
            <p:nvPr/>
          </p:nvPicPr>
          <p:blipFill>
            <a:blip r:embed="rId6"/>
            <a:stretch>
              <a:fillRect/>
            </a:stretch>
          </p:blipFill>
          <p:spPr>
            <a:xfrm>
              <a:off x="8665" y="3365"/>
              <a:ext cx="1296" cy="346"/>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实战</a:t>
            </a:r>
            <a:endParaRPr lang="en-US" altLang="en-US"/>
          </a:p>
        </p:txBody>
      </p:sp>
      <p:sp>
        <p:nvSpPr>
          <p:cNvPr id="3" name="Content Placeholder 2"/>
          <p:cNvSpPr>
            <a:spLocks noGrp="1"/>
          </p:cNvSpPr>
          <p:nvPr>
            <p:ph idx="1"/>
          </p:nvPr>
        </p:nvSpPr>
        <p:spPr/>
        <p:txBody>
          <a:bodyPr/>
          <a:p>
            <a:endParaRPr lang="en-US" sz="800">
              <a:solidFill>
                <a:srgbClr val="FF0000"/>
              </a:solidFill>
              <a:sym typeface="+mn-ea"/>
            </a:endParaRPr>
          </a:p>
        </p:txBody>
      </p:sp>
      <p:pic>
        <p:nvPicPr>
          <p:cNvPr id="4" name="Picture 3"/>
          <p:cNvPicPr>
            <a:picLocks noChangeAspect="1"/>
          </p:cNvPicPr>
          <p:nvPr/>
        </p:nvPicPr>
        <p:blipFill>
          <a:blip r:embed="rId1"/>
          <a:stretch>
            <a:fillRect/>
          </a:stretch>
        </p:blipFill>
        <p:spPr>
          <a:xfrm>
            <a:off x="1230630" y="2305050"/>
            <a:ext cx="4439920" cy="1610995"/>
          </a:xfrm>
          <a:prstGeom prst="rect">
            <a:avLst/>
          </a:prstGeom>
        </p:spPr>
      </p:pic>
      <p:sp>
        <p:nvSpPr>
          <p:cNvPr id="5" name="Text Box 4"/>
          <p:cNvSpPr txBox="1"/>
          <p:nvPr/>
        </p:nvSpPr>
        <p:spPr>
          <a:xfrm>
            <a:off x="1145540" y="2091055"/>
            <a:ext cx="843280" cy="213995"/>
          </a:xfrm>
          <a:prstGeom prst="rect">
            <a:avLst/>
          </a:prstGeom>
          <a:noFill/>
        </p:spPr>
        <p:txBody>
          <a:bodyPr wrap="square" rtlCol="0">
            <a:spAutoFit/>
          </a:bodyPr>
          <a:p>
            <a:r>
              <a:rPr lang="en-US" sz="800">
                <a:solidFill>
                  <a:srgbClr val="FF0000"/>
                </a:solidFill>
              </a:rPr>
              <a:t>KF.predict() </a:t>
            </a:r>
            <a:endParaRPr lang="en-US" sz="800">
              <a:solidFill>
                <a:srgbClr val="FF0000"/>
              </a:solidFill>
            </a:endParaRPr>
          </a:p>
        </p:txBody>
      </p:sp>
      <p:sp>
        <p:nvSpPr>
          <p:cNvPr id="6" name="Text Box 5"/>
          <p:cNvSpPr txBox="1"/>
          <p:nvPr/>
        </p:nvSpPr>
        <p:spPr>
          <a:xfrm>
            <a:off x="2684145" y="2152650"/>
            <a:ext cx="843280"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statePost</a:t>
            </a:r>
            <a:endParaRPr lang="en-US" sz="800">
              <a:solidFill>
                <a:srgbClr val="FF0000"/>
              </a:solidFill>
            </a:endParaRPr>
          </a:p>
        </p:txBody>
      </p:sp>
      <p:sp>
        <p:nvSpPr>
          <p:cNvPr id="7" name="Text Box 6"/>
          <p:cNvSpPr txBox="1"/>
          <p:nvPr/>
        </p:nvSpPr>
        <p:spPr>
          <a:xfrm>
            <a:off x="1899920" y="1967865"/>
            <a:ext cx="1177290"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transitionMatrix</a:t>
            </a:r>
            <a:endParaRPr lang="en-US" sz="800">
              <a:solidFill>
                <a:srgbClr val="FF0000"/>
              </a:solidFill>
            </a:endParaRPr>
          </a:p>
        </p:txBody>
      </p:sp>
      <p:sp>
        <p:nvSpPr>
          <p:cNvPr id="8" name="Text Box 7"/>
          <p:cNvSpPr txBox="1"/>
          <p:nvPr/>
        </p:nvSpPr>
        <p:spPr>
          <a:xfrm>
            <a:off x="3154045" y="1967865"/>
            <a:ext cx="1089025"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controlMatrix</a:t>
            </a:r>
            <a:endParaRPr lang="en-US" sz="800">
              <a:solidFill>
                <a:srgbClr val="FF0000"/>
              </a:solidFill>
            </a:endParaRPr>
          </a:p>
        </p:txBody>
      </p:sp>
      <p:sp>
        <p:nvSpPr>
          <p:cNvPr id="9" name="Text Box 8"/>
          <p:cNvSpPr txBox="1"/>
          <p:nvPr/>
        </p:nvSpPr>
        <p:spPr>
          <a:xfrm>
            <a:off x="1145540" y="2528570"/>
            <a:ext cx="970280"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errorCovPre </a:t>
            </a:r>
            <a:r>
              <a:rPr lang="en-US" sz="800">
                <a:solidFill>
                  <a:srgbClr val="FF0000"/>
                </a:solidFill>
              </a:rPr>
              <a:t> </a:t>
            </a:r>
            <a:endParaRPr lang="en-US" sz="800">
              <a:solidFill>
                <a:srgbClr val="FF0000"/>
              </a:solidFill>
            </a:endParaRPr>
          </a:p>
        </p:txBody>
      </p:sp>
      <p:sp>
        <p:nvSpPr>
          <p:cNvPr id="10" name="Text Box 9"/>
          <p:cNvSpPr txBox="1"/>
          <p:nvPr/>
        </p:nvSpPr>
        <p:spPr>
          <a:xfrm>
            <a:off x="2450465" y="2528570"/>
            <a:ext cx="1076960"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errorCovP</a:t>
            </a:r>
            <a:r>
              <a:rPr lang="en-US" altLang="en-US" sz="800">
                <a:solidFill>
                  <a:srgbClr val="FF0000"/>
                </a:solidFill>
                <a:sym typeface="+mn-ea"/>
              </a:rPr>
              <a:t>ost</a:t>
            </a:r>
            <a:r>
              <a:rPr lang="en-US" sz="800">
                <a:solidFill>
                  <a:srgbClr val="FF0000"/>
                </a:solidFill>
                <a:sym typeface="+mn-ea"/>
              </a:rPr>
              <a:t> </a:t>
            </a:r>
            <a:r>
              <a:rPr lang="en-US" sz="800">
                <a:solidFill>
                  <a:srgbClr val="FF0000"/>
                </a:solidFill>
              </a:rPr>
              <a:t> </a:t>
            </a:r>
            <a:endParaRPr lang="en-US" sz="800">
              <a:solidFill>
                <a:srgbClr val="FF0000"/>
              </a:solidFill>
            </a:endParaRPr>
          </a:p>
        </p:txBody>
      </p:sp>
      <p:sp>
        <p:nvSpPr>
          <p:cNvPr id="11" name="Text Box 10"/>
          <p:cNvSpPr txBox="1"/>
          <p:nvPr/>
        </p:nvSpPr>
        <p:spPr>
          <a:xfrm>
            <a:off x="3648075" y="2528570"/>
            <a:ext cx="1343025"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processNoiseCov</a:t>
            </a:r>
            <a:r>
              <a:rPr lang="en-US" sz="800">
                <a:solidFill>
                  <a:srgbClr val="FF0000"/>
                </a:solidFill>
              </a:rPr>
              <a:t> </a:t>
            </a:r>
            <a:endParaRPr lang="en-US" sz="800">
              <a:solidFill>
                <a:srgbClr val="FF0000"/>
              </a:solidFill>
            </a:endParaRPr>
          </a:p>
        </p:txBody>
      </p:sp>
      <p:sp>
        <p:nvSpPr>
          <p:cNvPr id="12" name="Text Box 11"/>
          <p:cNvSpPr txBox="1"/>
          <p:nvPr/>
        </p:nvSpPr>
        <p:spPr>
          <a:xfrm>
            <a:off x="1230630" y="2858135"/>
            <a:ext cx="584200"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gain</a:t>
            </a:r>
            <a:endParaRPr lang="en-US" sz="800">
              <a:solidFill>
                <a:srgbClr val="FF0000"/>
              </a:solidFill>
            </a:endParaRPr>
          </a:p>
        </p:txBody>
      </p:sp>
      <p:sp>
        <p:nvSpPr>
          <p:cNvPr id="13" name="Text Box 12"/>
          <p:cNvSpPr txBox="1"/>
          <p:nvPr/>
        </p:nvSpPr>
        <p:spPr>
          <a:xfrm>
            <a:off x="2450465" y="2858135"/>
            <a:ext cx="1426210"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measurementMatrix</a:t>
            </a:r>
            <a:endParaRPr lang="en-US" sz="800">
              <a:solidFill>
                <a:srgbClr val="FF0000"/>
              </a:solidFill>
            </a:endParaRPr>
          </a:p>
        </p:txBody>
      </p:sp>
      <p:sp>
        <p:nvSpPr>
          <p:cNvPr id="14" name="Text Box 13"/>
          <p:cNvSpPr txBox="1"/>
          <p:nvPr/>
        </p:nvSpPr>
        <p:spPr>
          <a:xfrm>
            <a:off x="4244340" y="2858135"/>
            <a:ext cx="1692275"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measurementNoiseCov</a:t>
            </a:r>
            <a:endParaRPr lang="en-US" sz="800">
              <a:solidFill>
                <a:srgbClr val="FF0000"/>
              </a:solidFill>
            </a:endParaRPr>
          </a:p>
        </p:txBody>
      </p:sp>
      <p:sp>
        <p:nvSpPr>
          <p:cNvPr id="15" name="Text Box 14"/>
          <p:cNvSpPr txBox="1"/>
          <p:nvPr/>
        </p:nvSpPr>
        <p:spPr>
          <a:xfrm>
            <a:off x="1145540" y="3168650"/>
            <a:ext cx="932180"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statePost</a:t>
            </a:r>
            <a:endParaRPr lang="en-US" sz="800">
              <a:solidFill>
                <a:srgbClr val="FF0000"/>
              </a:solidFill>
            </a:endParaRPr>
          </a:p>
        </p:txBody>
      </p:sp>
      <p:sp>
        <p:nvSpPr>
          <p:cNvPr id="16" name="Text Box 15"/>
          <p:cNvSpPr txBox="1"/>
          <p:nvPr/>
        </p:nvSpPr>
        <p:spPr>
          <a:xfrm>
            <a:off x="1164590" y="3491865"/>
            <a:ext cx="1077595" cy="213995"/>
          </a:xfrm>
          <a:prstGeom prst="rect">
            <a:avLst/>
          </a:prstGeom>
          <a:noFill/>
        </p:spPr>
        <p:txBody>
          <a:bodyPr wrap="square" rtlCol="0">
            <a:spAutoFit/>
          </a:bodyPr>
          <a:p>
            <a:r>
              <a:rPr lang="en-US" sz="800">
                <a:solidFill>
                  <a:srgbClr val="FF0000"/>
                </a:solidFill>
              </a:rPr>
              <a:t>KF.</a:t>
            </a:r>
            <a:r>
              <a:rPr lang="en-US" sz="800">
                <a:solidFill>
                  <a:srgbClr val="FF0000"/>
                </a:solidFill>
                <a:sym typeface="+mn-ea"/>
              </a:rPr>
              <a:t>errorCovPost</a:t>
            </a:r>
            <a:endParaRPr lang="en-US" sz="8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Particle </a:t>
            </a:r>
            <a:r>
              <a:rPr lang="en-US">
                <a:sym typeface="+mn-ea"/>
              </a:rPr>
              <a:t>Filter</a:t>
            </a:r>
            <a:endParaRPr lang="en-US"/>
          </a:p>
        </p:txBody>
      </p:sp>
      <p:sp>
        <p:nvSpPr>
          <p:cNvPr id="3" name="Content Placeholder 2"/>
          <p:cNvSpPr>
            <a:spLocks noGrp="1"/>
          </p:cNvSpPr>
          <p:nvPr>
            <p:ph idx="1"/>
          </p:nvPr>
        </p:nvSpPr>
        <p:spPr/>
        <p:txBody>
          <a:bodyPr/>
          <a:p>
            <a:r>
              <a:rPr lang="en-US" altLang="en-US" sz="1200"/>
              <a:t>一个形象的比喻：放一群警犬去寻找犯人</a:t>
            </a:r>
            <a:endParaRPr lang="en-US" sz="1200"/>
          </a:p>
          <a:p>
            <a:r>
              <a:rPr lang="en-US" altLang="en-US" sz="1200"/>
              <a:t>step1: 让狗熟悉犯人的气味：对目标建模（例如颜色直方图）得到目标特征表达</a:t>
            </a:r>
            <a:endParaRPr lang="en-US" altLang="en-US" sz="1200"/>
          </a:p>
          <a:p>
            <a:r>
              <a:rPr lang="en-US" altLang="en-US" sz="1200"/>
              <a:t>step2: 均匀分布几只狗的初始位置（开始时不知道犯人的大概位置）让他们通过附近的气味判断是否有犯人的踪迹：</a:t>
            </a:r>
            <a:r>
              <a:rPr lang="en-US" altLang="en-US" sz="1200">
                <a:sym typeface="+mn-ea"/>
              </a:rPr>
              <a:t>按照均匀分布撒下一些“粒子”，提取“粒子”附近的特征，通过某种形似读度量确定“粒子”与目标的匹配程度</a:t>
            </a:r>
            <a:endParaRPr lang="en-US" altLang="en-US" sz="1200">
              <a:sym typeface="+mn-ea"/>
            </a:endParaRPr>
          </a:p>
          <a:p>
            <a:r>
              <a:rPr lang="en-US" altLang="en-US" sz="1200">
                <a:sym typeface="+mn-ea"/>
              </a:rPr>
              <a:t>step3: 有些狗发现了犯人的踪迹，有些没有发现。那就把没有发现踪迹的那些狗放置到发现踪迹的位置附近继续进行搜索。按照高斯分布在可疑点附近撒下更多粒子，提取特征，判断与目标的匹配度。确保更大概率跟踪上目标。</a:t>
            </a:r>
            <a:endParaRPr lang="en-US" sz="1200"/>
          </a:p>
          <a:p>
            <a:r>
              <a:rPr lang="en-US" altLang="en-US" sz="1050"/>
              <a:t>step4: 重复step3</a:t>
            </a:r>
            <a:endParaRPr lang="en-US" altLang="en-US" sz="1050"/>
          </a:p>
          <a:p>
            <a:endParaRPr lang="en-US" altLang="en-US" sz="10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ltLang="en-US" dirty="0" smtClean="0">
                <a:sym typeface="+mn-ea"/>
              </a:rPr>
              <a:t>动态环境感知与Tracking</a:t>
            </a:r>
            <a:endParaRPr lang="en-US"/>
          </a:p>
        </p:txBody>
      </p:sp>
      <p:sp>
        <p:nvSpPr>
          <p:cNvPr id="5" name="Subtitle 4"/>
          <p:cNvSpPr>
            <a:spLocks noGrp="1"/>
          </p:cNvSpPr>
          <p:nvPr>
            <p:ph type="subTitle" idx="1"/>
          </p:nvPr>
        </p:nvSpPr>
        <p:spPr/>
        <p:txBody>
          <a:bodyPr/>
          <a:p>
            <a:r>
              <a:rPr lang="en-US" altLang="en-US">
                <a:sym typeface="+mn-ea"/>
              </a:rPr>
              <a:t>单目标跟踪算法-鉴别式模型</a:t>
            </a:r>
            <a:endParaRPr lang="en-US" altLang="en-US">
              <a:sym typeface="+mn-ea"/>
            </a:endParaRPr>
          </a:p>
        </p:txBody>
      </p:sp>
      <p:sp>
        <p:nvSpPr>
          <p:cNvPr id="6" name="Text Box 5"/>
          <p:cNvSpPr txBox="1"/>
          <p:nvPr userDrawn="1"/>
        </p:nvSpPr>
        <p:spPr>
          <a:xfrm>
            <a:off x="778510" y="-16510"/>
            <a:ext cx="1812290" cy="306705"/>
          </a:xfrm>
          <a:prstGeom prst="rect">
            <a:avLst/>
          </a:prstGeom>
          <a:noFill/>
        </p:spPr>
        <p:txBody>
          <a:bodyPr wrap="square" rtlCol="0">
            <a:spAutoFit/>
          </a:bodyPr>
          <a:p>
            <a:r>
              <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rPr>
              <a:t>无人驾驶实战</a:t>
            </a:r>
            <a:endPar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鉴别式模型</a:t>
            </a:r>
            <a:endParaRPr lang="en-US"/>
          </a:p>
        </p:txBody>
      </p:sp>
      <p:sp>
        <p:nvSpPr>
          <p:cNvPr id="3" name="Content Placeholder 2"/>
          <p:cNvSpPr>
            <a:spLocks noGrp="1"/>
          </p:cNvSpPr>
          <p:nvPr>
            <p:ph idx="1"/>
          </p:nvPr>
        </p:nvSpPr>
        <p:spPr/>
        <p:txBody>
          <a:bodyPr/>
          <a:p>
            <a:r>
              <a:rPr lang="en-US" sz="1400"/>
              <a:t>运动模型：一般在上一帧位置附近生成几个候选框</a:t>
            </a:r>
            <a:endParaRPr lang="en-US" sz="1400"/>
          </a:p>
          <a:p>
            <a:r>
              <a:rPr lang="en-US" sz="1400"/>
              <a:t>外观模型：利用分类器计算候选框得分（“物体” or “背景”），判断候选框是否是预测位置   </a:t>
            </a:r>
            <a:endParaRPr lang="en-US" sz="1400"/>
          </a:p>
          <a:p>
            <a:endParaRPr lang="en-US" sz="1400"/>
          </a:p>
          <a:p>
            <a:r>
              <a:rPr lang="en-US" sz="1400"/>
              <a:t>跟检测的思路几乎一样（候选框+分类）</a:t>
            </a:r>
            <a:endParaRPr lang="en-US" sz="1400"/>
          </a:p>
          <a:p>
            <a:r>
              <a:rPr lang="en-US" sz="1400"/>
              <a:t>鉴别式跟踪方法更能适应跟踪过程中的复杂变化，利用检测来做跟踪（Tracking By Detection）逐渐成为主流</a:t>
            </a:r>
            <a:endParaRPr 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BOOSTING </a:t>
            </a:r>
            <a:r>
              <a:rPr lang="en-US" altLang="en-US">
                <a:sym typeface="+mn-ea"/>
              </a:rPr>
              <a:t>/</a:t>
            </a:r>
            <a:r>
              <a:rPr lang="en-US">
                <a:sym typeface="+mn-ea"/>
              </a:rPr>
              <a:t> MIL </a:t>
            </a:r>
            <a:r>
              <a:rPr lang="en-US" altLang="en-US">
                <a:sym typeface="+mn-ea"/>
              </a:rPr>
              <a:t>/</a:t>
            </a:r>
            <a:r>
              <a:rPr lang="en-US">
                <a:sym typeface="+mn-ea"/>
              </a:rPr>
              <a:t> MEDIANFLOW</a:t>
            </a:r>
            <a:endParaRPr lang="en-US" altLang="en-US">
              <a:sym typeface="+mn-ea"/>
            </a:endParaRPr>
          </a:p>
        </p:txBody>
      </p:sp>
      <p:sp>
        <p:nvSpPr>
          <p:cNvPr id="3" name="Content Placeholder 2"/>
          <p:cNvSpPr>
            <a:spLocks noGrp="1"/>
          </p:cNvSpPr>
          <p:nvPr>
            <p:ph idx="1"/>
          </p:nvPr>
        </p:nvSpPr>
        <p:spPr>
          <a:xfrm>
            <a:off x="419100" y="769620"/>
            <a:ext cx="8229600" cy="3394472"/>
          </a:xfrm>
        </p:spPr>
        <p:txBody>
          <a:bodyPr/>
          <a:p>
            <a:r>
              <a:rPr lang="en-US" sz="1400"/>
              <a:t>BOOSTING </a:t>
            </a:r>
            <a:endParaRPr lang="en-US" sz="1400"/>
          </a:p>
          <a:p>
            <a:pPr lvl="1"/>
            <a:r>
              <a:rPr lang="en-US" sz="1225"/>
              <a:t>运动模型：</a:t>
            </a:r>
            <a:endParaRPr lang="en-US" sz="1225"/>
          </a:p>
          <a:p>
            <a:pPr lvl="1"/>
            <a:r>
              <a:rPr lang="en-US" sz="1225"/>
              <a:t>外观模型： onlie版本的AdaBoost，正样本：初始框  负样本： 正样本之外许多图片块</a:t>
            </a:r>
            <a:endParaRPr lang="en-US" sz="1225"/>
          </a:p>
          <a:p>
            <a:pPr lvl="1"/>
            <a:r>
              <a:rPr lang="en-US" sz="1225"/>
              <a:t>原理：在新图像中“之前框位置”附近的每一个位置计算分类得分。取得分最高的做为新的位置。 新位置的框再次作为正样本训练分类器（每一帧都如此）</a:t>
            </a:r>
            <a:endParaRPr lang="en-US" sz="1225"/>
          </a:p>
          <a:p>
            <a:pPr lvl="1"/>
            <a:r>
              <a:rPr lang="en-US" sz="1225"/>
              <a:t>特点：算法比较老，效果一般，跟踪失败不可知</a:t>
            </a:r>
            <a:endParaRPr lang="en-US" sz="1225"/>
          </a:p>
          <a:p>
            <a:r>
              <a:rPr lang="en-US" sz="1400"/>
              <a:t>MIL</a:t>
            </a:r>
            <a:endParaRPr lang="en-US" sz="1400"/>
          </a:p>
          <a:p>
            <a:pPr lvl="1"/>
            <a:r>
              <a:rPr lang="en-US" sz="1225"/>
              <a:t>运动模型：</a:t>
            </a:r>
            <a:endParaRPr lang="en-US" sz="1225"/>
          </a:p>
          <a:p>
            <a:pPr lvl="1"/>
            <a:r>
              <a:rPr lang="en-US" sz="1225"/>
              <a:t>外观模型： 改进正样本选择：</a:t>
            </a:r>
            <a:endParaRPr lang="en-US" sz="1225"/>
          </a:p>
          <a:p>
            <a:pPr lvl="2"/>
            <a:r>
              <a:rPr lang="en-US" sz="1050"/>
              <a:t>物体框+框周围的小区域生成的框</a:t>
            </a:r>
            <a:endParaRPr lang="en-US" sz="1050"/>
          </a:p>
          <a:p>
            <a:pPr lvl="2"/>
            <a:r>
              <a:rPr lang="en-US" sz="1050"/>
              <a:t>大多数正样本框内物体不居中（包括新位置框)，正负样本包（“bags”) 只需要正样本包里有一个居中的正样本即可</a:t>
            </a:r>
            <a:endParaRPr lang="en-US" sz="1050"/>
          </a:p>
          <a:p>
            <a:pPr lvl="1"/>
            <a:r>
              <a:rPr lang="en-US" sz="1225"/>
              <a:t>原理：在新图像中“之前框位置”附近的每一个位置计算分类得分。取得分最高的做为新位置。 新位置+周围生成的框再次作为正样本训练分类器（每一帧都如此）</a:t>
            </a:r>
            <a:endParaRPr lang="en-US" sz="1225"/>
          </a:p>
          <a:p>
            <a:pPr lvl="1"/>
            <a:r>
              <a:rPr lang="en-US" sz="1225"/>
              <a:t>特点：效果很好，部分遮挡的情况下表现也不错，相比BOOSTING偏移没有那么大</a:t>
            </a:r>
            <a:r>
              <a:rPr lang="en-US" altLang="en-US" sz="1225"/>
              <a:t>，</a:t>
            </a:r>
            <a:r>
              <a:rPr lang="en-US" sz="1225"/>
              <a:t>跟踪失败不可知, 全遮挡不行</a:t>
            </a:r>
            <a:endParaRPr lang="en-US" sz="1225"/>
          </a:p>
          <a:p>
            <a:pPr lvl="0"/>
            <a:r>
              <a:rPr lang="en-US" sz="1400"/>
              <a:t>MEDIANFLOW</a:t>
            </a:r>
            <a:endParaRPr lang="en-US" sz="1400"/>
          </a:p>
          <a:p>
            <a:pPr lvl="1"/>
            <a:r>
              <a:rPr lang="en-US" sz="1225"/>
              <a:t>运动模型：</a:t>
            </a:r>
            <a:endParaRPr lang="en-US" sz="1225"/>
          </a:p>
          <a:p>
            <a:pPr lvl="1"/>
            <a:r>
              <a:rPr lang="en-US" sz="1225"/>
              <a:t>外观模型：</a:t>
            </a:r>
            <a:endParaRPr lang="en-US" sz="1225"/>
          </a:p>
          <a:p>
            <a:pPr lvl="1"/>
            <a:r>
              <a:rPr lang="en-US" sz="1225"/>
              <a:t>原理：前后向都进行跟踪，最小化两段轨迹的误差</a:t>
            </a:r>
            <a:endParaRPr lang="en-US" sz="1225"/>
          </a:p>
          <a:p>
            <a:pPr lvl="1"/>
            <a:r>
              <a:rPr lang="en-US" sz="1225"/>
              <a:t>特点：可靠的反馈跟踪丢失，可靠的轨迹， 适用于小幅运动无遮挡场景，大幅运动容易跟踪失败</a:t>
            </a:r>
            <a:endParaRPr lang="en-US" sz="1225"/>
          </a:p>
          <a:p>
            <a:pPr lvl="0"/>
            <a:endParaRPr 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TLD </a:t>
            </a:r>
            <a:endParaRPr lang="en-US"/>
          </a:p>
        </p:txBody>
      </p:sp>
      <p:sp>
        <p:nvSpPr>
          <p:cNvPr id="3" name="Content Placeholder 2"/>
          <p:cNvSpPr>
            <a:spLocks noGrp="1"/>
          </p:cNvSpPr>
          <p:nvPr>
            <p:ph idx="1"/>
          </p:nvPr>
        </p:nvSpPr>
        <p:spPr/>
        <p:txBody>
          <a:bodyPr/>
          <a:p>
            <a:r>
              <a:rPr lang="en-US" sz="1400"/>
              <a:t>TLD （Tracking-Learning-Detection)</a:t>
            </a:r>
            <a:endParaRPr lang="en-US" sz="1400"/>
          </a:p>
          <a:p>
            <a:pPr lvl="1"/>
            <a:r>
              <a:rPr lang="en-US" sz="1225"/>
              <a:t>运动模型：</a:t>
            </a:r>
            <a:endParaRPr lang="en-US" sz="1225"/>
          </a:p>
          <a:p>
            <a:pPr lvl="1"/>
            <a:r>
              <a:rPr lang="en-US" sz="1225"/>
              <a:t>外观模型：</a:t>
            </a:r>
            <a:endParaRPr lang="en-US" sz="1225"/>
          </a:p>
          <a:p>
            <a:pPr lvl="1"/>
            <a:r>
              <a:rPr lang="en-US" sz="1225"/>
              <a:t>原理：</a:t>
            </a:r>
            <a:endParaRPr lang="en-US" sz="1225"/>
          </a:p>
          <a:p>
            <a:pPr lvl="2"/>
            <a:r>
              <a:rPr lang="en-US" sz="1050"/>
              <a:t>跟踪器：帧间跟踪物体，用经典的方法跟踪目标，论文中采用基于光流的特征点统计方法确定目标在下一帧的跟踪位置</a:t>
            </a:r>
            <a:endParaRPr lang="en-US" sz="1050"/>
          </a:p>
          <a:p>
            <a:pPr lvl="2"/>
            <a:r>
              <a:rPr lang="en-US" sz="1050"/>
              <a:t>检测器：检测所有出现过的物体</a:t>
            </a:r>
            <a:r>
              <a:rPr lang="en-US" altLang="en-US" sz="1050"/>
              <a:t>，</a:t>
            </a:r>
            <a:r>
              <a:rPr lang="en-US" sz="1050"/>
              <a:t>并与跟踪结果综合得到最终的输出结果</a:t>
            </a:r>
            <a:endParaRPr lang="en-US" sz="1050"/>
          </a:p>
          <a:p>
            <a:pPr lvl="2"/>
            <a:r>
              <a:rPr lang="en-US" sz="1050"/>
              <a:t>学习器：评估检测器的错误并更新检测器防止再次出现类似错误。确定目标的最佳位置之后，学习模块（Learning）负责对跟踪器和检测器进行修正(在目标的周围选取更多的正负样本在线更新检测器的模型)</a:t>
            </a:r>
            <a:endParaRPr lang="en-US" sz="1050"/>
          </a:p>
          <a:p>
            <a:pPr lvl="1"/>
            <a:r>
              <a:rPr lang="en-US" sz="1225"/>
              <a:t>特点：适用于尺度变化大的物体，运动物体，多帧被挡住，遮挡较多（例如被另外一个物体完全挡住）过多错误的正样本导致它几乎不可用（容易跟踪非目标物体）</a:t>
            </a:r>
            <a:endParaRPr lang="en-US" sz="1225"/>
          </a:p>
        </p:txBody>
      </p:sp>
      <p:pic>
        <p:nvPicPr>
          <p:cNvPr id="104" name="Google Shape;104;p21"/>
          <p:cNvPicPr preferRelativeResize="0"/>
          <p:nvPr/>
        </p:nvPicPr>
        <p:blipFill>
          <a:blip r:embed="rId1"/>
          <a:stretch>
            <a:fillRect/>
          </a:stretch>
        </p:blipFill>
        <p:spPr>
          <a:xfrm>
            <a:off x="5793726" y="3395710"/>
            <a:ext cx="3108475" cy="161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l"/>
            <a:r>
              <a:rPr lang="en-US" altLang="en-US"/>
              <a:t>Content</a:t>
            </a:r>
            <a:endParaRPr lang="en-US" altLang="en-US"/>
          </a:p>
        </p:txBody>
      </p:sp>
      <p:sp>
        <p:nvSpPr>
          <p:cNvPr id="4" name="Content Placeholder 3"/>
          <p:cNvSpPr>
            <a:spLocks noGrp="1"/>
          </p:cNvSpPr>
          <p:nvPr>
            <p:ph idx="1"/>
          </p:nvPr>
        </p:nvSpPr>
        <p:spPr/>
        <p:txBody>
          <a:bodyPr/>
          <a:p>
            <a:r>
              <a:rPr lang="en-US" altLang="en-US" sz="1400"/>
              <a:t>跟踪算法简介</a:t>
            </a:r>
            <a:endParaRPr lang="en-US" altLang="en-US" sz="1400"/>
          </a:p>
          <a:p>
            <a:r>
              <a:rPr lang="en-US" altLang="en-US" sz="1400"/>
              <a:t>单目标跟踪算法</a:t>
            </a:r>
            <a:endParaRPr lang="en-US" altLang="en-US" sz="1400"/>
          </a:p>
          <a:p>
            <a:pPr lvl="1"/>
            <a:r>
              <a:rPr lang="en-US" altLang="en-US" sz="1225"/>
              <a:t>简介</a:t>
            </a:r>
            <a:endParaRPr lang="en-US" altLang="en-US" sz="1225"/>
          </a:p>
          <a:p>
            <a:pPr lvl="1"/>
            <a:r>
              <a:rPr lang="en-US" altLang="en-US" sz="1225"/>
              <a:t>产生式</a:t>
            </a:r>
            <a:endParaRPr lang="en-US" altLang="en-US" sz="1225"/>
          </a:p>
          <a:p>
            <a:pPr lvl="1"/>
            <a:r>
              <a:rPr lang="en-US" altLang="en-US" sz="1225"/>
              <a:t>鉴别式</a:t>
            </a:r>
            <a:endParaRPr lang="en-US" altLang="en-US" sz="1225"/>
          </a:p>
          <a:p>
            <a:pPr lvl="1"/>
            <a:r>
              <a:rPr lang="en-US" altLang="en-US" sz="1225"/>
              <a:t>基于相关滤波</a:t>
            </a:r>
            <a:endParaRPr lang="en-US" altLang="en-US" sz="1225"/>
          </a:p>
          <a:p>
            <a:pPr lvl="1"/>
            <a:r>
              <a:rPr lang="en-US" altLang="en-US" sz="1225"/>
              <a:t>基于深度学习</a:t>
            </a:r>
            <a:endParaRPr lang="en-US" altLang="en-US" sz="1070"/>
          </a:p>
          <a:p>
            <a:r>
              <a:rPr lang="en-US" altLang="en-US" sz="1400"/>
              <a:t>多目标跟踪算法</a:t>
            </a:r>
            <a:endParaRPr lang="en-US" altLang="en-US" sz="1400"/>
          </a:p>
          <a:p>
            <a:endParaRPr lang="en-US" altLang="en-US" sz="1400"/>
          </a:p>
          <a:p>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实战</a:t>
            </a:r>
            <a:endParaRPr lang="en-US" altLang="en-US"/>
          </a:p>
        </p:txBody>
      </p:sp>
      <p:sp>
        <p:nvSpPr>
          <p:cNvPr id="3" name="Content Placeholder 2"/>
          <p:cNvSpPr>
            <a:spLocks noGrp="1"/>
          </p:cNvSpPr>
          <p:nvPr>
            <p:ph idx="1"/>
          </p:nvPr>
        </p:nvSpPr>
        <p:spPr/>
        <p:txBody>
          <a:bodyPr/>
          <a:p>
            <a:r>
              <a:rPr lang="en-US" altLang="en-US" sz="2000"/>
              <a:t>OPENCV API</a:t>
            </a:r>
            <a:endParaRPr lang="en-US" altLang="en-US" sz="2000"/>
          </a:p>
          <a:p>
            <a:r>
              <a:rPr lang="en-US" altLang="en-US" sz="2000"/>
              <a:t>code:https://github.com/andylei77/learnopencv/tree/master/tracking</a:t>
            </a:r>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ltLang="en-US" dirty="0" smtClean="0">
                <a:sym typeface="+mn-ea"/>
              </a:rPr>
              <a:t>动态环境感知与Tracking</a:t>
            </a:r>
            <a:endParaRPr lang="en-US"/>
          </a:p>
        </p:txBody>
      </p:sp>
      <p:sp>
        <p:nvSpPr>
          <p:cNvPr id="5" name="Subtitle 4"/>
          <p:cNvSpPr>
            <a:spLocks noGrp="1"/>
          </p:cNvSpPr>
          <p:nvPr>
            <p:ph type="subTitle" idx="1"/>
          </p:nvPr>
        </p:nvSpPr>
        <p:spPr/>
        <p:txBody>
          <a:bodyPr/>
          <a:p>
            <a:r>
              <a:rPr lang="en-US" altLang="en-US">
                <a:sym typeface="+mn-ea"/>
              </a:rPr>
              <a:t>单目标跟踪算法-基于相关滤波的跟踪算法</a:t>
            </a:r>
            <a:endParaRPr lang="en-US" altLang="en-US">
              <a:sym typeface="+mn-ea"/>
            </a:endParaRPr>
          </a:p>
        </p:txBody>
      </p:sp>
      <p:sp>
        <p:nvSpPr>
          <p:cNvPr id="6" name="Text Box 5"/>
          <p:cNvSpPr txBox="1"/>
          <p:nvPr userDrawn="1"/>
        </p:nvSpPr>
        <p:spPr>
          <a:xfrm>
            <a:off x="778510" y="-16510"/>
            <a:ext cx="1812290" cy="306705"/>
          </a:xfrm>
          <a:prstGeom prst="rect">
            <a:avLst/>
          </a:prstGeom>
          <a:noFill/>
        </p:spPr>
        <p:txBody>
          <a:bodyPr wrap="square" rtlCol="0">
            <a:spAutoFit/>
          </a:bodyPr>
          <a:p>
            <a:r>
              <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rPr>
              <a:t>无人驾驶实战</a:t>
            </a:r>
            <a:endPar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基于</a:t>
            </a:r>
            <a:r>
              <a:rPr lang="en-US">
                <a:sym typeface="+mn-ea"/>
              </a:rPr>
              <a:t>相关滤波的跟踪算法</a:t>
            </a:r>
            <a:endParaRPr lang="en-US"/>
          </a:p>
        </p:txBody>
      </p:sp>
      <p:sp>
        <p:nvSpPr>
          <p:cNvPr id="3" name="Content Placeholder 2"/>
          <p:cNvSpPr>
            <a:spLocks noGrp="1"/>
          </p:cNvSpPr>
          <p:nvPr>
            <p:ph idx="1"/>
          </p:nvPr>
        </p:nvSpPr>
        <p:spPr/>
        <p:txBody>
          <a:bodyPr/>
          <a:p>
            <a:r>
              <a:rPr lang="en-US" sz="1400"/>
              <a:t>始于2012 年 P.Martins 提出的 CSK 方法，从数学上完美解决密集采样与分类器学习问题</a:t>
            </a:r>
            <a:endParaRPr lang="en-US" sz="1400"/>
          </a:p>
          <a:p>
            <a:pPr lvl="1"/>
            <a:r>
              <a:rPr lang="en-US" sz="1225"/>
              <a:t>密集采样的过程可以通过循环矩阵来实现</a:t>
            </a:r>
            <a:endParaRPr lang="en-US" sz="1225"/>
          </a:p>
          <a:p>
            <a:pPr lvl="1"/>
            <a:r>
              <a:rPr lang="en-US" sz="1225"/>
              <a:t>分类器的学习过程可以用快速傅立叶变换转化成频域内的计算，不受 SVM 或 Boost 等学习方法的限制。无论是用线性分类还是核分类，整个学习过程十分高效</a:t>
            </a:r>
            <a:endParaRPr lang="en-US" sz="1225"/>
          </a:p>
          <a:p>
            <a:r>
              <a:rPr lang="en-US" sz="1400"/>
              <a:t>优点：实时性</a:t>
            </a:r>
            <a:endParaRPr lang="en-US" sz="1400"/>
          </a:p>
          <a:p>
            <a:r>
              <a:rPr lang="en-US" sz="1400"/>
              <a:t>缺点：目标的快速移动，形状变化大导致更多背景被学习进来等都会对 CF 系列方法造成影响</a:t>
            </a:r>
            <a:endParaRPr lang="en-US" sz="1400"/>
          </a:p>
          <a:p>
            <a:endParaRPr lang="en-US" sz="1400"/>
          </a:p>
        </p:txBody>
      </p:sp>
      <p:grpSp>
        <p:nvGrpSpPr>
          <p:cNvPr id="4" name="Group 3"/>
          <p:cNvGrpSpPr/>
          <p:nvPr/>
        </p:nvGrpSpPr>
        <p:grpSpPr>
          <a:xfrm>
            <a:off x="83820" y="2995930"/>
            <a:ext cx="6411595" cy="1970985"/>
            <a:chOff x="631" y="4139"/>
            <a:chExt cx="11264" cy="3695"/>
          </a:xfrm>
        </p:grpSpPr>
        <p:pic>
          <p:nvPicPr>
            <p:cNvPr id="5" name="Picture 4"/>
            <p:cNvPicPr>
              <a:picLocks noChangeAspect="1"/>
            </p:cNvPicPr>
            <p:nvPr/>
          </p:nvPicPr>
          <p:blipFill>
            <a:blip r:embed="rId1"/>
            <a:stretch>
              <a:fillRect/>
            </a:stretch>
          </p:blipFill>
          <p:spPr>
            <a:xfrm>
              <a:off x="631" y="4139"/>
              <a:ext cx="11264" cy="3630"/>
            </a:xfrm>
            <a:prstGeom prst="rect">
              <a:avLst/>
            </a:prstGeom>
          </p:spPr>
        </p:pic>
        <p:sp>
          <p:nvSpPr>
            <p:cNvPr id="6" name="Text Box 5"/>
            <p:cNvSpPr txBox="1"/>
            <p:nvPr/>
          </p:nvSpPr>
          <p:spPr>
            <a:xfrm>
              <a:off x="858" y="6971"/>
              <a:ext cx="2553" cy="863"/>
            </a:xfrm>
            <a:prstGeom prst="rect">
              <a:avLst/>
            </a:prstGeom>
            <a:noFill/>
          </p:spPr>
          <p:txBody>
            <a:bodyPr wrap="square" rtlCol="0">
              <a:spAutoFit/>
            </a:bodyPr>
            <a:p>
              <a:r>
                <a:rPr lang="en-US" altLang="en-US" sz="800"/>
                <a:t>图片来自：</a:t>
              </a:r>
              <a:endParaRPr lang="en-US" altLang="en-US" sz="800"/>
            </a:p>
            <a:p>
              <a:r>
                <a:rPr lang="en-US" sz="800"/>
                <a:t>Mengmeng Wang</a:t>
              </a:r>
              <a:endParaRPr lang="en-US" sz="800"/>
            </a:p>
            <a:p>
              <a:r>
                <a:rPr lang="en-US" sz="800"/>
                <a:t>知乎专栏: 目标跟踪算法</a:t>
              </a:r>
              <a:endParaRPr lang="en-US" sz="800"/>
            </a:p>
          </p:txBody>
        </p:sp>
      </p:grpSp>
      <p:pic>
        <p:nvPicPr>
          <p:cNvPr id="111" name="Google Shape;111;p22"/>
          <p:cNvPicPr preferRelativeResize="0"/>
          <p:nvPr/>
        </p:nvPicPr>
        <p:blipFill>
          <a:blip r:embed="rId2"/>
          <a:stretch>
            <a:fillRect/>
          </a:stretch>
        </p:blipFill>
        <p:spPr>
          <a:xfrm>
            <a:off x="5609590" y="2998470"/>
            <a:ext cx="3463290" cy="1968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MOSSE </a:t>
            </a:r>
            <a:endParaRPr lang="en-US"/>
          </a:p>
        </p:txBody>
      </p:sp>
      <p:sp>
        <p:nvSpPr>
          <p:cNvPr id="3" name="Content Placeholder 2"/>
          <p:cNvSpPr>
            <a:spLocks noGrp="1"/>
          </p:cNvSpPr>
          <p:nvPr>
            <p:ph idx="1"/>
          </p:nvPr>
        </p:nvSpPr>
        <p:spPr/>
        <p:txBody>
          <a:bodyPr/>
          <a:p>
            <a:pPr marL="0" indent="0">
              <a:buNone/>
            </a:pPr>
            <a:r>
              <a:rPr lang="en-US" sz="1400">
                <a:sym typeface="+mn-ea"/>
              </a:rPr>
              <a:t>（Minimum Output Sum of Squared Error ) </a:t>
            </a:r>
            <a:endParaRPr lang="en-US" sz="1400">
              <a:sym typeface="+mn-ea"/>
            </a:endParaRPr>
          </a:p>
          <a:p>
            <a:r>
              <a:rPr lang="en-US" sz="1400"/>
              <a:t>运动模型：</a:t>
            </a:r>
            <a:endParaRPr lang="en-US" sz="1400"/>
          </a:p>
          <a:p>
            <a:r>
              <a:rPr lang="en-US" sz="1400"/>
              <a:t>外观模型：adaptive correlation for object tracking which produces stable correlation filters   </a:t>
            </a:r>
            <a:r>
              <a:rPr lang="en-US" altLang="en-US" sz="1400"/>
              <a:t>（</a:t>
            </a:r>
            <a:r>
              <a:rPr lang="en-US" sz="1400">
                <a:sym typeface="+mn-ea"/>
              </a:rPr>
              <a:t>引入CF</a:t>
            </a:r>
            <a:r>
              <a:rPr lang="en-US" altLang="en-US" sz="1400">
                <a:sym typeface="+mn-ea"/>
              </a:rPr>
              <a:t>：一种可学习的</a:t>
            </a:r>
            <a:r>
              <a:rPr lang="en-US" sz="1400">
                <a:sym typeface="+mn-ea"/>
              </a:rPr>
              <a:t>相似</a:t>
            </a:r>
            <a:r>
              <a:rPr lang="en-US" altLang="en-US" sz="1400">
                <a:sym typeface="+mn-ea"/>
              </a:rPr>
              <a:t>性</a:t>
            </a:r>
            <a:r>
              <a:rPr lang="en-US" sz="1400">
                <a:sym typeface="+mn-ea"/>
              </a:rPr>
              <a:t>度</a:t>
            </a:r>
            <a:r>
              <a:rPr lang="en-US" altLang="en-US" sz="1400">
                <a:sym typeface="+mn-ea"/>
              </a:rPr>
              <a:t>量）</a:t>
            </a:r>
            <a:endParaRPr lang="en-US" sz="1400"/>
          </a:p>
          <a:p>
            <a:endParaRPr lang="en-US" sz="1400"/>
          </a:p>
          <a:p>
            <a:r>
              <a:rPr lang="en-US" sz="1400"/>
              <a:t>特点：</a:t>
            </a:r>
            <a:endParaRPr lang="en-US" sz="1400"/>
          </a:p>
          <a:p>
            <a:pPr lvl="1"/>
            <a:r>
              <a:rPr lang="en-US" sz="1225"/>
              <a:t>光照，尺度，姿态，非刚体形变都很鲁棒</a:t>
            </a:r>
            <a:endParaRPr lang="en-US" sz="1225"/>
          </a:p>
          <a:p>
            <a:pPr lvl="1"/>
            <a:r>
              <a:rPr lang="en-US" sz="1225"/>
              <a:t>可以检测遮挡（peak-to-sidelobe ratio）暂停并恢复跟踪</a:t>
            </a:r>
            <a:endParaRPr lang="en-US" sz="1225"/>
          </a:p>
          <a:p>
            <a:pPr lvl="1"/>
            <a:r>
              <a:rPr lang="en-US" sz="1225"/>
              <a:t>高帧率（450 fps ）</a:t>
            </a:r>
            <a:endParaRPr lang="en-US" sz="1225"/>
          </a:p>
          <a:p>
            <a:pPr lvl="1"/>
            <a:r>
              <a:rPr lang="en-US" sz="1225"/>
              <a:t>容易实现但是精度和复杂的跟踪算法差不多</a:t>
            </a:r>
            <a:endParaRPr lang="en-US" sz="1225"/>
          </a:p>
          <a:p>
            <a:pPr lvl="1"/>
            <a:r>
              <a:rPr lang="en-US" sz="1225"/>
              <a:t>效果不如基于深度学习的方法</a:t>
            </a:r>
            <a:endParaRPr lang="en-US" sz="1225"/>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KCF</a:t>
            </a:r>
            <a:endParaRPr lang="en-US" altLang="en-US"/>
          </a:p>
        </p:txBody>
      </p:sp>
      <p:sp>
        <p:nvSpPr>
          <p:cNvPr id="3" name="Content Placeholder 2"/>
          <p:cNvSpPr>
            <a:spLocks noGrp="1"/>
          </p:cNvSpPr>
          <p:nvPr>
            <p:ph idx="1"/>
          </p:nvPr>
        </p:nvSpPr>
        <p:spPr/>
        <p:txBody>
          <a:bodyPr/>
          <a:p>
            <a:pPr marL="0" indent="0">
              <a:buNone/>
            </a:pPr>
            <a:r>
              <a:rPr lang="en-US" sz="1400"/>
              <a:t>（Kernelized Correlation Filters) </a:t>
            </a:r>
            <a:endParaRPr lang="en-US" sz="1400"/>
          </a:p>
          <a:p>
            <a:r>
              <a:rPr lang="en-US" sz="1400"/>
              <a:t>运动模型：</a:t>
            </a:r>
            <a:endParaRPr lang="en-US" sz="1400"/>
          </a:p>
          <a:p>
            <a:r>
              <a:rPr lang="en-US" sz="1400"/>
              <a:t>外观模型：利用多个正样本间的重叠关系同时提升跟踪的速度和精度：</a:t>
            </a:r>
            <a:endParaRPr lang="en-US" sz="1400"/>
          </a:p>
          <a:p>
            <a:pPr lvl="1"/>
            <a:r>
              <a:rPr lang="en-US" sz="1225"/>
              <a:t>新位置极其周围产生的正样本可以通过循环矩阵来快速生成</a:t>
            </a:r>
            <a:endParaRPr lang="en-US" sz="1225"/>
          </a:p>
          <a:p>
            <a:pPr lvl="1"/>
            <a:r>
              <a:rPr lang="en-US" sz="1225"/>
              <a:t>循环矩阵傅利叶对角化</a:t>
            </a:r>
            <a:r>
              <a:rPr lang="en-US" altLang="en-US" sz="1225"/>
              <a:t>性质大大简化计算加速</a:t>
            </a:r>
            <a:r>
              <a:rPr lang="en-US" sz="1225">
                <a:sym typeface="+mn-ea"/>
              </a:rPr>
              <a:t>分类器的学习</a:t>
            </a:r>
            <a:r>
              <a:rPr lang="en-US" altLang="en-US" sz="1225">
                <a:sym typeface="+mn-ea"/>
              </a:rPr>
              <a:t>过程</a:t>
            </a:r>
            <a:endParaRPr lang="en-US" sz="1225"/>
          </a:p>
          <a:p>
            <a:pPr lvl="1"/>
            <a:r>
              <a:rPr lang="en-US" sz="1225"/>
              <a:t>基于 HOG 特征的分类器，(DeepSRDCF:深度学习提取的特征+KCF 的方法)</a:t>
            </a:r>
            <a:endParaRPr lang="en-US" sz="1225"/>
          </a:p>
          <a:p>
            <a:r>
              <a:rPr lang="en-US" sz="1400"/>
              <a:t>特点：精度速度都比MIL高，反馈跟踪失败比BOOSTING and MIL更好， 无法解决全遮挡情况</a:t>
            </a:r>
            <a:endParaRPr lang="en-US" sz="1400"/>
          </a:p>
          <a:p>
            <a:endParaRPr lang="en-US" sz="1400"/>
          </a:p>
        </p:txBody>
      </p:sp>
      <p:pic>
        <p:nvPicPr>
          <p:cNvPr id="118" name="Google Shape;118;p23"/>
          <p:cNvPicPr preferRelativeResize="0"/>
          <p:nvPr/>
        </p:nvPicPr>
        <p:blipFill>
          <a:blip r:embed="rId1"/>
          <a:stretch>
            <a:fillRect/>
          </a:stretch>
        </p:blipFill>
        <p:spPr>
          <a:xfrm>
            <a:off x="5777285" y="671113"/>
            <a:ext cx="3238500" cy="942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ltLang="en-US" dirty="0" smtClean="0">
                <a:sym typeface="+mn-ea"/>
              </a:rPr>
              <a:t>动态环境感知与Tracking</a:t>
            </a:r>
            <a:endParaRPr lang="en-US"/>
          </a:p>
        </p:txBody>
      </p:sp>
      <p:sp>
        <p:nvSpPr>
          <p:cNvPr id="5" name="Subtitle 4"/>
          <p:cNvSpPr>
            <a:spLocks noGrp="1"/>
          </p:cNvSpPr>
          <p:nvPr>
            <p:ph type="subTitle" idx="1"/>
          </p:nvPr>
        </p:nvSpPr>
        <p:spPr/>
        <p:txBody>
          <a:bodyPr/>
          <a:p>
            <a:r>
              <a:rPr lang="en-US" altLang="en-US">
                <a:sym typeface="+mn-ea"/>
              </a:rPr>
              <a:t>单目标跟踪算法-基于深度学习的跟踪算法</a:t>
            </a:r>
            <a:endParaRPr lang="en-US" altLang="en-US">
              <a:sym typeface="+mn-ea"/>
            </a:endParaRPr>
          </a:p>
        </p:txBody>
      </p:sp>
      <p:sp>
        <p:nvSpPr>
          <p:cNvPr id="6" name="Text Box 5"/>
          <p:cNvSpPr txBox="1"/>
          <p:nvPr userDrawn="1"/>
        </p:nvSpPr>
        <p:spPr>
          <a:xfrm>
            <a:off x="778510" y="-16510"/>
            <a:ext cx="1812290" cy="306705"/>
          </a:xfrm>
          <a:prstGeom prst="rect">
            <a:avLst/>
          </a:prstGeom>
          <a:noFill/>
        </p:spPr>
        <p:txBody>
          <a:bodyPr wrap="square" rtlCol="0">
            <a:spAutoFit/>
          </a:bodyPr>
          <a:p>
            <a:r>
              <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rPr>
              <a:t>无人驾驶实战</a:t>
            </a:r>
            <a:endPar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GOTURN</a:t>
            </a:r>
            <a:endParaRPr lang="en-US"/>
          </a:p>
        </p:txBody>
      </p:sp>
      <p:sp>
        <p:nvSpPr>
          <p:cNvPr id="3" name="Content Placeholder 2"/>
          <p:cNvSpPr>
            <a:spLocks noGrp="1"/>
          </p:cNvSpPr>
          <p:nvPr>
            <p:ph idx="1"/>
          </p:nvPr>
        </p:nvSpPr>
        <p:spPr/>
        <p:txBody>
          <a:bodyPr/>
          <a:p>
            <a:r>
              <a:rPr lang="en-US" sz="1400"/>
              <a:t>基于深度学习的端到端方法</a:t>
            </a:r>
            <a:endParaRPr lang="en-US" sz="1400"/>
          </a:p>
          <a:p>
            <a:r>
              <a:rPr lang="en-US" sz="1400"/>
              <a:t>原理：卷积神经网络</a:t>
            </a:r>
            <a:endParaRPr lang="en-US" sz="1400"/>
          </a:p>
          <a:p>
            <a:r>
              <a:rPr lang="en-US" sz="1400"/>
              <a:t>特点：对视角变化 光照变化 形状变化 都很鲁棒。无法有效处理遮挡情况</a:t>
            </a:r>
            <a:endParaRPr lang="en-US" sz="1400"/>
          </a:p>
          <a:p>
            <a:r>
              <a:rPr lang="en-US" sz="1400"/>
              <a:t>参考: https://www.learnopencv.com/goturn-deep-learning-based-object-tracking/ </a:t>
            </a:r>
            <a:endParaRPr lang="en-US" sz="1400"/>
          </a:p>
          <a:p>
            <a:endParaRPr lang="en-US" sz="1400"/>
          </a:p>
        </p:txBody>
      </p:sp>
      <p:pic>
        <p:nvPicPr>
          <p:cNvPr id="131" name="Google Shape;131;p25"/>
          <p:cNvPicPr preferRelativeResize="0"/>
          <p:nvPr/>
        </p:nvPicPr>
        <p:blipFill>
          <a:blip r:embed="rId1"/>
          <a:stretch>
            <a:fillRect/>
          </a:stretch>
        </p:blipFill>
        <p:spPr>
          <a:xfrm>
            <a:off x="2151480" y="2781434"/>
            <a:ext cx="3723425" cy="1738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pSp>
        <p:nvGrpSpPr>
          <p:cNvPr id="4" name="Group 3"/>
          <p:cNvGrpSpPr/>
          <p:nvPr/>
        </p:nvGrpSpPr>
        <p:grpSpPr>
          <a:xfrm>
            <a:off x="212725" y="407035"/>
            <a:ext cx="8545830" cy="4572000"/>
            <a:chOff x="335" y="641"/>
            <a:chExt cx="13458" cy="7200"/>
          </a:xfrm>
        </p:grpSpPr>
        <p:pic>
          <p:nvPicPr>
            <p:cNvPr id="3" name="Picture 2"/>
            <p:cNvPicPr>
              <a:picLocks noChangeAspect="1"/>
            </p:cNvPicPr>
            <p:nvPr/>
          </p:nvPicPr>
          <p:blipFill>
            <a:blip r:embed="rId1"/>
            <a:stretch>
              <a:fillRect/>
            </a:stretch>
          </p:blipFill>
          <p:spPr>
            <a:xfrm>
              <a:off x="469" y="641"/>
              <a:ext cx="13324" cy="7200"/>
            </a:xfrm>
            <a:prstGeom prst="rect">
              <a:avLst/>
            </a:prstGeom>
          </p:spPr>
        </p:pic>
        <p:sp>
          <p:nvSpPr>
            <p:cNvPr id="6" name="Text Box 5"/>
            <p:cNvSpPr txBox="1"/>
            <p:nvPr/>
          </p:nvSpPr>
          <p:spPr>
            <a:xfrm>
              <a:off x="335" y="7097"/>
              <a:ext cx="2288" cy="725"/>
            </a:xfrm>
            <a:prstGeom prst="rect">
              <a:avLst/>
            </a:prstGeom>
            <a:noFill/>
          </p:spPr>
          <p:txBody>
            <a:bodyPr wrap="square" rtlCol="0">
              <a:spAutoFit/>
            </a:bodyPr>
            <a:p>
              <a:r>
                <a:rPr lang="en-US" altLang="en-US" sz="800"/>
                <a:t>图片来自：</a:t>
              </a:r>
              <a:endParaRPr lang="en-US" altLang="en-US" sz="800"/>
            </a:p>
            <a:p>
              <a:r>
                <a:rPr lang="en-US" sz="800"/>
                <a:t>Mengmeng Wang</a:t>
              </a:r>
              <a:endParaRPr lang="en-US" sz="800"/>
            </a:p>
            <a:p>
              <a:r>
                <a:rPr lang="en-US" sz="800"/>
                <a:t>知乎专栏: 目标跟踪算法</a:t>
              </a:r>
              <a:endParaRPr lang="en-US" sz="8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ltLang="en-US" dirty="0" smtClean="0">
                <a:sym typeface="+mn-ea"/>
              </a:rPr>
              <a:t>动态环境感知与Tracking</a:t>
            </a:r>
            <a:endParaRPr lang="en-US"/>
          </a:p>
        </p:txBody>
      </p:sp>
      <p:sp>
        <p:nvSpPr>
          <p:cNvPr id="5" name="Subtitle 4"/>
          <p:cNvSpPr>
            <a:spLocks noGrp="1"/>
          </p:cNvSpPr>
          <p:nvPr>
            <p:ph type="subTitle" idx="1"/>
          </p:nvPr>
        </p:nvSpPr>
        <p:spPr/>
        <p:txBody>
          <a:bodyPr/>
          <a:p>
            <a:r>
              <a:rPr lang="en-US" altLang="en-US">
                <a:sym typeface="+mn-ea"/>
              </a:rPr>
              <a:t>多目标跟踪算法</a:t>
            </a:r>
            <a:endParaRPr lang="en-US" altLang="en-US">
              <a:sym typeface="+mn-ea"/>
            </a:endParaRPr>
          </a:p>
        </p:txBody>
      </p:sp>
      <p:sp>
        <p:nvSpPr>
          <p:cNvPr id="6" name="Text Box 5"/>
          <p:cNvSpPr txBox="1"/>
          <p:nvPr userDrawn="1"/>
        </p:nvSpPr>
        <p:spPr>
          <a:xfrm>
            <a:off x="778510" y="-16510"/>
            <a:ext cx="1812290" cy="306705"/>
          </a:xfrm>
          <a:prstGeom prst="rect">
            <a:avLst/>
          </a:prstGeom>
          <a:noFill/>
        </p:spPr>
        <p:txBody>
          <a:bodyPr wrap="square" rtlCol="0">
            <a:spAutoFit/>
          </a:bodyPr>
          <a:p>
            <a:r>
              <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rPr>
              <a:t>无人驾驶实战</a:t>
            </a:r>
            <a:endPar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简介</a:t>
            </a:r>
            <a:endParaRPr lang="en-US" altLang="en-US"/>
          </a:p>
        </p:txBody>
      </p:sp>
      <p:sp>
        <p:nvSpPr>
          <p:cNvPr id="3" name="Content Placeholder 2"/>
          <p:cNvSpPr>
            <a:spLocks noGrp="1"/>
          </p:cNvSpPr>
          <p:nvPr>
            <p:ph idx="1"/>
          </p:nvPr>
        </p:nvSpPr>
        <p:spPr/>
        <p:txBody>
          <a:bodyPr/>
          <a:p>
            <a:r>
              <a:rPr lang="en-US" altLang="en-US" sz="1400"/>
              <a:t>单个目标 -&gt; 多个目标 既有单目标的难点又新增了多目标自身的难点</a:t>
            </a:r>
            <a:endParaRPr lang="en-US" altLang="en-US" sz="1400"/>
          </a:p>
          <a:p>
            <a:r>
              <a:rPr lang="en-US" altLang="en-US" sz="1400"/>
              <a:t>分类方法：</a:t>
            </a:r>
            <a:endParaRPr lang="en-US" altLang="en-US" sz="1400"/>
          </a:p>
          <a:p>
            <a:pPr lvl="1"/>
            <a:r>
              <a:rPr lang="en-US" altLang="en-US" sz="1225"/>
              <a:t>按照轨迹形成的时间顺序：</a:t>
            </a:r>
            <a:endParaRPr lang="en-US" altLang="en-US" sz="1225"/>
          </a:p>
          <a:p>
            <a:pPr lvl="2"/>
            <a:r>
              <a:rPr lang="en-US" altLang="en-US" sz="1050"/>
              <a:t> </a:t>
            </a:r>
            <a:r>
              <a:rPr lang="en-US" altLang="en-US" sz="1050">
                <a:solidFill>
                  <a:srgbClr val="FF0000"/>
                </a:solidFill>
              </a:rPr>
              <a:t>在线</a:t>
            </a:r>
            <a:r>
              <a:rPr lang="en-US" altLang="en-US" sz="1050"/>
              <a:t>：逐帧，类似人眼实时跟踪目标，获得每帧图像检测结果，把检测结果跟已有的跟踪轨迹进行关联</a:t>
            </a:r>
            <a:endParaRPr lang="en-US" altLang="en-US" sz="1050"/>
          </a:p>
          <a:p>
            <a:pPr lvl="2"/>
            <a:r>
              <a:rPr lang="en-US" altLang="en-US" sz="1050"/>
              <a:t>离线：跟踪算法运行是在视频已经获取结束，所有检测结果都已经提前获取。离线多目标跟踪算法把检测结果集合作为观察，把轨迹看作检测集合的一种划分，因此跟踪问题转化为子集优化的过程。</a:t>
            </a:r>
            <a:endParaRPr lang="en-US" altLang="en-US" sz="1050"/>
          </a:p>
          <a:p>
            <a:pPr lvl="1"/>
            <a:r>
              <a:rPr lang="en-US" altLang="en-US" sz="1400"/>
              <a:t>按照算法机制：</a:t>
            </a:r>
            <a:endParaRPr lang="en-US" altLang="en-US" sz="1400"/>
          </a:p>
          <a:p>
            <a:pPr lvl="2"/>
            <a:r>
              <a:rPr lang="en-US" altLang="en-US" sz="1200"/>
              <a:t>预测校正 / </a:t>
            </a:r>
            <a:r>
              <a:rPr lang="en-US" altLang="en-US" sz="1200">
                <a:solidFill>
                  <a:srgbClr val="FF0000"/>
                </a:solidFill>
              </a:rPr>
              <a:t>关联方式</a:t>
            </a:r>
            <a:endParaRPr lang="en-US" altLang="en-US" sz="1200"/>
          </a:p>
          <a:p>
            <a:pPr lvl="1"/>
            <a:r>
              <a:rPr lang="en-US" altLang="en-US" sz="1400"/>
              <a:t>按照算法的数学表示：</a:t>
            </a:r>
            <a:endParaRPr lang="en-US" altLang="en-US" sz="1400"/>
          </a:p>
          <a:p>
            <a:pPr lvl="2"/>
            <a:r>
              <a:rPr lang="en-US" altLang="en-US" sz="1200"/>
              <a:t>概率统计最大化 / </a:t>
            </a:r>
            <a:r>
              <a:rPr lang="en-US" altLang="en-US" sz="1200">
                <a:solidFill>
                  <a:srgbClr val="FF0000"/>
                </a:solidFill>
                <a:sym typeface="+mn-ea"/>
              </a:rPr>
              <a:t>确定性推导</a:t>
            </a:r>
            <a:endParaRPr lang="en-US" altLang="en-US" sz="1200"/>
          </a:p>
          <a:p>
            <a:endParaRPr lang="en-US" altLang="en-US" sz="1400"/>
          </a:p>
          <a:p>
            <a:r>
              <a:rPr lang="en-US" altLang="en-US" sz="1400"/>
              <a:t>参考：</a:t>
            </a:r>
            <a:endParaRPr lang="en-US" altLang="en-US" sz="1400"/>
          </a:p>
          <a:p>
            <a:pPr lvl="1"/>
            <a:r>
              <a:rPr lang="en-US" altLang="en-US" sz="1225">
                <a:hlinkClick r:id="rId1" action="ppaction://hlinkfile"/>
              </a:rPr>
              <a:t>视觉多目标跟踪算法综述（上）</a:t>
            </a:r>
            <a:endParaRPr lang="en-US" altLang="en-US" sz="1225">
              <a:hlinkClick r:id="rId1" action="ppaction://hlinkfile"/>
            </a:endParaRPr>
          </a:p>
          <a:p>
            <a:pPr lvl="1"/>
            <a:r>
              <a:rPr lang="en-US" altLang="en-US" sz="1225">
                <a:hlinkClick r:id="rId2"/>
              </a:rPr>
              <a:t>多目标跟踪综述</a:t>
            </a:r>
            <a:r>
              <a:rPr lang="en-US" altLang="en-US" sz="1225"/>
              <a:t> </a:t>
            </a:r>
            <a:endParaRPr lang="en-US" altLang="en-US" sz="1225"/>
          </a:p>
          <a:p>
            <a:pPr lvl="1"/>
            <a:r>
              <a:rPr lang="en-US" altLang="en-US" sz="1225">
                <a:hlinkClick r:id="rId3" action="ppaction://hlinkfile"/>
              </a:rPr>
              <a:t>深度多目标跟踪算法综述</a:t>
            </a:r>
            <a:endParaRPr lang="en-US" altLang="en-US" sz="1225"/>
          </a:p>
        </p:txBody>
      </p:sp>
      <p:grpSp>
        <p:nvGrpSpPr>
          <p:cNvPr id="6" name="Group 5"/>
          <p:cNvGrpSpPr/>
          <p:nvPr/>
        </p:nvGrpSpPr>
        <p:grpSpPr>
          <a:xfrm>
            <a:off x="4798695" y="2699385"/>
            <a:ext cx="4080510" cy="1703070"/>
            <a:chOff x="7886" y="4251"/>
            <a:chExt cx="6426" cy="2682"/>
          </a:xfrm>
        </p:grpSpPr>
        <p:pic>
          <p:nvPicPr>
            <p:cNvPr id="4" name="Picture 3"/>
            <p:cNvPicPr>
              <a:picLocks noChangeAspect="1"/>
            </p:cNvPicPr>
            <p:nvPr/>
          </p:nvPicPr>
          <p:blipFill>
            <a:blip r:embed="rId4"/>
            <a:stretch>
              <a:fillRect/>
            </a:stretch>
          </p:blipFill>
          <p:spPr>
            <a:xfrm>
              <a:off x="7886" y="4251"/>
              <a:ext cx="6426" cy="2683"/>
            </a:xfrm>
            <a:prstGeom prst="rect">
              <a:avLst/>
            </a:prstGeom>
          </p:spPr>
        </p:pic>
        <p:sp>
          <p:nvSpPr>
            <p:cNvPr id="5" name="Rectangle 4"/>
            <p:cNvSpPr/>
            <p:nvPr/>
          </p:nvSpPr>
          <p:spPr>
            <a:xfrm>
              <a:off x="11125" y="6421"/>
              <a:ext cx="992" cy="454"/>
            </a:xfrm>
            <a:prstGeom prst="rect">
              <a:avLst/>
            </a:prstGeom>
            <a:noFill/>
            <a:ln w="28575">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cxnSp>
        <p:nvCxnSpPr>
          <p:cNvPr id="9" name="Curved Connector 8"/>
          <p:cNvCxnSpPr>
            <a:endCxn id="5" idx="0"/>
          </p:cNvCxnSpPr>
          <p:nvPr/>
        </p:nvCxnSpPr>
        <p:spPr>
          <a:xfrm>
            <a:off x="3419475" y="3291840"/>
            <a:ext cx="3750945" cy="785495"/>
          </a:xfrm>
          <a:prstGeom prst="curvedConnector2">
            <a:avLst/>
          </a:prstGeom>
          <a:ln>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ltLang="en-US" dirty="0" smtClean="0">
                <a:sym typeface="+mn-ea"/>
              </a:rPr>
              <a:t>动态环境感知与Tracking</a:t>
            </a:r>
            <a:endParaRPr lang="en-US"/>
          </a:p>
        </p:txBody>
      </p:sp>
      <p:sp>
        <p:nvSpPr>
          <p:cNvPr id="5" name="Subtitle 4"/>
          <p:cNvSpPr>
            <a:spLocks noGrp="1"/>
          </p:cNvSpPr>
          <p:nvPr>
            <p:ph type="subTitle" idx="1"/>
          </p:nvPr>
        </p:nvSpPr>
        <p:spPr/>
        <p:txBody>
          <a:bodyPr/>
          <a:p>
            <a:r>
              <a:rPr lang="en-US" altLang="en-US">
                <a:sym typeface="+mn-ea"/>
              </a:rPr>
              <a:t>跟踪算法简介</a:t>
            </a:r>
            <a:endParaRPr lang="en-US"/>
          </a:p>
        </p:txBody>
      </p:sp>
      <p:sp>
        <p:nvSpPr>
          <p:cNvPr id="6" name="Text Box 5"/>
          <p:cNvSpPr txBox="1"/>
          <p:nvPr userDrawn="1"/>
        </p:nvSpPr>
        <p:spPr>
          <a:xfrm>
            <a:off x="778510" y="-16510"/>
            <a:ext cx="1812290" cy="306705"/>
          </a:xfrm>
          <a:prstGeom prst="rect">
            <a:avLst/>
          </a:prstGeom>
          <a:noFill/>
        </p:spPr>
        <p:txBody>
          <a:bodyPr wrap="square" rtlCol="0">
            <a:spAutoFit/>
          </a:bodyPr>
          <a:p>
            <a:r>
              <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rPr>
              <a:t>无人驾驶实战</a:t>
            </a:r>
            <a:endPar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Hungarian Algorithm</a:t>
            </a:r>
            <a:endParaRPr lang="en-US"/>
          </a:p>
        </p:txBody>
      </p:sp>
      <p:sp>
        <p:nvSpPr>
          <p:cNvPr id="3" name="Content Placeholder 2"/>
          <p:cNvSpPr>
            <a:spLocks noGrp="1"/>
          </p:cNvSpPr>
          <p:nvPr>
            <p:ph idx="1"/>
          </p:nvPr>
        </p:nvSpPr>
        <p:spPr>
          <a:xfrm>
            <a:off x="457200" y="941705"/>
            <a:ext cx="8229600" cy="3653155"/>
          </a:xfrm>
        </p:spPr>
        <p:txBody>
          <a:bodyPr/>
          <a:p>
            <a:r>
              <a:rPr lang="en-US" altLang="en-US" sz="1400"/>
              <a:t>二分图匹配是很常见的算法问题，一般用匈牙利算法解决二分图最大匹配问题</a:t>
            </a:r>
            <a:endParaRPr lang="en-US" altLang="en-US" sz="1400"/>
          </a:p>
          <a:p>
            <a:r>
              <a:rPr lang="en-US" altLang="en-US" sz="1400"/>
              <a:t>什么是二分图？</a:t>
            </a:r>
            <a:endParaRPr lang="en-US" altLang="en-US" sz="1400"/>
          </a:p>
          <a:p>
            <a:pPr lvl="1"/>
            <a:r>
              <a:rPr lang="en-US" altLang="en-US" sz="1225"/>
              <a:t>二分图又称作二部图，是图论中的一种特殊模型。 设G=(V,E)是一个无向图，如果顶点V可分割为两个互不相交的子集(A,B)，并且图中的每条边（i，j）所关联的两个顶点i和j分别属于这两个不同的顶点集(i in A,j in B)，则称图G为一个二分图。 </a:t>
            </a:r>
            <a:endParaRPr lang="en-US" altLang="en-US" sz="1225"/>
          </a:p>
          <a:p>
            <a:r>
              <a:rPr lang="en-US" altLang="en-US" sz="1400"/>
              <a:t>什么是匹配？</a:t>
            </a:r>
            <a:endParaRPr lang="en-US" altLang="en-US" sz="1400"/>
          </a:p>
          <a:p>
            <a:pPr lvl="1"/>
            <a:r>
              <a:rPr lang="en-US" altLang="en-US" sz="1225"/>
              <a:t>把右图想象成3位工人和4种工作，连线代表工人愿意从事某项工作，但最终1个工人只能做一种工作，最终的配对结果连线就是一个匹配。匹配可以是空。 对应到跟踪任务中就是运动轨迹与当前帧内物体的匹配 </a:t>
            </a:r>
            <a:endParaRPr lang="en-US" altLang="en-US" sz="1225"/>
          </a:p>
          <a:p>
            <a:r>
              <a:rPr lang="en-US" altLang="en-US" sz="1400"/>
              <a:t>什么是最大匹配？</a:t>
            </a:r>
            <a:endParaRPr lang="en-US" altLang="en-US" sz="1400"/>
          </a:p>
          <a:p>
            <a:pPr lvl="1"/>
            <a:r>
              <a:rPr lang="en-US" altLang="en-US" sz="1225"/>
              <a:t>在愿意从事工作的基础上，能够最多配成几对。 </a:t>
            </a:r>
            <a:endParaRPr lang="en-US" altLang="en-US" sz="1225"/>
          </a:p>
        </p:txBody>
      </p:sp>
      <p:pic>
        <p:nvPicPr>
          <p:cNvPr id="4" name="Picture 3"/>
          <p:cNvPicPr>
            <a:picLocks noChangeAspect="1"/>
          </p:cNvPicPr>
          <p:nvPr/>
        </p:nvPicPr>
        <p:blipFill>
          <a:blip r:embed="rId1"/>
          <a:stretch>
            <a:fillRect/>
          </a:stretch>
        </p:blipFill>
        <p:spPr>
          <a:xfrm>
            <a:off x="7959090" y="2649220"/>
            <a:ext cx="1000125" cy="18954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68580" y="307340"/>
          <a:ext cx="1844675" cy="1485900"/>
        </p:xfrm>
        <a:graphic>
          <a:graphicData uri="http://schemas.openxmlformats.org/drawingml/2006/table">
            <a:tbl>
              <a:tblPr firstRow="1" firstCol="1">
                <a:tableStyleId>{5C22544A-7EE6-4342-B048-85BDC9FD1C3A}</a:tableStyleId>
              </a:tblPr>
              <a:tblGrid>
                <a:gridCol w="247650"/>
                <a:gridCol w="490220"/>
                <a:gridCol w="368935"/>
                <a:gridCol w="368935"/>
                <a:gridCol w="368935"/>
              </a:tblGrid>
              <a:tr h="297180">
                <a:tc>
                  <a:txBody>
                    <a:bodyPr/>
                    <a:p>
                      <a:pPr>
                        <a:buNone/>
                      </a:pPr>
                      <a:endParaRPr lang="en-US"/>
                    </a:p>
                  </a:txBody>
                  <a:tcPr/>
                </a:tc>
                <a:tc>
                  <a:txBody>
                    <a:bodyPr/>
                    <a:p>
                      <a:pPr>
                        <a:buNone/>
                      </a:pPr>
                      <a:r>
                        <a:rPr lang="en-US" altLang="en-US">
                          <a:solidFill>
                            <a:srgbClr val="FF0000"/>
                          </a:solidFill>
                        </a:rPr>
                        <a:t>E</a:t>
                      </a:r>
                      <a:endParaRPr lang="en-US" altLang="en-US">
                        <a:solidFill>
                          <a:srgbClr val="FF0000"/>
                        </a:solidFill>
                      </a:endParaRPr>
                    </a:p>
                  </a:txBody>
                  <a:tcPr/>
                </a:tc>
                <a:tc>
                  <a:txBody>
                    <a:bodyPr/>
                    <a:p>
                      <a:pPr>
                        <a:buNone/>
                      </a:pPr>
                      <a:r>
                        <a:rPr lang="en-US" altLang="en-US">
                          <a:solidFill>
                            <a:srgbClr val="FF0000"/>
                          </a:solidFill>
                        </a:rPr>
                        <a:t>F</a:t>
                      </a:r>
                      <a:endParaRPr lang="en-US" altLang="en-US">
                        <a:solidFill>
                          <a:srgbClr val="FF0000"/>
                        </a:solidFill>
                      </a:endParaRPr>
                    </a:p>
                  </a:txBody>
                  <a:tcPr/>
                </a:tc>
                <a:tc>
                  <a:txBody>
                    <a:bodyPr/>
                    <a:p>
                      <a:pPr>
                        <a:buNone/>
                      </a:pPr>
                      <a:r>
                        <a:rPr lang="en-US" altLang="en-US">
                          <a:solidFill>
                            <a:srgbClr val="FF0000"/>
                          </a:solidFill>
                        </a:rPr>
                        <a:t>G</a:t>
                      </a:r>
                      <a:endParaRPr lang="en-US" altLang="en-US">
                        <a:solidFill>
                          <a:srgbClr val="FF0000"/>
                        </a:solidFill>
                      </a:endParaRPr>
                    </a:p>
                  </a:txBody>
                  <a:tcPr/>
                </a:tc>
                <a:tc>
                  <a:txBody>
                    <a:bodyPr/>
                    <a:p>
                      <a:pPr>
                        <a:buNone/>
                      </a:pPr>
                      <a:r>
                        <a:rPr lang="en-US" altLang="en-US">
                          <a:solidFill>
                            <a:srgbClr val="FF0000"/>
                          </a:solidFill>
                        </a:rPr>
                        <a:t>H</a:t>
                      </a:r>
                      <a:endParaRPr lang="en-US" altLang="en-US">
                        <a:solidFill>
                          <a:srgbClr val="FF0000"/>
                        </a:solidFill>
                      </a:endParaRPr>
                    </a:p>
                  </a:txBody>
                  <a:tcPr/>
                </a:tc>
              </a:tr>
              <a:tr h="297180">
                <a:tc>
                  <a:txBody>
                    <a:bodyPr/>
                    <a:p>
                      <a:pPr>
                        <a:buNone/>
                      </a:pPr>
                      <a:r>
                        <a:rPr lang="en-US" altLang="en-US">
                          <a:solidFill>
                            <a:schemeClr val="tx1"/>
                          </a:solidFill>
                        </a:rPr>
                        <a:t>A</a:t>
                      </a:r>
                      <a:endParaRPr lang="en-US" altLang="en-US">
                        <a:solidFill>
                          <a:schemeClr val="tx1"/>
                        </a:solidFill>
                      </a:endParaRPr>
                    </a:p>
                  </a:txBody>
                  <a:tcPr/>
                </a:tc>
                <a:tc>
                  <a:txBody>
                    <a:bodyPr/>
                    <a:p>
                      <a:pPr>
                        <a:buNone/>
                      </a:pPr>
                      <a:r>
                        <a:rPr lang="en-US" altLang="en-US"/>
                        <a:t>1</a:t>
                      </a:r>
                      <a:endParaRPr lang="en-US" altLang="en-US"/>
                    </a:p>
                  </a:txBody>
                  <a:tcPr/>
                </a:tc>
                <a:tc>
                  <a:txBody>
                    <a:bodyPr/>
                    <a:p>
                      <a:pPr>
                        <a:buNone/>
                      </a:pPr>
                      <a:r>
                        <a:rPr lang="en-US" altLang="en-US"/>
                        <a:t>1</a:t>
                      </a:r>
                      <a:endParaRPr lang="en-US" altLang="en-US"/>
                    </a:p>
                  </a:txBody>
                  <a:tcPr/>
                </a:tc>
                <a:tc>
                  <a:txBody>
                    <a:bodyPr/>
                    <a:p>
                      <a:pPr>
                        <a:buNone/>
                      </a:pPr>
                      <a:r>
                        <a:rPr lang="en-US" altLang="en-US"/>
                        <a:t>0</a:t>
                      </a:r>
                      <a:endParaRPr lang="en-US" altLang="en-US"/>
                    </a:p>
                  </a:txBody>
                  <a:tcPr/>
                </a:tc>
                <a:tc>
                  <a:txBody>
                    <a:bodyPr/>
                    <a:p>
                      <a:pPr>
                        <a:buNone/>
                      </a:pPr>
                      <a:r>
                        <a:rPr lang="en-US" altLang="en-US"/>
                        <a:t>0</a:t>
                      </a:r>
                      <a:endParaRPr lang="en-US" altLang="en-US"/>
                    </a:p>
                  </a:txBody>
                  <a:tcPr/>
                </a:tc>
              </a:tr>
              <a:tr h="297180">
                <a:tc>
                  <a:txBody>
                    <a:bodyPr/>
                    <a:p>
                      <a:pPr>
                        <a:buNone/>
                      </a:pPr>
                      <a:r>
                        <a:rPr lang="en-US" altLang="en-US">
                          <a:solidFill>
                            <a:schemeClr val="tx1"/>
                          </a:solidFill>
                        </a:rPr>
                        <a:t>B</a:t>
                      </a:r>
                      <a:endParaRPr lang="en-US" altLang="en-US">
                        <a:solidFill>
                          <a:schemeClr val="tx1"/>
                        </a:solidFill>
                      </a:endParaRPr>
                    </a:p>
                  </a:txBody>
                  <a:tcPr/>
                </a:tc>
                <a:tc>
                  <a:txBody>
                    <a:bodyPr/>
                    <a:p>
                      <a:pPr>
                        <a:buNone/>
                      </a:pPr>
                      <a:r>
                        <a:rPr lang="en-US" altLang="en-US"/>
                        <a:t>0</a:t>
                      </a:r>
                      <a:endParaRPr lang="en-US" altLang="en-US"/>
                    </a:p>
                  </a:txBody>
                  <a:tcPr/>
                </a:tc>
                <a:tc>
                  <a:txBody>
                    <a:bodyPr/>
                    <a:p>
                      <a:pPr>
                        <a:buNone/>
                      </a:pPr>
                      <a:r>
                        <a:rPr lang="en-US" altLang="en-US"/>
                        <a:t>1</a:t>
                      </a:r>
                      <a:endParaRPr lang="en-US" altLang="en-US"/>
                    </a:p>
                  </a:txBody>
                  <a:tcPr/>
                </a:tc>
                <a:tc>
                  <a:txBody>
                    <a:bodyPr/>
                    <a:p>
                      <a:pPr>
                        <a:buNone/>
                      </a:pPr>
                      <a:r>
                        <a:rPr lang="en-US" altLang="en-US"/>
                        <a:t>1</a:t>
                      </a:r>
                      <a:endParaRPr lang="en-US" altLang="en-US"/>
                    </a:p>
                  </a:txBody>
                  <a:tcPr/>
                </a:tc>
                <a:tc>
                  <a:txBody>
                    <a:bodyPr/>
                    <a:p>
                      <a:pPr>
                        <a:buNone/>
                      </a:pPr>
                      <a:r>
                        <a:rPr lang="en-US" altLang="en-US"/>
                        <a:t>0</a:t>
                      </a:r>
                      <a:endParaRPr lang="en-US" altLang="en-US"/>
                    </a:p>
                  </a:txBody>
                  <a:tcPr/>
                </a:tc>
              </a:tr>
              <a:tr h="297180">
                <a:tc>
                  <a:txBody>
                    <a:bodyPr/>
                    <a:p>
                      <a:pPr>
                        <a:buNone/>
                      </a:pPr>
                      <a:r>
                        <a:rPr lang="en-US" altLang="en-US">
                          <a:solidFill>
                            <a:schemeClr val="tx1"/>
                          </a:solidFill>
                        </a:rPr>
                        <a:t>C</a:t>
                      </a:r>
                      <a:endParaRPr lang="en-US" altLang="en-US">
                        <a:solidFill>
                          <a:schemeClr val="tx1"/>
                        </a:solidFill>
                      </a:endParaRPr>
                    </a:p>
                  </a:txBody>
                  <a:tcPr/>
                </a:tc>
                <a:tc>
                  <a:txBody>
                    <a:bodyPr/>
                    <a:p>
                      <a:pPr>
                        <a:buNone/>
                      </a:pPr>
                      <a:r>
                        <a:rPr lang="en-US" altLang="en-US"/>
                        <a:t>1</a:t>
                      </a:r>
                      <a:endParaRPr lang="en-US" altLang="en-US"/>
                    </a:p>
                  </a:txBody>
                  <a:tcPr/>
                </a:tc>
                <a:tc>
                  <a:txBody>
                    <a:bodyPr/>
                    <a:p>
                      <a:pPr>
                        <a:buNone/>
                      </a:pPr>
                      <a:r>
                        <a:rPr lang="en-US" altLang="en-US"/>
                        <a:t>1</a:t>
                      </a:r>
                      <a:endParaRPr lang="en-US" altLang="en-US"/>
                    </a:p>
                  </a:txBody>
                  <a:tcPr/>
                </a:tc>
                <a:tc>
                  <a:txBody>
                    <a:bodyPr/>
                    <a:p>
                      <a:pPr>
                        <a:buNone/>
                      </a:pPr>
                      <a:r>
                        <a:rPr lang="en-US" altLang="en-US"/>
                        <a:t>0</a:t>
                      </a:r>
                      <a:endParaRPr lang="en-US" altLang="en-US"/>
                    </a:p>
                  </a:txBody>
                  <a:tcPr/>
                </a:tc>
                <a:tc>
                  <a:txBody>
                    <a:bodyPr/>
                    <a:p>
                      <a:pPr>
                        <a:buNone/>
                      </a:pPr>
                      <a:r>
                        <a:rPr lang="en-US" altLang="en-US"/>
                        <a:t>0</a:t>
                      </a:r>
                      <a:endParaRPr lang="en-US" altLang="en-US"/>
                    </a:p>
                  </a:txBody>
                  <a:tcPr/>
                </a:tc>
              </a:tr>
              <a:tr h="297180">
                <a:tc>
                  <a:txBody>
                    <a:bodyPr/>
                    <a:p>
                      <a:pPr>
                        <a:buNone/>
                      </a:pPr>
                      <a:r>
                        <a:rPr lang="en-US" altLang="en-US">
                          <a:solidFill>
                            <a:schemeClr val="tx1"/>
                          </a:solidFill>
                        </a:rPr>
                        <a:t>D</a:t>
                      </a:r>
                      <a:endParaRPr lang="en-US" altLang="en-US">
                        <a:solidFill>
                          <a:schemeClr val="tx1"/>
                        </a:solidFill>
                      </a:endParaRPr>
                    </a:p>
                  </a:txBody>
                  <a:tcPr/>
                </a:tc>
                <a:tc>
                  <a:txBody>
                    <a:bodyPr/>
                    <a:p>
                      <a:pPr>
                        <a:buNone/>
                      </a:pPr>
                      <a:r>
                        <a:rPr lang="en-US" altLang="en-US"/>
                        <a:t>0</a:t>
                      </a:r>
                      <a:endParaRPr lang="en-US" altLang="en-US"/>
                    </a:p>
                  </a:txBody>
                  <a:tcPr/>
                </a:tc>
                <a:tc>
                  <a:txBody>
                    <a:bodyPr/>
                    <a:p>
                      <a:pPr>
                        <a:buNone/>
                      </a:pPr>
                      <a:r>
                        <a:rPr lang="en-US" altLang="en-US"/>
                        <a:t>0</a:t>
                      </a:r>
                      <a:endParaRPr lang="en-US" altLang="en-US"/>
                    </a:p>
                  </a:txBody>
                  <a:tcPr/>
                </a:tc>
                <a:tc>
                  <a:txBody>
                    <a:bodyPr/>
                    <a:p>
                      <a:pPr>
                        <a:buNone/>
                      </a:pPr>
                      <a:r>
                        <a:rPr lang="en-US" altLang="en-US"/>
                        <a:t>1</a:t>
                      </a:r>
                      <a:endParaRPr lang="en-US" altLang="en-US"/>
                    </a:p>
                  </a:txBody>
                  <a:tcPr/>
                </a:tc>
                <a:tc>
                  <a:txBody>
                    <a:bodyPr/>
                    <a:p>
                      <a:pPr>
                        <a:buNone/>
                      </a:pPr>
                      <a:r>
                        <a:rPr lang="en-US" altLang="en-US"/>
                        <a:t>0</a:t>
                      </a:r>
                      <a:endParaRPr lang="en-US" altLang="en-US"/>
                    </a:p>
                  </a:txBody>
                  <a:tcPr/>
                </a:tc>
              </a:tr>
            </a:tbl>
          </a:graphicData>
        </a:graphic>
      </p:graphicFrame>
      <p:sp>
        <p:nvSpPr>
          <p:cNvPr id="5" name="Oval 4"/>
          <p:cNvSpPr/>
          <p:nvPr/>
        </p:nvSpPr>
        <p:spPr>
          <a:xfrm>
            <a:off x="2249805" y="156210"/>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A</a:t>
            </a:r>
            <a:endParaRPr lang="en-US" altLang="en-US"/>
          </a:p>
        </p:txBody>
      </p:sp>
      <p:sp>
        <p:nvSpPr>
          <p:cNvPr id="6" name="Oval 5"/>
          <p:cNvSpPr/>
          <p:nvPr/>
        </p:nvSpPr>
        <p:spPr>
          <a:xfrm>
            <a:off x="2249805" y="61277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B</a:t>
            </a:r>
            <a:endParaRPr lang="en-US" altLang="en-US"/>
          </a:p>
        </p:txBody>
      </p:sp>
      <p:sp>
        <p:nvSpPr>
          <p:cNvPr id="7" name="Oval 6"/>
          <p:cNvSpPr/>
          <p:nvPr/>
        </p:nvSpPr>
        <p:spPr>
          <a:xfrm>
            <a:off x="2249805" y="106870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C</a:t>
            </a:r>
            <a:endParaRPr lang="en-US" altLang="en-US"/>
          </a:p>
        </p:txBody>
      </p:sp>
      <p:sp>
        <p:nvSpPr>
          <p:cNvPr id="8" name="Oval 7"/>
          <p:cNvSpPr/>
          <p:nvPr/>
        </p:nvSpPr>
        <p:spPr>
          <a:xfrm>
            <a:off x="2249805" y="150558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D</a:t>
            </a:r>
            <a:endParaRPr lang="en-US" altLang="en-US"/>
          </a:p>
        </p:txBody>
      </p:sp>
      <p:sp>
        <p:nvSpPr>
          <p:cNvPr id="9" name="Oval 8"/>
          <p:cNvSpPr/>
          <p:nvPr/>
        </p:nvSpPr>
        <p:spPr>
          <a:xfrm>
            <a:off x="2950845" y="139700"/>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E</a:t>
            </a:r>
            <a:endParaRPr lang="en-US" altLang="en-US">
              <a:solidFill>
                <a:srgbClr val="FF0000"/>
              </a:solidFill>
            </a:endParaRPr>
          </a:p>
        </p:txBody>
      </p:sp>
      <p:sp>
        <p:nvSpPr>
          <p:cNvPr id="10" name="Oval 9"/>
          <p:cNvSpPr/>
          <p:nvPr/>
        </p:nvSpPr>
        <p:spPr>
          <a:xfrm>
            <a:off x="2950845" y="59626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F</a:t>
            </a:r>
            <a:endParaRPr lang="en-US" altLang="en-US">
              <a:solidFill>
                <a:srgbClr val="FF0000"/>
              </a:solidFill>
            </a:endParaRPr>
          </a:p>
        </p:txBody>
      </p:sp>
      <p:sp>
        <p:nvSpPr>
          <p:cNvPr id="11" name="Oval 10"/>
          <p:cNvSpPr/>
          <p:nvPr/>
        </p:nvSpPr>
        <p:spPr>
          <a:xfrm>
            <a:off x="2950845" y="105219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G</a:t>
            </a:r>
            <a:endParaRPr lang="en-US" altLang="en-US">
              <a:solidFill>
                <a:srgbClr val="FF0000"/>
              </a:solidFill>
            </a:endParaRPr>
          </a:p>
        </p:txBody>
      </p:sp>
      <p:sp>
        <p:nvSpPr>
          <p:cNvPr id="12" name="Oval 11"/>
          <p:cNvSpPr/>
          <p:nvPr/>
        </p:nvSpPr>
        <p:spPr>
          <a:xfrm>
            <a:off x="2950845" y="148907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H</a:t>
            </a:r>
            <a:endParaRPr lang="en-US" altLang="en-US">
              <a:solidFill>
                <a:srgbClr val="FF0000"/>
              </a:solidFill>
            </a:endParaRPr>
          </a:p>
        </p:txBody>
      </p:sp>
      <p:cxnSp>
        <p:nvCxnSpPr>
          <p:cNvPr id="13" name="Straight Arrow Connector 12"/>
          <p:cNvCxnSpPr>
            <a:stCxn id="5" idx="6"/>
            <a:endCxn id="9" idx="2"/>
          </p:cNvCxnSpPr>
          <p:nvPr/>
        </p:nvCxnSpPr>
        <p:spPr>
          <a:xfrm flipV="1">
            <a:off x="2537460" y="283845"/>
            <a:ext cx="413385" cy="1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6"/>
            <a:endCxn id="10" idx="2"/>
          </p:cNvCxnSpPr>
          <p:nvPr/>
        </p:nvCxnSpPr>
        <p:spPr>
          <a:xfrm>
            <a:off x="2537460" y="300355"/>
            <a:ext cx="413385" cy="440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6"/>
            <a:endCxn id="10" idx="2"/>
          </p:cNvCxnSpPr>
          <p:nvPr/>
        </p:nvCxnSpPr>
        <p:spPr>
          <a:xfrm flipV="1">
            <a:off x="2537460" y="740410"/>
            <a:ext cx="413385" cy="1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6"/>
            <a:endCxn id="11" idx="2"/>
          </p:cNvCxnSpPr>
          <p:nvPr/>
        </p:nvCxnSpPr>
        <p:spPr>
          <a:xfrm>
            <a:off x="2537460" y="756920"/>
            <a:ext cx="413385" cy="43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p:cNvCxnSpPr>
          <p:nvPr/>
        </p:nvCxnSpPr>
        <p:spPr>
          <a:xfrm flipV="1">
            <a:off x="2537460" y="300355"/>
            <a:ext cx="432435" cy="912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6"/>
            <a:endCxn id="10" idx="2"/>
          </p:cNvCxnSpPr>
          <p:nvPr/>
        </p:nvCxnSpPr>
        <p:spPr>
          <a:xfrm flipV="1">
            <a:off x="2537460" y="740410"/>
            <a:ext cx="413385"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6"/>
            <a:endCxn id="11" idx="2"/>
          </p:cNvCxnSpPr>
          <p:nvPr/>
        </p:nvCxnSpPr>
        <p:spPr>
          <a:xfrm flipV="1">
            <a:off x="2537460" y="1196340"/>
            <a:ext cx="41338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68580" y="3830955"/>
            <a:ext cx="4043045" cy="706755"/>
          </a:xfrm>
          <a:prstGeom prst="rect">
            <a:avLst/>
          </a:prstGeom>
          <a:noFill/>
        </p:spPr>
        <p:txBody>
          <a:bodyPr wrap="square" rtlCol="0">
            <a:spAutoFit/>
          </a:bodyPr>
          <a:p>
            <a:r>
              <a:rPr lang="en-US" sz="2000"/>
              <a:t>“腾</a:t>
            </a:r>
            <a:r>
              <a:rPr lang="en-US" altLang="en-US" sz="2000"/>
              <a:t>”</a:t>
            </a:r>
            <a:r>
              <a:rPr lang="en-US" altLang="en-US" sz="1000"/>
              <a:t>:</a:t>
            </a:r>
            <a:r>
              <a:rPr lang="en-US" sz="1000"/>
              <a:t>有机会上，没机会创造机会也要上</a:t>
            </a:r>
            <a:endParaRPr lang="en-US" sz="1000"/>
          </a:p>
          <a:p>
            <a:r>
              <a:rPr lang="en-US" altLang="en-US" sz="1000"/>
              <a:t>参考：</a:t>
            </a:r>
            <a:r>
              <a:rPr lang="en-US" sz="1000">
                <a:hlinkClick r:id="rId1" action="ppaction://hlinkfile"/>
              </a:rPr>
              <a:t>趣写算法系列之--匈牙利算法</a:t>
            </a:r>
            <a:endParaRPr lang="en-US" sz="1000">
              <a:hlinkClick r:id="rId1" action="ppaction://hlinkfile"/>
            </a:endParaRPr>
          </a:p>
          <a:p>
            <a:r>
              <a:rPr lang="en-US" altLang="en-US" sz="1000"/>
              <a:t>code: https://github.com/andylei77/HungarianAlgorithm</a:t>
            </a:r>
            <a:endParaRPr lang="en-US" altLang="en-US" sz="1000"/>
          </a:p>
        </p:txBody>
      </p:sp>
      <p:sp>
        <p:nvSpPr>
          <p:cNvPr id="21" name="Oval 20"/>
          <p:cNvSpPr/>
          <p:nvPr/>
        </p:nvSpPr>
        <p:spPr>
          <a:xfrm>
            <a:off x="3611880" y="123190"/>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A</a:t>
            </a:r>
            <a:endParaRPr lang="en-US" altLang="en-US"/>
          </a:p>
        </p:txBody>
      </p:sp>
      <p:sp>
        <p:nvSpPr>
          <p:cNvPr id="22" name="Oval 21"/>
          <p:cNvSpPr/>
          <p:nvPr/>
        </p:nvSpPr>
        <p:spPr>
          <a:xfrm>
            <a:off x="3611880" y="57975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B</a:t>
            </a:r>
            <a:endParaRPr lang="en-US" altLang="en-US"/>
          </a:p>
        </p:txBody>
      </p:sp>
      <p:sp>
        <p:nvSpPr>
          <p:cNvPr id="23" name="Oval 22"/>
          <p:cNvSpPr/>
          <p:nvPr/>
        </p:nvSpPr>
        <p:spPr>
          <a:xfrm>
            <a:off x="3611880" y="103568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C</a:t>
            </a:r>
            <a:endParaRPr lang="en-US" altLang="en-US"/>
          </a:p>
        </p:txBody>
      </p:sp>
      <p:sp>
        <p:nvSpPr>
          <p:cNvPr id="24" name="Oval 23"/>
          <p:cNvSpPr/>
          <p:nvPr/>
        </p:nvSpPr>
        <p:spPr>
          <a:xfrm>
            <a:off x="3611880" y="147256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D</a:t>
            </a:r>
            <a:endParaRPr lang="en-US" altLang="en-US"/>
          </a:p>
        </p:txBody>
      </p:sp>
      <p:sp>
        <p:nvSpPr>
          <p:cNvPr id="25" name="Oval 24"/>
          <p:cNvSpPr/>
          <p:nvPr/>
        </p:nvSpPr>
        <p:spPr>
          <a:xfrm>
            <a:off x="4312920" y="106680"/>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E</a:t>
            </a:r>
            <a:endParaRPr lang="en-US" altLang="en-US">
              <a:solidFill>
                <a:srgbClr val="FF0000"/>
              </a:solidFill>
            </a:endParaRPr>
          </a:p>
        </p:txBody>
      </p:sp>
      <p:sp>
        <p:nvSpPr>
          <p:cNvPr id="26" name="Oval 25"/>
          <p:cNvSpPr/>
          <p:nvPr/>
        </p:nvSpPr>
        <p:spPr>
          <a:xfrm>
            <a:off x="4312920" y="56324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F</a:t>
            </a:r>
            <a:endParaRPr lang="en-US" altLang="en-US">
              <a:solidFill>
                <a:srgbClr val="FF0000"/>
              </a:solidFill>
            </a:endParaRPr>
          </a:p>
        </p:txBody>
      </p:sp>
      <p:sp>
        <p:nvSpPr>
          <p:cNvPr id="27" name="Oval 26"/>
          <p:cNvSpPr/>
          <p:nvPr/>
        </p:nvSpPr>
        <p:spPr>
          <a:xfrm>
            <a:off x="4312920" y="101917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G</a:t>
            </a:r>
            <a:endParaRPr lang="en-US" altLang="en-US">
              <a:solidFill>
                <a:srgbClr val="FF0000"/>
              </a:solidFill>
            </a:endParaRPr>
          </a:p>
        </p:txBody>
      </p:sp>
      <p:sp>
        <p:nvSpPr>
          <p:cNvPr id="28" name="Oval 27"/>
          <p:cNvSpPr/>
          <p:nvPr/>
        </p:nvSpPr>
        <p:spPr>
          <a:xfrm>
            <a:off x="4312920" y="145605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H</a:t>
            </a:r>
            <a:endParaRPr lang="en-US" altLang="en-US">
              <a:solidFill>
                <a:srgbClr val="FF0000"/>
              </a:solidFill>
            </a:endParaRPr>
          </a:p>
        </p:txBody>
      </p:sp>
      <p:cxnSp>
        <p:nvCxnSpPr>
          <p:cNvPr id="29" name="Straight Arrow Connector 28"/>
          <p:cNvCxnSpPr>
            <a:stCxn id="21" idx="6"/>
            <a:endCxn id="25" idx="2"/>
          </p:cNvCxnSpPr>
          <p:nvPr/>
        </p:nvCxnSpPr>
        <p:spPr>
          <a:xfrm flipV="1">
            <a:off x="3899535" y="250825"/>
            <a:ext cx="413385" cy="165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6"/>
            <a:endCxn id="26" idx="2"/>
          </p:cNvCxnSpPr>
          <p:nvPr/>
        </p:nvCxnSpPr>
        <p:spPr>
          <a:xfrm>
            <a:off x="3899535" y="267335"/>
            <a:ext cx="413385" cy="440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6"/>
            <a:endCxn id="26" idx="2"/>
          </p:cNvCxnSpPr>
          <p:nvPr/>
        </p:nvCxnSpPr>
        <p:spPr>
          <a:xfrm flipV="1">
            <a:off x="3899535" y="707390"/>
            <a:ext cx="413385" cy="1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6"/>
            <a:endCxn id="27" idx="2"/>
          </p:cNvCxnSpPr>
          <p:nvPr/>
        </p:nvCxnSpPr>
        <p:spPr>
          <a:xfrm>
            <a:off x="3899535" y="723900"/>
            <a:ext cx="413385" cy="43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6"/>
          </p:cNvCxnSpPr>
          <p:nvPr/>
        </p:nvCxnSpPr>
        <p:spPr>
          <a:xfrm flipV="1">
            <a:off x="3899535" y="267335"/>
            <a:ext cx="432435" cy="912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3" idx="6"/>
            <a:endCxn id="26" idx="2"/>
          </p:cNvCxnSpPr>
          <p:nvPr/>
        </p:nvCxnSpPr>
        <p:spPr>
          <a:xfrm flipV="1">
            <a:off x="3899535" y="707390"/>
            <a:ext cx="413385"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4" idx="6"/>
            <a:endCxn id="27" idx="2"/>
          </p:cNvCxnSpPr>
          <p:nvPr/>
        </p:nvCxnSpPr>
        <p:spPr>
          <a:xfrm flipV="1">
            <a:off x="3899535" y="1163320"/>
            <a:ext cx="41338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815205" y="156210"/>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A</a:t>
            </a:r>
            <a:endParaRPr lang="en-US" altLang="en-US"/>
          </a:p>
        </p:txBody>
      </p:sp>
      <p:sp>
        <p:nvSpPr>
          <p:cNvPr id="37" name="Oval 36"/>
          <p:cNvSpPr/>
          <p:nvPr/>
        </p:nvSpPr>
        <p:spPr>
          <a:xfrm>
            <a:off x="4815205" y="61277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B</a:t>
            </a:r>
            <a:endParaRPr lang="en-US" altLang="en-US"/>
          </a:p>
        </p:txBody>
      </p:sp>
      <p:sp>
        <p:nvSpPr>
          <p:cNvPr id="38" name="Oval 37"/>
          <p:cNvSpPr/>
          <p:nvPr/>
        </p:nvSpPr>
        <p:spPr>
          <a:xfrm>
            <a:off x="4815205" y="106870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C</a:t>
            </a:r>
            <a:endParaRPr lang="en-US" altLang="en-US"/>
          </a:p>
        </p:txBody>
      </p:sp>
      <p:sp>
        <p:nvSpPr>
          <p:cNvPr id="39" name="Oval 38"/>
          <p:cNvSpPr/>
          <p:nvPr/>
        </p:nvSpPr>
        <p:spPr>
          <a:xfrm>
            <a:off x="4815205" y="150558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D</a:t>
            </a:r>
            <a:endParaRPr lang="en-US" altLang="en-US"/>
          </a:p>
        </p:txBody>
      </p:sp>
      <p:sp>
        <p:nvSpPr>
          <p:cNvPr id="40" name="Oval 39"/>
          <p:cNvSpPr/>
          <p:nvPr/>
        </p:nvSpPr>
        <p:spPr>
          <a:xfrm>
            <a:off x="5516245" y="139700"/>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E</a:t>
            </a:r>
            <a:endParaRPr lang="en-US" altLang="en-US">
              <a:solidFill>
                <a:srgbClr val="FF0000"/>
              </a:solidFill>
            </a:endParaRPr>
          </a:p>
        </p:txBody>
      </p:sp>
      <p:sp>
        <p:nvSpPr>
          <p:cNvPr id="41" name="Oval 40"/>
          <p:cNvSpPr/>
          <p:nvPr/>
        </p:nvSpPr>
        <p:spPr>
          <a:xfrm>
            <a:off x="5516245" y="59626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F</a:t>
            </a:r>
            <a:endParaRPr lang="en-US" altLang="en-US">
              <a:solidFill>
                <a:srgbClr val="FF0000"/>
              </a:solidFill>
            </a:endParaRPr>
          </a:p>
        </p:txBody>
      </p:sp>
      <p:sp>
        <p:nvSpPr>
          <p:cNvPr id="42" name="Oval 41"/>
          <p:cNvSpPr/>
          <p:nvPr/>
        </p:nvSpPr>
        <p:spPr>
          <a:xfrm>
            <a:off x="5516245" y="105219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G</a:t>
            </a:r>
            <a:endParaRPr lang="en-US" altLang="en-US">
              <a:solidFill>
                <a:srgbClr val="FF0000"/>
              </a:solidFill>
            </a:endParaRPr>
          </a:p>
        </p:txBody>
      </p:sp>
      <p:sp>
        <p:nvSpPr>
          <p:cNvPr id="43" name="Oval 42"/>
          <p:cNvSpPr/>
          <p:nvPr/>
        </p:nvSpPr>
        <p:spPr>
          <a:xfrm>
            <a:off x="5516245" y="148907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H</a:t>
            </a:r>
            <a:endParaRPr lang="en-US" altLang="en-US">
              <a:solidFill>
                <a:srgbClr val="FF0000"/>
              </a:solidFill>
            </a:endParaRPr>
          </a:p>
        </p:txBody>
      </p:sp>
      <p:cxnSp>
        <p:nvCxnSpPr>
          <p:cNvPr id="44" name="Straight Arrow Connector 43"/>
          <p:cNvCxnSpPr>
            <a:stCxn id="36" idx="6"/>
            <a:endCxn id="40" idx="2"/>
          </p:cNvCxnSpPr>
          <p:nvPr/>
        </p:nvCxnSpPr>
        <p:spPr>
          <a:xfrm flipV="1">
            <a:off x="5102860" y="283845"/>
            <a:ext cx="413385" cy="165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6"/>
            <a:endCxn id="41" idx="2"/>
          </p:cNvCxnSpPr>
          <p:nvPr/>
        </p:nvCxnSpPr>
        <p:spPr>
          <a:xfrm>
            <a:off x="5102860" y="300355"/>
            <a:ext cx="413385" cy="440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6"/>
            <a:endCxn id="41" idx="2"/>
          </p:cNvCxnSpPr>
          <p:nvPr/>
        </p:nvCxnSpPr>
        <p:spPr>
          <a:xfrm flipV="1">
            <a:off x="5102860" y="740410"/>
            <a:ext cx="413385" cy="165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 idx="6"/>
            <a:endCxn id="42" idx="2"/>
          </p:cNvCxnSpPr>
          <p:nvPr/>
        </p:nvCxnSpPr>
        <p:spPr>
          <a:xfrm>
            <a:off x="5102860" y="756920"/>
            <a:ext cx="413385" cy="43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8" idx="6"/>
          </p:cNvCxnSpPr>
          <p:nvPr/>
        </p:nvCxnSpPr>
        <p:spPr>
          <a:xfrm flipV="1">
            <a:off x="5102860" y="300355"/>
            <a:ext cx="432435" cy="912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6"/>
            <a:endCxn id="41" idx="2"/>
          </p:cNvCxnSpPr>
          <p:nvPr/>
        </p:nvCxnSpPr>
        <p:spPr>
          <a:xfrm flipV="1">
            <a:off x="5102860" y="740410"/>
            <a:ext cx="413385"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9" idx="6"/>
            <a:endCxn id="42" idx="2"/>
          </p:cNvCxnSpPr>
          <p:nvPr/>
        </p:nvCxnSpPr>
        <p:spPr>
          <a:xfrm flipV="1">
            <a:off x="5102860" y="1196340"/>
            <a:ext cx="41338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 Box 50"/>
          <p:cNvSpPr txBox="1"/>
          <p:nvPr/>
        </p:nvSpPr>
        <p:spPr>
          <a:xfrm>
            <a:off x="3971925" y="1793240"/>
            <a:ext cx="288290" cy="306705"/>
          </a:xfrm>
          <a:prstGeom prst="rect">
            <a:avLst/>
          </a:prstGeom>
          <a:noFill/>
        </p:spPr>
        <p:txBody>
          <a:bodyPr wrap="square" rtlCol="0">
            <a:spAutoFit/>
          </a:bodyPr>
          <a:p>
            <a:r>
              <a:rPr lang="en-US" altLang="en-US"/>
              <a:t>A</a:t>
            </a:r>
            <a:endParaRPr lang="en-US" altLang="en-US"/>
          </a:p>
        </p:txBody>
      </p:sp>
      <p:sp>
        <p:nvSpPr>
          <p:cNvPr id="52" name="Text Box 51"/>
          <p:cNvSpPr txBox="1"/>
          <p:nvPr/>
        </p:nvSpPr>
        <p:spPr>
          <a:xfrm>
            <a:off x="5196840" y="1793240"/>
            <a:ext cx="244475" cy="306705"/>
          </a:xfrm>
          <a:prstGeom prst="rect">
            <a:avLst/>
          </a:prstGeom>
          <a:noFill/>
        </p:spPr>
        <p:txBody>
          <a:bodyPr wrap="square" rtlCol="0">
            <a:spAutoFit/>
          </a:bodyPr>
          <a:p>
            <a:r>
              <a:rPr lang="en-US" altLang="en-US"/>
              <a:t>B</a:t>
            </a:r>
            <a:endParaRPr lang="en-US" altLang="en-US"/>
          </a:p>
        </p:txBody>
      </p:sp>
      <p:sp>
        <p:nvSpPr>
          <p:cNvPr id="70" name="Oval 69"/>
          <p:cNvSpPr/>
          <p:nvPr/>
        </p:nvSpPr>
        <p:spPr>
          <a:xfrm>
            <a:off x="6094730" y="156210"/>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A</a:t>
            </a:r>
            <a:endParaRPr lang="en-US" altLang="en-US"/>
          </a:p>
        </p:txBody>
      </p:sp>
      <p:sp>
        <p:nvSpPr>
          <p:cNvPr id="71" name="Oval 70"/>
          <p:cNvSpPr/>
          <p:nvPr/>
        </p:nvSpPr>
        <p:spPr>
          <a:xfrm>
            <a:off x="6094730" y="61277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B</a:t>
            </a:r>
            <a:endParaRPr lang="en-US" altLang="en-US"/>
          </a:p>
        </p:txBody>
      </p:sp>
      <p:sp>
        <p:nvSpPr>
          <p:cNvPr id="72" name="Oval 71"/>
          <p:cNvSpPr/>
          <p:nvPr/>
        </p:nvSpPr>
        <p:spPr>
          <a:xfrm>
            <a:off x="6094730" y="106870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C</a:t>
            </a:r>
            <a:endParaRPr lang="en-US" altLang="en-US"/>
          </a:p>
        </p:txBody>
      </p:sp>
      <p:sp>
        <p:nvSpPr>
          <p:cNvPr id="73" name="Oval 72"/>
          <p:cNvSpPr/>
          <p:nvPr/>
        </p:nvSpPr>
        <p:spPr>
          <a:xfrm>
            <a:off x="6094730" y="150558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D</a:t>
            </a:r>
            <a:endParaRPr lang="en-US" altLang="en-US"/>
          </a:p>
        </p:txBody>
      </p:sp>
      <p:sp>
        <p:nvSpPr>
          <p:cNvPr id="74" name="Oval 73"/>
          <p:cNvSpPr/>
          <p:nvPr/>
        </p:nvSpPr>
        <p:spPr>
          <a:xfrm>
            <a:off x="6795770" y="139700"/>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E</a:t>
            </a:r>
            <a:endParaRPr lang="en-US" altLang="en-US">
              <a:solidFill>
                <a:srgbClr val="FF0000"/>
              </a:solidFill>
            </a:endParaRPr>
          </a:p>
        </p:txBody>
      </p:sp>
      <p:sp>
        <p:nvSpPr>
          <p:cNvPr id="75" name="Oval 74"/>
          <p:cNvSpPr/>
          <p:nvPr/>
        </p:nvSpPr>
        <p:spPr>
          <a:xfrm>
            <a:off x="6795770" y="59626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F</a:t>
            </a:r>
            <a:endParaRPr lang="en-US" altLang="en-US">
              <a:solidFill>
                <a:srgbClr val="FF0000"/>
              </a:solidFill>
            </a:endParaRPr>
          </a:p>
        </p:txBody>
      </p:sp>
      <p:sp>
        <p:nvSpPr>
          <p:cNvPr id="76" name="Oval 75"/>
          <p:cNvSpPr/>
          <p:nvPr/>
        </p:nvSpPr>
        <p:spPr>
          <a:xfrm>
            <a:off x="6795770" y="105219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G</a:t>
            </a:r>
            <a:endParaRPr lang="en-US" altLang="en-US">
              <a:solidFill>
                <a:srgbClr val="FF0000"/>
              </a:solidFill>
            </a:endParaRPr>
          </a:p>
        </p:txBody>
      </p:sp>
      <p:sp>
        <p:nvSpPr>
          <p:cNvPr id="77" name="Oval 76"/>
          <p:cNvSpPr/>
          <p:nvPr/>
        </p:nvSpPr>
        <p:spPr>
          <a:xfrm>
            <a:off x="6795770" y="148907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H</a:t>
            </a:r>
            <a:endParaRPr lang="en-US" altLang="en-US">
              <a:solidFill>
                <a:srgbClr val="FF0000"/>
              </a:solidFill>
            </a:endParaRPr>
          </a:p>
        </p:txBody>
      </p:sp>
      <p:cxnSp>
        <p:nvCxnSpPr>
          <p:cNvPr id="78" name="Straight Arrow Connector 77"/>
          <p:cNvCxnSpPr>
            <a:stCxn id="70" idx="6"/>
            <a:endCxn id="74" idx="2"/>
          </p:cNvCxnSpPr>
          <p:nvPr/>
        </p:nvCxnSpPr>
        <p:spPr>
          <a:xfrm flipV="1">
            <a:off x="6382385" y="283845"/>
            <a:ext cx="413385" cy="165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0" idx="6"/>
            <a:endCxn id="75" idx="2"/>
          </p:cNvCxnSpPr>
          <p:nvPr/>
        </p:nvCxnSpPr>
        <p:spPr>
          <a:xfrm>
            <a:off x="6382385" y="300355"/>
            <a:ext cx="413385" cy="440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1" idx="6"/>
            <a:endCxn id="75" idx="2"/>
          </p:cNvCxnSpPr>
          <p:nvPr/>
        </p:nvCxnSpPr>
        <p:spPr>
          <a:xfrm flipV="1">
            <a:off x="6382385" y="740410"/>
            <a:ext cx="413385" cy="165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6"/>
            <a:endCxn id="76" idx="2"/>
          </p:cNvCxnSpPr>
          <p:nvPr/>
        </p:nvCxnSpPr>
        <p:spPr>
          <a:xfrm>
            <a:off x="6382385" y="756920"/>
            <a:ext cx="413385" cy="43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2" idx="6"/>
          </p:cNvCxnSpPr>
          <p:nvPr/>
        </p:nvCxnSpPr>
        <p:spPr>
          <a:xfrm flipV="1">
            <a:off x="6382385" y="300355"/>
            <a:ext cx="432435" cy="91249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6"/>
            <a:endCxn id="75" idx="2"/>
          </p:cNvCxnSpPr>
          <p:nvPr/>
        </p:nvCxnSpPr>
        <p:spPr>
          <a:xfrm flipV="1">
            <a:off x="6382385" y="740410"/>
            <a:ext cx="413385"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3" idx="6"/>
            <a:endCxn id="76" idx="2"/>
          </p:cNvCxnSpPr>
          <p:nvPr/>
        </p:nvCxnSpPr>
        <p:spPr>
          <a:xfrm flipV="1">
            <a:off x="6382385" y="1196340"/>
            <a:ext cx="41338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Text Box 84"/>
          <p:cNvSpPr txBox="1"/>
          <p:nvPr/>
        </p:nvSpPr>
        <p:spPr>
          <a:xfrm>
            <a:off x="6488430" y="1793240"/>
            <a:ext cx="307340" cy="306705"/>
          </a:xfrm>
          <a:prstGeom prst="rect">
            <a:avLst/>
          </a:prstGeom>
          <a:noFill/>
        </p:spPr>
        <p:txBody>
          <a:bodyPr wrap="square" rtlCol="0">
            <a:spAutoFit/>
          </a:bodyPr>
          <a:p>
            <a:r>
              <a:rPr lang="en-US" altLang="en-US"/>
              <a:t>C</a:t>
            </a:r>
            <a:endParaRPr lang="en-US" altLang="en-US"/>
          </a:p>
        </p:txBody>
      </p:sp>
      <p:sp>
        <p:nvSpPr>
          <p:cNvPr id="86" name="Oval 85"/>
          <p:cNvSpPr/>
          <p:nvPr/>
        </p:nvSpPr>
        <p:spPr>
          <a:xfrm>
            <a:off x="4789170" y="2926080"/>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A</a:t>
            </a:r>
            <a:endParaRPr lang="en-US" altLang="en-US"/>
          </a:p>
        </p:txBody>
      </p:sp>
      <p:sp>
        <p:nvSpPr>
          <p:cNvPr id="87" name="Oval 86"/>
          <p:cNvSpPr/>
          <p:nvPr/>
        </p:nvSpPr>
        <p:spPr>
          <a:xfrm>
            <a:off x="4789170" y="338264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B</a:t>
            </a:r>
            <a:endParaRPr lang="en-US" altLang="en-US"/>
          </a:p>
        </p:txBody>
      </p:sp>
      <p:sp>
        <p:nvSpPr>
          <p:cNvPr id="88" name="Oval 87"/>
          <p:cNvSpPr/>
          <p:nvPr/>
        </p:nvSpPr>
        <p:spPr>
          <a:xfrm>
            <a:off x="4789170" y="383857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C</a:t>
            </a:r>
            <a:endParaRPr lang="en-US" altLang="en-US"/>
          </a:p>
        </p:txBody>
      </p:sp>
      <p:sp>
        <p:nvSpPr>
          <p:cNvPr id="89" name="Oval 88"/>
          <p:cNvSpPr/>
          <p:nvPr/>
        </p:nvSpPr>
        <p:spPr>
          <a:xfrm>
            <a:off x="4789170" y="427545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D</a:t>
            </a:r>
            <a:endParaRPr lang="en-US" altLang="en-US"/>
          </a:p>
        </p:txBody>
      </p:sp>
      <p:sp>
        <p:nvSpPr>
          <p:cNvPr id="90" name="Oval 89"/>
          <p:cNvSpPr/>
          <p:nvPr/>
        </p:nvSpPr>
        <p:spPr>
          <a:xfrm>
            <a:off x="5490210" y="2909570"/>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E</a:t>
            </a:r>
            <a:endParaRPr lang="en-US" altLang="en-US">
              <a:solidFill>
                <a:srgbClr val="FF0000"/>
              </a:solidFill>
            </a:endParaRPr>
          </a:p>
        </p:txBody>
      </p:sp>
      <p:sp>
        <p:nvSpPr>
          <p:cNvPr id="91" name="Oval 90"/>
          <p:cNvSpPr/>
          <p:nvPr/>
        </p:nvSpPr>
        <p:spPr>
          <a:xfrm>
            <a:off x="5490210" y="336613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F</a:t>
            </a:r>
            <a:endParaRPr lang="en-US" altLang="en-US">
              <a:solidFill>
                <a:srgbClr val="FF0000"/>
              </a:solidFill>
            </a:endParaRPr>
          </a:p>
        </p:txBody>
      </p:sp>
      <p:sp>
        <p:nvSpPr>
          <p:cNvPr id="92" name="Oval 91"/>
          <p:cNvSpPr/>
          <p:nvPr/>
        </p:nvSpPr>
        <p:spPr>
          <a:xfrm>
            <a:off x="5490210" y="382206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G</a:t>
            </a:r>
            <a:endParaRPr lang="en-US" altLang="en-US">
              <a:solidFill>
                <a:srgbClr val="FF0000"/>
              </a:solidFill>
            </a:endParaRPr>
          </a:p>
        </p:txBody>
      </p:sp>
      <p:sp>
        <p:nvSpPr>
          <p:cNvPr id="93" name="Oval 92"/>
          <p:cNvSpPr/>
          <p:nvPr/>
        </p:nvSpPr>
        <p:spPr>
          <a:xfrm>
            <a:off x="5490210" y="425894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H</a:t>
            </a:r>
            <a:endParaRPr lang="en-US" altLang="en-US">
              <a:solidFill>
                <a:srgbClr val="FF0000"/>
              </a:solidFill>
            </a:endParaRPr>
          </a:p>
        </p:txBody>
      </p:sp>
      <p:cxnSp>
        <p:nvCxnSpPr>
          <p:cNvPr id="94" name="Straight Arrow Connector 93"/>
          <p:cNvCxnSpPr>
            <a:stCxn id="86" idx="6"/>
            <a:endCxn id="90" idx="2"/>
          </p:cNvCxnSpPr>
          <p:nvPr/>
        </p:nvCxnSpPr>
        <p:spPr>
          <a:xfrm flipV="1">
            <a:off x="5076825" y="3053715"/>
            <a:ext cx="413385" cy="16510"/>
          </a:xfrm>
          <a:prstGeom prst="straightConnector1">
            <a:avLst/>
          </a:prstGeom>
          <a:ln w="28575" cmpd="sng">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6" idx="6"/>
            <a:endCxn id="91" idx="2"/>
          </p:cNvCxnSpPr>
          <p:nvPr/>
        </p:nvCxnSpPr>
        <p:spPr>
          <a:xfrm>
            <a:off x="5076825" y="3070225"/>
            <a:ext cx="413385" cy="44005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7" idx="6"/>
            <a:endCxn id="91" idx="2"/>
          </p:cNvCxnSpPr>
          <p:nvPr/>
        </p:nvCxnSpPr>
        <p:spPr>
          <a:xfrm flipV="1">
            <a:off x="5076825" y="3510280"/>
            <a:ext cx="413385" cy="165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7" idx="6"/>
            <a:endCxn id="92" idx="2"/>
          </p:cNvCxnSpPr>
          <p:nvPr/>
        </p:nvCxnSpPr>
        <p:spPr>
          <a:xfrm>
            <a:off x="5076825" y="3526790"/>
            <a:ext cx="413385" cy="43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8" idx="6"/>
          </p:cNvCxnSpPr>
          <p:nvPr/>
        </p:nvCxnSpPr>
        <p:spPr>
          <a:xfrm flipV="1">
            <a:off x="5076825" y="3070225"/>
            <a:ext cx="432435" cy="91249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8" idx="6"/>
            <a:endCxn id="91" idx="2"/>
          </p:cNvCxnSpPr>
          <p:nvPr/>
        </p:nvCxnSpPr>
        <p:spPr>
          <a:xfrm flipV="1">
            <a:off x="5076825" y="3510280"/>
            <a:ext cx="413385"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9" idx="6"/>
            <a:endCxn id="92" idx="2"/>
          </p:cNvCxnSpPr>
          <p:nvPr/>
        </p:nvCxnSpPr>
        <p:spPr>
          <a:xfrm flipV="1">
            <a:off x="5076825" y="3966210"/>
            <a:ext cx="41338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 Box 100"/>
          <p:cNvSpPr txBox="1"/>
          <p:nvPr/>
        </p:nvSpPr>
        <p:spPr>
          <a:xfrm>
            <a:off x="5095240" y="4652010"/>
            <a:ext cx="395605" cy="306705"/>
          </a:xfrm>
          <a:prstGeom prst="rect">
            <a:avLst/>
          </a:prstGeom>
          <a:noFill/>
        </p:spPr>
        <p:txBody>
          <a:bodyPr wrap="square" rtlCol="0">
            <a:spAutoFit/>
          </a:bodyPr>
          <a:p>
            <a:r>
              <a:rPr lang="en-US" altLang="en-US"/>
              <a:t>C</a:t>
            </a:r>
            <a:endParaRPr lang="en-US" altLang="en-US"/>
          </a:p>
        </p:txBody>
      </p:sp>
      <p:sp>
        <p:nvSpPr>
          <p:cNvPr id="103" name="Oval 102"/>
          <p:cNvSpPr/>
          <p:nvPr/>
        </p:nvSpPr>
        <p:spPr>
          <a:xfrm>
            <a:off x="6107430" y="2909570"/>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A</a:t>
            </a:r>
            <a:endParaRPr lang="en-US" altLang="en-US"/>
          </a:p>
        </p:txBody>
      </p:sp>
      <p:sp>
        <p:nvSpPr>
          <p:cNvPr id="104" name="Oval 103"/>
          <p:cNvSpPr/>
          <p:nvPr/>
        </p:nvSpPr>
        <p:spPr>
          <a:xfrm>
            <a:off x="6107430" y="336613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B</a:t>
            </a:r>
            <a:endParaRPr lang="en-US" altLang="en-US"/>
          </a:p>
        </p:txBody>
      </p:sp>
      <p:sp>
        <p:nvSpPr>
          <p:cNvPr id="105" name="Oval 104"/>
          <p:cNvSpPr/>
          <p:nvPr/>
        </p:nvSpPr>
        <p:spPr>
          <a:xfrm>
            <a:off x="6107430" y="382206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C</a:t>
            </a:r>
            <a:endParaRPr lang="en-US" altLang="en-US"/>
          </a:p>
        </p:txBody>
      </p:sp>
      <p:sp>
        <p:nvSpPr>
          <p:cNvPr id="106" name="Oval 105"/>
          <p:cNvSpPr/>
          <p:nvPr/>
        </p:nvSpPr>
        <p:spPr>
          <a:xfrm>
            <a:off x="6107430" y="425894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D</a:t>
            </a:r>
            <a:endParaRPr lang="en-US" altLang="en-US"/>
          </a:p>
        </p:txBody>
      </p:sp>
      <p:sp>
        <p:nvSpPr>
          <p:cNvPr id="107" name="Oval 106"/>
          <p:cNvSpPr/>
          <p:nvPr/>
        </p:nvSpPr>
        <p:spPr>
          <a:xfrm>
            <a:off x="6808470" y="2893060"/>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E</a:t>
            </a:r>
            <a:endParaRPr lang="en-US" altLang="en-US">
              <a:solidFill>
                <a:srgbClr val="FF0000"/>
              </a:solidFill>
            </a:endParaRPr>
          </a:p>
        </p:txBody>
      </p:sp>
      <p:sp>
        <p:nvSpPr>
          <p:cNvPr id="108" name="Oval 107"/>
          <p:cNvSpPr/>
          <p:nvPr/>
        </p:nvSpPr>
        <p:spPr>
          <a:xfrm>
            <a:off x="6808470" y="334962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F</a:t>
            </a:r>
            <a:endParaRPr lang="en-US" altLang="en-US">
              <a:solidFill>
                <a:srgbClr val="FF0000"/>
              </a:solidFill>
            </a:endParaRPr>
          </a:p>
        </p:txBody>
      </p:sp>
      <p:sp>
        <p:nvSpPr>
          <p:cNvPr id="109" name="Oval 108"/>
          <p:cNvSpPr/>
          <p:nvPr/>
        </p:nvSpPr>
        <p:spPr>
          <a:xfrm>
            <a:off x="6808470" y="380555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G</a:t>
            </a:r>
            <a:endParaRPr lang="en-US" altLang="en-US">
              <a:solidFill>
                <a:srgbClr val="FF0000"/>
              </a:solidFill>
            </a:endParaRPr>
          </a:p>
        </p:txBody>
      </p:sp>
      <p:sp>
        <p:nvSpPr>
          <p:cNvPr id="110" name="Oval 109"/>
          <p:cNvSpPr/>
          <p:nvPr/>
        </p:nvSpPr>
        <p:spPr>
          <a:xfrm>
            <a:off x="6808470" y="424243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H</a:t>
            </a:r>
            <a:endParaRPr lang="en-US" altLang="en-US">
              <a:solidFill>
                <a:srgbClr val="FF0000"/>
              </a:solidFill>
            </a:endParaRPr>
          </a:p>
        </p:txBody>
      </p:sp>
      <p:cxnSp>
        <p:nvCxnSpPr>
          <p:cNvPr id="111" name="Straight Arrow Connector 110"/>
          <p:cNvCxnSpPr>
            <a:stCxn id="103" idx="6"/>
            <a:endCxn id="107" idx="2"/>
          </p:cNvCxnSpPr>
          <p:nvPr/>
        </p:nvCxnSpPr>
        <p:spPr>
          <a:xfrm flipV="1">
            <a:off x="6395085" y="3037205"/>
            <a:ext cx="413385" cy="16510"/>
          </a:xfrm>
          <a:prstGeom prst="straightConnector1">
            <a:avLst/>
          </a:prstGeom>
          <a:ln w="28575" cmpd="sng">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3" idx="6"/>
            <a:endCxn id="108" idx="2"/>
          </p:cNvCxnSpPr>
          <p:nvPr/>
        </p:nvCxnSpPr>
        <p:spPr>
          <a:xfrm>
            <a:off x="6395085" y="3053715"/>
            <a:ext cx="413385" cy="44005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4" idx="6"/>
            <a:endCxn id="108" idx="2"/>
          </p:cNvCxnSpPr>
          <p:nvPr/>
        </p:nvCxnSpPr>
        <p:spPr>
          <a:xfrm flipV="1">
            <a:off x="6395085" y="3493770"/>
            <a:ext cx="413385" cy="16510"/>
          </a:xfrm>
          <a:prstGeom prst="straightConnector1">
            <a:avLst/>
          </a:prstGeom>
          <a:ln w="28575" cmpd="sng">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4" idx="6"/>
            <a:endCxn id="109" idx="2"/>
          </p:cNvCxnSpPr>
          <p:nvPr/>
        </p:nvCxnSpPr>
        <p:spPr>
          <a:xfrm>
            <a:off x="6395085" y="3510280"/>
            <a:ext cx="413385" cy="4394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5" idx="6"/>
          </p:cNvCxnSpPr>
          <p:nvPr/>
        </p:nvCxnSpPr>
        <p:spPr>
          <a:xfrm flipV="1">
            <a:off x="6395085" y="3053715"/>
            <a:ext cx="432435" cy="91249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5" idx="6"/>
            <a:endCxn id="108" idx="2"/>
          </p:cNvCxnSpPr>
          <p:nvPr/>
        </p:nvCxnSpPr>
        <p:spPr>
          <a:xfrm flipV="1">
            <a:off x="6395085" y="3493770"/>
            <a:ext cx="413385"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6"/>
            <a:endCxn id="109" idx="2"/>
          </p:cNvCxnSpPr>
          <p:nvPr/>
        </p:nvCxnSpPr>
        <p:spPr>
          <a:xfrm flipV="1">
            <a:off x="6395085" y="3949700"/>
            <a:ext cx="41338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 Box 117"/>
          <p:cNvSpPr txBox="1"/>
          <p:nvPr/>
        </p:nvSpPr>
        <p:spPr>
          <a:xfrm>
            <a:off x="6413500" y="4635500"/>
            <a:ext cx="395605" cy="306705"/>
          </a:xfrm>
          <a:prstGeom prst="rect">
            <a:avLst/>
          </a:prstGeom>
          <a:noFill/>
        </p:spPr>
        <p:txBody>
          <a:bodyPr wrap="square" rtlCol="0">
            <a:spAutoFit/>
          </a:bodyPr>
          <a:p>
            <a:r>
              <a:rPr lang="en-US" altLang="en-US"/>
              <a:t>C</a:t>
            </a:r>
            <a:endParaRPr lang="en-US" altLang="en-US"/>
          </a:p>
        </p:txBody>
      </p:sp>
      <p:sp>
        <p:nvSpPr>
          <p:cNvPr id="135" name="Oval 134"/>
          <p:cNvSpPr/>
          <p:nvPr/>
        </p:nvSpPr>
        <p:spPr>
          <a:xfrm>
            <a:off x="7460615" y="2934970"/>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A</a:t>
            </a:r>
            <a:endParaRPr lang="en-US" altLang="en-US"/>
          </a:p>
        </p:txBody>
      </p:sp>
      <p:sp>
        <p:nvSpPr>
          <p:cNvPr id="136" name="Oval 135"/>
          <p:cNvSpPr/>
          <p:nvPr/>
        </p:nvSpPr>
        <p:spPr>
          <a:xfrm>
            <a:off x="7460615" y="339153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B</a:t>
            </a:r>
            <a:endParaRPr lang="en-US" altLang="en-US"/>
          </a:p>
        </p:txBody>
      </p:sp>
      <p:sp>
        <p:nvSpPr>
          <p:cNvPr id="137" name="Oval 136"/>
          <p:cNvSpPr/>
          <p:nvPr/>
        </p:nvSpPr>
        <p:spPr>
          <a:xfrm>
            <a:off x="7460615" y="384746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C</a:t>
            </a:r>
            <a:endParaRPr lang="en-US" altLang="en-US"/>
          </a:p>
        </p:txBody>
      </p:sp>
      <p:sp>
        <p:nvSpPr>
          <p:cNvPr id="138" name="Oval 137"/>
          <p:cNvSpPr/>
          <p:nvPr/>
        </p:nvSpPr>
        <p:spPr>
          <a:xfrm>
            <a:off x="7460615" y="4284345"/>
            <a:ext cx="287655" cy="2876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D</a:t>
            </a:r>
            <a:endParaRPr lang="en-US" altLang="en-US"/>
          </a:p>
        </p:txBody>
      </p:sp>
      <p:sp>
        <p:nvSpPr>
          <p:cNvPr id="139" name="Oval 138"/>
          <p:cNvSpPr/>
          <p:nvPr/>
        </p:nvSpPr>
        <p:spPr>
          <a:xfrm>
            <a:off x="8161655" y="2918460"/>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E</a:t>
            </a:r>
            <a:endParaRPr lang="en-US" altLang="en-US">
              <a:solidFill>
                <a:srgbClr val="FF0000"/>
              </a:solidFill>
            </a:endParaRPr>
          </a:p>
        </p:txBody>
      </p:sp>
      <p:sp>
        <p:nvSpPr>
          <p:cNvPr id="140" name="Oval 139"/>
          <p:cNvSpPr/>
          <p:nvPr/>
        </p:nvSpPr>
        <p:spPr>
          <a:xfrm>
            <a:off x="8161655" y="337502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F</a:t>
            </a:r>
            <a:endParaRPr lang="en-US" altLang="en-US">
              <a:solidFill>
                <a:srgbClr val="FF0000"/>
              </a:solidFill>
            </a:endParaRPr>
          </a:p>
        </p:txBody>
      </p:sp>
      <p:sp>
        <p:nvSpPr>
          <p:cNvPr id="141" name="Oval 140"/>
          <p:cNvSpPr/>
          <p:nvPr/>
        </p:nvSpPr>
        <p:spPr>
          <a:xfrm>
            <a:off x="8161655" y="383095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G</a:t>
            </a:r>
            <a:endParaRPr lang="en-US" altLang="en-US">
              <a:solidFill>
                <a:srgbClr val="FF0000"/>
              </a:solidFill>
            </a:endParaRPr>
          </a:p>
        </p:txBody>
      </p:sp>
      <p:sp>
        <p:nvSpPr>
          <p:cNvPr id="142" name="Oval 141"/>
          <p:cNvSpPr/>
          <p:nvPr/>
        </p:nvSpPr>
        <p:spPr>
          <a:xfrm>
            <a:off x="8161655" y="4267835"/>
            <a:ext cx="287655" cy="28765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en-US">
                <a:solidFill>
                  <a:srgbClr val="FF0000"/>
                </a:solidFill>
              </a:rPr>
              <a:t>H</a:t>
            </a:r>
            <a:endParaRPr lang="en-US" altLang="en-US">
              <a:solidFill>
                <a:srgbClr val="FF0000"/>
              </a:solidFill>
            </a:endParaRPr>
          </a:p>
        </p:txBody>
      </p:sp>
      <p:cxnSp>
        <p:nvCxnSpPr>
          <p:cNvPr id="143" name="Straight Arrow Connector 142"/>
          <p:cNvCxnSpPr>
            <a:stCxn id="135" idx="6"/>
            <a:endCxn id="139" idx="2"/>
          </p:cNvCxnSpPr>
          <p:nvPr/>
        </p:nvCxnSpPr>
        <p:spPr>
          <a:xfrm flipV="1">
            <a:off x="7748270" y="3062605"/>
            <a:ext cx="413385" cy="1651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35" idx="6"/>
            <a:endCxn id="140" idx="2"/>
          </p:cNvCxnSpPr>
          <p:nvPr/>
        </p:nvCxnSpPr>
        <p:spPr>
          <a:xfrm>
            <a:off x="7748270" y="3079115"/>
            <a:ext cx="413385" cy="44005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6" idx="6"/>
            <a:endCxn id="140" idx="2"/>
          </p:cNvCxnSpPr>
          <p:nvPr/>
        </p:nvCxnSpPr>
        <p:spPr>
          <a:xfrm flipV="1">
            <a:off x="7748270" y="3519170"/>
            <a:ext cx="413385" cy="1651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6" idx="6"/>
            <a:endCxn id="141" idx="2"/>
          </p:cNvCxnSpPr>
          <p:nvPr/>
        </p:nvCxnSpPr>
        <p:spPr>
          <a:xfrm>
            <a:off x="7748270" y="3535680"/>
            <a:ext cx="413385" cy="4394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7" idx="6"/>
          </p:cNvCxnSpPr>
          <p:nvPr/>
        </p:nvCxnSpPr>
        <p:spPr>
          <a:xfrm flipV="1">
            <a:off x="7748270" y="3079115"/>
            <a:ext cx="432435" cy="91249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7" idx="6"/>
            <a:endCxn id="140" idx="2"/>
          </p:cNvCxnSpPr>
          <p:nvPr/>
        </p:nvCxnSpPr>
        <p:spPr>
          <a:xfrm flipV="1">
            <a:off x="7748270" y="3519170"/>
            <a:ext cx="413385"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38" idx="6"/>
            <a:endCxn id="141" idx="2"/>
          </p:cNvCxnSpPr>
          <p:nvPr/>
        </p:nvCxnSpPr>
        <p:spPr>
          <a:xfrm flipV="1">
            <a:off x="7748270" y="3975100"/>
            <a:ext cx="41338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Text Box 149"/>
          <p:cNvSpPr txBox="1"/>
          <p:nvPr/>
        </p:nvSpPr>
        <p:spPr>
          <a:xfrm>
            <a:off x="7766685" y="4660900"/>
            <a:ext cx="395605" cy="306705"/>
          </a:xfrm>
          <a:prstGeom prst="rect">
            <a:avLst/>
          </a:prstGeom>
          <a:noFill/>
        </p:spPr>
        <p:txBody>
          <a:bodyPr wrap="square" rtlCol="0">
            <a:spAutoFit/>
          </a:bodyPr>
          <a:p>
            <a:r>
              <a:rPr lang="en-US" altLang="en-US"/>
              <a:t>C</a:t>
            </a:r>
            <a:endParaRPr lang="en-US" altLang="en-US"/>
          </a:p>
        </p:txBody>
      </p:sp>
      <p:sp>
        <p:nvSpPr>
          <p:cNvPr id="151" name="Right Brace 150"/>
          <p:cNvSpPr/>
          <p:nvPr/>
        </p:nvSpPr>
        <p:spPr>
          <a:xfrm rot="16200000">
            <a:off x="6417310" y="798830"/>
            <a:ext cx="288290" cy="35452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pic>
        <p:nvPicPr>
          <p:cNvPr id="152" name="Picture 151"/>
          <p:cNvPicPr>
            <a:picLocks noChangeAspect="1"/>
          </p:cNvPicPr>
          <p:nvPr/>
        </p:nvPicPr>
        <p:blipFill>
          <a:blip r:embed="rId2"/>
          <a:stretch>
            <a:fillRect/>
          </a:stretch>
        </p:blipFill>
        <p:spPr>
          <a:xfrm>
            <a:off x="68580" y="1877695"/>
            <a:ext cx="1889760" cy="18122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实战</a:t>
            </a:r>
            <a:endParaRPr lang="zh-CN" altLang="en-US"/>
          </a:p>
        </p:txBody>
      </p:sp>
      <p:sp>
        <p:nvSpPr>
          <p:cNvPr id="3" name="内容占位符 2"/>
          <p:cNvSpPr>
            <a:spLocks noGrp="1"/>
          </p:cNvSpPr>
          <p:nvPr>
            <p:ph idx="1"/>
          </p:nvPr>
        </p:nvSpPr>
        <p:spPr/>
        <p:txBody>
          <a:bodyPr/>
          <a:p>
            <a:r>
              <a:rPr lang="zh-CN" altLang="en-US"/>
              <a:t>基于二分图匹配的多目标跟踪</a:t>
            </a:r>
            <a:endParaRPr lang="zh-CN" altLang="en-US"/>
          </a:p>
          <a:p>
            <a:r>
              <a:rPr lang="zh-CN" altLang="en-US"/>
              <a:t>https://github.com/andylei77/object-tracker</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8"/>
          </p:nvPr>
        </p:nvSpPr>
        <p:spPr>
          <a:xfrm>
            <a:off x="4889420" y="3901606"/>
            <a:ext cx="3821907" cy="233153"/>
          </a:xfrm>
        </p:spPr>
        <p:txBody>
          <a:bodyPr>
            <a:normAutofit fontScale="80000"/>
          </a:bodyPr>
          <a:lstStyle/>
          <a:p>
            <a:r>
              <a:rPr lang="en-US" altLang="zh-CN"/>
              <a:t>https://www.julyedu.com/</a:t>
            </a:r>
            <a:endParaRPr lang="en-US" altLang="zh-CN"/>
          </a:p>
        </p:txBody>
      </p:sp>
      <p:sp>
        <p:nvSpPr>
          <p:cNvPr id="6" name="文本占位符 5"/>
          <p:cNvSpPr>
            <a:spLocks noGrp="1"/>
          </p:cNvSpPr>
          <p:nvPr>
            <p:ph type="body" sz="quarter" idx="10"/>
          </p:nvPr>
        </p:nvSpPr>
        <p:spPr/>
        <p:txBody>
          <a:bodyPr/>
          <a:lstStyle/>
          <a:p>
            <a:r>
              <a:rPr lang="en-US" altLang="zh-CN" dirty="0" smtClean="0"/>
              <a:t>晓</a:t>
            </a:r>
            <a:r>
              <a:rPr lang="zh-CN" altLang="en-US" dirty="0" smtClean="0"/>
              <a:t>老师  无</a:t>
            </a:r>
            <a:r>
              <a:rPr lang="zh-CN" altLang="en-US" dirty="0"/>
              <a:t>人驾驶高级算法工程师</a:t>
            </a:r>
            <a:endParaRPr lang="en-US" altLang="zh-CN" dirty="0"/>
          </a:p>
        </p:txBody>
      </p:sp>
      <p:cxnSp>
        <p:nvCxnSpPr>
          <p:cNvPr id="3" name="直接连接符 2"/>
          <p:cNvCxnSpPr/>
          <p:nvPr/>
        </p:nvCxnSpPr>
        <p:spPr>
          <a:xfrm>
            <a:off x="4883611" y="4167254"/>
            <a:ext cx="26269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nvCxnSpPr>
        <p:spPr>
          <a:xfrm>
            <a:off x="4883611" y="3607740"/>
            <a:ext cx="26269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44991" y="1178719"/>
            <a:ext cx="2452688" cy="1065848"/>
            <a:chOff x="2855913" y="-477838"/>
            <a:chExt cx="5757862" cy="2501900"/>
          </a:xfrm>
          <a:solidFill>
            <a:schemeClr val="bg1"/>
          </a:solidFill>
        </p:grpSpPr>
        <p:sp>
          <p:nvSpPr>
            <p:cNvPr id="10" name="Freeform 5"/>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1" name="Freeform 6"/>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2" name="Freeform 7"/>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3" name="Freeform 8"/>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4" name="Freeform 9"/>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68580" tIns="34290" rIns="68580" bIns="34290" numCol="1" anchor="t" anchorCtr="0" compatLnSpc="1"/>
            <a:lstStyle/>
            <a:p>
              <a:endParaRPr lang="zh-CN" altLang="en-US" sz="1350"/>
            </a:p>
          </p:txBody>
        </p:sp>
      </p:grpSp>
      <p:sp>
        <p:nvSpPr>
          <p:cNvPr id="8" name="文本占位符 62"/>
          <p:cNvSpPr>
            <a:spLocks noGrp="1"/>
          </p:cNvSpPr>
          <p:nvPr/>
        </p:nvSpPr>
        <p:spPr>
          <a:xfrm>
            <a:off x="4028360" y="2537626"/>
            <a:ext cx="3821907" cy="233153"/>
          </a:xfrm>
          <a:prstGeom prst="rect">
            <a:avLst/>
          </a:prstGeom>
        </p:spPr>
        <p:txBody>
          <a:bodyPr vert="horz" lIns="68580" tIns="34290" rIns="68580" bIns="34290" rtlCol="0">
            <a:normAutofit fontScale="97500" lnSpcReduction="10000"/>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sz="1125" dirty="0"/>
              <a:t>微信扫一扫关注我们</a:t>
            </a:r>
            <a:endParaRPr lang="en-US" altLang="zh-CN" sz="112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什么是跟踪？</a:t>
            </a:r>
            <a:endParaRPr lang="en-US" altLang="en-US"/>
          </a:p>
        </p:txBody>
      </p:sp>
      <p:sp>
        <p:nvSpPr>
          <p:cNvPr id="3" name="Content Placeholder 2"/>
          <p:cNvSpPr>
            <a:spLocks noGrp="1"/>
          </p:cNvSpPr>
          <p:nvPr>
            <p:ph idx="1"/>
          </p:nvPr>
        </p:nvSpPr>
        <p:spPr/>
        <p:txBody>
          <a:bodyPr/>
          <a:p>
            <a:r>
              <a:rPr lang="en-US" sz="1400"/>
              <a:t>什么是跟踪？</a:t>
            </a:r>
            <a:endParaRPr lang="en-US" sz="1400"/>
          </a:p>
          <a:p>
            <a:pPr lvl="1"/>
            <a:r>
              <a:rPr lang="en-US" sz="1225"/>
              <a:t>在连续帧中</a:t>
            </a:r>
            <a:r>
              <a:rPr lang="en-US" altLang="en-US" sz="1225"/>
              <a:t>根据物体信息关联(确定)</a:t>
            </a:r>
            <a:r>
              <a:rPr lang="en-US" sz="1225"/>
              <a:t>同一物体</a:t>
            </a:r>
            <a:endParaRPr lang="en-US" sz="1225"/>
          </a:p>
          <a:p>
            <a:pPr lvl="2"/>
            <a:r>
              <a:rPr lang="en-US" sz="1050"/>
              <a:t>运动模型(motion model)：根据历史的位置和速度 ( 大小和方向) 建立模型，预测当前帧中物体的大致位置 </a:t>
            </a:r>
            <a:endParaRPr lang="en-US" sz="1050"/>
          </a:p>
          <a:p>
            <a:pPr lvl="2"/>
            <a:r>
              <a:rPr lang="en-US" sz="1050"/>
              <a:t>外观模型（appearance model）： 根据历史外观（颜色 尺寸 </a:t>
            </a:r>
            <a:r>
              <a:rPr lang="en-US" altLang="en-US" sz="1050"/>
              <a:t>2D/3D框 轮廓</a:t>
            </a:r>
            <a:r>
              <a:rPr lang="en-US" sz="1050"/>
              <a:t>等）建立特征模型，在预测位置附近进行搜索得到更准确的位置信息。 如果物体的样貌基本没有变化我们可以使用模板，但是现实中物体往往很复杂，所以一般使用一个在线学习的分类器（</a:t>
            </a:r>
            <a:r>
              <a:rPr lang="en-US" altLang="en-US" sz="1050"/>
              <a:t>用</a:t>
            </a:r>
            <a:r>
              <a:rPr lang="en-US" sz="1050"/>
              <a:t>“物体</a:t>
            </a:r>
            <a:r>
              <a:rPr lang="en-US" altLang="en-US" sz="1050"/>
              <a:t>框</a:t>
            </a:r>
            <a:r>
              <a:rPr lang="en-US" sz="1050"/>
              <a:t>” “背景</a:t>
            </a:r>
            <a:r>
              <a:rPr lang="en-US" altLang="en-US" sz="1050"/>
              <a:t>框</a:t>
            </a:r>
            <a:r>
              <a:rPr lang="en-US" sz="1050"/>
              <a:t>”进行二分类训练） 难点：离线训练可以收集很多样本，在线学习样本非常有限，如何解决这个问题呢？</a:t>
            </a:r>
            <a:endParaRPr lang="en-US" sz="875"/>
          </a:p>
          <a:p>
            <a:pPr lvl="1"/>
            <a:r>
              <a:rPr lang="en-US" altLang="en-US" sz="1225"/>
              <a:t>online：</a:t>
            </a:r>
            <a:r>
              <a:rPr lang="en-US" altLang="en-US" sz="1050"/>
              <a:t>根据</a:t>
            </a:r>
            <a:r>
              <a:rPr lang="en-US" sz="1050"/>
              <a:t>物体</a:t>
            </a:r>
            <a:r>
              <a:rPr lang="en-US" altLang="en-US" sz="1050"/>
              <a:t>的历史</a:t>
            </a:r>
            <a:r>
              <a:rPr lang="en-US" sz="1050"/>
              <a:t>信息(位置 颜色 形状</a:t>
            </a:r>
            <a:r>
              <a:rPr lang="en-US" altLang="en-US" sz="1050"/>
              <a:t>等</a:t>
            </a:r>
            <a:r>
              <a:rPr lang="en-US" sz="1050"/>
              <a:t>)</a:t>
            </a:r>
            <a:r>
              <a:rPr lang="en-US" altLang="en-US" sz="1050"/>
              <a:t>找到当前帧中的位置 （单目标跟踪的常见模式 ）</a:t>
            </a:r>
            <a:endParaRPr lang="en-US" altLang="en-US" sz="1050"/>
          </a:p>
          <a:p>
            <a:pPr lvl="1"/>
            <a:r>
              <a:rPr lang="en-US" altLang="en-US" sz="1050"/>
              <a:t>Offline：根据每一帧中每个物体的信息在整个时间序列上关联得到轨迹（多目标跟踪 / 统筹考虑）</a:t>
            </a:r>
            <a:endParaRPr lang="en-US" altLang="en-US" sz="1050"/>
          </a:p>
          <a:p>
            <a:pPr lvl="0"/>
            <a:r>
              <a:rPr lang="en-US" altLang="en-US" sz="1200"/>
              <a:t>有了检测为什么还需要跟踪？</a:t>
            </a:r>
            <a:endParaRPr lang="en-US" altLang="en-US" sz="1200"/>
          </a:p>
          <a:p>
            <a:pPr lvl="1"/>
            <a:r>
              <a:rPr lang="en-US" altLang="en-US" sz="1050"/>
              <a:t>跟踪保持ID一致</a:t>
            </a:r>
            <a:endParaRPr lang="en-US" altLang="en-US" sz="1050"/>
          </a:p>
          <a:p>
            <a:pPr lvl="1"/>
            <a:r>
              <a:rPr lang="en-US" altLang="en-US" sz="1050"/>
              <a:t>跟踪辅助检测：检测失败时（例如检测时被其他物体遮挡 / 例如有些物体可能都没法被检测器检测）有些跟踪可以处理</a:t>
            </a:r>
            <a:endParaRPr lang="en-US" altLang="en-US" sz="1050"/>
          </a:p>
          <a:p>
            <a:pPr lvl="1"/>
            <a:r>
              <a:rPr lang="en-US" altLang="en-US" sz="1050"/>
              <a:t>跟踪比检测更快： 检测没有利用历史信息每一次都是从0开始。 而跟踪可以提前知道要跟踪物体的“历史”信息，基于这些信息可以大致预测下一帧的位置，在附近做小幅搜索匹配得到最终预测框。</a:t>
            </a:r>
            <a:endParaRPr lang="en-US" altLang="en-US" sz="1050"/>
          </a:p>
          <a:p>
            <a:pPr lvl="1"/>
            <a:r>
              <a:rPr lang="en-US" altLang="en-US" sz="1050"/>
              <a:t>但是也不能只用跟踪而不用检测</a:t>
            </a:r>
            <a:endParaRPr lang="en-US" altLang="en-US" sz="1050"/>
          </a:p>
          <a:p>
            <a:pPr lvl="2"/>
            <a:r>
              <a:rPr lang="en-US" altLang="en-US" sz="900"/>
              <a:t>检测辅助跟踪：跟踪可能会跟丢（遮挡 运动模糊等）</a:t>
            </a:r>
            <a:endParaRPr lang="en-US" altLang="en-US" sz="900"/>
          </a:p>
          <a:p>
            <a:pPr lvl="2"/>
            <a:r>
              <a:rPr lang="en-US" altLang="en-US" sz="900"/>
              <a:t>检测纠正跟踪的累计误差：一般间隔执行检测，检测中间执行跟踪，每隔一段时间用检测来重新纠正跟踪</a:t>
            </a:r>
            <a:endParaRPr lang="en-US" altLang="en-US" sz="900"/>
          </a:p>
          <a:p>
            <a:pPr lvl="1"/>
            <a:r>
              <a:rPr lang="en-US" altLang="en-US" sz="1050"/>
              <a:t>检测使用大规模样本数据训练出来的它对某一类别理解更深刻，跟踪对某一具体物体理解更深刻</a:t>
            </a:r>
            <a:endParaRPr lang="en-US" altLang="en-US" sz="1050"/>
          </a:p>
          <a:p>
            <a:pPr lvl="1"/>
            <a:endParaRPr lang="en-US" altLang="en-US" sz="1050"/>
          </a:p>
          <a:p>
            <a:pPr lvl="1"/>
            <a:endParaRPr lang="en-US" altLang="en-US" sz="1050"/>
          </a:p>
          <a:p>
            <a:pPr lvl="0"/>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跟踪算法难点</a:t>
            </a:r>
            <a:endParaRPr lang="en-US" altLang="en-US"/>
          </a:p>
        </p:txBody>
      </p:sp>
      <p:sp>
        <p:nvSpPr>
          <p:cNvPr id="3" name="Content Placeholder 2"/>
          <p:cNvSpPr>
            <a:spLocks noGrp="1"/>
          </p:cNvSpPr>
          <p:nvPr>
            <p:ph idx="1"/>
          </p:nvPr>
        </p:nvSpPr>
        <p:spPr/>
        <p:txBody>
          <a:bodyPr/>
          <a:p>
            <a:r>
              <a:rPr lang="en-US" sz="1400"/>
              <a:t>姿态形状变化</a:t>
            </a:r>
            <a:endParaRPr lang="en-US" sz="1400"/>
          </a:p>
          <a:p>
            <a:r>
              <a:rPr lang="en-US" sz="1400"/>
              <a:t>尺度变化</a:t>
            </a:r>
            <a:endParaRPr lang="en-US" sz="1400"/>
          </a:p>
          <a:p>
            <a:r>
              <a:rPr lang="en-US" sz="1400"/>
              <a:t>背景遮挡</a:t>
            </a:r>
            <a:endParaRPr lang="en-US" sz="1400"/>
          </a:p>
          <a:p>
            <a:r>
              <a:rPr lang="en-US" sz="1400"/>
              <a:t>光线亮度变化</a:t>
            </a:r>
            <a:endParaRPr lang="en-US" sz="1400"/>
          </a:p>
          <a:p>
            <a:r>
              <a:rPr lang="en-US" altLang="en-US" sz="1400"/>
              <a:t>...</a:t>
            </a:r>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ltLang="en-US" dirty="0" smtClean="0">
                <a:sym typeface="+mn-ea"/>
              </a:rPr>
              <a:t>动态环境感知与Tracking</a:t>
            </a:r>
            <a:endParaRPr lang="en-US"/>
          </a:p>
        </p:txBody>
      </p:sp>
      <p:sp>
        <p:nvSpPr>
          <p:cNvPr id="5" name="Subtitle 4"/>
          <p:cNvSpPr>
            <a:spLocks noGrp="1"/>
          </p:cNvSpPr>
          <p:nvPr>
            <p:ph type="subTitle" idx="1"/>
          </p:nvPr>
        </p:nvSpPr>
        <p:spPr/>
        <p:txBody>
          <a:bodyPr/>
          <a:p>
            <a:r>
              <a:rPr lang="en-US" altLang="en-US">
                <a:sym typeface="+mn-ea"/>
              </a:rPr>
              <a:t>单目标跟踪算法简介</a:t>
            </a:r>
            <a:endParaRPr lang="en-US" altLang="en-US">
              <a:sym typeface="+mn-ea"/>
            </a:endParaRPr>
          </a:p>
        </p:txBody>
      </p:sp>
      <p:sp>
        <p:nvSpPr>
          <p:cNvPr id="6" name="Text Box 5"/>
          <p:cNvSpPr txBox="1"/>
          <p:nvPr userDrawn="1"/>
        </p:nvSpPr>
        <p:spPr>
          <a:xfrm>
            <a:off x="778510" y="-16510"/>
            <a:ext cx="1812290" cy="306705"/>
          </a:xfrm>
          <a:prstGeom prst="rect">
            <a:avLst/>
          </a:prstGeom>
          <a:noFill/>
        </p:spPr>
        <p:txBody>
          <a:bodyPr wrap="square" rtlCol="0">
            <a:spAutoFit/>
          </a:bodyPr>
          <a:p>
            <a:r>
              <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rPr>
              <a:t>无人驾驶实战</a:t>
            </a:r>
            <a:endPar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单目标跟踪算法简介</a:t>
            </a:r>
            <a:endParaRPr lang="en-US" altLang="en-US"/>
          </a:p>
        </p:txBody>
      </p:sp>
      <p:sp>
        <p:nvSpPr>
          <p:cNvPr id="3" name="Content Placeholder 2"/>
          <p:cNvSpPr>
            <a:spLocks noGrp="1"/>
          </p:cNvSpPr>
          <p:nvPr>
            <p:ph idx="1"/>
          </p:nvPr>
        </p:nvSpPr>
        <p:spPr/>
        <p:txBody>
          <a:bodyPr/>
          <a:p>
            <a:r>
              <a:rPr lang="en-US" altLang="en-US" sz="1400"/>
              <a:t>单目标跟踪：</a:t>
            </a:r>
            <a:endParaRPr lang="en-US" altLang="en-US" sz="1400"/>
          </a:p>
          <a:p>
            <a:pPr lvl="1"/>
            <a:r>
              <a:rPr lang="en-US" altLang="en-US" sz="1225"/>
              <a:t>第一帧输入初始框-&gt;后续帧输出该物体的位置</a:t>
            </a:r>
            <a:endParaRPr lang="en-US" altLang="en-US" sz="1225"/>
          </a:p>
          <a:p>
            <a:pPr lvl="1"/>
            <a:r>
              <a:rPr lang="en-US" altLang="en-US" sz="1225"/>
              <a:t>单个目标</a:t>
            </a:r>
            <a:endParaRPr lang="en-US" altLang="en-US" sz="1225"/>
          </a:p>
          <a:p>
            <a:pPr lvl="1"/>
            <a:r>
              <a:rPr lang="en-US" altLang="en-US" sz="1225"/>
              <a:t>online：实时</a:t>
            </a:r>
            <a:endParaRPr lang="en-US" altLang="en-US" sz="1225"/>
          </a:p>
          <a:p>
            <a:pPr lvl="0"/>
            <a:r>
              <a:rPr lang="en-US" altLang="en-US" sz="1400"/>
              <a:t>典型单目标跟踪算法</a:t>
            </a:r>
            <a:endParaRPr lang="en-US" altLang="en-US" sz="1400"/>
          </a:p>
          <a:p>
            <a:pPr lvl="1"/>
            <a:r>
              <a:rPr lang="en-US" altLang="en-US" sz="1225"/>
              <a:t>产生式模型</a:t>
            </a:r>
            <a:endParaRPr lang="en-US" altLang="en-US" sz="1225"/>
          </a:p>
          <a:p>
            <a:pPr lvl="2"/>
            <a:r>
              <a:rPr lang="en-US" altLang="en-US" sz="1050"/>
              <a:t>经典目标跟踪方法(2010年之前):  Meanshift、Particle Filter、Kalman Filter、基于特征点光流跟踪 （无法处理和适应复杂的跟踪变化，鲁棒性和准确度都被前沿的算法所超越）</a:t>
            </a:r>
            <a:endParaRPr lang="en-US" altLang="en-US" sz="1050"/>
          </a:p>
          <a:p>
            <a:pPr lvl="1"/>
            <a:r>
              <a:rPr lang="en-US" altLang="en-US" sz="1225"/>
              <a:t>鉴别式模型</a:t>
            </a:r>
            <a:endParaRPr lang="en-US" altLang="en-US" sz="1225"/>
          </a:p>
          <a:p>
            <a:pPr lvl="2"/>
            <a:r>
              <a:rPr lang="en-US" altLang="en-US" sz="1050"/>
              <a:t>检测与跟踪相结合的方法: BOOSTING、MIL、MEDIANFLOW 、TLD(2010之后)</a:t>
            </a:r>
            <a:endParaRPr lang="en-US" altLang="en-US" sz="1050"/>
          </a:p>
          <a:p>
            <a:pPr lvl="1"/>
            <a:r>
              <a:rPr lang="en-US" altLang="en-US" sz="1225"/>
              <a:t>基于相关滤波的跟踪算法:</a:t>
            </a:r>
            <a:endParaRPr lang="en-US" altLang="en-US" sz="1225"/>
          </a:p>
          <a:p>
            <a:pPr lvl="2"/>
            <a:r>
              <a:rPr lang="en-US" altLang="en-US" sz="1050"/>
              <a:t>MOSSE KCF(2012)</a:t>
            </a:r>
            <a:endParaRPr lang="en-US" altLang="en-US" sz="1050"/>
          </a:p>
          <a:p>
            <a:pPr lvl="1"/>
            <a:r>
              <a:rPr lang="en-US" altLang="en-US" sz="1225"/>
              <a:t>基于深度学习的跟踪方法： </a:t>
            </a:r>
            <a:endParaRPr lang="en-US" altLang="en-US" sz="1225"/>
          </a:p>
          <a:p>
            <a:pPr lvl="2"/>
            <a:r>
              <a:rPr lang="en-US" altLang="en-US" sz="1050"/>
              <a:t>GOTURN ........</a:t>
            </a:r>
            <a:endParaRPr lang="en-US" altLang="en-US" sz="1050"/>
          </a:p>
          <a:p>
            <a:pPr lvl="0"/>
            <a:r>
              <a:rPr lang="en-US" altLang="en-US" sz="1400"/>
              <a:t>数据集</a:t>
            </a:r>
            <a:endParaRPr lang="en-US" altLang="en-US" sz="1400"/>
          </a:p>
          <a:p>
            <a:pPr lvl="1"/>
            <a:r>
              <a:rPr lang="en-US" altLang="en-US" sz="1225"/>
              <a:t>VOT</a:t>
            </a:r>
            <a:endParaRPr lang="en-US" altLang="en-US" sz="1225"/>
          </a:p>
          <a:p>
            <a:pPr lvl="1"/>
            <a:r>
              <a:rPr lang="en-US" altLang="en-US" sz="1225"/>
              <a:t>OTB</a:t>
            </a:r>
            <a:endParaRPr lang="en-US" altLang="en-US" sz="1225"/>
          </a:p>
          <a:p>
            <a:pPr lvl="1"/>
            <a:r>
              <a:rPr lang="en-US" altLang="en-US" sz="1225"/>
              <a:t>...</a:t>
            </a:r>
            <a:endParaRPr lang="en-US" altLang="en-US" sz="1225"/>
          </a:p>
          <a:p>
            <a:pPr lvl="1"/>
            <a:endParaRPr lang="en-US" altLang="en-US" sz="122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ltLang="en-US" dirty="0" smtClean="0">
                <a:sym typeface="+mn-ea"/>
              </a:rPr>
              <a:t>动态环境感知与Tracking</a:t>
            </a:r>
            <a:endParaRPr lang="en-US"/>
          </a:p>
        </p:txBody>
      </p:sp>
      <p:sp>
        <p:nvSpPr>
          <p:cNvPr id="5" name="Subtitle 4"/>
          <p:cNvSpPr>
            <a:spLocks noGrp="1"/>
          </p:cNvSpPr>
          <p:nvPr>
            <p:ph type="subTitle" idx="1"/>
          </p:nvPr>
        </p:nvSpPr>
        <p:spPr/>
        <p:txBody>
          <a:bodyPr/>
          <a:p>
            <a:r>
              <a:rPr lang="en-US" altLang="en-US">
                <a:sym typeface="+mn-ea"/>
              </a:rPr>
              <a:t>单目标跟踪算法-产生式模型</a:t>
            </a:r>
            <a:endParaRPr lang="en-US" altLang="en-US">
              <a:sym typeface="+mn-ea"/>
            </a:endParaRPr>
          </a:p>
        </p:txBody>
      </p:sp>
      <p:sp>
        <p:nvSpPr>
          <p:cNvPr id="6" name="Text Box 5"/>
          <p:cNvSpPr txBox="1"/>
          <p:nvPr userDrawn="1"/>
        </p:nvSpPr>
        <p:spPr>
          <a:xfrm>
            <a:off x="778510" y="-16510"/>
            <a:ext cx="1812290" cy="306705"/>
          </a:xfrm>
          <a:prstGeom prst="rect">
            <a:avLst/>
          </a:prstGeom>
          <a:noFill/>
        </p:spPr>
        <p:txBody>
          <a:bodyPr wrap="square" rtlCol="0">
            <a:spAutoFit/>
          </a:bodyPr>
          <a:p>
            <a:r>
              <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rPr>
              <a:t>无人驾驶实战</a:t>
            </a:r>
            <a:endParaRPr lang="en-US" altLang="en-US" sz="1400">
              <a:solidFill>
                <a:schemeClr val="bg2"/>
              </a:solidFill>
              <a:effectLst>
                <a:outerShdw blurRad="38100" dist="19050" dir="2700000" algn="tl" rotWithShape="0">
                  <a:schemeClr val="dk1">
                    <a:alpha val="40000"/>
                  </a:schemeClr>
                </a:outerShdw>
              </a:effectLst>
              <a:latin typeface="AR PL UMing CN" panose="020B0309010101010101" charset="-122"/>
              <a:ea typeface="AR PL UMing CN" panose="020B030901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Meanshift / 光流</a:t>
            </a:r>
            <a:endParaRPr lang="en-US" altLang="en-US"/>
          </a:p>
        </p:txBody>
      </p:sp>
      <p:sp>
        <p:nvSpPr>
          <p:cNvPr id="3" name="Content Placeholder 2"/>
          <p:cNvSpPr>
            <a:spLocks noGrp="1"/>
          </p:cNvSpPr>
          <p:nvPr>
            <p:ph idx="1"/>
          </p:nvPr>
        </p:nvSpPr>
        <p:spPr/>
        <p:txBody>
          <a:bodyPr/>
          <a:p>
            <a:r>
              <a:rPr lang="en-US" sz="1400"/>
              <a:t>Meanshift:</a:t>
            </a:r>
            <a:endParaRPr lang="en-US" sz="1400"/>
          </a:p>
          <a:p>
            <a:pPr lvl="1"/>
            <a:r>
              <a:rPr lang="en-US" sz="1225"/>
              <a:t>对目标建模(比如利用目标的颜色分布来描述目标，计算目标在下一帧图像上的概率分布)</a:t>
            </a:r>
            <a:endParaRPr lang="en-US" sz="1225"/>
          </a:p>
          <a:p>
            <a:pPr lvl="1"/>
            <a:r>
              <a:rPr lang="en-US" sz="1225"/>
              <a:t>目标的搜索一直沿着概率梯度上升的方向，迭代收敛到概率密度分布的局部峰值上</a:t>
            </a:r>
            <a:endParaRPr lang="en-US" sz="1225"/>
          </a:p>
          <a:p>
            <a:pPr lvl="1"/>
            <a:r>
              <a:rPr lang="en-US" sz="1225"/>
              <a:t>适用于目标的色彩模型和背景差异比较大的情形,计算速度快</a:t>
            </a:r>
            <a:endParaRPr lang="en-US" sz="1225"/>
          </a:p>
          <a:p>
            <a:r>
              <a:rPr lang="en-US" sz="1400"/>
              <a:t>基于特征点的光流算法：</a:t>
            </a:r>
            <a:endParaRPr lang="en-US" sz="1400"/>
          </a:p>
          <a:p>
            <a:pPr lvl="1"/>
            <a:r>
              <a:rPr lang="en-US" sz="1225"/>
              <a:t>对目标进行建模：在目标上提取一些特征点(用特征点的集合来表征目标)</a:t>
            </a:r>
            <a:endParaRPr lang="en-US" sz="1225"/>
          </a:p>
          <a:p>
            <a:pPr lvl="1"/>
            <a:r>
              <a:rPr lang="en-US" sz="1225"/>
              <a:t>下一帧计算这些特征点的光流匹配点，统计得到目标的位置(稀疏光流法)</a:t>
            </a:r>
            <a:endParaRPr lang="en-US" sz="1225"/>
          </a:p>
          <a:p>
            <a:pPr lvl="1"/>
            <a:r>
              <a:rPr lang="en-US" sz="1225"/>
              <a:t>在跟踪的过程中，不断补充新的特征点，删除置信度不佳的特征点，以适应目标在运动中的形状变化</a:t>
            </a:r>
            <a:endParaRPr lang="en-US" sz="1225"/>
          </a:p>
        </p:txBody>
      </p:sp>
    </p:spTree>
  </p:cSld>
  <p:clrMapOvr>
    <a:masterClrMapping/>
  </p:clrMapOvr>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p="http://schemas.openxmlformats.org/presentationml/2006/main">
  <p:tag name="KSO_WM_DOC_GUID" val="{feda040b-da45-4c70-bd35-358ae36732d3}"/>
</p:tagLst>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6333</Words>
  <Application>WPS 演示</Application>
  <PresentationFormat/>
  <Paragraphs>536</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宋体</vt:lpstr>
      <vt:lpstr>Wingdings</vt:lpstr>
      <vt:lpstr>Arial</vt:lpstr>
      <vt:lpstr>AR PL UMing CN</vt:lpstr>
      <vt:lpstr>Impact</vt:lpstr>
      <vt:lpstr>微软雅黑</vt:lpstr>
      <vt:lpstr>Arial Unicode MS</vt:lpstr>
      <vt:lpstr>1_Default Design</vt:lpstr>
      <vt:lpstr>动态环境感知与Tracking</vt:lpstr>
      <vt:lpstr>Content</vt:lpstr>
      <vt:lpstr>动态环境感知与Tracking</vt:lpstr>
      <vt:lpstr>什么是跟踪？</vt:lpstr>
      <vt:lpstr>跟踪算法难点</vt:lpstr>
      <vt:lpstr>动态环境感知与Tracking</vt:lpstr>
      <vt:lpstr>单目标跟踪算法简介</vt:lpstr>
      <vt:lpstr>动态环境感知与Tracking</vt:lpstr>
      <vt:lpstr>Meanshift / 光流</vt:lpstr>
      <vt:lpstr>Kalman Filter 从一个例子开始</vt:lpstr>
      <vt:lpstr>Kalman Filter 预测</vt:lpstr>
      <vt:lpstr>Kalman Filter 更新</vt:lpstr>
      <vt:lpstr>Kalman Filter 预测&amp;更新</vt:lpstr>
      <vt:lpstr>实战</vt:lpstr>
      <vt:lpstr>Particle Filter</vt:lpstr>
      <vt:lpstr>动态环境感知与Tracking</vt:lpstr>
      <vt:lpstr>鉴别式模型</vt:lpstr>
      <vt:lpstr>BOOSTING / MIL / MEDIANFLOW</vt:lpstr>
      <vt:lpstr>TLD </vt:lpstr>
      <vt:lpstr>实战</vt:lpstr>
      <vt:lpstr>动态环境感知与Tracking</vt:lpstr>
      <vt:lpstr>基于相关滤波的跟踪算法</vt:lpstr>
      <vt:lpstr>MOSSE </vt:lpstr>
      <vt:lpstr>KCF</vt:lpstr>
      <vt:lpstr>动态环境感知与Tracking</vt:lpstr>
      <vt:lpstr>GOTURN</vt:lpstr>
      <vt:lpstr>PowerPoint 演示文稿</vt:lpstr>
      <vt:lpstr>动态环境感知与Tracking</vt:lpstr>
      <vt:lpstr>简介</vt:lpstr>
      <vt:lpstr>Hungarian Algorithm</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动态环境感知与Tracking</dc:title>
  <dc:creator/>
  <cp:lastModifiedBy>Administrator</cp:lastModifiedBy>
  <cp:revision>58</cp:revision>
  <dcterms:created xsi:type="dcterms:W3CDTF">2019-03-10T11:13:00Z</dcterms:created>
  <dcterms:modified xsi:type="dcterms:W3CDTF">2019-03-10T14:19:38Z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