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68"/>
  </p:handoutMasterIdLst>
  <p:sldIdLst>
    <p:sldId id="256" r:id="rId2"/>
    <p:sldId id="261" r:id="rId3"/>
    <p:sldId id="285" r:id="rId4"/>
    <p:sldId id="286" r:id="rId5"/>
    <p:sldId id="319" r:id="rId6"/>
    <p:sldId id="318" r:id="rId7"/>
    <p:sldId id="287" r:id="rId8"/>
    <p:sldId id="288" r:id="rId9"/>
    <p:sldId id="317" r:id="rId10"/>
    <p:sldId id="314" r:id="rId11"/>
    <p:sldId id="315" r:id="rId12"/>
    <p:sldId id="316" r:id="rId13"/>
    <p:sldId id="303" r:id="rId14"/>
    <p:sldId id="262" r:id="rId15"/>
    <p:sldId id="307" r:id="rId16"/>
    <p:sldId id="290" r:id="rId17"/>
    <p:sldId id="291" r:id="rId18"/>
    <p:sldId id="292" r:id="rId19"/>
    <p:sldId id="308" r:id="rId20"/>
    <p:sldId id="309" r:id="rId21"/>
    <p:sldId id="310" r:id="rId22"/>
    <p:sldId id="312" r:id="rId23"/>
    <p:sldId id="311" r:id="rId24"/>
    <p:sldId id="293" r:id="rId25"/>
    <p:sldId id="300" r:id="rId26"/>
    <p:sldId id="304" r:id="rId27"/>
    <p:sldId id="305" r:id="rId28"/>
    <p:sldId id="306" r:id="rId29"/>
    <p:sldId id="302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9C944"/>
    <a:srgbClr val="FFCCFF"/>
    <a:srgbClr val="CCFF66"/>
    <a:srgbClr val="2505E5"/>
    <a:srgbClr val="E90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2" autoAdjust="0"/>
  </p:normalViewPr>
  <p:slideViewPr>
    <p:cSldViewPr>
      <p:cViewPr varScale="1">
        <p:scale>
          <a:sx n="101" d="100"/>
          <a:sy n="101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15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101.wmf"/><Relationship Id="rId1" Type="http://schemas.openxmlformats.org/officeDocument/2006/relationships/image" Target="../media/image98.wmf"/><Relationship Id="rId6" Type="http://schemas.openxmlformats.org/officeDocument/2006/relationships/image" Target="../media/image66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5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17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155.wmf"/><Relationship Id="rId1" Type="http://schemas.openxmlformats.org/officeDocument/2006/relationships/image" Target="../media/image15.wmf"/><Relationship Id="rId4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emf"/><Relationship Id="rId4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3.wmf"/><Relationship Id="rId2" Type="http://schemas.openxmlformats.org/officeDocument/2006/relationships/image" Target="../media/image160.wmf"/><Relationship Id="rId1" Type="http://schemas.openxmlformats.org/officeDocument/2006/relationships/image" Target="../media/image115.wmf"/><Relationship Id="rId6" Type="http://schemas.openxmlformats.org/officeDocument/2006/relationships/image" Target="../media/image57.wmf"/><Relationship Id="rId5" Type="http://schemas.openxmlformats.org/officeDocument/2006/relationships/image" Target="../media/image162.wmf"/><Relationship Id="rId4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6.wmf"/><Relationship Id="rId7" Type="http://schemas.openxmlformats.org/officeDocument/2006/relationships/image" Target="../media/image57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9" Type="http://schemas.openxmlformats.org/officeDocument/2006/relationships/image" Target="../media/image18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0.wmf"/><Relationship Id="rId1" Type="http://schemas.openxmlformats.org/officeDocument/2006/relationships/image" Target="../media/image191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17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207.wmf"/><Relationship Id="rId7" Type="http://schemas.openxmlformats.org/officeDocument/2006/relationships/image" Target="../media/image211.e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8.wmf"/><Relationship Id="rId1" Type="http://schemas.openxmlformats.org/officeDocument/2006/relationships/image" Target="../media/image217.wmf"/><Relationship Id="rId4" Type="http://schemas.openxmlformats.org/officeDocument/2006/relationships/image" Target="../media/image21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57.wmf"/><Relationship Id="rId1" Type="http://schemas.openxmlformats.org/officeDocument/2006/relationships/image" Target="../media/image236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5.wmf"/><Relationship Id="rId7" Type="http://schemas.openxmlformats.org/officeDocument/2006/relationships/image" Target="../media/image233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7.wmf"/><Relationship Id="rId5" Type="http://schemas.openxmlformats.org/officeDocument/2006/relationships/image" Target="../media/image57.wmf"/><Relationship Id="rId4" Type="http://schemas.openxmlformats.org/officeDocument/2006/relationships/image" Target="../media/image24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2.wmf"/><Relationship Id="rId5" Type="http://schemas.openxmlformats.org/officeDocument/2006/relationships/image" Target="../media/image57.wmf"/><Relationship Id="rId4" Type="http://schemas.openxmlformats.org/officeDocument/2006/relationships/image" Target="../media/image241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57.wmf"/><Relationship Id="rId1" Type="http://schemas.openxmlformats.org/officeDocument/2006/relationships/image" Target="../media/image26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13.wmf"/><Relationship Id="rId9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65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57.wmf"/><Relationship Id="rId1" Type="http://schemas.openxmlformats.org/officeDocument/2006/relationships/image" Target="../media/image266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5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274.wmf"/><Relationship Id="rId5" Type="http://schemas.openxmlformats.org/officeDocument/2006/relationships/image" Target="../media/image190.wmf"/><Relationship Id="rId4" Type="http://schemas.openxmlformats.org/officeDocument/2006/relationships/image" Target="../media/image27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57.wmf"/><Relationship Id="rId5" Type="http://schemas.openxmlformats.org/officeDocument/2006/relationships/image" Target="../media/image277.wmf"/><Relationship Id="rId4" Type="http://schemas.openxmlformats.org/officeDocument/2006/relationships/image" Target="../media/image158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07.wmf"/><Relationship Id="rId7" Type="http://schemas.openxmlformats.org/officeDocument/2006/relationships/image" Target="../media/image5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78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80.wmf"/><Relationship Id="rId1" Type="http://schemas.openxmlformats.org/officeDocument/2006/relationships/image" Target="../media/image268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9" Type="http://schemas.openxmlformats.org/officeDocument/2006/relationships/image" Target="../media/image27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68.wmf"/><Relationship Id="rId1" Type="http://schemas.openxmlformats.org/officeDocument/2006/relationships/image" Target="../media/image279.wmf"/><Relationship Id="rId4" Type="http://schemas.openxmlformats.org/officeDocument/2006/relationships/image" Target="../media/image282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7" Type="http://schemas.openxmlformats.org/officeDocument/2006/relationships/image" Target="../media/image287.wmf"/><Relationship Id="rId2" Type="http://schemas.openxmlformats.org/officeDocument/2006/relationships/image" Target="../media/image283.wmf"/><Relationship Id="rId1" Type="http://schemas.openxmlformats.org/officeDocument/2006/relationships/image" Target="../media/image243.wmf"/><Relationship Id="rId6" Type="http://schemas.openxmlformats.org/officeDocument/2006/relationships/image" Target="../media/image286.wmf"/><Relationship Id="rId5" Type="http://schemas.openxmlformats.org/officeDocument/2006/relationships/image" Target="../media/image57.wmf"/><Relationship Id="rId4" Type="http://schemas.openxmlformats.org/officeDocument/2006/relationships/image" Target="../media/image28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90.wmf"/><Relationship Id="rId7" Type="http://schemas.openxmlformats.org/officeDocument/2006/relationships/image" Target="../media/image293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57.wmf"/><Relationship Id="rId9" Type="http://schemas.openxmlformats.org/officeDocument/2006/relationships/image" Target="../media/image29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7.wmf"/><Relationship Id="rId5" Type="http://schemas.openxmlformats.org/officeDocument/2006/relationships/image" Target="../media/image57.wmf"/><Relationship Id="rId4" Type="http://schemas.openxmlformats.org/officeDocument/2006/relationships/image" Target="../media/image30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1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13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B829361-AD5D-4A4C-BC10-2F2C72963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07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085E-4480-4A82-827E-00928A8F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837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7B1D-E12B-43E2-967D-C5854A4AC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253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F98AC-4FE1-4940-B17E-0DCA2B2AE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206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2A7FE-95F4-408B-A606-88691EA08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98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E9844-438F-4579-A1ED-8DBD8E12E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048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5BA1D-3B1A-4BD0-A455-D357BB186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642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C8697-2708-401C-A64F-83B989983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870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9C21-429E-4E08-9A6F-E5C783A51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6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0040B-99B5-4F51-96B4-9E35C2291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425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6FC59-4AA5-48FC-AB0E-5077F5FBE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2553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8AAE2-7231-4FBF-A1FC-11A01698E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745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03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dirty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fld id="{F28D05B2-44A9-447D-953E-A4839C526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rgbClr val="4A452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4A452A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rgbClr val="4A452A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rgbClr val="4A452A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13.wmf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60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68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61.wmf"/><Relationship Id="rId10" Type="http://schemas.openxmlformats.org/officeDocument/2006/relationships/image" Target="../media/image55.wmf"/><Relationship Id="rId19" Type="http://schemas.openxmlformats.org/officeDocument/2006/relationships/image" Target="../media/image59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7.wmf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5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0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2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57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3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57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4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7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7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59.wmf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8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0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8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93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9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1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3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7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0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1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4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19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5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2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2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3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38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4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48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4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41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5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6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0" Type="http://schemas.openxmlformats.org/officeDocument/2006/relationships/image" Target="../media/image207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0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268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3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27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5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327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6.wmf"/><Relationship Id="rId11" Type="http://schemas.openxmlformats.org/officeDocument/2006/relationships/image" Target="../media/image272.wmf"/><Relationship Id="rId5" Type="http://schemas.openxmlformats.org/officeDocument/2006/relationships/oleObject" Target="../embeddings/oleObject322.bin"/><Relationship Id="rId10" Type="http://schemas.openxmlformats.org/officeDocument/2006/relationships/oleObject" Target="../embeddings/oleObject325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19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2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158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3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27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78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20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5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360.bin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10" Type="http://schemas.openxmlformats.org/officeDocument/2006/relationships/image" Target="../media/image285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28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29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01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83.bin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0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19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 bwMode="auto">
          <a:xfrm>
            <a:off x="685800" y="914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E90701"/>
                </a:solidFill>
              </a:rPr>
              <a:t>第三章    假设检验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547813" y="2492375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一、基本概念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524000" y="3273425"/>
            <a:ext cx="559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二、</a:t>
            </a:r>
            <a:r>
              <a:rPr lang="en-US" altLang="zh-CN" sz="3600"/>
              <a:t>Neyman-Pearson  </a:t>
            </a:r>
            <a:r>
              <a:rPr lang="zh-CN" altLang="en-US" sz="3600"/>
              <a:t>引理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547813" y="4076700"/>
            <a:ext cx="4313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三、一致最优势检验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  <p:bldP spid="2055" grpId="0" build="p" autoUpdateAnimBg="0"/>
      <p:bldP spid="205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533400" y="140176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定义</a:t>
            </a:r>
            <a:r>
              <a:rPr lang="en-US" altLang="zh-CN">
                <a:solidFill>
                  <a:srgbClr val="E90701"/>
                </a:solidFill>
              </a:rPr>
              <a:t>1</a:t>
            </a:r>
          </a:p>
        </p:txBody>
      </p: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1979613" y="1412875"/>
            <a:ext cx="6792912" cy="579438"/>
            <a:chOff x="1478" y="324"/>
            <a:chExt cx="4279" cy="365"/>
          </a:xfrm>
        </p:grpSpPr>
        <p:sp>
          <p:nvSpPr>
            <p:cNvPr id="70678" name="Text Box 22"/>
            <p:cNvSpPr txBox="1">
              <a:spLocks noChangeArrowheads="1"/>
            </p:cNvSpPr>
            <p:nvPr/>
          </p:nvSpPr>
          <p:spPr bwMode="auto">
            <a:xfrm>
              <a:off x="1478" y="324"/>
              <a:ext cx="4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一个检验的功效</a:t>
              </a:r>
              <a:r>
                <a:rPr lang="en-US" altLang="zh-CN" sz="2800">
                  <a:solidFill>
                    <a:schemeClr val="accent2"/>
                  </a:solidFill>
                </a:rPr>
                <a:t>(Power)</a:t>
              </a:r>
              <a:r>
                <a:rPr lang="zh-CN" altLang="en-US"/>
                <a:t>定义为当     假</a:t>
              </a:r>
            </a:p>
          </p:txBody>
        </p:sp>
        <p:graphicFrame>
          <p:nvGraphicFramePr>
            <p:cNvPr id="70679" name="Object 23"/>
            <p:cNvGraphicFramePr>
              <a:graphicFrameLocks noChangeAspect="1"/>
            </p:cNvGraphicFramePr>
            <p:nvPr/>
          </p:nvGraphicFramePr>
          <p:xfrm>
            <a:off x="5136" y="368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1" name="Equation" r:id="rId3" imgW="507960" imgH="482400" progId="Equation.3">
                    <p:embed/>
                  </p:oleObj>
                </mc:Choice>
                <mc:Fallback>
                  <p:oleObj name="Equation" r:id="rId3" imgW="507960" imgH="482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68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87" name="Group 31"/>
          <p:cNvGrpSpPr>
            <a:grpSpLocks/>
          </p:cNvGrpSpPr>
          <p:nvPr/>
        </p:nvGrpSpPr>
        <p:grpSpPr bwMode="auto">
          <a:xfrm>
            <a:off x="533400" y="2084388"/>
            <a:ext cx="3551238" cy="582612"/>
            <a:chOff x="336" y="785"/>
            <a:chExt cx="2237" cy="367"/>
          </a:xfrm>
        </p:grpSpPr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336" y="785"/>
              <a:ext cx="22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时拒绝     的概率，</a:t>
              </a:r>
            </a:p>
          </p:txBody>
        </p:sp>
        <p:graphicFrame>
          <p:nvGraphicFramePr>
            <p:cNvPr id="70681" name="Object 25"/>
            <p:cNvGraphicFramePr>
              <a:graphicFrameLocks noChangeAspect="1"/>
            </p:cNvGraphicFramePr>
            <p:nvPr/>
          </p:nvGraphicFramePr>
          <p:xfrm>
            <a:off x="1200" y="848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2" name="Equation" r:id="rId5" imgW="507960" imgH="482400" progId="Equation.3">
                    <p:embed/>
                  </p:oleObj>
                </mc:Choice>
                <mc:Fallback>
                  <p:oleObj name="Equation" r:id="rId5" imgW="507960" imgH="482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48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886200" y="20574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1454150" y="2717800"/>
          <a:ext cx="623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6" imgW="6235560" imgH="482400" progId="Equation.3">
                  <p:embed/>
                </p:oleObj>
              </mc:Choice>
              <mc:Fallback>
                <p:oleObj name="Equation" r:id="rId6" imgW="6235560" imgH="482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717800"/>
                        <a:ext cx="6235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468313" y="3213100"/>
            <a:ext cx="630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而第一类错误和功效可以看成函数</a:t>
            </a:r>
          </a:p>
        </p:txBody>
      </p:sp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1403350" y="3860800"/>
          <a:ext cx="622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8" imgW="6222960" imgH="482400" progId="Equation.3">
                  <p:embed/>
                </p:oleObj>
              </mc:Choice>
              <mc:Fallback>
                <p:oleObj name="Equation" r:id="rId8" imgW="622296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6223000" cy="482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609600" y="4335463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的不同取值，</a:t>
            </a:r>
          </a:p>
        </p:txBody>
      </p: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2987675" y="4392613"/>
            <a:ext cx="4857750" cy="895350"/>
            <a:chOff x="1899" y="2412"/>
            <a:chExt cx="3060" cy="564"/>
          </a:xfrm>
        </p:grpSpPr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1899" y="2412"/>
              <a:ext cx="27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这个函数称为</a:t>
              </a:r>
              <a:r>
                <a:rPr lang="zh-CN" altLang="en-US">
                  <a:solidFill>
                    <a:srgbClr val="E90701"/>
                  </a:solidFill>
                </a:rPr>
                <a:t> 势函数</a:t>
              </a:r>
              <a:r>
                <a:rPr lang="zh-CN" altLang="en-US"/>
                <a:t>。</a:t>
              </a:r>
            </a:p>
          </p:txBody>
        </p:sp>
        <p:sp>
          <p:nvSpPr>
            <p:cNvPr id="70693" name="Rectangle 37"/>
            <p:cNvSpPr>
              <a:spLocks noChangeArrowheads="1"/>
            </p:cNvSpPr>
            <p:nvPr/>
          </p:nvSpPr>
          <p:spPr bwMode="auto">
            <a:xfrm>
              <a:off x="3168" y="2649"/>
              <a:ext cx="1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(Power Function)</a:t>
              </a:r>
            </a:p>
          </p:txBody>
        </p:sp>
      </p:grpSp>
      <p:graphicFrame>
        <p:nvGraphicFramePr>
          <p:cNvPr id="70695" name="Object 39"/>
          <p:cNvGraphicFramePr>
            <a:graphicFrameLocks noChangeAspect="1"/>
          </p:cNvGraphicFramePr>
          <p:nvPr/>
        </p:nvGraphicFramePr>
        <p:xfrm>
          <a:off x="1447800" y="5257800"/>
          <a:ext cx="434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10" imgW="4343400" imgH="495000" progId="Equation.3">
                  <p:embed/>
                </p:oleObj>
              </mc:Choice>
              <mc:Fallback>
                <p:oleObj name="Equation" r:id="rId10" imgW="4343400" imgH="495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434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6" name="Object 40"/>
          <p:cNvGraphicFramePr>
            <a:graphicFrameLocks noChangeAspect="1"/>
          </p:cNvGraphicFramePr>
          <p:nvPr/>
        </p:nvGraphicFramePr>
        <p:xfrm>
          <a:off x="6084888" y="5300663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12" imgW="2450880" imgH="482400" progId="Equation.3">
                  <p:embed/>
                </p:oleObj>
              </mc:Choice>
              <mc:Fallback>
                <p:oleObj name="Equation" r:id="rId12" imgW="2450880" imgH="482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00663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7" name="Object 41"/>
          <p:cNvGraphicFramePr>
            <a:graphicFrameLocks noChangeAspect="1"/>
          </p:cNvGraphicFramePr>
          <p:nvPr/>
        </p:nvGraphicFramePr>
        <p:xfrm>
          <a:off x="673100" y="58928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Equation" r:id="rId14" imgW="2082600" imgH="431640" progId="Equation.3">
                  <p:embed/>
                </p:oleObj>
              </mc:Choice>
              <mc:Fallback>
                <p:oleObj name="Equation" r:id="rId14" imgW="2082600" imgH="431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89280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0" name="Object 44"/>
          <p:cNvGraphicFramePr>
            <a:graphicFrameLocks noChangeAspect="1"/>
          </p:cNvGraphicFramePr>
          <p:nvPr/>
        </p:nvGraphicFramePr>
        <p:xfrm>
          <a:off x="1219200" y="736600"/>
          <a:ext cx="732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16" imgW="7327800" imgH="482400" progId="Equation.3">
                  <p:embed/>
                </p:oleObj>
              </mc:Choice>
              <mc:Fallback>
                <p:oleObj name="Equation" r:id="rId16" imgW="7327800" imgH="48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36600"/>
                        <a:ext cx="732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7" grpId="0" build="p" autoUpdateAnimBg="0"/>
      <p:bldP spid="70684" grpId="0" build="p" autoUpdateAnimBg="0"/>
      <p:bldP spid="70688" grpId="0" build="p" autoUpdateAnimBg="0"/>
      <p:bldP spid="706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55650" y="549275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5</a:t>
            </a:r>
            <a:r>
              <a:rPr lang="zh-CN" altLang="en-US">
                <a:solidFill>
                  <a:srgbClr val="2505E5"/>
                </a:solidFill>
              </a:rPr>
              <a:t>、检验的水平</a:t>
            </a:r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1143000" y="1314450"/>
            <a:ext cx="4276725" cy="579438"/>
            <a:chOff x="902" y="828"/>
            <a:chExt cx="2694" cy="365"/>
          </a:xfrm>
        </p:grpSpPr>
        <p:sp>
          <p:nvSpPr>
            <p:cNvPr id="71702" name="Text Box 22"/>
            <p:cNvSpPr txBox="1">
              <a:spLocks noChangeArrowheads="1"/>
            </p:cNvSpPr>
            <p:nvPr/>
          </p:nvSpPr>
          <p:spPr bwMode="auto">
            <a:xfrm>
              <a:off x="902" y="828"/>
              <a:ext cx="2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当样本容量    固定时，</a:t>
              </a:r>
            </a:p>
          </p:txBody>
        </p:sp>
        <p:graphicFrame>
          <p:nvGraphicFramePr>
            <p:cNvPr id="71703" name="Object 23"/>
            <p:cNvGraphicFramePr>
              <a:graphicFrameLocks noChangeAspect="1"/>
            </p:cNvGraphicFramePr>
            <p:nvPr/>
          </p:nvGraphicFramePr>
          <p:xfrm>
            <a:off x="2304" y="944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0" name="Equation" r:id="rId3" imgW="253800" imgH="253800" progId="Equation.3">
                    <p:embed/>
                  </p:oleObj>
                </mc:Choice>
                <mc:Fallback>
                  <p:oleObj name="Equation" r:id="rId3" imgW="253800" imgH="253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944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5197475" y="12874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要少犯第一类错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457200" y="20113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误的概率，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438400" y="2011363"/>
            <a:ext cx="5910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就会增大犯第二类错误的概率；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8077200" y="19732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反</a:t>
            </a:r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533400" y="2743200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之，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1295400" y="2735263"/>
            <a:ext cx="754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若要减少犯第二类错误的概率，就会增大</a:t>
            </a:r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533400" y="3505200"/>
            <a:ext cx="4271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犯第一类错误的概率。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4572000" y="34972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即就是说当样本容量固</a:t>
            </a:r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609600" y="42672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定时，</a:t>
            </a:r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1828800" y="4267200"/>
            <a:ext cx="6729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不可能同时减少犯两类错误的概率，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8229600" y="42672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609600" y="4953000"/>
            <a:ext cx="4681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是一对不可调和的矛盾。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1219200" y="5638800"/>
            <a:ext cx="7669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Neyman-Pearson</a:t>
            </a:r>
            <a:r>
              <a:rPr lang="zh-CN" altLang="en-US"/>
              <a:t>检验原理就是控制犯第一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457200" y="631825"/>
            <a:ext cx="5902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类错误的概率在给定的范围内，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6096000" y="639763"/>
            <a:ext cx="264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寻找检验使得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69900" y="1325563"/>
            <a:ext cx="6311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犯第二类错误的概率尽可能的小，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553200" y="131762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即就是使检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457200" y="201136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验的功效尽可能的大。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4495800" y="20113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这样就是在给定一个较</a:t>
            </a:r>
          </a:p>
        </p:txBody>
      </p:sp>
      <p:grpSp>
        <p:nvGrpSpPr>
          <p:cNvPr id="72739" name="Group 35"/>
          <p:cNvGrpSpPr>
            <a:grpSpLocks/>
          </p:cNvGrpSpPr>
          <p:nvPr/>
        </p:nvGrpSpPr>
        <p:grpSpPr bwMode="auto">
          <a:xfrm>
            <a:off x="457200" y="2754313"/>
            <a:ext cx="8399463" cy="590550"/>
            <a:chOff x="288" y="1735"/>
            <a:chExt cx="5291" cy="372"/>
          </a:xfrm>
        </p:grpSpPr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288" y="1735"/>
              <a:ext cx="5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小的数                     </a:t>
              </a:r>
              <a:r>
                <a:rPr lang="en-US" altLang="zh-CN"/>
                <a:t>(</a:t>
              </a:r>
              <a:r>
                <a:rPr lang="zh-CN" altLang="en-US"/>
                <a:t>一般取为</a:t>
              </a:r>
              <a:r>
                <a:rPr lang="en-US" altLang="zh-CN"/>
                <a:t>0.01,0.05,0.1</a:t>
              </a:r>
              <a:r>
                <a:rPr lang="zh-CN" altLang="en-US"/>
                <a:t>等</a:t>
              </a:r>
              <a:r>
                <a:rPr lang="en-US" altLang="zh-CN"/>
                <a:t>)</a:t>
              </a:r>
              <a:r>
                <a:rPr lang="zh-CN" altLang="en-US"/>
                <a:t>，</a:t>
              </a:r>
            </a:p>
          </p:txBody>
        </p:sp>
        <p:graphicFrame>
          <p:nvGraphicFramePr>
            <p:cNvPr id="72732" name="Object 28"/>
            <p:cNvGraphicFramePr>
              <a:graphicFrameLocks noChangeAspect="1"/>
            </p:cNvGraphicFramePr>
            <p:nvPr/>
          </p:nvGraphicFramePr>
          <p:xfrm>
            <a:off x="1152" y="1843"/>
            <a:ext cx="1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6" name="Equation" r:id="rId3" imgW="2006280" imgH="419040" progId="Equation.3">
                    <p:embed/>
                  </p:oleObj>
                </mc:Choice>
                <mc:Fallback>
                  <p:oleObj name="Equation" r:id="rId3" imgW="2006280" imgH="419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43"/>
                          <a:ext cx="1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533400" y="34893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在满足</a:t>
            </a:r>
          </a:p>
        </p:txBody>
      </p:sp>
      <p:graphicFrame>
        <p:nvGraphicFramePr>
          <p:cNvPr id="72741" name="Object 37"/>
          <p:cNvGraphicFramePr>
            <a:graphicFrameLocks noChangeAspect="1"/>
          </p:cNvGraphicFramePr>
          <p:nvPr/>
        </p:nvGraphicFramePr>
        <p:xfrm>
          <a:off x="2247900" y="3611563"/>
          <a:ext cx="582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Equation" r:id="rId5" imgW="5829120" imgH="482400" progId="Equation.3">
                  <p:embed/>
                </p:oleObj>
              </mc:Choice>
              <mc:Fallback>
                <p:oleObj name="Equation" r:id="rId5" imgW="5829120" imgH="482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611563"/>
                        <a:ext cx="582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33400" y="4198938"/>
            <a:ext cx="3452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的检验函数类中，</a:t>
            </a:r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3733800" y="4191000"/>
            <a:ext cx="264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寻找使得功效</a:t>
            </a:r>
          </a:p>
        </p:txBody>
      </p:sp>
      <p:graphicFrame>
        <p:nvGraphicFramePr>
          <p:cNvPr id="72744" name="Object 40"/>
          <p:cNvGraphicFramePr>
            <a:graphicFrameLocks noChangeAspect="1"/>
          </p:cNvGraphicFramePr>
          <p:nvPr/>
        </p:nvGraphicFramePr>
        <p:xfrm>
          <a:off x="1739900" y="4953000"/>
          <a:ext cx="525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7" imgW="5257800" imgH="482400" progId="Equation.3">
                  <p:embed/>
                </p:oleObj>
              </mc:Choice>
              <mc:Fallback>
                <p:oleObj name="Equation" r:id="rId7" imgW="5257800" imgH="482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953000"/>
                        <a:ext cx="525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609600" y="5592763"/>
            <a:ext cx="4271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尽可能大的检验函数。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7" grpId="0" build="p" autoUpdateAnimBg="0" advAuto="0"/>
      <p:bldP spid="72728" grpId="0" build="p" autoUpdateAnimBg="0"/>
      <p:bldP spid="72729" grpId="0" build="p" autoUpdateAnimBg="0" advAuto="0"/>
      <p:bldP spid="72730" grpId="0" build="p" autoUpdateAnimBg="0"/>
      <p:bldP spid="72740" grpId="0" build="p" autoUpdateAnimBg="0"/>
      <p:bldP spid="72742" grpId="0" build="p" autoUpdateAnimBg="0" advAuto="0"/>
      <p:bldP spid="72743" grpId="0" build="p" autoUpdateAnimBg="0"/>
      <p:bldP spid="72745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143000" y="609600"/>
          <a:ext cx="317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317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572000" y="622300"/>
          <a:ext cx="373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5" imgW="3733560" imgH="482400" progId="Equation.3">
                  <p:embed/>
                </p:oleObj>
              </mc:Choice>
              <mc:Fallback>
                <p:oleObj name="Equation" r:id="rId5" imgW="3733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2300"/>
                        <a:ext cx="373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57200" y="1200150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7" imgW="1193760" imgH="482400" progId="Equation.3">
                  <p:embed/>
                </p:oleObj>
              </mc:Choice>
              <mc:Fallback>
                <p:oleObj name="Equation" r:id="rId7" imgW="1193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0150"/>
                        <a:ext cx="119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828800" y="1200150"/>
          <a:ext cx="314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9" imgW="3149280" imgH="495000" progId="Equation.3">
                  <p:embed/>
                </p:oleObj>
              </mc:Choice>
              <mc:Fallback>
                <p:oleObj name="Equation" r:id="rId9" imgW="314928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00150"/>
                        <a:ext cx="314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3" name="Group 11"/>
          <p:cNvGrpSpPr>
            <a:grpSpLocks/>
          </p:cNvGrpSpPr>
          <p:nvPr/>
        </p:nvGrpSpPr>
        <p:grpSpPr bwMode="auto">
          <a:xfrm>
            <a:off x="5105400" y="1143000"/>
            <a:ext cx="3444875" cy="579438"/>
            <a:chOff x="3312" y="876"/>
            <a:chExt cx="2170" cy="365"/>
          </a:xfrm>
        </p:grpSpPr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3312" y="876"/>
              <a:ext cx="21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则称        是一个水</a:t>
              </a:r>
            </a:p>
          </p:txBody>
        </p:sp>
        <p:graphicFrame>
          <p:nvGraphicFramePr>
            <p:cNvPr id="59401" name="Object 9"/>
            <p:cNvGraphicFramePr>
              <a:graphicFrameLocks noChangeAspect="1"/>
            </p:cNvGraphicFramePr>
            <p:nvPr/>
          </p:nvGraphicFramePr>
          <p:xfrm>
            <a:off x="3888" y="936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name="Equation" r:id="rId11" imgW="838080" imgH="419040" progId="Equation.3">
                    <p:embed/>
                  </p:oleObj>
                </mc:Choice>
                <mc:Fallback>
                  <p:oleObj name="Equation" r:id="rId11" imgW="83808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936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6" name="Group 14"/>
          <p:cNvGrpSpPr>
            <a:grpSpLocks/>
          </p:cNvGrpSpPr>
          <p:nvPr/>
        </p:nvGrpSpPr>
        <p:grpSpPr bwMode="auto">
          <a:xfrm>
            <a:off x="250825" y="1700213"/>
            <a:ext cx="4194175" cy="579437"/>
            <a:chOff x="240" y="1313"/>
            <a:chExt cx="2642" cy="365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240" y="1313"/>
              <a:ext cx="26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平</a:t>
              </a:r>
              <a:r>
                <a:rPr lang="en-US" altLang="zh-CN" sz="2800">
                  <a:solidFill>
                    <a:schemeClr val="accent2"/>
                  </a:solidFill>
                </a:rPr>
                <a:t>( Level)</a:t>
              </a:r>
              <a:r>
                <a:rPr lang="zh-CN" altLang="en-US"/>
                <a:t>为    的检验。</a:t>
              </a:r>
            </a:p>
          </p:txBody>
        </p:sp>
        <p:graphicFrame>
          <p:nvGraphicFramePr>
            <p:cNvPr id="59405" name="Object 13"/>
            <p:cNvGraphicFramePr>
              <a:graphicFrameLocks noChangeAspect="1"/>
            </p:cNvGraphicFramePr>
            <p:nvPr/>
          </p:nvGraphicFramePr>
          <p:xfrm>
            <a:off x="1584" y="144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8" name="Equation" r:id="rId13" imgW="304560" imgH="253800" progId="Equation.3">
                    <p:embed/>
                  </p:oleObj>
                </mc:Choice>
                <mc:Fallback>
                  <p:oleObj name="Equation" r:id="rId13" imgW="30456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914400" y="2209800"/>
            <a:ext cx="305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根据这个定义，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657600" y="2217738"/>
            <a:ext cx="264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水平不唯一。</a:t>
            </a:r>
          </a:p>
        </p:txBody>
      </p:sp>
      <p:grpSp>
        <p:nvGrpSpPr>
          <p:cNvPr id="59418" name="Group 26"/>
          <p:cNvGrpSpPr>
            <a:grpSpLocks/>
          </p:cNvGrpSpPr>
          <p:nvPr/>
        </p:nvGrpSpPr>
        <p:grpSpPr bwMode="auto">
          <a:xfrm>
            <a:off x="6051550" y="2236788"/>
            <a:ext cx="2635250" cy="579437"/>
            <a:chOff x="3744" y="1788"/>
            <a:chExt cx="1660" cy="365"/>
          </a:xfrm>
        </p:grpSpPr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3744" y="1788"/>
              <a:ext cx="1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若        是水平</a:t>
              </a:r>
            </a:p>
          </p:txBody>
        </p:sp>
        <p:graphicFrame>
          <p:nvGraphicFramePr>
            <p:cNvPr id="59416" name="Object 24"/>
            <p:cNvGraphicFramePr>
              <a:graphicFrameLocks noChangeAspect="1"/>
            </p:cNvGraphicFramePr>
            <p:nvPr/>
          </p:nvGraphicFramePr>
          <p:xfrm>
            <a:off x="4080" y="1848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9" name="Equation" r:id="rId15" imgW="838080" imgH="419040" progId="Equation.3">
                    <p:embed/>
                  </p:oleObj>
                </mc:Choice>
                <mc:Fallback>
                  <p:oleObj name="Equation" r:id="rId15" imgW="838080" imgH="419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48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2" name="Group 30"/>
          <p:cNvGrpSpPr>
            <a:grpSpLocks/>
          </p:cNvGrpSpPr>
          <p:nvPr/>
        </p:nvGrpSpPr>
        <p:grpSpPr bwMode="auto">
          <a:xfrm>
            <a:off x="228600" y="2743200"/>
            <a:ext cx="2630488" cy="579438"/>
            <a:chOff x="240" y="2268"/>
            <a:chExt cx="1657" cy="365"/>
          </a:xfrm>
        </p:grpSpPr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240" y="2268"/>
              <a:ext cx="16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    的检验，</a:t>
              </a:r>
            </a:p>
          </p:txBody>
        </p:sp>
        <p:graphicFrame>
          <p:nvGraphicFramePr>
            <p:cNvPr id="59421" name="Object 29"/>
            <p:cNvGraphicFramePr>
              <a:graphicFrameLocks noChangeAspect="1"/>
            </p:cNvGraphicFramePr>
            <p:nvPr/>
          </p:nvGraphicFramePr>
          <p:xfrm>
            <a:off x="576" y="240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0" name="Equation" r:id="rId17" imgW="304560" imgH="253800" progId="Equation.3">
                    <p:embed/>
                  </p:oleObj>
                </mc:Choice>
                <mc:Fallback>
                  <p:oleObj name="Equation" r:id="rId17" imgW="304560" imgH="253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0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6" name="Group 34"/>
          <p:cNvGrpSpPr>
            <a:grpSpLocks/>
          </p:cNvGrpSpPr>
          <p:nvPr/>
        </p:nvGrpSpPr>
        <p:grpSpPr bwMode="auto">
          <a:xfrm>
            <a:off x="2590800" y="2743200"/>
            <a:ext cx="5484813" cy="579438"/>
            <a:chOff x="1776" y="2268"/>
            <a:chExt cx="3455" cy="365"/>
          </a:xfrm>
        </p:grpSpPr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1776" y="2268"/>
              <a:ext cx="34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则对任何满足                的    ，</a:t>
              </a:r>
            </a:p>
          </p:txBody>
        </p:sp>
        <p:graphicFrame>
          <p:nvGraphicFramePr>
            <p:cNvPr id="59424" name="Object 32"/>
            <p:cNvGraphicFramePr>
              <a:graphicFrameLocks noChangeAspect="1"/>
            </p:cNvGraphicFramePr>
            <p:nvPr/>
          </p:nvGraphicFramePr>
          <p:xfrm>
            <a:off x="3400" y="2312"/>
            <a:ext cx="10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1" name="Equation" r:id="rId18" imgW="1612800" imgH="368280" progId="Equation.3">
                    <p:embed/>
                  </p:oleObj>
                </mc:Choice>
                <mc:Fallback>
                  <p:oleObj name="Equation" r:id="rId18" imgW="1612800" imgH="3682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2312"/>
                          <a:ext cx="10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5" name="Object 33"/>
            <p:cNvGraphicFramePr>
              <a:graphicFrameLocks noChangeAspect="1"/>
            </p:cNvGraphicFramePr>
            <p:nvPr/>
          </p:nvGraphicFramePr>
          <p:xfrm>
            <a:off x="4656" y="2352"/>
            <a:ext cx="2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2" name="Equation" r:id="rId20" imgW="393480" imgH="368280" progId="Equation.3">
                    <p:embed/>
                  </p:oleObj>
                </mc:Choice>
                <mc:Fallback>
                  <p:oleObj name="Equation" r:id="rId20" imgW="393480" imgH="3682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352"/>
                          <a:ext cx="2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27" name="Object 35"/>
          <p:cNvGraphicFramePr>
            <a:graphicFrameLocks noChangeAspect="1"/>
          </p:cNvGraphicFramePr>
          <p:nvPr/>
        </p:nvGraphicFramePr>
        <p:xfrm>
          <a:off x="7848600" y="283845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22" imgW="838080" imgH="419040" progId="Equation.3">
                  <p:embed/>
                </p:oleObj>
              </mc:Choice>
              <mc:Fallback>
                <p:oleObj name="Equation" r:id="rId22" imgW="838080" imgH="419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83845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228600" y="3303588"/>
            <a:ext cx="4268788" cy="579437"/>
            <a:chOff x="240" y="2748"/>
            <a:chExt cx="2689" cy="365"/>
          </a:xfrm>
        </p:grpSpPr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240" y="2748"/>
              <a:ext cx="26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也是水平为    的检验。</a:t>
              </a:r>
            </a:p>
          </p:txBody>
        </p:sp>
        <p:graphicFrame>
          <p:nvGraphicFramePr>
            <p:cNvPr id="59429" name="Object 37"/>
            <p:cNvGraphicFramePr>
              <a:graphicFrameLocks noChangeAspect="1"/>
            </p:cNvGraphicFramePr>
            <p:nvPr/>
          </p:nvGraphicFramePr>
          <p:xfrm>
            <a:off x="1584" y="2832"/>
            <a:ext cx="2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4" name="Equation" r:id="rId24" imgW="393480" imgH="368280" progId="Equation.3">
                    <p:embed/>
                  </p:oleObj>
                </mc:Choice>
                <mc:Fallback>
                  <p:oleObj name="Equation" r:id="rId24" imgW="393480" imgH="3682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832"/>
                          <a:ext cx="2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4267200" y="32766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</a:t>
            </a:r>
          </a:p>
        </p:txBody>
      </p:sp>
      <p:graphicFrame>
        <p:nvGraphicFramePr>
          <p:cNvPr id="59436" name="Object 44"/>
          <p:cNvGraphicFramePr>
            <a:graphicFrameLocks noChangeAspect="1"/>
          </p:cNvGraphicFramePr>
          <p:nvPr/>
        </p:nvGraphicFramePr>
        <p:xfrm>
          <a:off x="2552700" y="3962400"/>
          <a:ext cx="373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Equation" r:id="rId25" imgW="3733560" imgH="482400" progId="Equation.3">
                  <p:embed/>
                </p:oleObj>
              </mc:Choice>
              <mc:Fallback>
                <p:oleObj name="Equation" r:id="rId25" imgW="3733560" imgH="48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962400"/>
                        <a:ext cx="373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304800" y="4419600"/>
            <a:ext cx="6854825" cy="579438"/>
            <a:chOff x="288" y="3360"/>
            <a:chExt cx="4318" cy="365"/>
          </a:xfrm>
        </p:grpSpPr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288" y="3360"/>
              <a:ext cx="43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为检验         的</a:t>
              </a:r>
              <a:r>
                <a:rPr lang="zh-CN" altLang="en-US">
                  <a:solidFill>
                    <a:schemeClr val="accent2"/>
                  </a:solidFill>
                </a:rPr>
                <a:t>大小</a:t>
              </a:r>
              <a:r>
                <a:rPr lang="en-US" altLang="zh-CN" sz="2800">
                  <a:solidFill>
                    <a:schemeClr val="accent2"/>
                  </a:solidFill>
                </a:rPr>
                <a:t>(Size)</a:t>
              </a:r>
              <a:r>
                <a:rPr lang="zh-CN" altLang="en-US"/>
                <a:t>或</a:t>
              </a:r>
              <a:r>
                <a:rPr lang="zh-CN" altLang="en-US">
                  <a:solidFill>
                    <a:schemeClr val="accent2"/>
                  </a:solidFill>
                </a:rPr>
                <a:t>真实水平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59438" name="Object 46"/>
            <p:cNvGraphicFramePr>
              <a:graphicFrameLocks noChangeAspect="1"/>
            </p:cNvGraphicFramePr>
            <p:nvPr/>
          </p:nvGraphicFramePr>
          <p:xfrm>
            <a:off x="1152" y="3420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6" name="Equation" r:id="rId27" imgW="838080" imgH="419040" progId="Equation.3">
                    <p:embed/>
                  </p:oleObj>
                </mc:Choice>
                <mc:Fallback>
                  <p:oleObj name="Equation" r:id="rId27" imgW="838080" imgH="419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20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1219200" y="5029200"/>
            <a:ext cx="631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实用上当提到一个检验的水平时，</a:t>
            </a:r>
          </a:p>
        </p:txBody>
      </p: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7315200" y="50292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一般是</a:t>
            </a:r>
          </a:p>
        </p:txBody>
      </p:sp>
      <p:sp>
        <p:nvSpPr>
          <p:cNvPr id="59442" name="Text Box 50"/>
          <p:cNvSpPr txBox="1">
            <a:spLocks noChangeArrowheads="1"/>
          </p:cNvSpPr>
          <p:nvPr/>
        </p:nvSpPr>
        <p:spPr bwMode="auto">
          <a:xfrm>
            <a:off x="304800" y="5562600"/>
            <a:ext cx="345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指它的真实水平。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7" grpId="0" build="p" autoUpdateAnimBg="0"/>
      <p:bldP spid="59408" grpId="0" build="p" autoUpdateAnimBg="0"/>
      <p:bldP spid="59435" grpId="0" build="p" autoUpdateAnimBg="0"/>
      <p:bldP spid="59440" grpId="0" build="p" autoUpdateAnimBg="0"/>
      <p:bldP spid="59441" grpId="0" build="p" autoUpdateAnimBg="0"/>
      <p:bldP spid="59442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 bwMode="auto">
          <a:xfrm>
            <a:off x="971550" y="0"/>
            <a:ext cx="6700838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4000">
                <a:solidFill>
                  <a:srgbClr val="3205D5"/>
                </a:solidFill>
              </a:rPr>
              <a:t>§3.5  </a:t>
            </a:r>
            <a:r>
              <a:rPr lang="en-US" altLang="zh-CN" sz="3600">
                <a:solidFill>
                  <a:srgbClr val="2505E5"/>
                </a:solidFill>
                <a:latin typeface="Times New Roman" pitchFamily="18" charset="0"/>
              </a:rPr>
              <a:t>Neyman-Pearson  </a:t>
            </a:r>
            <a:r>
              <a:rPr lang="zh-CN" altLang="en-US" sz="3600">
                <a:solidFill>
                  <a:srgbClr val="2505E5"/>
                </a:solidFill>
                <a:latin typeface="Times New Roman" pitchFamily="18" charset="0"/>
              </a:rPr>
              <a:t>引理</a:t>
            </a:r>
          </a:p>
        </p:txBody>
      </p:sp>
      <p:grpSp>
        <p:nvGrpSpPr>
          <p:cNvPr id="10302" name="Group 62"/>
          <p:cNvGrpSpPr>
            <a:grpSpLocks/>
          </p:cNvGrpSpPr>
          <p:nvPr/>
        </p:nvGrpSpPr>
        <p:grpSpPr bwMode="auto">
          <a:xfrm>
            <a:off x="1058863" y="1152525"/>
            <a:ext cx="4868862" cy="579438"/>
            <a:chOff x="2352" y="2467"/>
            <a:chExt cx="3067" cy="365"/>
          </a:xfrm>
        </p:grpSpPr>
        <p:sp>
          <p:nvSpPr>
            <p:cNvPr id="10303" name="Text Box 63"/>
            <p:cNvSpPr txBox="1">
              <a:spLocks noChangeArrowheads="1"/>
            </p:cNvSpPr>
            <p:nvPr/>
          </p:nvSpPr>
          <p:spPr bwMode="auto">
            <a:xfrm>
              <a:off x="2352" y="2467"/>
              <a:ext cx="30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设统计模型为                  ，</a:t>
              </a:r>
            </a:p>
          </p:txBody>
        </p:sp>
        <p:graphicFrame>
          <p:nvGraphicFramePr>
            <p:cNvPr id="10304" name="Object 64"/>
            <p:cNvGraphicFramePr>
              <a:graphicFrameLocks noChangeAspect="1"/>
            </p:cNvGraphicFramePr>
            <p:nvPr/>
          </p:nvGraphicFramePr>
          <p:xfrm>
            <a:off x="4008" y="2496"/>
            <a:ext cx="11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Equation" r:id="rId3" imgW="1790640" imgH="482400" progId="Equation.3">
                    <p:embed/>
                  </p:oleObj>
                </mc:Choice>
                <mc:Fallback>
                  <p:oleObj name="Equation" r:id="rId3" imgW="1790640" imgH="4824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496"/>
                          <a:ext cx="11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07" name="Object 67"/>
          <p:cNvGraphicFramePr>
            <a:graphicFrameLocks noChangeAspect="1"/>
          </p:cNvGraphicFramePr>
          <p:nvPr/>
        </p:nvGraphicFramePr>
        <p:xfrm>
          <a:off x="2066925" y="1789113"/>
          <a:ext cx="474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4749480" imgH="482400" progId="Equation.3">
                  <p:embed/>
                </p:oleObj>
              </mc:Choice>
              <mc:Fallback>
                <p:oleObj name="Equation" r:id="rId5" imgW="4749480" imgH="4824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789113"/>
                        <a:ext cx="474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5667375" y="11064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考虑检验问题</a:t>
            </a:r>
          </a:p>
        </p:txBody>
      </p:sp>
      <p:graphicFrame>
        <p:nvGraphicFramePr>
          <p:cNvPr id="10311" name="Object 71"/>
          <p:cNvGraphicFramePr>
            <a:graphicFrameLocks noChangeAspect="1"/>
          </p:cNvGraphicFramePr>
          <p:nvPr/>
        </p:nvGraphicFramePr>
        <p:xfrm>
          <a:off x="468313" y="2530475"/>
          <a:ext cx="294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7" imgW="2946240" imgH="495000" progId="Equation.3">
                  <p:embed/>
                </p:oleObj>
              </mc:Choice>
              <mc:Fallback>
                <p:oleObj name="Equation" r:id="rId7" imgW="2946240" imgH="495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30475"/>
                        <a:ext cx="294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2" name="Object 72"/>
          <p:cNvGraphicFramePr>
            <a:graphicFrameLocks noChangeAspect="1"/>
          </p:cNvGraphicFramePr>
          <p:nvPr/>
        </p:nvGraphicFramePr>
        <p:xfrm>
          <a:off x="2892425" y="3048000"/>
          <a:ext cx="3505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9" imgW="3504960" imgH="1549080" progId="Equation.3">
                  <p:embed/>
                </p:oleObj>
              </mc:Choice>
              <mc:Fallback>
                <p:oleObj name="Equation" r:id="rId9" imgW="3504960" imgH="15490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048000"/>
                        <a:ext cx="3505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323850" y="5867400"/>
            <a:ext cx="5957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比检验 </a:t>
            </a:r>
            <a:r>
              <a:rPr lang="en-US" altLang="zh-CN">
                <a:solidFill>
                  <a:srgbClr val="E90701"/>
                </a:solidFill>
              </a:rPr>
              <a:t>(Likelihood Ratio Test)</a:t>
            </a:r>
            <a:r>
              <a:rPr lang="zh-CN" altLang="en-US">
                <a:solidFill>
                  <a:srgbClr val="E90701"/>
                </a:solidFill>
              </a:rPr>
              <a:t>。</a:t>
            </a:r>
          </a:p>
        </p:txBody>
      </p:sp>
      <p:grpSp>
        <p:nvGrpSpPr>
          <p:cNvPr id="10327" name="Group 87"/>
          <p:cNvGrpSpPr>
            <a:grpSpLocks/>
          </p:cNvGrpSpPr>
          <p:nvPr/>
        </p:nvGrpSpPr>
        <p:grpSpPr bwMode="auto">
          <a:xfrm>
            <a:off x="1206500" y="5240338"/>
            <a:ext cx="7624763" cy="590550"/>
            <a:chOff x="700" y="3811"/>
            <a:chExt cx="4803" cy="372"/>
          </a:xfrm>
        </p:grpSpPr>
        <p:sp>
          <p:nvSpPr>
            <p:cNvPr id="10315" name="Text Box 75"/>
            <p:cNvSpPr txBox="1">
              <a:spLocks noChangeArrowheads="1"/>
            </p:cNvSpPr>
            <p:nvPr/>
          </p:nvSpPr>
          <p:spPr bwMode="auto">
            <a:xfrm>
              <a:off x="700" y="3811"/>
              <a:ext cx="48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对较大        拒绝原假设     的检验称为</a:t>
              </a:r>
              <a:r>
                <a:rPr lang="zh-CN" altLang="en-US" dirty="0">
                  <a:solidFill>
                    <a:srgbClr val="E90701"/>
                  </a:solidFill>
                </a:rPr>
                <a:t>似然</a:t>
              </a:r>
            </a:p>
          </p:txBody>
        </p:sp>
        <p:graphicFrame>
          <p:nvGraphicFramePr>
            <p:cNvPr id="10317" name="Object 77"/>
            <p:cNvGraphicFramePr>
              <a:graphicFrameLocks noChangeAspect="1"/>
            </p:cNvGraphicFramePr>
            <p:nvPr/>
          </p:nvGraphicFramePr>
          <p:xfrm>
            <a:off x="1536" y="3895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11" imgW="838080" imgH="419040" progId="Equation.3">
                    <p:embed/>
                  </p:oleObj>
                </mc:Choice>
                <mc:Fallback>
                  <p:oleObj name="Equation" r:id="rId11" imgW="838080" imgH="4190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895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8" name="Object 78"/>
            <p:cNvGraphicFramePr>
              <a:graphicFrameLocks noChangeAspect="1"/>
            </p:cNvGraphicFramePr>
            <p:nvPr/>
          </p:nvGraphicFramePr>
          <p:xfrm>
            <a:off x="3376" y="3879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13" imgW="507960" imgH="482400" progId="Equation.3">
                    <p:embed/>
                  </p:oleObj>
                </mc:Choice>
                <mc:Fallback>
                  <p:oleObj name="Equation" r:id="rId13" imgW="507960" imgH="4824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3879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3492500" y="2420938"/>
            <a:ext cx="5430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定义</a:t>
            </a:r>
            <a:r>
              <a:rPr lang="zh-CN" altLang="en-US">
                <a:solidFill>
                  <a:srgbClr val="E90701"/>
                </a:solidFill>
              </a:rPr>
              <a:t>似然比</a:t>
            </a:r>
            <a:r>
              <a:rPr lang="en-US" altLang="zh-CN" sz="2800">
                <a:solidFill>
                  <a:schemeClr val="accent2"/>
                </a:solidFill>
              </a:rPr>
              <a:t>(Likelihood Ratio)</a:t>
            </a:r>
            <a:r>
              <a:rPr lang="zh-CN" altLang="en-US"/>
              <a:t>为</a:t>
            </a:r>
          </a:p>
        </p:txBody>
      </p:sp>
      <p:graphicFrame>
        <p:nvGraphicFramePr>
          <p:cNvPr id="10323" name="Object 83"/>
          <p:cNvGraphicFramePr>
            <a:graphicFrameLocks noChangeAspect="1"/>
          </p:cNvGraphicFramePr>
          <p:nvPr/>
        </p:nvGraphicFramePr>
        <p:xfrm>
          <a:off x="468313" y="4694238"/>
          <a:ext cx="582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15" imgW="5829120" imgH="469800" progId="Equation.3">
                  <p:embed/>
                </p:oleObj>
              </mc:Choice>
              <mc:Fallback>
                <p:oleObj name="Equation" r:id="rId15" imgW="5829120" imgH="4698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94238"/>
                        <a:ext cx="582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6626225" y="4572000"/>
            <a:ext cx="2087563" cy="579438"/>
            <a:chOff x="4080" y="3024"/>
            <a:chExt cx="1315" cy="365"/>
          </a:xfrm>
        </p:grpSpPr>
        <p:sp>
          <p:nvSpPr>
            <p:cNvPr id="10313" name="Text Box 73"/>
            <p:cNvSpPr txBox="1">
              <a:spLocks noChangeArrowheads="1"/>
            </p:cNvSpPr>
            <p:nvPr/>
          </p:nvSpPr>
          <p:spPr bwMode="auto">
            <a:xfrm>
              <a:off x="4508" y="3024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是统计</a:t>
              </a:r>
            </a:p>
          </p:txBody>
        </p:sp>
        <p:graphicFrame>
          <p:nvGraphicFramePr>
            <p:cNvPr id="10324" name="Object 84"/>
            <p:cNvGraphicFramePr>
              <a:graphicFrameLocks noChangeAspect="1"/>
            </p:cNvGraphicFramePr>
            <p:nvPr/>
          </p:nvGraphicFramePr>
          <p:xfrm>
            <a:off x="4080" y="3120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17" imgW="838080" imgH="419040" progId="Equation.3">
                    <p:embed/>
                  </p:oleObj>
                </mc:Choice>
                <mc:Fallback>
                  <p:oleObj name="Equation" r:id="rId17" imgW="838080" imgH="41904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20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342900" y="52403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309" grpId="0"/>
      <p:bldP spid="10316" grpId="0"/>
      <p:bldP spid="10310" grpId="0"/>
      <p:bldP spid="103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026"/>
          <p:cNvSpPr txBox="1">
            <a:spLocks noChangeArrowheads="1"/>
          </p:cNvSpPr>
          <p:nvPr/>
        </p:nvSpPr>
        <p:spPr bwMode="auto">
          <a:xfrm>
            <a:off x="1460500" y="1412875"/>
            <a:ext cx="711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在这节，</a:t>
            </a:r>
            <a:r>
              <a:rPr lang="zh-CN" altLang="en-US">
                <a:solidFill>
                  <a:srgbClr val="2505E5"/>
                </a:solidFill>
              </a:rPr>
              <a:t>先讨论简单原假设对简单备择</a:t>
            </a:r>
          </a:p>
        </p:txBody>
      </p:sp>
      <p:sp>
        <p:nvSpPr>
          <p:cNvPr id="63491" name="Rectangle 1027"/>
          <p:cNvSpPr>
            <a:spLocks noChangeArrowheads="1"/>
          </p:cNvSpPr>
          <p:nvPr/>
        </p:nvSpPr>
        <p:spPr bwMode="auto">
          <a:xfrm>
            <a:off x="525463" y="2132013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505E5"/>
                </a:solidFill>
              </a:rPr>
              <a:t>假设的检验问题</a:t>
            </a:r>
            <a:r>
              <a:rPr lang="zh-CN" altLang="en-US"/>
              <a:t>，</a:t>
            </a:r>
          </a:p>
        </p:txBody>
      </p:sp>
      <p:grpSp>
        <p:nvGrpSpPr>
          <p:cNvPr id="63492" name="Group 1028"/>
          <p:cNvGrpSpPr>
            <a:grpSpLocks/>
          </p:cNvGrpSpPr>
          <p:nvPr/>
        </p:nvGrpSpPr>
        <p:grpSpPr bwMode="auto">
          <a:xfrm>
            <a:off x="1089025" y="2924175"/>
            <a:ext cx="4868863" cy="579438"/>
            <a:chOff x="2352" y="2467"/>
            <a:chExt cx="3067" cy="365"/>
          </a:xfrm>
        </p:grpSpPr>
        <p:sp>
          <p:nvSpPr>
            <p:cNvPr id="63493" name="Text Box 1029"/>
            <p:cNvSpPr txBox="1">
              <a:spLocks noChangeArrowheads="1"/>
            </p:cNvSpPr>
            <p:nvPr/>
          </p:nvSpPr>
          <p:spPr bwMode="auto">
            <a:xfrm>
              <a:off x="2352" y="2467"/>
              <a:ext cx="30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设统计模型为                  ，</a:t>
              </a:r>
            </a:p>
          </p:txBody>
        </p:sp>
        <p:graphicFrame>
          <p:nvGraphicFramePr>
            <p:cNvPr id="63494" name="Object 1030"/>
            <p:cNvGraphicFramePr>
              <a:graphicFrameLocks noChangeAspect="1"/>
            </p:cNvGraphicFramePr>
            <p:nvPr/>
          </p:nvGraphicFramePr>
          <p:xfrm>
            <a:off x="4008" y="2496"/>
            <a:ext cx="11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0" name="Equation" r:id="rId3" imgW="1790640" imgH="482400" progId="Equation.3">
                    <p:embed/>
                  </p:oleObj>
                </mc:Choice>
                <mc:Fallback>
                  <p:oleObj name="Equation" r:id="rId3" imgW="1790640" imgH="4824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496"/>
                          <a:ext cx="11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5" name="Object 1031"/>
          <p:cNvGraphicFramePr>
            <a:graphicFrameLocks noChangeAspect="1"/>
          </p:cNvGraphicFramePr>
          <p:nvPr/>
        </p:nvGraphicFramePr>
        <p:xfrm>
          <a:off x="5770563" y="2968625"/>
          <a:ext cx="278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5" imgW="2781000" imgH="495000" progId="Equation.3">
                  <p:embed/>
                </p:oleObj>
              </mc:Choice>
              <mc:Fallback>
                <p:oleObj name="Equation" r:id="rId5" imgW="2781000" imgH="495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2968625"/>
                        <a:ext cx="278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1032"/>
          <p:cNvSpPr txBox="1">
            <a:spLocks noChangeArrowheads="1"/>
          </p:cNvSpPr>
          <p:nvPr/>
        </p:nvSpPr>
        <p:spPr bwMode="auto">
          <a:xfrm>
            <a:off x="3713163" y="213201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再讨论较复杂的检验问题。</a:t>
            </a:r>
          </a:p>
        </p:txBody>
      </p:sp>
      <p:sp>
        <p:nvSpPr>
          <p:cNvPr id="63497" name="Text Box 1033"/>
          <p:cNvSpPr txBox="1">
            <a:spLocks noChangeArrowheads="1"/>
          </p:cNvSpPr>
          <p:nvPr/>
        </p:nvSpPr>
        <p:spPr bwMode="auto">
          <a:xfrm>
            <a:off x="427038" y="3543300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即参数空间仅包含两个参数，</a:t>
            </a:r>
          </a:p>
        </p:txBody>
      </p:sp>
      <p:sp>
        <p:nvSpPr>
          <p:cNvPr id="63498" name="Rectangle 1034"/>
          <p:cNvSpPr>
            <a:spLocks noChangeArrowheads="1"/>
          </p:cNvSpPr>
          <p:nvPr/>
        </p:nvSpPr>
        <p:spPr bwMode="auto">
          <a:xfrm>
            <a:off x="5724525" y="35433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所考虑的检验问</a:t>
            </a:r>
          </a:p>
        </p:txBody>
      </p:sp>
      <p:sp>
        <p:nvSpPr>
          <p:cNvPr id="63499" name="Rectangle 1035"/>
          <p:cNvSpPr>
            <a:spLocks noChangeArrowheads="1"/>
          </p:cNvSpPr>
          <p:nvPr/>
        </p:nvSpPr>
        <p:spPr bwMode="auto">
          <a:xfrm>
            <a:off x="395288" y="42116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题为</a:t>
            </a:r>
          </a:p>
        </p:txBody>
      </p:sp>
      <p:grpSp>
        <p:nvGrpSpPr>
          <p:cNvPr id="63500" name="Group 1036"/>
          <p:cNvGrpSpPr>
            <a:grpSpLocks/>
          </p:cNvGrpSpPr>
          <p:nvPr/>
        </p:nvGrpSpPr>
        <p:grpSpPr bwMode="auto">
          <a:xfrm>
            <a:off x="396875" y="4968875"/>
            <a:ext cx="8334375" cy="579438"/>
            <a:chOff x="250" y="3473"/>
            <a:chExt cx="5250" cy="365"/>
          </a:xfrm>
        </p:grpSpPr>
        <p:sp>
          <p:nvSpPr>
            <p:cNvPr id="63501" name="Text Box 1037"/>
            <p:cNvSpPr txBox="1">
              <a:spLocks noChangeArrowheads="1"/>
            </p:cNvSpPr>
            <p:nvPr/>
          </p:nvSpPr>
          <p:spPr bwMode="auto">
            <a:xfrm>
              <a:off x="250" y="3473"/>
              <a:ext cx="52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比较两个检验                        的优劣的一个自然</a:t>
              </a:r>
            </a:p>
          </p:txBody>
        </p:sp>
        <p:graphicFrame>
          <p:nvGraphicFramePr>
            <p:cNvPr id="63502" name="Object 1038"/>
            <p:cNvGraphicFramePr>
              <a:graphicFrameLocks noChangeAspect="1"/>
            </p:cNvGraphicFramePr>
            <p:nvPr/>
          </p:nvGraphicFramePr>
          <p:xfrm>
            <a:off x="1872" y="3504"/>
            <a:ext cx="1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2" name="Equation" r:id="rId7" imgW="2323800" imgH="482400" progId="Equation.3">
                    <p:embed/>
                  </p:oleObj>
                </mc:Choice>
                <mc:Fallback>
                  <p:oleObj name="Equation" r:id="rId7" imgW="2323800" imgH="48240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504"/>
                          <a:ext cx="14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03" name="Group 1039"/>
          <p:cNvGrpSpPr>
            <a:grpSpLocks/>
          </p:cNvGrpSpPr>
          <p:nvPr/>
        </p:nvGrpSpPr>
        <p:grpSpPr bwMode="auto">
          <a:xfrm>
            <a:off x="2209800" y="4283075"/>
            <a:ext cx="6384925" cy="579438"/>
            <a:chOff x="1392" y="3072"/>
            <a:chExt cx="4022" cy="365"/>
          </a:xfrm>
        </p:grpSpPr>
        <p:graphicFrame>
          <p:nvGraphicFramePr>
            <p:cNvPr id="63504" name="Object 1040"/>
            <p:cNvGraphicFramePr>
              <a:graphicFrameLocks noChangeAspect="1"/>
            </p:cNvGraphicFramePr>
            <p:nvPr/>
          </p:nvGraphicFramePr>
          <p:xfrm>
            <a:off x="1392" y="3104"/>
            <a:ext cx="28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3" name="Equation" r:id="rId9" imgW="4559040" imgH="482400" progId="Equation.3">
                    <p:embed/>
                  </p:oleObj>
                </mc:Choice>
                <mc:Fallback>
                  <p:oleObj name="Equation" r:id="rId9" imgW="4559040" imgH="48240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04"/>
                          <a:ext cx="28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5" name="Text Box 1041"/>
            <p:cNvSpPr txBox="1">
              <a:spLocks noChangeArrowheads="1"/>
            </p:cNvSpPr>
            <p:nvPr/>
          </p:nvSpPr>
          <p:spPr bwMode="auto">
            <a:xfrm>
              <a:off x="4656" y="3072"/>
              <a:ext cx="7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</a:t>
              </a:r>
            </a:p>
          </p:txBody>
        </p:sp>
      </p:grpSp>
      <p:sp>
        <p:nvSpPr>
          <p:cNvPr id="63506" name="Rectangle 1042"/>
          <p:cNvSpPr>
            <a:spLocks noChangeArrowheads="1"/>
          </p:cNvSpPr>
          <p:nvPr/>
        </p:nvSpPr>
        <p:spPr bwMode="auto">
          <a:xfrm>
            <a:off x="381000" y="5589588"/>
            <a:ext cx="630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的准则就是比较它们功效的大小。</a:t>
            </a:r>
          </a:p>
        </p:txBody>
      </p:sp>
      <p:sp>
        <p:nvSpPr>
          <p:cNvPr id="63507" name="Text Box 1043"/>
          <p:cNvSpPr txBox="1">
            <a:spLocks noChangeArrowheads="1"/>
          </p:cNvSpPr>
          <p:nvPr/>
        </p:nvSpPr>
        <p:spPr bwMode="auto">
          <a:xfrm>
            <a:off x="755650" y="620713"/>
            <a:ext cx="4554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2505E5"/>
                </a:solidFill>
              </a:rPr>
              <a:t>1</a:t>
            </a:r>
            <a:r>
              <a:rPr lang="zh-CN" altLang="en-US" sz="3200" dirty="0">
                <a:solidFill>
                  <a:srgbClr val="2505E5"/>
                </a:solidFill>
              </a:rPr>
              <a:t>、最优势假设（</a:t>
            </a:r>
            <a:r>
              <a:rPr lang="en-US" altLang="zh-CN" sz="3200" dirty="0">
                <a:solidFill>
                  <a:srgbClr val="2505E5"/>
                </a:solidFill>
              </a:rPr>
              <a:t>MPT</a:t>
            </a:r>
            <a:r>
              <a:rPr lang="zh-CN" altLang="en-US" sz="3200" dirty="0">
                <a:solidFill>
                  <a:srgbClr val="2505E5"/>
                </a:solidFill>
              </a:rPr>
              <a:t>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/>
      <p:bldP spid="63496" grpId="0"/>
      <p:bldP spid="63497" grpId="0"/>
      <p:bldP spid="63498" grpId="0"/>
      <p:bldP spid="63499" grpId="0"/>
      <p:bldP spid="63506" grpId="0"/>
      <p:bldP spid="635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268538" y="549275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4012920" imgH="533160" progId="Equation.3">
                  <p:embed/>
                </p:oleObj>
              </mc:Choice>
              <mc:Fallback>
                <p:oleObj name="Equation" r:id="rId3" imgW="401292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9275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76250" y="1300163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5" imgW="5778360" imgH="495000" progId="Equation.3">
                  <p:embed/>
                </p:oleObj>
              </mc:Choice>
              <mc:Fallback>
                <p:oleObj name="Equation" r:id="rId5" imgW="577836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300163"/>
                        <a:ext cx="5778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6524625" y="1330325"/>
          <a:ext cx="2197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7" imgW="2197080" imgH="495000" progId="Equation.3">
                  <p:embed/>
                </p:oleObj>
              </mc:Choice>
              <mc:Fallback>
                <p:oleObj name="Equation" r:id="rId7" imgW="219708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1330325"/>
                        <a:ext cx="2197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546100" y="1978025"/>
          <a:ext cx="276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9" imgW="2768400" imgH="495000" progId="Equation.3">
                  <p:embed/>
                </p:oleObj>
              </mc:Choice>
              <mc:Fallback>
                <p:oleObj name="Equation" r:id="rId9" imgW="276840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78025"/>
                        <a:ext cx="276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446463" y="19050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根据这点我们有所谓最优的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87363" y="2554288"/>
            <a:ext cx="2792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检验定义</a:t>
            </a:r>
            <a:r>
              <a:rPr lang="zh-CN" altLang="en-US" dirty="0" smtClean="0"/>
              <a:t>如下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87363" y="3265488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定义</a:t>
            </a:r>
            <a:r>
              <a:rPr lang="en-US" altLang="zh-CN">
                <a:solidFill>
                  <a:srgbClr val="E90701"/>
                </a:solidFill>
              </a:rPr>
              <a:t>2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98663" y="3257550"/>
            <a:ext cx="3513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在检验问题</a:t>
            </a:r>
            <a:r>
              <a:rPr lang="en-US" altLang="zh-CN"/>
              <a:t>(1)</a:t>
            </a:r>
            <a:r>
              <a:rPr lang="zh-CN" altLang="en-US"/>
              <a:t>中，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5383213" y="3300413"/>
          <a:ext cx="335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11" imgW="3352680" imgH="495000" progId="Equation.3">
                  <p:embed/>
                </p:oleObj>
              </mc:Choice>
              <mc:Fallback>
                <p:oleObj name="Equation" r:id="rId11" imgW="335268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3300413"/>
                        <a:ext cx="3352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87363" y="382905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的检验，</a:t>
            </a:r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2106613" y="3973513"/>
          <a:ext cx="576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13" imgW="5765760" imgH="482400" progId="Equation.3">
                  <p:embed/>
                </p:oleObj>
              </mc:Choice>
              <mc:Fallback>
                <p:oleObj name="Equation" r:id="rId13" imgW="576576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3973513"/>
                        <a:ext cx="576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8083550" y="3862388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2609850" y="4535488"/>
          <a:ext cx="382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15" imgW="3822480" imgH="571320" progId="Equation.3">
                  <p:embed/>
                </p:oleObj>
              </mc:Choice>
              <mc:Fallback>
                <p:oleObj name="Equation" r:id="rId15" imgW="382248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535488"/>
                        <a:ext cx="3822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39738" y="51117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成立，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735138" y="520065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7" imgW="4114800" imgH="495000" progId="Equation.3">
                  <p:embed/>
                </p:oleObj>
              </mc:Choice>
              <mc:Fallback>
                <p:oleObj name="Equation" r:id="rId17" imgW="4114800" imgH="495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5200650"/>
                        <a:ext cx="4114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5435600" y="5157788"/>
            <a:ext cx="3403600" cy="900112"/>
            <a:chOff x="3360" y="480"/>
            <a:chExt cx="2144" cy="567"/>
          </a:xfrm>
        </p:grpSpPr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3360" y="720"/>
              <a:ext cx="2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(Most Powerful Test)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3648" y="480"/>
              <a:ext cx="16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E90701"/>
                  </a:solidFill>
                </a:rPr>
                <a:t>最优势检验</a:t>
              </a:r>
              <a:r>
                <a:rPr lang="zh-CN" altLang="en-US"/>
                <a:t>，</a:t>
              </a:r>
            </a:p>
          </p:txBody>
        </p:sp>
      </p:grp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398463" y="5776913"/>
            <a:ext cx="271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简记为</a:t>
            </a:r>
            <a:r>
              <a:rPr lang="en-US" altLang="zh-CN">
                <a:solidFill>
                  <a:srgbClr val="E90701"/>
                </a:solidFill>
              </a:rPr>
              <a:t>MPT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90" grpId="0"/>
      <p:bldP spid="46091" grpId="0"/>
      <p:bldP spid="46092" grpId="0"/>
      <p:bldP spid="46093" grpId="0"/>
      <p:bldP spid="46095" grpId="0"/>
      <p:bldP spid="46097" grpId="0"/>
      <p:bldP spid="46099" grpId="0"/>
      <p:bldP spid="46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550988" y="588963"/>
            <a:ext cx="351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对于检验问题</a:t>
            </a:r>
            <a:r>
              <a:rPr lang="en-US" altLang="zh-CN"/>
              <a:t>(1)</a:t>
            </a:r>
            <a:r>
              <a:rPr lang="zh-CN" altLang="en-US"/>
              <a:t>，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554038" y="3397250"/>
            <a:ext cx="8370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下面的</a:t>
            </a:r>
            <a:r>
              <a:rPr lang="en-US" altLang="zh-CN"/>
              <a:t>N-P</a:t>
            </a:r>
            <a:r>
              <a:rPr lang="zh-CN" altLang="en-US"/>
              <a:t>引理不但彻底解决了检验问题</a:t>
            </a:r>
            <a:r>
              <a:rPr lang="en-US" altLang="zh-CN"/>
              <a:t>(1) </a:t>
            </a:r>
            <a:r>
              <a:rPr lang="zh-CN" altLang="en-US"/>
              <a:t>的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083050" y="3922713"/>
            <a:ext cx="475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而且还给出了构造</a:t>
            </a:r>
            <a:r>
              <a:rPr lang="en-US" altLang="zh-CN"/>
              <a:t>MPT</a:t>
            </a:r>
            <a:r>
              <a:rPr lang="zh-CN" altLang="en-US"/>
              <a:t>检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652463" y="4497388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验的方法。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774950" y="4497388"/>
            <a:ext cx="636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虽然这个引理仅针对检验问题</a:t>
            </a:r>
            <a:r>
              <a:rPr lang="en-US" altLang="zh-CN"/>
              <a:t>(1)</a:t>
            </a:r>
            <a:r>
              <a:rPr lang="zh-CN" altLang="en-US"/>
              <a:t>，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79425" y="5146675"/>
            <a:ext cx="834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但它对解决复合假设检验问题最优检验的存在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457200" y="573405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起到非常重要的作用。</a:t>
            </a:r>
          </a:p>
        </p:txBody>
      </p:sp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3402013" y="1182688"/>
          <a:ext cx="270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3" imgW="2705040" imgH="1041120" progId="Equation.3">
                  <p:embed/>
                </p:oleObj>
              </mc:Choice>
              <mc:Fallback>
                <p:oleObj name="Equation" r:id="rId3" imgW="2705040" imgH="10411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182688"/>
                        <a:ext cx="2705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057775" y="588963"/>
            <a:ext cx="1814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似然比为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27063" y="3956050"/>
            <a:ext cx="353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MPT</a:t>
            </a:r>
            <a:r>
              <a:rPr lang="zh-CN" altLang="en-US"/>
              <a:t>的存在问题，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55638" y="21907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规定：</a:t>
            </a:r>
          </a:p>
        </p:txBody>
      </p:sp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1922463" y="2838450"/>
          <a:ext cx="619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5" imgW="6197400" imgH="495000" progId="Equation.3">
                  <p:embed/>
                </p:oleObj>
              </mc:Choice>
              <mc:Fallback>
                <p:oleObj name="Equation" r:id="rId5" imgW="6197400" imgH="495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838450"/>
                        <a:ext cx="619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32"/>
          <p:cNvGraphicFramePr>
            <a:graphicFrameLocks noChangeAspect="1"/>
          </p:cNvGraphicFramePr>
          <p:nvPr/>
        </p:nvGraphicFramePr>
        <p:xfrm>
          <a:off x="1943100" y="2262188"/>
          <a:ext cx="664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7" imgW="6642000" imgH="495000" progId="Equation.3">
                  <p:embed/>
                </p:oleObj>
              </mc:Choice>
              <mc:Fallback>
                <p:oleObj name="Equation" r:id="rId7" imgW="6642000" imgH="495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62188"/>
                        <a:ext cx="6642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  <p:bldP spid="47116" grpId="0"/>
      <p:bldP spid="47117" grpId="0"/>
      <p:bldP spid="47119" grpId="0"/>
      <p:bldP spid="47120" grpId="0"/>
      <p:bldP spid="47122" grpId="0"/>
      <p:bldP spid="47123" grpId="0"/>
      <p:bldP spid="47131" grpId="0"/>
      <p:bldP spid="47132" grpId="0"/>
      <p:bldP spid="47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009775" y="542925"/>
            <a:ext cx="310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就检验问题</a:t>
            </a:r>
            <a:r>
              <a:rPr lang="en-US" altLang="zh-CN"/>
              <a:t>(1)</a:t>
            </a:r>
            <a:r>
              <a:rPr lang="zh-CN" altLang="en-US"/>
              <a:t>，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57263" y="1246188"/>
            <a:ext cx="65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752600" y="1381125"/>
          <a:ext cx="373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0" name="Equation" r:id="rId3" imgW="3733560" imgH="444240" progId="Equation.3">
                  <p:embed/>
                </p:oleObj>
              </mc:Choice>
              <mc:Fallback>
                <p:oleObj name="Equation" r:id="rId3" imgW="3733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81125"/>
                        <a:ext cx="373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374900" y="1884363"/>
          <a:ext cx="4394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1" name="Equation" r:id="rId5" imgW="4394160" imgH="1117440" progId="Equation.3">
                  <p:embed/>
                </p:oleObj>
              </mc:Choice>
              <mc:Fallback>
                <p:oleObj name="Equation" r:id="rId5" imgW="4394160" imgH="1117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884363"/>
                        <a:ext cx="4394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692275" y="29829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满足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700338" y="3068638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2" name="Equation" r:id="rId7" imgW="2438280" imgH="533160" progId="Equation.3">
                  <p:embed/>
                </p:oleObj>
              </mc:Choice>
              <mc:Fallback>
                <p:oleObj name="Equation" r:id="rId7" imgW="243828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68638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308850" y="2173288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404100" y="2986088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609600" y="3722688"/>
          <a:ext cx="542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3" name="Equation" r:id="rId9" imgW="5422680" imgH="482400" progId="Equation.3">
                  <p:embed/>
                </p:oleObj>
              </mc:Choice>
              <mc:Fallback>
                <p:oleObj name="Equation" r:id="rId9" imgW="54226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22688"/>
                        <a:ext cx="542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4953000" y="600075"/>
          <a:ext cx="349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4" name="Equation" r:id="rId11" imgW="3492360" imgH="469800" progId="Equation.3">
                  <p:embed/>
                </p:oleObj>
              </mc:Choice>
              <mc:Fallback>
                <p:oleObj name="Equation" r:id="rId11" imgW="349236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00075"/>
                        <a:ext cx="349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942975" y="434975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1714500" y="4403725"/>
          <a:ext cx="689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5" name="Equation" r:id="rId13" imgW="6895800" imgH="469800" progId="Equation.3">
                  <p:embed/>
                </p:oleObj>
              </mc:Choice>
              <mc:Fallback>
                <p:oleObj name="Equation" r:id="rId13" imgW="689580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403725"/>
                        <a:ext cx="689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457200" y="5072063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6" name="Equation" r:id="rId15" imgW="1765080" imgH="457200" progId="Equation.3">
                  <p:embed/>
                </p:oleObj>
              </mc:Choice>
              <mc:Fallback>
                <p:oleObj name="Equation" r:id="rId15" imgW="176508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72063"/>
                        <a:ext cx="1765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2413000" y="5092700"/>
          <a:ext cx="353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Equation" r:id="rId17" imgW="3530520" imgH="469800" progId="Equation.3">
                  <p:embed/>
                </p:oleObj>
              </mc:Choice>
              <mc:Fallback>
                <p:oleObj name="Equation" r:id="rId17" imgW="353052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092700"/>
                        <a:ext cx="353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6019800" y="5113338"/>
          <a:ext cx="274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Equation" r:id="rId19" imgW="2743200" imgH="469800" progId="Equation.3">
                  <p:embed/>
                </p:oleObj>
              </mc:Choice>
              <mc:Fallback>
                <p:oleObj name="Equation" r:id="rId19" imgW="274320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13338"/>
                        <a:ext cx="274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4178300" y="5805488"/>
          <a:ext cx="351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9" name="Equation" r:id="rId21" imgW="3517560" imgH="469800" progId="Equation.3">
                  <p:embed/>
                </p:oleObj>
              </mc:Choice>
              <mc:Fallback>
                <p:oleObj name="Equation" r:id="rId21" imgW="351756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805488"/>
                        <a:ext cx="351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520700" y="5819775"/>
          <a:ext cx="351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Equation" r:id="rId23" imgW="3517560" imgH="545760" progId="Equation.3">
                  <p:embed/>
                </p:oleObj>
              </mc:Choice>
              <mc:Fallback>
                <p:oleObj name="Equation" r:id="rId23" imgW="3517560" imgH="5457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819775"/>
                        <a:ext cx="3517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1" name="Group 33"/>
          <p:cNvGrpSpPr>
            <a:grpSpLocks/>
          </p:cNvGrpSpPr>
          <p:nvPr/>
        </p:nvGrpSpPr>
        <p:grpSpPr bwMode="auto">
          <a:xfrm>
            <a:off x="0" y="561975"/>
            <a:ext cx="3235325" cy="827088"/>
            <a:chOff x="-48" y="295"/>
            <a:chExt cx="2038" cy="521"/>
          </a:xfrm>
        </p:grpSpPr>
        <p:sp>
          <p:nvSpPr>
            <p:cNvPr id="48130" name="Text Box 2"/>
            <p:cNvSpPr txBox="1">
              <a:spLocks noChangeArrowheads="1"/>
            </p:cNvSpPr>
            <p:nvPr/>
          </p:nvSpPr>
          <p:spPr bwMode="auto">
            <a:xfrm>
              <a:off x="288" y="295"/>
              <a:ext cx="7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E90701"/>
                  </a:solidFill>
                </a:rPr>
                <a:t>引理</a:t>
              </a:r>
              <a:r>
                <a:rPr lang="en-US" altLang="zh-CN">
                  <a:solidFill>
                    <a:srgbClr val="E90701"/>
                  </a:solidFill>
                </a:rPr>
                <a:t>1</a:t>
              </a:r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-48" y="528"/>
              <a:ext cx="20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(Neyman-Pearson</a:t>
              </a:r>
              <a:r>
                <a:rPr lang="zh-CN" altLang="en-US" sz="2400">
                  <a:solidFill>
                    <a:schemeClr val="accent2"/>
                  </a:solidFill>
                </a:rPr>
                <a:t>引理</a:t>
              </a:r>
              <a:r>
                <a:rPr lang="en-US" altLang="zh-CN" sz="2400">
                  <a:solidFill>
                    <a:schemeClr val="accent2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5" grpId="0"/>
      <p:bldP spid="48137" grpId="0"/>
      <p:bldP spid="48138" grpId="0"/>
      <p:bldP spid="481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28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注</a:t>
            </a:r>
            <a:r>
              <a:rPr lang="en-US" altLang="zh-CN">
                <a:solidFill>
                  <a:srgbClr val="E90701"/>
                </a:solidFill>
              </a:rPr>
              <a:t>: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219200" y="127635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260600" y="1352550"/>
          <a:ext cx="482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3" imgW="4622760" imgH="482400" progId="Equation.3">
                  <p:embed/>
                </p:oleObj>
              </mc:Choice>
              <mc:Fallback>
                <p:oleObj name="Equation" r:id="rId3" imgW="4622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352550"/>
                        <a:ext cx="482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113588" y="1295400"/>
            <a:ext cx="1497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MPT</a:t>
            </a:r>
            <a:r>
              <a:rPr lang="zh-CN" altLang="en-US"/>
              <a:t>的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69925" y="1981200"/>
            <a:ext cx="630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检验统计量可取为</a:t>
            </a:r>
            <a:r>
              <a:rPr lang="zh-CN" altLang="en-US">
                <a:solidFill>
                  <a:srgbClr val="E90701"/>
                </a:solidFill>
              </a:rPr>
              <a:t>非随机化的形式</a:t>
            </a: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654300" y="2840038"/>
          <a:ext cx="3657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5" imgW="3657600" imgH="1091880" progId="Equation.3">
                  <p:embed/>
                </p:oleObj>
              </mc:Choice>
              <mc:Fallback>
                <p:oleObj name="Equation" r:id="rId5" imgW="3657600" imgH="1091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840038"/>
                        <a:ext cx="3657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673100" y="4071938"/>
          <a:ext cx="805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7" imgW="8051760" imgH="545760" progId="Equation.3">
                  <p:embed/>
                </p:oleObj>
              </mc:Choice>
              <mc:Fallback>
                <p:oleObj name="Equation" r:id="rId7" imgW="805176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071938"/>
                        <a:ext cx="8051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762000" y="5549900"/>
          <a:ext cx="660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9" imgW="6603840" imgH="469800" progId="Equation.3">
                  <p:embed/>
                </p:oleObj>
              </mc:Choice>
              <mc:Fallback>
                <p:oleObj name="Equation" r:id="rId9" imgW="660384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49900"/>
                        <a:ext cx="660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749300" y="4808538"/>
          <a:ext cx="458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11" imgW="4584600" imgH="545760" progId="Equation.3">
                  <p:embed/>
                </p:oleObj>
              </mc:Choice>
              <mc:Fallback>
                <p:oleObj name="Equation" r:id="rId11" imgW="458460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808538"/>
                        <a:ext cx="458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410200" y="47244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这说明此种情形下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09600" y="552450"/>
            <a:ext cx="8235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引理的证明可参看</a:t>
            </a:r>
            <a:r>
              <a:rPr lang="en-US" altLang="zh-CN"/>
              <a:t>《</a:t>
            </a:r>
            <a:r>
              <a:rPr lang="zh-CN" altLang="en-US"/>
              <a:t>高等统计学</a:t>
            </a:r>
            <a:r>
              <a:rPr lang="en-US" altLang="zh-CN"/>
              <a:t>》(</a:t>
            </a:r>
            <a:r>
              <a:rPr lang="zh-CN" altLang="en-US"/>
              <a:t>郑忠国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xfrm>
            <a:off x="539750" y="404813"/>
            <a:ext cx="63595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4000">
                <a:solidFill>
                  <a:srgbClr val="3205D5"/>
                </a:solidFill>
              </a:rPr>
              <a:t>§3.1  </a:t>
            </a:r>
            <a:r>
              <a:rPr kumimoji="1" lang="zh-CN" altLang="en-US" sz="4000">
                <a:solidFill>
                  <a:srgbClr val="3205D5"/>
                </a:solidFill>
              </a:rPr>
              <a:t>假设检验的</a:t>
            </a:r>
            <a:r>
              <a:rPr lang="zh-CN" altLang="en-US" sz="3600">
                <a:solidFill>
                  <a:srgbClr val="2505E5"/>
                </a:solidFill>
              </a:rPr>
              <a:t>基本概念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30300" y="1516063"/>
            <a:ext cx="755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在自然科学和社会科学等中，常常要对某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517525" y="2133600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些重要问题做出回答：</a:t>
            </a:r>
            <a:r>
              <a:rPr lang="zh-CN" altLang="en-US">
                <a:solidFill>
                  <a:srgbClr val="E90701"/>
                </a:solidFill>
              </a:rPr>
              <a:t>是</a:t>
            </a:r>
            <a:r>
              <a:rPr lang="zh-CN" altLang="en-US"/>
              <a:t>或</a:t>
            </a:r>
            <a:r>
              <a:rPr lang="zh-CN" altLang="en-US">
                <a:solidFill>
                  <a:srgbClr val="E90701"/>
                </a:solidFill>
              </a:rPr>
              <a:t>否</a:t>
            </a:r>
            <a:r>
              <a:rPr lang="zh-CN" altLang="en-US"/>
              <a:t>。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125663"/>
            <a:ext cx="264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如月球比地球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533400" y="2735263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早形成吗？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689225" y="2773363"/>
            <a:ext cx="509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一种新药对某种病有效吗？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7712075" y="2743200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某种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533400" y="3352800"/>
            <a:ext cx="264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股票会张吗？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3048000" y="3352800"/>
            <a:ext cx="5910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新推出的电视节目收视率高吗？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533400" y="40386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等等。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1752600" y="4038600"/>
            <a:ext cx="387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为了回答这些问题，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5410200" y="4046538"/>
            <a:ext cx="346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我们需要对感兴趣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33400" y="4724400"/>
            <a:ext cx="713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的问题进行试验或观察获得相关数据，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7391400" y="47244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根据这</a:t>
            </a:r>
          </a:p>
        </p:txBody>
      </p:sp>
      <p:grpSp>
        <p:nvGrpSpPr>
          <p:cNvPr id="9264" name="Group 48"/>
          <p:cNvGrpSpPr>
            <a:grpSpLocks/>
          </p:cNvGrpSpPr>
          <p:nvPr/>
        </p:nvGrpSpPr>
        <p:grpSpPr bwMode="auto">
          <a:xfrm>
            <a:off x="457200" y="5410200"/>
            <a:ext cx="7848600" cy="917575"/>
            <a:chOff x="288" y="3523"/>
            <a:chExt cx="4944" cy="578"/>
          </a:xfrm>
        </p:grpSpPr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288" y="3523"/>
              <a:ext cx="47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些数据决定</a:t>
              </a:r>
              <a:r>
                <a:rPr lang="zh-CN" altLang="en-US">
                  <a:solidFill>
                    <a:srgbClr val="E90701"/>
                  </a:solidFill>
                </a:rPr>
                <a:t>是</a:t>
              </a:r>
              <a:r>
                <a:rPr lang="zh-CN" altLang="en-US"/>
                <a:t>或</a:t>
              </a:r>
              <a:r>
                <a:rPr lang="zh-CN" altLang="en-US">
                  <a:solidFill>
                    <a:srgbClr val="E90701"/>
                  </a:solidFill>
                </a:rPr>
                <a:t>否</a:t>
              </a:r>
              <a:r>
                <a:rPr lang="zh-CN" altLang="en-US"/>
                <a:t>的过程称为</a:t>
              </a:r>
              <a:r>
                <a:rPr lang="zh-CN" altLang="en-US">
                  <a:solidFill>
                    <a:srgbClr val="E90701"/>
                  </a:solidFill>
                </a:rPr>
                <a:t>假设检验。</a:t>
              </a: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3143" y="3774"/>
              <a:ext cx="2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(Hypothesis Testing)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 build="p" autoUpdateAnimBg="0"/>
      <p:bldP spid="9247" grpId="0" build="p" autoUpdateAnimBg="0" advAuto="0"/>
      <p:bldP spid="9248" grpId="0" build="p" autoUpdateAnimBg="0"/>
      <p:bldP spid="9250" grpId="0" build="p" autoUpdateAnimBg="0" advAuto="0"/>
      <p:bldP spid="9251" grpId="0" build="p" autoUpdateAnimBg="0"/>
      <p:bldP spid="9252" grpId="0" build="p" autoUpdateAnimBg="0"/>
      <p:bldP spid="9253" grpId="0" build="p" autoUpdateAnimBg="0" advAuto="0"/>
      <p:bldP spid="9254" grpId="0" build="p" autoUpdateAnimBg="0"/>
      <p:bldP spid="9255" grpId="0" build="p" autoUpdateAnimBg="0" advAuto="0"/>
      <p:bldP spid="9256" grpId="0" build="p" autoUpdateAnimBg="0"/>
      <p:bldP spid="9257" grpId="0" build="p" autoUpdateAnimBg="0"/>
      <p:bldP spid="9259" grpId="0" build="p" autoUpdateAnimBg="0" advAuto="0"/>
      <p:bldP spid="926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066800" y="484188"/>
            <a:ext cx="120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174875" y="579438"/>
          <a:ext cx="480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3" imgW="4622760" imgH="482400" progId="Equation.3">
                  <p:embed/>
                </p:oleObj>
              </mc:Choice>
              <mc:Fallback>
                <p:oleObj name="Equation" r:id="rId3" imgW="46227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579438"/>
                        <a:ext cx="480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204075" y="487363"/>
            <a:ext cx="1497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MPT</a:t>
            </a:r>
            <a:r>
              <a:rPr lang="zh-CN" altLang="en-US"/>
              <a:t>的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57200" y="1249363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</a:t>
            </a:r>
            <a:r>
              <a:rPr lang="zh-CN" altLang="en-US">
                <a:solidFill>
                  <a:srgbClr val="E90701"/>
                </a:solidFill>
              </a:rPr>
              <a:t>具有形式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116013" y="1916113"/>
          <a:ext cx="63627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5" imgW="6362640" imgH="2158920" progId="Equation.3">
                  <p:embed/>
                </p:oleObj>
              </mc:Choice>
              <mc:Fallback>
                <p:oleObj name="Equation" r:id="rId5" imgW="6362640" imgH="2158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362700" cy="2159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219200" y="4911725"/>
            <a:ext cx="577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由于没有给出</a:t>
            </a:r>
            <a:r>
              <a:rPr lang="en-US" altLang="zh-CN"/>
              <a:t>N-P</a:t>
            </a:r>
            <a:r>
              <a:rPr lang="zh-CN" altLang="en-US"/>
              <a:t>引理的证明，</a:t>
            </a:r>
          </a:p>
        </p:txBody>
      </p: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6651625" y="4876800"/>
            <a:ext cx="1768475" cy="579438"/>
            <a:chOff x="4190" y="3067"/>
            <a:chExt cx="1114" cy="365"/>
          </a:xfrm>
        </p:grpSpPr>
        <p:sp>
          <p:nvSpPr>
            <p:cNvPr id="65560" name="Text Box 24"/>
            <p:cNvSpPr txBox="1">
              <a:spLocks noChangeArrowheads="1"/>
            </p:cNvSpPr>
            <p:nvPr/>
          </p:nvSpPr>
          <p:spPr bwMode="auto">
            <a:xfrm>
              <a:off x="4190" y="3067"/>
              <a:ext cx="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关于</a:t>
              </a:r>
            </a:p>
          </p:txBody>
        </p:sp>
        <p:graphicFrame>
          <p:nvGraphicFramePr>
            <p:cNvPr id="65561" name="Object 25"/>
            <p:cNvGraphicFramePr>
              <a:graphicFrameLocks noChangeAspect="1"/>
            </p:cNvGraphicFramePr>
            <p:nvPr/>
          </p:nvGraphicFramePr>
          <p:xfrm>
            <a:off x="4776" y="314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1" name="Equation" r:id="rId7" imgW="838080" imgH="419040" progId="Equation.3">
                    <p:embed/>
                  </p:oleObj>
                </mc:Choice>
                <mc:Fallback>
                  <p:oleObj name="Equation" r:id="rId7" imgW="838080" imgH="419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314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381000" y="5521325"/>
            <a:ext cx="591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具有这种形式的原因解释如下：</a:t>
            </a:r>
          </a:p>
        </p:txBody>
      </p:sp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584200" y="4267200"/>
          <a:ext cx="7874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Equation" r:id="rId9" imgW="7873920" imgH="545760" progId="Equation.3">
                  <p:embed/>
                </p:oleObj>
              </mc:Choice>
              <mc:Fallback>
                <p:oleObj name="Equation" r:id="rId9" imgW="7873920" imgH="5457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267200"/>
                        <a:ext cx="7874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7696200" y="266700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433513" y="579438"/>
          <a:ext cx="480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3" imgW="4622760" imgH="482400" progId="Equation.3">
                  <p:embed/>
                </p:oleObj>
              </mc:Choice>
              <mc:Fallback>
                <p:oleObj name="Equation" r:id="rId3" imgW="46227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79438"/>
                        <a:ext cx="480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324600" y="487363"/>
            <a:ext cx="230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MPT</a:t>
            </a:r>
            <a:r>
              <a:rPr lang="zh-CN" altLang="en-US"/>
              <a:t>的检验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457200" y="1066800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统计量未必</a:t>
            </a:r>
            <a:r>
              <a:rPr lang="zh-CN" altLang="en-US">
                <a:solidFill>
                  <a:srgbClr val="E90701"/>
                </a:solidFill>
              </a:rPr>
              <a:t>具有形式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2660650" y="1676400"/>
          <a:ext cx="364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5" imgW="3644640" imgH="1091880" progId="Equation.3">
                  <p:embed/>
                </p:oleObj>
              </mc:Choice>
              <mc:Fallback>
                <p:oleObj name="Equation" r:id="rId5" imgW="3644640" imgH="1091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676400"/>
                        <a:ext cx="3644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457200" y="2762250"/>
            <a:ext cx="3348038" cy="579438"/>
            <a:chOff x="288" y="1740"/>
            <a:chExt cx="2109" cy="365"/>
          </a:xfrm>
        </p:grpSpPr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288" y="1740"/>
              <a:ext cx="21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如果对给定的   ，</a:t>
              </a:r>
            </a:p>
          </p:txBody>
        </p:sp>
        <p:graphicFrame>
          <p:nvGraphicFramePr>
            <p:cNvPr id="66588" name="Object 28"/>
            <p:cNvGraphicFramePr>
              <a:graphicFrameLocks noChangeAspect="1"/>
            </p:cNvGraphicFramePr>
            <p:nvPr/>
          </p:nvGraphicFramePr>
          <p:xfrm>
            <a:off x="1920" y="185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7" name="Equation" r:id="rId7" imgW="304560" imgH="253800" progId="Equation.3">
                    <p:embed/>
                  </p:oleObj>
                </mc:Choice>
                <mc:Fallback>
                  <p:oleObj name="Equation" r:id="rId7" imgW="304560" imgH="253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5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613150" y="2773363"/>
            <a:ext cx="202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存在</a:t>
            </a:r>
            <a:r>
              <a:rPr lang="en-US" altLang="zh-CN" i="1"/>
              <a:t>k</a:t>
            </a:r>
            <a:r>
              <a:rPr lang="zh-CN" altLang="en-US"/>
              <a:t>恰有</a:t>
            </a:r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908050" y="3429000"/>
          <a:ext cx="763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Equation" r:id="rId9" imgW="7632360" imgH="533160" progId="Equation.3">
                  <p:embed/>
                </p:oleObj>
              </mc:Choice>
              <mc:Fallback>
                <p:oleObj name="Equation" r:id="rId9" imgW="763236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429000"/>
                        <a:ext cx="763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948488" y="191611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533400" y="4114800"/>
            <a:ext cx="810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  <a:r>
              <a:rPr lang="en-US" altLang="zh-CN"/>
              <a:t>MPT</a:t>
            </a:r>
            <a:r>
              <a:rPr lang="zh-CN" altLang="en-US"/>
              <a:t>的检验统计量具有形式</a:t>
            </a:r>
            <a:r>
              <a:rPr lang="en-US" altLang="zh-CN"/>
              <a:t>(6)</a:t>
            </a:r>
            <a:r>
              <a:rPr lang="zh-CN" altLang="en-US"/>
              <a:t>，即具有形</a:t>
            </a:r>
          </a:p>
        </p:txBody>
      </p:sp>
      <p:grpSp>
        <p:nvGrpSpPr>
          <p:cNvPr id="66596" name="Group 36"/>
          <p:cNvGrpSpPr>
            <a:grpSpLocks/>
          </p:cNvGrpSpPr>
          <p:nvPr/>
        </p:nvGrpSpPr>
        <p:grpSpPr bwMode="auto">
          <a:xfrm>
            <a:off x="549275" y="4781550"/>
            <a:ext cx="5884863" cy="579438"/>
            <a:chOff x="346" y="3012"/>
            <a:chExt cx="3707" cy="365"/>
          </a:xfrm>
        </p:grpSpPr>
        <p:sp>
          <p:nvSpPr>
            <p:cNvPr id="66594" name="Rectangle 34"/>
            <p:cNvSpPr>
              <a:spLocks noChangeArrowheads="1"/>
            </p:cNvSpPr>
            <p:nvPr/>
          </p:nvSpPr>
          <p:spPr bwMode="auto">
            <a:xfrm>
              <a:off x="346" y="3012"/>
              <a:ext cx="37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                                的拒绝域。</a:t>
              </a:r>
            </a:p>
          </p:txBody>
        </p:sp>
        <p:graphicFrame>
          <p:nvGraphicFramePr>
            <p:cNvPr id="66595" name="Object 35"/>
            <p:cNvGraphicFramePr>
              <a:graphicFrameLocks noChangeAspect="1"/>
            </p:cNvGraphicFramePr>
            <p:nvPr/>
          </p:nvGraphicFramePr>
          <p:xfrm>
            <a:off x="720" y="3096"/>
            <a:ext cx="20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9" name="Equation" r:id="rId11" imgW="3187440" imgH="419040" progId="Equation.3">
                    <p:embed/>
                  </p:oleObj>
                </mc:Choice>
                <mc:Fallback>
                  <p:oleObj name="Equation" r:id="rId11" imgW="3187440" imgH="4190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96"/>
                          <a:ext cx="20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76263" y="5410200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的分布函数是阶梯函数，</a:t>
            </a:r>
          </a:p>
        </p:txBody>
      </p: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6330950" y="4754563"/>
            <a:ext cx="2203450" cy="579437"/>
            <a:chOff x="3988" y="2995"/>
            <a:chExt cx="1388" cy="365"/>
          </a:xfrm>
        </p:grpSpPr>
        <p:graphicFrame>
          <p:nvGraphicFramePr>
            <p:cNvPr id="66599" name="Object 39"/>
            <p:cNvGraphicFramePr>
              <a:graphicFrameLocks noChangeAspect="1"/>
            </p:cNvGraphicFramePr>
            <p:nvPr/>
          </p:nvGraphicFramePr>
          <p:xfrm>
            <a:off x="4848" y="3096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0" name="Equation" r:id="rId13" imgW="838080" imgH="419040" progId="Equation.3">
                    <p:embed/>
                  </p:oleObj>
                </mc:Choice>
                <mc:Fallback>
                  <p:oleObj name="Equation" r:id="rId13" imgW="838080" imgH="4190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96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0" name="Rectangle 40"/>
            <p:cNvSpPr>
              <a:spLocks noChangeArrowheads="1"/>
            </p:cNvSpPr>
            <p:nvPr/>
          </p:nvSpPr>
          <p:spPr bwMode="auto">
            <a:xfrm>
              <a:off x="3988" y="2995"/>
              <a:ext cx="8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但由于</a:t>
              </a:r>
            </a:p>
          </p:txBody>
        </p:sp>
      </p:grp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5099050" y="5437188"/>
            <a:ext cx="3663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故可能不存在</a:t>
            </a:r>
            <a:r>
              <a:rPr lang="en-US" altLang="zh-CN" i="1"/>
              <a:t>k</a:t>
            </a:r>
            <a:r>
              <a:rPr lang="zh-CN" altLang="en-US"/>
              <a:t>使得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838200" y="685800"/>
          <a:ext cx="753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3" imgW="7530840" imgH="533160" progId="Equation.3">
                  <p:embed/>
                </p:oleObj>
              </mc:Choice>
              <mc:Fallback>
                <p:oleObj name="Equation" r:id="rId3" imgW="75308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7531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成立，</a:t>
            </a: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2476500" y="1981200"/>
          <a:ext cx="565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5" imgW="5651280" imgH="533160" progId="Equation.3">
                  <p:embed/>
                </p:oleObj>
              </mc:Choice>
              <mc:Fallback>
                <p:oleObj name="Equation" r:id="rId5" imgW="565128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981200"/>
                        <a:ext cx="565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812925" y="1314450"/>
            <a:ext cx="284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却只能找到</a:t>
            </a:r>
            <a:r>
              <a:rPr lang="en-US" altLang="zh-CN" i="1"/>
              <a:t>k</a:t>
            </a:r>
            <a:r>
              <a:rPr lang="zh-CN" altLang="en-US"/>
              <a:t>有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660400" y="2598738"/>
          <a:ext cx="4445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Equation" r:id="rId7" imgW="4444920" imgH="545760" progId="Equation.3">
                  <p:embed/>
                </p:oleObj>
              </mc:Choice>
              <mc:Fallback>
                <p:oleObj name="Equation" r:id="rId7" imgW="444492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598738"/>
                        <a:ext cx="4445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9" name="Group 11"/>
          <p:cNvGrpSpPr>
            <a:grpSpLocks/>
          </p:cNvGrpSpPr>
          <p:nvPr/>
        </p:nvGrpSpPr>
        <p:grpSpPr bwMode="auto">
          <a:xfrm>
            <a:off x="5235575" y="2514600"/>
            <a:ext cx="3384550" cy="579438"/>
            <a:chOff x="3298" y="3648"/>
            <a:chExt cx="2132" cy="365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3298" y="3648"/>
              <a:ext cx="16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就有必要改变</a:t>
              </a:r>
            </a:p>
          </p:txBody>
        </p:sp>
        <p:graphicFrame>
          <p:nvGraphicFramePr>
            <p:cNvPr id="68621" name="Object 13"/>
            <p:cNvGraphicFramePr>
              <a:graphicFrameLocks noChangeAspect="1"/>
            </p:cNvGraphicFramePr>
            <p:nvPr/>
          </p:nvGraphicFramePr>
          <p:xfrm>
            <a:off x="4896" y="3716"/>
            <a:ext cx="53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0" name="Equation" r:id="rId9" imgW="838080" imgH="419040" progId="Equation.3">
                    <p:embed/>
                  </p:oleObj>
                </mc:Choice>
                <mc:Fallback>
                  <p:oleObj name="Equation" r:id="rId9" imgW="838080" imgH="419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716"/>
                          <a:ext cx="53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654300" y="3911600"/>
          <a:ext cx="3657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11" imgW="3657600" imgH="1726920" progId="Equation.3">
                  <p:embed/>
                </p:oleObj>
              </mc:Choice>
              <mc:Fallback>
                <p:oleObj name="Equation" r:id="rId11" imgW="3657600" imgH="1726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911600"/>
                        <a:ext cx="36576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623888" y="3365500"/>
          <a:ext cx="54721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13" imgW="5410080" imgH="469800" progId="Equation.3">
                  <p:embed/>
                </p:oleObj>
              </mc:Choice>
              <mc:Fallback>
                <p:oleObj name="Equation" r:id="rId13" imgW="541008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365500"/>
                        <a:ext cx="54721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172200" y="32559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可令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81000" y="5821363"/>
            <a:ext cx="831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注意这样的做法是合适的，         仍具有</a:t>
            </a:r>
            <a:r>
              <a:rPr lang="en-US" altLang="zh-CN"/>
              <a:t>N-P</a:t>
            </a:r>
            <a:r>
              <a:rPr lang="zh-CN" altLang="en-US"/>
              <a:t>引</a:t>
            </a:r>
          </a:p>
        </p:txBody>
      </p:sp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5410200" y="59055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15" imgW="838080" imgH="419040" progId="Equation.3">
                  <p:embed/>
                </p:oleObj>
              </mc:Choice>
              <mc:Fallback>
                <p:oleObj name="Equation" r:id="rId15" imgW="83808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055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353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理中</a:t>
            </a:r>
            <a:r>
              <a:rPr lang="en-US" altLang="zh-CN"/>
              <a:t>MPT</a:t>
            </a:r>
            <a:r>
              <a:rPr lang="zh-CN" altLang="en-US"/>
              <a:t>的形式。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611188" y="1484313"/>
          <a:ext cx="777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Equation" r:id="rId3" imgW="7772400" imgH="533160" progId="Equation.3">
                  <p:embed/>
                </p:oleObj>
              </mc:Choice>
              <mc:Fallback>
                <p:oleObj name="Equation" r:id="rId3" imgW="777240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7772400" cy="533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81000" y="2228850"/>
            <a:ext cx="402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从而可得所待定的</a:t>
            </a:r>
            <a:r>
              <a:rPr lang="en-US" altLang="zh-CN" i="1"/>
              <a:t>r</a:t>
            </a:r>
            <a:r>
              <a:rPr lang="zh-CN" altLang="en-US"/>
              <a:t>为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195513" y="2924175"/>
          <a:ext cx="3619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5" imgW="3619440" imgH="1143000" progId="Equation.3">
                  <p:embed/>
                </p:oleObj>
              </mc:Choice>
              <mc:Fallback>
                <p:oleObj name="Equation" r:id="rId5" imgW="361944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3619500" cy="1143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3810000" y="609600"/>
            <a:ext cx="3352800" cy="685800"/>
            <a:chOff x="2160" y="384"/>
            <a:chExt cx="2112" cy="432"/>
          </a:xfrm>
        </p:grpSpPr>
        <p:sp>
          <p:nvSpPr>
            <p:cNvPr id="67589" name="Text Box 5"/>
            <p:cNvSpPr txBox="1">
              <a:spLocks noChangeArrowheads="1"/>
            </p:cNvSpPr>
            <p:nvPr/>
          </p:nvSpPr>
          <p:spPr bwMode="auto">
            <a:xfrm>
              <a:off x="2160" y="384"/>
              <a:ext cx="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由于</a:t>
              </a:r>
            </a:p>
          </p:txBody>
        </p:sp>
        <p:graphicFrame>
          <p:nvGraphicFramePr>
            <p:cNvPr id="67597" name="Object 13"/>
            <p:cNvGraphicFramePr>
              <a:graphicFrameLocks noChangeAspect="1"/>
            </p:cNvGraphicFramePr>
            <p:nvPr/>
          </p:nvGraphicFramePr>
          <p:xfrm>
            <a:off x="2736" y="480"/>
            <a:ext cx="15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2" name="Equation" r:id="rId7" imgW="2438280" imgH="533160" progId="Equation.3">
                    <p:embed/>
                  </p:oleObj>
                </mc:Choice>
                <mc:Fallback>
                  <p:oleObj name="Equation" r:id="rId7" imgW="2438280" imgH="533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480"/>
                          <a:ext cx="15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7254875" y="6858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381000" y="4114800"/>
            <a:ext cx="8429625" cy="579438"/>
            <a:chOff x="240" y="2592"/>
            <a:chExt cx="5310" cy="365"/>
          </a:xfrm>
        </p:grpSpPr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240" y="2592"/>
              <a:ext cx="53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因此此时的水平为    的</a:t>
              </a:r>
              <a:r>
                <a:rPr lang="en-US" altLang="zh-CN"/>
                <a:t>MPT</a:t>
              </a:r>
              <a:r>
                <a:rPr lang="zh-CN" altLang="en-US"/>
                <a:t>是</a:t>
              </a:r>
              <a:r>
                <a:rPr lang="zh-CN" altLang="en-US">
                  <a:solidFill>
                    <a:srgbClr val="E90701"/>
                  </a:solidFill>
                </a:rPr>
                <a:t>随机检验</a:t>
              </a:r>
              <a:r>
                <a:rPr lang="zh-CN" altLang="en-US"/>
                <a:t>，检验</a:t>
              </a:r>
            </a:p>
          </p:txBody>
        </p:sp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2362" y="270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3" name="Equation" r:id="rId9" imgW="304560" imgH="253800" progId="Equation.3">
                    <p:embed/>
                  </p:oleObj>
                </mc:Choice>
                <mc:Fallback>
                  <p:oleObj name="Equation" r:id="rId9" imgW="304560" imgH="253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270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381000" y="4827588"/>
            <a:ext cx="3524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统计量具有式</a:t>
            </a:r>
            <a:r>
              <a:rPr lang="en-US" altLang="zh-CN"/>
              <a:t>(5)</a:t>
            </a:r>
            <a:r>
              <a:rPr lang="zh-CN" altLang="en-US"/>
              <a:t>。</a:t>
            </a:r>
          </a:p>
        </p:txBody>
      </p: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3733800" y="4800600"/>
            <a:ext cx="5178425" cy="666750"/>
            <a:chOff x="1344" y="3036"/>
            <a:chExt cx="3262" cy="420"/>
          </a:xfrm>
        </p:grpSpPr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1344" y="3036"/>
              <a:ext cx="3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由于当                             时，</a:t>
              </a:r>
            </a:p>
          </p:txBody>
        </p:sp>
        <p:graphicFrame>
          <p:nvGraphicFramePr>
            <p:cNvPr id="67605" name="Object 21"/>
            <p:cNvGraphicFramePr>
              <a:graphicFrameLocks noChangeAspect="1"/>
            </p:cNvGraphicFramePr>
            <p:nvPr/>
          </p:nvGraphicFramePr>
          <p:xfrm>
            <a:off x="2208" y="3120"/>
            <a:ext cx="18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4" name="Equation" r:id="rId11" imgW="2908080" imgH="533160" progId="Equation.3">
                    <p:embed/>
                  </p:oleObj>
                </mc:Choice>
                <mc:Fallback>
                  <p:oleObj name="Equation" r:id="rId11" imgW="2908080" imgH="533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120"/>
                          <a:ext cx="183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609600" y="5668963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13" imgW="888840" imgH="406080" progId="Equation.3">
                  <p:embed/>
                </p:oleObj>
              </mc:Choice>
              <mc:Fallback>
                <p:oleObj name="Equation" r:id="rId13" imgW="88884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68963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1746250" y="5562600"/>
            <a:ext cx="686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所以式</a:t>
            </a:r>
            <a:r>
              <a:rPr lang="en-US" altLang="zh-CN"/>
              <a:t>(5)</a:t>
            </a:r>
            <a:r>
              <a:rPr lang="zh-CN" altLang="en-US"/>
              <a:t>更具一般性，包括了式</a:t>
            </a:r>
            <a:r>
              <a:rPr lang="en-US" altLang="zh-CN"/>
              <a:t>(6)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33425" y="628650"/>
            <a:ext cx="795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1</a:t>
            </a: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1831975" y="727075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3" imgW="6705360" imgH="507960" progId="Equation.3">
                  <p:embed/>
                </p:oleObj>
              </mc:Choice>
              <mc:Fallback>
                <p:oleObj name="Equation" r:id="rId3" imgW="670536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727075"/>
                        <a:ext cx="670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949450" y="13335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的简单样本。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4468813" y="13557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求检验问题</a:t>
            </a:r>
          </a:p>
        </p:txBody>
      </p:sp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1628775" y="2147888"/>
          <a:ext cx="580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5" imgW="5803560" imgH="482400" progId="Equation.3">
                  <p:embed/>
                </p:oleObj>
              </mc:Choice>
              <mc:Fallback>
                <p:oleObj name="Equation" r:id="rId5" imgW="580356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147888"/>
                        <a:ext cx="580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765175" y="2814638"/>
          <a:ext cx="504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7" imgW="5041800" imgH="469800" progId="Equation.3">
                  <p:embed/>
                </p:oleObj>
              </mc:Choice>
              <mc:Fallback>
                <p:oleObj name="Equation" r:id="rId7" imgW="504180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814638"/>
                        <a:ext cx="504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00088" y="36449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解</a:t>
            </a:r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771525" y="3462338"/>
            <a:ext cx="769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868363" y="1476375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9" imgW="1180800" imgH="419040" progId="Equation.3">
                  <p:embed/>
                </p:oleObj>
              </mc:Choice>
              <mc:Fallback>
                <p:oleObj name="Equation" r:id="rId9" imgW="11808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476375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600200" y="3573463"/>
            <a:ext cx="2900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N-P</a:t>
            </a:r>
            <a:r>
              <a:rPr lang="zh-CN" altLang="en-US"/>
              <a:t>引理知，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4337050" y="360045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MPT</a:t>
            </a:r>
            <a:r>
              <a:rPr lang="zh-CN" altLang="en-US"/>
              <a:t>的拒绝域具有形式</a:t>
            </a:r>
          </a:p>
        </p:txBody>
      </p:sp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2897188" y="4370388"/>
          <a:ext cx="328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11" imgW="3288960" imgH="419040" progId="Equation.3">
                  <p:embed/>
                </p:oleObj>
              </mc:Choice>
              <mc:Fallback>
                <p:oleObj name="Equation" r:id="rId11" imgW="328896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370388"/>
                        <a:ext cx="328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65163" y="479742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似然比统计量为</a:t>
            </a:r>
          </a:p>
        </p:txBody>
      </p: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1403350" y="5445125"/>
          <a:ext cx="6261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13" imgW="6260760" imgH="1041120" progId="Equation.3">
                  <p:embed/>
                </p:oleObj>
              </mc:Choice>
              <mc:Fallback>
                <p:oleObj name="Equation" r:id="rId13" imgW="6260760" imgH="1041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6261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/>
      <p:bldP spid="49166" grpId="0"/>
      <p:bldP spid="49167" grpId="0"/>
      <p:bldP spid="49172" grpId="0"/>
      <p:bldP spid="49173" grpId="0" animBg="1"/>
      <p:bldP spid="49175" grpId="0"/>
      <p:bldP spid="49177" grpId="0"/>
      <p:bldP spid="491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96900" y="628650"/>
            <a:ext cx="2073275" cy="579438"/>
            <a:chOff x="566" y="331"/>
            <a:chExt cx="1306" cy="365"/>
          </a:xfrm>
        </p:grpSpPr>
        <p:sp>
          <p:nvSpPr>
            <p:cNvPr id="56322" name="Text Box 2"/>
            <p:cNvSpPr txBox="1">
              <a:spLocks noChangeArrowheads="1"/>
            </p:cNvSpPr>
            <p:nvPr/>
          </p:nvSpPr>
          <p:spPr bwMode="auto">
            <a:xfrm>
              <a:off x="566" y="331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由于</a:t>
              </a:r>
            </a:p>
          </p:txBody>
        </p:sp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1160" y="384"/>
            <a:ext cx="7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1" name="Equation" r:id="rId3" imgW="1130040" imgH="469800" progId="Equation.3">
                    <p:embed/>
                  </p:oleObj>
                </mc:Choice>
                <mc:Fallback>
                  <p:oleObj name="Equation" r:id="rId3" imgW="1130040" imgH="469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84"/>
                          <a:ext cx="7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900363" y="736600"/>
          <a:ext cx="527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5" imgW="5270400" imgH="469800" progId="Equation.3">
                  <p:embed/>
                </p:oleObj>
              </mc:Choice>
              <mc:Fallback>
                <p:oleObj name="Equation" r:id="rId5" imgW="52704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736600"/>
                        <a:ext cx="527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274050" y="66357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298700" y="1495425"/>
          <a:ext cx="464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7" imgW="4647960" imgH="419040" progId="Equation.3">
                  <p:embed/>
                </p:oleObj>
              </mc:Choice>
              <mc:Fallback>
                <p:oleObj name="Equation" r:id="rId7" imgW="46479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495425"/>
                        <a:ext cx="464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69913" y="2109788"/>
          <a:ext cx="400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9" imgW="4000320" imgH="495000" progId="Equation.3">
                  <p:embed/>
                </p:oleObj>
              </mc:Choice>
              <mc:Fallback>
                <p:oleObj name="Equation" r:id="rId9" imgW="40003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109788"/>
                        <a:ext cx="4000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419600" y="20875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～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4859338" y="1844675"/>
          <a:ext cx="1384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11" imgW="1384200" imgH="939600" progId="Equation.3">
                  <p:embed/>
                </p:oleObj>
              </mc:Choice>
              <mc:Fallback>
                <p:oleObj name="Equation" r:id="rId11" imgW="138420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844675"/>
                        <a:ext cx="1384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6473825" y="2106613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13" imgW="2070000" imgH="431640" progId="Equation.3">
                  <p:embed/>
                </p:oleObj>
              </mc:Choice>
              <mc:Fallback>
                <p:oleObj name="Equation" r:id="rId13" imgW="20700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106613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639763" y="2754313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15" imgW="1625400" imgH="431640" progId="Equation.3">
                  <p:embed/>
                </p:oleObj>
              </mc:Choice>
              <mc:Fallback>
                <p:oleObj name="Equation" r:id="rId15" imgW="16254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754313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784225" y="3365500"/>
          <a:ext cx="7670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Equation" r:id="rId17" imgW="7670520" imgH="1015920" progId="Equation.3">
                  <p:embed/>
                </p:oleObj>
              </mc:Choice>
              <mc:Fallback>
                <p:oleObj name="Equation" r:id="rId17" imgW="767052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365500"/>
                        <a:ext cx="7670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368550" y="264477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496888" y="45815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</a:t>
            </a: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431925" y="4437063"/>
          <a:ext cx="139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19" imgW="1396800" imgH="952200" progId="Equation.3">
                  <p:embed/>
                </p:oleObj>
              </mc:Choice>
              <mc:Fallback>
                <p:oleObj name="Equation" r:id="rId19" imgW="139680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437063"/>
                        <a:ext cx="1397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3076575" y="4724400"/>
          <a:ext cx="563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21" imgW="5638680" imgH="431640" progId="Equation.3">
                  <p:embed/>
                </p:oleObj>
              </mc:Choice>
              <mc:Fallback>
                <p:oleObj name="Equation" r:id="rId21" imgW="56386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724400"/>
                        <a:ext cx="563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474663" y="5445125"/>
            <a:ext cx="4865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拒绝域为                          。</a:t>
            </a:r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2268538" y="5589588"/>
          <a:ext cx="257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23" imgW="2577960" imgH="419040" progId="Equation.3">
                  <p:embed/>
                </p:oleObj>
              </mc:Choice>
              <mc:Fallback>
                <p:oleObj name="Equation" r:id="rId23" imgW="257796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257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39750" y="6092825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9" grpId="0"/>
      <p:bldP spid="56334" grpId="0"/>
      <p:bldP spid="56335" grpId="0"/>
      <p:bldP spid="56338" grpId="0"/>
      <p:bldP spid="563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42" name="Group 1050"/>
          <p:cNvGrpSpPr>
            <a:grpSpLocks/>
          </p:cNvGrpSpPr>
          <p:nvPr/>
        </p:nvGrpSpPr>
        <p:grpSpPr bwMode="auto">
          <a:xfrm>
            <a:off x="684213" y="549275"/>
            <a:ext cx="7104062" cy="579438"/>
            <a:chOff x="340" y="346"/>
            <a:chExt cx="4475" cy="365"/>
          </a:xfrm>
        </p:grpSpPr>
        <p:sp>
          <p:nvSpPr>
            <p:cNvPr id="60418" name="Text Box 1026"/>
            <p:cNvSpPr txBox="1">
              <a:spLocks noChangeArrowheads="1"/>
            </p:cNvSpPr>
            <p:nvPr/>
          </p:nvSpPr>
          <p:spPr bwMode="auto">
            <a:xfrm>
              <a:off x="340" y="346"/>
              <a:ext cx="44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注意这个例子的</a:t>
              </a:r>
              <a:r>
                <a:rPr lang="en-US" altLang="zh-CN" dirty="0"/>
                <a:t>MPT</a:t>
              </a:r>
              <a:r>
                <a:rPr lang="zh-CN" altLang="en-US" dirty="0"/>
                <a:t>仅与水平   有关，</a:t>
              </a:r>
            </a:p>
          </p:txBody>
        </p:sp>
        <p:graphicFrame>
          <p:nvGraphicFramePr>
            <p:cNvPr id="60419" name="Object 1027"/>
            <p:cNvGraphicFramePr>
              <a:graphicFrameLocks noChangeAspect="1"/>
            </p:cNvGraphicFramePr>
            <p:nvPr/>
          </p:nvGraphicFramePr>
          <p:xfrm>
            <a:off x="3787" y="436"/>
            <a:ext cx="24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3" name="公式" r:id="rId3" imgW="152280" imgH="139680" progId="Equation.3">
                    <p:embed/>
                  </p:oleObj>
                </mc:Choice>
                <mc:Fallback>
                  <p:oleObj name="公式" r:id="rId3" imgW="152280" imgH="13968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436"/>
                          <a:ext cx="24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0" name="Text Box 1028"/>
          <p:cNvSpPr txBox="1">
            <a:spLocks noChangeArrowheads="1"/>
          </p:cNvSpPr>
          <p:nvPr/>
        </p:nvSpPr>
        <p:spPr bwMode="auto">
          <a:xfrm>
            <a:off x="7543800" y="5635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而与</a:t>
            </a:r>
          </a:p>
        </p:txBody>
      </p:sp>
      <p:grpSp>
        <p:nvGrpSpPr>
          <p:cNvPr id="60425" name="Group 1033"/>
          <p:cNvGrpSpPr>
            <a:grpSpLocks/>
          </p:cNvGrpSpPr>
          <p:nvPr/>
        </p:nvGrpSpPr>
        <p:grpSpPr bwMode="auto">
          <a:xfrm>
            <a:off x="539750" y="1268413"/>
            <a:ext cx="8032750" cy="579437"/>
            <a:chOff x="470" y="924"/>
            <a:chExt cx="5060" cy="365"/>
          </a:xfrm>
        </p:grpSpPr>
        <p:sp>
          <p:nvSpPr>
            <p:cNvPr id="60422" name="Text Box 1030"/>
            <p:cNvSpPr txBox="1">
              <a:spLocks noChangeArrowheads="1"/>
            </p:cNvSpPr>
            <p:nvPr/>
          </p:nvSpPr>
          <p:spPr bwMode="auto">
            <a:xfrm>
              <a:off x="470" y="924"/>
              <a:ext cx="5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备择假设中    的具体取值无关，只要         。</a:t>
              </a:r>
            </a:p>
          </p:txBody>
        </p:sp>
        <p:graphicFrame>
          <p:nvGraphicFramePr>
            <p:cNvPr id="60423" name="Object 1031"/>
            <p:cNvGraphicFramePr>
              <a:graphicFrameLocks noChangeAspect="1"/>
            </p:cNvGraphicFramePr>
            <p:nvPr/>
          </p:nvGraphicFramePr>
          <p:xfrm>
            <a:off x="1824" y="960"/>
            <a:ext cx="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4" name="Equation" r:id="rId5" imgW="393480" imgH="469800" progId="Equation.3">
                    <p:embed/>
                  </p:oleObj>
                </mc:Choice>
                <mc:Fallback>
                  <p:oleObj name="Equation" r:id="rId5" imgW="393480" imgH="4698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960"/>
                          <a:ext cx="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1032"/>
            <p:cNvGraphicFramePr>
              <a:graphicFrameLocks noChangeAspect="1"/>
            </p:cNvGraphicFramePr>
            <p:nvPr/>
          </p:nvGraphicFramePr>
          <p:xfrm>
            <a:off x="4640" y="960"/>
            <a:ext cx="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5" name="Equation" r:id="rId7" imgW="1015920" imgH="469800" progId="Equation.3">
                    <p:embed/>
                  </p:oleObj>
                </mc:Choice>
                <mc:Fallback>
                  <p:oleObj name="Equation" r:id="rId7" imgW="1015920" imgH="4698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960"/>
                          <a:ext cx="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7" name="Text Box 1035"/>
          <p:cNvSpPr txBox="1">
            <a:spLocks noChangeArrowheads="1"/>
          </p:cNvSpPr>
          <p:nvPr/>
        </p:nvSpPr>
        <p:spPr bwMode="auto">
          <a:xfrm>
            <a:off x="1258888" y="20605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作为思考，</a:t>
            </a:r>
          </a:p>
        </p:txBody>
      </p:sp>
      <p:sp>
        <p:nvSpPr>
          <p:cNvPr id="60428" name="Text Box 1036"/>
          <p:cNvSpPr txBox="1">
            <a:spLocks noChangeArrowheads="1"/>
          </p:cNvSpPr>
          <p:nvPr/>
        </p:nvSpPr>
        <p:spPr bwMode="auto">
          <a:xfrm>
            <a:off x="3203575" y="2060575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原假设不变而备择假设</a:t>
            </a:r>
          </a:p>
        </p:txBody>
      </p:sp>
      <p:grpSp>
        <p:nvGrpSpPr>
          <p:cNvPr id="60441" name="Group 1049"/>
          <p:cNvGrpSpPr>
            <a:grpSpLocks/>
          </p:cNvGrpSpPr>
          <p:nvPr/>
        </p:nvGrpSpPr>
        <p:grpSpPr bwMode="auto">
          <a:xfrm>
            <a:off x="1258888" y="2708275"/>
            <a:ext cx="5770562" cy="582613"/>
            <a:chOff x="960" y="1745"/>
            <a:chExt cx="3635" cy="367"/>
          </a:xfrm>
        </p:grpSpPr>
        <p:sp>
          <p:nvSpPr>
            <p:cNvPr id="60430" name="Rectangle 1038"/>
            <p:cNvSpPr>
              <a:spLocks noChangeArrowheads="1"/>
            </p:cNvSpPr>
            <p:nvPr/>
          </p:nvSpPr>
          <p:spPr bwMode="auto">
            <a:xfrm>
              <a:off x="960" y="1745"/>
              <a:ext cx="36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改为                   时</a:t>
              </a:r>
              <a:r>
                <a:rPr lang="en-US" altLang="zh-CN"/>
                <a:t>,  MPT</a:t>
              </a:r>
              <a:r>
                <a:rPr lang="zh-CN" altLang="en-US"/>
                <a:t>如何？</a:t>
              </a:r>
            </a:p>
          </p:txBody>
        </p:sp>
        <p:graphicFrame>
          <p:nvGraphicFramePr>
            <p:cNvPr id="60429" name="Object 1037"/>
            <p:cNvGraphicFramePr>
              <a:graphicFrameLocks noChangeAspect="1"/>
            </p:cNvGraphicFramePr>
            <p:nvPr/>
          </p:nvGraphicFramePr>
          <p:xfrm>
            <a:off x="1520" y="1816"/>
            <a:ext cx="11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6" name="Equation" r:id="rId9" imgW="1854000" imgH="469800" progId="Equation.3">
                    <p:embed/>
                  </p:oleObj>
                </mc:Choice>
                <mc:Fallback>
                  <p:oleObj name="Equation" r:id="rId9" imgW="1854000" imgH="4698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816"/>
                          <a:ext cx="116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2" name="AutoShape 1040"/>
          <p:cNvSpPr>
            <a:spLocks noChangeArrowheads="1"/>
          </p:cNvSpPr>
          <p:nvPr/>
        </p:nvSpPr>
        <p:spPr bwMode="auto">
          <a:xfrm>
            <a:off x="827088" y="2133600"/>
            <a:ext cx="3810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9C94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3" name="Text Box 1041"/>
          <p:cNvSpPr txBox="1">
            <a:spLocks noChangeArrowheads="1"/>
          </p:cNvSpPr>
          <p:nvPr/>
        </p:nvSpPr>
        <p:spPr bwMode="auto">
          <a:xfrm>
            <a:off x="652463" y="3557588"/>
            <a:ext cx="795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2</a:t>
            </a:r>
          </a:p>
        </p:txBody>
      </p:sp>
      <p:graphicFrame>
        <p:nvGraphicFramePr>
          <p:cNvPr id="60434" name="Object 1042"/>
          <p:cNvGraphicFramePr>
            <a:graphicFrameLocks noChangeAspect="1"/>
          </p:cNvGraphicFramePr>
          <p:nvPr/>
        </p:nvGraphicFramePr>
        <p:xfrm>
          <a:off x="1692275" y="3644900"/>
          <a:ext cx="720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11" imgW="7200720" imgH="507960" progId="Equation.3">
                  <p:embed/>
                </p:oleObj>
              </mc:Choice>
              <mc:Fallback>
                <p:oleObj name="Equation" r:id="rId11" imgW="7200720" imgH="50796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44900"/>
                        <a:ext cx="720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Text Box 1043"/>
          <p:cNvSpPr txBox="1">
            <a:spLocks noChangeArrowheads="1"/>
          </p:cNvSpPr>
          <p:nvPr/>
        </p:nvSpPr>
        <p:spPr bwMode="auto">
          <a:xfrm>
            <a:off x="661988" y="42735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样本，</a:t>
            </a:r>
          </a:p>
        </p:txBody>
      </p:sp>
      <p:sp>
        <p:nvSpPr>
          <p:cNvPr id="60437" name="Text Box 1045"/>
          <p:cNvSpPr txBox="1">
            <a:spLocks noChangeArrowheads="1"/>
          </p:cNvSpPr>
          <p:nvPr/>
        </p:nvSpPr>
        <p:spPr bwMode="auto">
          <a:xfrm>
            <a:off x="1957388" y="42433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试求检验问题</a:t>
            </a:r>
          </a:p>
        </p:txBody>
      </p:sp>
      <p:graphicFrame>
        <p:nvGraphicFramePr>
          <p:cNvPr id="60438" name="Object 1046"/>
          <p:cNvGraphicFramePr>
            <a:graphicFrameLocks noChangeAspect="1"/>
          </p:cNvGraphicFramePr>
          <p:nvPr/>
        </p:nvGraphicFramePr>
        <p:xfrm>
          <a:off x="1692275" y="4964113"/>
          <a:ext cx="621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13" imgW="6210000" imgH="482400" progId="Equation.3">
                  <p:embed/>
                </p:oleObj>
              </mc:Choice>
              <mc:Fallback>
                <p:oleObj name="Equation" r:id="rId13" imgW="6210000" imgH="4824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64113"/>
                        <a:ext cx="621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1047"/>
          <p:cNvGraphicFramePr>
            <a:graphicFrameLocks noChangeAspect="1"/>
          </p:cNvGraphicFramePr>
          <p:nvPr/>
        </p:nvGraphicFramePr>
        <p:xfrm>
          <a:off x="755650" y="5661025"/>
          <a:ext cx="504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Equation" r:id="rId15" imgW="5041800" imgH="469800" progId="Equation.3">
                  <p:embed/>
                </p:oleObj>
              </mc:Choice>
              <mc:Fallback>
                <p:oleObj name="Equation" r:id="rId15" imgW="5041800" imgH="4698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61025"/>
                        <a:ext cx="504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/>
      <p:bldP spid="60435" grpId="0"/>
      <p:bldP spid="604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26"/>
          <p:cNvSpPr txBox="1">
            <a:spLocks noChangeArrowheads="1"/>
          </p:cNvSpPr>
          <p:nvPr/>
        </p:nvSpPr>
        <p:spPr bwMode="auto">
          <a:xfrm>
            <a:off x="501650" y="47942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解</a:t>
            </a:r>
          </a:p>
        </p:txBody>
      </p:sp>
      <p:sp>
        <p:nvSpPr>
          <p:cNvPr id="61447" name="Text Box 1031"/>
          <p:cNvSpPr txBox="1">
            <a:spLocks noChangeArrowheads="1"/>
          </p:cNvSpPr>
          <p:nvPr/>
        </p:nvSpPr>
        <p:spPr bwMode="auto">
          <a:xfrm>
            <a:off x="1184275" y="4953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似然比统计量为</a:t>
            </a:r>
          </a:p>
        </p:txBody>
      </p:sp>
      <p:graphicFrame>
        <p:nvGraphicFramePr>
          <p:cNvPr id="61448" name="Object 1032"/>
          <p:cNvGraphicFramePr>
            <a:graphicFrameLocks noChangeAspect="1"/>
          </p:cNvGraphicFramePr>
          <p:nvPr/>
        </p:nvGraphicFramePr>
        <p:xfrm>
          <a:off x="1770063" y="1125538"/>
          <a:ext cx="53165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公式" r:id="rId3" imgW="2031840" imgH="431640" progId="Equation.3">
                  <p:embed/>
                </p:oleObj>
              </mc:Choice>
              <mc:Fallback>
                <p:oleObj name="公式" r:id="rId3" imgW="203184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125538"/>
                        <a:ext cx="53165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1033"/>
          <p:cNvGraphicFramePr>
            <a:graphicFrameLocks noChangeAspect="1"/>
          </p:cNvGraphicFramePr>
          <p:nvPr/>
        </p:nvGraphicFramePr>
        <p:xfrm>
          <a:off x="536575" y="2325688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5" imgW="2387520" imgH="482400" progId="Equation.3">
                  <p:embed/>
                </p:oleObj>
              </mc:Choice>
              <mc:Fallback>
                <p:oleObj name="Equation" r:id="rId5" imgW="2387520" imgH="4824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325688"/>
                        <a:ext cx="238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34"/>
          <p:cNvGraphicFramePr>
            <a:graphicFrameLocks noChangeAspect="1"/>
          </p:cNvGraphicFramePr>
          <p:nvPr/>
        </p:nvGraphicFramePr>
        <p:xfrm>
          <a:off x="3203575" y="2133600"/>
          <a:ext cx="560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7" imgW="5600520" imgH="939600" progId="Equation.3">
                  <p:embed/>
                </p:oleObj>
              </mc:Choice>
              <mc:Fallback>
                <p:oleObj name="Equation" r:id="rId7" imgW="5600520" imgH="939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33600"/>
                        <a:ext cx="5600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1035"/>
          <p:cNvSpPr txBox="1">
            <a:spLocks noChangeArrowheads="1"/>
          </p:cNvSpPr>
          <p:nvPr/>
        </p:nvSpPr>
        <p:spPr bwMode="auto">
          <a:xfrm>
            <a:off x="374650" y="29003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调减函数。</a:t>
            </a:r>
          </a:p>
        </p:txBody>
      </p:sp>
      <p:grpSp>
        <p:nvGrpSpPr>
          <p:cNvPr id="61456" name="Group 1040"/>
          <p:cNvGrpSpPr>
            <a:grpSpLocks/>
          </p:cNvGrpSpPr>
          <p:nvPr/>
        </p:nvGrpSpPr>
        <p:grpSpPr bwMode="auto">
          <a:xfrm>
            <a:off x="2463800" y="2924175"/>
            <a:ext cx="6249988" cy="579438"/>
            <a:chOff x="1573" y="2145"/>
            <a:chExt cx="3937" cy="365"/>
          </a:xfrm>
        </p:grpSpPr>
        <p:sp>
          <p:nvSpPr>
            <p:cNvPr id="61452" name="Text Box 1036"/>
            <p:cNvSpPr txBox="1">
              <a:spLocks noChangeArrowheads="1"/>
            </p:cNvSpPr>
            <p:nvPr/>
          </p:nvSpPr>
          <p:spPr bwMode="auto">
            <a:xfrm>
              <a:off x="1573" y="2145"/>
              <a:ext cx="39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根据</a:t>
              </a:r>
              <a:r>
                <a:rPr lang="en-US" altLang="zh-CN"/>
                <a:t>N-P</a:t>
              </a:r>
              <a:r>
                <a:rPr lang="zh-CN" altLang="en-US"/>
                <a:t>引理，水平为    的</a:t>
              </a:r>
              <a:r>
                <a:rPr lang="en-US" altLang="zh-CN"/>
                <a:t>MPT</a:t>
              </a:r>
              <a:r>
                <a:rPr lang="zh-CN" altLang="en-US"/>
                <a:t>为</a:t>
              </a:r>
            </a:p>
          </p:txBody>
        </p:sp>
        <p:graphicFrame>
          <p:nvGraphicFramePr>
            <p:cNvPr id="61453" name="Object 1037"/>
            <p:cNvGraphicFramePr>
              <a:graphicFrameLocks noChangeAspect="1"/>
            </p:cNvGraphicFramePr>
            <p:nvPr/>
          </p:nvGraphicFramePr>
          <p:xfrm>
            <a:off x="4176" y="2261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1" name="Equation" r:id="rId9" imgW="304560" imgH="253800" progId="Equation.3">
                    <p:embed/>
                  </p:oleObj>
                </mc:Choice>
                <mc:Fallback>
                  <p:oleObj name="Equation" r:id="rId9" imgW="304560" imgH="2538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61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5" name="Object 1039"/>
          <p:cNvGraphicFramePr>
            <a:graphicFrameLocks noChangeAspect="1"/>
          </p:cNvGraphicFramePr>
          <p:nvPr/>
        </p:nvGraphicFramePr>
        <p:xfrm>
          <a:off x="1187450" y="3644900"/>
          <a:ext cx="62484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11" imgW="6248160" imgH="2057400" progId="Equation.3">
                  <p:embed/>
                </p:oleObj>
              </mc:Choice>
              <mc:Fallback>
                <p:oleObj name="Equation" r:id="rId11" imgW="6248160" imgH="20574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6248400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041"/>
          <p:cNvGraphicFramePr>
            <a:graphicFrameLocks noChangeAspect="1"/>
          </p:cNvGraphicFramePr>
          <p:nvPr/>
        </p:nvGraphicFramePr>
        <p:xfrm>
          <a:off x="539750" y="5805488"/>
          <a:ext cx="8280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公式" r:id="rId13" imgW="2958840" imgH="215640" progId="Equation.3">
                  <p:embed/>
                </p:oleObj>
              </mc:Choice>
              <mc:Fallback>
                <p:oleObj name="公式" r:id="rId13" imgW="2958840" imgH="21564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8280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7" grpId="0"/>
      <p:bldP spid="614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84188" y="481013"/>
            <a:ext cx="2832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例如取          ，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852613" y="625475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3" imgW="1041120" imgH="342720" progId="Equation.3">
                  <p:embed/>
                </p:oleObj>
              </mc:Choice>
              <mc:Fallback>
                <p:oleObj name="Equation" r:id="rId3" imgW="104112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625475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3170238" y="554038"/>
          <a:ext cx="538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5" imgW="5384520" imgH="495000" progId="Equation.3">
                  <p:embed/>
                </p:oleObj>
              </mc:Choice>
              <mc:Fallback>
                <p:oleObj name="Equation" r:id="rId5" imgW="53845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554038"/>
                        <a:ext cx="5384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577850" y="1223963"/>
          <a:ext cx="618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7" imgW="6184800" imgH="431640" progId="Equation.3">
                  <p:embed/>
                </p:oleObj>
              </mc:Choice>
              <mc:Fallback>
                <p:oleObj name="Equation" r:id="rId7" imgW="61848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223963"/>
                        <a:ext cx="618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859588" y="1152525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若给定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593725" y="1982788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9" imgW="1511280" imgH="406080" progId="Equation.3">
                  <p:embed/>
                </p:oleObj>
              </mc:Choice>
              <mc:Fallback>
                <p:oleObj name="Equation" r:id="rId9" imgW="15112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982788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466975" y="1879600"/>
            <a:ext cx="434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则由</a:t>
            </a:r>
            <a:r>
              <a:rPr lang="en-US" altLang="zh-CN"/>
              <a:t>Poisson</a:t>
            </a:r>
            <a:r>
              <a:rPr lang="zh-CN" altLang="en-US"/>
              <a:t>分布表，有</a:t>
            </a: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025525" y="2478088"/>
          <a:ext cx="704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11" imgW="7048440" imgH="1002960" progId="Equation.3">
                  <p:embed/>
                </p:oleObj>
              </mc:Choice>
              <mc:Fallback>
                <p:oleObj name="Equation" r:id="rId11" imgW="7048440" imgH="1002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478088"/>
                        <a:ext cx="704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973138" y="3486150"/>
          <a:ext cx="704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13" imgW="7048440" imgH="1002960" progId="Equation.3">
                  <p:embed/>
                </p:oleObj>
              </mc:Choice>
              <mc:Fallback>
                <p:oleObj name="Equation" r:id="rId13" imgW="7048440" imgH="1002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486150"/>
                        <a:ext cx="704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69900" y="4652963"/>
            <a:ext cx="2862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从而可取</a:t>
            </a:r>
            <a:r>
              <a:rPr lang="en-US" altLang="zh-CN" i="1"/>
              <a:t>k</a:t>
            </a:r>
            <a:r>
              <a:rPr lang="en-US" altLang="zh-CN"/>
              <a:t>=5</a:t>
            </a:r>
            <a:r>
              <a:rPr lang="zh-CN" altLang="en-US"/>
              <a:t>，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195513" y="5373688"/>
          <a:ext cx="556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15" imgW="5232240" imgH="939600" progId="Equation.3">
                  <p:embed/>
                </p:oleObj>
              </mc:Choice>
              <mc:Fallback>
                <p:oleObj name="Equation" r:id="rId15" imgW="5232240" imgH="939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73688"/>
                        <a:ext cx="5562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3262313" y="46529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3" grpId="0"/>
      <p:bldP spid="62475" grpId="0"/>
      <p:bldP spid="62478" grpId="0"/>
      <p:bldP spid="624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798638" y="1025525"/>
          <a:ext cx="4940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3" imgW="4940280" imgH="1726920" progId="Equation.3">
                  <p:embed/>
                </p:oleObj>
              </mc:Choice>
              <mc:Fallback>
                <p:oleObj name="Equation" r:id="rId3" imgW="4940280" imgH="1726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025525"/>
                        <a:ext cx="4940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6" name="Group 8"/>
          <p:cNvGrpSpPr>
            <a:grpSpLocks/>
          </p:cNvGrpSpPr>
          <p:nvPr/>
        </p:nvGrpSpPr>
        <p:grpSpPr bwMode="auto">
          <a:xfrm>
            <a:off x="396875" y="449263"/>
            <a:ext cx="7099300" cy="579437"/>
            <a:chOff x="384" y="348"/>
            <a:chExt cx="4472" cy="365"/>
          </a:xfrm>
        </p:grpSpPr>
        <p:sp>
          <p:nvSpPr>
            <p:cNvPr id="58371" name="Text Box 3"/>
            <p:cNvSpPr txBox="1">
              <a:spLocks noChangeArrowheads="1"/>
            </p:cNvSpPr>
            <p:nvPr/>
          </p:nvSpPr>
          <p:spPr bwMode="auto">
            <a:xfrm>
              <a:off x="384" y="348"/>
              <a:ext cx="4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故水平为               的</a:t>
              </a:r>
              <a:r>
                <a:rPr lang="en-US" altLang="zh-CN"/>
                <a:t>MPT</a:t>
              </a:r>
              <a:r>
                <a:rPr lang="zh-CN" altLang="en-US"/>
                <a:t>的检验函数为</a:t>
              </a:r>
            </a:p>
          </p:txBody>
        </p:sp>
        <p:graphicFrame>
          <p:nvGraphicFramePr>
            <p:cNvPr id="58372" name="Object 4"/>
            <p:cNvGraphicFramePr>
              <a:graphicFrameLocks noChangeAspect="1"/>
            </p:cNvGraphicFramePr>
            <p:nvPr/>
          </p:nvGraphicFramePr>
          <p:xfrm>
            <a:off x="1488" y="432"/>
            <a:ext cx="8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6" name="Equation" r:id="rId5" imgW="1409400" imgH="342720" progId="Equation.3">
                    <p:embed/>
                  </p:oleObj>
                </mc:Choice>
                <mc:Fallback>
                  <p:oleObj name="Equation" r:id="rId5" imgW="1409400" imgH="3427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32"/>
                          <a:ext cx="8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732588" y="289718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拒绝原假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23850" y="37163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设；</a:t>
            </a:r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1158875" y="3638550"/>
            <a:ext cx="4156075" cy="939800"/>
            <a:chOff x="730" y="2292"/>
            <a:chExt cx="2618" cy="592"/>
          </a:xfrm>
        </p:grpSpPr>
        <p:graphicFrame>
          <p:nvGraphicFramePr>
            <p:cNvPr id="58374" name="Object 6"/>
            <p:cNvGraphicFramePr>
              <a:graphicFrameLocks noChangeAspect="1"/>
            </p:cNvGraphicFramePr>
            <p:nvPr/>
          </p:nvGraphicFramePr>
          <p:xfrm>
            <a:off x="1152" y="2292"/>
            <a:ext cx="164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7" name="Equation" r:id="rId7" imgW="2616120" imgH="939600" progId="Equation.3">
                    <p:embed/>
                  </p:oleObj>
                </mc:Choice>
                <mc:Fallback>
                  <p:oleObj name="Equation" r:id="rId7" imgW="2616120" imgH="939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92"/>
                          <a:ext cx="164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0" name="Text Box 12"/>
            <p:cNvSpPr txBox="1">
              <a:spLocks noChangeArrowheads="1"/>
            </p:cNvSpPr>
            <p:nvPr/>
          </p:nvSpPr>
          <p:spPr bwMode="auto">
            <a:xfrm>
              <a:off x="730" y="2368"/>
              <a:ext cx="26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当                           时，</a:t>
              </a:r>
            </a:p>
          </p:txBody>
        </p:sp>
      </p:grp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5121275" y="3732213"/>
            <a:ext cx="305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则接受原假设；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7940675" y="369411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</a:p>
        </p:txBody>
      </p:sp>
      <p:grpSp>
        <p:nvGrpSpPr>
          <p:cNvPr id="58394" name="Group 26"/>
          <p:cNvGrpSpPr>
            <a:grpSpLocks/>
          </p:cNvGrpSpPr>
          <p:nvPr/>
        </p:nvGrpSpPr>
        <p:grpSpPr bwMode="auto">
          <a:xfrm>
            <a:off x="457200" y="4400550"/>
            <a:ext cx="3619500" cy="939800"/>
            <a:chOff x="288" y="2772"/>
            <a:chExt cx="2280" cy="592"/>
          </a:xfrm>
        </p:grpSpPr>
        <p:graphicFrame>
          <p:nvGraphicFramePr>
            <p:cNvPr id="58383" name="Object 15"/>
            <p:cNvGraphicFramePr>
              <a:graphicFrameLocks noChangeAspect="1"/>
            </p:cNvGraphicFramePr>
            <p:nvPr/>
          </p:nvGraphicFramePr>
          <p:xfrm>
            <a:off x="288" y="2772"/>
            <a:ext cx="164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8" name="Equation" r:id="rId9" imgW="2616120" imgH="939600" progId="Equation.3">
                    <p:embed/>
                  </p:oleObj>
                </mc:Choice>
                <mc:Fallback>
                  <p:oleObj name="Equation" r:id="rId9" imgW="2616120" imgH="939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72"/>
                          <a:ext cx="164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1936" y="2839"/>
              <a:ext cx="6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时，</a:t>
              </a:r>
            </a:p>
          </p:txBody>
        </p:sp>
      </p:grp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835400" y="4506913"/>
            <a:ext cx="4984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做一次成功概率为</a:t>
            </a:r>
            <a:r>
              <a:rPr lang="en-US" altLang="zh-CN"/>
              <a:t>0.548384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381000" y="5200650"/>
            <a:ext cx="3394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</a:t>
            </a:r>
            <a:r>
              <a:rPr lang="en-US" altLang="zh-CN"/>
              <a:t>Binomial</a:t>
            </a:r>
            <a:r>
              <a:rPr lang="zh-CN" altLang="en-US"/>
              <a:t>试验，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3505200" y="5162550"/>
            <a:ext cx="550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若试验成功，则拒绝原假设，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8138" y="5772150"/>
            <a:ext cx="5500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若试验失败，则接受原假设。</a:t>
            </a:r>
          </a:p>
        </p:txBody>
      </p:sp>
      <p:grpSp>
        <p:nvGrpSpPr>
          <p:cNvPr id="58392" name="Group 24"/>
          <p:cNvGrpSpPr>
            <a:grpSpLocks/>
          </p:cNvGrpSpPr>
          <p:nvPr/>
        </p:nvGrpSpPr>
        <p:grpSpPr bwMode="auto">
          <a:xfrm>
            <a:off x="415925" y="2825750"/>
            <a:ext cx="6497638" cy="939800"/>
            <a:chOff x="240" y="1796"/>
            <a:chExt cx="4093" cy="592"/>
          </a:xfrm>
        </p:grpSpPr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240" y="1856"/>
              <a:ext cx="40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这样当抽样所得的                          ，</a:t>
              </a:r>
            </a:p>
          </p:txBody>
        </p:sp>
        <p:graphicFrame>
          <p:nvGraphicFramePr>
            <p:cNvPr id="58390" name="Object 22"/>
            <p:cNvGraphicFramePr>
              <a:graphicFrameLocks noChangeAspect="1"/>
            </p:cNvGraphicFramePr>
            <p:nvPr/>
          </p:nvGraphicFramePr>
          <p:xfrm>
            <a:off x="2400" y="1796"/>
            <a:ext cx="164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9" name="Equation" r:id="rId11" imgW="2616120" imgH="939600" progId="Equation.3">
                    <p:embed/>
                  </p:oleObj>
                </mc:Choice>
                <mc:Fallback>
                  <p:oleObj name="Equation" r:id="rId11" imgW="2616120" imgH="939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96"/>
                          <a:ext cx="164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 build="p" autoUpdateAnimBg="0"/>
      <p:bldP spid="58378" grpId="0" build="p" autoUpdateAnimBg="0" advAuto="0"/>
      <p:bldP spid="58381" grpId="0" build="p" autoUpdateAnimBg="0"/>
      <p:bldP spid="58382" grpId="0" build="p" autoUpdateAnimBg="0"/>
      <p:bldP spid="58385" grpId="0" build="p" autoUpdateAnimBg="0"/>
      <p:bldP spid="58387" grpId="0" build="p" autoUpdateAnimBg="0" advAuto="0"/>
      <p:bldP spid="58388" grpId="0" build="p" autoUpdateAnimBg="0"/>
      <p:bldP spid="5838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4725" y="781050"/>
            <a:ext cx="766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在这节，给出一般的</a:t>
            </a:r>
            <a:r>
              <a:rPr lang="en-US" altLang="zh-CN"/>
              <a:t>Neyman-Pearson</a:t>
            </a:r>
            <a:r>
              <a:rPr lang="zh-CN" altLang="en-US"/>
              <a:t>假设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检验构架。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57200" y="2190750"/>
            <a:ext cx="405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1</a:t>
            </a:r>
            <a:r>
              <a:rPr lang="zh-CN" altLang="en-US">
                <a:solidFill>
                  <a:srgbClr val="2505E5"/>
                </a:solidFill>
              </a:rPr>
              <a:t>、原假设和备择假设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371600" y="2895600"/>
          <a:ext cx="740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6" name="Equation" r:id="rId3" imgW="7403760" imgH="507960" progId="Equation.3">
                  <p:embed/>
                </p:oleObj>
              </mc:Choice>
              <mc:Fallback>
                <p:oleObj name="Equation" r:id="rId3" imgW="74037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740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593725" y="3455988"/>
            <a:ext cx="4576763" cy="579437"/>
            <a:chOff x="374" y="2220"/>
            <a:chExt cx="2883" cy="365"/>
          </a:xfrm>
        </p:grpSpPr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374" y="2220"/>
              <a:ext cx="28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布或关于参数   的推测，</a:t>
              </a:r>
            </a:p>
          </p:txBody>
        </p:sp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1992" y="2320"/>
            <a:ext cx="16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37" name="Equation" r:id="rId5" imgW="266400" imgH="355320" progId="Equation.3">
                    <p:embed/>
                  </p:oleObj>
                </mc:Choice>
                <mc:Fallback>
                  <p:oleObj name="Equation" r:id="rId5" imgW="266400" imgH="3553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320"/>
                          <a:ext cx="16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4953000" y="3551238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8" name="Equation" r:id="rId7" imgW="2895480" imgH="419040" progId="Equation.3">
                  <p:embed/>
                </p:oleObj>
              </mc:Choice>
              <mc:Fallback>
                <p:oleObj name="Equation" r:id="rId7" imgW="28954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51238"/>
                        <a:ext cx="289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09600" y="41148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假设</a:t>
            </a:r>
            <a:r>
              <a:rPr lang="zh-CN" altLang="en-US"/>
              <a:t>，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1828800" y="4122738"/>
            <a:ext cx="5084763" cy="579437"/>
            <a:chOff x="1152" y="2705"/>
            <a:chExt cx="3203" cy="365"/>
          </a:xfrm>
        </p:grpSpPr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152" y="2705"/>
              <a:ext cx="32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  是    的非空真子集。</a:t>
              </a:r>
            </a:p>
          </p:txBody>
        </p:sp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1728" y="2792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39" name="Equation" r:id="rId9" imgW="355320" imgH="368280" progId="Equation.3">
                    <p:embed/>
                  </p:oleObj>
                </mc:Choice>
                <mc:Fallback>
                  <p:oleObj name="Equation" r:id="rId9" imgW="355320" imgH="3682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92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17"/>
            <p:cNvGraphicFramePr>
              <a:graphicFrameLocks noChangeAspect="1"/>
            </p:cNvGraphicFramePr>
            <p:nvPr/>
          </p:nvGraphicFramePr>
          <p:xfrm>
            <a:off x="2256" y="2808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40" name="Equation" r:id="rId11" imgW="330120" imgH="342720" progId="Equation.3">
                    <p:embed/>
                  </p:oleObj>
                </mc:Choice>
                <mc:Fallback>
                  <p:oleObj name="Equation" r:id="rId11" imgW="330120" imgH="342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08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295400" y="4800600"/>
            <a:ext cx="714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在一个假设检验中，常涉及两个假设。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8245475" y="47926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533400" y="5516563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要检验的假设称为</a:t>
            </a:r>
            <a:r>
              <a:rPr lang="zh-CN" altLang="en-US">
                <a:solidFill>
                  <a:srgbClr val="E90701"/>
                </a:solidFill>
              </a:rPr>
              <a:t>原假设</a:t>
            </a:r>
            <a:r>
              <a:rPr lang="zh-CN" altLang="en-US"/>
              <a:t>或</a:t>
            </a:r>
            <a:r>
              <a:rPr lang="zh-CN" altLang="en-US">
                <a:solidFill>
                  <a:srgbClr val="E90701"/>
                </a:solidFill>
              </a:rPr>
              <a:t>零假设</a:t>
            </a:r>
            <a:r>
              <a:rPr lang="zh-CN" altLang="en-US"/>
              <a:t>，</a:t>
            </a:r>
          </a:p>
        </p:txBody>
      </p:sp>
      <p:grpSp>
        <p:nvGrpSpPr>
          <p:cNvPr id="40984" name="Group 24"/>
          <p:cNvGrpSpPr>
            <a:grpSpLocks/>
          </p:cNvGrpSpPr>
          <p:nvPr/>
        </p:nvGrpSpPr>
        <p:grpSpPr bwMode="auto">
          <a:xfrm>
            <a:off x="7086600" y="5505450"/>
            <a:ext cx="1920875" cy="590550"/>
            <a:chOff x="4502" y="3468"/>
            <a:chExt cx="1210" cy="372"/>
          </a:xfrm>
        </p:grpSpPr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4502" y="3468"/>
              <a:ext cx="1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记为     。</a:t>
              </a:r>
            </a:p>
          </p:txBody>
        </p:sp>
        <p:graphicFrame>
          <p:nvGraphicFramePr>
            <p:cNvPr id="40983" name="Object 23"/>
            <p:cNvGraphicFramePr>
              <a:graphicFrameLocks noChangeAspect="1"/>
            </p:cNvGraphicFramePr>
            <p:nvPr/>
          </p:nvGraphicFramePr>
          <p:xfrm>
            <a:off x="5056" y="3536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41" name="Equation" r:id="rId13" imgW="507960" imgH="482400" progId="Equation.3">
                    <p:embed/>
                  </p:oleObj>
                </mc:Choice>
                <mc:Fallback>
                  <p:oleObj name="Equation" r:id="rId13" imgW="507960" imgH="482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3536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  <p:bldP spid="40966" grpId="0" build="p" autoUpdateAnimBg="0"/>
      <p:bldP spid="40972" grpId="0" build="p" autoUpdateAnimBg="0"/>
      <p:bldP spid="40973" grpId="0" build="p" autoUpdateAnimBg="0" advAuto="0"/>
      <p:bldP spid="40979" grpId="0" build="p" autoUpdateAnimBg="0"/>
      <p:bldP spid="40980" grpId="0" build="p" autoUpdateAnimBg="0"/>
      <p:bldP spid="40981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76850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 dirty="0">
                <a:solidFill>
                  <a:srgbClr val="2505E5"/>
                </a:solidFill>
              </a:rPr>
              <a:t>2</a:t>
            </a:r>
            <a:r>
              <a:rPr lang="zh-CN" altLang="en-US" sz="3200" dirty="0">
                <a:solidFill>
                  <a:srgbClr val="2505E5"/>
                </a:solidFill>
              </a:rPr>
              <a:t>、一致最优势检验（</a:t>
            </a:r>
            <a:r>
              <a:rPr lang="en-US" altLang="zh-CN" sz="3200" dirty="0">
                <a:solidFill>
                  <a:srgbClr val="2505E5"/>
                </a:solidFill>
              </a:rPr>
              <a:t>UMPT</a:t>
            </a:r>
            <a:r>
              <a:rPr lang="zh-CN" altLang="en-US" sz="3200" dirty="0">
                <a:solidFill>
                  <a:srgbClr val="2505E5"/>
                </a:solidFill>
              </a:rPr>
              <a:t>）</a:t>
            </a:r>
            <a:r>
              <a:rPr lang="zh-CN" altLang="en-US" sz="5400" b="0" dirty="0"/>
              <a:t>    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1009650" y="1670050"/>
            <a:ext cx="4868863" cy="579438"/>
            <a:chOff x="2352" y="2467"/>
            <a:chExt cx="3067" cy="365"/>
          </a:xfrm>
        </p:grpSpPr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2352" y="2467"/>
              <a:ext cx="30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设统计模型为                  ，</a:t>
              </a:r>
            </a:p>
          </p:txBody>
        </p:sp>
        <p:graphicFrame>
          <p:nvGraphicFramePr>
            <p:cNvPr id="104453" name="Object 5"/>
            <p:cNvGraphicFramePr>
              <a:graphicFrameLocks noChangeAspect="1"/>
            </p:cNvGraphicFramePr>
            <p:nvPr/>
          </p:nvGraphicFramePr>
          <p:xfrm>
            <a:off x="4008" y="2496"/>
            <a:ext cx="11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5" name="Equation" r:id="rId3" imgW="1790640" imgH="482400" progId="Equation.3">
                    <p:embed/>
                  </p:oleObj>
                </mc:Choice>
                <mc:Fallback>
                  <p:oleObj name="Equation" r:id="rId3" imgW="179064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496"/>
                          <a:ext cx="11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562100" y="2422525"/>
          <a:ext cx="579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6" name="Equation" r:id="rId5" imgW="5790960" imgH="482400" progId="Equation.3">
                  <p:embed/>
                </p:oleObj>
              </mc:Choice>
              <mc:Fallback>
                <p:oleObj name="Equation" r:id="rId5" imgW="57909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422525"/>
                        <a:ext cx="579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5651500" y="16287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考虑检验问题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09575" y="2897188"/>
            <a:ext cx="834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对这个一般的假设检验问题给出最优检验的定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38138" y="35083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义如下：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547688" y="4300538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定义</a:t>
            </a:r>
            <a:r>
              <a:rPr lang="en-US" altLang="zh-CN">
                <a:solidFill>
                  <a:srgbClr val="E90701"/>
                </a:solidFill>
              </a:rPr>
              <a:t>1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065338" y="4300538"/>
            <a:ext cx="351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在检验问题</a:t>
            </a:r>
            <a:r>
              <a:rPr lang="en-US" altLang="zh-CN"/>
              <a:t>(7)</a:t>
            </a:r>
            <a:r>
              <a:rPr lang="zh-CN" altLang="en-US"/>
              <a:t>中，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5424488" y="4373563"/>
          <a:ext cx="335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Equation" r:id="rId7" imgW="3352680" imgH="495000" progId="Equation.3">
                  <p:embed/>
                </p:oleObj>
              </mc:Choice>
              <mc:Fallback>
                <p:oleObj name="Equation" r:id="rId7" imgW="3352680" imgH="49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373563"/>
                        <a:ext cx="3352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28638" y="49609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的检验，</a:t>
            </a:r>
          </a:p>
        </p:txBody>
      </p:sp>
      <p:graphicFrame>
        <p:nvGraphicFramePr>
          <p:cNvPr id="104462" name="Object 14"/>
          <p:cNvGraphicFramePr>
            <a:graphicFrameLocks noChangeAspect="1"/>
          </p:cNvGraphicFramePr>
          <p:nvPr/>
        </p:nvGraphicFramePr>
        <p:xfrm>
          <a:off x="2147888" y="5032375"/>
          <a:ext cx="576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Equation" r:id="rId9" imgW="5765760" imgH="482400" progId="Equation.3">
                  <p:embed/>
                </p:oleObj>
              </mc:Choice>
              <mc:Fallback>
                <p:oleObj name="Equation" r:id="rId9" imgW="576576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5032375"/>
                        <a:ext cx="576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8101013" y="4960938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611188" y="573405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不等式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5" grpId="0"/>
      <p:bldP spid="104456" grpId="0"/>
      <p:bldP spid="104457" grpId="0"/>
      <p:bldP spid="104458" grpId="0"/>
      <p:bldP spid="104459" grpId="0"/>
      <p:bldP spid="104461" grpId="0"/>
      <p:bldP spid="104463" grpId="0"/>
      <p:bldP spid="1044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700338" y="692150"/>
          <a:ext cx="368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Equation" r:id="rId3" imgW="3682800" imgH="520560" progId="Equation.3">
                  <p:embed/>
                </p:oleObj>
              </mc:Choice>
              <mc:Fallback>
                <p:oleObj name="Equation" r:id="rId3" imgW="368280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2150"/>
                        <a:ext cx="3683000" cy="5207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5127625" y="1466850"/>
          <a:ext cx="350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Equation" r:id="rId5" imgW="3429000" imgH="495000" progId="Equation.3">
                  <p:embed/>
                </p:oleObj>
              </mc:Choice>
              <mc:Fallback>
                <p:oleObj name="Equation" r:id="rId5" imgW="342900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1466850"/>
                        <a:ext cx="3505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839788" y="2286000"/>
            <a:ext cx="5073650" cy="900113"/>
            <a:chOff x="3360" y="480"/>
            <a:chExt cx="3196" cy="567"/>
          </a:xfrm>
        </p:grpSpPr>
        <p:sp>
          <p:nvSpPr>
            <p:cNvPr id="105477" name="Text Box 5"/>
            <p:cNvSpPr txBox="1">
              <a:spLocks noChangeArrowheads="1"/>
            </p:cNvSpPr>
            <p:nvPr/>
          </p:nvSpPr>
          <p:spPr bwMode="auto">
            <a:xfrm>
              <a:off x="3360" y="720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(Uniformly Most Powerful Test)</a:t>
              </a:r>
            </a:p>
          </p:txBody>
        </p:sp>
        <p:sp>
          <p:nvSpPr>
            <p:cNvPr id="105478" name="Text Box 6"/>
            <p:cNvSpPr txBox="1">
              <a:spLocks noChangeArrowheads="1"/>
            </p:cNvSpPr>
            <p:nvPr/>
          </p:nvSpPr>
          <p:spPr bwMode="auto">
            <a:xfrm>
              <a:off x="3648" y="480"/>
              <a:ext cx="24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一致最优功效检验，</a:t>
              </a:r>
            </a:p>
          </p:txBody>
        </p:sp>
      </p:grp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5049838" y="2357438"/>
            <a:ext cx="301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简记为</a:t>
            </a:r>
            <a:r>
              <a:rPr lang="en-US" altLang="zh-CN"/>
              <a:t>UMPT</a:t>
            </a:r>
            <a:r>
              <a:rPr lang="zh-CN" altLang="en-US"/>
              <a:t>。</a:t>
            </a:r>
          </a:p>
        </p:txBody>
      </p:sp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566738" y="1466850"/>
            <a:ext cx="4565650" cy="579438"/>
            <a:chOff x="288" y="799"/>
            <a:chExt cx="2876" cy="365"/>
          </a:xfrm>
        </p:grpSpPr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288" y="799"/>
              <a:ext cx="2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对</a:t>
              </a:r>
              <a:r>
                <a:rPr lang="zh-CN" altLang="en-US">
                  <a:solidFill>
                    <a:srgbClr val="E90701"/>
                  </a:solidFill>
                </a:rPr>
                <a:t>所有</a:t>
              </a:r>
              <a:r>
                <a:rPr lang="zh-CN" altLang="en-US"/>
                <a:t>的           都成立，</a:t>
              </a:r>
            </a:p>
          </p:txBody>
        </p:sp>
        <p:graphicFrame>
          <p:nvGraphicFramePr>
            <p:cNvPr id="105482" name="Object 10"/>
            <p:cNvGraphicFramePr>
              <a:graphicFrameLocks noChangeAspect="1"/>
            </p:cNvGraphicFramePr>
            <p:nvPr/>
          </p:nvGraphicFramePr>
          <p:xfrm>
            <a:off x="1440" y="864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2" name="Equation" r:id="rId7" imgW="1066680" imgH="469800" progId="Equation.3">
                    <p:embed/>
                  </p:oleObj>
                </mc:Choice>
                <mc:Fallback>
                  <p:oleObj name="Equation" r:id="rId7" imgW="1066680" imgH="469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64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695325" y="2401888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Equation" r:id="rId9" imgW="647640" imgH="419040" progId="Equation.3">
                  <p:embed/>
                </p:oleObj>
              </mc:Choice>
              <mc:Fallback>
                <p:oleObj name="Equation" r:id="rId9" imgW="64764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401888"/>
                        <a:ext cx="64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393825" y="33655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对复合假设检验而言，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5540375" y="3365500"/>
            <a:ext cx="342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UMPT</a:t>
            </a:r>
            <a:r>
              <a:rPr lang="zh-CN" altLang="en-US"/>
              <a:t>的存在性不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71500" y="411956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但与总体的分布有关，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676775" y="40767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而且与所考虑的假设检</a:t>
            </a: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557213" y="48688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验问题有关。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2905125" y="48688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为了说明问题，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5695950" y="4868863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我们先看下面两个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611188" y="55165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例子。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/>
      <p:bldP spid="105484" grpId="0"/>
      <p:bldP spid="105485" grpId="0"/>
      <p:bldP spid="105486" grpId="0"/>
      <p:bldP spid="105487" grpId="0"/>
      <p:bldP spid="105488" grpId="0"/>
      <p:bldP spid="105489" grpId="0"/>
      <p:bldP spid="105490" grpId="0"/>
      <p:bldP spid="1054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727075" y="649288"/>
            <a:ext cx="795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1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795463" y="722313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Equation" r:id="rId3" imgW="6705360" imgH="507960" progId="Equation.3">
                  <p:embed/>
                </p:oleObj>
              </mc:Choice>
              <mc:Fallback>
                <p:oleObj name="Equation" r:id="rId3" imgW="67053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722313"/>
                        <a:ext cx="670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912938" y="13287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的简单样本。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432300" y="13509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求检验问题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1839913" y="2117725"/>
          <a:ext cx="520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Equation" r:id="rId5" imgW="5206680" imgH="482400" progId="Equation.3">
                  <p:embed/>
                </p:oleObj>
              </mc:Choice>
              <mc:Fallback>
                <p:oleObj name="Equation" r:id="rId5" imgW="52066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117725"/>
                        <a:ext cx="520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688975" y="2784475"/>
          <a:ext cx="533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Equation" r:id="rId7" imgW="5333760" imgH="469800" progId="Equation.3">
                  <p:embed/>
                </p:oleObj>
              </mc:Choice>
              <mc:Fallback>
                <p:oleObj name="Equation" r:id="rId7" imgW="53337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784475"/>
                        <a:ext cx="533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395288" y="34290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831850" y="1441450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7" name="Equation" r:id="rId9" imgW="1180800" imgH="419040" progId="Equation.3">
                  <p:embed/>
                </p:oleObj>
              </mc:Choice>
              <mc:Fallback>
                <p:oleObj name="Equation" r:id="rId9" imgW="11808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441450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01663" y="358457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1498600" y="3584575"/>
            <a:ext cx="273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由例</a:t>
            </a:r>
            <a:r>
              <a:rPr lang="en-US" altLang="zh-CN"/>
              <a:t>8.1</a:t>
            </a:r>
            <a:r>
              <a:rPr lang="zh-CN" altLang="en-US"/>
              <a:t>可知，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4060825" y="35845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检验问题</a:t>
            </a:r>
          </a:p>
        </p:txBody>
      </p:sp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1136650" y="4303713"/>
          <a:ext cx="669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Equation" r:id="rId11" imgW="6692760" imgH="482400" progId="Equation.3">
                  <p:embed/>
                </p:oleObj>
              </mc:Choice>
              <mc:Fallback>
                <p:oleObj name="Equation" r:id="rId11" imgW="669276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303713"/>
                        <a:ext cx="669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0" name="Group 14"/>
          <p:cNvGrpSpPr>
            <a:grpSpLocks/>
          </p:cNvGrpSpPr>
          <p:nvPr/>
        </p:nvGrpSpPr>
        <p:grpSpPr bwMode="auto">
          <a:xfrm>
            <a:off x="704850" y="4868863"/>
            <a:ext cx="6710363" cy="579437"/>
            <a:chOff x="432" y="3060"/>
            <a:chExt cx="4227" cy="365"/>
          </a:xfrm>
        </p:grpSpPr>
        <p:sp>
          <p:nvSpPr>
            <p:cNvPr id="106511" name="Text Box 15"/>
            <p:cNvSpPr txBox="1">
              <a:spLocks noChangeArrowheads="1"/>
            </p:cNvSpPr>
            <p:nvPr/>
          </p:nvSpPr>
          <p:spPr bwMode="auto">
            <a:xfrm>
              <a:off x="432" y="3060"/>
              <a:ext cx="4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水平为    的最优功效检验具有拒绝域</a:t>
              </a:r>
            </a:p>
          </p:txBody>
        </p:sp>
        <p:graphicFrame>
          <p:nvGraphicFramePr>
            <p:cNvPr id="106512" name="Object 16"/>
            <p:cNvGraphicFramePr>
              <a:graphicFrameLocks noChangeAspect="1"/>
            </p:cNvGraphicFramePr>
            <p:nvPr/>
          </p:nvGraphicFramePr>
          <p:xfrm>
            <a:off x="1296" y="316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19" name="Equation" r:id="rId13" imgW="304560" imgH="253800" progId="Equation.3">
                    <p:embed/>
                  </p:oleObj>
                </mc:Choice>
                <mc:Fallback>
                  <p:oleObj name="Equation" r:id="rId13" imgW="30456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16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13" name="Object 17"/>
          <p:cNvGraphicFramePr>
            <a:graphicFrameLocks noChangeAspect="1"/>
          </p:cNvGraphicFramePr>
          <p:nvPr/>
        </p:nvGraphicFramePr>
        <p:xfrm>
          <a:off x="2916238" y="5516563"/>
          <a:ext cx="316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15" imgW="3162240" imgH="1015920" progId="Equation.3">
                  <p:embed/>
                </p:oleObj>
              </mc:Choice>
              <mc:Fallback>
                <p:oleObj name="Equation" r:id="rId15" imgW="3162240" imgH="1015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6563"/>
                        <a:ext cx="316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500" grpId="0"/>
      <p:bldP spid="106501" grpId="0"/>
      <p:bldP spid="106504" grpId="0" animBg="1"/>
      <p:bldP spid="106506" grpId="0"/>
      <p:bldP spid="106507" grpId="0"/>
      <p:bldP spid="1065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2160588" y="1017588"/>
          <a:ext cx="3708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3" imgW="3708360" imgH="1930320" progId="Equation.3">
                  <p:embed/>
                </p:oleObj>
              </mc:Choice>
              <mc:Fallback>
                <p:oleObj name="Equation" r:id="rId3" imgW="3708360" imgH="1930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017588"/>
                        <a:ext cx="3708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561975" y="43815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或检验函数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649288" y="3052763"/>
          <a:ext cx="598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Equation" r:id="rId5" imgW="5981400" imgH="507960" progId="Equation.3">
                  <p:embed/>
                </p:oleObj>
              </mc:Choice>
              <mc:Fallback>
                <p:oleObj name="Equation" r:id="rId5" imgW="598140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052763"/>
                        <a:ext cx="598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6804025" y="3052763"/>
          <a:ext cx="222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1" name="Equation" r:id="rId7" imgW="2222280" imgH="495000" progId="Equation.3">
                  <p:embed/>
                </p:oleObj>
              </mc:Choice>
              <mc:Fallback>
                <p:oleObj name="Equation" r:id="rId7" imgW="222228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052763"/>
                        <a:ext cx="2222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611188" y="3821113"/>
          <a:ext cx="599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2" name="Equation" r:id="rId9" imgW="5841720" imgH="482400" progId="Equation.3">
                  <p:embed/>
                </p:oleObj>
              </mc:Choice>
              <mc:Fallback>
                <p:oleObj name="Equation" r:id="rId9" imgW="5841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21113"/>
                        <a:ext cx="599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6845300" y="3821113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3" name="Equation" r:id="rId11" imgW="2108160" imgH="469800" progId="Equation.3">
                  <p:embed/>
                </p:oleObj>
              </mc:Choice>
              <mc:Fallback>
                <p:oleObj name="Equation" r:id="rId11" imgW="21081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821113"/>
                        <a:ext cx="210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554038" y="4468813"/>
          <a:ext cx="664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name="Equation" r:id="rId13" imgW="6642000" imgH="482400" progId="Equation.3">
                  <p:embed/>
                </p:oleObj>
              </mc:Choice>
              <mc:Fallback>
                <p:oleObj name="Equation" r:id="rId13" imgW="664200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468813"/>
                        <a:ext cx="664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321550" y="43973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它显然也</a:t>
            </a:r>
          </a:p>
        </p:txBody>
      </p:sp>
      <p:grpSp>
        <p:nvGrpSpPr>
          <p:cNvPr id="107530" name="Group 10"/>
          <p:cNvGrpSpPr>
            <a:grpSpLocks/>
          </p:cNvGrpSpPr>
          <p:nvPr/>
        </p:nvGrpSpPr>
        <p:grpSpPr bwMode="auto">
          <a:xfrm>
            <a:off x="311150" y="5175250"/>
            <a:ext cx="6367463" cy="579438"/>
            <a:chOff x="326" y="3372"/>
            <a:chExt cx="4011" cy="365"/>
          </a:xfrm>
        </p:grpSpPr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326" y="3372"/>
              <a:ext cx="40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是检验问题</a:t>
              </a:r>
              <a:r>
                <a:rPr lang="en-US" altLang="zh-CN"/>
                <a:t>(9)</a:t>
              </a:r>
              <a:r>
                <a:rPr lang="zh-CN" altLang="en-US"/>
                <a:t>的水平为    的检验。</a:t>
              </a:r>
            </a:p>
          </p:txBody>
        </p:sp>
        <p:graphicFrame>
          <p:nvGraphicFramePr>
            <p:cNvPr id="107532" name="Object 12"/>
            <p:cNvGraphicFramePr>
              <a:graphicFrameLocks noChangeAspect="1"/>
            </p:cNvGraphicFramePr>
            <p:nvPr/>
          </p:nvGraphicFramePr>
          <p:xfrm>
            <a:off x="3072" y="348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5" name="Equation" r:id="rId15" imgW="304560" imgH="253800" progId="Equation.3">
                    <p:embed/>
                  </p:oleObj>
                </mc:Choice>
                <mc:Fallback>
                  <p:oleObj name="Equation" r:id="rId15" imgW="304560" imgH="25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8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483350" y="515302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又由于</a:t>
            </a:r>
          </a:p>
        </p:txBody>
      </p:sp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7854950" y="5176838"/>
          <a:ext cx="97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Equation" r:id="rId17" imgW="977760" imgH="495000" progId="Equation.3">
                  <p:embed/>
                </p:oleObj>
              </mc:Choice>
              <mc:Fallback>
                <p:oleObj name="Equation" r:id="rId17" imgW="97776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5176838"/>
                        <a:ext cx="977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35" name="Group 15"/>
          <p:cNvGrpSpPr>
            <a:grpSpLocks/>
          </p:cNvGrpSpPr>
          <p:nvPr/>
        </p:nvGrpSpPr>
        <p:grpSpPr bwMode="auto">
          <a:xfrm>
            <a:off x="311150" y="5886450"/>
            <a:ext cx="6454775" cy="579438"/>
            <a:chOff x="326" y="3372"/>
            <a:chExt cx="4066" cy="365"/>
          </a:xfrm>
        </p:grpSpPr>
        <p:sp>
          <p:nvSpPr>
            <p:cNvPr id="107536" name="Text Box 16"/>
            <p:cNvSpPr txBox="1">
              <a:spLocks noChangeArrowheads="1"/>
            </p:cNvSpPr>
            <p:nvPr/>
          </p:nvSpPr>
          <p:spPr bwMode="auto">
            <a:xfrm>
              <a:off x="326" y="3372"/>
              <a:ext cx="40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是检验问题</a:t>
              </a:r>
              <a:r>
                <a:rPr lang="en-US" altLang="zh-CN"/>
                <a:t>(9)</a:t>
              </a:r>
              <a:r>
                <a:rPr lang="zh-CN" altLang="en-US"/>
                <a:t>的水平为    的</a:t>
              </a:r>
              <a:r>
                <a:rPr lang="en-US" altLang="zh-CN"/>
                <a:t>MPT</a:t>
              </a:r>
              <a:r>
                <a:rPr lang="zh-CN" altLang="en-US"/>
                <a:t>，</a:t>
              </a:r>
            </a:p>
          </p:txBody>
        </p:sp>
        <p:graphicFrame>
          <p:nvGraphicFramePr>
            <p:cNvPr id="107537" name="Object 17"/>
            <p:cNvGraphicFramePr>
              <a:graphicFrameLocks noChangeAspect="1"/>
            </p:cNvGraphicFramePr>
            <p:nvPr/>
          </p:nvGraphicFramePr>
          <p:xfrm>
            <a:off x="3072" y="348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7" name="Equation" r:id="rId19" imgW="304560" imgH="253800" progId="Equation.3">
                    <p:embed/>
                  </p:oleObj>
                </mc:Choice>
                <mc:Fallback>
                  <p:oleObj name="Equation" r:id="rId19" imgW="304560" imgH="253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8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6635750" y="587692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所以对任意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9" grpId="0"/>
      <p:bldP spid="107533" grpId="0"/>
      <p:bldP spid="1075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550863" y="615950"/>
            <a:ext cx="2708275" cy="579438"/>
            <a:chOff x="934" y="420"/>
            <a:chExt cx="1706" cy="365"/>
          </a:xfrm>
        </p:grpSpPr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934" y="420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给定的</a:t>
              </a:r>
            </a:p>
          </p:txBody>
        </p:sp>
        <p:graphicFrame>
          <p:nvGraphicFramePr>
            <p:cNvPr id="108548" name="Object 4"/>
            <p:cNvGraphicFramePr>
              <a:graphicFrameLocks noChangeAspect="1"/>
            </p:cNvGraphicFramePr>
            <p:nvPr/>
          </p:nvGraphicFramePr>
          <p:xfrm>
            <a:off x="1808" y="465"/>
            <a:ext cx="8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4" name="Equation" r:id="rId3" imgW="1320480" imgH="469800" progId="Equation.3">
                    <p:embed/>
                  </p:oleObj>
                </mc:Choice>
                <mc:Fallback>
                  <p:oleObj name="Equation" r:id="rId3" imgW="1320480" imgH="469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465"/>
                          <a:ext cx="8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375025" y="6159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2682875" y="1192213"/>
          <a:ext cx="397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Equation" r:id="rId5" imgW="3974760" imgH="571320" progId="Equation.3">
                  <p:embed/>
                </p:oleObj>
              </mc:Choice>
              <mc:Fallback>
                <p:oleObj name="Equation" r:id="rId5" imgW="39747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192213"/>
                        <a:ext cx="3975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584200" y="1911350"/>
          <a:ext cx="817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Equation" r:id="rId7" imgW="8178480" imgH="482400" progId="Equation.3">
                  <p:embed/>
                </p:oleObj>
              </mc:Choice>
              <mc:Fallback>
                <p:oleObj name="Equation" r:id="rId7" imgW="81784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911350"/>
                        <a:ext cx="817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539750" y="24923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都有</a:t>
            </a: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2771775" y="2492375"/>
          <a:ext cx="3848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Equation" r:id="rId9" imgW="3848040" imgH="558720" progId="Equation.3">
                  <p:embed/>
                </p:oleObj>
              </mc:Choice>
              <mc:Fallback>
                <p:oleObj name="Equation" r:id="rId9" imgW="384804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848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584200" y="3195638"/>
          <a:ext cx="796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Equation" r:id="rId11" imgW="7962840" imgH="495000" progId="Equation.3">
                  <p:embed/>
                </p:oleObj>
              </mc:Choice>
              <mc:Fallback>
                <p:oleObj name="Equation" r:id="rId11" imgW="796284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195638"/>
                        <a:ext cx="796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474663" y="3792538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979488" y="3792538"/>
            <a:ext cx="7935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由此例可知对简单原假设对简单备择假设检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1820863" y="4452938"/>
            <a:ext cx="6799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如果</a:t>
            </a:r>
            <a:r>
              <a:rPr lang="en-US" altLang="zh-CN"/>
              <a:t>MPT</a:t>
            </a:r>
            <a:r>
              <a:rPr lang="zh-CN" altLang="en-US"/>
              <a:t>不依赖于备择假设的参数，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307975" y="44402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验问题，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8374063" y="4427538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273050" y="50038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可适当扩大备择假设，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4233863" y="5038725"/>
            <a:ext cx="432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并由</a:t>
            </a:r>
            <a:r>
              <a:rPr lang="en-US" altLang="zh-CN"/>
              <a:t>MPT</a:t>
            </a:r>
            <a:r>
              <a:rPr lang="zh-CN" altLang="en-US"/>
              <a:t>获得</a:t>
            </a:r>
            <a:r>
              <a:rPr lang="en-US" altLang="zh-CN"/>
              <a:t>UMPT</a:t>
            </a:r>
            <a:r>
              <a:rPr lang="zh-CN" altLang="en-US"/>
              <a:t>。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8339138" y="50847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250825" y="5661025"/>
            <a:ext cx="534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扩大了</a:t>
            </a:r>
            <a:r>
              <a:rPr lang="en-US" altLang="zh-CN"/>
              <a:t>N-P</a:t>
            </a:r>
            <a:r>
              <a:rPr lang="zh-CN" altLang="en-US"/>
              <a:t>引理的应用范围。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2" grpId="0"/>
      <p:bldP spid="108555" grpId="0" animBg="1"/>
      <p:bldP spid="108556" grpId="0"/>
      <p:bldP spid="108557" grpId="0"/>
      <p:bldP spid="108558" grpId="0"/>
      <p:bldP spid="108559" grpId="0"/>
      <p:bldP spid="108560" grpId="0"/>
      <p:bldP spid="108561" grpId="0"/>
      <p:bldP spid="108562" grpId="0"/>
      <p:bldP spid="1085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92150" y="700088"/>
            <a:ext cx="795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2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1763713" y="765175"/>
          <a:ext cx="703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3" imgW="7035480" imgH="520560" progId="Equation.3">
                  <p:embed/>
                </p:oleObj>
              </mc:Choice>
              <mc:Fallback>
                <p:oleObj name="Equation" r:id="rId3" imgW="703548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765175"/>
                        <a:ext cx="703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27075" y="13255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的简单样本，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830763" y="1289050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试证明检验问题</a:t>
            </a: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2182813" y="1865313"/>
          <a:ext cx="469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5" imgW="4698720" imgH="482400" progId="Equation.3">
                  <p:embed/>
                </p:oleObj>
              </mc:Choice>
              <mc:Fallback>
                <p:oleObj name="Equation" r:id="rId5" imgW="4698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865313"/>
                        <a:ext cx="469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719138" y="2370138"/>
          <a:ext cx="657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Equation" r:id="rId7" imgW="6578280" imgH="469800" progId="Equation.3">
                  <p:embed/>
                </p:oleObj>
              </mc:Choice>
              <mc:Fallback>
                <p:oleObj name="Equation" r:id="rId7" imgW="65782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370138"/>
                        <a:ext cx="657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3246438" y="1392238"/>
          <a:ext cx="139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5" name="Equation" r:id="rId9" imgW="1396800" imgH="444240" progId="Equation.3">
                  <p:embed/>
                </p:oleObj>
              </mc:Choice>
              <mc:Fallback>
                <p:oleObj name="Equation" r:id="rId9" imgW="1396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392238"/>
                        <a:ext cx="139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57200" y="28956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46113" y="29924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证明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798638" y="2994025"/>
            <a:ext cx="5053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（反证法，设存在</a:t>
            </a:r>
            <a:r>
              <a:rPr lang="en-US" altLang="zh-CN"/>
              <a:t>UMPT</a:t>
            </a:r>
            <a:r>
              <a:rPr lang="zh-CN" altLang="en-US"/>
              <a:t>）</a:t>
            </a:r>
          </a:p>
        </p:txBody>
      </p:sp>
      <p:grpSp>
        <p:nvGrpSpPr>
          <p:cNvPr id="109580" name="Group 12"/>
          <p:cNvGrpSpPr>
            <a:grpSpLocks/>
          </p:cNvGrpSpPr>
          <p:nvPr/>
        </p:nvGrpSpPr>
        <p:grpSpPr bwMode="auto">
          <a:xfrm>
            <a:off x="1203325" y="3543300"/>
            <a:ext cx="7467600" cy="579438"/>
            <a:chOff x="736" y="2592"/>
            <a:chExt cx="4704" cy="365"/>
          </a:xfrm>
        </p:grpSpPr>
        <p:sp>
          <p:nvSpPr>
            <p:cNvPr id="109581" name="Text Box 13"/>
            <p:cNvSpPr txBox="1">
              <a:spLocks noChangeArrowheads="1"/>
            </p:cNvSpPr>
            <p:nvPr/>
          </p:nvSpPr>
          <p:spPr bwMode="auto">
            <a:xfrm>
              <a:off x="736" y="2592"/>
              <a:ext cx="3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假设所考虑检验问题的水平为</a:t>
              </a:r>
            </a:p>
          </p:txBody>
        </p:sp>
        <p:graphicFrame>
          <p:nvGraphicFramePr>
            <p:cNvPr id="109582" name="Object 14"/>
            <p:cNvGraphicFramePr>
              <a:graphicFrameLocks noChangeAspect="1"/>
            </p:cNvGraphicFramePr>
            <p:nvPr/>
          </p:nvGraphicFramePr>
          <p:xfrm>
            <a:off x="4176" y="2664"/>
            <a:ext cx="1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6" name="Equation" r:id="rId11" imgW="2006280" imgH="419040" progId="Equation.3">
                    <p:embed/>
                  </p:oleObj>
                </mc:Choice>
                <mc:Fallback>
                  <p:oleObj name="Equation" r:id="rId11" imgW="2006280" imgH="419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64"/>
                          <a:ext cx="1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31825" y="4262438"/>
            <a:ext cx="3722688" cy="579437"/>
            <a:chOff x="384" y="3043"/>
            <a:chExt cx="2345" cy="365"/>
          </a:xfrm>
        </p:grpSpPr>
        <p:sp>
          <p:nvSpPr>
            <p:cNvPr id="109584" name="Rectangle 16"/>
            <p:cNvSpPr>
              <a:spLocks noChangeArrowheads="1"/>
            </p:cNvSpPr>
            <p:nvPr/>
          </p:nvSpPr>
          <p:spPr bwMode="auto">
            <a:xfrm>
              <a:off x="384" y="3043"/>
              <a:ext cx="23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</a:t>
              </a:r>
              <a:r>
                <a:rPr lang="en-US" altLang="zh-CN"/>
                <a:t>UMPT</a:t>
              </a:r>
              <a:r>
                <a:rPr lang="zh-CN" altLang="en-US"/>
                <a:t>是           ，</a:t>
              </a:r>
            </a:p>
          </p:txBody>
        </p:sp>
        <p:graphicFrame>
          <p:nvGraphicFramePr>
            <p:cNvPr id="109585" name="Object 17"/>
            <p:cNvGraphicFramePr>
              <a:graphicFrameLocks noChangeAspect="1"/>
            </p:cNvGraphicFramePr>
            <p:nvPr/>
          </p:nvGraphicFramePr>
          <p:xfrm>
            <a:off x="1728" y="3096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7" name="Equation" r:id="rId13" imgW="1130040" imgH="419040" progId="Equation.3">
                    <p:embed/>
                  </p:oleObj>
                </mc:Choice>
                <mc:Fallback>
                  <p:oleObj name="Equation" r:id="rId13" imgW="1130040" imgH="419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96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755650" y="5113338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8" name="Equation" r:id="rId15" imgW="939600" imgH="419040" progId="Equation.3">
                  <p:embed/>
                </p:oleObj>
              </mc:Choice>
              <mc:Fallback>
                <p:oleObj name="Equation" r:id="rId15" imgW="93960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13338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1835150" y="49847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4211638" y="4262438"/>
            <a:ext cx="4568825" cy="579437"/>
            <a:chOff x="2728" y="3036"/>
            <a:chExt cx="2878" cy="365"/>
          </a:xfrm>
        </p:grpSpPr>
        <p:sp>
          <p:nvSpPr>
            <p:cNvPr id="109589" name="Text Box 21"/>
            <p:cNvSpPr txBox="1">
              <a:spLocks noChangeArrowheads="1"/>
            </p:cNvSpPr>
            <p:nvPr/>
          </p:nvSpPr>
          <p:spPr bwMode="auto">
            <a:xfrm>
              <a:off x="2728" y="3036"/>
              <a:ext cx="28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则对任何水平为   的检验</a:t>
              </a:r>
            </a:p>
          </p:txBody>
        </p:sp>
        <p:graphicFrame>
          <p:nvGraphicFramePr>
            <p:cNvPr id="109590" name="Object 22"/>
            <p:cNvGraphicFramePr>
              <a:graphicFrameLocks noChangeAspect="1"/>
            </p:cNvGraphicFramePr>
            <p:nvPr/>
          </p:nvGraphicFramePr>
          <p:xfrm>
            <a:off x="4608" y="315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9" name="Equation" r:id="rId17" imgW="304560" imgH="253800" progId="Equation.3">
                    <p:embed/>
                  </p:oleObj>
                </mc:Choice>
                <mc:Fallback>
                  <p:oleObj name="Equation" r:id="rId17" imgW="304560" imgH="253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15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1258888" y="5661025"/>
          <a:ext cx="657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0" name="Equation" r:id="rId19" imgW="6578280" imgH="558720" progId="Equation.3">
                  <p:embed/>
                </p:oleObj>
              </mc:Choice>
              <mc:Fallback>
                <p:oleObj name="Equation" r:id="rId19" imgW="6578280" imgH="5587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025"/>
                        <a:ext cx="657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2" grpId="0"/>
      <p:bldP spid="109573" grpId="0"/>
      <p:bldP spid="109577" grpId="0" animBg="1"/>
      <p:bldP spid="109578" grpId="0"/>
      <p:bldP spid="109579" grpId="0"/>
      <p:bldP spid="1095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601663" y="850900"/>
          <a:ext cx="554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3" imgW="5549760" imgH="482400" progId="Equation.3">
                  <p:embed/>
                </p:oleObj>
              </mc:Choice>
              <mc:Fallback>
                <p:oleObj name="Equation" r:id="rId3" imgW="55497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850900"/>
                        <a:ext cx="554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6378575" y="77787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因此有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684213" y="1628775"/>
          <a:ext cx="792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5" imgW="7924680" imgH="558720" progId="Equation.3">
                  <p:embed/>
                </p:oleObj>
              </mc:Choice>
              <mc:Fallback>
                <p:oleObj name="Equation" r:id="rId5" imgW="79246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7924800" cy="558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11188" y="2420938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但是，由于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771775" y="2492375"/>
          <a:ext cx="3565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Equation" r:id="rId7" imgW="3441600" imgH="495000" progId="Equation.3">
                  <p:embed/>
                </p:oleObj>
              </mc:Choice>
              <mc:Fallback>
                <p:oleObj name="Equation" r:id="rId7" imgW="344160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5655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619250" y="3133725"/>
          <a:ext cx="650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9" name="Equation" r:id="rId9" imgW="6502320" imgH="482400" progId="Equation.3">
                  <p:embed/>
                </p:oleObj>
              </mc:Choice>
              <mc:Fallback>
                <p:oleObj name="Equation" r:id="rId9" imgW="65023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33725"/>
                        <a:ext cx="650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603250" y="390525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11" imgW="3301920" imgH="431640" progId="Equation.3">
                  <p:embed/>
                </p:oleObj>
              </mc:Choice>
              <mc:Fallback>
                <p:oleObj name="Equation" r:id="rId11" imgW="33019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905250"/>
                        <a:ext cx="345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339975" y="4437063"/>
          <a:ext cx="5003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Equation" r:id="rId13" imgW="5003640" imgH="1930320" progId="Equation.3">
                  <p:embed/>
                </p:oleObj>
              </mc:Choice>
              <mc:Fallback>
                <p:oleObj name="Equation" r:id="rId13" imgW="5003640" imgH="1930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5003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02" name="Group 10"/>
          <p:cNvGrpSpPr>
            <a:grpSpLocks/>
          </p:cNvGrpSpPr>
          <p:nvPr/>
        </p:nvGrpSpPr>
        <p:grpSpPr bwMode="auto">
          <a:xfrm>
            <a:off x="4284663" y="3808413"/>
            <a:ext cx="4630737" cy="579437"/>
            <a:chOff x="2692" y="2640"/>
            <a:chExt cx="2917" cy="365"/>
          </a:xfrm>
        </p:grpSpPr>
        <p:sp>
          <p:nvSpPr>
            <p:cNvPr id="110603" name="Text Box 11"/>
            <p:cNvSpPr txBox="1">
              <a:spLocks noChangeArrowheads="1"/>
            </p:cNvSpPr>
            <p:nvPr/>
          </p:nvSpPr>
          <p:spPr bwMode="auto">
            <a:xfrm>
              <a:off x="2692" y="2640"/>
              <a:ext cx="29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根据</a:t>
              </a:r>
              <a:r>
                <a:rPr lang="en-US" altLang="zh-CN"/>
                <a:t>N-P</a:t>
              </a:r>
              <a:r>
                <a:rPr lang="zh-CN" altLang="en-US"/>
                <a:t>引理知         具体</a:t>
              </a:r>
            </a:p>
          </p:txBody>
        </p:sp>
        <p:graphicFrame>
          <p:nvGraphicFramePr>
            <p:cNvPr id="110604" name="Object 12"/>
            <p:cNvGraphicFramePr>
              <a:graphicFrameLocks noChangeAspect="1"/>
            </p:cNvGraphicFramePr>
            <p:nvPr/>
          </p:nvGraphicFramePr>
          <p:xfrm>
            <a:off x="4468" y="2676"/>
            <a:ext cx="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2" name="Equation" r:id="rId15" imgW="977760" imgH="495000" progId="Equation.3">
                    <p:embed/>
                  </p:oleObj>
                </mc:Choice>
                <mc:Fallback>
                  <p:oleObj name="Equation" r:id="rId15" imgW="977760" imgH="495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676"/>
                          <a:ext cx="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468313" y="50847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表示为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597" grpId="0"/>
      <p:bldP spid="1106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239838" y="963613"/>
          <a:ext cx="552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3" imgW="5524200" imgH="952200" progId="Equation.3">
                  <p:embed/>
                </p:oleObj>
              </mc:Choice>
              <mc:Fallback>
                <p:oleObj name="Equation" r:id="rId3" imgW="552420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963613"/>
                        <a:ext cx="552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560388" y="531813"/>
            <a:ext cx="4551362" cy="579437"/>
            <a:chOff x="322" y="353"/>
            <a:chExt cx="2867" cy="365"/>
          </a:xfrm>
        </p:grpSpPr>
        <p:sp>
          <p:nvSpPr>
            <p:cNvPr id="111620" name="Text Box 4"/>
            <p:cNvSpPr txBox="1">
              <a:spLocks noChangeArrowheads="1"/>
            </p:cNvSpPr>
            <p:nvPr/>
          </p:nvSpPr>
          <p:spPr bwMode="auto">
            <a:xfrm>
              <a:off x="322" y="353"/>
              <a:ext cx="28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此时</a:t>
              </a:r>
              <a:r>
                <a:rPr lang="en-US" altLang="zh-CN"/>
                <a:t>MPT          </a:t>
              </a:r>
              <a:r>
                <a:rPr lang="zh-CN" altLang="en-US"/>
                <a:t>的功效为</a:t>
              </a:r>
            </a:p>
          </p:txBody>
        </p:sp>
        <p:graphicFrame>
          <p:nvGraphicFramePr>
            <p:cNvPr id="111621" name="Object 5"/>
            <p:cNvGraphicFramePr>
              <a:graphicFrameLocks noChangeAspect="1"/>
            </p:cNvGraphicFramePr>
            <p:nvPr/>
          </p:nvGraphicFramePr>
          <p:xfrm>
            <a:off x="1496" y="360"/>
            <a:ext cx="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3" name="Equation" r:id="rId5" imgW="977760" imgH="495000" progId="Equation.3">
                    <p:embed/>
                  </p:oleObj>
                </mc:Choice>
                <mc:Fallback>
                  <p:oleObj name="Equation" r:id="rId5" imgW="977760" imgH="495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360"/>
                          <a:ext cx="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3184525" y="1887538"/>
          <a:ext cx="3835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Equation" r:id="rId7" imgW="3835080" imgH="1091880" progId="Equation.3">
                  <p:embed/>
                </p:oleObj>
              </mc:Choice>
              <mc:Fallback>
                <p:oleObj name="Equation" r:id="rId7" imgW="3835080" imgH="10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887538"/>
                        <a:ext cx="3835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47675" y="294322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由分布函数的非减性知，</a:t>
            </a:r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5021263" y="3014663"/>
          <a:ext cx="364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9" imgW="3644640" imgH="558720" progId="Equation.3">
                  <p:embed/>
                </p:oleObj>
              </mc:Choice>
              <mc:Fallback>
                <p:oleObj name="Equation" r:id="rId9" imgW="364464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014663"/>
                        <a:ext cx="3644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98463" y="35194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单调增函数，</a:t>
            </a: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2990850" y="3611563"/>
          <a:ext cx="309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11" imgW="3098520" imgH="495000" progId="Equation.3">
                  <p:embed/>
                </p:oleObj>
              </mc:Choice>
              <mc:Fallback>
                <p:oleObj name="Equation" r:id="rId11" imgW="309852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611563"/>
                        <a:ext cx="309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1619250" y="4221163"/>
          <a:ext cx="5549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13" imgW="5549760" imgH="1091880" progId="Equation.3">
                  <p:embed/>
                </p:oleObj>
              </mc:Choice>
              <mc:Fallback>
                <p:oleObj name="Equation" r:id="rId13" imgW="5549760" imgH="1091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5549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3563938" y="5229225"/>
          <a:ext cx="212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15" imgW="2120760" imgH="482400" progId="Equation.3">
                  <p:embed/>
                </p:oleObj>
              </mc:Choice>
              <mc:Fallback>
                <p:oleObj name="Equation" r:id="rId15" imgW="212076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229225"/>
                        <a:ext cx="2120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15925" y="5805488"/>
            <a:ext cx="2697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这与</a:t>
            </a:r>
            <a:r>
              <a:rPr lang="en-US" altLang="zh-CN"/>
              <a:t>(9)</a:t>
            </a:r>
            <a:r>
              <a:rPr lang="zh-CN" altLang="en-US"/>
              <a:t>矛盾，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916238" y="5832475"/>
            <a:ext cx="342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UMPT</a:t>
            </a:r>
            <a:r>
              <a:rPr lang="zh-CN" altLang="en-US"/>
              <a:t>不存在。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  <p:bldP spid="111625" grpId="0"/>
      <p:bldP spid="111629" grpId="0"/>
      <p:bldP spid="1116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722313" y="488950"/>
            <a:ext cx="494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N-P</a:t>
            </a:r>
            <a:r>
              <a:rPr lang="zh-CN" altLang="en-US"/>
              <a:t>引理应用这个例子，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5435600" y="47625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可知对检验问题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327150" y="1231900"/>
          <a:ext cx="629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3" imgW="6298920" imgH="482400" progId="Equation.3">
                  <p:embed/>
                </p:oleObj>
              </mc:Choice>
              <mc:Fallback>
                <p:oleObj name="Equation" r:id="rId3" imgW="62989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231900"/>
                        <a:ext cx="629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414338" y="1951038"/>
          <a:ext cx="521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5" imgW="5219640" imgH="431640" progId="Equation.3">
                  <p:embed/>
                </p:oleObj>
              </mc:Choice>
              <mc:Fallback>
                <p:oleObj name="Equation" r:id="rId5" imgW="5219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1951038"/>
                        <a:ext cx="521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2171700" y="2455863"/>
          <a:ext cx="4648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7" imgW="4647960" imgH="1015920" progId="Equation.3">
                  <p:embed/>
                </p:oleObj>
              </mc:Choice>
              <mc:Fallback>
                <p:oleObj name="Equation" r:id="rId7" imgW="464796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455863"/>
                        <a:ext cx="4648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52425" y="346392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而对检验问题</a:t>
            </a: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1431925" y="4149725"/>
          <a:ext cx="629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9" imgW="6298920" imgH="482400" progId="Equation.3">
                  <p:embed/>
                </p:oleObj>
              </mc:Choice>
              <mc:Fallback>
                <p:oleObj name="Equation" r:id="rId9" imgW="62989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149725"/>
                        <a:ext cx="629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539750" y="4868863"/>
          <a:ext cx="5327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Equation" r:id="rId11" imgW="5219640" imgH="431640" progId="Equation.3">
                  <p:embed/>
                </p:oleObj>
              </mc:Choice>
              <mc:Fallback>
                <p:oleObj name="Equation" r:id="rId11" imgW="52196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8863"/>
                        <a:ext cx="5327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2195513" y="5445125"/>
          <a:ext cx="444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Equation" r:id="rId12" imgW="4444920" imgH="1015920" progId="Equation.3">
                  <p:embed/>
                </p:oleObj>
              </mc:Choice>
              <mc:Fallback>
                <p:oleObj name="Equation" r:id="rId12" imgW="4444920" imgH="1015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45125"/>
                        <a:ext cx="4445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  <p:bldP spid="1126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84213" y="620713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这说明对检验问题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279650" y="1293813"/>
          <a:ext cx="469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3" imgW="4698720" imgH="482400" progId="Equation.3">
                  <p:embed/>
                </p:oleObj>
              </mc:Choice>
              <mc:Fallback>
                <p:oleObj name="Equation" r:id="rId3" imgW="469872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293813"/>
                        <a:ext cx="469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23888" y="1844675"/>
            <a:ext cx="6799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相应</a:t>
            </a:r>
            <a:r>
              <a:rPr lang="en-US" altLang="zh-CN"/>
              <a:t>MPT</a:t>
            </a:r>
            <a:r>
              <a:rPr lang="zh-CN" altLang="en-US"/>
              <a:t>的拒绝域与备择假设有关，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7327900" y="18446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因此一致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609600" y="2536825"/>
            <a:ext cx="695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最优功效检验</a:t>
            </a:r>
            <a:r>
              <a:rPr lang="en-US" altLang="zh-CN"/>
              <a:t>(UMPT)</a:t>
            </a:r>
            <a:r>
              <a:rPr lang="zh-CN" altLang="en-US"/>
              <a:t>就不一定存在。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7304088" y="246538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那么在什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387350" y="3190875"/>
            <a:ext cx="423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么情况下</a:t>
            </a:r>
            <a:r>
              <a:rPr lang="en-US" altLang="zh-CN"/>
              <a:t>UMPT</a:t>
            </a:r>
            <a:r>
              <a:rPr lang="zh-CN" altLang="en-US"/>
              <a:t>存在？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4559300" y="3170238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若存在，如何来求？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8243888" y="31416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58775" y="3817938"/>
            <a:ext cx="875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了方便我们</a:t>
            </a:r>
            <a:r>
              <a:rPr lang="zh-CN" altLang="en-US">
                <a:solidFill>
                  <a:srgbClr val="E90701"/>
                </a:solidFill>
              </a:rPr>
              <a:t>将检验问题分成单边检验问题和双边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457200" y="4343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检验问题：</a:t>
            </a:r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971550" y="4521200"/>
          <a:ext cx="7073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5" imgW="7073640" imgH="2336760" progId="Equation.3">
                  <p:embed/>
                </p:oleObj>
              </mc:Choice>
              <mc:Fallback>
                <p:oleObj name="Equation" r:id="rId5" imgW="7073640" imgH="2336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21200"/>
                        <a:ext cx="70739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68" grpId="0"/>
      <p:bldP spid="113669" grpId="0"/>
      <p:bldP spid="113670" grpId="0"/>
      <p:bldP spid="113671" grpId="0"/>
      <p:bldP spid="113672" grpId="0"/>
      <p:bldP spid="113673" grpId="0"/>
      <p:bldP spid="113674" grpId="0"/>
      <p:bldP spid="113675" grpId="0"/>
      <p:bldP spid="1136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533400" y="552450"/>
            <a:ext cx="8035925" cy="590550"/>
            <a:chOff x="336" y="348"/>
            <a:chExt cx="5062" cy="37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336" y="348"/>
              <a:ext cx="50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而与     不相容的假设，称为</a:t>
              </a:r>
              <a:r>
                <a:rPr lang="zh-CN" altLang="en-US">
                  <a:solidFill>
                    <a:srgbClr val="E90701"/>
                  </a:solidFill>
                </a:rPr>
                <a:t>备择假设</a:t>
              </a:r>
              <a:r>
                <a:rPr lang="zh-CN" altLang="en-US"/>
                <a:t>或</a:t>
              </a:r>
              <a:r>
                <a:rPr lang="zh-CN" altLang="en-US">
                  <a:solidFill>
                    <a:srgbClr val="E90701"/>
                  </a:solidFill>
                </a:rPr>
                <a:t>对立</a:t>
              </a:r>
            </a:p>
          </p:txBody>
        </p:sp>
        <p:graphicFrame>
          <p:nvGraphicFramePr>
            <p:cNvPr id="41987" name="Object 3"/>
            <p:cNvGraphicFramePr>
              <a:graphicFrameLocks noChangeAspect="1"/>
            </p:cNvGraphicFramePr>
            <p:nvPr/>
          </p:nvGraphicFramePr>
          <p:xfrm>
            <a:off x="912" y="416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1" name="Equation" r:id="rId3" imgW="507960" imgH="482400" progId="Equation.3">
                    <p:embed/>
                  </p:oleObj>
                </mc:Choice>
                <mc:Fallback>
                  <p:oleObj name="Equation" r:id="rId3" imgW="507960" imgH="482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16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3400" y="11430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假设</a:t>
            </a:r>
            <a:r>
              <a:rPr lang="zh-CN" altLang="en-US"/>
              <a:t>，</a:t>
            </a:r>
          </a:p>
        </p:txBody>
      </p:sp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1752600" y="1162050"/>
            <a:ext cx="1920875" cy="590550"/>
            <a:chOff x="1104" y="780"/>
            <a:chExt cx="1210" cy="372"/>
          </a:xfrm>
        </p:grpSpPr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1104" y="780"/>
              <a:ext cx="1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记为     。</a:t>
              </a:r>
            </a:p>
          </p:txBody>
        </p:sp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1680" y="856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2" name="Equation" r:id="rId5" imgW="495000" imgH="469800" progId="Equation.3">
                    <p:embed/>
                  </p:oleObj>
                </mc:Choice>
                <mc:Fallback>
                  <p:oleObj name="Equation" r:id="rId5" imgW="49500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56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3505200" y="1200150"/>
            <a:ext cx="5289550" cy="579438"/>
            <a:chOff x="2208" y="804"/>
            <a:chExt cx="3332" cy="365"/>
          </a:xfrm>
        </p:grpSpPr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208" y="804"/>
              <a:ext cx="33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对参数统计模型                  而</a:t>
              </a:r>
            </a:p>
          </p:txBody>
        </p:sp>
        <p:graphicFrame>
          <p:nvGraphicFramePr>
            <p:cNvPr id="41996" name="Object 12"/>
            <p:cNvGraphicFramePr>
              <a:graphicFrameLocks noChangeAspect="1"/>
            </p:cNvGraphicFramePr>
            <p:nvPr/>
          </p:nvGraphicFramePr>
          <p:xfrm>
            <a:off x="4104" y="864"/>
            <a:ext cx="11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3" name="Equation" r:id="rId7" imgW="1790640" imgH="482400" progId="Equation.3">
                    <p:embed/>
                  </p:oleObj>
                </mc:Choice>
                <mc:Fallback>
                  <p:oleObj name="Equation" r:id="rId7" imgW="1790640" imgH="482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864"/>
                          <a:ext cx="11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457200" y="1828800"/>
            <a:ext cx="7548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言，原假设和备择假设这对矛盾的统一体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2444750" y="2514600"/>
          <a:ext cx="425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9" imgW="4254480" imgH="482400" progId="Equation.3">
                  <p:embed/>
                </p:oleObj>
              </mc:Choice>
              <mc:Fallback>
                <p:oleObj name="Equation" r:id="rId9" imgW="425448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514600"/>
                        <a:ext cx="425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33400" y="3048000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rgbClr val="2505E5"/>
                </a:solidFill>
              </a:rPr>
              <a:t>假设检验问题。</a:t>
            </a:r>
          </a:p>
        </p:txBody>
      </p:sp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963613" y="4005263"/>
          <a:ext cx="660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11" imgW="6603840" imgH="507960" progId="Equation.3">
                  <p:embed/>
                </p:oleObj>
              </mc:Choice>
              <mc:Fallback>
                <p:oleObj name="Equation" r:id="rId11" imgW="6603840" imgH="507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005263"/>
                        <a:ext cx="660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7667625" y="39338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则称</a:t>
            </a:r>
          </a:p>
        </p:txBody>
      </p:sp>
      <p:graphicFrame>
        <p:nvGraphicFramePr>
          <p:cNvPr id="42015" name="Object 31"/>
          <p:cNvGraphicFramePr>
            <a:graphicFrameLocks noChangeAspect="1"/>
          </p:cNvGraphicFramePr>
          <p:nvPr/>
        </p:nvGraphicFramePr>
        <p:xfrm>
          <a:off x="466725" y="4638675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13" imgW="507960" imgH="482400" progId="Equation.3">
                  <p:embed/>
                </p:oleObj>
              </mc:Choice>
              <mc:Fallback>
                <p:oleObj name="Equation" r:id="rId13" imgW="507960" imgH="482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638675"/>
                        <a:ext cx="50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827088" y="4546600"/>
            <a:ext cx="568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为简单假设</a:t>
            </a:r>
            <a:r>
              <a:rPr lang="en-US" altLang="zh-CN" sz="2800">
                <a:solidFill>
                  <a:schemeClr val="accent2"/>
                </a:solidFill>
              </a:rPr>
              <a:t>(Simple Hypothesis)</a:t>
            </a:r>
            <a:r>
              <a:rPr lang="zh-CN" altLang="en-US"/>
              <a:t>，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6443663" y="45196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否则称为</a:t>
            </a:r>
            <a:r>
              <a:rPr lang="zh-CN" altLang="en-US">
                <a:solidFill>
                  <a:srgbClr val="E90701"/>
                </a:solidFill>
              </a:rPr>
              <a:t>复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307975" y="5167313"/>
            <a:ext cx="5443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合假设</a:t>
            </a:r>
            <a:r>
              <a:rPr lang="en-US" altLang="zh-CN" sz="2800">
                <a:solidFill>
                  <a:schemeClr val="accent2"/>
                </a:solidFill>
              </a:rPr>
              <a:t>(Composite Hypothesis)</a:t>
            </a:r>
            <a:r>
              <a:rPr lang="zh-CN" altLang="en-US"/>
              <a:t>，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688013" y="5167313"/>
            <a:ext cx="304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对备择假设也有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360363" y="579596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简单假设和复合假设。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utoUpdateAnimBg="0" advAuto="0"/>
      <p:bldP spid="41998" grpId="0" build="p" autoUpdateAnimBg="0" advAuto="0"/>
      <p:bldP spid="42000" grpId="0" build="p" autoUpdateAnimBg="0"/>
      <p:bldP spid="42016" grpId="0" build="p" autoUpdateAnimBg="0" advAuto="0"/>
      <p:bldP spid="42017" grpId="0" build="p" autoUpdateAnimBg="0"/>
      <p:bldP spid="42018" grpId="0" build="p" autoUpdateAnimBg="0" advAuto="0"/>
      <p:bldP spid="42019" grpId="0" build="p" autoUpdateAnimBg="0"/>
      <p:bldP spid="42020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>
            <a:off x="395288" y="404813"/>
            <a:ext cx="8305800" cy="1727200"/>
            <a:chOff x="192" y="336"/>
            <a:chExt cx="5232" cy="1088"/>
          </a:xfrm>
        </p:grpSpPr>
        <p:graphicFrame>
          <p:nvGraphicFramePr>
            <p:cNvPr id="114691" name="Object 3"/>
            <p:cNvGraphicFramePr>
              <a:graphicFrameLocks noChangeAspect="1"/>
            </p:cNvGraphicFramePr>
            <p:nvPr/>
          </p:nvGraphicFramePr>
          <p:xfrm>
            <a:off x="1168" y="336"/>
            <a:ext cx="4256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9" name="Equation" r:id="rId3" imgW="6756120" imgH="1726920" progId="Equation.3">
                    <p:embed/>
                  </p:oleObj>
                </mc:Choice>
                <mc:Fallback>
                  <p:oleObj name="Equation" r:id="rId3" imgW="6756120" imgH="17269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36"/>
                          <a:ext cx="4256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2" name="Text Box 4"/>
            <p:cNvSpPr txBox="1">
              <a:spLocks noChangeArrowheads="1"/>
            </p:cNvSpPr>
            <p:nvPr/>
          </p:nvSpPr>
          <p:spPr bwMode="auto">
            <a:xfrm>
              <a:off x="192" y="528"/>
              <a:ext cx="11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双边检验</a:t>
              </a:r>
            </a:p>
            <a:p>
              <a:r>
                <a:rPr lang="zh-CN" altLang="en-US"/>
                <a:t>问题</a:t>
              </a:r>
            </a:p>
          </p:txBody>
        </p:sp>
      </p:grp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39750" y="21336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并分别进行讨论。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20700" y="2773363"/>
            <a:ext cx="3651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505E5"/>
                </a:solidFill>
              </a:rPr>
              <a:t>（</a:t>
            </a:r>
            <a:r>
              <a:rPr lang="en-US" altLang="zh-CN">
                <a:solidFill>
                  <a:srgbClr val="2505E5"/>
                </a:solidFill>
              </a:rPr>
              <a:t>1</a:t>
            </a:r>
            <a:r>
              <a:rPr lang="zh-CN" altLang="en-US">
                <a:solidFill>
                  <a:srgbClr val="2505E5"/>
                </a:solidFill>
              </a:rPr>
              <a:t>）单边假设检验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776288" y="3322638"/>
            <a:ext cx="2427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从例</a:t>
            </a:r>
            <a:r>
              <a:rPr lang="en-US" altLang="zh-CN"/>
              <a:t>1</a:t>
            </a:r>
            <a:r>
              <a:rPr lang="zh-CN" altLang="en-US"/>
              <a:t>可知，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276600" y="335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在有些情况下，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011863" y="335756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单边假设检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465138" y="38862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验问题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1814513" y="4030663"/>
          <a:ext cx="542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5" imgW="5422680" imgH="482400" progId="Equation.3">
                  <p:embed/>
                </p:oleObj>
              </mc:Choice>
              <mc:Fallback>
                <p:oleObj name="Equation" r:id="rId5" imgW="542268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030663"/>
                        <a:ext cx="542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7143750" y="39068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存在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23863" y="4483100"/>
            <a:ext cx="179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UMPT</a:t>
            </a:r>
            <a:r>
              <a:rPr lang="zh-CN" altLang="en-US"/>
              <a:t>。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2008188" y="4471988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但一般来说对单边检验，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6516688" y="4508500"/>
            <a:ext cx="159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 </a:t>
            </a:r>
            <a:r>
              <a:rPr lang="en-US" altLang="zh-CN"/>
              <a:t>MPT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401638" y="49530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依赖于参数的备选值，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4284663" y="5013325"/>
            <a:ext cx="4338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UMPT</a:t>
            </a:r>
            <a:r>
              <a:rPr lang="zh-CN" altLang="en-US"/>
              <a:t>也可能不存在。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323850" y="5516563"/>
            <a:ext cx="7908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那么在什么情况下</a:t>
            </a:r>
            <a:r>
              <a:rPr lang="en-US" altLang="zh-CN"/>
              <a:t>UMPT</a:t>
            </a:r>
            <a:r>
              <a:rPr lang="zh-CN" altLang="en-US"/>
              <a:t>存在及如何求呢？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50825" y="5949950"/>
            <a:ext cx="385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有下面的判断定理。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  <p:bldP spid="114695" grpId="0"/>
      <p:bldP spid="114696" grpId="0"/>
      <p:bldP spid="114697" grpId="0"/>
      <p:bldP spid="114698" grpId="0"/>
      <p:bldP spid="114700" grpId="0"/>
      <p:bldP spid="114701" grpId="0"/>
      <p:bldP spid="114702" grpId="0"/>
      <p:bldP spid="114703" grpId="0"/>
      <p:bldP spid="114704" grpId="0"/>
      <p:bldP spid="114705" grpId="0"/>
      <p:bldP spid="114706" grpId="0"/>
      <p:bldP spid="1147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22263" y="604838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定理</a:t>
            </a:r>
            <a:r>
              <a:rPr lang="en-US" altLang="zh-CN">
                <a:solidFill>
                  <a:srgbClr val="E90701"/>
                </a:solidFill>
              </a:rPr>
              <a:t>1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906588" y="708025"/>
          <a:ext cx="695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Equation" r:id="rId3" imgW="6959520" imgH="495000" progId="Equation.3">
                  <p:embed/>
                </p:oleObj>
              </mc:Choice>
              <mc:Fallback>
                <p:oleObj name="Equation" r:id="rId3" imgW="695952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708025"/>
                        <a:ext cx="695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692275" y="1989138"/>
          <a:ext cx="575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3" name="Equation" r:id="rId5" imgW="5752800" imgH="431640" progId="Equation.3">
                  <p:embed/>
                </p:oleObj>
              </mc:Choice>
              <mc:Fallback>
                <p:oleObj name="Equation" r:id="rId5" imgW="575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75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7" name="Group 5"/>
          <p:cNvGrpSpPr>
            <a:grpSpLocks/>
          </p:cNvGrpSpPr>
          <p:nvPr/>
        </p:nvGrpSpPr>
        <p:grpSpPr bwMode="auto">
          <a:xfrm>
            <a:off x="609600" y="1311275"/>
            <a:ext cx="6127750" cy="579438"/>
            <a:chOff x="374" y="876"/>
            <a:chExt cx="3860" cy="365"/>
          </a:xfrm>
        </p:grpSpPr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374" y="876"/>
              <a:ext cx="38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率</a:t>
              </a:r>
              <a:r>
                <a:rPr lang="en-US" altLang="zh-CN"/>
                <a:t>)             </a:t>
              </a:r>
              <a:r>
                <a:rPr lang="zh-CN" altLang="en-US"/>
                <a:t>是单参数的并可表示为</a:t>
              </a:r>
            </a:p>
          </p:txBody>
        </p:sp>
        <p:graphicFrame>
          <p:nvGraphicFramePr>
            <p:cNvPr id="115719" name="Object 7"/>
            <p:cNvGraphicFramePr>
              <a:graphicFrameLocks noChangeAspect="1"/>
            </p:cNvGraphicFramePr>
            <p:nvPr/>
          </p:nvGraphicFramePr>
          <p:xfrm>
            <a:off x="816" y="960"/>
            <a:ext cx="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34" name="Equation" r:id="rId7" imgW="1218960" imgH="431640" progId="Equation.3">
                    <p:embed/>
                  </p:oleObj>
                </mc:Choice>
                <mc:Fallback>
                  <p:oleObj name="Equation" r:id="rId7" imgW="121896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60"/>
                          <a:ext cx="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466725" y="2613025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5" name="Equation" r:id="rId9" imgW="3263760" imgH="431640" progId="Equation.3">
                  <p:embed/>
                </p:oleObj>
              </mc:Choice>
              <mc:Fallback>
                <p:oleObj name="Equation" r:id="rId9" imgW="3263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613025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4113213" y="2613025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6" name="Equation" r:id="rId11" imgW="4647960" imgH="469800" progId="Equation.3">
                  <p:embed/>
                </p:oleObj>
              </mc:Choice>
              <mc:Fallback>
                <p:oleObj name="Equation" r:id="rId11" imgW="46479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613025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368300" y="309562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函数，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1665288" y="307498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则对单边检验问题</a:t>
            </a:r>
          </a:p>
        </p:txBody>
      </p:sp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2312988" y="3740150"/>
          <a:ext cx="457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Equation" r:id="rId13" imgW="4572000" imgH="482400" progId="Equation.3">
                  <p:embed/>
                </p:oleObj>
              </mc:Choice>
              <mc:Fallback>
                <p:oleObj name="Equation" r:id="rId13" imgW="45720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740150"/>
                        <a:ext cx="457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441325" y="422275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5580063" y="41925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其检验函数为</a:t>
            </a:r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2339975" y="4941888"/>
          <a:ext cx="3771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8" name="Equation" r:id="rId15" imgW="3771720" imgH="1726920" progId="Equation.3">
                  <p:embed/>
                </p:oleObj>
              </mc:Choice>
              <mc:Fallback>
                <p:oleObj name="Equation" r:id="rId15" imgW="3771720" imgH="1726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41888"/>
                        <a:ext cx="3771900" cy="1727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8" name="Group 16"/>
          <p:cNvGrpSpPr>
            <a:grpSpLocks/>
          </p:cNvGrpSpPr>
          <p:nvPr/>
        </p:nvGrpSpPr>
        <p:grpSpPr bwMode="auto">
          <a:xfrm>
            <a:off x="1116013" y="4222750"/>
            <a:ext cx="4643437" cy="579438"/>
            <a:chOff x="720" y="2657"/>
            <a:chExt cx="2925" cy="365"/>
          </a:xfrm>
        </p:grpSpPr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720" y="2657"/>
              <a:ext cx="29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水平为    的</a:t>
              </a:r>
              <a:r>
                <a:rPr lang="en-US" altLang="zh-CN"/>
                <a:t>UMPT</a:t>
              </a:r>
              <a:r>
                <a:rPr lang="zh-CN" altLang="en-US"/>
                <a:t>存在，</a:t>
              </a:r>
            </a:p>
          </p:txBody>
        </p:sp>
        <p:graphicFrame>
          <p:nvGraphicFramePr>
            <p:cNvPr id="115730" name="Object 18"/>
            <p:cNvGraphicFramePr>
              <a:graphicFrameLocks noChangeAspect="1"/>
            </p:cNvGraphicFramePr>
            <p:nvPr/>
          </p:nvGraphicFramePr>
          <p:xfrm>
            <a:off x="1584" y="278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39" name="Equation" r:id="rId17" imgW="304560" imgH="253800" progId="Equation.3">
                    <p:embed/>
                  </p:oleObj>
                </mc:Choice>
                <mc:Fallback>
                  <p:oleObj name="Equation" r:id="rId17" imgW="304560" imgH="25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8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6934200" y="5505450"/>
            <a:ext cx="140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22" grpId="0"/>
      <p:bldP spid="115723" grpId="0"/>
      <p:bldP spid="115725" grpId="0"/>
      <p:bldP spid="115726" grpId="0"/>
      <p:bldP spid="1157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468313" y="576263"/>
            <a:ext cx="5889625" cy="579437"/>
            <a:chOff x="288" y="348"/>
            <a:chExt cx="3710" cy="365"/>
          </a:xfrm>
        </p:grpSpPr>
        <p:sp>
          <p:nvSpPr>
            <p:cNvPr id="116739" name="Text Box 3"/>
            <p:cNvSpPr txBox="1">
              <a:spLocks noChangeArrowheads="1"/>
            </p:cNvSpPr>
            <p:nvPr/>
          </p:nvSpPr>
          <p:spPr bwMode="auto">
            <a:xfrm>
              <a:off x="288" y="348"/>
              <a:ext cx="37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其中常数   和             由下式确定</a:t>
              </a:r>
            </a:p>
          </p:txBody>
        </p:sp>
        <p:graphicFrame>
          <p:nvGraphicFramePr>
            <p:cNvPr id="116740" name="Object 4"/>
            <p:cNvGraphicFramePr>
              <a:graphicFrameLocks noChangeAspect="1"/>
            </p:cNvGraphicFramePr>
            <p:nvPr/>
          </p:nvGraphicFramePr>
          <p:xfrm>
            <a:off x="1872" y="424"/>
            <a:ext cx="8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6" name="Equation" r:id="rId3" imgW="1295280" imgH="419040" progId="Equation.3">
                    <p:embed/>
                  </p:oleObj>
                </mc:Choice>
                <mc:Fallback>
                  <p:oleObj name="Equation" r:id="rId3" imgW="1295280" imgH="419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24"/>
                          <a:ext cx="8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1" name="Object 5"/>
            <p:cNvGraphicFramePr>
              <a:graphicFrameLocks noChangeAspect="1"/>
            </p:cNvGraphicFramePr>
            <p:nvPr/>
          </p:nvGraphicFramePr>
          <p:xfrm>
            <a:off x="1392" y="480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57" name="Equation" r:id="rId5" imgW="215640" imgH="253800" progId="Equation.3">
                    <p:embed/>
                  </p:oleObj>
                </mc:Choice>
                <mc:Fallback>
                  <p:oleObj name="Equation" r:id="rId5" imgW="21564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0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3276600" y="1303338"/>
          <a:ext cx="257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Equation" r:id="rId7" imgW="2577960" imgH="571320" progId="Equation.3">
                  <p:embed/>
                </p:oleObj>
              </mc:Choice>
              <mc:Fallback>
                <p:oleObj name="Equation" r:id="rId7" imgW="25779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03338"/>
                        <a:ext cx="257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11188" y="1844675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1258888" y="1916113"/>
          <a:ext cx="750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9" imgW="7505640" imgH="520560" progId="Equation.3">
                  <p:embed/>
                </p:oleObj>
              </mc:Choice>
              <mc:Fallback>
                <p:oleObj name="Equation" r:id="rId9" imgW="75056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113"/>
                        <a:ext cx="750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8213725" y="18208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611188" y="2420938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的增函数。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68300" y="479742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注意：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512763" y="3179763"/>
            <a:ext cx="7735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有关这个定理的详细证明可参看</a:t>
            </a:r>
            <a:r>
              <a:rPr lang="en-US" altLang="zh-CN"/>
              <a:t>Bickel P.J.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1160463" y="3683000"/>
            <a:ext cx="7235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《Mathematical Statistics</a:t>
            </a:r>
          </a:p>
          <a:p>
            <a:r>
              <a:rPr lang="en-US" altLang="zh-CN"/>
              <a:t>                --</a:t>
            </a:r>
            <a:r>
              <a:rPr lang="en-US" altLang="zh-CN" sz="2800"/>
              <a:t>Basic Ideas and Selected Topics》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457200" y="541020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1116013" y="5445125"/>
            <a:ext cx="7764462" cy="579438"/>
            <a:chOff x="720" y="3427"/>
            <a:chExt cx="4891" cy="365"/>
          </a:xfrm>
        </p:grpSpPr>
        <p:graphicFrame>
          <p:nvGraphicFramePr>
            <p:cNvPr id="116752" name="Object 16"/>
            <p:cNvGraphicFramePr>
              <a:graphicFrameLocks noChangeAspect="1"/>
            </p:cNvGraphicFramePr>
            <p:nvPr/>
          </p:nvGraphicFramePr>
          <p:xfrm>
            <a:off x="720" y="3472"/>
            <a:ext cx="10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0" name="Equation" r:id="rId11" imgW="1612800" imgH="431640" progId="Equation.3">
                    <p:embed/>
                  </p:oleObj>
                </mc:Choice>
                <mc:Fallback>
                  <p:oleObj name="Equation" r:id="rId11" imgW="1612800" imgH="431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472"/>
                          <a:ext cx="10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1728" y="3427"/>
              <a:ext cx="38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的确定方法可参看</a:t>
              </a:r>
              <a:r>
                <a:rPr lang="en-US" altLang="zh-CN"/>
                <a:t>N-P</a:t>
              </a:r>
              <a:r>
                <a:rPr lang="zh-CN" altLang="en-US"/>
                <a:t>引理的注。</a:t>
              </a:r>
            </a:p>
          </p:txBody>
        </p:sp>
      </p:grp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479425" y="3141663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468313" y="4797425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3" grpId="0"/>
      <p:bldP spid="116746" grpId="0"/>
      <p:bldP spid="116747" grpId="0"/>
      <p:bldP spid="116748" grpId="0"/>
      <p:bldP spid="116749" grpId="0"/>
      <p:bldP spid="116750" grpId="0"/>
      <p:bldP spid="116754" grpId="0" animBg="1"/>
      <p:bldP spid="1167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950913" y="603250"/>
            <a:ext cx="7421562" cy="579438"/>
            <a:chOff x="720" y="348"/>
            <a:chExt cx="4675" cy="365"/>
          </a:xfrm>
        </p:grpSpPr>
        <p:sp>
          <p:nvSpPr>
            <p:cNvPr id="117763" name="Text Box 3"/>
            <p:cNvSpPr txBox="1">
              <a:spLocks noChangeArrowheads="1"/>
            </p:cNvSpPr>
            <p:nvPr/>
          </p:nvSpPr>
          <p:spPr bwMode="auto">
            <a:xfrm>
              <a:off x="720" y="348"/>
              <a:ext cx="46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如果定理中的        是   的</a:t>
              </a:r>
              <a:r>
                <a:rPr lang="zh-CN" altLang="en-US">
                  <a:solidFill>
                    <a:srgbClr val="E90701"/>
                  </a:solidFill>
                </a:rPr>
                <a:t>严格单减函数</a:t>
              </a:r>
              <a:r>
                <a:rPr lang="zh-CN" altLang="en-US"/>
                <a:t>，</a:t>
              </a:r>
            </a:p>
          </p:txBody>
        </p:sp>
        <p:graphicFrame>
          <p:nvGraphicFramePr>
            <p:cNvPr id="117764" name="Object 4"/>
            <p:cNvGraphicFramePr>
              <a:graphicFrameLocks noChangeAspect="1"/>
            </p:cNvGraphicFramePr>
            <p:nvPr/>
          </p:nvGraphicFramePr>
          <p:xfrm>
            <a:off x="2352" y="432"/>
            <a:ext cx="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79" name="Equation" r:id="rId3" imgW="749160" imgH="431640" progId="Equation.3">
                    <p:embed/>
                  </p:oleObj>
                </mc:Choice>
                <mc:Fallback>
                  <p:oleObj name="Equation" r:id="rId3" imgW="74916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432"/>
                          <a:ext cx="4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65" name="Object 5"/>
            <p:cNvGraphicFramePr>
              <a:graphicFrameLocks noChangeAspect="1"/>
            </p:cNvGraphicFramePr>
            <p:nvPr/>
          </p:nvGraphicFramePr>
          <p:xfrm>
            <a:off x="3120" y="432"/>
            <a:ext cx="16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80" name="Equation" r:id="rId5" imgW="266400" imgH="355320" progId="Equation.3">
                    <p:embed/>
                  </p:oleObj>
                </mc:Choice>
                <mc:Fallback>
                  <p:oleObj name="Equation" r:id="rId5" imgW="266400" imgH="3553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432"/>
                          <a:ext cx="16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208963" y="6032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955675" y="117951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定理的结论同样成立，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5172075" y="1250950"/>
            <a:ext cx="371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只需要将</a:t>
            </a:r>
            <a:r>
              <a:rPr lang="en-US" altLang="zh-CN">
                <a:solidFill>
                  <a:srgbClr val="E90701"/>
                </a:solidFill>
              </a:rPr>
              <a:t>(10)</a:t>
            </a:r>
            <a:r>
              <a:rPr lang="zh-CN" altLang="en-US">
                <a:solidFill>
                  <a:srgbClr val="E90701"/>
                </a:solidFill>
              </a:rPr>
              <a:t>中的不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923925" y="1806575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等号改变方向。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84163" y="60325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76225" y="2493963"/>
            <a:ext cx="65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942975" y="24939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对假设检验问题</a:t>
            </a:r>
          </a:p>
        </p:txBody>
      </p:sp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2320925" y="3214688"/>
          <a:ext cx="458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Equation" r:id="rId7" imgW="4584600" imgH="482400" progId="Equation.3">
                  <p:embed/>
                </p:oleObj>
              </mc:Choice>
              <mc:Fallback>
                <p:oleObj name="Equation" r:id="rId7" imgW="45846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214688"/>
                        <a:ext cx="458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952500" y="3765550"/>
            <a:ext cx="487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则定理</a:t>
            </a:r>
            <a:r>
              <a:rPr lang="en-US" altLang="zh-CN"/>
              <a:t>1</a:t>
            </a:r>
            <a:r>
              <a:rPr lang="zh-CN" altLang="en-US"/>
              <a:t>的结论全部成立。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323850" y="450850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(4)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971550" y="45085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对假设检验问题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971550" y="573405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和假设检验问题</a:t>
            </a:r>
          </a:p>
        </p:txBody>
      </p:sp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2105025" y="5157788"/>
          <a:ext cx="457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Equation" r:id="rId9" imgW="4572000" imgH="482400" progId="Equation.3">
                  <p:embed/>
                </p:oleObj>
              </mc:Choice>
              <mc:Fallback>
                <p:oleObj name="Equation" r:id="rId9" imgW="457200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157788"/>
                        <a:ext cx="457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67" grpId="0"/>
      <p:bldP spid="117768" grpId="0"/>
      <p:bldP spid="117769" grpId="0"/>
      <p:bldP spid="117770" grpId="0"/>
      <p:bldP spid="117771" grpId="0"/>
      <p:bldP spid="117772" grpId="0"/>
      <p:bldP spid="117774" grpId="0"/>
      <p:bldP spid="117775" grpId="0"/>
      <p:bldP spid="117776" grpId="0"/>
      <p:bldP spid="1177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98513" y="134461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可以分别化为假设检验问题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2181225" y="3429000"/>
          <a:ext cx="513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2" name="Equation" r:id="rId3" imgW="5130720" imgH="482400" progId="Equation.3">
                  <p:embed/>
                </p:oleObj>
              </mc:Choice>
              <mc:Fallback>
                <p:oleObj name="Equation" r:id="rId3" imgW="513072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429000"/>
                        <a:ext cx="513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607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同样可以使用定理</a:t>
            </a:r>
            <a:r>
              <a:rPr lang="en-US" altLang="zh-CN"/>
              <a:t>1</a:t>
            </a:r>
            <a:r>
              <a:rPr lang="zh-CN" altLang="en-US"/>
              <a:t>来求</a:t>
            </a:r>
            <a:r>
              <a:rPr lang="en-US" altLang="zh-CN"/>
              <a:t>UMPT</a:t>
            </a:r>
            <a:r>
              <a:rPr lang="zh-CN" altLang="en-US"/>
              <a:t>。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871538" y="2565400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和假设检验问题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2022475" y="2035175"/>
          <a:ext cx="513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Equation" r:id="rId5" imgW="5130720" imgH="482400" progId="Equation.3">
                  <p:embed/>
                </p:oleObj>
              </mc:Choice>
              <mc:Fallback>
                <p:oleObj name="Equation" r:id="rId5" imgW="5130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035175"/>
                        <a:ext cx="513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1776413" y="768350"/>
          <a:ext cx="457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name="Equation" r:id="rId7" imgW="4572000" imgH="482400" progId="Equation.3">
                  <p:embed/>
                </p:oleObj>
              </mc:Choice>
              <mc:Fallback>
                <p:oleObj name="Equation" r:id="rId7" imgW="45720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768350"/>
                        <a:ext cx="457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8" grpId="0"/>
      <p:bldP spid="1187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66713" y="611188"/>
            <a:ext cx="795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3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4175" y="133985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分布，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1519238" y="619125"/>
            <a:ext cx="7118350" cy="579438"/>
            <a:chOff x="978" y="396"/>
            <a:chExt cx="4484" cy="365"/>
          </a:xfrm>
        </p:grpSpPr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978" y="396"/>
              <a:ext cx="44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设某种设备的寿命服从参数为    的指数</a:t>
              </a:r>
            </a:p>
          </p:txBody>
        </p:sp>
        <p:graphicFrame>
          <p:nvGraphicFramePr>
            <p:cNvPr id="119814" name="Object 6"/>
            <p:cNvGraphicFramePr>
              <a:graphicFrameLocks noChangeAspect="1"/>
            </p:cNvGraphicFramePr>
            <p:nvPr/>
          </p:nvGraphicFramePr>
          <p:xfrm>
            <a:off x="4436" y="480"/>
            <a:ext cx="1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" name="Equation" r:id="rId3" imgW="291960" imgH="355320" progId="Equation.3">
                    <p:embed/>
                  </p:oleObj>
                </mc:Choice>
                <mc:Fallback>
                  <p:oleObj name="Equation" r:id="rId3" imgW="291960" imgH="355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480"/>
                          <a:ext cx="1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573213" y="133985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即密度函数为</a:t>
            </a: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2322513" y="2058988"/>
          <a:ext cx="4000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5" imgW="4000320" imgH="1143000" progId="Equation.3">
                  <p:embed/>
                </p:oleObj>
              </mc:Choice>
              <mc:Fallback>
                <p:oleObj name="Equation" r:id="rId5" imgW="400032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058988"/>
                        <a:ext cx="4000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7" name="Group 9"/>
          <p:cNvGrpSpPr>
            <a:grpSpLocks/>
          </p:cNvGrpSpPr>
          <p:nvPr/>
        </p:nvGrpSpPr>
        <p:grpSpPr bwMode="auto">
          <a:xfrm>
            <a:off x="450850" y="3122613"/>
            <a:ext cx="8342313" cy="939800"/>
            <a:chOff x="288" y="1968"/>
            <a:chExt cx="5255" cy="592"/>
          </a:xfrm>
        </p:grpSpPr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288" y="2081"/>
              <a:ext cx="52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我们想知道这种类型的设备的平均寿命    是否</a:t>
              </a:r>
            </a:p>
          </p:txBody>
        </p:sp>
        <p:graphicFrame>
          <p:nvGraphicFramePr>
            <p:cNvPr id="119819" name="Object 11"/>
            <p:cNvGraphicFramePr>
              <a:graphicFrameLocks noChangeAspect="1"/>
            </p:cNvGraphicFramePr>
            <p:nvPr/>
          </p:nvGraphicFramePr>
          <p:xfrm>
            <a:off x="4792" y="1968"/>
            <a:ext cx="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0" name="Equation" r:id="rId7" imgW="317160" imgH="939600" progId="Equation.3">
                    <p:embed/>
                  </p:oleObj>
                </mc:Choice>
                <mc:Fallback>
                  <p:oleObj name="Equation" r:id="rId7" imgW="317160" imgH="939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968"/>
                          <a:ext cx="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20" name="Group 12"/>
          <p:cNvGrpSpPr>
            <a:grpSpLocks/>
          </p:cNvGrpSpPr>
          <p:nvPr/>
        </p:nvGrpSpPr>
        <p:grpSpPr bwMode="auto">
          <a:xfrm>
            <a:off x="450850" y="3892550"/>
            <a:ext cx="1916113" cy="1041400"/>
            <a:chOff x="288" y="2448"/>
            <a:chExt cx="1207" cy="656"/>
          </a:xfrm>
        </p:grpSpPr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288" y="2556"/>
              <a:ext cx="12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大于     ，</a:t>
              </a:r>
            </a:p>
          </p:txBody>
        </p:sp>
        <p:graphicFrame>
          <p:nvGraphicFramePr>
            <p:cNvPr id="119822" name="Object 14"/>
            <p:cNvGraphicFramePr>
              <a:graphicFrameLocks noChangeAspect="1"/>
            </p:cNvGraphicFramePr>
            <p:nvPr/>
          </p:nvGraphicFramePr>
          <p:xfrm>
            <a:off x="928" y="2448"/>
            <a:ext cx="27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1" name="Equation" r:id="rId9" imgW="431640" imgH="1041120" progId="Equation.3">
                    <p:embed/>
                  </p:oleObj>
                </mc:Choice>
                <mc:Fallback>
                  <p:oleObj name="Equation" r:id="rId9" imgW="431640" imgH="1041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448"/>
                          <a:ext cx="27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2268538" y="4035425"/>
            <a:ext cx="467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即所考虑假设检验问题为</a:t>
            </a:r>
          </a:p>
        </p:txBody>
      </p:sp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2411413" y="4708525"/>
          <a:ext cx="443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Equation" r:id="rId11" imgW="4431960" imgH="1041120" progId="Equation.3">
                  <p:embed/>
                </p:oleObj>
              </mc:Choice>
              <mc:Fallback>
                <p:oleObj name="Equation" r:id="rId11" imgW="4431960" imgH="1041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08525"/>
                        <a:ext cx="4432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468313" y="5805488"/>
            <a:ext cx="8240712" cy="579437"/>
            <a:chOff x="336" y="3516"/>
            <a:chExt cx="5191" cy="365"/>
          </a:xfrm>
        </p:grpSpPr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336" y="3516"/>
              <a:ext cx="51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现抽取   个此类设备进行试验直到设备不能正</a:t>
              </a:r>
            </a:p>
          </p:txBody>
        </p:sp>
        <p:graphicFrame>
          <p:nvGraphicFramePr>
            <p:cNvPr id="119827" name="Object 19"/>
            <p:cNvGraphicFramePr>
              <a:graphicFrameLocks noChangeAspect="1"/>
            </p:cNvGraphicFramePr>
            <p:nvPr/>
          </p:nvGraphicFramePr>
          <p:xfrm>
            <a:off x="1194" y="3632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3" name="Equation" r:id="rId13" imgW="253800" imgH="253800" progId="Equation.3">
                    <p:embed/>
                  </p:oleObj>
                </mc:Choice>
                <mc:Fallback>
                  <p:oleObj name="Equation" r:id="rId13" imgW="253800" imgH="253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632"/>
                          <a:ext cx="16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119815" grpId="0"/>
      <p:bldP spid="1198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457200" y="19050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79413" y="205422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52438" y="1311275"/>
          <a:ext cx="695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Equation" r:id="rId3" imgW="6959520" imgH="444240" progId="Equation.3">
                  <p:embed/>
                </p:oleObj>
              </mc:Choice>
              <mc:Fallback>
                <p:oleObj name="Equation" r:id="rId3" imgW="69595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311275"/>
                        <a:ext cx="695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55613" y="5762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常工作为止，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894013" y="592138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并记录其寿命分别为</a:t>
            </a: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6680200" y="663575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Equation" r:id="rId5" imgW="2108160" imgH="482400" progId="Equation.3">
                  <p:embed/>
                </p:oleObj>
              </mc:Choice>
              <mc:Fallback>
                <p:oleObj name="Equation" r:id="rId5" imgW="21081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663575"/>
                        <a:ext cx="210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066800" y="2125663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样本的联合密度函数为</a:t>
            </a: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1157288" y="2701925"/>
          <a:ext cx="618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Equation" r:id="rId7" imgW="6184800" imgH="939600" progId="Equation.3">
                  <p:embed/>
                </p:oleObj>
              </mc:Choice>
              <mc:Fallback>
                <p:oleObj name="Equation" r:id="rId7" imgW="618480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701925"/>
                        <a:ext cx="618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42" name="Group 10"/>
          <p:cNvGrpSpPr>
            <a:grpSpLocks/>
          </p:cNvGrpSpPr>
          <p:nvPr/>
        </p:nvGrpSpPr>
        <p:grpSpPr bwMode="auto">
          <a:xfrm>
            <a:off x="487363" y="3494088"/>
            <a:ext cx="1628775" cy="939800"/>
            <a:chOff x="326" y="2288"/>
            <a:chExt cx="1026" cy="592"/>
          </a:xfrm>
        </p:grpSpPr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326" y="2347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令</a:t>
              </a:r>
            </a:p>
          </p:txBody>
        </p:sp>
        <p:graphicFrame>
          <p:nvGraphicFramePr>
            <p:cNvPr id="120844" name="Object 12"/>
            <p:cNvGraphicFramePr>
              <a:graphicFrameLocks noChangeAspect="1"/>
            </p:cNvGraphicFramePr>
            <p:nvPr/>
          </p:nvGraphicFramePr>
          <p:xfrm>
            <a:off x="688" y="2288"/>
            <a:ext cx="66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4" name="Equation" r:id="rId9" imgW="1054080" imgH="939600" progId="Equation.3">
                    <p:embed/>
                  </p:oleObj>
                </mc:Choice>
                <mc:Fallback>
                  <p:oleObj name="Equation" r:id="rId9" imgW="1054080" imgH="939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2288"/>
                          <a:ext cx="66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2309813" y="3638550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则假设检验问题变为</a:t>
            </a:r>
          </a:p>
        </p:txBody>
      </p:sp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2268538" y="4357688"/>
          <a:ext cx="469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11" imgW="4698720" imgH="482400" progId="Equation.3">
                  <p:embed/>
                </p:oleObj>
              </mc:Choice>
              <mc:Fallback>
                <p:oleObj name="Equation" r:id="rId11" imgW="469872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57688"/>
                        <a:ext cx="469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47" name="Group 15"/>
          <p:cNvGrpSpPr>
            <a:grpSpLocks/>
          </p:cNvGrpSpPr>
          <p:nvPr/>
        </p:nvGrpSpPr>
        <p:grpSpPr bwMode="auto">
          <a:xfrm>
            <a:off x="539750" y="4972050"/>
            <a:ext cx="3346450" cy="579438"/>
            <a:chOff x="336" y="3120"/>
            <a:chExt cx="2108" cy="365"/>
          </a:xfrm>
        </p:grpSpPr>
        <p:graphicFrame>
          <p:nvGraphicFramePr>
            <p:cNvPr id="120848" name="Object 16"/>
            <p:cNvGraphicFramePr>
              <a:graphicFrameLocks noChangeAspect="1"/>
            </p:cNvGraphicFramePr>
            <p:nvPr/>
          </p:nvGraphicFramePr>
          <p:xfrm>
            <a:off x="336" y="3168"/>
            <a:ext cx="10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6" name="Equation" r:id="rId13" imgW="1587240" imgH="457200" progId="Equation.3">
                    <p:embed/>
                  </p:oleObj>
                </mc:Choice>
                <mc:Fallback>
                  <p:oleObj name="Equation" r:id="rId13" imgW="158724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168"/>
                          <a:ext cx="10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300" y="3120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可改写为</a:t>
              </a:r>
            </a:p>
          </p:txBody>
        </p:sp>
      </p:grpSp>
      <p:graphicFrame>
        <p:nvGraphicFramePr>
          <p:cNvPr id="120850" name="Object 18"/>
          <p:cNvGraphicFramePr>
            <a:graphicFrameLocks noChangeAspect="1"/>
          </p:cNvGraphicFramePr>
          <p:nvPr/>
        </p:nvGraphicFramePr>
        <p:xfrm>
          <a:off x="1403350" y="5516563"/>
          <a:ext cx="642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15" imgW="6426000" imgH="965160" progId="Equation.3">
                  <p:embed/>
                </p:oleObj>
              </mc:Choice>
              <mc:Fallback>
                <p:oleObj name="Equation" r:id="rId15" imgW="6426000" imgH="965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16563"/>
                        <a:ext cx="6426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/>
      <p:bldP spid="120835" grpId="0"/>
      <p:bldP spid="120837" grpId="0"/>
      <p:bldP spid="120838" grpId="0"/>
      <p:bldP spid="120840" grpId="0"/>
      <p:bldP spid="1208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477838" y="461963"/>
            <a:ext cx="5110162" cy="965200"/>
            <a:chOff x="240" y="304"/>
            <a:chExt cx="3219" cy="608"/>
          </a:xfrm>
        </p:grpSpPr>
        <p:sp>
          <p:nvSpPr>
            <p:cNvPr id="121859" name="Text Box 3"/>
            <p:cNvSpPr txBox="1">
              <a:spLocks noChangeArrowheads="1"/>
            </p:cNvSpPr>
            <p:nvPr/>
          </p:nvSpPr>
          <p:spPr bwMode="auto">
            <a:xfrm>
              <a:off x="240" y="37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这样</a:t>
              </a:r>
            </a:p>
          </p:txBody>
        </p:sp>
        <p:graphicFrame>
          <p:nvGraphicFramePr>
            <p:cNvPr id="121860" name="Object 4"/>
            <p:cNvGraphicFramePr>
              <a:graphicFrameLocks noChangeAspect="1"/>
            </p:cNvGraphicFramePr>
            <p:nvPr/>
          </p:nvGraphicFramePr>
          <p:xfrm>
            <a:off x="864" y="304"/>
            <a:ext cx="2595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4" name="Equation" r:id="rId3" imgW="3962160" imgH="965160" progId="Equation.3">
                    <p:embed/>
                  </p:oleObj>
                </mc:Choice>
                <mc:Fallback>
                  <p:oleObj name="Equation" r:id="rId3" imgW="3962160" imgH="965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4"/>
                          <a:ext cx="2595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63550" y="199072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的拒绝域为</a:t>
            </a:r>
          </a:p>
        </p:txBody>
      </p:sp>
      <p:grpSp>
        <p:nvGrpSpPr>
          <p:cNvPr id="121862" name="Group 6"/>
          <p:cNvGrpSpPr>
            <a:grpSpLocks/>
          </p:cNvGrpSpPr>
          <p:nvPr/>
        </p:nvGrpSpPr>
        <p:grpSpPr bwMode="auto">
          <a:xfrm>
            <a:off x="2987675" y="1484313"/>
            <a:ext cx="5967413" cy="579437"/>
            <a:chOff x="1798" y="948"/>
            <a:chExt cx="3759" cy="365"/>
          </a:xfrm>
        </p:grpSpPr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1798" y="948"/>
              <a:ext cx="3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由定理 </a:t>
              </a:r>
              <a:r>
                <a:rPr lang="en-US" altLang="zh-CN"/>
                <a:t>1  </a:t>
              </a:r>
              <a:r>
                <a:rPr lang="zh-CN" altLang="en-US"/>
                <a:t>可知水平为    的</a:t>
              </a:r>
              <a:r>
                <a:rPr lang="en-US" altLang="zh-CN"/>
                <a:t>UMPT</a:t>
              </a:r>
            </a:p>
          </p:txBody>
        </p:sp>
        <p:graphicFrame>
          <p:nvGraphicFramePr>
            <p:cNvPr id="121864" name="Object 8"/>
            <p:cNvGraphicFramePr>
              <a:graphicFrameLocks noChangeAspect="1"/>
            </p:cNvGraphicFramePr>
            <p:nvPr/>
          </p:nvGraphicFramePr>
          <p:xfrm>
            <a:off x="4272" y="105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5" name="Equation" r:id="rId5" imgW="304560" imgH="253800" progId="Equation.3">
                    <p:embed/>
                  </p:oleObj>
                </mc:Choice>
                <mc:Fallback>
                  <p:oleObj name="Equation" r:id="rId5" imgW="304560" imgH="25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5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2987675" y="2420938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6" name="Equation" r:id="rId7" imgW="3085920" imgH="965160" progId="Equation.3">
                  <p:embed/>
                </p:oleObj>
              </mc:Choice>
              <mc:Fallback>
                <p:oleObj name="Equation" r:id="rId7" imgW="308592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5807075" y="701675"/>
          <a:ext cx="3130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7" name="Equation" r:id="rId9" imgW="3009600" imgH="469800" progId="Equation.3">
                  <p:embed/>
                </p:oleObj>
              </mc:Choice>
              <mc:Fallback>
                <p:oleObj name="Equation" r:id="rId9" imgW="300960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701675"/>
                        <a:ext cx="31305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463550" y="1422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单调增函数，</a:t>
            </a:r>
          </a:p>
        </p:txBody>
      </p:sp>
      <p:grpSp>
        <p:nvGrpSpPr>
          <p:cNvPr id="121871" name="Group 15"/>
          <p:cNvGrpSpPr>
            <a:grpSpLocks/>
          </p:cNvGrpSpPr>
          <p:nvPr/>
        </p:nvGrpSpPr>
        <p:grpSpPr bwMode="auto">
          <a:xfrm>
            <a:off x="539750" y="3357563"/>
            <a:ext cx="2120900" cy="579437"/>
            <a:chOff x="422" y="2604"/>
            <a:chExt cx="1336" cy="365"/>
          </a:xfrm>
        </p:grpSpPr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422" y="2604"/>
              <a:ext cx="1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 满足</a:t>
              </a:r>
            </a:p>
          </p:txBody>
        </p:sp>
        <p:graphicFrame>
          <p:nvGraphicFramePr>
            <p:cNvPr id="121873" name="Object 17"/>
            <p:cNvGraphicFramePr>
              <a:graphicFrameLocks noChangeAspect="1"/>
            </p:cNvGraphicFramePr>
            <p:nvPr/>
          </p:nvGraphicFramePr>
          <p:xfrm>
            <a:off x="1008" y="2736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8" name="Equation" r:id="rId11" imgW="215640" imgH="253800" progId="Equation.3">
                    <p:embed/>
                  </p:oleObj>
                </mc:Choice>
                <mc:Fallback>
                  <p:oleObj name="Equation" r:id="rId11" imgW="215640" imgH="253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74" name="Object 18"/>
          <p:cNvGraphicFramePr>
            <a:graphicFrameLocks noChangeAspect="1"/>
          </p:cNvGraphicFramePr>
          <p:nvPr/>
        </p:nvGraphicFramePr>
        <p:xfrm>
          <a:off x="2124075" y="3860800"/>
          <a:ext cx="501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Equation" r:id="rId13" imgW="5016240" imgH="939600" progId="Equation.3">
                  <p:embed/>
                </p:oleObj>
              </mc:Choice>
              <mc:Fallback>
                <p:oleObj name="Equation" r:id="rId13" imgW="5016240" imgH="93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501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75" name="Group 19"/>
          <p:cNvGrpSpPr>
            <a:grpSpLocks/>
          </p:cNvGrpSpPr>
          <p:nvPr/>
        </p:nvGrpSpPr>
        <p:grpSpPr bwMode="auto">
          <a:xfrm>
            <a:off x="377825" y="4941888"/>
            <a:ext cx="5178425" cy="579437"/>
            <a:chOff x="288" y="3360"/>
            <a:chExt cx="3262" cy="365"/>
          </a:xfrm>
        </p:grpSpPr>
        <p:sp>
          <p:nvSpPr>
            <p:cNvPr id="121876" name="Text Box 20"/>
            <p:cNvSpPr txBox="1">
              <a:spLocks noChangeArrowheads="1"/>
            </p:cNvSpPr>
            <p:nvPr/>
          </p:nvSpPr>
          <p:spPr bwMode="auto">
            <a:xfrm>
              <a:off x="288" y="3360"/>
              <a:ext cx="3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因此只要求出         的分布，</a:t>
              </a:r>
            </a:p>
          </p:txBody>
        </p:sp>
        <p:graphicFrame>
          <p:nvGraphicFramePr>
            <p:cNvPr id="121877" name="Object 21"/>
            <p:cNvGraphicFramePr>
              <a:graphicFrameLocks noChangeAspect="1"/>
            </p:cNvGraphicFramePr>
            <p:nvPr/>
          </p:nvGraphicFramePr>
          <p:xfrm>
            <a:off x="1930" y="3444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90" name="Equation" r:id="rId15" imgW="850680" imgH="419040" progId="Equation.3">
                    <p:embed/>
                  </p:oleObj>
                </mc:Choice>
                <mc:Fallback>
                  <p:oleObj name="Equation" r:id="rId15" imgW="850680" imgH="419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444"/>
                          <a:ext cx="5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78" name="Group 22"/>
          <p:cNvGrpSpPr>
            <a:grpSpLocks/>
          </p:cNvGrpSpPr>
          <p:nvPr/>
        </p:nvGrpSpPr>
        <p:grpSpPr bwMode="auto">
          <a:xfrm>
            <a:off x="5311775" y="4941888"/>
            <a:ext cx="3344863" cy="579437"/>
            <a:chOff x="3542" y="3372"/>
            <a:chExt cx="2107" cy="365"/>
          </a:xfrm>
        </p:grpSpPr>
        <p:sp>
          <p:nvSpPr>
            <p:cNvPr id="121879" name="Text Box 23"/>
            <p:cNvSpPr txBox="1">
              <a:spLocks noChangeArrowheads="1"/>
            </p:cNvSpPr>
            <p:nvPr/>
          </p:nvSpPr>
          <p:spPr bwMode="auto">
            <a:xfrm>
              <a:off x="3542" y="3372"/>
              <a:ext cx="21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就可确定常数   ，</a:t>
              </a:r>
            </a:p>
          </p:txBody>
        </p:sp>
        <p:graphicFrame>
          <p:nvGraphicFramePr>
            <p:cNvPr id="121880" name="Object 24"/>
            <p:cNvGraphicFramePr>
              <a:graphicFrameLocks noChangeAspect="1"/>
            </p:cNvGraphicFramePr>
            <p:nvPr/>
          </p:nvGraphicFramePr>
          <p:xfrm>
            <a:off x="5184" y="3504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91" name="Equation" r:id="rId17" imgW="215640" imgH="253800" progId="Equation.3">
                    <p:embed/>
                  </p:oleObj>
                </mc:Choice>
                <mc:Fallback>
                  <p:oleObj name="Equation" r:id="rId17" imgW="215640" imgH="253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504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323850" y="5661025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留作课后习题。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7" grpId="0"/>
      <p:bldP spid="1218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22275" y="473075"/>
            <a:ext cx="795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4</a:t>
            </a: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1566863" y="473075"/>
            <a:ext cx="6918325" cy="579438"/>
            <a:chOff x="970" y="348"/>
            <a:chExt cx="4358" cy="365"/>
          </a:xfrm>
        </p:grpSpPr>
        <p:sp>
          <p:nvSpPr>
            <p:cNvPr id="122884" name="Text Box 4"/>
            <p:cNvSpPr txBox="1">
              <a:spLocks noChangeArrowheads="1"/>
            </p:cNvSpPr>
            <p:nvPr/>
          </p:nvSpPr>
          <p:spPr bwMode="auto">
            <a:xfrm>
              <a:off x="970" y="348"/>
              <a:ext cx="34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           是来自正态总体</a:t>
              </a:r>
            </a:p>
          </p:txBody>
        </p:sp>
        <p:graphicFrame>
          <p:nvGraphicFramePr>
            <p:cNvPr id="122885" name="Object 5"/>
            <p:cNvGraphicFramePr>
              <a:graphicFrameLocks noChangeAspect="1"/>
            </p:cNvGraphicFramePr>
            <p:nvPr/>
          </p:nvGraphicFramePr>
          <p:xfrm>
            <a:off x="1296" y="385"/>
            <a:ext cx="124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3" name="Equation" r:id="rId3" imgW="1981080" imgH="482400" progId="Equation.3">
                    <p:embed/>
                  </p:oleObj>
                </mc:Choice>
                <mc:Fallback>
                  <p:oleObj name="Equation" r:id="rId3" imgW="198108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5"/>
                          <a:ext cx="124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6" name="Object 6"/>
            <p:cNvGraphicFramePr>
              <a:graphicFrameLocks noChangeAspect="1"/>
            </p:cNvGraphicFramePr>
            <p:nvPr/>
          </p:nvGraphicFramePr>
          <p:xfrm>
            <a:off x="4392" y="385"/>
            <a:ext cx="93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4" name="Equation" r:id="rId5" imgW="1485720" imgH="495000" progId="Equation.3">
                    <p:embed/>
                  </p:oleObj>
                </mc:Choice>
                <mc:Fallback>
                  <p:oleObj name="Equation" r:id="rId5" imgW="1485720" imgH="495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85"/>
                          <a:ext cx="93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414338" y="1219200"/>
            <a:ext cx="263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的简单样本，</a:t>
            </a:r>
          </a:p>
        </p:txBody>
      </p: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2898775" y="1292225"/>
            <a:ext cx="3956050" cy="579438"/>
            <a:chOff x="1814" y="828"/>
            <a:chExt cx="2492" cy="365"/>
          </a:xfrm>
        </p:grpSpPr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1814" y="82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   是未知参数。</a:t>
              </a:r>
            </a:p>
          </p:txBody>
        </p:sp>
        <p:graphicFrame>
          <p:nvGraphicFramePr>
            <p:cNvPr id="122890" name="Object 10"/>
            <p:cNvGraphicFramePr>
              <a:graphicFrameLocks noChangeAspect="1"/>
            </p:cNvGraphicFramePr>
            <p:nvPr/>
          </p:nvGraphicFramePr>
          <p:xfrm>
            <a:off x="2448" y="864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5" name="Equation" r:id="rId7" imgW="457200" imgH="419040" progId="Equation.3">
                    <p:embed/>
                  </p:oleObj>
                </mc:Choice>
                <mc:Fallback>
                  <p:oleObj name="Equation" r:id="rId7" imgW="45720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864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6684963" y="1219200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试求检验问</a:t>
            </a: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420688" y="19621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题</a:t>
            </a:r>
          </a:p>
        </p:txBody>
      </p:sp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2076450" y="2062163"/>
          <a:ext cx="516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Equation" r:id="rId9" imgW="5168880" imgH="520560" progId="Equation.3">
                  <p:embed/>
                </p:oleObj>
              </mc:Choice>
              <mc:Fallback>
                <p:oleObj name="Equation" r:id="rId9" imgW="51688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062163"/>
                        <a:ext cx="516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406400" y="2782888"/>
            <a:ext cx="423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的水平为    的</a:t>
            </a:r>
            <a:r>
              <a:rPr lang="en-US" altLang="zh-CN"/>
              <a:t>UMPT</a:t>
            </a:r>
            <a:r>
              <a:rPr lang="zh-CN" altLang="en-US"/>
              <a:t>。</a:t>
            </a:r>
          </a:p>
        </p:txBody>
      </p:sp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2149475" y="2982913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Equation" r:id="rId11" imgW="304560" imgH="253800" progId="Equation.3">
                  <p:embed/>
                </p:oleObj>
              </mc:Choice>
              <mc:Fallback>
                <p:oleObj name="Equation" r:id="rId11" imgW="30456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982913"/>
                        <a:ext cx="30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457200" y="33528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06400" y="35369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解</a:t>
            </a:r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1230313" y="3609975"/>
          <a:ext cx="665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8" name="Equation" r:id="rId13" imgW="6654600" imgH="457200" progId="Equation.3">
                  <p:embed/>
                </p:oleObj>
              </mc:Choice>
              <mc:Fallback>
                <p:oleObj name="Equation" r:id="rId13" imgW="6654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609975"/>
                        <a:ext cx="665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/>
          <p:cNvGraphicFramePr>
            <a:graphicFrameLocks noChangeAspect="1"/>
          </p:cNvGraphicFramePr>
          <p:nvPr/>
        </p:nvGraphicFramePr>
        <p:xfrm>
          <a:off x="2238375" y="4303713"/>
          <a:ext cx="469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9" name="Equation" r:id="rId15" imgW="4698720" imgH="482400" progId="Equation.3">
                  <p:embed/>
                </p:oleObj>
              </mc:Choice>
              <mc:Fallback>
                <p:oleObj name="Equation" r:id="rId15" imgW="469872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03713"/>
                        <a:ext cx="469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500063" y="4797425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样本的联合密度函数为</a:t>
            </a:r>
          </a:p>
        </p:txBody>
      </p:sp>
      <p:graphicFrame>
        <p:nvGraphicFramePr>
          <p:cNvPr id="122901" name="Object 21"/>
          <p:cNvGraphicFramePr>
            <a:graphicFrameLocks noChangeAspect="1"/>
          </p:cNvGraphicFramePr>
          <p:nvPr/>
        </p:nvGraphicFramePr>
        <p:xfrm>
          <a:off x="1403350" y="5373688"/>
          <a:ext cx="6400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0" name="Equation" r:id="rId17" imgW="6400800" imgH="1054080" progId="Equation.3">
                  <p:embed/>
                </p:oleObj>
              </mc:Choice>
              <mc:Fallback>
                <p:oleObj name="Equation" r:id="rId17" imgW="6400800" imgH="1054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6400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7567613" y="4221163"/>
            <a:ext cx="86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(11)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7" grpId="0"/>
      <p:bldP spid="122891" grpId="0"/>
      <p:bldP spid="122892" grpId="0"/>
      <p:bldP spid="122894" grpId="0"/>
      <p:bldP spid="122896" grpId="0" animBg="1"/>
      <p:bldP spid="122897" grpId="0"/>
      <p:bldP spid="122900" grpId="0"/>
      <p:bldP spid="1229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1563688" y="658813"/>
          <a:ext cx="6845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3" imgW="6845040" imgH="1041120" progId="Equation.3">
                  <p:embed/>
                </p:oleObj>
              </mc:Choice>
              <mc:Fallback>
                <p:oleObj name="Equation" r:id="rId3" imgW="6845040" imgH="1041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658813"/>
                        <a:ext cx="6845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50838" y="80327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44475" y="17875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181100" y="1714500"/>
          <a:ext cx="469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Equation" r:id="rId5" imgW="4698720" imgH="965160" progId="Equation.3">
                  <p:embed/>
                </p:oleObj>
              </mc:Choice>
              <mc:Fallback>
                <p:oleObj name="Equation" r:id="rId5" imgW="469872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714500"/>
                        <a:ext cx="469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6089650" y="1930400"/>
          <a:ext cx="2693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Equation" r:id="rId7" imgW="2590560" imgH="469800" progId="Equation.3">
                  <p:embed/>
                </p:oleObj>
              </mc:Choice>
              <mc:Fallback>
                <p:oleObj name="Equation" r:id="rId7" imgW="25905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930400"/>
                        <a:ext cx="2693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09550" y="2722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格单调增函数，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203575" y="2708275"/>
            <a:ext cx="5448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所以有定理</a:t>
            </a:r>
            <a:r>
              <a:rPr lang="en-US" altLang="zh-CN"/>
              <a:t>9.1</a:t>
            </a:r>
            <a:r>
              <a:rPr lang="zh-CN" altLang="en-US"/>
              <a:t>对检验问题</a:t>
            </a:r>
            <a:r>
              <a:rPr lang="en-US" altLang="zh-CN"/>
              <a:t>(11)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50825" y="335756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而言，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512888" y="3357563"/>
            <a:ext cx="2605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UMPT</a:t>
            </a:r>
            <a:r>
              <a:rPr lang="zh-CN" altLang="en-US"/>
              <a:t>存在。</a:t>
            </a:r>
          </a:p>
        </p:txBody>
      </p:sp>
      <p:grpSp>
        <p:nvGrpSpPr>
          <p:cNvPr id="123915" name="Group 11"/>
          <p:cNvGrpSpPr>
            <a:grpSpLocks/>
          </p:cNvGrpSpPr>
          <p:nvPr/>
        </p:nvGrpSpPr>
        <p:grpSpPr bwMode="auto">
          <a:xfrm>
            <a:off x="3851275" y="3357563"/>
            <a:ext cx="5076825" cy="579437"/>
            <a:chOff x="2678" y="2220"/>
            <a:chExt cx="3198" cy="365"/>
          </a:xfrm>
        </p:grpSpPr>
        <p:sp>
          <p:nvSpPr>
            <p:cNvPr id="123916" name="Text Box 12"/>
            <p:cNvSpPr txBox="1">
              <a:spLocks noChangeArrowheads="1"/>
            </p:cNvSpPr>
            <p:nvPr/>
          </p:nvSpPr>
          <p:spPr bwMode="auto">
            <a:xfrm>
              <a:off x="2678" y="2220"/>
              <a:ext cx="31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由于        是连续随机变量，</a:t>
              </a:r>
            </a:p>
          </p:txBody>
        </p:sp>
        <p:graphicFrame>
          <p:nvGraphicFramePr>
            <p:cNvPr id="123917" name="Object 13"/>
            <p:cNvGraphicFramePr>
              <a:graphicFrameLocks noChangeAspect="1"/>
            </p:cNvGraphicFramePr>
            <p:nvPr/>
          </p:nvGraphicFramePr>
          <p:xfrm>
            <a:off x="3256" y="2304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5" name="Equation" r:id="rId9" imgW="850680" imgH="419040" progId="Equation.3">
                    <p:embed/>
                  </p:oleObj>
                </mc:Choice>
                <mc:Fallback>
                  <p:oleObj name="Equation" r:id="rId9" imgW="850680" imgH="419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304"/>
                          <a:ext cx="5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323850" y="4076700"/>
            <a:ext cx="5867400" cy="579438"/>
            <a:chOff x="326" y="2796"/>
            <a:chExt cx="3696" cy="365"/>
          </a:xfrm>
        </p:grpSpPr>
        <p:sp>
          <p:nvSpPr>
            <p:cNvPr id="123919" name="Text Box 15"/>
            <p:cNvSpPr txBox="1">
              <a:spLocks noChangeArrowheads="1"/>
            </p:cNvSpPr>
            <p:nvPr/>
          </p:nvSpPr>
          <p:spPr bwMode="auto">
            <a:xfrm>
              <a:off x="326" y="2796"/>
              <a:ext cx="36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水平为    的</a:t>
              </a:r>
              <a:r>
                <a:rPr lang="en-US" altLang="zh-CN"/>
                <a:t>UMPT</a:t>
              </a:r>
              <a:r>
                <a:rPr lang="zh-CN" altLang="en-US"/>
                <a:t>的检验函数为</a:t>
              </a:r>
            </a:p>
          </p:txBody>
        </p:sp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1200" y="292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6" name="Equation" r:id="rId11" imgW="304560" imgH="253800" progId="Equation.3">
                    <p:embed/>
                  </p:oleObj>
                </mc:Choice>
                <mc:Fallback>
                  <p:oleObj name="Equation" r:id="rId11" imgW="30456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2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2411413" y="4724400"/>
          <a:ext cx="3797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Equation" r:id="rId13" imgW="3797280" imgH="1930320" progId="Equation.3">
                  <p:embed/>
                </p:oleObj>
              </mc:Choice>
              <mc:Fallback>
                <p:oleObj name="Equation" r:id="rId13" imgW="3797280" imgH="1930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37973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08" grpId="0"/>
      <p:bldP spid="123911" grpId="0"/>
      <p:bldP spid="123912" grpId="0"/>
      <p:bldP spid="123913" grpId="0"/>
      <p:bldP spid="1239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00113" y="549275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2</a:t>
            </a:r>
            <a:r>
              <a:rPr lang="zh-CN" altLang="en-US">
                <a:solidFill>
                  <a:srgbClr val="2505E5"/>
                </a:solidFill>
              </a:rPr>
              <a:t>、假设检验的原理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19138" y="1268413"/>
            <a:ext cx="8424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E90701"/>
                </a:solidFill>
                <a:ea typeface="楷体_GB2312" pitchFamily="49" charset="-122"/>
              </a:rPr>
              <a:t>小概率原理：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r>
              <a:rPr lang="zh-CN" altLang="en-US">
                <a:ea typeface="楷体_GB2312" pitchFamily="49" charset="-122"/>
              </a:rPr>
              <a:t>       “小概率事件在一次试验中不可能发生”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19138" y="2565400"/>
            <a:ext cx="795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E90701"/>
                </a:solidFill>
                <a:ea typeface="楷体_GB2312" pitchFamily="49" charset="-122"/>
              </a:rPr>
              <a:t>概率反证法思路：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11188" y="3500438"/>
          <a:ext cx="80914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公式" r:id="rId3" imgW="3174840" imgH="939600" progId="Equation.3">
                  <p:embed/>
                </p:oleObj>
              </mc:Choice>
              <mc:Fallback>
                <p:oleObj name="公式" r:id="rId3" imgW="317484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8091487" cy="2343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autoUpdateAnimBg="0"/>
      <p:bldP spid="102403" grpId="0" build="p" autoUpdateAnimBg="0"/>
      <p:bldP spid="10240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577850" y="582613"/>
            <a:ext cx="4059238" cy="579437"/>
            <a:chOff x="422" y="444"/>
            <a:chExt cx="2557" cy="365"/>
          </a:xfrm>
        </p:grpSpPr>
        <p:sp>
          <p:nvSpPr>
            <p:cNvPr id="124931" name="Text Box 3"/>
            <p:cNvSpPr txBox="1">
              <a:spLocks noChangeArrowheads="1"/>
            </p:cNvSpPr>
            <p:nvPr/>
          </p:nvSpPr>
          <p:spPr bwMode="auto">
            <a:xfrm>
              <a:off x="422" y="444"/>
              <a:ext cx="25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常数由下式确定</a:t>
              </a:r>
            </a:p>
          </p:txBody>
        </p:sp>
        <p:graphicFrame>
          <p:nvGraphicFramePr>
            <p:cNvPr id="124932" name="Object 4"/>
            <p:cNvGraphicFramePr>
              <a:graphicFrameLocks noChangeAspect="1"/>
            </p:cNvGraphicFramePr>
            <p:nvPr/>
          </p:nvGraphicFramePr>
          <p:xfrm>
            <a:off x="1008" y="576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8" name="Equation" r:id="rId3" imgW="215640" imgH="253800" progId="Equation.3">
                    <p:embed/>
                  </p:oleObj>
                </mc:Choice>
                <mc:Fallback>
                  <p:oleObj name="Equation" r:id="rId3" imgW="21564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76"/>
                          <a:ext cx="13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2162175" y="1100138"/>
          <a:ext cx="516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9" name="Equation" r:id="rId5" imgW="5168880" imgH="939600" progId="Equation.3">
                  <p:embed/>
                </p:oleObj>
              </mc:Choice>
              <mc:Fallback>
                <p:oleObj name="Equation" r:id="rId5" imgW="51688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1100138"/>
                        <a:ext cx="5168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4" name="Group 6"/>
          <p:cNvGrpSpPr>
            <a:grpSpLocks/>
          </p:cNvGrpSpPr>
          <p:nvPr/>
        </p:nvGrpSpPr>
        <p:grpSpPr bwMode="auto">
          <a:xfrm>
            <a:off x="577850" y="2200275"/>
            <a:ext cx="4156075" cy="579438"/>
            <a:chOff x="240" y="1308"/>
            <a:chExt cx="2618" cy="365"/>
          </a:xfrm>
        </p:grpSpPr>
        <p:sp>
          <p:nvSpPr>
            <p:cNvPr id="124935" name="Text Box 7"/>
            <p:cNvSpPr txBox="1">
              <a:spLocks noChangeArrowheads="1"/>
            </p:cNvSpPr>
            <p:nvPr/>
          </p:nvSpPr>
          <p:spPr bwMode="auto">
            <a:xfrm>
              <a:off x="240" y="1308"/>
              <a:ext cx="26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又由于当               时，</a:t>
              </a:r>
            </a:p>
          </p:txBody>
        </p:sp>
        <p:graphicFrame>
          <p:nvGraphicFramePr>
            <p:cNvPr id="124936" name="Object 8"/>
            <p:cNvGraphicFramePr>
              <a:graphicFrameLocks noChangeAspect="1"/>
            </p:cNvGraphicFramePr>
            <p:nvPr/>
          </p:nvGraphicFramePr>
          <p:xfrm>
            <a:off x="1344" y="1344"/>
            <a:ext cx="9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0" name="Equation" r:id="rId7" imgW="1434960" imgH="520560" progId="Equation.3">
                    <p:embed/>
                  </p:oleObj>
                </mc:Choice>
                <mc:Fallback>
                  <p:oleObj name="Equation" r:id="rId7" imgW="1434960" imgH="5205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344"/>
                          <a:ext cx="9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37" name="Group 9"/>
          <p:cNvGrpSpPr>
            <a:grpSpLocks/>
          </p:cNvGrpSpPr>
          <p:nvPr/>
        </p:nvGrpSpPr>
        <p:grpSpPr bwMode="auto">
          <a:xfrm>
            <a:off x="4729163" y="2055813"/>
            <a:ext cx="2235200" cy="1041400"/>
            <a:chOff x="2864" y="1216"/>
            <a:chExt cx="1408" cy="656"/>
          </a:xfrm>
        </p:grpSpPr>
        <p:graphicFrame>
          <p:nvGraphicFramePr>
            <p:cNvPr id="124938" name="Object 10"/>
            <p:cNvGraphicFramePr>
              <a:graphicFrameLocks noChangeAspect="1"/>
            </p:cNvGraphicFramePr>
            <p:nvPr/>
          </p:nvGraphicFramePr>
          <p:xfrm>
            <a:off x="2864" y="1216"/>
            <a:ext cx="1408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1" name="Equation" r:id="rId9" imgW="2234880" imgH="1041120" progId="Equation.3">
                    <p:embed/>
                  </p:oleObj>
                </mc:Choice>
                <mc:Fallback>
                  <p:oleObj name="Equation" r:id="rId9" imgW="2234880" imgH="1041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216"/>
                          <a:ext cx="1408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3120" y="1344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～</a:t>
              </a:r>
            </a:p>
          </p:txBody>
        </p:sp>
      </p:grpSp>
      <p:grpSp>
        <p:nvGrpSpPr>
          <p:cNvPr id="124940" name="Group 12"/>
          <p:cNvGrpSpPr>
            <a:grpSpLocks/>
          </p:cNvGrpSpPr>
          <p:nvPr/>
        </p:nvGrpSpPr>
        <p:grpSpPr bwMode="auto">
          <a:xfrm>
            <a:off x="2747963" y="2992438"/>
            <a:ext cx="6396037" cy="1079500"/>
            <a:chOff x="1680" y="1860"/>
            <a:chExt cx="4029" cy="680"/>
          </a:xfrm>
        </p:grpSpPr>
        <p:sp>
          <p:nvSpPr>
            <p:cNvPr id="124941" name="Text Box 13"/>
            <p:cNvSpPr txBox="1">
              <a:spLocks noChangeArrowheads="1"/>
            </p:cNvSpPr>
            <p:nvPr/>
          </p:nvSpPr>
          <p:spPr bwMode="auto">
            <a:xfrm>
              <a:off x="1680" y="1985"/>
              <a:ext cx="40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再由                         相互独立性可得</a:t>
              </a:r>
            </a:p>
          </p:txBody>
        </p:sp>
        <p:graphicFrame>
          <p:nvGraphicFramePr>
            <p:cNvPr id="124942" name="Object 14"/>
            <p:cNvGraphicFramePr>
              <a:graphicFrameLocks noChangeAspect="1"/>
            </p:cNvGraphicFramePr>
            <p:nvPr/>
          </p:nvGraphicFramePr>
          <p:xfrm>
            <a:off x="2312" y="1860"/>
            <a:ext cx="15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2" name="Equation" r:id="rId11" imgW="2425680" imgH="1079280" progId="Equation.3">
                    <p:embed/>
                  </p:oleObj>
                </mc:Choice>
                <mc:Fallback>
                  <p:oleObj name="Equation" r:id="rId11" imgW="2425680" imgH="10792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1860"/>
                          <a:ext cx="1528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7105650" y="22304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</a:p>
        </p:txBody>
      </p:sp>
      <p:grpSp>
        <p:nvGrpSpPr>
          <p:cNvPr id="124944" name="Group 16"/>
          <p:cNvGrpSpPr>
            <a:grpSpLocks/>
          </p:cNvGrpSpPr>
          <p:nvPr/>
        </p:nvGrpSpPr>
        <p:grpSpPr bwMode="auto">
          <a:xfrm>
            <a:off x="625475" y="2992438"/>
            <a:ext cx="2044700" cy="1079500"/>
            <a:chOff x="288" y="1812"/>
            <a:chExt cx="1288" cy="680"/>
          </a:xfrm>
        </p:grpSpPr>
        <p:graphicFrame>
          <p:nvGraphicFramePr>
            <p:cNvPr id="124945" name="Object 17"/>
            <p:cNvGraphicFramePr>
              <a:graphicFrameLocks noChangeAspect="1"/>
            </p:cNvGraphicFramePr>
            <p:nvPr/>
          </p:nvGraphicFramePr>
          <p:xfrm>
            <a:off x="288" y="1812"/>
            <a:ext cx="128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3" name="Equation" r:id="rId13" imgW="2044440" imgH="1079280" progId="Equation.3">
                    <p:embed/>
                  </p:oleObj>
                </mc:Choice>
                <mc:Fallback>
                  <p:oleObj name="Equation" r:id="rId13" imgW="2044440" imgH="10792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12"/>
                          <a:ext cx="1288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592" y="1952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～</a:t>
              </a:r>
            </a:p>
          </p:txBody>
        </p:sp>
      </p:grpSp>
      <p:grpSp>
        <p:nvGrpSpPr>
          <p:cNvPr id="124947" name="Group 19"/>
          <p:cNvGrpSpPr>
            <a:grpSpLocks/>
          </p:cNvGrpSpPr>
          <p:nvPr/>
        </p:nvGrpSpPr>
        <p:grpSpPr bwMode="auto">
          <a:xfrm>
            <a:off x="514350" y="4289425"/>
            <a:ext cx="2921000" cy="1041400"/>
            <a:chOff x="96" y="2748"/>
            <a:chExt cx="1840" cy="656"/>
          </a:xfrm>
        </p:grpSpPr>
        <p:graphicFrame>
          <p:nvGraphicFramePr>
            <p:cNvPr id="124948" name="Object 20"/>
            <p:cNvGraphicFramePr>
              <a:graphicFrameLocks noChangeAspect="1"/>
            </p:cNvGraphicFramePr>
            <p:nvPr/>
          </p:nvGraphicFramePr>
          <p:xfrm>
            <a:off x="96" y="2748"/>
            <a:ext cx="184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4" name="Equation" r:id="rId15" imgW="2920680" imgH="1041120" progId="Equation.3">
                    <p:embed/>
                  </p:oleObj>
                </mc:Choice>
                <mc:Fallback>
                  <p:oleObj name="Equation" r:id="rId15" imgW="2920680" imgH="10411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748"/>
                          <a:ext cx="184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9" name="Rectangle 21"/>
            <p:cNvSpPr>
              <a:spLocks noChangeArrowheads="1"/>
            </p:cNvSpPr>
            <p:nvPr/>
          </p:nvSpPr>
          <p:spPr bwMode="auto">
            <a:xfrm>
              <a:off x="922" y="287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～</a:t>
              </a:r>
            </a:p>
          </p:txBody>
        </p:sp>
      </p:grpSp>
      <p:grpSp>
        <p:nvGrpSpPr>
          <p:cNvPr id="124950" name="Group 22"/>
          <p:cNvGrpSpPr>
            <a:grpSpLocks/>
          </p:cNvGrpSpPr>
          <p:nvPr/>
        </p:nvGrpSpPr>
        <p:grpSpPr bwMode="auto">
          <a:xfrm>
            <a:off x="3581400" y="4284663"/>
            <a:ext cx="5316538" cy="1117600"/>
            <a:chOff x="2256" y="2592"/>
            <a:chExt cx="3349" cy="704"/>
          </a:xfrm>
        </p:grpSpPr>
        <p:sp>
          <p:nvSpPr>
            <p:cNvPr id="124951" name="Text Box 23"/>
            <p:cNvSpPr txBox="1">
              <a:spLocks noChangeArrowheads="1"/>
            </p:cNvSpPr>
            <p:nvPr/>
          </p:nvSpPr>
          <p:spPr bwMode="auto">
            <a:xfrm>
              <a:off x="2256" y="2731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从而</a:t>
              </a:r>
            </a:p>
          </p:txBody>
        </p:sp>
        <p:graphicFrame>
          <p:nvGraphicFramePr>
            <p:cNvPr id="124952" name="Object 24"/>
            <p:cNvGraphicFramePr>
              <a:graphicFrameLocks noChangeAspect="1"/>
            </p:cNvGraphicFramePr>
            <p:nvPr/>
          </p:nvGraphicFramePr>
          <p:xfrm>
            <a:off x="2832" y="2592"/>
            <a:ext cx="244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5" name="Equation" r:id="rId17" imgW="3873240" imgH="1117440" progId="Equation.3">
                    <p:embed/>
                  </p:oleObj>
                </mc:Choice>
                <mc:Fallback>
                  <p:oleObj name="Equation" r:id="rId17" imgW="3873240" imgH="11174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592"/>
                          <a:ext cx="244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3" name="Text Box 25"/>
            <p:cNvSpPr txBox="1">
              <a:spLocks noChangeArrowheads="1"/>
            </p:cNvSpPr>
            <p:nvPr/>
          </p:nvSpPr>
          <p:spPr bwMode="auto">
            <a:xfrm>
              <a:off x="5232" y="2736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可</a:t>
              </a:r>
            </a:p>
          </p:txBody>
        </p:sp>
      </p:grpSp>
      <p:grpSp>
        <p:nvGrpSpPr>
          <p:cNvPr id="124954" name="Group 26"/>
          <p:cNvGrpSpPr>
            <a:grpSpLocks/>
          </p:cNvGrpSpPr>
          <p:nvPr/>
        </p:nvGrpSpPr>
        <p:grpSpPr bwMode="auto">
          <a:xfrm>
            <a:off x="304800" y="5549900"/>
            <a:ext cx="3032125" cy="590550"/>
            <a:chOff x="326" y="3420"/>
            <a:chExt cx="1910" cy="372"/>
          </a:xfrm>
        </p:grpSpPr>
        <p:sp>
          <p:nvSpPr>
            <p:cNvPr id="124955" name="Text Box 27"/>
            <p:cNvSpPr txBox="1">
              <a:spLocks noChangeArrowheads="1"/>
            </p:cNvSpPr>
            <p:nvPr/>
          </p:nvSpPr>
          <p:spPr bwMode="auto">
            <a:xfrm>
              <a:off x="326" y="3420"/>
              <a:ext cx="19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得                    ，</a:t>
              </a:r>
            </a:p>
          </p:txBody>
        </p:sp>
        <p:graphicFrame>
          <p:nvGraphicFramePr>
            <p:cNvPr id="124956" name="Object 28"/>
            <p:cNvGraphicFramePr>
              <a:graphicFrameLocks noChangeAspect="1"/>
            </p:cNvGraphicFramePr>
            <p:nvPr/>
          </p:nvGraphicFramePr>
          <p:xfrm>
            <a:off x="672" y="3464"/>
            <a:ext cx="127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6" name="Equation" r:id="rId19" imgW="2019240" imgH="520560" progId="Equation.3">
                    <p:embed/>
                  </p:oleObj>
                </mc:Choice>
                <mc:Fallback>
                  <p:oleObj name="Equation" r:id="rId19" imgW="2019240" imgH="520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64"/>
                          <a:ext cx="127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57" name="Object 29"/>
          <p:cNvGraphicFramePr>
            <a:graphicFrameLocks noChangeAspect="1"/>
          </p:cNvGraphicFramePr>
          <p:nvPr/>
        </p:nvGraphicFramePr>
        <p:xfrm>
          <a:off x="3124200" y="5589588"/>
          <a:ext cx="571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Equation" r:id="rId21" imgW="5715000" imgH="520560" progId="Equation.3">
                  <p:embed/>
                </p:oleObj>
              </mc:Choice>
              <mc:Fallback>
                <p:oleObj name="Equation" r:id="rId21" imgW="571500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89588"/>
                        <a:ext cx="571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546100" y="534988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Equation" r:id="rId3" imgW="2044440" imgH="431640" progId="Equation.3">
                  <p:embed/>
                </p:oleObj>
              </mc:Choice>
              <mc:Fallback>
                <p:oleObj name="Equation" r:id="rId3" imgW="20444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34988"/>
                        <a:ext cx="204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2884488" y="461963"/>
            <a:ext cx="5792787" cy="579437"/>
            <a:chOff x="1766" y="300"/>
            <a:chExt cx="3649" cy="365"/>
          </a:xfrm>
        </p:grpSpPr>
        <p:sp>
          <p:nvSpPr>
            <p:cNvPr id="125956" name="Text Box 4"/>
            <p:cNvSpPr txBox="1">
              <a:spLocks noChangeArrowheads="1"/>
            </p:cNvSpPr>
            <p:nvPr/>
          </p:nvSpPr>
          <p:spPr bwMode="auto">
            <a:xfrm>
              <a:off x="1766" y="300"/>
              <a:ext cx="3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故所求的检验问题的水平为   的</a:t>
              </a:r>
            </a:p>
          </p:txBody>
        </p:sp>
        <p:graphicFrame>
          <p:nvGraphicFramePr>
            <p:cNvPr id="125957" name="Object 5"/>
            <p:cNvGraphicFramePr>
              <a:graphicFrameLocks noChangeAspect="1"/>
            </p:cNvGraphicFramePr>
            <p:nvPr/>
          </p:nvGraphicFramePr>
          <p:xfrm>
            <a:off x="4944" y="43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62" name="Equation" r:id="rId5" imgW="304560" imgH="253800" progId="Equation.3">
                    <p:embed/>
                  </p:oleObj>
                </mc:Choice>
                <mc:Fallback>
                  <p:oleObj name="Equation" r:id="rId5" imgW="30456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3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08000" y="1052513"/>
            <a:ext cx="3421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UMPT</a:t>
            </a:r>
            <a:r>
              <a:rPr lang="zh-CN" altLang="en-US"/>
              <a:t>的拒绝域为</a:t>
            </a:r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1835150" y="1700213"/>
          <a:ext cx="453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Equation" r:id="rId7" imgW="4533840" imgH="965160" progId="Equation.3">
                  <p:embed/>
                </p:oleObj>
              </mc:Choice>
              <mc:Fallback>
                <p:oleObj name="Equation" r:id="rId7" imgW="453384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4533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457200" y="27432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11175" y="536575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505E5"/>
                </a:solidFill>
              </a:rPr>
              <a:t>（</a:t>
            </a:r>
            <a:r>
              <a:rPr lang="en-US" altLang="zh-CN">
                <a:solidFill>
                  <a:srgbClr val="2505E5"/>
                </a:solidFill>
              </a:rPr>
              <a:t>2</a:t>
            </a:r>
            <a:r>
              <a:rPr lang="zh-CN" altLang="en-US">
                <a:solidFill>
                  <a:srgbClr val="2505E5"/>
                </a:solidFill>
              </a:rPr>
              <a:t>）双边假设检验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403350" y="1196975"/>
            <a:ext cx="548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这里仅讨论如下假设检验问题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120775" y="1987550"/>
          <a:ext cx="615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Equation" r:id="rId3" imgW="6159240" imgH="482400" progId="Equation.3">
                  <p:embed/>
                </p:oleObj>
              </mc:Choice>
              <mc:Fallback>
                <p:oleObj name="Equation" r:id="rId3" imgW="61592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987550"/>
                        <a:ext cx="615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60363" y="2593975"/>
            <a:ext cx="5053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</a:t>
            </a:r>
            <a:r>
              <a:rPr lang="en-US" altLang="zh-CN"/>
              <a:t>UMPT</a:t>
            </a:r>
            <a:r>
              <a:rPr lang="zh-CN" altLang="en-US"/>
              <a:t>的存在性及求法，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141913" y="2593975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至于另两类双边假设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95288" y="3213100"/>
            <a:ext cx="467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检验问题留在后面讨论。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95288" y="3933825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定理</a:t>
            </a:r>
            <a:r>
              <a:rPr lang="en-US" altLang="zh-CN">
                <a:solidFill>
                  <a:srgbClr val="E90701"/>
                </a:solidFill>
              </a:rPr>
              <a:t>2</a:t>
            </a: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1951038" y="4062413"/>
          <a:ext cx="695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4" name="Equation" r:id="rId5" imgW="6959520" imgH="495000" progId="Equation.3">
                  <p:embed/>
                </p:oleObj>
              </mc:Choice>
              <mc:Fallback>
                <p:oleObj name="Equation" r:id="rId5" imgW="695952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062413"/>
                        <a:ext cx="695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1692275" y="5300663"/>
          <a:ext cx="575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Equation" r:id="rId7" imgW="5752800" imgH="431640" progId="Equation.3">
                  <p:embed/>
                </p:oleObj>
              </mc:Choice>
              <mc:Fallback>
                <p:oleObj name="Equation" r:id="rId7" imgW="57528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575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636588" y="4638675"/>
            <a:ext cx="6127750" cy="579438"/>
            <a:chOff x="374" y="876"/>
            <a:chExt cx="3860" cy="365"/>
          </a:xfrm>
        </p:grpSpPr>
        <p:sp>
          <p:nvSpPr>
            <p:cNvPr id="126988" name="Text Box 12"/>
            <p:cNvSpPr txBox="1">
              <a:spLocks noChangeArrowheads="1"/>
            </p:cNvSpPr>
            <p:nvPr/>
          </p:nvSpPr>
          <p:spPr bwMode="auto">
            <a:xfrm>
              <a:off x="374" y="876"/>
              <a:ext cx="38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率</a:t>
              </a:r>
              <a:r>
                <a:rPr lang="en-US" altLang="zh-CN"/>
                <a:t>)             </a:t>
              </a:r>
              <a:r>
                <a:rPr lang="zh-CN" altLang="en-US"/>
                <a:t>是单参数的并可表示为</a:t>
              </a:r>
            </a:p>
          </p:txBody>
        </p:sp>
        <p:graphicFrame>
          <p:nvGraphicFramePr>
            <p:cNvPr id="126989" name="Object 13"/>
            <p:cNvGraphicFramePr>
              <a:graphicFrameLocks noChangeAspect="1"/>
            </p:cNvGraphicFramePr>
            <p:nvPr/>
          </p:nvGraphicFramePr>
          <p:xfrm>
            <a:off x="816" y="960"/>
            <a:ext cx="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6" name="Equation" r:id="rId9" imgW="1218960" imgH="431640" progId="Equation.3">
                    <p:embed/>
                  </p:oleObj>
                </mc:Choice>
                <mc:Fallback>
                  <p:oleObj name="Equation" r:id="rId9" imgW="1218960" imgH="431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60"/>
                          <a:ext cx="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493713" y="5949950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Equation" r:id="rId11" imgW="3263760" imgH="431640" progId="Equation.3">
                  <p:embed/>
                </p:oleObj>
              </mc:Choice>
              <mc:Fallback>
                <p:oleObj name="Equation" r:id="rId11" imgW="326376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5949950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4140200" y="5949950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Equation" r:id="rId13" imgW="4647960" imgH="469800" progId="Equation.3">
                  <p:embed/>
                </p:oleObj>
              </mc:Choice>
              <mc:Fallback>
                <p:oleObj name="Equation" r:id="rId13" imgW="46479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49950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7777163" y="1843088"/>
            <a:ext cx="86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(12)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/>
      <p:bldP spid="126981" grpId="0"/>
      <p:bldP spid="126982" grpId="0"/>
      <p:bldP spid="126983" grpId="0"/>
      <p:bldP spid="126984" grpId="0"/>
      <p:bldP spid="12699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98450" y="4699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函数，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574800" y="469900"/>
            <a:ext cx="4532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则对双边检验问题</a:t>
            </a:r>
            <a:r>
              <a:rPr lang="en-US" altLang="zh-CN"/>
              <a:t>(12)</a:t>
            </a:r>
            <a:r>
              <a:rPr lang="zh-CN" altLang="en-US"/>
              <a:t>，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350838" y="1306513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3" imgW="1726920" imgH="419040" progId="Equation.3">
                  <p:embed/>
                </p:oleObj>
              </mc:Choice>
              <mc:Fallback>
                <p:oleObj name="Equation" r:id="rId3" imgW="17269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306513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05" name="Group 5"/>
          <p:cNvGrpSpPr>
            <a:grpSpLocks/>
          </p:cNvGrpSpPr>
          <p:nvPr/>
        </p:nvGrpSpPr>
        <p:grpSpPr bwMode="auto">
          <a:xfrm>
            <a:off x="5822950" y="484188"/>
            <a:ext cx="2514600" cy="579437"/>
            <a:chOff x="3696" y="355"/>
            <a:chExt cx="1584" cy="365"/>
          </a:xfrm>
        </p:grpSpPr>
        <p:sp>
          <p:nvSpPr>
            <p:cNvPr id="128006" name="Text Box 6"/>
            <p:cNvSpPr txBox="1">
              <a:spLocks noChangeArrowheads="1"/>
            </p:cNvSpPr>
            <p:nvPr/>
          </p:nvSpPr>
          <p:spPr bwMode="auto">
            <a:xfrm>
              <a:off x="3696" y="355"/>
              <a:ext cx="1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存在水平为</a:t>
              </a:r>
            </a:p>
          </p:txBody>
        </p:sp>
        <p:graphicFrame>
          <p:nvGraphicFramePr>
            <p:cNvPr id="128007" name="Object 7"/>
            <p:cNvGraphicFramePr>
              <a:graphicFrameLocks noChangeAspect="1"/>
            </p:cNvGraphicFramePr>
            <p:nvPr/>
          </p:nvGraphicFramePr>
          <p:xfrm>
            <a:off x="5088" y="48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6" name="Equation" r:id="rId5" imgW="304560" imgH="253800" progId="Equation.3">
                    <p:embed/>
                  </p:oleObj>
                </mc:Choice>
                <mc:Fallback>
                  <p:oleObj name="Equation" r:id="rId5" imgW="304560" imgH="253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48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2006600" y="1260475"/>
            <a:ext cx="1892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</a:t>
            </a:r>
            <a:r>
              <a:rPr lang="en-US" altLang="zh-CN"/>
              <a:t>UMPT,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4054475" y="12604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其检验函数为</a:t>
            </a:r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1619250" y="1989138"/>
          <a:ext cx="5880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7" name="Equation" r:id="rId7" imgW="5879880" imgH="1726920" progId="Equation.3">
                  <p:embed/>
                </p:oleObj>
              </mc:Choice>
              <mc:Fallback>
                <p:oleObj name="Equation" r:id="rId7" imgW="5879880" imgH="1726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5880100" cy="1727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1" name="Group 11"/>
          <p:cNvGrpSpPr>
            <a:grpSpLocks/>
          </p:cNvGrpSpPr>
          <p:nvPr/>
        </p:nvGrpSpPr>
        <p:grpSpPr bwMode="auto">
          <a:xfrm>
            <a:off x="395288" y="4005263"/>
            <a:ext cx="6805612" cy="582612"/>
            <a:chOff x="192" y="2561"/>
            <a:chExt cx="4287" cy="367"/>
          </a:xfrm>
        </p:grpSpPr>
        <p:sp>
          <p:nvSpPr>
            <p:cNvPr id="128012" name="Text Box 12"/>
            <p:cNvSpPr txBox="1">
              <a:spLocks noChangeArrowheads="1"/>
            </p:cNvSpPr>
            <p:nvPr/>
          </p:nvSpPr>
          <p:spPr bwMode="auto">
            <a:xfrm>
              <a:off x="192" y="2561"/>
              <a:ext cx="4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其中四个常数                     由下式确定</a:t>
              </a:r>
            </a:p>
          </p:txBody>
        </p:sp>
        <p:graphicFrame>
          <p:nvGraphicFramePr>
            <p:cNvPr id="128013" name="Object 13"/>
            <p:cNvGraphicFramePr>
              <a:graphicFrameLocks noChangeAspect="1"/>
            </p:cNvGraphicFramePr>
            <p:nvPr/>
          </p:nvGraphicFramePr>
          <p:xfrm>
            <a:off x="1848" y="2624"/>
            <a:ext cx="1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18" name="Equation" r:id="rId9" imgW="2019240" imgH="482400" progId="Equation.3">
                    <p:embed/>
                  </p:oleObj>
                </mc:Choice>
                <mc:Fallback>
                  <p:oleObj name="Equation" r:id="rId9" imgW="2019240" imgH="482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624"/>
                          <a:ext cx="1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2195513" y="4724400"/>
          <a:ext cx="474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Equation" r:id="rId11" imgW="4749480" imgH="571320" progId="Equation.3">
                  <p:embed/>
                </p:oleObj>
              </mc:Choice>
              <mc:Fallback>
                <p:oleObj name="Equation" r:id="rId11" imgW="474948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24400"/>
                        <a:ext cx="47498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/>
      <p:bldP spid="128008" grpId="0"/>
      <p:bldP spid="12800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 bwMode="auto">
          <a:xfrm>
            <a:off x="755650" y="404813"/>
            <a:ext cx="80645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>
                <a:solidFill>
                  <a:srgbClr val="2505E5"/>
                </a:solidFill>
              </a:rPr>
              <a:t>4</a:t>
            </a:r>
            <a:r>
              <a:rPr lang="zh-CN" altLang="en-US" sz="3200">
                <a:solidFill>
                  <a:srgbClr val="2505E5"/>
                </a:solidFill>
              </a:rPr>
              <a:t>、一致最优势无偏检验（</a:t>
            </a:r>
            <a:r>
              <a:rPr lang="en-US" altLang="zh-CN" sz="3200">
                <a:solidFill>
                  <a:srgbClr val="2505E5"/>
                </a:solidFill>
              </a:rPr>
              <a:t>UMPUT)</a:t>
            </a:r>
            <a:r>
              <a:rPr lang="en-US" altLang="zh-CN" sz="4800" b="0"/>
              <a:t>   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935038" y="1828800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对另外两类双边假设检验问题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258888" y="2636838"/>
          <a:ext cx="473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3" imgW="4584600" imgH="482400" progId="Equation.3">
                  <p:embed/>
                </p:oleObj>
              </mc:Choice>
              <mc:Fallback>
                <p:oleObj name="Equation" r:id="rId3" imgW="45846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473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1182688" y="3278188"/>
          <a:ext cx="615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Equation" r:id="rId5" imgW="6159240" imgH="482400" progId="Equation.3">
                  <p:embed/>
                </p:oleObj>
              </mc:Choice>
              <mc:Fallback>
                <p:oleObj name="Equation" r:id="rId5" imgW="61592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278188"/>
                        <a:ext cx="615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09575" y="3897313"/>
            <a:ext cx="8475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即使样本的联合密度函数</a:t>
            </a:r>
            <a:r>
              <a:rPr lang="en-US" altLang="zh-CN"/>
              <a:t>(</a:t>
            </a:r>
            <a:r>
              <a:rPr lang="zh-CN" altLang="en-US"/>
              <a:t>或分布率</a:t>
            </a:r>
            <a:r>
              <a:rPr lang="en-US" altLang="zh-CN"/>
              <a:t>)(</a:t>
            </a:r>
            <a:r>
              <a:rPr lang="zh-CN" altLang="en-US"/>
              <a:t>单参数</a:t>
            </a:r>
            <a:r>
              <a:rPr lang="en-US" altLang="zh-CN"/>
              <a:t>)</a:t>
            </a:r>
            <a:r>
              <a:rPr lang="zh-CN" altLang="en-US"/>
              <a:t>具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5288" y="4545013"/>
            <a:ext cx="548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有定理</a:t>
            </a:r>
            <a:r>
              <a:rPr lang="en-US" altLang="zh-CN"/>
              <a:t>1</a:t>
            </a:r>
            <a:r>
              <a:rPr lang="zh-CN" altLang="en-US"/>
              <a:t>和定理</a:t>
            </a:r>
            <a:r>
              <a:rPr lang="en-US" altLang="zh-CN"/>
              <a:t>2</a:t>
            </a:r>
            <a:r>
              <a:rPr lang="zh-CN" altLang="en-US"/>
              <a:t>中的表达式，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7092950" y="451961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关于这两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395288" y="5218113"/>
            <a:ext cx="5868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类检验问题的</a:t>
            </a:r>
            <a:r>
              <a:rPr lang="en-US" altLang="zh-CN"/>
              <a:t>UMPT</a:t>
            </a:r>
            <a:r>
              <a:rPr lang="zh-CN" altLang="en-US"/>
              <a:t>也不存在。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6011863" y="5184775"/>
            <a:ext cx="242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实际上例</a:t>
            </a:r>
            <a:r>
              <a:rPr lang="en-US" altLang="zh-CN"/>
              <a:t>2</a:t>
            </a:r>
            <a:r>
              <a:rPr lang="zh-CN" altLang="en-US"/>
              <a:t>早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68313" y="5734050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已说明了这一事实。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7488238" y="2506663"/>
            <a:ext cx="86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(13)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7539038" y="3205163"/>
            <a:ext cx="86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(14)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/>
      <p:bldP spid="129031" grpId="0"/>
      <p:bldP spid="129032" grpId="0"/>
      <p:bldP spid="129033" grpId="0"/>
      <p:bldP spid="129034" grpId="0"/>
      <p:bldP spid="129035" grpId="0"/>
      <p:bldP spid="129036" grpId="0"/>
      <p:bldP spid="129037" grpId="0"/>
      <p:bldP spid="1290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042988" y="549275"/>
            <a:ext cx="7500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既然对上述两类检验问题不存在</a:t>
            </a:r>
            <a:r>
              <a:rPr lang="en-US" altLang="zh-CN"/>
              <a:t>UMPT</a:t>
            </a:r>
            <a:r>
              <a:rPr lang="zh-CN" altLang="en-US"/>
              <a:t>，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61963" y="1195388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如何处理呢？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878138" y="119538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与估计问题一样，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6045200" y="1171575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自然是对检验提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406400" y="1890713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出某种合适的要求，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4041775" y="189071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然后在满足这种特定要求的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28600" y="2565400"/>
            <a:ext cx="630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较小的检验类中寻找最优的检验，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6324600" y="25908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其中一种简单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28600" y="33020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的要求就是所谓的无偏性。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249238" y="4143375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定义</a:t>
            </a:r>
            <a:r>
              <a:rPr lang="en-US" altLang="zh-CN">
                <a:solidFill>
                  <a:srgbClr val="E90701"/>
                </a:solidFill>
              </a:rPr>
              <a:t>2</a:t>
            </a:r>
          </a:p>
        </p:txBody>
      </p:sp>
      <p:grpSp>
        <p:nvGrpSpPr>
          <p:cNvPr id="130061" name="Group 13"/>
          <p:cNvGrpSpPr>
            <a:grpSpLocks/>
          </p:cNvGrpSpPr>
          <p:nvPr/>
        </p:nvGrpSpPr>
        <p:grpSpPr bwMode="auto">
          <a:xfrm>
            <a:off x="1828800" y="4138613"/>
            <a:ext cx="4362450" cy="579437"/>
            <a:chOff x="1152" y="2604"/>
            <a:chExt cx="2748" cy="365"/>
          </a:xfrm>
        </p:grpSpPr>
        <p:sp>
          <p:nvSpPr>
            <p:cNvPr id="130062" name="Text Box 14"/>
            <p:cNvSpPr txBox="1">
              <a:spLocks noChangeArrowheads="1"/>
            </p:cNvSpPr>
            <p:nvPr/>
          </p:nvSpPr>
          <p:spPr bwMode="auto">
            <a:xfrm>
              <a:off x="1152" y="2604"/>
              <a:ext cx="2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是假设检验问题</a:t>
              </a:r>
            </a:p>
          </p:txBody>
        </p:sp>
        <p:graphicFrame>
          <p:nvGraphicFramePr>
            <p:cNvPr id="130063" name="Object 15"/>
            <p:cNvGraphicFramePr>
              <a:graphicFrameLocks noChangeAspect="1"/>
            </p:cNvGraphicFramePr>
            <p:nvPr/>
          </p:nvGraphicFramePr>
          <p:xfrm>
            <a:off x="1488" y="266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9" name="Equation" r:id="rId3" imgW="838080" imgH="419040" progId="Equation.3">
                    <p:embed/>
                  </p:oleObj>
                </mc:Choice>
                <mc:Fallback>
                  <p:oleObj name="Equation" r:id="rId3" imgW="838080" imgH="419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6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64" name="Object 16"/>
          <p:cNvGraphicFramePr>
            <a:graphicFrameLocks noChangeAspect="1"/>
          </p:cNvGraphicFramePr>
          <p:nvPr/>
        </p:nvGraphicFramePr>
        <p:xfrm>
          <a:off x="2211388" y="4941888"/>
          <a:ext cx="4710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Equation" r:id="rId5" imgW="4559040" imgH="482400" progId="Equation.3">
                  <p:embed/>
                </p:oleObj>
              </mc:Choice>
              <mc:Fallback>
                <p:oleObj name="Equation" r:id="rId5" imgW="455904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941888"/>
                        <a:ext cx="4710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282575" y="5497513"/>
            <a:ext cx="264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的检验函数，</a:t>
            </a:r>
          </a:p>
        </p:txBody>
      </p:sp>
      <p:grpSp>
        <p:nvGrpSpPr>
          <p:cNvPr id="130066" name="Group 18"/>
          <p:cNvGrpSpPr>
            <a:grpSpLocks/>
          </p:cNvGrpSpPr>
          <p:nvPr/>
        </p:nvGrpSpPr>
        <p:grpSpPr bwMode="auto">
          <a:xfrm>
            <a:off x="2819400" y="5516563"/>
            <a:ext cx="5895975" cy="579437"/>
            <a:chOff x="1776" y="3372"/>
            <a:chExt cx="3714" cy="365"/>
          </a:xfrm>
        </p:grpSpPr>
        <p:sp>
          <p:nvSpPr>
            <p:cNvPr id="130067" name="Text Box 19"/>
            <p:cNvSpPr txBox="1">
              <a:spLocks noChangeArrowheads="1"/>
            </p:cNvSpPr>
            <p:nvPr/>
          </p:nvSpPr>
          <p:spPr bwMode="auto">
            <a:xfrm>
              <a:off x="1776" y="3372"/>
              <a:ext cx="37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若其功效函数                            满</a:t>
              </a:r>
            </a:p>
          </p:txBody>
        </p:sp>
        <p:graphicFrame>
          <p:nvGraphicFramePr>
            <p:cNvPr id="130068" name="Object 20"/>
            <p:cNvGraphicFramePr>
              <a:graphicFrameLocks noChangeAspect="1"/>
            </p:cNvGraphicFramePr>
            <p:nvPr/>
          </p:nvGraphicFramePr>
          <p:xfrm>
            <a:off x="3392" y="3408"/>
            <a:ext cx="17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1" name="Equation" r:id="rId7" imgW="2768400" imgH="482400" progId="Equation.3">
                    <p:embed/>
                  </p:oleObj>
                </mc:Choice>
                <mc:Fallback>
                  <p:oleObj name="Equation" r:id="rId7" imgW="2768400" imgH="482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3408"/>
                          <a:ext cx="174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2" grpId="0"/>
      <p:bldP spid="130053" grpId="0"/>
      <p:bldP spid="130054" grpId="0"/>
      <p:bldP spid="130055" grpId="0"/>
      <p:bldP spid="130056" grpId="0"/>
      <p:bldP spid="130057" grpId="0"/>
      <p:bldP spid="130058" grpId="0"/>
      <p:bldP spid="130059" grpId="0"/>
      <p:bldP spid="130060" grpId="0"/>
      <p:bldP spid="13006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28625" y="46831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足条件</a:t>
            </a: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2282825" y="1136650"/>
          <a:ext cx="4470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Equation" r:id="rId3" imgW="4470120" imgH="1117440" progId="Equation.3">
                  <p:embed/>
                </p:oleObj>
              </mc:Choice>
              <mc:Fallback>
                <p:oleObj name="Equation" r:id="rId3" imgW="4470120" imgH="1117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136650"/>
                        <a:ext cx="4470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76" name="Group 4"/>
          <p:cNvGrpSpPr>
            <a:grpSpLocks/>
          </p:cNvGrpSpPr>
          <p:nvPr/>
        </p:nvGrpSpPr>
        <p:grpSpPr bwMode="auto">
          <a:xfrm>
            <a:off x="482600" y="2468563"/>
            <a:ext cx="6488113" cy="971550"/>
            <a:chOff x="422" y="1548"/>
            <a:chExt cx="4087" cy="612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422" y="1548"/>
              <a:ext cx="3968" cy="365"/>
              <a:chOff x="422" y="1548"/>
              <a:chExt cx="3968" cy="365"/>
            </a:xfrm>
          </p:grpSpPr>
          <p:sp>
            <p:nvSpPr>
              <p:cNvPr id="131078" name="Text Box 6"/>
              <p:cNvSpPr txBox="1">
                <a:spLocks noChangeArrowheads="1"/>
              </p:cNvSpPr>
              <p:nvPr/>
            </p:nvSpPr>
            <p:spPr bwMode="auto">
              <a:xfrm>
                <a:off x="422" y="1548"/>
                <a:ext cx="39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则称        为水平为    的</a:t>
                </a:r>
                <a:r>
                  <a:rPr lang="zh-CN" altLang="en-US">
                    <a:solidFill>
                      <a:srgbClr val="E90701"/>
                    </a:solidFill>
                  </a:rPr>
                  <a:t>无偏检验。</a:t>
                </a:r>
              </a:p>
            </p:txBody>
          </p:sp>
          <p:graphicFrame>
            <p:nvGraphicFramePr>
              <p:cNvPr id="131079" name="Object 7"/>
              <p:cNvGraphicFramePr>
                <a:graphicFrameLocks noChangeAspect="1"/>
              </p:cNvGraphicFramePr>
              <p:nvPr/>
            </p:nvGraphicFramePr>
            <p:xfrm>
              <a:off x="1008" y="1632"/>
              <a:ext cx="52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96" name="Equation" r:id="rId5" imgW="838080" imgH="419040" progId="Equation.3">
                      <p:embed/>
                    </p:oleObj>
                  </mc:Choice>
                  <mc:Fallback>
                    <p:oleObj name="Equation" r:id="rId5" imgW="838080" imgH="419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632"/>
                            <a:ext cx="52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80" name="Object 8"/>
              <p:cNvGraphicFramePr>
                <a:graphicFrameLocks noChangeAspect="1"/>
              </p:cNvGraphicFramePr>
              <p:nvPr/>
            </p:nvGraphicFramePr>
            <p:xfrm>
              <a:off x="2592" y="1680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97" name="Equation" r:id="rId7" imgW="304560" imgH="253800" progId="Equation.3">
                      <p:embed/>
                    </p:oleObj>
                  </mc:Choice>
                  <mc:Fallback>
                    <p:oleObj name="Equation" r:id="rId7" imgW="304560" imgH="2538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680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2880" y="1833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(Unbiased Test)</a:t>
              </a:r>
            </a:p>
          </p:txBody>
        </p:sp>
      </p:grp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95288" y="342900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显然，</a:t>
            </a:r>
          </a:p>
        </p:txBody>
      </p:sp>
      <p:grpSp>
        <p:nvGrpSpPr>
          <p:cNvPr id="131083" name="Group 11"/>
          <p:cNvGrpSpPr>
            <a:grpSpLocks/>
          </p:cNvGrpSpPr>
          <p:nvPr/>
        </p:nvGrpSpPr>
        <p:grpSpPr bwMode="auto">
          <a:xfrm>
            <a:off x="1614488" y="3430588"/>
            <a:ext cx="6581775" cy="579437"/>
            <a:chOff x="1008" y="2160"/>
            <a:chExt cx="4146" cy="365"/>
          </a:xfrm>
        </p:grpSpPr>
        <p:sp>
          <p:nvSpPr>
            <p:cNvPr id="131084" name="Text Box 12"/>
            <p:cNvSpPr txBox="1">
              <a:spLocks noChangeArrowheads="1"/>
            </p:cNvSpPr>
            <p:nvPr/>
          </p:nvSpPr>
          <p:spPr bwMode="auto">
            <a:xfrm>
              <a:off x="1008" y="2160"/>
              <a:ext cx="41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水平为   的</a:t>
              </a:r>
              <a:r>
                <a:rPr lang="en-US" altLang="zh-CN"/>
                <a:t>UMPT</a:t>
              </a:r>
              <a:r>
                <a:rPr lang="zh-CN" altLang="en-US"/>
                <a:t>一定是无偏检验。</a:t>
              </a:r>
            </a:p>
          </p:txBody>
        </p:sp>
        <p:graphicFrame>
          <p:nvGraphicFramePr>
            <p:cNvPr id="131085" name="Object 13"/>
            <p:cNvGraphicFramePr>
              <a:graphicFrameLocks noChangeAspect="1"/>
            </p:cNvGraphicFramePr>
            <p:nvPr/>
          </p:nvGraphicFramePr>
          <p:xfrm>
            <a:off x="1824" y="228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98" name="Equation" r:id="rId9" imgW="304560" imgH="253800" progId="Equation.3">
                    <p:embed/>
                  </p:oleObj>
                </mc:Choice>
                <mc:Fallback>
                  <p:oleObj name="Equation" r:id="rId9" imgW="30456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8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374650" y="415131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定义</a:t>
            </a:r>
            <a:r>
              <a:rPr lang="en-US" altLang="zh-CN">
                <a:solidFill>
                  <a:srgbClr val="E90701"/>
                </a:solidFill>
              </a:rPr>
              <a:t>3</a:t>
            </a:r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2190750" y="4908550"/>
          <a:ext cx="4710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Equation" r:id="rId10" imgW="4559040" imgH="482400" progId="Equation.3">
                  <p:embed/>
                </p:oleObj>
              </mc:Choice>
              <mc:Fallback>
                <p:oleObj name="Equation" r:id="rId10" imgW="455904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908550"/>
                        <a:ext cx="4710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1958975" y="4116388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在检验问题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0038" y="54832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中，</a:t>
            </a:r>
          </a:p>
        </p:txBody>
      </p:sp>
      <p:grpSp>
        <p:nvGrpSpPr>
          <p:cNvPr id="131090" name="Group 18"/>
          <p:cNvGrpSpPr>
            <a:grpSpLocks/>
          </p:cNvGrpSpPr>
          <p:nvPr/>
        </p:nvGrpSpPr>
        <p:grpSpPr bwMode="auto">
          <a:xfrm>
            <a:off x="1042988" y="5483225"/>
            <a:ext cx="7115175" cy="579438"/>
            <a:chOff x="768" y="3281"/>
            <a:chExt cx="4482" cy="365"/>
          </a:xfrm>
        </p:grpSpPr>
        <p:sp>
          <p:nvSpPr>
            <p:cNvPr id="131091" name="Text Box 19"/>
            <p:cNvSpPr txBox="1">
              <a:spLocks noChangeArrowheads="1"/>
            </p:cNvSpPr>
            <p:nvPr/>
          </p:nvSpPr>
          <p:spPr bwMode="auto">
            <a:xfrm>
              <a:off x="768" y="3281"/>
              <a:ext cx="44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若存在一个水平为   的无偏检验         ，</a:t>
              </a:r>
            </a:p>
          </p:txBody>
        </p:sp>
        <p:graphicFrame>
          <p:nvGraphicFramePr>
            <p:cNvPr id="131092" name="Object 20"/>
            <p:cNvGraphicFramePr>
              <a:graphicFrameLocks noChangeAspect="1"/>
            </p:cNvGraphicFramePr>
            <p:nvPr/>
          </p:nvGraphicFramePr>
          <p:xfrm>
            <a:off x="2928" y="3408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0" name="Equation" r:id="rId12" imgW="304560" imgH="253800" progId="Equation.3">
                    <p:embed/>
                  </p:oleObj>
                </mc:Choice>
                <mc:Fallback>
                  <p:oleObj name="Equation" r:id="rId12" imgW="30456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408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3" name="Object 21"/>
            <p:cNvGraphicFramePr>
              <a:graphicFrameLocks noChangeAspect="1"/>
            </p:cNvGraphicFramePr>
            <p:nvPr/>
          </p:nvGraphicFramePr>
          <p:xfrm>
            <a:off x="4368" y="3312"/>
            <a:ext cx="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1" name="Equation" r:id="rId13" imgW="977760" imgH="495000" progId="Equation.3">
                    <p:embed/>
                  </p:oleObj>
                </mc:Choice>
                <mc:Fallback>
                  <p:oleObj name="Equation" r:id="rId13" imgW="977760" imgH="495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312"/>
                          <a:ext cx="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7956550" y="54451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使得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82" grpId="0"/>
      <p:bldP spid="131086" grpId="0"/>
      <p:bldP spid="131088" grpId="0"/>
      <p:bldP spid="131089" grpId="0"/>
      <p:bldP spid="13109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52388" y="385763"/>
            <a:ext cx="6400800" cy="579437"/>
            <a:chOff x="288" y="300"/>
            <a:chExt cx="4032" cy="365"/>
          </a:xfrm>
        </p:grpSpPr>
        <p:sp>
          <p:nvSpPr>
            <p:cNvPr id="132099" name="Text Box 3"/>
            <p:cNvSpPr txBox="1">
              <a:spLocks noChangeArrowheads="1"/>
            </p:cNvSpPr>
            <p:nvPr/>
          </p:nvSpPr>
          <p:spPr bwMode="auto">
            <a:xfrm>
              <a:off x="288" y="300"/>
              <a:ext cx="40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对任一水平为    的无偏检验         ，</a:t>
              </a:r>
            </a:p>
          </p:txBody>
        </p:sp>
        <p:graphicFrame>
          <p:nvGraphicFramePr>
            <p:cNvPr id="132100" name="Object 4"/>
            <p:cNvGraphicFramePr>
              <a:graphicFrameLocks noChangeAspect="1"/>
            </p:cNvGraphicFramePr>
            <p:nvPr/>
          </p:nvGraphicFramePr>
          <p:xfrm>
            <a:off x="1930" y="43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25" name="Equation" r:id="rId3" imgW="304560" imgH="253800" progId="Equation.3">
                    <p:embed/>
                  </p:oleObj>
                </mc:Choice>
                <mc:Fallback>
                  <p:oleObj name="Equation" r:id="rId3" imgW="30456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43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1" name="Object 5"/>
            <p:cNvGraphicFramePr>
              <a:graphicFrameLocks noChangeAspect="1"/>
            </p:cNvGraphicFramePr>
            <p:nvPr/>
          </p:nvGraphicFramePr>
          <p:xfrm>
            <a:off x="3466" y="38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26" name="Equation" r:id="rId5" imgW="838080" imgH="419040" progId="Equation.3">
                    <p:embed/>
                  </p:oleObj>
                </mc:Choice>
                <mc:Fallback>
                  <p:oleObj name="Equation" r:id="rId5" imgW="83808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38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6278563" y="3857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不等式</a:t>
            </a: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565400" y="1106488"/>
          <a:ext cx="368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7" name="Equation" r:id="rId7" imgW="3682800" imgH="520560" progId="Equation.3">
                  <p:embed/>
                </p:oleObj>
              </mc:Choice>
              <mc:Fallback>
                <p:oleObj name="Equation" r:id="rId7" imgW="368280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06488"/>
                        <a:ext cx="368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93663" y="1754188"/>
            <a:ext cx="4565650" cy="603250"/>
            <a:chOff x="336" y="1116"/>
            <a:chExt cx="2876" cy="380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336" y="1116"/>
              <a:ext cx="2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对所有的           都成立，</a:t>
              </a:r>
            </a:p>
          </p:txBody>
        </p:sp>
        <p:graphicFrame>
          <p:nvGraphicFramePr>
            <p:cNvPr id="132106" name="Object 10"/>
            <p:cNvGraphicFramePr>
              <a:graphicFrameLocks noChangeAspect="1"/>
            </p:cNvGraphicFramePr>
            <p:nvPr/>
          </p:nvGraphicFramePr>
          <p:xfrm>
            <a:off x="1440" y="1200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28" name="Equation" r:id="rId9" imgW="1066680" imgH="469800" progId="Equation.3">
                    <p:embed/>
                  </p:oleObj>
                </mc:Choice>
                <mc:Fallback>
                  <p:oleObj name="Equation" r:id="rId9" imgW="1066680" imgH="469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00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07" name="Group 11"/>
          <p:cNvGrpSpPr>
            <a:grpSpLocks/>
          </p:cNvGrpSpPr>
          <p:nvPr/>
        </p:nvGrpSpPr>
        <p:grpSpPr bwMode="auto">
          <a:xfrm>
            <a:off x="4491038" y="1754188"/>
            <a:ext cx="4056062" cy="579437"/>
            <a:chOff x="3120" y="1164"/>
            <a:chExt cx="2555" cy="365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3120" y="1164"/>
              <a:ext cx="25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则称检验          是水平</a:t>
              </a:r>
            </a:p>
          </p:txBody>
        </p:sp>
        <p:graphicFrame>
          <p:nvGraphicFramePr>
            <p:cNvPr id="132109" name="Object 13"/>
            <p:cNvGraphicFramePr>
              <a:graphicFrameLocks noChangeAspect="1"/>
            </p:cNvGraphicFramePr>
            <p:nvPr/>
          </p:nvGraphicFramePr>
          <p:xfrm>
            <a:off x="4232" y="1176"/>
            <a:ext cx="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29" name="Equation" r:id="rId11" imgW="977760" imgH="495000" progId="Equation.3">
                    <p:embed/>
                  </p:oleObj>
                </mc:Choice>
                <mc:Fallback>
                  <p:oleObj name="Equation" r:id="rId11" imgW="977760" imgH="495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176"/>
                          <a:ext cx="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5715000" y="2519363"/>
            <a:ext cx="3306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简记为</a:t>
            </a:r>
            <a:r>
              <a:rPr lang="en-US" altLang="zh-CN"/>
              <a:t>UMPUT</a:t>
            </a:r>
            <a:r>
              <a:rPr lang="zh-CN" altLang="en-US"/>
              <a:t>。</a:t>
            </a:r>
          </a:p>
        </p:txBody>
      </p:sp>
      <p:grpSp>
        <p:nvGrpSpPr>
          <p:cNvPr id="132111" name="Group 15"/>
          <p:cNvGrpSpPr>
            <a:grpSpLocks/>
          </p:cNvGrpSpPr>
          <p:nvPr/>
        </p:nvGrpSpPr>
        <p:grpSpPr bwMode="auto">
          <a:xfrm>
            <a:off x="0" y="2546350"/>
            <a:ext cx="6815138" cy="957263"/>
            <a:chOff x="96" y="1644"/>
            <a:chExt cx="4293" cy="603"/>
          </a:xfrm>
        </p:grpSpPr>
        <p:grpSp>
          <p:nvGrpSpPr>
            <p:cNvPr id="132112" name="Group 16"/>
            <p:cNvGrpSpPr>
              <a:grpSpLocks/>
            </p:cNvGrpSpPr>
            <p:nvPr/>
          </p:nvGrpSpPr>
          <p:grpSpPr bwMode="auto">
            <a:xfrm>
              <a:off x="96" y="1644"/>
              <a:ext cx="3649" cy="365"/>
              <a:chOff x="374" y="1644"/>
              <a:chExt cx="3649" cy="365"/>
            </a:xfrm>
          </p:grpSpPr>
          <p:sp>
            <p:nvSpPr>
              <p:cNvPr id="132113" name="Text Box 17"/>
              <p:cNvSpPr txBox="1">
                <a:spLocks noChangeArrowheads="1"/>
              </p:cNvSpPr>
              <p:nvPr/>
            </p:nvSpPr>
            <p:spPr bwMode="auto">
              <a:xfrm>
                <a:off x="374" y="1644"/>
                <a:ext cx="364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为   的一致最优功效无偏检验，</a:t>
                </a:r>
              </a:p>
            </p:txBody>
          </p:sp>
          <p:graphicFrame>
            <p:nvGraphicFramePr>
              <p:cNvPr id="132114" name="Object 18"/>
              <p:cNvGraphicFramePr>
                <a:graphicFrameLocks noChangeAspect="1"/>
              </p:cNvGraphicFramePr>
              <p:nvPr/>
            </p:nvGraphicFramePr>
            <p:xfrm>
              <a:off x="672" y="1776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30" name="Equation" r:id="rId13" imgW="304560" imgH="253800" progId="Equation.3">
                      <p:embed/>
                    </p:oleObj>
                  </mc:Choice>
                  <mc:Fallback>
                    <p:oleObj name="Equation" r:id="rId13" imgW="304560" imgH="2538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76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4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(Uniformly Most Powerful Unbiased Test)</a:t>
              </a:r>
            </a:p>
          </p:txBody>
        </p:sp>
      </p:grp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990600" y="353218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对某些检验问题，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4283075" y="3563938"/>
            <a:ext cx="382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虽然不存在</a:t>
            </a:r>
            <a:r>
              <a:rPr lang="en-US" altLang="zh-CN"/>
              <a:t>UMPT</a:t>
            </a:r>
            <a:r>
              <a:rPr lang="zh-CN" altLang="en-US"/>
              <a:t>，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864475" y="35687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但存</a:t>
            </a:r>
          </a:p>
        </p:txBody>
      </p: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228600" y="4221163"/>
            <a:ext cx="2490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UMPUT</a:t>
            </a:r>
            <a:r>
              <a:rPr lang="zh-CN" altLang="en-US"/>
              <a:t>，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2438400" y="4225925"/>
            <a:ext cx="630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例如对上面提到的两类双边检验问</a:t>
            </a:r>
          </a:p>
        </p:txBody>
      </p:sp>
      <p:sp>
        <p:nvSpPr>
          <p:cNvPr id="132121" name="Rectangle 25"/>
          <p:cNvSpPr>
            <a:spLocks noChangeArrowheads="1"/>
          </p:cNvSpPr>
          <p:nvPr/>
        </p:nvSpPr>
        <p:spPr bwMode="auto">
          <a:xfrm>
            <a:off x="304800" y="49625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题，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1143000" y="4997450"/>
            <a:ext cx="330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就存在</a:t>
            </a:r>
            <a:r>
              <a:rPr lang="en-US" altLang="zh-CN"/>
              <a:t>UMPUT</a:t>
            </a:r>
            <a:r>
              <a:rPr lang="zh-CN" altLang="en-US"/>
              <a:t>。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4267200" y="5032375"/>
            <a:ext cx="453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UMPUT</a:t>
            </a:r>
            <a:r>
              <a:rPr lang="zh-CN" altLang="en-US"/>
              <a:t>存在性及如何构</a:t>
            </a: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304800" y="5734050"/>
            <a:ext cx="467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造归结为如下两个定理。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/>
      <p:bldP spid="132110" grpId="0"/>
      <p:bldP spid="132116" grpId="0"/>
      <p:bldP spid="132117" grpId="0"/>
      <p:bldP spid="132118" grpId="0"/>
      <p:bldP spid="132119" grpId="0"/>
      <p:bldP spid="132120" grpId="0"/>
      <p:bldP spid="132121" grpId="0"/>
      <p:bldP spid="132122" grpId="0"/>
      <p:bldP spid="132123" grpId="0"/>
      <p:bldP spid="1321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定理</a:t>
            </a:r>
            <a:r>
              <a:rPr lang="en-US" altLang="zh-CN">
                <a:solidFill>
                  <a:srgbClr val="E90701"/>
                </a:solidFill>
              </a:rPr>
              <a:t>3</a:t>
            </a: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835150" y="620713"/>
          <a:ext cx="695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7" name="Equation" r:id="rId3" imgW="6959520" imgH="495000" progId="Equation.3">
                  <p:embed/>
                </p:oleObj>
              </mc:Choice>
              <mc:Fallback>
                <p:oleObj name="Equation" r:id="rId3" imgW="695952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695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692275" y="1916113"/>
          <a:ext cx="575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Equation" r:id="rId5" imgW="5752800" imgH="431640" progId="Equation.3">
                  <p:embed/>
                </p:oleObj>
              </mc:Choice>
              <mc:Fallback>
                <p:oleObj name="Equation" r:id="rId5" imgW="575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575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887413" y="1193800"/>
            <a:ext cx="6127750" cy="579438"/>
            <a:chOff x="374" y="876"/>
            <a:chExt cx="3860" cy="365"/>
          </a:xfrm>
        </p:grpSpPr>
        <p:sp>
          <p:nvSpPr>
            <p:cNvPr id="133126" name="Text Box 6"/>
            <p:cNvSpPr txBox="1">
              <a:spLocks noChangeArrowheads="1"/>
            </p:cNvSpPr>
            <p:nvPr/>
          </p:nvSpPr>
          <p:spPr bwMode="auto">
            <a:xfrm>
              <a:off x="374" y="876"/>
              <a:ext cx="38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率</a:t>
              </a:r>
              <a:r>
                <a:rPr lang="en-US" altLang="zh-CN"/>
                <a:t>)             </a:t>
              </a:r>
              <a:r>
                <a:rPr lang="zh-CN" altLang="en-US"/>
                <a:t>是单参数的并可表示为</a:t>
              </a:r>
            </a:p>
          </p:txBody>
        </p:sp>
        <p:graphicFrame>
          <p:nvGraphicFramePr>
            <p:cNvPr id="133127" name="Object 7"/>
            <p:cNvGraphicFramePr>
              <a:graphicFrameLocks noChangeAspect="1"/>
            </p:cNvGraphicFramePr>
            <p:nvPr/>
          </p:nvGraphicFramePr>
          <p:xfrm>
            <a:off x="816" y="960"/>
            <a:ext cx="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9" name="Equation" r:id="rId7" imgW="1218960" imgH="431640" progId="Equation.3">
                    <p:embed/>
                  </p:oleObj>
                </mc:Choice>
                <mc:Fallback>
                  <p:oleObj name="Equation" r:id="rId7" imgW="121896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60"/>
                          <a:ext cx="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733425" y="2478088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0" name="Equation" r:id="rId9" imgW="3263760" imgH="431640" progId="Equation.3">
                  <p:embed/>
                </p:oleObj>
              </mc:Choice>
              <mc:Fallback>
                <p:oleObj name="Equation" r:id="rId9" imgW="3263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478088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4379913" y="2478088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1" name="Equation" r:id="rId11" imgW="4647960" imgH="469800" progId="Equation.3">
                  <p:embed/>
                </p:oleObj>
              </mc:Choice>
              <mc:Fallback>
                <p:oleObj name="Equation" r:id="rId11" imgW="46479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478088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635000" y="307181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函数，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1931988" y="3116263"/>
            <a:ext cx="6164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则对双边检验问题</a:t>
            </a:r>
            <a:r>
              <a:rPr lang="en-US" altLang="zh-CN"/>
              <a:t>(14)</a:t>
            </a:r>
            <a:r>
              <a:rPr lang="zh-CN" altLang="en-US"/>
              <a:t>和任一水平</a:t>
            </a:r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635000" y="3908425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Equation" r:id="rId13" imgW="1828800" imgH="419040" progId="Equation.3">
                  <p:embed/>
                </p:oleObj>
              </mc:Choice>
              <mc:Fallback>
                <p:oleObj name="Equation" r:id="rId13" imgW="18288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08425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8088313" y="3259138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3" name="Equation" r:id="rId15" imgW="304560" imgH="253800" progId="Equation.3">
                  <p:embed/>
                </p:oleObj>
              </mc:Choice>
              <mc:Fallback>
                <p:oleObj name="Equation" r:id="rId15" imgW="30456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3259138"/>
                        <a:ext cx="30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2560638" y="3835400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存在</a:t>
            </a:r>
            <a:r>
              <a:rPr lang="en-US" altLang="zh-CN"/>
              <a:t>UMPUT,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5178425" y="3835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其检验函数为</a:t>
            </a:r>
          </a:p>
        </p:txBody>
      </p:sp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1403350" y="4581525"/>
          <a:ext cx="6477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Equation" r:id="rId17" imgW="6476760" imgH="1726920" progId="Equation.3">
                  <p:embed/>
                </p:oleObj>
              </mc:Choice>
              <mc:Fallback>
                <p:oleObj name="Equation" r:id="rId17" imgW="6476760" imgH="1726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6477000" cy="1727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30" grpId="0"/>
      <p:bldP spid="133131" grpId="0"/>
      <p:bldP spid="133134" grpId="0"/>
      <p:bldP spid="1331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6" name="Group 2"/>
          <p:cNvGrpSpPr>
            <a:grpSpLocks/>
          </p:cNvGrpSpPr>
          <p:nvPr/>
        </p:nvGrpSpPr>
        <p:grpSpPr bwMode="auto">
          <a:xfrm>
            <a:off x="649288" y="627063"/>
            <a:ext cx="6805612" cy="582612"/>
            <a:chOff x="192" y="2561"/>
            <a:chExt cx="4287" cy="367"/>
          </a:xfrm>
        </p:grpSpPr>
        <p:sp>
          <p:nvSpPr>
            <p:cNvPr id="134147" name="Text Box 3"/>
            <p:cNvSpPr txBox="1">
              <a:spLocks noChangeArrowheads="1"/>
            </p:cNvSpPr>
            <p:nvPr/>
          </p:nvSpPr>
          <p:spPr bwMode="auto">
            <a:xfrm>
              <a:off x="192" y="2561"/>
              <a:ext cx="4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其中四个常数                     由下式确定</a:t>
              </a:r>
            </a:p>
          </p:txBody>
        </p:sp>
        <p:graphicFrame>
          <p:nvGraphicFramePr>
            <p:cNvPr id="134148" name="Object 4"/>
            <p:cNvGraphicFramePr>
              <a:graphicFrameLocks noChangeAspect="1"/>
            </p:cNvGraphicFramePr>
            <p:nvPr/>
          </p:nvGraphicFramePr>
          <p:xfrm>
            <a:off x="1848" y="2624"/>
            <a:ext cx="1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4" name="Equation" r:id="rId3" imgW="2019240" imgH="482400" progId="Equation.3">
                    <p:embed/>
                  </p:oleObj>
                </mc:Choice>
                <mc:Fallback>
                  <p:oleObj name="Equation" r:id="rId3" imgW="201924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624"/>
                          <a:ext cx="1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2339975" y="1341438"/>
          <a:ext cx="4537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5" name="公式" r:id="rId5" imgW="1866600" imgH="253800" progId="Equation.3">
                  <p:embed/>
                </p:oleObj>
              </mc:Choice>
              <mc:Fallback>
                <p:oleObj name="公式" r:id="rId5" imgW="18666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1438"/>
                        <a:ext cx="4537075" cy="6477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600075" y="2139950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定理</a:t>
            </a:r>
            <a:r>
              <a:rPr lang="en-US" altLang="zh-CN">
                <a:solidFill>
                  <a:srgbClr val="E90701"/>
                </a:solidFill>
              </a:rPr>
              <a:t>4</a:t>
            </a:r>
          </a:p>
        </p:txBody>
      </p:sp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835150" y="2205038"/>
          <a:ext cx="695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7" imgW="6959520" imgH="495000" progId="Equation.3">
                  <p:embed/>
                </p:oleObj>
              </mc:Choice>
              <mc:Fallback>
                <p:oleObj name="Equation" r:id="rId7" imgW="69595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05038"/>
                        <a:ext cx="695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1692275" y="3500438"/>
          <a:ext cx="575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Equation" r:id="rId9" imgW="5752800" imgH="431640" progId="Equation.3">
                  <p:embed/>
                </p:oleObj>
              </mc:Choice>
              <mc:Fallback>
                <p:oleObj name="Equation" r:id="rId9" imgW="57528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00438"/>
                        <a:ext cx="575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3" name="Group 9"/>
          <p:cNvGrpSpPr>
            <a:grpSpLocks/>
          </p:cNvGrpSpPr>
          <p:nvPr/>
        </p:nvGrpSpPr>
        <p:grpSpPr bwMode="auto">
          <a:xfrm>
            <a:off x="887413" y="2797175"/>
            <a:ext cx="6127750" cy="579438"/>
            <a:chOff x="374" y="876"/>
            <a:chExt cx="3860" cy="365"/>
          </a:xfrm>
        </p:grpSpPr>
        <p:sp>
          <p:nvSpPr>
            <p:cNvPr id="134154" name="Text Box 10"/>
            <p:cNvSpPr txBox="1">
              <a:spLocks noChangeArrowheads="1"/>
            </p:cNvSpPr>
            <p:nvPr/>
          </p:nvSpPr>
          <p:spPr bwMode="auto">
            <a:xfrm>
              <a:off x="374" y="876"/>
              <a:ext cx="38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率</a:t>
              </a:r>
              <a:r>
                <a:rPr lang="en-US" altLang="zh-CN"/>
                <a:t>)             </a:t>
              </a:r>
              <a:r>
                <a:rPr lang="zh-CN" altLang="en-US"/>
                <a:t>是单参数的并可表示为</a:t>
              </a:r>
            </a:p>
          </p:txBody>
        </p:sp>
        <p:graphicFrame>
          <p:nvGraphicFramePr>
            <p:cNvPr id="134155" name="Object 11"/>
            <p:cNvGraphicFramePr>
              <a:graphicFrameLocks noChangeAspect="1"/>
            </p:cNvGraphicFramePr>
            <p:nvPr/>
          </p:nvGraphicFramePr>
          <p:xfrm>
            <a:off x="816" y="960"/>
            <a:ext cx="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8" name="Equation" r:id="rId11" imgW="1218960" imgH="431640" progId="Equation.3">
                    <p:embed/>
                  </p:oleObj>
                </mc:Choice>
                <mc:Fallback>
                  <p:oleObj name="Equation" r:id="rId11" imgW="121896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60"/>
                          <a:ext cx="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755650" y="4149725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Equation" r:id="rId13" imgW="3263760" imgH="431640" progId="Equation.3">
                  <p:embed/>
                </p:oleObj>
              </mc:Choice>
              <mc:Fallback>
                <p:oleObj name="Equation" r:id="rId13" imgW="326376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4211638" y="4149725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0" name="Equation" r:id="rId15" imgW="4647960" imgH="469800" progId="Equation.3">
                  <p:embed/>
                </p:oleObj>
              </mc:Choice>
              <mc:Fallback>
                <p:oleObj name="Equation" r:id="rId15" imgW="4647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646113" y="466090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函数，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1927225" y="4732338"/>
            <a:ext cx="6164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则对双边检验问题</a:t>
            </a:r>
            <a:r>
              <a:rPr lang="en-US" altLang="zh-CN"/>
              <a:t>(13)</a:t>
            </a:r>
            <a:r>
              <a:rPr lang="zh-CN" altLang="en-US"/>
              <a:t>和任一水平</a:t>
            </a:r>
          </a:p>
        </p:txBody>
      </p:sp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8083550" y="48768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1" name="Equation" r:id="rId17" imgW="304560" imgH="253800" progId="Equation.3">
                  <p:embed/>
                </p:oleObj>
              </mc:Choice>
              <mc:Fallback>
                <p:oleObj name="Equation" r:id="rId17" imgW="30456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4876800"/>
                        <a:ext cx="30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630238" y="5597525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2" name="Equation" r:id="rId19" imgW="1828800" imgH="419040" progId="Equation.3">
                  <p:embed/>
                </p:oleObj>
              </mc:Choice>
              <mc:Fallback>
                <p:oleObj name="Equation" r:id="rId19" imgW="182880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597525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2555875" y="5524500"/>
            <a:ext cx="2592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存在</a:t>
            </a:r>
            <a:r>
              <a:rPr lang="en-US" altLang="zh-CN"/>
              <a:t>UMPUT,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5029200" y="55165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其检验函数为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58" grpId="0"/>
      <p:bldP spid="134159" grpId="0"/>
      <p:bldP spid="134162" grpId="0"/>
      <p:bldP spid="134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84213" y="765175"/>
            <a:ext cx="5691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3</a:t>
            </a:r>
            <a:r>
              <a:rPr lang="zh-CN" altLang="en-US">
                <a:solidFill>
                  <a:srgbClr val="2505E5"/>
                </a:solidFill>
              </a:rPr>
              <a:t>、拒绝域、接受域、检验函数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84213" y="1628775"/>
            <a:ext cx="7935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检验一个统计假设，就是根据</a:t>
            </a:r>
            <a:r>
              <a:rPr lang="zh-CN" altLang="en-US">
                <a:solidFill>
                  <a:srgbClr val="E90701"/>
                </a:solidFill>
              </a:rPr>
              <a:t>某一法则</a:t>
            </a:r>
            <a:r>
              <a:rPr lang="zh-CN" altLang="en-US"/>
              <a:t>在原</a:t>
            </a: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684213" y="2276475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假设和备择假设之间做出选择。</a:t>
            </a:r>
          </a:p>
        </p:txBody>
      </p:sp>
      <p:grpSp>
        <p:nvGrpSpPr>
          <p:cNvPr id="101389" name="Group 13"/>
          <p:cNvGrpSpPr>
            <a:grpSpLocks/>
          </p:cNvGrpSpPr>
          <p:nvPr/>
        </p:nvGrpSpPr>
        <p:grpSpPr bwMode="auto">
          <a:xfrm>
            <a:off x="539750" y="2997200"/>
            <a:ext cx="2362200" cy="579438"/>
            <a:chOff x="3936" y="1164"/>
            <a:chExt cx="1488" cy="365"/>
          </a:xfrm>
        </p:grpSpPr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936" y="1164"/>
              <a:ext cx="1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</a:t>
              </a:r>
              <a:r>
                <a:rPr lang="zh-CN" altLang="en-US"/>
                <a:t>基于样本</a:t>
              </a:r>
            </a:p>
          </p:txBody>
        </p:sp>
        <p:graphicFrame>
          <p:nvGraphicFramePr>
            <p:cNvPr id="101391" name="Object 15"/>
            <p:cNvGraphicFramePr>
              <a:graphicFrameLocks noChangeAspect="1"/>
            </p:cNvGraphicFramePr>
            <p:nvPr/>
          </p:nvGraphicFramePr>
          <p:xfrm>
            <a:off x="5248" y="1280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2" name="Equation" r:id="rId3" imgW="279360" imgH="253800" progId="Equation.3">
                    <p:embed/>
                  </p:oleObj>
                </mc:Choice>
                <mc:Fallback>
                  <p:oleObj name="Equation" r:id="rId3" imgW="279360" imgH="253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" y="1280"/>
                          <a:ext cx="17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2" name="Group 16"/>
          <p:cNvGrpSpPr>
            <a:grpSpLocks/>
          </p:cNvGrpSpPr>
          <p:nvPr/>
        </p:nvGrpSpPr>
        <p:grpSpPr bwMode="auto">
          <a:xfrm>
            <a:off x="755650" y="3573463"/>
            <a:ext cx="7421563" cy="1066800"/>
            <a:chOff x="288" y="1668"/>
            <a:chExt cx="4675" cy="672"/>
          </a:xfrm>
        </p:grpSpPr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288" y="1668"/>
              <a:ext cx="467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做出拒绝      或接受     所依赖的</a:t>
              </a:r>
              <a:r>
                <a:rPr lang="zh-CN" altLang="en-US">
                  <a:solidFill>
                    <a:srgbClr val="E90701"/>
                  </a:solidFill>
                </a:rPr>
                <a:t>检验法则</a:t>
              </a:r>
            </a:p>
            <a:p>
              <a:r>
                <a:rPr lang="zh-CN" altLang="en-US"/>
                <a:t>称一个 </a:t>
              </a:r>
              <a:r>
                <a:rPr lang="zh-CN" altLang="en-US">
                  <a:solidFill>
                    <a:srgbClr val="2505E5"/>
                  </a:solidFill>
                </a:rPr>
                <a:t>“检验” 。</a:t>
              </a:r>
            </a:p>
          </p:txBody>
        </p:sp>
        <p:graphicFrame>
          <p:nvGraphicFramePr>
            <p:cNvPr id="101394" name="Object 18"/>
            <p:cNvGraphicFramePr>
              <a:graphicFrameLocks noChangeAspect="1"/>
            </p:cNvGraphicFramePr>
            <p:nvPr/>
          </p:nvGraphicFramePr>
          <p:xfrm>
            <a:off x="2538" y="1728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3" name="Equation" r:id="rId5" imgW="507960" imgH="482400" progId="Equation.3">
                    <p:embed/>
                  </p:oleObj>
                </mc:Choice>
                <mc:Fallback>
                  <p:oleObj name="Equation" r:id="rId5" imgW="507960" imgH="482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1728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5" name="Object 19"/>
            <p:cNvGraphicFramePr>
              <a:graphicFrameLocks noChangeAspect="1"/>
            </p:cNvGraphicFramePr>
            <p:nvPr/>
          </p:nvGraphicFramePr>
          <p:xfrm>
            <a:off x="1402" y="1728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4" name="Equation" r:id="rId7" imgW="507960" imgH="482400" progId="Equation.3">
                    <p:embed/>
                  </p:oleObj>
                </mc:Choice>
                <mc:Fallback>
                  <p:oleObj name="Equation" r:id="rId7" imgW="507960" imgH="482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1728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827088" y="4868863"/>
            <a:ext cx="7934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505E5"/>
                </a:solidFill>
              </a:rPr>
              <a:t>根据假设检验的原理，小概率事件</a:t>
            </a:r>
            <a:r>
              <a:rPr lang="en-US" altLang="zh-CN">
                <a:solidFill>
                  <a:srgbClr val="2505E5"/>
                </a:solidFill>
              </a:rPr>
              <a:t>W</a:t>
            </a:r>
            <a:r>
              <a:rPr lang="zh-CN" altLang="en-US">
                <a:solidFill>
                  <a:srgbClr val="2505E5"/>
                </a:solidFill>
              </a:rPr>
              <a:t>发生，</a:t>
            </a:r>
          </a:p>
          <a:p>
            <a:r>
              <a:rPr lang="zh-CN" altLang="en-US">
                <a:solidFill>
                  <a:srgbClr val="2505E5"/>
                </a:solidFill>
              </a:rPr>
              <a:t>则拒绝原假设。</a:t>
            </a:r>
            <a:r>
              <a:rPr lang="en-US" altLang="zh-CN">
                <a:solidFill>
                  <a:srgbClr val="2505E5"/>
                </a:solidFill>
              </a:rPr>
              <a:t>W</a:t>
            </a:r>
            <a:r>
              <a:rPr lang="zh-CN" altLang="en-US">
                <a:solidFill>
                  <a:srgbClr val="2505E5"/>
                </a:solidFill>
              </a:rPr>
              <a:t>对应了一个“检验”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build="p" autoUpdateAnimBg="0"/>
      <p:bldP spid="101387" grpId="0" build="p" autoUpdateAnimBg="0"/>
      <p:bldP spid="101388" grpId="0" build="p" autoUpdateAnimBg="0" advAuto="0"/>
      <p:bldP spid="10140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331913" y="692150"/>
          <a:ext cx="6477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6" name="Equation" r:id="rId3" imgW="6476760" imgH="1726920" progId="Equation.3">
                  <p:embed/>
                </p:oleObj>
              </mc:Choice>
              <mc:Fallback>
                <p:oleObj name="Equation" r:id="rId3" imgW="6476760" imgH="1726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92150"/>
                        <a:ext cx="6477000" cy="1727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342900" y="2741613"/>
            <a:ext cx="8437563" cy="582612"/>
            <a:chOff x="192" y="2561"/>
            <a:chExt cx="5315" cy="367"/>
          </a:xfrm>
        </p:grpSpPr>
        <p:sp>
          <p:nvSpPr>
            <p:cNvPr id="135172" name="Text Box 4"/>
            <p:cNvSpPr txBox="1">
              <a:spLocks noChangeArrowheads="1"/>
            </p:cNvSpPr>
            <p:nvPr/>
          </p:nvSpPr>
          <p:spPr bwMode="auto">
            <a:xfrm>
              <a:off x="192" y="2561"/>
              <a:ext cx="5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其中四个常数                     由下面两个式子确定</a:t>
              </a:r>
            </a:p>
          </p:txBody>
        </p:sp>
        <p:graphicFrame>
          <p:nvGraphicFramePr>
            <p:cNvPr id="135173" name="Object 5"/>
            <p:cNvGraphicFramePr>
              <a:graphicFrameLocks noChangeAspect="1"/>
            </p:cNvGraphicFramePr>
            <p:nvPr/>
          </p:nvGraphicFramePr>
          <p:xfrm>
            <a:off x="1848" y="2624"/>
            <a:ext cx="1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7" name="Equation" r:id="rId5" imgW="2019240" imgH="482400" progId="Equation.3">
                    <p:embed/>
                  </p:oleObj>
                </mc:Choice>
                <mc:Fallback>
                  <p:oleObj name="Equation" r:id="rId5" imgW="201924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624"/>
                          <a:ext cx="1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619250" y="3500438"/>
          <a:ext cx="3136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Equation" r:id="rId7" imgW="3136680" imgH="571320" progId="Equation.3">
                  <p:embed/>
                </p:oleObj>
              </mc:Choice>
              <mc:Fallback>
                <p:oleObj name="Equation" r:id="rId7" imgW="313668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31369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619250" y="4149725"/>
          <a:ext cx="552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Equation" r:id="rId9" imgW="5524200" imgH="571320" progId="Equation.3">
                  <p:embed/>
                </p:oleObj>
              </mc:Choice>
              <mc:Fallback>
                <p:oleObj name="Equation" r:id="rId9" imgW="552420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725"/>
                        <a:ext cx="55245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E9070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315913" y="488950"/>
            <a:ext cx="795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例</a:t>
            </a:r>
            <a:r>
              <a:rPr lang="en-US" altLang="zh-CN">
                <a:solidFill>
                  <a:srgbClr val="E90701"/>
                </a:solidFill>
              </a:rPr>
              <a:t>5</a:t>
            </a:r>
          </a:p>
        </p:txBody>
      </p:sp>
      <p:grpSp>
        <p:nvGrpSpPr>
          <p:cNvPr id="136195" name="Group 3"/>
          <p:cNvGrpSpPr>
            <a:grpSpLocks/>
          </p:cNvGrpSpPr>
          <p:nvPr/>
        </p:nvGrpSpPr>
        <p:grpSpPr bwMode="auto">
          <a:xfrm>
            <a:off x="1474788" y="504825"/>
            <a:ext cx="7208837" cy="590550"/>
            <a:chOff x="970" y="348"/>
            <a:chExt cx="4541" cy="372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970" y="348"/>
              <a:ext cx="45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           是来自正态总体             的</a:t>
              </a: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296" y="385"/>
            <a:ext cx="124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2" name="Equation" r:id="rId3" imgW="1981080" imgH="482400" progId="Equation.3">
                    <p:embed/>
                  </p:oleObj>
                </mc:Choice>
                <mc:Fallback>
                  <p:oleObj name="Equation" r:id="rId3" imgW="198108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5"/>
                          <a:ext cx="124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4392" y="450"/>
            <a:ext cx="7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3" name="Equation" r:id="rId5" imgW="1257120" imgH="419040" progId="Equation.3">
                    <p:embed/>
                  </p:oleObj>
                </mc:Choice>
                <mc:Fallback>
                  <p:oleObj name="Equation" r:id="rId5" imgW="125712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450"/>
                          <a:ext cx="79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322263" y="1250950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简单样本，</a:t>
            </a:r>
          </a:p>
        </p:txBody>
      </p:sp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2266950" y="1296988"/>
            <a:ext cx="3752850" cy="579437"/>
            <a:chOff x="1814" y="828"/>
            <a:chExt cx="2364" cy="365"/>
          </a:xfrm>
        </p:grpSpPr>
        <p:sp>
          <p:nvSpPr>
            <p:cNvPr id="136201" name="Text Box 9"/>
            <p:cNvSpPr txBox="1">
              <a:spLocks noChangeArrowheads="1"/>
            </p:cNvSpPr>
            <p:nvPr/>
          </p:nvSpPr>
          <p:spPr bwMode="auto">
            <a:xfrm>
              <a:off x="1814" y="828"/>
              <a:ext cx="2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 是未知参数。</a:t>
              </a:r>
            </a:p>
          </p:txBody>
        </p:sp>
        <p:graphicFrame>
          <p:nvGraphicFramePr>
            <p:cNvPr id="136202" name="Object 10"/>
            <p:cNvGraphicFramePr>
              <a:graphicFrameLocks noChangeAspect="1"/>
            </p:cNvGraphicFramePr>
            <p:nvPr/>
          </p:nvGraphicFramePr>
          <p:xfrm>
            <a:off x="2400" y="944"/>
            <a:ext cx="2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4" name="Equation" r:id="rId7" imgW="317160" imgH="330120" progId="Equation.3">
                    <p:embed/>
                  </p:oleObj>
                </mc:Choice>
                <mc:Fallback>
                  <p:oleObj name="Equation" r:id="rId7" imgW="317160" imgH="330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944"/>
                          <a:ext cx="2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5895975" y="12239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试求检验问题</a:t>
            </a:r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2151063" y="2063750"/>
          <a:ext cx="433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Equation" r:id="rId9" imgW="4330440" imgH="482400" progId="Equation.3">
                  <p:embed/>
                </p:oleObj>
              </mc:Choice>
              <mc:Fallback>
                <p:oleObj name="Equation" r:id="rId9" imgW="433044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063750"/>
                        <a:ext cx="433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36550" y="271145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的水平为    的</a:t>
            </a:r>
            <a:r>
              <a:rPr lang="en-US" altLang="zh-CN"/>
              <a:t>UMPUT</a:t>
            </a:r>
            <a:r>
              <a:rPr lang="zh-CN" altLang="en-US"/>
              <a:t>。</a:t>
            </a:r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2124075" y="2924175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Equation" r:id="rId11" imgW="304560" imgH="253800" progId="Equation.3">
                  <p:embed/>
                </p:oleObj>
              </mc:Choice>
              <mc:Fallback>
                <p:oleObj name="Equation" r:id="rId11" imgW="30456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30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57200" y="33528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336550" y="346551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解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1116013" y="3500438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样本的联合密度函数为</a:t>
            </a:r>
          </a:p>
        </p:txBody>
      </p:sp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944563" y="4149725"/>
          <a:ext cx="6388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7" name="Equation" r:id="rId13" imgW="6387840" imgH="1041120" progId="Equation.3">
                  <p:embed/>
                </p:oleObj>
              </mc:Choice>
              <mc:Fallback>
                <p:oleObj name="Equation" r:id="rId13" imgW="6387840" imgH="1041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149725"/>
                        <a:ext cx="6388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684213" y="5300663"/>
          <a:ext cx="7670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8" name="Equation" r:id="rId15" imgW="7670520" imgH="1091880" progId="Equation.3">
                  <p:embed/>
                </p:oleObj>
              </mc:Choice>
              <mc:Fallback>
                <p:oleObj name="Equation" r:id="rId15" imgW="7670520" imgH="1091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00663"/>
                        <a:ext cx="7670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9" grpId="0"/>
      <p:bldP spid="136203" grpId="0"/>
      <p:bldP spid="136205" grpId="0"/>
      <p:bldP spid="136207" grpId="0" animBg="1"/>
      <p:bldP spid="136208" grpId="0"/>
      <p:bldP spid="13620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2"/>
          <p:cNvGrpSpPr>
            <a:grpSpLocks/>
          </p:cNvGrpSpPr>
          <p:nvPr/>
        </p:nvGrpSpPr>
        <p:grpSpPr bwMode="auto">
          <a:xfrm>
            <a:off x="519113" y="501650"/>
            <a:ext cx="4406900" cy="579438"/>
            <a:chOff x="288" y="355"/>
            <a:chExt cx="2776" cy="365"/>
          </a:xfrm>
        </p:grpSpPr>
        <p:sp>
          <p:nvSpPr>
            <p:cNvPr id="137219" name="Text Box 3"/>
            <p:cNvSpPr txBox="1">
              <a:spLocks noChangeArrowheads="1"/>
            </p:cNvSpPr>
            <p:nvPr/>
          </p:nvSpPr>
          <p:spPr bwMode="auto">
            <a:xfrm>
              <a:off x="288" y="355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这样</a:t>
              </a:r>
            </a:p>
          </p:txBody>
        </p:sp>
        <p:graphicFrame>
          <p:nvGraphicFramePr>
            <p:cNvPr id="137220" name="Object 4"/>
            <p:cNvGraphicFramePr>
              <a:graphicFrameLocks noChangeAspect="1"/>
            </p:cNvGraphicFramePr>
            <p:nvPr/>
          </p:nvGraphicFramePr>
          <p:xfrm>
            <a:off x="912" y="432"/>
            <a:ext cx="21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39" name="Equation" r:id="rId3" imgW="3416040" imgH="419040" progId="Equation.3">
                    <p:embed/>
                  </p:oleObj>
                </mc:Choice>
                <mc:Fallback>
                  <p:oleObj name="Equation" r:id="rId3" imgW="3416040" imgH="419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32"/>
                          <a:ext cx="21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5073650" y="611188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Equation" r:id="rId5" imgW="3886200" imgH="469800" progId="Equation.3">
                  <p:embed/>
                </p:oleObj>
              </mc:Choice>
              <mc:Fallback>
                <p:oleObj name="Equation" r:id="rId5" imgW="38862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611188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538163" y="10699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增函数。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193925" y="1087438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又由于</a:t>
            </a:r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3562350" y="1189038"/>
          <a:ext cx="387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Equation" r:id="rId7" imgW="3873240" imgH="482400" progId="Equation.3">
                  <p:embed/>
                </p:oleObj>
              </mc:Choice>
              <mc:Fallback>
                <p:oleObj name="Equation" r:id="rId7" imgW="387324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189038"/>
                        <a:ext cx="387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7666038" y="11350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所以由</a:t>
            </a:r>
          </a:p>
        </p:txBody>
      </p:sp>
      <p:grpSp>
        <p:nvGrpSpPr>
          <p:cNvPr id="137226" name="Group 10"/>
          <p:cNvGrpSpPr>
            <a:grpSpLocks/>
          </p:cNvGrpSpPr>
          <p:nvPr/>
        </p:nvGrpSpPr>
        <p:grpSpPr bwMode="auto">
          <a:xfrm>
            <a:off x="519113" y="1800225"/>
            <a:ext cx="6669087" cy="579438"/>
            <a:chOff x="192" y="1267"/>
            <a:chExt cx="4201" cy="365"/>
          </a:xfrm>
        </p:grpSpPr>
        <p:sp>
          <p:nvSpPr>
            <p:cNvPr id="137227" name="Text Box 11"/>
            <p:cNvSpPr txBox="1">
              <a:spLocks noChangeArrowheads="1"/>
            </p:cNvSpPr>
            <p:nvPr/>
          </p:nvSpPr>
          <p:spPr bwMode="auto">
            <a:xfrm>
              <a:off x="192" y="1267"/>
              <a:ext cx="4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定理</a:t>
              </a:r>
              <a:r>
                <a:rPr lang="en-US" altLang="zh-CN"/>
                <a:t>9.4</a:t>
              </a:r>
              <a:r>
                <a:rPr lang="zh-CN" altLang="en-US"/>
                <a:t>知水平为    的</a:t>
              </a:r>
              <a:r>
                <a:rPr lang="en-US" altLang="zh-CN"/>
                <a:t>UMPUT</a:t>
              </a:r>
              <a:r>
                <a:rPr lang="zh-CN" altLang="en-US"/>
                <a:t>存在，</a:t>
              </a:r>
            </a:p>
          </p:txBody>
        </p:sp>
        <p:graphicFrame>
          <p:nvGraphicFramePr>
            <p:cNvPr id="137228" name="Object 12"/>
            <p:cNvGraphicFramePr>
              <a:graphicFrameLocks noChangeAspect="1"/>
            </p:cNvGraphicFramePr>
            <p:nvPr/>
          </p:nvGraphicFramePr>
          <p:xfrm>
            <a:off x="2160" y="139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42" name="Equation" r:id="rId9" imgW="304560" imgH="253800" progId="Equation.3">
                    <p:embed/>
                  </p:oleObj>
                </mc:Choice>
                <mc:Fallback>
                  <p:oleObj name="Equation" r:id="rId9" imgW="304560" imgH="253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39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919913" y="18002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其检验函数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68325" y="27352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</a:p>
        </p:txBody>
      </p:sp>
      <p:graphicFrame>
        <p:nvGraphicFramePr>
          <p:cNvPr id="137231" name="Object 15"/>
          <p:cNvGraphicFramePr>
            <a:graphicFrameLocks noChangeAspect="1"/>
          </p:cNvGraphicFramePr>
          <p:nvPr/>
        </p:nvGraphicFramePr>
        <p:xfrm>
          <a:off x="1908175" y="2492375"/>
          <a:ext cx="532923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公式" r:id="rId11" imgW="2286000" imgH="469800" progId="Equation.3">
                  <p:embed/>
                </p:oleObj>
              </mc:Choice>
              <mc:Fallback>
                <p:oleObj name="公式" r:id="rId11" imgW="228600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5329238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32" name="Group 16"/>
          <p:cNvGrpSpPr>
            <a:grpSpLocks/>
          </p:cNvGrpSpPr>
          <p:nvPr/>
        </p:nvGrpSpPr>
        <p:grpSpPr bwMode="auto">
          <a:xfrm>
            <a:off x="522288" y="3600450"/>
            <a:ext cx="2628900" cy="579438"/>
            <a:chOff x="240" y="2460"/>
            <a:chExt cx="1656" cy="365"/>
          </a:xfrm>
        </p:grpSpPr>
        <p:sp>
          <p:nvSpPr>
            <p:cNvPr id="137233" name="Text Box 17"/>
            <p:cNvSpPr txBox="1">
              <a:spLocks noChangeArrowheads="1"/>
            </p:cNvSpPr>
            <p:nvPr/>
          </p:nvSpPr>
          <p:spPr bwMode="auto">
            <a:xfrm>
              <a:off x="240" y="2460"/>
              <a:ext cx="1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       满足</a:t>
              </a:r>
            </a:p>
          </p:txBody>
        </p:sp>
        <p:graphicFrame>
          <p:nvGraphicFramePr>
            <p:cNvPr id="137234" name="Object 18"/>
            <p:cNvGraphicFramePr>
              <a:graphicFrameLocks noChangeAspect="1"/>
            </p:cNvGraphicFramePr>
            <p:nvPr/>
          </p:nvGraphicFramePr>
          <p:xfrm>
            <a:off x="816" y="2488"/>
            <a:ext cx="48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44" name="Equation" r:id="rId13" imgW="774360" imgH="469800" progId="Equation.3">
                    <p:embed/>
                  </p:oleObj>
                </mc:Choice>
                <mc:Fallback>
                  <p:oleObj name="Equation" r:id="rId13" imgW="774360" imgH="469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88"/>
                          <a:ext cx="48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1619250" y="4221163"/>
          <a:ext cx="303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5" name="Equation" r:id="rId15" imgW="3035160" imgH="520560" progId="Equation.3">
                  <p:embed/>
                </p:oleObj>
              </mc:Choice>
              <mc:Fallback>
                <p:oleObj name="Equation" r:id="rId15" imgW="303516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303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0"/>
          <p:cNvGraphicFramePr>
            <a:graphicFrameLocks noChangeAspect="1"/>
          </p:cNvGraphicFramePr>
          <p:nvPr/>
        </p:nvGraphicFramePr>
        <p:xfrm>
          <a:off x="1619250" y="4797425"/>
          <a:ext cx="4608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公式" r:id="rId17" imgW="1917360" imgH="241200" progId="Equation.3">
                  <p:embed/>
                </p:oleObj>
              </mc:Choice>
              <mc:Fallback>
                <p:oleObj name="公式" r:id="rId17" imgW="191736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7425"/>
                        <a:ext cx="4608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457200" y="5400675"/>
          <a:ext cx="612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7" name="Equation" r:id="rId19" imgW="6121080" imgH="939600" progId="Equation.3">
                  <p:embed/>
                </p:oleObj>
              </mc:Choice>
              <mc:Fallback>
                <p:oleObj name="Equation" r:id="rId19" imgW="612108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00675"/>
                        <a:ext cx="612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6705600" y="5589588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所以由第一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3" grpId="0"/>
      <p:bldP spid="137225" grpId="0"/>
      <p:bldP spid="137229" grpId="0"/>
      <p:bldP spid="137230" grpId="0"/>
      <p:bldP spid="1372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385763" y="50323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式可得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825625" y="560388"/>
          <a:ext cx="556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Equation" r:id="rId3" imgW="5562360" imgH="482400" progId="Equation.3">
                  <p:embed/>
                </p:oleObj>
              </mc:Choice>
              <mc:Fallback>
                <p:oleObj name="Equation" r:id="rId3" imgW="55623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60388"/>
                        <a:ext cx="556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116013" y="1989138"/>
          <a:ext cx="34559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8" name="公式" r:id="rId5" imgW="1231560" imgH="241200" progId="Equation.3">
                  <p:embed/>
                </p:oleObj>
              </mc:Choice>
              <mc:Fallback>
                <p:oleObj name="公式" r:id="rId5" imgW="12315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34559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755650" y="2852738"/>
          <a:ext cx="402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9" name="Equation" r:id="rId7" imgW="4025880" imgH="1041120" progId="Equation.3">
                  <p:embed/>
                </p:oleObj>
              </mc:Choice>
              <mc:Fallback>
                <p:oleObj name="Equation" r:id="rId7" imgW="402588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402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4859338" y="2852738"/>
          <a:ext cx="406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0" name="Equation" r:id="rId9" imgW="4063680" imgH="1041120" progId="Equation.3">
                  <p:embed/>
                </p:oleObj>
              </mc:Choice>
              <mc:Fallback>
                <p:oleObj name="Equation" r:id="rId9" imgW="406368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852738"/>
                        <a:ext cx="406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755650" y="4076700"/>
          <a:ext cx="4229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Equation" r:id="rId11" imgW="4228920" imgH="1041120" progId="Equation.3">
                  <p:embed/>
                </p:oleObj>
              </mc:Choice>
              <mc:Fallback>
                <p:oleObj name="Equation" r:id="rId11" imgW="422892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4229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323850" y="561657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由于被积函数是奇函数，</a:t>
            </a:r>
          </a:p>
        </p:txBody>
      </p:sp>
      <p:grpSp>
        <p:nvGrpSpPr>
          <p:cNvPr id="138250" name="Group 10"/>
          <p:cNvGrpSpPr>
            <a:grpSpLocks/>
          </p:cNvGrpSpPr>
          <p:nvPr/>
        </p:nvGrpSpPr>
        <p:grpSpPr bwMode="auto">
          <a:xfrm>
            <a:off x="539750" y="1196975"/>
            <a:ext cx="5683250" cy="590550"/>
            <a:chOff x="144" y="732"/>
            <a:chExt cx="3580" cy="372"/>
          </a:xfrm>
        </p:grpSpPr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144" y="732"/>
              <a:ext cx="35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将                      代入第二式可得</a:t>
              </a:r>
            </a:p>
          </p:txBody>
        </p:sp>
        <p:graphicFrame>
          <p:nvGraphicFramePr>
            <p:cNvPr id="138252" name="Object 12"/>
            <p:cNvGraphicFramePr>
              <a:graphicFrameLocks noChangeAspect="1"/>
            </p:cNvGraphicFramePr>
            <p:nvPr/>
          </p:nvGraphicFramePr>
          <p:xfrm>
            <a:off x="456" y="800"/>
            <a:ext cx="13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62" name="Equation" r:id="rId13" imgW="2171520" imgH="482400" progId="Equation.3">
                    <p:embed/>
                  </p:oleObj>
                </mc:Choice>
                <mc:Fallback>
                  <p:oleObj name="Equation" r:id="rId13" imgW="2171520" imgH="482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800"/>
                          <a:ext cx="13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53" name="Group 13"/>
          <p:cNvGrpSpPr>
            <a:grpSpLocks/>
          </p:cNvGrpSpPr>
          <p:nvPr/>
        </p:nvGrpSpPr>
        <p:grpSpPr bwMode="auto">
          <a:xfrm>
            <a:off x="4787900" y="5589588"/>
            <a:ext cx="4114800" cy="579437"/>
            <a:chOff x="3024" y="3504"/>
            <a:chExt cx="2592" cy="365"/>
          </a:xfrm>
        </p:grpSpPr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>
              <a:off x="3024" y="3504"/>
              <a:ext cx="1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所以只有当</a:t>
              </a:r>
            </a:p>
          </p:txBody>
        </p:sp>
        <p:graphicFrame>
          <p:nvGraphicFramePr>
            <p:cNvPr id="138255" name="Object 15"/>
            <p:cNvGraphicFramePr>
              <a:graphicFrameLocks noChangeAspect="1"/>
            </p:cNvGraphicFramePr>
            <p:nvPr/>
          </p:nvGraphicFramePr>
          <p:xfrm>
            <a:off x="4392" y="3552"/>
            <a:ext cx="1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63" name="Equation" r:id="rId15" imgW="1942920" imgH="469800" progId="Equation.3">
                    <p:embed/>
                  </p:oleObj>
                </mc:Choice>
                <mc:Fallback>
                  <p:oleObj name="Equation" r:id="rId15" imgW="1942920" imgH="469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552"/>
                          <a:ext cx="1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7453313" y="487363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15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9" grpId="0"/>
      <p:bldP spid="13825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12750" y="547688"/>
            <a:ext cx="3549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时上式才能成立。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794125" y="547688"/>
            <a:ext cx="5349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这样分布的对称性及</a:t>
            </a:r>
            <a:r>
              <a:rPr lang="en-US" altLang="zh-CN"/>
              <a:t>(15)</a:t>
            </a:r>
            <a:r>
              <a:rPr lang="zh-CN" altLang="en-US"/>
              <a:t>式可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743200" y="1046163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Equation" r:id="rId3" imgW="2933640" imgH="939600" progId="Equation.3">
                  <p:embed/>
                </p:oleObj>
              </mc:Choice>
              <mc:Fallback>
                <p:oleObj name="Equation" r:id="rId3" imgW="29336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46163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04800" y="191135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2717800" y="1768475"/>
          <a:ext cx="391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Equation" r:id="rId5" imgW="3911400" imgH="939600" progId="Equation.3">
                  <p:embed/>
                </p:oleObj>
              </mc:Choice>
              <mc:Fallback>
                <p:oleObj name="Equation" r:id="rId5" imgW="391140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768475"/>
                        <a:ext cx="391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228600" y="2662238"/>
            <a:ext cx="6705600" cy="1028700"/>
            <a:chOff x="96" y="1752"/>
            <a:chExt cx="4224" cy="648"/>
          </a:xfrm>
        </p:grpSpPr>
        <p:grpSp>
          <p:nvGrpSpPr>
            <p:cNvPr id="139272" name="Group 8"/>
            <p:cNvGrpSpPr>
              <a:grpSpLocks/>
            </p:cNvGrpSpPr>
            <p:nvPr/>
          </p:nvGrpSpPr>
          <p:grpSpPr bwMode="auto">
            <a:xfrm>
              <a:off x="704" y="1872"/>
              <a:ext cx="1888" cy="365"/>
              <a:chOff x="848" y="1872"/>
              <a:chExt cx="1888" cy="365"/>
            </a:xfrm>
          </p:grpSpPr>
          <p:graphicFrame>
            <p:nvGraphicFramePr>
              <p:cNvPr id="139273" name="Object 9"/>
              <p:cNvGraphicFramePr>
                <a:graphicFrameLocks noChangeAspect="1"/>
              </p:cNvGraphicFramePr>
              <p:nvPr/>
            </p:nvGraphicFramePr>
            <p:xfrm>
              <a:off x="848" y="1916"/>
              <a:ext cx="188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289" name="Equation" r:id="rId7" imgW="2997000" imgH="495000" progId="Equation.3">
                      <p:embed/>
                    </p:oleObj>
                  </mc:Choice>
                  <mc:Fallback>
                    <p:oleObj name="Equation" r:id="rId7" imgW="2997000" imgH="4950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8" y="1916"/>
                            <a:ext cx="188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74" name="Rectangle 10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～</a:t>
                </a:r>
              </a:p>
            </p:txBody>
          </p:sp>
        </p:grpSp>
        <p:grpSp>
          <p:nvGrpSpPr>
            <p:cNvPr id="139275" name="Group 11"/>
            <p:cNvGrpSpPr>
              <a:grpSpLocks/>
            </p:cNvGrpSpPr>
            <p:nvPr/>
          </p:nvGrpSpPr>
          <p:grpSpPr bwMode="auto">
            <a:xfrm>
              <a:off x="96" y="1752"/>
              <a:ext cx="4224" cy="648"/>
              <a:chOff x="240" y="1752"/>
              <a:chExt cx="4224" cy="648"/>
            </a:xfrm>
          </p:grpSpPr>
          <p:sp>
            <p:nvSpPr>
              <p:cNvPr id="139276" name="Text Box 12"/>
              <p:cNvSpPr txBox="1">
                <a:spLocks noChangeArrowheads="1"/>
              </p:cNvSpPr>
              <p:nvPr/>
            </p:nvSpPr>
            <p:spPr bwMode="auto">
              <a:xfrm>
                <a:off x="240" y="1884"/>
                <a:ext cx="402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再由                              可得               </a:t>
                </a:r>
              </a:p>
            </p:txBody>
          </p:sp>
          <p:graphicFrame>
            <p:nvGraphicFramePr>
              <p:cNvPr id="139277" name="Object 13"/>
              <p:cNvGraphicFramePr>
                <a:graphicFrameLocks noChangeAspect="1"/>
              </p:cNvGraphicFramePr>
              <p:nvPr/>
            </p:nvGraphicFramePr>
            <p:xfrm>
              <a:off x="3240" y="1752"/>
              <a:ext cx="1224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290" name="Equation" r:id="rId9" imgW="1942920" imgH="1028520" progId="Equation.3">
                      <p:embed/>
                    </p:oleObj>
                  </mc:Choice>
                  <mc:Fallback>
                    <p:oleObj name="Equation" r:id="rId9" imgW="1942920" imgH="102852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1752"/>
                            <a:ext cx="1224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7092950" y="287496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故水平为</a:t>
            </a:r>
          </a:p>
        </p:txBody>
      </p:sp>
      <p:grpSp>
        <p:nvGrpSpPr>
          <p:cNvPr id="139279" name="Group 15"/>
          <p:cNvGrpSpPr>
            <a:grpSpLocks/>
          </p:cNvGrpSpPr>
          <p:nvPr/>
        </p:nvGrpSpPr>
        <p:grpSpPr bwMode="auto">
          <a:xfrm>
            <a:off x="304800" y="3527425"/>
            <a:ext cx="4427538" cy="579438"/>
            <a:chOff x="336" y="2371"/>
            <a:chExt cx="2789" cy="365"/>
          </a:xfrm>
        </p:grpSpPr>
        <p:graphicFrame>
          <p:nvGraphicFramePr>
            <p:cNvPr id="139280" name="Object 16"/>
            <p:cNvGraphicFramePr>
              <a:graphicFrameLocks noChangeAspect="1"/>
            </p:cNvGraphicFramePr>
            <p:nvPr/>
          </p:nvGraphicFramePr>
          <p:xfrm>
            <a:off x="336" y="249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91" name="Equation" r:id="rId11" imgW="304560" imgH="253800" progId="Equation.3">
                    <p:embed/>
                  </p:oleObj>
                </mc:Choice>
                <mc:Fallback>
                  <p:oleObj name="Equation" r:id="rId11" imgW="30456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9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1" name="Text Box 17"/>
            <p:cNvSpPr txBox="1">
              <a:spLocks noChangeArrowheads="1"/>
            </p:cNvSpPr>
            <p:nvPr/>
          </p:nvSpPr>
          <p:spPr bwMode="auto">
            <a:xfrm>
              <a:off x="528" y="2371"/>
              <a:ext cx="25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</a:t>
              </a:r>
              <a:r>
                <a:rPr lang="en-US" altLang="zh-CN"/>
                <a:t>UMPUT</a:t>
              </a:r>
              <a:r>
                <a:rPr lang="zh-CN" altLang="en-US"/>
                <a:t>的拒绝域为</a:t>
              </a:r>
            </a:p>
          </p:txBody>
        </p:sp>
      </p:grp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2152650" y="4141788"/>
          <a:ext cx="3962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2" name="Equation" r:id="rId13" imgW="3962160" imgH="1091880" progId="Equation.3">
                  <p:embed/>
                </p:oleObj>
              </mc:Choice>
              <mc:Fallback>
                <p:oleObj name="Equation" r:id="rId13" imgW="3962160" imgH="1091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141788"/>
                        <a:ext cx="3962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304800" y="124777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304800" y="5280025"/>
            <a:ext cx="875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这说明初等假设检验中有关方差已知的正态总体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304800" y="5876925"/>
            <a:ext cx="475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均值的</a:t>
            </a:r>
            <a:r>
              <a:rPr lang="en-US" altLang="zh-CN"/>
              <a:t>u</a:t>
            </a:r>
            <a:r>
              <a:rPr lang="zh-CN" altLang="en-US"/>
              <a:t>检验是</a:t>
            </a:r>
            <a:r>
              <a:rPr lang="en-US" altLang="zh-CN"/>
              <a:t>UMPUT</a:t>
            </a:r>
            <a:r>
              <a:rPr lang="zh-CN" altLang="en-US"/>
              <a:t>。</a:t>
            </a:r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>
            <a:off x="457200" y="5257800"/>
            <a:ext cx="8305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/>
      <p:bldP spid="139269" grpId="0"/>
      <p:bldP spid="139278" grpId="0"/>
      <p:bldP spid="139283" grpId="0"/>
      <p:bldP spid="139284" grpId="0"/>
      <p:bldP spid="139285" grpId="0"/>
      <p:bldP spid="13928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00100" y="550863"/>
            <a:ext cx="834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以上仅讨论单参数情形下如何构造最优检验，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06375" y="1290638"/>
            <a:ext cx="875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关于多参数的情形也有有关的最优检验的构造方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52413" y="20097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法就不涉及。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2590800" y="20367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若感兴趣，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4648200" y="2033588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2505E5"/>
                </a:solidFill>
              </a:rPr>
              <a:t>可参看茆诗松等编著的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28600" y="2708275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《</a:t>
            </a:r>
            <a:r>
              <a:rPr lang="zh-CN" altLang="en-US">
                <a:solidFill>
                  <a:srgbClr val="2505E5"/>
                </a:solidFill>
              </a:rPr>
              <a:t>高等数理统计学</a:t>
            </a:r>
            <a:r>
              <a:rPr lang="en-US" altLang="zh-CN">
                <a:solidFill>
                  <a:srgbClr val="2505E5"/>
                </a:solidFill>
              </a:rPr>
              <a:t>》</a:t>
            </a:r>
            <a:r>
              <a:rPr lang="zh-CN" altLang="en-US">
                <a:solidFill>
                  <a:srgbClr val="2505E5"/>
                </a:solidFill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/>
      <p:bldP spid="140292" grpId="0"/>
      <p:bldP spid="140293" grpId="0"/>
      <p:bldP spid="140294" grpId="0"/>
      <p:bldP spid="14029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555875" y="1773238"/>
            <a:ext cx="41179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B03AD"/>
                </a:solidFill>
              </a:rPr>
              <a:t>作业：</a:t>
            </a:r>
          </a:p>
          <a:p>
            <a:endParaRPr lang="zh-CN" altLang="en-US">
              <a:solidFill>
                <a:srgbClr val="1B03AD"/>
              </a:solidFill>
            </a:endParaRPr>
          </a:p>
          <a:p>
            <a:r>
              <a:rPr lang="zh-CN" altLang="en-US">
                <a:solidFill>
                  <a:srgbClr val="1B03AD"/>
                </a:solidFill>
              </a:rPr>
              <a:t>习题三    </a:t>
            </a:r>
            <a:r>
              <a:rPr lang="en-US" altLang="zh-CN">
                <a:solidFill>
                  <a:srgbClr val="1B03AD"/>
                </a:solidFill>
              </a:rPr>
              <a:t>1- 4</a:t>
            </a:r>
            <a:r>
              <a:rPr lang="zh-CN" altLang="en-US">
                <a:solidFill>
                  <a:srgbClr val="1B03AD"/>
                </a:solidFill>
              </a:rPr>
              <a:t>，</a:t>
            </a:r>
            <a:r>
              <a:rPr lang="en-US" altLang="zh-CN">
                <a:solidFill>
                  <a:srgbClr val="1B03AD"/>
                </a:solidFill>
              </a:rPr>
              <a:t>35 - 42,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08125" y="692150"/>
            <a:ext cx="714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这样一个检验就等同于将样本空间分成</a:t>
            </a:r>
          </a:p>
        </p:txBody>
      </p: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457200" y="1295400"/>
            <a:ext cx="5697538" cy="579438"/>
            <a:chOff x="288" y="2556"/>
            <a:chExt cx="3589" cy="365"/>
          </a:xfrm>
        </p:grpSpPr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288" y="2556"/>
              <a:ext cx="35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两个互不相交的子集     和     ，</a:t>
              </a:r>
            </a:p>
          </p:txBody>
        </p:sp>
        <p:graphicFrame>
          <p:nvGraphicFramePr>
            <p:cNvPr id="43024" name="Object 16"/>
            <p:cNvGraphicFramePr>
              <a:graphicFrameLocks noChangeAspect="1"/>
            </p:cNvGraphicFramePr>
            <p:nvPr/>
          </p:nvGraphicFramePr>
          <p:xfrm>
            <a:off x="2688" y="2640"/>
            <a:ext cx="2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1" name="Equation" r:id="rId3" imgW="431640" imgH="342720" progId="Equation.3">
                    <p:embed/>
                  </p:oleObj>
                </mc:Choice>
                <mc:Fallback>
                  <p:oleObj name="Equation" r:id="rId3" imgW="431640" imgH="342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640"/>
                          <a:ext cx="2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17"/>
            <p:cNvGraphicFramePr>
              <a:graphicFrameLocks noChangeAspect="1"/>
            </p:cNvGraphicFramePr>
            <p:nvPr/>
          </p:nvGraphicFramePr>
          <p:xfrm>
            <a:off x="3228" y="2616"/>
            <a:ext cx="3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2" name="Equation" r:id="rId5" imgW="558720" imgH="419040" progId="Equation.3">
                    <p:embed/>
                  </p:oleObj>
                </mc:Choice>
                <mc:Fallback>
                  <p:oleObj name="Equation" r:id="rId5" imgW="558720" imgH="419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616"/>
                          <a:ext cx="3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45" name="Object 37"/>
          <p:cNvGraphicFramePr>
            <a:graphicFrameLocks noChangeAspect="1"/>
          </p:cNvGraphicFramePr>
          <p:nvPr/>
        </p:nvGraphicFramePr>
        <p:xfrm>
          <a:off x="6019800" y="135255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Equation" r:id="rId7" imgW="2565360" imgH="431640" progId="Equation.3">
                  <p:embed/>
                </p:oleObj>
              </mc:Choice>
              <mc:Fallback>
                <p:oleObj name="Equation" r:id="rId7" imgW="256536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352550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457200" y="1905000"/>
            <a:ext cx="1511300" cy="590550"/>
            <a:chOff x="288" y="3036"/>
            <a:chExt cx="952" cy="372"/>
          </a:xfrm>
        </p:grpSpPr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288" y="3036"/>
              <a:ext cx="9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绝     ，</a:t>
              </a:r>
            </a:p>
          </p:txBody>
        </p:sp>
        <p:graphicFrame>
          <p:nvGraphicFramePr>
            <p:cNvPr id="43048" name="Object 40"/>
            <p:cNvGraphicFramePr>
              <a:graphicFrameLocks noChangeAspect="1"/>
            </p:cNvGraphicFramePr>
            <p:nvPr/>
          </p:nvGraphicFramePr>
          <p:xfrm>
            <a:off x="624" y="3104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4" name="Equation" r:id="rId9" imgW="507960" imgH="482400" progId="Equation.3">
                    <p:embed/>
                  </p:oleObj>
                </mc:Choice>
                <mc:Fallback>
                  <p:oleObj name="Equation" r:id="rId9" imgW="507960" imgH="48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04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1828800" y="2012950"/>
          <a:ext cx="389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Equation" r:id="rId11" imgW="3898800" imgH="482400" progId="Equation.3">
                  <p:embed/>
                </p:oleObj>
              </mc:Choice>
              <mc:Fallback>
                <p:oleObj name="Equation" r:id="rId11" imgW="3898800" imgH="482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2950"/>
                        <a:ext cx="3898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0" name="Object 42"/>
          <p:cNvGraphicFramePr>
            <a:graphicFrameLocks noChangeAspect="1"/>
          </p:cNvGraphicFramePr>
          <p:nvPr/>
        </p:nvGraphicFramePr>
        <p:xfrm>
          <a:off x="5981700" y="2025650"/>
          <a:ext cx="273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Equation" r:id="rId13" imgW="2730240" imgH="457200" progId="Equation.3">
                  <p:embed/>
                </p:oleObj>
              </mc:Choice>
              <mc:Fallback>
                <p:oleObj name="Equation" r:id="rId13" imgW="273024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025650"/>
                        <a:ext cx="273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1" name="Object 43"/>
          <p:cNvGraphicFramePr>
            <a:graphicFrameLocks noChangeAspect="1"/>
          </p:cNvGraphicFramePr>
          <p:nvPr/>
        </p:nvGraphicFramePr>
        <p:xfrm>
          <a:off x="609600" y="2724150"/>
          <a:ext cx="354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15" imgW="3543120" imgH="495000" progId="Equation.3">
                  <p:embed/>
                </p:oleObj>
              </mc:Choice>
              <mc:Fallback>
                <p:oleObj name="Equation" r:id="rId15" imgW="3543120" imgH="495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24150"/>
                        <a:ext cx="3543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52" name="Group 44"/>
          <p:cNvGrpSpPr>
            <a:grpSpLocks/>
          </p:cNvGrpSpPr>
          <p:nvPr/>
        </p:nvGrpSpPr>
        <p:grpSpPr bwMode="auto">
          <a:xfrm>
            <a:off x="4479925" y="2590800"/>
            <a:ext cx="3568700" cy="881063"/>
            <a:chOff x="2822" y="3468"/>
            <a:chExt cx="2248" cy="555"/>
          </a:xfrm>
        </p:grpSpPr>
        <p:sp>
          <p:nvSpPr>
            <p:cNvPr id="43053" name="Text Box 45"/>
            <p:cNvSpPr txBox="1">
              <a:spLocks noChangeArrowheads="1"/>
            </p:cNvSpPr>
            <p:nvPr/>
          </p:nvSpPr>
          <p:spPr bwMode="auto">
            <a:xfrm>
              <a:off x="2822" y="3468"/>
              <a:ext cx="19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称    为</a:t>
              </a:r>
              <a:r>
                <a:rPr lang="zh-CN" altLang="en-US">
                  <a:solidFill>
                    <a:srgbClr val="E90701"/>
                  </a:solidFill>
                </a:rPr>
                <a:t>拒绝域</a:t>
              </a:r>
              <a:r>
                <a:rPr lang="zh-CN" altLang="en-US"/>
                <a:t>，</a:t>
              </a:r>
            </a:p>
          </p:txBody>
        </p:sp>
        <p:graphicFrame>
          <p:nvGraphicFramePr>
            <p:cNvPr id="43054" name="Object 46"/>
            <p:cNvGraphicFramePr>
              <a:graphicFrameLocks noChangeAspect="1"/>
            </p:cNvGraphicFramePr>
            <p:nvPr/>
          </p:nvGraphicFramePr>
          <p:xfrm>
            <a:off x="3168" y="3576"/>
            <a:ext cx="2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8" name="Equation" r:id="rId17" imgW="431640" imgH="342720" progId="Equation.3">
                    <p:embed/>
                  </p:oleObj>
                </mc:Choice>
                <mc:Fallback>
                  <p:oleObj name="Equation" r:id="rId17" imgW="431640" imgH="3427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76"/>
                          <a:ext cx="2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5" name="Text Box 47"/>
            <p:cNvSpPr txBox="1">
              <a:spLocks noChangeArrowheads="1"/>
            </p:cNvSpPr>
            <p:nvPr/>
          </p:nvSpPr>
          <p:spPr bwMode="auto">
            <a:xfrm>
              <a:off x="3168" y="3696"/>
              <a:ext cx="1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accent2"/>
                  </a:solidFill>
                </a:rPr>
                <a:t>(Rejection Region)</a:t>
              </a:r>
            </a:p>
          </p:txBody>
        </p:sp>
      </p:grpSp>
      <p:grpSp>
        <p:nvGrpSpPr>
          <p:cNvPr id="43058" name="Group 50"/>
          <p:cNvGrpSpPr>
            <a:grpSpLocks/>
          </p:cNvGrpSpPr>
          <p:nvPr/>
        </p:nvGrpSpPr>
        <p:grpSpPr bwMode="auto">
          <a:xfrm>
            <a:off x="7467600" y="2571750"/>
            <a:ext cx="1143000" cy="579438"/>
            <a:chOff x="4704" y="3456"/>
            <a:chExt cx="720" cy="365"/>
          </a:xfrm>
        </p:grpSpPr>
        <p:sp>
          <p:nvSpPr>
            <p:cNvPr id="43056" name="Text Box 48"/>
            <p:cNvSpPr txBox="1">
              <a:spLocks noChangeArrowheads="1"/>
            </p:cNvSpPr>
            <p:nvPr/>
          </p:nvSpPr>
          <p:spPr bwMode="auto">
            <a:xfrm>
              <a:off x="4704" y="345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称</a:t>
              </a:r>
            </a:p>
          </p:txBody>
        </p:sp>
        <p:graphicFrame>
          <p:nvGraphicFramePr>
            <p:cNvPr id="43057" name="Object 49"/>
            <p:cNvGraphicFramePr>
              <a:graphicFrameLocks noChangeAspect="1"/>
            </p:cNvGraphicFramePr>
            <p:nvPr/>
          </p:nvGraphicFramePr>
          <p:xfrm>
            <a:off x="5072" y="3504"/>
            <a:ext cx="3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9" name="Equation" r:id="rId19" imgW="558720" imgH="419040" progId="Equation.3">
                    <p:embed/>
                  </p:oleObj>
                </mc:Choice>
                <mc:Fallback>
                  <p:oleObj name="Equation" r:id="rId19" imgW="558720" imgH="4190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" y="3504"/>
                          <a:ext cx="3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457200" y="3395663"/>
            <a:ext cx="536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为接受域</a:t>
            </a:r>
            <a:r>
              <a:rPr lang="en-US" altLang="zh-CN" sz="2800">
                <a:solidFill>
                  <a:schemeClr val="accent2"/>
                </a:solidFill>
              </a:rPr>
              <a:t>(Acceptance Region)</a:t>
            </a:r>
            <a:r>
              <a:rPr lang="zh-CN" altLang="en-US"/>
              <a:t>。</a:t>
            </a:r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5715000" y="3395663"/>
            <a:ext cx="305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这样检验和拒绝</a:t>
            </a:r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533400" y="4073525"/>
            <a:ext cx="509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域就建立起一一对应关系。</a:t>
            </a:r>
          </a:p>
        </p:txBody>
      </p:sp>
      <p:sp>
        <p:nvSpPr>
          <p:cNvPr id="43073" name="Rectangle 65"/>
          <p:cNvSpPr>
            <a:spLocks noChangeArrowheads="1"/>
          </p:cNvSpPr>
          <p:nvPr/>
        </p:nvSpPr>
        <p:spPr bwMode="auto">
          <a:xfrm>
            <a:off x="1371600" y="4843463"/>
            <a:ext cx="346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为了确定拒绝域，</a:t>
            </a:r>
          </a:p>
        </p:txBody>
      </p:sp>
      <p:sp>
        <p:nvSpPr>
          <p:cNvPr id="43074" name="Rectangle 66"/>
          <p:cNvSpPr>
            <a:spLocks noChangeArrowheads="1"/>
          </p:cNvSpPr>
          <p:nvPr/>
        </p:nvSpPr>
        <p:spPr bwMode="auto">
          <a:xfrm>
            <a:off x="4572000" y="4843463"/>
            <a:ext cx="4271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往往根据问题的直观背</a:t>
            </a:r>
          </a:p>
        </p:txBody>
      </p:sp>
      <p:sp>
        <p:nvSpPr>
          <p:cNvPr id="43075" name="Rectangle 67"/>
          <p:cNvSpPr>
            <a:spLocks noChangeArrowheads="1"/>
          </p:cNvSpPr>
          <p:nvPr/>
        </p:nvSpPr>
        <p:spPr bwMode="auto">
          <a:xfrm>
            <a:off x="457200" y="5483225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景，</a:t>
            </a:r>
          </a:p>
        </p:txBody>
      </p:sp>
      <p:grpSp>
        <p:nvGrpSpPr>
          <p:cNvPr id="43078" name="Group 70"/>
          <p:cNvGrpSpPr>
            <a:grpSpLocks/>
          </p:cNvGrpSpPr>
          <p:nvPr/>
        </p:nvGrpSpPr>
        <p:grpSpPr bwMode="auto">
          <a:xfrm>
            <a:off x="1219200" y="5480050"/>
            <a:ext cx="4675188" cy="582613"/>
            <a:chOff x="768" y="3665"/>
            <a:chExt cx="2945" cy="367"/>
          </a:xfrm>
        </p:grpSpPr>
        <p:sp>
          <p:nvSpPr>
            <p:cNvPr id="43076" name="Rectangle 68"/>
            <p:cNvSpPr>
              <a:spLocks noChangeArrowheads="1"/>
            </p:cNvSpPr>
            <p:nvPr/>
          </p:nvSpPr>
          <p:spPr bwMode="auto">
            <a:xfrm>
              <a:off x="768" y="3665"/>
              <a:ext cx="29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寻找合适的统计量        ，</a:t>
              </a:r>
            </a:p>
          </p:txBody>
        </p:sp>
        <p:graphicFrame>
          <p:nvGraphicFramePr>
            <p:cNvPr id="43077" name="Object 69"/>
            <p:cNvGraphicFramePr>
              <a:graphicFrameLocks noChangeAspect="1"/>
            </p:cNvGraphicFramePr>
            <p:nvPr/>
          </p:nvGraphicFramePr>
          <p:xfrm>
            <a:off x="2880" y="3768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0" name="Equation" r:id="rId21" imgW="850680" imgH="419040" progId="Equation.3">
                    <p:embed/>
                  </p:oleObj>
                </mc:Choice>
                <mc:Fallback>
                  <p:oleObj name="Equation" r:id="rId21" imgW="850680" imgH="41904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68"/>
                          <a:ext cx="5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79" name="Object 71"/>
          <p:cNvGraphicFramePr>
            <a:graphicFrameLocks noChangeAspect="1"/>
          </p:cNvGraphicFramePr>
          <p:nvPr/>
        </p:nvGraphicFramePr>
        <p:xfrm>
          <a:off x="5765800" y="5567363"/>
          <a:ext cx="223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23" imgW="2234880" imgH="495000" progId="Equation.3">
                  <p:embed/>
                </p:oleObj>
              </mc:Choice>
              <mc:Fallback>
                <p:oleObj name="Equation" r:id="rId23" imgW="2234880" imgH="495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5567363"/>
                        <a:ext cx="2235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80" name="Text Box 72"/>
          <p:cNvSpPr txBox="1">
            <a:spLocks noChangeArrowheads="1"/>
          </p:cNvSpPr>
          <p:nvPr/>
        </p:nvSpPr>
        <p:spPr bwMode="auto">
          <a:xfrm>
            <a:off x="8153400" y="548322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70" grpId="0" build="p" autoUpdateAnimBg="0" advAuto="0"/>
      <p:bldP spid="43071" grpId="0" build="p" autoUpdateAnimBg="0"/>
      <p:bldP spid="43072" grpId="0" build="p" autoUpdateAnimBg="0" advAuto="0"/>
      <p:bldP spid="43073" grpId="0" build="p" autoUpdateAnimBg="0"/>
      <p:bldP spid="43074" grpId="0" build="p" autoUpdateAnimBg="0"/>
      <p:bldP spid="43075" grpId="0" build="p" autoUpdateAnimBg="0" advAuto="0"/>
      <p:bldP spid="4308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381000" y="476250"/>
            <a:ext cx="6521450" cy="579438"/>
            <a:chOff x="336" y="300"/>
            <a:chExt cx="4108" cy="365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336" y="300"/>
              <a:ext cx="4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能由统计量         确定出拒绝域     ，</a:t>
              </a:r>
            </a:p>
          </p:txBody>
        </p:sp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1728" y="384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2" name="Equation" r:id="rId3" imgW="850680" imgH="419040" progId="Equation.3">
                    <p:embed/>
                  </p:oleObj>
                </mc:Choice>
                <mc:Fallback>
                  <p:oleObj name="Equation" r:id="rId3" imgW="85068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84"/>
                          <a:ext cx="5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6"/>
            <p:cNvGraphicFramePr>
              <a:graphicFrameLocks noChangeAspect="1"/>
            </p:cNvGraphicFramePr>
            <p:nvPr/>
          </p:nvGraphicFramePr>
          <p:xfrm>
            <a:off x="3856" y="384"/>
            <a:ext cx="2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3" name="Equation" r:id="rId5" imgW="431640" imgH="342720" progId="Equation.3">
                    <p:embed/>
                  </p:oleObj>
                </mc:Choice>
                <mc:Fallback>
                  <p:oleObj name="Equation" r:id="rId5" imgW="431640" imgH="3427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384"/>
                          <a:ext cx="2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705600" y="457200"/>
            <a:ext cx="1814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这样的统</a:t>
            </a:r>
          </a:p>
        </p:txBody>
      </p: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381000" y="1066800"/>
            <a:ext cx="7381875" cy="579438"/>
            <a:chOff x="336" y="737"/>
            <a:chExt cx="4650" cy="365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36" y="737"/>
              <a:ext cx="46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计量         称为</a:t>
              </a:r>
              <a:r>
                <a:rPr lang="zh-CN" altLang="en-US">
                  <a:solidFill>
                    <a:srgbClr val="E90701"/>
                  </a:solidFill>
                </a:rPr>
                <a:t>检验统计量</a:t>
              </a:r>
              <a:r>
                <a:rPr lang="en-US" altLang="zh-CN" sz="2800">
                  <a:solidFill>
                    <a:schemeClr val="accent2"/>
                  </a:solidFill>
                </a:rPr>
                <a:t>(Test Statistic)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44043" name="Object 11"/>
            <p:cNvGraphicFramePr>
              <a:graphicFrameLocks noChangeAspect="1"/>
            </p:cNvGraphicFramePr>
            <p:nvPr/>
          </p:nvGraphicFramePr>
          <p:xfrm>
            <a:off x="912" y="816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4" name="Equation" r:id="rId7" imgW="850680" imgH="419040" progId="Equation.3">
                    <p:embed/>
                  </p:oleObj>
                </mc:Choice>
                <mc:Fallback>
                  <p:oleObj name="Equation" r:id="rId7" imgW="850680" imgH="419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16"/>
                          <a:ext cx="5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914400" y="1676400"/>
            <a:ext cx="795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为了便于描述拒绝域及数学理论上的需要，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81000" y="2286000"/>
            <a:ext cx="305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有必要引入函数</a:t>
            </a:r>
          </a:p>
        </p:txBody>
      </p:sp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2705100" y="2819400"/>
          <a:ext cx="3251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9" imgW="3251160" imgH="1091880" progId="Equation.3">
                  <p:embed/>
                </p:oleObj>
              </mc:Choice>
              <mc:Fallback>
                <p:oleObj name="Equation" r:id="rId9" imgW="3251160" imgH="1091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819400"/>
                        <a:ext cx="3251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381000" y="3886200"/>
            <a:ext cx="5091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它是拒绝于上的示性函数，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5257800" y="39243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称其为</a:t>
            </a:r>
            <a:r>
              <a:rPr lang="zh-CN" altLang="en-US">
                <a:solidFill>
                  <a:srgbClr val="E90701"/>
                </a:solidFill>
              </a:rPr>
              <a:t>检验函数</a:t>
            </a:r>
            <a:r>
              <a:rPr lang="zh-CN" altLang="en-US"/>
              <a:t>。</a:t>
            </a:r>
          </a:p>
        </p:txBody>
      </p:sp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508000" y="4572000"/>
          <a:ext cx="749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11" imgW="7492680" imgH="495000" progId="Equation.3">
                  <p:embed/>
                </p:oleObj>
              </mc:Choice>
              <mc:Fallback>
                <p:oleObj name="Equation" r:id="rId11" imgW="7492680" imgH="495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572000"/>
                        <a:ext cx="749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457200" y="5021263"/>
            <a:ext cx="5910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种检验函数也称为非随机化的，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6019800" y="5021263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而随机化的检</a:t>
            </a:r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457200" y="5638800"/>
            <a:ext cx="345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验函数的定义是：</a:t>
            </a:r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8001000" y="44958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</a:t>
            </a:r>
          </a:p>
        </p:txBody>
      </p:sp>
      <p:graphicFrame>
        <p:nvGraphicFramePr>
          <p:cNvPr id="44081" name="Object 49"/>
          <p:cNvGraphicFramePr>
            <a:graphicFrameLocks noChangeAspect="1"/>
          </p:cNvGraphicFramePr>
          <p:nvPr/>
        </p:nvGraphicFramePr>
        <p:xfrm>
          <a:off x="3733800" y="5702300"/>
          <a:ext cx="483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13" imgW="4838400" imgH="469800" progId="Equation.3">
                  <p:embed/>
                </p:oleObj>
              </mc:Choice>
              <mc:Fallback>
                <p:oleObj name="Equation" r:id="rId13" imgW="4838400" imgH="469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02300"/>
                        <a:ext cx="483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4" grpId="0" build="p" autoUpdateAnimBg="0"/>
      <p:bldP spid="44065" grpId="0" build="p" autoUpdateAnimBg="0"/>
      <p:bldP spid="44068" grpId="0" build="p" autoUpdateAnimBg="0"/>
      <p:bldP spid="44069" grpId="0" build="p" autoUpdateAnimBg="0"/>
      <p:bldP spid="44077" grpId="0" build="p" autoUpdateAnimBg="0"/>
      <p:bldP spid="44078" grpId="0" build="p" autoUpdateAnimBg="0"/>
      <p:bldP spid="44079" grpId="0" build="p" autoUpdateAnimBg="0"/>
      <p:bldP spid="4408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49" name="Object 21"/>
          <p:cNvGraphicFramePr>
            <a:graphicFrameLocks noChangeAspect="1"/>
          </p:cNvGraphicFramePr>
          <p:nvPr/>
        </p:nvGraphicFramePr>
        <p:xfrm>
          <a:off x="685800" y="723900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Equation" r:id="rId3" imgW="965160" imgH="419040" progId="Equation.3">
                  <p:embed/>
                </p:oleObj>
              </mc:Choice>
              <mc:Fallback>
                <p:oleObj name="Equation" r:id="rId3" imgW="9651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23900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752600" y="601663"/>
            <a:ext cx="346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在随机化检验时，</a:t>
            </a:r>
          </a:p>
        </p:txBody>
      </p:sp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4953000" y="601663"/>
            <a:ext cx="2946400" cy="579437"/>
            <a:chOff x="3254" y="348"/>
            <a:chExt cx="1856" cy="365"/>
          </a:xfrm>
        </p:grpSpPr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254" y="348"/>
              <a:ext cx="18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有了样本   后，</a:t>
              </a:r>
            </a:p>
          </p:txBody>
        </p:sp>
        <p:graphicFrame>
          <p:nvGraphicFramePr>
            <p:cNvPr id="73752" name="Object 24"/>
            <p:cNvGraphicFramePr>
              <a:graphicFrameLocks noChangeAspect="1"/>
            </p:cNvGraphicFramePr>
            <p:nvPr/>
          </p:nvGraphicFramePr>
          <p:xfrm>
            <a:off x="4336" y="464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3" name="Equation" r:id="rId5" imgW="279360" imgH="253800" progId="Equation.3">
                    <p:embed/>
                  </p:oleObj>
                </mc:Choice>
                <mc:Fallback>
                  <p:oleObj name="Equation" r:id="rId5" imgW="279360" imgH="253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464"/>
                          <a:ext cx="17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685800" y="1227138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Equation" r:id="rId7" imgW="939600" imgH="419040" progId="Equation.3">
                  <p:embed/>
                </p:oleObj>
              </mc:Choice>
              <mc:Fallback>
                <p:oleObj name="Equation" r:id="rId7" imgW="939600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27138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7683500" y="6016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</a:t>
            </a:r>
          </a:p>
        </p:txBody>
      </p:sp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1763713" y="1196975"/>
          <a:ext cx="64087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公式" r:id="rId9" imgW="2425680" imgH="215640" progId="Equation.3">
                  <p:embed/>
                </p:oleObj>
              </mc:Choice>
              <mc:Fallback>
                <p:oleObj name="公式" r:id="rId9" imgW="24256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6975"/>
                        <a:ext cx="64087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8101013" y="1125538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graphicFrame>
        <p:nvGraphicFramePr>
          <p:cNvPr id="73759" name="Object 31"/>
          <p:cNvGraphicFramePr>
            <a:graphicFrameLocks noChangeAspect="1"/>
          </p:cNvGraphicFramePr>
          <p:nvPr/>
        </p:nvGraphicFramePr>
        <p:xfrm>
          <a:off x="685800" y="1790700"/>
          <a:ext cx="2654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11" imgW="2654280" imgH="495000" progId="Equation.3">
                  <p:embed/>
                </p:oleObj>
              </mc:Choice>
              <mc:Fallback>
                <p:oleObj name="Equation" r:id="rId11" imgW="2654280" imgH="495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90700"/>
                        <a:ext cx="2654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3467100" y="1790700"/>
          <a:ext cx="224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13" imgW="2247840" imgH="495000" progId="Equation.3">
                  <p:embed/>
                </p:oleObj>
              </mc:Choice>
              <mc:Fallback>
                <p:oleObj name="Equation" r:id="rId13" imgW="2247840" imgH="495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1790700"/>
                        <a:ext cx="2247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684213" y="2349500"/>
            <a:ext cx="568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4</a:t>
            </a:r>
            <a:r>
              <a:rPr lang="zh-CN" altLang="en-US">
                <a:solidFill>
                  <a:srgbClr val="2505E5"/>
                </a:solidFill>
              </a:rPr>
              <a:t>、两类错误、检验的势函数）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1431925" y="2925763"/>
            <a:ext cx="3862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由于样本时随机的，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5241925" y="2925763"/>
            <a:ext cx="346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进行检验时可能犯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609600" y="34290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两类错误，</a:t>
            </a:r>
          </a:p>
        </p:txBody>
      </p:sp>
      <p:grpSp>
        <p:nvGrpSpPr>
          <p:cNvPr id="73765" name="Group 37"/>
          <p:cNvGrpSpPr>
            <a:grpSpLocks/>
          </p:cNvGrpSpPr>
          <p:nvPr/>
        </p:nvGrpSpPr>
        <p:grpSpPr bwMode="auto">
          <a:xfrm>
            <a:off x="2590800" y="3455988"/>
            <a:ext cx="6115050" cy="582612"/>
            <a:chOff x="1632" y="2081"/>
            <a:chExt cx="3852" cy="367"/>
          </a:xfrm>
        </p:grpSpPr>
        <p:sp>
          <p:nvSpPr>
            <p:cNvPr id="73766" name="Text Box 38"/>
            <p:cNvSpPr txBox="1">
              <a:spLocks noChangeArrowheads="1"/>
            </p:cNvSpPr>
            <p:nvPr/>
          </p:nvSpPr>
          <p:spPr bwMode="auto">
            <a:xfrm>
              <a:off x="1632" y="2081"/>
              <a:ext cx="3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其一是当     为真时，却拒绝     ，</a:t>
              </a:r>
            </a:p>
          </p:txBody>
        </p:sp>
        <p:graphicFrame>
          <p:nvGraphicFramePr>
            <p:cNvPr id="73767" name="Object 39"/>
            <p:cNvGraphicFramePr>
              <a:graphicFrameLocks noChangeAspect="1"/>
            </p:cNvGraphicFramePr>
            <p:nvPr/>
          </p:nvGraphicFramePr>
          <p:xfrm>
            <a:off x="4848" y="2144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8" name="Equation" r:id="rId15" imgW="507960" imgH="482400" progId="Equation.3">
                    <p:embed/>
                  </p:oleObj>
                </mc:Choice>
                <mc:Fallback>
                  <p:oleObj name="Equation" r:id="rId15" imgW="507960" imgH="48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144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8" name="Object 40"/>
            <p:cNvGraphicFramePr>
              <a:graphicFrameLocks noChangeAspect="1"/>
            </p:cNvGraphicFramePr>
            <p:nvPr/>
          </p:nvGraphicFramePr>
          <p:xfrm>
            <a:off x="2736" y="2144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9" name="Equation" r:id="rId17" imgW="507960" imgH="482400" progId="Equation.3">
                    <p:embed/>
                  </p:oleObj>
                </mc:Choice>
                <mc:Fallback>
                  <p:oleObj name="Equation" r:id="rId17" imgW="507960" imgH="48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144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09600" y="39624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rgbClr val="E90701"/>
                </a:solidFill>
              </a:rPr>
              <a:t>第一类错误</a:t>
            </a:r>
            <a:r>
              <a:rPr lang="zh-CN" altLang="en-US"/>
              <a:t>，</a:t>
            </a:r>
          </a:p>
        </p:txBody>
      </p:sp>
      <p:sp>
        <p:nvSpPr>
          <p:cNvPr id="73770" name="Text Box 42"/>
          <p:cNvSpPr txBox="1">
            <a:spLocks noChangeArrowheads="1"/>
          </p:cNvSpPr>
          <p:nvPr/>
        </p:nvSpPr>
        <p:spPr bwMode="auto">
          <a:xfrm>
            <a:off x="3946525" y="3992563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其概率为</a:t>
            </a:r>
          </a:p>
        </p:txBody>
      </p:sp>
      <p:graphicFrame>
        <p:nvGraphicFramePr>
          <p:cNvPr id="73771" name="Object 43"/>
          <p:cNvGraphicFramePr>
            <a:graphicFrameLocks noChangeAspect="1"/>
          </p:cNvGraphicFramePr>
          <p:nvPr/>
        </p:nvGraphicFramePr>
        <p:xfrm>
          <a:off x="2241550" y="4622800"/>
          <a:ext cx="466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Equation" r:id="rId18" imgW="4660560" imgH="482400" progId="Equation.3">
                  <p:embed/>
                </p:oleObj>
              </mc:Choice>
              <mc:Fallback>
                <p:oleObj name="Equation" r:id="rId18" imgW="4660560" imgH="482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622800"/>
                        <a:ext cx="4660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72" name="Group 44"/>
          <p:cNvGrpSpPr>
            <a:grpSpLocks/>
          </p:cNvGrpSpPr>
          <p:nvPr/>
        </p:nvGrpSpPr>
        <p:grpSpPr bwMode="auto">
          <a:xfrm>
            <a:off x="533400" y="5132388"/>
            <a:ext cx="6115050" cy="582612"/>
            <a:chOff x="336" y="3329"/>
            <a:chExt cx="3852" cy="367"/>
          </a:xfrm>
        </p:grpSpPr>
        <p:sp>
          <p:nvSpPr>
            <p:cNvPr id="73773" name="Text Box 45"/>
            <p:cNvSpPr txBox="1">
              <a:spLocks noChangeArrowheads="1"/>
            </p:cNvSpPr>
            <p:nvPr/>
          </p:nvSpPr>
          <p:spPr bwMode="auto">
            <a:xfrm>
              <a:off x="336" y="3329"/>
              <a:ext cx="3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其二是当     为假时，却接受     ，</a:t>
              </a:r>
            </a:p>
          </p:txBody>
        </p:sp>
        <p:graphicFrame>
          <p:nvGraphicFramePr>
            <p:cNvPr id="73774" name="Object 46"/>
            <p:cNvGraphicFramePr>
              <a:graphicFrameLocks noChangeAspect="1"/>
            </p:cNvGraphicFramePr>
            <p:nvPr/>
          </p:nvGraphicFramePr>
          <p:xfrm>
            <a:off x="3552" y="3392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1" name="Equation" r:id="rId20" imgW="507960" imgH="482400" progId="Equation.3">
                    <p:embed/>
                  </p:oleObj>
                </mc:Choice>
                <mc:Fallback>
                  <p:oleObj name="Equation" r:id="rId20" imgW="507960" imgH="4824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92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75" name="Object 47"/>
            <p:cNvGraphicFramePr>
              <a:graphicFrameLocks noChangeAspect="1"/>
            </p:cNvGraphicFramePr>
            <p:nvPr/>
          </p:nvGraphicFramePr>
          <p:xfrm>
            <a:off x="1440" y="3392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2" name="Equation" r:id="rId21" imgW="507960" imgH="482400" progId="Equation.3">
                    <p:embed/>
                  </p:oleObj>
                </mc:Choice>
                <mc:Fallback>
                  <p:oleObj name="Equation" r:id="rId21" imgW="507960" imgH="4824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92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6530975" y="5105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rgbClr val="E90701"/>
                </a:solidFill>
              </a:rPr>
              <a:t>第二类</a:t>
            </a:r>
          </a:p>
        </p:txBody>
      </p:sp>
      <p:sp>
        <p:nvSpPr>
          <p:cNvPr id="73780" name="Rectangle 52"/>
          <p:cNvSpPr>
            <a:spLocks noChangeArrowheads="1"/>
          </p:cNvSpPr>
          <p:nvPr/>
        </p:nvSpPr>
        <p:spPr bwMode="auto">
          <a:xfrm>
            <a:off x="609600" y="574516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E90701"/>
                </a:solidFill>
              </a:rPr>
              <a:t>错误</a:t>
            </a:r>
            <a:r>
              <a:rPr lang="zh-CN" altLang="en-US"/>
              <a:t>，</a:t>
            </a:r>
          </a:p>
        </p:txBody>
      </p: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1828800" y="5745163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其概率为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7" grpId="0" build="p" autoUpdateAnimBg="0"/>
      <p:bldP spid="73761" grpId="0" build="p" autoUpdateAnimBg="0"/>
      <p:bldP spid="73762" grpId="0" build="p" autoUpdateAnimBg="0"/>
      <p:bldP spid="73763" grpId="0" build="p" autoUpdateAnimBg="0"/>
      <p:bldP spid="73764" grpId="0" build="p" autoUpdateAnimBg="0" advAuto="0"/>
      <p:bldP spid="73769" grpId="0" build="p" autoUpdateAnimBg="0" advAuto="0"/>
      <p:bldP spid="73770" grpId="0" build="p" autoUpdateAnimBg="0"/>
      <p:bldP spid="73776" grpId="0" build="p" autoUpdateAnimBg="0"/>
      <p:bldP spid="73780" grpId="0" build="p" autoUpdateAnimBg="0" advAuto="0"/>
      <p:bldP spid="73781" grpId="0" build="p" autoUpdateAnimBg="0"/>
    </p:bldLst>
  </p:timing>
</p:sld>
</file>

<file path=ppt/theme/theme1.xml><?xml version="1.0" encoding="utf-8"?>
<a:theme xmlns:a="http://schemas.openxmlformats.org/drawingml/2006/main" name="Common_ID06">
  <a:themeElements>
    <a:clrScheme name="Common_ID06 1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FFFFFF"/>
      </a:accent3>
      <a:accent4>
        <a:srgbClr val="000000"/>
      </a:accent4>
      <a:accent5>
        <a:srgbClr val="BCCEBD"/>
      </a:accent5>
      <a:accent6>
        <a:srgbClr val="9FB99F"/>
      </a:accent6>
      <a:hlink>
        <a:srgbClr val="DB5353"/>
      </a:hlink>
      <a:folHlink>
        <a:srgbClr val="903638"/>
      </a:folHlink>
    </a:clrScheme>
    <a:fontScheme name="Common_ID06">
      <a:majorFont>
        <a:latin typeface="Gill Sans MT"/>
        <a:ea typeface="宋体"/>
        <a:cs typeface=""/>
      </a:majorFont>
      <a:minorFont>
        <a:latin typeface="Gill Sans M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mmon_ID06 1">
        <a:dk1>
          <a:srgbClr val="000000"/>
        </a:dk1>
        <a:lt1>
          <a:srgbClr val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FFFFFF"/>
        </a:accent3>
        <a:accent4>
          <a:srgbClr val="000000"/>
        </a:accent4>
        <a:accent5>
          <a:srgbClr val="BCCEBD"/>
        </a:accent5>
        <a:accent6>
          <a:srgbClr val="9FB99F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2793</Words>
  <Application>Microsoft Office PowerPoint</Application>
  <PresentationFormat>全屏显示(4:3)</PresentationFormat>
  <Paragraphs>565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Times New Roman</vt:lpstr>
      <vt:lpstr>宋体</vt:lpstr>
      <vt:lpstr>Gill Sans MT</vt:lpstr>
      <vt:lpstr>Arial</vt:lpstr>
      <vt:lpstr>Centaur</vt:lpstr>
      <vt:lpstr>HGｺﾞｼｯｸE</vt:lpstr>
      <vt:lpstr>楷体_GB2312</vt:lpstr>
      <vt:lpstr>Common_ID06</vt:lpstr>
      <vt:lpstr>Microsoft 公式 3.0</vt:lpstr>
      <vt:lpstr>第三章    假设检验</vt:lpstr>
      <vt:lpstr>§3.1  假设检验的基本概念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§3.5  Neyman-Pearson  引理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2、一致最优势检验（UMPT）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4、一致最优势无偏检验（UMPUT)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第八讲 假设检验</dc:title>
  <dc:creator>孙海燕，北京航空航天大学数学系</dc:creator>
  <cp:lastModifiedBy>user</cp:lastModifiedBy>
  <cp:revision>78</cp:revision>
  <dcterms:created xsi:type="dcterms:W3CDTF">2004-09-20T03:06:34Z</dcterms:created>
  <dcterms:modified xsi:type="dcterms:W3CDTF">2018-11-01T08:30:06Z</dcterms:modified>
</cp:coreProperties>
</file>