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01" r:id="rId2"/>
    <p:sldId id="265" r:id="rId3"/>
    <p:sldId id="302" r:id="rId4"/>
    <p:sldId id="303" r:id="rId5"/>
    <p:sldId id="304" r:id="rId6"/>
    <p:sldId id="305" r:id="rId7"/>
    <p:sldId id="306" r:id="rId8"/>
    <p:sldId id="308" r:id="rId9"/>
    <p:sldId id="309" r:id="rId10"/>
    <p:sldId id="325" r:id="rId11"/>
    <p:sldId id="326" r:id="rId12"/>
    <p:sldId id="310" r:id="rId13"/>
    <p:sldId id="311" r:id="rId14"/>
    <p:sldId id="322" r:id="rId15"/>
    <p:sldId id="323" r:id="rId16"/>
    <p:sldId id="324" r:id="rId17"/>
    <p:sldId id="327" r:id="rId18"/>
    <p:sldId id="316" r:id="rId19"/>
    <p:sldId id="319" r:id="rId20"/>
    <p:sldId id="320" r:id="rId21"/>
    <p:sldId id="321" r:id="rId22"/>
    <p:sldId id="313" r:id="rId23"/>
    <p:sldId id="314" r:id="rId24"/>
    <p:sldId id="315" r:id="rId25"/>
    <p:sldId id="328" r:id="rId26"/>
    <p:sldId id="333" r:id="rId27"/>
    <p:sldId id="334" r:id="rId28"/>
    <p:sldId id="335" r:id="rId29"/>
    <p:sldId id="336" r:id="rId30"/>
    <p:sldId id="337" r:id="rId31"/>
    <p:sldId id="329" r:id="rId32"/>
    <p:sldId id="330" r:id="rId33"/>
    <p:sldId id="338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8" r:id="rId42"/>
    <p:sldId id="349" r:id="rId43"/>
    <p:sldId id="350" r:id="rId44"/>
    <p:sldId id="351" r:id="rId45"/>
    <p:sldId id="353" r:id="rId46"/>
    <p:sldId id="347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CC13"/>
    <a:srgbClr val="FFFF99"/>
    <a:srgbClr val="5116F6"/>
    <a:srgbClr val="FB1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55" autoAdjust="0"/>
  </p:normalViewPr>
  <p:slideViewPr>
    <p:cSldViewPr>
      <p:cViewPr varScale="1">
        <p:scale>
          <a:sx n="101" d="100"/>
          <a:sy n="101" d="100"/>
        </p:scale>
        <p:origin x="-12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44.wmf"/><Relationship Id="rId7" Type="http://schemas.openxmlformats.org/officeDocument/2006/relationships/image" Target="../media/image57.emf"/><Relationship Id="rId2" Type="http://schemas.openxmlformats.org/officeDocument/2006/relationships/image" Target="../media/image47.wmf"/><Relationship Id="rId1" Type="http://schemas.openxmlformats.org/officeDocument/2006/relationships/image" Target="../media/image54.wmf"/><Relationship Id="rId6" Type="http://schemas.openxmlformats.org/officeDocument/2006/relationships/image" Target="../media/image22.wmf"/><Relationship Id="rId5" Type="http://schemas.openxmlformats.org/officeDocument/2006/relationships/image" Target="../media/image56.emf"/><Relationship Id="rId4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image" Target="../media/image44.wmf"/><Relationship Id="rId7" Type="http://schemas.openxmlformats.org/officeDocument/2006/relationships/image" Target="../media/image61.emf"/><Relationship Id="rId2" Type="http://schemas.openxmlformats.org/officeDocument/2006/relationships/image" Target="../media/image47.wmf"/><Relationship Id="rId1" Type="http://schemas.openxmlformats.org/officeDocument/2006/relationships/image" Target="../media/image58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7.emf"/><Relationship Id="rId5" Type="http://schemas.openxmlformats.org/officeDocument/2006/relationships/image" Target="../media/image66.wmf"/><Relationship Id="rId4" Type="http://schemas.openxmlformats.org/officeDocument/2006/relationships/image" Target="../media/image6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49.wmf"/><Relationship Id="rId1" Type="http://schemas.openxmlformats.org/officeDocument/2006/relationships/image" Target="../media/image64.wmf"/><Relationship Id="rId5" Type="http://schemas.openxmlformats.org/officeDocument/2006/relationships/image" Target="../media/image70.emf"/><Relationship Id="rId4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7" Type="http://schemas.openxmlformats.org/officeDocument/2006/relationships/image" Target="../media/image98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5" Type="http://schemas.openxmlformats.org/officeDocument/2006/relationships/image" Target="../media/image96.emf"/><Relationship Id="rId4" Type="http://schemas.openxmlformats.org/officeDocument/2006/relationships/image" Target="../media/image9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87.wmf"/><Relationship Id="rId4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104.wmf"/><Relationship Id="rId1" Type="http://schemas.openxmlformats.org/officeDocument/2006/relationships/image" Target="../media/image10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14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10" Type="http://schemas.openxmlformats.org/officeDocument/2006/relationships/image" Target="../media/image124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5.e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10" Type="http://schemas.openxmlformats.org/officeDocument/2006/relationships/image" Target="../media/image134.emf"/><Relationship Id="rId4" Type="http://schemas.openxmlformats.org/officeDocument/2006/relationships/image" Target="../media/image128.wmf"/><Relationship Id="rId9" Type="http://schemas.openxmlformats.org/officeDocument/2006/relationships/image" Target="../media/image13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emf"/><Relationship Id="rId1" Type="http://schemas.openxmlformats.org/officeDocument/2006/relationships/image" Target="../media/image136.wmf"/><Relationship Id="rId4" Type="http://schemas.openxmlformats.org/officeDocument/2006/relationships/image" Target="../media/image13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emf"/><Relationship Id="rId1" Type="http://schemas.openxmlformats.org/officeDocument/2006/relationships/image" Target="../media/image7.wmf"/><Relationship Id="rId5" Type="http://schemas.openxmlformats.org/officeDocument/2006/relationships/image" Target="../media/image24.wmf"/><Relationship Id="rId4" Type="http://schemas.openxmlformats.org/officeDocument/2006/relationships/image" Target="../media/image23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10" Type="http://schemas.openxmlformats.org/officeDocument/2006/relationships/image" Target="../media/image162.wmf"/><Relationship Id="rId4" Type="http://schemas.openxmlformats.org/officeDocument/2006/relationships/image" Target="../media/image156.wmf"/><Relationship Id="rId9" Type="http://schemas.openxmlformats.org/officeDocument/2006/relationships/image" Target="../media/image161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image" Target="../media/image159.wmf"/><Relationship Id="rId7" Type="http://schemas.openxmlformats.org/officeDocument/2006/relationships/image" Target="../media/image168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7" Type="http://schemas.openxmlformats.org/officeDocument/2006/relationships/image" Target="../media/image159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6" Type="http://schemas.openxmlformats.org/officeDocument/2006/relationships/image" Target="../media/image175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47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image" Target="../media/image183.wmf"/><Relationship Id="rId7" Type="http://schemas.openxmlformats.org/officeDocument/2006/relationships/image" Target="../media/image187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Relationship Id="rId9" Type="http://schemas.openxmlformats.org/officeDocument/2006/relationships/image" Target="../media/image18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4" Type="http://schemas.openxmlformats.org/officeDocument/2006/relationships/image" Target="../media/image199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image" Target="../media/image212.wmf"/><Relationship Id="rId3" Type="http://schemas.openxmlformats.org/officeDocument/2006/relationships/image" Target="../media/image202.wmf"/><Relationship Id="rId7" Type="http://schemas.openxmlformats.org/officeDocument/2006/relationships/image" Target="../media/image206.wmf"/><Relationship Id="rId12" Type="http://schemas.openxmlformats.org/officeDocument/2006/relationships/image" Target="../media/image211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6" Type="http://schemas.openxmlformats.org/officeDocument/2006/relationships/image" Target="../media/image205.wmf"/><Relationship Id="rId11" Type="http://schemas.openxmlformats.org/officeDocument/2006/relationships/image" Target="../media/image210.wmf"/><Relationship Id="rId5" Type="http://schemas.openxmlformats.org/officeDocument/2006/relationships/image" Target="../media/image204.wmf"/><Relationship Id="rId10" Type="http://schemas.openxmlformats.org/officeDocument/2006/relationships/image" Target="../media/image209.wmf"/><Relationship Id="rId4" Type="http://schemas.openxmlformats.org/officeDocument/2006/relationships/image" Target="../media/image203.wmf"/><Relationship Id="rId9" Type="http://schemas.openxmlformats.org/officeDocument/2006/relationships/image" Target="../media/image208.wmf"/><Relationship Id="rId14" Type="http://schemas.openxmlformats.org/officeDocument/2006/relationships/image" Target="../media/image2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2.wmf"/><Relationship Id="rId1" Type="http://schemas.openxmlformats.org/officeDocument/2006/relationships/image" Target="../media/image25.wmf"/><Relationship Id="rId5" Type="http://schemas.openxmlformats.org/officeDocument/2006/relationships/image" Target="../media/image28.emf"/><Relationship Id="rId4" Type="http://schemas.openxmlformats.org/officeDocument/2006/relationships/image" Target="../media/image27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6" Type="http://schemas.openxmlformats.org/officeDocument/2006/relationships/image" Target="../media/image219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image" Target="../media/image222.wmf"/><Relationship Id="rId7" Type="http://schemas.openxmlformats.org/officeDocument/2006/relationships/image" Target="../media/image226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Relationship Id="rId9" Type="http://schemas.openxmlformats.org/officeDocument/2006/relationships/image" Target="../media/image228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3" Type="http://schemas.openxmlformats.org/officeDocument/2006/relationships/image" Target="../media/image231.wmf"/><Relationship Id="rId7" Type="http://schemas.openxmlformats.org/officeDocument/2006/relationships/image" Target="../media/image235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6" Type="http://schemas.openxmlformats.org/officeDocument/2006/relationships/image" Target="../media/image234.wmf"/><Relationship Id="rId5" Type="http://schemas.openxmlformats.org/officeDocument/2006/relationships/image" Target="../media/image233.wmf"/><Relationship Id="rId4" Type="http://schemas.openxmlformats.org/officeDocument/2006/relationships/image" Target="../media/image232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3" Type="http://schemas.openxmlformats.org/officeDocument/2006/relationships/image" Target="../media/image216.wmf"/><Relationship Id="rId7" Type="http://schemas.openxmlformats.org/officeDocument/2006/relationships/image" Target="../media/image242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Relationship Id="rId6" Type="http://schemas.openxmlformats.org/officeDocument/2006/relationships/image" Target="../media/image241.wmf"/><Relationship Id="rId5" Type="http://schemas.openxmlformats.org/officeDocument/2006/relationships/image" Target="../media/image240.wmf"/><Relationship Id="rId4" Type="http://schemas.openxmlformats.org/officeDocument/2006/relationships/image" Target="../media/image239.wmf"/><Relationship Id="rId9" Type="http://schemas.openxmlformats.org/officeDocument/2006/relationships/image" Target="../media/image244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wmf"/><Relationship Id="rId7" Type="http://schemas.openxmlformats.org/officeDocument/2006/relationships/image" Target="../media/image251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6" Type="http://schemas.openxmlformats.org/officeDocument/2006/relationships/image" Target="../media/image250.wmf"/><Relationship Id="rId5" Type="http://schemas.openxmlformats.org/officeDocument/2006/relationships/image" Target="../media/image249.wmf"/><Relationship Id="rId4" Type="http://schemas.openxmlformats.org/officeDocument/2006/relationships/image" Target="../media/image24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33.emf"/><Relationship Id="rId2" Type="http://schemas.openxmlformats.org/officeDocument/2006/relationships/image" Target="../media/image9.wmf"/><Relationship Id="rId1" Type="http://schemas.openxmlformats.org/officeDocument/2006/relationships/image" Target="../media/image29.wmf"/><Relationship Id="rId6" Type="http://schemas.openxmlformats.org/officeDocument/2006/relationships/image" Target="../media/image32.wmf"/><Relationship Id="rId5" Type="http://schemas.openxmlformats.org/officeDocument/2006/relationships/image" Target="../media/image31.e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emf"/><Relationship Id="rId1" Type="http://schemas.openxmlformats.org/officeDocument/2006/relationships/image" Target="../media/image30.wmf"/><Relationship Id="rId5" Type="http://schemas.openxmlformats.org/officeDocument/2006/relationships/image" Target="../media/image37.wmf"/><Relationship Id="rId4" Type="http://schemas.openxmlformats.org/officeDocument/2006/relationships/image" Target="../media/image3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7" Type="http://schemas.openxmlformats.org/officeDocument/2006/relationships/image" Target="../media/image49.wmf"/><Relationship Id="rId2" Type="http://schemas.openxmlformats.org/officeDocument/2006/relationships/image" Target="../media/image12.wmf"/><Relationship Id="rId1" Type="http://schemas.openxmlformats.org/officeDocument/2006/relationships/image" Target="../media/image45.e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4" Type="http://schemas.openxmlformats.org/officeDocument/2006/relationships/image" Target="../media/image5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1CDD9-9F7B-4B80-92FE-77AF1FFD6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1031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30DF1-8BD2-446D-809A-9510EF495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98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880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880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450D2-E867-4806-BCA0-FE3D837AA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2354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40713" cy="5880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FBBFD-F402-4A69-AC1C-65A4B95B3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807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91BF6-8592-4BFA-991E-307A46319A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6508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828ED-44AE-42E5-BE9F-F3CB96306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8475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A92FA-AE7B-433D-8CF0-BE709315C1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192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67A3E-76E8-4F2F-B227-01A2238BD2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810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C65F7-1D19-4373-8A16-7D256D952D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8687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62805-6325-418C-83A3-7AA3FDB65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337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AB9D6-7E15-43A6-A690-7596B2EE8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8964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9780E-83EE-4F4B-BBF9-43D11B4BD8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575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942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Centaur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 dirty="0">
                <a:solidFill>
                  <a:schemeClr val="tx1">
                    <a:tint val="75000"/>
                  </a:schemeClr>
                </a:solidFill>
                <a:latin typeface="Centaur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smtClean="0">
                <a:solidFill>
                  <a:schemeClr val="tx1">
                    <a:tint val="75000"/>
                  </a:schemeClr>
                </a:solidFill>
                <a:latin typeface="Centaur" pitchFamily="18" charset="0"/>
                <a:ea typeface="+mn-ea"/>
              </a:defRPr>
            </a:lvl1pPr>
          </a:lstStyle>
          <a:p>
            <a:pPr>
              <a:defRPr/>
            </a:pPr>
            <a:fld id="{A2EF0379-3CA0-4FBB-AFCF-55712830C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E30746"/>
          </a:solidFill>
          <a:latin typeface="Gill Sans MT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5"/>
        </a:buBlip>
        <a:defRPr sz="3200" b="1">
          <a:solidFill>
            <a:srgbClr val="4A452A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Blip>
          <a:blip r:embed="rId16"/>
        </a:buBlip>
        <a:defRPr sz="2800">
          <a:solidFill>
            <a:srgbClr val="4A452A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rgbClr val="4A452A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8"/>
        </a:buBlip>
        <a:defRPr sz="2000">
          <a:solidFill>
            <a:srgbClr val="4A452A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rgbClr val="4A452A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rgbClr val="4A452A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rgbClr val="4A452A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rgbClr val="4A452A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rgbClr val="4A452A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6.e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55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62.e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55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6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65.e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6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7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69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8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7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90.bin"/><Relationship Id="rId21" Type="http://schemas.openxmlformats.org/officeDocument/2006/relationships/image" Target="../media/image85.wmf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wmf"/><Relationship Id="rId20" Type="http://schemas.openxmlformats.org/officeDocument/2006/relationships/oleObject" Target="../embeddings/oleObject99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8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9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9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8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3.e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95.emf"/><Relationship Id="rId4" Type="http://schemas.openxmlformats.org/officeDocument/2006/relationships/image" Target="../media/image92.e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9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9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1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0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2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0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14.e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3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22.wmf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43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wmf"/><Relationship Id="rId20" Type="http://schemas.openxmlformats.org/officeDocument/2006/relationships/image" Target="../media/image12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142.bin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20.wmf"/><Relationship Id="rId22" Type="http://schemas.openxmlformats.org/officeDocument/2006/relationships/image" Target="../media/image12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32.wmf"/><Relationship Id="rId3" Type="http://schemas.openxmlformats.org/officeDocument/2006/relationships/oleObject" Target="../embeddings/oleObject144.bin"/><Relationship Id="rId21" Type="http://schemas.openxmlformats.org/officeDocument/2006/relationships/oleObject" Target="../embeddings/oleObject153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20" Type="http://schemas.openxmlformats.org/officeDocument/2006/relationships/image" Target="../media/image133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152.bin"/><Relationship Id="rId4" Type="http://schemas.openxmlformats.org/officeDocument/2006/relationships/image" Target="../media/image125.e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30.wmf"/><Relationship Id="rId22" Type="http://schemas.openxmlformats.org/officeDocument/2006/relationships/image" Target="../media/image13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3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7.emf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58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4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42.wmf"/><Relationship Id="rId4" Type="http://schemas.openxmlformats.org/officeDocument/2006/relationships/oleObject" Target="../embeddings/Microsoft_Word_97_-_2003___1.doc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3.e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8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4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4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71.bin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5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60.wmf"/><Relationship Id="rId3" Type="http://schemas.openxmlformats.org/officeDocument/2006/relationships/oleObject" Target="../embeddings/oleObject172.bin"/><Relationship Id="rId21" Type="http://schemas.openxmlformats.org/officeDocument/2006/relationships/oleObject" Target="../embeddings/oleObject181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57.wmf"/><Relationship Id="rId17" Type="http://schemas.openxmlformats.org/officeDocument/2006/relationships/oleObject" Target="../embeddings/oleObject17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59.wmf"/><Relationship Id="rId20" Type="http://schemas.openxmlformats.org/officeDocument/2006/relationships/image" Target="../media/image161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10" Type="http://schemas.openxmlformats.org/officeDocument/2006/relationships/image" Target="../media/image156.wmf"/><Relationship Id="rId19" Type="http://schemas.openxmlformats.org/officeDocument/2006/relationships/oleObject" Target="../embeddings/oleObject180.bin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58.wmf"/><Relationship Id="rId22" Type="http://schemas.openxmlformats.org/officeDocument/2006/relationships/image" Target="../media/image16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169.w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66.wmf"/><Relationship Id="rId17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8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10" Type="http://schemas.openxmlformats.org/officeDocument/2006/relationships/image" Target="../media/image165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6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195.bin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7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9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10" Type="http://schemas.openxmlformats.org/officeDocument/2006/relationships/image" Target="../media/image173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7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202.bin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1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0" Type="http://schemas.openxmlformats.org/officeDocument/2006/relationships/image" Target="../media/image178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18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oleObject" Target="../embeddings/oleObject208.bin"/><Relationship Id="rId18" Type="http://schemas.openxmlformats.org/officeDocument/2006/relationships/image" Target="../media/image188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185.wmf"/><Relationship Id="rId17" Type="http://schemas.openxmlformats.org/officeDocument/2006/relationships/oleObject" Target="../embeddings/oleObject2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7.wmf"/><Relationship Id="rId20" Type="http://schemas.openxmlformats.org/officeDocument/2006/relationships/image" Target="../media/image189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207.bin"/><Relationship Id="rId5" Type="http://schemas.openxmlformats.org/officeDocument/2006/relationships/oleObject" Target="../embeddings/oleObject204.bin"/><Relationship Id="rId15" Type="http://schemas.openxmlformats.org/officeDocument/2006/relationships/oleObject" Target="../embeddings/oleObject209.bin"/><Relationship Id="rId10" Type="http://schemas.openxmlformats.org/officeDocument/2006/relationships/image" Target="../media/image184.wmf"/><Relationship Id="rId19" Type="http://schemas.openxmlformats.org/officeDocument/2006/relationships/oleObject" Target="../embeddings/oleObject211.bin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206.bin"/><Relationship Id="rId14" Type="http://schemas.openxmlformats.org/officeDocument/2006/relationships/image" Target="../media/image18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oleObject" Target="../embeddings/oleObject217.bin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19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216.bin"/><Relationship Id="rId5" Type="http://schemas.openxmlformats.org/officeDocument/2006/relationships/oleObject" Target="../embeddings/oleObject213.bin"/><Relationship Id="rId10" Type="http://schemas.openxmlformats.org/officeDocument/2006/relationships/image" Target="../media/image193.wmf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215.bin"/><Relationship Id="rId14" Type="http://schemas.openxmlformats.org/officeDocument/2006/relationships/image" Target="../media/image19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219.bin"/><Relationship Id="rId10" Type="http://schemas.openxmlformats.org/officeDocument/2006/relationships/image" Target="../media/image199.wmf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22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28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7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3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13" Type="http://schemas.openxmlformats.org/officeDocument/2006/relationships/oleObject" Target="../embeddings/oleObject227.bin"/><Relationship Id="rId18" Type="http://schemas.openxmlformats.org/officeDocument/2006/relationships/image" Target="../media/image207.wmf"/><Relationship Id="rId26" Type="http://schemas.openxmlformats.org/officeDocument/2006/relationships/image" Target="../media/image211.wmf"/><Relationship Id="rId3" Type="http://schemas.openxmlformats.org/officeDocument/2006/relationships/oleObject" Target="../embeddings/oleObject222.bin"/><Relationship Id="rId21" Type="http://schemas.openxmlformats.org/officeDocument/2006/relationships/oleObject" Target="../embeddings/oleObject231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204.wmf"/><Relationship Id="rId17" Type="http://schemas.openxmlformats.org/officeDocument/2006/relationships/oleObject" Target="../embeddings/oleObject229.bin"/><Relationship Id="rId25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6.wmf"/><Relationship Id="rId20" Type="http://schemas.openxmlformats.org/officeDocument/2006/relationships/image" Target="../media/image208.wmf"/><Relationship Id="rId29" Type="http://schemas.openxmlformats.org/officeDocument/2006/relationships/oleObject" Target="../embeddings/oleObject235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01.wmf"/><Relationship Id="rId11" Type="http://schemas.openxmlformats.org/officeDocument/2006/relationships/oleObject" Target="../embeddings/oleObject226.bin"/><Relationship Id="rId24" Type="http://schemas.openxmlformats.org/officeDocument/2006/relationships/image" Target="../media/image210.wmf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8.bin"/><Relationship Id="rId23" Type="http://schemas.openxmlformats.org/officeDocument/2006/relationships/oleObject" Target="../embeddings/oleObject232.bin"/><Relationship Id="rId28" Type="http://schemas.openxmlformats.org/officeDocument/2006/relationships/image" Target="../media/image212.wmf"/><Relationship Id="rId10" Type="http://schemas.openxmlformats.org/officeDocument/2006/relationships/image" Target="../media/image203.wmf"/><Relationship Id="rId19" Type="http://schemas.openxmlformats.org/officeDocument/2006/relationships/oleObject" Target="../embeddings/oleObject230.bin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205.wmf"/><Relationship Id="rId22" Type="http://schemas.openxmlformats.org/officeDocument/2006/relationships/image" Target="../media/image209.wmf"/><Relationship Id="rId27" Type="http://schemas.openxmlformats.org/officeDocument/2006/relationships/oleObject" Target="../embeddings/oleObject234.bin"/><Relationship Id="rId30" Type="http://schemas.openxmlformats.org/officeDocument/2006/relationships/image" Target="../media/image21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oleObject" Target="../embeddings/oleObject241.bin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8.bin"/><Relationship Id="rId12" Type="http://schemas.openxmlformats.org/officeDocument/2006/relationships/image" Target="../media/image2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40.bin"/><Relationship Id="rId5" Type="http://schemas.openxmlformats.org/officeDocument/2006/relationships/oleObject" Target="../embeddings/oleObject237.bin"/><Relationship Id="rId10" Type="http://schemas.openxmlformats.org/officeDocument/2006/relationships/image" Target="../media/image217.wmf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39.bin"/><Relationship Id="rId14" Type="http://schemas.openxmlformats.org/officeDocument/2006/relationships/image" Target="../media/image219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13" Type="http://schemas.openxmlformats.org/officeDocument/2006/relationships/oleObject" Target="../embeddings/oleObject247.bin"/><Relationship Id="rId18" Type="http://schemas.openxmlformats.org/officeDocument/2006/relationships/image" Target="../media/image227.wmf"/><Relationship Id="rId3" Type="http://schemas.openxmlformats.org/officeDocument/2006/relationships/oleObject" Target="../embeddings/oleObject242.bin"/><Relationship Id="rId7" Type="http://schemas.openxmlformats.org/officeDocument/2006/relationships/oleObject" Target="../embeddings/oleObject244.bin"/><Relationship Id="rId12" Type="http://schemas.openxmlformats.org/officeDocument/2006/relationships/image" Target="../media/image224.wmf"/><Relationship Id="rId17" Type="http://schemas.openxmlformats.org/officeDocument/2006/relationships/oleObject" Target="../embeddings/oleObject2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6.wmf"/><Relationship Id="rId20" Type="http://schemas.openxmlformats.org/officeDocument/2006/relationships/image" Target="../media/image228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21.wmf"/><Relationship Id="rId11" Type="http://schemas.openxmlformats.org/officeDocument/2006/relationships/oleObject" Target="../embeddings/oleObject246.bin"/><Relationship Id="rId5" Type="http://schemas.openxmlformats.org/officeDocument/2006/relationships/oleObject" Target="../embeddings/oleObject243.bin"/><Relationship Id="rId15" Type="http://schemas.openxmlformats.org/officeDocument/2006/relationships/oleObject" Target="../embeddings/oleObject248.bin"/><Relationship Id="rId10" Type="http://schemas.openxmlformats.org/officeDocument/2006/relationships/image" Target="../media/image223.wmf"/><Relationship Id="rId19" Type="http://schemas.openxmlformats.org/officeDocument/2006/relationships/oleObject" Target="../embeddings/oleObject250.bin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245.bin"/><Relationship Id="rId14" Type="http://schemas.openxmlformats.org/officeDocument/2006/relationships/image" Target="../media/image225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13" Type="http://schemas.openxmlformats.org/officeDocument/2006/relationships/oleObject" Target="../embeddings/oleObject256.bin"/><Relationship Id="rId18" Type="http://schemas.openxmlformats.org/officeDocument/2006/relationships/image" Target="../media/image236.wmf"/><Relationship Id="rId3" Type="http://schemas.openxmlformats.org/officeDocument/2006/relationships/oleObject" Target="../embeddings/oleObject251.bin"/><Relationship Id="rId7" Type="http://schemas.openxmlformats.org/officeDocument/2006/relationships/oleObject" Target="../embeddings/oleObject253.bin"/><Relationship Id="rId12" Type="http://schemas.openxmlformats.org/officeDocument/2006/relationships/image" Target="../media/image233.wmf"/><Relationship Id="rId17" Type="http://schemas.openxmlformats.org/officeDocument/2006/relationships/oleObject" Target="../embeddings/oleObject2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5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30.wmf"/><Relationship Id="rId11" Type="http://schemas.openxmlformats.org/officeDocument/2006/relationships/oleObject" Target="../embeddings/oleObject255.bin"/><Relationship Id="rId5" Type="http://schemas.openxmlformats.org/officeDocument/2006/relationships/oleObject" Target="../embeddings/oleObject252.bin"/><Relationship Id="rId15" Type="http://schemas.openxmlformats.org/officeDocument/2006/relationships/oleObject" Target="../embeddings/oleObject257.bin"/><Relationship Id="rId10" Type="http://schemas.openxmlformats.org/officeDocument/2006/relationships/image" Target="../media/image232.wmf"/><Relationship Id="rId4" Type="http://schemas.openxmlformats.org/officeDocument/2006/relationships/image" Target="../media/image229.wmf"/><Relationship Id="rId9" Type="http://schemas.openxmlformats.org/officeDocument/2006/relationships/oleObject" Target="../embeddings/oleObject254.bin"/><Relationship Id="rId14" Type="http://schemas.openxmlformats.org/officeDocument/2006/relationships/image" Target="../media/image234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oleObject" Target="../embeddings/oleObject264.bin"/><Relationship Id="rId18" Type="http://schemas.openxmlformats.org/officeDocument/2006/relationships/image" Target="../media/image243.wmf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240.wmf"/><Relationship Id="rId17" Type="http://schemas.openxmlformats.org/officeDocument/2006/relationships/oleObject" Target="../embeddings/oleObject2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2.wmf"/><Relationship Id="rId20" Type="http://schemas.openxmlformats.org/officeDocument/2006/relationships/image" Target="../media/image244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38.wmf"/><Relationship Id="rId11" Type="http://schemas.openxmlformats.org/officeDocument/2006/relationships/oleObject" Target="../embeddings/oleObject263.bin"/><Relationship Id="rId5" Type="http://schemas.openxmlformats.org/officeDocument/2006/relationships/oleObject" Target="../embeddings/oleObject260.bin"/><Relationship Id="rId15" Type="http://schemas.openxmlformats.org/officeDocument/2006/relationships/oleObject" Target="../embeddings/oleObject265.bin"/><Relationship Id="rId10" Type="http://schemas.openxmlformats.org/officeDocument/2006/relationships/image" Target="../media/image239.wmf"/><Relationship Id="rId19" Type="http://schemas.openxmlformats.org/officeDocument/2006/relationships/oleObject" Target="../embeddings/oleObject267.bin"/><Relationship Id="rId4" Type="http://schemas.openxmlformats.org/officeDocument/2006/relationships/image" Target="../media/image237.wmf"/><Relationship Id="rId9" Type="http://schemas.openxmlformats.org/officeDocument/2006/relationships/oleObject" Target="../embeddings/oleObject262.bin"/><Relationship Id="rId14" Type="http://schemas.openxmlformats.org/officeDocument/2006/relationships/image" Target="../media/image241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13" Type="http://schemas.openxmlformats.org/officeDocument/2006/relationships/oleObject" Target="../embeddings/oleObject273.bin"/><Relationship Id="rId3" Type="http://schemas.openxmlformats.org/officeDocument/2006/relationships/oleObject" Target="../embeddings/oleObject268.bin"/><Relationship Id="rId7" Type="http://schemas.openxmlformats.org/officeDocument/2006/relationships/oleObject" Target="../embeddings/oleObject270.bin"/><Relationship Id="rId12" Type="http://schemas.openxmlformats.org/officeDocument/2006/relationships/image" Target="../media/image24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1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46.wmf"/><Relationship Id="rId11" Type="http://schemas.openxmlformats.org/officeDocument/2006/relationships/oleObject" Target="../embeddings/oleObject272.bin"/><Relationship Id="rId5" Type="http://schemas.openxmlformats.org/officeDocument/2006/relationships/oleObject" Target="../embeddings/oleObject269.bin"/><Relationship Id="rId15" Type="http://schemas.openxmlformats.org/officeDocument/2006/relationships/oleObject" Target="../embeddings/oleObject274.bin"/><Relationship Id="rId10" Type="http://schemas.openxmlformats.org/officeDocument/2006/relationships/image" Target="../media/image248.wmf"/><Relationship Id="rId4" Type="http://schemas.openxmlformats.org/officeDocument/2006/relationships/image" Target="../media/image245.wmf"/><Relationship Id="rId9" Type="http://schemas.openxmlformats.org/officeDocument/2006/relationships/oleObject" Target="../embeddings/oleObject271.bin"/><Relationship Id="rId14" Type="http://schemas.openxmlformats.org/officeDocument/2006/relationships/image" Target="../media/image250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0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6.e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7.wmf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48.wmf"/><Relationship Id="rId10" Type="http://schemas.openxmlformats.org/officeDocument/2006/relationships/image" Target="../media/image14.w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3.w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5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755650" y="1484313"/>
            <a:ext cx="4976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2505E5"/>
                </a:solidFill>
              </a:rPr>
              <a:t>1</a:t>
            </a:r>
            <a:r>
              <a:rPr lang="zh-CN" altLang="en-US">
                <a:solidFill>
                  <a:srgbClr val="2505E5"/>
                </a:solidFill>
              </a:rPr>
              <a:t>、 方差已知，均值的检验</a:t>
            </a:r>
          </a:p>
        </p:txBody>
      </p:sp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468313" y="4592638"/>
            <a:ext cx="2224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检验统计量</a:t>
            </a:r>
          </a:p>
        </p:txBody>
      </p:sp>
      <p:graphicFrame>
        <p:nvGraphicFramePr>
          <p:cNvPr id="63510" name="Object 22"/>
          <p:cNvGraphicFramePr>
            <a:graphicFrameLocks noChangeAspect="1"/>
          </p:cNvGraphicFramePr>
          <p:nvPr/>
        </p:nvGraphicFramePr>
        <p:xfrm>
          <a:off x="755650" y="3573463"/>
          <a:ext cx="49688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0" name="公式" r:id="rId3" imgW="1676160" imgH="228600" progId="Equation.3">
                  <p:embed/>
                </p:oleObj>
              </mc:Choice>
              <mc:Fallback>
                <p:oleObj name="公式" r:id="rId3" imgW="167616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73463"/>
                        <a:ext cx="49688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1" name="Object 23"/>
          <p:cNvGraphicFramePr>
            <a:graphicFrameLocks noChangeAspect="1"/>
          </p:cNvGraphicFramePr>
          <p:nvPr/>
        </p:nvGraphicFramePr>
        <p:xfrm>
          <a:off x="3203575" y="4292600"/>
          <a:ext cx="217646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1" name="公式" r:id="rId5" imgW="736560" imgH="444240" progId="Equation.3">
                  <p:embed/>
                </p:oleObj>
              </mc:Choice>
              <mc:Fallback>
                <p:oleObj name="公式" r:id="rId5" imgW="73656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292600"/>
                        <a:ext cx="2176463" cy="1320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7" name="Rectangle 29"/>
          <p:cNvSpPr>
            <a:spLocks noChangeArrowheads="1"/>
          </p:cNvSpPr>
          <p:nvPr/>
        </p:nvSpPr>
        <p:spPr bwMode="auto">
          <a:xfrm>
            <a:off x="485775" y="2814638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的简单样本，</a:t>
            </a:r>
          </a:p>
        </p:txBody>
      </p:sp>
      <p:grpSp>
        <p:nvGrpSpPr>
          <p:cNvPr id="63531" name="Group 43"/>
          <p:cNvGrpSpPr>
            <a:grpSpLocks/>
          </p:cNvGrpSpPr>
          <p:nvPr/>
        </p:nvGrpSpPr>
        <p:grpSpPr bwMode="auto">
          <a:xfrm>
            <a:off x="827088" y="2133600"/>
            <a:ext cx="7380287" cy="579438"/>
            <a:chOff x="533" y="1389"/>
            <a:chExt cx="4649" cy="365"/>
          </a:xfrm>
        </p:grpSpPr>
        <p:sp>
          <p:nvSpPr>
            <p:cNvPr id="63515" name="Rectangle 27"/>
            <p:cNvSpPr>
              <a:spLocks noChangeArrowheads="1"/>
            </p:cNvSpPr>
            <p:nvPr/>
          </p:nvSpPr>
          <p:spPr bwMode="auto">
            <a:xfrm>
              <a:off x="533" y="1389"/>
              <a:ext cx="36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设                       是来自正态总体</a:t>
              </a:r>
            </a:p>
          </p:txBody>
        </p:sp>
        <p:graphicFrame>
          <p:nvGraphicFramePr>
            <p:cNvPr id="63516" name="Object 28"/>
            <p:cNvGraphicFramePr>
              <a:graphicFrameLocks noChangeAspect="1"/>
            </p:cNvGraphicFramePr>
            <p:nvPr/>
          </p:nvGraphicFramePr>
          <p:xfrm>
            <a:off x="935" y="1410"/>
            <a:ext cx="1336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42" name="Equation" r:id="rId7" imgW="2209680" imgH="545760" progId="Equation.3">
                    <p:embed/>
                  </p:oleObj>
                </mc:Choice>
                <mc:Fallback>
                  <p:oleObj name="Equation" r:id="rId7" imgW="2209680" imgH="54576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5" y="1410"/>
                          <a:ext cx="1336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18" name="Object 30"/>
            <p:cNvGraphicFramePr>
              <a:graphicFrameLocks noChangeAspect="1"/>
            </p:cNvGraphicFramePr>
            <p:nvPr/>
          </p:nvGraphicFramePr>
          <p:xfrm>
            <a:off x="4190" y="1447"/>
            <a:ext cx="99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43" name="Equation" r:id="rId9" imgW="1765080" imgH="545760" progId="Equation.3">
                    <p:embed/>
                  </p:oleObj>
                </mc:Choice>
                <mc:Fallback>
                  <p:oleObj name="Equation" r:id="rId9" imgW="1765080" imgH="54576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0" y="1447"/>
                          <a:ext cx="992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532" name="Group 44"/>
          <p:cNvGrpSpPr>
            <a:grpSpLocks/>
          </p:cNvGrpSpPr>
          <p:nvPr/>
        </p:nvGrpSpPr>
        <p:grpSpPr bwMode="auto">
          <a:xfrm>
            <a:off x="2895600" y="2849563"/>
            <a:ext cx="2732088" cy="579437"/>
            <a:chOff x="1824" y="1795"/>
            <a:chExt cx="1721" cy="365"/>
          </a:xfrm>
        </p:grpSpPr>
        <p:sp>
          <p:nvSpPr>
            <p:cNvPr id="63508" name="Text Box 20"/>
            <p:cNvSpPr txBox="1">
              <a:spLocks noChangeArrowheads="1"/>
            </p:cNvSpPr>
            <p:nvPr/>
          </p:nvSpPr>
          <p:spPr bwMode="auto">
            <a:xfrm>
              <a:off x="1824" y="1795"/>
              <a:ext cx="17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方差     已知，</a:t>
              </a:r>
            </a:p>
          </p:txBody>
        </p:sp>
        <p:graphicFrame>
          <p:nvGraphicFramePr>
            <p:cNvPr id="63519" name="Object 31"/>
            <p:cNvGraphicFramePr>
              <a:graphicFrameLocks noChangeAspect="1"/>
            </p:cNvGraphicFramePr>
            <p:nvPr/>
          </p:nvGraphicFramePr>
          <p:xfrm>
            <a:off x="2396" y="1824"/>
            <a:ext cx="3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44" name="Equation" r:id="rId11" imgW="495000" imgH="457200" progId="Equation.3">
                    <p:embed/>
                  </p:oleObj>
                </mc:Choice>
                <mc:Fallback>
                  <p:oleObj name="Equation" r:id="rId11" imgW="495000" imgH="4572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6" y="1824"/>
                          <a:ext cx="3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20" name="Text Box 32"/>
          <p:cNvSpPr txBox="1">
            <a:spLocks noChangeArrowheads="1"/>
          </p:cNvSpPr>
          <p:nvPr/>
        </p:nvSpPr>
        <p:spPr bwMode="auto">
          <a:xfrm>
            <a:off x="5468938" y="2849563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考虑检验问题</a:t>
            </a:r>
          </a:p>
        </p:txBody>
      </p:sp>
      <p:grpSp>
        <p:nvGrpSpPr>
          <p:cNvPr id="63526" name="Group 38"/>
          <p:cNvGrpSpPr>
            <a:grpSpLocks/>
          </p:cNvGrpSpPr>
          <p:nvPr/>
        </p:nvGrpSpPr>
        <p:grpSpPr bwMode="auto">
          <a:xfrm>
            <a:off x="468313" y="5876925"/>
            <a:ext cx="3854450" cy="581025"/>
            <a:chOff x="839" y="2432"/>
            <a:chExt cx="2428" cy="366"/>
          </a:xfrm>
        </p:grpSpPr>
        <p:sp>
          <p:nvSpPr>
            <p:cNvPr id="63527" name="Text Box 39"/>
            <p:cNvSpPr txBox="1">
              <a:spLocks noChangeArrowheads="1"/>
            </p:cNvSpPr>
            <p:nvPr/>
          </p:nvSpPr>
          <p:spPr bwMode="auto">
            <a:xfrm>
              <a:off x="839" y="2432"/>
              <a:ext cx="24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给定显著性水平    ，</a:t>
              </a:r>
            </a:p>
          </p:txBody>
        </p:sp>
        <p:graphicFrame>
          <p:nvGraphicFramePr>
            <p:cNvPr id="63528" name="Object 40"/>
            <p:cNvGraphicFramePr>
              <a:graphicFrameLocks noChangeAspect="1"/>
            </p:cNvGraphicFramePr>
            <p:nvPr/>
          </p:nvGraphicFramePr>
          <p:xfrm>
            <a:off x="2711" y="2546"/>
            <a:ext cx="27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45" name="公式" r:id="rId13" imgW="152280" imgH="139680" progId="Equation.3">
                    <p:embed/>
                  </p:oleObj>
                </mc:Choice>
                <mc:Fallback>
                  <p:oleObj name="公式" r:id="rId13" imgW="152280" imgH="13968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1" y="2546"/>
                          <a:ext cx="275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29" name="Text Box 41"/>
          <p:cNvSpPr txBox="1">
            <a:spLocks noChangeArrowheads="1"/>
          </p:cNvSpPr>
          <p:nvPr/>
        </p:nvSpPr>
        <p:spPr bwMode="auto">
          <a:xfrm>
            <a:off x="4067175" y="5876925"/>
            <a:ext cx="1408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拒绝域</a:t>
            </a:r>
          </a:p>
        </p:txBody>
      </p:sp>
      <p:graphicFrame>
        <p:nvGraphicFramePr>
          <p:cNvPr id="63530" name="Object 42"/>
          <p:cNvGraphicFramePr>
            <a:graphicFrameLocks noChangeAspect="1"/>
          </p:cNvGraphicFramePr>
          <p:nvPr/>
        </p:nvGraphicFramePr>
        <p:xfrm>
          <a:off x="5724525" y="5516563"/>
          <a:ext cx="31686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6" name="公式" r:id="rId15" imgW="1091880" imgH="342720" progId="Equation.3">
                  <p:embed/>
                </p:oleObj>
              </mc:Choice>
              <mc:Fallback>
                <p:oleObj name="公式" r:id="rId15" imgW="1091880" imgH="34272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516563"/>
                        <a:ext cx="3168650" cy="9937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35" name="Text Box 47"/>
          <p:cNvSpPr txBox="1">
            <a:spLocks noChangeArrowheads="1"/>
          </p:cNvSpPr>
          <p:nvPr/>
        </p:nvSpPr>
        <p:spPr bwMode="auto">
          <a:xfrm>
            <a:off x="5724525" y="3573463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（</a:t>
            </a:r>
            <a:r>
              <a:rPr lang="zh-CN" altLang="en-US" sz="2800">
                <a:solidFill>
                  <a:srgbClr val="FB1122"/>
                </a:solidFill>
              </a:rPr>
              <a:t>双侧假设检验</a:t>
            </a:r>
            <a:r>
              <a:rPr lang="zh-CN" altLang="en-US" sz="2800"/>
              <a:t>）</a:t>
            </a:r>
          </a:p>
        </p:txBody>
      </p:sp>
      <p:sp>
        <p:nvSpPr>
          <p:cNvPr id="63536" name="Rectangle 48"/>
          <p:cNvSpPr>
            <a:spLocks noChangeArrowheads="1"/>
          </p:cNvSpPr>
          <p:nvPr/>
        </p:nvSpPr>
        <p:spPr bwMode="auto">
          <a:xfrm>
            <a:off x="5507038" y="4527550"/>
            <a:ext cx="5048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4000"/>
              <a:t>~</a:t>
            </a:r>
          </a:p>
        </p:txBody>
      </p:sp>
      <p:graphicFrame>
        <p:nvGraphicFramePr>
          <p:cNvPr id="63537" name="Object 49"/>
          <p:cNvGraphicFramePr>
            <a:graphicFrameLocks noChangeAspect="1"/>
          </p:cNvGraphicFramePr>
          <p:nvPr/>
        </p:nvGraphicFramePr>
        <p:xfrm>
          <a:off x="6084888" y="4724400"/>
          <a:ext cx="139223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7" name="公式" r:id="rId17" imgW="469800" imgH="203040" progId="Equation.3">
                  <p:embed/>
                </p:oleObj>
              </mc:Choice>
              <mc:Fallback>
                <p:oleObj name="公式" r:id="rId17" imgW="469800" imgH="2030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724400"/>
                        <a:ext cx="1392237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39" name="Rectangle 51"/>
          <p:cNvSpPr>
            <a:spLocks noGrp="1"/>
          </p:cNvSpPr>
          <p:nvPr>
            <p:ph type="title"/>
          </p:nvPr>
        </p:nvSpPr>
        <p:spPr bwMode="auto">
          <a:xfrm>
            <a:off x="827088" y="260350"/>
            <a:ext cx="7704137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kumimoji="1" lang="en-US" altLang="zh-CN" sz="4000">
                <a:solidFill>
                  <a:srgbClr val="5116F6"/>
                </a:solidFill>
              </a:rPr>
              <a:t>§3.2  </a:t>
            </a:r>
            <a:r>
              <a:rPr kumimoji="1" lang="zh-CN" altLang="en-US" sz="4000">
                <a:solidFill>
                  <a:srgbClr val="5116F6"/>
                </a:solidFill>
              </a:rPr>
              <a:t>正态总体参数检验</a:t>
            </a:r>
            <a:endParaRPr lang="zh-CN" altLang="en-US" sz="4000">
              <a:solidFill>
                <a:srgbClr val="5116F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6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7" grpId="0"/>
      <p:bldP spid="63509" grpId="0"/>
      <p:bldP spid="63517" grpId="0"/>
      <p:bldP spid="63520" grpId="0"/>
      <p:bldP spid="63529" grpId="0"/>
      <p:bldP spid="635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Line 2"/>
          <p:cNvSpPr>
            <a:spLocks noChangeShapeType="1"/>
          </p:cNvSpPr>
          <p:nvPr/>
        </p:nvSpPr>
        <p:spPr bwMode="auto">
          <a:xfrm>
            <a:off x="457200" y="2362200"/>
            <a:ext cx="7191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07" name="Line 3"/>
          <p:cNvSpPr>
            <a:spLocks noChangeShapeType="1"/>
          </p:cNvSpPr>
          <p:nvPr/>
        </p:nvSpPr>
        <p:spPr bwMode="auto">
          <a:xfrm>
            <a:off x="457200" y="2362200"/>
            <a:ext cx="0" cy="5778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08" name="Line 4"/>
          <p:cNvSpPr>
            <a:spLocks noChangeShapeType="1"/>
          </p:cNvSpPr>
          <p:nvPr/>
        </p:nvSpPr>
        <p:spPr bwMode="auto">
          <a:xfrm>
            <a:off x="8610600" y="2362200"/>
            <a:ext cx="0" cy="5778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09" name="Line 5"/>
          <p:cNvSpPr>
            <a:spLocks noChangeShapeType="1"/>
          </p:cNvSpPr>
          <p:nvPr/>
        </p:nvSpPr>
        <p:spPr bwMode="auto">
          <a:xfrm>
            <a:off x="1176338" y="2362200"/>
            <a:ext cx="1033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0" name="Line 6"/>
          <p:cNvSpPr>
            <a:spLocks noChangeShapeType="1"/>
          </p:cNvSpPr>
          <p:nvPr/>
        </p:nvSpPr>
        <p:spPr bwMode="auto">
          <a:xfrm>
            <a:off x="457200" y="2940050"/>
            <a:ext cx="0" cy="10207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>
            <a:off x="2209800" y="2362200"/>
            <a:ext cx="990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>
            <a:off x="3200400" y="2362200"/>
            <a:ext cx="9128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4113213" y="2362200"/>
            <a:ext cx="914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5027613" y="2362200"/>
            <a:ext cx="990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>
            <a:off x="8610600" y="2940050"/>
            <a:ext cx="0" cy="10207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6" name="Line 12"/>
          <p:cNvSpPr>
            <a:spLocks noChangeShapeType="1"/>
          </p:cNvSpPr>
          <p:nvPr/>
        </p:nvSpPr>
        <p:spPr bwMode="auto">
          <a:xfrm>
            <a:off x="457200" y="3960813"/>
            <a:ext cx="0" cy="10937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>
            <a:off x="8610600" y="3960813"/>
            <a:ext cx="0" cy="10937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8325" name="Object 21"/>
          <p:cNvGraphicFramePr>
            <a:graphicFrameLocks noChangeAspect="1"/>
          </p:cNvGraphicFramePr>
          <p:nvPr/>
        </p:nvGraphicFramePr>
        <p:xfrm>
          <a:off x="1116013" y="1268413"/>
          <a:ext cx="73374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6" name="公式" r:id="rId3" imgW="2476440" imgH="241200" progId="Equation.3">
                  <p:embed/>
                </p:oleObj>
              </mc:Choice>
              <mc:Fallback>
                <p:oleObj name="公式" r:id="rId3" imgW="2476440" imgH="241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268413"/>
                        <a:ext cx="73374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179388" y="627063"/>
            <a:ext cx="85518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/>
              <a:t>（</a:t>
            </a:r>
            <a:r>
              <a:rPr lang="en-US" altLang="zh-CN" sz="3600"/>
              <a:t>3</a:t>
            </a:r>
            <a:r>
              <a:rPr lang="zh-CN" altLang="en-US" sz="3600"/>
              <a:t>）           未知，但样本量相等（配对）</a:t>
            </a:r>
          </a:p>
        </p:txBody>
      </p:sp>
      <p:graphicFrame>
        <p:nvGraphicFramePr>
          <p:cNvPr id="98327" name="Object 23"/>
          <p:cNvGraphicFramePr>
            <a:graphicFrameLocks noChangeAspect="1"/>
          </p:cNvGraphicFramePr>
          <p:nvPr/>
        </p:nvGraphicFramePr>
        <p:xfrm>
          <a:off x="1331913" y="549275"/>
          <a:ext cx="13176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7" name="公式" r:id="rId5" imgW="444240" imgH="228600" progId="Equation.3">
                  <p:embed/>
                </p:oleObj>
              </mc:Choice>
              <mc:Fallback>
                <p:oleObj name="公式" r:id="rId5" imgW="44424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49275"/>
                        <a:ext cx="131762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6" name="Object 32"/>
          <p:cNvGraphicFramePr>
            <a:graphicFrameLocks noChangeAspect="1"/>
          </p:cNvGraphicFramePr>
          <p:nvPr/>
        </p:nvGraphicFramePr>
        <p:xfrm>
          <a:off x="1187450" y="1989138"/>
          <a:ext cx="5199063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8" name="公式" r:id="rId7" imgW="1714320" imgH="228600" progId="Equation.3">
                  <p:embed/>
                </p:oleObj>
              </mc:Choice>
              <mc:Fallback>
                <p:oleObj name="公式" r:id="rId7" imgW="171432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89138"/>
                        <a:ext cx="5199063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7" name="Object 33"/>
          <p:cNvGraphicFramePr>
            <a:graphicFrameLocks noChangeAspect="1"/>
          </p:cNvGraphicFramePr>
          <p:nvPr/>
        </p:nvGraphicFramePr>
        <p:xfrm>
          <a:off x="1187450" y="2708275"/>
          <a:ext cx="62769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9" name="公式" r:id="rId9" imgW="2070000" imgH="228600" progId="Equation.3">
                  <p:embed/>
                </p:oleObj>
              </mc:Choice>
              <mc:Fallback>
                <p:oleObj name="公式" r:id="rId9" imgW="207000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08275"/>
                        <a:ext cx="627697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1042988" y="3789363"/>
            <a:ext cx="2224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检验统计量</a:t>
            </a:r>
          </a:p>
        </p:txBody>
      </p:sp>
      <p:graphicFrame>
        <p:nvGraphicFramePr>
          <p:cNvPr id="98339" name="Object 35"/>
          <p:cNvGraphicFramePr>
            <a:graphicFrameLocks noChangeAspect="1"/>
          </p:cNvGraphicFramePr>
          <p:nvPr/>
        </p:nvGraphicFramePr>
        <p:xfrm>
          <a:off x="3419475" y="3500438"/>
          <a:ext cx="2289175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0" name="公式" r:id="rId11" imgW="774360" imgH="457200" progId="Equation.3">
                  <p:embed/>
                </p:oleObj>
              </mc:Choice>
              <mc:Fallback>
                <p:oleObj name="公式" r:id="rId11" imgW="774360" imgH="457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500438"/>
                        <a:ext cx="2289175" cy="13573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40" name="Group 36"/>
          <p:cNvGrpSpPr>
            <a:grpSpLocks/>
          </p:cNvGrpSpPr>
          <p:nvPr/>
        </p:nvGrpSpPr>
        <p:grpSpPr bwMode="auto">
          <a:xfrm>
            <a:off x="1187450" y="4868863"/>
            <a:ext cx="5894388" cy="579437"/>
            <a:chOff x="373" y="2202"/>
            <a:chExt cx="3713" cy="365"/>
          </a:xfrm>
        </p:grpSpPr>
        <p:sp>
          <p:nvSpPr>
            <p:cNvPr id="98341" name="Text Box 37"/>
            <p:cNvSpPr txBox="1">
              <a:spLocks noChangeArrowheads="1"/>
            </p:cNvSpPr>
            <p:nvPr/>
          </p:nvSpPr>
          <p:spPr bwMode="auto">
            <a:xfrm>
              <a:off x="373" y="2202"/>
              <a:ext cx="37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给定显著性水平    下，拒绝域为</a:t>
              </a:r>
            </a:p>
          </p:txBody>
        </p:sp>
        <p:graphicFrame>
          <p:nvGraphicFramePr>
            <p:cNvPr id="98342" name="Object 38"/>
            <p:cNvGraphicFramePr>
              <a:graphicFrameLocks noChangeAspect="1"/>
            </p:cNvGraphicFramePr>
            <p:nvPr/>
          </p:nvGraphicFramePr>
          <p:xfrm>
            <a:off x="2245" y="2296"/>
            <a:ext cx="28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51" name="公式" r:id="rId13" imgW="152280" imgH="139680" progId="Equation.3">
                    <p:embed/>
                  </p:oleObj>
                </mc:Choice>
                <mc:Fallback>
                  <p:oleObj name="公式" r:id="rId13" imgW="152280" imgH="13968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296"/>
                          <a:ext cx="285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8343" name="Object 39"/>
          <p:cNvGraphicFramePr>
            <a:graphicFrameLocks noChangeAspect="1"/>
          </p:cNvGraphicFramePr>
          <p:nvPr/>
        </p:nvGraphicFramePr>
        <p:xfrm>
          <a:off x="2771775" y="5516563"/>
          <a:ext cx="4256088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2" name="公式" r:id="rId15" imgW="1434960" imgH="342720" progId="Equation.3">
                  <p:embed/>
                </p:oleObj>
              </mc:Choice>
              <mc:Fallback>
                <p:oleObj name="公式" r:id="rId15" imgW="1434960" imgH="34272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516563"/>
                        <a:ext cx="4256088" cy="10112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44" name="Rectangle 40"/>
          <p:cNvSpPr>
            <a:spLocks noChangeArrowheads="1"/>
          </p:cNvSpPr>
          <p:nvPr/>
        </p:nvSpPr>
        <p:spPr bwMode="auto">
          <a:xfrm>
            <a:off x="5867400" y="3716338"/>
            <a:ext cx="5048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4000"/>
              <a:t>~</a:t>
            </a:r>
          </a:p>
        </p:txBody>
      </p:sp>
      <p:graphicFrame>
        <p:nvGraphicFramePr>
          <p:cNvPr id="98345" name="Object 41"/>
          <p:cNvGraphicFramePr>
            <a:graphicFrameLocks noChangeAspect="1"/>
          </p:cNvGraphicFramePr>
          <p:nvPr/>
        </p:nvGraphicFramePr>
        <p:xfrm>
          <a:off x="6372225" y="3860800"/>
          <a:ext cx="146843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3" name="公式" r:id="rId17" imgW="495000" imgH="203040" progId="Equation.3">
                  <p:embed/>
                </p:oleObj>
              </mc:Choice>
              <mc:Fallback>
                <p:oleObj name="公式" r:id="rId17" imgW="495000" imgH="2030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860800"/>
                        <a:ext cx="1468438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6" grpId="0"/>
      <p:bldP spid="983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Line 2"/>
          <p:cNvSpPr>
            <a:spLocks noChangeShapeType="1"/>
          </p:cNvSpPr>
          <p:nvPr/>
        </p:nvSpPr>
        <p:spPr bwMode="auto">
          <a:xfrm>
            <a:off x="457200" y="2362200"/>
            <a:ext cx="7191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1" name="Line 3"/>
          <p:cNvSpPr>
            <a:spLocks noChangeShapeType="1"/>
          </p:cNvSpPr>
          <p:nvPr/>
        </p:nvSpPr>
        <p:spPr bwMode="auto">
          <a:xfrm>
            <a:off x="457200" y="2362200"/>
            <a:ext cx="0" cy="5778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2" name="Line 4"/>
          <p:cNvSpPr>
            <a:spLocks noChangeShapeType="1"/>
          </p:cNvSpPr>
          <p:nvPr/>
        </p:nvSpPr>
        <p:spPr bwMode="auto">
          <a:xfrm>
            <a:off x="8610600" y="2362200"/>
            <a:ext cx="0" cy="5778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3" name="Line 5"/>
          <p:cNvSpPr>
            <a:spLocks noChangeShapeType="1"/>
          </p:cNvSpPr>
          <p:nvPr/>
        </p:nvSpPr>
        <p:spPr bwMode="auto">
          <a:xfrm>
            <a:off x="1176338" y="2362200"/>
            <a:ext cx="1033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4" name="Line 6"/>
          <p:cNvSpPr>
            <a:spLocks noChangeShapeType="1"/>
          </p:cNvSpPr>
          <p:nvPr/>
        </p:nvSpPr>
        <p:spPr bwMode="auto">
          <a:xfrm>
            <a:off x="457200" y="2940050"/>
            <a:ext cx="0" cy="10207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5" name="Line 7"/>
          <p:cNvSpPr>
            <a:spLocks noChangeShapeType="1"/>
          </p:cNvSpPr>
          <p:nvPr/>
        </p:nvSpPr>
        <p:spPr bwMode="auto">
          <a:xfrm>
            <a:off x="2209800" y="2362200"/>
            <a:ext cx="990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6" name="Line 8"/>
          <p:cNvSpPr>
            <a:spLocks noChangeShapeType="1"/>
          </p:cNvSpPr>
          <p:nvPr/>
        </p:nvSpPr>
        <p:spPr bwMode="auto">
          <a:xfrm>
            <a:off x="3200400" y="2362200"/>
            <a:ext cx="9128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7" name="Line 9"/>
          <p:cNvSpPr>
            <a:spLocks noChangeShapeType="1"/>
          </p:cNvSpPr>
          <p:nvPr/>
        </p:nvSpPr>
        <p:spPr bwMode="auto">
          <a:xfrm>
            <a:off x="4113213" y="2362200"/>
            <a:ext cx="914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8" name="Line 10"/>
          <p:cNvSpPr>
            <a:spLocks noChangeShapeType="1"/>
          </p:cNvSpPr>
          <p:nvPr/>
        </p:nvSpPr>
        <p:spPr bwMode="auto">
          <a:xfrm>
            <a:off x="5027613" y="2362200"/>
            <a:ext cx="990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9" name="Line 11"/>
          <p:cNvSpPr>
            <a:spLocks noChangeShapeType="1"/>
          </p:cNvSpPr>
          <p:nvPr/>
        </p:nvSpPr>
        <p:spPr bwMode="auto">
          <a:xfrm>
            <a:off x="8610600" y="2940050"/>
            <a:ext cx="0" cy="10207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40" name="Line 12"/>
          <p:cNvSpPr>
            <a:spLocks noChangeShapeType="1"/>
          </p:cNvSpPr>
          <p:nvPr/>
        </p:nvSpPr>
        <p:spPr bwMode="auto">
          <a:xfrm>
            <a:off x="457200" y="3960813"/>
            <a:ext cx="0" cy="10937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41" name="Line 13"/>
          <p:cNvSpPr>
            <a:spLocks noChangeShapeType="1"/>
          </p:cNvSpPr>
          <p:nvPr/>
        </p:nvSpPr>
        <p:spPr bwMode="auto">
          <a:xfrm>
            <a:off x="8610600" y="3960813"/>
            <a:ext cx="0" cy="10937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9342" name="Object 14"/>
          <p:cNvGraphicFramePr>
            <a:graphicFrameLocks noChangeAspect="1"/>
          </p:cNvGraphicFramePr>
          <p:nvPr/>
        </p:nvGraphicFramePr>
        <p:xfrm>
          <a:off x="1187450" y="1412875"/>
          <a:ext cx="72739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9" name="公式" r:id="rId3" imgW="2743200" imgH="495000" progId="Equation.3">
                  <p:embed/>
                </p:oleObj>
              </mc:Choice>
              <mc:Fallback>
                <p:oleObj name="公式" r:id="rId3" imgW="2743200" imgH="495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412875"/>
                        <a:ext cx="72739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3" name="Text Box 15"/>
          <p:cNvSpPr txBox="1">
            <a:spLocks noChangeArrowheads="1"/>
          </p:cNvSpPr>
          <p:nvPr/>
        </p:nvSpPr>
        <p:spPr bwMode="auto">
          <a:xfrm>
            <a:off x="179388" y="620713"/>
            <a:ext cx="8093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/>
              <a:t>（</a:t>
            </a:r>
            <a:r>
              <a:rPr lang="en-US" altLang="zh-CN" sz="3600"/>
              <a:t>4</a:t>
            </a:r>
            <a:r>
              <a:rPr lang="zh-CN" altLang="en-US" sz="3600"/>
              <a:t>）           未知，方差和样本量都不等</a:t>
            </a:r>
          </a:p>
        </p:txBody>
      </p:sp>
      <p:graphicFrame>
        <p:nvGraphicFramePr>
          <p:cNvPr id="99344" name="Object 16"/>
          <p:cNvGraphicFramePr>
            <a:graphicFrameLocks noChangeAspect="1"/>
          </p:cNvGraphicFramePr>
          <p:nvPr/>
        </p:nvGraphicFramePr>
        <p:xfrm>
          <a:off x="1331913" y="549275"/>
          <a:ext cx="13176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0" name="公式" r:id="rId5" imgW="444240" imgH="228600" progId="Equation.3">
                  <p:embed/>
                </p:oleObj>
              </mc:Choice>
              <mc:Fallback>
                <p:oleObj name="公式" r:id="rId5" imgW="44424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49275"/>
                        <a:ext cx="131762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5" name="Object 17"/>
          <p:cNvGraphicFramePr>
            <a:graphicFrameLocks noChangeAspect="1"/>
          </p:cNvGraphicFramePr>
          <p:nvPr/>
        </p:nvGraphicFramePr>
        <p:xfrm>
          <a:off x="1331913" y="4005263"/>
          <a:ext cx="51990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1" name="公式" r:id="rId7" imgW="1714320" imgH="228600" progId="Equation.3">
                  <p:embed/>
                </p:oleObj>
              </mc:Choice>
              <mc:Fallback>
                <p:oleObj name="公式" r:id="rId7" imgW="171432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05263"/>
                        <a:ext cx="519906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6" name="Object 18"/>
          <p:cNvGraphicFramePr>
            <a:graphicFrameLocks noChangeAspect="1"/>
          </p:cNvGraphicFramePr>
          <p:nvPr/>
        </p:nvGraphicFramePr>
        <p:xfrm>
          <a:off x="1258888" y="4652963"/>
          <a:ext cx="54737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2" name="公式" r:id="rId9" imgW="2070000" imgH="228600" progId="Equation.3">
                  <p:embed/>
                </p:oleObj>
              </mc:Choice>
              <mc:Fallback>
                <p:oleObj name="公式" r:id="rId9" imgW="20700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652963"/>
                        <a:ext cx="54737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5" name="Object 27"/>
          <p:cNvGraphicFramePr>
            <a:graphicFrameLocks noChangeAspect="1"/>
          </p:cNvGraphicFramePr>
          <p:nvPr/>
        </p:nvGraphicFramePr>
        <p:xfrm>
          <a:off x="1258888" y="2349500"/>
          <a:ext cx="6230937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3" name="公式" r:id="rId11" imgW="2349360" imgH="444240" progId="Equation.3">
                  <p:embed/>
                </p:oleObj>
              </mc:Choice>
              <mc:Fallback>
                <p:oleObj name="公式" r:id="rId11" imgW="2349360" imgH="4442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349500"/>
                        <a:ext cx="6230937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6" name="Object 28"/>
          <p:cNvGraphicFramePr>
            <a:graphicFrameLocks noChangeAspect="1"/>
          </p:cNvGraphicFramePr>
          <p:nvPr/>
        </p:nvGraphicFramePr>
        <p:xfrm>
          <a:off x="1258888" y="3284538"/>
          <a:ext cx="41084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4" name="公式" r:id="rId13" imgW="1549080" imgH="241200" progId="Equation.3">
                  <p:embed/>
                </p:oleObj>
              </mc:Choice>
              <mc:Fallback>
                <p:oleObj name="公式" r:id="rId13" imgW="1549080" imgH="241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84538"/>
                        <a:ext cx="41084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7" name="Object 29"/>
          <p:cNvGraphicFramePr>
            <a:graphicFrameLocks noChangeAspect="1"/>
          </p:cNvGraphicFramePr>
          <p:nvPr/>
        </p:nvGraphicFramePr>
        <p:xfrm>
          <a:off x="1403350" y="5373688"/>
          <a:ext cx="1841500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5" name="公式" r:id="rId15" imgW="825480" imgH="469800" progId="Equation.3">
                  <p:embed/>
                </p:oleObj>
              </mc:Choice>
              <mc:Fallback>
                <p:oleObj name="公式" r:id="rId15" imgW="825480" imgH="4698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373688"/>
                        <a:ext cx="1841500" cy="11731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8" name="Object 30"/>
          <p:cNvGraphicFramePr>
            <a:graphicFrameLocks noChangeAspect="1"/>
          </p:cNvGraphicFramePr>
          <p:nvPr/>
        </p:nvGraphicFramePr>
        <p:xfrm>
          <a:off x="3779838" y="5516563"/>
          <a:ext cx="4406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6" name="公式" r:id="rId17" imgW="1485720" imgH="342720" progId="Equation.3">
                  <p:embed/>
                </p:oleObj>
              </mc:Choice>
              <mc:Fallback>
                <p:oleObj name="公式" r:id="rId17" imgW="1485720" imgH="34272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516563"/>
                        <a:ext cx="4406900" cy="863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9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9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9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Line 2"/>
          <p:cNvSpPr>
            <a:spLocks noChangeShapeType="1"/>
          </p:cNvSpPr>
          <p:nvPr/>
        </p:nvSpPr>
        <p:spPr bwMode="auto">
          <a:xfrm>
            <a:off x="457200" y="2362200"/>
            <a:ext cx="7191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79" name="Line 3"/>
          <p:cNvSpPr>
            <a:spLocks noChangeShapeType="1"/>
          </p:cNvSpPr>
          <p:nvPr/>
        </p:nvSpPr>
        <p:spPr bwMode="auto">
          <a:xfrm>
            <a:off x="8610600" y="2362200"/>
            <a:ext cx="0" cy="5778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>
            <a:off x="1176338" y="2362200"/>
            <a:ext cx="1033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457200" y="2940050"/>
            <a:ext cx="0" cy="10207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>
            <a:off x="2209800" y="2362200"/>
            <a:ext cx="990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3200400" y="2362200"/>
            <a:ext cx="9128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>
            <a:off x="4113213" y="2362200"/>
            <a:ext cx="914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5027613" y="2362200"/>
            <a:ext cx="990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457200" y="3960813"/>
            <a:ext cx="0" cy="10937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8" name="Line 12"/>
          <p:cNvSpPr>
            <a:spLocks noChangeShapeType="1"/>
          </p:cNvSpPr>
          <p:nvPr/>
        </p:nvSpPr>
        <p:spPr bwMode="auto">
          <a:xfrm>
            <a:off x="8610600" y="3960813"/>
            <a:ext cx="0" cy="10937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450850" y="476250"/>
            <a:ext cx="6032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/>
              <a:t> </a:t>
            </a:r>
            <a:r>
              <a:rPr lang="en-US" altLang="zh-CN" sz="3600">
                <a:solidFill>
                  <a:srgbClr val="5116F6"/>
                </a:solidFill>
              </a:rPr>
              <a:t>5</a:t>
            </a:r>
            <a:r>
              <a:rPr lang="zh-CN" altLang="en-US" sz="3600">
                <a:solidFill>
                  <a:srgbClr val="5116F6"/>
                </a:solidFill>
              </a:rPr>
              <a:t>、两个正态总体方差的检验</a:t>
            </a:r>
          </a:p>
        </p:txBody>
      </p:sp>
      <p:sp>
        <p:nvSpPr>
          <p:cNvPr id="75797" name="Text Box 21"/>
          <p:cNvSpPr txBox="1">
            <a:spLocks noChangeArrowheads="1"/>
          </p:cNvSpPr>
          <p:nvPr/>
        </p:nvSpPr>
        <p:spPr bwMode="auto">
          <a:xfrm>
            <a:off x="539750" y="1268413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考虑检验问题</a:t>
            </a:r>
          </a:p>
        </p:txBody>
      </p:sp>
      <p:graphicFrame>
        <p:nvGraphicFramePr>
          <p:cNvPr id="75798" name="Object 22"/>
          <p:cNvGraphicFramePr>
            <a:graphicFrameLocks noChangeAspect="1"/>
          </p:cNvGraphicFramePr>
          <p:nvPr/>
        </p:nvGraphicFramePr>
        <p:xfrm>
          <a:off x="1692275" y="1773238"/>
          <a:ext cx="55340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1" name="公式" r:id="rId3" imgW="1866600" imgH="241200" progId="Equation.3">
                  <p:embed/>
                </p:oleObj>
              </mc:Choice>
              <mc:Fallback>
                <p:oleObj name="公式" r:id="rId3" imgW="1866600" imgH="241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773238"/>
                        <a:ext cx="55340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9" name="Text Box 23"/>
          <p:cNvSpPr txBox="1">
            <a:spLocks noChangeArrowheads="1"/>
          </p:cNvSpPr>
          <p:nvPr/>
        </p:nvSpPr>
        <p:spPr bwMode="auto">
          <a:xfrm>
            <a:off x="395288" y="2473325"/>
            <a:ext cx="3443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当            未知时，</a:t>
            </a:r>
          </a:p>
        </p:txBody>
      </p:sp>
      <p:graphicFrame>
        <p:nvGraphicFramePr>
          <p:cNvPr id="75800" name="Object 24"/>
          <p:cNvGraphicFramePr>
            <a:graphicFrameLocks noChangeAspect="1"/>
          </p:cNvGraphicFramePr>
          <p:nvPr/>
        </p:nvGraphicFramePr>
        <p:xfrm>
          <a:off x="904875" y="2414588"/>
          <a:ext cx="116681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2" name="公式" r:id="rId5" imgW="393480" imgH="215640" progId="Equation.3">
                  <p:embed/>
                </p:oleObj>
              </mc:Choice>
              <mc:Fallback>
                <p:oleObj name="公式" r:id="rId5" imgW="393480" imgH="215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2414588"/>
                        <a:ext cx="1166813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3611563" y="2478088"/>
            <a:ext cx="52816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当      成立时，检验统计量为</a:t>
            </a:r>
          </a:p>
        </p:txBody>
      </p:sp>
      <p:graphicFrame>
        <p:nvGraphicFramePr>
          <p:cNvPr id="75802" name="Object 26"/>
          <p:cNvGraphicFramePr>
            <a:graphicFrameLocks noChangeAspect="1"/>
          </p:cNvGraphicFramePr>
          <p:nvPr/>
        </p:nvGraphicFramePr>
        <p:xfrm>
          <a:off x="4062413" y="2484438"/>
          <a:ext cx="67627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3" name="公式" r:id="rId7" imgW="228600" imgH="228600" progId="Equation.3">
                  <p:embed/>
                </p:oleObj>
              </mc:Choice>
              <mc:Fallback>
                <p:oleObj name="公式" r:id="rId7" imgW="22860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413" y="2484438"/>
                        <a:ext cx="676275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3" name="Object 27"/>
          <p:cNvGraphicFramePr>
            <a:graphicFrameLocks noChangeAspect="1"/>
          </p:cNvGraphicFramePr>
          <p:nvPr/>
        </p:nvGraphicFramePr>
        <p:xfrm>
          <a:off x="2411413" y="3284538"/>
          <a:ext cx="153987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4" name="公式" r:id="rId9" imgW="520560" imgH="469800" progId="Equation.3">
                  <p:embed/>
                </p:oleObj>
              </mc:Choice>
              <mc:Fallback>
                <p:oleObj name="公式" r:id="rId9" imgW="52056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284538"/>
                        <a:ext cx="1539875" cy="1397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4" name="Rectangle 28"/>
          <p:cNvSpPr>
            <a:spLocks noChangeArrowheads="1"/>
          </p:cNvSpPr>
          <p:nvPr/>
        </p:nvSpPr>
        <p:spPr bwMode="auto">
          <a:xfrm>
            <a:off x="4067175" y="3414713"/>
            <a:ext cx="5048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4000"/>
              <a:t>~</a:t>
            </a:r>
          </a:p>
        </p:txBody>
      </p:sp>
      <p:graphicFrame>
        <p:nvGraphicFramePr>
          <p:cNvPr id="75805" name="Object 29"/>
          <p:cNvGraphicFramePr>
            <a:graphicFrameLocks noChangeAspect="1"/>
          </p:cNvGraphicFramePr>
          <p:nvPr/>
        </p:nvGraphicFramePr>
        <p:xfrm>
          <a:off x="4500563" y="3509963"/>
          <a:ext cx="3008312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5" name="公式" r:id="rId11" imgW="1015920" imgH="215640" progId="Equation.3">
                  <p:embed/>
                </p:oleObj>
              </mc:Choice>
              <mc:Fallback>
                <p:oleObj name="公式" r:id="rId11" imgW="1015920" imgH="2156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509963"/>
                        <a:ext cx="3008312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6" name="Text Box 30"/>
          <p:cNvSpPr txBox="1">
            <a:spLocks noChangeArrowheads="1"/>
          </p:cNvSpPr>
          <p:nvPr/>
        </p:nvSpPr>
        <p:spPr bwMode="auto">
          <a:xfrm>
            <a:off x="611188" y="4652963"/>
            <a:ext cx="1408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拒绝域</a:t>
            </a:r>
          </a:p>
        </p:txBody>
      </p:sp>
      <p:graphicFrame>
        <p:nvGraphicFramePr>
          <p:cNvPr id="75809" name="Object 33"/>
          <p:cNvGraphicFramePr>
            <a:graphicFrameLocks noChangeAspect="1"/>
          </p:cNvGraphicFramePr>
          <p:nvPr/>
        </p:nvGraphicFramePr>
        <p:xfrm>
          <a:off x="755650" y="5516563"/>
          <a:ext cx="820896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6" name="公式" r:id="rId13" imgW="3403440" imgH="342720" progId="Equation.3">
                  <p:embed/>
                </p:oleObj>
              </mc:Choice>
              <mc:Fallback>
                <p:oleObj name="公式" r:id="rId13" imgW="3403440" imgH="34272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516563"/>
                        <a:ext cx="8208963" cy="7921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7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6" grpId="0"/>
      <p:bldP spid="75797" grpId="0"/>
      <p:bldP spid="75799" grpId="0"/>
      <p:bldP spid="75801" grpId="0"/>
      <p:bldP spid="758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Line 2"/>
          <p:cNvSpPr>
            <a:spLocks noChangeShapeType="1"/>
          </p:cNvSpPr>
          <p:nvPr/>
        </p:nvSpPr>
        <p:spPr bwMode="auto">
          <a:xfrm>
            <a:off x="457200" y="2362200"/>
            <a:ext cx="7191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3" name="Line 3"/>
          <p:cNvSpPr>
            <a:spLocks noChangeShapeType="1"/>
          </p:cNvSpPr>
          <p:nvPr/>
        </p:nvSpPr>
        <p:spPr bwMode="auto">
          <a:xfrm>
            <a:off x="8610600" y="2362200"/>
            <a:ext cx="0" cy="5778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>
            <a:off x="1176338" y="2362200"/>
            <a:ext cx="1033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>
            <a:off x="457200" y="2940050"/>
            <a:ext cx="0" cy="10207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>
            <a:off x="2209800" y="2362200"/>
            <a:ext cx="990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3200400" y="2362200"/>
            <a:ext cx="9128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4113213" y="2362200"/>
            <a:ext cx="914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5027613" y="2362200"/>
            <a:ext cx="990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457200" y="3960813"/>
            <a:ext cx="0" cy="10937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8610600" y="3960813"/>
            <a:ext cx="0" cy="10937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395288" y="534988"/>
            <a:ext cx="3443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当            已知时，</a:t>
            </a:r>
          </a:p>
        </p:txBody>
      </p:sp>
      <p:graphicFrame>
        <p:nvGraphicFramePr>
          <p:cNvPr id="76816" name="Object 16"/>
          <p:cNvGraphicFramePr>
            <a:graphicFrameLocks noChangeAspect="1"/>
          </p:cNvGraphicFramePr>
          <p:nvPr/>
        </p:nvGraphicFramePr>
        <p:xfrm>
          <a:off x="904875" y="476250"/>
          <a:ext cx="116681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7" name="公式" r:id="rId3" imgW="393480" imgH="215640" progId="Equation.3">
                  <p:embed/>
                </p:oleObj>
              </mc:Choice>
              <mc:Fallback>
                <p:oleObj name="公式" r:id="rId3" imgW="393480" imgH="215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476250"/>
                        <a:ext cx="1166813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3611563" y="539750"/>
            <a:ext cx="5281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当      成立时，检验统计量为</a:t>
            </a:r>
          </a:p>
        </p:txBody>
      </p:sp>
      <p:graphicFrame>
        <p:nvGraphicFramePr>
          <p:cNvPr id="76818" name="Object 18"/>
          <p:cNvGraphicFramePr>
            <a:graphicFrameLocks noChangeAspect="1"/>
          </p:cNvGraphicFramePr>
          <p:nvPr/>
        </p:nvGraphicFramePr>
        <p:xfrm>
          <a:off x="4062413" y="546100"/>
          <a:ext cx="6762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8" name="公式" r:id="rId5" imgW="228600" imgH="228600" progId="Equation.3">
                  <p:embed/>
                </p:oleObj>
              </mc:Choice>
              <mc:Fallback>
                <p:oleObj name="公式" r:id="rId5" imgW="2286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413" y="546100"/>
                        <a:ext cx="67627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9" name="Object 19"/>
          <p:cNvGraphicFramePr>
            <a:graphicFrameLocks noChangeAspect="1"/>
          </p:cNvGraphicFramePr>
          <p:nvPr/>
        </p:nvGraphicFramePr>
        <p:xfrm>
          <a:off x="2339975" y="1412875"/>
          <a:ext cx="1576388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9" name="公式" r:id="rId7" imgW="533160" imgH="469800" progId="Equation.3">
                  <p:embed/>
                </p:oleObj>
              </mc:Choice>
              <mc:Fallback>
                <p:oleObj name="公式" r:id="rId7" imgW="533160" imgH="469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412875"/>
                        <a:ext cx="1576388" cy="1397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0" name="Rectangle 20"/>
          <p:cNvSpPr>
            <a:spLocks noChangeArrowheads="1"/>
          </p:cNvSpPr>
          <p:nvPr/>
        </p:nvSpPr>
        <p:spPr bwMode="auto">
          <a:xfrm>
            <a:off x="4067175" y="1476375"/>
            <a:ext cx="5048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4000"/>
              <a:t>~</a:t>
            </a:r>
          </a:p>
        </p:txBody>
      </p:sp>
      <p:graphicFrame>
        <p:nvGraphicFramePr>
          <p:cNvPr id="76821" name="Object 21"/>
          <p:cNvGraphicFramePr>
            <a:graphicFrameLocks noChangeAspect="1"/>
          </p:cNvGraphicFramePr>
          <p:nvPr/>
        </p:nvGraphicFramePr>
        <p:xfrm>
          <a:off x="4500563" y="1557338"/>
          <a:ext cx="1843087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0" name="公式" r:id="rId9" imgW="622080" imgH="215640" progId="Equation.3">
                  <p:embed/>
                </p:oleObj>
              </mc:Choice>
              <mc:Fallback>
                <p:oleObj name="公式" r:id="rId9" imgW="622080" imgH="2156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557338"/>
                        <a:ext cx="1843087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684213" y="2781300"/>
            <a:ext cx="1408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拒绝域</a:t>
            </a:r>
          </a:p>
        </p:txBody>
      </p:sp>
      <p:graphicFrame>
        <p:nvGraphicFramePr>
          <p:cNvPr id="76825" name="Object 25"/>
          <p:cNvGraphicFramePr>
            <a:graphicFrameLocks noChangeAspect="1"/>
          </p:cNvGraphicFramePr>
          <p:nvPr/>
        </p:nvGraphicFramePr>
        <p:xfrm>
          <a:off x="900113" y="3573463"/>
          <a:ext cx="7551737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1" name="公式" r:id="rId11" imgW="2603160" imgH="342720" progId="Equation.3">
                  <p:embed/>
                </p:oleObj>
              </mc:Choice>
              <mc:Fallback>
                <p:oleObj name="公式" r:id="rId11" imgW="2603160" imgH="34272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73463"/>
                        <a:ext cx="7551737" cy="9953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392113" y="5084763"/>
            <a:ext cx="8751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类似的也有相应形式单侧检验，在此就不列出。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066800" y="1516063"/>
            <a:ext cx="7934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这里主要考虑非正态总体均值的假设检验。</a:t>
            </a:r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1219200" y="2286000"/>
          <a:ext cx="5638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2" name="Equation" r:id="rId3" imgW="5638680" imgH="507960" progId="Equation.3">
                  <p:embed/>
                </p:oleObj>
              </mc:Choice>
              <mc:Fallback>
                <p:oleObj name="Equation" r:id="rId3" imgW="5638680" imgH="507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5638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6934200" y="2209800"/>
            <a:ext cx="180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考虑假设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900113" y="2997200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检验问题</a:t>
            </a:r>
          </a:p>
        </p:txBody>
      </p:sp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3059113" y="3068638"/>
          <a:ext cx="4699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3" name="Equation" r:id="rId5" imgW="4698720" imgH="482400" progId="Equation.3">
                  <p:embed/>
                </p:oleObj>
              </mc:Choice>
              <mc:Fallback>
                <p:oleObj name="Equation" r:id="rId5" imgW="469872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068638"/>
                        <a:ext cx="4699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40" name="Group 8"/>
          <p:cNvGrpSpPr>
            <a:grpSpLocks/>
          </p:cNvGrpSpPr>
          <p:nvPr/>
        </p:nvGrpSpPr>
        <p:grpSpPr bwMode="auto">
          <a:xfrm>
            <a:off x="900113" y="3933825"/>
            <a:ext cx="4260850" cy="579438"/>
            <a:chOff x="470" y="2940"/>
            <a:chExt cx="2684" cy="365"/>
          </a:xfrm>
        </p:grpSpPr>
        <p:sp>
          <p:nvSpPr>
            <p:cNvPr id="95241" name="Text Box 9"/>
            <p:cNvSpPr txBox="1">
              <a:spLocks noChangeArrowheads="1"/>
            </p:cNvSpPr>
            <p:nvPr/>
          </p:nvSpPr>
          <p:spPr bwMode="auto">
            <a:xfrm>
              <a:off x="470" y="2940"/>
              <a:ext cx="26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设检验统计量为        ，</a:t>
              </a:r>
            </a:p>
          </p:txBody>
        </p:sp>
        <p:graphicFrame>
          <p:nvGraphicFramePr>
            <p:cNvPr id="95242" name="Object 10"/>
            <p:cNvGraphicFramePr>
              <a:graphicFrameLocks noChangeAspect="1"/>
            </p:cNvGraphicFramePr>
            <p:nvPr/>
          </p:nvGraphicFramePr>
          <p:xfrm>
            <a:off x="2344" y="3024"/>
            <a:ext cx="53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54" name="Equation" r:id="rId7" imgW="850680" imgH="419040" progId="Equation.3">
                    <p:embed/>
                  </p:oleObj>
                </mc:Choice>
                <mc:Fallback>
                  <p:oleObj name="Equation" r:id="rId7" imgW="850680" imgH="419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4" y="3024"/>
                          <a:ext cx="53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5076825" y="3933825"/>
            <a:ext cx="344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则拒绝域具有形式</a:t>
            </a:r>
          </a:p>
        </p:txBody>
      </p:sp>
      <p:graphicFrame>
        <p:nvGraphicFramePr>
          <p:cNvPr id="95244" name="Object 12"/>
          <p:cNvGraphicFramePr>
            <a:graphicFrameLocks noChangeAspect="1"/>
          </p:cNvGraphicFramePr>
          <p:nvPr/>
        </p:nvGraphicFramePr>
        <p:xfrm>
          <a:off x="2555875" y="4797425"/>
          <a:ext cx="4000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5" name="Equation" r:id="rId9" imgW="4000320" imgH="482400" progId="Equation.3">
                  <p:embed/>
                </p:oleObj>
              </mc:Choice>
              <mc:Fallback>
                <p:oleObj name="Equation" r:id="rId9" imgW="400032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797425"/>
                        <a:ext cx="4000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45" name="Group 13"/>
          <p:cNvGrpSpPr>
            <a:grpSpLocks/>
          </p:cNvGrpSpPr>
          <p:nvPr/>
        </p:nvGrpSpPr>
        <p:grpSpPr bwMode="auto">
          <a:xfrm>
            <a:off x="900113" y="5589588"/>
            <a:ext cx="7831137" cy="579437"/>
            <a:chOff x="586" y="3564"/>
            <a:chExt cx="4933" cy="365"/>
          </a:xfrm>
        </p:grpSpPr>
        <p:sp>
          <p:nvSpPr>
            <p:cNvPr id="95246" name="Text Box 14"/>
            <p:cNvSpPr txBox="1">
              <a:spLocks noChangeArrowheads="1"/>
            </p:cNvSpPr>
            <p:nvPr/>
          </p:nvSpPr>
          <p:spPr bwMode="auto">
            <a:xfrm>
              <a:off x="586" y="3564"/>
              <a:ext cx="493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由于样本均值    是总体均值   的无偏估计，</a:t>
              </a:r>
            </a:p>
          </p:txBody>
        </p:sp>
        <p:graphicFrame>
          <p:nvGraphicFramePr>
            <p:cNvPr id="95247" name="Object 15"/>
            <p:cNvGraphicFramePr>
              <a:graphicFrameLocks noChangeAspect="1"/>
            </p:cNvGraphicFramePr>
            <p:nvPr/>
          </p:nvGraphicFramePr>
          <p:xfrm>
            <a:off x="2256" y="3696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56" name="Equation" r:id="rId11" imgW="291960" imgH="291960" progId="Equation.3">
                    <p:embed/>
                  </p:oleObj>
                </mc:Choice>
                <mc:Fallback>
                  <p:oleObj name="Equation" r:id="rId11" imgW="291960" imgH="2919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696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48" name="Object 16"/>
            <p:cNvGraphicFramePr>
              <a:graphicFrameLocks noChangeAspect="1"/>
            </p:cNvGraphicFramePr>
            <p:nvPr/>
          </p:nvGraphicFramePr>
          <p:xfrm>
            <a:off x="3744" y="3680"/>
            <a:ext cx="20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57" name="Equation" r:id="rId13" imgW="317160" imgH="330120" progId="Equation.3">
                    <p:embed/>
                  </p:oleObj>
                </mc:Choice>
                <mc:Fallback>
                  <p:oleObj name="Equation" r:id="rId13" imgW="317160" imgH="33012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680"/>
                          <a:ext cx="20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251" name="Rectangle 19"/>
          <p:cNvSpPr>
            <a:spLocks noGrp="1"/>
          </p:cNvSpPr>
          <p:nvPr>
            <p:ph type="title"/>
          </p:nvPr>
        </p:nvSpPr>
        <p:spPr bwMode="auto">
          <a:xfrm>
            <a:off x="971550" y="333375"/>
            <a:ext cx="7489825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600">
                <a:solidFill>
                  <a:srgbClr val="5116F6"/>
                </a:solidFill>
              </a:rPr>
              <a:t>6</a:t>
            </a:r>
            <a:r>
              <a:rPr lang="zh-CN" altLang="en-US" sz="3600">
                <a:solidFill>
                  <a:srgbClr val="5116F6"/>
                </a:solidFill>
              </a:rPr>
              <a:t>、非正态总体大样本参数检验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3124200" y="533400"/>
            <a:ext cx="3870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由中心极限定理知，</a:t>
            </a:r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6819900" y="635000"/>
          <a:ext cx="1866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9" name="Equation" r:id="rId3" imgW="1866600" imgH="431640" progId="Equation.3">
                  <p:embed/>
                </p:oleObj>
              </mc:Choice>
              <mc:Fallback>
                <p:oleObj name="Equation" r:id="rId3" imgW="186660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635000"/>
                        <a:ext cx="1866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191000" y="1308100"/>
            <a:ext cx="264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从而近似地有</a:t>
            </a:r>
          </a:p>
        </p:txBody>
      </p:sp>
      <p:grpSp>
        <p:nvGrpSpPr>
          <p:cNvPr id="96261" name="Group 5"/>
          <p:cNvGrpSpPr>
            <a:grpSpLocks/>
          </p:cNvGrpSpPr>
          <p:nvPr/>
        </p:nvGrpSpPr>
        <p:grpSpPr bwMode="auto">
          <a:xfrm>
            <a:off x="2336800" y="1981200"/>
            <a:ext cx="3276600" cy="939800"/>
            <a:chOff x="1472" y="1488"/>
            <a:chExt cx="2064" cy="592"/>
          </a:xfrm>
        </p:grpSpPr>
        <p:graphicFrame>
          <p:nvGraphicFramePr>
            <p:cNvPr id="96262" name="Object 6"/>
            <p:cNvGraphicFramePr>
              <a:graphicFrameLocks noChangeAspect="1"/>
            </p:cNvGraphicFramePr>
            <p:nvPr/>
          </p:nvGraphicFramePr>
          <p:xfrm>
            <a:off x="1472" y="1488"/>
            <a:ext cx="2064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80" name="Equation" r:id="rId5" imgW="3276360" imgH="939600" progId="Equation.3">
                    <p:embed/>
                  </p:oleObj>
                </mc:Choice>
                <mc:Fallback>
                  <p:oleObj name="Equation" r:id="rId5" imgW="3276360" imgH="939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2" y="1488"/>
                          <a:ext cx="2064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63" name="Rectangle 7"/>
            <p:cNvSpPr>
              <a:spLocks noChangeArrowheads="1"/>
            </p:cNvSpPr>
            <p:nvPr/>
          </p:nvSpPr>
          <p:spPr bwMode="auto">
            <a:xfrm>
              <a:off x="2410" y="1584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～</a:t>
              </a:r>
            </a:p>
          </p:txBody>
        </p:sp>
      </p:grp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469900" y="685800"/>
          <a:ext cx="2501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1" name="Equation" r:id="rId7" imgW="2501640" imgH="457200" progId="Equation.3">
                  <p:embed/>
                </p:oleObj>
              </mc:Choice>
              <mc:Fallback>
                <p:oleObj name="Equation" r:id="rId7" imgW="250164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685800"/>
                        <a:ext cx="2501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457200" y="1079500"/>
          <a:ext cx="3568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2" name="Equation" r:id="rId9" imgW="3568680" imgH="977760" progId="Equation.3">
                  <p:embed/>
                </p:oleObj>
              </mc:Choice>
              <mc:Fallback>
                <p:oleObj name="Equation" r:id="rId9" imgW="3568680" imgH="977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79500"/>
                        <a:ext cx="3568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66" name="Group 10"/>
          <p:cNvGrpSpPr>
            <a:grpSpLocks/>
          </p:cNvGrpSpPr>
          <p:nvPr/>
        </p:nvGrpSpPr>
        <p:grpSpPr bwMode="auto">
          <a:xfrm>
            <a:off x="990600" y="2906713"/>
            <a:ext cx="2740025" cy="579437"/>
            <a:chOff x="470" y="2028"/>
            <a:chExt cx="1726" cy="365"/>
          </a:xfrm>
        </p:grpSpPr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470" y="2028"/>
              <a:ext cx="172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如果     已知，</a:t>
              </a:r>
            </a:p>
          </p:txBody>
        </p:sp>
        <p:graphicFrame>
          <p:nvGraphicFramePr>
            <p:cNvPr id="96268" name="Object 12"/>
            <p:cNvGraphicFramePr>
              <a:graphicFrameLocks noChangeAspect="1"/>
            </p:cNvGraphicFramePr>
            <p:nvPr/>
          </p:nvGraphicFramePr>
          <p:xfrm>
            <a:off x="1056" y="2064"/>
            <a:ext cx="2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83" name="Equation" r:id="rId11" imgW="457200" imgH="419040" progId="Equation.3">
                    <p:embed/>
                  </p:oleObj>
                </mc:Choice>
                <mc:Fallback>
                  <p:oleObj name="Equation" r:id="rId11" imgW="457200" imgH="4190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064"/>
                          <a:ext cx="2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269" name="Object 13"/>
          <p:cNvGraphicFramePr>
            <a:graphicFrameLocks noChangeAspect="1"/>
          </p:cNvGraphicFramePr>
          <p:nvPr/>
        </p:nvGraphicFramePr>
        <p:xfrm>
          <a:off x="2381250" y="3505200"/>
          <a:ext cx="4381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4" name="Equation" r:id="rId13" imgW="4381200" imgH="1041120" progId="Equation.3">
                  <p:embed/>
                </p:oleObj>
              </mc:Choice>
              <mc:Fallback>
                <p:oleObj name="Equation" r:id="rId13" imgW="4381200" imgH="10411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505200"/>
                        <a:ext cx="4381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70" name="Group 14"/>
          <p:cNvGrpSpPr>
            <a:grpSpLocks/>
          </p:cNvGrpSpPr>
          <p:nvPr/>
        </p:nvGrpSpPr>
        <p:grpSpPr bwMode="auto">
          <a:xfrm>
            <a:off x="3581400" y="2895600"/>
            <a:ext cx="4889500" cy="590550"/>
            <a:chOff x="2256" y="2076"/>
            <a:chExt cx="3080" cy="372"/>
          </a:xfrm>
        </p:grpSpPr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2256" y="2076"/>
              <a:ext cx="30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且当原假设      成立时，由</a:t>
              </a:r>
            </a:p>
          </p:txBody>
        </p:sp>
        <p:graphicFrame>
          <p:nvGraphicFramePr>
            <p:cNvPr id="96272" name="Object 16"/>
            <p:cNvGraphicFramePr>
              <a:graphicFrameLocks noChangeAspect="1"/>
            </p:cNvGraphicFramePr>
            <p:nvPr/>
          </p:nvGraphicFramePr>
          <p:xfrm>
            <a:off x="3616" y="2144"/>
            <a:ext cx="3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85" name="Equation" r:id="rId15" imgW="507960" imgH="482400" progId="Equation.3">
                    <p:embed/>
                  </p:oleObj>
                </mc:Choice>
                <mc:Fallback>
                  <p:oleObj name="Equation" r:id="rId15" imgW="507960" imgH="4824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6" y="2144"/>
                          <a:ext cx="32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539750" y="4724400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可得拒绝域为</a:t>
            </a:r>
          </a:p>
        </p:txBody>
      </p:sp>
      <p:graphicFrame>
        <p:nvGraphicFramePr>
          <p:cNvPr id="96274" name="Object 18"/>
          <p:cNvGraphicFramePr>
            <a:graphicFrameLocks noChangeAspect="1"/>
          </p:cNvGraphicFramePr>
          <p:nvPr/>
        </p:nvGraphicFramePr>
        <p:xfrm>
          <a:off x="3492500" y="4581525"/>
          <a:ext cx="46355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6" name="Equation" r:id="rId17" imgW="4635360" imgH="1091880" progId="Equation.3">
                  <p:embed/>
                </p:oleObj>
              </mc:Choice>
              <mc:Fallback>
                <p:oleObj name="Equation" r:id="rId17" imgW="4635360" imgH="10918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581525"/>
                        <a:ext cx="46355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75" name="Group 19"/>
          <p:cNvGrpSpPr>
            <a:grpSpLocks/>
          </p:cNvGrpSpPr>
          <p:nvPr/>
        </p:nvGrpSpPr>
        <p:grpSpPr bwMode="auto">
          <a:xfrm>
            <a:off x="755650" y="5805488"/>
            <a:ext cx="2732088" cy="579437"/>
            <a:chOff x="480" y="3552"/>
            <a:chExt cx="1721" cy="365"/>
          </a:xfrm>
        </p:grpSpPr>
        <p:sp>
          <p:nvSpPr>
            <p:cNvPr id="96276" name="Text Box 20"/>
            <p:cNvSpPr txBox="1">
              <a:spLocks noChangeArrowheads="1"/>
            </p:cNvSpPr>
            <p:nvPr/>
          </p:nvSpPr>
          <p:spPr bwMode="auto">
            <a:xfrm>
              <a:off x="480" y="3552"/>
              <a:ext cx="17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如果     未知，</a:t>
              </a:r>
            </a:p>
          </p:txBody>
        </p:sp>
        <p:graphicFrame>
          <p:nvGraphicFramePr>
            <p:cNvPr id="96277" name="Object 21"/>
            <p:cNvGraphicFramePr>
              <a:graphicFrameLocks noChangeAspect="1"/>
            </p:cNvGraphicFramePr>
            <p:nvPr/>
          </p:nvGraphicFramePr>
          <p:xfrm>
            <a:off x="1066" y="3588"/>
            <a:ext cx="2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87" name="Equation" r:id="rId19" imgW="457200" imgH="419040" progId="Equation.3">
                    <p:embed/>
                  </p:oleObj>
                </mc:Choice>
                <mc:Fallback>
                  <p:oleObj name="Equation" r:id="rId19" imgW="457200" imgH="4190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588"/>
                          <a:ext cx="2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278" name="Object 22"/>
          <p:cNvGraphicFramePr>
            <a:graphicFrameLocks noChangeAspect="1"/>
          </p:cNvGraphicFramePr>
          <p:nvPr/>
        </p:nvGraphicFramePr>
        <p:xfrm>
          <a:off x="3276600" y="5876925"/>
          <a:ext cx="535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8" name="Equation" r:id="rId20" imgW="5359320" imgH="457200" progId="Equation.3">
                  <p:embed/>
                </p:oleObj>
              </mc:Choice>
              <mc:Fallback>
                <p:oleObj name="Equation" r:id="rId20" imgW="535932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876925"/>
                        <a:ext cx="535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2" name="Group 2"/>
          <p:cNvGrpSpPr>
            <a:grpSpLocks/>
          </p:cNvGrpSpPr>
          <p:nvPr/>
        </p:nvGrpSpPr>
        <p:grpSpPr bwMode="auto">
          <a:xfrm>
            <a:off x="2286000" y="457200"/>
            <a:ext cx="3276600" cy="939800"/>
            <a:chOff x="1440" y="384"/>
            <a:chExt cx="2064" cy="592"/>
          </a:xfrm>
        </p:grpSpPr>
        <p:graphicFrame>
          <p:nvGraphicFramePr>
            <p:cNvPr id="97283" name="Object 3"/>
            <p:cNvGraphicFramePr>
              <a:graphicFrameLocks noChangeAspect="1"/>
            </p:cNvGraphicFramePr>
            <p:nvPr/>
          </p:nvGraphicFramePr>
          <p:xfrm>
            <a:off x="1440" y="384"/>
            <a:ext cx="2064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01" name="Equation" r:id="rId3" imgW="3276360" imgH="939600" progId="Equation.3">
                    <p:embed/>
                  </p:oleObj>
                </mc:Choice>
                <mc:Fallback>
                  <p:oleObj name="Equation" r:id="rId3" imgW="3276360" imgH="939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84"/>
                          <a:ext cx="2064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284" name="Rectangle 4"/>
            <p:cNvSpPr>
              <a:spLocks noChangeArrowheads="1"/>
            </p:cNvSpPr>
            <p:nvPr/>
          </p:nvSpPr>
          <p:spPr bwMode="auto">
            <a:xfrm>
              <a:off x="2378" y="480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～</a:t>
              </a:r>
            </a:p>
          </p:txBody>
        </p:sp>
      </p:grpSp>
      <p:grpSp>
        <p:nvGrpSpPr>
          <p:cNvPr id="97285" name="Group 5"/>
          <p:cNvGrpSpPr>
            <a:grpSpLocks/>
          </p:cNvGrpSpPr>
          <p:nvPr/>
        </p:nvGrpSpPr>
        <p:grpSpPr bwMode="auto">
          <a:xfrm>
            <a:off x="822325" y="1390650"/>
            <a:ext cx="4889500" cy="590550"/>
            <a:chOff x="518" y="1020"/>
            <a:chExt cx="3080" cy="372"/>
          </a:xfrm>
        </p:grpSpPr>
        <p:sp>
          <p:nvSpPr>
            <p:cNvPr id="97286" name="Text Box 6"/>
            <p:cNvSpPr txBox="1">
              <a:spLocks noChangeArrowheads="1"/>
            </p:cNvSpPr>
            <p:nvPr/>
          </p:nvSpPr>
          <p:spPr bwMode="auto">
            <a:xfrm>
              <a:off x="518" y="1020"/>
              <a:ext cx="30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因此当原假设      成立时，</a:t>
              </a:r>
            </a:p>
          </p:txBody>
        </p:sp>
        <p:graphicFrame>
          <p:nvGraphicFramePr>
            <p:cNvPr id="97287" name="Object 7"/>
            <p:cNvGraphicFramePr>
              <a:graphicFrameLocks noChangeAspect="1"/>
            </p:cNvGraphicFramePr>
            <p:nvPr/>
          </p:nvGraphicFramePr>
          <p:xfrm>
            <a:off x="2160" y="1088"/>
            <a:ext cx="3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02" name="Equation" r:id="rId5" imgW="507960" imgH="482400" progId="Equation.3">
                    <p:embed/>
                  </p:oleObj>
                </mc:Choice>
                <mc:Fallback>
                  <p:oleObj name="Equation" r:id="rId5" imgW="507960" imgH="4824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088"/>
                          <a:ext cx="32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5486400" y="1371600"/>
            <a:ext cx="1822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拒绝域为</a:t>
            </a:r>
          </a:p>
        </p:txBody>
      </p:sp>
      <p:graphicFrame>
        <p:nvGraphicFramePr>
          <p:cNvPr id="97289" name="Object 9"/>
          <p:cNvGraphicFramePr>
            <a:graphicFrameLocks noChangeAspect="1"/>
          </p:cNvGraphicFramePr>
          <p:nvPr/>
        </p:nvGraphicFramePr>
        <p:xfrm>
          <a:off x="2743200" y="4191000"/>
          <a:ext cx="57150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3" name="Equation" r:id="rId7" imgW="5715000" imgH="1091880" progId="Equation.3">
                  <p:embed/>
                </p:oleObj>
              </mc:Choice>
              <mc:Fallback>
                <p:oleObj name="Equation" r:id="rId7" imgW="5715000" imgH="10918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191000"/>
                        <a:ext cx="57150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290" name="Group 10"/>
          <p:cNvGrpSpPr>
            <a:grpSpLocks/>
          </p:cNvGrpSpPr>
          <p:nvPr/>
        </p:nvGrpSpPr>
        <p:grpSpPr bwMode="auto">
          <a:xfrm>
            <a:off x="762000" y="2971800"/>
            <a:ext cx="5807075" cy="579438"/>
            <a:chOff x="662" y="2220"/>
            <a:chExt cx="3658" cy="365"/>
          </a:xfrm>
        </p:grpSpPr>
        <p:sp>
          <p:nvSpPr>
            <p:cNvPr id="97291" name="Text Box 11"/>
            <p:cNvSpPr txBox="1">
              <a:spLocks noChangeArrowheads="1"/>
            </p:cNvSpPr>
            <p:nvPr/>
          </p:nvSpPr>
          <p:spPr bwMode="auto">
            <a:xfrm>
              <a:off x="662" y="2220"/>
              <a:ext cx="36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如若总体服从两点分布           ，</a:t>
              </a:r>
            </a:p>
          </p:txBody>
        </p:sp>
        <p:graphicFrame>
          <p:nvGraphicFramePr>
            <p:cNvPr id="97292" name="Object 12"/>
            <p:cNvGraphicFramePr>
              <a:graphicFrameLocks noChangeAspect="1"/>
            </p:cNvGraphicFramePr>
            <p:nvPr/>
          </p:nvGraphicFramePr>
          <p:xfrm>
            <a:off x="3360" y="2304"/>
            <a:ext cx="6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04" name="Equation" r:id="rId9" imgW="1091880" imgH="419040" progId="Equation.3">
                    <p:embed/>
                  </p:oleObj>
                </mc:Choice>
                <mc:Fallback>
                  <p:oleObj name="Equation" r:id="rId9" imgW="1091880" imgH="4190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304"/>
                          <a:ext cx="6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293" name="Text Box 13"/>
          <p:cNvSpPr txBox="1">
            <a:spLocks noChangeArrowheads="1"/>
          </p:cNvSpPr>
          <p:nvPr/>
        </p:nvSpPr>
        <p:spPr bwMode="auto">
          <a:xfrm>
            <a:off x="6324600" y="2982913"/>
            <a:ext cx="2609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考虑假设检验</a:t>
            </a:r>
          </a:p>
        </p:txBody>
      </p:sp>
      <p:sp>
        <p:nvSpPr>
          <p:cNvPr id="97294" name="Rectangle 14"/>
          <p:cNvSpPr>
            <a:spLocks noChangeArrowheads="1"/>
          </p:cNvSpPr>
          <p:nvPr/>
        </p:nvSpPr>
        <p:spPr bwMode="auto">
          <a:xfrm>
            <a:off x="381000" y="3581400"/>
            <a:ext cx="987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问题</a:t>
            </a:r>
          </a:p>
        </p:txBody>
      </p:sp>
      <p:graphicFrame>
        <p:nvGraphicFramePr>
          <p:cNvPr id="97295" name="Object 15"/>
          <p:cNvGraphicFramePr>
            <a:graphicFrameLocks noChangeAspect="1"/>
          </p:cNvGraphicFramePr>
          <p:nvPr/>
        </p:nvGraphicFramePr>
        <p:xfrm>
          <a:off x="2222500" y="3657600"/>
          <a:ext cx="4533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5" name="Equation" r:id="rId11" imgW="4533840" imgH="482400" progId="Equation.3">
                  <p:embed/>
                </p:oleObj>
              </mc:Choice>
              <mc:Fallback>
                <p:oleObj name="Equation" r:id="rId11" imgW="4533840" imgH="482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657600"/>
                        <a:ext cx="4533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6" name="Text Box 16"/>
          <p:cNvSpPr txBox="1">
            <a:spLocks noChangeArrowheads="1"/>
          </p:cNvSpPr>
          <p:nvPr/>
        </p:nvSpPr>
        <p:spPr bwMode="auto">
          <a:xfrm>
            <a:off x="381000" y="4335463"/>
            <a:ext cx="2232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则有拒绝域</a:t>
            </a:r>
          </a:p>
        </p:txBody>
      </p:sp>
      <p:graphicFrame>
        <p:nvGraphicFramePr>
          <p:cNvPr id="97297" name="Object 17"/>
          <p:cNvGraphicFramePr>
            <a:graphicFrameLocks noChangeAspect="1"/>
          </p:cNvGraphicFramePr>
          <p:nvPr/>
        </p:nvGraphicFramePr>
        <p:xfrm>
          <a:off x="2057400" y="1905000"/>
          <a:ext cx="46355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6" name="Equation" r:id="rId13" imgW="4635360" imgH="1091880" progId="Equation.3">
                  <p:embed/>
                </p:oleObj>
              </mc:Choice>
              <mc:Fallback>
                <p:oleObj name="Equation" r:id="rId13" imgW="4635360" imgH="10918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46355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8" name="Text Box 18"/>
          <p:cNvSpPr txBox="1">
            <a:spLocks noChangeArrowheads="1"/>
          </p:cNvSpPr>
          <p:nvPr/>
        </p:nvSpPr>
        <p:spPr bwMode="auto">
          <a:xfrm>
            <a:off x="593725" y="5211763"/>
            <a:ext cx="7934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当然对单边假设检验问题也有相应的结论，</a:t>
            </a:r>
          </a:p>
        </p:txBody>
      </p:sp>
      <p:sp>
        <p:nvSpPr>
          <p:cNvPr id="97299" name="Text Box 19"/>
          <p:cNvSpPr txBox="1">
            <a:spLocks noChangeArrowheads="1"/>
          </p:cNvSpPr>
          <p:nvPr/>
        </p:nvSpPr>
        <p:spPr bwMode="auto">
          <a:xfrm>
            <a:off x="8305800" y="5211763"/>
            <a:ext cx="593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留</a:t>
            </a:r>
          </a:p>
        </p:txBody>
      </p:sp>
      <p:sp>
        <p:nvSpPr>
          <p:cNvPr id="97300" name="Text Box 20"/>
          <p:cNvSpPr txBox="1">
            <a:spLocks noChangeArrowheads="1"/>
          </p:cNvSpPr>
          <p:nvPr/>
        </p:nvSpPr>
        <p:spPr bwMode="auto">
          <a:xfrm>
            <a:off x="304800" y="5821363"/>
            <a:ext cx="4279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作课后练习，自己完成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92" name="Rectangle 16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200">
                <a:solidFill>
                  <a:srgbClr val="5116F6"/>
                </a:solidFill>
              </a:rPr>
              <a:t>7</a:t>
            </a:r>
            <a:r>
              <a:rPr lang="zh-CN" altLang="en-US" sz="3200">
                <a:solidFill>
                  <a:srgbClr val="5116F6"/>
                </a:solidFill>
              </a:rPr>
              <a:t>、</a:t>
            </a:r>
            <a:r>
              <a:rPr lang="en-US" altLang="zh-CN" sz="3200">
                <a:solidFill>
                  <a:srgbClr val="5116F6"/>
                </a:solidFill>
              </a:rPr>
              <a:t>p </a:t>
            </a:r>
            <a:r>
              <a:rPr lang="zh-CN" altLang="en-US" sz="3200">
                <a:solidFill>
                  <a:srgbClr val="5116F6"/>
                </a:solidFill>
              </a:rPr>
              <a:t>值的使用</a:t>
            </a:r>
          </a:p>
        </p:txBody>
      </p:sp>
      <p:graphicFrame>
        <p:nvGraphicFramePr>
          <p:cNvPr id="101393" name="Object 17"/>
          <p:cNvGraphicFramePr>
            <a:graphicFrameLocks noChangeAspect="1"/>
          </p:cNvGraphicFramePr>
          <p:nvPr>
            <p:ph idx="1"/>
          </p:nvPr>
        </p:nvGraphicFramePr>
        <p:xfrm>
          <a:off x="971550" y="1412875"/>
          <a:ext cx="67087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2" name="公式" r:id="rId3" imgW="2793960" imgH="241200" progId="Equation.3">
                  <p:embed/>
                </p:oleObj>
              </mc:Choice>
              <mc:Fallback>
                <p:oleObj name="公式" r:id="rId3" imgW="2793960" imgH="241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2875"/>
                        <a:ext cx="670877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5" name="Object 19"/>
          <p:cNvGraphicFramePr>
            <a:graphicFrameLocks noChangeAspect="1"/>
          </p:cNvGraphicFramePr>
          <p:nvPr/>
        </p:nvGraphicFramePr>
        <p:xfrm>
          <a:off x="827088" y="2133600"/>
          <a:ext cx="402113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3" name="公式" r:id="rId5" imgW="1473120" imgH="228600" progId="Equation.3">
                  <p:embed/>
                </p:oleObj>
              </mc:Choice>
              <mc:Fallback>
                <p:oleObj name="公式" r:id="rId5" imgW="147312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133600"/>
                        <a:ext cx="4021137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6" name="Object 20"/>
          <p:cNvGraphicFramePr>
            <a:graphicFrameLocks noChangeAspect="1"/>
          </p:cNvGraphicFramePr>
          <p:nvPr/>
        </p:nvGraphicFramePr>
        <p:xfrm>
          <a:off x="5076825" y="2133600"/>
          <a:ext cx="34671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4" name="公式" r:id="rId7" imgW="1269720" imgH="228600" progId="Equation.3">
                  <p:embed/>
                </p:oleObj>
              </mc:Choice>
              <mc:Fallback>
                <p:oleObj name="公式" r:id="rId7" imgW="126972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133600"/>
                        <a:ext cx="34671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7" name="Object 21"/>
          <p:cNvGraphicFramePr>
            <a:graphicFrameLocks noChangeAspect="1"/>
          </p:cNvGraphicFramePr>
          <p:nvPr/>
        </p:nvGraphicFramePr>
        <p:xfrm>
          <a:off x="900113" y="2852738"/>
          <a:ext cx="63087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5" name="公式" r:id="rId9" imgW="2311200" imgH="241200" progId="Equation.3">
                  <p:embed/>
                </p:oleObj>
              </mc:Choice>
              <mc:Fallback>
                <p:oleObj name="公式" r:id="rId9" imgW="2311200" imgH="241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852738"/>
                        <a:ext cx="63087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8" name="Object 22"/>
          <p:cNvGraphicFramePr>
            <a:graphicFrameLocks noChangeAspect="1"/>
          </p:cNvGraphicFramePr>
          <p:nvPr/>
        </p:nvGraphicFramePr>
        <p:xfrm>
          <a:off x="1193800" y="3573463"/>
          <a:ext cx="689927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6" name="公式" r:id="rId11" imgW="2527200" imgH="241200" progId="Equation.3">
                  <p:embed/>
                </p:oleObj>
              </mc:Choice>
              <mc:Fallback>
                <p:oleObj name="公式" r:id="rId11" imgW="2527200" imgH="241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3573463"/>
                        <a:ext cx="689927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9" name="Object 23"/>
          <p:cNvGraphicFramePr>
            <a:graphicFrameLocks noChangeAspect="1"/>
          </p:cNvGraphicFramePr>
          <p:nvPr/>
        </p:nvGraphicFramePr>
        <p:xfrm>
          <a:off x="1042988" y="4292600"/>
          <a:ext cx="547687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7" name="公式" r:id="rId13" imgW="2006280" imgH="241200" progId="Equation.3">
                  <p:embed/>
                </p:oleObj>
              </mc:Choice>
              <mc:Fallback>
                <p:oleObj name="公式" r:id="rId13" imgW="2006280" imgH="241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92600"/>
                        <a:ext cx="547687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0" name="Object 24"/>
          <p:cNvGraphicFramePr>
            <a:graphicFrameLocks noChangeAspect="1"/>
          </p:cNvGraphicFramePr>
          <p:nvPr/>
        </p:nvGraphicFramePr>
        <p:xfrm>
          <a:off x="2195513" y="5229225"/>
          <a:ext cx="4125912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8" name="公式" r:id="rId15" imgW="1511280" imgH="228600" progId="Equation.3">
                  <p:embed/>
                </p:oleObj>
              </mc:Choice>
              <mc:Fallback>
                <p:oleObj name="公式" r:id="rId15" imgW="151128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229225"/>
                        <a:ext cx="4125912" cy="5794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B112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/>
          </p:nvPr>
        </p:nvSpPr>
        <p:spPr bwMode="auto">
          <a:xfrm>
            <a:off x="1908175" y="188913"/>
            <a:ext cx="5562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kumimoji="1" lang="en-US" altLang="zh-CN" sz="3600">
                <a:solidFill>
                  <a:srgbClr val="5116F6"/>
                </a:solidFill>
              </a:rPr>
              <a:t>§3.3  </a:t>
            </a:r>
            <a:r>
              <a:rPr lang="zh-CN" altLang="en-US" sz="3600">
                <a:solidFill>
                  <a:srgbClr val="5116F6"/>
                </a:solidFill>
              </a:rPr>
              <a:t>非参数假设检验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539750" y="1557338"/>
            <a:ext cx="4264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考虑对分布函数的假设</a:t>
            </a: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4787900" y="1628775"/>
          <a:ext cx="3975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2" name="Equation" r:id="rId3" imgW="3974760" imgH="482400" progId="Equation.3">
                  <p:embed/>
                </p:oleObj>
              </mc:Choice>
              <mc:Fallback>
                <p:oleObj name="Equation" r:id="rId3" imgW="39747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628775"/>
                        <a:ext cx="3975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3492500" y="2349500"/>
          <a:ext cx="44958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3" name="Equation" r:id="rId5" imgW="4495680" imgH="2057400" progId="Equation.3">
                  <p:embed/>
                </p:oleObj>
              </mc:Choice>
              <mc:Fallback>
                <p:oleObj name="Equation" r:id="rId5" imgW="4495680" imgH="2057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349500"/>
                        <a:ext cx="44958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755650" y="4221163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B1122"/>
                </a:solidFill>
              </a:rPr>
              <a:t>格列纹科定理</a:t>
            </a:r>
          </a:p>
        </p:txBody>
      </p:sp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1763713" y="4868863"/>
          <a:ext cx="54006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4" name="公式" r:id="rId7" imgW="2273040" imgH="419040" progId="Equation.3">
                  <p:embed/>
                </p:oleObj>
              </mc:Choice>
              <mc:Fallback>
                <p:oleObj name="公式" r:id="rId7" imgW="227304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868863"/>
                        <a:ext cx="540067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755650" y="2997200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经验分布函数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/>
      <p:bldP spid="84995" grpId="0"/>
      <p:bldP spid="84998" grpId="0"/>
      <p:bldP spid="850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39750" y="620713"/>
            <a:ext cx="5473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5116F6"/>
                </a:solidFill>
              </a:rPr>
              <a:t>1</a:t>
            </a:r>
            <a:r>
              <a:rPr kumimoji="0" lang="zh-CN" altLang="en-US">
                <a:solidFill>
                  <a:srgbClr val="5116F6"/>
                </a:solidFill>
              </a:rPr>
              <a:t>、柯</a:t>
            </a:r>
            <a:r>
              <a:rPr lang="zh-CN" altLang="en-US">
                <a:solidFill>
                  <a:srgbClr val="5116F6"/>
                </a:solidFill>
              </a:rPr>
              <a:t>尔莫哥洛夫检验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534988" y="1412875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检验问题</a:t>
            </a:r>
          </a:p>
        </p:txBody>
      </p:sp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1258888" y="2133600"/>
          <a:ext cx="6502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6" name="Equation" r:id="rId3" imgW="6502320" imgH="482400" progId="Equation.3">
                  <p:embed/>
                </p:oleObj>
              </mc:Choice>
              <mc:Fallback>
                <p:oleObj name="Equation" r:id="rId3" imgW="650232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133600"/>
                        <a:ext cx="6502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609600" y="2743200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检验的步骤如下：</a:t>
            </a: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609600" y="3352800"/>
            <a:ext cx="657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(1)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1371600" y="337185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计算统计量</a:t>
            </a:r>
          </a:p>
        </p:txBody>
      </p:sp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2228850" y="3962400"/>
          <a:ext cx="4533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7" name="Equation" r:id="rId5" imgW="4533840" imgH="723600" progId="Equation.3">
                  <p:embed/>
                </p:oleObj>
              </mc:Choice>
              <mc:Fallback>
                <p:oleObj name="Equation" r:id="rId5" imgW="4533840" imgH="723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3962400"/>
                        <a:ext cx="4533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609600" y="4778375"/>
            <a:ext cx="657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(2)</a:t>
            </a:r>
          </a:p>
        </p:txBody>
      </p:sp>
      <p:grpSp>
        <p:nvGrpSpPr>
          <p:cNvPr id="88076" name="Group 12"/>
          <p:cNvGrpSpPr>
            <a:grpSpLocks/>
          </p:cNvGrpSpPr>
          <p:nvPr/>
        </p:nvGrpSpPr>
        <p:grpSpPr bwMode="auto">
          <a:xfrm>
            <a:off x="1403350" y="4797425"/>
            <a:ext cx="7386638" cy="590550"/>
            <a:chOff x="912" y="3228"/>
            <a:chExt cx="4653" cy="372"/>
          </a:xfrm>
        </p:grpSpPr>
        <p:sp>
          <p:nvSpPr>
            <p:cNvPr id="88077" name="Text Box 13"/>
            <p:cNvSpPr txBox="1">
              <a:spLocks noChangeArrowheads="1"/>
            </p:cNvSpPr>
            <p:nvPr/>
          </p:nvSpPr>
          <p:spPr bwMode="auto">
            <a:xfrm>
              <a:off x="912" y="3228"/>
              <a:ext cx="465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查附表</a:t>
              </a:r>
              <a:r>
                <a:rPr lang="en-US" altLang="zh-CN"/>
                <a:t>(</a:t>
              </a:r>
              <a:r>
                <a:rPr lang="zh-CN" altLang="en-US"/>
                <a:t>柯尔莫哥洛夫</a:t>
              </a:r>
              <a:r>
                <a:rPr lang="en-US" altLang="zh-CN"/>
                <a:t>)</a:t>
              </a:r>
              <a:r>
                <a:rPr lang="zh-CN" altLang="en-US"/>
                <a:t>获得临界值        。</a:t>
              </a:r>
            </a:p>
          </p:txBody>
        </p:sp>
        <p:graphicFrame>
          <p:nvGraphicFramePr>
            <p:cNvPr id="88078" name="Object 14"/>
            <p:cNvGraphicFramePr>
              <a:graphicFrameLocks noChangeAspect="1"/>
            </p:cNvGraphicFramePr>
            <p:nvPr/>
          </p:nvGraphicFramePr>
          <p:xfrm>
            <a:off x="4800" y="3280"/>
            <a:ext cx="43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88" name="Equation" r:id="rId7" imgW="685800" imgH="507960" progId="Equation.3">
                    <p:embed/>
                  </p:oleObj>
                </mc:Choice>
                <mc:Fallback>
                  <p:oleObj name="Equation" r:id="rId7" imgW="685800" imgH="5079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280"/>
                          <a:ext cx="43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611188" y="5661025"/>
            <a:ext cx="657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(3)</a:t>
            </a:r>
          </a:p>
        </p:txBody>
      </p:sp>
      <p:graphicFrame>
        <p:nvGraphicFramePr>
          <p:cNvPr id="88080" name="Object 16"/>
          <p:cNvGraphicFramePr>
            <a:graphicFrameLocks noChangeAspect="1"/>
          </p:cNvGraphicFramePr>
          <p:nvPr/>
        </p:nvGraphicFramePr>
        <p:xfrm>
          <a:off x="1416050" y="5803900"/>
          <a:ext cx="4965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9" name="Equation" r:id="rId9" imgW="4965480" imgH="520560" progId="Equation.3">
                  <p:embed/>
                </p:oleObj>
              </mc:Choice>
              <mc:Fallback>
                <p:oleObj name="Equation" r:id="rId9" imgW="4965480" imgH="520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5803900"/>
                        <a:ext cx="4965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81" name="Group 17"/>
          <p:cNvGrpSpPr>
            <a:grpSpLocks/>
          </p:cNvGrpSpPr>
          <p:nvPr/>
        </p:nvGrpSpPr>
        <p:grpSpPr bwMode="auto">
          <a:xfrm>
            <a:off x="6540500" y="5734050"/>
            <a:ext cx="2603500" cy="590550"/>
            <a:chOff x="4032" y="432"/>
            <a:chExt cx="1640" cy="372"/>
          </a:xfrm>
        </p:grpSpPr>
        <p:sp>
          <p:nvSpPr>
            <p:cNvPr id="88082" name="Text Box 18"/>
            <p:cNvSpPr txBox="1">
              <a:spLocks noChangeArrowheads="1"/>
            </p:cNvSpPr>
            <p:nvPr/>
          </p:nvSpPr>
          <p:spPr bwMode="auto">
            <a:xfrm>
              <a:off x="4032" y="43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否</a:t>
              </a:r>
            </a:p>
          </p:txBody>
        </p:sp>
        <p:grpSp>
          <p:nvGrpSpPr>
            <p:cNvPr id="88083" name="Group 19"/>
            <p:cNvGrpSpPr>
              <a:grpSpLocks/>
            </p:cNvGrpSpPr>
            <p:nvPr/>
          </p:nvGrpSpPr>
          <p:grpSpPr bwMode="auto">
            <a:xfrm>
              <a:off x="4272" y="432"/>
              <a:ext cx="1400" cy="365"/>
              <a:chOff x="912" y="3924"/>
              <a:chExt cx="1400" cy="365"/>
            </a:xfrm>
          </p:grpSpPr>
          <p:sp>
            <p:nvSpPr>
              <p:cNvPr id="88084" name="Rectangle 20"/>
              <p:cNvSpPr>
                <a:spLocks noChangeArrowheads="1"/>
              </p:cNvSpPr>
              <p:nvPr/>
            </p:nvSpPr>
            <p:spPr bwMode="auto">
              <a:xfrm>
                <a:off x="912" y="3924"/>
                <a:ext cx="140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则接受    。</a:t>
                </a:r>
              </a:p>
            </p:txBody>
          </p:sp>
          <p:graphicFrame>
            <p:nvGraphicFramePr>
              <p:cNvPr id="88085" name="Object 21"/>
              <p:cNvGraphicFramePr>
                <a:graphicFrameLocks noChangeAspect="1"/>
              </p:cNvGraphicFramePr>
              <p:nvPr/>
            </p:nvGraphicFramePr>
            <p:xfrm>
              <a:off x="1728" y="3984"/>
              <a:ext cx="320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090" name="Equation" r:id="rId11" imgW="507960" imgH="482400" progId="Equation.3">
                      <p:embed/>
                    </p:oleObj>
                  </mc:Choice>
                  <mc:Fallback>
                    <p:oleObj name="Equation" r:id="rId11" imgW="507960" imgH="48240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3984"/>
                            <a:ext cx="320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/>
      <p:bldP spid="88068" grpId="0"/>
      <p:bldP spid="88070" grpId="0"/>
      <p:bldP spid="88071" grpId="0"/>
      <p:bldP spid="88072" grpId="0"/>
      <p:bldP spid="88075" grpId="0"/>
      <p:bldP spid="880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4" name="Line 72"/>
          <p:cNvSpPr>
            <a:spLocks noChangeShapeType="1"/>
          </p:cNvSpPr>
          <p:nvPr/>
        </p:nvSpPr>
        <p:spPr bwMode="auto">
          <a:xfrm>
            <a:off x="457200" y="2362200"/>
            <a:ext cx="7191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457200" y="2362200"/>
            <a:ext cx="0" cy="5778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95" name="Line 83"/>
          <p:cNvSpPr>
            <a:spLocks noChangeShapeType="1"/>
          </p:cNvSpPr>
          <p:nvPr/>
        </p:nvSpPr>
        <p:spPr bwMode="auto">
          <a:xfrm>
            <a:off x="8610600" y="2362200"/>
            <a:ext cx="0" cy="5778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73" name="Line 161"/>
          <p:cNvSpPr>
            <a:spLocks noChangeShapeType="1"/>
          </p:cNvSpPr>
          <p:nvPr/>
        </p:nvSpPr>
        <p:spPr bwMode="auto">
          <a:xfrm>
            <a:off x="1176338" y="2362200"/>
            <a:ext cx="1033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74" name="Line 162"/>
          <p:cNvSpPr>
            <a:spLocks noChangeShapeType="1"/>
          </p:cNvSpPr>
          <p:nvPr/>
        </p:nvSpPr>
        <p:spPr bwMode="auto">
          <a:xfrm>
            <a:off x="457200" y="2940050"/>
            <a:ext cx="0" cy="10207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75" name="Line 163"/>
          <p:cNvSpPr>
            <a:spLocks noChangeShapeType="1"/>
          </p:cNvSpPr>
          <p:nvPr/>
        </p:nvSpPr>
        <p:spPr bwMode="auto">
          <a:xfrm>
            <a:off x="2209800" y="2362200"/>
            <a:ext cx="990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77" name="Line 165"/>
          <p:cNvSpPr>
            <a:spLocks noChangeShapeType="1"/>
          </p:cNvSpPr>
          <p:nvPr/>
        </p:nvSpPr>
        <p:spPr bwMode="auto">
          <a:xfrm>
            <a:off x="3200400" y="2362200"/>
            <a:ext cx="9128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79" name="Line 167"/>
          <p:cNvSpPr>
            <a:spLocks noChangeShapeType="1"/>
          </p:cNvSpPr>
          <p:nvPr/>
        </p:nvSpPr>
        <p:spPr bwMode="auto">
          <a:xfrm>
            <a:off x="4113213" y="2362200"/>
            <a:ext cx="914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81" name="Line 169"/>
          <p:cNvSpPr>
            <a:spLocks noChangeShapeType="1"/>
          </p:cNvSpPr>
          <p:nvPr/>
        </p:nvSpPr>
        <p:spPr bwMode="auto">
          <a:xfrm>
            <a:off x="5027613" y="2362200"/>
            <a:ext cx="990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86" name="Line 174"/>
          <p:cNvSpPr>
            <a:spLocks noChangeShapeType="1"/>
          </p:cNvSpPr>
          <p:nvPr/>
        </p:nvSpPr>
        <p:spPr bwMode="auto">
          <a:xfrm>
            <a:off x="8610600" y="2940050"/>
            <a:ext cx="0" cy="10207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88" name="Line 176"/>
          <p:cNvSpPr>
            <a:spLocks noChangeShapeType="1"/>
          </p:cNvSpPr>
          <p:nvPr/>
        </p:nvSpPr>
        <p:spPr bwMode="auto">
          <a:xfrm>
            <a:off x="457200" y="3960813"/>
            <a:ext cx="0" cy="10937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2" name="Line 200"/>
          <p:cNvSpPr>
            <a:spLocks noChangeShapeType="1"/>
          </p:cNvSpPr>
          <p:nvPr/>
        </p:nvSpPr>
        <p:spPr bwMode="auto">
          <a:xfrm>
            <a:off x="8610600" y="3960813"/>
            <a:ext cx="0" cy="10937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91" name="Rectangle 279"/>
          <p:cNvSpPr>
            <a:spLocks noChangeArrowheads="1"/>
          </p:cNvSpPr>
          <p:nvPr/>
        </p:nvSpPr>
        <p:spPr bwMode="auto">
          <a:xfrm>
            <a:off x="755650" y="404813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B1122"/>
                </a:solidFill>
              </a:rPr>
              <a:t>单侧假设检验</a:t>
            </a:r>
          </a:p>
        </p:txBody>
      </p:sp>
      <p:graphicFrame>
        <p:nvGraphicFramePr>
          <p:cNvPr id="13592" name="Object 280"/>
          <p:cNvGraphicFramePr>
            <a:graphicFrameLocks noChangeAspect="1"/>
          </p:cNvGraphicFramePr>
          <p:nvPr/>
        </p:nvGraphicFramePr>
        <p:xfrm>
          <a:off x="1042988" y="1196975"/>
          <a:ext cx="49688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5" name="公式" r:id="rId3" imgW="1676160" imgH="228600" progId="Equation.3">
                  <p:embed/>
                </p:oleObj>
              </mc:Choice>
              <mc:Fallback>
                <p:oleObj name="公式" r:id="rId3" imgW="1676160" imgH="228600" progId="Equation.3">
                  <p:embed/>
                  <p:pic>
                    <p:nvPicPr>
                      <p:cNvPr id="0" name="Object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96975"/>
                        <a:ext cx="49688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93" name="Text Box 281"/>
          <p:cNvSpPr txBox="1">
            <a:spLocks noChangeArrowheads="1"/>
          </p:cNvSpPr>
          <p:nvPr/>
        </p:nvSpPr>
        <p:spPr bwMode="auto">
          <a:xfrm>
            <a:off x="6784975" y="1196975"/>
            <a:ext cx="657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(1)</a:t>
            </a:r>
          </a:p>
        </p:txBody>
      </p:sp>
      <p:graphicFrame>
        <p:nvGraphicFramePr>
          <p:cNvPr id="13594" name="Object 282"/>
          <p:cNvGraphicFramePr>
            <a:graphicFrameLocks noChangeAspect="1"/>
          </p:cNvGraphicFramePr>
          <p:nvPr/>
        </p:nvGraphicFramePr>
        <p:xfrm>
          <a:off x="1052513" y="1916113"/>
          <a:ext cx="49688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6" name="公式" r:id="rId5" imgW="1676160" imgH="228600" progId="Equation.3">
                  <p:embed/>
                </p:oleObj>
              </mc:Choice>
              <mc:Fallback>
                <p:oleObj name="公式" r:id="rId5" imgW="1676160" imgH="228600" progId="Equation.3">
                  <p:embed/>
                  <p:pic>
                    <p:nvPicPr>
                      <p:cNvPr id="0" name="Object 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1916113"/>
                        <a:ext cx="49688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95" name="Text Box 283"/>
          <p:cNvSpPr txBox="1">
            <a:spLocks noChangeArrowheads="1"/>
          </p:cNvSpPr>
          <p:nvPr/>
        </p:nvSpPr>
        <p:spPr bwMode="auto">
          <a:xfrm>
            <a:off x="6794500" y="1916113"/>
            <a:ext cx="657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(2)</a:t>
            </a:r>
          </a:p>
        </p:txBody>
      </p:sp>
      <p:graphicFrame>
        <p:nvGraphicFramePr>
          <p:cNvPr id="13596" name="Object 284"/>
          <p:cNvGraphicFramePr>
            <a:graphicFrameLocks noChangeAspect="1"/>
          </p:cNvGraphicFramePr>
          <p:nvPr/>
        </p:nvGraphicFramePr>
        <p:xfrm>
          <a:off x="1033463" y="2781300"/>
          <a:ext cx="49688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7" name="公式" r:id="rId7" imgW="1676160" imgH="228600" progId="Equation.3">
                  <p:embed/>
                </p:oleObj>
              </mc:Choice>
              <mc:Fallback>
                <p:oleObj name="公式" r:id="rId7" imgW="1676160" imgH="228600" progId="Equation.3">
                  <p:embed/>
                  <p:pic>
                    <p:nvPicPr>
                      <p:cNvPr id="0" name="Object 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2781300"/>
                        <a:ext cx="49688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97" name="Text Box 285"/>
          <p:cNvSpPr txBox="1">
            <a:spLocks noChangeArrowheads="1"/>
          </p:cNvSpPr>
          <p:nvPr/>
        </p:nvSpPr>
        <p:spPr bwMode="auto">
          <a:xfrm>
            <a:off x="6775450" y="2781300"/>
            <a:ext cx="657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(3)</a:t>
            </a:r>
          </a:p>
        </p:txBody>
      </p:sp>
      <p:graphicFrame>
        <p:nvGraphicFramePr>
          <p:cNvPr id="13598" name="Object 286"/>
          <p:cNvGraphicFramePr>
            <a:graphicFrameLocks noChangeAspect="1"/>
          </p:cNvGraphicFramePr>
          <p:nvPr/>
        </p:nvGraphicFramePr>
        <p:xfrm>
          <a:off x="1042988" y="3500438"/>
          <a:ext cx="49688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8" name="公式" r:id="rId9" imgW="1676160" imgH="228600" progId="Equation.3">
                  <p:embed/>
                </p:oleObj>
              </mc:Choice>
              <mc:Fallback>
                <p:oleObj name="公式" r:id="rId9" imgW="1676160" imgH="228600" progId="Equation.3">
                  <p:embed/>
                  <p:pic>
                    <p:nvPicPr>
                      <p:cNvPr id="0" name="Object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500438"/>
                        <a:ext cx="49688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99" name="Text Box 287"/>
          <p:cNvSpPr txBox="1">
            <a:spLocks noChangeArrowheads="1"/>
          </p:cNvSpPr>
          <p:nvPr/>
        </p:nvSpPr>
        <p:spPr bwMode="auto">
          <a:xfrm>
            <a:off x="6784975" y="3500438"/>
            <a:ext cx="657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(4)</a:t>
            </a:r>
          </a:p>
        </p:txBody>
      </p:sp>
      <p:sp>
        <p:nvSpPr>
          <p:cNvPr id="13600" name="Text Box 288"/>
          <p:cNvSpPr txBox="1">
            <a:spLocks noChangeArrowheads="1"/>
          </p:cNvSpPr>
          <p:nvPr/>
        </p:nvSpPr>
        <p:spPr bwMode="auto">
          <a:xfrm>
            <a:off x="468313" y="4221163"/>
            <a:ext cx="8172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理论上，可以证明</a:t>
            </a:r>
            <a:r>
              <a:rPr lang="en-US" altLang="zh-CN"/>
              <a:t>(1)</a:t>
            </a:r>
            <a:r>
              <a:rPr lang="zh-CN" altLang="en-US"/>
              <a:t>与</a:t>
            </a:r>
            <a:r>
              <a:rPr lang="en-US" altLang="zh-CN"/>
              <a:t>(2)</a:t>
            </a:r>
            <a:r>
              <a:rPr lang="zh-CN" altLang="en-US"/>
              <a:t>、</a:t>
            </a:r>
            <a:r>
              <a:rPr lang="en-US" altLang="zh-CN"/>
              <a:t>(3)</a:t>
            </a:r>
            <a:r>
              <a:rPr lang="zh-CN" altLang="en-US"/>
              <a:t>与</a:t>
            </a:r>
            <a:r>
              <a:rPr lang="en-US" altLang="zh-CN"/>
              <a:t>(4)</a:t>
            </a:r>
            <a:r>
              <a:rPr lang="zh-CN" altLang="en-US"/>
              <a:t>的检验法</a:t>
            </a:r>
          </a:p>
        </p:txBody>
      </p:sp>
      <p:sp>
        <p:nvSpPr>
          <p:cNvPr id="13601" name="Text Box 289"/>
          <p:cNvSpPr txBox="1">
            <a:spLocks noChangeArrowheads="1"/>
          </p:cNvSpPr>
          <p:nvPr/>
        </p:nvSpPr>
        <p:spPr bwMode="auto">
          <a:xfrm>
            <a:off x="468313" y="4906963"/>
            <a:ext cx="140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相同，</a:t>
            </a:r>
          </a:p>
        </p:txBody>
      </p:sp>
      <p:sp>
        <p:nvSpPr>
          <p:cNvPr id="13602" name="Text Box 290"/>
          <p:cNvSpPr txBox="1">
            <a:spLocks noChangeArrowheads="1"/>
          </p:cNvSpPr>
          <p:nvPr/>
        </p:nvSpPr>
        <p:spPr bwMode="auto">
          <a:xfrm>
            <a:off x="1692275" y="4940300"/>
            <a:ext cx="6819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而</a:t>
            </a:r>
            <a:r>
              <a:rPr lang="en-US" altLang="zh-CN"/>
              <a:t>(1)</a:t>
            </a:r>
            <a:r>
              <a:rPr lang="zh-CN" altLang="en-US"/>
              <a:t>和</a:t>
            </a:r>
            <a:r>
              <a:rPr lang="en-US" altLang="zh-CN"/>
              <a:t>(3)</a:t>
            </a:r>
            <a:r>
              <a:rPr lang="zh-CN" altLang="en-US"/>
              <a:t>的拒绝域容易求出，分别为</a:t>
            </a:r>
          </a:p>
        </p:txBody>
      </p:sp>
      <p:graphicFrame>
        <p:nvGraphicFramePr>
          <p:cNvPr id="13603" name="Object 291"/>
          <p:cNvGraphicFramePr>
            <a:graphicFrameLocks noChangeAspect="1"/>
          </p:cNvGraphicFramePr>
          <p:nvPr/>
        </p:nvGraphicFramePr>
        <p:xfrm>
          <a:off x="987425" y="5634038"/>
          <a:ext cx="305117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9" name="公式" r:id="rId11" imgW="1028520" imgH="228600" progId="Equation.3">
                  <p:embed/>
                </p:oleObj>
              </mc:Choice>
              <mc:Fallback>
                <p:oleObj name="公式" r:id="rId11" imgW="1028520" imgH="228600" progId="Equation.3">
                  <p:embed/>
                  <p:pic>
                    <p:nvPicPr>
                      <p:cNvPr id="0" name="Object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5634038"/>
                        <a:ext cx="3051175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04" name="Object 292"/>
          <p:cNvGraphicFramePr>
            <a:graphicFrameLocks noChangeAspect="1"/>
          </p:cNvGraphicFramePr>
          <p:nvPr/>
        </p:nvGraphicFramePr>
        <p:xfrm>
          <a:off x="4675188" y="5634038"/>
          <a:ext cx="33528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0" name="公式" r:id="rId13" imgW="1130040" imgH="228600" progId="Equation.3">
                  <p:embed/>
                </p:oleObj>
              </mc:Choice>
              <mc:Fallback>
                <p:oleObj name="公式" r:id="rId13" imgW="1130040" imgH="228600" progId="Equation.3">
                  <p:embed/>
                  <p:pic>
                    <p:nvPicPr>
                      <p:cNvPr id="0" name="Object 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5634038"/>
                        <a:ext cx="335280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1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00" grpId="0"/>
      <p:bldP spid="13601" grpId="0"/>
      <p:bldP spid="1360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468313" y="620713"/>
            <a:ext cx="5327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5116F6"/>
                </a:solidFill>
              </a:rPr>
              <a:t>2</a:t>
            </a:r>
            <a:r>
              <a:rPr lang="zh-CN" altLang="en-US">
                <a:solidFill>
                  <a:srgbClr val="5116F6"/>
                </a:solidFill>
              </a:rPr>
              <a:t>、斯米尔诺夫检验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611188" y="1484313"/>
            <a:ext cx="63039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比较两个总体分布是否相同，假设</a:t>
            </a:r>
          </a:p>
        </p:txBody>
      </p:sp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1331913" y="2276475"/>
          <a:ext cx="6286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2" name="Equation" r:id="rId3" imgW="6286320" imgH="482400" progId="Equation.3">
                  <p:embed/>
                </p:oleObj>
              </mc:Choice>
              <mc:Fallback>
                <p:oleObj name="Equation" r:id="rId3" imgW="628632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76475"/>
                        <a:ext cx="6286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755650" y="3068638"/>
          <a:ext cx="7848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3" name="Equation" r:id="rId5" imgW="7441920" imgH="558720" progId="Equation.3">
                  <p:embed/>
                </p:oleObj>
              </mc:Choice>
              <mc:Fallback>
                <p:oleObj name="Equation" r:id="rId5" imgW="7441920" imgH="558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68638"/>
                        <a:ext cx="7848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611188" y="3748088"/>
            <a:ext cx="181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的样本，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2268538" y="3789363"/>
            <a:ext cx="3856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计算出经验分布函数</a:t>
            </a:r>
          </a:p>
        </p:txBody>
      </p:sp>
      <p:graphicFrame>
        <p:nvGraphicFramePr>
          <p:cNvPr id="89098" name="Object 10"/>
          <p:cNvGraphicFramePr>
            <a:graphicFrameLocks noChangeAspect="1"/>
          </p:cNvGraphicFramePr>
          <p:nvPr/>
        </p:nvGraphicFramePr>
        <p:xfrm>
          <a:off x="6045200" y="3860800"/>
          <a:ext cx="2679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4" name="Equation" r:id="rId7" imgW="2679480" imgH="571320" progId="Equation.3">
                  <p:embed/>
                </p:oleObj>
              </mc:Choice>
              <mc:Fallback>
                <p:oleObj name="Equation" r:id="rId7" imgW="2679480" imgH="5713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3860800"/>
                        <a:ext cx="2679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755650" y="4508500"/>
            <a:ext cx="1408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B1122"/>
                </a:solidFill>
              </a:rPr>
              <a:t>统计量</a:t>
            </a:r>
          </a:p>
        </p:txBody>
      </p:sp>
      <p:graphicFrame>
        <p:nvGraphicFramePr>
          <p:cNvPr id="89100" name="Object 12"/>
          <p:cNvGraphicFramePr>
            <a:graphicFrameLocks noChangeAspect="1"/>
          </p:cNvGraphicFramePr>
          <p:nvPr/>
        </p:nvGraphicFramePr>
        <p:xfrm>
          <a:off x="2555875" y="4581525"/>
          <a:ext cx="4686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5" name="Equation" r:id="rId9" imgW="4686120" imgH="723600" progId="Equation.3">
                  <p:embed/>
                </p:oleObj>
              </mc:Choice>
              <mc:Fallback>
                <p:oleObj name="Equation" r:id="rId9" imgW="4686120" imgH="723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581525"/>
                        <a:ext cx="4686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1" name="Object 13"/>
          <p:cNvGraphicFramePr>
            <a:graphicFrameLocks noChangeAspect="1"/>
          </p:cNvGraphicFramePr>
          <p:nvPr/>
        </p:nvGraphicFramePr>
        <p:xfrm>
          <a:off x="2627313" y="5445125"/>
          <a:ext cx="2705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6" name="Equation" r:id="rId11" imgW="2705040" imgH="1041120" progId="Equation.3">
                  <p:embed/>
                </p:oleObj>
              </mc:Choice>
              <mc:Fallback>
                <p:oleObj name="Equation" r:id="rId11" imgW="2705040" imgH="10411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445125"/>
                        <a:ext cx="27051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89092" grpId="0"/>
      <p:bldP spid="89096" grpId="0"/>
      <p:bldP spid="89097" grpId="0"/>
      <p:bldP spid="8909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685800" y="2362200"/>
          <a:ext cx="4965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5" name="Equation" r:id="rId3" imgW="4965480" imgH="520560" progId="Equation.3">
                  <p:embed/>
                </p:oleObj>
              </mc:Choice>
              <mc:Fallback>
                <p:oleObj name="Equation" r:id="rId3" imgW="4965480" imgH="520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62200"/>
                        <a:ext cx="4965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117" name="Group 5"/>
          <p:cNvGrpSpPr>
            <a:grpSpLocks/>
          </p:cNvGrpSpPr>
          <p:nvPr/>
        </p:nvGrpSpPr>
        <p:grpSpPr bwMode="auto">
          <a:xfrm>
            <a:off x="533400" y="1524000"/>
            <a:ext cx="6899275" cy="590550"/>
            <a:chOff x="480" y="1056"/>
            <a:chExt cx="4346" cy="372"/>
          </a:xfrm>
        </p:grpSpPr>
        <p:sp>
          <p:nvSpPr>
            <p:cNvPr id="90118" name="Text Box 6"/>
            <p:cNvSpPr txBox="1">
              <a:spLocks noChangeArrowheads="1"/>
            </p:cNvSpPr>
            <p:nvPr/>
          </p:nvSpPr>
          <p:spPr bwMode="auto">
            <a:xfrm>
              <a:off x="480" y="1056"/>
              <a:ext cx="434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查附表</a:t>
              </a:r>
              <a:r>
                <a:rPr lang="en-US" altLang="zh-CN"/>
                <a:t>(</a:t>
              </a:r>
              <a:r>
                <a:rPr lang="zh-CN" altLang="en-US"/>
                <a:t>斯米尔诺夫</a:t>
              </a:r>
              <a:r>
                <a:rPr lang="en-US" altLang="zh-CN"/>
                <a:t>)</a:t>
              </a:r>
              <a:r>
                <a:rPr lang="zh-CN" altLang="en-US"/>
                <a:t>获得临界值       。</a:t>
              </a:r>
            </a:p>
          </p:txBody>
        </p:sp>
        <p:graphicFrame>
          <p:nvGraphicFramePr>
            <p:cNvPr id="90119" name="Object 7"/>
            <p:cNvGraphicFramePr>
              <a:graphicFrameLocks noChangeAspect="1"/>
            </p:cNvGraphicFramePr>
            <p:nvPr/>
          </p:nvGraphicFramePr>
          <p:xfrm>
            <a:off x="4080" y="1108"/>
            <a:ext cx="43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26" name="Equation" r:id="rId5" imgW="685800" imgH="507960" progId="Equation.3">
                    <p:embed/>
                  </p:oleObj>
                </mc:Choice>
                <mc:Fallback>
                  <p:oleObj name="Equation" r:id="rId5" imgW="685800" imgH="5079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108"/>
                          <a:ext cx="43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120" name="Group 8"/>
          <p:cNvGrpSpPr>
            <a:grpSpLocks/>
          </p:cNvGrpSpPr>
          <p:nvPr/>
        </p:nvGrpSpPr>
        <p:grpSpPr bwMode="auto">
          <a:xfrm>
            <a:off x="5715000" y="2286000"/>
            <a:ext cx="2609850" cy="590550"/>
            <a:chOff x="4032" y="432"/>
            <a:chExt cx="1644" cy="372"/>
          </a:xfrm>
        </p:grpSpPr>
        <p:sp>
          <p:nvSpPr>
            <p:cNvPr id="90121" name="Text Box 9"/>
            <p:cNvSpPr txBox="1">
              <a:spLocks noChangeArrowheads="1"/>
            </p:cNvSpPr>
            <p:nvPr/>
          </p:nvSpPr>
          <p:spPr bwMode="auto">
            <a:xfrm>
              <a:off x="4032" y="439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否</a:t>
              </a:r>
            </a:p>
          </p:txBody>
        </p:sp>
        <p:grpSp>
          <p:nvGrpSpPr>
            <p:cNvPr id="90122" name="Group 10"/>
            <p:cNvGrpSpPr>
              <a:grpSpLocks/>
            </p:cNvGrpSpPr>
            <p:nvPr/>
          </p:nvGrpSpPr>
          <p:grpSpPr bwMode="auto">
            <a:xfrm>
              <a:off x="4272" y="432"/>
              <a:ext cx="1404" cy="365"/>
              <a:chOff x="912" y="3924"/>
              <a:chExt cx="1404" cy="365"/>
            </a:xfrm>
          </p:grpSpPr>
          <p:sp>
            <p:nvSpPr>
              <p:cNvPr id="90123" name="Rectangle 11"/>
              <p:cNvSpPr>
                <a:spLocks noChangeArrowheads="1"/>
              </p:cNvSpPr>
              <p:nvPr/>
            </p:nvSpPr>
            <p:spPr bwMode="auto">
              <a:xfrm>
                <a:off x="912" y="3924"/>
                <a:ext cx="140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则接受    。</a:t>
                </a:r>
              </a:p>
            </p:txBody>
          </p:sp>
          <p:graphicFrame>
            <p:nvGraphicFramePr>
              <p:cNvPr id="90124" name="Object 12"/>
              <p:cNvGraphicFramePr>
                <a:graphicFrameLocks noChangeAspect="1"/>
              </p:cNvGraphicFramePr>
              <p:nvPr/>
            </p:nvGraphicFramePr>
            <p:xfrm>
              <a:off x="1728" y="3984"/>
              <a:ext cx="320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127" name="Equation" r:id="rId7" imgW="507960" imgH="482400" progId="Equation.3">
                      <p:embed/>
                    </p:oleObj>
                  </mc:Choice>
                  <mc:Fallback>
                    <p:oleObj name="Equation" r:id="rId7" imgW="507960" imgH="4824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3984"/>
                            <a:ext cx="320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/>
          </p:nvPr>
        </p:nvSpPr>
        <p:spPr bwMode="auto">
          <a:xfrm>
            <a:off x="539750" y="333375"/>
            <a:ext cx="6696075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200">
                <a:solidFill>
                  <a:srgbClr val="5116F6"/>
                </a:solidFill>
                <a:latin typeface="Times New Roman" pitchFamily="18" charset="0"/>
              </a:rPr>
              <a:t>3.  Pearson </a:t>
            </a:r>
            <a:r>
              <a:rPr lang="zh-CN" altLang="en-US" sz="3200">
                <a:solidFill>
                  <a:srgbClr val="5116F6"/>
                </a:solidFill>
                <a:latin typeface="Times New Roman" pitchFamily="18" charset="0"/>
              </a:rPr>
              <a:t>拟合优度检验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684213" y="3068638"/>
            <a:ext cx="3040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总体分布的检验</a:t>
            </a:r>
          </a:p>
        </p:txBody>
      </p:sp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4211638" y="3068638"/>
          <a:ext cx="295116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8" name="公式" r:id="rId3" imgW="1193760" imgH="228600" progId="Equation.3">
                  <p:embed/>
                </p:oleObj>
              </mc:Choice>
              <mc:Fallback>
                <p:oleObj name="公式" r:id="rId3" imgW="11937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068638"/>
                        <a:ext cx="2951162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611188" y="3860800"/>
            <a:ext cx="803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假设分布函数         的形式已知，但包含    个</a:t>
            </a:r>
          </a:p>
        </p:txBody>
      </p:sp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3203575" y="3860800"/>
          <a:ext cx="87153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9" name="公式" r:id="rId5" imgW="406080" imgH="228600" progId="Equation.3">
                  <p:embed/>
                </p:oleObj>
              </mc:Choice>
              <mc:Fallback>
                <p:oleObj name="公式" r:id="rId5" imgW="4060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860800"/>
                        <a:ext cx="871538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539750" y="4724400"/>
            <a:ext cx="222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未知参数，</a:t>
            </a:r>
          </a:p>
        </p:txBody>
      </p:sp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7812088" y="3933825"/>
          <a:ext cx="30003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0" name="公式" r:id="rId7" imgW="139680" imgH="164880" progId="Equation.3">
                  <p:embed/>
                </p:oleObj>
              </mc:Choice>
              <mc:Fallback>
                <p:oleObj name="公式" r:id="rId7" imgW="139680" imgH="1648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3933825"/>
                        <a:ext cx="300037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2555875" y="4724400"/>
            <a:ext cx="6303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用极大似然法给出未知参数估计。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611188" y="1268413"/>
            <a:ext cx="8207375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Pearson</a:t>
            </a:r>
            <a:r>
              <a:rPr lang="zh-CN" altLang="en-US"/>
              <a:t>检验法，亦称为     检验法，也称为</a:t>
            </a:r>
          </a:p>
          <a:p>
            <a:r>
              <a:rPr lang="zh-CN" altLang="en-US">
                <a:solidFill>
                  <a:srgbClr val="FB1122"/>
                </a:solidFill>
              </a:rPr>
              <a:t>拟和优度检验</a:t>
            </a:r>
            <a:r>
              <a:rPr lang="zh-CN" altLang="en-US"/>
              <a:t>。常用于检验总体是否服从某个预先给定的分布          。</a:t>
            </a:r>
          </a:p>
        </p:txBody>
      </p:sp>
      <p:graphicFrame>
        <p:nvGraphicFramePr>
          <p:cNvPr id="78863" name="Object 15"/>
          <p:cNvGraphicFramePr>
            <a:graphicFrameLocks noChangeAspect="1"/>
          </p:cNvGraphicFramePr>
          <p:nvPr/>
        </p:nvGraphicFramePr>
        <p:xfrm>
          <a:off x="5076825" y="1196975"/>
          <a:ext cx="43656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1" name="公式" r:id="rId9" imgW="203040" imgH="228600" progId="Equation.3">
                  <p:embed/>
                </p:oleObj>
              </mc:Choice>
              <mc:Fallback>
                <p:oleObj name="公式" r:id="rId9" imgW="20304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196975"/>
                        <a:ext cx="436563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5" name="Object 17"/>
          <p:cNvGraphicFramePr>
            <a:graphicFrameLocks noChangeAspect="1"/>
          </p:cNvGraphicFramePr>
          <p:nvPr/>
        </p:nvGraphicFramePr>
        <p:xfrm>
          <a:off x="4067175" y="2205038"/>
          <a:ext cx="871538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2" name="公式" r:id="rId11" imgW="406080" imgH="228600" progId="Equation.3">
                  <p:embed/>
                </p:oleObj>
              </mc:Choice>
              <mc:Fallback>
                <p:oleObj name="公式" r:id="rId11" imgW="40608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205038"/>
                        <a:ext cx="871538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  <p:bldP spid="78851" grpId="0"/>
      <p:bldP spid="78857" grpId="0"/>
      <p:bldP spid="78859" grpId="0"/>
      <p:bldP spid="78861" grpId="0"/>
      <p:bldP spid="788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Line 2"/>
          <p:cNvSpPr>
            <a:spLocks noChangeShapeType="1"/>
          </p:cNvSpPr>
          <p:nvPr/>
        </p:nvSpPr>
        <p:spPr bwMode="auto">
          <a:xfrm>
            <a:off x="457200" y="2362200"/>
            <a:ext cx="7191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8610600" y="2362200"/>
            <a:ext cx="0" cy="5778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>
            <a:off x="1176338" y="2362200"/>
            <a:ext cx="1033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457200" y="2940050"/>
            <a:ext cx="0" cy="10207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>
            <a:off x="2209800" y="2362200"/>
            <a:ext cx="990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3200400" y="2362200"/>
            <a:ext cx="9128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>
            <a:off x="5027613" y="2362200"/>
            <a:ext cx="990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>
            <a:off x="457200" y="3960813"/>
            <a:ext cx="0" cy="10937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>
            <a:off x="8610600" y="3960813"/>
            <a:ext cx="0" cy="10937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468313" y="495300"/>
            <a:ext cx="3856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具体检验过程如下：</a:t>
            </a:r>
          </a:p>
        </p:txBody>
      </p:sp>
      <p:sp>
        <p:nvSpPr>
          <p:cNvPr id="81943" name="Text Box 23"/>
          <p:cNvSpPr txBox="1">
            <a:spLocks noChangeArrowheads="1"/>
          </p:cNvSpPr>
          <p:nvPr/>
        </p:nvSpPr>
        <p:spPr bwMode="auto">
          <a:xfrm>
            <a:off x="250825" y="1120775"/>
            <a:ext cx="1203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81944" name="Text Box 24"/>
          <p:cNvSpPr txBox="1">
            <a:spLocks noChangeArrowheads="1"/>
          </p:cNvSpPr>
          <p:nvPr/>
        </p:nvSpPr>
        <p:spPr bwMode="auto">
          <a:xfrm>
            <a:off x="1331913" y="1147763"/>
            <a:ext cx="68056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将                 分成    个互不相交的区间</a:t>
            </a:r>
          </a:p>
        </p:txBody>
      </p:sp>
      <p:graphicFrame>
        <p:nvGraphicFramePr>
          <p:cNvPr id="81945" name="Object 25"/>
          <p:cNvGraphicFramePr>
            <a:graphicFrameLocks noChangeAspect="1"/>
          </p:cNvGraphicFramePr>
          <p:nvPr/>
        </p:nvGraphicFramePr>
        <p:xfrm>
          <a:off x="1798638" y="1171575"/>
          <a:ext cx="17653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5" name="公式" r:id="rId3" imgW="596880" imgH="203040" progId="Equation.3">
                  <p:embed/>
                </p:oleObj>
              </mc:Choice>
              <mc:Fallback>
                <p:oleObj name="公式" r:id="rId3" imgW="596880" imgH="2030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1171575"/>
                        <a:ext cx="17653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6" name="Object 26"/>
          <p:cNvGraphicFramePr>
            <a:graphicFrameLocks noChangeAspect="1"/>
          </p:cNvGraphicFramePr>
          <p:nvPr/>
        </p:nvGraphicFramePr>
        <p:xfrm>
          <a:off x="4427538" y="1196975"/>
          <a:ext cx="4127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6" name="公式" r:id="rId5" imgW="139680" imgH="177480" progId="Equation.3">
                  <p:embed/>
                </p:oleObj>
              </mc:Choice>
              <mc:Fallback>
                <p:oleObj name="公式" r:id="rId5" imgW="139680" imgH="177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196975"/>
                        <a:ext cx="4127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7" name="Object 27"/>
          <p:cNvGraphicFramePr>
            <a:graphicFrameLocks noChangeAspect="1"/>
          </p:cNvGraphicFramePr>
          <p:nvPr/>
        </p:nvGraphicFramePr>
        <p:xfrm>
          <a:off x="1392238" y="1700213"/>
          <a:ext cx="37560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7" name="公式" r:id="rId7" imgW="1269720" imgH="228600" progId="Equation.3">
                  <p:embed/>
                </p:oleObj>
              </mc:Choice>
              <mc:Fallback>
                <p:oleObj name="公式" r:id="rId7" imgW="126972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1700213"/>
                        <a:ext cx="3756025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8" name="Text Box 28"/>
          <p:cNvSpPr txBox="1">
            <a:spLocks noChangeArrowheads="1"/>
          </p:cNvSpPr>
          <p:nvPr/>
        </p:nvSpPr>
        <p:spPr bwMode="auto">
          <a:xfrm>
            <a:off x="5219700" y="1724025"/>
            <a:ext cx="3544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其中             可分别</a:t>
            </a:r>
          </a:p>
        </p:txBody>
      </p:sp>
      <p:graphicFrame>
        <p:nvGraphicFramePr>
          <p:cNvPr id="81949" name="Object 29"/>
          <p:cNvGraphicFramePr>
            <a:graphicFrameLocks noChangeAspect="1"/>
          </p:cNvGraphicFramePr>
          <p:nvPr/>
        </p:nvGraphicFramePr>
        <p:xfrm>
          <a:off x="6134100" y="1700213"/>
          <a:ext cx="139065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8" name="公式" r:id="rId9" imgW="469800" imgH="228600" progId="Equation.3">
                  <p:embed/>
                </p:oleObj>
              </mc:Choice>
              <mc:Fallback>
                <p:oleObj name="公式" r:id="rId9" imgW="46980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1700213"/>
                        <a:ext cx="139065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0" name="Rectangle 30"/>
          <p:cNvSpPr>
            <a:spLocks noChangeArrowheads="1"/>
          </p:cNvSpPr>
          <p:nvPr/>
        </p:nvSpPr>
        <p:spPr bwMode="auto">
          <a:xfrm>
            <a:off x="1331913" y="2349500"/>
            <a:ext cx="592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取</a:t>
            </a:r>
          </a:p>
        </p:txBody>
      </p:sp>
      <p:graphicFrame>
        <p:nvGraphicFramePr>
          <p:cNvPr id="81951" name="Object 31"/>
          <p:cNvGraphicFramePr>
            <a:graphicFrameLocks noChangeAspect="1"/>
          </p:cNvGraphicFramePr>
          <p:nvPr/>
        </p:nvGraphicFramePr>
        <p:xfrm>
          <a:off x="1835150" y="2492375"/>
          <a:ext cx="16144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9" name="公式" r:id="rId11" imgW="545760" imgH="177480" progId="Equation.3">
                  <p:embed/>
                </p:oleObj>
              </mc:Choice>
              <mc:Fallback>
                <p:oleObj name="公式" r:id="rId11" imgW="545760" imgH="1774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492375"/>
                        <a:ext cx="16144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2" name="Text Box 32"/>
          <p:cNvSpPr txBox="1">
            <a:spLocks noChangeArrowheads="1"/>
          </p:cNvSpPr>
          <p:nvPr/>
        </p:nvSpPr>
        <p:spPr bwMode="auto">
          <a:xfrm>
            <a:off x="250825" y="3071813"/>
            <a:ext cx="1203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81953" name="Text Box 33"/>
          <p:cNvSpPr txBox="1">
            <a:spLocks noChangeArrowheads="1"/>
          </p:cNvSpPr>
          <p:nvPr/>
        </p:nvSpPr>
        <p:spPr bwMode="auto">
          <a:xfrm>
            <a:off x="1258888" y="3068638"/>
            <a:ext cx="54879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计算每个区间内的概率理论值</a:t>
            </a:r>
          </a:p>
        </p:txBody>
      </p:sp>
      <p:graphicFrame>
        <p:nvGraphicFramePr>
          <p:cNvPr id="81954" name="Object 34"/>
          <p:cNvGraphicFramePr>
            <a:graphicFrameLocks noChangeAspect="1"/>
          </p:cNvGraphicFramePr>
          <p:nvPr/>
        </p:nvGraphicFramePr>
        <p:xfrm>
          <a:off x="1187450" y="3644900"/>
          <a:ext cx="754221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0" name="公式" r:id="rId13" imgW="2552400" imgH="228600" progId="Equation.3">
                  <p:embed/>
                </p:oleObj>
              </mc:Choice>
              <mc:Fallback>
                <p:oleObj name="公式" r:id="rId13" imgW="255240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644900"/>
                        <a:ext cx="754221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5" name="Text Box 35"/>
          <p:cNvSpPr txBox="1">
            <a:spLocks noChangeArrowheads="1"/>
          </p:cNvSpPr>
          <p:nvPr/>
        </p:nvSpPr>
        <p:spPr bwMode="auto">
          <a:xfrm>
            <a:off x="1123950" y="4365625"/>
            <a:ext cx="5383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并计算       ，称为</a:t>
            </a:r>
            <a:r>
              <a:rPr lang="zh-CN" altLang="en-US">
                <a:solidFill>
                  <a:srgbClr val="FB1122"/>
                </a:solidFill>
              </a:rPr>
              <a:t>理论频数</a:t>
            </a:r>
            <a:r>
              <a:rPr lang="zh-CN" altLang="en-US"/>
              <a:t>。</a:t>
            </a:r>
          </a:p>
        </p:txBody>
      </p:sp>
      <p:graphicFrame>
        <p:nvGraphicFramePr>
          <p:cNvPr id="81956" name="Object 36"/>
          <p:cNvGraphicFramePr>
            <a:graphicFrameLocks noChangeAspect="1"/>
          </p:cNvGraphicFramePr>
          <p:nvPr/>
        </p:nvGraphicFramePr>
        <p:xfrm>
          <a:off x="2419350" y="4371975"/>
          <a:ext cx="712788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1" name="公式" r:id="rId15" imgW="241200" imgH="228600" progId="Equation.3">
                  <p:embed/>
                </p:oleObj>
              </mc:Choice>
              <mc:Fallback>
                <p:oleObj name="公式" r:id="rId15" imgW="241200" imgH="228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4371975"/>
                        <a:ext cx="712788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7" name="Text Box 37"/>
          <p:cNvSpPr txBox="1">
            <a:spLocks noChangeArrowheads="1"/>
          </p:cNvSpPr>
          <p:nvPr/>
        </p:nvSpPr>
        <p:spPr bwMode="auto">
          <a:xfrm>
            <a:off x="179388" y="5043488"/>
            <a:ext cx="1203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81958" name="Text Box 38"/>
          <p:cNvSpPr txBox="1">
            <a:spLocks noChangeArrowheads="1"/>
          </p:cNvSpPr>
          <p:nvPr/>
        </p:nvSpPr>
        <p:spPr bwMode="auto">
          <a:xfrm>
            <a:off x="1187450" y="5037138"/>
            <a:ext cx="7515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计算样本                 落在               中的个数</a:t>
            </a:r>
          </a:p>
        </p:txBody>
      </p:sp>
      <p:graphicFrame>
        <p:nvGraphicFramePr>
          <p:cNvPr id="81959" name="Object 39"/>
          <p:cNvGraphicFramePr>
            <a:graphicFrameLocks noChangeAspect="1"/>
          </p:cNvGraphicFramePr>
          <p:nvPr/>
        </p:nvGraphicFramePr>
        <p:xfrm>
          <a:off x="2916238" y="5013325"/>
          <a:ext cx="1763712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2" name="公式" r:id="rId17" imgW="596880" imgH="228600" progId="Equation.3">
                  <p:embed/>
                </p:oleObj>
              </mc:Choice>
              <mc:Fallback>
                <p:oleObj name="公式" r:id="rId17" imgW="596880" imgH="228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013325"/>
                        <a:ext cx="1763712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0" name="Object 40"/>
          <p:cNvGraphicFramePr>
            <a:graphicFrameLocks noChangeAspect="1"/>
          </p:cNvGraphicFramePr>
          <p:nvPr/>
        </p:nvGraphicFramePr>
        <p:xfrm>
          <a:off x="5435600" y="5013325"/>
          <a:ext cx="1614488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3" name="公式" r:id="rId19" imgW="545760" imgH="228600" progId="Equation.3">
                  <p:embed/>
                </p:oleObj>
              </mc:Choice>
              <mc:Fallback>
                <p:oleObj name="公式" r:id="rId19" imgW="54576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013325"/>
                        <a:ext cx="1614488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1" name="Object 41"/>
          <p:cNvGraphicFramePr>
            <a:graphicFrameLocks noChangeAspect="1"/>
          </p:cNvGraphicFramePr>
          <p:nvPr/>
        </p:nvGraphicFramePr>
        <p:xfrm>
          <a:off x="1187450" y="5589588"/>
          <a:ext cx="52546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4" name="公式" r:id="rId21" imgW="177480" imgH="228600" progId="Equation.3">
                  <p:embed/>
                </p:oleObj>
              </mc:Choice>
              <mc:Fallback>
                <p:oleObj name="公式" r:id="rId21" imgW="177480" imgH="2286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589588"/>
                        <a:ext cx="525463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2" name="Rectangle 42"/>
          <p:cNvSpPr>
            <a:spLocks noChangeArrowheads="1"/>
          </p:cNvSpPr>
          <p:nvPr/>
        </p:nvSpPr>
        <p:spPr bwMode="auto">
          <a:xfrm>
            <a:off x="1620838" y="5619750"/>
            <a:ext cx="3040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称为</a:t>
            </a:r>
            <a:r>
              <a:rPr lang="zh-CN" altLang="en-US">
                <a:solidFill>
                  <a:srgbClr val="FB1122"/>
                </a:solidFill>
              </a:rPr>
              <a:t>实际频数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2" grpId="0"/>
      <p:bldP spid="81943" grpId="0"/>
      <p:bldP spid="81944" grpId="1"/>
      <p:bldP spid="81948" grpId="0"/>
      <p:bldP spid="81950" grpId="0"/>
      <p:bldP spid="81952" grpId="0"/>
      <p:bldP spid="81953" grpId="0"/>
      <p:bldP spid="81955" grpId="0"/>
      <p:bldP spid="81957" grpId="0"/>
      <p:bldP spid="81958" grpId="0"/>
      <p:bldP spid="819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Line 2"/>
          <p:cNvSpPr>
            <a:spLocks noChangeShapeType="1"/>
          </p:cNvSpPr>
          <p:nvPr/>
        </p:nvSpPr>
        <p:spPr bwMode="auto">
          <a:xfrm>
            <a:off x="457200" y="2362200"/>
            <a:ext cx="7191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8610600" y="2362200"/>
            <a:ext cx="0" cy="5778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48" name="Line 4"/>
          <p:cNvSpPr>
            <a:spLocks noChangeShapeType="1"/>
          </p:cNvSpPr>
          <p:nvPr/>
        </p:nvSpPr>
        <p:spPr bwMode="auto">
          <a:xfrm>
            <a:off x="1176338" y="2362200"/>
            <a:ext cx="1033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457200" y="2940050"/>
            <a:ext cx="0" cy="10207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2209800" y="2362200"/>
            <a:ext cx="990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3200400" y="2362200"/>
            <a:ext cx="9128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>
            <a:off x="4113213" y="2362200"/>
            <a:ext cx="914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>
            <a:off x="5027613" y="2362200"/>
            <a:ext cx="990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>
            <a:off x="457200" y="3960813"/>
            <a:ext cx="0" cy="10937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8610600" y="3960813"/>
            <a:ext cx="0" cy="10937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6" name="Text Box 22"/>
          <p:cNvSpPr txBox="1">
            <a:spLocks noChangeArrowheads="1"/>
          </p:cNvSpPr>
          <p:nvPr/>
        </p:nvSpPr>
        <p:spPr bwMode="auto">
          <a:xfrm>
            <a:off x="106363" y="620713"/>
            <a:ext cx="1203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</a:p>
        </p:txBody>
      </p:sp>
      <p:sp>
        <p:nvSpPr>
          <p:cNvPr id="82967" name="Text Box 23"/>
          <p:cNvSpPr txBox="1">
            <a:spLocks noChangeArrowheads="1"/>
          </p:cNvSpPr>
          <p:nvPr/>
        </p:nvSpPr>
        <p:spPr bwMode="auto">
          <a:xfrm>
            <a:off x="1114425" y="587375"/>
            <a:ext cx="3856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计算检验统计量的值</a:t>
            </a:r>
          </a:p>
        </p:txBody>
      </p:sp>
      <p:graphicFrame>
        <p:nvGraphicFramePr>
          <p:cNvPr id="82970" name="Object 26"/>
          <p:cNvGraphicFramePr>
            <a:graphicFrameLocks noChangeAspect="1"/>
          </p:cNvGraphicFramePr>
          <p:nvPr/>
        </p:nvGraphicFramePr>
        <p:xfrm>
          <a:off x="900113" y="1484313"/>
          <a:ext cx="3678237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5" name="公式" r:id="rId3" imgW="1244520" imgH="457200" progId="Equation.3">
                  <p:embed/>
                </p:oleObj>
              </mc:Choice>
              <mc:Fallback>
                <p:oleObj name="公式" r:id="rId3" imgW="1244520" imgH="457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84313"/>
                        <a:ext cx="3678237" cy="13557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3" name="Object 29"/>
          <p:cNvGraphicFramePr>
            <a:graphicFrameLocks noChangeAspect="1"/>
          </p:cNvGraphicFramePr>
          <p:nvPr/>
        </p:nvGraphicFramePr>
        <p:xfrm>
          <a:off x="5184775" y="1762125"/>
          <a:ext cx="248285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6" name="公式" r:id="rId5" imgW="838080" imgH="228600" progId="Equation.3">
                  <p:embed/>
                </p:oleObj>
              </mc:Choice>
              <mc:Fallback>
                <p:oleObj name="公式" r:id="rId5" imgW="83808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1762125"/>
                        <a:ext cx="248285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4" name="Object 30"/>
          <p:cNvGraphicFramePr>
            <a:graphicFrameLocks noChangeAspect="1"/>
          </p:cNvGraphicFramePr>
          <p:nvPr/>
        </p:nvGraphicFramePr>
        <p:xfrm>
          <a:off x="4714875" y="1887538"/>
          <a:ext cx="5746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7" name="公式" r:id="rId7" imgW="139680" imgH="126720" progId="Equation.3">
                  <p:embed/>
                </p:oleObj>
              </mc:Choice>
              <mc:Fallback>
                <p:oleObj name="公式" r:id="rId7" imgW="139680" imgH="12672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1887538"/>
                        <a:ext cx="5746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5" name="Text Box 31"/>
          <p:cNvSpPr txBox="1">
            <a:spLocks noChangeArrowheads="1"/>
          </p:cNvSpPr>
          <p:nvPr/>
        </p:nvSpPr>
        <p:spPr bwMode="auto">
          <a:xfrm>
            <a:off x="107950" y="3111500"/>
            <a:ext cx="1203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</a:t>
            </a:r>
          </a:p>
        </p:txBody>
      </p:sp>
      <p:sp>
        <p:nvSpPr>
          <p:cNvPr id="82976" name="Text Box 32"/>
          <p:cNvSpPr txBox="1">
            <a:spLocks noChangeArrowheads="1"/>
          </p:cNvSpPr>
          <p:nvPr/>
        </p:nvSpPr>
        <p:spPr bwMode="auto">
          <a:xfrm>
            <a:off x="1192213" y="3098800"/>
            <a:ext cx="7413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对给定的    ，查临界值                           。</a:t>
            </a:r>
          </a:p>
        </p:txBody>
      </p:sp>
      <p:graphicFrame>
        <p:nvGraphicFramePr>
          <p:cNvPr id="82977" name="Object 33"/>
          <p:cNvGraphicFramePr>
            <a:graphicFrameLocks noChangeAspect="1"/>
          </p:cNvGraphicFramePr>
          <p:nvPr/>
        </p:nvGraphicFramePr>
        <p:xfrm>
          <a:off x="2940050" y="3267075"/>
          <a:ext cx="4492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8" name="公式" r:id="rId9" imgW="152280" imgH="139680" progId="Equation.3">
                  <p:embed/>
                </p:oleObj>
              </mc:Choice>
              <mc:Fallback>
                <p:oleObj name="公式" r:id="rId9" imgW="152280" imgH="1396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3267075"/>
                        <a:ext cx="449263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8" name="Object 34"/>
          <p:cNvGraphicFramePr>
            <a:graphicFrameLocks noChangeAspect="1"/>
          </p:cNvGraphicFramePr>
          <p:nvPr/>
        </p:nvGraphicFramePr>
        <p:xfrm>
          <a:off x="1692275" y="4724400"/>
          <a:ext cx="37623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9" name="公式" r:id="rId11" imgW="1269720" imgH="241200" progId="Equation.3">
                  <p:embed/>
                </p:oleObj>
              </mc:Choice>
              <mc:Fallback>
                <p:oleObj name="公式" r:id="rId11" imgW="1269720" imgH="241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724400"/>
                        <a:ext cx="37623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9" name="Text Box 35"/>
          <p:cNvSpPr txBox="1">
            <a:spLocks noChangeArrowheads="1"/>
          </p:cNvSpPr>
          <p:nvPr/>
        </p:nvSpPr>
        <p:spPr bwMode="auto">
          <a:xfrm>
            <a:off x="107950" y="4119563"/>
            <a:ext cx="1203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</a:t>
            </a:r>
          </a:p>
        </p:txBody>
      </p:sp>
      <p:sp>
        <p:nvSpPr>
          <p:cNvPr id="82980" name="Text Box 36"/>
          <p:cNvSpPr txBox="1">
            <a:spLocks noChangeArrowheads="1"/>
          </p:cNvSpPr>
          <p:nvPr/>
        </p:nvSpPr>
        <p:spPr bwMode="auto">
          <a:xfrm>
            <a:off x="1116013" y="407670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推断：</a:t>
            </a:r>
          </a:p>
        </p:txBody>
      </p:sp>
      <p:sp>
        <p:nvSpPr>
          <p:cNvPr id="82981" name="Text Box 37"/>
          <p:cNvSpPr txBox="1">
            <a:spLocks noChangeArrowheads="1"/>
          </p:cNvSpPr>
          <p:nvPr/>
        </p:nvSpPr>
        <p:spPr bwMode="auto">
          <a:xfrm>
            <a:off x="1116013" y="4797425"/>
            <a:ext cx="597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若                                     ，则拒绝</a:t>
            </a:r>
          </a:p>
        </p:txBody>
      </p:sp>
      <p:graphicFrame>
        <p:nvGraphicFramePr>
          <p:cNvPr id="82982" name="Object 38"/>
          <p:cNvGraphicFramePr>
            <a:graphicFrameLocks noChangeAspect="1"/>
          </p:cNvGraphicFramePr>
          <p:nvPr/>
        </p:nvGraphicFramePr>
        <p:xfrm>
          <a:off x="5391150" y="3038475"/>
          <a:ext cx="27828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0" name="公式" r:id="rId13" imgW="939600" imgH="241200" progId="Equation.3">
                  <p:embed/>
                </p:oleObj>
              </mc:Choice>
              <mc:Fallback>
                <p:oleObj name="公式" r:id="rId13" imgW="939600" imgH="2412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3038475"/>
                        <a:ext cx="27828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3" name="Object 39"/>
          <p:cNvGraphicFramePr>
            <a:graphicFrameLocks noChangeAspect="1"/>
          </p:cNvGraphicFramePr>
          <p:nvPr/>
        </p:nvGraphicFramePr>
        <p:xfrm>
          <a:off x="7019925" y="4797425"/>
          <a:ext cx="8239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1" name="公式" r:id="rId15" imgW="279360" imgH="228600" progId="Equation.3">
                  <p:embed/>
                </p:oleObj>
              </mc:Choice>
              <mc:Fallback>
                <p:oleObj name="公式" r:id="rId15" imgW="279360" imgH="228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4797425"/>
                        <a:ext cx="823913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4" name="Object 40"/>
          <p:cNvGraphicFramePr>
            <a:graphicFrameLocks noChangeAspect="1"/>
          </p:cNvGraphicFramePr>
          <p:nvPr/>
        </p:nvGraphicFramePr>
        <p:xfrm>
          <a:off x="1692275" y="5373688"/>
          <a:ext cx="37623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2" name="公式" r:id="rId17" imgW="1269720" imgH="241200" progId="Equation.3">
                  <p:embed/>
                </p:oleObj>
              </mc:Choice>
              <mc:Fallback>
                <p:oleObj name="公式" r:id="rId17" imgW="1269720" imgH="2412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373688"/>
                        <a:ext cx="37623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85" name="Text Box 41"/>
          <p:cNvSpPr txBox="1">
            <a:spLocks noChangeArrowheads="1"/>
          </p:cNvSpPr>
          <p:nvPr/>
        </p:nvSpPr>
        <p:spPr bwMode="auto">
          <a:xfrm>
            <a:off x="1116013" y="5445125"/>
            <a:ext cx="597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若                                     ，则接受</a:t>
            </a:r>
          </a:p>
        </p:txBody>
      </p:sp>
      <p:graphicFrame>
        <p:nvGraphicFramePr>
          <p:cNvPr id="82986" name="Object 42"/>
          <p:cNvGraphicFramePr>
            <a:graphicFrameLocks noChangeAspect="1"/>
          </p:cNvGraphicFramePr>
          <p:nvPr/>
        </p:nvGraphicFramePr>
        <p:xfrm>
          <a:off x="7019925" y="5445125"/>
          <a:ext cx="8239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3" name="公式" r:id="rId19" imgW="279360" imgH="228600" progId="Equation.3">
                  <p:embed/>
                </p:oleObj>
              </mc:Choice>
              <mc:Fallback>
                <p:oleObj name="公式" r:id="rId19" imgW="279360" imgH="2286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5445125"/>
                        <a:ext cx="823913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4" name="Object 50"/>
          <p:cNvGraphicFramePr>
            <a:graphicFrameLocks noChangeAspect="1"/>
          </p:cNvGraphicFramePr>
          <p:nvPr/>
        </p:nvGraphicFramePr>
        <p:xfrm>
          <a:off x="6877050" y="1484313"/>
          <a:ext cx="15525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4" name="公式" r:id="rId21" imgW="698400" imgH="228600" progId="Equation.3">
                  <p:embed/>
                </p:oleObj>
              </mc:Choice>
              <mc:Fallback>
                <p:oleObj name="公式" r:id="rId21" imgW="698400" imgH="2286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1484313"/>
                        <a:ext cx="155257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8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6" grpId="0"/>
      <p:bldP spid="82967" grpId="0"/>
      <p:bldP spid="82975" grpId="0"/>
      <p:bldP spid="82976" grpId="0"/>
      <p:bldP spid="82979" grpId="0"/>
      <p:bldP spid="82980" grpId="0"/>
      <p:bldP spid="82981" grpId="0"/>
      <p:bldP spid="829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/>
          </p:nvPr>
        </p:nvSpPr>
        <p:spPr bwMode="auto">
          <a:xfrm>
            <a:off x="539750" y="26035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200">
                <a:solidFill>
                  <a:srgbClr val="5116F6"/>
                </a:solidFill>
              </a:rPr>
              <a:t>4.  </a:t>
            </a:r>
            <a:r>
              <a:rPr lang="zh-CN" altLang="en-US" sz="3200">
                <a:solidFill>
                  <a:srgbClr val="5116F6"/>
                </a:solidFill>
              </a:rPr>
              <a:t>二维列联表独立性检验</a:t>
            </a:r>
          </a:p>
        </p:txBody>
      </p:sp>
      <p:graphicFrame>
        <p:nvGraphicFramePr>
          <p:cNvPr id="102413" name="Object 13"/>
          <p:cNvGraphicFramePr>
            <a:graphicFrameLocks noChangeAspect="1"/>
          </p:cNvGraphicFramePr>
          <p:nvPr>
            <p:ph sz="half" idx="1"/>
          </p:nvPr>
        </p:nvGraphicFramePr>
        <p:xfrm>
          <a:off x="900113" y="5949950"/>
          <a:ext cx="73453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2" name="公式" r:id="rId3" imgW="2616120" imgH="228600" progId="Equation.3">
                  <p:embed/>
                </p:oleObj>
              </mc:Choice>
              <mc:Fallback>
                <p:oleObj name="公式" r:id="rId3" imgW="261612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949950"/>
                        <a:ext cx="734536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1" name="Group 131"/>
          <p:cNvGraphicFramePr>
            <a:graphicFrameLocks noGrp="1"/>
          </p:cNvGraphicFramePr>
          <p:nvPr>
            <p:ph sz="half" idx="2"/>
          </p:nvPr>
        </p:nvGraphicFramePr>
        <p:xfrm>
          <a:off x="900113" y="2060575"/>
          <a:ext cx="7294562" cy="3457576"/>
        </p:xfrm>
        <a:graphic>
          <a:graphicData uri="http://schemas.openxmlformats.org/drawingml/2006/table">
            <a:tbl>
              <a:tblPr/>
              <a:tblGrid>
                <a:gridCol w="911225"/>
                <a:gridCol w="912812"/>
                <a:gridCol w="911225"/>
                <a:gridCol w="912813"/>
                <a:gridCol w="911225"/>
                <a:gridCol w="911225"/>
                <a:gridCol w="912812"/>
                <a:gridCol w="911225"/>
              </a:tblGrid>
              <a:tr h="692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52A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CC1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52A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52A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690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52A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52A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52A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n1s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n1.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52A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52A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52A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52A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52A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52A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52A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52A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690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52A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52A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52A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n.j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52A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52A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52A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n.s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CC13"/>
                    </a:solidFill>
                  </a:tcPr>
                </a:tc>
              </a:tr>
            </a:tbl>
          </a:graphicData>
        </a:graphic>
      </p:graphicFrame>
      <p:sp>
        <p:nvSpPr>
          <p:cNvPr id="102515" name="Text Box 115"/>
          <p:cNvSpPr txBox="1">
            <a:spLocks noChangeArrowheads="1"/>
          </p:cNvSpPr>
          <p:nvPr/>
        </p:nvSpPr>
        <p:spPr bwMode="auto">
          <a:xfrm>
            <a:off x="971550" y="1341438"/>
            <a:ext cx="2416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 </a:t>
            </a:r>
            <a:r>
              <a:rPr lang="zh-CN" altLang="en-US" sz="2800">
                <a:solidFill>
                  <a:srgbClr val="5116F6"/>
                </a:solidFill>
              </a:rPr>
              <a:t>二维列联表：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/>
      <p:bldP spid="1025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5940425" y="2565400"/>
          <a:ext cx="22320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0" name="公式" r:id="rId3" imgW="596880" imgH="266400" progId="Equation.3">
                  <p:embed/>
                </p:oleObj>
              </mc:Choice>
              <mc:Fallback>
                <p:oleObj name="公式" r:id="rId3" imgW="596880" imgH="26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565400"/>
                        <a:ext cx="22320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1042988" y="2133600"/>
          <a:ext cx="5183187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1" name="公式" r:id="rId5" imgW="1841400" imgH="507960" progId="Equation.3">
                  <p:embed/>
                </p:oleObj>
              </mc:Choice>
              <mc:Fallback>
                <p:oleObj name="公式" r:id="rId5" imgW="1841400" imgH="507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3600"/>
                        <a:ext cx="5183187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>
            <a:graphicFrameLocks noChangeAspect="1"/>
          </p:cNvGraphicFramePr>
          <p:nvPr>
            <p:ph idx="1"/>
          </p:nvPr>
        </p:nvGraphicFramePr>
        <p:xfrm>
          <a:off x="755650" y="765175"/>
          <a:ext cx="36290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2" name="公式" r:id="rId7" imgW="1396800" imgH="228600" progId="Equation.3">
                  <p:embed/>
                </p:oleObj>
              </mc:Choice>
              <mc:Fallback>
                <p:oleObj name="公式" r:id="rId7" imgW="1396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765175"/>
                        <a:ext cx="36290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4500563" y="765175"/>
          <a:ext cx="31337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3" name="公式" r:id="rId9" imgW="1206360" imgH="215640" progId="Equation.3">
                  <p:embed/>
                </p:oleObj>
              </mc:Choice>
              <mc:Fallback>
                <p:oleObj name="公式" r:id="rId9" imgW="120636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765175"/>
                        <a:ext cx="313372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971550" y="1628775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 </a:t>
            </a:r>
            <a:r>
              <a:rPr lang="zh-CN" altLang="en-US" sz="2800">
                <a:solidFill>
                  <a:srgbClr val="5116F6"/>
                </a:solidFill>
              </a:rPr>
              <a:t>检验统计量：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9750" y="26035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2800"/>
              <a:t>例</a:t>
            </a:r>
            <a:r>
              <a:rPr lang="en-US" altLang="zh-CN" sz="2800"/>
              <a:t>1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chemeClr val="tx1"/>
                </a:solidFill>
              </a:rPr>
              <a:t>在电视收视率调查中，得到性别与收视习惯的列联表。分析性别与收视习惯是否有关。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2133600"/>
            <a:ext cx="8064500" cy="5048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 "/>
            </a:pPr>
            <a:r>
              <a:rPr lang="en-US" altLang="zh-CN" sz="2800"/>
              <a:t>H</a:t>
            </a:r>
            <a:r>
              <a:rPr lang="en-US" altLang="zh-CN" sz="2800" baseline="-25000"/>
              <a:t>0</a:t>
            </a:r>
            <a:r>
              <a:rPr lang="en-US" altLang="zh-CN" sz="2800"/>
              <a:t>: </a:t>
            </a:r>
            <a:r>
              <a:rPr lang="zh-CN" altLang="en-US" sz="2800"/>
              <a:t>性别与习惯无关   </a:t>
            </a:r>
            <a:r>
              <a:rPr lang="en-US" altLang="zh-CN" sz="2800"/>
              <a:t>~   H</a:t>
            </a:r>
            <a:r>
              <a:rPr lang="en-US" altLang="zh-CN" sz="2800" baseline="-25000"/>
              <a:t>1</a:t>
            </a:r>
            <a:r>
              <a:rPr lang="en-US" altLang="zh-CN" sz="2800"/>
              <a:t>: </a:t>
            </a:r>
            <a:r>
              <a:rPr lang="zh-CN" altLang="en-US" sz="2800"/>
              <a:t>性别与习惯有关</a:t>
            </a:r>
          </a:p>
        </p:txBody>
      </p:sp>
      <p:graphicFrame>
        <p:nvGraphicFramePr>
          <p:cNvPr id="112678" name="Group 38"/>
          <p:cNvGraphicFramePr>
            <a:graphicFrameLocks noGrp="1"/>
          </p:cNvGraphicFramePr>
          <p:nvPr/>
        </p:nvGraphicFramePr>
        <p:xfrm>
          <a:off x="1547813" y="3141663"/>
          <a:ext cx="6265862" cy="2519364"/>
        </p:xfrm>
        <a:graphic>
          <a:graphicData uri="http://schemas.openxmlformats.org/drawingml/2006/table">
            <a:tbl>
              <a:tblPr/>
              <a:tblGrid>
                <a:gridCol w="1566862"/>
                <a:gridCol w="1566863"/>
                <a:gridCol w="1565275"/>
                <a:gridCol w="1566862"/>
              </a:tblGrid>
              <a:tr h="630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52A"/>
                        </a:solidFill>
                        <a:effectLst/>
                        <a:latin typeface="Gill Sans MT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ni.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天天看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偶尔看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n.j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/>
      <p:bldP spid="11264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73" name="Object 9"/>
          <p:cNvGraphicFramePr>
            <a:graphicFrameLocks noChangeAspect="1"/>
          </p:cNvGraphicFramePr>
          <p:nvPr/>
        </p:nvGraphicFramePr>
        <p:xfrm>
          <a:off x="900113" y="2420938"/>
          <a:ext cx="755967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6" name="公式" r:id="rId3" imgW="2031840" imgH="444240" progId="Equation.3">
                  <p:embed/>
                </p:oleObj>
              </mc:Choice>
              <mc:Fallback>
                <p:oleObj name="公式" r:id="rId3" imgW="203184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20938"/>
                        <a:ext cx="7559675" cy="1279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B112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04" name="Group 40"/>
          <p:cNvGraphicFramePr>
            <a:graphicFrameLocks noGrp="1"/>
          </p:cNvGraphicFramePr>
          <p:nvPr/>
        </p:nvGraphicFramePr>
        <p:xfrm>
          <a:off x="1692275" y="476250"/>
          <a:ext cx="5184775" cy="1828800"/>
        </p:xfrm>
        <a:graphic>
          <a:graphicData uri="http://schemas.openxmlformats.org/drawingml/2006/table">
            <a:tbl>
              <a:tblPr/>
              <a:tblGrid>
                <a:gridCol w="1296988"/>
                <a:gridCol w="1295400"/>
                <a:gridCol w="1295400"/>
                <a:gridCol w="1296987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4A452A"/>
                        </a:solidFill>
                        <a:effectLst/>
                        <a:latin typeface="Gill Sans MT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ni.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天天看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a+b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偶尔看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c+d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n.j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a+c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b+d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A452A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3705" name="Object 19"/>
          <p:cNvGraphicFramePr>
            <a:graphicFrameLocks noChangeAspect="1"/>
          </p:cNvGraphicFramePr>
          <p:nvPr/>
        </p:nvGraphicFramePr>
        <p:xfrm>
          <a:off x="1042988" y="4076700"/>
          <a:ext cx="6580187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7" name="公式" r:id="rId5" imgW="6578600" imgH="2247900" progId="Equation.3">
                  <p:embed/>
                </p:oleObj>
              </mc:Choice>
              <mc:Fallback>
                <p:oleObj name="公式" r:id="rId5" imgW="6578600" imgH="2247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76700"/>
                        <a:ext cx="6580187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8313" y="333375"/>
            <a:ext cx="8424862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2800"/>
              <a:t>例</a:t>
            </a:r>
            <a:r>
              <a:rPr lang="en-US" altLang="zh-CN" sz="2800"/>
              <a:t>2</a:t>
            </a:r>
            <a:r>
              <a:rPr lang="zh-CN" altLang="en-US" sz="2800"/>
              <a:t>：</a:t>
            </a:r>
            <a:r>
              <a:rPr lang="zh-CN" altLang="en-US" sz="2800">
                <a:solidFill>
                  <a:schemeClr val="tx1"/>
                </a:solidFill>
              </a:rPr>
              <a:t>在电视收视率调查中，得到工资收入与电视节目选择之间的列联表。分析选择与收入是否有关。</a:t>
            </a:r>
          </a:p>
        </p:txBody>
      </p:sp>
      <p:graphicFrame>
        <p:nvGraphicFramePr>
          <p:cNvPr id="114719" name="Object 4"/>
          <p:cNvGraphicFramePr>
            <a:graphicFrameLocks noChangeAspect="1"/>
          </p:cNvGraphicFramePr>
          <p:nvPr/>
        </p:nvGraphicFramePr>
        <p:xfrm>
          <a:off x="-1189038" y="1773238"/>
          <a:ext cx="12169776" cy="266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1" name="文档" r:id="rId4" imgW="5628640" imgH="1109980" progId="Word.Document.8">
                  <p:embed/>
                </p:oleObj>
              </mc:Choice>
              <mc:Fallback>
                <p:oleObj name="文档" r:id="rId4" imgW="5628640" imgH="11099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89038" y="1773238"/>
                        <a:ext cx="12169776" cy="266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20" name="Rectangle 32"/>
          <p:cNvSpPr>
            <a:spLocks noChangeArrowheads="1"/>
          </p:cNvSpPr>
          <p:nvPr/>
        </p:nvSpPr>
        <p:spPr bwMode="auto">
          <a:xfrm>
            <a:off x="827088" y="4724400"/>
            <a:ext cx="79914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H0:   </a:t>
            </a:r>
            <a:r>
              <a:rPr lang="zh-CN" altLang="en-US" sz="2800"/>
              <a:t>对电视节目的选择与工资收入无关</a:t>
            </a:r>
            <a:r>
              <a:rPr lang="en-US" altLang="zh-CN" sz="2800"/>
              <a:t>.</a:t>
            </a:r>
          </a:p>
          <a:p>
            <a:r>
              <a:rPr lang="en-US" altLang="zh-CN" sz="2800"/>
              <a:t>H1:   </a:t>
            </a:r>
            <a:r>
              <a:rPr lang="zh-CN" altLang="en-US" sz="2800"/>
              <a:t>对电视节目的选择与工资收入相关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/>
      <p:bldP spid="1147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457200" y="2362200"/>
            <a:ext cx="7191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457200" y="2362200"/>
            <a:ext cx="0" cy="5778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8610600" y="2362200"/>
            <a:ext cx="0" cy="5778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1176338" y="2362200"/>
            <a:ext cx="1033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457200" y="2940050"/>
            <a:ext cx="0" cy="10207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2209800" y="2362200"/>
            <a:ext cx="990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3200400" y="2362200"/>
            <a:ext cx="9128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4113213" y="2362200"/>
            <a:ext cx="914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5027613" y="2362200"/>
            <a:ext cx="990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8610600" y="2940050"/>
            <a:ext cx="0" cy="10207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457200" y="3960813"/>
            <a:ext cx="0" cy="10937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8610600" y="3960813"/>
            <a:ext cx="0" cy="10937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323850" y="549275"/>
            <a:ext cx="821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accent2"/>
                </a:solidFill>
              </a:rPr>
              <a:t>    </a:t>
            </a:r>
            <a:r>
              <a:rPr lang="en-US" altLang="zh-CN" sz="3600">
                <a:solidFill>
                  <a:srgbClr val="5116F6"/>
                </a:solidFill>
              </a:rPr>
              <a:t>2</a:t>
            </a:r>
            <a:r>
              <a:rPr lang="zh-CN" altLang="en-US" sz="3600">
                <a:solidFill>
                  <a:srgbClr val="5116F6"/>
                </a:solidFill>
              </a:rPr>
              <a:t>、总体方差未知时，总体均值的检验</a:t>
            </a:r>
          </a:p>
        </p:txBody>
      </p:sp>
      <p:graphicFrame>
        <p:nvGraphicFramePr>
          <p:cNvPr id="66589" name="Object 29"/>
          <p:cNvGraphicFramePr>
            <a:graphicFrameLocks noChangeAspect="1"/>
          </p:cNvGraphicFramePr>
          <p:nvPr/>
        </p:nvGraphicFramePr>
        <p:xfrm>
          <a:off x="1474788" y="1481138"/>
          <a:ext cx="49688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3" name="公式" r:id="rId3" imgW="1676160" imgH="228600" progId="Equation.3">
                  <p:embed/>
                </p:oleObj>
              </mc:Choice>
              <mc:Fallback>
                <p:oleObj name="公式" r:id="rId3" imgW="167616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1481138"/>
                        <a:ext cx="49688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754063" y="2708275"/>
            <a:ext cx="2224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检验统计量</a:t>
            </a:r>
          </a:p>
        </p:txBody>
      </p:sp>
      <p:graphicFrame>
        <p:nvGraphicFramePr>
          <p:cNvPr id="66591" name="Object 31"/>
          <p:cNvGraphicFramePr>
            <a:graphicFrameLocks noChangeAspect="1"/>
          </p:cNvGraphicFramePr>
          <p:nvPr/>
        </p:nvGraphicFramePr>
        <p:xfrm>
          <a:off x="3201988" y="2420938"/>
          <a:ext cx="213995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4" name="公式" r:id="rId5" imgW="723600" imgH="444240" progId="Equation.3">
                  <p:embed/>
                </p:oleObj>
              </mc:Choice>
              <mc:Fallback>
                <p:oleObj name="公式" r:id="rId5" imgW="723600" imgH="4442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2420938"/>
                        <a:ext cx="2139950" cy="1320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94" name="Group 34"/>
          <p:cNvGrpSpPr>
            <a:grpSpLocks/>
          </p:cNvGrpSpPr>
          <p:nvPr/>
        </p:nvGrpSpPr>
        <p:grpSpPr bwMode="auto">
          <a:xfrm>
            <a:off x="900113" y="4087813"/>
            <a:ext cx="5894387" cy="579437"/>
            <a:chOff x="373" y="2202"/>
            <a:chExt cx="3713" cy="365"/>
          </a:xfrm>
        </p:grpSpPr>
        <p:sp>
          <p:nvSpPr>
            <p:cNvPr id="66592" name="Text Box 32"/>
            <p:cNvSpPr txBox="1">
              <a:spLocks noChangeArrowheads="1"/>
            </p:cNvSpPr>
            <p:nvPr/>
          </p:nvSpPr>
          <p:spPr bwMode="auto">
            <a:xfrm>
              <a:off x="373" y="2202"/>
              <a:ext cx="37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给定显著性水平    下，拒绝域为</a:t>
              </a:r>
            </a:p>
          </p:txBody>
        </p:sp>
        <p:graphicFrame>
          <p:nvGraphicFramePr>
            <p:cNvPr id="66593" name="Object 33"/>
            <p:cNvGraphicFramePr>
              <a:graphicFrameLocks noChangeAspect="1"/>
            </p:cNvGraphicFramePr>
            <p:nvPr/>
          </p:nvGraphicFramePr>
          <p:xfrm>
            <a:off x="2245" y="2296"/>
            <a:ext cx="28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05" name="公式" r:id="rId7" imgW="152280" imgH="139680" progId="Equation.3">
                    <p:embed/>
                  </p:oleObj>
                </mc:Choice>
                <mc:Fallback>
                  <p:oleObj name="公式" r:id="rId7" imgW="152280" imgH="1396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296"/>
                          <a:ext cx="285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595" name="Object 35"/>
          <p:cNvGraphicFramePr>
            <a:graphicFrameLocks noChangeAspect="1"/>
          </p:cNvGraphicFramePr>
          <p:nvPr/>
        </p:nvGraphicFramePr>
        <p:xfrm>
          <a:off x="2484438" y="5157788"/>
          <a:ext cx="4256087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6" name="公式" r:id="rId9" imgW="1434960" imgH="342720" progId="Equation.3">
                  <p:embed/>
                </p:oleObj>
              </mc:Choice>
              <mc:Fallback>
                <p:oleObj name="公式" r:id="rId9" imgW="1434960" imgH="34272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157788"/>
                        <a:ext cx="4256087" cy="10112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01" name="Rectangle 41"/>
          <p:cNvSpPr>
            <a:spLocks noChangeArrowheads="1"/>
          </p:cNvSpPr>
          <p:nvPr/>
        </p:nvSpPr>
        <p:spPr bwMode="auto">
          <a:xfrm>
            <a:off x="5434013" y="2647950"/>
            <a:ext cx="5048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4000"/>
              <a:t>~</a:t>
            </a:r>
          </a:p>
        </p:txBody>
      </p:sp>
      <p:graphicFrame>
        <p:nvGraphicFramePr>
          <p:cNvPr id="66602" name="Object 42"/>
          <p:cNvGraphicFramePr>
            <a:graphicFrameLocks noChangeAspect="1"/>
          </p:cNvGraphicFramePr>
          <p:nvPr/>
        </p:nvGraphicFramePr>
        <p:xfrm>
          <a:off x="5910263" y="2792413"/>
          <a:ext cx="146843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7" name="公式" r:id="rId11" imgW="495000" imgH="203040" progId="Equation.3">
                  <p:embed/>
                </p:oleObj>
              </mc:Choice>
              <mc:Fallback>
                <p:oleObj name="公式" r:id="rId11" imgW="495000" imgH="2030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263" y="2792413"/>
                        <a:ext cx="1468437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8" grpId="0"/>
      <p:bldP spid="6659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7" name="Object 4"/>
          <p:cNvGraphicFramePr>
            <a:graphicFrameLocks noChangeAspect="1"/>
          </p:cNvGraphicFramePr>
          <p:nvPr/>
        </p:nvGraphicFramePr>
        <p:xfrm>
          <a:off x="827088" y="404813"/>
          <a:ext cx="76327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9" name="公式" r:id="rId3" imgW="3466800" imgH="927000" progId="Equation.3">
                  <p:embed/>
                </p:oleObj>
              </mc:Choice>
              <mc:Fallback>
                <p:oleObj name="公式" r:id="rId3" imgW="3466800" imgH="92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4813"/>
                        <a:ext cx="76327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8" name="Rectangle 2"/>
          <p:cNvSpPr>
            <a:spLocks noChangeArrowheads="1"/>
          </p:cNvSpPr>
          <p:nvPr/>
        </p:nvSpPr>
        <p:spPr bwMode="auto">
          <a:xfrm>
            <a:off x="395288" y="2708275"/>
            <a:ext cx="8497887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Char char=" "/>
            </a:pPr>
            <a:r>
              <a:rPr kumimoji="0" lang="zh-CN" altLang="en-US" sz="2800">
                <a:solidFill>
                  <a:srgbClr val="4A452A"/>
                </a:solidFill>
              </a:rPr>
              <a:t>取</a:t>
            </a:r>
            <a:r>
              <a:rPr kumimoji="0" lang="zh-CN" altLang="en-US" sz="2800">
                <a:solidFill>
                  <a:srgbClr val="4A452A"/>
                </a:solidFill>
                <a:sym typeface="Symbol" pitchFamily="18" charset="2"/>
              </a:rPr>
              <a:t></a:t>
            </a:r>
            <a:r>
              <a:rPr kumimoji="0" lang="en-US" altLang="zh-CN" sz="2800">
                <a:solidFill>
                  <a:srgbClr val="4A452A"/>
                </a:solidFill>
                <a:sym typeface="Symbol" pitchFamily="18" charset="2"/>
              </a:rPr>
              <a:t>=0.05,   df = (r-1)(</a:t>
            </a:r>
            <a:r>
              <a:rPr kumimoji="0" lang="en-US" altLang="zh-CN" sz="2800" i="1">
                <a:solidFill>
                  <a:srgbClr val="4A452A"/>
                </a:solidFill>
                <a:sym typeface="Symbol" pitchFamily="18" charset="2"/>
              </a:rPr>
              <a:t>s</a:t>
            </a:r>
            <a:r>
              <a:rPr kumimoji="0" lang="en-US" altLang="zh-CN" sz="2800">
                <a:solidFill>
                  <a:srgbClr val="4A452A"/>
                </a:solidFill>
                <a:sym typeface="Symbol" pitchFamily="18" charset="2"/>
              </a:rPr>
              <a:t>-1)=(3-1)(3-1)=4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Char char=" "/>
            </a:pPr>
            <a:r>
              <a:rPr kumimoji="0" lang="en-US" altLang="zh-CN" sz="2800">
                <a:solidFill>
                  <a:srgbClr val="4A452A"/>
                </a:solidFill>
                <a:sym typeface="Symbol" pitchFamily="18" charset="2"/>
              </a:rPr>
              <a:t>      </a:t>
            </a:r>
            <a:r>
              <a:rPr kumimoji="0" lang="zh-CN" altLang="en-US" sz="2800">
                <a:solidFill>
                  <a:srgbClr val="4A452A"/>
                </a:solidFill>
                <a:sym typeface="Symbol" pitchFamily="18" charset="2"/>
              </a:rPr>
              <a:t>查表：   </a:t>
            </a:r>
            <a:r>
              <a:rPr kumimoji="0" lang="zh-CN" altLang="en-US" sz="2800">
                <a:solidFill>
                  <a:srgbClr val="0033CC"/>
                </a:solidFill>
                <a:sym typeface="Symbol" pitchFamily="18" charset="2"/>
              </a:rPr>
              <a:t></a:t>
            </a:r>
            <a:r>
              <a:rPr kumimoji="0" lang="en-US" altLang="zh-CN" sz="2800" baseline="30000">
                <a:solidFill>
                  <a:srgbClr val="0033CC"/>
                </a:solidFill>
                <a:sym typeface="Symbol" pitchFamily="18" charset="2"/>
              </a:rPr>
              <a:t>2</a:t>
            </a:r>
            <a:r>
              <a:rPr kumimoji="0" lang="en-US" altLang="zh-CN" sz="2800">
                <a:solidFill>
                  <a:srgbClr val="0033CC"/>
                </a:solidFill>
                <a:sym typeface="Symbol" pitchFamily="18" charset="2"/>
              </a:rPr>
              <a:t>(4)=9.49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Char char=" "/>
            </a:pPr>
            <a:r>
              <a:rPr kumimoji="0" lang="zh-CN" altLang="en-US" sz="2800">
                <a:solidFill>
                  <a:srgbClr val="4A452A"/>
                </a:solidFill>
                <a:sym typeface="Symbol" pitchFamily="18" charset="2"/>
              </a:rPr>
              <a:t>观察的</a:t>
            </a:r>
            <a:r>
              <a:rPr kumimoji="0" lang="en-US" altLang="zh-CN" sz="2800" baseline="30000">
                <a:solidFill>
                  <a:srgbClr val="4A452A"/>
                </a:solidFill>
                <a:sym typeface="Symbol" pitchFamily="18" charset="2"/>
              </a:rPr>
              <a:t>2</a:t>
            </a:r>
            <a:r>
              <a:rPr kumimoji="0" lang="zh-CN" altLang="en-US" sz="2800">
                <a:solidFill>
                  <a:srgbClr val="4A452A"/>
                </a:solidFill>
                <a:sym typeface="Symbol" pitchFamily="18" charset="2"/>
              </a:rPr>
              <a:t>值为 </a:t>
            </a:r>
            <a:r>
              <a:rPr kumimoji="0" lang="en-US" altLang="zh-CN" sz="2800">
                <a:solidFill>
                  <a:srgbClr val="4A452A"/>
                </a:solidFill>
                <a:sym typeface="Symbol" pitchFamily="18" charset="2"/>
              </a:rPr>
              <a:t>:   </a:t>
            </a:r>
            <a:r>
              <a:rPr kumimoji="0" lang="en-US" altLang="zh-CN" sz="2800">
                <a:solidFill>
                  <a:srgbClr val="4A452A"/>
                </a:solidFill>
              </a:rPr>
              <a:t> </a:t>
            </a:r>
            <a:r>
              <a:rPr kumimoji="0" lang="en-US" altLang="zh-CN" sz="2800">
                <a:solidFill>
                  <a:srgbClr val="4A452A"/>
                </a:solidFill>
                <a:sym typeface="Symbol" pitchFamily="18" charset="2"/>
              </a:rPr>
              <a:t></a:t>
            </a:r>
            <a:r>
              <a:rPr kumimoji="0" lang="en-US" altLang="zh-CN" sz="2800" baseline="30000">
                <a:solidFill>
                  <a:srgbClr val="4A452A"/>
                </a:solidFill>
                <a:sym typeface="Symbol" pitchFamily="18" charset="2"/>
              </a:rPr>
              <a:t>2</a:t>
            </a:r>
            <a:r>
              <a:rPr kumimoji="0" lang="en-US" altLang="zh-CN" sz="2800">
                <a:solidFill>
                  <a:srgbClr val="4A452A"/>
                </a:solidFill>
                <a:sym typeface="Symbol" pitchFamily="18" charset="2"/>
              </a:rPr>
              <a:t>= 21.174&gt;9.49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Char char=" "/>
            </a:pPr>
            <a:r>
              <a:rPr kumimoji="0" lang="zh-CN" altLang="en-US" sz="2800">
                <a:solidFill>
                  <a:srgbClr val="4A452A"/>
                </a:solidFill>
                <a:sym typeface="Symbol" pitchFamily="18" charset="2"/>
              </a:rPr>
              <a:t>因此，拒绝 </a:t>
            </a:r>
            <a:r>
              <a:rPr kumimoji="0" lang="en-US" altLang="zh-CN" sz="2800">
                <a:solidFill>
                  <a:srgbClr val="4A452A"/>
                </a:solidFill>
                <a:sym typeface="Symbol" pitchFamily="18" charset="2"/>
              </a:rPr>
              <a:t>H</a:t>
            </a:r>
            <a:r>
              <a:rPr kumimoji="0" lang="en-US" altLang="zh-CN" sz="2800" baseline="-25000">
                <a:solidFill>
                  <a:srgbClr val="4A452A"/>
                </a:solidFill>
                <a:sym typeface="Symbol" pitchFamily="18" charset="2"/>
              </a:rPr>
              <a:t>0</a:t>
            </a:r>
            <a:r>
              <a:rPr kumimoji="0" lang="en-US" altLang="zh-CN" sz="2800">
                <a:solidFill>
                  <a:srgbClr val="4A452A"/>
                </a:solidFill>
                <a:sym typeface="Symbol" pitchFamily="18" charset="2"/>
              </a:rPr>
              <a:t> . 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kumimoji="0" lang="en-US" altLang="zh-CN">
                <a:solidFill>
                  <a:srgbClr val="5116F6"/>
                </a:solidFill>
                <a:sym typeface="Symbol" pitchFamily="18" charset="2"/>
              </a:rPr>
              <a:t>   </a:t>
            </a:r>
            <a:r>
              <a:rPr kumimoji="0" lang="zh-CN" altLang="en-US">
                <a:solidFill>
                  <a:srgbClr val="5116F6"/>
                </a:solidFill>
                <a:sym typeface="Symbol" pitchFamily="18" charset="2"/>
              </a:rPr>
              <a:t>工资收入与电视节目的选择具有相关性。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5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/>
          </p:cNvSpPr>
          <p:nvPr>
            <p:ph type="title"/>
          </p:nvPr>
        </p:nvSpPr>
        <p:spPr bwMode="auto">
          <a:xfrm>
            <a:off x="1835150" y="260350"/>
            <a:ext cx="5562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kumimoji="1" lang="en-US" altLang="zh-CN" sz="4000">
                <a:solidFill>
                  <a:srgbClr val="5116F6"/>
                </a:solidFill>
              </a:rPr>
              <a:t>§3.4  </a:t>
            </a:r>
            <a:r>
              <a:rPr kumimoji="1" lang="zh-CN" altLang="en-US" sz="4000">
                <a:solidFill>
                  <a:srgbClr val="5116F6"/>
                </a:solidFill>
              </a:rPr>
              <a:t>似然比</a:t>
            </a:r>
            <a:r>
              <a:rPr lang="zh-CN" altLang="en-US" sz="4000">
                <a:solidFill>
                  <a:srgbClr val="5116F6"/>
                </a:solidFill>
              </a:rPr>
              <a:t>检验</a:t>
            </a:r>
          </a:p>
        </p:txBody>
      </p:sp>
      <p:graphicFrame>
        <p:nvGraphicFramePr>
          <p:cNvPr id="103434" name="Object 10"/>
          <p:cNvGraphicFramePr>
            <a:graphicFrameLocks noChangeAspect="1"/>
          </p:cNvGraphicFramePr>
          <p:nvPr/>
        </p:nvGraphicFramePr>
        <p:xfrm>
          <a:off x="3276600" y="5805488"/>
          <a:ext cx="27368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0" name="公式" r:id="rId3" imgW="990360" imgH="203040" progId="Equation.3">
                  <p:embed/>
                </p:oleObj>
              </mc:Choice>
              <mc:Fallback>
                <p:oleObj name="公式" r:id="rId3" imgW="99036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805488"/>
                        <a:ext cx="273685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5" name="Object 11"/>
          <p:cNvGraphicFramePr>
            <a:graphicFrameLocks noChangeAspect="1"/>
          </p:cNvGraphicFramePr>
          <p:nvPr/>
        </p:nvGraphicFramePr>
        <p:xfrm>
          <a:off x="1476375" y="2276475"/>
          <a:ext cx="583406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1" name="公式" r:id="rId5" imgW="1854000" imgH="647640" progId="Equation.3">
                  <p:embed/>
                </p:oleObj>
              </mc:Choice>
              <mc:Fallback>
                <p:oleObj name="公式" r:id="rId5" imgW="1854000" imgH="647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276475"/>
                        <a:ext cx="5834063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7" name="Text Box 13"/>
          <p:cNvSpPr txBox="1">
            <a:spLocks noChangeArrowheads="1"/>
          </p:cNvSpPr>
          <p:nvPr/>
        </p:nvSpPr>
        <p:spPr bwMode="auto">
          <a:xfrm>
            <a:off x="1116013" y="1557338"/>
            <a:ext cx="46720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/>
              <a:t>（极大）似然比统计量：</a:t>
            </a:r>
            <a:endParaRPr lang="zh-CN" altLang="en-US"/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1403350" y="5734050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/>
              <a:t>拒绝域：</a:t>
            </a:r>
            <a:endParaRPr lang="zh-CN" altLang="en-US"/>
          </a:p>
        </p:txBody>
      </p:sp>
      <p:graphicFrame>
        <p:nvGraphicFramePr>
          <p:cNvPr id="103439" name="Object 15"/>
          <p:cNvGraphicFramePr>
            <a:graphicFrameLocks noChangeAspect="1"/>
          </p:cNvGraphicFramePr>
          <p:nvPr/>
        </p:nvGraphicFramePr>
        <p:xfrm>
          <a:off x="1547813" y="3963988"/>
          <a:ext cx="5834062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2" name="公式" r:id="rId7" imgW="1854000" imgH="622080" progId="Equation.3">
                  <p:embed/>
                </p:oleObj>
              </mc:Choice>
              <mc:Fallback>
                <p:oleObj name="公式" r:id="rId7" imgW="1854000" imgH="622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963988"/>
                        <a:ext cx="5834062" cy="152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/>
      <p:bldP spid="103437" grpId="0"/>
      <p:bldP spid="1034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2051050" y="620713"/>
          <a:ext cx="5616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2" name="公式" r:id="rId3" imgW="1981080" imgH="241200" progId="Equation.3">
                  <p:embed/>
                </p:oleObj>
              </mc:Choice>
              <mc:Fallback>
                <p:oleObj name="公式" r:id="rId3" imgW="198108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620713"/>
                        <a:ext cx="56165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900113" y="620713"/>
            <a:ext cx="7953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B1122"/>
                </a:solidFill>
              </a:rPr>
              <a:t>例</a:t>
            </a:r>
            <a:r>
              <a:rPr lang="en-US" altLang="zh-CN">
                <a:solidFill>
                  <a:srgbClr val="FB1122"/>
                </a:solidFill>
              </a:rPr>
              <a:t>1</a:t>
            </a:r>
          </a:p>
        </p:txBody>
      </p:sp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2078038" y="1844675"/>
          <a:ext cx="53244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3" name="公式" r:id="rId5" imgW="2400120" imgH="228600" progId="Equation.3">
                  <p:embed/>
                </p:oleObj>
              </mc:Choice>
              <mc:Fallback>
                <p:oleObj name="公式" r:id="rId5" imgW="240012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1844675"/>
                        <a:ext cx="53244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6" name="Object 18"/>
          <p:cNvGraphicFramePr>
            <a:graphicFrameLocks noChangeAspect="1"/>
          </p:cNvGraphicFramePr>
          <p:nvPr/>
        </p:nvGraphicFramePr>
        <p:xfrm>
          <a:off x="1979613" y="1196975"/>
          <a:ext cx="4978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4" name="公式" r:id="rId7" imgW="2234880" imgH="228600" progId="Equation.3">
                  <p:embed/>
                </p:oleObj>
              </mc:Choice>
              <mc:Fallback>
                <p:oleObj name="公式" r:id="rId7" imgW="223488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196975"/>
                        <a:ext cx="49784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7" name="Rectangle 19"/>
          <p:cNvSpPr>
            <a:spLocks noChangeArrowheads="1"/>
          </p:cNvSpPr>
          <p:nvPr/>
        </p:nvSpPr>
        <p:spPr bwMode="auto">
          <a:xfrm>
            <a:off x="900113" y="2636838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B1122"/>
                </a:solidFill>
              </a:rPr>
              <a:t>解：</a:t>
            </a:r>
          </a:p>
        </p:txBody>
      </p:sp>
      <p:graphicFrame>
        <p:nvGraphicFramePr>
          <p:cNvPr id="104468" name="Object 20"/>
          <p:cNvGraphicFramePr>
            <a:graphicFrameLocks noChangeAspect="1"/>
          </p:cNvGraphicFramePr>
          <p:nvPr>
            <p:ph/>
          </p:nvPr>
        </p:nvGraphicFramePr>
        <p:xfrm>
          <a:off x="2051050" y="2420938"/>
          <a:ext cx="41767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5" name="公式" r:id="rId9" imgW="1676160" imgH="444240" progId="Equation.3">
                  <p:embed/>
                </p:oleObj>
              </mc:Choice>
              <mc:Fallback>
                <p:oleObj name="公式" r:id="rId9" imgW="1676160" imgH="4442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20938"/>
                        <a:ext cx="41767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0" name="Object 22"/>
          <p:cNvGraphicFramePr>
            <a:graphicFrameLocks noChangeAspect="1"/>
          </p:cNvGraphicFramePr>
          <p:nvPr/>
        </p:nvGraphicFramePr>
        <p:xfrm>
          <a:off x="1979613" y="3429000"/>
          <a:ext cx="4752975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6" name="公式" r:id="rId11" imgW="2450880" imgH="952200" progId="Equation.3">
                  <p:embed/>
                </p:oleObj>
              </mc:Choice>
              <mc:Fallback>
                <p:oleObj name="公式" r:id="rId11" imgW="2450880" imgH="952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429000"/>
                        <a:ext cx="4752975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1" name="Object 23"/>
          <p:cNvGraphicFramePr>
            <a:graphicFrameLocks noChangeAspect="1"/>
          </p:cNvGraphicFramePr>
          <p:nvPr/>
        </p:nvGraphicFramePr>
        <p:xfrm>
          <a:off x="2051050" y="5300663"/>
          <a:ext cx="576738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7" name="公式" r:id="rId13" imgW="2717640" imgH="482400" progId="Equation.3">
                  <p:embed/>
                </p:oleObj>
              </mc:Choice>
              <mc:Fallback>
                <p:oleObj name="公式" r:id="rId13" imgW="2717640" imgH="482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300663"/>
                        <a:ext cx="5767388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  <p:bldP spid="10446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9" name="Object 9"/>
          <p:cNvGraphicFramePr>
            <a:graphicFrameLocks noChangeAspect="1"/>
          </p:cNvGraphicFramePr>
          <p:nvPr/>
        </p:nvGraphicFramePr>
        <p:xfrm>
          <a:off x="1042988" y="260350"/>
          <a:ext cx="743108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5" name="公式" r:id="rId3" imgW="2793960" imgH="457200" progId="Equation.3">
                  <p:embed/>
                </p:oleObj>
              </mc:Choice>
              <mc:Fallback>
                <p:oleObj name="公式" r:id="rId3" imgW="279396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60350"/>
                        <a:ext cx="7431087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1" name="Object 11"/>
          <p:cNvGraphicFramePr>
            <a:graphicFrameLocks noChangeAspect="1"/>
          </p:cNvGraphicFramePr>
          <p:nvPr/>
        </p:nvGraphicFramePr>
        <p:xfrm>
          <a:off x="971550" y="1196975"/>
          <a:ext cx="74898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6" name="公式" r:id="rId5" imgW="3047760" imgH="507960" progId="Equation.3">
                  <p:embed/>
                </p:oleObj>
              </mc:Choice>
              <mc:Fallback>
                <p:oleObj name="公式" r:id="rId5" imgW="3047760" imgH="507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96975"/>
                        <a:ext cx="748982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2" name="Object 12"/>
          <p:cNvGraphicFramePr>
            <a:graphicFrameLocks noChangeAspect="1"/>
          </p:cNvGraphicFramePr>
          <p:nvPr/>
        </p:nvGraphicFramePr>
        <p:xfrm>
          <a:off x="971550" y="2205038"/>
          <a:ext cx="5649913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7" name="公式" r:id="rId7" imgW="2298600" imgH="507960" progId="Equation.3">
                  <p:embed/>
                </p:oleObj>
              </mc:Choice>
              <mc:Fallback>
                <p:oleObj name="公式" r:id="rId7" imgW="2298600" imgH="5079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05038"/>
                        <a:ext cx="5649913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3" name="Object 13"/>
          <p:cNvGraphicFramePr>
            <a:graphicFrameLocks noChangeAspect="1"/>
          </p:cNvGraphicFramePr>
          <p:nvPr>
            <p:ph/>
          </p:nvPr>
        </p:nvGraphicFramePr>
        <p:xfrm>
          <a:off x="1187450" y="3357563"/>
          <a:ext cx="22336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8" name="公式" r:id="rId9" imgW="888840" imgH="241200" progId="Equation.3">
                  <p:embed/>
                </p:oleObj>
              </mc:Choice>
              <mc:Fallback>
                <p:oleObj name="公式" r:id="rId9" imgW="88884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357563"/>
                        <a:ext cx="223361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5" name="Object 15"/>
          <p:cNvGraphicFramePr>
            <a:graphicFrameLocks noChangeAspect="1"/>
          </p:cNvGraphicFramePr>
          <p:nvPr/>
        </p:nvGraphicFramePr>
        <p:xfrm>
          <a:off x="3419475" y="3357563"/>
          <a:ext cx="27352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9" name="公式" r:id="rId11" imgW="1054080" imgH="241200" progId="Equation.3">
                  <p:embed/>
                </p:oleObj>
              </mc:Choice>
              <mc:Fallback>
                <p:oleObj name="公式" r:id="rId11" imgW="1054080" imgH="241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357563"/>
                        <a:ext cx="273526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6" name="Object 16"/>
          <p:cNvGraphicFramePr>
            <a:graphicFrameLocks noChangeAspect="1"/>
          </p:cNvGraphicFramePr>
          <p:nvPr/>
        </p:nvGraphicFramePr>
        <p:xfrm>
          <a:off x="6443663" y="3357563"/>
          <a:ext cx="13525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0" name="公式" r:id="rId13" imgW="520560" imgH="228600" progId="Equation.3">
                  <p:embed/>
                </p:oleObj>
              </mc:Choice>
              <mc:Fallback>
                <p:oleObj name="公式" r:id="rId13" imgW="52056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357563"/>
                        <a:ext cx="13525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7" name="Object 17"/>
          <p:cNvGraphicFramePr>
            <a:graphicFrameLocks noChangeAspect="1"/>
          </p:cNvGraphicFramePr>
          <p:nvPr/>
        </p:nvGraphicFramePr>
        <p:xfrm>
          <a:off x="1187450" y="3933825"/>
          <a:ext cx="39258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1" name="公式" r:id="rId15" imgW="1511280" imgH="431640" progId="Equation.3">
                  <p:embed/>
                </p:oleObj>
              </mc:Choice>
              <mc:Fallback>
                <p:oleObj name="公式" r:id="rId15" imgW="1511280" imgH="431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933825"/>
                        <a:ext cx="392588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8" name="Object 18"/>
          <p:cNvGraphicFramePr>
            <a:graphicFrameLocks noChangeAspect="1"/>
          </p:cNvGraphicFramePr>
          <p:nvPr/>
        </p:nvGraphicFramePr>
        <p:xfrm>
          <a:off x="5292725" y="4005263"/>
          <a:ext cx="260667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2" name="公式" r:id="rId17" imgW="1002960" imgH="317160" progId="Equation.3">
                  <p:embed/>
                </p:oleObj>
              </mc:Choice>
              <mc:Fallback>
                <p:oleObj name="公式" r:id="rId17" imgW="1002960" imgH="3171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005263"/>
                        <a:ext cx="2606675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9" name="Object 19"/>
          <p:cNvGraphicFramePr>
            <a:graphicFrameLocks noChangeAspect="1"/>
          </p:cNvGraphicFramePr>
          <p:nvPr/>
        </p:nvGraphicFramePr>
        <p:xfrm>
          <a:off x="1042988" y="5084763"/>
          <a:ext cx="77231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3" name="公式" r:id="rId19" imgW="2971800" imgH="215640" progId="Equation.3">
                  <p:embed/>
                </p:oleObj>
              </mc:Choice>
              <mc:Fallback>
                <p:oleObj name="公式" r:id="rId19" imgW="2971800" imgH="215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84763"/>
                        <a:ext cx="77231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80" name="AutoShape 20"/>
          <p:cNvSpPr>
            <a:spLocks noChangeArrowheads="1"/>
          </p:cNvSpPr>
          <p:nvPr/>
        </p:nvSpPr>
        <p:spPr bwMode="auto">
          <a:xfrm>
            <a:off x="7019925" y="2276475"/>
            <a:ext cx="1728788" cy="576263"/>
          </a:xfrm>
          <a:prstGeom prst="cloudCallout">
            <a:avLst>
              <a:gd name="adj1" fmla="val -59458"/>
              <a:gd name="adj2" fmla="val 96005"/>
            </a:avLst>
          </a:prstGeom>
          <a:solidFill>
            <a:srgbClr val="FFFF99"/>
          </a:solidFill>
          <a:ln w="9525">
            <a:solidFill>
              <a:srgbClr val="FB112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>
                <a:solidFill>
                  <a:srgbClr val="5116F6"/>
                </a:solidFill>
              </a:rPr>
              <a:t>单调性</a:t>
            </a:r>
          </a:p>
        </p:txBody>
      </p:sp>
      <p:graphicFrame>
        <p:nvGraphicFramePr>
          <p:cNvPr id="117784" name="Object 24"/>
          <p:cNvGraphicFramePr>
            <a:graphicFrameLocks noChangeAspect="1"/>
          </p:cNvGraphicFramePr>
          <p:nvPr/>
        </p:nvGraphicFramePr>
        <p:xfrm>
          <a:off x="2411413" y="5805488"/>
          <a:ext cx="41910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4" name="公式" r:id="rId21" imgW="1612800" imgH="228600" progId="Equation.3">
                  <p:embed/>
                </p:oleObj>
              </mc:Choice>
              <mc:Fallback>
                <p:oleObj name="公式" r:id="rId21" imgW="161280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805488"/>
                        <a:ext cx="4191000" cy="5762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B112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971550" y="620713"/>
          <a:ext cx="63357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0" name="公式" r:id="rId3" imgW="2781000" imgH="241200" progId="Equation.3">
                  <p:embed/>
                </p:oleObj>
              </mc:Choice>
              <mc:Fallback>
                <p:oleObj name="公式" r:id="rId3" imgW="27810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20713"/>
                        <a:ext cx="633571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900113" y="126841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B1122"/>
                </a:solidFill>
              </a:rPr>
              <a:t>由于</a:t>
            </a:r>
          </a:p>
        </p:txBody>
      </p:sp>
      <p:graphicFrame>
        <p:nvGraphicFramePr>
          <p:cNvPr id="120843" name="Object 11"/>
          <p:cNvGraphicFramePr>
            <a:graphicFrameLocks noChangeAspect="1"/>
          </p:cNvGraphicFramePr>
          <p:nvPr/>
        </p:nvGraphicFramePr>
        <p:xfrm>
          <a:off x="1908175" y="1268413"/>
          <a:ext cx="65674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1" name="公式" r:id="rId5" imgW="2527200" imgH="228600" progId="Equation.3">
                  <p:embed/>
                </p:oleObj>
              </mc:Choice>
              <mc:Fallback>
                <p:oleObj name="公式" r:id="rId5" imgW="25272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268413"/>
                        <a:ext cx="656748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4" name="Object 12"/>
          <p:cNvGraphicFramePr>
            <a:graphicFrameLocks noChangeAspect="1"/>
          </p:cNvGraphicFramePr>
          <p:nvPr/>
        </p:nvGraphicFramePr>
        <p:xfrm>
          <a:off x="2555875" y="1844675"/>
          <a:ext cx="39258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2" name="公式" r:id="rId7" imgW="1511280" imgH="431640" progId="Equation.3">
                  <p:embed/>
                </p:oleObj>
              </mc:Choice>
              <mc:Fallback>
                <p:oleObj name="公式" r:id="rId7" imgW="151128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44675"/>
                        <a:ext cx="392588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5" name="Object 13"/>
          <p:cNvGraphicFramePr>
            <a:graphicFrameLocks noChangeAspect="1"/>
          </p:cNvGraphicFramePr>
          <p:nvPr/>
        </p:nvGraphicFramePr>
        <p:xfrm>
          <a:off x="1835150" y="3644900"/>
          <a:ext cx="56737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3" name="公式" r:id="rId9" imgW="2184120" imgH="431640" progId="Equation.3">
                  <p:embed/>
                </p:oleObj>
              </mc:Choice>
              <mc:Fallback>
                <p:oleObj name="公式" r:id="rId9" imgW="218412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644900"/>
                        <a:ext cx="56737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6" name="Object 14"/>
          <p:cNvGraphicFramePr>
            <a:graphicFrameLocks noChangeAspect="1"/>
          </p:cNvGraphicFramePr>
          <p:nvPr/>
        </p:nvGraphicFramePr>
        <p:xfrm>
          <a:off x="1619250" y="4581525"/>
          <a:ext cx="46513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4" name="公式" r:id="rId11" imgW="1790640" imgH="431640" progId="Equation.3">
                  <p:embed/>
                </p:oleObj>
              </mc:Choice>
              <mc:Fallback>
                <p:oleObj name="公式" r:id="rId11" imgW="179064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581525"/>
                        <a:ext cx="465137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7" name="Object 15"/>
          <p:cNvGraphicFramePr>
            <a:graphicFrameLocks noChangeAspect="1"/>
          </p:cNvGraphicFramePr>
          <p:nvPr/>
        </p:nvGraphicFramePr>
        <p:xfrm>
          <a:off x="1692275" y="5708650"/>
          <a:ext cx="356235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5" name="公式" r:id="rId13" imgW="1371600" imgH="457200" progId="Equation.3">
                  <p:embed/>
                </p:oleObj>
              </mc:Choice>
              <mc:Fallback>
                <p:oleObj name="公式" r:id="rId13" imgW="13716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708650"/>
                        <a:ext cx="356235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8" name="Object 16"/>
          <p:cNvGraphicFramePr>
            <a:graphicFrameLocks noChangeAspect="1"/>
          </p:cNvGraphicFramePr>
          <p:nvPr/>
        </p:nvGraphicFramePr>
        <p:xfrm>
          <a:off x="5724525" y="5949950"/>
          <a:ext cx="19129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6" name="公式" r:id="rId15" imgW="736560" imgH="215640" progId="Equation.3">
                  <p:embed/>
                </p:oleObj>
              </mc:Choice>
              <mc:Fallback>
                <p:oleObj name="公式" r:id="rId15" imgW="736560" imgH="215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949950"/>
                        <a:ext cx="191293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9" name="Object 17"/>
          <p:cNvGraphicFramePr>
            <a:graphicFrameLocks noChangeAspect="1"/>
          </p:cNvGraphicFramePr>
          <p:nvPr/>
        </p:nvGraphicFramePr>
        <p:xfrm>
          <a:off x="900113" y="3068638"/>
          <a:ext cx="39243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7" name="公式" r:id="rId17" imgW="1511280" imgH="228600" progId="Equation.3">
                  <p:embed/>
                </p:oleObj>
              </mc:Choice>
              <mc:Fallback>
                <p:oleObj name="公式" r:id="rId17" imgW="151128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068638"/>
                        <a:ext cx="39243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900113" y="549275"/>
          <a:ext cx="26050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0" name="公式" r:id="rId3" imgW="1002960" imgH="203040" progId="Equation.3">
                  <p:embed/>
                </p:oleObj>
              </mc:Choice>
              <mc:Fallback>
                <p:oleObj name="公式" r:id="rId3" imgW="10029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9275"/>
                        <a:ext cx="26050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1" name="Object 5"/>
          <p:cNvGraphicFramePr>
            <a:graphicFrameLocks noChangeAspect="1"/>
          </p:cNvGraphicFramePr>
          <p:nvPr/>
        </p:nvGraphicFramePr>
        <p:xfrm>
          <a:off x="1042988" y="1196975"/>
          <a:ext cx="2176462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1" name="公式" r:id="rId5" imgW="838080" imgH="330120" progId="Equation.3">
                  <p:embed/>
                </p:oleObj>
              </mc:Choice>
              <mc:Fallback>
                <p:oleObj name="公式" r:id="rId5" imgW="838080" imgH="330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96975"/>
                        <a:ext cx="2176462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2" name="Object 6"/>
          <p:cNvGraphicFramePr>
            <a:graphicFrameLocks noChangeAspect="1"/>
          </p:cNvGraphicFramePr>
          <p:nvPr/>
        </p:nvGraphicFramePr>
        <p:xfrm>
          <a:off x="3348038" y="908050"/>
          <a:ext cx="36290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2" name="公式" r:id="rId7" imgW="1396800" imgH="431640" progId="Equation.3">
                  <p:embed/>
                </p:oleObj>
              </mc:Choice>
              <mc:Fallback>
                <p:oleObj name="公式" r:id="rId7" imgW="139680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908050"/>
                        <a:ext cx="36290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4" name="Object 8"/>
          <p:cNvGraphicFramePr>
            <a:graphicFrameLocks noChangeAspect="1"/>
          </p:cNvGraphicFramePr>
          <p:nvPr/>
        </p:nvGraphicFramePr>
        <p:xfrm>
          <a:off x="1258888" y="1989138"/>
          <a:ext cx="4518025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3" name="公式" r:id="rId9" imgW="1739880" imgH="482400" progId="Equation.3">
                  <p:embed/>
                </p:oleObj>
              </mc:Choice>
              <mc:Fallback>
                <p:oleObj name="公式" r:id="rId9" imgW="173988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89138"/>
                        <a:ext cx="4518025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5" name="Object 9"/>
          <p:cNvGraphicFramePr>
            <a:graphicFrameLocks noChangeAspect="1"/>
          </p:cNvGraphicFramePr>
          <p:nvPr/>
        </p:nvGraphicFramePr>
        <p:xfrm>
          <a:off x="971550" y="3213100"/>
          <a:ext cx="636428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4" name="公式" r:id="rId11" imgW="2450880" imgH="457200" progId="Equation.3">
                  <p:embed/>
                </p:oleObj>
              </mc:Choice>
              <mc:Fallback>
                <p:oleObj name="公式" r:id="rId11" imgW="245088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13100"/>
                        <a:ext cx="6364288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6" name="Object 10"/>
          <p:cNvGraphicFramePr>
            <a:graphicFrameLocks noChangeAspect="1"/>
          </p:cNvGraphicFramePr>
          <p:nvPr/>
        </p:nvGraphicFramePr>
        <p:xfrm>
          <a:off x="1042988" y="5661025"/>
          <a:ext cx="75152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5" name="公式" r:id="rId13" imgW="2933640" imgH="228600" progId="Equation.3">
                  <p:embed/>
                </p:oleObj>
              </mc:Choice>
              <mc:Fallback>
                <p:oleObj name="公式" r:id="rId13" imgW="293364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661025"/>
                        <a:ext cx="7515225" cy="5508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B112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7" name="Object 11"/>
          <p:cNvGraphicFramePr>
            <a:graphicFrameLocks noChangeAspect="1"/>
          </p:cNvGraphicFramePr>
          <p:nvPr/>
        </p:nvGraphicFramePr>
        <p:xfrm>
          <a:off x="2339975" y="4508500"/>
          <a:ext cx="39258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6" name="公式" r:id="rId15" imgW="1511280" imgH="431640" progId="Equation.3">
                  <p:embed/>
                </p:oleObj>
              </mc:Choice>
              <mc:Fallback>
                <p:oleObj name="公式" r:id="rId15" imgW="151128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508500"/>
                        <a:ext cx="3925888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8" name="Line 12"/>
          <p:cNvSpPr>
            <a:spLocks noChangeShapeType="1"/>
          </p:cNvSpPr>
          <p:nvPr/>
        </p:nvSpPr>
        <p:spPr bwMode="auto">
          <a:xfrm>
            <a:off x="1042988" y="4508500"/>
            <a:ext cx="7561262" cy="0"/>
          </a:xfrm>
          <a:prstGeom prst="line">
            <a:avLst/>
          </a:prstGeom>
          <a:noFill/>
          <a:ln w="9525">
            <a:solidFill>
              <a:srgbClr val="FB112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9" name="Rectangle 13"/>
          <p:cNvSpPr>
            <a:spLocks noChangeArrowheads="1"/>
          </p:cNvSpPr>
          <p:nvPr/>
        </p:nvSpPr>
        <p:spPr bwMode="auto">
          <a:xfrm>
            <a:off x="971550" y="47244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B1122"/>
                </a:solidFill>
              </a:rPr>
              <a:t>所以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8" grpId="0" animBg="1"/>
      <p:bldP spid="12186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1908175" y="476250"/>
          <a:ext cx="5616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3" name="公式" r:id="rId3" imgW="1981080" imgH="241200" progId="Equation.3">
                  <p:embed/>
                </p:oleObj>
              </mc:Choice>
              <mc:Fallback>
                <p:oleObj name="公式" r:id="rId3" imgW="19810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76250"/>
                        <a:ext cx="56165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827088" y="404813"/>
            <a:ext cx="7953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B1122"/>
                </a:solidFill>
              </a:rPr>
              <a:t>例</a:t>
            </a:r>
            <a:r>
              <a:rPr lang="en-US" altLang="zh-CN">
                <a:solidFill>
                  <a:srgbClr val="FB1122"/>
                </a:solidFill>
              </a:rPr>
              <a:t>2</a:t>
            </a:r>
          </a:p>
        </p:txBody>
      </p:sp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1979613" y="1557338"/>
          <a:ext cx="36909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4" name="公式" r:id="rId5" imgW="1663560" imgH="228600" progId="Equation.3">
                  <p:embed/>
                </p:oleObj>
              </mc:Choice>
              <mc:Fallback>
                <p:oleObj name="公式" r:id="rId5" imgW="16635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557338"/>
                        <a:ext cx="3690937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7" name="Object 7"/>
          <p:cNvGraphicFramePr>
            <a:graphicFrameLocks noChangeAspect="1"/>
          </p:cNvGraphicFramePr>
          <p:nvPr/>
        </p:nvGraphicFramePr>
        <p:xfrm>
          <a:off x="1908175" y="981075"/>
          <a:ext cx="6054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5" name="公式" r:id="rId7" imgW="2717640" imgH="228600" progId="Equation.3">
                  <p:embed/>
                </p:oleObj>
              </mc:Choice>
              <mc:Fallback>
                <p:oleObj name="公式" r:id="rId7" imgW="271764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981075"/>
                        <a:ext cx="60547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827088" y="2276475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B1122"/>
                </a:solidFill>
              </a:rPr>
              <a:t>解：</a:t>
            </a:r>
          </a:p>
        </p:txBody>
      </p:sp>
      <p:graphicFrame>
        <p:nvGraphicFramePr>
          <p:cNvPr id="122889" name="Object 9"/>
          <p:cNvGraphicFramePr>
            <a:graphicFrameLocks noChangeAspect="1"/>
          </p:cNvGraphicFramePr>
          <p:nvPr/>
        </p:nvGraphicFramePr>
        <p:xfrm>
          <a:off x="1835150" y="2205038"/>
          <a:ext cx="47783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6" name="公式" r:id="rId9" imgW="1917360" imgH="622080" progId="Equation.3">
                  <p:embed/>
                </p:oleObj>
              </mc:Choice>
              <mc:Fallback>
                <p:oleObj name="公式" r:id="rId9" imgW="1917360" imgH="622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205038"/>
                        <a:ext cx="4778375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0" name="Object 10"/>
          <p:cNvGraphicFramePr>
            <a:graphicFrameLocks noChangeAspect="1"/>
          </p:cNvGraphicFramePr>
          <p:nvPr/>
        </p:nvGraphicFramePr>
        <p:xfrm>
          <a:off x="1979613" y="3284538"/>
          <a:ext cx="4924425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7" name="公式" r:id="rId11" imgW="2539800" imgH="1002960" progId="Equation.3">
                  <p:embed/>
                </p:oleObj>
              </mc:Choice>
              <mc:Fallback>
                <p:oleObj name="公式" r:id="rId11" imgW="2539800" imgH="1002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284538"/>
                        <a:ext cx="4924425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2" name="Object 12"/>
          <p:cNvGraphicFramePr>
            <a:graphicFrameLocks noChangeAspect="1"/>
          </p:cNvGraphicFramePr>
          <p:nvPr/>
        </p:nvGraphicFramePr>
        <p:xfrm>
          <a:off x="2124075" y="5373688"/>
          <a:ext cx="5811838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8" name="公式" r:id="rId13" imgW="2997000" imgH="431640" progId="Equation.3">
                  <p:embed/>
                </p:oleObj>
              </mc:Choice>
              <mc:Fallback>
                <p:oleObj name="公式" r:id="rId13" imgW="299700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373688"/>
                        <a:ext cx="5811838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/>
      <p:bldP spid="12288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1258888" y="476250"/>
          <a:ext cx="4456112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7" name="公式" r:id="rId3" imgW="2298600" imgH="596880" progId="Equation.3">
                  <p:embed/>
                </p:oleObj>
              </mc:Choice>
              <mc:Fallback>
                <p:oleObj name="公式" r:id="rId3" imgW="2298600" imgH="596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76250"/>
                        <a:ext cx="4456112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5867400" y="476250"/>
          <a:ext cx="1747838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8" name="公式" r:id="rId5" imgW="901440" imgH="571320" progId="Equation.3">
                  <p:embed/>
                </p:oleObj>
              </mc:Choice>
              <mc:Fallback>
                <p:oleObj name="公式" r:id="rId5" imgW="901440" imgH="571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76250"/>
                        <a:ext cx="1747838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2555875" y="1773238"/>
          <a:ext cx="40322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9" name="公式" r:id="rId7" imgW="1790640" imgH="431640" progId="Equation.3">
                  <p:embed/>
                </p:oleObj>
              </mc:Choice>
              <mc:Fallback>
                <p:oleObj name="公式" r:id="rId7" imgW="179064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773238"/>
                        <a:ext cx="40322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1" name="Object 7"/>
          <p:cNvGraphicFramePr>
            <a:graphicFrameLocks noChangeAspect="1"/>
          </p:cNvGraphicFramePr>
          <p:nvPr/>
        </p:nvGraphicFramePr>
        <p:xfrm>
          <a:off x="1116013" y="2636838"/>
          <a:ext cx="31496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0" name="公式" r:id="rId9" imgW="1625400" imgH="215640" progId="Equation.3">
                  <p:embed/>
                </p:oleObj>
              </mc:Choice>
              <mc:Fallback>
                <p:oleObj name="公式" r:id="rId9" imgW="162540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636838"/>
                        <a:ext cx="31496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2" name="Object 8"/>
          <p:cNvGraphicFramePr>
            <a:graphicFrameLocks noChangeAspect="1"/>
          </p:cNvGraphicFramePr>
          <p:nvPr/>
        </p:nvGraphicFramePr>
        <p:xfrm>
          <a:off x="2555875" y="3213100"/>
          <a:ext cx="38385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1" name="公式" r:id="rId11" imgW="1981080" imgH="241200" progId="Equation.3">
                  <p:embed/>
                </p:oleObj>
              </mc:Choice>
              <mc:Fallback>
                <p:oleObj name="公式" r:id="rId11" imgW="198108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213100"/>
                        <a:ext cx="38385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3" name="Object 9"/>
          <p:cNvGraphicFramePr>
            <a:graphicFrameLocks noChangeAspect="1"/>
          </p:cNvGraphicFramePr>
          <p:nvPr/>
        </p:nvGraphicFramePr>
        <p:xfrm>
          <a:off x="1116013" y="3860800"/>
          <a:ext cx="33464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2" name="公式" r:id="rId13" imgW="1726920" imgH="342720" progId="Equation.3">
                  <p:embed/>
                </p:oleObj>
              </mc:Choice>
              <mc:Fallback>
                <p:oleObj name="公式" r:id="rId13" imgW="1726920" imgH="3427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860800"/>
                        <a:ext cx="334645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4" name="Object 10"/>
          <p:cNvGraphicFramePr>
            <a:graphicFrameLocks noChangeAspect="1"/>
          </p:cNvGraphicFramePr>
          <p:nvPr/>
        </p:nvGraphicFramePr>
        <p:xfrm>
          <a:off x="2700338" y="4581525"/>
          <a:ext cx="33115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3" name="公式" r:id="rId15" imgW="1409400" imgH="342720" progId="Equation.3">
                  <p:embed/>
                </p:oleObj>
              </mc:Choice>
              <mc:Fallback>
                <p:oleObj name="公式" r:id="rId15" imgW="1409400" imgH="3427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581525"/>
                        <a:ext cx="33115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5" name="Object 11"/>
          <p:cNvGraphicFramePr>
            <a:graphicFrameLocks noChangeAspect="1"/>
          </p:cNvGraphicFramePr>
          <p:nvPr/>
        </p:nvGraphicFramePr>
        <p:xfrm>
          <a:off x="2700338" y="5373688"/>
          <a:ext cx="33115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4" name="公式" r:id="rId17" imgW="1562040" imgH="228600" progId="Equation.3">
                  <p:embed/>
                </p:oleObj>
              </mc:Choice>
              <mc:Fallback>
                <p:oleObj name="公式" r:id="rId17" imgW="156204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373688"/>
                        <a:ext cx="33115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6" name="Object 12"/>
          <p:cNvGraphicFramePr>
            <a:graphicFrameLocks noChangeAspect="1"/>
          </p:cNvGraphicFramePr>
          <p:nvPr/>
        </p:nvGraphicFramePr>
        <p:xfrm>
          <a:off x="1187450" y="5300663"/>
          <a:ext cx="3937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5" name="公式" r:id="rId19" imgW="203040" imgH="190440" progId="Equation.3">
                  <p:embed/>
                </p:oleObj>
              </mc:Choice>
              <mc:Fallback>
                <p:oleObj name="公式" r:id="rId19" imgW="203040" imgH="1904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300663"/>
                        <a:ext cx="3937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2103438" y="622300"/>
          <a:ext cx="57245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2" name="公式" r:id="rId3" imgW="2019240" imgH="253800" progId="Equation.3">
                  <p:embed/>
                </p:oleObj>
              </mc:Choice>
              <mc:Fallback>
                <p:oleObj name="公式" r:id="rId3" imgW="201924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622300"/>
                        <a:ext cx="57245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879475" y="622300"/>
            <a:ext cx="795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B1122"/>
                </a:solidFill>
              </a:rPr>
              <a:t>例</a:t>
            </a:r>
            <a:r>
              <a:rPr lang="en-US" altLang="zh-CN">
                <a:solidFill>
                  <a:srgbClr val="FB1122"/>
                </a:solidFill>
              </a:rPr>
              <a:t>3</a:t>
            </a:r>
          </a:p>
        </p:txBody>
      </p:sp>
      <p:graphicFrame>
        <p:nvGraphicFramePr>
          <p:cNvPr id="124934" name="Object 6"/>
          <p:cNvGraphicFramePr>
            <a:graphicFrameLocks noChangeAspect="1"/>
          </p:cNvGraphicFramePr>
          <p:nvPr/>
        </p:nvGraphicFramePr>
        <p:xfrm>
          <a:off x="2635250" y="1774825"/>
          <a:ext cx="39608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3" name="公式" r:id="rId5" imgW="1663560" imgH="228600" progId="Equation.3">
                  <p:embed/>
                </p:oleObj>
              </mc:Choice>
              <mc:Fallback>
                <p:oleObj name="公式" r:id="rId5" imgW="16635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1774825"/>
                        <a:ext cx="39608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5" name="Object 7"/>
          <p:cNvGraphicFramePr>
            <a:graphicFrameLocks noChangeAspect="1"/>
          </p:cNvGraphicFramePr>
          <p:nvPr/>
        </p:nvGraphicFramePr>
        <p:xfrm>
          <a:off x="1916113" y="1198563"/>
          <a:ext cx="506571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4" name="公式" r:id="rId7" imgW="2273040" imgH="253800" progId="Equation.3">
                  <p:embed/>
                </p:oleObj>
              </mc:Choice>
              <mc:Fallback>
                <p:oleObj name="公式" r:id="rId7" imgW="227304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1198563"/>
                        <a:ext cx="5065712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835025" y="25654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B1122"/>
                </a:solidFill>
              </a:rPr>
              <a:t>解：</a:t>
            </a:r>
          </a:p>
        </p:txBody>
      </p:sp>
      <p:graphicFrame>
        <p:nvGraphicFramePr>
          <p:cNvPr id="124937" name="Object 9"/>
          <p:cNvGraphicFramePr>
            <a:graphicFrameLocks noChangeAspect="1"/>
          </p:cNvGraphicFramePr>
          <p:nvPr/>
        </p:nvGraphicFramePr>
        <p:xfrm>
          <a:off x="1979613" y="2349500"/>
          <a:ext cx="465137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5" name="公式" r:id="rId9" imgW="1866600" imgH="622080" progId="Equation.3">
                  <p:embed/>
                </p:oleObj>
              </mc:Choice>
              <mc:Fallback>
                <p:oleObj name="公式" r:id="rId9" imgW="1866600" imgH="622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349500"/>
                        <a:ext cx="4651375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8" name="Object 10"/>
          <p:cNvGraphicFramePr>
            <a:graphicFrameLocks noChangeAspect="1"/>
          </p:cNvGraphicFramePr>
          <p:nvPr/>
        </p:nvGraphicFramePr>
        <p:xfrm>
          <a:off x="1835150" y="3573463"/>
          <a:ext cx="536733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6" name="公式" r:id="rId11" imgW="2628720" imgH="304560" progId="Equation.3">
                  <p:embed/>
                </p:oleObj>
              </mc:Choice>
              <mc:Fallback>
                <p:oleObj name="公式" r:id="rId11" imgW="2628720" imgH="304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573463"/>
                        <a:ext cx="536733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9" name="Object 11"/>
          <p:cNvGraphicFramePr>
            <a:graphicFrameLocks noChangeAspect="1"/>
          </p:cNvGraphicFramePr>
          <p:nvPr/>
        </p:nvGraphicFramePr>
        <p:xfrm>
          <a:off x="1835150" y="4149725"/>
          <a:ext cx="588803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7" name="公式" r:id="rId13" imgW="2882880" imgH="330120" progId="Equation.3">
                  <p:embed/>
                </p:oleObj>
              </mc:Choice>
              <mc:Fallback>
                <p:oleObj name="公式" r:id="rId13" imgW="2882880" imgH="3301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149725"/>
                        <a:ext cx="5888038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/>
      <p:bldP spid="12493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1476375" y="260350"/>
          <a:ext cx="5564188" cy="204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1" name="公式" r:id="rId3" imgW="2869920" imgH="1041120" progId="Equation.3">
                  <p:embed/>
                </p:oleObj>
              </mc:Choice>
              <mc:Fallback>
                <p:oleObj name="公式" r:id="rId3" imgW="2869920" imgH="1041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0350"/>
                        <a:ext cx="5564188" cy="204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1692275" y="2276475"/>
          <a:ext cx="571182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2" name="公式" r:id="rId5" imgW="2946240" imgH="761760" progId="Equation.3">
                  <p:embed/>
                </p:oleObj>
              </mc:Choice>
              <mc:Fallback>
                <p:oleObj name="公式" r:id="rId5" imgW="2946240" imgH="761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276475"/>
                        <a:ext cx="571182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1619250" y="3789363"/>
          <a:ext cx="4926013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3" name="公式" r:id="rId7" imgW="2539800" imgH="850680" progId="Equation.3">
                  <p:embed/>
                </p:oleObj>
              </mc:Choice>
              <mc:Fallback>
                <p:oleObj name="公式" r:id="rId7" imgW="2539800" imgH="850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789363"/>
                        <a:ext cx="4926013" cy="167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0" name="Object 8"/>
          <p:cNvGraphicFramePr>
            <a:graphicFrameLocks noChangeAspect="1"/>
          </p:cNvGraphicFramePr>
          <p:nvPr/>
        </p:nvGraphicFramePr>
        <p:xfrm>
          <a:off x="1660525" y="5661025"/>
          <a:ext cx="61087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4" name="公式" r:id="rId9" imgW="2743200" imgH="482400" progId="Equation.3">
                  <p:embed/>
                </p:oleObj>
              </mc:Choice>
              <mc:Fallback>
                <p:oleObj name="公式" r:id="rId9" imgW="274320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5661025"/>
                        <a:ext cx="61087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Line 2"/>
          <p:cNvSpPr>
            <a:spLocks noChangeShapeType="1"/>
          </p:cNvSpPr>
          <p:nvPr/>
        </p:nvSpPr>
        <p:spPr bwMode="auto">
          <a:xfrm>
            <a:off x="457200" y="2362200"/>
            <a:ext cx="7191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457200" y="2362200"/>
            <a:ext cx="0" cy="5778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8610600" y="2362200"/>
            <a:ext cx="0" cy="5778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1176338" y="2362200"/>
            <a:ext cx="1033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457200" y="2940050"/>
            <a:ext cx="0" cy="10207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2209800" y="2362200"/>
            <a:ext cx="990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3200400" y="2362200"/>
            <a:ext cx="9128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4113213" y="2362200"/>
            <a:ext cx="914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5027613" y="2362200"/>
            <a:ext cx="990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8610600" y="2940050"/>
            <a:ext cx="0" cy="10207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>
            <a:off x="457200" y="3960813"/>
            <a:ext cx="0" cy="10937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>
            <a:off x="8610600" y="3960813"/>
            <a:ext cx="0" cy="10937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7599" name="Object 15"/>
          <p:cNvGraphicFramePr>
            <a:graphicFrameLocks noChangeAspect="1"/>
          </p:cNvGraphicFramePr>
          <p:nvPr/>
        </p:nvGraphicFramePr>
        <p:xfrm>
          <a:off x="1474788" y="692150"/>
          <a:ext cx="49688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2" name="公式" r:id="rId3" imgW="1676160" imgH="228600" progId="Equation.3">
                  <p:embed/>
                </p:oleObj>
              </mc:Choice>
              <mc:Fallback>
                <p:oleObj name="公式" r:id="rId3" imgW="167616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692150"/>
                        <a:ext cx="49688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02" name="Group 18"/>
          <p:cNvGrpSpPr>
            <a:grpSpLocks/>
          </p:cNvGrpSpPr>
          <p:nvPr/>
        </p:nvGrpSpPr>
        <p:grpSpPr bwMode="auto">
          <a:xfrm>
            <a:off x="930275" y="1341438"/>
            <a:ext cx="5873750" cy="579437"/>
            <a:chOff x="373" y="2202"/>
            <a:chExt cx="3700" cy="365"/>
          </a:xfrm>
        </p:grpSpPr>
        <p:sp>
          <p:nvSpPr>
            <p:cNvPr id="67603" name="Text Box 19"/>
            <p:cNvSpPr txBox="1">
              <a:spLocks noChangeArrowheads="1"/>
            </p:cNvSpPr>
            <p:nvPr/>
          </p:nvSpPr>
          <p:spPr bwMode="auto">
            <a:xfrm>
              <a:off x="373" y="2202"/>
              <a:ext cx="37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给定显著性水平    下，拒绝域为</a:t>
              </a:r>
            </a:p>
          </p:txBody>
        </p:sp>
        <p:graphicFrame>
          <p:nvGraphicFramePr>
            <p:cNvPr id="67604" name="Object 20"/>
            <p:cNvGraphicFramePr>
              <a:graphicFrameLocks noChangeAspect="1"/>
            </p:cNvGraphicFramePr>
            <p:nvPr/>
          </p:nvGraphicFramePr>
          <p:xfrm>
            <a:off x="2245" y="2296"/>
            <a:ext cx="28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13" name="公式" r:id="rId5" imgW="152280" imgH="139680" progId="Equation.3">
                    <p:embed/>
                  </p:oleObj>
                </mc:Choice>
                <mc:Fallback>
                  <p:oleObj name="公式" r:id="rId5" imgW="152280" imgH="1396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296"/>
                          <a:ext cx="285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605" name="Object 21"/>
          <p:cNvGraphicFramePr>
            <a:graphicFrameLocks noChangeAspect="1"/>
          </p:cNvGraphicFramePr>
          <p:nvPr/>
        </p:nvGraphicFramePr>
        <p:xfrm>
          <a:off x="1979613" y="1916113"/>
          <a:ext cx="39560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4" name="公式" r:id="rId7" imgW="1333440" imgH="228600" progId="Equation.3">
                  <p:embed/>
                </p:oleObj>
              </mc:Choice>
              <mc:Fallback>
                <p:oleObj name="公式" r:id="rId7" imgW="133344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916113"/>
                        <a:ext cx="3956050" cy="673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6" name="Object 22"/>
          <p:cNvGraphicFramePr>
            <a:graphicFrameLocks noChangeAspect="1"/>
          </p:cNvGraphicFramePr>
          <p:nvPr/>
        </p:nvGraphicFramePr>
        <p:xfrm>
          <a:off x="1404938" y="2709863"/>
          <a:ext cx="49688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5" name="公式" r:id="rId9" imgW="1676160" imgH="228600" progId="Equation.3">
                  <p:embed/>
                </p:oleObj>
              </mc:Choice>
              <mc:Fallback>
                <p:oleObj name="公式" r:id="rId9" imgW="167616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2709863"/>
                        <a:ext cx="49688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07" name="Group 23"/>
          <p:cNvGrpSpPr>
            <a:grpSpLocks/>
          </p:cNvGrpSpPr>
          <p:nvPr/>
        </p:nvGrpSpPr>
        <p:grpSpPr bwMode="auto">
          <a:xfrm>
            <a:off x="900113" y="3573463"/>
            <a:ext cx="5894387" cy="579437"/>
            <a:chOff x="373" y="2202"/>
            <a:chExt cx="3713" cy="365"/>
          </a:xfrm>
        </p:grpSpPr>
        <p:sp>
          <p:nvSpPr>
            <p:cNvPr id="67608" name="Text Box 24"/>
            <p:cNvSpPr txBox="1">
              <a:spLocks noChangeArrowheads="1"/>
            </p:cNvSpPr>
            <p:nvPr/>
          </p:nvSpPr>
          <p:spPr bwMode="auto">
            <a:xfrm>
              <a:off x="373" y="2202"/>
              <a:ext cx="37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给定显著性水平    下，拒绝域为</a:t>
              </a:r>
            </a:p>
          </p:txBody>
        </p:sp>
        <p:graphicFrame>
          <p:nvGraphicFramePr>
            <p:cNvPr id="67609" name="Object 25"/>
            <p:cNvGraphicFramePr>
              <a:graphicFrameLocks noChangeAspect="1"/>
            </p:cNvGraphicFramePr>
            <p:nvPr/>
          </p:nvGraphicFramePr>
          <p:xfrm>
            <a:off x="2245" y="2296"/>
            <a:ext cx="28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16" name="公式" r:id="rId11" imgW="152280" imgH="139680" progId="Equation.3">
                    <p:embed/>
                  </p:oleObj>
                </mc:Choice>
                <mc:Fallback>
                  <p:oleObj name="公式" r:id="rId11" imgW="152280" imgH="1396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296"/>
                          <a:ext cx="285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610" name="Object 26"/>
          <p:cNvGraphicFramePr>
            <a:graphicFrameLocks noChangeAspect="1"/>
          </p:cNvGraphicFramePr>
          <p:nvPr/>
        </p:nvGraphicFramePr>
        <p:xfrm>
          <a:off x="1979613" y="4437063"/>
          <a:ext cx="42560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7" name="公式" r:id="rId12" imgW="1434960" imgH="228600" progId="Equation.3">
                  <p:embed/>
                </p:oleObj>
              </mc:Choice>
              <mc:Fallback>
                <p:oleObj name="公式" r:id="rId12" imgW="143496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437063"/>
                        <a:ext cx="4256087" cy="673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971550" y="476250"/>
          <a:ext cx="53133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4" name="公式" r:id="rId3" imgW="2450880" imgH="215640" progId="Equation.3">
                  <p:embed/>
                </p:oleObj>
              </mc:Choice>
              <mc:Fallback>
                <p:oleObj name="公式" r:id="rId3" imgW="245088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6250"/>
                        <a:ext cx="531336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1908175" y="1052513"/>
          <a:ext cx="44323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5" name="公式" r:id="rId5" imgW="2044440" imgH="215640" progId="Equation.3">
                  <p:embed/>
                </p:oleObj>
              </mc:Choice>
              <mc:Fallback>
                <p:oleObj name="公式" r:id="rId5" imgW="20444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052513"/>
                        <a:ext cx="44323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971550" y="1628775"/>
          <a:ext cx="75707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6" name="公式" r:id="rId7" imgW="3492360" imgH="241200" progId="Equation.3">
                  <p:embed/>
                </p:oleObj>
              </mc:Choice>
              <mc:Fallback>
                <p:oleObj name="公式" r:id="rId7" imgW="349236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75707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7"/>
          <p:cNvGraphicFramePr>
            <a:graphicFrameLocks noChangeAspect="1"/>
          </p:cNvGraphicFramePr>
          <p:nvPr/>
        </p:nvGraphicFramePr>
        <p:xfrm>
          <a:off x="971550" y="2205038"/>
          <a:ext cx="41021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7" name="公式" r:id="rId9" imgW="1892160" imgH="203040" progId="Equation.3">
                  <p:embed/>
                </p:oleObj>
              </mc:Choice>
              <mc:Fallback>
                <p:oleObj name="公式" r:id="rId9" imgW="189216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05038"/>
                        <a:ext cx="410210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4" name="Object 8"/>
          <p:cNvGraphicFramePr>
            <a:graphicFrameLocks noChangeAspect="1"/>
          </p:cNvGraphicFramePr>
          <p:nvPr/>
        </p:nvGraphicFramePr>
        <p:xfrm>
          <a:off x="1692275" y="2781300"/>
          <a:ext cx="34686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8" name="公式" r:id="rId11" imgW="1600200" imgH="241200" progId="Equation.3">
                  <p:embed/>
                </p:oleObj>
              </mc:Choice>
              <mc:Fallback>
                <p:oleObj name="公式" r:id="rId11" imgW="160020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781300"/>
                        <a:ext cx="34686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5" name="Object 9"/>
          <p:cNvGraphicFramePr>
            <a:graphicFrameLocks noChangeAspect="1"/>
          </p:cNvGraphicFramePr>
          <p:nvPr/>
        </p:nvGraphicFramePr>
        <p:xfrm>
          <a:off x="5219700" y="2565400"/>
          <a:ext cx="24844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9" name="公式" r:id="rId13" imgW="1168200" imgH="457200" progId="Equation.3">
                  <p:embed/>
                </p:oleObj>
              </mc:Choice>
              <mc:Fallback>
                <p:oleObj name="公式" r:id="rId13" imgW="11682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565400"/>
                        <a:ext cx="24844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6" name="Object 10"/>
          <p:cNvGraphicFramePr>
            <a:graphicFrameLocks noChangeAspect="1"/>
          </p:cNvGraphicFramePr>
          <p:nvPr/>
        </p:nvGraphicFramePr>
        <p:xfrm>
          <a:off x="1116013" y="3357563"/>
          <a:ext cx="3665537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0" name="公式" r:id="rId15" imgW="1752480" imgH="457200" progId="Equation.3">
                  <p:embed/>
                </p:oleObj>
              </mc:Choice>
              <mc:Fallback>
                <p:oleObj name="公式" r:id="rId15" imgW="175248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357563"/>
                        <a:ext cx="3665537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7" name="Object 11"/>
          <p:cNvGraphicFramePr>
            <a:graphicFrameLocks noChangeAspect="1"/>
          </p:cNvGraphicFramePr>
          <p:nvPr/>
        </p:nvGraphicFramePr>
        <p:xfrm>
          <a:off x="4787900" y="3357563"/>
          <a:ext cx="24479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1" name="公式" r:id="rId17" imgW="1269720" imgH="507960" progId="Equation.3">
                  <p:embed/>
                </p:oleObj>
              </mc:Choice>
              <mc:Fallback>
                <p:oleObj name="公式" r:id="rId17" imgW="1269720" imgH="507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357563"/>
                        <a:ext cx="244792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8" name="Object 12"/>
          <p:cNvGraphicFramePr>
            <a:graphicFrameLocks noChangeAspect="1"/>
          </p:cNvGraphicFramePr>
          <p:nvPr/>
        </p:nvGraphicFramePr>
        <p:xfrm>
          <a:off x="7308850" y="3573463"/>
          <a:ext cx="15160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2" name="公式" r:id="rId19" imgW="583920" imgH="215640" progId="Equation.3">
                  <p:embed/>
                </p:oleObj>
              </mc:Choice>
              <mc:Fallback>
                <p:oleObj name="公式" r:id="rId19" imgW="58392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3573463"/>
                        <a:ext cx="15160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9" name="Object 13"/>
          <p:cNvGraphicFramePr>
            <a:graphicFrameLocks noChangeAspect="1"/>
          </p:cNvGraphicFramePr>
          <p:nvPr/>
        </p:nvGraphicFramePr>
        <p:xfrm>
          <a:off x="1692275" y="4437063"/>
          <a:ext cx="50911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3" name="公式" r:id="rId21" imgW="2349360" imgH="330120" progId="Equation.3">
                  <p:embed/>
                </p:oleObj>
              </mc:Choice>
              <mc:Fallback>
                <p:oleObj name="公式" r:id="rId21" imgW="2349360" imgH="3301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437063"/>
                        <a:ext cx="50911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0" name="Object 14"/>
          <p:cNvGraphicFramePr>
            <a:graphicFrameLocks noChangeAspect="1"/>
          </p:cNvGraphicFramePr>
          <p:nvPr/>
        </p:nvGraphicFramePr>
        <p:xfrm>
          <a:off x="1331913" y="4941888"/>
          <a:ext cx="24479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4" name="公式" r:id="rId23" imgW="1269720" imgH="507960" progId="Equation.3">
                  <p:embed/>
                </p:oleObj>
              </mc:Choice>
              <mc:Fallback>
                <p:oleObj name="公式" r:id="rId23" imgW="1269720" imgH="5079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941888"/>
                        <a:ext cx="244792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1" name="Object 15"/>
          <p:cNvGraphicFramePr>
            <a:graphicFrameLocks noChangeAspect="1"/>
          </p:cNvGraphicFramePr>
          <p:nvPr/>
        </p:nvGraphicFramePr>
        <p:xfrm>
          <a:off x="3924300" y="5229225"/>
          <a:ext cx="12239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5" name="公式" r:id="rId25" imgW="634680" imgH="215640" progId="Equation.3">
                  <p:embed/>
                </p:oleObj>
              </mc:Choice>
              <mc:Fallback>
                <p:oleObj name="公式" r:id="rId25" imgW="634680" imgH="215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229225"/>
                        <a:ext cx="122396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2" name="Object 16"/>
          <p:cNvGraphicFramePr>
            <a:graphicFrameLocks noChangeAspect="1"/>
          </p:cNvGraphicFramePr>
          <p:nvPr/>
        </p:nvGraphicFramePr>
        <p:xfrm>
          <a:off x="5435600" y="5157788"/>
          <a:ext cx="21431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6" name="公式" r:id="rId27" imgW="825480" imgH="228600" progId="Equation.3">
                  <p:embed/>
                </p:oleObj>
              </mc:Choice>
              <mc:Fallback>
                <p:oleObj name="公式" r:id="rId27" imgW="82548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157788"/>
                        <a:ext cx="21431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3" name="Object 17"/>
          <p:cNvGraphicFramePr>
            <a:graphicFrameLocks noChangeAspect="1"/>
          </p:cNvGraphicFramePr>
          <p:nvPr/>
        </p:nvGraphicFramePr>
        <p:xfrm>
          <a:off x="1619250" y="6165850"/>
          <a:ext cx="54737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7" name="公式" r:id="rId29" imgW="2247840" imgH="228600" progId="Equation.3">
                  <p:embed/>
                </p:oleObj>
              </mc:Choice>
              <mc:Fallback>
                <p:oleObj name="公式" r:id="rId29" imgW="224784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6165850"/>
                        <a:ext cx="5473700" cy="5032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B112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1908175" y="692150"/>
          <a:ext cx="64801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0" name="公式" r:id="rId3" imgW="2286000" imgH="228600" progId="Equation.3">
                  <p:embed/>
                </p:oleObj>
              </mc:Choice>
              <mc:Fallback>
                <p:oleObj name="公式" r:id="rId3" imgW="2286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692150"/>
                        <a:ext cx="64801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879475" y="622300"/>
            <a:ext cx="795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B1122"/>
                </a:solidFill>
              </a:rPr>
              <a:t>例</a:t>
            </a:r>
            <a:r>
              <a:rPr lang="en-US" altLang="zh-CN">
                <a:solidFill>
                  <a:srgbClr val="FB1122"/>
                </a:solidFill>
              </a:rPr>
              <a:t>4</a:t>
            </a:r>
          </a:p>
        </p:txBody>
      </p:sp>
      <p:graphicFrame>
        <p:nvGraphicFramePr>
          <p:cNvPr id="129030" name="Object 6"/>
          <p:cNvGraphicFramePr>
            <a:graphicFrameLocks noChangeAspect="1"/>
          </p:cNvGraphicFramePr>
          <p:nvPr/>
        </p:nvGraphicFramePr>
        <p:xfrm>
          <a:off x="1979613" y="1196975"/>
          <a:ext cx="52578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1" name="公式" r:id="rId5" imgW="2514600" imgH="482400" progId="Equation.3">
                  <p:embed/>
                </p:oleObj>
              </mc:Choice>
              <mc:Fallback>
                <p:oleObj name="公式" r:id="rId5" imgW="251460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196975"/>
                        <a:ext cx="52578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1" name="Object 7"/>
          <p:cNvGraphicFramePr>
            <a:graphicFrameLocks noChangeAspect="1"/>
          </p:cNvGraphicFramePr>
          <p:nvPr/>
        </p:nvGraphicFramePr>
        <p:xfrm>
          <a:off x="1979613" y="2276475"/>
          <a:ext cx="36210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2" name="公式" r:id="rId7" imgW="1625400" imgH="215640" progId="Equation.3">
                  <p:embed/>
                </p:oleObj>
              </mc:Choice>
              <mc:Fallback>
                <p:oleObj name="公式" r:id="rId7" imgW="162540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276475"/>
                        <a:ext cx="36210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755650" y="2852738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B1122"/>
                </a:solidFill>
              </a:rPr>
              <a:t>解：</a:t>
            </a:r>
          </a:p>
        </p:txBody>
      </p:sp>
      <p:graphicFrame>
        <p:nvGraphicFramePr>
          <p:cNvPr id="129034" name="Object 10"/>
          <p:cNvGraphicFramePr>
            <a:graphicFrameLocks noChangeAspect="1"/>
          </p:cNvGraphicFramePr>
          <p:nvPr/>
        </p:nvGraphicFramePr>
        <p:xfrm>
          <a:off x="1979613" y="2997200"/>
          <a:ext cx="627538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3" name="公式" r:id="rId9" imgW="3073320" imgH="330120" progId="Equation.3">
                  <p:embed/>
                </p:oleObj>
              </mc:Choice>
              <mc:Fallback>
                <p:oleObj name="公式" r:id="rId9" imgW="3073320" imgH="3301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997200"/>
                        <a:ext cx="6275387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6" name="Object 12"/>
          <p:cNvGraphicFramePr>
            <a:graphicFrameLocks noChangeAspect="1"/>
          </p:cNvGraphicFramePr>
          <p:nvPr/>
        </p:nvGraphicFramePr>
        <p:xfrm>
          <a:off x="2627313" y="3716338"/>
          <a:ext cx="4538662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4" name="公式" r:id="rId11" imgW="2222280" imgH="482400" progId="Equation.3">
                  <p:embed/>
                </p:oleObj>
              </mc:Choice>
              <mc:Fallback>
                <p:oleObj name="公式" r:id="rId11" imgW="222228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716338"/>
                        <a:ext cx="4538662" cy="9477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9" name="Object 15"/>
          <p:cNvGraphicFramePr>
            <a:graphicFrameLocks noChangeAspect="1"/>
          </p:cNvGraphicFramePr>
          <p:nvPr/>
        </p:nvGraphicFramePr>
        <p:xfrm>
          <a:off x="2051050" y="4724400"/>
          <a:ext cx="583565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5" name="公式" r:id="rId13" imgW="2857320" imgH="507960" progId="Equation.3">
                  <p:embed/>
                </p:oleObj>
              </mc:Choice>
              <mc:Fallback>
                <p:oleObj name="公式" r:id="rId13" imgW="2857320" imgH="5079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724400"/>
                        <a:ext cx="583565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/>
      <p:bldP spid="1290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960438" y="2252663"/>
          <a:ext cx="75469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1" name="公式" r:id="rId3" imgW="3695400" imgH="482400" progId="Equation.3">
                  <p:embed/>
                </p:oleObj>
              </mc:Choice>
              <mc:Fallback>
                <p:oleObj name="公式" r:id="rId3" imgW="36954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2252663"/>
                        <a:ext cx="75469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1012825" y="3213100"/>
          <a:ext cx="5992813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2" name="公式" r:id="rId5" imgW="2933640" imgH="736560" progId="Equation.3">
                  <p:embed/>
                </p:oleObj>
              </mc:Choice>
              <mc:Fallback>
                <p:oleObj name="公式" r:id="rId5" imgW="2933640" imgH="736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3213100"/>
                        <a:ext cx="5992813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7308850" y="4076700"/>
          <a:ext cx="11414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3" name="公式" r:id="rId7" imgW="558720" imgH="241200" progId="Equation.3">
                  <p:embed/>
                </p:oleObj>
              </mc:Choice>
              <mc:Fallback>
                <p:oleObj name="公式" r:id="rId7" imgW="55872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4076700"/>
                        <a:ext cx="1141413" cy="4746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7"/>
          <p:cNvGraphicFramePr>
            <a:graphicFrameLocks noChangeAspect="1"/>
          </p:cNvGraphicFramePr>
          <p:nvPr/>
        </p:nvGraphicFramePr>
        <p:xfrm>
          <a:off x="1116013" y="4652963"/>
          <a:ext cx="53435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4" name="公式" r:id="rId9" imgW="2616120" imgH="457200" progId="Equation.3">
                  <p:embed/>
                </p:oleObj>
              </mc:Choice>
              <mc:Fallback>
                <p:oleObj name="公式" r:id="rId9" imgW="261612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652963"/>
                        <a:ext cx="53435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6" name="Object 8"/>
          <p:cNvGraphicFramePr>
            <a:graphicFrameLocks noChangeAspect="1"/>
          </p:cNvGraphicFramePr>
          <p:nvPr/>
        </p:nvGraphicFramePr>
        <p:xfrm>
          <a:off x="7092950" y="4868863"/>
          <a:ext cx="16335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5" name="公式" r:id="rId11" imgW="799920" imgH="241200" progId="Equation.3">
                  <p:embed/>
                </p:oleObj>
              </mc:Choice>
              <mc:Fallback>
                <p:oleObj name="公式" r:id="rId11" imgW="79992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4868863"/>
                        <a:ext cx="1633538" cy="4746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7" name="Object 9"/>
          <p:cNvGraphicFramePr>
            <a:graphicFrameLocks noChangeAspect="1"/>
          </p:cNvGraphicFramePr>
          <p:nvPr/>
        </p:nvGraphicFramePr>
        <p:xfrm>
          <a:off x="827088" y="5589588"/>
          <a:ext cx="6265862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6" name="公式" r:id="rId13" imgW="3251160" imgH="507960" progId="Equation.3">
                  <p:embed/>
                </p:oleObj>
              </mc:Choice>
              <mc:Fallback>
                <p:oleObj name="公式" r:id="rId13" imgW="3251160" imgH="507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589588"/>
                        <a:ext cx="6265862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8" name="Object 10"/>
          <p:cNvGraphicFramePr>
            <a:graphicFrameLocks noChangeAspect="1"/>
          </p:cNvGraphicFramePr>
          <p:nvPr/>
        </p:nvGraphicFramePr>
        <p:xfrm>
          <a:off x="7164388" y="5589588"/>
          <a:ext cx="155575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7" name="公式" r:id="rId15" imgW="761760" imgH="507960" progId="Equation.3">
                  <p:embed/>
                </p:oleObj>
              </mc:Choice>
              <mc:Fallback>
                <p:oleObj name="公式" r:id="rId15" imgW="761760" imgH="507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5589588"/>
                        <a:ext cx="1555750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9" name="Object 11"/>
          <p:cNvGraphicFramePr>
            <a:graphicFrameLocks noChangeAspect="1"/>
          </p:cNvGraphicFramePr>
          <p:nvPr/>
        </p:nvGraphicFramePr>
        <p:xfrm>
          <a:off x="1042988" y="476250"/>
          <a:ext cx="596582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8" name="公式" r:id="rId17" imgW="2920680" imgH="444240" progId="Equation.3">
                  <p:embed/>
                </p:oleObj>
              </mc:Choice>
              <mc:Fallback>
                <p:oleObj name="公式" r:id="rId17" imgW="292068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6250"/>
                        <a:ext cx="5965825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0" name="Object 12"/>
          <p:cNvGraphicFramePr>
            <a:graphicFrameLocks noChangeAspect="1"/>
          </p:cNvGraphicFramePr>
          <p:nvPr/>
        </p:nvGraphicFramePr>
        <p:xfrm>
          <a:off x="971550" y="1341438"/>
          <a:ext cx="68214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9" name="公式" r:id="rId19" imgW="3340080" imgH="457200" progId="Equation.3">
                  <p:embed/>
                </p:oleObj>
              </mc:Choice>
              <mc:Fallback>
                <p:oleObj name="公式" r:id="rId19" imgW="334008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41438"/>
                        <a:ext cx="6821488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6" name="Object 4"/>
          <p:cNvGraphicFramePr>
            <a:graphicFrameLocks noChangeAspect="1"/>
          </p:cNvGraphicFramePr>
          <p:nvPr/>
        </p:nvGraphicFramePr>
        <p:xfrm>
          <a:off x="900113" y="620713"/>
          <a:ext cx="5062537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4" name="公式" r:id="rId3" imgW="2031840" imgH="647640" progId="Equation.3">
                  <p:embed/>
                </p:oleObj>
              </mc:Choice>
              <mc:Fallback>
                <p:oleObj name="公式" r:id="rId3" imgW="2031840" imgH="647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20713"/>
                        <a:ext cx="5062537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Object 5"/>
          <p:cNvGraphicFramePr>
            <a:graphicFrameLocks noChangeAspect="1"/>
          </p:cNvGraphicFramePr>
          <p:nvPr/>
        </p:nvGraphicFramePr>
        <p:xfrm>
          <a:off x="6218238" y="620713"/>
          <a:ext cx="207486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5" name="公式" r:id="rId5" imgW="1015920" imgH="558720" progId="Equation.3">
                  <p:embed/>
                </p:oleObj>
              </mc:Choice>
              <mc:Fallback>
                <p:oleObj name="公式" r:id="rId5" imgW="1015920" imgH="558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620713"/>
                        <a:ext cx="2074862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" name="Object 6"/>
          <p:cNvGraphicFramePr>
            <a:graphicFrameLocks noChangeAspect="1"/>
          </p:cNvGraphicFramePr>
          <p:nvPr/>
        </p:nvGraphicFramePr>
        <p:xfrm>
          <a:off x="1331913" y="1916113"/>
          <a:ext cx="3449637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6" name="公式" r:id="rId7" imgW="1688760" imgH="444240" progId="Equation.3">
                  <p:embed/>
                </p:oleObj>
              </mc:Choice>
              <mc:Fallback>
                <p:oleObj name="公式" r:id="rId7" imgW="168876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16113"/>
                        <a:ext cx="3449637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9" name="Object 7"/>
          <p:cNvGraphicFramePr>
            <a:graphicFrameLocks noChangeAspect="1"/>
          </p:cNvGraphicFramePr>
          <p:nvPr/>
        </p:nvGraphicFramePr>
        <p:xfrm>
          <a:off x="5076825" y="2133600"/>
          <a:ext cx="24368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7" name="公式" r:id="rId9" imgW="1193760" imgH="241200" progId="Equation.3">
                  <p:embed/>
                </p:oleObj>
              </mc:Choice>
              <mc:Fallback>
                <p:oleObj name="公式" r:id="rId9" imgW="119376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133600"/>
                        <a:ext cx="243681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0" name="Object 8"/>
          <p:cNvGraphicFramePr>
            <a:graphicFrameLocks noChangeAspect="1"/>
          </p:cNvGraphicFramePr>
          <p:nvPr/>
        </p:nvGraphicFramePr>
        <p:xfrm>
          <a:off x="1835150" y="2781300"/>
          <a:ext cx="510857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8" name="公式" r:id="rId11" imgW="2501640" imgH="711000" progId="Equation.3">
                  <p:embed/>
                </p:oleObj>
              </mc:Choice>
              <mc:Fallback>
                <p:oleObj name="公式" r:id="rId11" imgW="2501640" imgH="711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781300"/>
                        <a:ext cx="5108575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1" name="Object 9"/>
          <p:cNvGraphicFramePr>
            <a:graphicFrameLocks noChangeAspect="1"/>
          </p:cNvGraphicFramePr>
          <p:nvPr/>
        </p:nvGraphicFramePr>
        <p:xfrm>
          <a:off x="755650" y="4149725"/>
          <a:ext cx="76200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9" name="公式" r:id="rId13" imgW="3733560" imgH="444240" progId="Equation.3">
                  <p:embed/>
                </p:oleObj>
              </mc:Choice>
              <mc:Fallback>
                <p:oleObj name="公式" r:id="rId13" imgW="373356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149725"/>
                        <a:ext cx="76200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2" name="Object 10"/>
          <p:cNvGraphicFramePr>
            <a:graphicFrameLocks noChangeAspect="1"/>
          </p:cNvGraphicFramePr>
          <p:nvPr/>
        </p:nvGraphicFramePr>
        <p:xfrm>
          <a:off x="755650" y="4941888"/>
          <a:ext cx="640397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0" name="公式" r:id="rId15" imgW="3136680" imgH="444240" progId="Equation.3">
                  <p:embed/>
                </p:oleObj>
              </mc:Choice>
              <mc:Fallback>
                <p:oleObj name="公式" r:id="rId15" imgW="313668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941888"/>
                        <a:ext cx="6403975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3" name="Object 11"/>
          <p:cNvGraphicFramePr>
            <a:graphicFrameLocks noChangeAspect="1"/>
          </p:cNvGraphicFramePr>
          <p:nvPr/>
        </p:nvGraphicFramePr>
        <p:xfrm>
          <a:off x="755650" y="5876925"/>
          <a:ext cx="77263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1" name="公式" r:id="rId17" imgW="3784320" imgH="215640" progId="Equation.3">
                  <p:embed/>
                </p:oleObj>
              </mc:Choice>
              <mc:Fallback>
                <p:oleObj name="公式" r:id="rId17" imgW="378432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876925"/>
                        <a:ext cx="77263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8" name="Object 2"/>
          <p:cNvGraphicFramePr>
            <a:graphicFrameLocks noChangeAspect="1"/>
          </p:cNvGraphicFramePr>
          <p:nvPr/>
        </p:nvGraphicFramePr>
        <p:xfrm>
          <a:off x="1979613" y="620713"/>
          <a:ext cx="60483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1" name="公式" r:id="rId3" imgW="2628720" imgH="228600" progId="Equation.3">
                  <p:embed/>
                </p:oleObj>
              </mc:Choice>
              <mc:Fallback>
                <p:oleObj name="公式" r:id="rId3" imgW="262872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620713"/>
                        <a:ext cx="604837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900113" y="549275"/>
            <a:ext cx="7953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B1122"/>
                </a:solidFill>
              </a:rPr>
              <a:t>例</a:t>
            </a:r>
            <a:r>
              <a:rPr lang="en-US" altLang="zh-CN">
                <a:solidFill>
                  <a:srgbClr val="FB1122"/>
                </a:solidFill>
              </a:rPr>
              <a:t>5</a:t>
            </a: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1979613" y="1196975"/>
          <a:ext cx="53117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2" name="公式" r:id="rId5" imgW="2539800" imgH="228600" progId="Equation.3">
                  <p:embed/>
                </p:oleObj>
              </mc:Choice>
              <mc:Fallback>
                <p:oleObj name="公式" r:id="rId5" imgW="25398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196975"/>
                        <a:ext cx="53117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1979613" y="2205038"/>
          <a:ext cx="36210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3" name="公式" r:id="rId7" imgW="1625400" imgH="215640" progId="Equation.3">
                  <p:embed/>
                </p:oleObj>
              </mc:Choice>
              <mc:Fallback>
                <p:oleObj name="公式" r:id="rId7" imgW="1625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205038"/>
                        <a:ext cx="36210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755650" y="2852738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B1122"/>
                </a:solidFill>
              </a:rPr>
              <a:t>解：</a:t>
            </a:r>
          </a:p>
        </p:txBody>
      </p:sp>
      <p:graphicFrame>
        <p:nvGraphicFramePr>
          <p:cNvPr id="132104" name="Object 8"/>
          <p:cNvGraphicFramePr>
            <a:graphicFrameLocks noChangeAspect="1"/>
          </p:cNvGraphicFramePr>
          <p:nvPr/>
        </p:nvGraphicFramePr>
        <p:xfrm>
          <a:off x="1979613" y="3429000"/>
          <a:ext cx="53149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4" name="公式" r:id="rId9" imgW="2603160" imgH="431640" progId="Equation.3">
                  <p:embed/>
                </p:oleObj>
              </mc:Choice>
              <mc:Fallback>
                <p:oleObj name="公式" r:id="rId9" imgW="260316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429000"/>
                        <a:ext cx="5314950" cy="8477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5" name="Object 9"/>
          <p:cNvGraphicFramePr>
            <a:graphicFrameLocks noChangeAspect="1"/>
          </p:cNvGraphicFramePr>
          <p:nvPr/>
        </p:nvGraphicFramePr>
        <p:xfrm>
          <a:off x="1979613" y="2636838"/>
          <a:ext cx="355282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5" name="公式" r:id="rId11" imgW="1739880" imgH="431640" progId="Equation.3">
                  <p:embed/>
                </p:oleObj>
              </mc:Choice>
              <mc:Fallback>
                <p:oleObj name="公式" r:id="rId11" imgW="173988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636838"/>
                        <a:ext cx="355282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6" name="Object 10"/>
          <p:cNvGraphicFramePr>
            <a:graphicFrameLocks noChangeAspect="1"/>
          </p:cNvGraphicFramePr>
          <p:nvPr/>
        </p:nvGraphicFramePr>
        <p:xfrm>
          <a:off x="2051050" y="1700213"/>
          <a:ext cx="44878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6" name="公式" r:id="rId13" imgW="2145960" imgH="228600" progId="Equation.3">
                  <p:embed/>
                </p:oleObj>
              </mc:Choice>
              <mc:Fallback>
                <p:oleObj name="公式" r:id="rId13" imgW="214596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700213"/>
                        <a:ext cx="44878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7" name="Object 11"/>
          <p:cNvGraphicFramePr>
            <a:graphicFrameLocks noChangeAspect="1"/>
          </p:cNvGraphicFramePr>
          <p:nvPr/>
        </p:nvGraphicFramePr>
        <p:xfrm>
          <a:off x="2124075" y="5300663"/>
          <a:ext cx="352901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7" name="公式" r:id="rId15" imgW="1866600" imgH="558720" progId="Equation.3">
                  <p:embed/>
                </p:oleObj>
              </mc:Choice>
              <mc:Fallback>
                <p:oleObj name="公式" r:id="rId15" imgW="1866600" imgH="5587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300663"/>
                        <a:ext cx="3529013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9" name="Object 13"/>
          <p:cNvGraphicFramePr>
            <a:graphicFrameLocks noChangeAspect="1"/>
          </p:cNvGraphicFramePr>
          <p:nvPr/>
        </p:nvGraphicFramePr>
        <p:xfrm>
          <a:off x="2116138" y="4292600"/>
          <a:ext cx="5059362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8" name="公式" r:id="rId17" imgW="2476440" imgH="431640" progId="Equation.3">
                  <p:embed/>
                </p:oleObj>
              </mc:Choice>
              <mc:Fallback>
                <p:oleObj name="公式" r:id="rId17" imgW="247644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4292600"/>
                        <a:ext cx="5059362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0" name="Object 14"/>
          <p:cNvGraphicFramePr>
            <a:graphicFrameLocks noChangeAspect="1"/>
          </p:cNvGraphicFramePr>
          <p:nvPr/>
        </p:nvGraphicFramePr>
        <p:xfrm>
          <a:off x="5724525" y="5373688"/>
          <a:ext cx="1893888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9" name="公式" r:id="rId19" imgW="927000" imgH="520560" progId="Equation.3">
                  <p:embed/>
                </p:oleObj>
              </mc:Choice>
              <mc:Fallback>
                <p:oleObj name="公式" r:id="rId19" imgW="927000" imgH="520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373688"/>
                        <a:ext cx="1893888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/>
      <p:bldP spid="13210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8" name="Object 4"/>
          <p:cNvGraphicFramePr>
            <a:graphicFrameLocks noChangeAspect="1"/>
          </p:cNvGraphicFramePr>
          <p:nvPr/>
        </p:nvGraphicFramePr>
        <p:xfrm>
          <a:off x="5003800" y="620713"/>
          <a:ext cx="17780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5" name="公式" r:id="rId3" imgW="939600" imgH="444240" progId="Equation.3">
                  <p:embed/>
                </p:oleObj>
              </mc:Choice>
              <mc:Fallback>
                <p:oleObj name="公式" r:id="rId3" imgW="9396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620713"/>
                        <a:ext cx="17780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1476375" y="476250"/>
          <a:ext cx="344963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6" name="公式" r:id="rId5" imgW="1688760" imgH="571320" progId="Equation.3">
                  <p:embed/>
                </p:oleObj>
              </mc:Choice>
              <mc:Fallback>
                <p:oleObj name="公式" r:id="rId5" imgW="1688760" imgH="571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6250"/>
                        <a:ext cx="3449638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1403350" y="1628775"/>
          <a:ext cx="56165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7" name="公式" r:id="rId7" imgW="2476440" imgH="482400" progId="Equation.3">
                  <p:embed/>
                </p:oleObj>
              </mc:Choice>
              <mc:Fallback>
                <p:oleObj name="公式" r:id="rId7" imgW="247644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628775"/>
                        <a:ext cx="561657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1" name="Object 7"/>
          <p:cNvGraphicFramePr>
            <a:graphicFrameLocks noChangeAspect="1"/>
          </p:cNvGraphicFramePr>
          <p:nvPr/>
        </p:nvGraphicFramePr>
        <p:xfrm>
          <a:off x="1547813" y="2636838"/>
          <a:ext cx="47244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8" name="公式" r:id="rId9" imgW="2082600" imgH="457200" progId="Equation.3">
                  <p:embed/>
                </p:oleObj>
              </mc:Choice>
              <mc:Fallback>
                <p:oleObj name="公式" r:id="rId9" imgW="20826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636838"/>
                        <a:ext cx="47244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2" name="Object 8"/>
          <p:cNvGraphicFramePr>
            <a:graphicFrameLocks noChangeAspect="1"/>
          </p:cNvGraphicFramePr>
          <p:nvPr/>
        </p:nvGraphicFramePr>
        <p:xfrm>
          <a:off x="1547813" y="3500438"/>
          <a:ext cx="602138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9" name="公式" r:id="rId11" imgW="2654280" imgH="457200" progId="Equation.3">
                  <p:embed/>
                </p:oleObj>
              </mc:Choice>
              <mc:Fallback>
                <p:oleObj name="公式" r:id="rId11" imgW="265428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500438"/>
                        <a:ext cx="6021387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3" name="Object 9"/>
          <p:cNvGraphicFramePr>
            <a:graphicFrameLocks noChangeAspect="1"/>
          </p:cNvGraphicFramePr>
          <p:nvPr/>
        </p:nvGraphicFramePr>
        <p:xfrm>
          <a:off x="1116013" y="4437063"/>
          <a:ext cx="755967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0" name="公式" r:id="rId13" imgW="4051080" imgH="482400" progId="Equation.3">
                  <p:embed/>
                </p:oleObj>
              </mc:Choice>
              <mc:Fallback>
                <p:oleObj name="公式" r:id="rId13" imgW="405108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437063"/>
                        <a:ext cx="7559675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4" name="Object 10"/>
          <p:cNvGraphicFramePr>
            <a:graphicFrameLocks noChangeAspect="1"/>
          </p:cNvGraphicFramePr>
          <p:nvPr/>
        </p:nvGraphicFramePr>
        <p:xfrm>
          <a:off x="1476375" y="5516563"/>
          <a:ext cx="41767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1" name="公式" r:id="rId15" imgW="2006280" imgH="228600" progId="Equation.3">
                  <p:embed/>
                </p:oleObj>
              </mc:Choice>
              <mc:Fallback>
                <p:oleObj name="公式" r:id="rId15" imgW="20062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516563"/>
                        <a:ext cx="417671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2555875" y="1773238"/>
            <a:ext cx="255905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1B03AD"/>
                </a:solidFill>
              </a:rPr>
              <a:t>作业：</a:t>
            </a:r>
          </a:p>
          <a:p>
            <a:endParaRPr lang="zh-CN" altLang="en-US">
              <a:solidFill>
                <a:srgbClr val="1B03AD"/>
              </a:solidFill>
            </a:endParaRPr>
          </a:p>
          <a:p>
            <a:r>
              <a:rPr lang="zh-CN" altLang="en-US">
                <a:solidFill>
                  <a:srgbClr val="1B03AD"/>
                </a:solidFill>
              </a:rPr>
              <a:t>习题三    </a:t>
            </a:r>
            <a:r>
              <a:rPr lang="en-US" altLang="zh-CN">
                <a:solidFill>
                  <a:srgbClr val="1B03AD"/>
                </a:solidFill>
              </a:rPr>
              <a:t>5-34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Line 2"/>
          <p:cNvSpPr>
            <a:spLocks noChangeShapeType="1"/>
          </p:cNvSpPr>
          <p:nvPr/>
        </p:nvSpPr>
        <p:spPr bwMode="auto">
          <a:xfrm>
            <a:off x="457200" y="2362200"/>
            <a:ext cx="7191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457200" y="2362200"/>
            <a:ext cx="0" cy="5778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610600" y="2362200"/>
            <a:ext cx="0" cy="5778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1176338" y="2362200"/>
            <a:ext cx="1033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457200" y="2940050"/>
            <a:ext cx="0" cy="10207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2209800" y="2362200"/>
            <a:ext cx="990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3200400" y="2362200"/>
            <a:ext cx="9128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4113213" y="2362200"/>
            <a:ext cx="914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5027613" y="2362200"/>
            <a:ext cx="990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8610600" y="2940050"/>
            <a:ext cx="0" cy="10207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457200" y="3960813"/>
            <a:ext cx="0" cy="10937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>
            <a:off x="8610600" y="3960813"/>
            <a:ext cx="0" cy="10937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611188" y="476250"/>
            <a:ext cx="4083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5116F6"/>
                </a:solidFill>
              </a:rPr>
              <a:t>3</a:t>
            </a:r>
            <a:r>
              <a:rPr lang="zh-CN" altLang="en-US" sz="3600">
                <a:solidFill>
                  <a:srgbClr val="5116F6"/>
                </a:solidFill>
              </a:rPr>
              <a:t>、总体方差的检验</a:t>
            </a:r>
          </a:p>
        </p:txBody>
      </p:sp>
      <p:graphicFrame>
        <p:nvGraphicFramePr>
          <p:cNvPr id="68633" name="Object 25"/>
          <p:cNvGraphicFramePr>
            <a:graphicFrameLocks noChangeAspect="1"/>
          </p:cNvGraphicFramePr>
          <p:nvPr/>
        </p:nvGraphicFramePr>
        <p:xfrm>
          <a:off x="1630363" y="2420938"/>
          <a:ext cx="55340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3" name="公式" r:id="rId3" imgW="1866600" imgH="241200" progId="Equation.3">
                  <p:embed/>
                </p:oleObj>
              </mc:Choice>
              <mc:Fallback>
                <p:oleObj name="公式" r:id="rId3" imgW="1866600" imgH="241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2420938"/>
                        <a:ext cx="55340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4" name="Rectangle 26"/>
          <p:cNvSpPr>
            <a:spLocks noChangeArrowheads="1"/>
          </p:cNvSpPr>
          <p:nvPr/>
        </p:nvSpPr>
        <p:spPr bwMode="auto">
          <a:xfrm>
            <a:off x="485775" y="1804988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的简单样本，</a:t>
            </a:r>
          </a:p>
        </p:txBody>
      </p:sp>
      <p:grpSp>
        <p:nvGrpSpPr>
          <p:cNvPr id="68635" name="Group 27"/>
          <p:cNvGrpSpPr>
            <a:grpSpLocks/>
          </p:cNvGrpSpPr>
          <p:nvPr/>
        </p:nvGrpSpPr>
        <p:grpSpPr bwMode="auto">
          <a:xfrm>
            <a:off x="846138" y="1195388"/>
            <a:ext cx="7380287" cy="579437"/>
            <a:chOff x="533" y="1389"/>
            <a:chExt cx="4649" cy="365"/>
          </a:xfrm>
        </p:grpSpPr>
        <p:sp>
          <p:nvSpPr>
            <p:cNvPr id="68636" name="Rectangle 28"/>
            <p:cNvSpPr>
              <a:spLocks noChangeArrowheads="1"/>
            </p:cNvSpPr>
            <p:nvPr/>
          </p:nvSpPr>
          <p:spPr bwMode="auto">
            <a:xfrm>
              <a:off x="533" y="1389"/>
              <a:ext cx="36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设                       是来自正态总体</a:t>
              </a:r>
            </a:p>
          </p:txBody>
        </p:sp>
        <p:graphicFrame>
          <p:nvGraphicFramePr>
            <p:cNvPr id="68637" name="Object 29"/>
            <p:cNvGraphicFramePr>
              <a:graphicFrameLocks noChangeAspect="1"/>
            </p:cNvGraphicFramePr>
            <p:nvPr/>
          </p:nvGraphicFramePr>
          <p:xfrm>
            <a:off x="935" y="1410"/>
            <a:ext cx="1336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54" name="Equation" r:id="rId5" imgW="2209680" imgH="545760" progId="Equation.3">
                    <p:embed/>
                  </p:oleObj>
                </mc:Choice>
                <mc:Fallback>
                  <p:oleObj name="Equation" r:id="rId5" imgW="2209680" imgH="54576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5" y="1410"/>
                          <a:ext cx="1336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8" name="Object 30"/>
            <p:cNvGraphicFramePr>
              <a:graphicFrameLocks noChangeAspect="1"/>
            </p:cNvGraphicFramePr>
            <p:nvPr/>
          </p:nvGraphicFramePr>
          <p:xfrm>
            <a:off x="4190" y="1447"/>
            <a:ext cx="99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55" name="Equation" r:id="rId7" imgW="1765080" imgH="545760" progId="Equation.3">
                    <p:embed/>
                  </p:oleObj>
                </mc:Choice>
                <mc:Fallback>
                  <p:oleObj name="Equation" r:id="rId7" imgW="1765080" imgH="54576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0" y="1447"/>
                          <a:ext cx="992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42" name="Text Box 34"/>
          <p:cNvSpPr txBox="1">
            <a:spLocks noChangeArrowheads="1"/>
          </p:cNvSpPr>
          <p:nvPr/>
        </p:nvSpPr>
        <p:spPr bwMode="auto">
          <a:xfrm>
            <a:off x="2957513" y="1843088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考虑检验问题</a:t>
            </a:r>
          </a:p>
        </p:txBody>
      </p:sp>
      <p:sp>
        <p:nvSpPr>
          <p:cNvPr id="68644" name="Text Box 36"/>
          <p:cNvSpPr txBox="1">
            <a:spLocks noChangeArrowheads="1"/>
          </p:cNvSpPr>
          <p:nvPr/>
        </p:nvSpPr>
        <p:spPr bwMode="auto">
          <a:xfrm>
            <a:off x="468313" y="3141663"/>
            <a:ext cx="2630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当    未知时，</a:t>
            </a:r>
          </a:p>
        </p:txBody>
      </p:sp>
      <p:graphicFrame>
        <p:nvGraphicFramePr>
          <p:cNvPr id="68645" name="Object 37"/>
          <p:cNvGraphicFramePr>
            <a:graphicFrameLocks noChangeAspect="1"/>
          </p:cNvGraphicFramePr>
          <p:nvPr/>
        </p:nvGraphicFramePr>
        <p:xfrm>
          <a:off x="919163" y="3219450"/>
          <a:ext cx="4524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6" name="公式" r:id="rId9" imgW="152280" imgH="164880" progId="Equation.3">
                  <p:embed/>
                </p:oleObj>
              </mc:Choice>
              <mc:Fallback>
                <p:oleObj name="公式" r:id="rId9" imgW="152280" imgH="1648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3219450"/>
                        <a:ext cx="45243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6" name="Text Box 38"/>
          <p:cNvSpPr txBox="1">
            <a:spLocks noChangeArrowheads="1"/>
          </p:cNvSpPr>
          <p:nvPr/>
        </p:nvSpPr>
        <p:spPr bwMode="auto">
          <a:xfrm>
            <a:off x="2916238" y="3141663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检验统计量为</a:t>
            </a:r>
          </a:p>
        </p:txBody>
      </p:sp>
      <p:graphicFrame>
        <p:nvGraphicFramePr>
          <p:cNvPr id="68647" name="Object 39"/>
          <p:cNvGraphicFramePr>
            <a:graphicFrameLocks noChangeAspect="1"/>
          </p:cNvGraphicFramePr>
          <p:nvPr/>
        </p:nvGraphicFramePr>
        <p:xfrm>
          <a:off x="1763713" y="3789363"/>
          <a:ext cx="2852737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7" name="公式" r:id="rId11" imgW="965160" imgH="457200" progId="Equation.3">
                  <p:embed/>
                </p:oleObj>
              </mc:Choice>
              <mc:Fallback>
                <p:oleObj name="公式" r:id="rId11" imgW="965160" imgH="4572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789363"/>
                        <a:ext cx="2852737" cy="1358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8" name="Rectangle 40"/>
          <p:cNvSpPr>
            <a:spLocks noChangeArrowheads="1"/>
          </p:cNvSpPr>
          <p:nvPr/>
        </p:nvSpPr>
        <p:spPr bwMode="auto">
          <a:xfrm>
            <a:off x="4787900" y="4076700"/>
            <a:ext cx="5048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4000"/>
              <a:t>~</a:t>
            </a:r>
          </a:p>
        </p:txBody>
      </p:sp>
      <p:graphicFrame>
        <p:nvGraphicFramePr>
          <p:cNvPr id="68649" name="Object 41"/>
          <p:cNvGraphicFramePr>
            <a:graphicFrameLocks noChangeAspect="1"/>
          </p:cNvGraphicFramePr>
          <p:nvPr/>
        </p:nvGraphicFramePr>
        <p:xfrm>
          <a:off x="5213350" y="4076700"/>
          <a:ext cx="18065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8" name="公式" r:id="rId13" imgW="609480" imgH="228600" progId="Equation.3">
                  <p:embed/>
                </p:oleObj>
              </mc:Choice>
              <mc:Fallback>
                <p:oleObj name="公式" r:id="rId13" imgW="609480" imgH="2286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4076700"/>
                        <a:ext cx="180657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51" name="Text Box 43"/>
          <p:cNvSpPr txBox="1">
            <a:spLocks noChangeArrowheads="1"/>
          </p:cNvSpPr>
          <p:nvPr/>
        </p:nvSpPr>
        <p:spPr bwMode="auto">
          <a:xfrm>
            <a:off x="250825" y="4941888"/>
            <a:ext cx="14081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拒绝域</a:t>
            </a:r>
          </a:p>
        </p:txBody>
      </p:sp>
      <p:graphicFrame>
        <p:nvGraphicFramePr>
          <p:cNvPr id="68652" name="Object 44"/>
          <p:cNvGraphicFramePr>
            <a:graphicFrameLocks noChangeAspect="1"/>
          </p:cNvGraphicFramePr>
          <p:nvPr/>
        </p:nvGraphicFramePr>
        <p:xfrm>
          <a:off x="1042988" y="5661025"/>
          <a:ext cx="75533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9" name="公式" r:id="rId15" imgW="2603160" imgH="355320" progId="Equation.3">
                  <p:embed/>
                </p:oleObj>
              </mc:Choice>
              <mc:Fallback>
                <p:oleObj name="公式" r:id="rId15" imgW="2603160" imgH="35532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661025"/>
                        <a:ext cx="7553325" cy="10318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2" grpId="0"/>
      <p:bldP spid="68634" grpId="0"/>
      <p:bldP spid="68642" grpId="0"/>
      <p:bldP spid="68644" grpId="0"/>
      <p:bldP spid="68646" grpId="0"/>
      <p:bldP spid="686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Line 2"/>
          <p:cNvSpPr>
            <a:spLocks noChangeShapeType="1"/>
          </p:cNvSpPr>
          <p:nvPr/>
        </p:nvSpPr>
        <p:spPr bwMode="auto">
          <a:xfrm>
            <a:off x="457200" y="2362200"/>
            <a:ext cx="7191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457200" y="2362200"/>
            <a:ext cx="0" cy="5778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8610600" y="2362200"/>
            <a:ext cx="0" cy="5778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1176338" y="2362200"/>
            <a:ext cx="1033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457200" y="2940050"/>
            <a:ext cx="0" cy="10207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2209800" y="2362200"/>
            <a:ext cx="990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3200400" y="2362200"/>
            <a:ext cx="9128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4113213" y="2362200"/>
            <a:ext cx="914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5027613" y="2362200"/>
            <a:ext cx="990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>
            <a:off x="8610600" y="2940050"/>
            <a:ext cx="0" cy="10207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>
            <a:off x="457200" y="3960813"/>
            <a:ext cx="0" cy="10937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>
            <a:off x="8610600" y="3960813"/>
            <a:ext cx="0" cy="10937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468313" y="549275"/>
            <a:ext cx="2630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当    已知时，</a:t>
            </a:r>
          </a:p>
        </p:txBody>
      </p:sp>
      <p:graphicFrame>
        <p:nvGraphicFramePr>
          <p:cNvPr id="69655" name="Object 23"/>
          <p:cNvGraphicFramePr>
            <a:graphicFrameLocks noChangeAspect="1"/>
          </p:cNvGraphicFramePr>
          <p:nvPr/>
        </p:nvGraphicFramePr>
        <p:xfrm>
          <a:off x="919163" y="627063"/>
          <a:ext cx="4524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4" name="公式" r:id="rId3" imgW="152280" imgH="164880" progId="Equation.3">
                  <p:embed/>
                </p:oleObj>
              </mc:Choice>
              <mc:Fallback>
                <p:oleObj name="公式" r:id="rId3" imgW="152280" imgH="1648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627063"/>
                        <a:ext cx="45243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2916238" y="549275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检验统计量为</a:t>
            </a:r>
          </a:p>
        </p:txBody>
      </p:sp>
      <p:graphicFrame>
        <p:nvGraphicFramePr>
          <p:cNvPr id="69657" name="Object 25"/>
          <p:cNvGraphicFramePr>
            <a:graphicFrameLocks noChangeAspect="1"/>
          </p:cNvGraphicFramePr>
          <p:nvPr/>
        </p:nvGraphicFramePr>
        <p:xfrm>
          <a:off x="684213" y="1268413"/>
          <a:ext cx="1989137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5" name="公式" r:id="rId5" imgW="672840" imgH="457200" progId="Equation.3">
                  <p:embed/>
                </p:oleObj>
              </mc:Choice>
              <mc:Fallback>
                <p:oleObj name="公式" r:id="rId5" imgW="67284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268413"/>
                        <a:ext cx="1989137" cy="1358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8" name="Rectangle 26"/>
          <p:cNvSpPr>
            <a:spLocks noChangeArrowheads="1"/>
          </p:cNvSpPr>
          <p:nvPr/>
        </p:nvSpPr>
        <p:spPr bwMode="auto">
          <a:xfrm>
            <a:off x="2771775" y="1557338"/>
            <a:ext cx="5048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4000"/>
              <a:t>~</a:t>
            </a:r>
          </a:p>
        </p:txBody>
      </p:sp>
      <p:graphicFrame>
        <p:nvGraphicFramePr>
          <p:cNvPr id="69659" name="Object 27"/>
          <p:cNvGraphicFramePr>
            <a:graphicFrameLocks noChangeAspect="1"/>
          </p:cNvGraphicFramePr>
          <p:nvPr/>
        </p:nvGraphicFramePr>
        <p:xfrm>
          <a:off x="3132138" y="1557338"/>
          <a:ext cx="12414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6" name="公式" r:id="rId7" imgW="419040" imgH="228600" progId="Equation.3">
                  <p:embed/>
                </p:oleObj>
              </mc:Choice>
              <mc:Fallback>
                <p:oleObj name="公式" r:id="rId7" imgW="41904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557338"/>
                        <a:ext cx="1241425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27038" y="3141663"/>
            <a:ext cx="1408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拒绝域</a:t>
            </a:r>
          </a:p>
        </p:txBody>
      </p:sp>
      <p:graphicFrame>
        <p:nvGraphicFramePr>
          <p:cNvPr id="69661" name="Object 29"/>
          <p:cNvGraphicFramePr>
            <a:graphicFrameLocks noChangeAspect="1"/>
          </p:cNvGraphicFramePr>
          <p:nvPr/>
        </p:nvGraphicFramePr>
        <p:xfrm>
          <a:off x="1692275" y="4076700"/>
          <a:ext cx="637381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7" name="公式" r:id="rId9" imgW="2197080" imgH="355320" progId="Equation.3">
                  <p:embed/>
                </p:oleObj>
              </mc:Choice>
              <mc:Fallback>
                <p:oleObj name="公式" r:id="rId9" imgW="2197080" imgH="35532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076700"/>
                        <a:ext cx="6373813" cy="10318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62" name="Object 30"/>
          <p:cNvGraphicFramePr>
            <a:graphicFrameLocks noChangeAspect="1"/>
          </p:cNvGraphicFramePr>
          <p:nvPr/>
        </p:nvGraphicFramePr>
        <p:xfrm>
          <a:off x="4924425" y="1281113"/>
          <a:ext cx="4138613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8" name="公式" r:id="rId11" imgW="1396800" imgH="457200" progId="Equation.3">
                  <p:embed/>
                </p:oleObj>
              </mc:Choice>
              <mc:Fallback>
                <p:oleObj name="公式" r:id="rId11" imgW="1396800" imgH="457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5" y="1281113"/>
                        <a:ext cx="4138613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392113" y="5445125"/>
            <a:ext cx="8751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类似的也有相应形式单侧检验，在此就不列出。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60" grpId="0"/>
      <p:bldP spid="696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990600" y="2444750"/>
            <a:ext cx="578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设                       是来自正态总体</a:t>
            </a:r>
          </a:p>
        </p:txBody>
      </p:sp>
      <p:graphicFrame>
        <p:nvGraphicFramePr>
          <p:cNvPr id="70682" name="Object 26"/>
          <p:cNvGraphicFramePr>
            <a:graphicFrameLocks noChangeAspect="1"/>
          </p:cNvGraphicFramePr>
          <p:nvPr/>
        </p:nvGraphicFramePr>
        <p:xfrm>
          <a:off x="1593850" y="2454275"/>
          <a:ext cx="21939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8" name="Equation" r:id="rId3" imgW="2286000" imgH="596880" progId="Equation.3">
                  <p:embed/>
                </p:oleObj>
              </mc:Choice>
              <mc:Fallback>
                <p:oleObj name="Equation" r:id="rId3" imgW="2286000" imgH="5968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2454275"/>
                        <a:ext cx="21939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463550" y="3182938"/>
            <a:ext cx="51800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的样本容量为     简单样本，</a:t>
            </a:r>
          </a:p>
        </p:txBody>
      </p:sp>
      <p:graphicFrame>
        <p:nvGraphicFramePr>
          <p:cNvPr id="70684" name="Object 28"/>
          <p:cNvGraphicFramePr>
            <a:graphicFrameLocks noChangeAspect="1"/>
          </p:cNvGraphicFramePr>
          <p:nvPr/>
        </p:nvGraphicFramePr>
        <p:xfrm>
          <a:off x="6745288" y="2530475"/>
          <a:ext cx="16764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9" name="Equation" r:id="rId5" imgW="1879560" imgH="558720" progId="Equation.3">
                  <p:embed/>
                </p:oleObj>
              </mc:Choice>
              <mc:Fallback>
                <p:oleObj name="Equation" r:id="rId5" imgW="1879560" imgH="55872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288" y="2530475"/>
                        <a:ext cx="16764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5" name="Object 29"/>
          <p:cNvGraphicFramePr>
            <a:graphicFrameLocks noChangeAspect="1"/>
          </p:cNvGraphicFramePr>
          <p:nvPr/>
        </p:nvGraphicFramePr>
        <p:xfrm>
          <a:off x="3124200" y="3232150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0" name="Equation" r:id="rId7" imgW="380880" imgH="533160" progId="Equation.3">
                  <p:embed/>
                </p:oleObj>
              </mc:Choice>
              <mc:Fallback>
                <p:oleObj name="Equation" r:id="rId7" imgW="380880" imgH="5331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32150"/>
                        <a:ext cx="381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6" name="Object 30"/>
          <p:cNvGraphicFramePr>
            <a:graphicFrameLocks noChangeAspect="1"/>
          </p:cNvGraphicFramePr>
          <p:nvPr/>
        </p:nvGraphicFramePr>
        <p:xfrm>
          <a:off x="5486400" y="3232150"/>
          <a:ext cx="21939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1" name="Equation" r:id="rId9" imgW="2286000" imgH="596880" progId="Equation.3">
                  <p:embed/>
                </p:oleObj>
              </mc:Choice>
              <mc:Fallback>
                <p:oleObj name="Equation" r:id="rId9" imgW="2286000" imgH="5968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232150"/>
                        <a:ext cx="21939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7578725" y="3186113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是来</a:t>
            </a:r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457200" y="4002088"/>
            <a:ext cx="823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自正态总体                  的样本容量为     的简单</a:t>
            </a:r>
          </a:p>
        </p:txBody>
      </p:sp>
      <p:graphicFrame>
        <p:nvGraphicFramePr>
          <p:cNvPr id="70689" name="Object 33"/>
          <p:cNvGraphicFramePr>
            <a:graphicFrameLocks noChangeAspect="1"/>
          </p:cNvGraphicFramePr>
          <p:nvPr/>
        </p:nvGraphicFramePr>
        <p:xfrm>
          <a:off x="2655888" y="4097338"/>
          <a:ext cx="16986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2" name="Equation" r:id="rId11" imgW="1904760" imgH="558720" progId="Equation.3">
                  <p:embed/>
                </p:oleObj>
              </mc:Choice>
              <mc:Fallback>
                <p:oleObj name="Equation" r:id="rId11" imgW="1904760" imgH="55872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4097338"/>
                        <a:ext cx="16986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0" name="Object 34"/>
          <p:cNvGraphicFramePr>
            <a:graphicFrameLocks noChangeAspect="1"/>
          </p:cNvGraphicFramePr>
          <p:nvPr/>
        </p:nvGraphicFramePr>
        <p:xfrm>
          <a:off x="7004050" y="4021138"/>
          <a:ext cx="393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3" name="Equation" r:id="rId13" imgW="393480" imgH="533160" progId="Equation.3">
                  <p:embed/>
                </p:oleObj>
              </mc:Choice>
              <mc:Fallback>
                <p:oleObj name="Equation" r:id="rId13" imgW="393480" imgH="5331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4021138"/>
                        <a:ext cx="393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492125" y="4813300"/>
            <a:ext cx="426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样本，且两样本独立。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4572000" y="4818063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考虑检验问题</a:t>
            </a:r>
          </a:p>
        </p:txBody>
      </p:sp>
      <p:graphicFrame>
        <p:nvGraphicFramePr>
          <p:cNvPr id="70695" name="Object 39"/>
          <p:cNvGraphicFramePr>
            <a:graphicFrameLocks noChangeAspect="1"/>
          </p:cNvGraphicFramePr>
          <p:nvPr/>
        </p:nvGraphicFramePr>
        <p:xfrm>
          <a:off x="1331913" y="5516563"/>
          <a:ext cx="519906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4" name="公式" r:id="rId15" imgW="1714320" imgH="228600" progId="Equation.3">
                  <p:embed/>
                </p:oleObj>
              </mc:Choice>
              <mc:Fallback>
                <p:oleObj name="公式" r:id="rId15" imgW="1714320" imgH="228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516563"/>
                        <a:ext cx="5199062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755650" y="836613"/>
            <a:ext cx="56880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/>
              <a:t>  </a:t>
            </a:r>
            <a:r>
              <a:rPr lang="en-US" altLang="zh-CN" sz="3600">
                <a:solidFill>
                  <a:srgbClr val="5116F6"/>
                </a:solidFill>
              </a:rPr>
              <a:t>4</a:t>
            </a:r>
            <a:r>
              <a:rPr lang="zh-CN" altLang="en-US" sz="3600">
                <a:solidFill>
                  <a:srgbClr val="5116F6"/>
                </a:solidFill>
              </a:rPr>
              <a:t>、两正态总体均值的检验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Line 2"/>
          <p:cNvSpPr>
            <a:spLocks noChangeShapeType="1"/>
          </p:cNvSpPr>
          <p:nvPr/>
        </p:nvSpPr>
        <p:spPr bwMode="auto">
          <a:xfrm>
            <a:off x="457200" y="2362200"/>
            <a:ext cx="7191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457200" y="2362200"/>
            <a:ext cx="0" cy="5778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>
            <a:off x="8610600" y="2362200"/>
            <a:ext cx="0" cy="5778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>
            <a:off x="1176338" y="2362200"/>
            <a:ext cx="1033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457200" y="2940050"/>
            <a:ext cx="0" cy="10207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>
            <a:off x="2209800" y="2362200"/>
            <a:ext cx="990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3200400" y="2362200"/>
            <a:ext cx="9128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>
            <a:off x="4113213" y="2362200"/>
            <a:ext cx="914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>
            <a:off x="5027613" y="2362200"/>
            <a:ext cx="990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>
            <a:off x="8610600" y="2940050"/>
            <a:ext cx="0" cy="10207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>
            <a:off x="457200" y="3960813"/>
            <a:ext cx="0" cy="10937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>
            <a:off x="8610600" y="3960813"/>
            <a:ext cx="0" cy="10937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3753" name="Object 25"/>
          <p:cNvGraphicFramePr>
            <a:graphicFrameLocks noChangeAspect="1"/>
          </p:cNvGraphicFramePr>
          <p:nvPr/>
        </p:nvGraphicFramePr>
        <p:xfrm>
          <a:off x="2987675" y="1412875"/>
          <a:ext cx="2965450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5" name="公式" r:id="rId3" imgW="1002960" imgH="698400" progId="Equation.3">
                  <p:embed/>
                </p:oleObj>
              </mc:Choice>
              <mc:Fallback>
                <p:oleObj name="公式" r:id="rId3" imgW="1002960" imgH="698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412875"/>
                        <a:ext cx="2965450" cy="20764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54" name="Group 26"/>
          <p:cNvGrpSpPr>
            <a:grpSpLocks/>
          </p:cNvGrpSpPr>
          <p:nvPr/>
        </p:nvGrpSpPr>
        <p:grpSpPr bwMode="auto">
          <a:xfrm>
            <a:off x="323850" y="4005263"/>
            <a:ext cx="3854450" cy="581025"/>
            <a:chOff x="839" y="2432"/>
            <a:chExt cx="2428" cy="366"/>
          </a:xfrm>
        </p:grpSpPr>
        <p:sp>
          <p:nvSpPr>
            <p:cNvPr id="73755" name="Text Box 27"/>
            <p:cNvSpPr txBox="1">
              <a:spLocks noChangeArrowheads="1"/>
            </p:cNvSpPr>
            <p:nvPr/>
          </p:nvSpPr>
          <p:spPr bwMode="auto">
            <a:xfrm>
              <a:off x="839" y="2432"/>
              <a:ext cx="24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给定显著性水平    ，</a:t>
              </a:r>
            </a:p>
          </p:txBody>
        </p:sp>
        <p:graphicFrame>
          <p:nvGraphicFramePr>
            <p:cNvPr id="73756" name="Object 28"/>
            <p:cNvGraphicFramePr>
              <a:graphicFrameLocks noChangeAspect="1"/>
            </p:cNvGraphicFramePr>
            <p:nvPr/>
          </p:nvGraphicFramePr>
          <p:xfrm>
            <a:off x="2711" y="2546"/>
            <a:ext cx="27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76" name="公式" r:id="rId5" imgW="152280" imgH="139680" progId="Equation.3">
                    <p:embed/>
                  </p:oleObj>
                </mc:Choice>
                <mc:Fallback>
                  <p:oleObj name="公式" r:id="rId5" imgW="152280" imgH="1396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1" y="2546"/>
                          <a:ext cx="275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58" name="Text Box 30"/>
          <p:cNvSpPr txBox="1">
            <a:spLocks noChangeArrowheads="1"/>
          </p:cNvSpPr>
          <p:nvPr/>
        </p:nvSpPr>
        <p:spPr bwMode="auto">
          <a:xfrm>
            <a:off x="3852863" y="4005263"/>
            <a:ext cx="1408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拒绝域</a:t>
            </a:r>
          </a:p>
        </p:txBody>
      </p:sp>
      <p:graphicFrame>
        <p:nvGraphicFramePr>
          <p:cNvPr id="73759" name="Object 31"/>
          <p:cNvGraphicFramePr>
            <a:graphicFrameLocks noChangeAspect="1"/>
          </p:cNvGraphicFramePr>
          <p:nvPr/>
        </p:nvGraphicFramePr>
        <p:xfrm>
          <a:off x="5292725" y="3789363"/>
          <a:ext cx="31686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7" name="公式" r:id="rId7" imgW="1091880" imgH="342720" progId="Equation.3">
                  <p:embed/>
                </p:oleObj>
              </mc:Choice>
              <mc:Fallback>
                <p:oleObj name="公式" r:id="rId7" imgW="1091880" imgH="3427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789363"/>
                        <a:ext cx="3168650" cy="9937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0" name="Rectangle 32"/>
          <p:cNvSpPr>
            <a:spLocks noChangeArrowheads="1"/>
          </p:cNvSpPr>
          <p:nvPr/>
        </p:nvSpPr>
        <p:spPr bwMode="auto">
          <a:xfrm>
            <a:off x="6156325" y="2025650"/>
            <a:ext cx="5048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4000"/>
              <a:t>~</a:t>
            </a:r>
          </a:p>
        </p:txBody>
      </p:sp>
      <p:graphicFrame>
        <p:nvGraphicFramePr>
          <p:cNvPr id="73761" name="Object 33"/>
          <p:cNvGraphicFramePr>
            <a:graphicFrameLocks noChangeAspect="1"/>
          </p:cNvGraphicFramePr>
          <p:nvPr/>
        </p:nvGraphicFramePr>
        <p:xfrm>
          <a:off x="6564313" y="2187575"/>
          <a:ext cx="139223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8" name="公式" r:id="rId9" imgW="469800" imgH="203040" progId="Equation.3">
                  <p:embed/>
                </p:oleObj>
              </mc:Choice>
              <mc:Fallback>
                <p:oleObj name="公式" r:id="rId9" imgW="469800" imgH="2030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313" y="2187575"/>
                        <a:ext cx="1392237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2" name="Text Box 34"/>
          <p:cNvSpPr txBox="1">
            <a:spLocks noChangeArrowheads="1"/>
          </p:cNvSpPr>
          <p:nvPr/>
        </p:nvSpPr>
        <p:spPr bwMode="auto">
          <a:xfrm>
            <a:off x="179388" y="627063"/>
            <a:ext cx="4422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/>
              <a:t>（</a:t>
            </a:r>
            <a:r>
              <a:rPr lang="en-US" altLang="zh-CN" sz="3600"/>
              <a:t>1</a:t>
            </a:r>
            <a:r>
              <a:rPr lang="zh-CN" altLang="en-US" sz="3600"/>
              <a:t>）           已知时，</a:t>
            </a:r>
          </a:p>
        </p:txBody>
      </p:sp>
      <p:graphicFrame>
        <p:nvGraphicFramePr>
          <p:cNvPr id="73763" name="Object 35"/>
          <p:cNvGraphicFramePr>
            <a:graphicFrameLocks noChangeAspect="1"/>
          </p:cNvGraphicFramePr>
          <p:nvPr/>
        </p:nvGraphicFramePr>
        <p:xfrm>
          <a:off x="1331913" y="549275"/>
          <a:ext cx="13176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9" name="公式" r:id="rId11" imgW="444240" imgH="228600" progId="Equation.3">
                  <p:embed/>
                </p:oleObj>
              </mc:Choice>
              <mc:Fallback>
                <p:oleObj name="公式" r:id="rId11" imgW="444240" imgH="228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49275"/>
                        <a:ext cx="131762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4" name="Text Box 36"/>
          <p:cNvSpPr txBox="1">
            <a:spLocks noChangeArrowheads="1"/>
          </p:cNvSpPr>
          <p:nvPr/>
        </p:nvSpPr>
        <p:spPr bwMode="auto">
          <a:xfrm>
            <a:off x="107950" y="4875213"/>
            <a:ext cx="4881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/>
              <a:t>（</a:t>
            </a:r>
            <a:r>
              <a:rPr lang="en-US" altLang="zh-CN" sz="3600"/>
              <a:t>2</a:t>
            </a:r>
            <a:r>
              <a:rPr lang="zh-CN" altLang="en-US" sz="3600"/>
              <a:t>）           未知但相等</a:t>
            </a:r>
          </a:p>
        </p:txBody>
      </p:sp>
      <p:graphicFrame>
        <p:nvGraphicFramePr>
          <p:cNvPr id="73765" name="Object 37"/>
          <p:cNvGraphicFramePr>
            <a:graphicFrameLocks noChangeAspect="1"/>
          </p:cNvGraphicFramePr>
          <p:nvPr/>
        </p:nvGraphicFramePr>
        <p:xfrm>
          <a:off x="1258888" y="4797425"/>
          <a:ext cx="13176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0" name="公式" r:id="rId13" imgW="444240" imgH="228600" progId="Equation.3">
                  <p:embed/>
                </p:oleObj>
              </mc:Choice>
              <mc:Fallback>
                <p:oleObj name="公式" r:id="rId13" imgW="444240" imgH="228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797425"/>
                        <a:ext cx="131762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68" name="Group 40"/>
          <p:cNvGrpSpPr>
            <a:grpSpLocks/>
          </p:cNvGrpSpPr>
          <p:nvPr/>
        </p:nvGrpSpPr>
        <p:grpSpPr bwMode="auto">
          <a:xfrm>
            <a:off x="395288" y="1800225"/>
            <a:ext cx="2438400" cy="1196975"/>
            <a:chOff x="249" y="1134"/>
            <a:chExt cx="1536" cy="754"/>
          </a:xfrm>
        </p:grpSpPr>
        <p:sp>
          <p:nvSpPr>
            <p:cNvPr id="73752" name="Rectangle 24"/>
            <p:cNvSpPr>
              <a:spLocks noChangeArrowheads="1"/>
            </p:cNvSpPr>
            <p:nvPr/>
          </p:nvSpPr>
          <p:spPr bwMode="auto">
            <a:xfrm>
              <a:off x="249" y="1523"/>
              <a:ext cx="1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检验统计量</a:t>
              </a:r>
            </a:p>
          </p:txBody>
        </p:sp>
        <p:sp>
          <p:nvSpPr>
            <p:cNvPr id="73766" name="Rectangle 38"/>
            <p:cNvSpPr>
              <a:spLocks noChangeArrowheads="1"/>
            </p:cNvSpPr>
            <p:nvPr/>
          </p:nvSpPr>
          <p:spPr bwMode="auto">
            <a:xfrm>
              <a:off x="385" y="1134"/>
              <a:ext cx="14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    </a:t>
              </a:r>
              <a:r>
                <a:rPr lang="zh-CN" altLang="en-US"/>
                <a:t>成立时，</a:t>
              </a:r>
            </a:p>
          </p:txBody>
        </p:sp>
        <p:graphicFrame>
          <p:nvGraphicFramePr>
            <p:cNvPr id="73767" name="Object 39"/>
            <p:cNvGraphicFramePr>
              <a:graphicFrameLocks noChangeAspect="1"/>
            </p:cNvGraphicFramePr>
            <p:nvPr/>
          </p:nvGraphicFramePr>
          <p:xfrm>
            <a:off x="295" y="1144"/>
            <a:ext cx="427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81" name="公式" r:id="rId14" imgW="228600" imgH="228600" progId="Equation.3">
                    <p:embed/>
                  </p:oleObj>
                </mc:Choice>
                <mc:Fallback>
                  <p:oleObj name="公式" r:id="rId14" imgW="228600" imgH="2286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1144"/>
                          <a:ext cx="427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69" name="Text Box 41"/>
          <p:cNvSpPr txBox="1">
            <a:spLocks noChangeArrowheads="1"/>
          </p:cNvSpPr>
          <p:nvPr/>
        </p:nvSpPr>
        <p:spPr bwMode="auto">
          <a:xfrm>
            <a:off x="730250" y="5661025"/>
            <a:ext cx="5281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当      成立时，检验统计量为</a:t>
            </a:r>
          </a:p>
        </p:txBody>
      </p:sp>
      <p:graphicFrame>
        <p:nvGraphicFramePr>
          <p:cNvPr id="73774" name="Object 46"/>
          <p:cNvGraphicFramePr>
            <a:graphicFrameLocks noChangeAspect="1"/>
          </p:cNvGraphicFramePr>
          <p:nvPr/>
        </p:nvGraphicFramePr>
        <p:xfrm>
          <a:off x="1181100" y="5667375"/>
          <a:ext cx="6762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2" name="公式" r:id="rId16" imgW="228600" imgH="228600" progId="Equation.3">
                  <p:embed/>
                </p:oleObj>
              </mc:Choice>
              <mc:Fallback>
                <p:oleObj name="公式" r:id="rId16" imgW="228600" imgH="228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5667375"/>
                        <a:ext cx="67627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3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8" grpId="0"/>
      <p:bldP spid="73762" grpId="0"/>
      <p:bldP spid="73764" grpId="0"/>
      <p:bldP spid="737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Line 2"/>
          <p:cNvSpPr>
            <a:spLocks noChangeShapeType="1"/>
          </p:cNvSpPr>
          <p:nvPr/>
        </p:nvSpPr>
        <p:spPr bwMode="auto">
          <a:xfrm>
            <a:off x="457200" y="2362200"/>
            <a:ext cx="7191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auto">
          <a:xfrm>
            <a:off x="8610600" y="2362200"/>
            <a:ext cx="0" cy="57785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1176338" y="2362200"/>
            <a:ext cx="1033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457200" y="2940050"/>
            <a:ext cx="0" cy="10207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2209800" y="2362200"/>
            <a:ext cx="990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3200400" y="2362200"/>
            <a:ext cx="9128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4113213" y="2362200"/>
            <a:ext cx="914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5027613" y="2362200"/>
            <a:ext cx="990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8610600" y="2940050"/>
            <a:ext cx="0" cy="10207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>
            <a:off x="468313" y="3933825"/>
            <a:ext cx="0" cy="10937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>
            <a:off x="8610600" y="3960813"/>
            <a:ext cx="0" cy="10937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4766" name="Object 14"/>
          <p:cNvGraphicFramePr>
            <a:graphicFrameLocks noChangeAspect="1"/>
          </p:cNvGraphicFramePr>
          <p:nvPr/>
        </p:nvGraphicFramePr>
        <p:xfrm>
          <a:off x="1476375" y="620713"/>
          <a:ext cx="3340100" cy="200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7" name="公式" r:id="rId3" imgW="1130040" imgH="672840" progId="Equation.3">
                  <p:embed/>
                </p:oleObj>
              </mc:Choice>
              <mc:Fallback>
                <p:oleObj name="公式" r:id="rId3" imgW="1130040" imgH="6728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620713"/>
                        <a:ext cx="3340100" cy="20018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539750" y="3022600"/>
            <a:ext cx="1408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拒绝域</a:t>
            </a:r>
          </a:p>
        </p:txBody>
      </p:sp>
      <p:graphicFrame>
        <p:nvGraphicFramePr>
          <p:cNvPr id="74772" name="Object 20"/>
          <p:cNvGraphicFramePr>
            <a:graphicFrameLocks noChangeAspect="1"/>
          </p:cNvGraphicFramePr>
          <p:nvPr/>
        </p:nvGraphicFramePr>
        <p:xfrm>
          <a:off x="2411413" y="3573463"/>
          <a:ext cx="515778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8" name="公式" r:id="rId5" imgW="1777680" imgH="342720" progId="Equation.3">
                  <p:embed/>
                </p:oleObj>
              </mc:Choice>
              <mc:Fallback>
                <p:oleObj name="公式" r:id="rId5" imgW="1777680" imgH="3427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573463"/>
                        <a:ext cx="5157787" cy="9937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4903788" y="885825"/>
            <a:ext cx="5048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4000"/>
              <a:t>~</a:t>
            </a:r>
          </a:p>
        </p:txBody>
      </p:sp>
      <p:graphicFrame>
        <p:nvGraphicFramePr>
          <p:cNvPr id="74774" name="Object 22"/>
          <p:cNvGraphicFramePr>
            <a:graphicFrameLocks noChangeAspect="1"/>
          </p:cNvGraphicFramePr>
          <p:nvPr/>
        </p:nvGraphicFramePr>
        <p:xfrm>
          <a:off x="5437188" y="981075"/>
          <a:ext cx="251936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9" name="公式" r:id="rId7" imgW="850680" imgH="215640" progId="Equation.3">
                  <p:embed/>
                </p:oleObj>
              </mc:Choice>
              <mc:Fallback>
                <p:oleObj name="公式" r:id="rId7" imgW="850680" imgH="215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981075"/>
                        <a:ext cx="2519362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5" name="Text Box 33"/>
          <p:cNvSpPr txBox="1">
            <a:spLocks noChangeArrowheads="1"/>
          </p:cNvSpPr>
          <p:nvPr/>
        </p:nvSpPr>
        <p:spPr bwMode="auto">
          <a:xfrm>
            <a:off x="611188" y="5445125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其中</a:t>
            </a:r>
          </a:p>
        </p:txBody>
      </p:sp>
      <p:graphicFrame>
        <p:nvGraphicFramePr>
          <p:cNvPr id="74786" name="Object 34"/>
          <p:cNvGraphicFramePr>
            <a:graphicFrameLocks noChangeAspect="1"/>
          </p:cNvGraphicFramePr>
          <p:nvPr/>
        </p:nvGraphicFramePr>
        <p:xfrm>
          <a:off x="1979613" y="5084763"/>
          <a:ext cx="49403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0" name="公式" r:id="rId9" imgW="1815840" imgH="482400" progId="Equation.3">
                  <p:embed/>
                </p:oleObj>
              </mc:Choice>
              <mc:Fallback>
                <p:oleObj name="公式" r:id="rId9" imgW="1815840" imgH="482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084763"/>
                        <a:ext cx="494030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1" grpId="0"/>
      <p:bldP spid="74785" grpId="0"/>
    </p:bldLst>
  </p:timing>
</p:sld>
</file>

<file path=ppt/theme/theme1.xml><?xml version="1.0" encoding="utf-8"?>
<a:theme xmlns:a="http://schemas.openxmlformats.org/drawingml/2006/main" name="Common_ID06">
  <a:themeElements>
    <a:clrScheme name="Common_ID06 1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FFFFFF"/>
      </a:accent3>
      <a:accent4>
        <a:srgbClr val="000000"/>
      </a:accent4>
      <a:accent5>
        <a:srgbClr val="BCCEBD"/>
      </a:accent5>
      <a:accent6>
        <a:srgbClr val="9FB99F"/>
      </a:accent6>
      <a:hlink>
        <a:srgbClr val="DB5353"/>
      </a:hlink>
      <a:folHlink>
        <a:srgbClr val="903638"/>
      </a:folHlink>
    </a:clrScheme>
    <a:fontScheme name="Common_ID06">
      <a:majorFont>
        <a:latin typeface="Gill Sans MT"/>
        <a:ea typeface="宋体"/>
        <a:cs typeface=""/>
      </a:majorFont>
      <a:minorFont>
        <a:latin typeface="Gill Sans MT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ommon_ID06 1">
        <a:dk1>
          <a:srgbClr val="000000"/>
        </a:dk1>
        <a:lt1>
          <a:srgbClr val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FFFFFF"/>
        </a:accent3>
        <a:accent4>
          <a:srgbClr val="000000"/>
        </a:accent4>
        <a:accent5>
          <a:srgbClr val="BCCEBD"/>
        </a:accent5>
        <a:accent6>
          <a:srgbClr val="9FB99F"/>
        </a:accent6>
        <a:hlink>
          <a:srgbClr val="DB5353"/>
        </a:hlink>
        <a:folHlink>
          <a:srgbClr val="90363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3806</TotalTime>
  <Words>897</Words>
  <Application>Microsoft Office PowerPoint</Application>
  <PresentationFormat>全屏显示(4:3)</PresentationFormat>
  <Paragraphs>227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Times New Roman</vt:lpstr>
      <vt:lpstr>宋体</vt:lpstr>
      <vt:lpstr>Gill Sans MT</vt:lpstr>
      <vt:lpstr>Arial</vt:lpstr>
      <vt:lpstr>Centaur</vt:lpstr>
      <vt:lpstr>HGｺﾞｼｯｸE</vt:lpstr>
      <vt:lpstr>Symbol</vt:lpstr>
      <vt:lpstr>Common_ID06</vt:lpstr>
      <vt:lpstr>Microsoft 公式 3.0</vt:lpstr>
      <vt:lpstr>Microsoft Equation 3.0</vt:lpstr>
      <vt:lpstr>Microsoft Word 文档</vt:lpstr>
      <vt:lpstr>§3.2  正态总体参数检验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6、非正态总体大样本参数检验</vt:lpstr>
      <vt:lpstr>PowerPoint 演示文稿</vt:lpstr>
      <vt:lpstr>PowerPoint 演示文稿</vt:lpstr>
      <vt:lpstr>7、p 值的使用</vt:lpstr>
      <vt:lpstr>§3.3  非参数假设检验</vt:lpstr>
      <vt:lpstr>PowerPoint 演示文稿</vt:lpstr>
      <vt:lpstr>PowerPoint 演示文稿</vt:lpstr>
      <vt:lpstr>PowerPoint 演示文稿</vt:lpstr>
      <vt:lpstr>3.  Pearson 拟合优度检验</vt:lpstr>
      <vt:lpstr>PowerPoint 演示文稿</vt:lpstr>
      <vt:lpstr>PowerPoint 演示文稿</vt:lpstr>
      <vt:lpstr>4.  二维列联表独立性检验</vt:lpstr>
      <vt:lpstr>PowerPoint 演示文稿</vt:lpstr>
      <vt:lpstr>例1：在电视收视率调查中，得到性别与收视习惯的列联表。分析性别与收视习惯是否有关。</vt:lpstr>
      <vt:lpstr>PowerPoint 演示文稿</vt:lpstr>
      <vt:lpstr>例2：在电视收视率调查中，得到工资收入与电视节目选择之间的列联表。分析选择与收入是否有关。</vt:lpstr>
      <vt:lpstr>PowerPoint 演示文稿</vt:lpstr>
      <vt:lpstr>§3.4  似然比检验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第七讲 假设检验</dc:title>
  <dc:creator>李卫国，北京航空航天大学数学系</dc:creator>
  <cp:lastModifiedBy>user</cp:lastModifiedBy>
  <cp:revision>79</cp:revision>
  <dcterms:created xsi:type="dcterms:W3CDTF">2004-09-20T03:06:34Z</dcterms:created>
  <dcterms:modified xsi:type="dcterms:W3CDTF">2018-11-08T09:26:28Z</dcterms:modified>
</cp:coreProperties>
</file>