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88" r:id="rId2"/>
    <p:sldId id="331" r:id="rId3"/>
    <p:sldId id="327" r:id="rId4"/>
    <p:sldId id="328" r:id="rId5"/>
    <p:sldId id="329" r:id="rId6"/>
    <p:sldId id="330" r:id="rId7"/>
    <p:sldId id="322" r:id="rId8"/>
    <p:sldId id="301" r:id="rId9"/>
    <p:sldId id="302" r:id="rId10"/>
    <p:sldId id="303" r:id="rId11"/>
    <p:sldId id="305" r:id="rId12"/>
    <p:sldId id="306" r:id="rId13"/>
    <p:sldId id="307" r:id="rId14"/>
    <p:sldId id="308" r:id="rId15"/>
    <p:sldId id="311" r:id="rId16"/>
    <p:sldId id="312" r:id="rId17"/>
    <p:sldId id="313" r:id="rId18"/>
    <p:sldId id="314" r:id="rId19"/>
    <p:sldId id="315" r:id="rId20"/>
    <p:sldId id="349" r:id="rId21"/>
    <p:sldId id="324" r:id="rId22"/>
    <p:sldId id="325" r:id="rId23"/>
    <p:sldId id="326" r:id="rId24"/>
    <p:sldId id="334" r:id="rId25"/>
    <p:sldId id="332" r:id="rId26"/>
    <p:sldId id="333" r:id="rId27"/>
    <p:sldId id="323" r:id="rId28"/>
    <p:sldId id="318" r:id="rId29"/>
    <p:sldId id="335" r:id="rId30"/>
    <p:sldId id="346" r:id="rId31"/>
    <p:sldId id="347" r:id="rId32"/>
    <p:sldId id="348" r:id="rId33"/>
    <p:sldId id="344" r:id="rId34"/>
    <p:sldId id="345" r:id="rId35"/>
    <p:sldId id="35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C1A"/>
    <a:srgbClr val="00FFCC"/>
    <a:srgbClr val="0000CC"/>
    <a:srgbClr val="99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37" autoAdjust="0"/>
  </p:normalViewPr>
  <p:slideViewPr>
    <p:cSldViewPr>
      <p:cViewPr varScale="1">
        <p:scale>
          <a:sx n="70" d="100"/>
          <a:sy n="70" d="100"/>
        </p:scale>
        <p:origin x="-8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5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76.wmf"/><Relationship Id="rId4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70F023-0D10-4322-AA88-662B34426F49}" type="datetimeFigureOut">
              <a:rPr lang="zh-CN" altLang="en-US"/>
              <a:pPr>
                <a:defRPr/>
              </a:pPr>
              <a:t>2017/11/18</a:t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753985-ACEE-4DA4-89E4-A25E59195F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B840C9-BE07-4528-8742-9B601EFE7317}" type="slidenum">
              <a:rPr lang="en-US" altLang="zh-CN" sz="1200" b="0"/>
              <a:pPr algn="r"/>
              <a:t>20</a:t>
            </a:fld>
            <a:endParaRPr lang="en-US" altLang="zh-CN" sz="1200" b="0"/>
          </a:p>
        </p:txBody>
      </p:sp>
      <p:sp>
        <p:nvSpPr>
          <p:cNvPr id="1751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50FB730-0EA2-47A5-820F-BDBAC33F5578}" type="slidenum">
              <a:rPr lang="en-US" altLang="zh-CN" sz="1200" b="0"/>
              <a:pPr algn="r"/>
              <a:t>24</a:t>
            </a:fld>
            <a:endParaRPr lang="en-US" altLang="zh-CN" sz="1200" b="0"/>
          </a:p>
        </p:txBody>
      </p:sp>
      <p:sp>
        <p:nvSpPr>
          <p:cNvPr id="1802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D671EB-B92F-42FD-BCD4-DB77747969E2}" type="slidenum">
              <a:rPr lang="en-US" altLang="zh-CN" sz="1200" b="0"/>
              <a:pPr algn="r"/>
              <a:t>31</a:t>
            </a:fld>
            <a:endParaRPr lang="en-US" altLang="zh-CN" sz="1200" b="0"/>
          </a:p>
        </p:txBody>
      </p:sp>
      <p:sp>
        <p:nvSpPr>
          <p:cNvPr id="1884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3F584-E6AD-4826-A0D6-834B0D606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2D0F-4202-40EC-9008-2BE3A4A60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522DB-7D8A-4893-BC32-1BBBAE215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FF1AE-8015-4065-963F-71361A9A8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E522C-CADF-4048-9A6A-24C4B672A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1CFA1-883A-4CC3-9DAA-F681F8919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267D8-D1D8-4288-9C18-7987EEAA5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A9212-B8D6-4D0F-9EE0-7C9363C91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C407-9115-431C-8F32-ADA54EEF8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94453-F6BE-411C-A6FC-E7E71E10B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43C65-D4EE-42AD-8B5A-5DA12B97B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fld id="{9DC69420-1B5A-4F35-955E-1A450C21E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rgbClr val="4A45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rgbClr val="4A452A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rgbClr val="4A452A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rgbClr val="4A452A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ctrTitle"/>
          </p:nvPr>
        </p:nvSpPr>
        <p:spPr>
          <a:xfrm>
            <a:off x="685800" y="9255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第四章    回归分析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92275" y="2420938"/>
            <a:ext cx="5111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一、一元线性回归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763713" y="4005263"/>
            <a:ext cx="5775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三、可线性化的曲线回归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692275" y="3213100"/>
            <a:ext cx="6145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二、多元线性回归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763713" y="4868863"/>
            <a:ext cx="5775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四、自变量选择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4" grpId="0" build="p" autoUpdateAnimBg="0"/>
      <p:bldP spid="40965" grpId="0" build="p" autoUpdateAnimBg="0"/>
      <p:bldP spid="4096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62000" y="727075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方程组</a:t>
            </a:r>
            <a:r>
              <a:rPr lang="en-US" altLang="zh-CN" sz="2800"/>
              <a:t>(1.8)</a:t>
            </a:r>
            <a:r>
              <a:rPr lang="zh-CN" altLang="en-US" sz="2800"/>
              <a:t>称为</a:t>
            </a:r>
            <a:r>
              <a:rPr lang="zh-CN" altLang="en-US" sz="2800">
                <a:solidFill>
                  <a:srgbClr val="FF0000"/>
                </a:solidFill>
              </a:rPr>
              <a:t>正则方程组</a:t>
            </a:r>
            <a:r>
              <a:rPr lang="zh-CN" altLang="en-US" sz="2800"/>
              <a:t>。由于</a:t>
            </a:r>
            <a:r>
              <a:rPr lang="en-US" altLang="zh-CN" sz="2800"/>
              <a:t>x</a:t>
            </a:r>
            <a:r>
              <a:rPr lang="en-US" altLang="zh-CN" sz="2800" baseline="-25000"/>
              <a:t>i</a:t>
            </a:r>
            <a:r>
              <a:rPr lang="zh-CN" altLang="en-US" sz="2800"/>
              <a:t>不全相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755650" y="1341438"/>
            <a:ext cx="3367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等，故</a:t>
            </a:r>
            <a:r>
              <a:rPr lang="en-US" altLang="zh-CN" sz="2800"/>
              <a:t>(1.8)</a:t>
            </a:r>
            <a:r>
              <a:rPr lang="zh-CN" altLang="en-US" sz="2800"/>
              <a:t>有唯一解</a:t>
            </a:r>
          </a:p>
        </p:txBody>
      </p:sp>
      <p:graphicFrame>
        <p:nvGraphicFramePr>
          <p:cNvPr id="56324" name="Object 7"/>
          <p:cNvGraphicFramePr>
            <a:graphicFrameLocks noChangeAspect="1"/>
          </p:cNvGraphicFramePr>
          <p:nvPr/>
        </p:nvGraphicFramePr>
        <p:xfrm>
          <a:off x="900113" y="2133600"/>
          <a:ext cx="6553200" cy="2736850"/>
        </p:xfrm>
        <a:graphic>
          <a:graphicData uri="http://schemas.openxmlformats.org/presentationml/2006/ole">
            <p:oleObj spid="_x0000_s56327" name="Equation" r:id="rId3" imgW="2743200" imgH="1117600" progId="">
              <p:embed/>
            </p:oleObj>
          </a:graphicData>
        </a:graphic>
      </p:graphicFrame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827088" y="508476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于是，所求回归方程（经验方程）为</a:t>
            </a:r>
          </a:p>
        </p:txBody>
      </p:sp>
      <p:graphicFrame>
        <p:nvGraphicFramePr>
          <p:cNvPr id="56326" name="Object 8"/>
          <p:cNvGraphicFramePr>
            <a:graphicFrameLocks noChangeAspect="1"/>
          </p:cNvGraphicFramePr>
          <p:nvPr/>
        </p:nvGraphicFramePr>
        <p:xfrm>
          <a:off x="1692275" y="5734050"/>
          <a:ext cx="4876800" cy="696913"/>
        </p:xfrm>
        <a:graphic>
          <a:graphicData uri="http://schemas.openxmlformats.org/presentationml/2006/ole">
            <p:oleObj spid="_x0000_s56328" name="Equation" r:id="rId4" imgW="1688367" imgH="241195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/>
      <p:bldP spid="563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00113" y="620713"/>
            <a:ext cx="762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为了便于计算，常引入以下记号</a:t>
            </a:r>
            <a:r>
              <a:rPr lang="en-US" altLang="zh-CN" sz="2800"/>
              <a:t>:</a:t>
            </a:r>
          </a:p>
        </p:txBody>
      </p:sp>
      <p:graphicFrame>
        <p:nvGraphicFramePr>
          <p:cNvPr id="58371" name="Object 8"/>
          <p:cNvGraphicFramePr>
            <a:graphicFrameLocks noChangeAspect="1"/>
          </p:cNvGraphicFramePr>
          <p:nvPr/>
        </p:nvGraphicFramePr>
        <p:xfrm>
          <a:off x="1042988" y="1341438"/>
          <a:ext cx="6913562" cy="1150937"/>
        </p:xfrm>
        <a:graphic>
          <a:graphicData uri="http://schemas.openxmlformats.org/presentationml/2006/ole">
            <p:oleObj spid="_x0000_s58376" name="Equation" r:id="rId3" imgW="2832100" imgH="431800" progId="">
              <p:embed/>
            </p:oleObj>
          </a:graphicData>
        </a:graphic>
      </p:graphicFrame>
      <p:graphicFrame>
        <p:nvGraphicFramePr>
          <p:cNvPr id="58372" name="Object 9"/>
          <p:cNvGraphicFramePr>
            <a:graphicFrameLocks noChangeAspect="1"/>
          </p:cNvGraphicFramePr>
          <p:nvPr/>
        </p:nvGraphicFramePr>
        <p:xfrm>
          <a:off x="1042988" y="2420938"/>
          <a:ext cx="6049962" cy="1692275"/>
        </p:xfrm>
        <a:graphic>
          <a:graphicData uri="http://schemas.openxmlformats.org/presentationml/2006/ole">
            <p:oleObj spid="_x0000_s58377" name="Equation" r:id="rId4" imgW="2413000" imgH="635000" progId="">
              <p:embed/>
            </p:oleObj>
          </a:graphicData>
        </a:graphic>
      </p:graphicFrame>
      <p:graphicFrame>
        <p:nvGraphicFramePr>
          <p:cNvPr id="58373" name="Object 10"/>
          <p:cNvGraphicFramePr>
            <a:graphicFrameLocks noChangeAspect="1"/>
          </p:cNvGraphicFramePr>
          <p:nvPr/>
        </p:nvGraphicFramePr>
        <p:xfrm>
          <a:off x="1042988" y="3500438"/>
          <a:ext cx="7058025" cy="1150937"/>
        </p:xfrm>
        <a:graphic>
          <a:graphicData uri="http://schemas.openxmlformats.org/presentationml/2006/ole">
            <p:oleObj spid="_x0000_s58378" name="Equation" r:id="rId5" imgW="2895600" imgH="431800" progId="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827088" y="4724400"/>
            <a:ext cx="1214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于是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563938" y="5157788"/>
          <a:ext cx="1979612" cy="769937"/>
        </p:xfrm>
        <a:graphic>
          <a:graphicData uri="http://schemas.openxmlformats.org/presentationml/2006/ole">
            <p:oleObj spid="_x0000_s58379" name="Equation" r:id="rId6" imgW="685502" imgH="266584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755650" y="549275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0066FF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en-US" altLang="zh-CN" sz="2800"/>
              <a:t>  </a:t>
            </a:r>
            <a:r>
              <a:rPr lang="zh-CN" altLang="en-US" sz="2800"/>
              <a:t>为研究温度对某个化学过程的生产量的影响，收集到如下数据（规范化形式）：</a:t>
            </a:r>
            <a:endParaRPr lang="zh-CN" altLang="en-US" sz="2800">
              <a:sym typeface="Euclid Symbol"/>
            </a:endParaRPr>
          </a:p>
        </p:txBody>
      </p:sp>
      <p:graphicFrame>
        <p:nvGraphicFramePr>
          <p:cNvPr id="59443" name="Group 51"/>
          <p:cNvGraphicFramePr>
            <a:graphicFrameLocks noGrp="1"/>
          </p:cNvGraphicFramePr>
          <p:nvPr/>
        </p:nvGraphicFramePr>
        <p:xfrm>
          <a:off x="1187450" y="1700213"/>
          <a:ext cx="7010400" cy="914400"/>
        </p:xfrm>
        <a:graphic>
          <a:graphicData uri="http://schemas.openxmlformats.org/drawingml/2006/table">
            <a:tbl>
              <a:tblPr/>
              <a:tblGrid>
                <a:gridCol w="468313"/>
                <a:gridCol w="522287"/>
                <a:gridCol w="533400"/>
                <a:gridCol w="609600"/>
                <a:gridCol w="609600"/>
                <a:gridCol w="609600"/>
                <a:gridCol w="533400"/>
                <a:gridCol w="609600"/>
                <a:gridCol w="609600"/>
                <a:gridCol w="685800"/>
                <a:gridCol w="609600"/>
                <a:gridCol w="6096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C1A"/>
                    </a:solidFill>
                  </a:tcPr>
                </a:tc>
              </a:tr>
            </a:tbl>
          </a:graphicData>
        </a:graphic>
      </p:graphicFrame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827088" y="285273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试求其回归直线。</a:t>
            </a:r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1166813" y="3644900"/>
            <a:ext cx="3351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FF0000"/>
                </a:solidFill>
              </a:rPr>
              <a:t>解：</a:t>
            </a:r>
            <a:r>
              <a:rPr lang="en-US" altLang="zh-CN" sz="2800" b="0"/>
              <a:t>n=11.  </a:t>
            </a:r>
            <a:r>
              <a:rPr lang="zh-CN" altLang="en-US" sz="2800"/>
              <a:t>容易算得</a:t>
            </a:r>
          </a:p>
        </p:txBody>
      </p:sp>
      <p:graphicFrame>
        <p:nvGraphicFramePr>
          <p:cNvPr id="59444" name="Object 52"/>
          <p:cNvGraphicFramePr>
            <a:graphicFrameLocks noChangeAspect="1"/>
          </p:cNvGraphicFramePr>
          <p:nvPr/>
        </p:nvGraphicFramePr>
        <p:xfrm>
          <a:off x="1922463" y="4437063"/>
          <a:ext cx="220662" cy="344487"/>
        </p:xfrm>
        <a:graphic>
          <a:graphicData uri="http://schemas.openxmlformats.org/presentationml/2006/ole">
            <p:oleObj spid="_x0000_s59444" name="Equation" r:id="rId3" imgW="114102" imgH="177492" progId="">
              <p:embed/>
            </p:oleObj>
          </a:graphicData>
        </a:graphic>
      </p:graphicFrame>
      <p:graphicFrame>
        <p:nvGraphicFramePr>
          <p:cNvPr id="59440" name="Object 53"/>
          <p:cNvGraphicFramePr>
            <a:graphicFrameLocks noChangeAspect="1"/>
          </p:cNvGraphicFramePr>
          <p:nvPr/>
        </p:nvGraphicFramePr>
        <p:xfrm>
          <a:off x="1979613" y="4221163"/>
          <a:ext cx="3675062" cy="931862"/>
        </p:xfrm>
        <a:graphic>
          <a:graphicData uri="http://schemas.openxmlformats.org/presentationml/2006/ole">
            <p:oleObj spid="_x0000_s59445" name="Equation" r:id="rId4" imgW="1701800" imgH="431800" progId="">
              <p:embed/>
            </p:oleObj>
          </a:graphicData>
        </a:graphic>
      </p:graphicFrame>
      <p:graphicFrame>
        <p:nvGraphicFramePr>
          <p:cNvPr id="59441" name="Object 54"/>
          <p:cNvGraphicFramePr>
            <a:graphicFrameLocks noChangeAspect="1"/>
          </p:cNvGraphicFramePr>
          <p:nvPr/>
        </p:nvGraphicFramePr>
        <p:xfrm>
          <a:off x="1979613" y="5084763"/>
          <a:ext cx="4800600" cy="931862"/>
        </p:xfrm>
        <a:graphic>
          <a:graphicData uri="http://schemas.openxmlformats.org/presentationml/2006/ole">
            <p:oleObj spid="_x0000_s59446" name="Equation" r:id="rId5" imgW="2222500" imgH="4318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437" grpId="0"/>
      <p:bldP spid="594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14"/>
          <p:cNvGraphicFramePr>
            <a:graphicFrameLocks noChangeAspect="1"/>
          </p:cNvGraphicFramePr>
          <p:nvPr/>
        </p:nvGraphicFramePr>
        <p:xfrm>
          <a:off x="1547813" y="476250"/>
          <a:ext cx="3384550" cy="936625"/>
        </p:xfrm>
        <a:graphic>
          <a:graphicData uri="http://schemas.openxmlformats.org/presentationml/2006/ole">
            <p:oleObj spid="_x0000_s60430" name="Equation" r:id="rId3" imgW="1511300" imgH="431800" progId="">
              <p:embed/>
            </p:oleObj>
          </a:graphicData>
        </a:graphic>
      </p:graphicFrame>
      <p:graphicFrame>
        <p:nvGraphicFramePr>
          <p:cNvPr id="60419" name="Object 15"/>
          <p:cNvGraphicFramePr>
            <a:graphicFrameLocks noChangeAspect="1"/>
          </p:cNvGraphicFramePr>
          <p:nvPr/>
        </p:nvGraphicFramePr>
        <p:xfrm>
          <a:off x="1547813" y="1341438"/>
          <a:ext cx="3671887" cy="1008062"/>
        </p:xfrm>
        <a:graphic>
          <a:graphicData uri="http://schemas.openxmlformats.org/presentationml/2006/ole">
            <p:oleObj spid="_x0000_s60431" name="Equation" r:id="rId4" imgW="1651000" imgH="431800" progId="">
              <p:embed/>
            </p:oleObj>
          </a:graphicData>
        </a:graphic>
      </p:graphicFrame>
      <p:graphicFrame>
        <p:nvGraphicFramePr>
          <p:cNvPr id="60421" name="Object 16"/>
          <p:cNvGraphicFramePr>
            <a:graphicFrameLocks noChangeAspect="1"/>
          </p:cNvGraphicFramePr>
          <p:nvPr/>
        </p:nvGraphicFramePr>
        <p:xfrm>
          <a:off x="1619250" y="2349500"/>
          <a:ext cx="5472113" cy="647700"/>
        </p:xfrm>
        <a:graphic>
          <a:graphicData uri="http://schemas.openxmlformats.org/presentationml/2006/ole">
            <p:oleObj spid="_x0000_s60432" name="Equation" r:id="rId5" imgW="2286000" imgH="266700" progId="">
              <p:embed/>
            </p:oleObj>
          </a:graphicData>
        </a:graphic>
      </p:graphicFrame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55650" y="3357563"/>
            <a:ext cx="640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回归方程为</a:t>
            </a:r>
          </a:p>
        </p:txBody>
      </p:sp>
      <p:graphicFrame>
        <p:nvGraphicFramePr>
          <p:cNvPr id="60423" name="Object 17"/>
          <p:cNvGraphicFramePr>
            <a:graphicFrameLocks noChangeAspect="1"/>
          </p:cNvGraphicFramePr>
          <p:nvPr/>
        </p:nvGraphicFramePr>
        <p:xfrm>
          <a:off x="1835150" y="3284538"/>
          <a:ext cx="3671888" cy="576262"/>
        </p:xfrm>
        <a:graphic>
          <a:graphicData uri="http://schemas.openxmlformats.org/presentationml/2006/ole">
            <p:oleObj spid="_x0000_s60433" name="Equation" r:id="rId6" imgW="16891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187450" y="549275"/>
            <a:ext cx="5711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CC"/>
                </a:solidFill>
              </a:rPr>
              <a:t>三、 </a:t>
            </a:r>
            <a:r>
              <a:rPr lang="en-US" altLang="zh-CN">
                <a:solidFill>
                  <a:srgbClr val="0000CC"/>
                </a:solidFill>
              </a:rPr>
              <a:t>a,b</a:t>
            </a:r>
            <a:r>
              <a:rPr lang="zh-CN" altLang="en-US">
                <a:solidFill>
                  <a:srgbClr val="0000CC"/>
                </a:solidFill>
              </a:rPr>
              <a:t>的最小二乘估计的性质</a:t>
            </a:r>
          </a:p>
        </p:txBody>
      </p:sp>
      <p:graphicFrame>
        <p:nvGraphicFramePr>
          <p:cNvPr id="61443" name="Object 10"/>
          <p:cNvGraphicFramePr>
            <a:graphicFrameLocks noChangeAspect="1"/>
          </p:cNvGraphicFramePr>
          <p:nvPr/>
        </p:nvGraphicFramePr>
        <p:xfrm>
          <a:off x="2411413" y="1916113"/>
          <a:ext cx="5472112" cy="2232025"/>
        </p:xfrm>
        <a:graphic>
          <a:graphicData uri="http://schemas.openxmlformats.org/presentationml/2006/ole">
            <p:oleObj spid="_x0000_s61450" name="Equation" r:id="rId3" imgW="2463800" imgH="1041400" progId="">
              <p:embed/>
            </p:oleObj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00113" y="13414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66"/>
                </a:solidFill>
              </a:rPr>
              <a:t>定理</a:t>
            </a:r>
            <a:r>
              <a:rPr lang="en-US" altLang="zh-CN" sz="2800">
                <a:solidFill>
                  <a:srgbClr val="FF0066"/>
                </a:solidFill>
              </a:rPr>
              <a:t>1</a:t>
            </a:r>
            <a:r>
              <a:rPr lang="en-US" altLang="zh-CN"/>
              <a:t>  </a:t>
            </a:r>
          </a:p>
        </p:txBody>
      </p:sp>
      <p:graphicFrame>
        <p:nvGraphicFramePr>
          <p:cNvPr id="61445" name="Object 11"/>
          <p:cNvGraphicFramePr>
            <a:graphicFrameLocks noChangeAspect="1"/>
          </p:cNvGraphicFramePr>
          <p:nvPr/>
        </p:nvGraphicFramePr>
        <p:xfrm>
          <a:off x="2124075" y="1341438"/>
          <a:ext cx="649288" cy="647700"/>
        </p:xfrm>
        <a:graphic>
          <a:graphicData uri="http://schemas.openxmlformats.org/presentationml/2006/ole">
            <p:oleObj spid="_x0000_s61451" name="Equation" r:id="rId4" imgW="253780" imgH="253780" progId="">
              <p:embed/>
            </p:oleObj>
          </a:graphicData>
        </a:graphic>
      </p:graphicFrame>
      <p:sp>
        <p:nvSpPr>
          <p:cNvPr id="61455" name="Rectangle 6"/>
          <p:cNvSpPr>
            <a:spLocks noChangeArrowheads="1"/>
          </p:cNvSpPr>
          <p:nvPr/>
        </p:nvSpPr>
        <p:spPr bwMode="auto">
          <a:xfrm>
            <a:off x="1979613" y="1412875"/>
            <a:ext cx="658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        是</a:t>
            </a:r>
            <a:r>
              <a:rPr lang="en-US" altLang="zh-CN" sz="2800"/>
              <a:t>a,b</a:t>
            </a:r>
            <a:r>
              <a:rPr lang="zh-CN" altLang="en-US" sz="2800"/>
              <a:t>的最小方差线性无偏估计，且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95288" y="4508500"/>
            <a:ext cx="351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由定理</a:t>
            </a:r>
            <a:r>
              <a:rPr lang="en-US" altLang="zh-CN" sz="2800"/>
              <a:t>1</a:t>
            </a:r>
            <a:r>
              <a:rPr lang="zh-CN" altLang="en-US" sz="2800"/>
              <a:t>可知</a:t>
            </a:r>
          </a:p>
        </p:txBody>
      </p:sp>
      <p:graphicFrame>
        <p:nvGraphicFramePr>
          <p:cNvPr id="61448" name="Object 12"/>
          <p:cNvGraphicFramePr>
            <a:graphicFrameLocks noChangeAspect="1"/>
          </p:cNvGraphicFramePr>
          <p:nvPr/>
        </p:nvGraphicFramePr>
        <p:xfrm>
          <a:off x="2339975" y="4437063"/>
          <a:ext cx="5113338" cy="592137"/>
        </p:xfrm>
        <a:graphic>
          <a:graphicData uri="http://schemas.openxmlformats.org/presentationml/2006/ole">
            <p:oleObj spid="_x0000_s61452" name="Equation" r:id="rId5" imgW="2184400" imgH="254000" progId="">
              <p:embed/>
            </p:oleObj>
          </a:graphicData>
        </a:graphic>
      </p:graphicFrame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079500" y="5084763"/>
            <a:ext cx="7397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经验回归方程也是理论回归函数的无偏估计。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4" grpId="0"/>
      <p:bldP spid="61455" grpId="0"/>
      <p:bldP spid="61447" grpId="0"/>
      <p:bldP spid="614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214438" y="3279775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66"/>
                </a:solidFill>
              </a:rPr>
              <a:t>定理</a:t>
            </a:r>
            <a:r>
              <a:rPr lang="en-US" altLang="zh-CN" sz="2800">
                <a:solidFill>
                  <a:srgbClr val="FF0066"/>
                </a:solidFill>
              </a:rPr>
              <a:t>2</a:t>
            </a:r>
            <a:r>
              <a:rPr lang="en-US" altLang="zh-CN" sz="2800"/>
              <a:t>  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411413" y="3271838"/>
            <a:ext cx="3009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在模型</a:t>
            </a:r>
            <a:r>
              <a:rPr lang="en-US" altLang="zh-CN" sz="2800"/>
              <a:t>(1.3)</a:t>
            </a:r>
            <a:r>
              <a:rPr lang="zh-CN" altLang="en-US" sz="2800"/>
              <a:t>下，有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476375" y="42211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所以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4067175" y="4221163"/>
            <a:ext cx="593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是</a:t>
            </a:r>
          </a:p>
        </p:txBody>
      </p:sp>
      <p:graphicFrame>
        <p:nvGraphicFramePr>
          <p:cNvPr id="64523" name="Object 22"/>
          <p:cNvGraphicFramePr>
            <a:graphicFrameLocks noChangeAspect="1"/>
          </p:cNvGraphicFramePr>
          <p:nvPr/>
        </p:nvGraphicFramePr>
        <p:xfrm>
          <a:off x="4716463" y="4221163"/>
          <a:ext cx="523875" cy="525462"/>
        </p:xfrm>
        <a:graphic>
          <a:graphicData uri="http://schemas.openxmlformats.org/presentationml/2006/ole">
            <p:oleObj spid="_x0000_s64534" name="Equation" r:id="rId3" imgW="203024" imgH="203024" progId="">
              <p:embed/>
            </p:oleObj>
          </a:graphicData>
        </a:graphic>
      </p:graphicFrame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5148263" y="422116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的无偏估计。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1303338" y="765175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CC"/>
                </a:solidFill>
              </a:rPr>
              <a:t>四、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2700338" y="765175"/>
            <a:ext cx="2224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CC"/>
                </a:solidFill>
              </a:rPr>
              <a:t>的无偏估计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1116013" y="2420938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称为残差平方和或剩余平方和。</a:t>
            </a:r>
          </a:p>
        </p:txBody>
      </p:sp>
      <p:graphicFrame>
        <p:nvGraphicFramePr>
          <p:cNvPr id="64529" name="Object 23"/>
          <p:cNvGraphicFramePr>
            <a:graphicFrameLocks noChangeAspect="1"/>
          </p:cNvGraphicFramePr>
          <p:nvPr/>
        </p:nvGraphicFramePr>
        <p:xfrm>
          <a:off x="2268538" y="765175"/>
          <a:ext cx="504825" cy="546100"/>
        </p:xfrm>
        <a:graphic>
          <a:graphicData uri="http://schemas.openxmlformats.org/presentationml/2006/ole">
            <p:oleObj spid="_x0000_s64535" name="Equation" r:id="rId4" imgW="201600" imgH="200880" progId="">
              <p:embed/>
            </p:oleObj>
          </a:graphicData>
        </a:graphic>
      </p:graphicFrame>
      <p:graphicFrame>
        <p:nvGraphicFramePr>
          <p:cNvPr id="64530" name="Object 24"/>
          <p:cNvGraphicFramePr>
            <a:graphicFrameLocks noChangeAspect="1"/>
          </p:cNvGraphicFramePr>
          <p:nvPr/>
        </p:nvGraphicFramePr>
        <p:xfrm>
          <a:off x="1187450" y="1484313"/>
          <a:ext cx="5400675" cy="969962"/>
        </p:xfrm>
        <a:graphic>
          <a:graphicData uri="http://schemas.openxmlformats.org/presentationml/2006/ole">
            <p:oleObj spid="_x0000_s64536" name="公式" r:id="rId5" imgW="2463800" imgH="431800" progId="Equation.3">
              <p:embed/>
            </p:oleObj>
          </a:graphicData>
        </a:graphic>
      </p:graphicFrame>
      <p:graphicFrame>
        <p:nvGraphicFramePr>
          <p:cNvPr id="64532" name="Object 25"/>
          <p:cNvGraphicFramePr>
            <a:graphicFrameLocks noChangeAspect="1"/>
          </p:cNvGraphicFramePr>
          <p:nvPr/>
        </p:nvGraphicFramePr>
        <p:xfrm>
          <a:off x="5392738" y="3316288"/>
          <a:ext cx="2305050" cy="431800"/>
        </p:xfrm>
        <a:graphic>
          <a:graphicData uri="http://schemas.openxmlformats.org/presentationml/2006/ole">
            <p:oleObj spid="_x0000_s64537" name="Equation" r:id="rId6" imgW="2832100" imgH="495300" progId="Equation.3">
              <p:embed/>
            </p:oleObj>
          </a:graphicData>
        </a:graphic>
      </p:graphicFrame>
      <p:graphicFrame>
        <p:nvGraphicFramePr>
          <p:cNvPr id="64533" name="Object 26"/>
          <p:cNvGraphicFramePr>
            <a:graphicFrameLocks noChangeAspect="1"/>
          </p:cNvGraphicFramePr>
          <p:nvPr/>
        </p:nvGraphicFramePr>
        <p:xfrm>
          <a:off x="2484438" y="4076700"/>
          <a:ext cx="1296987" cy="792163"/>
        </p:xfrm>
        <a:graphic>
          <a:graphicData uri="http://schemas.openxmlformats.org/presentationml/2006/ole">
            <p:oleObj spid="_x0000_s64538" name="Equation" r:id="rId7" imgW="1701800" imgH="939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/>
      <p:bldP spid="64516" grpId="0"/>
      <p:bldP spid="64522" grpId="0"/>
      <p:bldP spid="64524" grpId="0"/>
      <p:bldP spid="64525" grpId="0"/>
      <p:bldP spid="64526" grpId="0"/>
      <p:bldP spid="645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71550" y="549275"/>
            <a:ext cx="438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CC"/>
                </a:solidFill>
              </a:rPr>
              <a:t>五、</a:t>
            </a:r>
            <a:r>
              <a:rPr lang="en-US" altLang="zh-CN">
                <a:solidFill>
                  <a:srgbClr val="0000CC"/>
                </a:solidFill>
              </a:rPr>
              <a:t>a,b</a:t>
            </a:r>
            <a:r>
              <a:rPr lang="zh-CN" altLang="en-US">
                <a:solidFill>
                  <a:srgbClr val="0000CC"/>
                </a:solidFill>
              </a:rPr>
              <a:t>的极大似然估计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900113" y="1341438"/>
            <a:ext cx="5697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前面只是假设</a:t>
            </a:r>
            <a:r>
              <a:rPr lang="zh-CN" altLang="en-US" sz="2800">
                <a:sym typeface="Euclid Symbol"/>
              </a:rPr>
              <a:t></a:t>
            </a:r>
            <a:r>
              <a:rPr lang="zh-CN" altLang="en-US" sz="2800"/>
              <a:t>是随机变量，且满足</a:t>
            </a:r>
          </a:p>
        </p:txBody>
      </p:sp>
      <p:graphicFrame>
        <p:nvGraphicFramePr>
          <p:cNvPr id="65540" name="Object 10"/>
          <p:cNvGraphicFramePr>
            <a:graphicFrameLocks noChangeAspect="1"/>
          </p:cNvGraphicFramePr>
          <p:nvPr/>
        </p:nvGraphicFramePr>
        <p:xfrm>
          <a:off x="468313" y="1916113"/>
          <a:ext cx="5976937" cy="503237"/>
        </p:xfrm>
        <a:graphic>
          <a:graphicData uri="http://schemas.openxmlformats.org/presentationml/2006/ole">
            <p:oleObj spid="_x0000_s65546" name="Equation" r:id="rId3" imgW="2514600" imgH="228600" progId="">
              <p:embed/>
            </p:oleObj>
          </a:graphicData>
        </a:graphic>
      </p:graphicFrame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900113" y="2492375"/>
            <a:ext cx="462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如果要求</a:t>
            </a:r>
            <a:r>
              <a:rPr lang="zh-CN" altLang="en-US" sz="2800">
                <a:sym typeface="Euclid Symbol"/>
              </a:rPr>
              <a:t>服从正态分布，即</a:t>
            </a:r>
            <a:endParaRPr lang="zh-CN" altLang="en-US" sz="2800"/>
          </a:p>
        </p:txBody>
      </p:sp>
      <p:graphicFrame>
        <p:nvGraphicFramePr>
          <p:cNvPr id="65542" name="Object 11"/>
          <p:cNvGraphicFramePr>
            <a:graphicFrameLocks noChangeAspect="1"/>
          </p:cNvGraphicFramePr>
          <p:nvPr/>
        </p:nvGraphicFramePr>
        <p:xfrm>
          <a:off x="1258888" y="2997200"/>
          <a:ext cx="4897437" cy="515938"/>
        </p:xfrm>
        <a:graphic>
          <a:graphicData uri="http://schemas.openxmlformats.org/presentationml/2006/ole">
            <p:oleObj spid="_x0000_s65547" name="Equation" r:id="rId4" imgW="2400300" imgH="228600" progId="">
              <p:embed/>
            </p:oleObj>
          </a:graphicData>
        </a:graphic>
      </p:graphicFrame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900113" y="3573463"/>
            <a:ext cx="457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可以求</a:t>
            </a:r>
            <a:r>
              <a:rPr lang="en-US" altLang="zh-CN" sz="2800"/>
              <a:t>a,b</a:t>
            </a:r>
            <a:r>
              <a:rPr lang="zh-CN" altLang="en-US" sz="2800"/>
              <a:t>的极大似然估计。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042988" y="4365625"/>
            <a:ext cx="4303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对于每一对样本值</a:t>
            </a:r>
            <a:r>
              <a:rPr lang="en-US" altLang="zh-CN" sz="2800"/>
              <a:t>(x</a:t>
            </a:r>
            <a:r>
              <a:rPr lang="en-US" altLang="zh-CN" sz="2800" baseline="-25000"/>
              <a:t>i</a:t>
            </a:r>
            <a:r>
              <a:rPr lang="en-US" altLang="zh-CN" sz="2800"/>
              <a:t>, y</a:t>
            </a:r>
            <a:r>
              <a:rPr lang="en-US" altLang="zh-CN" sz="2800" baseline="-25000"/>
              <a:t>i</a:t>
            </a:r>
            <a:r>
              <a:rPr lang="en-US" altLang="zh-CN" sz="2800"/>
              <a:t>)</a:t>
            </a:r>
            <a:r>
              <a:rPr lang="zh-CN" altLang="en-US" sz="2800"/>
              <a:t>有</a:t>
            </a:r>
          </a:p>
        </p:txBody>
      </p:sp>
      <p:graphicFrame>
        <p:nvGraphicFramePr>
          <p:cNvPr id="65545" name="Object 12"/>
          <p:cNvGraphicFramePr>
            <a:graphicFrameLocks noChangeAspect="1"/>
          </p:cNvGraphicFramePr>
          <p:nvPr/>
        </p:nvGraphicFramePr>
        <p:xfrm>
          <a:off x="1331913" y="5084763"/>
          <a:ext cx="6408737" cy="1223962"/>
        </p:xfrm>
        <a:graphic>
          <a:graphicData uri="http://schemas.openxmlformats.org/presentationml/2006/ole">
            <p:oleObj spid="_x0000_s65548" name="Equation" r:id="rId5" imgW="2781300" imgH="482600" progId="">
              <p:embed/>
            </p:oleObj>
          </a:graphicData>
        </a:graphic>
      </p:graphicFrame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6300788" y="4092575"/>
            <a:ext cx="1871662" cy="792163"/>
          </a:xfrm>
          <a:prstGeom prst="wedgeRectCallout">
            <a:avLst>
              <a:gd name="adj1" fmla="val -57380"/>
              <a:gd name="adj2" fmla="val 8326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 高斯马尔科   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     </a:t>
            </a:r>
            <a:r>
              <a:rPr lang="zh-CN" altLang="en-US" sz="2400">
                <a:solidFill>
                  <a:srgbClr val="FF0000"/>
                </a:solidFill>
              </a:rPr>
              <a:t>夫模型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/>
      <p:bldP spid="65541" grpId="0"/>
      <p:bldP spid="65543" grpId="0"/>
      <p:bldP spid="65544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8"/>
          <p:cNvGraphicFramePr>
            <a:graphicFrameLocks noChangeAspect="1"/>
          </p:cNvGraphicFramePr>
          <p:nvPr/>
        </p:nvGraphicFramePr>
        <p:xfrm>
          <a:off x="755650" y="549275"/>
          <a:ext cx="7129463" cy="503238"/>
        </p:xfrm>
        <a:graphic>
          <a:graphicData uri="http://schemas.openxmlformats.org/presentationml/2006/ole">
            <p:oleObj spid="_x0000_s66568" name="Equation" r:id="rId3" imgW="3327400" imgH="241300" progId="">
              <p:embed/>
            </p:oleObj>
          </a:graphicData>
        </a:graphic>
      </p:graphicFrame>
      <p:graphicFrame>
        <p:nvGraphicFramePr>
          <p:cNvPr id="66563" name="Object 9"/>
          <p:cNvGraphicFramePr>
            <a:graphicFrameLocks noChangeAspect="1"/>
          </p:cNvGraphicFramePr>
          <p:nvPr/>
        </p:nvGraphicFramePr>
        <p:xfrm>
          <a:off x="1619250" y="1052513"/>
          <a:ext cx="4968875" cy="1150937"/>
        </p:xfrm>
        <a:graphic>
          <a:graphicData uri="http://schemas.openxmlformats.org/presentationml/2006/ole">
            <p:oleObj spid="_x0000_s66569" name="Equation" r:id="rId4" imgW="2311400" imgH="508000" progId="">
              <p:embed/>
            </p:oleObj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84213" y="2205038"/>
            <a:ext cx="705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由于</a:t>
            </a:r>
            <a:r>
              <a:rPr lang="en-US" altLang="zh-CN" sz="2800"/>
              <a:t>y</a:t>
            </a:r>
            <a:r>
              <a:rPr lang="en-US" altLang="zh-CN" sz="2800" baseline="-25000"/>
              <a:t>i</a:t>
            </a:r>
            <a:r>
              <a:rPr lang="zh-CN" altLang="en-US" sz="2800"/>
              <a:t>相互独立，所以（</a:t>
            </a:r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,..., y</a:t>
            </a:r>
            <a:r>
              <a:rPr lang="en-US" altLang="zh-CN" sz="2800" baseline="-25000"/>
              <a:t>n</a:t>
            </a:r>
            <a:r>
              <a:rPr lang="zh-CN" altLang="en-US" sz="2800"/>
              <a:t>）的联合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84213" y="2852738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概率密度为</a:t>
            </a:r>
          </a:p>
        </p:txBody>
      </p:sp>
      <p:graphicFrame>
        <p:nvGraphicFramePr>
          <p:cNvPr id="66567" name="Object 10"/>
          <p:cNvGraphicFramePr>
            <a:graphicFrameLocks noChangeAspect="1"/>
          </p:cNvGraphicFramePr>
          <p:nvPr/>
        </p:nvGraphicFramePr>
        <p:xfrm>
          <a:off x="1331913" y="3357563"/>
          <a:ext cx="7010400" cy="3136900"/>
        </p:xfrm>
        <a:graphic>
          <a:graphicData uri="http://schemas.openxmlformats.org/presentationml/2006/ole">
            <p:oleObj spid="_x0000_s66570" name="位图图像" r:id="rId5" imgW="6152381" imgH="2752381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112838" y="908050"/>
            <a:ext cx="6719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用极大似然估计法估计</a:t>
            </a:r>
            <a:r>
              <a:rPr lang="en-US" altLang="zh-CN" sz="2800"/>
              <a:t>a,b,   </a:t>
            </a:r>
            <a:r>
              <a:rPr lang="zh-CN" altLang="en-US" sz="2800"/>
              <a:t>只需上式右端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112838" y="1506538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指数的平方和最小即可，即只需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187450" y="3254375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取最小值。这就是最小二乘法估计。</a:t>
            </a:r>
          </a:p>
        </p:txBody>
      </p:sp>
      <p:graphicFrame>
        <p:nvGraphicFramePr>
          <p:cNvPr id="67589" name="Object 0"/>
          <p:cNvGraphicFramePr>
            <a:graphicFrameLocks noChangeAspect="1"/>
          </p:cNvGraphicFramePr>
          <p:nvPr/>
        </p:nvGraphicFramePr>
        <p:xfrm>
          <a:off x="1619250" y="2060575"/>
          <a:ext cx="5715000" cy="1077913"/>
        </p:xfrm>
        <a:graphic>
          <a:graphicData uri="http://schemas.openxmlformats.org/presentationml/2006/ole">
            <p:oleObj spid="_x0000_s101376" name="位图图像" r:id="rId3" imgW="0" imgH="0" progId="PBrush">
              <p:embed/>
            </p:oleObj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187450" y="3933825"/>
            <a:ext cx="63388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0000CC"/>
                </a:solidFill>
              </a:rPr>
              <a:t>因此</a:t>
            </a:r>
            <a:r>
              <a:rPr lang="en-US" altLang="zh-CN" sz="2800" i="1">
                <a:solidFill>
                  <a:srgbClr val="0000CC"/>
                </a:solidFill>
              </a:rPr>
              <a:t>a</a:t>
            </a:r>
            <a:r>
              <a:rPr lang="en-US" altLang="zh-CN" sz="2800">
                <a:solidFill>
                  <a:srgbClr val="0000CC"/>
                </a:solidFill>
              </a:rPr>
              <a:t>,</a:t>
            </a:r>
            <a:r>
              <a:rPr lang="en-US" altLang="zh-CN" sz="2800" i="1">
                <a:solidFill>
                  <a:srgbClr val="0000CC"/>
                </a:solidFill>
              </a:rPr>
              <a:t>b</a:t>
            </a:r>
            <a:r>
              <a:rPr lang="zh-CN" altLang="en-US" sz="2800">
                <a:solidFill>
                  <a:srgbClr val="0000CC"/>
                </a:solidFill>
              </a:rPr>
              <a:t>的</a:t>
            </a:r>
            <a:r>
              <a:rPr lang="en-US" altLang="zh-CN" sz="2800">
                <a:solidFill>
                  <a:srgbClr val="0000CC"/>
                </a:solidFill>
              </a:rPr>
              <a:t>ML</a:t>
            </a:r>
            <a:r>
              <a:rPr lang="zh-CN" altLang="en-US" sz="2800">
                <a:solidFill>
                  <a:srgbClr val="0000CC"/>
                </a:solidFill>
              </a:rPr>
              <a:t>估计与</a:t>
            </a:r>
            <a:r>
              <a:rPr lang="en-US" altLang="zh-CN" sz="2800">
                <a:solidFill>
                  <a:srgbClr val="0000CC"/>
                </a:solidFill>
              </a:rPr>
              <a:t>LS</a:t>
            </a:r>
            <a:r>
              <a:rPr lang="zh-CN" altLang="en-US" sz="2800">
                <a:solidFill>
                  <a:srgbClr val="0000CC"/>
                </a:solidFill>
              </a:rPr>
              <a:t>估计完全一样。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/>
      <p:bldP spid="67588" grpId="0"/>
      <p:bldP spid="675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87450" y="1268413"/>
            <a:ext cx="5491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在</a:t>
            </a:r>
            <a:r>
              <a:rPr lang="en-US" altLang="zh-CN" sz="2800"/>
              <a:t>GM</a:t>
            </a:r>
            <a:r>
              <a:rPr lang="zh-CN" altLang="en-US" sz="2800"/>
              <a:t>模型下，我们有如下定理：</a:t>
            </a:r>
          </a:p>
        </p:txBody>
      </p:sp>
      <p:graphicFrame>
        <p:nvGraphicFramePr>
          <p:cNvPr id="68611" name="Object 6"/>
          <p:cNvGraphicFramePr>
            <a:graphicFrameLocks noChangeAspect="1"/>
          </p:cNvGraphicFramePr>
          <p:nvPr/>
        </p:nvGraphicFramePr>
        <p:xfrm>
          <a:off x="2555875" y="1916113"/>
          <a:ext cx="5318125" cy="4248150"/>
        </p:xfrm>
        <a:graphic>
          <a:graphicData uri="http://schemas.openxmlformats.org/presentationml/2006/ole">
            <p:oleObj spid="_x0000_s68614" name="Equation" r:id="rId3" imgW="2044700" imgH="1752600" progId="">
              <p:embed/>
            </p:oleObj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187450" y="227647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66"/>
                </a:solidFill>
              </a:rPr>
              <a:t>定理</a:t>
            </a:r>
            <a:r>
              <a:rPr lang="en-US" altLang="zh-CN" sz="2800">
                <a:solidFill>
                  <a:srgbClr val="FF0066"/>
                </a:solidFill>
              </a:rPr>
              <a:t>3</a:t>
            </a:r>
            <a:r>
              <a:rPr lang="en-US" altLang="zh-CN"/>
              <a:t>  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308100" y="476250"/>
            <a:ext cx="546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CC"/>
                </a:solidFill>
              </a:rPr>
              <a:t>六、</a:t>
            </a:r>
            <a:r>
              <a:rPr lang="en-US" altLang="zh-CN">
                <a:solidFill>
                  <a:srgbClr val="0000CC"/>
                </a:solidFill>
              </a:rPr>
              <a:t>GM</a:t>
            </a:r>
            <a:r>
              <a:rPr lang="zh-CN" altLang="en-US">
                <a:solidFill>
                  <a:srgbClr val="0000CC"/>
                </a:solidFill>
              </a:rPr>
              <a:t>模型下</a:t>
            </a:r>
            <a:r>
              <a:rPr lang="en-US" altLang="zh-CN">
                <a:solidFill>
                  <a:srgbClr val="0000CC"/>
                </a:solidFill>
              </a:rPr>
              <a:t>LS</a:t>
            </a:r>
            <a:r>
              <a:rPr lang="zh-CN" altLang="en-US">
                <a:solidFill>
                  <a:srgbClr val="0000CC"/>
                </a:solidFill>
              </a:rPr>
              <a:t>估计的性质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2" grpId="0"/>
      <p:bldP spid="686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268413"/>
            <a:ext cx="8153400" cy="3097212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rgbClr val="0000CC"/>
                </a:solidFill>
                <a:latin typeface="Times New Roman" pitchFamily="18" charset="0"/>
              </a:rPr>
              <a:t>函数关系</a:t>
            </a:r>
            <a:r>
              <a:rPr lang="zh-CN" altLang="en-US" sz="2800" smtClean="0">
                <a:latin typeface="Times New Roman" pitchFamily="18" charset="0"/>
              </a:rPr>
              <a:t>  </a:t>
            </a:r>
            <a:r>
              <a:rPr lang="zh-CN" altLang="en-US" sz="2800" smtClean="0">
                <a:solidFill>
                  <a:srgbClr val="C00000"/>
                </a:solidFill>
                <a:latin typeface="Times New Roman" pitchFamily="18" charset="0"/>
              </a:rPr>
              <a:t>（</a:t>
            </a:r>
            <a:r>
              <a:rPr lang="en-US" altLang="zh-CN" sz="2800" smtClean="0">
                <a:solidFill>
                  <a:srgbClr val="C00000"/>
                </a:solidFill>
                <a:latin typeface="Times New Roman" pitchFamily="18" charset="0"/>
              </a:rPr>
              <a:t>Deterministic Relationship</a:t>
            </a:r>
            <a:r>
              <a:rPr lang="zh-CN" altLang="en-US" sz="2800" smtClean="0">
                <a:solidFill>
                  <a:srgbClr val="C00000"/>
                </a:solidFill>
                <a:latin typeface="Times New Roman" pitchFamily="18" charset="0"/>
              </a:rPr>
              <a:t>）</a:t>
            </a:r>
          </a:p>
          <a:p>
            <a:pPr eaLnBrk="1" hangingPunct="1">
              <a:buFontTx/>
              <a:buChar char=" "/>
            </a:pPr>
            <a:r>
              <a:rPr lang="zh-CN" altLang="en-US" sz="2800" smtClean="0">
                <a:latin typeface="Times New Roman" pitchFamily="18" charset="0"/>
              </a:rPr>
              <a:t>                    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f 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每一个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值都唯一地对应一个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值。</a:t>
            </a:r>
            <a:endParaRPr lang="en-US" altLang="zh-CN" sz="2800" smtClean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 "/>
            </a:pPr>
            <a:endParaRPr lang="en-US" altLang="zh-CN" sz="2800" smtClean="0">
              <a:latin typeface="Times New Roman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rgbClr val="0000CC"/>
                </a:solidFill>
                <a:latin typeface="Times New Roman" pitchFamily="18" charset="0"/>
              </a:rPr>
              <a:t>随机关系</a:t>
            </a:r>
            <a:r>
              <a:rPr lang="zh-CN" altLang="en-US" sz="2800" smtClean="0">
                <a:solidFill>
                  <a:srgbClr val="C00000"/>
                </a:solidFill>
                <a:latin typeface="Times New Roman" pitchFamily="18" charset="0"/>
              </a:rPr>
              <a:t>（ </a:t>
            </a:r>
            <a:r>
              <a:rPr lang="en-US" altLang="zh-CN" sz="2800" smtClean="0">
                <a:solidFill>
                  <a:srgbClr val="C00000"/>
                </a:solidFill>
                <a:latin typeface="Times New Roman" pitchFamily="18" charset="0"/>
              </a:rPr>
              <a:t>Stochastic Relationship</a:t>
            </a:r>
            <a:r>
              <a:rPr lang="zh-CN" altLang="en-US" sz="2800" smtClean="0">
                <a:solidFill>
                  <a:srgbClr val="C00000"/>
                </a:solidFill>
                <a:latin typeface="Times New Roman" pitchFamily="18" charset="0"/>
              </a:rPr>
              <a:t>）</a:t>
            </a:r>
          </a:p>
          <a:p>
            <a:pPr eaLnBrk="1" hangingPunct="1"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当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X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的值给定时，</a:t>
            </a:r>
            <a:r>
              <a:rPr lang="zh-CN" altLang="en-US" sz="2800" i="1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的取值服从一个分布。</a:t>
            </a: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1116013" y="549275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kumimoji="0" lang="zh-CN" altLang="en-US">
                <a:solidFill>
                  <a:srgbClr val="0000CC"/>
                </a:solidFill>
                <a:latin typeface="宋体" charset="-122"/>
              </a:rPr>
              <a:t>两个变量之间的关系</a:t>
            </a:r>
          </a:p>
        </p:txBody>
      </p:sp>
      <p:graphicFrame>
        <p:nvGraphicFramePr>
          <p:cNvPr id="97300" name="Object 5"/>
          <p:cNvGraphicFramePr>
            <a:graphicFrameLocks noChangeAspect="1"/>
          </p:cNvGraphicFramePr>
          <p:nvPr/>
        </p:nvGraphicFramePr>
        <p:xfrm>
          <a:off x="1042988" y="4437063"/>
          <a:ext cx="5972175" cy="503237"/>
        </p:xfrm>
        <a:graphic>
          <a:graphicData uri="http://schemas.openxmlformats.org/presentationml/2006/ole">
            <p:oleObj spid="_x0000_s126981" name="公式" r:id="rId3" imgW="2577960" imgH="21564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187450" y="5805488"/>
          <a:ext cx="5676900" cy="503237"/>
        </p:xfrm>
        <a:graphic>
          <a:graphicData uri="http://schemas.openxmlformats.org/presentationml/2006/ole">
            <p:oleObj spid="_x0000_s126982" name="公式" r:id="rId4" imgW="2450880" imgH="215640" progId="Equation.3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187450" y="5229225"/>
          <a:ext cx="4265613" cy="503238"/>
        </p:xfrm>
        <a:graphic>
          <a:graphicData uri="http://schemas.openxmlformats.org/presentationml/2006/ole">
            <p:oleObj spid="_x0000_s126983" name="公式" r:id="rId5" imgW="1841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1269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260350"/>
            <a:ext cx="5072062" cy="1143000"/>
          </a:xfrm>
        </p:spPr>
        <p:txBody>
          <a:bodyPr/>
          <a:lstStyle/>
          <a:p>
            <a:pPr algn="l" eaLnBrk="1" hangingPunct="1"/>
            <a:r>
              <a:rPr lang="zh-CN" altLang="en-US" sz="3600" b="0" smtClean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zh-CN" altLang="en-US" sz="3200" smtClean="0">
                <a:solidFill>
                  <a:srgbClr val="0000CC"/>
                </a:solidFill>
                <a:latin typeface="Times New Roman" pitchFamily="18" charset="0"/>
              </a:rPr>
              <a:t>参数</a:t>
            </a:r>
            <a:r>
              <a:rPr lang="zh-CN" altLang="en-US" sz="3200" i="1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3200" i="1" smtClean="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3200" smtClean="0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altLang="zh-CN" sz="3200" i="1" smtClean="0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 sz="320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3200" smtClean="0">
                <a:solidFill>
                  <a:srgbClr val="0000CC"/>
                </a:solidFill>
                <a:latin typeface="Times New Roman" pitchFamily="18" charset="0"/>
              </a:rPr>
              <a:t>的置信区间：</a:t>
            </a:r>
          </a:p>
        </p:txBody>
      </p:sp>
      <p:graphicFrame>
        <p:nvGraphicFramePr>
          <p:cNvPr id="174085" name="Object 4"/>
          <p:cNvGraphicFramePr>
            <a:graphicFrameLocks noChangeAspect="1"/>
          </p:cNvGraphicFramePr>
          <p:nvPr/>
        </p:nvGraphicFramePr>
        <p:xfrm>
          <a:off x="1619250" y="2349500"/>
          <a:ext cx="3816350" cy="1103313"/>
        </p:xfrm>
        <a:graphic>
          <a:graphicData uri="http://schemas.openxmlformats.org/presentationml/2006/ole">
            <p:oleObj spid="_x0000_s174085" name="公式" r:id="rId4" imgW="1803240" imgH="469800" progId="Equation.3">
              <p:embed/>
            </p:oleObj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1116013" y="4437063"/>
          <a:ext cx="6935787" cy="1192212"/>
        </p:xfrm>
        <a:graphic>
          <a:graphicData uri="http://schemas.openxmlformats.org/presentationml/2006/ole">
            <p:oleObj spid="_x0000_s174087" name="公式" r:id="rId5" imgW="2831760" imgH="507960" progId="Equation.3">
              <p:embed/>
            </p:oleObj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1187450" y="3284538"/>
          <a:ext cx="6281738" cy="1131887"/>
        </p:xfrm>
        <a:graphic>
          <a:graphicData uri="http://schemas.openxmlformats.org/presentationml/2006/ole">
            <p:oleObj spid="_x0000_s174088" name="公式" r:id="rId6" imgW="2565360" imgH="482400" progId="Equation.3">
              <p:embed/>
            </p:oleObj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1187450" y="5516563"/>
          <a:ext cx="2527300" cy="1042987"/>
        </p:xfrm>
        <a:graphic>
          <a:graphicData uri="http://schemas.openxmlformats.org/presentationml/2006/ole">
            <p:oleObj spid="_x0000_s174089" name="公式" r:id="rId7" imgW="1193760" imgH="444240" progId="Equation.3">
              <p:embed/>
            </p:oleObj>
          </a:graphicData>
        </a:graphic>
      </p:graphicFrame>
      <p:sp>
        <p:nvSpPr>
          <p:cNvPr id="174090" name="Rectangle 2"/>
          <p:cNvSpPr>
            <a:spLocks noChangeArrowheads="1"/>
          </p:cNvSpPr>
          <p:nvPr/>
        </p:nvSpPr>
        <p:spPr bwMode="auto">
          <a:xfrm>
            <a:off x="1116013" y="1628775"/>
            <a:ext cx="706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在</a:t>
            </a:r>
            <a:r>
              <a:rPr lang="en-US" altLang="zh-CN" sz="2800"/>
              <a:t>GM</a:t>
            </a:r>
            <a:r>
              <a:rPr lang="zh-CN" altLang="en-US" sz="2800"/>
              <a:t>模型下，我们有枢轴量：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/>
      <p:bldP spid="1740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547813" y="549275"/>
            <a:ext cx="3892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七、离差平方和分解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55650" y="1341438"/>
          <a:ext cx="4319588" cy="844550"/>
        </p:xfrm>
        <a:graphic>
          <a:graphicData uri="http://schemas.openxmlformats.org/presentationml/2006/ole">
            <p:oleObj spid="_x0000_s99334" name="公式" r:id="rId3" imgW="2095200" imgH="431640" progId="Equation.3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076825" y="1341438"/>
          <a:ext cx="2816225" cy="846137"/>
        </p:xfrm>
        <a:graphic>
          <a:graphicData uri="http://schemas.openxmlformats.org/presentationml/2006/ole">
            <p:oleObj spid="_x0000_s99335" name="公式" r:id="rId4" imgW="1346040" imgH="431640" progId="Equation.3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827088" y="2205038"/>
          <a:ext cx="7416800" cy="846137"/>
        </p:xfrm>
        <a:graphic>
          <a:graphicData uri="http://schemas.openxmlformats.org/presentationml/2006/ole">
            <p:oleObj spid="_x0000_s99336" name="公式" r:id="rId5" imgW="3581280" imgH="431640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692275" y="5300663"/>
          <a:ext cx="5951538" cy="846137"/>
        </p:xfrm>
        <a:graphic>
          <a:graphicData uri="http://schemas.openxmlformats.org/presentationml/2006/ole">
            <p:oleObj spid="_x0000_s99337" name="公式" r:id="rId6" imgW="2844720" imgH="431640" progId="Equation.3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900113" y="3284538"/>
          <a:ext cx="7699375" cy="846137"/>
        </p:xfrm>
        <a:graphic>
          <a:graphicData uri="http://schemas.openxmlformats.org/presentationml/2006/ole">
            <p:oleObj spid="_x0000_s99338" name="公式" r:id="rId7" imgW="3759120" imgH="43164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827088" y="4149725"/>
          <a:ext cx="4968875" cy="846138"/>
        </p:xfrm>
        <a:graphic>
          <a:graphicData uri="http://schemas.openxmlformats.org/presentationml/2006/ole">
            <p:oleObj spid="_x0000_s99339" name="公式" r:id="rId8" imgW="2425680" imgH="431640" progId="Equation.3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795963" y="4292600"/>
          <a:ext cx="2393950" cy="522288"/>
        </p:xfrm>
        <a:graphic>
          <a:graphicData uri="http://schemas.openxmlformats.org/presentationml/2006/ole">
            <p:oleObj spid="_x0000_s99340" name="公式" r:id="rId9" imgW="11682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47813" y="692150"/>
          <a:ext cx="5951537" cy="846138"/>
        </p:xfrm>
        <a:graphic>
          <a:graphicData uri="http://schemas.openxmlformats.org/presentationml/2006/ole">
            <p:oleObj spid="_x0000_s100357" name="公式" r:id="rId3" imgW="2844720" imgH="431640" progId="Equation.3">
              <p:embed/>
            </p:oleObj>
          </a:graphicData>
        </a:graphic>
      </p:graphicFrame>
      <p:sp>
        <p:nvSpPr>
          <p:cNvPr id="100362" name="矩形标注 2"/>
          <p:cNvSpPr>
            <a:spLocks noChangeArrowheads="1"/>
          </p:cNvSpPr>
          <p:nvPr/>
        </p:nvSpPr>
        <p:spPr bwMode="auto">
          <a:xfrm>
            <a:off x="1908175" y="2133600"/>
            <a:ext cx="2087563" cy="647700"/>
          </a:xfrm>
          <a:prstGeom prst="wedgeRectCallout">
            <a:avLst>
              <a:gd name="adj1" fmla="val 6958"/>
              <a:gd name="adj2" fmla="val -151227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</a:rPr>
              <a:t>总离差平方和  </a:t>
            </a:r>
            <a:r>
              <a:rPr lang="en-US" altLang="zh-CN" sz="1800">
                <a:solidFill>
                  <a:srgbClr val="FF0000"/>
                </a:solidFill>
              </a:rPr>
              <a:t>Lyy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          </a:t>
            </a:r>
            <a:r>
              <a:rPr lang="en-US" altLang="zh-CN" sz="1800">
                <a:solidFill>
                  <a:srgbClr val="0000CC"/>
                </a:solidFill>
              </a:rPr>
              <a:t>SST</a:t>
            </a:r>
          </a:p>
        </p:txBody>
      </p:sp>
      <p:sp>
        <p:nvSpPr>
          <p:cNvPr id="100363" name="矩形标注 3"/>
          <p:cNvSpPr>
            <a:spLocks noChangeArrowheads="1"/>
          </p:cNvSpPr>
          <p:nvPr/>
        </p:nvSpPr>
        <p:spPr bwMode="auto">
          <a:xfrm>
            <a:off x="4572000" y="2133600"/>
            <a:ext cx="1800225" cy="647700"/>
          </a:xfrm>
          <a:prstGeom prst="wedgeRectCallout">
            <a:avLst>
              <a:gd name="adj1" fmla="val -31657"/>
              <a:gd name="adj2" fmla="val -134069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</a:rPr>
              <a:t>残差平方和 </a:t>
            </a:r>
            <a:r>
              <a:rPr lang="en-US" altLang="zh-CN" sz="1800">
                <a:solidFill>
                  <a:srgbClr val="FF0000"/>
                </a:solidFill>
              </a:rPr>
              <a:t>Q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           </a:t>
            </a:r>
            <a:r>
              <a:rPr lang="en-US" altLang="zh-CN" sz="1800">
                <a:solidFill>
                  <a:srgbClr val="0000CC"/>
                </a:solidFill>
              </a:rPr>
              <a:t>SSE</a:t>
            </a:r>
          </a:p>
        </p:txBody>
      </p:sp>
      <p:sp>
        <p:nvSpPr>
          <p:cNvPr id="100364" name="矩形标注 4"/>
          <p:cNvSpPr>
            <a:spLocks noChangeArrowheads="1"/>
          </p:cNvSpPr>
          <p:nvPr/>
        </p:nvSpPr>
        <p:spPr bwMode="auto">
          <a:xfrm>
            <a:off x="6877050" y="2133600"/>
            <a:ext cx="1798638" cy="647700"/>
          </a:xfrm>
          <a:prstGeom prst="wedgeRectCallout">
            <a:avLst>
              <a:gd name="adj1" fmla="val -50528"/>
              <a:gd name="adj2" fmla="val -134069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</a:rPr>
              <a:t>  回归平方和 </a:t>
            </a:r>
            <a:r>
              <a:rPr lang="en-US" altLang="zh-CN" sz="1800">
                <a:solidFill>
                  <a:srgbClr val="FF0000"/>
                </a:solidFill>
              </a:rPr>
              <a:t>U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            </a:t>
            </a:r>
            <a:r>
              <a:rPr lang="en-US" altLang="zh-CN" sz="1800">
                <a:solidFill>
                  <a:srgbClr val="0000CC"/>
                </a:solidFill>
              </a:rPr>
              <a:t>SSR</a:t>
            </a:r>
          </a:p>
        </p:txBody>
      </p:sp>
      <p:graphicFrame>
        <p:nvGraphicFramePr>
          <p:cNvPr id="100401" name="Group 49"/>
          <p:cNvGraphicFramePr>
            <a:graphicFrameLocks noGrp="1"/>
          </p:cNvGraphicFramePr>
          <p:nvPr/>
        </p:nvGraphicFramePr>
        <p:xfrm>
          <a:off x="1476375" y="4365625"/>
          <a:ext cx="6985000" cy="1728788"/>
        </p:xfrm>
        <a:graphic>
          <a:graphicData uri="http://schemas.openxmlformats.org/drawingml/2006/table">
            <a:tbl>
              <a:tblPr/>
              <a:tblGrid>
                <a:gridCol w="1431925"/>
                <a:gridCol w="2060575"/>
                <a:gridCol w="1746250"/>
                <a:gridCol w="17462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误差来源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总离差平方和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残差平方和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回归平方和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Q/(n-2)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779838" y="3716338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0000CC"/>
                </a:solidFill>
              </a:rPr>
              <a:t>方差分析表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 animBg="1"/>
      <p:bldP spid="100363" grpId="0" animBg="1"/>
      <p:bldP spid="100364" grpId="0" animBg="1"/>
      <p:bldP spid="686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16013" y="692150"/>
          <a:ext cx="3435350" cy="895350"/>
        </p:xfrm>
        <a:graphic>
          <a:graphicData uri="http://schemas.openxmlformats.org/presentationml/2006/ole">
            <p:oleObj spid="_x0000_s118790" name="公式" r:id="rId3" imgW="1676160" imgH="457200" progId="Equation.3">
              <p:embed/>
            </p:oleObj>
          </a:graphicData>
        </a:graphic>
      </p:graphicFrame>
      <p:sp>
        <p:nvSpPr>
          <p:cNvPr id="118791" name="云形标注 6"/>
          <p:cNvSpPr>
            <a:spLocks noChangeArrowheads="1"/>
          </p:cNvSpPr>
          <p:nvPr/>
        </p:nvSpPr>
        <p:spPr bwMode="auto">
          <a:xfrm>
            <a:off x="6011863" y="188913"/>
            <a:ext cx="1773237" cy="1079500"/>
          </a:xfrm>
          <a:prstGeom prst="cloudCallout">
            <a:avLst>
              <a:gd name="adj1" fmla="val -94940"/>
              <a:gd name="adj2" fmla="val 56028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回归平方和的占比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84213" y="3789363"/>
          <a:ext cx="6624637" cy="846137"/>
        </p:xfrm>
        <a:graphic>
          <a:graphicData uri="http://schemas.openxmlformats.org/presentationml/2006/ole">
            <p:oleObj spid="_x0000_s118792" name="公式" r:id="rId4" imgW="3479760" imgH="43164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84213" y="4581525"/>
          <a:ext cx="3960812" cy="1444625"/>
        </p:xfrm>
        <a:graphic>
          <a:graphicData uri="http://schemas.openxmlformats.org/presentationml/2006/ole">
            <p:oleObj spid="_x0000_s118793" name="公式" r:id="rId5" imgW="2197080" imgH="736560" progId="Equation.3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003800" y="5157788"/>
          <a:ext cx="3721100" cy="971550"/>
        </p:xfrm>
        <a:graphic>
          <a:graphicData uri="http://schemas.openxmlformats.org/presentationml/2006/ole">
            <p:oleObj spid="_x0000_s118794" name="公式" r:id="rId6" imgW="1815840" imgH="495000" progId="Equation.3">
              <p:embed/>
            </p:oleObj>
          </a:graphicData>
        </a:graphic>
      </p:graphicFrame>
      <p:sp>
        <p:nvSpPr>
          <p:cNvPr id="118798" name="Rectangle 3"/>
          <p:cNvSpPr>
            <a:spLocks noChangeArrowheads="1"/>
          </p:cNvSpPr>
          <p:nvPr/>
        </p:nvSpPr>
        <p:spPr bwMode="auto">
          <a:xfrm>
            <a:off x="755650" y="1700213"/>
            <a:ext cx="77057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US" altLang="zh-CN" sz="2800" b="0">
                <a:solidFill>
                  <a:srgbClr val="4A452A"/>
                </a:solidFill>
                <a:latin typeface="Gill Sans MT"/>
                <a:ea typeface="微软雅黑" pitchFamily="34" charset="-122"/>
              </a:rPr>
              <a:t>   </a:t>
            </a:r>
            <a:r>
              <a:rPr kumimoji="0" lang="en-US" altLang="zh-CN" sz="2400"/>
              <a:t>SSR</a:t>
            </a:r>
            <a:r>
              <a:rPr kumimoji="0" lang="zh-CN" altLang="zh-CN" sz="2400"/>
              <a:t>越大：用回归方程解释</a:t>
            </a:r>
            <a:r>
              <a:rPr kumimoji="0" lang="en-US" altLang="zh-CN" sz="2400"/>
              <a:t> </a:t>
            </a:r>
            <a:r>
              <a:rPr kumimoji="0" lang="zh-CN" altLang="zh-CN" sz="2400"/>
              <a:t> </a:t>
            </a:r>
            <a:r>
              <a:rPr kumimoji="0" lang="en-US" altLang="zh-CN" sz="2400" i="1"/>
              <a:t>y</a:t>
            </a:r>
            <a:r>
              <a:rPr kumimoji="0" lang="en-US" altLang="zh-CN" sz="2400" i="1" baseline="-25000"/>
              <a:t>i</a:t>
            </a:r>
            <a:r>
              <a:rPr kumimoji="0" lang="en-US" altLang="zh-CN" sz="2400" baseline="-25000"/>
              <a:t>  </a:t>
            </a:r>
            <a:r>
              <a:rPr kumimoji="0" lang="zh-CN" altLang="en-US" sz="2400"/>
              <a:t>变异的部分越多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kumimoji="0" lang="en-US" altLang="zh-CN" sz="2400"/>
              <a:t>SSE</a:t>
            </a:r>
            <a:r>
              <a:rPr kumimoji="0" lang="zh-CN" altLang="en-US" sz="2400"/>
              <a:t>越小：观测值 </a:t>
            </a:r>
            <a:r>
              <a:rPr kumimoji="0" lang="en-US" altLang="zh-CN" sz="2400" i="1"/>
              <a:t>y</a:t>
            </a:r>
            <a:r>
              <a:rPr kumimoji="0" lang="en-US" altLang="zh-CN" sz="2400" i="1" baseline="-25000"/>
              <a:t>i  </a:t>
            </a:r>
            <a:r>
              <a:rPr kumimoji="0" lang="zh-CN" altLang="en-US" sz="2400"/>
              <a:t>绕回归线越紧密</a:t>
            </a:r>
            <a:r>
              <a:rPr kumimoji="0" lang="en-US" altLang="zh-CN" sz="2400"/>
              <a:t>, </a:t>
            </a:r>
            <a:r>
              <a:rPr kumimoji="0" lang="zh-CN" altLang="en-US" sz="2400"/>
              <a:t>拟合越好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kumimoji="0" lang="zh-CN" altLang="en-US" sz="2400">
                <a:solidFill>
                  <a:srgbClr val="0000CC"/>
                </a:solidFill>
              </a:rPr>
              <a:t>测</a:t>
            </a:r>
            <a:r>
              <a:rPr kumimoji="0" lang="zh-CN" altLang="zh-CN" sz="2400">
                <a:solidFill>
                  <a:srgbClr val="0000CC"/>
                </a:solidFill>
              </a:rPr>
              <a:t>定系数</a:t>
            </a:r>
            <a:r>
              <a:rPr kumimoji="0" lang="zh-CN" altLang="en-US" sz="2400">
                <a:solidFill>
                  <a:schemeClr val="accent2"/>
                </a:solidFill>
              </a:rPr>
              <a:t> </a:t>
            </a:r>
            <a:r>
              <a:rPr kumimoji="0" lang="en-US" altLang="zh-CN" sz="2400">
                <a:solidFill>
                  <a:srgbClr val="990000"/>
                </a:solidFill>
              </a:rPr>
              <a:t>(Coefficient of Determination </a:t>
            </a:r>
            <a:r>
              <a:rPr kumimoji="0" lang="zh-CN" altLang="zh-CN" sz="2400">
                <a:solidFill>
                  <a:srgbClr val="990000"/>
                </a:solidFill>
              </a:rPr>
              <a:t>）</a:t>
            </a:r>
            <a:endParaRPr kumimoji="0" lang="en-US" altLang="zh-CN" sz="24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nimBg="1"/>
      <p:bldP spid="1187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620713"/>
            <a:ext cx="5759450" cy="3744912"/>
          </a:xfrm>
        </p:spPr>
        <p:txBody>
          <a:bodyPr/>
          <a:lstStyle/>
          <a:p>
            <a:pPr marL="0" indent="0" eaLnBrk="1" hangingPunct="1">
              <a:buFontTx/>
              <a:buChar char=" "/>
            </a:pPr>
            <a:r>
              <a:rPr lang="en-US" altLang="zh-CN" sz="2800" smtClean="0">
                <a:solidFill>
                  <a:srgbClr val="0000CC"/>
                </a:solidFill>
                <a:latin typeface="Times New Roman" pitchFamily="18" charset="0"/>
              </a:rPr>
              <a:t>R</a:t>
            </a:r>
            <a:r>
              <a:rPr lang="en-US" altLang="zh-CN" sz="2800" baseline="30000" smtClean="0">
                <a:solidFill>
                  <a:srgbClr val="0000CC"/>
                </a:solidFill>
                <a:latin typeface="Times New Roman" pitchFamily="18" charset="0"/>
              </a:rPr>
              <a:t>2 </a:t>
            </a:r>
            <a:r>
              <a:rPr lang="zh-CN" altLang="en-US" sz="2800" smtClean="0">
                <a:solidFill>
                  <a:srgbClr val="0000CC"/>
                </a:solidFill>
                <a:latin typeface="Times New Roman" pitchFamily="18" charset="0"/>
              </a:rPr>
              <a:t>的性质</a:t>
            </a:r>
            <a:r>
              <a:rPr lang="en-US" altLang="zh-CN" sz="2800" smtClean="0">
                <a:solidFill>
                  <a:srgbClr val="0000CC"/>
                </a:solidFill>
                <a:latin typeface="Times New Roman" pitchFamily="18" charset="0"/>
              </a:rPr>
              <a:t>:</a:t>
            </a:r>
            <a:r>
              <a:rPr lang="en-US" altLang="zh-CN" sz="2800" smtClean="0">
                <a:solidFill>
                  <a:srgbClr val="22228B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</a:rPr>
              <a:t>(1)  0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 R</a:t>
            </a:r>
            <a:r>
              <a:rPr lang="en-US" altLang="zh-CN" sz="2800" baseline="3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 1</a:t>
            </a:r>
          </a:p>
          <a:p>
            <a:pPr marL="0" indent="0"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(2) 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当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aseline="3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=1: SSR=SST , or SSE=0</a:t>
            </a:r>
          </a:p>
          <a:p>
            <a:pPr marL="0" indent="0"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(3) 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当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aseline="3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=0: SSR=0,  or  SST=SSE</a:t>
            </a:r>
          </a:p>
          <a:p>
            <a:pPr marL="0" indent="0"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(4)                              </a:t>
            </a:r>
          </a:p>
          <a:p>
            <a:pPr marL="0" indent="0"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(5) </a:t>
            </a:r>
            <a:r>
              <a:rPr lang="en-US" altLang="zh-CN" sz="2800" b="0" i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(X,Y) </a:t>
            </a:r>
            <a:r>
              <a:rPr lang="zh-CN" altLang="en-US" sz="2800" b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的</a:t>
            </a:r>
            <a:r>
              <a:rPr lang="en-US" altLang="zh-CN" sz="2800" b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()</a:t>
            </a:r>
            <a:r>
              <a:rPr lang="zh-CN" altLang="en-US" sz="2800" b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号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与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相同</a:t>
            </a:r>
            <a:r>
              <a:rPr lang="en-US" altLang="zh-CN" sz="2800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  </a:t>
            </a:r>
          </a:p>
          <a:p>
            <a:pPr marL="0" indent="0"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                              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979613" y="2781300"/>
          <a:ext cx="2160587" cy="431800"/>
        </p:xfrm>
        <a:graphic>
          <a:graphicData uri="http://schemas.openxmlformats.org/presentationml/2006/ole">
            <p:oleObj spid="_x0000_s155652" name="公式" r:id="rId4" imgW="2387600" imgH="520700" progId="Equation.3">
              <p:embed/>
            </p:oleObj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476375" y="4292600"/>
          <a:ext cx="6121400" cy="1079500"/>
        </p:xfrm>
        <a:graphic>
          <a:graphicData uri="http://schemas.openxmlformats.org/presentationml/2006/ole">
            <p:oleObj spid="_x0000_s155653" name="公式" r:id="rId5" imgW="27939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052513"/>
            <a:ext cx="8064500" cy="33131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b="0" smtClean="0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800" smtClean="0">
                <a:latin typeface="Times New Roman" pitchFamily="18" charset="0"/>
              </a:rPr>
              <a:t>样本数据的回归模型总是可以求解的，但它是否确实是总体回归模型的正确估计呢？</a:t>
            </a:r>
          </a:p>
          <a:p>
            <a:pPr marL="0" indent="0" eaLnBrk="1" hangingPunct="1">
              <a:lnSpc>
                <a:spcPct val="120000"/>
              </a:lnSpc>
              <a:buFontTx/>
              <a:buChar char=" "/>
            </a:pPr>
            <a:r>
              <a:rPr lang="en-US" altLang="zh-CN" sz="2800" smtClean="0">
                <a:solidFill>
                  <a:srgbClr val="22228B"/>
                </a:solidFill>
                <a:latin typeface="Times New Roman" pitchFamily="18" charset="0"/>
              </a:rPr>
              <a:t>1.  </a:t>
            </a:r>
            <a:r>
              <a:rPr lang="zh-CN" altLang="en-US" sz="2800" smtClean="0">
                <a:solidFill>
                  <a:srgbClr val="22228B"/>
                </a:solidFill>
                <a:latin typeface="Times New Roman" pitchFamily="18" charset="0"/>
              </a:rPr>
              <a:t>该模型能否较好地解释 </a:t>
            </a:r>
            <a:r>
              <a:rPr lang="en-US" altLang="zh-CN" sz="2800" i="1" smtClean="0">
                <a:solidFill>
                  <a:srgbClr val="22228B"/>
                </a:solidFill>
                <a:latin typeface="Times New Roman" pitchFamily="18" charset="0"/>
              </a:rPr>
              <a:t>y</a:t>
            </a:r>
            <a:r>
              <a:rPr lang="en-US" altLang="zh-CN" sz="2800" i="1" baseline="-25000" smtClean="0">
                <a:solidFill>
                  <a:srgbClr val="22228B"/>
                </a:solidFill>
                <a:latin typeface="Times New Roman" pitchFamily="18" charset="0"/>
              </a:rPr>
              <a:t>i </a:t>
            </a:r>
            <a:r>
              <a:rPr lang="zh-CN" altLang="en-US" sz="2800" smtClean="0">
                <a:solidFill>
                  <a:srgbClr val="22228B"/>
                </a:solidFill>
                <a:latin typeface="Times New Roman" pitchFamily="18" charset="0"/>
              </a:rPr>
              <a:t>的取值变化规律？</a:t>
            </a:r>
            <a:endParaRPr lang="en-US" altLang="zh-CN" sz="2800" smtClean="0">
              <a:solidFill>
                <a:srgbClr val="22228B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</a:rPr>
              <a:t>      回归方程的质量如何？误差多大？</a:t>
            </a:r>
          </a:p>
          <a:p>
            <a:pPr marL="0" indent="0" eaLnBrk="1" hangingPunct="1">
              <a:lnSpc>
                <a:spcPct val="120000"/>
              </a:lnSpc>
              <a:buFontTx/>
              <a:buChar char=" "/>
            </a:pPr>
            <a:r>
              <a:rPr lang="en-US" altLang="zh-CN" sz="2800" smtClean="0">
                <a:solidFill>
                  <a:srgbClr val="22228B"/>
                </a:solidFill>
                <a:latin typeface="Times New Roman" pitchFamily="18" charset="0"/>
              </a:rPr>
              <a:t>2.  </a:t>
            </a:r>
            <a:r>
              <a:rPr lang="zh-CN" altLang="en-US" sz="2800" smtClean="0">
                <a:solidFill>
                  <a:srgbClr val="22228B"/>
                </a:solidFill>
                <a:latin typeface="Times New Roman" pitchFamily="18" charset="0"/>
              </a:rPr>
              <a:t>关于一元线性回归模型的几个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</a:rPr>
              <a:t>基本假设</a:t>
            </a:r>
            <a:r>
              <a:rPr lang="zh-CN" altLang="en-US" sz="2800" smtClean="0">
                <a:solidFill>
                  <a:srgbClr val="22228B"/>
                </a:solidFill>
                <a:latin typeface="Times New Roman" pitchFamily="18" charset="0"/>
              </a:rPr>
              <a:t>条件是</a:t>
            </a:r>
            <a:endParaRPr lang="en-US" altLang="zh-CN" sz="2800" smtClean="0">
              <a:solidFill>
                <a:srgbClr val="22228B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Tx/>
              <a:buChar char=" "/>
            </a:pPr>
            <a:r>
              <a:rPr lang="en-US" altLang="zh-CN" sz="2800" smtClean="0">
                <a:solidFill>
                  <a:srgbClr val="22228B"/>
                </a:solidFill>
                <a:latin typeface="Times New Roman" pitchFamily="18" charset="0"/>
              </a:rPr>
              <a:t>     </a:t>
            </a:r>
            <a:r>
              <a:rPr lang="zh-CN" altLang="en-US" sz="2800" smtClean="0">
                <a:solidFill>
                  <a:srgbClr val="22228B"/>
                </a:solidFill>
                <a:latin typeface="Times New Roman" pitchFamily="18" charset="0"/>
              </a:rPr>
              <a:t>否得到满足？</a:t>
            </a:r>
            <a:endParaRPr lang="en-US" altLang="zh-CN" sz="2800" smtClean="0">
              <a:solidFill>
                <a:srgbClr val="990000"/>
              </a:solidFill>
              <a:latin typeface="Times New Roman" pitchFamily="18" charset="0"/>
            </a:endParaRPr>
          </a:p>
        </p:txBody>
      </p:sp>
      <p:graphicFrame>
        <p:nvGraphicFramePr>
          <p:cNvPr id="153604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116013" y="4724400"/>
          <a:ext cx="7488237" cy="1597025"/>
        </p:xfrm>
        <a:graphic>
          <a:graphicData uri="http://schemas.openxmlformats.org/presentationml/2006/ole">
            <p:oleObj spid="_x0000_s153604" name="Equation" r:id="rId3" imgW="3213100" imgH="685800" progId="">
              <p:embed/>
            </p:oleObj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84438" y="333375"/>
            <a:ext cx="3856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八、回归方程的评价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57188" y="4286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600">
                <a:solidFill>
                  <a:srgbClr val="C00000"/>
                </a:solidFill>
                <a:ea typeface="微软雅黑" pitchFamily="34" charset="-122"/>
              </a:rPr>
              <a:t>   </a:t>
            </a:r>
            <a:r>
              <a:rPr lang="zh-CN" altLang="en-US">
                <a:solidFill>
                  <a:srgbClr val="0000CC"/>
                </a:solidFill>
                <a:latin typeface="宋体" charset="-122"/>
              </a:rPr>
              <a:t>回归分析的主要问题有</a:t>
            </a:r>
            <a:r>
              <a:rPr lang="en-US" altLang="zh-CN">
                <a:solidFill>
                  <a:srgbClr val="0000CC"/>
                </a:solidFill>
                <a:latin typeface="宋体" charset="-122"/>
              </a:rPr>
              <a:t>:</a:t>
            </a:r>
            <a:endParaRPr lang="en-US" altLang="zh-CN" b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900113" y="1557338"/>
            <a:ext cx="777716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1. </a:t>
            </a:r>
            <a:r>
              <a:rPr lang="zh-CN" altLang="en-US" sz="2800"/>
              <a:t>误差来源分析</a:t>
            </a:r>
            <a:r>
              <a:rPr lang="en-US" altLang="zh-CN" sz="2800">
                <a:solidFill>
                  <a:srgbClr val="22228B"/>
                </a:solidFill>
              </a:rPr>
              <a:t>:   SSE, SSR, </a:t>
            </a:r>
            <a:endParaRPr lang="en-US" altLang="zh-CN" sz="2800">
              <a:solidFill>
                <a:srgbClr val="0000CC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2. </a:t>
            </a:r>
            <a:r>
              <a:rPr lang="zh-CN" altLang="en-US" sz="2800"/>
              <a:t>拟合优度 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判定系数）</a:t>
            </a:r>
            <a:r>
              <a:rPr lang="en-US" altLang="zh-CN" sz="2800"/>
              <a:t>:</a:t>
            </a:r>
            <a:r>
              <a:rPr lang="en-US" altLang="zh-CN" sz="2800">
                <a:solidFill>
                  <a:schemeClr val="accent2"/>
                </a:solidFill>
              </a:rPr>
              <a:t>  </a:t>
            </a:r>
            <a:r>
              <a:rPr lang="en-US" altLang="zh-CN" sz="2800">
                <a:solidFill>
                  <a:srgbClr val="22228B"/>
                </a:solidFill>
              </a:rPr>
              <a:t>R</a:t>
            </a:r>
            <a:r>
              <a:rPr lang="en-US" altLang="zh-CN" sz="2800" baseline="30000">
                <a:solidFill>
                  <a:srgbClr val="22228B"/>
                </a:solidFill>
              </a:rPr>
              <a:t>2</a:t>
            </a:r>
            <a:endParaRPr lang="en-US" altLang="zh-CN" sz="2800">
              <a:solidFill>
                <a:srgbClr val="22228B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3. </a:t>
            </a:r>
            <a:r>
              <a:rPr lang="zh-CN" altLang="en-US" sz="2800"/>
              <a:t>在</a:t>
            </a:r>
            <a:r>
              <a:rPr lang="zh-CN" altLang="en-US" sz="2800" i="1"/>
              <a:t>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和</a:t>
            </a:r>
            <a:r>
              <a:rPr lang="en-US" altLang="zh-CN" sz="2800" i="1"/>
              <a:t>Y </a:t>
            </a:r>
            <a:r>
              <a:rPr lang="zh-CN" altLang="en-US" sz="2800"/>
              <a:t>之间是否存在线性关系</a:t>
            </a:r>
            <a:r>
              <a:rPr lang="en-US" altLang="zh-CN" sz="2800"/>
              <a:t>?  </a:t>
            </a:r>
            <a:r>
              <a:rPr lang="en-US" altLang="zh-CN" sz="2800">
                <a:solidFill>
                  <a:srgbClr val="0000CC"/>
                </a:solidFill>
              </a:rPr>
              <a:t>(F-test)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4. X </a:t>
            </a:r>
            <a:r>
              <a:rPr lang="zh-CN" altLang="en-US" sz="2800"/>
              <a:t>在解释 </a:t>
            </a:r>
            <a:r>
              <a:rPr lang="en-US" altLang="zh-CN" sz="2800"/>
              <a:t>Y</a:t>
            </a:r>
            <a:r>
              <a:rPr lang="zh-CN" altLang="en-US" sz="2800"/>
              <a:t>时，是否有作用</a:t>
            </a:r>
            <a:r>
              <a:rPr lang="en-US" altLang="zh-CN" sz="2800">
                <a:solidFill>
                  <a:srgbClr val="22228B"/>
                </a:solidFill>
              </a:rPr>
              <a:t>? 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en-US" altLang="zh-CN" sz="2800" i="1">
                <a:solidFill>
                  <a:srgbClr val="0000CC"/>
                </a:solidFill>
              </a:rPr>
              <a:t>t</a:t>
            </a:r>
            <a:r>
              <a:rPr lang="en-US" altLang="zh-CN" sz="2800">
                <a:solidFill>
                  <a:srgbClr val="0000CC"/>
                </a:solidFill>
              </a:rPr>
              <a:t>-test)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/>
              <a:t>5. </a:t>
            </a:r>
            <a:r>
              <a:rPr lang="zh-CN" altLang="en-US" sz="2800"/>
              <a:t>残差分析 </a:t>
            </a:r>
            <a:r>
              <a:rPr lang="en-US" altLang="zh-CN" sz="2800"/>
              <a:t>(</a:t>
            </a:r>
            <a:r>
              <a:rPr lang="zh-CN" altLang="en-US" sz="2800"/>
              <a:t>是否相互独立？是否齐次？）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403350" y="712788"/>
            <a:ext cx="4838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(1) </a:t>
            </a:r>
            <a:r>
              <a:rPr lang="zh-CN" altLang="en-US">
                <a:solidFill>
                  <a:srgbClr val="0000CC"/>
                </a:solidFill>
              </a:rPr>
              <a:t>回归方程显著性的检验</a:t>
            </a:r>
          </a:p>
        </p:txBody>
      </p:sp>
      <p:graphicFrame>
        <p:nvGraphicFramePr>
          <p:cNvPr id="98309" name="Object 15"/>
          <p:cNvGraphicFramePr>
            <a:graphicFrameLocks noChangeAspect="1"/>
          </p:cNvGraphicFramePr>
          <p:nvPr/>
        </p:nvGraphicFramePr>
        <p:xfrm>
          <a:off x="1476375" y="1557338"/>
          <a:ext cx="3311525" cy="576262"/>
        </p:xfrm>
        <a:graphic>
          <a:graphicData uri="http://schemas.openxmlformats.org/presentationml/2006/ole">
            <p:oleObj spid="_x0000_s98319" name="公式" r:id="rId3" imgW="1473200" imgH="228600" progId="Equation.3">
              <p:embed/>
            </p:oleObj>
          </a:graphicData>
        </a:graphic>
      </p:graphicFrame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476375" y="242093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检验统计量为</a:t>
            </a:r>
          </a:p>
        </p:txBody>
      </p:sp>
      <p:graphicFrame>
        <p:nvGraphicFramePr>
          <p:cNvPr id="98311" name="Object 16"/>
          <p:cNvGraphicFramePr>
            <a:graphicFrameLocks noChangeAspect="1"/>
          </p:cNvGraphicFramePr>
          <p:nvPr/>
        </p:nvGraphicFramePr>
        <p:xfrm>
          <a:off x="4140200" y="2205038"/>
          <a:ext cx="3832225" cy="996950"/>
        </p:xfrm>
        <a:graphic>
          <a:graphicData uri="http://schemas.openxmlformats.org/presentationml/2006/ole">
            <p:oleObj spid="_x0000_s98320" name="公式" r:id="rId4" imgW="1815840" imgH="444240" progId="Equation.3">
              <p:embed/>
            </p:oleObj>
          </a:graphicData>
        </a:graphic>
      </p:graphicFrame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76375" y="42211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拒绝域为</a:t>
            </a:r>
          </a:p>
        </p:txBody>
      </p:sp>
      <p:graphicFrame>
        <p:nvGraphicFramePr>
          <p:cNvPr id="98313" name="Object 17"/>
          <p:cNvGraphicFramePr>
            <a:graphicFrameLocks noChangeAspect="1"/>
          </p:cNvGraphicFramePr>
          <p:nvPr/>
        </p:nvGraphicFramePr>
        <p:xfrm>
          <a:off x="3203575" y="4221163"/>
          <a:ext cx="3455988" cy="576262"/>
        </p:xfrm>
        <a:graphic>
          <a:graphicData uri="http://schemas.openxmlformats.org/presentationml/2006/ole">
            <p:oleObj spid="_x0000_s98321" name="公式" r:id="rId5" imgW="1536700" imgH="228600" progId="Equation.3">
              <p:embed/>
            </p:oleObj>
          </a:graphicData>
        </a:graphic>
      </p:graphicFrame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547813" y="5084763"/>
            <a:ext cx="6691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即当                             时，回归效果显著。</a:t>
            </a:r>
          </a:p>
        </p:txBody>
      </p:sp>
      <p:graphicFrame>
        <p:nvGraphicFramePr>
          <p:cNvPr id="98316" name="Object 18"/>
          <p:cNvGraphicFramePr>
            <a:graphicFrameLocks noChangeAspect="1"/>
          </p:cNvGraphicFramePr>
          <p:nvPr/>
        </p:nvGraphicFramePr>
        <p:xfrm>
          <a:off x="1476375" y="3357563"/>
          <a:ext cx="2303463" cy="577850"/>
        </p:xfrm>
        <a:graphic>
          <a:graphicData uri="http://schemas.openxmlformats.org/presentationml/2006/ole">
            <p:oleObj spid="_x0000_s98322" name="公式" r:id="rId6" imgW="926698" imgH="253890" progId="Equation.3">
              <p:embed/>
            </p:oleObj>
          </a:graphicData>
        </a:graphic>
      </p:graphicFrame>
      <p:graphicFrame>
        <p:nvGraphicFramePr>
          <p:cNvPr id="98317" name="Object 19"/>
          <p:cNvGraphicFramePr>
            <a:graphicFrameLocks noChangeAspect="1"/>
          </p:cNvGraphicFramePr>
          <p:nvPr/>
        </p:nvGraphicFramePr>
        <p:xfrm>
          <a:off x="2411413" y="5084763"/>
          <a:ext cx="2519362" cy="576262"/>
        </p:xfrm>
        <a:graphic>
          <a:graphicData uri="http://schemas.openxmlformats.org/presentationml/2006/ole">
            <p:oleObj spid="_x0000_s98323" name="公式" r:id="rId7" imgW="1130300" imgH="228600" progId="Equation.3">
              <p:embed/>
            </p:oleObj>
          </a:graphicData>
        </a:graphic>
      </p:graphicFrame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4284663" y="3357563"/>
          <a:ext cx="2492375" cy="549275"/>
        </p:xfrm>
        <a:graphic>
          <a:graphicData uri="http://schemas.openxmlformats.org/presentationml/2006/ole">
            <p:oleObj spid="_x0000_s98329" name="公式" r:id="rId8" imgW="1002960" imgH="241200" progId="Equation.3">
              <p:embed/>
            </p:oleObj>
          </a:graphicData>
        </a:graphic>
      </p:graphicFrame>
      <p:sp>
        <p:nvSpPr>
          <p:cNvPr id="118791" name="云形标注 6"/>
          <p:cNvSpPr>
            <a:spLocks noChangeArrowheads="1"/>
          </p:cNvSpPr>
          <p:nvPr/>
        </p:nvSpPr>
        <p:spPr bwMode="auto">
          <a:xfrm>
            <a:off x="6732588" y="765175"/>
            <a:ext cx="1773237" cy="1150938"/>
          </a:xfrm>
          <a:prstGeom prst="cloudCallout">
            <a:avLst>
              <a:gd name="adj1" fmla="val -102014"/>
              <a:gd name="adj2" fmla="val 46139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800"/>
              <a:t> </a:t>
            </a:r>
            <a:r>
              <a:rPr lang="en-US" altLang="zh-CN" sz="1800">
                <a:solidFill>
                  <a:srgbClr val="FF0000"/>
                </a:solidFill>
              </a:rPr>
              <a:t>X</a:t>
            </a:r>
            <a:r>
              <a:rPr lang="zh-CN" altLang="en-US" sz="1800">
                <a:solidFill>
                  <a:srgbClr val="FF0000"/>
                </a:solidFill>
              </a:rPr>
              <a:t>，</a:t>
            </a:r>
            <a:r>
              <a:rPr lang="en-US" altLang="zh-CN" sz="1800">
                <a:solidFill>
                  <a:srgbClr val="FF0000"/>
                </a:solidFill>
              </a:rPr>
              <a:t>Y</a:t>
            </a:r>
            <a:r>
              <a:rPr lang="zh-CN" altLang="en-US" sz="1800">
                <a:solidFill>
                  <a:srgbClr val="FF0000"/>
                </a:solidFill>
              </a:rPr>
              <a:t>是否相关？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10" grpId="0"/>
      <p:bldP spid="98312" grpId="0"/>
      <p:bldP spid="98314" grpId="0"/>
      <p:bldP spid="1187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3" name="Text Box 11"/>
          <p:cNvSpPr txBox="1">
            <a:spLocks noChangeArrowheads="1"/>
          </p:cNvSpPr>
          <p:nvPr/>
        </p:nvSpPr>
        <p:spPr bwMode="auto">
          <a:xfrm>
            <a:off x="971550" y="404813"/>
            <a:ext cx="4838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(2) </a:t>
            </a:r>
            <a:r>
              <a:rPr lang="zh-CN" altLang="en-US">
                <a:solidFill>
                  <a:srgbClr val="0000CC"/>
                </a:solidFill>
              </a:rPr>
              <a:t>回归系数显著性的检验</a:t>
            </a:r>
          </a:p>
        </p:txBody>
      </p:sp>
      <p:graphicFrame>
        <p:nvGraphicFramePr>
          <p:cNvPr id="91148" name="Object 23"/>
          <p:cNvGraphicFramePr>
            <a:graphicFrameLocks noChangeAspect="1"/>
          </p:cNvGraphicFramePr>
          <p:nvPr/>
        </p:nvGraphicFramePr>
        <p:xfrm>
          <a:off x="1116013" y="1268413"/>
          <a:ext cx="3673475" cy="576262"/>
        </p:xfrm>
        <a:graphic>
          <a:graphicData uri="http://schemas.openxmlformats.org/presentationml/2006/ole">
            <p:oleObj spid="_x0000_s91159" name="公式" r:id="rId3" imgW="1473200" imgH="228600" progId="Equation.3">
              <p:embed/>
            </p:oleObj>
          </a:graphicData>
        </a:graphic>
      </p:graphicFrame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1042988" y="206057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检验统计量为</a:t>
            </a:r>
          </a:p>
        </p:txBody>
      </p:sp>
      <p:graphicFrame>
        <p:nvGraphicFramePr>
          <p:cNvPr id="91151" name="Object 24"/>
          <p:cNvGraphicFramePr>
            <a:graphicFrameLocks noChangeAspect="1"/>
          </p:cNvGraphicFramePr>
          <p:nvPr/>
        </p:nvGraphicFramePr>
        <p:xfrm>
          <a:off x="3635375" y="2060575"/>
          <a:ext cx="4608513" cy="1296988"/>
        </p:xfrm>
        <a:graphic>
          <a:graphicData uri="http://schemas.openxmlformats.org/presentationml/2006/ole">
            <p:oleObj spid="_x0000_s91160" name="公式" r:id="rId4" imgW="2209680" imgH="495000" progId="Equation.3">
              <p:embed/>
            </p:oleObj>
          </a:graphicData>
        </a:graphic>
      </p:graphicFrame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1258888" y="35734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拒绝域为</a:t>
            </a:r>
          </a:p>
        </p:txBody>
      </p:sp>
      <p:graphicFrame>
        <p:nvGraphicFramePr>
          <p:cNvPr id="91154" name="Object 25"/>
          <p:cNvGraphicFramePr>
            <a:graphicFrameLocks noChangeAspect="1"/>
          </p:cNvGraphicFramePr>
          <p:nvPr/>
        </p:nvGraphicFramePr>
        <p:xfrm>
          <a:off x="3203575" y="3644900"/>
          <a:ext cx="3421063" cy="792163"/>
        </p:xfrm>
        <a:graphic>
          <a:graphicData uri="http://schemas.openxmlformats.org/presentationml/2006/ole">
            <p:oleObj spid="_x0000_s91161" name="公式" r:id="rId5" imgW="1396394" imgH="342751" progId="Equation.3">
              <p:embed/>
            </p:oleObj>
          </a:graphicData>
        </a:graphic>
      </p:graphicFrame>
      <p:sp>
        <p:nvSpPr>
          <p:cNvPr id="91155" name="Rectangle 19"/>
          <p:cNvSpPr>
            <a:spLocks noChangeArrowheads="1"/>
          </p:cNvSpPr>
          <p:nvPr/>
        </p:nvSpPr>
        <p:spPr bwMode="auto">
          <a:xfrm>
            <a:off x="1187450" y="4797425"/>
            <a:ext cx="704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即当                             时，认为回归系数影响</a:t>
            </a:r>
          </a:p>
        </p:txBody>
      </p:sp>
      <p:graphicFrame>
        <p:nvGraphicFramePr>
          <p:cNvPr id="91156" name="Object 26"/>
          <p:cNvGraphicFramePr>
            <a:graphicFrameLocks noChangeAspect="1"/>
          </p:cNvGraphicFramePr>
          <p:nvPr/>
        </p:nvGraphicFramePr>
        <p:xfrm>
          <a:off x="2195513" y="4797425"/>
          <a:ext cx="2087562" cy="863600"/>
        </p:xfrm>
        <a:graphic>
          <a:graphicData uri="http://schemas.openxmlformats.org/presentationml/2006/ole">
            <p:oleObj spid="_x0000_s91162" name="公式" r:id="rId6" imgW="977476" imgH="342751" progId="Equation.3">
              <p:embed/>
            </p:oleObj>
          </a:graphicData>
        </a:graphic>
      </p:graphicFrame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1187450" y="5661025"/>
            <a:ext cx="5897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显著；否则回归系数的效果不显著。</a:t>
            </a:r>
          </a:p>
        </p:txBody>
      </p:sp>
      <p:sp>
        <p:nvSpPr>
          <p:cNvPr id="118791" name="云形标注 6"/>
          <p:cNvSpPr>
            <a:spLocks noChangeArrowheads="1"/>
          </p:cNvSpPr>
          <p:nvPr/>
        </p:nvSpPr>
        <p:spPr bwMode="auto">
          <a:xfrm>
            <a:off x="6732588" y="765175"/>
            <a:ext cx="1773237" cy="1150938"/>
          </a:xfrm>
          <a:prstGeom prst="cloudCallout">
            <a:avLst>
              <a:gd name="adj1" fmla="val -102014"/>
              <a:gd name="adj2" fmla="val 46139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变量</a:t>
            </a:r>
            <a:r>
              <a:rPr lang="en-US" altLang="zh-CN" sz="1800">
                <a:solidFill>
                  <a:srgbClr val="FF0000"/>
                </a:solidFill>
              </a:rPr>
              <a:t>X</a:t>
            </a:r>
            <a:r>
              <a:rPr lang="zh-CN" altLang="en-US" sz="1800">
                <a:solidFill>
                  <a:srgbClr val="FF0000"/>
                </a:solidFill>
              </a:rPr>
              <a:t>是否有用？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/>
      <p:bldP spid="91153" grpId="0"/>
      <p:bldP spid="91155" grpId="0"/>
      <p:bldP spid="91157" grpId="0"/>
      <p:bldP spid="1187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4" name="Picture 11" descr="C:\Users\bang\Desktop\截图\QQ截图2013030111344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0350"/>
            <a:ext cx="9140825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3348038" y="1989138"/>
          <a:ext cx="3527425" cy="515937"/>
        </p:xfrm>
        <a:graphic>
          <a:graphicData uri="http://schemas.openxmlformats.org/presentationml/2006/ole">
            <p:oleObj spid="_x0000_s158723" name="公式" r:id="rId4" imgW="1473200" imgH="228600" progId="Equation.3">
              <p:embed/>
            </p:oleObj>
          </a:graphicData>
        </a:graphic>
      </p:graphicFrame>
      <p:sp>
        <p:nvSpPr>
          <p:cNvPr id="158725" name="Oval 4"/>
          <p:cNvSpPr>
            <a:spLocks noChangeArrowheads="1"/>
          </p:cNvSpPr>
          <p:nvPr/>
        </p:nvSpPr>
        <p:spPr bwMode="auto">
          <a:xfrm>
            <a:off x="5219700" y="4508500"/>
            <a:ext cx="1081088" cy="4333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158726" name="Oval 5"/>
          <p:cNvSpPr>
            <a:spLocks noChangeArrowheads="1"/>
          </p:cNvSpPr>
          <p:nvPr/>
        </p:nvSpPr>
        <p:spPr bwMode="auto">
          <a:xfrm>
            <a:off x="4284663" y="6092825"/>
            <a:ext cx="1008062" cy="3952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158727" name="Rectangle 6"/>
          <p:cNvSpPr>
            <a:spLocks noChangeArrowheads="1"/>
          </p:cNvSpPr>
          <p:nvPr/>
        </p:nvSpPr>
        <p:spPr bwMode="auto">
          <a:xfrm>
            <a:off x="395288" y="5516563"/>
            <a:ext cx="1944687" cy="10080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 b="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158728" name="Oval 7"/>
          <p:cNvSpPr>
            <a:spLocks noChangeArrowheads="1"/>
          </p:cNvSpPr>
          <p:nvPr/>
        </p:nvSpPr>
        <p:spPr bwMode="auto">
          <a:xfrm>
            <a:off x="1403350" y="2636838"/>
            <a:ext cx="1008063" cy="3603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sp>
        <p:nvSpPr>
          <p:cNvPr id="158729" name="Text Box 8"/>
          <p:cNvSpPr txBox="1">
            <a:spLocks noChangeArrowheads="1"/>
          </p:cNvSpPr>
          <p:nvPr/>
        </p:nvSpPr>
        <p:spPr bwMode="auto">
          <a:xfrm>
            <a:off x="3348038" y="3430588"/>
            <a:ext cx="49688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000">
                <a:solidFill>
                  <a:srgbClr val="4A452A"/>
                </a:solidFill>
                <a:latin typeface="Gill Sans MT"/>
              </a:rPr>
              <a:t>当</a:t>
            </a:r>
            <a:r>
              <a:rPr kumimoji="0" lang="en-US" altLang="zh-CN" sz="2000">
                <a:solidFill>
                  <a:srgbClr val="4A452A"/>
                </a:solidFill>
                <a:latin typeface="Gill Sans MT"/>
              </a:rPr>
              <a:t>P-value &lt; 0.05</a:t>
            </a:r>
            <a:r>
              <a:rPr kumimoji="0" lang="zh-CN" altLang="en-US" sz="2000">
                <a:solidFill>
                  <a:srgbClr val="4A452A"/>
                </a:solidFill>
                <a:latin typeface="Gill Sans MT"/>
              </a:rPr>
              <a:t>时， </a:t>
            </a:r>
            <a:r>
              <a:rPr kumimoji="0" lang="en-US" altLang="zh-CN" sz="2000">
                <a:solidFill>
                  <a:srgbClr val="4A452A"/>
                </a:solidFill>
                <a:latin typeface="Gill Sans MT"/>
              </a:rPr>
              <a:t>t</a:t>
            </a:r>
            <a:r>
              <a:rPr kumimoji="0" lang="zh-CN" altLang="en-US" sz="2000">
                <a:solidFill>
                  <a:srgbClr val="4A452A"/>
                </a:solidFill>
                <a:latin typeface="Gill Sans MT"/>
              </a:rPr>
              <a:t>检验通过</a:t>
            </a:r>
          </a:p>
        </p:txBody>
      </p:sp>
      <p:sp>
        <p:nvSpPr>
          <p:cNvPr id="158730" name="Text Box 9"/>
          <p:cNvSpPr txBox="1">
            <a:spLocks noChangeArrowheads="1"/>
          </p:cNvSpPr>
          <p:nvPr/>
        </p:nvSpPr>
        <p:spPr bwMode="auto">
          <a:xfrm>
            <a:off x="3275013" y="2709863"/>
            <a:ext cx="49688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000">
                <a:solidFill>
                  <a:srgbClr val="4A452A"/>
                </a:solidFill>
                <a:latin typeface="Gill Sans MT"/>
              </a:rPr>
              <a:t>当 </a:t>
            </a:r>
            <a:r>
              <a:rPr kumimoji="0" lang="en-US" altLang="zh-CN" sz="2000">
                <a:solidFill>
                  <a:srgbClr val="4A452A"/>
                </a:solidFill>
                <a:latin typeface="Gill Sans MT"/>
              </a:rPr>
              <a:t>Significance F &lt; 0.05</a:t>
            </a:r>
            <a:r>
              <a:rPr kumimoji="0" lang="zh-CN" altLang="en-US" sz="2000">
                <a:solidFill>
                  <a:srgbClr val="4A452A"/>
                </a:solidFill>
                <a:latin typeface="Gill Sans MT"/>
              </a:rPr>
              <a:t>时， </a:t>
            </a:r>
            <a:r>
              <a:rPr kumimoji="0" lang="en-US" altLang="zh-CN" sz="2000">
                <a:solidFill>
                  <a:srgbClr val="4A452A"/>
                </a:solidFill>
                <a:latin typeface="Gill Sans MT"/>
              </a:rPr>
              <a:t>F</a:t>
            </a:r>
            <a:r>
              <a:rPr kumimoji="0" lang="zh-CN" altLang="en-US" sz="2000">
                <a:solidFill>
                  <a:srgbClr val="4A452A"/>
                </a:solidFill>
                <a:latin typeface="Gill Sans MT"/>
              </a:rPr>
              <a:t>检验通过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2916238" y="333375"/>
            <a:ext cx="3384550" cy="588963"/>
          </a:xfrm>
          <a:prstGeom prst="rect">
            <a:avLst/>
          </a:prstGeom>
          <a:solidFill>
            <a:srgbClr val="ECFC1A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 回归分析的输出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6" name="Text Box 2"/>
          <p:cNvSpPr txBox="1">
            <a:spLocks noChangeArrowheads="1"/>
          </p:cNvSpPr>
          <p:nvPr/>
        </p:nvSpPr>
        <p:spPr bwMode="auto">
          <a:xfrm>
            <a:off x="1187450" y="260350"/>
            <a:ext cx="67691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kumimoji="0" lang="zh-CN" altLang="en-US" sz="2800" b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发电量与工业增加值（</a:t>
            </a:r>
            <a:r>
              <a:rPr kumimoji="0" lang="en-US" altLang="zh-CN" sz="2800" b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1995</a:t>
            </a:r>
            <a:r>
              <a:rPr kumimoji="0" lang="zh-CN" altLang="en-US" sz="2800" b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～</a:t>
            </a:r>
            <a:r>
              <a:rPr kumimoji="0" lang="en-US" altLang="zh-CN" sz="2800" b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2007</a:t>
            </a:r>
            <a:r>
              <a:rPr kumimoji="0" lang="zh-CN" altLang="en-US" sz="2800" b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/>
        </p:nvGraphicFramePr>
        <p:xfrm>
          <a:off x="106363" y="1196975"/>
          <a:ext cx="3097212" cy="5256213"/>
        </p:xfrm>
        <a:graphic>
          <a:graphicData uri="http://schemas.openxmlformats.org/drawingml/2006/table">
            <a:tbl>
              <a:tblPr/>
              <a:tblGrid>
                <a:gridCol w="757237"/>
                <a:gridCol w="1116013"/>
                <a:gridCol w="12239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年度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工业增加值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Gill Sans MT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（亿元）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发电量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Gill Sans MT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亿千瓦小时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1995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15446.12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10070.30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1996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18026.11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10813.10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1997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19835.18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11355.53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1998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19421.93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11670.00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1999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21564.74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12393.00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25394.80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13556.00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28329.37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14808.02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32994.75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16540.00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41990.23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19105.75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54805.10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22033.09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2005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72186.99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25002.60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2006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91075.73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28657.26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2007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117048.40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/>
                          <a:ea typeface="宋体" charset="-122"/>
                        </a:rPr>
                        <a:t>32815.53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22945" name="Object 65"/>
          <p:cNvGraphicFramePr>
            <a:graphicFrameLocks noChangeAspect="1"/>
          </p:cNvGraphicFramePr>
          <p:nvPr/>
        </p:nvGraphicFramePr>
        <p:xfrm>
          <a:off x="3203575" y="1125538"/>
          <a:ext cx="5940425" cy="3330575"/>
        </p:xfrm>
        <a:graphic>
          <a:graphicData uri="http://schemas.openxmlformats.org/presentationml/2006/ole">
            <p:oleObj spid="_x0000_s122945" name="图表" r:id="rId4" imgW="4629302" imgH="2505151" progId="Excel.Chart.8">
              <p:embed/>
            </p:oleObj>
          </a:graphicData>
        </a:graphic>
      </p:graphicFrame>
      <p:graphicFrame>
        <p:nvGraphicFramePr>
          <p:cNvPr id="346178" name="Group 66"/>
          <p:cNvGraphicFramePr>
            <a:graphicFrameLocks noGrp="1"/>
          </p:cNvGraphicFramePr>
          <p:nvPr/>
        </p:nvGraphicFramePr>
        <p:xfrm>
          <a:off x="4067175" y="4797425"/>
          <a:ext cx="4826000" cy="1404938"/>
        </p:xfrm>
        <a:graphic>
          <a:graphicData uri="http://schemas.openxmlformats.org/drawingml/2006/table">
            <a:tbl>
              <a:tblPr/>
              <a:tblGrid>
                <a:gridCol w="1973263"/>
                <a:gridCol w="1530350"/>
                <a:gridCol w="1322387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相关系数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工业增加值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发电量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工业增加值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发电量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0.988357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58888" y="549275"/>
            <a:ext cx="670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九、回归方程的使用</a:t>
            </a:r>
            <a:r>
              <a:rPr lang="en-US" altLang="zh-CN">
                <a:solidFill>
                  <a:srgbClr val="0000CC"/>
                </a:solidFill>
              </a:rPr>
              <a:t>——</a:t>
            </a:r>
            <a:r>
              <a:rPr lang="zh-CN" altLang="en-US">
                <a:solidFill>
                  <a:srgbClr val="0000CC"/>
                </a:solidFill>
              </a:rPr>
              <a:t>预测与控制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84213" y="1341438"/>
            <a:ext cx="179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（</a:t>
            </a:r>
            <a:r>
              <a:rPr lang="en-US" altLang="zh-CN" sz="2800">
                <a:solidFill>
                  <a:srgbClr val="0000CC"/>
                </a:solidFill>
              </a:rPr>
              <a:t>1</a:t>
            </a:r>
            <a:r>
              <a:rPr lang="zh-CN" altLang="en-US" sz="2800">
                <a:solidFill>
                  <a:srgbClr val="0000CC"/>
                </a:solidFill>
              </a:rPr>
              <a:t>）预测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55650" y="206057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设样本型值点为</a:t>
            </a:r>
          </a:p>
        </p:txBody>
      </p:sp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900113" y="4724400"/>
          <a:ext cx="5991225" cy="609600"/>
        </p:xfrm>
        <a:graphic>
          <a:graphicData uri="http://schemas.openxmlformats.org/presentationml/2006/ole">
            <p:oleObj spid="_x0000_s169993" name="公式" r:id="rId3" imgW="2387520" imgH="241200" progId="Equation.3">
              <p:embed/>
            </p:oleObj>
          </a:graphicData>
        </a:graphic>
      </p:graphicFrame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900113" y="4021138"/>
            <a:ext cx="393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训练得到 经验回归方程 </a:t>
            </a:r>
          </a:p>
        </p:txBody>
      </p:sp>
      <p:graphicFrame>
        <p:nvGraphicFramePr>
          <p:cNvPr id="169998" name="Object 14"/>
          <p:cNvGraphicFramePr>
            <a:graphicFrameLocks noChangeAspect="1"/>
          </p:cNvGraphicFramePr>
          <p:nvPr/>
        </p:nvGraphicFramePr>
        <p:xfrm>
          <a:off x="5003800" y="4021138"/>
          <a:ext cx="1600200" cy="574675"/>
        </p:xfrm>
        <a:graphic>
          <a:graphicData uri="http://schemas.openxmlformats.org/presentationml/2006/ole">
            <p:oleObj spid="_x0000_s169998" name="Equation" r:id="rId4" imgW="990360" imgH="330120" progId="Equation.3">
              <p:embed/>
            </p:oleObj>
          </a:graphicData>
        </a:graphic>
      </p:graphicFrame>
      <p:graphicFrame>
        <p:nvGraphicFramePr>
          <p:cNvPr id="169999" name="Object 15"/>
          <p:cNvGraphicFramePr>
            <a:graphicFrameLocks noChangeAspect="1"/>
          </p:cNvGraphicFramePr>
          <p:nvPr/>
        </p:nvGraphicFramePr>
        <p:xfrm>
          <a:off x="1042988" y="5445125"/>
          <a:ext cx="5384800" cy="533400"/>
        </p:xfrm>
        <a:graphic>
          <a:graphicData uri="http://schemas.openxmlformats.org/presentationml/2006/ole">
            <p:oleObj spid="_x0000_s169999" name="公式" r:id="rId5" imgW="2145960" imgH="241200" progId="Equation.3">
              <p:embed/>
            </p:oleObj>
          </a:graphicData>
        </a:graphic>
      </p:graphicFrame>
      <p:graphicFrame>
        <p:nvGraphicFramePr>
          <p:cNvPr id="170000" name="Object 16"/>
          <p:cNvGraphicFramePr>
            <a:graphicFrameLocks noChangeAspect="1"/>
          </p:cNvGraphicFramePr>
          <p:nvPr/>
        </p:nvGraphicFramePr>
        <p:xfrm>
          <a:off x="3419475" y="2133600"/>
          <a:ext cx="3429000" cy="508000"/>
        </p:xfrm>
        <a:graphic>
          <a:graphicData uri="http://schemas.openxmlformats.org/presentationml/2006/ole">
            <p:oleObj spid="_x0000_s170000" name="Equation" r:id="rId6" imgW="1803240" imgH="304560" progId="Equation.3">
              <p:embed/>
            </p:oleObj>
          </a:graphicData>
        </a:graphic>
      </p:graphicFrame>
      <p:graphicFrame>
        <p:nvGraphicFramePr>
          <p:cNvPr id="170001" name="Object 17"/>
          <p:cNvGraphicFramePr>
            <a:graphicFrameLocks noChangeAspect="1"/>
          </p:cNvGraphicFramePr>
          <p:nvPr/>
        </p:nvGraphicFramePr>
        <p:xfrm>
          <a:off x="1042988" y="2781300"/>
          <a:ext cx="6624637" cy="1223963"/>
        </p:xfrm>
        <a:graphic>
          <a:graphicData uri="http://schemas.openxmlformats.org/presentationml/2006/ole">
            <p:oleObj spid="_x0000_s170001" name="公式" r:id="rId7" imgW="23493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9989" grpId="0" build="p" autoUpdateAnimBg="0"/>
      <p:bldP spid="169990" grpId="0" build="p" autoUpdateAnimBg="0"/>
      <p:bldP spid="1699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549275"/>
            <a:ext cx="7777162" cy="1655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当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X 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 i="1" baseline="-25000" smtClean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预测 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800" i="1" baseline="-25000" smtClean="0">
                <a:solidFill>
                  <a:schemeClr val="tx1"/>
                </a:solidFill>
                <a:latin typeface="Times New Roman" pitchFamily="18" charset="0"/>
              </a:rPr>
              <a:t>p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的数值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:</a:t>
            </a:r>
            <a:endParaRPr lang="zh-CN" altLang="en-US" sz="2800" smtClean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</a:rPr>
              <a:t>Point Estimation: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</a:rPr>
              <a:t>Interval  Estimation:</a:t>
            </a:r>
            <a:endParaRPr lang="en-US" altLang="zh-CN" sz="2800" i="1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5219700" y="981075"/>
          <a:ext cx="2043113" cy="681038"/>
        </p:xfrm>
        <a:graphic>
          <a:graphicData uri="http://schemas.openxmlformats.org/presentationml/2006/ole">
            <p:oleObj spid="_x0000_s171012" name="公式" r:id="rId4" imgW="812520" imgH="266400" progId="Equation.3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2916238" y="1916113"/>
          <a:ext cx="5305425" cy="1944687"/>
        </p:xfrm>
        <a:graphic>
          <a:graphicData uri="http://schemas.openxmlformats.org/presentationml/2006/ole">
            <p:oleObj spid="_x0000_s171013" name="公式" r:id="rId5" imgW="2006280" imgH="711000" progId="Equation.3">
              <p:embed/>
            </p:oleObj>
          </a:graphicData>
        </a:graphic>
      </p:graphicFrame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1331913" y="3860800"/>
          <a:ext cx="4022725" cy="1235075"/>
        </p:xfrm>
        <a:graphic>
          <a:graphicData uri="http://schemas.openxmlformats.org/presentationml/2006/ole">
            <p:oleObj spid="_x0000_s171014" name="公式" r:id="rId6" imgW="1523880" imgH="507960" progId="Equation.3">
              <p:embed/>
            </p:oleObj>
          </a:graphicData>
        </a:graphic>
      </p:graphicFrame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1258888" y="5229225"/>
          <a:ext cx="6985000" cy="1296988"/>
        </p:xfrm>
        <a:graphic>
          <a:graphicData uri="http://schemas.openxmlformats.org/presentationml/2006/ole">
            <p:oleObj spid="_x0000_s171015" name="公式" r:id="rId7" imgW="28317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75" name="Rectangle 4"/>
          <p:cNvSpPr>
            <a:spLocks noChangeArrowheads="1"/>
          </p:cNvSpPr>
          <p:nvPr/>
        </p:nvSpPr>
        <p:spPr bwMode="auto">
          <a:xfrm>
            <a:off x="684213" y="1557338"/>
            <a:ext cx="7761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若要控制                         的值以概率        落在给定</a:t>
            </a:r>
          </a:p>
        </p:txBody>
      </p:sp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2339975" y="1628775"/>
          <a:ext cx="1944688" cy="431800"/>
        </p:xfrm>
        <a:graphic>
          <a:graphicData uri="http://schemas.openxmlformats.org/presentationml/2006/ole">
            <p:oleObj spid="_x0000_s173061" name="Equation" r:id="rId3" imgW="1295280" imgH="266400" progId="Equation.3">
              <p:embed/>
            </p:oleObj>
          </a:graphicData>
        </a:graphic>
      </p:graphicFrame>
      <p:sp>
        <p:nvSpPr>
          <p:cNvPr id="173076" name="Rectangle 6"/>
          <p:cNvSpPr>
            <a:spLocks noChangeArrowheads="1"/>
          </p:cNvSpPr>
          <p:nvPr/>
        </p:nvSpPr>
        <p:spPr bwMode="auto">
          <a:xfrm>
            <a:off x="755650" y="2420938"/>
            <a:ext cx="7051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区间              内，变量 </a:t>
            </a:r>
            <a:r>
              <a:rPr lang="en-US" altLang="zh-CN" sz="2800" i="1"/>
              <a:t>x</a:t>
            </a:r>
            <a:r>
              <a:rPr lang="en-US" altLang="zh-CN" sz="2800"/>
              <a:t>  </a:t>
            </a:r>
            <a:r>
              <a:rPr lang="zh-CN" altLang="en-US" sz="2800"/>
              <a:t>应控制在什么范围</a:t>
            </a:r>
            <a:r>
              <a:rPr lang="en-US" altLang="zh-CN" sz="2800"/>
              <a:t>?</a:t>
            </a:r>
          </a:p>
        </p:txBody>
      </p:sp>
      <p:sp>
        <p:nvSpPr>
          <p:cNvPr id="173077" name="Rectangle 8"/>
          <p:cNvSpPr>
            <a:spLocks noChangeArrowheads="1"/>
          </p:cNvSpPr>
          <p:nvPr/>
        </p:nvSpPr>
        <p:spPr bwMode="auto">
          <a:xfrm>
            <a:off x="827088" y="3335338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即求出区间</a:t>
            </a:r>
          </a:p>
        </p:txBody>
      </p:sp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2843213" y="3357563"/>
          <a:ext cx="1366837" cy="503237"/>
        </p:xfrm>
        <a:graphic>
          <a:graphicData uri="http://schemas.openxmlformats.org/presentationml/2006/ole">
            <p:oleObj spid="_x0000_s173065" name="Equation" r:id="rId4" imgW="736560" imgH="304560" progId="Equation.3">
              <p:embed/>
            </p:oleObj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4140200" y="3357563"/>
          <a:ext cx="3240088" cy="503237"/>
        </p:xfrm>
        <a:graphic>
          <a:graphicData uri="http://schemas.openxmlformats.org/presentationml/2006/ole">
            <p:oleObj spid="_x0000_s173066" name="公式" r:id="rId5" imgW="1460160" imgH="215640" progId="Equation.3">
              <p:embed/>
            </p:oleObj>
          </a:graphicData>
        </a:graphic>
      </p:graphicFrame>
      <p:graphicFrame>
        <p:nvGraphicFramePr>
          <p:cNvPr id="173068" name="Object 12"/>
          <p:cNvGraphicFramePr>
            <a:graphicFrameLocks noChangeAspect="1"/>
          </p:cNvGraphicFramePr>
          <p:nvPr/>
        </p:nvGraphicFramePr>
        <p:xfrm>
          <a:off x="6227763" y="1628775"/>
          <a:ext cx="574675" cy="360363"/>
        </p:xfrm>
        <a:graphic>
          <a:graphicData uri="http://schemas.openxmlformats.org/presentationml/2006/ole">
            <p:oleObj spid="_x0000_s173068" name="Equation" r:id="rId6" imgW="469800" imgH="228600" progId="Equation.3">
              <p:embed/>
            </p:oleObj>
          </a:graphicData>
        </a:graphic>
      </p:graphicFrame>
      <p:sp>
        <p:nvSpPr>
          <p:cNvPr id="173078" name="Rectangle 14"/>
          <p:cNvSpPr>
            <a:spLocks noChangeArrowheads="1"/>
          </p:cNvSpPr>
          <p:nvPr/>
        </p:nvSpPr>
        <p:spPr bwMode="auto">
          <a:xfrm>
            <a:off x="971550" y="620713"/>
            <a:ext cx="2019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（</a:t>
            </a:r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zh-CN" altLang="en-US">
                <a:solidFill>
                  <a:srgbClr val="0000CC"/>
                </a:solidFill>
              </a:rPr>
              <a:t>）控制</a:t>
            </a:r>
          </a:p>
        </p:txBody>
      </p:sp>
      <p:graphicFrame>
        <p:nvGraphicFramePr>
          <p:cNvPr id="173071" name="Object 15"/>
          <p:cNvGraphicFramePr>
            <a:graphicFrameLocks noChangeAspect="1"/>
          </p:cNvGraphicFramePr>
          <p:nvPr/>
        </p:nvGraphicFramePr>
        <p:xfrm>
          <a:off x="1547813" y="2420938"/>
          <a:ext cx="1295400" cy="504825"/>
        </p:xfrm>
        <a:graphic>
          <a:graphicData uri="http://schemas.openxmlformats.org/presentationml/2006/ole">
            <p:oleObj spid="_x0000_s173071" name="Equation" r:id="rId7" imgW="723600" imgH="304560" progId="Equation.3">
              <p:embed/>
            </p:oleObj>
          </a:graphicData>
        </a:graphic>
      </p:graphicFrame>
      <p:graphicFrame>
        <p:nvGraphicFramePr>
          <p:cNvPr id="173074" name="Object 18"/>
          <p:cNvGraphicFramePr>
            <a:graphicFrameLocks noChangeAspect="1"/>
          </p:cNvGraphicFramePr>
          <p:nvPr/>
        </p:nvGraphicFramePr>
        <p:xfrm>
          <a:off x="2051050" y="4076700"/>
          <a:ext cx="5040313" cy="503238"/>
        </p:xfrm>
        <a:graphic>
          <a:graphicData uri="http://schemas.openxmlformats.org/presentationml/2006/ole">
            <p:oleObj spid="_x0000_s173074" name="公式" r:id="rId8" imgW="21970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66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67" name="Line 3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68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69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0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1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2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3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4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5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6" name="Line 12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7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7952" name="Object 16"/>
          <p:cNvGraphicFramePr>
            <a:graphicFrameLocks noChangeAspect="1"/>
          </p:cNvGraphicFramePr>
          <p:nvPr/>
        </p:nvGraphicFramePr>
        <p:xfrm>
          <a:off x="1042988" y="2133600"/>
          <a:ext cx="6521450" cy="935038"/>
        </p:xfrm>
        <a:graphic>
          <a:graphicData uri="http://schemas.openxmlformats.org/presentationml/2006/ole">
            <p:oleObj spid="_x0000_s167952" name="Equation" r:id="rId3" imgW="4178160" imgH="647640" progId="Equation.3">
              <p:embed/>
            </p:oleObj>
          </a:graphicData>
        </a:graphic>
      </p:graphicFrame>
      <p:graphicFrame>
        <p:nvGraphicFramePr>
          <p:cNvPr id="167961" name="Object 25"/>
          <p:cNvGraphicFramePr>
            <a:graphicFrameLocks noChangeAspect="1"/>
          </p:cNvGraphicFramePr>
          <p:nvPr/>
        </p:nvGraphicFramePr>
        <p:xfrm>
          <a:off x="1116013" y="3213100"/>
          <a:ext cx="6408737" cy="863600"/>
        </p:xfrm>
        <a:graphic>
          <a:graphicData uri="http://schemas.openxmlformats.org/presentationml/2006/ole">
            <p:oleObj spid="_x0000_s167961" name="Equation" r:id="rId4" imgW="4203360" imgH="647640" progId="Equation.3">
              <p:embed/>
            </p:oleObj>
          </a:graphicData>
        </a:graphic>
      </p:graphicFrame>
      <p:sp>
        <p:nvSpPr>
          <p:cNvPr id="167962" name="Rectangle 26"/>
          <p:cNvSpPr>
            <a:spLocks noChangeArrowheads="1"/>
          </p:cNvSpPr>
          <p:nvPr/>
        </p:nvSpPr>
        <p:spPr bwMode="auto">
          <a:xfrm>
            <a:off x="755650" y="42926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解方程组可得</a:t>
            </a:r>
          </a:p>
        </p:txBody>
      </p:sp>
      <p:graphicFrame>
        <p:nvGraphicFramePr>
          <p:cNvPr id="167963" name="Object 5"/>
          <p:cNvGraphicFramePr>
            <a:graphicFrameLocks noChangeAspect="1"/>
          </p:cNvGraphicFramePr>
          <p:nvPr/>
        </p:nvGraphicFramePr>
        <p:xfrm>
          <a:off x="1042988" y="620713"/>
          <a:ext cx="5951537" cy="1296987"/>
        </p:xfrm>
        <a:graphic>
          <a:graphicData uri="http://schemas.openxmlformats.org/presentationml/2006/ole">
            <p:oleObj spid="_x0000_s167963" name="公式" r:id="rId5" imgW="2412720" imgH="533160" progId="Equation.3">
              <p:embed/>
            </p:oleObj>
          </a:graphicData>
        </a:graphic>
      </p:graphicFrame>
      <p:graphicFrame>
        <p:nvGraphicFramePr>
          <p:cNvPr id="167964" name="Object 28"/>
          <p:cNvGraphicFramePr>
            <a:graphicFrameLocks noChangeAspect="1"/>
          </p:cNvGraphicFramePr>
          <p:nvPr/>
        </p:nvGraphicFramePr>
        <p:xfrm>
          <a:off x="3419475" y="4292600"/>
          <a:ext cx="4319588" cy="1008063"/>
        </p:xfrm>
        <a:graphic>
          <a:graphicData uri="http://schemas.openxmlformats.org/presentationml/2006/ole">
            <p:oleObj spid="_x0000_s167964" name="Equation" r:id="rId6" imgW="2628720" imgH="672840" progId="Equation.3">
              <p:embed/>
            </p:oleObj>
          </a:graphicData>
        </a:graphic>
      </p:graphicFrame>
      <p:graphicFrame>
        <p:nvGraphicFramePr>
          <p:cNvPr id="167965" name="Object 29"/>
          <p:cNvGraphicFramePr>
            <a:graphicFrameLocks noChangeAspect="1"/>
          </p:cNvGraphicFramePr>
          <p:nvPr/>
        </p:nvGraphicFramePr>
        <p:xfrm>
          <a:off x="3419475" y="5373688"/>
          <a:ext cx="4392613" cy="1079500"/>
        </p:xfrm>
        <a:graphic>
          <a:graphicData uri="http://schemas.openxmlformats.org/presentationml/2006/ole">
            <p:oleObj spid="_x0000_s167965" name="Equation" r:id="rId7" imgW="2666880" imgH="6728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827088" y="1006475"/>
            <a:ext cx="2144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当          时，</a:t>
            </a: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1331913" y="1077913"/>
          <a:ext cx="719137" cy="431800"/>
        </p:xfrm>
        <a:graphic>
          <a:graphicData uri="http://schemas.openxmlformats.org/presentationml/2006/ole">
            <p:oleObj spid="_x0000_s168965" name="Equation" r:id="rId3" imgW="495000" imgH="291960" progId="Equation.3">
              <p:embed/>
            </p:oleObj>
          </a:graphicData>
        </a:graphic>
      </p:graphicFrame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2700338" y="981075"/>
            <a:ext cx="4462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 </a:t>
            </a:r>
            <a:r>
              <a:rPr lang="en-US" altLang="zh-CN" sz="2800" i="1"/>
              <a:t>x </a:t>
            </a:r>
            <a:r>
              <a:rPr lang="zh-CN" altLang="en-US" sz="2800"/>
              <a:t>的控制区间为                ；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2124075" y="1628775"/>
            <a:ext cx="4910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时，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的控制区间为              。</a:t>
            </a:r>
          </a:p>
        </p:txBody>
      </p:sp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5508625" y="1052513"/>
          <a:ext cx="1008063" cy="431800"/>
        </p:xfrm>
        <a:graphic>
          <a:graphicData uri="http://schemas.openxmlformats.org/presentationml/2006/ole">
            <p:oleObj spid="_x0000_s168970" name="Equation" r:id="rId4" imgW="736560" imgH="304560" progId="Equation.3">
              <p:embed/>
            </p:oleObj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1258888" y="1628775"/>
          <a:ext cx="936625" cy="431800"/>
        </p:xfrm>
        <a:graphic>
          <a:graphicData uri="http://schemas.openxmlformats.org/presentationml/2006/ole">
            <p:oleObj spid="_x0000_s168971" name="Equation" r:id="rId5" imgW="495000" imgH="291960" progId="Equation.3">
              <p:embed/>
            </p:oleObj>
          </a:graphicData>
        </a:graphic>
      </p:graphicFrame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5508625" y="1700213"/>
          <a:ext cx="1008063" cy="431800"/>
        </p:xfrm>
        <a:graphic>
          <a:graphicData uri="http://schemas.openxmlformats.org/presentationml/2006/ole">
            <p:oleObj spid="_x0000_s168973" name="Equation" r:id="rId6" imgW="736560" imgH="304560" progId="Equation.3">
              <p:embed/>
            </p:oleObj>
          </a:graphicData>
        </a:graphic>
      </p:graphicFrame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684213" y="2276475"/>
            <a:ext cx="607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显然要实现上述对</a:t>
            </a:r>
            <a:r>
              <a:rPr lang="en-US" altLang="zh-CN" sz="2800"/>
              <a:t>y</a:t>
            </a:r>
            <a:r>
              <a:rPr lang="zh-CN" altLang="en-US" sz="2800"/>
              <a:t>的控制，必须满足</a:t>
            </a:r>
          </a:p>
        </p:txBody>
      </p:sp>
      <p:graphicFrame>
        <p:nvGraphicFramePr>
          <p:cNvPr id="168978" name="Object 18"/>
          <p:cNvGraphicFramePr>
            <a:graphicFrameLocks noChangeAspect="1"/>
          </p:cNvGraphicFramePr>
          <p:nvPr/>
        </p:nvGraphicFramePr>
        <p:xfrm>
          <a:off x="2484438" y="2781300"/>
          <a:ext cx="3960812" cy="1152525"/>
        </p:xfrm>
        <a:graphic>
          <a:graphicData uri="http://schemas.openxmlformats.org/presentationml/2006/ole">
            <p:oleObj spid="_x0000_s168978" name="公式" r:id="rId7" imgW="1434960" imgH="4698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/>
      <p:bldP spid="168966" grpId="0"/>
      <p:bldP spid="168967" grpId="0"/>
      <p:bldP spid="1689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2555875" y="1800225"/>
            <a:ext cx="245745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B03AD"/>
                </a:solidFill>
              </a:rPr>
              <a:t>作业：</a:t>
            </a:r>
            <a:r>
              <a:rPr lang="en-US" altLang="zh-CN">
                <a:solidFill>
                  <a:srgbClr val="1B03AD"/>
                </a:solidFill>
              </a:rPr>
              <a:t>P181</a:t>
            </a:r>
          </a:p>
          <a:p>
            <a:endParaRPr lang="zh-CN" altLang="en-US">
              <a:solidFill>
                <a:srgbClr val="1B03AD"/>
              </a:solidFill>
            </a:endParaRPr>
          </a:p>
          <a:p>
            <a:r>
              <a:rPr lang="zh-CN" altLang="en-US">
                <a:solidFill>
                  <a:srgbClr val="1B03AD"/>
                </a:solidFill>
              </a:rPr>
              <a:t>习题四    </a:t>
            </a:r>
            <a:r>
              <a:rPr lang="en-US" altLang="zh-CN">
                <a:solidFill>
                  <a:srgbClr val="1B03AD"/>
                </a:solidFill>
              </a:rPr>
              <a:t>1- 9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765175"/>
            <a:ext cx="7050088" cy="381000"/>
          </a:xfrm>
        </p:spPr>
        <p:txBody>
          <a:bodyPr/>
          <a:lstStyle/>
          <a:p>
            <a:pPr algn="l" eaLnBrk="1" hangingPunct="1"/>
            <a:r>
              <a:rPr lang="zh-CN" altLang="en-US" sz="2800" smtClean="0"/>
              <a:t>相关系数</a:t>
            </a:r>
            <a:r>
              <a:rPr lang="zh-CN" altLang="en-US" sz="2800" smtClean="0">
                <a:latin typeface="Times New Roman" pitchFamily="18" charset="0"/>
              </a:rPr>
              <a:t>（</a:t>
            </a:r>
            <a:r>
              <a:rPr lang="en-US" altLang="zh-CN" sz="2800" smtClean="0">
                <a:latin typeface="Times New Roman" pitchFamily="18" charset="0"/>
              </a:rPr>
              <a:t>The Correlation Coefficient</a:t>
            </a:r>
            <a:r>
              <a:rPr lang="zh-CN" altLang="en-US" sz="2800" smtClean="0">
                <a:latin typeface="Times New Roman" pitchFamily="18" charset="0"/>
              </a:rPr>
              <a:t>）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484438" y="2060575"/>
          <a:ext cx="4330700" cy="1422400"/>
        </p:xfrm>
        <a:graphic>
          <a:graphicData uri="http://schemas.openxmlformats.org/presentationml/2006/ole">
            <p:oleObj spid="_x0000_s123909" name="公式" r:id="rId3" imgW="4330700" imgH="1422400" progId="Equation.3">
              <p:embed/>
            </p:oleObj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1476375" y="3644900"/>
          <a:ext cx="5975350" cy="2952750"/>
        </p:xfrm>
        <a:graphic>
          <a:graphicData uri="http://schemas.openxmlformats.org/presentationml/2006/ole">
            <p:oleObj spid="_x0000_s123910" name="公式" r:id="rId4" imgW="2984400" imgH="1333440" progId="Equation.3">
              <p:embed/>
            </p:oleObj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4500563" y="5661025"/>
          <a:ext cx="2806700" cy="1004888"/>
        </p:xfrm>
        <a:graphic>
          <a:graphicData uri="http://schemas.openxmlformats.org/presentationml/2006/ole">
            <p:oleObj spid="_x0000_s123911" name="公式" r:id="rId5" imgW="1485900" imgH="533400" progId="Equation.3">
              <p:embed/>
            </p:oleObj>
          </a:graphicData>
        </a:graphic>
      </p:graphicFrame>
      <p:sp>
        <p:nvSpPr>
          <p:cNvPr id="123913" name="Rectangle 3"/>
          <p:cNvSpPr>
            <a:spLocks noChangeArrowheads="1"/>
          </p:cNvSpPr>
          <p:nvPr/>
        </p:nvSpPr>
        <p:spPr bwMode="auto">
          <a:xfrm>
            <a:off x="971550" y="1412875"/>
            <a:ext cx="7050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2800"/>
              <a:t>Pearson</a:t>
            </a:r>
            <a:r>
              <a:rPr kumimoji="0" lang="zh-CN" altLang="en-US" sz="2800"/>
              <a:t>相关系数</a:t>
            </a:r>
            <a:r>
              <a:rPr kumimoji="0" lang="en-US" altLang="zh-CN" sz="28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  <p:bldP spid="1239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08050"/>
            <a:ext cx="5292725" cy="360045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</a:rPr>
              <a:t>(1)   -1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 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 1</a:t>
            </a:r>
          </a:p>
          <a:p>
            <a:pPr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(2) 0&lt; 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 1:     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正线性相关</a:t>
            </a:r>
          </a:p>
          <a:p>
            <a:pPr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(3) </a:t>
            </a:r>
            <a:r>
              <a:rPr lang="en-US" altLang="zh-CN" sz="2800" smtClean="0">
                <a:latin typeface="Times New Roman" pitchFamily="18" charset="0"/>
              </a:rPr>
              <a:t>-1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&lt;0:    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负线性相关</a:t>
            </a:r>
          </a:p>
          <a:p>
            <a:pPr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(4) 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= 0:  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线性无关</a:t>
            </a:r>
          </a:p>
          <a:p>
            <a:pPr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(5) 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=1:  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完全正线性相关</a:t>
            </a:r>
          </a:p>
          <a:p>
            <a:pPr eaLnBrk="1" hangingPunct="1">
              <a:buFontTx/>
              <a:buChar char=" "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(6) 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= -1: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完全负线性相关</a:t>
            </a:r>
          </a:p>
          <a:p>
            <a:pPr eaLnBrk="1" hangingPunct="1">
              <a:buFontTx/>
              <a:buChar char=" "/>
            </a:pPr>
            <a:endParaRPr lang="en-US" altLang="zh-CN" smtClean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116013" y="4365625"/>
          <a:ext cx="4681537" cy="2232025"/>
        </p:xfrm>
        <a:graphic>
          <a:graphicData uri="http://schemas.openxmlformats.org/presentationml/2006/ole">
            <p:oleObj spid="_x0000_s124932" name="公式" r:id="rId3" imgW="3276600" imgH="1879600" progId="Equation.3">
              <p:embed/>
            </p:oleObj>
          </a:graphicData>
        </a:graphic>
      </p:graphicFrame>
      <p:sp>
        <p:nvSpPr>
          <p:cNvPr id="124936" name="Text Box 5"/>
          <p:cNvSpPr txBox="1">
            <a:spLocks noChangeArrowheads="1"/>
          </p:cNvSpPr>
          <p:nvPr/>
        </p:nvSpPr>
        <p:spPr bwMode="auto">
          <a:xfrm>
            <a:off x="5867400" y="990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zh-CN" sz="2400">
              <a:solidFill>
                <a:srgbClr val="4A452A"/>
              </a:solidFill>
              <a:latin typeface="Gill Sans MT"/>
            </a:endParaRP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5435600" y="765175"/>
          <a:ext cx="3346450" cy="3168650"/>
        </p:xfrm>
        <a:graphic>
          <a:graphicData uri="http://schemas.openxmlformats.org/presentationml/2006/ole">
            <p:oleObj spid="_x0000_s124934" name="公式" r:id="rId4" imgW="1905000" imgH="175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ChangeArrowheads="1"/>
          </p:cNvSpPr>
          <p:nvPr/>
        </p:nvSpPr>
        <p:spPr bwMode="auto">
          <a:xfrm>
            <a:off x="2257425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kumimoji="0" lang="zh-CN" altLang="en-US" sz="2400">
              <a:solidFill>
                <a:srgbClr val="4A452A"/>
              </a:solidFill>
              <a:latin typeface="Gill Sans MT"/>
            </a:endParaRP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60350"/>
            <a:ext cx="65532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611188" y="6092825"/>
            <a:ext cx="813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400">
                <a:latin typeface="宋体" charset="-122"/>
              </a:rPr>
              <a:t>Pearson</a:t>
            </a:r>
            <a:r>
              <a:rPr kumimoji="0" lang="zh-CN" altLang="en-US" sz="2400">
                <a:latin typeface="宋体" charset="-122"/>
              </a:rPr>
              <a:t>相关系数主要用于测量２个变量之间的线性关系</a:t>
            </a:r>
            <a:endParaRPr kumimoji="0" lang="zh-CN" altLang="en-US" sz="2400"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/>
          </p:cNvSpPr>
          <p:nvPr/>
        </p:nvSpPr>
        <p:spPr bwMode="auto">
          <a:xfrm>
            <a:off x="9144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0000CC"/>
                </a:solidFill>
                <a:latin typeface="Gill Sans MT"/>
              </a:rPr>
              <a:t>§4.1  </a:t>
            </a:r>
            <a:r>
              <a:rPr kumimoji="0" lang="zh-CN" altLang="en-US" sz="3600" b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900113" y="1412875"/>
            <a:ext cx="720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一、线性回归的数学模型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90613" y="2852738"/>
            <a:ext cx="616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其中</a:t>
            </a:r>
            <a:r>
              <a:rPr lang="en-US" altLang="zh-CN" sz="2800" i="1"/>
              <a:t>x</a:t>
            </a:r>
            <a:r>
              <a:rPr lang="zh-CN" altLang="en-US" sz="2800"/>
              <a:t>是可控或可观测的非随机自变量</a:t>
            </a:r>
            <a:r>
              <a:rPr lang="en-US" altLang="zh-CN" sz="2800"/>
              <a:t>,</a:t>
            </a:r>
          </a:p>
        </p:txBody>
      </p:sp>
      <p:graphicFrame>
        <p:nvGraphicFramePr>
          <p:cNvPr id="97295" name="Object 24"/>
          <p:cNvGraphicFramePr>
            <a:graphicFrameLocks noChangeAspect="1"/>
          </p:cNvGraphicFramePr>
          <p:nvPr/>
        </p:nvGraphicFramePr>
        <p:xfrm>
          <a:off x="1187450" y="2205038"/>
          <a:ext cx="5264150" cy="503237"/>
        </p:xfrm>
        <a:graphic>
          <a:graphicData uri="http://schemas.openxmlformats.org/presentationml/2006/ole">
            <p:oleObj spid="_x0000_s97304" name="公式" r:id="rId3" imgW="2273300" imgH="215900" progId="Equation.3">
              <p:embed/>
            </p:oleObj>
          </a:graphicData>
        </a:graphic>
      </p:graphicFrame>
      <p:graphicFrame>
        <p:nvGraphicFramePr>
          <p:cNvPr id="97296" name="Object 25"/>
          <p:cNvGraphicFramePr>
            <a:graphicFrameLocks noChangeAspect="1"/>
          </p:cNvGraphicFramePr>
          <p:nvPr/>
        </p:nvGraphicFramePr>
        <p:xfrm>
          <a:off x="1258888" y="3500438"/>
          <a:ext cx="6294437" cy="533400"/>
        </p:xfrm>
        <a:graphic>
          <a:graphicData uri="http://schemas.openxmlformats.org/presentationml/2006/ole">
            <p:oleObj spid="_x0000_s97305" name="公式" r:id="rId4" imgW="2717800" imgH="228600" progId="Equation.3">
              <p:embed/>
            </p:oleObj>
          </a:graphicData>
        </a:graphic>
      </p:graphicFrame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1116013" y="4149725"/>
            <a:ext cx="7559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y</a:t>
            </a:r>
            <a:r>
              <a:rPr lang="zh-CN" altLang="en-US" sz="2800"/>
              <a:t>是可观测的随机变量，</a:t>
            </a:r>
          </a:p>
        </p:txBody>
      </p:sp>
      <p:graphicFrame>
        <p:nvGraphicFramePr>
          <p:cNvPr id="97300" name="Object 26"/>
          <p:cNvGraphicFramePr>
            <a:graphicFrameLocks noChangeAspect="1"/>
          </p:cNvGraphicFramePr>
          <p:nvPr/>
        </p:nvGraphicFramePr>
        <p:xfrm>
          <a:off x="5003800" y="4221163"/>
          <a:ext cx="2500313" cy="473075"/>
        </p:xfrm>
        <a:graphic>
          <a:graphicData uri="http://schemas.openxmlformats.org/presentationml/2006/ole">
            <p:oleObj spid="_x0000_s97306" name="公式" r:id="rId5" imgW="1079280" imgH="203040" progId="Equation.3">
              <p:embed/>
            </p:oleObj>
          </a:graphicData>
        </a:graphic>
      </p:graphicFrame>
      <p:sp>
        <p:nvSpPr>
          <p:cNvPr id="97301" name="AutoShape 21"/>
          <p:cNvSpPr>
            <a:spLocks noChangeArrowheads="1"/>
          </p:cNvSpPr>
          <p:nvPr/>
        </p:nvSpPr>
        <p:spPr bwMode="auto">
          <a:xfrm>
            <a:off x="6877050" y="1916113"/>
            <a:ext cx="1439863" cy="576262"/>
          </a:xfrm>
          <a:prstGeom prst="wedgeRectCallout">
            <a:avLst>
              <a:gd name="adj1" fmla="val -68745"/>
              <a:gd name="adj2" fmla="val 120250"/>
            </a:avLst>
          </a:prstGeom>
          <a:solidFill>
            <a:srgbClr val="ECFC1A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CC"/>
                </a:solidFill>
              </a:rPr>
              <a:t>控制变量</a:t>
            </a:r>
          </a:p>
        </p:txBody>
      </p:sp>
      <p:sp>
        <p:nvSpPr>
          <p:cNvPr id="97302" name="AutoShape 22"/>
          <p:cNvSpPr>
            <a:spLocks noChangeArrowheads="1"/>
          </p:cNvSpPr>
          <p:nvPr/>
        </p:nvSpPr>
        <p:spPr bwMode="auto">
          <a:xfrm>
            <a:off x="1187450" y="5229225"/>
            <a:ext cx="1439863" cy="576263"/>
          </a:xfrm>
          <a:prstGeom prst="wedgeRectCallout">
            <a:avLst>
              <a:gd name="adj1" fmla="val 68523"/>
              <a:gd name="adj2" fmla="val -153032"/>
            </a:avLst>
          </a:prstGeom>
          <a:solidFill>
            <a:srgbClr val="ECFC1A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CC"/>
                </a:solidFill>
              </a:rPr>
              <a:t>响应变量</a:t>
            </a:r>
          </a:p>
        </p:txBody>
      </p:sp>
      <p:graphicFrame>
        <p:nvGraphicFramePr>
          <p:cNvPr id="97303" name="Object 27"/>
          <p:cNvGraphicFramePr>
            <a:graphicFrameLocks noChangeAspect="1"/>
          </p:cNvGraphicFramePr>
          <p:nvPr/>
        </p:nvGraphicFramePr>
        <p:xfrm>
          <a:off x="3779838" y="5229225"/>
          <a:ext cx="3441700" cy="1035050"/>
        </p:xfrm>
        <a:graphic>
          <a:graphicData uri="http://schemas.openxmlformats.org/presentationml/2006/ole">
            <p:oleObj spid="_x0000_s97307" name="公式" r:id="rId6" imgW="1485255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6" grpId="0" build="p" autoUpdateAnimBg="0"/>
      <p:bldP spid="97288" grpId="0"/>
      <p:bldP spid="97298" grpId="0"/>
      <p:bldP spid="97301" grpId="0" animBg="1"/>
      <p:bldP spid="973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39750" y="476250"/>
            <a:ext cx="5191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CC"/>
                </a:solidFill>
              </a:rPr>
              <a:t>二、 </a:t>
            </a:r>
            <a:r>
              <a:rPr lang="en-US" altLang="zh-CN" i="1">
                <a:solidFill>
                  <a:srgbClr val="0000CC"/>
                </a:solidFill>
              </a:rPr>
              <a:t>a,b</a:t>
            </a:r>
            <a:r>
              <a:rPr lang="zh-CN" altLang="en-US">
                <a:solidFill>
                  <a:srgbClr val="0000CC"/>
                </a:solidFill>
              </a:rPr>
              <a:t>的最小二乘估计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4213" y="1196975"/>
            <a:ext cx="475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0"/>
              <a:t>n</a:t>
            </a:r>
            <a:r>
              <a:rPr lang="zh-CN" altLang="en-US" sz="2800" b="0"/>
              <a:t>对观察值</a:t>
            </a:r>
            <a:r>
              <a:rPr lang="en-US" altLang="zh-CN" sz="2800" b="0"/>
              <a:t>(x</a:t>
            </a:r>
            <a:r>
              <a:rPr lang="en-US" altLang="zh-CN" sz="2800" b="0" baseline="-25000"/>
              <a:t>1</a:t>
            </a:r>
            <a:r>
              <a:rPr lang="en-US" altLang="zh-CN" sz="2800" b="0"/>
              <a:t>, y</a:t>
            </a:r>
            <a:r>
              <a:rPr lang="en-US" altLang="zh-CN" sz="2800" b="0" baseline="-25000"/>
              <a:t>1</a:t>
            </a:r>
            <a:r>
              <a:rPr lang="en-US" altLang="zh-CN" sz="2800" b="0"/>
              <a:t>), (x</a:t>
            </a:r>
            <a:r>
              <a:rPr lang="en-US" altLang="zh-CN" sz="2800" b="0" baseline="-25000"/>
              <a:t>2</a:t>
            </a:r>
            <a:r>
              <a:rPr lang="en-US" altLang="zh-CN" sz="2800" b="0"/>
              <a:t>, y</a:t>
            </a:r>
            <a:r>
              <a:rPr lang="en-US" altLang="zh-CN" sz="2800" b="0" baseline="-25000"/>
              <a:t>2 </a:t>
            </a:r>
            <a:r>
              <a:rPr lang="en-US" altLang="zh-CN" sz="2800" b="0"/>
              <a:t>), ... , 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449888" y="1196975"/>
            <a:ext cx="1673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0"/>
              <a:t>(x</a:t>
            </a:r>
            <a:r>
              <a:rPr lang="en-US" altLang="zh-CN" sz="2800" b="0" baseline="-25000"/>
              <a:t>n </a:t>
            </a:r>
            <a:r>
              <a:rPr lang="en-US" altLang="zh-CN" sz="2800" b="0"/>
              <a:t>, y</a:t>
            </a:r>
            <a:r>
              <a:rPr lang="en-US" altLang="zh-CN" sz="2800" b="0" baseline="-25000"/>
              <a:t>n </a:t>
            </a:r>
            <a:r>
              <a:rPr lang="en-US" altLang="zh-CN" sz="2800" b="0"/>
              <a:t>)</a:t>
            </a:r>
            <a:r>
              <a:rPr lang="zh-CN" altLang="en-US" sz="2800" b="0"/>
              <a:t>，</a:t>
            </a:r>
          </a:p>
        </p:txBody>
      </p:sp>
      <p:graphicFrame>
        <p:nvGraphicFramePr>
          <p:cNvPr id="54278" name="Object 9"/>
          <p:cNvGraphicFramePr>
            <a:graphicFrameLocks noChangeAspect="1"/>
          </p:cNvGraphicFramePr>
          <p:nvPr/>
        </p:nvGraphicFramePr>
        <p:xfrm>
          <a:off x="971550" y="1916113"/>
          <a:ext cx="6991350" cy="1217612"/>
        </p:xfrm>
        <a:graphic>
          <a:graphicData uri="http://schemas.openxmlformats.org/presentationml/2006/ole">
            <p:oleObj spid="_x0000_s54281" name="Equation" r:id="rId3" imgW="2933700" imgH="482600" progId="">
              <p:embed/>
            </p:oleObj>
          </a:graphicData>
        </a:graphic>
      </p:graphicFrame>
      <p:graphicFrame>
        <p:nvGraphicFramePr>
          <p:cNvPr id="54279" name="Object 10"/>
          <p:cNvGraphicFramePr>
            <a:graphicFrameLocks noChangeAspect="1"/>
          </p:cNvGraphicFramePr>
          <p:nvPr/>
        </p:nvGraphicFramePr>
        <p:xfrm>
          <a:off x="1042988" y="4724400"/>
          <a:ext cx="5976937" cy="1081088"/>
        </p:xfrm>
        <a:graphic>
          <a:graphicData uri="http://schemas.openxmlformats.org/presentationml/2006/ole">
            <p:oleObj spid="_x0000_s54282" name="Equation" r:id="rId4" imgW="2527300" imgH="431800" progId="">
              <p:embed/>
            </p:oleObj>
          </a:graphicData>
        </a:graphic>
      </p:graphicFrame>
      <p:sp>
        <p:nvSpPr>
          <p:cNvPr id="54293" name="Rectangle 8"/>
          <p:cNvSpPr>
            <a:spLocks noChangeArrowheads="1"/>
          </p:cNvSpPr>
          <p:nvPr/>
        </p:nvSpPr>
        <p:spPr bwMode="auto">
          <a:xfrm>
            <a:off x="1979613" y="5876925"/>
            <a:ext cx="488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/>
              <a:t>Q(a,b)</a:t>
            </a:r>
            <a:r>
              <a:rPr lang="zh-CN" altLang="en-US" sz="2800" b="0"/>
              <a:t>为称为</a:t>
            </a:r>
            <a:r>
              <a:rPr lang="zh-CN" altLang="en-US" sz="2800">
                <a:solidFill>
                  <a:srgbClr val="FF0000"/>
                </a:solidFill>
              </a:rPr>
              <a:t>残差平方和</a:t>
            </a:r>
            <a:r>
              <a:rPr lang="zh-CN" altLang="en-US" sz="2800" b="0"/>
              <a:t>。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84213" y="3213100"/>
            <a:ext cx="82089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89" name="Object 6"/>
          <p:cNvGraphicFramePr>
            <a:graphicFrameLocks noChangeAspect="1"/>
          </p:cNvGraphicFramePr>
          <p:nvPr/>
        </p:nvGraphicFramePr>
        <p:xfrm>
          <a:off x="1908175" y="3429000"/>
          <a:ext cx="6048375" cy="1223963"/>
        </p:xfrm>
        <a:graphic>
          <a:graphicData uri="http://schemas.openxmlformats.org/presentationml/2006/ole">
            <p:oleObj spid="_x0000_s54289" name="Equation" r:id="rId5" imgW="2590800" imgH="533400" progId="">
              <p:embed/>
            </p:oleObj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948488" y="119697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0"/>
              <a:t>线性模型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6" grpId="0"/>
      <p:bldP spid="54277" grpId="0"/>
      <p:bldP spid="54293" grpId="0"/>
      <p:bldP spid="54288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1" name="Rectangle 2"/>
          <p:cNvSpPr>
            <a:spLocks noChangeArrowheads="1"/>
          </p:cNvSpPr>
          <p:nvPr/>
        </p:nvSpPr>
        <p:spPr bwMode="auto">
          <a:xfrm>
            <a:off x="755650" y="620713"/>
            <a:ext cx="6696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最小二乘法就是求出模型参数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zh-CN" altLang="en-US" sz="2800"/>
              <a:t>的估计  </a:t>
            </a:r>
          </a:p>
        </p:txBody>
      </p:sp>
      <p:graphicFrame>
        <p:nvGraphicFramePr>
          <p:cNvPr id="55299" name="Object 10"/>
          <p:cNvGraphicFramePr>
            <a:graphicFrameLocks noChangeAspect="1"/>
          </p:cNvGraphicFramePr>
          <p:nvPr/>
        </p:nvGraphicFramePr>
        <p:xfrm>
          <a:off x="7164388" y="404813"/>
          <a:ext cx="720725" cy="762000"/>
        </p:xfrm>
        <a:graphic>
          <a:graphicData uri="http://schemas.openxmlformats.org/presentationml/2006/ole">
            <p:oleObj spid="_x0000_s55306" name="Equation" r:id="rId3" imgW="253780" imgH="253780" progId="">
              <p:embed/>
            </p:oleObj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828675" y="13398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使得</a:t>
            </a:r>
          </a:p>
        </p:txBody>
      </p:sp>
      <p:graphicFrame>
        <p:nvGraphicFramePr>
          <p:cNvPr id="55301" name="Object 11"/>
          <p:cNvGraphicFramePr>
            <a:graphicFrameLocks noChangeAspect="1"/>
          </p:cNvGraphicFramePr>
          <p:nvPr/>
        </p:nvGraphicFramePr>
        <p:xfrm>
          <a:off x="2124075" y="1268413"/>
          <a:ext cx="5513388" cy="846137"/>
        </p:xfrm>
        <a:graphic>
          <a:graphicData uri="http://schemas.openxmlformats.org/presentationml/2006/ole">
            <p:oleObj spid="_x0000_s55307" name="Equation" r:id="rId4" imgW="1943100" imgH="330200" progId="">
              <p:embed/>
            </p:oleObj>
          </a:graphicData>
        </a:graphic>
      </p:graphicFrame>
      <p:graphicFrame>
        <p:nvGraphicFramePr>
          <p:cNvPr id="55302" name="Object 12"/>
          <p:cNvGraphicFramePr>
            <a:graphicFrameLocks noChangeAspect="1"/>
          </p:cNvGraphicFramePr>
          <p:nvPr/>
        </p:nvGraphicFramePr>
        <p:xfrm>
          <a:off x="900113" y="2133600"/>
          <a:ext cx="3743325" cy="936625"/>
        </p:xfrm>
        <a:graphic>
          <a:graphicData uri="http://schemas.openxmlformats.org/presentationml/2006/ole">
            <p:oleObj spid="_x0000_s55308" name="Equation" r:id="rId5" imgW="1536033" imgH="393529" progId="">
              <p:embed/>
            </p:oleObj>
          </a:graphicData>
        </a:graphic>
      </p:graphicFrame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84213" y="5373688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其中</a:t>
            </a:r>
          </a:p>
        </p:txBody>
      </p:sp>
      <p:graphicFrame>
        <p:nvGraphicFramePr>
          <p:cNvPr id="55304" name="Object 13"/>
          <p:cNvGraphicFramePr>
            <a:graphicFrameLocks noChangeAspect="1"/>
          </p:cNvGraphicFramePr>
          <p:nvPr/>
        </p:nvGraphicFramePr>
        <p:xfrm>
          <a:off x="1835150" y="5157788"/>
          <a:ext cx="3114675" cy="1052512"/>
        </p:xfrm>
        <a:graphic>
          <a:graphicData uri="http://schemas.openxmlformats.org/presentationml/2006/ole">
            <p:oleObj spid="_x0000_s55309" name="Equation" r:id="rId6" imgW="1193800" imgH="431800" progId="">
              <p:embed/>
            </p:oleObj>
          </a:graphicData>
        </a:graphic>
      </p:graphicFrame>
      <p:graphicFrame>
        <p:nvGraphicFramePr>
          <p:cNvPr id="55305" name="Object 14"/>
          <p:cNvGraphicFramePr>
            <a:graphicFrameLocks noChangeAspect="1"/>
          </p:cNvGraphicFramePr>
          <p:nvPr/>
        </p:nvGraphicFramePr>
        <p:xfrm>
          <a:off x="1187450" y="3068638"/>
          <a:ext cx="6192838" cy="1952625"/>
        </p:xfrm>
        <a:graphic>
          <a:graphicData uri="http://schemas.openxmlformats.org/presentationml/2006/ole">
            <p:oleObj spid="_x0000_s55310" name="Equation" r:id="rId7" imgW="2235200" imgH="711200" progId="">
              <p:embed/>
            </p:oleObj>
          </a:graphicData>
        </a:graphic>
      </p:graphicFrame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5651500" y="2205038"/>
            <a:ext cx="1512888" cy="576262"/>
          </a:xfrm>
          <a:prstGeom prst="wedgeRectCallout">
            <a:avLst>
              <a:gd name="adj1" fmla="val -93546"/>
              <a:gd name="adj2" fmla="val 2796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正则方程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1" grpId="0"/>
      <p:bldP spid="55300" grpId="0"/>
      <p:bldP spid="55303" grpId="0"/>
      <p:bldP spid="2" grpId="0" animBg="1"/>
    </p:bldLst>
  </p:timing>
</p:sld>
</file>

<file path=ppt/theme/theme1.xml><?xml version="1.0" encoding="utf-8"?>
<a:theme xmlns:a="http://schemas.openxmlformats.org/drawingml/2006/main" name="Common_ID06">
  <a:themeElements>
    <a:clrScheme name="Common_ID06 1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FFFFFF"/>
      </a:accent3>
      <a:accent4>
        <a:srgbClr val="000000"/>
      </a:accent4>
      <a:accent5>
        <a:srgbClr val="BCCEBD"/>
      </a:accent5>
      <a:accent6>
        <a:srgbClr val="9FB99F"/>
      </a:accent6>
      <a:hlink>
        <a:srgbClr val="DB5353"/>
      </a:hlink>
      <a:folHlink>
        <a:srgbClr val="903638"/>
      </a:folHlink>
    </a:clrScheme>
    <a:fontScheme name="Common_ID06">
      <a:majorFont>
        <a:latin typeface="Gill Sans MT"/>
        <a:ea typeface="宋体"/>
        <a:cs typeface=""/>
      </a:majorFont>
      <a:minorFont>
        <a:latin typeface="Gill Sans M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ommon_ID06 1">
        <a:dk1>
          <a:srgbClr val="000000"/>
        </a:dk1>
        <a:lt1>
          <a:srgbClr val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FFFFFF"/>
        </a:accent3>
        <a:accent4>
          <a:srgbClr val="000000"/>
        </a:accent4>
        <a:accent5>
          <a:srgbClr val="BCCEBD"/>
        </a:accent5>
        <a:accent6>
          <a:srgbClr val="9FB99F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1351</Words>
  <Application>Microsoft Office PowerPoint</Application>
  <PresentationFormat>全屏显示(4:3)</PresentationFormat>
  <Paragraphs>235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Times New Roman</vt:lpstr>
      <vt:lpstr>宋体</vt:lpstr>
      <vt:lpstr>Arial</vt:lpstr>
      <vt:lpstr>Gill Sans MT</vt:lpstr>
      <vt:lpstr>Calibri</vt:lpstr>
      <vt:lpstr>Centaur</vt:lpstr>
      <vt:lpstr>黑体</vt:lpstr>
      <vt:lpstr>Symbol</vt:lpstr>
      <vt:lpstr>Euclid Symbol</vt:lpstr>
      <vt:lpstr>Wingdings</vt:lpstr>
      <vt:lpstr>微软雅黑</vt:lpstr>
      <vt:lpstr>楷体_GB2312</vt:lpstr>
      <vt:lpstr>Common_ID06</vt:lpstr>
      <vt:lpstr>公式</vt:lpstr>
      <vt:lpstr>图表</vt:lpstr>
      <vt:lpstr>Equation</vt:lpstr>
      <vt:lpstr>位图图像</vt:lpstr>
      <vt:lpstr>第四章    回归分析</vt:lpstr>
      <vt:lpstr>幻灯片 2</vt:lpstr>
      <vt:lpstr>幻灯片 3</vt:lpstr>
      <vt:lpstr>相关系数（The Correlation Coefficient）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 参数 a, b 的置信区间：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Microsoft 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第十二讲 回归分析</dc:title>
  <dc:creator>孙海燕，北京航空航天大学数学系</dc:creator>
  <cp:lastModifiedBy>user</cp:lastModifiedBy>
  <cp:revision>61</cp:revision>
  <dcterms:created xsi:type="dcterms:W3CDTF">2004-09-20T03:06:34Z</dcterms:created>
  <dcterms:modified xsi:type="dcterms:W3CDTF">2017-11-18T00:15:39Z</dcterms:modified>
</cp:coreProperties>
</file>