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7"/>
  </p:notesMasterIdLst>
  <p:sldIdLst>
    <p:sldId id="288" r:id="rId2"/>
    <p:sldId id="350" r:id="rId3"/>
    <p:sldId id="351" r:id="rId4"/>
    <p:sldId id="352" r:id="rId5"/>
    <p:sldId id="361" r:id="rId6"/>
    <p:sldId id="354" r:id="rId7"/>
    <p:sldId id="362" r:id="rId8"/>
    <p:sldId id="370" r:id="rId9"/>
    <p:sldId id="356" r:id="rId10"/>
    <p:sldId id="371" r:id="rId11"/>
    <p:sldId id="372" r:id="rId12"/>
    <p:sldId id="373" r:id="rId13"/>
    <p:sldId id="374" r:id="rId14"/>
    <p:sldId id="402" r:id="rId15"/>
    <p:sldId id="375" r:id="rId16"/>
    <p:sldId id="376" r:id="rId17"/>
    <p:sldId id="365" r:id="rId18"/>
    <p:sldId id="364" r:id="rId19"/>
    <p:sldId id="377" r:id="rId20"/>
    <p:sldId id="394" r:id="rId21"/>
    <p:sldId id="395" r:id="rId22"/>
    <p:sldId id="396" r:id="rId23"/>
    <p:sldId id="397" r:id="rId24"/>
    <p:sldId id="398" r:id="rId25"/>
    <p:sldId id="399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403" r:id="rId34"/>
    <p:sldId id="406" r:id="rId35"/>
    <p:sldId id="407" r:id="rId36"/>
    <p:sldId id="409" r:id="rId37"/>
    <p:sldId id="410" r:id="rId38"/>
    <p:sldId id="411" r:id="rId39"/>
    <p:sldId id="412" r:id="rId40"/>
    <p:sldId id="417" r:id="rId41"/>
    <p:sldId id="413" r:id="rId42"/>
    <p:sldId id="414" r:id="rId43"/>
    <p:sldId id="415" r:id="rId44"/>
    <p:sldId id="416" r:id="rId45"/>
    <p:sldId id="386" r:id="rId46"/>
    <p:sldId id="387" r:id="rId47"/>
    <p:sldId id="418" r:id="rId48"/>
    <p:sldId id="366" r:id="rId49"/>
    <p:sldId id="419" r:id="rId50"/>
    <p:sldId id="420" r:id="rId51"/>
    <p:sldId id="421" r:id="rId52"/>
    <p:sldId id="422" r:id="rId53"/>
    <p:sldId id="423" r:id="rId54"/>
    <p:sldId id="368" r:id="rId55"/>
    <p:sldId id="369" r:id="rId5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ECFC1A"/>
    <a:srgbClr val="00FFCC"/>
    <a:srgbClr val="99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37" autoAdjust="0"/>
  </p:normalViewPr>
  <p:slideViewPr>
    <p:cSldViewPr>
      <p:cViewPr varScale="1">
        <p:scale>
          <a:sx n="70" d="100"/>
          <a:sy n="70" d="100"/>
        </p:scale>
        <p:origin x="-84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4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11" Type="http://schemas.openxmlformats.org/officeDocument/2006/relationships/image" Target="../media/image70.wmf"/><Relationship Id="rId5" Type="http://schemas.openxmlformats.org/officeDocument/2006/relationships/image" Target="../media/image64.wmf"/><Relationship Id="rId10" Type="http://schemas.openxmlformats.org/officeDocument/2006/relationships/image" Target="../media/image69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4" Type="http://schemas.openxmlformats.org/officeDocument/2006/relationships/image" Target="../media/image8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emf"/><Relationship Id="rId1" Type="http://schemas.openxmlformats.org/officeDocument/2006/relationships/image" Target="../media/image95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8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7" Type="http://schemas.openxmlformats.org/officeDocument/2006/relationships/image" Target="../media/image106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4" Type="http://schemas.openxmlformats.org/officeDocument/2006/relationships/image" Target="../media/image125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4" Type="http://schemas.openxmlformats.org/officeDocument/2006/relationships/image" Target="../media/image134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7" Type="http://schemas.openxmlformats.org/officeDocument/2006/relationships/image" Target="../media/image148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2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3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6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8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4" Type="http://schemas.openxmlformats.org/officeDocument/2006/relationships/image" Target="../media/image162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9.wmf"/><Relationship Id="rId7" Type="http://schemas.openxmlformats.org/officeDocument/2006/relationships/image" Target="../media/image52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1.wmf"/><Relationship Id="rId5" Type="http://schemas.openxmlformats.org/officeDocument/2006/relationships/image" Target="../media/image46.wmf"/><Relationship Id="rId4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A1E5FCC-076F-4AF4-8612-812678A4EE8B}" type="datetimeFigureOut">
              <a:rPr lang="zh-CN" altLang="en-US"/>
              <a:pPr>
                <a:defRPr/>
              </a:pPr>
              <a:t>2017/11/18</a:t>
            </a:fld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6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6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860943F-B30E-4870-B660-A127E11935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7F360-2A24-47A7-A1F7-2C771378E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A8483-5507-4D55-A0CF-95FE72D36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0C99F-044B-4AEB-880F-DB2C16AD39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A5A27-7FAC-4E69-8F64-EFAE765608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18ADB-4354-4B40-8E41-611E2DB33F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3DCDE-C51C-4F3E-9BE8-17DF9655E2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0A690-9726-415E-B389-A58B021A6C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DF414-6F90-419F-9F8D-74CB976E01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29E7C-70F2-4179-9849-29E7B931C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26C2D-8F73-44CA-AEAA-CC4652696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D1A20-2A6E-4393-AE7E-E11BCDB42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Centaur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Centaur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Centaur" pitchFamily="18" charset="0"/>
                <a:ea typeface="+mn-ea"/>
              </a:defRPr>
            </a:lvl1pPr>
          </a:lstStyle>
          <a:p>
            <a:pPr>
              <a:defRPr/>
            </a:pPr>
            <a:fld id="{425A8835-EE5C-4DC6-A6C1-6C375EA90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3074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30746"/>
          </a:solidFill>
          <a:latin typeface="Gill Sans MT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30746"/>
          </a:solidFill>
          <a:latin typeface="Gill Sans MT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30746"/>
          </a:solidFill>
          <a:latin typeface="Gill Sans MT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30746"/>
          </a:solidFill>
          <a:latin typeface="Gill Sans MT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E30746"/>
          </a:solidFill>
          <a:latin typeface="Gill Sans MT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E30746"/>
          </a:solidFill>
          <a:latin typeface="Gill Sans MT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E30746"/>
          </a:solidFill>
          <a:latin typeface="Gill Sans MT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E30746"/>
          </a:solidFill>
          <a:latin typeface="Gill Sans MT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 b="1">
          <a:solidFill>
            <a:srgbClr val="4A452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800">
          <a:solidFill>
            <a:srgbClr val="4A452A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rgbClr val="4A452A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rgbClr val="4A452A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2000">
          <a:solidFill>
            <a:srgbClr val="4A452A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8"/>
        </a:buBlip>
        <a:defRPr sz="2000">
          <a:solidFill>
            <a:srgbClr val="4A452A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8"/>
        </a:buBlip>
        <a:defRPr sz="2000">
          <a:solidFill>
            <a:srgbClr val="4A452A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8"/>
        </a:buBlip>
        <a:defRPr sz="2000">
          <a:solidFill>
            <a:srgbClr val="4A452A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8"/>
        </a:buBlip>
        <a:defRPr sz="2000">
          <a:solidFill>
            <a:srgbClr val="4A452A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9.bin"/><Relationship Id="rId12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8.bin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57.bin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6.bin"/><Relationship Id="rId9" Type="http://schemas.openxmlformats.org/officeDocument/2006/relationships/oleObject" Target="../embeddings/oleObject6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67.bin"/><Relationship Id="rId9" Type="http://schemas.openxmlformats.org/officeDocument/2006/relationships/oleObject" Target="../embeddings/oleObject7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7.bin"/><Relationship Id="rId5" Type="http://schemas.openxmlformats.org/officeDocument/2006/relationships/oleObject" Target="../embeddings/oleObject76.bin"/><Relationship Id="rId4" Type="http://schemas.openxmlformats.org/officeDocument/2006/relationships/oleObject" Target="../embeddings/oleObject7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7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82.bin"/><Relationship Id="rId4" Type="http://schemas.openxmlformats.org/officeDocument/2006/relationships/oleObject" Target="../embeddings/oleObject8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6.bin"/><Relationship Id="rId5" Type="http://schemas.openxmlformats.org/officeDocument/2006/relationships/oleObject" Target="../embeddings/oleObject85.bin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4.bin"/><Relationship Id="rId9" Type="http://schemas.openxmlformats.org/officeDocument/2006/relationships/oleObject" Target="../embeddings/oleObject8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4.bin"/><Relationship Id="rId5" Type="http://schemas.openxmlformats.org/officeDocument/2006/relationships/oleObject" Target="../embeddings/oleObject93.bin"/><Relationship Id="rId4" Type="http://schemas.openxmlformats.org/officeDocument/2006/relationships/oleObject" Target="../embeddings/oleObject9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00.bin"/><Relationship Id="rId5" Type="http://schemas.openxmlformats.org/officeDocument/2006/relationships/oleObject" Target="../embeddings/oleObject99.bin"/><Relationship Id="rId4" Type="http://schemas.openxmlformats.org/officeDocument/2006/relationships/oleObject" Target="../embeddings/oleObject98.bin"/><Relationship Id="rId9" Type="http://schemas.openxmlformats.org/officeDocument/2006/relationships/oleObject" Target="../embeddings/oleObject10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07.bin"/><Relationship Id="rId5" Type="http://schemas.openxmlformats.org/officeDocument/2006/relationships/oleObject" Target="../embeddings/oleObject106.bin"/><Relationship Id="rId4" Type="http://schemas.openxmlformats.org/officeDocument/2006/relationships/oleObject" Target="../embeddings/oleObject10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114.bin"/><Relationship Id="rId4" Type="http://schemas.openxmlformats.org/officeDocument/2006/relationships/oleObject" Target="../embeddings/oleObject11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18.bin"/><Relationship Id="rId5" Type="http://schemas.openxmlformats.org/officeDocument/2006/relationships/oleObject" Target="../embeddings/oleObject117.bin"/><Relationship Id="rId4" Type="http://schemas.openxmlformats.org/officeDocument/2006/relationships/oleObject" Target="../embeddings/oleObject11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12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122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26.bin"/><Relationship Id="rId5" Type="http://schemas.openxmlformats.org/officeDocument/2006/relationships/oleObject" Target="../embeddings/oleObject125.bin"/><Relationship Id="rId4" Type="http://schemas.openxmlformats.org/officeDocument/2006/relationships/oleObject" Target="../embeddings/oleObject12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12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13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oleObject" Target="../embeddings/oleObject133.bin"/><Relationship Id="rId4" Type="http://schemas.openxmlformats.org/officeDocument/2006/relationships/oleObject" Target="../embeddings/oleObject132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37.bin"/><Relationship Id="rId5" Type="http://schemas.openxmlformats.org/officeDocument/2006/relationships/oleObject" Target="../embeddings/oleObject136.bin"/><Relationship Id="rId4" Type="http://schemas.openxmlformats.org/officeDocument/2006/relationships/oleObject" Target="../embeddings/oleObject135.bin"/><Relationship Id="rId9" Type="http://schemas.openxmlformats.org/officeDocument/2006/relationships/oleObject" Target="../embeddings/oleObject14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5" Type="http://schemas.openxmlformats.org/officeDocument/2006/relationships/oleObject" Target="../embeddings/oleObject143.bin"/><Relationship Id="rId4" Type="http://schemas.openxmlformats.org/officeDocument/2006/relationships/oleObject" Target="../embeddings/oleObject14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4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oleObject" Target="../embeddings/oleObject14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54.bin"/><Relationship Id="rId5" Type="http://schemas.openxmlformats.org/officeDocument/2006/relationships/oleObject" Target="../embeddings/oleObject153.bin"/><Relationship Id="rId4" Type="http://schemas.openxmlformats.org/officeDocument/2006/relationships/oleObject" Target="../embeddings/oleObject152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58.bin"/><Relationship Id="rId5" Type="http://schemas.openxmlformats.org/officeDocument/2006/relationships/oleObject" Target="../embeddings/oleObject157.bin"/><Relationship Id="rId4" Type="http://schemas.openxmlformats.org/officeDocument/2006/relationships/oleObject" Target="../embeddings/oleObject156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164.bin"/><Relationship Id="rId5" Type="http://schemas.openxmlformats.org/officeDocument/2006/relationships/image" Target="../media/image4.png"/><Relationship Id="rId10" Type="http://schemas.openxmlformats.org/officeDocument/2006/relationships/oleObject" Target="../embeddings/oleObject163.bin"/><Relationship Id="rId4" Type="http://schemas.openxmlformats.org/officeDocument/2006/relationships/image" Target="../media/image3.png"/><Relationship Id="rId9" Type="http://schemas.openxmlformats.org/officeDocument/2006/relationships/oleObject" Target="../embeddings/oleObject16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2.bin"/><Relationship Id="rId9" Type="http://schemas.openxmlformats.org/officeDocument/2006/relationships/oleObject" Target="../embeddings/oleObject4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ctrTitle"/>
          </p:nvPr>
        </p:nvSpPr>
        <p:spPr>
          <a:xfrm>
            <a:off x="685800" y="92551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第四章    回归分析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692275" y="2420938"/>
            <a:ext cx="5111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一、一元线性回归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763713" y="4005263"/>
            <a:ext cx="5775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三、可线性化的曲线回归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692275" y="3213100"/>
            <a:ext cx="61452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二、多元线性回归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1763713" y="4868863"/>
            <a:ext cx="5775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四、自变量选择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utoUpdateAnimBg="0"/>
      <p:bldP spid="40964" grpId="0" build="p" autoUpdateAnimBg="0"/>
      <p:bldP spid="40965" grpId="0" build="p" autoUpdateAnimBg="0"/>
      <p:bldP spid="40967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1042988" y="1916113"/>
            <a:ext cx="741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定理</a:t>
            </a:r>
            <a:r>
              <a:rPr lang="en-US" altLang="zh-CN" sz="2800">
                <a:solidFill>
                  <a:srgbClr val="FF0000"/>
                </a:solidFill>
              </a:rPr>
              <a:t>3    </a:t>
            </a:r>
            <a:r>
              <a:rPr lang="zh-CN" altLang="en-US" sz="2800"/>
              <a:t>在线性模型中</a:t>
            </a:r>
          </a:p>
        </p:txBody>
      </p:sp>
      <p:graphicFrame>
        <p:nvGraphicFramePr>
          <p:cNvPr id="214021" name="Object 24"/>
          <p:cNvGraphicFramePr>
            <a:graphicFrameLocks noChangeAspect="1"/>
          </p:cNvGraphicFramePr>
          <p:nvPr/>
        </p:nvGraphicFramePr>
        <p:xfrm>
          <a:off x="1116013" y="549275"/>
          <a:ext cx="6192837" cy="579438"/>
        </p:xfrm>
        <a:graphic>
          <a:graphicData uri="http://schemas.openxmlformats.org/presentationml/2006/ole">
            <p:oleObj spid="_x0000_s214040" name="公式" r:id="rId3" imgW="2806700" imgH="241300" progId="Equation.3">
              <p:embed/>
            </p:oleObj>
          </a:graphicData>
        </a:graphic>
      </p:graphicFrame>
      <p:graphicFrame>
        <p:nvGraphicFramePr>
          <p:cNvPr id="214022" name="Object 25"/>
          <p:cNvGraphicFramePr>
            <a:graphicFrameLocks noChangeAspect="1"/>
          </p:cNvGraphicFramePr>
          <p:nvPr/>
        </p:nvGraphicFramePr>
        <p:xfrm>
          <a:off x="1116013" y="1125538"/>
          <a:ext cx="6524625" cy="576262"/>
        </p:xfrm>
        <a:graphic>
          <a:graphicData uri="http://schemas.openxmlformats.org/presentationml/2006/ole">
            <p:oleObj spid="_x0000_s214041" name="公式" r:id="rId4" imgW="2870200" imgH="228600" progId="Equation.3">
              <p:embed/>
            </p:oleObj>
          </a:graphicData>
        </a:graphic>
      </p:graphicFrame>
      <p:graphicFrame>
        <p:nvGraphicFramePr>
          <p:cNvPr id="214023" name="Object 26"/>
          <p:cNvGraphicFramePr>
            <a:graphicFrameLocks noChangeAspect="1"/>
          </p:cNvGraphicFramePr>
          <p:nvPr/>
        </p:nvGraphicFramePr>
        <p:xfrm>
          <a:off x="1258888" y="2565400"/>
          <a:ext cx="6049962" cy="503238"/>
        </p:xfrm>
        <a:graphic>
          <a:graphicData uri="http://schemas.openxmlformats.org/presentationml/2006/ole">
            <p:oleObj spid="_x0000_s214042" name="公式" r:id="rId5" imgW="2946400" imgH="241300" progId="Equation.3">
              <p:embed/>
            </p:oleObj>
          </a:graphicData>
        </a:graphic>
      </p:graphicFrame>
      <p:graphicFrame>
        <p:nvGraphicFramePr>
          <p:cNvPr id="214024" name="Object 27"/>
          <p:cNvGraphicFramePr>
            <a:graphicFrameLocks noChangeAspect="1"/>
          </p:cNvGraphicFramePr>
          <p:nvPr/>
        </p:nvGraphicFramePr>
        <p:xfrm>
          <a:off x="1258888" y="3068638"/>
          <a:ext cx="4719637" cy="503237"/>
        </p:xfrm>
        <a:graphic>
          <a:graphicData uri="http://schemas.openxmlformats.org/presentationml/2006/ole">
            <p:oleObj spid="_x0000_s214043" name="公式" r:id="rId6" imgW="2298700" imgH="241300" progId="Equation.3">
              <p:embed/>
            </p:oleObj>
          </a:graphicData>
        </a:graphic>
      </p:graphicFrame>
      <p:graphicFrame>
        <p:nvGraphicFramePr>
          <p:cNvPr id="214025" name="Object 28"/>
          <p:cNvGraphicFramePr>
            <a:graphicFrameLocks noChangeAspect="1"/>
          </p:cNvGraphicFramePr>
          <p:nvPr/>
        </p:nvGraphicFramePr>
        <p:xfrm>
          <a:off x="1258888" y="3573463"/>
          <a:ext cx="2451100" cy="503237"/>
        </p:xfrm>
        <a:graphic>
          <a:graphicData uri="http://schemas.openxmlformats.org/presentationml/2006/ole">
            <p:oleObj spid="_x0000_s214044" name="公式" r:id="rId7" imgW="1193800" imgH="241300" progId="Equation.3">
              <p:embed/>
            </p:oleObj>
          </a:graphicData>
        </a:graphic>
      </p:graphicFrame>
      <p:sp>
        <p:nvSpPr>
          <p:cNvPr id="214026" name="Text Box 10"/>
          <p:cNvSpPr txBox="1">
            <a:spLocks noChangeArrowheads="1"/>
          </p:cNvSpPr>
          <p:nvPr/>
        </p:nvSpPr>
        <p:spPr bwMode="auto">
          <a:xfrm>
            <a:off x="1042988" y="4221163"/>
            <a:ext cx="741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进而可知：</a:t>
            </a:r>
            <a:r>
              <a:rPr lang="zh-CN" altLang="en-US" sz="2800"/>
              <a:t>在线性模型中</a:t>
            </a:r>
          </a:p>
        </p:txBody>
      </p:sp>
      <p:graphicFrame>
        <p:nvGraphicFramePr>
          <p:cNvPr id="214027" name="Object 29"/>
          <p:cNvGraphicFramePr>
            <a:graphicFrameLocks noChangeAspect="1"/>
          </p:cNvGraphicFramePr>
          <p:nvPr/>
        </p:nvGraphicFramePr>
        <p:xfrm>
          <a:off x="2916238" y="4797425"/>
          <a:ext cx="4171950" cy="900113"/>
        </p:xfrm>
        <a:graphic>
          <a:graphicData uri="http://schemas.openxmlformats.org/presentationml/2006/ole">
            <p:oleObj spid="_x0000_s214045" name="公式" r:id="rId8" imgW="2032000" imgH="431800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/>
      <p:bldP spid="2140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44" name="Object 39"/>
          <p:cNvGraphicFramePr>
            <a:graphicFrameLocks noChangeAspect="1"/>
          </p:cNvGraphicFramePr>
          <p:nvPr/>
        </p:nvGraphicFramePr>
        <p:xfrm>
          <a:off x="684213" y="2924175"/>
          <a:ext cx="2881312" cy="504825"/>
        </p:xfrm>
        <a:graphic>
          <a:graphicData uri="http://schemas.openxmlformats.org/presentationml/2006/ole">
            <p:oleObj spid="_x0000_s215079" name="公式" r:id="rId3" imgW="1371600" imgH="241300" progId="Equation.3">
              <p:embed/>
            </p:oleObj>
          </a:graphicData>
        </a:graphic>
      </p:graphicFrame>
      <p:graphicFrame>
        <p:nvGraphicFramePr>
          <p:cNvPr id="215045" name="Object 40"/>
          <p:cNvGraphicFramePr>
            <a:graphicFrameLocks noChangeAspect="1"/>
          </p:cNvGraphicFramePr>
          <p:nvPr/>
        </p:nvGraphicFramePr>
        <p:xfrm>
          <a:off x="1403350" y="3357563"/>
          <a:ext cx="6408738" cy="503237"/>
        </p:xfrm>
        <a:graphic>
          <a:graphicData uri="http://schemas.openxmlformats.org/presentationml/2006/ole">
            <p:oleObj spid="_x0000_s215080" name="Equation" r:id="rId4" imgW="2895600" imgH="241300" progId="Equation.3">
              <p:embed/>
            </p:oleObj>
          </a:graphicData>
        </a:graphic>
      </p:graphicFrame>
      <p:graphicFrame>
        <p:nvGraphicFramePr>
          <p:cNvPr id="215046" name="Object 41"/>
          <p:cNvGraphicFramePr>
            <a:graphicFrameLocks noChangeAspect="1"/>
          </p:cNvGraphicFramePr>
          <p:nvPr/>
        </p:nvGraphicFramePr>
        <p:xfrm>
          <a:off x="1403350" y="3933825"/>
          <a:ext cx="4679950" cy="431800"/>
        </p:xfrm>
        <a:graphic>
          <a:graphicData uri="http://schemas.openxmlformats.org/presentationml/2006/ole">
            <p:oleObj spid="_x0000_s215081" name="Equation" r:id="rId5" imgW="5283200" imgH="520700" progId="Equation.3">
              <p:embed/>
            </p:oleObj>
          </a:graphicData>
        </a:graphic>
      </p:graphicFrame>
      <p:graphicFrame>
        <p:nvGraphicFramePr>
          <p:cNvPr id="215047" name="Object 42"/>
          <p:cNvGraphicFramePr>
            <a:graphicFrameLocks noChangeAspect="1"/>
          </p:cNvGraphicFramePr>
          <p:nvPr/>
        </p:nvGraphicFramePr>
        <p:xfrm>
          <a:off x="1476375" y="4508500"/>
          <a:ext cx="5040313" cy="431800"/>
        </p:xfrm>
        <a:graphic>
          <a:graphicData uri="http://schemas.openxmlformats.org/presentationml/2006/ole">
            <p:oleObj spid="_x0000_s215082" name="Equation" r:id="rId6" imgW="5245100" imgH="520700" progId="Equation.3">
              <p:embed/>
            </p:oleObj>
          </a:graphicData>
        </a:graphic>
      </p:graphicFrame>
      <p:graphicFrame>
        <p:nvGraphicFramePr>
          <p:cNvPr id="215048" name="Object 43"/>
          <p:cNvGraphicFramePr>
            <a:graphicFrameLocks noChangeAspect="1"/>
          </p:cNvGraphicFramePr>
          <p:nvPr/>
        </p:nvGraphicFramePr>
        <p:xfrm>
          <a:off x="1403350" y="4941888"/>
          <a:ext cx="5545138" cy="503237"/>
        </p:xfrm>
        <a:graphic>
          <a:graphicData uri="http://schemas.openxmlformats.org/presentationml/2006/ole">
            <p:oleObj spid="_x0000_s215083" name="Equation" r:id="rId7" imgW="6032500" imgH="558800" progId="Equation.3">
              <p:embed/>
            </p:oleObj>
          </a:graphicData>
        </a:graphic>
      </p:graphicFrame>
      <p:sp>
        <p:nvSpPr>
          <p:cNvPr id="215049" name="Text Box 9"/>
          <p:cNvSpPr txBox="1">
            <a:spLocks noChangeArrowheads="1"/>
          </p:cNvSpPr>
          <p:nvPr/>
        </p:nvSpPr>
        <p:spPr bwMode="auto">
          <a:xfrm>
            <a:off x="908050" y="554038"/>
            <a:ext cx="1255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证明：</a:t>
            </a:r>
          </a:p>
        </p:txBody>
      </p:sp>
      <p:graphicFrame>
        <p:nvGraphicFramePr>
          <p:cNvPr id="215051" name="Object 44"/>
          <p:cNvGraphicFramePr>
            <a:graphicFrameLocks noChangeAspect="1"/>
          </p:cNvGraphicFramePr>
          <p:nvPr/>
        </p:nvGraphicFramePr>
        <p:xfrm>
          <a:off x="2051050" y="620713"/>
          <a:ext cx="4927600" cy="503237"/>
        </p:xfrm>
        <a:graphic>
          <a:graphicData uri="http://schemas.openxmlformats.org/presentationml/2006/ole">
            <p:oleObj spid="_x0000_s215084" name="公式" r:id="rId8" imgW="2400300" imgH="241300" progId="Equation.3">
              <p:embed/>
            </p:oleObj>
          </a:graphicData>
        </a:graphic>
      </p:graphicFrame>
      <p:graphicFrame>
        <p:nvGraphicFramePr>
          <p:cNvPr id="215052" name="Object 45"/>
          <p:cNvGraphicFramePr>
            <a:graphicFrameLocks noChangeAspect="1"/>
          </p:cNvGraphicFramePr>
          <p:nvPr/>
        </p:nvGraphicFramePr>
        <p:xfrm>
          <a:off x="2555875" y="1125538"/>
          <a:ext cx="5397500" cy="503237"/>
        </p:xfrm>
        <a:graphic>
          <a:graphicData uri="http://schemas.openxmlformats.org/presentationml/2006/ole">
            <p:oleObj spid="_x0000_s215085" name="公式" r:id="rId9" imgW="2628900" imgH="241300" progId="Equation.3">
              <p:embed/>
            </p:oleObj>
          </a:graphicData>
        </a:graphic>
      </p:graphicFrame>
      <p:graphicFrame>
        <p:nvGraphicFramePr>
          <p:cNvPr id="215053" name="Object 46"/>
          <p:cNvGraphicFramePr>
            <a:graphicFrameLocks noChangeAspect="1"/>
          </p:cNvGraphicFramePr>
          <p:nvPr/>
        </p:nvGraphicFramePr>
        <p:xfrm>
          <a:off x="755650" y="1700213"/>
          <a:ext cx="7718425" cy="503237"/>
        </p:xfrm>
        <a:graphic>
          <a:graphicData uri="http://schemas.openxmlformats.org/presentationml/2006/ole">
            <p:oleObj spid="_x0000_s215086" name="公式" r:id="rId10" imgW="3759200" imgH="241300" progId="Equation.3">
              <p:embed/>
            </p:oleObj>
          </a:graphicData>
        </a:graphic>
      </p:graphicFrame>
      <p:graphicFrame>
        <p:nvGraphicFramePr>
          <p:cNvPr id="215054" name="Object 47"/>
          <p:cNvGraphicFramePr>
            <a:graphicFrameLocks noChangeAspect="1"/>
          </p:cNvGraphicFramePr>
          <p:nvPr/>
        </p:nvGraphicFramePr>
        <p:xfrm>
          <a:off x="1979613" y="2205038"/>
          <a:ext cx="3286125" cy="503237"/>
        </p:xfrm>
        <a:graphic>
          <a:graphicData uri="http://schemas.openxmlformats.org/presentationml/2006/ole">
            <p:oleObj spid="_x0000_s215087" name="公式" r:id="rId11" imgW="1600200" imgH="241300" progId="Equation.3">
              <p:embed/>
            </p:oleObj>
          </a:graphicData>
        </a:graphic>
      </p:graphicFrame>
      <p:graphicFrame>
        <p:nvGraphicFramePr>
          <p:cNvPr id="215055" name="Object 48"/>
          <p:cNvGraphicFramePr>
            <a:graphicFrameLocks noChangeAspect="1"/>
          </p:cNvGraphicFramePr>
          <p:nvPr/>
        </p:nvGraphicFramePr>
        <p:xfrm>
          <a:off x="684213" y="5516563"/>
          <a:ext cx="7588250" cy="530225"/>
        </p:xfrm>
        <a:graphic>
          <a:graphicData uri="http://schemas.openxmlformats.org/presentationml/2006/ole">
            <p:oleObj spid="_x0000_s215088" name="公式" r:id="rId12" imgW="3695700" imgH="254000" progId="Equation.3">
              <p:embed/>
            </p:oleObj>
          </a:graphicData>
        </a:graphic>
      </p:graphicFrame>
      <p:graphicFrame>
        <p:nvGraphicFramePr>
          <p:cNvPr id="215056" name="Object 49"/>
          <p:cNvGraphicFramePr>
            <a:graphicFrameLocks noChangeAspect="1"/>
          </p:cNvGraphicFramePr>
          <p:nvPr/>
        </p:nvGraphicFramePr>
        <p:xfrm>
          <a:off x="1403350" y="6092825"/>
          <a:ext cx="5397500" cy="504825"/>
        </p:xfrm>
        <a:graphic>
          <a:graphicData uri="http://schemas.openxmlformats.org/presentationml/2006/ole">
            <p:oleObj spid="_x0000_s215089" name="公式" r:id="rId13" imgW="2628900" imgH="241300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900113" y="476250"/>
            <a:ext cx="741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定理</a:t>
            </a:r>
            <a:r>
              <a:rPr lang="en-US" altLang="zh-CN" sz="2800">
                <a:solidFill>
                  <a:srgbClr val="FF0000"/>
                </a:solidFill>
              </a:rPr>
              <a:t>4    </a:t>
            </a:r>
            <a:r>
              <a:rPr lang="zh-CN" altLang="en-US" sz="2800"/>
              <a:t>在</a:t>
            </a:r>
            <a:r>
              <a:rPr lang="en-US" altLang="zh-CN" sz="2800"/>
              <a:t>GM</a:t>
            </a:r>
            <a:r>
              <a:rPr lang="zh-CN" altLang="en-US" sz="2800"/>
              <a:t>模型中</a:t>
            </a:r>
          </a:p>
        </p:txBody>
      </p:sp>
      <p:graphicFrame>
        <p:nvGraphicFramePr>
          <p:cNvPr id="216069" name="Object 30"/>
          <p:cNvGraphicFramePr>
            <a:graphicFrameLocks noChangeAspect="1"/>
          </p:cNvGraphicFramePr>
          <p:nvPr/>
        </p:nvGraphicFramePr>
        <p:xfrm>
          <a:off x="2268538" y="1052513"/>
          <a:ext cx="3887787" cy="503237"/>
        </p:xfrm>
        <a:graphic>
          <a:graphicData uri="http://schemas.openxmlformats.org/presentationml/2006/ole">
            <p:oleObj spid="_x0000_s216094" name="公式" r:id="rId3" imgW="1778000" imgH="241300" progId="Equation.3">
              <p:embed/>
            </p:oleObj>
          </a:graphicData>
        </a:graphic>
      </p:graphicFrame>
      <p:graphicFrame>
        <p:nvGraphicFramePr>
          <p:cNvPr id="216070" name="Object 31"/>
          <p:cNvGraphicFramePr>
            <a:graphicFrameLocks noChangeAspect="1"/>
          </p:cNvGraphicFramePr>
          <p:nvPr/>
        </p:nvGraphicFramePr>
        <p:xfrm>
          <a:off x="2268538" y="1700213"/>
          <a:ext cx="4751387" cy="503237"/>
        </p:xfrm>
        <a:graphic>
          <a:graphicData uri="http://schemas.openxmlformats.org/presentationml/2006/ole">
            <p:oleObj spid="_x0000_s216095" name="公式" r:id="rId4" imgW="2374900" imgH="241300" progId="Equation.3">
              <p:embed/>
            </p:oleObj>
          </a:graphicData>
        </a:graphic>
      </p:graphicFrame>
      <p:graphicFrame>
        <p:nvGraphicFramePr>
          <p:cNvPr id="216071" name="Object 32"/>
          <p:cNvGraphicFramePr>
            <a:graphicFrameLocks noChangeAspect="1"/>
          </p:cNvGraphicFramePr>
          <p:nvPr/>
        </p:nvGraphicFramePr>
        <p:xfrm>
          <a:off x="2268538" y="2205038"/>
          <a:ext cx="3073400" cy="847725"/>
        </p:xfrm>
        <a:graphic>
          <a:graphicData uri="http://schemas.openxmlformats.org/presentationml/2006/ole">
            <p:oleObj spid="_x0000_s216096" name="公式" r:id="rId5" imgW="1536033" imgH="406224" progId="Equation.3">
              <p:embed/>
            </p:oleObj>
          </a:graphicData>
        </a:graphic>
      </p:graphicFrame>
      <p:graphicFrame>
        <p:nvGraphicFramePr>
          <p:cNvPr id="216072" name="Object 33"/>
          <p:cNvGraphicFramePr>
            <a:graphicFrameLocks noChangeAspect="1"/>
          </p:cNvGraphicFramePr>
          <p:nvPr/>
        </p:nvGraphicFramePr>
        <p:xfrm>
          <a:off x="2268538" y="3068638"/>
          <a:ext cx="5435600" cy="530225"/>
        </p:xfrm>
        <a:graphic>
          <a:graphicData uri="http://schemas.openxmlformats.org/presentationml/2006/ole">
            <p:oleObj spid="_x0000_s216097" name="公式" r:id="rId6" imgW="2717800" imgH="254000" progId="Equation.3">
              <p:embed/>
            </p:oleObj>
          </a:graphicData>
        </a:graphic>
      </p:graphicFrame>
      <p:sp>
        <p:nvSpPr>
          <p:cNvPr id="216073" name="Text Box 9"/>
          <p:cNvSpPr txBox="1">
            <a:spLocks noChangeArrowheads="1"/>
          </p:cNvSpPr>
          <p:nvPr/>
        </p:nvSpPr>
        <p:spPr bwMode="auto">
          <a:xfrm>
            <a:off x="827088" y="3860800"/>
            <a:ext cx="1255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证明：</a:t>
            </a:r>
          </a:p>
        </p:txBody>
      </p:sp>
      <p:graphicFrame>
        <p:nvGraphicFramePr>
          <p:cNvPr id="216074" name="Object 34"/>
          <p:cNvGraphicFramePr>
            <a:graphicFrameLocks noChangeAspect="1"/>
          </p:cNvGraphicFramePr>
          <p:nvPr/>
        </p:nvGraphicFramePr>
        <p:xfrm>
          <a:off x="2195513" y="3716338"/>
          <a:ext cx="4343400" cy="873125"/>
        </p:xfrm>
        <a:graphic>
          <a:graphicData uri="http://schemas.openxmlformats.org/presentationml/2006/ole">
            <p:oleObj spid="_x0000_s216098" name="公式" r:id="rId7" imgW="2171700" imgH="419100" progId="Equation.3">
              <p:embed/>
            </p:oleObj>
          </a:graphicData>
        </a:graphic>
      </p:graphicFrame>
      <p:graphicFrame>
        <p:nvGraphicFramePr>
          <p:cNvPr id="216075" name="Object 35"/>
          <p:cNvGraphicFramePr>
            <a:graphicFrameLocks noChangeAspect="1"/>
          </p:cNvGraphicFramePr>
          <p:nvPr/>
        </p:nvGraphicFramePr>
        <p:xfrm>
          <a:off x="3348038" y="4437063"/>
          <a:ext cx="5003800" cy="977900"/>
        </p:xfrm>
        <a:graphic>
          <a:graphicData uri="http://schemas.openxmlformats.org/presentationml/2006/ole">
            <p:oleObj spid="_x0000_s216099" name="公式" r:id="rId8" imgW="2501900" imgH="469900" progId="Equation.3">
              <p:embed/>
            </p:oleObj>
          </a:graphicData>
        </a:graphic>
      </p:graphicFrame>
      <p:graphicFrame>
        <p:nvGraphicFramePr>
          <p:cNvPr id="216076" name="Object 36"/>
          <p:cNvGraphicFramePr>
            <a:graphicFrameLocks noChangeAspect="1"/>
          </p:cNvGraphicFramePr>
          <p:nvPr/>
        </p:nvGraphicFramePr>
        <p:xfrm>
          <a:off x="1619250" y="5589588"/>
          <a:ext cx="4851400" cy="501650"/>
        </p:xfrm>
        <a:graphic>
          <a:graphicData uri="http://schemas.openxmlformats.org/presentationml/2006/ole">
            <p:oleObj spid="_x0000_s216100" name="公式" r:id="rId9" imgW="2425700" imgH="241300" progId="Equation.3">
              <p:embed/>
            </p:oleObj>
          </a:graphicData>
        </a:graphic>
      </p:graphicFrame>
      <p:graphicFrame>
        <p:nvGraphicFramePr>
          <p:cNvPr id="216077" name="Object 37"/>
          <p:cNvGraphicFramePr>
            <a:graphicFrameLocks noChangeAspect="1"/>
          </p:cNvGraphicFramePr>
          <p:nvPr/>
        </p:nvGraphicFramePr>
        <p:xfrm>
          <a:off x="1547813" y="6010275"/>
          <a:ext cx="6337300" cy="847725"/>
        </p:xfrm>
        <a:graphic>
          <a:graphicData uri="http://schemas.openxmlformats.org/presentationml/2006/ole">
            <p:oleObj spid="_x0000_s216101" name="公式" r:id="rId10" imgW="2984500" imgH="406400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8" grpId="0"/>
      <p:bldP spid="21607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284" name="Object 49"/>
          <p:cNvGraphicFramePr>
            <a:graphicFrameLocks noChangeAspect="1"/>
          </p:cNvGraphicFramePr>
          <p:nvPr/>
        </p:nvGraphicFramePr>
        <p:xfrm>
          <a:off x="900113" y="1412875"/>
          <a:ext cx="7488237" cy="530225"/>
        </p:xfrm>
        <a:graphic>
          <a:graphicData uri="http://schemas.openxmlformats.org/presentationml/2006/ole">
            <p:oleObj spid="_x0000_s225329" name="公式" r:id="rId3" imgW="3517900" imgH="241300" progId="Equation.3">
              <p:embed/>
            </p:oleObj>
          </a:graphicData>
        </a:graphic>
      </p:graphicFrame>
      <p:sp>
        <p:nvSpPr>
          <p:cNvPr id="225285" name="Text Box 6"/>
          <p:cNvSpPr txBox="1">
            <a:spLocks noChangeArrowheads="1"/>
          </p:cNvSpPr>
          <p:nvPr/>
        </p:nvSpPr>
        <p:spPr bwMode="auto">
          <a:xfrm>
            <a:off x="900113" y="2276475"/>
            <a:ext cx="4832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平方和分解：</a:t>
            </a:r>
            <a:r>
              <a:rPr lang="en-US" altLang="zh-CN" sz="2800"/>
              <a:t>SST = SSR+SSE</a:t>
            </a:r>
          </a:p>
        </p:txBody>
      </p:sp>
      <p:graphicFrame>
        <p:nvGraphicFramePr>
          <p:cNvPr id="225286" name="Object 50"/>
          <p:cNvGraphicFramePr>
            <a:graphicFrameLocks noChangeAspect="1"/>
          </p:cNvGraphicFramePr>
          <p:nvPr/>
        </p:nvGraphicFramePr>
        <p:xfrm>
          <a:off x="3348038" y="2924175"/>
          <a:ext cx="1873250" cy="576263"/>
        </p:xfrm>
        <a:graphic>
          <a:graphicData uri="http://schemas.openxmlformats.org/presentationml/2006/ole">
            <p:oleObj spid="_x0000_s225330" name="公式" r:id="rId4" imgW="812447" imgH="241195" progId="Equation.3">
              <p:embed/>
            </p:oleObj>
          </a:graphicData>
        </a:graphic>
      </p:graphicFrame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1116013" y="620713"/>
            <a:ext cx="48752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3</a:t>
            </a:r>
            <a:r>
              <a:rPr lang="zh-CN" altLang="en-US">
                <a:solidFill>
                  <a:srgbClr val="0000CC"/>
                </a:solidFill>
              </a:rPr>
              <a:t>、回归效果的显著性检验</a:t>
            </a:r>
          </a:p>
        </p:txBody>
      </p:sp>
      <p:graphicFrame>
        <p:nvGraphicFramePr>
          <p:cNvPr id="2" name="Object 51"/>
          <p:cNvGraphicFramePr>
            <a:graphicFrameLocks noChangeAspect="1"/>
          </p:cNvGraphicFramePr>
          <p:nvPr/>
        </p:nvGraphicFramePr>
        <p:xfrm>
          <a:off x="1692275" y="3716338"/>
          <a:ext cx="5951538" cy="846137"/>
        </p:xfrm>
        <a:graphic>
          <a:graphicData uri="http://schemas.openxmlformats.org/presentationml/2006/ole">
            <p:oleObj spid="_x0000_s225331" name="公式" r:id="rId5" imgW="2844800" imgH="431800" progId="Equation.3">
              <p:embed/>
            </p:oleObj>
          </a:graphicData>
        </a:graphic>
      </p:graphicFrame>
      <p:graphicFrame>
        <p:nvGraphicFramePr>
          <p:cNvPr id="6" name="Object 52"/>
          <p:cNvGraphicFramePr>
            <a:graphicFrameLocks noChangeAspect="1"/>
          </p:cNvGraphicFramePr>
          <p:nvPr/>
        </p:nvGraphicFramePr>
        <p:xfrm>
          <a:off x="3563938" y="5084763"/>
          <a:ext cx="3435350" cy="895350"/>
        </p:xfrm>
        <a:graphic>
          <a:graphicData uri="http://schemas.openxmlformats.org/presentationml/2006/ole">
            <p:oleObj spid="_x0000_s225332" name="公式" r:id="rId6" imgW="1676400" imgH="457200" progId="Equation.3">
              <p:embed/>
            </p:oleObj>
          </a:graphicData>
        </a:graphic>
      </p:graphicFrame>
      <p:sp>
        <p:nvSpPr>
          <p:cNvPr id="225321" name="Rectangle 41"/>
          <p:cNvSpPr>
            <a:spLocks noChangeArrowheads="1"/>
          </p:cNvSpPr>
          <p:nvPr/>
        </p:nvSpPr>
        <p:spPr bwMode="auto">
          <a:xfrm>
            <a:off x="971550" y="5229225"/>
            <a:ext cx="232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复测定系数：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5" grpId="0"/>
      <p:bldP spid="203780" grpId="0"/>
      <p:bldP spid="2253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61950" y="692150"/>
            <a:ext cx="8782050" cy="2520950"/>
          </a:xfrm>
        </p:spPr>
        <p:txBody>
          <a:bodyPr/>
          <a:lstStyle/>
          <a:p>
            <a:pPr eaLnBrk="1" hangingPunct="1">
              <a:buFontTx/>
              <a:buChar char=" "/>
            </a:pPr>
            <a:r>
              <a:rPr lang="zh-CN" altLang="zh-CN" sz="2800" smtClean="0">
                <a:solidFill>
                  <a:srgbClr val="0000CC"/>
                </a:solidFill>
                <a:latin typeface="Times New Roman" pitchFamily="18" charset="0"/>
              </a:rPr>
              <a:t>复测定系数</a:t>
            </a:r>
            <a:r>
              <a:rPr lang="zh-CN" altLang="zh-CN" sz="2800" smtClean="0">
                <a:latin typeface="Times New Roman" pitchFamily="18" charset="0"/>
              </a:rPr>
              <a:t>（</a:t>
            </a:r>
            <a:r>
              <a:rPr lang="en-US" altLang="zh-CN" sz="2800" smtClean="0">
                <a:latin typeface="Times New Roman" pitchFamily="18" charset="0"/>
              </a:rPr>
              <a:t>Coefficient of Multiple Determination</a:t>
            </a:r>
            <a:r>
              <a:rPr lang="zh-CN" altLang="en-US" sz="2800" smtClean="0">
                <a:latin typeface="Times New Roman" pitchFamily="18" charset="0"/>
              </a:rPr>
              <a:t>）</a:t>
            </a:r>
          </a:p>
          <a:p>
            <a:pPr eaLnBrk="1" hangingPunct="1">
              <a:buFontTx/>
              <a:buChar char=" "/>
            </a:pPr>
            <a:endParaRPr lang="zh-CN" altLang="en-US" sz="2800" smtClean="0">
              <a:latin typeface="Times New Roman" pitchFamily="18" charset="0"/>
            </a:endParaRPr>
          </a:p>
          <a:p>
            <a:pPr eaLnBrk="1" hangingPunct="1">
              <a:buFontTx/>
              <a:buChar char=" "/>
            </a:pPr>
            <a:r>
              <a:rPr lang="zh-CN" altLang="en-US" sz="2800" smtClean="0">
                <a:latin typeface="Times New Roman" pitchFamily="18" charset="0"/>
              </a:rPr>
              <a:t>问题：测定系数是否越大越好？</a:t>
            </a:r>
          </a:p>
          <a:p>
            <a:pPr eaLnBrk="1" hangingPunct="1">
              <a:buFontTx/>
              <a:buChar char=" "/>
            </a:pPr>
            <a:r>
              <a:rPr lang="zh-CN" altLang="en-US" sz="2800" smtClean="0">
                <a:solidFill>
                  <a:srgbClr val="FF0000"/>
                </a:solidFill>
                <a:latin typeface="Times New Roman" pitchFamily="18" charset="0"/>
                <a:ea typeface="楷体_GB2312"/>
                <a:cs typeface="楷体_GB2312"/>
              </a:rPr>
              <a:t>当增加变量个数，而样本容量过小时，会出现过度拟和现象。</a:t>
            </a:r>
            <a:r>
              <a:rPr lang="zh-CN" altLang="en-US" sz="2800" smtClean="0">
                <a:solidFill>
                  <a:srgbClr val="990000"/>
                </a:solidFill>
                <a:latin typeface="Times New Roman" pitchFamily="18" charset="0"/>
              </a:rPr>
              <a:t> </a:t>
            </a:r>
          </a:p>
          <a:p>
            <a:pPr eaLnBrk="1" hangingPunct="1"/>
            <a:endParaRPr lang="en-US" altLang="zh-CN" sz="2800" smtClean="0">
              <a:solidFill>
                <a:srgbClr val="990000"/>
              </a:solidFill>
              <a:latin typeface="Times New Roman" pitchFamily="18" charset="0"/>
            </a:endParaRPr>
          </a:p>
        </p:txBody>
      </p:sp>
      <p:graphicFrame>
        <p:nvGraphicFramePr>
          <p:cNvPr id="254980" name="Object 43"/>
          <p:cNvGraphicFramePr>
            <a:graphicFrameLocks noChangeAspect="1"/>
          </p:cNvGraphicFramePr>
          <p:nvPr/>
        </p:nvGraphicFramePr>
        <p:xfrm>
          <a:off x="3635375" y="1196975"/>
          <a:ext cx="1873250" cy="503238"/>
        </p:xfrm>
        <a:graphic>
          <a:graphicData uri="http://schemas.openxmlformats.org/presentationml/2006/ole">
            <p:oleObj spid="_x0000_s255019" name="公式" r:id="rId3" imgW="647419" imgH="215806" progId="Equation.3">
              <p:embed/>
            </p:oleObj>
          </a:graphicData>
        </a:graphic>
      </p:graphicFrame>
      <p:grpSp>
        <p:nvGrpSpPr>
          <p:cNvPr id="254981" name="Group 5"/>
          <p:cNvGrpSpPr>
            <a:grpSpLocks noChangeAspect="1"/>
          </p:cNvGrpSpPr>
          <p:nvPr/>
        </p:nvGrpSpPr>
        <p:grpSpPr bwMode="auto">
          <a:xfrm>
            <a:off x="250825" y="3284538"/>
            <a:ext cx="5400675" cy="3390900"/>
            <a:chOff x="1800" y="2532"/>
            <a:chExt cx="5760" cy="3432"/>
          </a:xfrm>
        </p:grpSpPr>
        <p:sp>
          <p:nvSpPr>
            <p:cNvPr id="255024" name="AutoShape 6"/>
            <p:cNvSpPr>
              <a:spLocks noChangeAspect="1" noChangeArrowheads="1"/>
            </p:cNvSpPr>
            <p:nvPr/>
          </p:nvSpPr>
          <p:spPr bwMode="auto">
            <a:xfrm>
              <a:off x="1800" y="2532"/>
              <a:ext cx="5760" cy="34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kumimoji="0" lang="zh-CN" altLang="en-US" sz="2400">
                <a:solidFill>
                  <a:srgbClr val="4A452A"/>
                </a:solidFill>
                <a:latin typeface="Gill Sans MT"/>
              </a:endParaRPr>
            </a:p>
          </p:txBody>
        </p:sp>
        <p:sp>
          <p:nvSpPr>
            <p:cNvPr id="255025" name="Text Box 7"/>
            <p:cNvSpPr txBox="1">
              <a:spLocks noChangeArrowheads="1"/>
            </p:cNvSpPr>
            <p:nvPr/>
          </p:nvSpPr>
          <p:spPr bwMode="auto">
            <a:xfrm>
              <a:off x="5220" y="4248"/>
              <a:ext cx="216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zh-CN" altLang="en-US" sz="1000">
                  <a:solidFill>
                    <a:srgbClr val="4A452A"/>
                  </a:solidFill>
                  <a:latin typeface="Gill Sans MT"/>
                </a:rPr>
                <a:t>线性回归模型预测点</a:t>
              </a:r>
              <a:endParaRPr kumimoji="0" lang="zh-CN" altLang="en-US" sz="2400">
                <a:solidFill>
                  <a:srgbClr val="4A452A"/>
                </a:solidFill>
                <a:latin typeface="Gill Sans MT"/>
              </a:endParaRPr>
            </a:p>
          </p:txBody>
        </p:sp>
        <p:sp>
          <p:nvSpPr>
            <p:cNvPr id="255026" name="Line 8"/>
            <p:cNvSpPr>
              <a:spLocks noChangeShapeType="1"/>
            </p:cNvSpPr>
            <p:nvPr/>
          </p:nvSpPr>
          <p:spPr bwMode="auto">
            <a:xfrm>
              <a:off x="2346" y="2769"/>
              <a:ext cx="1" cy="27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027" name="Line 9"/>
            <p:cNvSpPr>
              <a:spLocks noChangeShapeType="1"/>
            </p:cNvSpPr>
            <p:nvPr/>
          </p:nvSpPr>
          <p:spPr bwMode="auto">
            <a:xfrm>
              <a:off x="2346" y="5491"/>
              <a:ext cx="5034" cy="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028" name="Text Box 10"/>
            <p:cNvSpPr txBox="1">
              <a:spLocks noChangeArrowheads="1"/>
            </p:cNvSpPr>
            <p:nvPr/>
          </p:nvSpPr>
          <p:spPr bwMode="auto">
            <a:xfrm>
              <a:off x="2073" y="5372"/>
              <a:ext cx="410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9098" tIns="34549" rIns="69098" bIns="34549"/>
            <a:lstStyle/>
            <a:p>
              <a:pPr algn="just" eaLnBrk="0" hangingPunct="0"/>
              <a:r>
                <a:rPr kumimoji="0" lang="en-US" altLang="zh-CN" sz="1000" i="1">
                  <a:solidFill>
                    <a:srgbClr val="4A452A"/>
                  </a:solidFill>
                  <a:latin typeface="Gill Sans MT"/>
                </a:rPr>
                <a:t>O</a:t>
              </a:r>
              <a:endParaRPr kumimoji="0" lang="en-US" altLang="zh-CN" sz="2400">
                <a:solidFill>
                  <a:srgbClr val="4A452A"/>
                </a:solidFill>
                <a:latin typeface="Gill Sans MT"/>
              </a:endParaRPr>
            </a:p>
          </p:txBody>
        </p:sp>
        <p:sp>
          <p:nvSpPr>
            <p:cNvPr id="255029" name="Text Box 11"/>
            <p:cNvSpPr txBox="1">
              <a:spLocks noChangeArrowheads="1"/>
            </p:cNvSpPr>
            <p:nvPr/>
          </p:nvSpPr>
          <p:spPr bwMode="auto">
            <a:xfrm>
              <a:off x="1980" y="2650"/>
              <a:ext cx="410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9098" tIns="34549" rIns="69098" bIns="34549"/>
            <a:lstStyle/>
            <a:p>
              <a:pPr algn="just" eaLnBrk="0" hangingPunct="0"/>
              <a:r>
                <a:rPr kumimoji="0" lang="en-US" altLang="zh-CN" sz="1000" i="1">
                  <a:solidFill>
                    <a:srgbClr val="4A452A"/>
                  </a:solidFill>
                  <a:latin typeface="Gill Sans MT"/>
                </a:rPr>
                <a:t>y</a:t>
              </a:r>
              <a:endParaRPr kumimoji="0" lang="en-US" altLang="zh-CN" sz="2400">
                <a:solidFill>
                  <a:srgbClr val="4A452A"/>
                </a:solidFill>
                <a:latin typeface="Gill Sans MT"/>
              </a:endParaRPr>
            </a:p>
          </p:txBody>
        </p:sp>
        <p:sp>
          <p:nvSpPr>
            <p:cNvPr id="255030" name="Text Box 12"/>
            <p:cNvSpPr txBox="1">
              <a:spLocks noChangeArrowheads="1"/>
            </p:cNvSpPr>
            <p:nvPr/>
          </p:nvSpPr>
          <p:spPr bwMode="auto">
            <a:xfrm>
              <a:off x="7020" y="5453"/>
              <a:ext cx="409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9098" tIns="34549" rIns="69098" bIns="34549"/>
            <a:lstStyle/>
            <a:p>
              <a:pPr algn="just" eaLnBrk="0" hangingPunct="0"/>
              <a:r>
                <a:rPr kumimoji="0" lang="en-US" altLang="zh-CN" sz="1000" i="1">
                  <a:solidFill>
                    <a:srgbClr val="4A452A"/>
                  </a:solidFill>
                  <a:latin typeface="Gill Sans MT"/>
                </a:rPr>
                <a:t>x</a:t>
              </a:r>
              <a:endParaRPr kumimoji="0" lang="en-US" altLang="zh-CN" sz="2400">
                <a:solidFill>
                  <a:srgbClr val="4A452A"/>
                </a:solidFill>
                <a:latin typeface="Gill Sans MT"/>
              </a:endParaRPr>
            </a:p>
          </p:txBody>
        </p:sp>
        <p:sp>
          <p:nvSpPr>
            <p:cNvPr id="255031" name="Freeform 13"/>
            <p:cNvSpPr>
              <a:spLocks/>
            </p:cNvSpPr>
            <p:nvPr/>
          </p:nvSpPr>
          <p:spPr bwMode="auto">
            <a:xfrm>
              <a:off x="2520" y="4034"/>
              <a:ext cx="2600" cy="994"/>
            </a:xfrm>
            <a:custGeom>
              <a:avLst/>
              <a:gdLst>
                <a:gd name="T0" fmla="*/ 0 w 2600"/>
                <a:gd name="T1" fmla="*/ 838 h 994"/>
                <a:gd name="T2" fmla="*/ 180 w 2600"/>
                <a:gd name="T3" fmla="*/ 370 h 994"/>
                <a:gd name="T4" fmla="*/ 360 w 2600"/>
                <a:gd name="T5" fmla="*/ 994 h 994"/>
                <a:gd name="T6" fmla="*/ 540 w 2600"/>
                <a:gd name="T7" fmla="*/ 370 h 994"/>
                <a:gd name="T8" fmla="*/ 730 w 2600"/>
                <a:gd name="T9" fmla="*/ 898 h 994"/>
                <a:gd name="T10" fmla="*/ 900 w 2600"/>
                <a:gd name="T11" fmla="*/ 214 h 994"/>
                <a:gd name="T12" fmla="*/ 1110 w 2600"/>
                <a:gd name="T13" fmla="*/ 778 h 994"/>
                <a:gd name="T14" fmla="*/ 1420 w 2600"/>
                <a:gd name="T15" fmla="*/ 698 h 994"/>
                <a:gd name="T16" fmla="*/ 1460 w 2600"/>
                <a:gd name="T17" fmla="*/ 318 h 994"/>
                <a:gd name="T18" fmla="*/ 1620 w 2600"/>
                <a:gd name="T19" fmla="*/ 58 h 994"/>
                <a:gd name="T20" fmla="*/ 1880 w 2600"/>
                <a:gd name="T21" fmla="*/ 668 h 994"/>
                <a:gd name="T22" fmla="*/ 1980 w 2600"/>
                <a:gd name="T23" fmla="*/ 370 h 994"/>
                <a:gd name="T24" fmla="*/ 2160 w 2600"/>
                <a:gd name="T25" fmla="*/ 278 h 994"/>
                <a:gd name="T26" fmla="*/ 2340 w 2600"/>
                <a:gd name="T27" fmla="*/ 682 h 994"/>
                <a:gd name="T28" fmla="*/ 2520 w 2600"/>
                <a:gd name="T29" fmla="*/ 370 h 994"/>
                <a:gd name="T30" fmla="*/ 2600 w 2600"/>
                <a:gd name="T31" fmla="*/ 48 h 9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00"/>
                <a:gd name="T49" fmla="*/ 0 h 994"/>
                <a:gd name="T50" fmla="*/ 2600 w 2600"/>
                <a:gd name="T51" fmla="*/ 994 h 9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00" h="994">
                  <a:moveTo>
                    <a:pt x="0" y="838"/>
                  </a:moveTo>
                  <a:cubicBezTo>
                    <a:pt x="60" y="591"/>
                    <a:pt x="120" y="344"/>
                    <a:pt x="180" y="370"/>
                  </a:cubicBezTo>
                  <a:cubicBezTo>
                    <a:pt x="240" y="396"/>
                    <a:pt x="300" y="994"/>
                    <a:pt x="360" y="994"/>
                  </a:cubicBezTo>
                  <a:cubicBezTo>
                    <a:pt x="420" y="994"/>
                    <a:pt x="478" y="386"/>
                    <a:pt x="540" y="370"/>
                  </a:cubicBezTo>
                  <a:cubicBezTo>
                    <a:pt x="602" y="354"/>
                    <a:pt x="670" y="924"/>
                    <a:pt x="730" y="898"/>
                  </a:cubicBezTo>
                  <a:cubicBezTo>
                    <a:pt x="790" y="872"/>
                    <a:pt x="837" y="234"/>
                    <a:pt x="900" y="214"/>
                  </a:cubicBezTo>
                  <a:cubicBezTo>
                    <a:pt x="963" y="194"/>
                    <a:pt x="1023" y="697"/>
                    <a:pt x="1110" y="778"/>
                  </a:cubicBezTo>
                  <a:cubicBezTo>
                    <a:pt x="1197" y="859"/>
                    <a:pt x="1362" y="775"/>
                    <a:pt x="1420" y="698"/>
                  </a:cubicBezTo>
                  <a:cubicBezTo>
                    <a:pt x="1478" y="621"/>
                    <a:pt x="1427" y="425"/>
                    <a:pt x="1460" y="318"/>
                  </a:cubicBezTo>
                  <a:cubicBezTo>
                    <a:pt x="1493" y="211"/>
                    <a:pt x="1550" y="0"/>
                    <a:pt x="1620" y="58"/>
                  </a:cubicBezTo>
                  <a:cubicBezTo>
                    <a:pt x="1690" y="116"/>
                    <a:pt x="1820" y="616"/>
                    <a:pt x="1880" y="668"/>
                  </a:cubicBezTo>
                  <a:cubicBezTo>
                    <a:pt x="1940" y="720"/>
                    <a:pt x="1933" y="435"/>
                    <a:pt x="1980" y="370"/>
                  </a:cubicBezTo>
                  <a:cubicBezTo>
                    <a:pt x="2027" y="305"/>
                    <a:pt x="2100" y="226"/>
                    <a:pt x="2160" y="278"/>
                  </a:cubicBezTo>
                  <a:cubicBezTo>
                    <a:pt x="2220" y="330"/>
                    <a:pt x="2280" y="667"/>
                    <a:pt x="2340" y="682"/>
                  </a:cubicBezTo>
                  <a:cubicBezTo>
                    <a:pt x="2400" y="697"/>
                    <a:pt x="2477" y="476"/>
                    <a:pt x="2520" y="370"/>
                  </a:cubicBezTo>
                  <a:cubicBezTo>
                    <a:pt x="2563" y="264"/>
                    <a:pt x="2583" y="115"/>
                    <a:pt x="2600" y="48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032" name="Oval 14"/>
            <p:cNvSpPr>
              <a:spLocks noChangeArrowheads="1"/>
            </p:cNvSpPr>
            <p:nvPr/>
          </p:nvSpPr>
          <p:spPr bwMode="auto">
            <a:xfrm>
              <a:off x="2540" y="4716"/>
              <a:ext cx="30" cy="3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kumimoji="0" lang="zh-CN" altLang="en-US" sz="2400">
                <a:solidFill>
                  <a:srgbClr val="4A452A"/>
                </a:solidFill>
                <a:latin typeface="Gill Sans MT"/>
              </a:endParaRPr>
            </a:p>
          </p:txBody>
        </p:sp>
        <p:sp>
          <p:nvSpPr>
            <p:cNvPr id="255033" name="Oval 15"/>
            <p:cNvSpPr>
              <a:spLocks noChangeArrowheads="1"/>
            </p:cNvSpPr>
            <p:nvPr/>
          </p:nvSpPr>
          <p:spPr bwMode="auto">
            <a:xfrm>
              <a:off x="2680" y="4404"/>
              <a:ext cx="30" cy="3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kumimoji="0" lang="zh-CN" altLang="en-US" sz="2400">
                <a:solidFill>
                  <a:srgbClr val="4A452A"/>
                </a:solidFill>
                <a:latin typeface="Gill Sans MT"/>
              </a:endParaRPr>
            </a:p>
          </p:txBody>
        </p:sp>
        <p:sp>
          <p:nvSpPr>
            <p:cNvPr id="255034" name="Oval 16"/>
            <p:cNvSpPr>
              <a:spLocks noChangeArrowheads="1"/>
            </p:cNvSpPr>
            <p:nvPr/>
          </p:nvSpPr>
          <p:spPr bwMode="auto">
            <a:xfrm>
              <a:off x="2820" y="4872"/>
              <a:ext cx="30" cy="3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kumimoji="0" lang="zh-CN" altLang="en-US" sz="2400">
                <a:solidFill>
                  <a:srgbClr val="4A452A"/>
                </a:solidFill>
                <a:latin typeface="Gill Sans MT"/>
              </a:endParaRPr>
            </a:p>
          </p:txBody>
        </p:sp>
        <p:sp>
          <p:nvSpPr>
            <p:cNvPr id="255035" name="Oval 17"/>
            <p:cNvSpPr>
              <a:spLocks noChangeArrowheads="1"/>
            </p:cNvSpPr>
            <p:nvPr/>
          </p:nvSpPr>
          <p:spPr bwMode="auto">
            <a:xfrm>
              <a:off x="3060" y="4404"/>
              <a:ext cx="30" cy="3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kumimoji="0" lang="zh-CN" altLang="en-US" sz="2400">
                <a:solidFill>
                  <a:srgbClr val="4A452A"/>
                </a:solidFill>
                <a:latin typeface="Gill Sans MT"/>
              </a:endParaRPr>
            </a:p>
          </p:txBody>
        </p:sp>
        <p:sp>
          <p:nvSpPr>
            <p:cNvPr id="255036" name="Oval 18"/>
            <p:cNvSpPr>
              <a:spLocks noChangeArrowheads="1"/>
            </p:cNvSpPr>
            <p:nvPr/>
          </p:nvSpPr>
          <p:spPr bwMode="auto">
            <a:xfrm>
              <a:off x="3240" y="4872"/>
              <a:ext cx="30" cy="3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kumimoji="0" lang="zh-CN" altLang="en-US" sz="2400">
                <a:solidFill>
                  <a:srgbClr val="4A452A"/>
                </a:solidFill>
                <a:latin typeface="Gill Sans MT"/>
              </a:endParaRPr>
            </a:p>
          </p:txBody>
        </p:sp>
        <p:sp>
          <p:nvSpPr>
            <p:cNvPr id="255037" name="Oval 19"/>
            <p:cNvSpPr>
              <a:spLocks noChangeArrowheads="1"/>
            </p:cNvSpPr>
            <p:nvPr/>
          </p:nvSpPr>
          <p:spPr bwMode="auto">
            <a:xfrm>
              <a:off x="3420" y="4248"/>
              <a:ext cx="30" cy="3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kumimoji="0" lang="zh-CN" altLang="en-US" sz="2400">
                <a:solidFill>
                  <a:srgbClr val="4A452A"/>
                </a:solidFill>
                <a:latin typeface="Gill Sans MT"/>
              </a:endParaRPr>
            </a:p>
          </p:txBody>
        </p:sp>
        <p:sp>
          <p:nvSpPr>
            <p:cNvPr id="255038" name="Oval 20"/>
            <p:cNvSpPr>
              <a:spLocks noChangeArrowheads="1"/>
            </p:cNvSpPr>
            <p:nvPr/>
          </p:nvSpPr>
          <p:spPr bwMode="auto">
            <a:xfrm>
              <a:off x="3580" y="4716"/>
              <a:ext cx="30" cy="3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kumimoji="0" lang="zh-CN" altLang="en-US" sz="2400">
                <a:solidFill>
                  <a:srgbClr val="4A452A"/>
                </a:solidFill>
                <a:latin typeface="Gill Sans MT"/>
              </a:endParaRPr>
            </a:p>
          </p:txBody>
        </p:sp>
        <p:sp>
          <p:nvSpPr>
            <p:cNvPr id="255039" name="Oval 21"/>
            <p:cNvSpPr>
              <a:spLocks noChangeArrowheads="1"/>
            </p:cNvSpPr>
            <p:nvPr/>
          </p:nvSpPr>
          <p:spPr bwMode="auto">
            <a:xfrm>
              <a:off x="3930" y="4716"/>
              <a:ext cx="30" cy="3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kumimoji="0" lang="zh-CN" altLang="en-US" sz="2400">
                <a:solidFill>
                  <a:srgbClr val="4A452A"/>
                </a:solidFill>
                <a:latin typeface="Gill Sans MT"/>
              </a:endParaRPr>
            </a:p>
          </p:txBody>
        </p:sp>
        <p:sp>
          <p:nvSpPr>
            <p:cNvPr id="255040" name="Oval 22"/>
            <p:cNvSpPr>
              <a:spLocks noChangeArrowheads="1"/>
            </p:cNvSpPr>
            <p:nvPr/>
          </p:nvSpPr>
          <p:spPr bwMode="auto">
            <a:xfrm>
              <a:off x="3960" y="4374"/>
              <a:ext cx="30" cy="3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kumimoji="0" lang="zh-CN" altLang="en-US" sz="2400">
                <a:solidFill>
                  <a:srgbClr val="4A452A"/>
                </a:solidFill>
                <a:latin typeface="Gill Sans MT"/>
              </a:endParaRPr>
            </a:p>
          </p:txBody>
        </p:sp>
        <p:sp>
          <p:nvSpPr>
            <p:cNvPr id="255041" name="Oval 23"/>
            <p:cNvSpPr>
              <a:spLocks noChangeArrowheads="1"/>
            </p:cNvSpPr>
            <p:nvPr/>
          </p:nvSpPr>
          <p:spPr bwMode="auto">
            <a:xfrm>
              <a:off x="4110" y="4092"/>
              <a:ext cx="30" cy="3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kumimoji="0" lang="zh-CN" altLang="en-US" sz="2400">
                <a:solidFill>
                  <a:srgbClr val="4A452A"/>
                </a:solidFill>
                <a:latin typeface="Gill Sans MT"/>
              </a:endParaRPr>
            </a:p>
          </p:txBody>
        </p:sp>
        <p:sp>
          <p:nvSpPr>
            <p:cNvPr id="255042" name="Oval 24"/>
            <p:cNvSpPr>
              <a:spLocks noChangeArrowheads="1"/>
            </p:cNvSpPr>
            <p:nvPr/>
          </p:nvSpPr>
          <p:spPr bwMode="auto">
            <a:xfrm>
              <a:off x="4420" y="4686"/>
              <a:ext cx="30" cy="3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kumimoji="0" lang="zh-CN" altLang="en-US" sz="2400">
                <a:solidFill>
                  <a:srgbClr val="4A452A"/>
                </a:solidFill>
                <a:latin typeface="Gill Sans MT"/>
              </a:endParaRPr>
            </a:p>
          </p:txBody>
        </p:sp>
        <p:sp>
          <p:nvSpPr>
            <p:cNvPr id="255043" name="Oval 25"/>
            <p:cNvSpPr>
              <a:spLocks noChangeArrowheads="1"/>
            </p:cNvSpPr>
            <p:nvPr/>
          </p:nvSpPr>
          <p:spPr bwMode="auto">
            <a:xfrm>
              <a:off x="4500" y="4404"/>
              <a:ext cx="30" cy="3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kumimoji="0" lang="zh-CN" altLang="en-US" sz="2400">
                <a:solidFill>
                  <a:srgbClr val="4A452A"/>
                </a:solidFill>
                <a:latin typeface="Gill Sans MT"/>
              </a:endParaRPr>
            </a:p>
          </p:txBody>
        </p:sp>
        <p:sp>
          <p:nvSpPr>
            <p:cNvPr id="255044" name="Oval 26"/>
            <p:cNvSpPr>
              <a:spLocks noChangeArrowheads="1"/>
            </p:cNvSpPr>
            <p:nvPr/>
          </p:nvSpPr>
          <p:spPr bwMode="auto">
            <a:xfrm>
              <a:off x="4650" y="4272"/>
              <a:ext cx="30" cy="3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kumimoji="0" lang="zh-CN" altLang="en-US" sz="2400">
                <a:solidFill>
                  <a:srgbClr val="4A452A"/>
                </a:solidFill>
                <a:latin typeface="Gill Sans MT"/>
              </a:endParaRPr>
            </a:p>
          </p:txBody>
        </p:sp>
        <p:sp>
          <p:nvSpPr>
            <p:cNvPr id="255045" name="Oval 27"/>
            <p:cNvSpPr>
              <a:spLocks noChangeArrowheads="1"/>
            </p:cNvSpPr>
            <p:nvPr/>
          </p:nvSpPr>
          <p:spPr bwMode="auto">
            <a:xfrm>
              <a:off x="4860" y="4686"/>
              <a:ext cx="30" cy="3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kumimoji="0" lang="zh-CN" altLang="en-US" sz="2400">
                <a:solidFill>
                  <a:srgbClr val="4A452A"/>
                </a:solidFill>
                <a:latin typeface="Gill Sans MT"/>
              </a:endParaRPr>
            </a:p>
          </p:txBody>
        </p:sp>
        <p:sp>
          <p:nvSpPr>
            <p:cNvPr id="255046" name="Oval 28"/>
            <p:cNvSpPr>
              <a:spLocks noChangeArrowheads="1"/>
            </p:cNvSpPr>
            <p:nvPr/>
          </p:nvSpPr>
          <p:spPr bwMode="auto">
            <a:xfrm>
              <a:off x="5040" y="4404"/>
              <a:ext cx="30" cy="3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kumimoji="0" lang="zh-CN" altLang="en-US" sz="2400">
                <a:solidFill>
                  <a:srgbClr val="4A452A"/>
                </a:solidFill>
                <a:latin typeface="Gill Sans MT"/>
              </a:endParaRPr>
            </a:p>
          </p:txBody>
        </p:sp>
        <p:sp>
          <p:nvSpPr>
            <p:cNvPr id="255047" name="Oval 29"/>
            <p:cNvSpPr>
              <a:spLocks noChangeArrowheads="1"/>
            </p:cNvSpPr>
            <p:nvPr/>
          </p:nvSpPr>
          <p:spPr bwMode="auto">
            <a:xfrm>
              <a:off x="5120" y="4092"/>
              <a:ext cx="30" cy="3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kumimoji="0" lang="zh-CN" altLang="en-US" sz="2400">
                <a:solidFill>
                  <a:srgbClr val="4A452A"/>
                </a:solidFill>
                <a:latin typeface="Gill Sans MT"/>
              </a:endParaRPr>
            </a:p>
          </p:txBody>
        </p:sp>
        <p:sp>
          <p:nvSpPr>
            <p:cNvPr id="255048" name="Freeform 30"/>
            <p:cNvSpPr>
              <a:spLocks/>
            </p:cNvSpPr>
            <p:nvPr/>
          </p:nvSpPr>
          <p:spPr bwMode="auto">
            <a:xfrm>
              <a:off x="5140" y="3532"/>
              <a:ext cx="190" cy="570"/>
            </a:xfrm>
            <a:custGeom>
              <a:avLst/>
              <a:gdLst>
                <a:gd name="T0" fmla="*/ 0 w 190"/>
                <a:gd name="T1" fmla="*/ 570 h 570"/>
                <a:gd name="T2" fmla="*/ 60 w 190"/>
                <a:gd name="T3" fmla="*/ 220 h 570"/>
                <a:gd name="T4" fmla="*/ 190 w 190"/>
                <a:gd name="T5" fmla="*/ 0 h 570"/>
                <a:gd name="T6" fmla="*/ 0 60000 65536"/>
                <a:gd name="T7" fmla="*/ 0 60000 65536"/>
                <a:gd name="T8" fmla="*/ 0 60000 65536"/>
                <a:gd name="T9" fmla="*/ 0 w 190"/>
                <a:gd name="T10" fmla="*/ 0 h 570"/>
                <a:gd name="T11" fmla="*/ 190 w 190"/>
                <a:gd name="T12" fmla="*/ 570 h 5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0" h="570">
                  <a:moveTo>
                    <a:pt x="0" y="570"/>
                  </a:moveTo>
                  <a:cubicBezTo>
                    <a:pt x="10" y="512"/>
                    <a:pt x="28" y="315"/>
                    <a:pt x="60" y="220"/>
                  </a:cubicBezTo>
                  <a:cubicBezTo>
                    <a:pt x="92" y="125"/>
                    <a:pt x="163" y="46"/>
                    <a:pt x="19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049" name="Line 31"/>
            <p:cNvSpPr>
              <a:spLocks noChangeShapeType="1"/>
            </p:cNvSpPr>
            <p:nvPr/>
          </p:nvSpPr>
          <p:spPr bwMode="auto">
            <a:xfrm flipV="1">
              <a:off x="2440" y="4248"/>
              <a:ext cx="314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050" name="Oval 32"/>
            <p:cNvSpPr>
              <a:spLocks noChangeArrowheads="1"/>
            </p:cNvSpPr>
            <p:nvPr/>
          </p:nvSpPr>
          <p:spPr bwMode="auto">
            <a:xfrm>
              <a:off x="5240" y="4012"/>
              <a:ext cx="80" cy="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kumimoji="0" lang="zh-CN" altLang="en-US" sz="2400">
                <a:solidFill>
                  <a:srgbClr val="4A452A"/>
                </a:solidFill>
                <a:latin typeface="Gill Sans MT"/>
              </a:endParaRPr>
            </a:p>
          </p:txBody>
        </p:sp>
        <p:sp>
          <p:nvSpPr>
            <p:cNvPr id="255051" name="Oval 33"/>
            <p:cNvSpPr>
              <a:spLocks noChangeArrowheads="1"/>
            </p:cNvSpPr>
            <p:nvPr/>
          </p:nvSpPr>
          <p:spPr bwMode="auto">
            <a:xfrm>
              <a:off x="5240" y="4262"/>
              <a:ext cx="80" cy="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kumimoji="0" lang="zh-CN" altLang="en-US" sz="2400">
                <a:solidFill>
                  <a:srgbClr val="4A452A"/>
                </a:solidFill>
                <a:latin typeface="Gill Sans MT"/>
              </a:endParaRPr>
            </a:p>
          </p:txBody>
        </p:sp>
        <p:sp>
          <p:nvSpPr>
            <p:cNvPr id="255052" name="Oval 34"/>
            <p:cNvSpPr>
              <a:spLocks noChangeArrowheads="1"/>
            </p:cNvSpPr>
            <p:nvPr/>
          </p:nvSpPr>
          <p:spPr bwMode="auto">
            <a:xfrm>
              <a:off x="5220" y="3612"/>
              <a:ext cx="80" cy="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kumimoji="0" lang="zh-CN" altLang="en-US" sz="2400">
                <a:solidFill>
                  <a:srgbClr val="4A452A"/>
                </a:solidFill>
                <a:latin typeface="Gill Sans MT"/>
              </a:endParaRPr>
            </a:p>
          </p:txBody>
        </p:sp>
        <p:sp>
          <p:nvSpPr>
            <p:cNvPr id="255053" name="Text Box 35"/>
            <p:cNvSpPr txBox="1">
              <a:spLocks noChangeArrowheads="1"/>
            </p:cNvSpPr>
            <p:nvPr/>
          </p:nvSpPr>
          <p:spPr bwMode="auto">
            <a:xfrm>
              <a:off x="4680" y="3156"/>
              <a:ext cx="216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zh-CN" altLang="en-US" sz="1000">
                  <a:solidFill>
                    <a:srgbClr val="4A452A"/>
                  </a:solidFill>
                  <a:latin typeface="Gill Sans MT"/>
                </a:rPr>
                <a:t>多项式模型预测点</a:t>
              </a:r>
              <a:endParaRPr kumimoji="0" lang="zh-CN" altLang="en-US" sz="2400">
                <a:solidFill>
                  <a:srgbClr val="4A452A"/>
                </a:solidFill>
                <a:latin typeface="Gill Sans MT"/>
              </a:endParaRPr>
            </a:p>
          </p:txBody>
        </p:sp>
        <p:sp>
          <p:nvSpPr>
            <p:cNvPr id="255054" name="Text Box 36"/>
            <p:cNvSpPr txBox="1">
              <a:spLocks noChangeArrowheads="1"/>
            </p:cNvSpPr>
            <p:nvPr/>
          </p:nvSpPr>
          <p:spPr bwMode="auto">
            <a:xfrm>
              <a:off x="5260" y="3780"/>
              <a:ext cx="126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zh-CN" altLang="en-US" sz="1000">
                  <a:solidFill>
                    <a:srgbClr val="4A452A"/>
                  </a:solidFill>
                  <a:latin typeface="Gill Sans MT"/>
                </a:rPr>
                <a:t>新数据点</a:t>
              </a:r>
              <a:endParaRPr kumimoji="0" lang="zh-CN" altLang="en-US" sz="2400">
                <a:solidFill>
                  <a:srgbClr val="4A452A"/>
                </a:solidFill>
                <a:latin typeface="Gill Sans MT"/>
              </a:endParaRPr>
            </a:p>
          </p:txBody>
        </p:sp>
      </p:grpSp>
      <p:sp>
        <p:nvSpPr>
          <p:cNvPr id="255013" name="Rectangle 37" descr="新闻纸"/>
          <p:cNvSpPr>
            <a:spLocks noChangeArrowheads="1"/>
          </p:cNvSpPr>
          <p:nvPr/>
        </p:nvSpPr>
        <p:spPr bwMode="auto">
          <a:xfrm>
            <a:off x="5724525" y="3716338"/>
            <a:ext cx="309721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zh-CN" altLang="en-US" sz="2800">
                <a:solidFill>
                  <a:srgbClr val="0000CC"/>
                </a:solidFill>
                <a:latin typeface="Gill Sans MT"/>
              </a:rPr>
              <a:t>调整的测定系数</a:t>
            </a:r>
            <a:endParaRPr kumimoji="0" lang="en-US" altLang="zh-CN" sz="2800">
              <a:solidFill>
                <a:srgbClr val="0000CC"/>
              </a:solidFill>
              <a:latin typeface="Gill Sans MT"/>
            </a:endParaRPr>
          </a:p>
        </p:txBody>
      </p:sp>
      <p:graphicFrame>
        <p:nvGraphicFramePr>
          <p:cNvPr id="255014" name="AutoShape 4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156325" y="4724400"/>
          <a:ext cx="2209800" cy="641350"/>
        </p:xfrm>
        <a:graphic>
          <a:graphicData uri="http://schemas.openxmlformats.org/presentationml/2006/ole">
            <p:oleObj spid="_x0000_s255020" name="公式" r:id="rId4" imgW="0" imgH="0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85" name="Object 17"/>
          <p:cNvGraphicFramePr>
            <a:graphicFrameLocks noChangeAspect="1"/>
          </p:cNvGraphicFramePr>
          <p:nvPr/>
        </p:nvGraphicFramePr>
        <p:xfrm>
          <a:off x="1547813" y="1196975"/>
          <a:ext cx="5834062" cy="954088"/>
        </p:xfrm>
        <a:graphic>
          <a:graphicData uri="http://schemas.openxmlformats.org/presentationml/2006/ole">
            <p:oleObj spid="_x0000_s226321" name="公式" r:id="rId3" imgW="2145369" imgH="406224" progId="Equation.3">
              <p:embed/>
            </p:oleObj>
          </a:graphicData>
        </a:graphic>
      </p:graphicFrame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971550" y="620713"/>
            <a:ext cx="741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定理</a:t>
            </a:r>
            <a:r>
              <a:rPr lang="en-US" altLang="zh-CN" sz="2800">
                <a:solidFill>
                  <a:srgbClr val="FF0000"/>
                </a:solidFill>
              </a:rPr>
              <a:t>5   </a:t>
            </a:r>
            <a:r>
              <a:rPr lang="zh-CN" altLang="en-US" sz="2800"/>
              <a:t>在</a:t>
            </a:r>
            <a:r>
              <a:rPr lang="en-US" altLang="zh-CN" sz="2800"/>
              <a:t>GM</a:t>
            </a:r>
            <a:r>
              <a:rPr lang="zh-CN" altLang="en-US" sz="2800"/>
              <a:t>模型中，</a:t>
            </a:r>
            <a:r>
              <a:rPr lang="en-US" altLang="zh-CN" sz="2800"/>
              <a:t>H</a:t>
            </a:r>
            <a:r>
              <a:rPr lang="en-US" altLang="zh-CN" sz="2800" baseline="-25000"/>
              <a:t>0</a:t>
            </a:r>
            <a:r>
              <a:rPr lang="en-US" altLang="zh-CN" sz="2800"/>
              <a:t> </a:t>
            </a:r>
            <a:r>
              <a:rPr lang="zh-CN" altLang="en-US" sz="2800"/>
              <a:t>成立时</a:t>
            </a:r>
          </a:p>
        </p:txBody>
      </p:sp>
      <p:sp>
        <p:nvSpPr>
          <p:cNvPr id="226312" name="Text Box 11"/>
          <p:cNvSpPr txBox="1">
            <a:spLocks noChangeArrowheads="1"/>
          </p:cNvSpPr>
          <p:nvPr/>
        </p:nvSpPr>
        <p:spPr bwMode="auto">
          <a:xfrm>
            <a:off x="1258888" y="3789363"/>
            <a:ext cx="1255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CC"/>
                </a:solidFill>
              </a:rPr>
              <a:t>拒绝域</a:t>
            </a:r>
          </a:p>
        </p:txBody>
      </p:sp>
      <p:graphicFrame>
        <p:nvGraphicFramePr>
          <p:cNvPr id="226313" name="Object 18"/>
          <p:cNvGraphicFramePr>
            <a:graphicFrameLocks noChangeAspect="1"/>
          </p:cNvGraphicFramePr>
          <p:nvPr/>
        </p:nvGraphicFramePr>
        <p:xfrm>
          <a:off x="2771775" y="3808413"/>
          <a:ext cx="5256213" cy="522287"/>
        </p:xfrm>
        <a:graphic>
          <a:graphicData uri="http://schemas.openxmlformats.org/presentationml/2006/ole">
            <p:oleObj spid="_x0000_s226322" name="公式" r:id="rId4" imgW="2031840" imgH="228600" progId="Equation.3">
              <p:embed/>
            </p:oleObj>
          </a:graphicData>
        </a:graphic>
      </p:graphicFrame>
      <p:graphicFrame>
        <p:nvGraphicFramePr>
          <p:cNvPr id="226314" name="Object 19"/>
          <p:cNvGraphicFramePr>
            <a:graphicFrameLocks noChangeAspect="1"/>
          </p:cNvGraphicFramePr>
          <p:nvPr/>
        </p:nvGraphicFramePr>
        <p:xfrm>
          <a:off x="2771775" y="2652713"/>
          <a:ext cx="4968875" cy="992187"/>
        </p:xfrm>
        <a:graphic>
          <a:graphicData uri="http://schemas.openxmlformats.org/presentationml/2006/ole">
            <p:oleObj spid="_x0000_s226323" name="公式" r:id="rId5" imgW="2234880" imgH="431640" progId="Equation.3">
              <p:embed/>
            </p:oleObj>
          </a:graphicData>
        </a:graphic>
      </p:graphicFrame>
      <p:sp>
        <p:nvSpPr>
          <p:cNvPr id="226315" name="Text Box 11"/>
          <p:cNvSpPr txBox="1">
            <a:spLocks noChangeArrowheads="1"/>
          </p:cNvSpPr>
          <p:nvPr/>
        </p:nvSpPr>
        <p:spPr bwMode="auto">
          <a:xfrm>
            <a:off x="1116013" y="2133600"/>
            <a:ext cx="197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CC"/>
                </a:solidFill>
              </a:rPr>
              <a:t>检验统计量</a:t>
            </a:r>
          </a:p>
        </p:txBody>
      </p:sp>
      <p:graphicFrame>
        <p:nvGraphicFramePr>
          <p:cNvPr id="226345" name="Group 41"/>
          <p:cNvGraphicFramePr>
            <a:graphicFrameLocks noGrp="1"/>
          </p:cNvGraphicFramePr>
          <p:nvPr/>
        </p:nvGraphicFramePr>
        <p:xfrm>
          <a:off x="1258888" y="4724400"/>
          <a:ext cx="6985000" cy="1693863"/>
        </p:xfrm>
        <a:graphic>
          <a:graphicData uri="http://schemas.openxmlformats.org/drawingml/2006/table">
            <a:tbl>
              <a:tblPr/>
              <a:tblGrid>
                <a:gridCol w="1431925"/>
                <a:gridCol w="2060575"/>
                <a:gridCol w="1746250"/>
                <a:gridCol w="174625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误差来源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总离差平方和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残差平方和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回归平方和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SSR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n-p-1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Q/(n-p-1)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U/p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/>
      <p:bldP spid="226312" grpId="0"/>
      <p:bldP spid="2263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Text Box 3"/>
          <p:cNvSpPr txBox="1">
            <a:spLocks noChangeArrowheads="1"/>
          </p:cNvSpPr>
          <p:nvPr/>
        </p:nvSpPr>
        <p:spPr bwMode="auto">
          <a:xfrm>
            <a:off x="684213" y="692150"/>
            <a:ext cx="48752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4</a:t>
            </a:r>
            <a:r>
              <a:rPr lang="zh-CN" altLang="en-US">
                <a:solidFill>
                  <a:srgbClr val="0000CC"/>
                </a:solidFill>
              </a:rPr>
              <a:t>、回归系数的显著性检验</a:t>
            </a:r>
          </a:p>
        </p:txBody>
      </p:sp>
      <p:graphicFrame>
        <p:nvGraphicFramePr>
          <p:cNvPr id="228355" name="Object 33"/>
          <p:cNvGraphicFramePr>
            <a:graphicFrameLocks noChangeAspect="1"/>
          </p:cNvGraphicFramePr>
          <p:nvPr/>
        </p:nvGraphicFramePr>
        <p:xfrm>
          <a:off x="2195513" y="1484313"/>
          <a:ext cx="4271962" cy="512762"/>
        </p:xfrm>
        <a:graphic>
          <a:graphicData uri="http://schemas.openxmlformats.org/presentationml/2006/ole">
            <p:oleObj spid="_x0000_s228385" name="公式" r:id="rId3" imgW="1993900" imgH="228600" progId="Equation.3">
              <p:embed/>
            </p:oleObj>
          </a:graphicData>
        </a:graphic>
      </p:graphicFrame>
      <p:graphicFrame>
        <p:nvGraphicFramePr>
          <p:cNvPr id="228356" name="Object 34"/>
          <p:cNvGraphicFramePr>
            <a:graphicFrameLocks noChangeAspect="1"/>
          </p:cNvGraphicFramePr>
          <p:nvPr/>
        </p:nvGraphicFramePr>
        <p:xfrm>
          <a:off x="1042988" y="2276475"/>
          <a:ext cx="1708150" cy="498475"/>
        </p:xfrm>
        <a:graphic>
          <a:graphicData uri="http://schemas.openxmlformats.org/presentationml/2006/ole">
            <p:oleObj spid="_x0000_s228386" name="公式" r:id="rId4" imgW="749300" imgH="228600" progId="Equation.3">
              <p:embed/>
            </p:oleObj>
          </a:graphicData>
        </a:graphic>
      </p:graphicFrame>
      <p:graphicFrame>
        <p:nvGraphicFramePr>
          <p:cNvPr id="228357" name="Object 35"/>
          <p:cNvGraphicFramePr>
            <a:graphicFrameLocks noChangeAspect="1"/>
          </p:cNvGraphicFramePr>
          <p:nvPr/>
        </p:nvGraphicFramePr>
        <p:xfrm>
          <a:off x="3059113" y="2276475"/>
          <a:ext cx="5026025" cy="1211263"/>
        </p:xfrm>
        <a:graphic>
          <a:graphicData uri="http://schemas.openxmlformats.org/presentationml/2006/ole">
            <p:oleObj spid="_x0000_s228387" name="公式" r:id="rId5" imgW="2057400" imgH="495300" progId="Equation.3">
              <p:embed/>
            </p:oleObj>
          </a:graphicData>
        </a:graphic>
      </p:graphicFrame>
      <p:sp>
        <p:nvSpPr>
          <p:cNvPr id="228358" name="Text Box 11"/>
          <p:cNvSpPr txBox="1">
            <a:spLocks noChangeArrowheads="1"/>
          </p:cNvSpPr>
          <p:nvPr/>
        </p:nvSpPr>
        <p:spPr bwMode="auto">
          <a:xfrm>
            <a:off x="971550" y="3573463"/>
            <a:ext cx="7588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其中    为矩阵               对角线上的元素，即向量</a:t>
            </a:r>
          </a:p>
        </p:txBody>
      </p:sp>
      <p:graphicFrame>
        <p:nvGraphicFramePr>
          <p:cNvPr id="228359" name="Object 36"/>
          <p:cNvGraphicFramePr>
            <a:graphicFrameLocks noChangeAspect="1"/>
          </p:cNvGraphicFramePr>
          <p:nvPr/>
        </p:nvGraphicFramePr>
        <p:xfrm>
          <a:off x="1763713" y="3573463"/>
          <a:ext cx="361950" cy="482600"/>
        </p:xfrm>
        <a:graphic>
          <a:graphicData uri="http://schemas.openxmlformats.org/presentationml/2006/ole">
            <p:oleObj spid="_x0000_s228388" name="Equation" r:id="rId6" imgW="228501" imgH="304668" progId="Equation.3">
              <p:embed/>
            </p:oleObj>
          </a:graphicData>
        </a:graphic>
      </p:graphicFrame>
      <p:graphicFrame>
        <p:nvGraphicFramePr>
          <p:cNvPr id="228360" name="Object 37"/>
          <p:cNvGraphicFramePr>
            <a:graphicFrameLocks noChangeAspect="1"/>
          </p:cNvGraphicFramePr>
          <p:nvPr/>
        </p:nvGraphicFramePr>
        <p:xfrm>
          <a:off x="1763713" y="4219575"/>
          <a:ext cx="5661025" cy="533400"/>
        </p:xfrm>
        <a:graphic>
          <a:graphicData uri="http://schemas.openxmlformats.org/presentationml/2006/ole">
            <p:oleObj spid="_x0000_s228389" name="Equation" r:id="rId7" imgW="3632200" imgH="342900" progId="Equation.3">
              <p:embed/>
            </p:oleObj>
          </a:graphicData>
        </a:graphic>
      </p:graphicFrame>
      <p:graphicFrame>
        <p:nvGraphicFramePr>
          <p:cNvPr id="228361" name="Object 38"/>
          <p:cNvGraphicFramePr>
            <a:graphicFrameLocks noChangeAspect="1"/>
          </p:cNvGraphicFramePr>
          <p:nvPr/>
        </p:nvGraphicFramePr>
        <p:xfrm>
          <a:off x="3348038" y="3644900"/>
          <a:ext cx="1079500" cy="430213"/>
        </p:xfrm>
        <a:graphic>
          <a:graphicData uri="http://schemas.openxmlformats.org/presentationml/2006/ole">
            <p:oleObj spid="_x0000_s228390" name="Equation" r:id="rId8" imgW="863225" imgH="304668" progId="Equation.3">
              <p:embed/>
            </p:oleObj>
          </a:graphicData>
        </a:graphic>
      </p:graphicFrame>
      <p:sp>
        <p:nvSpPr>
          <p:cNvPr id="228362" name="Text Box 15"/>
          <p:cNvSpPr txBox="1">
            <a:spLocks noChangeArrowheads="1"/>
          </p:cNvSpPr>
          <p:nvPr/>
        </p:nvSpPr>
        <p:spPr bwMode="auto">
          <a:xfrm>
            <a:off x="1042988" y="4868863"/>
            <a:ext cx="3127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的第         个元素。</a:t>
            </a:r>
          </a:p>
        </p:txBody>
      </p:sp>
      <p:graphicFrame>
        <p:nvGraphicFramePr>
          <p:cNvPr id="228363" name="Object 39"/>
          <p:cNvGraphicFramePr>
            <a:graphicFrameLocks noChangeAspect="1"/>
          </p:cNvGraphicFramePr>
          <p:nvPr/>
        </p:nvGraphicFramePr>
        <p:xfrm>
          <a:off x="1908175" y="4940300"/>
          <a:ext cx="647700" cy="358775"/>
        </p:xfrm>
        <a:graphic>
          <a:graphicData uri="http://schemas.openxmlformats.org/presentationml/2006/ole">
            <p:oleObj spid="_x0000_s228391" name="Equation" r:id="rId9" imgW="393529" imgH="228501" progId="Equation.3">
              <p:embed/>
            </p:oleObj>
          </a:graphicData>
        </a:graphic>
      </p:graphicFrame>
      <p:graphicFrame>
        <p:nvGraphicFramePr>
          <p:cNvPr id="228364" name="Object 40"/>
          <p:cNvGraphicFramePr>
            <a:graphicFrameLocks noChangeAspect="1"/>
          </p:cNvGraphicFramePr>
          <p:nvPr/>
        </p:nvGraphicFramePr>
        <p:xfrm>
          <a:off x="3132138" y="5805488"/>
          <a:ext cx="4175125" cy="798512"/>
        </p:xfrm>
        <a:graphic>
          <a:graphicData uri="http://schemas.openxmlformats.org/presentationml/2006/ole">
            <p:oleObj spid="_x0000_s228392" name="Equation" r:id="rId10" imgW="2527300" imgH="482600" progId="Equation.3">
              <p:embed/>
            </p:oleObj>
          </a:graphicData>
        </a:graphic>
      </p:graphicFrame>
      <p:sp>
        <p:nvSpPr>
          <p:cNvPr id="228365" name="Text Box 2"/>
          <p:cNvSpPr txBox="1">
            <a:spLocks noChangeArrowheads="1"/>
          </p:cNvSpPr>
          <p:nvPr/>
        </p:nvSpPr>
        <p:spPr bwMode="auto">
          <a:xfrm>
            <a:off x="1116013" y="573405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拒绝域为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4" grpId="0"/>
      <p:bldP spid="228358" grpId="0"/>
      <p:bldP spid="228362" grpId="0"/>
      <p:bldP spid="22836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92" name="Text Box 9"/>
          <p:cNvSpPr txBox="1">
            <a:spLocks noChangeArrowheads="1"/>
          </p:cNvSpPr>
          <p:nvPr/>
        </p:nvSpPr>
        <p:spPr bwMode="auto">
          <a:xfrm>
            <a:off x="1001713" y="3141663"/>
            <a:ext cx="62563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同时，可以给出回归系数的区间估计。</a:t>
            </a:r>
          </a:p>
        </p:txBody>
      </p:sp>
      <p:sp>
        <p:nvSpPr>
          <p:cNvPr id="207893" name="Text Box 10"/>
          <p:cNvSpPr txBox="1">
            <a:spLocks noChangeArrowheads="1"/>
          </p:cNvSpPr>
          <p:nvPr/>
        </p:nvSpPr>
        <p:spPr bwMode="auto">
          <a:xfrm>
            <a:off x="3446463" y="3933825"/>
            <a:ext cx="3929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的置信区间为              ，</a:t>
            </a:r>
          </a:p>
        </p:txBody>
      </p:sp>
      <p:graphicFrame>
        <p:nvGraphicFramePr>
          <p:cNvPr id="207883" name="Object 24"/>
          <p:cNvGraphicFramePr>
            <a:graphicFrameLocks noChangeAspect="1"/>
          </p:cNvGraphicFramePr>
          <p:nvPr/>
        </p:nvGraphicFramePr>
        <p:xfrm>
          <a:off x="2582863" y="4005263"/>
          <a:ext cx="825500" cy="342900"/>
        </p:xfrm>
        <a:graphic>
          <a:graphicData uri="http://schemas.openxmlformats.org/presentationml/2006/ole">
            <p:oleObj spid="_x0000_s207896" name="Equation" r:id="rId3" imgW="825500" imgH="342900" progId="Equation.3">
              <p:embed/>
            </p:oleObj>
          </a:graphicData>
        </a:graphic>
      </p:graphicFrame>
      <p:sp>
        <p:nvSpPr>
          <p:cNvPr id="207894" name="Rectangle 12"/>
          <p:cNvSpPr>
            <a:spLocks noChangeArrowheads="1"/>
          </p:cNvSpPr>
          <p:nvPr/>
        </p:nvSpPr>
        <p:spPr bwMode="auto">
          <a:xfrm>
            <a:off x="928688" y="38608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置信度为</a:t>
            </a:r>
          </a:p>
        </p:txBody>
      </p:sp>
      <p:graphicFrame>
        <p:nvGraphicFramePr>
          <p:cNvPr id="207885" name="Object 25"/>
          <p:cNvGraphicFramePr>
            <a:graphicFrameLocks noChangeAspect="1"/>
          </p:cNvGraphicFramePr>
          <p:nvPr/>
        </p:nvGraphicFramePr>
        <p:xfrm>
          <a:off x="5724525" y="3933825"/>
          <a:ext cx="1079500" cy="546100"/>
        </p:xfrm>
        <a:graphic>
          <a:graphicData uri="http://schemas.openxmlformats.org/presentationml/2006/ole">
            <p:oleObj spid="_x0000_s207897" name="公式" r:id="rId4" imgW="27384120" imgH="13812840" progId="Equation.3">
              <p:embed/>
            </p:oleObj>
          </a:graphicData>
        </a:graphic>
      </p:graphicFrame>
      <p:sp>
        <p:nvSpPr>
          <p:cNvPr id="207895" name="Text Box 14"/>
          <p:cNvSpPr txBox="1">
            <a:spLocks noChangeArrowheads="1"/>
          </p:cNvSpPr>
          <p:nvPr/>
        </p:nvSpPr>
        <p:spPr bwMode="auto">
          <a:xfrm>
            <a:off x="925513" y="5013325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其中</a:t>
            </a:r>
          </a:p>
        </p:txBody>
      </p:sp>
      <p:graphicFrame>
        <p:nvGraphicFramePr>
          <p:cNvPr id="207887" name="Object 26"/>
          <p:cNvGraphicFramePr>
            <a:graphicFrameLocks noChangeAspect="1"/>
          </p:cNvGraphicFramePr>
          <p:nvPr/>
        </p:nvGraphicFramePr>
        <p:xfrm>
          <a:off x="1992313" y="4733925"/>
          <a:ext cx="4754562" cy="1077913"/>
        </p:xfrm>
        <a:graphic>
          <a:graphicData uri="http://schemas.openxmlformats.org/presentationml/2006/ole">
            <p:oleObj spid="_x0000_s207898" name="公式" r:id="rId5" imgW="2133360" imgH="469800" progId="Equation.3">
              <p:embed/>
            </p:oleObj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920750" y="404813"/>
            <a:ext cx="49434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上述 </a:t>
            </a:r>
            <a:r>
              <a:rPr lang="en-US" altLang="zh-CN" sz="2800"/>
              <a:t>T </a:t>
            </a:r>
            <a:r>
              <a:rPr lang="zh-CN" altLang="en-US" sz="2800"/>
              <a:t>检验同时也是 </a:t>
            </a:r>
            <a:r>
              <a:rPr lang="en-US" altLang="zh-CN" sz="2800"/>
              <a:t>F </a:t>
            </a:r>
            <a:r>
              <a:rPr lang="zh-CN" altLang="en-US" sz="2800"/>
              <a:t>检验。</a:t>
            </a:r>
          </a:p>
        </p:txBody>
      </p:sp>
      <p:graphicFrame>
        <p:nvGraphicFramePr>
          <p:cNvPr id="2" name="Object 27"/>
          <p:cNvGraphicFramePr>
            <a:graphicFrameLocks noChangeAspect="1"/>
          </p:cNvGraphicFramePr>
          <p:nvPr/>
        </p:nvGraphicFramePr>
        <p:xfrm>
          <a:off x="5681663" y="428625"/>
          <a:ext cx="1708150" cy="498475"/>
        </p:xfrm>
        <a:graphic>
          <a:graphicData uri="http://schemas.openxmlformats.org/presentationml/2006/ole">
            <p:oleObj spid="_x0000_s207899" name="公式" r:id="rId6" imgW="749300" imgH="228600" progId="Equation.3">
              <p:embed/>
            </p:oleObj>
          </a:graphicData>
        </a:graphic>
      </p:graphicFrame>
      <p:graphicFrame>
        <p:nvGraphicFramePr>
          <p:cNvPr id="3" name="Object 28"/>
          <p:cNvGraphicFramePr>
            <a:graphicFrameLocks noChangeAspect="1"/>
          </p:cNvGraphicFramePr>
          <p:nvPr/>
        </p:nvGraphicFramePr>
        <p:xfrm>
          <a:off x="1235075" y="1052513"/>
          <a:ext cx="5353050" cy="958850"/>
        </p:xfrm>
        <a:graphic>
          <a:graphicData uri="http://schemas.openxmlformats.org/presentationml/2006/ole">
            <p:oleObj spid="_x0000_s207900" name="公式" r:id="rId7" imgW="2476440" imgH="457200" progId="Equation.3">
              <p:embed/>
            </p:oleObj>
          </a:graphicData>
        </a:graphic>
      </p:graphicFrame>
      <p:graphicFrame>
        <p:nvGraphicFramePr>
          <p:cNvPr id="12" name="Object 29"/>
          <p:cNvGraphicFramePr>
            <a:graphicFrameLocks noChangeAspect="1"/>
          </p:cNvGraphicFramePr>
          <p:nvPr/>
        </p:nvGraphicFramePr>
        <p:xfrm>
          <a:off x="3059113" y="2205038"/>
          <a:ext cx="2916237" cy="447675"/>
        </p:xfrm>
        <a:graphic>
          <a:graphicData uri="http://schemas.openxmlformats.org/presentationml/2006/ole">
            <p:oleObj spid="_x0000_s207901" name="公式" r:id="rId8" imgW="1765080" imgH="228600" progId="Equation.3">
              <p:embed/>
            </p:oleObj>
          </a:graphicData>
        </a:graphic>
      </p:graphicFrame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185863" y="21336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拒绝域为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7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7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7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92" grpId="0"/>
      <p:bldP spid="207893" grpId="0"/>
      <p:bldP spid="207894" grpId="0"/>
      <p:bldP spid="207895" grpId="0"/>
      <p:bldP spid="9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66" name="Text Box 3"/>
          <p:cNvSpPr txBox="1">
            <a:spLocks noChangeArrowheads="1"/>
          </p:cNvSpPr>
          <p:nvPr/>
        </p:nvSpPr>
        <p:spPr bwMode="auto">
          <a:xfrm>
            <a:off x="684213" y="692150"/>
            <a:ext cx="2835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5</a:t>
            </a:r>
            <a:r>
              <a:rPr lang="zh-CN" altLang="en-US">
                <a:solidFill>
                  <a:srgbClr val="0000CC"/>
                </a:solidFill>
              </a:rPr>
              <a:t>、预测与控制</a:t>
            </a:r>
          </a:p>
        </p:txBody>
      </p:sp>
      <p:graphicFrame>
        <p:nvGraphicFramePr>
          <p:cNvPr id="206855" name="Object 47"/>
          <p:cNvGraphicFramePr>
            <a:graphicFrameLocks noChangeAspect="1"/>
          </p:cNvGraphicFramePr>
          <p:nvPr/>
        </p:nvGraphicFramePr>
        <p:xfrm>
          <a:off x="684213" y="1484313"/>
          <a:ext cx="2200275" cy="442912"/>
        </p:xfrm>
        <a:graphic>
          <a:graphicData uri="http://schemas.openxmlformats.org/presentationml/2006/ole">
            <p:oleObj spid="_x0000_s206895" name="公式" r:id="rId3" imgW="965200" imgH="203200" progId="Equation.3">
              <p:embed/>
            </p:oleObj>
          </a:graphicData>
        </a:graphic>
      </p:graphicFrame>
      <p:graphicFrame>
        <p:nvGraphicFramePr>
          <p:cNvPr id="206856" name="Object 48"/>
          <p:cNvGraphicFramePr>
            <a:graphicFrameLocks noChangeAspect="1"/>
          </p:cNvGraphicFramePr>
          <p:nvPr/>
        </p:nvGraphicFramePr>
        <p:xfrm>
          <a:off x="3203575" y="1341438"/>
          <a:ext cx="4537075" cy="652462"/>
        </p:xfrm>
        <a:graphic>
          <a:graphicData uri="http://schemas.openxmlformats.org/presentationml/2006/ole">
            <p:oleObj spid="_x0000_s206896" name="公式" r:id="rId4" imgW="2070100" imgH="266700" progId="Equation.3">
              <p:embed/>
            </p:oleObj>
          </a:graphicData>
        </a:graphic>
      </p:graphicFrame>
      <p:graphicFrame>
        <p:nvGraphicFramePr>
          <p:cNvPr id="206876" name="Object 49"/>
          <p:cNvGraphicFramePr>
            <a:graphicFrameLocks noChangeAspect="1"/>
          </p:cNvGraphicFramePr>
          <p:nvPr/>
        </p:nvGraphicFramePr>
        <p:xfrm>
          <a:off x="684213" y="2133600"/>
          <a:ext cx="3475037" cy="590550"/>
        </p:xfrm>
        <a:graphic>
          <a:graphicData uri="http://schemas.openxmlformats.org/presentationml/2006/ole">
            <p:oleObj spid="_x0000_s206897" name="公式" r:id="rId5" imgW="1422400" imgH="241300" progId="Equation.3">
              <p:embed/>
            </p:oleObj>
          </a:graphicData>
        </a:graphic>
      </p:graphicFrame>
      <p:graphicFrame>
        <p:nvGraphicFramePr>
          <p:cNvPr id="206877" name="Object 50"/>
          <p:cNvGraphicFramePr>
            <a:graphicFrameLocks noChangeAspect="1"/>
          </p:cNvGraphicFramePr>
          <p:nvPr/>
        </p:nvGraphicFramePr>
        <p:xfrm>
          <a:off x="1763713" y="2708275"/>
          <a:ext cx="5594350" cy="590550"/>
        </p:xfrm>
        <a:graphic>
          <a:graphicData uri="http://schemas.openxmlformats.org/presentationml/2006/ole">
            <p:oleObj spid="_x0000_s206898" name="公式" r:id="rId6" imgW="2400300" imgH="241300" progId="Equation.3">
              <p:embed/>
            </p:oleObj>
          </a:graphicData>
        </a:graphic>
      </p:graphicFrame>
      <p:graphicFrame>
        <p:nvGraphicFramePr>
          <p:cNvPr id="206878" name="Object 51"/>
          <p:cNvGraphicFramePr>
            <a:graphicFrameLocks noChangeAspect="1"/>
          </p:cNvGraphicFramePr>
          <p:nvPr/>
        </p:nvGraphicFramePr>
        <p:xfrm>
          <a:off x="827088" y="3860800"/>
          <a:ext cx="3167062" cy="558800"/>
        </p:xfrm>
        <a:graphic>
          <a:graphicData uri="http://schemas.openxmlformats.org/presentationml/2006/ole">
            <p:oleObj spid="_x0000_s206899" name="公式" r:id="rId7" imgW="1168400" imgH="228600" progId="Equation.3">
              <p:embed/>
            </p:oleObj>
          </a:graphicData>
        </a:graphic>
      </p:graphicFrame>
      <p:graphicFrame>
        <p:nvGraphicFramePr>
          <p:cNvPr id="206879" name="Object 52"/>
          <p:cNvGraphicFramePr>
            <a:graphicFrameLocks noChangeAspect="1"/>
          </p:cNvGraphicFramePr>
          <p:nvPr/>
        </p:nvGraphicFramePr>
        <p:xfrm>
          <a:off x="1835150" y="4508500"/>
          <a:ext cx="4954588" cy="652463"/>
        </p:xfrm>
        <a:graphic>
          <a:graphicData uri="http://schemas.openxmlformats.org/presentationml/2006/ole">
            <p:oleObj spid="_x0000_s206900" name="公式" r:id="rId8" imgW="2260600" imgH="266700" progId="Equation.3">
              <p:embed/>
            </p:oleObj>
          </a:graphicData>
        </a:graphic>
      </p:graphicFrame>
      <p:graphicFrame>
        <p:nvGraphicFramePr>
          <p:cNvPr id="206880" name="Object 53"/>
          <p:cNvGraphicFramePr>
            <a:graphicFrameLocks noChangeAspect="1"/>
          </p:cNvGraphicFramePr>
          <p:nvPr/>
        </p:nvGraphicFramePr>
        <p:xfrm>
          <a:off x="971550" y="5300663"/>
          <a:ext cx="4338638" cy="558800"/>
        </p:xfrm>
        <a:graphic>
          <a:graphicData uri="http://schemas.openxmlformats.org/presentationml/2006/ole">
            <p:oleObj spid="_x0000_s206901" name="公式" r:id="rId9" imgW="1600200" imgH="228600" progId="Equation.3">
              <p:embed/>
            </p:oleObj>
          </a:graphicData>
        </a:graphic>
      </p:graphicFrame>
      <p:sp>
        <p:nvSpPr>
          <p:cNvPr id="206881" name="Line 33"/>
          <p:cNvSpPr>
            <a:spLocks noChangeShapeType="1"/>
          </p:cNvSpPr>
          <p:nvPr/>
        </p:nvSpPr>
        <p:spPr bwMode="auto">
          <a:xfrm>
            <a:off x="900113" y="3500438"/>
            <a:ext cx="7775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66" grpId="0"/>
      <p:bldP spid="20688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85" name="Object 48"/>
          <p:cNvGraphicFramePr>
            <a:graphicFrameLocks noChangeAspect="1"/>
          </p:cNvGraphicFramePr>
          <p:nvPr/>
        </p:nvGraphicFramePr>
        <p:xfrm>
          <a:off x="1042988" y="1341438"/>
          <a:ext cx="7345362" cy="536575"/>
        </p:xfrm>
        <a:graphic>
          <a:graphicData uri="http://schemas.openxmlformats.org/presentationml/2006/ole">
            <p:oleObj spid="_x0000_s229424" name="公式" r:id="rId3" imgW="2844800" imgH="228600" progId="Equation.3">
              <p:embed/>
            </p:oleObj>
          </a:graphicData>
        </a:graphic>
      </p:graphicFrame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971550" y="620713"/>
            <a:ext cx="741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定理</a:t>
            </a:r>
            <a:r>
              <a:rPr lang="en-US" altLang="zh-CN" sz="2800">
                <a:solidFill>
                  <a:srgbClr val="FF0000"/>
                </a:solidFill>
              </a:rPr>
              <a:t>6   </a:t>
            </a:r>
            <a:r>
              <a:rPr lang="zh-CN" altLang="en-US" sz="2800"/>
              <a:t>在</a:t>
            </a:r>
            <a:r>
              <a:rPr lang="en-US" altLang="zh-CN" sz="2800"/>
              <a:t>GM</a:t>
            </a:r>
            <a:r>
              <a:rPr lang="zh-CN" altLang="en-US" sz="2800"/>
              <a:t>模型中，</a:t>
            </a:r>
          </a:p>
        </p:txBody>
      </p:sp>
      <p:graphicFrame>
        <p:nvGraphicFramePr>
          <p:cNvPr id="229382" name="Object 49"/>
          <p:cNvGraphicFramePr>
            <a:graphicFrameLocks noChangeAspect="1"/>
          </p:cNvGraphicFramePr>
          <p:nvPr/>
        </p:nvGraphicFramePr>
        <p:xfrm>
          <a:off x="1979613" y="1844675"/>
          <a:ext cx="5184775" cy="1152525"/>
        </p:xfrm>
        <a:graphic>
          <a:graphicData uri="http://schemas.openxmlformats.org/presentationml/2006/ole">
            <p:oleObj spid="_x0000_s229425" name="公式" r:id="rId4" imgW="2463800" imgH="482600" progId="Equation.3">
              <p:embed/>
            </p:oleObj>
          </a:graphicData>
        </a:graphic>
      </p:graphicFrame>
      <p:graphicFrame>
        <p:nvGraphicFramePr>
          <p:cNvPr id="229411" name="Object 50"/>
          <p:cNvGraphicFramePr>
            <a:graphicFrameLocks noChangeAspect="1"/>
          </p:cNvGraphicFramePr>
          <p:nvPr/>
        </p:nvGraphicFramePr>
        <p:xfrm>
          <a:off x="1116013" y="2852738"/>
          <a:ext cx="2447925" cy="1008062"/>
        </p:xfrm>
        <a:graphic>
          <a:graphicData uri="http://schemas.openxmlformats.org/presentationml/2006/ole">
            <p:oleObj spid="_x0000_s229426" name="公式" r:id="rId5" imgW="1409700" imgH="469900" progId="Equation.3">
              <p:embed/>
            </p:oleObj>
          </a:graphicData>
        </a:graphic>
      </p:graphicFrame>
      <p:graphicFrame>
        <p:nvGraphicFramePr>
          <p:cNvPr id="2" name="Object 51"/>
          <p:cNvGraphicFramePr>
            <a:graphicFrameLocks noChangeAspect="1"/>
          </p:cNvGraphicFramePr>
          <p:nvPr/>
        </p:nvGraphicFramePr>
        <p:xfrm>
          <a:off x="1042988" y="4365625"/>
          <a:ext cx="5111750" cy="536575"/>
        </p:xfrm>
        <a:graphic>
          <a:graphicData uri="http://schemas.openxmlformats.org/presentationml/2006/ole">
            <p:oleObj spid="_x0000_s229427" name="公式" r:id="rId6" imgW="2070100" imgH="228600" progId="Equation.3">
              <p:embed/>
            </p:oleObj>
          </a:graphicData>
        </a:graphic>
      </p:graphicFrame>
      <p:graphicFrame>
        <p:nvGraphicFramePr>
          <p:cNvPr id="229413" name="Object 52"/>
          <p:cNvGraphicFramePr>
            <a:graphicFrameLocks noChangeAspect="1"/>
          </p:cNvGraphicFramePr>
          <p:nvPr/>
        </p:nvGraphicFramePr>
        <p:xfrm>
          <a:off x="1979613" y="5013325"/>
          <a:ext cx="4892675" cy="685800"/>
        </p:xfrm>
        <a:graphic>
          <a:graphicData uri="http://schemas.openxmlformats.org/presentationml/2006/ole">
            <p:oleObj spid="_x0000_s229428" name="公式" r:id="rId7" imgW="1981200" imgH="292100" progId="Equation.3">
              <p:embed/>
            </p:oleObj>
          </a:graphicData>
        </a:graphic>
      </p:graphicFrame>
      <p:sp>
        <p:nvSpPr>
          <p:cNvPr id="229414" name="Line 38"/>
          <p:cNvSpPr>
            <a:spLocks noChangeShapeType="1"/>
          </p:cNvSpPr>
          <p:nvPr/>
        </p:nvSpPr>
        <p:spPr bwMode="auto">
          <a:xfrm>
            <a:off x="1187450" y="4076700"/>
            <a:ext cx="74882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/>
      <p:bldP spid="2294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517" name="Object 25"/>
          <p:cNvGraphicFramePr>
            <a:graphicFrameLocks noChangeAspect="1"/>
          </p:cNvGraphicFramePr>
          <p:nvPr/>
        </p:nvGraphicFramePr>
        <p:xfrm>
          <a:off x="1619250" y="2420938"/>
          <a:ext cx="5675313" cy="1114425"/>
        </p:xfrm>
        <a:graphic>
          <a:graphicData uri="http://schemas.openxmlformats.org/presentationml/2006/ole">
            <p:oleObj spid="_x0000_s192537" name="公式" r:id="rId3" imgW="2387600" imgH="469900" progId="Equation.3">
              <p:embed/>
            </p:oleObj>
          </a:graphicData>
        </a:graphic>
      </p:graphicFrame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1403350" y="3644900"/>
            <a:ext cx="482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其中    是可观测的随机变量，</a:t>
            </a:r>
          </a:p>
        </p:txBody>
      </p:sp>
      <p:graphicFrame>
        <p:nvGraphicFramePr>
          <p:cNvPr id="192519" name="Object 26"/>
          <p:cNvGraphicFramePr>
            <a:graphicFrameLocks noChangeAspect="1"/>
          </p:cNvGraphicFramePr>
          <p:nvPr/>
        </p:nvGraphicFramePr>
        <p:xfrm>
          <a:off x="2195513" y="3716338"/>
          <a:ext cx="320675" cy="431800"/>
        </p:xfrm>
        <a:graphic>
          <a:graphicData uri="http://schemas.openxmlformats.org/presentationml/2006/ole">
            <p:oleObj spid="_x0000_s192538" name="公式" r:id="rId4" imgW="139579" imgH="164957" progId="Equation.3">
              <p:embed/>
            </p:oleObj>
          </a:graphicData>
        </a:graphic>
      </p:graphicFrame>
      <p:graphicFrame>
        <p:nvGraphicFramePr>
          <p:cNvPr id="192520" name="Object 27"/>
          <p:cNvGraphicFramePr>
            <a:graphicFrameLocks noChangeAspect="1"/>
          </p:cNvGraphicFramePr>
          <p:nvPr/>
        </p:nvGraphicFramePr>
        <p:xfrm>
          <a:off x="1476375" y="4149725"/>
          <a:ext cx="1638300" cy="539750"/>
        </p:xfrm>
        <a:graphic>
          <a:graphicData uri="http://schemas.openxmlformats.org/presentationml/2006/ole">
            <p:oleObj spid="_x0000_s192539" name="公式" r:id="rId5" imgW="838200" imgH="241300" progId="Equation.3">
              <p:embed/>
            </p:oleObj>
          </a:graphicData>
        </a:graphic>
      </p:graphicFrame>
      <p:sp>
        <p:nvSpPr>
          <p:cNvPr id="192522" name="Rectangle 10"/>
          <p:cNvSpPr>
            <a:spLocks noChangeArrowheads="1"/>
          </p:cNvSpPr>
          <p:nvPr/>
        </p:nvSpPr>
        <p:spPr bwMode="auto">
          <a:xfrm>
            <a:off x="3203575" y="4149725"/>
            <a:ext cx="232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为回归系数，</a:t>
            </a:r>
          </a:p>
        </p:txBody>
      </p:sp>
      <p:graphicFrame>
        <p:nvGraphicFramePr>
          <p:cNvPr id="192523" name="Object 28"/>
          <p:cNvGraphicFramePr>
            <a:graphicFrameLocks noChangeAspect="1"/>
          </p:cNvGraphicFramePr>
          <p:nvPr/>
        </p:nvGraphicFramePr>
        <p:xfrm>
          <a:off x="1547813" y="4868863"/>
          <a:ext cx="311150" cy="388937"/>
        </p:xfrm>
        <a:graphic>
          <a:graphicData uri="http://schemas.openxmlformats.org/presentationml/2006/ole">
            <p:oleObj spid="_x0000_s192540" name="公式" r:id="rId6" imgW="126835" imgH="139518" progId="Equation.3">
              <p:embed/>
            </p:oleObj>
          </a:graphicData>
        </a:graphic>
      </p:graphicFrame>
      <p:sp>
        <p:nvSpPr>
          <p:cNvPr id="192524" name="Rectangle 12"/>
          <p:cNvSpPr>
            <a:spLocks noChangeArrowheads="1"/>
          </p:cNvSpPr>
          <p:nvPr/>
        </p:nvSpPr>
        <p:spPr bwMode="auto">
          <a:xfrm>
            <a:off x="1835150" y="4724400"/>
            <a:ext cx="4113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是不可观测的随机误差，</a:t>
            </a:r>
          </a:p>
        </p:txBody>
      </p:sp>
      <p:sp>
        <p:nvSpPr>
          <p:cNvPr id="192525" name="Rectangle 13"/>
          <p:cNvSpPr>
            <a:spLocks noChangeArrowheads="1"/>
          </p:cNvSpPr>
          <p:nvPr/>
        </p:nvSpPr>
        <p:spPr bwMode="auto">
          <a:xfrm>
            <a:off x="3059113" y="5300663"/>
            <a:ext cx="4827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为回归自变量，或回归因子。</a:t>
            </a:r>
          </a:p>
        </p:txBody>
      </p:sp>
      <p:graphicFrame>
        <p:nvGraphicFramePr>
          <p:cNvPr id="192526" name="Object 29"/>
          <p:cNvGraphicFramePr>
            <a:graphicFrameLocks noChangeAspect="1"/>
          </p:cNvGraphicFramePr>
          <p:nvPr/>
        </p:nvGraphicFramePr>
        <p:xfrm>
          <a:off x="1547813" y="5229225"/>
          <a:ext cx="1439862" cy="654050"/>
        </p:xfrm>
        <a:graphic>
          <a:graphicData uri="http://schemas.openxmlformats.org/presentationml/2006/ole">
            <p:oleObj spid="_x0000_s192541" name="公式" r:id="rId7" imgW="609336" imgH="241195" progId="Equation.3">
              <p:embed/>
            </p:oleObj>
          </a:graphicData>
        </a:graphic>
      </p:graphicFrame>
      <p:sp>
        <p:nvSpPr>
          <p:cNvPr id="192530" name="Text Box 18"/>
          <p:cNvSpPr txBox="1">
            <a:spLocks noChangeArrowheads="1"/>
          </p:cNvSpPr>
          <p:nvPr/>
        </p:nvSpPr>
        <p:spPr bwMode="auto">
          <a:xfrm>
            <a:off x="1042988" y="1700213"/>
            <a:ext cx="40592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1</a:t>
            </a:r>
            <a:r>
              <a:rPr lang="zh-CN" altLang="en-US">
                <a:solidFill>
                  <a:srgbClr val="0000CC"/>
                </a:solidFill>
              </a:rPr>
              <a:t>、多元线性回归模型</a:t>
            </a:r>
          </a:p>
        </p:txBody>
      </p:sp>
      <p:sp>
        <p:nvSpPr>
          <p:cNvPr id="97284" name="Rectangle 4"/>
          <p:cNvSpPr>
            <a:spLocks/>
          </p:cNvSpPr>
          <p:nvPr/>
        </p:nvSpPr>
        <p:spPr bwMode="auto">
          <a:xfrm>
            <a:off x="684213" y="333375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600">
                <a:solidFill>
                  <a:srgbClr val="0000CC"/>
                </a:solidFill>
                <a:latin typeface="Gill Sans MT"/>
              </a:rPr>
              <a:t>§4.2  </a:t>
            </a:r>
            <a:r>
              <a:rPr kumimoji="0" lang="zh-CN" altLang="en-US" sz="3600" b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多元线性回归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8" grpId="0"/>
      <p:bldP spid="192522" grpId="0"/>
      <p:bldP spid="192524" grpId="0"/>
      <p:bldP spid="192525" grpId="0"/>
      <p:bldP spid="192530" grpId="0"/>
      <p:bldP spid="9728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786" name="Object 5"/>
          <p:cNvGraphicFramePr>
            <a:graphicFrameLocks noChangeAspect="1"/>
          </p:cNvGraphicFramePr>
          <p:nvPr/>
        </p:nvGraphicFramePr>
        <p:xfrm>
          <a:off x="1187450" y="1196975"/>
          <a:ext cx="7345363" cy="5156200"/>
        </p:xfrm>
        <a:graphic>
          <a:graphicData uri="http://schemas.openxmlformats.org/presentationml/2006/ole">
            <p:oleObj spid="_x0000_s246789" name="Worksheet" r:id="rId3" imgW="6447240" imgH="6175800" progId="Excel.Sheet.8">
              <p:embed/>
            </p:oleObj>
          </a:graphicData>
        </a:graphic>
      </p:graphicFrame>
      <p:sp>
        <p:nvSpPr>
          <p:cNvPr id="246787" name="Text Box 3"/>
          <p:cNvSpPr txBox="1">
            <a:spLocks noChangeArrowheads="1"/>
          </p:cNvSpPr>
          <p:nvPr/>
        </p:nvSpPr>
        <p:spPr bwMode="auto">
          <a:xfrm>
            <a:off x="827088" y="47625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zh-CN" altLang="en-US" sz="2400">
                <a:solidFill>
                  <a:srgbClr val="FF0000"/>
                </a:solidFill>
                <a:latin typeface="Gill Sans MT"/>
              </a:rPr>
              <a:t>例题：</a:t>
            </a:r>
            <a:r>
              <a:rPr kumimoji="0" lang="zh-CN" altLang="en-US" sz="2400">
                <a:solidFill>
                  <a:srgbClr val="0000CC"/>
                </a:solidFill>
                <a:latin typeface="Gill Sans MT"/>
              </a:rPr>
              <a:t> 某商业银行</a:t>
            </a:r>
            <a:r>
              <a:rPr kumimoji="0" lang="en-US" altLang="zh-CN" sz="2400">
                <a:solidFill>
                  <a:srgbClr val="0000CC"/>
                </a:solidFill>
                <a:latin typeface="Gill Sans MT"/>
              </a:rPr>
              <a:t>25</a:t>
            </a:r>
            <a:r>
              <a:rPr kumimoji="0" lang="zh-CN" altLang="en-US" sz="2400">
                <a:solidFill>
                  <a:srgbClr val="0000CC"/>
                </a:solidFill>
                <a:latin typeface="Gill Sans MT"/>
              </a:rPr>
              <a:t>家分行</a:t>
            </a:r>
            <a:r>
              <a:rPr kumimoji="0" lang="en-US" altLang="zh-CN" sz="2400">
                <a:solidFill>
                  <a:srgbClr val="0000CC"/>
                </a:solidFill>
                <a:latin typeface="Gill Sans MT"/>
              </a:rPr>
              <a:t>2002</a:t>
            </a:r>
            <a:r>
              <a:rPr kumimoji="0" lang="zh-CN" altLang="en-US" sz="2400">
                <a:solidFill>
                  <a:srgbClr val="0000CC"/>
                </a:solidFill>
                <a:latin typeface="Gill Sans MT"/>
              </a:rPr>
              <a:t>年的主要业务数据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145" name="Picture 14"/>
          <p:cNvPicPr>
            <a:picLocks noChangeAspect="1" noChangeArrowheads="1"/>
          </p:cNvPicPr>
          <p:nvPr/>
        </p:nvPicPr>
        <p:blipFill>
          <a:blip r:embed="rId2"/>
          <a:srcRect t="-397" r="50049" b="31825"/>
          <a:stretch>
            <a:fillRect/>
          </a:stretch>
        </p:blipFill>
        <p:spPr bwMode="auto">
          <a:xfrm>
            <a:off x="539750" y="0"/>
            <a:ext cx="79930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697" name="Picture 4"/>
          <p:cNvPicPr>
            <a:picLocks noChangeAspect="1" noChangeArrowheads="1"/>
          </p:cNvPicPr>
          <p:nvPr/>
        </p:nvPicPr>
        <p:blipFill>
          <a:blip r:embed="rId2"/>
          <a:srcRect t="1048" r="52698" b="33444"/>
          <a:stretch>
            <a:fillRect/>
          </a:stretch>
        </p:blipFill>
        <p:spPr bwMode="auto">
          <a:xfrm>
            <a:off x="468313" y="30163"/>
            <a:ext cx="7920037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5698" name="Rectangle 5"/>
          <p:cNvSpPr>
            <a:spLocks noChangeArrowheads="1"/>
          </p:cNvSpPr>
          <p:nvPr/>
        </p:nvSpPr>
        <p:spPr bwMode="auto">
          <a:xfrm>
            <a:off x="3779838" y="4724400"/>
            <a:ext cx="2376487" cy="28892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pPr algn="ctr" eaLnBrk="0" hangingPunct="0"/>
            <a:endParaRPr kumimoji="0" lang="zh-CN" altLang="en-US" sz="2400">
              <a:solidFill>
                <a:srgbClr val="4A452A"/>
              </a:solidFill>
              <a:latin typeface="Gill Sans M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649" name="Picture 4"/>
          <p:cNvPicPr>
            <a:picLocks noChangeAspect="1" noChangeArrowheads="1"/>
          </p:cNvPicPr>
          <p:nvPr/>
        </p:nvPicPr>
        <p:blipFill>
          <a:blip r:embed="rId2"/>
          <a:srcRect t="-397" r="54504" b="46764"/>
          <a:stretch>
            <a:fillRect/>
          </a:stretch>
        </p:blipFill>
        <p:spPr bwMode="auto">
          <a:xfrm>
            <a:off x="71438" y="115888"/>
            <a:ext cx="8893175" cy="655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3650" name="Rectangle 5"/>
          <p:cNvSpPr>
            <a:spLocks noChangeArrowheads="1"/>
          </p:cNvSpPr>
          <p:nvPr/>
        </p:nvSpPr>
        <p:spPr bwMode="auto">
          <a:xfrm>
            <a:off x="3276600" y="3213100"/>
            <a:ext cx="3455988" cy="28892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pPr algn="ctr" eaLnBrk="0" hangingPunct="0"/>
            <a:endParaRPr kumimoji="0" lang="zh-CN" altLang="en-US" sz="2400">
              <a:solidFill>
                <a:srgbClr val="4A452A"/>
              </a:solidFill>
              <a:latin typeface="Gill Sans M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601" name="Picture 4"/>
          <p:cNvPicPr>
            <a:picLocks noChangeAspect="1" noChangeArrowheads="1"/>
          </p:cNvPicPr>
          <p:nvPr/>
        </p:nvPicPr>
        <p:blipFill>
          <a:blip r:embed="rId2"/>
          <a:srcRect t="2477" r="52748" b="43524"/>
          <a:stretch>
            <a:fillRect/>
          </a:stretch>
        </p:blipFill>
        <p:spPr bwMode="auto">
          <a:xfrm>
            <a:off x="0" y="92075"/>
            <a:ext cx="9109075" cy="65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1602" name="Rectangle 6"/>
          <p:cNvSpPr>
            <a:spLocks noChangeArrowheads="1"/>
          </p:cNvSpPr>
          <p:nvPr/>
        </p:nvSpPr>
        <p:spPr bwMode="auto">
          <a:xfrm>
            <a:off x="2555875" y="1052513"/>
            <a:ext cx="6192838" cy="5805487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kumimoji="0" lang="zh-CN" altLang="en-US" sz="2400">
              <a:solidFill>
                <a:srgbClr val="4A452A"/>
              </a:solidFill>
              <a:latin typeface="Gill Sans MT"/>
            </a:endParaRPr>
          </a:p>
        </p:txBody>
      </p:sp>
      <p:sp>
        <p:nvSpPr>
          <p:cNvPr id="281603" name="Line 7"/>
          <p:cNvSpPr>
            <a:spLocks noChangeShapeType="1"/>
          </p:cNvSpPr>
          <p:nvPr/>
        </p:nvSpPr>
        <p:spPr bwMode="auto">
          <a:xfrm>
            <a:off x="5867400" y="1052513"/>
            <a:ext cx="0" cy="1871662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1604" name="Rectangle 8"/>
          <p:cNvSpPr>
            <a:spLocks noChangeArrowheads="1"/>
          </p:cNvSpPr>
          <p:nvPr/>
        </p:nvSpPr>
        <p:spPr bwMode="auto">
          <a:xfrm>
            <a:off x="3203575" y="2997200"/>
            <a:ext cx="1008063" cy="36036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pPr algn="ctr" eaLnBrk="0" hangingPunct="0"/>
            <a:endParaRPr kumimoji="0" lang="zh-CN" altLang="en-US" sz="2400">
              <a:solidFill>
                <a:srgbClr val="4A452A"/>
              </a:solidFill>
              <a:latin typeface="Gill Sans M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909" name="Object 5"/>
          <p:cNvGraphicFramePr>
            <a:graphicFrameLocks noChangeAspect="1"/>
          </p:cNvGraphicFramePr>
          <p:nvPr/>
        </p:nvGraphicFramePr>
        <p:xfrm>
          <a:off x="468313" y="476250"/>
          <a:ext cx="8382000" cy="6081713"/>
        </p:xfrm>
        <a:graphic>
          <a:graphicData uri="http://schemas.openxmlformats.org/presentationml/2006/ole">
            <p:oleObj spid="_x0000_s251909" name="Worksheet" r:id="rId3" imgW="5795280" imgH="3863520" progId="Excel.Sheet.8">
              <p:embed/>
            </p:oleObj>
          </a:graphicData>
        </a:graphic>
      </p:graphicFrame>
      <p:sp>
        <p:nvSpPr>
          <p:cNvPr id="251910" name="Oval 3"/>
          <p:cNvSpPr>
            <a:spLocks noChangeArrowheads="1"/>
          </p:cNvSpPr>
          <p:nvPr/>
        </p:nvSpPr>
        <p:spPr bwMode="auto">
          <a:xfrm>
            <a:off x="4140200" y="5949950"/>
            <a:ext cx="1079500" cy="2159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kumimoji="0" lang="zh-CN" altLang="en-US" sz="2400">
              <a:solidFill>
                <a:srgbClr val="4A452A"/>
              </a:solidFill>
              <a:latin typeface="Gill Sans MT"/>
            </a:endParaRPr>
          </a:p>
        </p:txBody>
      </p:sp>
      <p:sp>
        <p:nvSpPr>
          <p:cNvPr id="251911" name="Oval 4"/>
          <p:cNvSpPr>
            <a:spLocks noChangeArrowheads="1"/>
          </p:cNvSpPr>
          <p:nvPr/>
        </p:nvSpPr>
        <p:spPr bwMode="auto">
          <a:xfrm>
            <a:off x="4211638" y="6237288"/>
            <a:ext cx="1079500" cy="2159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kumimoji="0" lang="zh-CN" altLang="en-US" sz="2400">
              <a:solidFill>
                <a:srgbClr val="4A452A"/>
              </a:solidFill>
              <a:latin typeface="Gill Sans MT"/>
            </a:endParaRPr>
          </a:p>
        </p:txBody>
      </p:sp>
      <p:sp>
        <p:nvSpPr>
          <p:cNvPr id="251912" name="Oval 5"/>
          <p:cNvSpPr>
            <a:spLocks noChangeArrowheads="1"/>
          </p:cNvSpPr>
          <p:nvPr/>
        </p:nvSpPr>
        <p:spPr bwMode="auto">
          <a:xfrm>
            <a:off x="4140200" y="5734050"/>
            <a:ext cx="1079500" cy="2159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kumimoji="0" lang="zh-CN" altLang="en-US" sz="2400">
              <a:solidFill>
                <a:srgbClr val="4A452A"/>
              </a:solidFill>
              <a:latin typeface="Gill Sans MT"/>
            </a:endParaRPr>
          </a:p>
        </p:txBody>
      </p:sp>
      <p:sp>
        <p:nvSpPr>
          <p:cNvPr id="251913" name="Rectangle 8"/>
          <p:cNvSpPr>
            <a:spLocks noChangeArrowheads="1"/>
          </p:cNvSpPr>
          <p:nvPr/>
        </p:nvSpPr>
        <p:spPr bwMode="auto">
          <a:xfrm>
            <a:off x="395288" y="1628775"/>
            <a:ext cx="2016125" cy="28892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kumimoji="0" lang="zh-CN" altLang="en-US" sz="2400">
              <a:solidFill>
                <a:srgbClr val="4A452A"/>
              </a:solidFill>
              <a:latin typeface="Gill Sans MT"/>
            </a:endParaRPr>
          </a:p>
        </p:txBody>
      </p:sp>
      <p:sp>
        <p:nvSpPr>
          <p:cNvPr id="251914" name="Rectangle 9"/>
          <p:cNvSpPr>
            <a:spLocks noChangeArrowheads="1"/>
          </p:cNvSpPr>
          <p:nvPr/>
        </p:nvSpPr>
        <p:spPr bwMode="auto">
          <a:xfrm>
            <a:off x="5076825" y="3357563"/>
            <a:ext cx="1150938" cy="50323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kumimoji="0" lang="zh-CN" altLang="en-US" sz="2400">
              <a:solidFill>
                <a:srgbClr val="4A452A"/>
              </a:solidFill>
              <a:latin typeface="Gill Sans M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557338"/>
            <a:ext cx="7772400" cy="44656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Char char=" "/>
            </a:pPr>
            <a:r>
              <a:rPr lang="zh-CN" altLang="en-US" sz="2800" smtClean="0">
                <a:solidFill>
                  <a:srgbClr val="FF0000"/>
                </a:solidFill>
              </a:rPr>
              <a:t>问题： </a:t>
            </a:r>
            <a:r>
              <a:rPr lang="zh-CN" altLang="en-US" sz="2800" smtClean="0">
                <a:solidFill>
                  <a:schemeClr val="tx1"/>
                </a:solidFill>
              </a:rPr>
              <a:t>因变量与自变量之间是曲线关系。</a:t>
            </a:r>
          </a:p>
          <a:p>
            <a:pPr eaLnBrk="1" hangingPunct="1">
              <a:lnSpc>
                <a:spcPct val="90000"/>
              </a:lnSpc>
              <a:buFontTx/>
              <a:buChar char=" "/>
            </a:pPr>
            <a:endParaRPr lang="zh-CN" altLang="en-US" sz="280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Tx/>
              <a:buChar char=" "/>
            </a:pPr>
            <a:r>
              <a:rPr lang="zh-CN" altLang="en-US" sz="2800" smtClean="0">
                <a:solidFill>
                  <a:srgbClr val="FF0000"/>
                </a:solidFill>
              </a:rPr>
              <a:t>例如：</a:t>
            </a:r>
            <a:r>
              <a:rPr lang="zh-CN" altLang="en-US" sz="2800" smtClean="0">
                <a:solidFill>
                  <a:schemeClr val="tx1"/>
                </a:solidFill>
              </a:rPr>
              <a:t> 环比发展速度近似常量，即时间序列按照一种不变的比率增长：</a:t>
            </a:r>
          </a:p>
          <a:p>
            <a:pPr eaLnBrk="1" hangingPunct="1">
              <a:lnSpc>
                <a:spcPct val="90000"/>
              </a:lnSpc>
              <a:buFontTx/>
              <a:buChar char=" "/>
            </a:pPr>
            <a:endParaRPr lang="zh-CN" altLang="en-US" sz="280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Tx/>
              <a:buChar char=" "/>
            </a:pPr>
            <a:endParaRPr lang="zh-CN" altLang="en-US" sz="280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Tx/>
              <a:buChar char=" "/>
            </a:pPr>
            <a:endParaRPr lang="zh-CN" altLang="en-US" sz="280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Tx/>
              <a:buChar char=" "/>
            </a:pPr>
            <a:r>
              <a:rPr lang="zh-CN" altLang="en-US" sz="2800" smtClean="0">
                <a:solidFill>
                  <a:srgbClr val="FF0000"/>
                </a:solidFill>
              </a:rPr>
              <a:t>处理方法：</a:t>
            </a:r>
          </a:p>
          <a:p>
            <a:pPr eaLnBrk="1" hangingPunct="1">
              <a:lnSpc>
                <a:spcPct val="90000"/>
              </a:lnSpc>
              <a:buFontTx/>
              <a:buChar char=" "/>
            </a:pPr>
            <a:r>
              <a:rPr lang="zh-CN" altLang="en-US" sz="2800" smtClean="0">
                <a:solidFill>
                  <a:schemeClr val="tx1"/>
                </a:solidFill>
              </a:rPr>
              <a:t>将非线性关系线性化，然后再运用线性模型。</a:t>
            </a:r>
            <a:endParaRPr lang="en-US" altLang="zh-CN" sz="2800" smtClean="0">
              <a:solidFill>
                <a:schemeClr val="tx1"/>
              </a:solidFill>
            </a:endParaRPr>
          </a:p>
        </p:txBody>
      </p:sp>
      <p:graphicFrame>
        <p:nvGraphicFramePr>
          <p:cNvPr id="231428" name="Object 7"/>
          <p:cNvGraphicFramePr>
            <a:graphicFrameLocks noChangeAspect="1"/>
          </p:cNvGraphicFramePr>
          <p:nvPr/>
        </p:nvGraphicFramePr>
        <p:xfrm>
          <a:off x="2411413" y="3429000"/>
          <a:ext cx="4824412" cy="1223963"/>
        </p:xfrm>
        <a:graphic>
          <a:graphicData uri="http://schemas.openxmlformats.org/presentationml/2006/ole">
            <p:oleObj spid="_x0000_s231431" name="公式" r:id="rId3" imgW="2057400" imgH="520700" progId="Equation.3">
              <p:embed/>
            </p:oleObj>
          </a:graphicData>
        </a:graphic>
      </p:graphicFrame>
      <p:sp>
        <p:nvSpPr>
          <p:cNvPr id="97284" name="Rectangle 4"/>
          <p:cNvSpPr>
            <a:spLocks/>
          </p:cNvSpPr>
          <p:nvPr/>
        </p:nvSpPr>
        <p:spPr bwMode="auto">
          <a:xfrm>
            <a:off x="900113" y="404813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600">
                <a:solidFill>
                  <a:srgbClr val="0000CC"/>
                </a:solidFill>
                <a:latin typeface="Gill Sans MT"/>
              </a:rPr>
              <a:t>4.3  </a:t>
            </a:r>
            <a:r>
              <a:rPr lang="zh-CN" altLang="en-US" sz="3600">
                <a:solidFill>
                  <a:srgbClr val="0000CC"/>
                </a:solidFill>
                <a:latin typeface="Gill Sans MT"/>
              </a:rPr>
              <a:t>曲线</a:t>
            </a:r>
            <a:r>
              <a:rPr kumimoji="0" lang="zh-CN" altLang="en-US" sz="3600" b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回归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1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260350"/>
            <a:ext cx="7772400" cy="5867400"/>
          </a:xfrm>
        </p:spPr>
        <p:txBody>
          <a:bodyPr/>
          <a:lstStyle/>
          <a:p>
            <a:pPr eaLnBrk="1" hangingPunct="1">
              <a:buFontTx/>
              <a:buChar char=" "/>
            </a:pPr>
            <a:r>
              <a:rPr lang="en-US" altLang="zh-CN" sz="2800" smtClean="0">
                <a:solidFill>
                  <a:srgbClr val="0000CC"/>
                </a:solidFill>
              </a:rPr>
              <a:t>1.  </a:t>
            </a:r>
            <a:r>
              <a:rPr lang="zh-CN" altLang="en-US" sz="2800" smtClean="0">
                <a:solidFill>
                  <a:srgbClr val="0000CC"/>
                </a:solidFill>
              </a:rPr>
              <a:t>多项式模型（</a:t>
            </a:r>
            <a:r>
              <a:rPr lang="en-US" altLang="zh-CN" sz="2800" smtClean="0">
                <a:solidFill>
                  <a:srgbClr val="0000CC"/>
                </a:solidFill>
              </a:rPr>
              <a:t>Polynomial Model)</a:t>
            </a:r>
          </a:p>
          <a:p>
            <a:pPr eaLnBrk="1" hangingPunct="1">
              <a:buFontTx/>
              <a:buChar char=" "/>
            </a:pPr>
            <a:endParaRPr lang="en-US" altLang="zh-CN" sz="2800" smtClean="0">
              <a:solidFill>
                <a:srgbClr val="0000CC"/>
              </a:solidFill>
            </a:endParaRPr>
          </a:p>
          <a:p>
            <a:pPr eaLnBrk="1" hangingPunct="1">
              <a:buFontTx/>
              <a:buChar char=" "/>
            </a:pPr>
            <a:endParaRPr lang="en-US" altLang="zh-CN" sz="2800" smtClean="0">
              <a:solidFill>
                <a:srgbClr val="0000CC"/>
              </a:solidFill>
            </a:endParaRPr>
          </a:p>
          <a:p>
            <a:pPr eaLnBrk="1" hangingPunct="1">
              <a:buFontTx/>
              <a:buChar char=" "/>
            </a:pPr>
            <a:r>
              <a:rPr lang="zh-CN" altLang="en-US" sz="2800" smtClean="0"/>
              <a:t>可以对方程做变换：</a:t>
            </a:r>
          </a:p>
          <a:p>
            <a:pPr eaLnBrk="1" hangingPunct="1">
              <a:buFontTx/>
              <a:buChar char=" "/>
            </a:pPr>
            <a:endParaRPr lang="zh-CN" altLang="en-US" sz="2800" smtClean="0"/>
          </a:p>
          <a:p>
            <a:pPr eaLnBrk="1" hangingPunct="1">
              <a:buFontTx/>
              <a:buChar char=" "/>
            </a:pPr>
            <a:endParaRPr lang="zh-CN" altLang="en-US" sz="2800" smtClean="0"/>
          </a:p>
          <a:p>
            <a:pPr eaLnBrk="1" hangingPunct="1">
              <a:buFontTx/>
              <a:buChar char=" "/>
            </a:pPr>
            <a:endParaRPr lang="zh-CN" altLang="en-US" sz="2800" smtClean="0"/>
          </a:p>
          <a:p>
            <a:pPr eaLnBrk="1" hangingPunct="1">
              <a:buFontTx/>
              <a:buChar char=" "/>
            </a:pPr>
            <a:endParaRPr lang="zh-CN" altLang="en-US" sz="2800" smtClean="0"/>
          </a:p>
          <a:p>
            <a:pPr eaLnBrk="1" hangingPunct="1">
              <a:buFontTx/>
              <a:buChar char=" "/>
            </a:pPr>
            <a:endParaRPr lang="zh-CN" altLang="en-US" sz="2800" smtClean="0"/>
          </a:p>
          <a:p>
            <a:pPr eaLnBrk="1" hangingPunct="1">
              <a:buFontTx/>
              <a:buChar char=" "/>
            </a:pPr>
            <a:endParaRPr lang="zh-CN" altLang="en-US" sz="2800" smtClean="0"/>
          </a:p>
          <a:p>
            <a:pPr eaLnBrk="1" hangingPunct="1">
              <a:buFontTx/>
              <a:buChar char=" "/>
            </a:pPr>
            <a:r>
              <a:rPr lang="zh-CN" altLang="en-US" sz="2800" smtClean="0"/>
              <a:t>原方程变换为多元线性模型：</a:t>
            </a:r>
            <a:endParaRPr lang="en-US" altLang="en-US" sz="2800" smtClean="0"/>
          </a:p>
          <a:p>
            <a:pPr eaLnBrk="1" hangingPunct="1">
              <a:buFontTx/>
              <a:buChar char=" "/>
            </a:pPr>
            <a:endParaRPr lang="en-US" altLang="zh-CN" sz="2800" smtClean="0"/>
          </a:p>
        </p:txBody>
      </p:sp>
      <p:graphicFrame>
        <p:nvGraphicFramePr>
          <p:cNvPr id="44037" name="Object 13"/>
          <p:cNvGraphicFramePr>
            <a:graphicFrameLocks noChangeAspect="1"/>
          </p:cNvGraphicFramePr>
          <p:nvPr/>
        </p:nvGraphicFramePr>
        <p:xfrm>
          <a:off x="1476375" y="2420938"/>
          <a:ext cx="1460500" cy="2971800"/>
        </p:xfrm>
        <a:graphic>
          <a:graphicData uri="http://schemas.openxmlformats.org/presentationml/2006/ole">
            <p:oleObj spid="_x0000_s232461" name="Equation" r:id="rId3" imgW="1460500" imgH="2971800" progId="Equation.3">
              <p:embed/>
            </p:oleObj>
          </a:graphicData>
        </a:graphic>
      </p:graphicFrame>
      <p:graphicFrame>
        <p:nvGraphicFramePr>
          <p:cNvPr id="44038" name="Object 14"/>
          <p:cNvGraphicFramePr>
            <a:graphicFrameLocks noChangeAspect="1"/>
          </p:cNvGraphicFramePr>
          <p:nvPr/>
        </p:nvGraphicFramePr>
        <p:xfrm>
          <a:off x="1547813" y="6092825"/>
          <a:ext cx="6173787" cy="520700"/>
        </p:xfrm>
        <a:graphic>
          <a:graphicData uri="http://schemas.openxmlformats.org/presentationml/2006/ole">
            <p:oleObj spid="_x0000_s232462" name="Equation" r:id="rId4" imgW="6172200" imgH="520700" progId="Equation.3">
              <p:embed/>
            </p:oleObj>
          </a:graphicData>
        </a:graphic>
      </p:graphicFrame>
      <p:graphicFrame>
        <p:nvGraphicFramePr>
          <p:cNvPr id="232453" name="Object 15"/>
          <p:cNvGraphicFramePr>
            <a:graphicFrameLocks noChangeAspect="1"/>
          </p:cNvGraphicFramePr>
          <p:nvPr/>
        </p:nvGraphicFramePr>
        <p:xfrm>
          <a:off x="1403350" y="1052513"/>
          <a:ext cx="6135688" cy="544512"/>
        </p:xfrm>
        <a:graphic>
          <a:graphicData uri="http://schemas.openxmlformats.org/presentationml/2006/ole">
            <p:oleObj spid="_x0000_s232463" name="Equation" r:id="rId5" imgW="6134100" imgH="546100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2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2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404813"/>
            <a:ext cx="7991475" cy="6453187"/>
          </a:xfrm>
        </p:spPr>
        <p:txBody>
          <a:bodyPr/>
          <a:lstStyle/>
          <a:p>
            <a:pPr eaLnBrk="1" hangingPunct="1">
              <a:buFontTx/>
              <a:buChar char=" "/>
            </a:pPr>
            <a:r>
              <a:rPr lang="en-US" altLang="zh-CN" sz="2800" smtClean="0">
                <a:solidFill>
                  <a:srgbClr val="0000CC"/>
                </a:solidFill>
              </a:rPr>
              <a:t>2.  </a:t>
            </a:r>
            <a:r>
              <a:rPr lang="zh-CN" altLang="en-US" sz="2800" smtClean="0">
                <a:solidFill>
                  <a:srgbClr val="0000CC"/>
                </a:solidFill>
              </a:rPr>
              <a:t>指数模型（</a:t>
            </a:r>
            <a:r>
              <a:rPr lang="en-US" altLang="zh-CN" sz="2800" smtClean="0">
                <a:solidFill>
                  <a:srgbClr val="0000CC"/>
                </a:solidFill>
              </a:rPr>
              <a:t>Exponential Model)</a:t>
            </a:r>
          </a:p>
          <a:p>
            <a:pPr eaLnBrk="1" hangingPunct="1">
              <a:buFontTx/>
              <a:buChar char=" "/>
            </a:pPr>
            <a:endParaRPr lang="en-US" altLang="zh-CN" sz="2800" smtClean="0">
              <a:solidFill>
                <a:srgbClr val="0000CC"/>
              </a:solidFill>
            </a:endParaRPr>
          </a:p>
          <a:p>
            <a:pPr eaLnBrk="1" hangingPunct="1">
              <a:buFontTx/>
              <a:buChar char=" "/>
            </a:pPr>
            <a:endParaRPr lang="en-US" altLang="zh-CN" sz="2800" smtClean="0"/>
          </a:p>
          <a:p>
            <a:pPr eaLnBrk="1" hangingPunct="1">
              <a:buFontTx/>
              <a:buChar char=" "/>
            </a:pPr>
            <a:endParaRPr lang="en-US" altLang="zh-CN" sz="2800" smtClean="0"/>
          </a:p>
          <a:p>
            <a:pPr eaLnBrk="1" hangingPunct="1">
              <a:buFontTx/>
              <a:buChar char=" "/>
            </a:pPr>
            <a:r>
              <a:rPr lang="zh-CN" altLang="en-US" sz="2800" smtClean="0"/>
              <a:t>令：</a:t>
            </a:r>
          </a:p>
          <a:p>
            <a:pPr eaLnBrk="1" hangingPunct="1">
              <a:buFontTx/>
              <a:buChar char=" "/>
            </a:pPr>
            <a:endParaRPr lang="zh-CN" altLang="en-US" sz="2800" smtClean="0"/>
          </a:p>
          <a:p>
            <a:pPr eaLnBrk="1" hangingPunct="1">
              <a:buFontTx/>
              <a:buChar char=" "/>
            </a:pPr>
            <a:endParaRPr lang="zh-CN" altLang="en-US" sz="2800" smtClean="0"/>
          </a:p>
          <a:p>
            <a:pPr eaLnBrk="1" hangingPunct="1">
              <a:buFontTx/>
              <a:buChar char=" "/>
            </a:pPr>
            <a:endParaRPr lang="zh-CN" altLang="en-US" sz="2800" smtClean="0"/>
          </a:p>
          <a:p>
            <a:pPr eaLnBrk="1" hangingPunct="1">
              <a:buFontTx/>
              <a:buNone/>
            </a:pPr>
            <a:endParaRPr lang="zh-CN" altLang="en-US" sz="2800" smtClean="0"/>
          </a:p>
          <a:p>
            <a:pPr eaLnBrk="1" hangingPunct="1">
              <a:buFontTx/>
              <a:buChar char=" "/>
            </a:pPr>
            <a:endParaRPr lang="zh-CN" altLang="en-US" sz="2800" smtClean="0"/>
          </a:p>
          <a:p>
            <a:pPr eaLnBrk="1" hangingPunct="1">
              <a:buFontTx/>
              <a:buChar char=" "/>
            </a:pPr>
            <a:r>
              <a:rPr lang="zh-CN" altLang="en-US" sz="2800" smtClean="0"/>
              <a:t>反变换：</a:t>
            </a:r>
            <a:endParaRPr lang="en-US" altLang="en-US" sz="2800" smtClean="0"/>
          </a:p>
          <a:p>
            <a:pPr eaLnBrk="1" hangingPunct="1">
              <a:buFontTx/>
              <a:buChar char=" "/>
            </a:pPr>
            <a:endParaRPr lang="en-US" altLang="zh-CN" sz="2800" smtClean="0"/>
          </a:p>
        </p:txBody>
      </p:sp>
      <p:graphicFrame>
        <p:nvGraphicFramePr>
          <p:cNvPr id="233475" name="Object 15"/>
          <p:cNvGraphicFramePr>
            <a:graphicFrameLocks noChangeAspect="1"/>
          </p:cNvGraphicFramePr>
          <p:nvPr/>
        </p:nvGraphicFramePr>
        <p:xfrm>
          <a:off x="2700338" y="981075"/>
          <a:ext cx="1828800" cy="404813"/>
        </p:xfrm>
        <a:graphic>
          <a:graphicData uri="http://schemas.openxmlformats.org/presentationml/2006/ole">
            <p:oleObj spid="_x0000_s233487" name="公式" r:id="rId3" imgW="1828800" imgH="406400" progId="Equation.3">
              <p:embed/>
            </p:oleObj>
          </a:graphicData>
        </a:graphic>
      </p:graphicFrame>
      <p:graphicFrame>
        <p:nvGraphicFramePr>
          <p:cNvPr id="45061" name="Object 16"/>
          <p:cNvGraphicFramePr>
            <a:graphicFrameLocks noChangeAspect="1"/>
          </p:cNvGraphicFramePr>
          <p:nvPr/>
        </p:nvGraphicFramePr>
        <p:xfrm>
          <a:off x="2411413" y="2133600"/>
          <a:ext cx="3124200" cy="354013"/>
        </p:xfrm>
        <a:graphic>
          <a:graphicData uri="http://schemas.openxmlformats.org/presentationml/2006/ole">
            <p:oleObj spid="_x0000_s233488" name="公式" r:id="rId4" imgW="3124200" imgH="355600" progId="Equation.3">
              <p:embed/>
            </p:oleObj>
          </a:graphicData>
        </a:graphic>
      </p:graphicFrame>
      <p:graphicFrame>
        <p:nvGraphicFramePr>
          <p:cNvPr id="45062" name="Object 17"/>
          <p:cNvGraphicFramePr>
            <a:graphicFrameLocks noChangeAspect="1"/>
          </p:cNvGraphicFramePr>
          <p:nvPr/>
        </p:nvGraphicFramePr>
        <p:xfrm>
          <a:off x="2484438" y="2852738"/>
          <a:ext cx="3632200" cy="2286000"/>
        </p:xfrm>
        <a:graphic>
          <a:graphicData uri="http://schemas.openxmlformats.org/presentationml/2006/ole">
            <p:oleObj spid="_x0000_s233489" name="公式" r:id="rId5" imgW="3632200" imgH="2286000" progId="Equation.3">
              <p:embed/>
            </p:oleObj>
          </a:graphicData>
        </a:graphic>
      </p:graphicFrame>
      <p:graphicFrame>
        <p:nvGraphicFramePr>
          <p:cNvPr id="45063" name="Object 18"/>
          <p:cNvGraphicFramePr>
            <a:graphicFrameLocks noChangeAspect="1"/>
          </p:cNvGraphicFramePr>
          <p:nvPr/>
        </p:nvGraphicFramePr>
        <p:xfrm>
          <a:off x="2771775" y="5373688"/>
          <a:ext cx="2540000" cy="1117600"/>
        </p:xfrm>
        <a:graphic>
          <a:graphicData uri="http://schemas.openxmlformats.org/presentationml/2006/ole">
            <p:oleObj spid="_x0000_s233490" name="公式" r:id="rId6" imgW="2540000" imgH="1117600" progId="Equation.3">
              <p:embed/>
            </p:oleObj>
          </a:graphicData>
        </a:graphic>
      </p:graphicFrame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539750" y="1484313"/>
            <a:ext cx="304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zh-CN" altLang="en-US" sz="2800">
                <a:solidFill>
                  <a:srgbClr val="4A452A"/>
                </a:solidFill>
                <a:latin typeface="Gill Sans MT"/>
              </a:rPr>
              <a:t>两边取对数：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3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34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333375"/>
            <a:ext cx="8458200" cy="5715000"/>
          </a:xfrm>
        </p:spPr>
        <p:txBody>
          <a:bodyPr/>
          <a:lstStyle/>
          <a:p>
            <a:pPr eaLnBrk="1" hangingPunct="1">
              <a:buFontTx/>
              <a:buChar char=" "/>
            </a:pPr>
            <a:r>
              <a:rPr lang="en-US" altLang="zh-CN" sz="2800" smtClean="0">
                <a:solidFill>
                  <a:srgbClr val="0000CC"/>
                </a:solidFill>
              </a:rPr>
              <a:t>3.  </a:t>
            </a:r>
            <a:r>
              <a:rPr lang="zh-CN" altLang="en-US" sz="2800" smtClean="0">
                <a:solidFill>
                  <a:srgbClr val="0000CC"/>
                </a:solidFill>
              </a:rPr>
              <a:t>幂指数模型（</a:t>
            </a:r>
            <a:r>
              <a:rPr lang="en-US" altLang="zh-CN" sz="2800" smtClean="0">
                <a:solidFill>
                  <a:srgbClr val="0000CC"/>
                </a:solidFill>
              </a:rPr>
              <a:t>Multiplicative Model)</a:t>
            </a:r>
          </a:p>
          <a:p>
            <a:pPr eaLnBrk="1" hangingPunct="1">
              <a:buFontTx/>
              <a:buChar char=" "/>
            </a:pPr>
            <a:endParaRPr lang="en-US" altLang="zh-CN" sz="2800" smtClean="0">
              <a:solidFill>
                <a:srgbClr val="0000CC"/>
              </a:solidFill>
            </a:endParaRPr>
          </a:p>
          <a:p>
            <a:pPr eaLnBrk="1" hangingPunct="1">
              <a:buFontTx/>
              <a:buChar char=" "/>
            </a:pPr>
            <a:endParaRPr lang="en-US" altLang="zh-CN" sz="2800" smtClean="0">
              <a:solidFill>
                <a:srgbClr val="0000CC"/>
              </a:solidFill>
            </a:endParaRPr>
          </a:p>
          <a:p>
            <a:pPr eaLnBrk="1" hangingPunct="1">
              <a:buFontTx/>
              <a:buChar char=" "/>
            </a:pPr>
            <a:r>
              <a:rPr lang="zh-CN" altLang="en-US" sz="2800" smtClean="0"/>
              <a:t>变换方法：</a:t>
            </a:r>
          </a:p>
          <a:p>
            <a:pPr eaLnBrk="1" hangingPunct="1">
              <a:buFontTx/>
              <a:buChar char=" "/>
            </a:pPr>
            <a:endParaRPr lang="en-US" altLang="en-US" sz="2800" smtClean="0"/>
          </a:p>
          <a:p>
            <a:pPr eaLnBrk="1" hangingPunct="1"/>
            <a:endParaRPr lang="en-US" altLang="zh-CN" sz="2800" smtClean="0"/>
          </a:p>
        </p:txBody>
      </p:sp>
      <p:graphicFrame>
        <p:nvGraphicFramePr>
          <p:cNvPr id="234499" name="Object 9"/>
          <p:cNvGraphicFramePr>
            <a:graphicFrameLocks noChangeAspect="1"/>
          </p:cNvGraphicFramePr>
          <p:nvPr/>
        </p:nvGraphicFramePr>
        <p:xfrm>
          <a:off x="2627313" y="1196975"/>
          <a:ext cx="2908300" cy="493713"/>
        </p:xfrm>
        <a:graphic>
          <a:graphicData uri="http://schemas.openxmlformats.org/presentationml/2006/ole">
            <p:oleObj spid="_x0000_s234505" name="Equation" r:id="rId3" imgW="2908300" imgH="495300" progId="Equation.3">
              <p:embed/>
            </p:oleObj>
          </a:graphicData>
        </a:graphic>
      </p:graphicFrame>
      <p:graphicFrame>
        <p:nvGraphicFramePr>
          <p:cNvPr id="46085" name="Object 10"/>
          <p:cNvGraphicFramePr>
            <a:graphicFrameLocks noChangeAspect="1"/>
          </p:cNvGraphicFramePr>
          <p:nvPr/>
        </p:nvGraphicFramePr>
        <p:xfrm>
          <a:off x="1042988" y="2565400"/>
          <a:ext cx="6605587" cy="3048000"/>
        </p:xfrm>
        <a:graphic>
          <a:graphicData uri="http://schemas.openxmlformats.org/presentationml/2006/ole">
            <p:oleObj spid="_x0000_s234506" name="Equation" r:id="rId4" imgW="6604000" imgH="3048000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4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4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ChangeArrowheads="1"/>
          </p:cNvSpPr>
          <p:nvPr/>
        </p:nvSpPr>
        <p:spPr bwMode="auto">
          <a:xfrm>
            <a:off x="1042988" y="765175"/>
            <a:ext cx="27035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设有 </a:t>
            </a:r>
            <a:r>
              <a:rPr lang="en-US" altLang="zh-CN" sz="2800" i="1"/>
              <a:t>n</a:t>
            </a:r>
            <a:r>
              <a:rPr lang="en-US" altLang="zh-CN" sz="2800"/>
              <a:t> </a:t>
            </a:r>
            <a:r>
              <a:rPr lang="zh-CN" altLang="en-US" sz="2800"/>
              <a:t>组观测值</a:t>
            </a:r>
          </a:p>
        </p:txBody>
      </p:sp>
      <p:graphicFrame>
        <p:nvGraphicFramePr>
          <p:cNvPr id="193543" name="Object 39"/>
          <p:cNvGraphicFramePr>
            <a:graphicFrameLocks noChangeAspect="1"/>
          </p:cNvGraphicFramePr>
          <p:nvPr/>
        </p:nvGraphicFramePr>
        <p:xfrm>
          <a:off x="3995738" y="765175"/>
          <a:ext cx="3673475" cy="576263"/>
        </p:xfrm>
        <a:graphic>
          <a:graphicData uri="http://schemas.openxmlformats.org/presentationml/2006/ole">
            <p:oleObj spid="_x0000_s193575" name="Equation" r:id="rId3" imgW="2590800" imgH="330200" progId="Equation.3">
              <p:embed/>
            </p:oleObj>
          </a:graphicData>
        </a:graphic>
      </p:graphicFrame>
      <p:graphicFrame>
        <p:nvGraphicFramePr>
          <p:cNvPr id="193545" name="Object 40"/>
          <p:cNvGraphicFramePr>
            <a:graphicFrameLocks noChangeAspect="1"/>
          </p:cNvGraphicFramePr>
          <p:nvPr/>
        </p:nvGraphicFramePr>
        <p:xfrm>
          <a:off x="1042988" y="1557338"/>
          <a:ext cx="6265862" cy="1655762"/>
        </p:xfrm>
        <a:graphic>
          <a:graphicData uri="http://schemas.openxmlformats.org/presentationml/2006/ole">
            <p:oleObj spid="_x0000_s193576" name="公式" r:id="rId4" imgW="2603500" imgH="698500" progId="Equation.3">
              <p:embed/>
            </p:oleObj>
          </a:graphicData>
        </a:graphic>
      </p:graphicFrame>
      <p:graphicFrame>
        <p:nvGraphicFramePr>
          <p:cNvPr id="193551" name="Object 41"/>
          <p:cNvGraphicFramePr>
            <a:graphicFrameLocks noChangeAspect="1"/>
          </p:cNvGraphicFramePr>
          <p:nvPr/>
        </p:nvGraphicFramePr>
        <p:xfrm>
          <a:off x="827088" y="3357563"/>
          <a:ext cx="1508125" cy="2209800"/>
        </p:xfrm>
        <a:graphic>
          <a:graphicData uri="http://schemas.openxmlformats.org/presentationml/2006/ole">
            <p:oleObj spid="_x0000_s193577" name="Equation" r:id="rId5" imgW="927100" imgH="1358900" progId="Equation.3">
              <p:embed/>
            </p:oleObj>
          </a:graphicData>
        </a:graphic>
      </p:graphicFrame>
      <p:graphicFrame>
        <p:nvGraphicFramePr>
          <p:cNvPr id="193552" name="Object 42"/>
          <p:cNvGraphicFramePr>
            <a:graphicFrameLocks noChangeAspect="1"/>
          </p:cNvGraphicFramePr>
          <p:nvPr/>
        </p:nvGraphicFramePr>
        <p:xfrm>
          <a:off x="5580063" y="3357563"/>
          <a:ext cx="1570037" cy="2251075"/>
        </p:xfrm>
        <a:graphic>
          <a:graphicData uri="http://schemas.openxmlformats.org/presentationml/2006/ole">
            <p:oleObj spid="_x0000_s193578" name="Equation" r:id="rId6" imgW="965200" imgH="1384300" progId="Equation.3">
              <p:embed/>
            </p:oleObj>
          </a:graphicData>
        </a:graphic>
      </p:graphicFrame>
      <p:graphicFrame>
        <p:nvGraphicFramePr>
          <p:cNvPr id="193553" name="Object 43"/>
          <p:cNvGraphicFramePr>
            <a:graphicFrameLocks noChangeAspect="1"/>
          </p:cNvGraphicFramePr>
          <p:nvPr/>
        </p:nvGraphicFramePr>
        <p:xfrm>
          <a:off x="2339975" y="3357563"/>
          <a:ext cx="3097213" cy="2251075"/>
        </p:xfrm>
        <a:graphic>
          <a:graphicData uri="http://schemas.openxmlformats.org/presentationml/2006/ole">
            <p:oleObj spid="_x0000_s193579" name="Equation" r:id="rId7" imgW="2400300" imgH="1384300" progId="Equation.3">
              <p:embed/>
            </p:oleObj>
          </a:graphicData>
        </a:graphic>
      </p:graphicFrame>
      <p:graphicFrame>
        <p:nvGraphicFramePr>
          <p:cNvPr id="193554" name="Object 44"/>
          <p:cNvGraphicFramePr>
            <a:graphicFrameLocks noChangeAspect="1"/>
          </p:cNvGraphicFramePr>
          <p:nvPr/>
        </p:nvGraphicFramePr>
        <p:xfrm>
          <a:off x="7235825" y="3357563"/>
          <a:ext cx="1343025" cy="2209800"/>
        </p:xfrm>
        <a:graphic>
          <a:graphicData uri="http://schemas.openxmlformats.org/presentationml/2006/ole">
            <p:oleObj spid="_x0000_s193580" name="Equation" r:id="rId8" imgW="825500" imgH="1358900" progId="Equation.3">
              <p:embed/>
            </p:oleObj>
          </a:graphicData>
        </a:graphic>
      </p:graphicFrame>
      <p:sp>
        <p:nvSpPr>
          <p:cNvPr id="193559" name="Rectangle 23"/>
          <p:cNvSpPr>
            <a:spLocks noChangeArrowheads="1"/>
          </p:cNvSpPr>
          <p:nvPr/>
        </p:nvSpPr>
        <p:spPr bwMode="auto">
          <a:xfrm>
            <a:off x="755650" y="5949950"/>
            <a:ext cx="6048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i="1"/>
              <a:t>X</a:t>
            </a:r>
            <a:r>
              <a:rPr lang="zh-CN" altLang="en-US" sz="2800"/>
              <a:t> 为设计矩阵，一般假设</a:t>
            </a:r>
            <a:r>
              <a:rPr lang="en-US" altLang="zh-CN" sz="2800"/>
              <a:t>X</a:t>
            </a:r>
            <a:r>
              <a:rPr lang="zh-CN" altLang="en-US" sz="2800"/>
              <a:t>列满秩，                          </a:t>
            </a:r>
          </a:p>
        </p:txBody>
      </p:sp>
      <p:graphicFrame>
        <p:nvGraphicFramePr>
          <p:cNvPr id="193560" name="Object 45"/>
          <p:cNvGraphicFramePr>
            <a:graphicFrameLocks noChangeAspect="1"/>
          </p:cNvGraphicFramePr>
          <p:nvPr/>
        </p:nvGraphicFramePr>
        <p:xfrm>
          <a:off x="6372225" y="6021388"/>
          <a:ext cx="2232025" cy="433387"/>
        </p:xfrm>
        <a:graphic>
          <a:graphicData uri="http://schemas.openxmlformats.org/presentationml/2006/ole">
            <p:oleObj spid="_x0000_s193581" name="Equation" r:id="rId9" imgW="1586811" imgH="266584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1" grpId="0"/>
      <p:bldP spid="19355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476250"/>
            <a:ext cx="7772400" cy="720725"/>
          </a:xfrm>
        </p:spPr>
        <p:txBody>
          <a:bodyPr/>
          <a:lstStyle/>
          <a:p>
            <a:pPr eaLnBrk="1" hangingPunct="1">
              <a:buFontTx/>
              <a:buChar char=" "/>
            </a:pPr>
            <a:r>
              <a:rPr lang="en-US" altLang="zh-CN" sz="2800" smtClean="0">
                <a:solidFill>
                  <a:srgbClr val="0000CC"/>
                </a:solidFill>
              </a:rPr>
              <a:t>4.  </a:t>
            </a:r>
            <a:r>
              <a:rPr lang="zh-CN" altLang="en-US" sz="2800" smtClean="0">
                <a:solidFill>
                  <a:srgbClr val="0000CC"/>
                </a:solidFill>
              </a:rPr>
              <a:t>成长曲线（</a:t>
            </a:r>
            <a:r>
              <a:rPr lang="en-US" altLang="zh-CN" sz="2800" smtClean="0">
                <a:solidFill>
                  <a:srgbClr val="0000CC"/>
                </a:solidFill>
              </a:rPr>
              <a:t>S</a:t>
            </a:r>
            <a:r>
              <a:rPr lang="zh-CN" altLang="en-US" sz="2800" smtClean="0">
                <a:solidFill>
                  <a:srgbClr val="0000CC"/>
                </a:solidFill>
              </a:rPr>
              <a:t>曲线）模型</a:t>
            </a:r>
          </a:p>
          <a:p>
            <a:pPr eaLnBrk="1" hangingPunct="1">
              <a:buFontTx/>
              <a:buChar char=" "/>
            </a:pPr>
            <a:endParaRPr lang="en-US" altLang="zh-CN" sz="2800" smtClean="0">
              <a:solidFill>
                <a:srgbClr val="0000CC"/>
              </a:solidFill>
            </a:endParaRPr>
          </a:p>
        </p:txBody>
      </p:sp>
      <p:graphicFrame>
        <p:nvGraphicFramePr>
          <p:cNvPr id="47108" name="Object 9"/>
          <p:cNvGraphicFramePr>
            <a:graphicFrameLocks noChangeAspect="1"/>
          </p:cNvGraphicFramePr>
          <p:nvPr/>
        </p:nvGraphicFramePr>
        <p:xfrm>
          <a:off x="2484438" y="1844675"/>
          <a:ext cx="3860800" cy="2819400"/>
        </p:xfrm>
        <a:graphic>
          <a:graphicData uri="http://schemas.openxmlformats.org/presentationml/2006/ole">
            <p:oleObj spid="_x0000_s235529" name="Equation" r:id="rId3" imgW="3860800" imgH="2819400" progId="Equation.3">
              <p:embed/>
            </p:oleObj>
          </a:graphicData>
        </a:graphic>
      </p:graphicFrame>
      <p:graphicFrame>
        <p:nvGraphicFramePr>
          <p:cNvPr id="235524" name="Object 10"/>
          <p:cNvGraphicFramePr>
            <a:graphicFrameLocks noChangeAspect="1"/>
          </p:cNvGraphicFramePr>
          <p:nvPr/>
        </p:nvGraphicFramePr>
        <p:xfrm>
          <a:off x="2627313" y="1268413"/>
          <a:ext cx="2997200" cy="1028700"/>
        </p:xfrm>
        <a:graphic>
          <a:graphicData uri="http://schemas.openxmlformats.org/presentationml/2006/ole">
            <p:oleObj spid="_x0000_s235530" name="Equation" r:id="rId4" imgW="2997200" imgH="1028700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00CC"/>
                </a:solidFill>
                <a:cs typeface="Times New Roman" pitchFamily="18" charset="0"/>
              </a:rPr>
              <a:t>常用的非线性回归模型</a:t>
            </a:r>
            <a:r>
              <a:rPr lang="zh-CN" altLang="en-US" smtClean="0"/>
              <a:t> </a:t>
            </a:r>
          </a:p>
        </p:txBody>
      </p:sp>
      <p:pic>
        <p:nvPicPr>
          <p:cNvPr id="272386" name="Picture 234" descr="X}BIRL@7G2TK86]Q55%ZEGI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/>
          <a:stretch>
            <a:fillRect/>
          </a:stretch>
        </p:blipFill>
        <p:spPr bwMode="auto">
          <a:xfrm>
            <a:off x="323850" y="1341438"/>
            <a:ext cx="84963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Box 1"/>
          <p:cNvSpPr txBox="1">
            <a:spLocks noChangeArrowheads="1"/>
          </p:cNvSpPr>
          <p:nvPr/>
        </p:nvSpPr>
        <p:spPr bwMode="auto">
          <a:xfrm>
            <a:off x="1147763" y="476250"/>
            <a:ext cx="7213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kumimoji="0" lang="zh-CN" altLang="en-US" dirty="0">
                <a:solidFill>
                  <a:srgbClr val="0000CC"/>
                </a:solidFill>
                <a:latin typeface="+mn-ea"/>
                <a:ea typeface="+mn-ea"/>
              </a:rPr>
              <a:t>自动建立非线性的多元回归模型</a:t>
            </a:r>
          </a:p>
        </p:txBody>
      </p:sp>
      <p:graphicFrame>
        <p:nvGraphicFramePr>
          <p:cNvPr id="237571" name="Object 20"/>
          <p:cNvGraphicFramePr>
            <a:graphicFrameLocks noChangeAspect="1"/>
          </p:cNvGraphicFramePr>
          <p:nvPr/>
        </p:nvGraphicFramePr>
        <p:xfrm>
          <a:off x="3924300" y="1844675"/>
          <a:ext cx="1000125" cy="703263"/>
        </p:xfrm>
        <a:graphic>
          <a:graphicData uri="http://schemas.openxmlformats.org/presentationml/2006/ole">
            <p:oleObj spid="_x0000_s237588" name="Equation" r:id="rId3" imgW="342751" imgH="241195" progId="">
              <p:embed/>
            </p:oleObj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23850" y="1412875"/>
            <a:ext cx="4357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400"/>
              <a:t>对于因变量：</a:t>
            </a:r>
          </a:p>
        </p:txBody>
      </p:sp>
      <p:graphicFrame>
        <p:nvGraphicFramePr>
          <p:cNvPr id="237573" name="Object 21"/>
          <p:cNvGraphicFramePr>
            <a:graphicFrameLocks noChangeAspect="1"/>
          </p:cNvGraphicFramePr>
          <p:nvPr/>
        </p:nvGraphicFramePr>
        <p:xfrm>
          <a:off x="3924300" y="1557338"/>
          <a:ext cx="288925" cy="368300"/>
        </p:xfrm>
        <a:graphic>
          <a:graphicData uri="http://schemas.openxmlformats.org/presentationml/2006/ole">
            <p:oleObj spid="_x0000_s237589" name="Equation" r:id="rId4" imgW="139579" imgH="164957" progId="">
              <p:embed/>
            </p:oleObj>
          </a:graphicData>
        </a:graphic>
      </p:graphicFrame>
      <p:sp>
        <p:nvSpPr>
          <p:cNvPr id="237574" name="TextBox 5"/>
          <p:cNvSpPr txBox="1">
            <a:spLocks noChangeArrowheads="1"/>
          </p:cNvSpPr>
          <p:nvPr/>
        </p:nvSpPr>
        <p:spPr bwMode="auto">
          <a:xfrm>
            <a:off x="1547813" y="1989138"/>
            <a:ext cx="1916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400"/>
              <a:t>自变量：</a:t>
            </a:r>
          </a:p>
        </p:txBody>
      </p:sp>
      <p:graphicFrame>
        <p:nvGraphicFramePr>
          <p:cNvPr id="237575" name="Object 22"/>
          <p:cNvGraphicFramePr>
            <a:graphicFrameLocks noChangeAspect="1"/>
          </p:cNvGraphicFramePr>
          <p:nvPr/>
        </p:nvGraphicFramePr>
        <p:xfrm>
          <a:off x="1042988" y="3141663"/>
          <a:ext cx="7429500" cy="685800"/>
        </p:xfrm>
        <a:graphic>
          <a:graphicData uri="http://schemas.openxmlformats.org/presentationml/2006/ole">
            <p:oleObj spid="_x0000_s237590" name="Equation" r:id="rId5" imgW="2616200" imgH="241300" progId="">
              <p:embed/>
            </p:oleObj>
          </a:graphicData>
        </a:graphic>
      </p:graphicFrame>
      <p:sp>
        <p:nvSpPr>
          <p:cNvPr id="237576" name="TextBox 7"/>
          <p:cNvSpPr txBox="1">
            <a:spLocks noChangeArrowheads="1"/>
          </p:cNvSpPr>
          <p:nvPr/>
        </p:nvSpPr>
        <p:spPr bwMode="auto">
          <a:xfrm>
            <a:off x="611188" y="2565400"/>
            <a:ext cx="828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kumimoji="0"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根据实际领域的知识概念，考虑自变量可能的非线性项：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8988" y="3933825"/>
            <a:ext cx="7786687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zh-CN" altLang="en-US" sz="2400" dirty="0">
                <a:latin typeface="+mn-ea"/>
                <a:ea typeface="+mn-ea"/>
              </a:rPr>
              <a:t>然后，采用逐步回归法方，可以得到一个非线性模型。</a:t>
            </a:r>
            <a:endParaRPr lang="en-US" altLang="zh-CN" sz="2400" dirty="0">
              <a:latin typeface="+mn-ea"/>
              <a:ea typeface="+mn-ea"/>
            </a:endParaRPr>
          </a:p>
        </p:txBody>
      </p:sp>
      <p:graphicFrame>
        <p:nvGraphicFramePr>
          <p:cNvPr id="237579" name="Object 23"/>
          <p:cNvGraphicFramePr>
            <a:graphicFrameLocks noChangeAspect="1"/>
          </p:cNvGraphicFramePr>
          <p:nvPr/>
        </p:nvGraphicFramePr>
        <p:xfrm>
          <a:off x="2268538" y="5373688"/>
          <a:ext cx="5327650" cy="936625"/>
        </p:xfrm>
        <a:graphic>
          <a:graphicData uri="http://schemas.openxmlformats.org/presentationml/2006/ole">
            <p:oleObj spid="_x0000_s237591" name="公式" r:id="rId6" imgW="2260600" imgH="482600" progId="Equation.3">
              <p:embed/>
            </p:oleObj>
          </a:graphicData>
        </a:graphic>
      </p:graphicFrame>
      <p:sp>
        <p:nvSpPr>
          <p:cNvPr id="2" name="TextBox 8"/>
          <p:cNvSpPr txBox="1"/>
          <p:nvPr/>
        </p:nvSpPr>
        <p:spPr>
          <a:xfrm>
            <a:off x="900113" y="4652963"/>
            <a:ext cx="7786687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一元回归的一般形式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: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/>
      <p:bldP spid="4" grpId="0"/>
      <p:bldP spid="237574" grpId="0"/>
      <p:bldP spid="237576" grpId="0"/>
      <p:bldP spid="9" grpId="0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/>
          </p:cNvSpPr>
          <p:nvPr/>
        </p:nvSpPr>
        <p:spPr bwMode="auto">
          <a:xfrm>
            <a:off x="755650" y="333375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600">
                <a:solidFill>
                  <a:srgbClr val="0000CC"/>
                </a:solidFill>
                <a:cs typeface="Times New Roman" pitchFamily="18" charset="0"/>
              </a:rPr>
              <a:t>4.4  </a:t>
            </a:r>
            <a:r>
              <a:rPr lang="zh-CN" altLang="en-US" sz="3600">
                <a:solidFill>
                  <a:srgbClr val="0000CC"/>
                </a:solidFill>
                <a:cs typeface="Times New Roman" pitchFamily="18" charset="0"/>
              </a:rPr>
              <a:t>模型选择</a:t>
            </a:r>
            <a:endParaRPr kumimoji="0" lang="zh-CN" altLang="en-US" sz="3600" b="0">
              <a:solidFill>
                <a:srgbClr val="0000CC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1" name="Rectangle 1027"/>
          <p:cNvSpPr txBox="1">
            <a:spLocks noChangeArrowheads="1"/>
          </p:cNvSpPr>
          <p:nvPr/>
        </p:nvSpPr>
        <p:spPr bwMode="auto">
          <a:xfrm>
            <a:off x="527050" y="1476375"/>
            <a:ext cx="7772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 "/>
            </a:pPr>
            <a:r>
              <a:rPr lang="en-US" altLang="zh-CN" sz="2800">
                <a:solidFill>
                  <a:srgbClr val="0000CC"/>
                </a:solidFill>
                <a:cs typeface="Times New Roman" pitchFamily="18" charset="0"/>
              </a:rPr>
              <a:t>1.  </a:t>
            </a:r>
            <a:r>
              <a:rPr lang="zh-CN" altLang="en-US" sz="2800">
                <a:solidFill>
                  <a:srgbClr val="0000CC"/>
                </a:solidFill>
                <a:cs typeface="Times New Roman" pitchFamily="18" charset="0"/>
              </a:rPr>
              <a:t>自变量的选择</a:t>
            </a:r>
            <a:endParaRPr lang="zh-CN" altLang="en-US" sz="2800">
              <a:solidFill>
                <a:srgbClr val="0000CC"/>
              </a:solidFill>
              <a:latin typeface="Gill Sans MT"/>
            </a:endParaRPr>
          </a:p>
          <a:p>
            <a:pPr marL="342900" indent="-342900">
              <a:spcBef>
                <a:spcPct val="20000"/>
              </a:spcBef>
              <a:buFontTx/>
              <a:buChar char=" "/>
            </a:pPr>
            <a:endParaRPr lang="en-US" altLang="zh-CN" sz="2800">
              <a:solidFill>
                <a:srgbClr val="0000CC"/>
              </a:solidFill>
              <a:latin typeface="Gill Sans MT"/>
            </a:endParaRPr>
          </a:p>
        </p:txBody>
      </p:sp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1778000" y="2781300"/>
          <a:ext cx="5083175" cy="576263"/>
        </p:xfrm>
        <a:graphic>
          <a:graphicData uri="http://schemas.openxmlformats.org/presentationml/2006/ole">
            <p:oleObj spid="_x0000_s256011" name="公式" r:id="rId3" imgW="2298700" imgH="241300" progId="Equation.3">
              <p:embed/>
            </p:oleObj>
          </a:graphicData>
        </a:graphic>
      </p:graphicFrame>
      <p:sp>
        <p:nvSpPr>
          <p:cNvPr id="13" name="Rectangle 1027"/>
          <p:cNvSpPr txBox="1">
            <a:spLocks noChangeArrowheads="1"/>
          </p:cNvSpPr>
          <p:nvPr/>
        </p:nvSpPr>
        <p:spPr bwMode="auto">
          <a:xfrm>
            <a:off x="527050" y="2133600"/>
            <a:ext cx="7772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 "/>
            </a:pPr>
            <a:r>
              <a:rPr lang="zh-CN" altLang="en-US" sz="2800">
                <a:solidFill>
                  <a:srgbClr val="0000CC"/>
                </a:solidFill>
                <a:cs typeface="Times New Roman" pitchFamily="18" charset="0"/>
              </a:rPr>
              <a:t>全模型：</a:t>
            </a:r>
            <a:r>
              <a:rPr lang="zh-CN" altLang="en-US" sz="2800">
                <a:cs typeface="Times New Roman" pitchFamily="18" charset="0"/>
              </a:rPr>
              <a:t>对 </a:t>
            </a:r>
            <a:r>
              <a:rPr lang="en-US" altLang="zh-CN" sz="2800" i="1">
                <a:cs typeface="Times New Roman" pitchFamily="18" charset="0"/>
              </a:rPr>
              <a:t>y</a:t>
            </a:r>
            <a:r>
              <a:rPr lang="zh-CN" altLang="en-US" sz="2800">
                <a:cs typeface="Times New Roman" pitchFamily="18" charset="0"/>
              </a:rPr>
              <a:t>有影响的全部 </a:t>
            </a:r>
            <a:r>
              <a:rPr lang="en-US" altLang="zh-CN" sz="2800" i="1">
                <a:cs typeface="Times New Roman" pitchFamily="18" charset="0"/>
              </a:rPr>
              <a:t>p</a:t>
            </a:r>
            <a:r>
              <a:rPr lang="zh-CN" altLang="en-US" sz="2800">
                <a:cs typeface="Times New Roman" pitchFamily="18" charset="0"/>
              </a:rPr>
              <a:t>个因素都考虑</a:t>
            </a:r>
            <a:endParaRPr lang="en-US" altLang="zh-CN" sz="2800">
              <a:cs typeface="Times New Roman" pitchFamily="18" charset="0"/>
            </a:endParaRPr>
          </a:p>
        </p:txBody>
      </p:sp>
      <p:sp>
        <p:nvSpPr>
          <p:cNvPr id="14" name="Rectangle 1027"/>
          <p:cNvSpPr txBox="1">
            <a:spLocks noChangeArrowheads="1"/>
          </p:cNvSpPr>
          <p:nvPr/>
        </p:nvSpPr>
        <p:spPr bwMode="auto">
          <a:xfrm>
            <a:off x="496888" y="3500438"/>
            <a:ext cx="77724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 "/>
            </a:pPr>
            <a:r>
              <a:rPr lang="zh-CN" altLang="en-US" sz="2800">
                <a:solidFill>
                  <a:srgbClr val="0000CC"/>
                </a:solidFill>
                <a:cs typeface="Times New Roman" pitchFamily="18" charset="0"/>
              </a:rPr>
              <a:t>选模型：</a:t>
            </a:r>
            <a:r>
              <a:rPr lang="zh-CN" altLang="en-US" sz="2800">
                <a:cs typeface="Times New Roman" pitchFamily="18" charset="0"/>
              </a:rPr>
              <a:t>从全部 </a:t>
            </a:r>
            <a:r>
              <a:rPr lang="en-US" altLang="zh-CN" sz="2800" i="1">
                <a:cs typeface="Times New Roman" pitchFamily="18" charset="0"/>
              </a:rPr>
              <a:t>p</a:t>
            </a:r>
            <a:r>
              <a:rPr lang="zh-CN" altLang="en-US" sz="2800">
                <a:cs typeface="Times New Roman" pitchFamily="18" charset="0"/>
              </a:rPr>
              <a:t>个因素中挑选 </a:t>
            </a:r>
            <a:r>
              <a:rPr lang="en-US" altLang="zh-CN" sz="2800" i="1">
                <a:cs typeface="Times New Roman" pitchFamily="18" charset="0"/>
              </a:rPr>
              <a:t>r</a:t>
            </a:r>
            <a:r>
              <a:rPr lang="zh-CN" altLang="en-US" sz="2800">
                <a:cs typeface="Times New Roman" pitchFamily="18" charset="0"/>
              </a:rPr>
              <a:t>个进行建模</a:t>
            </a:r>
            <a:endParaRPr lang="en-US" altLang="zh-CN" sz="2800"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 "/>
            </a:pPr>
            <a:r>
              <a:rPr lang="en-US" altLang="zh-CN" sz="2800">
                <a:cs typeface="Times New Roman" pitchFamily="18" charset="0"/>
              </a:rPr>
              <a:t>                 </a:t>
            </a:r>
            <a:r>
              <a:rPr lang="zh-CN" altLang="en-US" sz="2800">
                <a:cs typeface="Times New Roman" pitchFamily="18" charset="0"/>
              </a:rPr>
              <a:t>（比如选择前</a:t>
            </a:r>
            <a:r>
              <a:rPr lang="en-US" altLang="zh-CN" sz="2800">
                <a:cs typeface="Times New Roman" pitchFamily="18" charset="0"/>
              </a:rPr>
              <a:t>r</a:t>
            </a:r>
            <a:r>
              <a:rPr lang="zh-CN" altLang="en-US" sz="2800">
                <a:cs typeface="Times New Roman" pitchFamily="18" charset="0"/>
              </a:rPr>
              <a:t>个自变量）</a:t>
            </a:r>
            <a:endParaRPr lang="en-US" altLang="zh-CN" sz="2800">
              <a:cs typeface="Times New Roman" pitchFamily="18" charset="0"/>
            </a:endParaRPr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1868488" y="4581525"/>
          <a:ext cx="5027612" cy="546100"/>
        </p:xfrm>
        <a:graphic>
          <a:graphicData uri="http://schemas.openxmlformats.org/presentationml/2006/ole">
            <p:oleObj spid="_x0000_s256012" name="公式" r:id="rId4" imgW="2273300" imgH="228600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27"/>
          <p:cNvSpPr txBox="1">
            <a:spLocks noChangeArrowheads="1"/>
          </p:cNvSpPr>
          <p:nvPr/>
        </p:nvSpPr>
        <p:spPr bwMode="auto">
          <a:xfrm>
            <a:off x="527050" y="476250"/>
            <a:ext cx="77724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 "/>
            </a:pPr>
            <a:r>
              <a:rPr lang="zh-CN" altLang="en-US" sz="2800">
                <a:solidFill>
                  <a:srgbClr val="0000CC"/>
                </a:solidFill>
                <a:cs typeface="Times New Roman" pitchFamily="18" charset="0"/>
              </a:rPr>
              <a:t>（</a:t>
            </a:r>
            <a:r>
              <a:rPr lang="en-US" altLang="zh-CN" sz="2800">
                <a:solidFill>
                  <a:srgbClr val="0000CC"/>
                </a:solidFill>
                <a:cs typeface="Times New Roman" pitchFamily="18" charset="0"/>
              </a:rPr>
              <a:t>1</a:t>
            </a:r>
            <a:r>
              <a:rPr lang="zh-CN" altLang="en-US" sz="2800">
                <a:solidFill>
                  <a:srgbClr val="0000CC"/>
                </a:solidFill>
                <a:cs typeface="Times New Roman" pitchFamily="18" charset="0"/>
              </a:rPr>
              <a:t>）偏回归平方和</a:t>
            </a:r>
            <a:endParaRPr lang="zh-CN" altLang="en-US" sz="2800">
              <a:solidFill>
                <a:srgbClr val="0000CC"/>
              </a:solidFill>
              <a:latin typeface="Gill Sans MT"/>
            </a:endParaRPr>
          </a:p>
          <a:p>
            <a:pPr marL="342900" indent="-342900">
              <a:spcBef>
                <a:spcPct val="20000"/>
              </a:spcBef>
              <a:buFontTx/>
              <a:buChar char=" "/>
            </a:pPr>
            <a:endParaRPr lang="en-US" altLang="zh-CN" sz="2800">
              <a:solidFill>
                <a:srgbClr val="0000CC"/>
              </a:solidFill>
              <a:latin typeface="Gill Sans MT"/>
            </a:endParaRPr>
          </a:p>
        </p:txBody>
      </p:sp>
      <p:sp>
        <p:nvSpPr>
          <p:cNvPr id="13" name="Rectangle 1027"/>
          <p:cNvSpPr txBox="1">
            <a:spLocks noChangeArrowheads="1"/>
          </p:cNvSpPr>
          <p:nvPr/>
        </p:nvSpPr>
        <p:spPr bwMode="auto">
          <a:xfrm>
            <a:off x="560388" y="1268413"/>
            <a:ext cx="7772400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 "/>
            </a:pPr>
            <a:r>
              <a:rPr lang="zh-CN" altLang="en-US" sz="2800">
                <a:cs typeface="Times New Roman" pitchFamily="18" charset="0"/>
              </a:rPr>
              <a:t>全模型中，回归平方和</a:t>
            </a:r>
            <a:r>
              <a:rPr lang="en-US" altLang="zh-CN" sz="2800" i="1">
                <a:cs typeface="Times New Roman" pitchFamily="18" charset="0"/>
              </a:rPr>
              <a:t>U</a:t>
            </a:r>
            <a:r>
              <a:rPr lang="zh-CN" altLang="en-US" sz="2800">
                <a:cs typeface="Times New Roman" pitchFamily="18" charset="0"/>
              </a:rPr>
              <a:t>是所有自变量对 </a:t>
            </a:r>
            <a:r>
              <a:rPr lang="en-US" altLang="zh-CN" sz="2800" i="1">
                <a:cs typeface="Times New Roman" pitchFamily="18" charset="0"/>
              </a:rPr>
              <a:t>y</a:t>
            </a:r>
            <a:r>
              <a:rPr lang="zh-CN" altLang="en-US" sz="2800">
                <a:cs typeface="Times New Roman" pitchFamily="18" charset="0"/>
              </a:rPr>
              <a:t>的总变差的贡献。</a:t>
            </a:r>
            <a:endParaRPr lang="en-US" altLang="zh-CN" sz="2800">
              <a:cs typeface="Times New Roman" pitchFamily="18" charset="0"/>
            </a:endParaRPr>
          </a:p>
        </p:txBody>
      </p:sp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1042988" y="5229225"/>
          <a:ext cx="7489825" cy="638175"/>
        </p:xfrm>
        <a:graphic>
          <a:graphicData uri="http://schemas.openxmlformats.org/presentationml/2006/ole">
            <p:oleObj spid="_x0000_s261126" name="公式" r:id="rId3" imgW="3543300" imgH="266700" progId="Equation.3">
              <p:embed/>
            </p:oleObj>
          </a:graphicData>
        </a:graphic>
      </p:graphicFrame>
      <p:sp>
        <p:nvSpPr>
          <p:cNvPr id="8" name="Rectangle 1027"/>
          <p:cNvSpPr txBox="1">
            <a:spLocks noChangeArrowheads="1"/>
          </p:cNvSpPr>
          <p:nvPr/>
        </p:nvSpPr>
        <p:spPr bwMode="auto">
          <a:xfrm>
            <a:off x="563563" y="2349500"/>
            <a:ext cx="77724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 "/>
            </a:pPr>
            <a:r>
              <a:rPr lang="zh-CN" altLang="en-US" sz="2800">
                <a:cs typeface="Times New Roman" pitchFamily="18" charset="0"/>
              </a:rPr>
              <a:t>剔除变量 </a:t>
            </a:r>
            <a:r>
              <a:rPr lang="en-US" altLang="zh-CN" sz="2800" i="1">
                <a:cs typeface="Times New Roman" pitchFamily="18" charset="0"/>
              </a:rPr>
              <a:t>x</a:t>
            </a:r>
            <a:r>
              <a:rPr lang="en-US" altLang="zh-CN" sz="2800" i="1" baseline="-25000">
                <a:cs typeface="Times New Roman" pitchFamily="18" charset="0"/>
              </a:rPr>
              <a:t>i </a:t>
            </a:r>
            <a:r>
              <a:rPr lang="zh-CN" altLang="en-US" sz="2800">
                <a:cs typeface="Times New Roman" pitchFamily="18" charset="0"/>
              </a:rPr>
              <a:t>后，减模型的回归平方和 </a:t>
            </a:r>
            <a:r>
              <a:rPr lang="en-US" altLang="zh-CN" sz="2800" i="1">
                <a:cs typeface="Times New Roman" pitchFamily="18" charset="0"/>
              </a:rPr>
              <a:t>U</a:t>
            </a:r>
            <a:r>
              <a:rPr lang="zh-CN" altLang="en-US" sz="2800">
                <a:cs typeface="Times New Roman" pitchFamily="18" charset="0"/>
              </a:rPr>
              <a:t>会有所减少。减少的越多，说明</a:t>
            </a:r>
            <a:r>
              <a:rPr lang="en-US" altLang="zh-CN" sz="2800" i="1">
                <a:cs typeface="Times New Roman" pitchFamily="18" charset="0"/>
              </a:rPr>
              <a:t> x</a:t>
            </a:r>
            <a:r>
              <a:rPr lang="en-US" altLang="zh-CN" sz="2800" i="1" baseline="-25000">
                <a:cs typeface="Times New Roman" pitchFamily="18" charset="0"/>
              </a:rPr>
              <a:t>i </a:t>
            </a:r>
            <a:r>
              <a:rPr lang="zh-CN" altLang="en-US" sz="2800">
                <a:cs typeface="Times New Roman" pitchFamily="18" charset="0"/>
              </a:rPr>
              <a:t>对 </a:t>
            </a:r>
            <a:r>
              <a:rPr lang="en-US" altLang="zh-CN" sz="2800" i="1">
                <a:cs typeface="Times New Roman" pitchFamily="18" charset="0"/>
              </a:rPr>
              <a:t>y </a:t>
            </a:r>
            <a:r>
              <a:rPr lang="zh-CN" altLang="en-US" sz="2800">
                <a:cs typeface="Times New Roman" pitchFamily="18" charset="0"/>
              </a:rPr>
              <a:t>的贡献越大。</a:t>
            </a:r>
            <a:endParaRPr lang="en-US" altLang="zh-CN" sz="2800"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 "/>
            </a:pPr>
            <a:r>
              <a:rPr lang="zh-CN" altLang="en-US" sz="2800">
                <a:cs typeface="Times New Roman" pitchFamily="18" charset="0"/>
              </a:rPr>
              <a:t>减模型的回归平方和所减少的部分，称为变量 </a:t>
            </a:r>
            <a:r>
              <a:rPr lang="en-US" altLang="zh-CN" sz="2800" i="1">
                <a:cs typeface="Times New Roman" pitchFamily="18" charset="0"/>
              </a:rPr>
              <a:t>x</a:t>
            </a:r>
            <a:r>
              <a:rPr lang="en-US" altLang="zh-CN" sz="2800" i="1" baseline="-25000">
                <a:cs typeface="Times New Roman" pitchFamily="18" charset="0"/>
              </a:rPr>
              <a:t>i</a:t>
            </a:r>
            <a:r>
              <a:rPr lang="zh-CN" altLang="en-US" sz="2800">
                <a:cs typeface="Times New Roman" pitchFamily="18" charset="0"/>
              </a:rPr>
              <a:t> 的</a:t>
            </a:r>
            <a:r>
              <a:rPr lang="zh-CN" altLang="en-US" sz="2800">
                <a:solidFill>
                  <a:srgbClr val="FF0000"/>
                </a:solidFill>
                <a:cs typeface="Times New Roman" pitchFamily="18" charset="0"/>
              </a:rPr>
              <a:t>偏回归平方和</a:t>
            </a:r>
            <a:r>
              <a:rPr lang="zh-CN" altLang="en-US" sz="2800">
                <a:cs typeface="Times New Roman" pitchFamily="18" charset="0"/>
              </a:rPr>
              <a:t>，记为 </a:t>
            </a:r>
            <a:r>
              <a:rPr lang="en-US" altLang="zh-CN" sz="2800" i="1">
                <a:cs typeface="Times New Roman" pitchFamily="18" charset="0"/>
              </a:rPr>
              <a:t>U</a:t>
            </a:r>
            <a:r>
              <a:rPr lang="en-US" altLang="zh-CN" sz="2800" i="1" baseline="-25000">
                <a:cs typeface="Times New Roman" pitchFamily="18" charset="0"/>
              </a:rPr>
              <a:t>i</a:t>
            </a:r>
          </a:p>
        </p:txBody>
      </p:sp>
      <p:sp>
        <p:nvSpPr>
          <p:cNvPr id="10" name="Rectangle 1027"/>
          <p:cNvSpPr txBox="1">
            <a:spLocks noChangeArrowheads="1"/>
          </p:cNvSpPr>
          <p:nvPr/>
        </p:nvSpPr>
        <p:spPr bwMode="auto">
          <a:xfrm>
            <a:off x="546100" y="4508500"/>
            <a:ext cx="777240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 "/>
            </a:pPr>
            <a:r>
              <a:rPr lang="zh-CN" altLang="en-US" sz="2800">
                <a:cs typeface="Times New Roman" pitchFamily="18" charset="0"/>
              </a:rPr>
              <a:t>设全模型和减模型的经验回归方程分别为</a:t>
            </a:r>
            <a:endParaRPr lang="en-US" altLang="zh-CN" sz="2800">
              <a:cs typeface="Times New Roman" pitchFamily="18" charset="0"/>
            </a:endParaRPr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1042988" y="5876925"/>
          <a:ext cx="6602412" cy="638175"/>
        </p:xfrm>
        <a:graphic>
          <a:graphicData uri="http://schemas.openxmlformats.org/presentationml/2006/ole">
            <p:oleObj spid="_x0000_s261127" name="公式" r:id="rId4" imgW="3124200" imgH="266700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27"/>
          <p:cNvSpPr txBox="1">
            <a:spLocks noChangeArrowheads="1"/>
          </p:cNvSpPr>
          <p:nvPr/>
        </p:nvSpPr>
        <p:spPr bwMode="auto">
          <a:xfrm>
            <a:off x="893763" y="2111375"/>
            <a:ext cx="194945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2800">
                <a:cs typeface="Times New Roman" pitchFamily="18" charset="0"/>
              </a:rPr>
              <a:t>可以证明</a:t>
            </a:r>
            <a:endParaRPr lang="en-US" altLang="zh-CN" sz="2800">
              <a:cs typeface="Times New Roman" pitchFamily="18" charset="0"/>
            </a:endParaRPr>
          </a:p>
        </p:txBody>
      </p:sp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827088" y="549275"/>
          <a:ext cx="7273925" cy="1216025"/>
        </p:xfrm>
        <a:graphic>
          <a:graphicData uri="http://schemas.openxmlformats.org/presentationml/2006/ole">
            <p:oleObj spid="_x0000_s258057" name="公式" r:id="rId3" imgW="2908300" imgH="508000" progId="Equation.3">
              <p:embed/>
            </p:oleObj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3052763" y="1820863"/>
          <a:ext cx="1492250" cy="1123950"/>
        </p:xfrm>
        <a:graphic>
          <a:graphicData uri="http://schemas.openxmlformats.org/presentationml/2006/ole">
            <p:oleObj spid="_x0000_s258058" name="公式" r:id="rId4" imgW="596880" imgH="469800" progId="Equation.3">
              <p:embed/>
            </p:oleObj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700088" y="3213100"/>
          <a:ext cx="7958137" cy="576263"/>
        </p:xfrm>
        <a:graphic>
          <a:graphicData uri="http://schemas.openxmlformats.org/presentationml/2006/ole">
            <p:oleObj spid="_x0000_s258059" name="公式" r:id="rId5" imgW="3225800" imgH="241300" progId="Equation.3">
              <p:embed/>
            </p:oleObj>
          </a:graphicData>
        </a:graphic>
      </p:graphicFrame>
      <p:sp>
        <p:nvSpPr>
          <p:cNvPr id="16" name="Rectangle 1027"/>
          <p:cNvSpPr txBox="1">
            <a:spLocks noChangeArrowheads="1"/>
          </p:cNvSpPr>
          <p:nvPr/>
        </p:nvSpPr>
        <p:spPr bwMode="auto">
          <a:xfrm>
            <a:off x="684213" y="4292600"/>
            <a:ext cx="7991475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2800">
                <a:cs typeface="Times New Roman" pitchFamily="18" charset="0"/>
              </a:rPr>
              <a:t>这样就可以直接计算每个自变量的偏回归平方和，</a:t>
            </a:r>
            <a:endParaRPr lang="en-US" altLang="zh-CN" sz="2800"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zh-CN" altLang="en-US" sz="2800">
                <a:cs typeface="Times New Roman" pitchFamily="18" charset="0"/>
              </a:rPr>
              <a:t>进而评估它们对 整个回归效果的贡献大小，以便于剔除贡献过小的变量。</a:t>
            </a:r>
            <a:endParaRPr lang="en-US" altLang="zh-CN" sz="2800"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7"/>
          <p:cNvGraphicFramePr>
            <a:graphicFrameLocks noChangeAspect="1"/>
          </p:cNvGraphicFramePr>
          <p:nvPr/>
        </p:nvGraphicFramePr>
        <p:xfrm>
          <a:off x="527050" y="1062038"/>
          <a:ext cx="7847013" cy="577850"/>
        </p:xfrm>
        <a:graphic>
          <a:graphicData uri="http://schemas.openxmlformats.org/presentationml/2006/ole">
            <p:oleObj spid="_x0000_s259089" name="公式" r:id="rId3" imgW="3136900" imgH="241300" progId="Equation.3">
              <p:embed/>
            </p:oleObj>
          </a:graphicData>
        </a:graphic>
      </p:graphicFrame>
      <p:graphicFrame>
        <p:nvGraphicFramePr>
          <p:cNvPr id="2" name="Object 18"/>
          <p:cNvGraphicFramePr>
            <a:graphicFrameLocks noChangeAspect="1"/>
          </p:cNvGraphicFramePr>
          <p:nvPr/>
        </p:nvGraphicFramePr>
        <p:xfrm>
          <a:off x="971550" y="4797425"/>
          <a:ext cx="7218363" cy="1122363"/>
        </p:xfrm>
        <a:graphic>
          <a:graphicData uri="http://schemas.openxmlformats.org/presentationml/2006/ole">
            <p:oleObj spid="_x0000_s259090" name="公式" r:id="rId4" imgW="3111500" imgH="469900" progId="Equation.3">
              <p:embed/>
            </p:oleObj>
          </a:graphicData>
        </a:graphic>
      </p:graphicFrame>
      <p:graphicFrame>
        <p:nvGraphicFramePr>
          <p:cNvPr id="7" name="Object 19"/>
          <p:cNvGraphicFramePr>
            <a:graphicFrameLocks noChangeAspect="1"/>
          </p:cNvGraphicFramePr>
          <p:nvPr/>
        </p:nvGraphicFramePr>
        <p:xfrm>
          <a:off x="3059113" y="1709738"/>
          <a:ext cx="2382837" cy="608012"/>
        </p:xfrm>
        <a:graphic>
          <a:graphicData uri="http://schemas.openxmlformats.org/presentationml/2006/ole">
            <p:oleObj spid="_x0000_s259091" name="公式" r:id="rId5" imgW="952087" imgH="253890" progId="Equation.3">
              <p:embed/>
            </p:oleObj>
          </a:graphicData>
        </a:graphic>
      </p:graphicFrame>
      <p:graphicFrame>
        <p:nvGraphicFramePr>
          <p:cNvPr id="8" name="Object 20"/>
          <p:cNvGraphicFramePr>
            <a:graphicFrameLocks noChangeAspect="1"/>
          </p:cNvGraphicFramePr>
          <p:nvPr/>
        </p:nvGraphicFramePr>
        <p:xfrm>
          <a:off x="527050" y="2276475"/>
          <a:ext cx="7559675" cy="577850"/>
        </p:xfrm>
        <a:graphic>
          <a:graphicData uri="http://schemas.openxmlformats.org/presentationml/2006/ole">
            <p:oleObj spid="_x0000_s259092" name="公式" r:id="rId6" imgW="3022600" imgH="241300" progId="Equation.3">
              <p:embed/>
            </p:oleObj>
          </a:graphicData>
        </a:graphic>
      </p:graphicFrame>
      <p:graphicFrame>
        <p:nvGraphicFramePr>
          <p:cNvPr id="11" name="Object 21"/>
          <p:cNvGraphicFramePr>
            <a:graphicFrameLocks noChangeAspect="1"/>
          </p:cNvGraphicFramePr>
          <p:nvPr/>
        </p:nvGraphicFramePr>
        <p:xfrm>
          <a:off x="527050" y="2852738"/>
          <a:ext cx="7781925" cy="1095375"/>
        </p:xfrm>
        <a:graphic>
          <a:graphicData uri="http://schemas.openxmlformats.org/presentationml/2006/ole">
            <p:oleObj spid="_x0000_s259093" name="公式" r:id="rId7" imgW="3111500" imgH="457200" progId="Equation.3">
              <p:embed/>
            </p:oleObj>
          </a:graphicData>
        </a:graphic>
      </p:graphicFrame>
      <p:graphicFrame>
        <p:nvGraphicFramePr>
          <p:cNvPr id="13" name="Object 22"/>
          <p:cNvGraphicFramePr>
            <a:graphicFrameLocks noChangeAspect="1"/>
          </p:cNvGraphicFramePr>
          <p:nvPr/>
        </p:nvGraphicFramePr>
        <p:xfrm>
          <a:off x="527050" y="4221163"/>
          <a:ext cx="6226175" cy="577850"/>
        </p:xfrm>
        <a:graphic>
          <a:graphicData uri="http://schemas.openxmlformats.org/presentationml/2006/ole">
            <p:oleObj spid="_x0000_s259094" name="公式" r:id="rId8" imgW="2489200" imgH="241300" progId="Equation.3">
              <p:embed/>
            </p:oleObj>
          </a:graphicData>
        </a:graphic>
      </p:graphicFrame>
      <p:sp>
        <p:nvSpPr>
          <p:cNvPr id="14" name="Rectangle 1027"/>
          <p:cNvSpPr txBox="1">
            <a:spLocks noChangeArrowheads="1"/>
          </p:cNvSpPr>
          <p:nvPr/>
        </p:nvSpPr>
        <p:spPr bwMode="auto">
          <a:xfrm>
            <a:off x="527050" y="404813"/>
            <a:ext cx="77724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 "/>
            </a:pPr>
            <a:r>
              <a:rPr lang="zh-CN" altLang="en-US" sz="2800">
                <a:solidFill>
                  <a:srgbClr val="0000CC"/>
                </a:solidFill>
                <a:cs typeface="Times New Roman" pitchFamily="18" charset="0"/>
              </a:rPr>
              <a:t>（</a:t>
            </a:r>
            <a:r>
              <a:rPr lang="en-US" altLang="zh-CN" sz="2800">
                <a:solidFill>
                  <a:srgbClr val="0000CC"/>
                </a:solidFill>
                <a:cs typeface="Times New Roman" pitchFamily="18" charset="0"/>
              </a:rPr>
              <a:t>2</a:t>
            </a:r>
            <a:r>
              <a:rPr lang="zh-CN" altLang="en-US" sz="2800">
                <a:solidFill>
                  <a:srgbClr val="0000CC"/>
                </a:solidFill>
                <a:cs typeface="Times New Roman" pitchFamily="18" charset="0"/>
              </a:rPr>
              <a:t>）偏 </a:t>
            </a:r>
            <a:r>
              <a:rPr lang="en-US" altLang="zh-CN" sz="2800">
                <a:solidFill>
                  <a:srgbClr val="0000CC"/>
                </a:solidFill>
                <a:cs typeface="Times New Roman" pitchFamily="18" charset="0"/>
              </a:rPr>
              <a:t>F </a:t>
            </a:r>
            <a:r>
              <a:rPr lang="zh-CN" altLang="en-US" sz="2800">
                <a:solidFill>
                  <a:srgbClr val="0000CC"/>
                </a:solidFill>
                <a:cs typeface="Times New Roman" pitchFamily="18" charset="0"/>
              </a:rPr>
              <a:t>检验</a:t>
            </a:r>
            <a:endParaRPr lang="zh-CN" altLang="en-US" sz="2800">
              <a:solidFill>
                <a:srgbClr val="0000CC"/>
              </a:solidFill>
              <a:latin typeface="Gill Sans MT"/>
            </a:endParaRPr>
          </a:p>
          <a:p>
            <a:pPr marL="342900" indent="-342900">
              <a:spcBef>
                <a:spcPct val="20000"/>
              </a:spcBef>
              <a:buFontTx/>
              <a:buChar char=" "/>
            </a:pPr>
            <a:endParaRPr lang="en-US" altLang="zh-CN" sz="2800">
              <a:solidFill>
                <a:srgbClr val="0000CC"/>
              </a:solidFill>
              <a:latin typeface="Gill Sans MT"/>
            </a:endParaRPr>
          </a:p>
        </p:txBody>
      </p:sp>
      <p:graphicFrame>
        <p:nvGraphicFramePr>
          <p:cNvPr id="15" name="Object 23"/>
          <p:cNvGraphicFramePr>
            <a:graphicFrameLocks noChangeAspect="1"/>
          </p:cNvGraphicFramePr>
          <p:nvPr/>
        </p:nvGraphicFramePr>
        <p:xfrm>
          <a:off x="684213" y="6021388"/>
          <a:ext cx="4032250" cy="577850"/>
        </p:xfrm>
        <a:graphic>
          <a:graphicData uri="http://schemas.openxmlformats.org/presentationml/2006/ole">
            <p:oleObj spid="_x0000_s259095" name="公式" r:id="rId9" imgW="1727200" imgH="241300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900113" y="836613"/>
          <a:ext cx="7339012" cy="547687"/>
        </p:xfrm>
        <a:graphic>
          <a:graphicData uri="http://schemas.openxmlformats.org/presentationml/2006/ole">
            <p:oleObj spid="_x0000_s260104" name="公式" r:id="rId3" imgW="2933700" imgH="228600" progId="Equation.3">
              <p:embed/>
            </p:oleObj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900113" y="1412875"/>
          <a:ext cx="6989762" cy="547688"/>
        </p:xfrm>
        <a:graphic>
          <a:graphicData uri="http://schemas.openxmlformats.org/presentationml/2006/ole">
            <p:oleObj spid="_x0000_s260105" name="公式" r:id="rId4" imgW="2794000" imgH="228600" progId="Equation.3">
              <p:embed/>
            </p:oleObj>
          </a:graphicData>
        </a:graphic>
      </p:graphicFrame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755650" y="2060575"/>
            <a:ext cx="7421563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>
                <a:cs typeface="Times New Roman" pitchFamily="18" charset="0"/>
              </a:rPr>
              <a:t>上述检验称为“</a:t>
            </a:r>
            <a:r>
              <a:rPr lang="zh-CN" altLang="en-US" sz="2800">
                <a:solidFill>
                  <a:srgbClr val="0000CC"/>
                </a:solidFill>
                <a:cs typeface="Times New Roman" pitchFamily="18" charset="0"/>
              </a:rPr>
              <a:t>偏 </a:t>
            </a:r>
            <a:r>
              <a:rPr lang="en-US" altLang="zh-CN" sz="2800" i="1">
                <a:solidFill>
                  <a:srgbClr val="0000CC"/>
                </a:solidFill>
                <a:cs typeface="Times New Roman" pitchFamily="18" charset="0"/>
              </a:rPr>
              <a:t>F</a:t>
            </a:r>
            <a:r>
              <a:rPr lang="en-US" altLang="zh-CN" sz="280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zh-CN" altLang="en-US" sz="2800">
                <a:solidFill>
                  <a:srgbClr val="0000CC"/>
                </a:solidFill>
                <a:cs typeface="Times New Roman" pitchFamily="18" charset="0"/>
              </a:rPr>
              <a:t>检验</a:t>
            </a:r>
            <a:r>
              <a:rPr lang="zh-CN" altLang="en-US" sz="2800">
                <a:cs typeface="Times New Roman" pitchFamily="18" charset="0"/>
              </a:rPr>
              <a:t>”，实际上也是对回归系数的 </a:t>
            </a:r>
            <a:r>
              <a:rPr lang="en-US" altLang="zh-CN" sz="2800">
                <a:cs typeface="Times New Roman" pitchFamily="18" charset="0"/>
              </a:rPr>
              <a:t>t </a:t>
            </a:r>
            <a:r>
              <a:rPr lang="zh-CN" altLang="en-US" sz="2800">
                <a:cs typeface="Times New Roman" pitchFamily="18" charset="0"/>
              </a:rPr>
              <a:t>检验。</a:t>
            </a:r>
            <a:endParaRPr lang="en-US" altLang="zh-CN" sz="2800">
              <a:cs typeface="Times New Roman" pitchFamily="18" charset="0"/>
            </a:endParaRPr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 bwMode="auto">
          <a:xfrm>
            <a:off x="900113" y="5013325"/>
            <a:ext cx="6192837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>
                <a:solidFill>
                  <a:srgbClr val="FF0000"/>
                </a:solidFill>
                <a:cs typeface="Times New Roman" pitchFamily="18" charset="0"/>
              </a:rPr>
              <a:t>“偏 </a:t>
            </a:r>
            <a:r>
              <a:rPr lang="en-US" altLang="zh-CN" sz="2800" i="1">
                <a:solidFill>
                  <a:srgbClr val="FF0000"/>
                </a:solidFill>
                <a:cs typeface="Times New Roman" pitchFamily="18" charset="0"/>
              </a:rPr>
              <a:t>F</a:t>
            </a:r>
            <a:r>
              <a:rPr lang="en-US" altLang="zh-CN" sz="280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zh-CN" altLang="en-US" sz="2800">
                <a:solidFill>
                  <a:srgbClr val="FF0000"/>
                </a:solidFill>
                <a:cs typeface="Times New Roman" pitchFamily="18" charset="0"/>
              </a:rPr>
              <a:t>检验”是变量筛选的依据。</a:t>
            </a:r>
            <a:endParaRPr lang="en-US" altLang="zh-CN" sz="2800">
              <a:solidFill>
                <a:srgbClr val="FF0000"/>
              </a:solidFill>
              <a:cs typeface="Times New Roman" pitchFamily="18" charset="0"/>
            </a:endParaRPr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1674813" y="3573463"/>
          <a:ext cx="5583237" cy="1150937"/>
        </p:xfrm>
        <a:graphic>
          <a:graphicData uri="http://schemas.openxmlformats.org/presentationml/2006/ole">
            <p:oleObj spid="_x0000_s260106" name="公式" r:id="rId5" imgW="2286000" imgH="495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7"/>
          <p:cNvSpPr txBox="1">
            <a:spLocks noChangeArrowheads="1"/>
          </p:cNvSpPr>
          <p:nvPr/>
        </p:nvSpPr>
        <p:spPr bwMode="auto">
          <a:xfrm>
            <a:off x="684213" y="620713"/>
            <a:ext cx="77724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 "/>
            </a:pPr>
            <a:r>
              <a:rPr lang="en-US" altLang="zh-CN" sz="2800">
                <a:solidFill>
                  <a:srgbClr val="0000CC"/>
                </a:solidFill>
                <a:cs typeface="Times New Roman" pitchFamily="18" charset="0"/>
              </a:rPr>
              <a:t>2.  </a:t>
            </a:r>
            <a:r>
              <a:rPr lang="zh-CN" altLang="en-US" sz="2800">
                <a:solidFill>
                  <a:srgbClr val="0000CC"/>
                </a:solidFill>
                <a:cs typeface="Times New Roman" pitchFamily="18" charset="0"/>
              </a:rPr>
              <a:t>最优回归方程的选择</a:t>
            </a:r>
            <a:endParaRPr lang="zh-CN" altLang="en-US" sz="2800">
              <a:solidFill>
                <a:srgbClr val="0000CC"/>
              </a:solidFill>
              <a:latin typeface="Gill Sans MT"/>
            </a:endParaRPr>
          </a:p>
          <a:p>
            <a:pPr marL="342900" indent="-342900">
              <a:spcBef>
                <a:spcPct val="20000"/>
              </a:spcBef>
              <a:buFontTx/>
              <a:buChar char=" "/>
            </a:pPr>
            <a:endParaRPr lang="en-US" altLang="zh-CN" sz="2800">
              <a:solidFill>
                <a:srgbClr val="0000CC"/>
              </a:solidFill>
              <a:latin typeface="Gill Sans MT"/>
            </a:endParaRPr>
          </a:p>
        </p:txBody>
      </p:sp>
      <p:sp>
        <p:nvSpPr>
          <p:cNvPr id="3" name="Rectangle 1027"/>
          <p:cNvSpPr txBox="1">
            <a:spLocks noChangeArrowheads="1"/>
          </p:cNvSpPr>
          <p:nvPr/>
        </p:nvSpPr>
        <p:spPr bwMode="auto">
          <a:xfrm>
            <a:off x="684213" y="1089025"/>
            <a:ext cx="7421562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>
                <a:solidFill>
                  <a:srgbClr val="0000CC"/>
                </a:solidFill>
                <a:cs typeface="Times New Roman" pitchFamily="18" charset="0"/>
              </a:rPr>
              <a:t>（</a:t>
            </a:r>
            <a:r>
              <a:rPr lang="en-US" altLang="zh-CN" sz="2800">
                <a:solidFill>
                  <a:srgbClr val="0000CC"/>
                </a:solidFill>
                <a:cs typeface="Times New Roman" pitchFamily="18" charset="0"/>
              </a:rPr>
              <a:t>1</a:t>
            </a:r>
            <a:r>
              <a:rPr lang="zh-CN" altLang="en-US" sz="2800">
                <a:solidFill>
                  <a:srgbClr val="0000CC"/>
                </a:solidFill>
                <a:cs typeface="Times New Roman" pitchFamily="18" charset="0"/>
              </a:rPr>
              <a:t>）全部比较法</a:t>
            </a:r>
            <a:endParaRPr lang="en-US" altLang="zh-CN" sz="2800">
              <a:solidFill>
                <a:srgbClr val="0000CC"/>
              </a:solidFill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>
                <a:cs typeface="Times New Roman" pitchFamily="18" charset="0"/>
              </a:rPr>
              <a:t>    比较全部所有变量选择方案，找到最优模型。缺点是工作量大。</a:t>
            </a:r>
            <a:endParaRPr lang="en-US" altLang="zh-CN" sz="2800">
              <a:cs typeface="Times New Roman" pitchFamily="18" charset="0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684213" y="3213100"/>
            <a:ext cx="7421562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>
                <a:solidFill>
                  <a:srgbClr val="0000CC"/>
                </a:solidFill>
                <a:cs typeface="Times New Roman" pitchFamily="18" charset="0"/>
              </a:rPr>
              <a:t>（</a:t>
            </a:r>
            <a:r>
              <a:rPr lang="en-US" altLang="zh-CN" sz="2800">
                <a:solidFill>
                  <a:srgbClr val="0000CC"/>
                </a:solidFill>
                <a:cs typeface="Times New Roman" pitchFamily="18" charset="0"/>
              </a:rPr>
              <a:t>2</a:t>
            </a:r>
            <a:r>
              <a:rPr lang="zh-CN" altLang="en-US" sz="2800">
                <a:solidFill>
                  <a:srgbClr val="0000CC"/>
                </a:solidFill>
                <a:cs typeface="Times New Roman" pitchFamily="18" charset="0"/>
              </a:rPr>
              <a:t>）向后筛选法（只出不进）</a:t>
            </a:r>
            <a:endParaRPr lang="en-US" altLang="zh-CN" sz="2800">
              <a:solidFill>
                <a:srgbClr val="0000CC"/>
              </a:solidFill>
              <a:cs typeface="Times New Roman" pitchFamily="18" charset="0"/>
            </a:endParaRPr>
          </a:p>
        </p:txBody>
      </p:sp>
      <p:sp>
        <p:nvSpPr>
          <p:cNvPr id="279556" name="矩形 4"/>
          <p:cNvSpPr>
            <a:spLocks noChangeArrowheads="1"/>
          </p:cNvSpPr>
          <p:nvPr/>
        </p:nvSpPr>
        <p:spPr bwMode="auto">
          <a:xfrm>
            <a:off x="1692275" y="4064000"/>
            <a:ext cx="47307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Char char=" "/>
            </a:pPr>
            <a:r>
              <a:rPr lang="zh-CN" altLang="en-US" sz="2800"/>
              <a:t>（</a:t>
            </a:r>
            <a:r>
              <a:rPr lang="en-US" altLang="zh-CN" sz="2800"/>
              <a:t>Backward Elimination</a:t>
            </a:r>
            <a:r>
              <a:rPr lang="zh-CN" altLang="en-US" sz="2800"/>
              <a:t>）</a:t>
            </a: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798513" y="4557713"/>
            <a:ext cx="7543800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/>
              <a:t>   从包含全部变量的全模型开始，每次通过偏 </a:t>
            </a:r>
            <a:r>
              <a:rPr lang="en-US" altLang="zh-CN" sz="2800" i="1"/>
              <a:t>F</a:t>
            </a:r>
            <a:r>
              <a:rPr lang="zh-CN" altLang="en-US" sz="2800"/>
              <a:t>检验剔除一个不显著的变量，直到所剩变量全部都显著为止。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708400" y="5949950"/>
          <a:ext cx="4103688" cy="477838"/>
        </p:xfrm>
        <a:graphic>
          <a:graphicData uri="http://schemas.openxmlformats.org/presentationml/2006/ole">
            <p:oleObj spid="_x0000_s267268" name="公式" r:id="rId3" imgW="18540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9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476250"/>
            <a:ext cx="8915400" cy="54006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Char char=" "/>
              <a:defRPr/>
            </a:pP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）起始：所有自变量</a:t>
            </a:r>
            <a:r>
              <a:rPr lang="en-US" altLang="zh-CN" sz="2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~ </a:t>
            </a:r>
            <a:r>
              <a:rPr lang="en-US" altLang="zh-CN" sz="28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i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i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均包含 在全模型中</a:t>
            </a:r>
          </a:p>
          <a:p>
            <a:pPr eaLnBrk="1" hangingPunct="1">
              <a:lnSpc>
                <a:spcPct val="120000"/>
              </a:lnSpc>
              <a:buFontTx/>
              <a:buChar char=" "/>
              <a:defRPr/>
            </a:pPr>
            <a:endParaRPr lang="zh-CN" alt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Char char=" "/>
              <a:defRPr/>
            </a:pPr>
            <a:endParaRPr lang="zh-CN" alt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Char char=" "/>
              <a:defRPr/>
            </a:pP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如果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F-test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都显著，则  </a:t>
            </a:r>
            <a:r>
              <a:rPr lang="en-US" altLang="zh-CN" sz="2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~ </a:t>
            </a:r>
            <a:r>
              <a:rPr lang="en-US" altLang="zh-CN" sz="28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i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i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均包含在模型中；</a:t>
            </a:r>
          </a:p>
          <a:p>
            <a:pPr eaLnBrk="1" hangingPunct="1">
              <a:lnSpc>
                <a:spcPct val="90000"/>
              </a:lnSpc>
              <a:buFontTx/>
              <a:buChar char=" "/>
              <a:defRPr/>
            </a:pP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如果存在若干 </a:t>
            </a:r>
            <a:r>
              <a:rPr lang="en-US" altLang="zh-CN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-test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不显著，则把 </a:t>
            </a:r>
            <a:r>
              <a:rPr lang="en-US" altLang="zh-CN" sz="28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i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800" i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值最小的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Char char=" "/>
              <a:defRPr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变量删除。</a:t>
            </a:r>
          </a:p>
          <a:p>
            <a:pPr eaLnBrk="1" hangingPunct="1">
              <a:lnSpc>
                <a:spcPct val="90000"/>
              </a:lnSpc>
              <a:buFontTx/>
              <a:buChar char=" "/>
              <a:defRPr/>
            </a:pP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）视剩余（</a:t>
            </a:r>
            <a:r>
              <a:rPr lang="en-US" altLang="zh-CN" sz="2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-1) 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个变量的回归方程为全模型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eaLnBrk="1" hangingPunct="1">
              <a:lnSpc>
                <a:spcPct val="90000"/>
              </a:lnSpc>
              <a:buFontTx/>
              <a:buChar char=" "/>
              <a:defRPr/>
            </a:pP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重复计算 回归方程。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Char char=" "/>
              <a:defRPr/>
            </a:pP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Char char=" "/>
              <a:defRPr/>
            </a:pP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）重复以上步骤。直到所有变量均通过偏</a:t>
            </a:r>
            <a:r>
              <a:rPr lang="en-US" altLang="zh-CN" sz="2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检验。</a:t>
            </a:r>
          </a:p>
          <a:p>
            <a:pPr eaLnBrk="1" hangingPunct="1">
              <a:lnSpc>
                <a:spcPct val="90000"/>
              </a:lnSpc>
              <a:buFontTx/>
              <a:buChar char=" "/>
              <a:defRPr/>
            </a:pPr>
            <a:endParaRPr lang="en-US" altLang="zh-CN" sz="3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65218" name="Object 4"/>
          <p:cNvGraphicFramePr>
            <a:graphicFrameLocks noChangeAspect="1"/>
          </p:cNvGraphicFramePr>
          <p:nvPr/>
        </p:nvGraphicFramePr>
        <p:xfrm>
          <a:off x="2268538" y="1196975"/>
          <a:ext cx="4032250" cy="1008063"/>
        </p:xfrm>
        <a:graphic>
          <a:graphicData uri="http://schemas.openxmlformats.org/presentationml/2006/ole">
            <p:oleObj spid="_x0000_s265220" name="公式" r:id="rId3" imgW="2057400" imgH="482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0" name="Object 27"/>
          <p:cNvGraphicFramePr>
            <a:graphicFrameLocks noChangeAspect="1"/>
          </p:cNvGraphicFramePr>
          <p:nvPr/>
        </p:nvGraphicFramePr>
        <p:xfrm>
          <a:off x="3563938" y="836613"/>
          <a:ext cx="3744912" cy="1152525"/>
        </p:xfrm>
        <a:graphic>
          <a:graphicData uri="http://schemas.openxmlformats.org/presentationml/2006/ole">
            <p:oleObj spid="_x0000_s194587" name="公式" r:id="rId3" imgW="1638300" imgH="469900" progId="Equation.3">
              <p:embed/>
            </p:oleObj>
          </a:graphicData>
        </a:graphic>
      </p:graphicFrame>
      <p:sp>
        <p:nvSpPr>
          <p:cNvPr id="194581" name="Rectangle 21"/>
          <p:cNvSpPr>
            <a:spLocks noChangeArrowheads="1"/>
          </p:cNvSpPr>
          <p:nvPr/>
        </p:nvSpPr>
        <p:spPr bwMode="auto">
          <a:xfrm>
            <a:off x="1403350" y="2420938"/>
            <a:ext cx="1866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2800"/>
              <a:t>GM</a:t>
            </a:r>
            <a:r>
              <a:rPr kumimoji="0" lang="zh-CN" altLang="en-US" sz="2800"/>
              <a:t>模型：</a:t>
            </a:r>
            <a:endParaRPr lang="zh-CN" altLang="en-US" sz="2800"/>
          </a:p>
        </p:txBody>
      </p:sp>
      <p:graphicFrame>
        <p:nvGraphicFramePr>
          <p:cNvPr id="194582" name="Object 28"/>
          <p:cNvGraphicFramePr>
            <a:graphicFrameLocks noChangeAspect="1"/>
          </p:cNvGraphicFramePr>
          <p:nvPr/>
        </p:nvGraphicFramePr>
        <p:xfrm>
          <a:off x="3635375" y="2493963"/>
          <a:ext cx="3522663" cy="1182687"/>
        </p:xfrm>
        <a:graphic>
          <a:graphicData uri="http://schemas.openxmlformats.org/presentationml/2006/ole">
            <p:oleObj spid="_x0000_s194588" name="公式" r:id="rId4" imgW="1256755" imgH="482391" progId="Equation.3">
              <p:embed/>
            </p:oleObj>
          </a:graphicData>
        </a:graphic>
      </p:graphicFrame>
      <p:sp>
        <p:nvSpPr>
          <p:cNvPr id="194583" name="Rectangle 23"/>
          <p:cNvSpPr>
            <a:spLocks noChangeArrowheads="1"/>
          </p:cNvSpPr>
          <p:nvPr/>
        </p:nvSpPr>
        <p:spPr bwMode="auto">
          <a:xfrm>
            <a:off x="1331913" y="836613"/>
            <a:ext cx="16129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线性模型</a:t>
            </a:r>
          </a:p>
          <a:p>
            <a:r>
              <a:rPr lang="zh-CN" altLang="en-US" sz="2800"/>
              <a:t>矩阵形式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1" grpId="0"/>
      <p:bldP spid="19458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7"/>
          <p:cNvSpPr txBox="1">
            <a:spLocks noChangeArrowheads="1"/>
          </p:cNvSpPr>
          <p:nvPr/>
        </p:nvSpPr>
        <p:spPr bwMode="auto">
          <a:xfrm>
            <a:off x="684213" y="404813"/>
            <a:ext cx="7421562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>
                <a:solidFill>
                  <a:srgbClr val="0000CC"/>
                </a:solidFill>
                <a:cs typeface="Times New Roman" pitchFamily="18" charset="0"/>
              </a:rPr>
              <a:t>（</a:t>
            </a:r>
            <a:r>
              <a:rPr lang="en-US" altLang="zh-CN" sz="2800">
                <a:solidFill>
                  <a:srgbClr val="0000CC"/>
                </a:solidFill>
                <a:cs typeface="Times New Roman" pitchFamily="18" charset="0"/>
              </a:rPr>
              <a:t>3</a:t>
            </a:r>
            <a:r>
              <a:rPr lang="zh-CN" altLang="en-US" sz="2800">
                <a:solidFill>
                  <a:srgbClr val="0000CC"/>
                </a:solidFill>
                <a:cs typeface="Times New Roman" pitchFamily="18" charset="0"/>
              </a:rPr>
              <a:t>）向前筛选法（只进不出）</a:t>
            </a:r>
            <a:endParaRPr lang="en-US" altLang="zh-CN" sz="2800">
              <a:solidFill>
                <a:srgbClr val="0000CC"/>
              </a:solidFill>
              <a:cs typeface="Times New Roman" pitchFamily="18" charset="0"/>
            </a:endParaRPr>
          </a:p>
        </p:txBody>
      </p:sp>
      <p:sp>
        <p:nvSpPr>
          <p:cNvPr id="264197" name="矩形 2"/>
          <p:cNvSpPr>
            <a:spLocks noChangeArrowheads="1"/>
          </p:cNvSpPr>
          <p:nvPr/>
        </p:nvSpPr>
        <p:spPr bwMode="auto">
          <a:xfrm>
            <a:off x="1790700" y="990600"/>
            <a:ext cx="590391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Char char=" "/>
            </a:pPr>
            <a:r>
              <a:rPr lang="zh-CN" altLang="en-US" sz="2800"/>
              <a:t>（</a:t>
            </a:r>
            <a:r>
              <a:rPr lang="en-US" altLang="zh-CN" sz="2800"/>
              <a:t>Foreword Selection</a:t>
            </a:r>
            <a:r>
              <a:rPr lang="zh-CN" altLang="en-US" sz="2800"/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493713" y="3065463"/>
            <a:ext cx="8255000" cy="29146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defRPr/>
            </a:pPr>
            <a:r>
              <a:rPr lang="en-US" altLang="zh-CN" sz="2800" dirty="0"/>
              <a:t>   1</a:t>
            </a:r>
            <a:r>
              <a:rPr lang="zh-CN" altLang="en-US" sz="2800" dirty="0"/>
              <a:t>）起始：模型中没有任何变量。</a:t>
            </a:r>
            <a:endParaRPr lang="en-US" altLang="zh-CN" sz="2800" dirty="0"/>
          </a:p>
          <a:p>
            <a:pPr>
              <a:lnSpc>
                <a:spcPct val="115000"/>
              </a:lnSpc>
              <a:spcBef>
                <a:spcPct val="20000"/>
              </a:spcBef>
              <a:defRPr/>
            </a:pPr>
            <a:r>
              <a:rPr lang="en-US" altLang="zh-CN" sz="2800" dirty="0"/>
              <a:t>         </a:t>
            </a:r>
            <a:r>
              <a:rPr lang="zh-CN" altLang="en-US" sz="2800" dirty="0"/>
              <a:t>分别计算</a:t>
            </a:r>
            <a:r>
              <a:rPr lang="en-US" altLang="zh-CN" sz="2800" i="1" dirty="0"/>
              <a:t>Y</a:t>
            </a:r>
            <a:r>
              <a:rPr lang="zh-CN" altLang="en-US" sz="2800" dirty="0"/>
              <a:t>与每个 </a:t>
            </a:r>
            <a:r>
              <a:rPr lang="en-US" altLang="zh-CN" sz="2800" i="1" dirty="0" err="1"/>
              <a:t>X</a:t>
            </a:r>
            <a:r>
              <a:rPr lang="en-US" altLang="zh-CN" sz="2800" i="1" baseline="-25000" dirty="0" err="1"/>
              <a:t>j</a:t>
            </a:r>
            <a:r>
              <a:rPr lang="en-US" altLang="zh-CN" sz="2800" i="1" baseline="-25000" dirty="0"/>
              <a:t> </a:t>
            </a:r>
            <a:r>
              <a:rPr lang="zh-CN" altLang="en-US" sz="2800" dirty="0"/>
              <a:t>的一元线性回归模型。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FontTx/>
              <a:buChar char=" "/>
              <a:defRPr/>
            </a:pPr>
            <a:endParaRPr lang="en-US" altLang="zh-CN" sz="2800" dirty="0"/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FontTx/>
              <a:buChar char=" "/>
              <a:defRPr/>
            </a:pPr>
            <a:endParaRPr lang="en-US" altLang="zh-CN" sz="2800" dirty="0"/>
          </a:p>
          <a:p>
            <a:pPr>
              <a:lnSpc>
                <a:spcPct val="115000"/>
              </a:lnSpc>
              <a:spcBef>
                <a:spcPct val="20000"/>
              </a:spcBef>
              <a:defRPr/>
            </a:pPr>
            <a:r>
              <a:rPr lang="zh-CN" altLang="en-US" sz="2800" dirty="0"/>
              <a:t> </a:t>
            </a:r>
            <a:r>
              <a:rPr lang="zh-CN" altLang="en-US" sz="2800" dirty="0"/>
              <a:t>   选择</a:t>
            </a:r>
            <a:r>
              <a:rPr lang="en-US" altLang="zh-CN" sz="2800" i="1" dirty="0"/>
              <a:t>F</a:t>
            </a:r>
            <a:r>
              <a:rPr lang="en-US" altLang="zh-CN" sz="2800" dirty="0"/>
              <a:t>-test</a:t>
            </a:r>
            <a:r>
              <a:rPr lang="zh-CN" altLang="en-US" sz="2800" dirty="0"/>
              <a:t>值最大</a:t>
            </a:r>
            <a:r>
              <a:rPr lang="zh-CN" altLang="en-US" sz="2800" dirty="0"/>
              <a:t>的显著变量进入模型 </a:t>
            </a:r>
            <a:r>
              <a:rPr lang="en-US" altLang="zh-CN" sz="2800" dirty="0"/>
              <a:t>(</a:t>
            </a:r>
            <a:r>
              <a:rPr lang="zh-CN" altLang="en-US" sz="2800" dirty="0"/>
              <a:t>比如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)</a:t>
            </a:r>
            <a:endParaRPr lang="en-US" altLang="zh-CN" sz="2800" dirty="0"/>
          </a:p>
        </p:txBody>
      </p:sp>
      <p:graphicFrame>
        <p:nvGraphicFramePr>
          <p:cNvPr id="264195" name="Object 5"/>
          <p:cNvGraphicFramePr>
            <a:graphicFrameLocks noChangeAspect="1"/>
          </p:cNvGraphicFramePr>
          <p:nvPr/>
        </p:nvGraphicFramePr>
        <p:xfrm>
          <a:off x="2484438" y="4235450"/>
          <a:ext cx="3384550" cy="1119188"/>
        </p:xfrm>
        <a:graphic>
          <a:graphicData uri="http://schemas.openxmlformats.org/presentationml/2006/ole">
            <p:oleObj spid="_x0000_s264197" name="公式" r:id="rId3" imgW="1803400" imgH="495300" progId="Equation.3">
              <p:embed/>
            </p:oleObj>
          </a:graphicData>
        </a:graphic>
      </p:graphicFrame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647700" y="1465263"/>
            <a:ext cx="7542213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/>
              <a:t>从一个自变量的选择开始，通过偏 </a:t>
            </a:r>
            <a:r>
              <a:rPr lang="en-US" altLang="zh-CN" sz="2800" i="1"/>
              <a:t>F</a:t>
            </a:r>
            <a:r>
              <a:rPr lang="zh-CN" altLang="en-US" sz="2800"/>
              <a:t>检验逐次引入一个最显著的变量。</a:t>
            </a: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4572000" y="2276475"/>
          <a:ext cx="3671888" cy="477838"/>
        </p:xfrm>
        <a:graphic>
          <a:graphicData uri="http://schemas.openxmlformats.org/presentationml/2006/ole">
            <p:oleObj spid="_x0000_s264198" name="公式" r:id="rId4" imgW="17524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4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Rectangle 3"/>
          <p:cNvSpPr>
            <a:spLocks noChangeArrowheads="1"/>
          </p:cNvSpPr>
          <p:nvPr/>
        </p:nvSpPr>
        <p:spPr bwMode="auto">
          <a:xfrm>
            <a:off x="323850" y="765175"/>
            <a:ext cx="842486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buFontTx/>
              <a:buChar char=" "/>
            </a:pPr>
            <a:r>
              <a:rPr lang="en-US" altLang="zh-CN" sz="2800"/>
              <a:t>2</a:t>
            </a:r>
            <a:r>
              <a:rPr lang="zh-CN" altLang="en-US" sz="2800"/>
              <a:t>）对剩余的（</a:t>
            </a:r>
            <a:r>
              <a:rPr lang="en-US" altLang="zh-CN" sz="2800" i="1"/>
              <a:t>k-</a:t>
            </a:r>
            <a:r>
              <a:rPr lang="en-US" altLang="zh-CN" sz="2800"/>
              <a:t>1)</a:t>
            </a:r>
            <a:r>
              <a:rPr lang="zh-CN" altLang="en-US" sz="2800"/>
              <a:t>个变量分别建立二元回归方程，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FontTx/>
              <a:buChar char=" "/>
            </a:pPr>
            <a:endParaRPr lang="zh-CN" altLang="en-US" sz="2800"/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FontTx/>
              <a:buChar char=" "/>
            </a:pPr>
            <a:endParaRPr lang="zh-CN" altLang="en-US" sz="2800"/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FontTx/>
              <a:buChar char=" "/>
            </a:pPr>
            <a:r>
              <a:rPr lang="zh-CN" altLang="en-US" sz="2800"/>
              <a:t>     在所有通过 </a:t>
            </a:r>
            <a:r>
              <a:rPr lang="en-US" altLang="zh-CN" sz="2800" i="1"/>
              <a:t>F</a:t>
            </a:r>
            <a:r>
              <a:rPr lang="en-US" altLang="zh-CN" sz="2800"/>
              <a:t>-test </a:t>
            </a:r>
            <a:r>
              <a:rPr lang="zh-CN" altLang="en-US" sz="2800"/>
              <a:t>的变量中，选择</a:t>
            </a:r>
            <a:r>
              <a:rPr lang="en-US" altLang="zh-CN" sz="2800" i="1"/>
              <a:t>F</a:t>
            </a:r>
            <a:r>
              <a:rPr lang="zh-CN" altLang="en-US" sz="2800"/>
              <a:t> 值最大的</a:t>
            </a:r>
            <a:endParaRPr lang="en-US" altLang="zh-CN" sz="2800"/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FontTx/>
              <a:buChar char=" "/>
            </a:pPr>
            <a:r>
              <a:rPr lang="en-US" altLang="zh-CN" sz="2800"/>
              <a:t>     </a:t>
            </a:r>
            <a:r>
              <a:rPr lang="zh-CN" altLang="en-US" sz="2800"/>
              <a:t>一个自变量</a:t>
            </a:r>
            <a:r>
              <a:rPr lang="en-US" altLang="zh-CN" sz="2800"/>
              <a:t> </a:t>
            </a:r>
            <a:r>
              <a:rPr lang="zh-CN" altLang="en-US" sz="2800"/>
              <a:t>进入模型。</a:t>
            </a:r>
            <a:endParaRPr lang="en-US" altLang="zh-CN" sz="2800"/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FontTx/>
              <a:buChar char=" "/>
            </a:pPr>
            <a:r>
              <a:rPr lang="en-US" altLang="zh-CN" sz="2800"/>
              <a:t>3</a:t>
            </a:r>
            <a:r>
              <a:rPr lang="zh-CN" altLang="en-US" sz="2800"/>
              <a:t>）重复以上步骤，直到模型外所有变量均不能</a:t>
            </a:r>
            <a:endParaRPr lang="en-US" altLang="zh-CN" sz="2800"/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FontTx/>
              <a:buChar char=" "/>
            </a:pPr>
            <a:r>
              <a:rPr lang="en-US" altLang="zh-CN" sz="2800"/>
              <a:t>     </a:t>
            </a:r>
            <a:r>
              <a:rPr lang="zh-CN" altLang="en-US" sz="2800"/>
              <a:t>通过偏</a:t>
            </a:r>
            <a:r>
              <a:rPr lang="en-US" altLang="zh-CN" sz="2800" i="1"/>
              <a:t> F </a:t>
            </a:r>
            <a:r>
              <a:rPr lang="zh-CN" altLang="en-US" sz="2800"/>
              <a:t>检验。</a:t>
            </a:r>
            <a:endParaRPr lang="en-US" altLang="zh-CN" sz="3600"/>
          </a:p>
        </p:txBody>
      </p:sp>
      <p:graphicFrame>
        <p:nvGraphicFramePr>
          <p:cNvPr id="263171" name="Object 4"/>
          <p:cNvGraphicFramePr>
            <a:graphicFrameLocks noChangeAspect="1"/>
          </p:cNvGraphicFramePr>
          <p:nvPr/>
        </p:nvGraphicFramePr>
        <p:xfrm>
          <a:off x="2195513" y="1341438"/>
          <a:ext cx="4032250" cy="1008062"/>
        </p:xfrm>
        <a:graphic>
          <a:graphicData uri="http://schemas.openxmlformats.org/presentationml/2006/ole">
            <p:oleObj spid="_x0000_s263172" name="公式" r:id="rId3" imgW="2133600" imgH="533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3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3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3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3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7963" y="1089025"/>
            <a:ext cx="5834062" cy="431800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chemeClr val="tx1"/>
                </a:solidFill>
              </a:rPr>
              <a:t>（</a:t>
            </a:r>
            <a:r>
              <a:rPr lang="en-US" altLang="zh-CN" sz="2800" smtClean="0">
                <a:solidFill>
                  <a:schemeClr val="tx1"/>
                </a:solidFill>
              </a:rPr>
              <a:t>Stepwise Regression</a:t>
            </a:r>
            <a:r>
              <a:rPr lang="zh-CN" altLang="en-US" sz="2800" smtClean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2867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773238"/>
            <a:ext cx="8278813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Char char=" "/>
            </a:pPr>
            <a:r>
              <a:rPr lang="zh-CN" altLang="en-US" sz="2800" smtClean="0">
                <a:solidFill>
                  <a:srgbClr val="0000CC"/>
                </a:solidFill>
              </a:rPr>
              <a:t>前进法的问题：</a:t>
            </a:r>
          </a:p>
          <a:p>
            <a:pPr eaLnBrk="1" hangingPunct="1">
              <a:lnSpc>
                <a:spcPct val="90000"/>
              </a:lnSpc>
              <a:buFontTx/>
              <a:buChar char=" "/>
            </a:pPr>
            <a:r>
              <a:rPr lang="zh-CN" altLang="en-US" sz="2800" smtClean="0">
                <a:solidFill>
                  <a:schemeClr val="tx1"/>
                </a:solidFill>
              </a:rPr>
              <a:t>一旦某自变量进入模型后，它就永远留在模型中。然而，随着其他自变量的引入，一些先进入模型的变量的作用会变得不再显著。</a:t>
            </a:r>
            <a:endParaRPr lang="en-US" altLang="zh-CN" sz="280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Tx/>
              <a:buChar char=" "/>
            </a:pPr>
            <a:endParaRPr lang="zh-CN" altLang="en-US" sz="280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Tx/>
              <a:buChar char=" "/>
            </a:pPr>
            <a:r>
              <a:rPr lang="zh-CN" altLang="en-US" sz="2800" smtClean="0">
                <a:solidFill>
                  <a:srgbClr val="0000CC"/>
                </a:solidFill>
              </a:rPr>
              <a:t>向后法的问题：</a:t>
            </a:r>
          </a:p>
          <a:p>
            <a:pPr eaLnBrk="1" hangingPunct="1">
              <a:lnSpc>
                <a:spcPct val="90000"/>
              </a:lnSpc>
              <a:buFontTx/>
              <a:buChar char=" "/>
            </a:pPr>
            <a:r>
              <a:rPr lang="zh-CN" altLang="en-US" sz="2800" smtClean="0">
                <a:solidFill>
                  <a:schemeClr val="tx1"/>
                </a:solidFill>
              </a:rPr>
              <a:t>一旦某自变量被删除后，就永远不再进入模型。然而，随着其他自变量被删除，它的作用有可能会显著起来。</a:t>
            </a: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684213" y="404813"/>
            <a:ext cx="7421562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>
                <a:solidFill>
                  <a:srgbClr val="0000CC"/>
                </a:solidFill>
                <a:cs typeface="Times New Roman" pitchFamily="18" charset="0"/>
              </a:rPr>
              <a:t>（</a:t>
            </a:r>
            <a:r>
              <a:rPr lang="en-US" altLang="zh-CN" sz="2800">
                <a:solidFill>
                  <a:srgbClr val="0000CC"/>
                </a:solidFill>
                <a:cs typeface="Times New Roman" pitchFamily="18" charset="0"/>
              </a:rPr>
              <a:t>4</a:t>
            </a:r>
            <a:r>
              <a:rPr lang="zh-CN" altLang="en-US" sz="2800">
                <a:solidFill>
                  <a:srgbClr val="0000CC"/>
                </a:solidFill>
                <a:cs typeface="Times New Roman" pitchFamily="18" charset="0"/>
              </a:rPr>
              <a:t>）逐步回归法（有进有出）</a:t>
            </a:r>
            <a:endParaRPr lang="en-US" altLang="zh-CN" sz="2800">
              <a:solidFill>
                <a:srgbClr val="0000CC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1" grpId="0"/>
      <p:bldP spid="28672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404813"/>
            <a:ext cx="7561263" cy="849312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0000CC"/>
                </a:solidFill>
              </a:rPr>
              <a:t>逐步回归法</a:t>
            </a:r>
          </a:p>
        </p:txBody>
      </p:sp>
      <p:sp>
        <p:nvSpPr>
          <p:cNvPr id="2877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0550" y="1412875"/>
            <a:ext cx="8229600" cy="2952750"/>
          </a:xfrm>
        </p:spPr>
        <p:txBody>
          <a:bodyPr/>
          <a:lstStyle/>
          <a:p>
            <a:pPr eaLnBrk="1" hangingPunct="1">
              <a:buFontTx/>
              <a:buChar char=" "/>
            </a:pPr>
            <a:r>
              <a:rPr lang="zh-CN" altLang="en-US" sz="2800" smtClean="0">
                <a:solidFill>
                  <a:schemeClr val="tx1"/>
                </a:solidFill>
              </a:rPr>
              <a:t>每次引入一个新的变量后，对所有老变量逐个检验，将变得不再显著的变量从模型中剔除。</a:t>
            </a:r>
            <a:endParaRPr lang="en-US" altLang="zh-CN" sz="2800" smtClean="0">
              <a:solidFill>
                <a:schemeClr val="tx1"/>
              </a:solidFill>
            </a:endParaRPr>
          </a:p>
          <a:p>
            <a:pPr eaLnBrk="1" hangingPunct="1">
              <a:buFontTx/>
              <a:buChar char=" "/>
            </a:pPr>
            <a:r>
              <a:rPr lang="zh-CN" altLang="en-US" sz="2800" smtClean="0">
                <a:solidFill>
                  <a:schemeClr val="tx1"/>
                </a:solidFill>
              </a:rPr>
              <a:t>对于模型外部的变量，只要还能提供显著的解释作用，则可以再次进入模型。而在模型内部的变量，只要它的 </a:t>
            </a:r>
            <a:r>
              <a:rPr lang="zh-CN" alt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偏 </a:t>
            </a:r>
            <a:r>
              <a:rPr lang="en-US" altLang="zh-CN" sz="28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i="1" smtClean="0">
                <a:solidFill>
                  <a:schemeClr val="tx1"/>
                </a:solidFill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</a:rPr>
              <a:t>检验不再显著，则可以从模型中删除。</a:t>
            </a:r>
          </a:p>
        </p:txBody>
      </p:sp>
      <p:sp>
        <p:nvSpPr>
          <p:cNvPr id="287747" name="Rectangle 4"/>
          <p:cNvSpPr>
            <a:spLocks noChangeArrowheads="1"/>
          </p:cNvSpPr>
          <p:nvPr/>
        </p:nvSpPr>
        <p:spPr bwMode="auto">
          <a:xfrm>
            <a:off x="2649538" y="4365625"/>
            <a:ext cx="2798762" cy="5222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CC"/>
                </a:solidFill>
              </a:rPr>
              <a:t>方法： 边进边退</a:t>
            </a:r>
          </a:p>
        </p:txBody>
      </p:sp>
      <p:sp>
        <p:nvSpPr>
          <p:cNvPr id="287748" name="Text Box 5"/>
          <p:cNvSpPr txBox="1">
            <a:spLocks noChangeArrowheads="1"/>
          </p:cNvSpPr>
          <p:nvPr/>
        </p:nvSpPr>
        <p:spPr bwMode="auto">
          <a:xfrm>
            <a:off x="971550" y="5157788"/>
            <a:ext cx="7467600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起始：同前进法；</a:t>
            </a:r>
          </a:p>
          <a:p>
            <a:pPr>
              <a:spcBef>
                <a:spcPct val="50000"/>
              </a:spcBef>
            </a:pPr>
            <a:r>
              <a:rPr lang="zh-CN" altLang="en-US" sz="2800"/>
              <a:t>结束：模型外所有变量均不能通过偏</a:t>
            </a:r>
            <a:r>
              <a:rPr lang="en-US" altLang="zh-CN" sz="2800" i="1"/>
              <a:t>F</a:t>
            </a:r>
            <a:r>
              <a:rPr lang="zh-CN" altLang="en-US" sz="2800"/>
              <a:t>检验。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4" name="Text Box 24"/>
          <p:cNvSpPr txBox="1">
            <a:spLocks noChangeArrowheads="1"/>
          </p:cNvSpPr>
          <p:nvPr/>
        </p:nvSpPr>
        <p:spPr bwMode="auto">
          <a:xfrm>
            <a:off x="5791200" y="6172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/>
              <a:t>t</a:t>
            </a:r>
            <a:r>
              <a:rPr lang="zh-CN" altLang="en-US" sz="2400" i="1" baseline="-25000"/>
              <a:t>进</a:t>
            </a:r>
            <a:endParaRPr lang="zh-CN" altLang="en-US" sz="2400"/>
          </a:p>
        </p:txBody>
      </p:sp>
      <p:sp>
        <p:nvSpPr>
          <p:cNvPr id="2662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20000" cy="1752600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/>
            </a:r>
            <a:br>
              <a:rPr lang="en-US" altLang="zh-CN" sz="3200" smtClean="0"/>
            </a:br>
            <a:endParaRPr lang="en-US" altLang="zh-CN" sz="4800" smtClean="0"/>
          </a:p>
        </p:txBody>
      </p:sp>
      <p:sp>
        <p:nvSpPr>
          <p:cNvPr id="2662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584200"/>
            <a:ext cx="7772400" cy="3911600"/>
          </a:xfrm>
        </p:spPr>
        <p:txBody>
          <a:bodyPr/>
          <a:lstStyle/>
          <a:p>
            <a:pPr eaLnBrk="1" hangingPunct="1">
              <a:buFontTx/>
              <a:buChar char=" "/>
            </a:pPr>
            <a:r>
              <a:rPr lang="zh-CN" altLang="en-US" sz="2800" smtClean="0">
                <a:solidFill>
                  <a:schemeClr val="tx1"/>
                </a:solidFill>
              </a:rPr>
              <a:t>为了避免变量进出循环，一般</a:t>
            </a:r>
            <a:r>
              <a:rPr lang="zh-CN" alt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选取 </a:t>
            </a:r>
            <a:r>
              <a:rPr lang="en-US" altLang="zh-CN" sz="28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-test</a:t>
            </a:r>
            <a:r>
              <a:rPr lang="zh-CN" altLang="en-US" sz="2800" smtClean="0">
                <a:solidFill>
                  <a:schemeClr val="tx1"/>
                </a:solidFill>
              </a:rPr>
              <a:t>的进、出水平不等：</a:t>
            </a:r>
          </a:p>
          <a:p>
            <a:pPr eaLnBrk="1" hangingPunct="1">
              <a:buFontTx/>
              <a:buChar char=" "/>
            </a:pPr>
            <a:endParaRPr lang="zh-CN" altLang="en-US" smtClean="0"/>
          </a:p>
          <a:p>
            <a:pPr eaLnBrk="1" hangingPunct="1">
              <a:buFontTx/>
              <a:buChar char=" "/>
            </a:pPr>
            <a:endParaRPr lang="zh-CN" altLang="en-US" smtClean="0"/>
          </a:p>
          <a:p>
            <a:pPr eaLnBrk="1" hangingPunct="1">
              <a:buFontTx/>
              <a:buChar char=" "/>
            </a:pPr>
            <a:endParaRPr lang="zh-CN" altLang="en-US" sz="2800" smtClean="0"/>
          </a:p>
          <a:p>
            <a:pPr eaLnBrk="1" hangingPunct="1">
              <a:buFontTx/>
              <a:buChar char=" "/>
            </a:pPr>
            <a:endParaRPr lang="zh-CN" altLang="en-US" sz="2800" smtClean="0"/>
          </a:p>
          <a:p>
            <a:pPr eaLnBrk="1" hangingPunct="1">
              <a:buFontTx/>
              <a:buChar char=" "/>
            </a:pPr>
            <a:r>
              <a:rPr lang="zh-CN" altLang="en-US" sz="2800" smtClean="0">
                <a:solidFill>
                  <a:srgbClr val="0000CC"/>
                </a:solidFill>
              </a:rPr>
              <a:t>原则：一旦出去，就很难进来。</a:t>
            </a:r>
          </a:p>
          <a:p>
            <a:pPr eaLnBrk="1" hangingPunct="1">
              <a:buFontTx/>
              <a:buChar char=" "/>
            </a:pPr>
            <a:endParaRPr lang="en-US" altLang="zh-CN" sz="2800" smtClean="0">
              <a:solidFill>
                <a:srgbClr val="008080"/>
              </a:solidFill>
            </a:endParaRPr>
          </a:p>
        </p:txBody>
      </p:sp>
      <p:graphicFrame>
        <p:nvGraphicFramePr>
          <p:cNvPr id="266243" name="Object 3"/>
          <p:cNvGraphicFramePr>
            <a:graphicFrameLocks noChangeAspect="1"/>
          </p:cNvGraphicFramePr>
          <p:nvPr/>
        </p:nvGraphicFramePr>
        <p:xfrm>
          <a:off x="2106613" y="1484313"/>
          <a:ext cx="5418137" cy="2160587"/>
        </p:xfrm>
        <a:graphic>
          <a:graphicData uri="http://schemas.openxmlformats.org/presentationml/2006/ole">
            <p:oleObj spid="_x0000_s266243" name="公式" r:id="rId3" imgW="2197080" imgH="939600" progId="Equation.3">
              <p:embed/>
            </p:oleObj>
          </a:graphicData>
        </a:graphic>
      </p:graphicFrame>
      <p:sp>
        <p:nvSpPr>
          <p:cNvPr id="266247" name="Line 17"/>
          <p:cNvSpPr>
            <a:spLocks noChangeShapeType="1"/>
          </p:cNvSpPr>
          <p:nvPr/>
        </p:nvSpPr>
        <p:spPr bwMode="auto">
          <a:xfrm flipH="1">
            <a:off x="5410200" y="5943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6248" name="Group 22"/>
          <p:cNvGrpSpPr>
            <a:grpSpLocks/>
          </p:cNvGrpSpPr>
          <p:nvPr/>
        </p:nvGrpSpPr>
        <p:grpSpPr bwMode="auto">
          <a:xfrm>
            <a:off x="1600200" y="4495800"/>
            <a:ext cx="5715000" cy="1905000"/>
            <a:chOff x="1008" y="3024"/>
            <a:chExt cx="3600" cy="1200"/>
          </a:xfrm>
        </p:grpSpPr>
        <p:sp>
          <p:nvSpPr>
            <p:cNvPr id="266251" name="Line 5"/>
            <p:cNvSpPr>
              <a:spLocks noChangeShapeType="1"/>
            </p:cNvSpPr>
            <p:nvPr/>
          </p:nvSpPr>
          <p:spPr bwMode="auto">
            <a:xfrm>
              <a:off x="1008" y="4128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252" name="Line 6"/>
            <p:cNvSpPr>
              <a:spLocks noChangeShapeType="1"/>
            </p:cNvSpPr>
            <p:nvPr/>
          </p:nvSpPr>
          <p:spPr bwMode="auto">
            <a:xfrm flipV="1">
              <a:off x="1728" y="302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253" name="Freeform 13"/>
            <p:cNvSpPr>
              <a:spLocks/>
            </p:cNvSpPr>
            <p:nvPr/>
          </p:nvSpPr>
          <p:spPr bwMode="auto">
            <a:xfrm>
              <a:off x="1440" y="3280"/>
              <a:ext cx="2448" cy="848"/>
            </a:xfrm>
            <a:custGeom>
              <a:avLst/>
              <a:gdLst>
                <a:gd name="T0" fmla="*/ 0 w 2448"/>
                <a:gd name="T1" fmla="*/ 800 h 848"/>
                <a:gd name="T2" fmla="*/ 336 w 2448"/>
                <a:gd name="T3" fmla="*/ 752 h 848"/>
                <a:gd name="T4" fmla="*/ 864 w 2448"/>
                <a:gd name="T5" fmla="*/ 224 h 848"/>
                <a:gd name="T6" fmla="*/ 1152 w 2448"/>
                <a:gd name="T7" fmla="*/ 32 h 848"/>
                <a:gd name="T8" fmla="*/ 1296 w 2448"/>
                <a:gd name="T9" fmla="*/ 32 h 848"/>
                <a:gd name="T10" fmla="*/ 1488 w 2448"/>
                <a:gd name="T11" fmla="*/ 128 h 848"/>
                <a:gd name="T12" fmla="*/ 1632 w 2448"/>
                <a:gd name="T13" fmla="*/ 272 h 848"/>
                <a:gd name="T14" fmla="*/ 1776 w 2448"/>
                <a:gd name="T15" fmla="*/ 416 h 848"/>
                <a:gd name="T16" fmla="*/ 2016 w 2448"/>
                <a:gd name="T17" fmla="*/ 608 h 848"/>
                <a:gd name="T18" fmla="*/ 2256 w 2448"/>
                <a:gd name="T19" fmla="*/ 752 h 848"/>
                <a:gd name="T20" fmla="*/ 2352 w 2448"/>
                <a:gd name="T21" fmla="*/ 800 h 848"/>
                <a:gd name="T22" fmla="*/ 2448 w 2448"/>
                <a:gd name="T23" fmla="*/ 800 h 8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448"/>
                <a:gd name="T37" fmla="*/ 0 h 848"/>
                <a:gd name="T38" fmla="*/ 2448 w 2448"/>
                <a:gd name="T39" fmla="*/ 848 h 8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448" h="848">
                  <a:moveTo>
                    <a:pt x="0" y="800"/>
                  </a:moveTo>
                  <a:cubicBezTo>
                    <a:pt x="96" y="824"/>
                    <a:pt x="192" y="848"/>
                    <a:pt x="336" y="752"/>
                  </a:cubicBezTo>
                  <a:cubicBezTo>
                    <a:pt x="480" y="656"/>
                    <a:pt x="728" y="344"/>
                    <a:pt x="864" y="224"/>
                  </a:cubicBezTo>
                  <a:cubicBezTo>
                    <a:pt x="1000" y="104"/>
                    <a:pt x="1080" y="64"/>
                    <a:pt x="1152" y="32"/>
                  </a:cubicBezTo>
                  <a:cubicBezTo>
                    <a:pt x="1224" y="0"/>
                    <a:pt x="1240" y="16"/>
                    <a:pt x="1296" y="32"/>
                  </a:cubicBezTo>
                  <a:cubicBezTo>
                    <a:pt x="1352" y="48"/>
                    <a:pt x="1432" y="88"/>
                    <a:pt x="1488" y="128"/>
                  </a:cubicBezTo>
                  <a:cubicBezTo>
                    <a:pt x="1544" y="168"/>
                    <a:pt x="1584" y="224"/>
                    <a:pt x="1632" y="272"/>
                  </a:cubicBezTo>
                  <a:cubicBezTo>
                    <a:pt x="1680" y="320"/>
                    <a:pt x="1712" y="360"/>
                    <a:pt x="1776" y="416"/>
                  </a:cubicBezTo>
                  <a:cubicBezTo>
                    <a:pt x="1840" y="472"/>
                    <a:pt x="1936" y="552"/>
                    <a:pt x="2016" y="608"/>
                  </a:cubicBezTo>
                  <a:cubicBezTo>
                    <a:pt x="2096" y="664"/>
                    <a:pt x="2200" y="720"/>
                    <a:pt x="2256" y="752"/>
                  </a:cubicBezTo>
                  <a:cubicBezTo>
                    <a:pt x="2312" y="784"/>
                    <a:pt x="2320" y="792"/>
                    <a:pt x="2352" y="800"/>
                  </a:cubicBezTo>
                  <a:cubicBezTo>
                    <a:pt x="2384" y="808"/>
                    <a:pt x="2432" y="800"/>
                    <a:pt x="2448" y="8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254" name="Line 14"/>
            <p:cNvSpPr>
              <a:spLocks noChangeShapeType="1"/>
            </p:cNvSpPr>
            <p:nvPr/>
          </p:nvSpPr>
          <p:spPr bwMode="auto">
            <a:xfrm>
              <a:off x="3408" y="374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255" name="Line 15"/>
            <p:cNvSpPr>
              <a:spLocks noChangeShapeType="1"/>
            </p:cNvSpPr>
            <p:nvPr/>
          </p:nvSpPr>
          <p:spPr bwMode="auto">
            <a:xfrm>
              <a:off x="3600" y="38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256" name="Line 16"/>
            <p:cNvSpPr>
              <a:spLocks noChangeShapeType="1"/>
            </p:cNvSpPr>
            <p:nvPr/>
          </p:nvSpPr>
          <p:spPr bwMode="auto">
            <a:xfrm flipH="1">
              <a:off x="3408" y="388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257" name="Line 18"/>
            <p:cNvSpPr>
              <a:spLocks noChangeShapeType="1"/>
            </p:cNvSpPr>
            <p:nvPr/>
          </p:nvSpPr>
          <p:spPr bwMode="auto">
            <a:xfrm flipH="1">
              <a:off x="3552" y="403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258" name="Line 19"/>
            <p:cNvSpPr>
              <a:spLocks noChangeShapeType="1"/>
            </p:cNvSpPr>
            <p:nvPr/>
          </p:nvSpPr>
          <p:spPr bwMode="auto">
            <a:xfrm flipH="1">
              <a:off x="3408" y="393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249" name="Line 23"/>
          <p:cNvSpPr>
            <a:spLocks noChangeShapeType="1"/>
          </p:cNvSpPr>
          <p:nvPr/>
        </p:nvSpPr>
        <p:spPr bwMode="auto">
          <a:xfrm flipH="1">
            <a:off x="5562600" y="60198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50" name="Text Box 25"/>
          <p:cNvSpPr txBox="1">
            <a:spLocks noChangeArrowheads="1"/>
          </p:cNvSpPr>
          <p:nvPr/>
        </p:nvSpPr>
        <p:spPr bwMode="auto">
          <a:xfrm>
            <a:off x="5181600" y="6172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/>
              <a:t>t</a:t>
            </a:r>
            <a:r>
              <a:rPr lang="zh-CN" altLang="en-US" sz="2400" baseline="-25000"/>
              <a:t>出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9" name="Rectangle 2"/>
          <p:cNvSpPr>
            <a:spLocks noChangeArrowheads="1"/>
          </p:cNvSpPr>
          <p:nvPr/>
        </p:nvSpPr>
        <p:spPr bwMode="auto">
          <a:xfrm>
            <a:off x="728663" y="1125538"/>
            <a:ext cx="7772400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kumimoji="0" lang="en-US" altLang="zh-CN">
                <a:solidFill>
                  <a:srgbClr val="0000CC"/>
                </a:solidFill>
                <a:cs typeface="Times New Roman" pitchFamily="18" charset="0"/>
                <a:sym typeface="Monotype Sorts"/>
              </a:rPr>
              <a:t>1</a:t>
            </a:r>
            <a:r>
              <a:rPr kumimoji="0" lang="zh-CN" altLang="en-US">
                <a:solidFill>
                  <a:srgbClr val="0000CC"/>
                </a:solidFill>
                <a:cs typeface="Times New Roman" pitchFamily="18" charset="0"/>
                <a:sym typeface="Monotype Sorts"/>
              </a:rPr>
              <a:t>、离群点</a:t>
            </a:r>
            <a:r>
              <a:rPr kumimoji="0" lang="en-US" altLang="zh-CN">
                <a:solidFill>
                  <a:srgbClr val="0000CC"/>
                </a:solidFill>
                <a:cs typeface="Times New Roman" pitchFamily="18" charset="0"/>
                <a:sym typeface="Monotype Sorts"/>
              </a:rPr>
              <a:t>—</a:t>
            </a:r>
            <a:r>
              <a:rPr kumimoji="0" lang="zh-CN" altLang="en-US">
                <a:solidFill>
                  <a:srgbClr val="0000CC"/>
                </a:solidFill>
                <a:cs typeface="Times New Roman" pitchFamily="18" charset="0"/>
                <a:sym typeface="Monotype Sorts"/>
              </a:rPr>
              <a:t>异常值（</a:t>
            </a:r>
            <a:r>
              <a:rPr kumimoji="0" lang="en-US" altLang="zh-CN">
                <a:solidFill>
                  <a:srgbClr val="0000CC"/>
                </a:solidFill>
                <a:cs typeface="Times New Roman" pitchFamily="18" charset="0"/>
              </a:rPr>
              <a:t>Outlier</a:t>
            </a:r>
            <a:r>
              <a:rPr kumimoji="0" lang="zh-CN" altLang="en-US">
                <a:solidFill>
                  <a:srgbClr val="0000CC"/>
                </a:solidFill>
                <a:cs typeface="Times New Roman" pitchFamily="18" charset="0"/>
              </a:rPr>
              <a:t>）</a:t>
            </a:r>
            <a:endParaRPr kumimoji="0" lang="zh-CN" altLang="en-US" sz="3600">
              <a:solidFill>
                <a:srgbClr val="0000CC"/>
              </a:solidFill>
              <a:cs typeface="Times New Roman" pitchFamily="18" charset="0"/>
            </a:endParaRPr>
          </a:p>
        </p:txBody>
      </p:sp>
      <p:sp>
        <p:nvSpPr>
          <p:cNvPr id="238600" name="Rectangle 3"/>
          <p:cNvSpPr>
            <a:spLocks noChangeArrowheads="1"/>
          </p:cNvSpPr>
          <p:nvPr/>
        </p:nvSpPr>
        <p:spPr bwMode="auto">
          <a:xfrm>
            <a:off x="381000" y="1844675"/>
            <a:ext cx="85344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 "/>
              <a:defRPr/>
            </a:pPr>
            <a:r>
              <a:rPr kumimoji="0" lang="zh-CN" altLang="en-US" sz="2800" dirty="0">
                <a:solidFill>
                  <a:srgbClr val="FF0000"/>
                </a:solidFill>
                <a:latin typeface="Gill Sans MT"/>
              </a:rPr>
              <a:t>现象：</a:t>
            </a:r>
            <a:r>
              <a:rPr kumimoji="0" lang="zh-CN" altLang="en-US" sz="2800" dirty="0">
                <a:latin typeface="Gill Sans MT"/>
              </a:rPr>
              <a:t>少数异常点会严重影响方程的拟和质量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 "/>
              <a:defRPr/>
            </a:pPr>
            <a:r>
              <a:rPr kumimoji="0" lang="zh-CN" altLang="en-US" sz="2800" dirty="0">
                <a:solidFill>
                  <a:srgbClr val="FF0000"/>
                </a:solidFill>
                <a:latin typeface="Gill Sans MT"/>
              </a:rPr>
              <a:t>特点</a:t>
            </a:r>
            <a:r>
              <a:rPr kumimoji="0" lang="zh-CN" altLang="en-US" sz="2800" b="0" dirty="0">
                <a:solidFill>
                  <a:srgbClr val="FF0000"/>
                </a:solidFill>
                <a:latin typeface="Gill Sans MT"/>
              </a:rPr>
              <a:t>：</a:t>
            </a:r>
            <a:r>
              <a:rPr kumimoji="0" lang="zh-CN" altLang="en-US" sz="2800" dirty="0">
                <a:latin typeface="Gill Sans MT"/>
              </a:rPr>
              <a:t>有很大的标准化残差的观测值</a:t>
            </a:r>
            <a:r>
              <a:rPr kumimoji="0" lang="zh-CN" altLang="en-US" sz="2800" dirty="0">
                <a:solidFill>
                  <a:srgbClr val="4A452A"/>
                </a:solidFill>
                <a:latin typeface="Gill Sans MT"/>
              </a:rPr>
              <a:t>（</a:t>
            </a:r>
            <a:r>
              <a:rPr kumimoji="0" lang="zh-CN" altLang="en-US" sz="2800" dirty="0">
                <a:solidFill>
                  <a:srgbClr val="0000CC"/>
                </a:solidFill>
                <a:latin typeface="Gill Sans MT"/>
              </a:rPr>
              <a:t>在</a:t>
            </a:r>
            <a:r>
              <a:rPr kumimoji="0" lang="en-US" altLang="zh-CN" sz="2800" dirty="0">
                <a:solidFill>
                  <a:srgbClr val="0000CC"/>
                </a:solidFill>
                <a:latin typeface="Gill Sans MT"/>
              </a:rPr>
              <a:t>SPSS</a:t>
            </a:r>
            <a:r>
              <a:rPr kumimoji="0" lang="zh-CN" altLang="en-US" sz="2800" dirty="0">
                <a:solidFill>
                  <a:srgbClr val="0000CC"/>
                </a:solidFill>
                <a:latin typeface="Gill Sans MT"/>
              </a:rPr>
              <a:t>中，默认的标准是</a:t>
            </a:r>
            <a:r>
              <a:rPr kumimoji="0" lang="en-US" altLang="zh-CN" sz="2800" dirty="0">
                <a:solidFill>
                  <a:srgbClr val="0000CC"/>
                </a:solidFill>
                <a:latin typeface="Gill Sans MT"/>
              </a:rPr>
              <a:t>:  </a:t>
            </a:r>
            <a:r>
              <a:rPr kumimoji="0" lang="zh-CN" altLang="en-US" sz="2800" dirty="0">
                <a:solidFill>
                  <a:srgbClr val="0000CC"/>
                </a:solidFill>
                <a:latin typeface="Gill Sans MT"/>
              </a:rPr>
              <a:t>标准化残差的绝对值大于</a:t>
            </a:r>
            <a:r>
              <a:rPr kumimoji="0" lang="en-US" altLang="zh-CN" sz="2800" dirty="0">
                <a:solidFill>
                  <a:srgbClr val="0000CC"/>
                </a:solidFill>
                <a:latin typeface="Gill Sans MT"/>
              </a:rPr>
              <a:t>3</a:t>
            </a:r>
            <a:r>
              <a:rPr kumimoji="0" lang="zh-CN" altLang="en-US" sz="2800" dirty="0">
                <a:solidFill>
                  <a:srgbClr val="0000CC"/>
                </a:solidFill>
                <a:latin typeface="Gill Sans MT"/>
              </a:rPr>
              <a:t>。）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 "/>
              <a:defRPr/>
            </a:pPr>
            <a:endParaRPr kumimoji="0" lang="zh-CN" altLang="en-US" sz="2800" dirty="0">
              <a:solidFill>
                <a:srgbClr val="4A452A"/>
              </a:solidFill>
              <a:latin typeface="Gill Sans MT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 "/>
              <a:defRPr/>
            </a:pPr>
            <a:r>
              <a:rPr kumimoji="0" lang="zh-CN" altLang="en-US" sz="2800" dirty="0">
                <a:solidFill>
                  <a:srgbClr val="FF0000"/>
                </a:solidFill>
                <a:latin typeface="Gill Sans MT"/>
              </a:rPr>
              <a:t>主要原因：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 "/>
              <a:defRPr/>
            </a:pPr>
            <a:r>
              <a:rPr kumimoji="0" lang="zh-CN" altLang="en-US" sz="2800" dirty="0">
                <a:latin typeface="Gill Sans MT"/>
              </a:rPr>
              <a:t>（</a:t>
            </a:r>
            <a:r>
              <a:rPr kumimoji="0" lang="en-US" altLang="zh-CN" sz="2800" dirty="0">
                <a:latin typeface="Gill Sans MT"/>
              </a:rPr>
              <a:t>1</a:t>
            </a:r>
            <a:r>
              <a:rPr kumimoji="0" lang="zh-CN" altLang="en-US" sz="2800" dirty="0">
                <a:latin typeface="Gill Sans MT"/>
              </a:rPr>
              <a:t>）发生突发事件；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 "/>
              <a:defRPr/>
            </a:pPr>
            <a:r>
              <a:rPr kumimoji="0" lang="zh-CN" altLang="en-US" sz="2800" dirty="0">
                <a:latin typeface="Gill Sans MT"/>
              </a:rPr>
              <a:t>（</a:t>
            </a:r>
            <a:r>
              <a:rPr kumimoji="0" lang="en-US" altLang="zh-CN" sz="2800" dirty="0">
                <a:latin typeface="Gill Sans MT"/>
              </a:rPr>
              <a:t>2</a:t>
            </a:r>
            <a:r>
              <a:rPr kumimoji="0" lang="zh-CN" altLang="en-US" sz="2800" dirty="0">
                <a:latin typeface="Gill Sans MT"/>
              </a:rPr>
              <a:t>）统计口径变化；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 "/>
              <a:defRPr/>
            </a:pPr>
            <a:r>
              <a:rPr kumimoji="0" lang="zh-CN" altLang="en-US" sz="2800" dirty="0">
                <a:latin typeface="Gill Sans MT"/>
              </a:rPr>
              <a:t>（</a:t>
            </a:r>
            <a:r>
              <a:rPr kumimoji="0" lang="en-US" altLang="zh-CN" sz="2800" dirty="0">
                <a:latin typeface="Gill Sans MT"/>
              </a:rPr>
              <a:t>3</a:t>
            </a:r>
            <a:r>
              <a:rPr kumimoji="0" lang="zh-CN" altLang="en-US" sz="2800" dirty="0">
                <a:latin typeface="Gill Sans MT"/>
              </a:rPr>
              <a:t>）数据整理录入错误。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kumimoji="0" lang="zh-CN" altLang="en-US" sz="2800" dirty="0">
                <a:latin typeface="Gill Sans MT"/>
              </a:rPr>
              <a:t> </a:t>
            </a:r>
            <a:r>
              <a:rPr kumimoji="0" lang="zh-CN" altLang="en-US" sz="2800" dirty="0">
                <a:latin typeface="Gill Sans MT"/>
              </a:rPr>
              <a:t>    </a:t>
            </a:r>
            <a:r>
              <a:rPr kumimoji="0" lang="zh-CN" altLang="en-US" sz="2800" dirty="0">
                <a:solidFill>
                  <a:srgbClr val="FF0000"/>
                </a:solidFill>
                <a:latin typeface="Gill Sans MT"/>
              </a:rPr>
              <a:t>处理</a:t>
            </a:r>
            <a:r>
              <a:rPr kumimoji="0" lang="zh-CN" altLang="en-US" sz="2800" dirty="0">
                <a:solidFill>
                  <a:srgbClr val="FF0000"/>
                </a:solidFill>
                <a:latin typeface="Gill Sans MT"/>
              </a:rPr>
              <a:t>：</a:t>
            </a:r>
            <a:r>
              <a:rPr kumimoji="0" lang="zh-CN" altLang="en-US" sz="2800" dirty="0">
                <a:latin typeface="Gill Sans MT"/>
              </a:rPr>
              <a:t>可以考虑剔除，或平滑处理。</a:t>
            </a: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5122863" y="3505200"/>
          <a:ext cx="3767137" cy="2332038"/>
        </p:xfrm>
        <a:graphic>
          <a:graphicData uri="http://schemas.openxmlformats.org/presentationml/2006/ole">
            <p:oleObj spid="_x0000_s238599" name="Chart" r:id="rId3" imgW="4348800" imgH="2588400" progId="Excel.Chart.8">
              <p:embed/>
            </p:oleObj>
          </a:graphicData>
        </a:graphic>
      </p:graphicFrame>
      <p:sp>
        <p:nvSpPr>
          <p:cNvPr id="238602" name="Oval 5"/>
          <p:cNvSpPr>
            <a:spLocks noChangeArrowheads="1"/>
          </p:cNvSpPr>
          <p:nvPr/>
        </p:nvSpPr>
        <p:spPr bwMode="auto">
          <a:xfrm>
            <a:off x="8001000" y="3573463"/>
            <a:ext cx="457200" cy="45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kumimoji="0" lang="zh-CN" altLang="en-US" sz="2400">
              <a:solidFill>
                <a:srgbClr val="4A452A"/>
              </a:solidFill>
              <a:latin typeface="Gill Sans MT"/>
            </a:endParaRPr>
          </a:p>
        </p:txBody>
      </p:sp>
      <p:sp>
        <p:nvSpPr>
          <p:cNvPr id="238603" name="Line 6"/>
          <p:cNvSpPr>
            <a:spLocks noChangeShapeType="1"/>
          </p:cNvSpPr>
          <p:nvPr/>
        </p:nvSpPr>
        <p:spPr bwMode="auto">
          <a:xfrm flipV="1">
            <a:off x="5940425" y="4581525"/>
            <a:ext cx="2590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8604" name="Rectangle 7"/>
          <p:cNvSpPr>
            <a:spLocks noChangeArrowheads="1"/>
          </p:cNvSpPr>
          <p:nvPr/>
        </p:nvSpPr>
        <p:spPr bwMode="auto">
          <a:xfrm>
            <a:off x="1546225" y="330200"/>
            <a:ext cx="63357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3600">
                <a:solidFill>
                  <a:srgbClr val="0000CC"/>
                </a:solidFill>
                <a:latin typeface="Gill Sans MT"/>
              </a:rPr>
              <a:t>拓展内容：回归的诊断与处理 </a:t>
            </a:r>
            <a:endParaRPr kumimoji="0" lang="zh-CN" altLang="en-US" sz="3600" b="0">
              <a:solidFill>
                <a:schemeClr val="tx2"/>
              </a:solidFill>
              <a:latin typeface="Gill Sans M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8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8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86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86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86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86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86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8229600" cy="739775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32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、高杠杆率点（</a:t>
            </a:r>
            <a:r>
              <a:rPr lang="en-US" altLang="zh-CN" sz="32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High leverage point)</a:t>
            </a:r>
          </a:p>
        </p:txBody>
      </p:sp>
      <p:sp>
        <p:nvSpPr>
          <p:cNvPr id="23963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628775"/>
            <a:ext cx="8229600" cy="6048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i="1" smtClean="0"/>
              <a:t>  </a:t>
            </a:r>
            <a:r>
              <a:rPr lang="en-US" altLang="zh-CN" sz="2800" i="1" smtClean="0">
                <a:solidFill>
                  <a:schemeClr val="tx1"/>
                </a:solidFill>
              </a:rPr>
              <a:t>x</a:t>
            </a:r>
            <a:r>
              <a:rPr lang="en-US" altLang="zh-CN" sz="2800" i="1" baseline="-25000" smtClean="0">
                <a:solidFill>
                  <a:schemeClr val="tx1"/>
                </a:solidFill>
              </a:rPr>
              <a:t>i</a:t>
            </a:r>
            <a:r>
              <a:rPr lang="zh-CN" altLang="en-US" sz="2800" smtClean="0">
                <a:solidFill>
                  <a:schemeClr val="tx1"/>
                </a:solidFill>
              </a:rPr>
              <a:t>与自变量平均值    越远，其杠杆率就越高。</a:t>
            </a:r>
          </a:p>
        </p:txBody>
      </p:sp>
      <p:graphicFrame>
        <p:nvGraphicFramePr>
          <p:cNvPr id="239632" name="Object 20"/>
          <p:cNvGraphicFramePr>
            <a:graphicFrameLocks noChangeAspect="1"/>
          </p:cNvGraphicFramePr>
          <p:nvPr/>
        </p:nvGraphicFramePr>
        <p:xfrm>
          <a:off x="3762375" y="1700213"/>
          <a:ext cx="327025" cy="387350"/>
        </p:xfrm>
        <a:graphic>
          <a:graphicData uri="http://schemas.openxmlformats.org/presentationml/2006/ole">
            <p:oleObj spid="_x0000_s239636" name="Equation" r:id="rId3" imgW="139579" imgH="164957" progId="">
              <p:embed/>
            </p:oleObj>
          </a:graphicData>
        </a:graphic>
      </p:graphicFrame>
      <p:graphicFrame>
        <p:nvGraphicFramePr>
          <p:cNvPr id="239633" name="Object 21"/>
          <p:cNvGraphicFramePr>
            <a:graphicFrameLocks noChangeAspect="1"/>
          </p:cNvGraphicFramePr>
          <p:nvPr/>
        </p:nvGraphicFramePr>
        <p:xfrm>
          <a:off x="757238" y="2816225"/>
          <a:ext cx="3429000" cy="1800225"/>
        </p:xfrm>
        <a:graphic>
          <a:graphicData uri="http://schemas.openxmlformats.org/presentationml/2006/ole">
            <p:oleObj spid="_x0000_s239637" name="Equation" r:id="rId4" imgW="1257300" imgH="660400" progId="">
              <p:embed/>
            </p:oleObj>
          </a:graphicData>
        </a:graphic>
      </p:graphicFrame>
      <p:sp>
        <p:nvSpPr>
          <p:cNvPr id="239638" name="Text Box 6"/>
          <p:cNvSpPr txBox="1">
            <a:spLocks noChangeArrowheads="1"/>
          </p:cNvSpPr>
          <p:nvPr/>
        </p:nvSpPr>
        <p:spPr bwMode="auto">
          <a:xfrm>
            <a:off x="757238" y="5334000"/>
            <a:ext cx="716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>
                <a:latin typeface="Gill Sans MT"/>
              </a:rPr>
              <a:t>高杠杆率：</a:t>
            </a:r>
          </a:p>
        </p:txBody>
      </p:sp>
      <p:graphicFrame>
        <p:nvGraphicFramePr>
          <p:cNvPr id="239634" name="Object 22"/>
          <p:cNvGraphicFramePr>
            <a:graphicFrameLocks noChangeAspect="1"/>
          </p:cNvGraphicFramePr>
          <p:nvPr/>
        </p:nvGraphicFramePr>
        <p:xfrm>
          <a:off x="2843213" y="5378450"/>
          <a:ext cx="1371600" cy="560388"/>
        </p:xfrm>
        <a:graphic>
          <a:graphicData uri="http://schemas.openxmlformats.org/presentationml/2006/ole">
            <p:oleObj spid="_x0000_s239638" name="Equation" r:id="rId5" imgW="558800" imgH="228600" progId="">
              <p:embed/>
            </p:oleObj>
          </a:graphicData>
        </a:graphic>
      </p:graphicFrame>
      <p:sp>
        <p:nvSpPr>
          <p:cNvPr id="239643" name="Oval 9"/>
          <p:cNvSpPr>
            <a:spLocks noChangeArrowheads="1"/>
          </p:cNvSpPr>
          <p:nvPr/>
        </p:nvSpPr>
        <p:spPr bwMode="auto">
          <a:xfrm>
            <a:off x="7924800" y="2743200"/>
            <a:ext cx="457200" cy="45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kumimoji="0" lang="zh-CN" altLang="en-US" sz="2400">
              <a:solidFill>
                <a:srgbClr val="4A452A"/>
              </a:solidFill>
              <a:latin typeface="Gill Sans MT"/>
            </a:endParaRPr>
          </a:p>
        </p:txBody>
      </p:sp>
      <p:sp>
        <p:nvSpPr>
          <p:cNvPr id="239644" name="Oval 147"/>
          <p:cNvSpPr>
            <a:spLocks noChangeArrowheads="1"/>
          </p:cNvSpPr>
          <p:nvPr/>
        </p:nvSpPr>
        <p:spPr bwMode="auto">
          <a:xfrm>
            <a:off x="5940425" y="3789363"/>
            <a:ext cx="431800" cy="1444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kumimoji="0" lang="zh-CN" altLang="en-US" sz="2400">
              <a:solidFill>
                <a:srgbClr val="4A452A"/>
              </a:solidFill>
              <a:latin typeface="Gill Sans MT"/>
            </a:endParaRPr>
          </a:p>
        </p:txBody>
      </p:sp>
      <p:grpSp>
        <p:nvGrpSpPr>
          <p:cNvPr id="239645" name="Group 151"/>
          <p:cNvGrpSpPr>
            <a:grpSpLocks/>
          </p:cNvGrpSpPr>
          <p:nvPr/>
        </p:nvGrpSpPr>
        <p:grpSpPr bwMode="auto">
          <a:xfrm>
            <a:off x="4648200" y="2667000"/>
            <a:ext cx="4114800" cy="2298700"/>
            <a:chOff x="2928" y="1680"/>
            <a:chExt cx="2592" cy="1448"/>
          </a:xfrm>
        </p:grpSpPr>
        <p:graphicFrame>
          <p:nvGraphicFramePr>
            <p:cNvPr id="239639" name="Object 23"/>
            <p:cNvGraphicFramePr>
              <a:graphicFrameLocks noChangeAspect="1"/>
            </p:cNvGraphicFramePr>
            <p:nvPr/>
          </p:nvGraphicFramePr>
          <p:xfrm>
            <a:off x="2928" y="1680"/>
            <a:ext cx="2592" cy="1448"/>
          </p:xfrm>
          <a:graphic>
            <a:graphicData uri="http://schemas.openxmlformats.org/presentationml/2006/ole">
              <p:oleObj spid="_x0000_s239639" name="Chart" r:id="rId6" imgW="4348800" imgH="2588400" progId="Excel.Chart.8">
                <p:embed/>
              </p:oleObj>
            </a:graphicData>
          </a:graphic>
        </p:graphicFrame>
        <p:sp>
          <p:nvSpPr>
            <p:cNvPr id="239648" name="Oval 148"/>
            <p:cNvSpPr>
              <a:spLocks noChangeArrowheads="1"/>
            </p:cNvSpPr>
            <p:nvPr/>
          </p:nvSpPr>
          <p:spPr bwMode="auto">
            <a:xfrm>
              <a:off x="3470" y="2432"/>
              <a:ext cx="363" cy="22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0" lang="zh-CN" altLang="en-US" sz="2400">
                <a:solidFill>
                  <a:srgbClr val="4A452A"/>
                </a:solidFill>
                <a:latin typeface="Gill Sans MT"/>
              </a:endParaRPr>
            </a:p>
          </p:txBody>
        </p:sp>
        <p:sp>
          <p:nvSpPr>
            <p:cNvPr id="239649" name="Line 150"/>
            <p:cNvSpPr>
              <a:spLocks noChangeShapeType="1"/>
            </p:cNvSpPr>
            <p:nvPr/>
          </p:nvSpPr>
          <p:spPr bwMode="auto">
            <a:xfrm>
              <a:off x="3288" y="2523"/>
              <a:ext cx="204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9646" name="Oval 152"/>
          <p:cNvSpPr>
            <a:spLocks noChangeArrowheads="1"/>
          </p:cNvSpPr>
          <p:nvPr/>
        </p:nvSpPr>
        <p:spPr bwMode="auto">
          <a:xfrm>
            <a:off x="6156325" y="3789363"/>
            <a:ext cx="71438" cy="7143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kumimoji="0" lang="zh-CN" altLang="en-US" sz="2400">
              <a:solidFill>
                <a:srgbClr val="4A452A"/>
              </a:solidFill>
              <a:latin typeface="Gill Sans MT"/>
            </a:endParaRPr>
          </a:p>
        </p:txBody>
      </p:sp>
      <p:sp>
        <p:nvSpPr>
          <p:cNvPr id="125081" name="Line 153"/>
          <p:cNvSpPr>
            <a:spLocks noChangeShapeType="1"/>
          </p:cNvSpPr>
          <p:nvPr/>
        </p:nvSpPr>
        <p:spPr bwMode="auto">
          <a:xfrm flipV="1">
            <a:off x="5292725" y="2924175"/>
            <a:ext cx="3024188" cy="15843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2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36" grpId="0"/>
      <p:bldP spid="239637" grpId="0" build="p"/>
      <p:bldP spid="239638" grpId="0"/>
      <p:bldP spid="12508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971550" y="620713"/>
            <a:ext cx="7561263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>
                <a:solidFill>
                  <a:srgbClr val="0000CC"/>
                </a:solidFill>
                <a:cs typeface="Times New Roman" pitchFamily="18" charset="0"/>
              </a:rPr>
              <a:t>3</a:t>
            </a:r>
            <a:r>
              <a:rPr lang="zh-CN" altLang="en-US">
                <a:solidFill>
                  <a:srgbClr val="0000CC"/>
                </a:solidFill>
                <a:cs typeface="Times New Roman" pitchFamily="18" charset="0"/>
              </a:rPr>
              <a:t>、异方差</a:t>
            </a:r>
            <a:endParaRPr lang="en-US" altLang="zh-CN">
              <a:solidFill>
                <a:srgbClr val="0000CC"/>
              </a:solidFill>
              <a:cs typeface="Times New Roman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68313" y="1462088"/>
            <a:ext cx="82296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800" i="1">
                <a:solidFill>
                  <a:srgbClr val="4A452A"/>
                </a:solidFill>
                <a:latin typeface="Gill Sans MT"/>
              </a:rPr>
              <a:t>   </a:t>
            </a:r>
            <a:r>
              <a:rPr lang="zh-CN" altLang="en-US" sz="2800">
                <a:latin typeface="Gill Sans MT"/>
              </a:rPr>
              <a:t>目前，异方差检验方法有十多种，但没有一个是公认的最优方法。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03350" y="2433638"/>
            <a:ext cx="68580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cs typeface="Times New Roman" pitchFamily="18" charset="0"/>
              </a:rPr>
              <a:t>残差图分析法</a:t>
            </a:r>
            <a:endParaRPr lang="en-US" altLang="zh-CN" sz="2800"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cs typeface="Times New Roman" pitchFamily="18" charset="0"/>
              </a:rPr>
              <a:t>等级相关系数法（</a:t>
            </a:r>
            <a:r>
              <a:rPr lang="en-US" altLang="zh-CN" sz="2800">
                <a:cs typeface="Times New Roman" pitchFamily="18" charset="0"/>
              </a:rPr>
              <a:t>Spearman</a:t>
            </a:r>
            <a:r>
              <a:rPr lang="zh-CN" altLang="en-US" sz="2800">
                <a:cs typeface="Times New Roman" pitchFamily="18" charset="0"/>
              </a:rPr>
              <a:t>检验）</a:t>
            </a:r>
            <a:endParaRPr lang="en-US" altLang="zh-CN" sz="2800"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800">
                <a:cs typeface="Times New Roman" pitchFamily="18" charset="0"/>
              </a:rPr>
              <a:t>Glejser</a:t>
            </a:r>
            <a:r>
              <a:rPr lang="zh-CN" altLang="en-US" sz="2800">
                <a:cs typeface="Times New Roman" pitchFamily="18" charset="0"/>
              </a:rPr>
              <a:t>检验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4149725"/>
            <a:ext cx="82296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800" i="1">
                <a:solidFill>
                  <a:srgbClr val="4A452A"/>
                </a:solidFill>
                <a:latin typeface="Gill Sans MT"/>
              </a:rPr>
              <a:t>   </a:t>
            </a:r>
            <a:r>
              <a:rPr lang="zh-CN" altLang="en-US" sz="2800">
                <a:solidFill>
                  <a:srgbClr val="FF0000"/>
                </a:solidFill>
                <a:latin typeface="Gill Sans MT"/>
              </a:rPr>
              <a:t>处理方法：</a:t>
            </a:r>
            <a:endParaRPr lang="en-US" altLang="zh-CN" sz="2800">
              <a:solidFill>
                <a:srgbClr val="FF0000"/>
              </a:solidFill>
              <a:latin typeface="Gill Sans MT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800">
                <a:latin typeface="Gill Sans MT"/>
              </a:rPr>
              <a:t>             </a:t>
            </a:r>
            <a:r>
              <a:rPr lang="zh-CN" altLang="en-US" sz="2800">
                <a:latin typeface="Gill Sans MT"/>
              </a:rPr>
              <a:t>加权最小二乘法；</a:t>
            </a:r>
            <a:endParaRPr lang="en-US" altLang="zh-CN" sz="2800">
              <a:latin typeface="Gill Sans MT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800">
                <a:latin typeface="Gill Sans MT"/>
              </a:rPr>
              <a:t>             </a:t>
            </a:r>
            <a:r>
              <a:rPr lang="zh-CN" altLang="en-US" sz="2800">
                <a:latin typeface="Gill Sans MT"/>
              </a:rPr>
              <a:t>方差稳定变换法；</a:t>
            </a:r>
            <a:endParaRPr lang="en-US" altLang="zh-CN" sz="2800">
              <a:latin typeface="Gill Sans MT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800">
                <a:latin typeface="Gill Sans MT"/>
              </a:rPr>
              <a:t>             </a:t>
            </a:r>
            <a:r>
              <a:rPr lang="en-US" altLang="zh-CN" sz="2800">
                <a:cs typeface="Times New Roman" pitchFamily="18" charset="0"/>
              </a:rPr>
              <a:t>Cox-Box</a:t>
            </a:r>
            <a:r>
              <a:rPr lang="zh-CN" altLang="en-US" sz="2800">
                <a:cs typeface="Times New Roman" pitchFamily="18" charset="0"/>
              </a:rPr>
              <a:t>变换法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20" name="Text Box 3"/>
          <p:cNvSpPr txBox="1">
            <a:spLocks noChangeArrowheads="1"/>
          </p:cNvSpPr>
          <p:nvPr/>
        </p:nvSpPr>
        <p:spPr bwMode="auto">
          <a:xfrm>
            <a:off x="971550" y="792163"/>
            <a:ext cx="53657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如果协方差矩阵                         </a:t>
            </a:r>
            <a:r>
              <a:rPr lang="zh-CN" altLang="en-US"/>
              <a:t>，</a:t>
            </a:r>
          </a:p>
        </p:txBody>
      </p:sp>
      <p:graphicFrame>
        <p:nvGraphicFramePr>
          <p:cNvPr id="208914" name="Object 23"/>
          <p:cNvGraphicFramePr>
            <a:graphicFrameLocks noChangeAspect="1"/>
          </p:cNvGraphicFramePr>
          <p:nvPr/>
        </p:nvGraphicFramePr>
        <p:xfrm>
          <a:off x="3708400" y="882650"/>
          <a:ext cx="1989138" cy="428625"/>
        </p:xfrm>
        <a:graphic>
          <a:graphicData uri="http://schemas.openxmlformats.org/presentationml/2006/ole">
            <p:oleObj spid="_x0000_s208919" name="Equation" r:id="rId3" imgW="2387600" imgH="495300" progId="Equation.3">
              <p:embed/>
            </p:oleObj>
          </a:graphicData>
        </a:graphic>
      </p:graphicFrame>
      <p:sp>
        <p:nvSpPr>
          <p:cNvPr id="208921" name="Text Box 5"/>
          <p:cNvSpPr txBox="1">
            <a:spLocks noChangeArrowheads="1"/>
          </p:cNvSpPr>
          <p:nvPr/>
        </p:nvSpPr>
        <p:spPr bwMode="auto">
          <a:xfrm>
            <a:off x="6084888" y="822325"/>
            <a:ext cx="904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其中</a:t>
            </a:r>
          </a:p>
        </p:txBody>
      </p:sp>
      <p:graphicFrame>
        <p:nvGraphicFramePr>
          <p:cNvPr id="208915" name="Object 24"/>
          <p:cNvGraphicFramePr>
            <a:graphicFrameLocks noChangeAspect="1"/>
          </p:cNvGraphicFramePr>
          <p:nvPr/>
        </p:nvGraphicFramePr>
        <p:xfrm>
          <a:off x="6989763" y="960438"/>
          <a:ext cx="822325" cy="330200"/>
        </p:xfrm>
        <a:graphic>
          <a:graphicData uri="http://schemas.openxmlformats.org/presentationml/2006/ole">
            <p:oleObj spid="_x0000_s208920" name="Equation" r:id="rId4" imgW="1129810" imgH="406224" progId="Equation.3">
              <p:embed/>
            </p:oleObj>
          </a:graphicData>
        </a:graphic>
      </p:graphicFrame>
      <p:sp>
        <p:nvSpPr>
          <p:cNvPr id="208922" name="Text Box 7"/>
          <p:cNvSpPr txBox="1">
            <a:spLocks noChangeArrowheads="1"/>
          </p:cNvSpPr>
          <p:nvPr/>
        </p:nvSpPr>
        <p:spPr bwMode="auto">
          <a:xfrm>
            <a:off x="971550" y="1628775"/>
            <a:ext cx="12668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此时有</a:t>
            </a:r>
          </a:p>
        </p:txBody>
      </p:sp>
      <p:graphicFrame>
        <p:nvGraphicFramePr>
          <p:cNvPr id="208916" name="Object 25"/>
          <p:cNvGraphicFramePr>
            <a:graphicFrameLocks noChangeAspect="1"/>
          </p:cNvGraphicFramePr>
          <p:nvPr/>
        </p:nvGraphicFramePr>
        <p:xfrm>
          <a:off x="1878013" y="2395538"/>
          <a:ext cx="5111750" cy="730250"/>
        </p:xfrm>
        <a:graphic>
          <a:graphicData uri="http://schemas.openxmlformats.org/presentationml/2006/ole">
            <p:oleObj spid="_x0000_s208921" name="Equation" r:id="rId5" imgW="2146300" imgH="342900" progId="Equation.3">
              <p:embed/>
            </p:oleObj>
          </a:graphicData>
        </a:graphic>
      </p:graphicFrame>
      <p:graphicFrame>
        <p:nvGraphicFramePr>
          <p:cNvPr id="208917" name="Object 26"/>
          <p:cNvGraphicFramePr>
            <a:graphicFrameLocks noChangeAspect="1"/>
          </p:cNvGraphicFramePr>
          <p:nvPr/>
        </p:nvGraphicFramePr>
        <p:xfrm>
          <a:off x="2627313" y="1484313"/>
          <a:ext cx="3929062" cy="790575"/>
        </p:xfrm>
        <a:graphic>
          <a:graphicData uri="http://schemas.openxmlformats.org/presentationml/2006/ole">
            <p:oleObj spid="_x0000_s208922" name="Equation" r:id="rId6" imgW="1574800" imgH="342900" progId="Equation.3">
              <p:embed/>
            </p:oleObj>
          </a:graphicData>
        </a:graphic>
      </p:graphicFrame>
      <p:sp>
        <p:nvSpPr>
          <p:cNvPr id="208923" name="Text Box 10"/>
          <p:cNvSpPr txBox="1">
            <a:spLocks noChangeArrowheads="1"/>
          </p:cNvSpPr>
          <p:nvPr/>
        </p:nvSpPr>
        <p:spPr bwMode="auto">
          <a:xfrm>
            <a:off x="1035050" y="2565400"/>
            <a:ext cx="5461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令</a:t>
            </a:r>
          </a:p>
        </p:txBody>
      </p:sp>
      <p:sp>
        <p:nvSpPr>
          <p:cNvPr id="208924" name="Text Box 11"/>
          <p:cNvSpPr txBox="1">
            <a:spLocks noChangeArrowheads="1"/>
          </p:cNvSpPr>
          <p:nvPr/>
        </p:nvSpPr>
        <p:spPr bwMode="auto">
          <a:xfrm>
            <a:off x="1004888" y="3357563"/>
            <a:ext cx="90646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则有</a:t>
            </a:r>
          </a:p>
        </p:txBody>
      </p:sp>
      <p:graphicFrame>
        <p:nvGraphicFramePr>
          <p:cNvPr id="208918" name="Object 27"/>
          <p:cNvGraphicFramePr>
            <a:graphicFrameLocks noChangeAspect="1"/>
          </p:cNvGraphicFramePr>
          <p:nvPr/>
        </p:nvGraphicFramePr>
        <p:xfrm>
          <a:off x="2700338" y="3376613"/>
          <a:ext cx="4505325" cy="1008062"/>
        </p:xfrm>
        <a:graphic>
          <a:graphicData uri="http://schemas.openxmlformats.org/presentationml/2006/ole">
            <p:oleObj spid="_x0000_s208923" name="Equation" r:id="rId7" imgW="4064000" imgH="1143000" progId="Equation.3">
              <p:embed/>
            </p:oleObj>
          </a:graphicData>
        </a:graphic>
      </p:graphicFrame>
      <p:graphicFrame>
        <p:nvGraphicFramePr>
          <p:cNvPr id="13" name="Object 28"/>
          <p:cNvGraphicFramePr>
            <a:graphicFrameLocks noChangeAspect="1"/>
          </p:cNvGraphicFramePr>
          <p:nvPr/>
        </p:nvGraphicFramePr>
        <p:xfrm>
          <a:off x="1763713" y="5229225"/>
          <a:ext cx="6097587" cy="431800"/>
        </p:xfrm>
        <a:graphic>
          <a:graphicData uri="http://schemas.openxmlformats.org/presentationml/2006/ole">
            <p:oleObj spid="_x0000_s208924" name="Equation" r:id="rId8" imgW="6908800" imgH="520700" progId="Equation.3">
              <p:embed/>
            </p:oleObj>
          </a:graphicData>
        </a:graphic>
      </p:graphicFrame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035050" y="5900738"/>
            <a:ext cx="41529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CC"/>
                </a:solidFill>
              </a:rPr>
              <a:t>称为加权最小二乘估计。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990600" y="4508500"/>
            <a:ext cx="4873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由该模型得到的最小二乘估计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20" grpId="0"/>
      <p:bldP spid="208921" grpId="0"/>
      <p:bldP spid="208922" grpId="0"/>
      <p:bldP spid="208923" grpId="0"/>
      <p:bldP spid="208924" grpId="0"/>
      <p:bldP spid="14" grpId="0"/>
      <p:bldP spid="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042988" y="476250"/>
            <a:ext cx="7561262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>
                <a:solidFill>
                  <a:srgbClr val="0000CC"/>
                </a:solidFill>
                <a:cs typeface="Times New Roman" pitchFamily="18" charset="0"/>
              </a:rPr>
              <a:t>4</a:t>
            </a:r>
            <a:r>
              <a:rPr lang="zh-CN" altLang="en-US">
                <a:solidFill>
                  <a:srgbClr val="0000CC"/>
                </a:solidFill>
                <a:cs typeface="Times New Roman" pitchFamily="18" charset="0"/>
              </a:rPr>
              <a:t>、残差序列相关</a:t>
            </a:r>
            <a:endParaRPr lang="en-US" altLang="zh-CN">
              <a:solidFill>
                <a:srgbClr val="0000CC"/>
              </a:solidFill>
              <a:cs typeface="Times New Roman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900113" y="1196975"/>
            <a:ext cx="7978775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800">
                <a:latin typeface="Gill Sans MT"/>
              </a:rPr>
              <a:t>如果随机误差序列相关，回归模型将不可靠。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800">
                <a:latin typeface="Gill Sans MT"/>
              </a:rPr>
              <a:t>残差独立性检验，又称为序列相关性检验。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55650" y="2420938"/>
            <a:ext cx="7416800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3200" b="1">
                <a:solidFill>
                  <a:srgbClr val="4A452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800">
                <a:solidFill>
                  <a:srgbClr val="4A452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400">
                <a:solidFill>
                  <a:srgbClr val="4A452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rgbClr val="4A452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rgbClr val="4A452A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rgbClr val="4A452A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rgbClr val="4A452A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rgbClr val="4A452A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rgbClr val="4A452A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Durbin – Watson </a:t>
            </a:r>
            <a:r>
              <a:rPr lang="zh-CN" altLang="en-US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检验：</a:t>
            </a:r>
            <a:endParaRPr lang="en-US" altLang="zh-CN" sz="28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DW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统计量介于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到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之间，残差与自变量独立时，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DW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大约为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查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DW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分布表，可得到临界值 </a:t>
            </a:r>
            <a:r>
              <a:rPr lang="en-US" altLang="zh-CN" sz="28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CN" alt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zh-CN" altLang="en-US" sz="2800" i="1" baseline="-25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8917" name="Object 5"/>
          <p:cNvGraphicFramePr>
            <a:graphicFrameLocks noChangeAspect="1"/>
          </p:cNvGraphicFramePr>
          <p:nvPr/>
        </p:nvGraphicFramePr>
        <p:xfrm>
          <a:off x="1116013" y="4581525"/>
          <a:ext cx="2946400" cy="527050"/>
        </p:xfrm>
        <a:graphic>
          <a:graphicData uri="http://schemas.openxmlformats.org/presentationml/2006/ole">
            <p:oleObj spid="_x0000_s293893" name="公式" r:id="rId8" imgW="1180800" imgH="228600" progId="Equation.3">
              <p:embed/>
            </p:oleObj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258888" y="5876925"/>
          <a:ext cx="2568575" cy="527050"/>
        </p:xfrm>
        <a:graphic>
          <a:graphicData uri="http://schemas.openxmlformats.org/presentationml/2006/ole">
            <p:oleObj spid="_x0000_s293894" name="公式" r:id="rId9" imgW="1028520" imgH="228600" progId="Equation.3">
              <p:embed/>
            </p:oleObj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1116013" y="5229225"/>
          <a:ext cx="3422650" cy="527050"/>
        </p:xfrm>
        <a:graphic>
          <a:graphicData uri="http://schemas.openxmlformats.org/presentationml/2006/ole">
            <p:oleObj spid="_x0000_s293895" name="公式" r:id="rId10" imgW="1371600" imgH="228600" progId="Equation.3">
              <p:embed/>
            </p:oleObj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5148263" y="5876925"/>
          <a:ext cx="3487737" cy="527050"/>
        </p:xfrm>
        <a:graphic>
          <a:graphicData uri="http://schemas.openxmlformats.org/presentationml/2006/ole">
            <p:oleObj spid="_x0000_s293896" name="公式" r:id="rId11" imgW="1396800" imgH="228600" progId="Equation.3">
              <p:embed/>
            </p:oleObj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5219700" y="4581525"/>
          <a:ext cx="2693988" cy="498475"/>
        </p:xfrm>
        <a:graphic>
          <a:graphicData uri="http://schemas.openxmlformats.org/presentationml/2006/ole">
            <p:oleObj spid="_x0000_s293897" name="公式" r:id="rId12" imgW="107928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1116013" y="598488"/>
            <a:ext cx="41481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2</a:t>
            </a:r>
            <a:r>
              <a:rPr lang="zh-CN" altLang="en-US">
                <a:solidFill>
                  <a:srgbClr val="0000CC"/>
                </a:solidFill>
              </a:rPr>
              <a:t>、模型参数的</a:t>
            </a:r>
            <a:r>
              <a:rPr lang="en-US" altLang="zh-CN">
                <a:solidFill>
                  <a:srgbClr val="0000CC"/>
                </a:solidFill>
              </a:rPr>
              <a:t>LS</a:t>
            </a:r>
            <a:r>
              <a:rPr lang="zh-CN" altLang="en-US">
                <a:solidFill>
                  <a:srgbClr val="0000CC"/>
                </a:solidFill>
              </a:rPr>
              <a:t>估计</a:t>
            </a:r>
          </a:p>
        </p:txBody>
      </p:sp>
      <p:graphicFrame>
        <p:nvGraphicFramePr>
          <p:cNvPr id="203782" name="Object 28"/>
          <p:cNvGraphicFramePr>
            <a:graphicFrameLocks noChangeAspect="1"/>
          </p:cNvGraphicFramePr>
          <p:nvPr/>
        </p:nvGraphicFramePr>
        <p:xfrm>
          <a:off x="1331913" y="1390650"/>
          <a:ext cx="5307012" cy="546100"/>
        </p:xfrm>
        <a:graphic>
          <a:graphicData uri="http://schemas.openxmlformats.org/presentationml/2006/ole">
            <p:oleObj spid="_x0000_s203804" name="公式" r:id="rId3" imgW="2146300" imgH="228600" progId="Equation.3">
              <p:embed/>
            </p:oleObj>
          </a:graphicData>
        </a:graphic>
      </p:graphicFrame>
      <p:graphicFrame>
        <p:nvGraphicFramePr>
          <p:cNvPr id="203783" name="Object 29"/>
          <p:cNvGraphicFramePr>
            <a:graphicFrameLocks noChangeAspect="1"/>
          </p:cNvGraphicFramePr>
          <p:nvPr/>
        </p:nvGraphicFramePr>
        <p:xfrm>
          <a:off x="1258888" y="2111375"/>
          <a:ext cx="4070350" cy="936625"/>
        </p:xfrm>
        <a:graphic>
          <a:graphicData uri="http://schemas.openxmlformats.org/presentationml/2006/ole">
            <p:oleObj spid="_x0000_s203805" name="公式" r:id="rId4" imgW="1765300" imgH="431800" progId="Equation.3">
              <p:embed/>
            </p:oleObj>
          </a:graphicData>
        </a:graphic>
      </p:graphicFrame>
      <p:graphicFrame>
        <p:nvGraphicFramePr>
          <p:cNvPr id="203784" name="Object 30"/>
          <p:cNvGraphicFramePr>
            <a:graphicFrameLocks noChangeAspect="1"/>
          </p:cNvGraphicFramePr>
          <p:nvPr/>
        </p:nvGraphicFramePr>
        <p:xfrm>
          <a:off x="2916238" y="2974975"/>
          <a:ext cx="1965325" cy="515938"/>
        </p:xfrm>
        <a:graphic>
          <a:graphicData uri="http://schemas.openxmlformats.org/presentationml/2006/ole">
            <p:oleObj spid="_x0000_s203806" name="公式" r:id="rId5" imgW="23839200" imgH="5776200" progId="Equation.3">
              <p:embed/>
            </p:oleObj>
          </a:graphicData>
        </a:graphic>
      </p:graphicFrame>
      <p:graphicFrame>
        <p:nvGraphicFramePr>
          <p:cNvPr id="203785" name="Object 31"/>
          <p:cNvGraphicFramePr>
            <a:graphicFrameLocks noChangeAspect="1"/>
          </p:cNvGraphicFramePr>
          <p:nvPr/>
        </p:nvGraphicFramePr>
        <p:xfrm>
          <a:off x="2843213" y="3622675"/>
          <a:ext cx="2538412" cy="576263"/>
        </p:xfrm>
        <a:graphic>
          <a:graphicData uri="http://schemas.openxmlformats.org/presentationml/2006/ole">
            <p:oleObj spid="_x0000_s203807" name="公式" r:id="rId6" imgW="32218560" imgH="6097680" progId="Equation.3">
              <p:embed/>
            </p:oleObj>
          </a:graphicData>
        </a:graphic>
      </p:graphicFrame>
      <p:sp>
        <p:nvSpPr>
          <p:cNvPr id="203786" name="矩形标注 1"/>
          <p:cNvSpPr>
            <a:spLocks noChangeArrowheads="1"/>
          </p:cNvSpPr>
          <p:nvPr/>
        </p:nvSpPr>
        <p:spPr bwMode="auto">
          <a:xfrm>
            <a:off x="6443663" y="2182813"/>
            <a:ext cx="1798637" cy="792162"/>
          </a:xfrm>
          <a:prstGeom prst="wedgeRectCallout">
            <a:avLst>
              <a:gd name="adj1" fmla="val -82745"/>
              <a:gd name="adj2" fmla="val 43185"/>
            </a:avLst>
          </a:prstGeom>
          <a:solidFill>
            <a:srgbClr val="99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sz="1800">
                <a:solidFill>
                  <a:srgbClr val="FF0000"/>
                </a:solidFill>
              </a:rPr>
              <a:t>   </a:t>
            </a:r>
            <a:r>
              <a:rPr lang="zh-CN" altLang="en-US" sz="2400">
                <a:solidFill>
                  <a:srgbClr val="FF0000"/>
                </a:solidFill>
              </a:rPr>
              <a:t>正则方程</a:t>
            </a:r>
          </a:p>
        </p:txBody>
      </p:sp>
      <p:graphicFrame>
        <p:nvGraphicFramePr>
          <p:cNvPr id="203788" name="Object 32"/>
          <p:cNvGraphicFramePr>
            <a:graphicFrameLocks noChangeAspect="1"/>
          </p:cNvGraphicFramePr>
          <p:nvPr/>
        </p:nvGraphicFramePr>
        <p:xfrm>
          <a:off x="4284663" y="4437063"/>
          <a:ext cx="1408112" cy="544512"/>
        </p:xfrm>
        <a:graphic>
          <a:graphicData uri="http://schemas.openxmlformats.org/presentationml/2006/ole">
            <p:oleObj spid="_x0000_s203808" name="公式" r:id="rId7" imgW="17071200" imgH="6097680" progId="Equation.3">
              <p:embed/>
            </p:oleObj>
          </a:graphicData>
        </a:graphic>
      </p:graphicFrame>
      <p:sp>
        <p:nvSpPr>
          <p:cNvPr id="203789" name="Rectangle 13"/>
          <p:cNvSpPr>
            <a:spLocks noChangeArrowheads="1"/>
          </p:cNvSpPr>
          <p:nvPr/>
        </p:nvSpPr>
        <p:spPr bwMode="auto">
          <a:xfrm>
            <a:off x="1116013" y="4508500"/>
            <a:ext cx="304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经验回归方程为：</a:t>
            </a:r>
          </a:p>
        </p:txBody>
      </p:sp>
      <p:sp>
        <p:nvSpPr>
          <p:cNvPr id="203790" name="Rectangle 14"/>
          <p:cNvSpPr>
            <a:spLocks noChangeArrowheads="1"/>
          </p:cNvSpPr>
          <p:nvPr/>
        </p:nvSpPr>
        <p:spPr bwMode="auto">
          <a:xfrm>
            <a:off x="1116013" y="5300663"/>
            <a:ext cx="31194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残差平方和 </a:t>
            </a:r>
            <a:r>
              <a:rPr lang="en-US" altLang="zh-CN" sz="2800" i="1"/>
              <a:t>Q </a:t>
            </a:r>
            <a:r>
              <a:rPr lang="zh-CN" altLang="en-US" sz="2800"/>
              <a:t>为：</a:t>
            </a:r>
          </a:p>
        </p:txBody>
      </p:sp>
      <p:graphicFrame>
        <p:nvGraphicFramePr>
          <p:cNvPr id="203791" name="Object 33"/>
          <p:cNvGraphicFramePr>
            <a:graphicFrameLocks noChangeAspect="1"/>
          </p:cNvGraphicFramePr>
          <p:nvPr/>
        </p:nvGraphicFramePr>
        <p:xfrm>
          <a:off x="4284663" y="5229225"/>
          <a:ext cx="3692525" cy="601663"/>
        </p:xfrm>
        <a:graphic>
          <a:graphicData uri="http://schemas.openxmlformats.org/presentationml/2006/ole">
            <p:oleObj spid="_x0000_s203809" name="公式" r:id="rId8" imgW="44787600" imgH="6740640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0" grpId="0"/>
      <p:bldP spid="203786" grpId="0" animBg="1"/>
      <p:bldP spid="203789" grpId="0"/>
      <p:bldP spid="20379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47813" y="981075"/>
            <a:ext cx="6624637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2800">
                <a:solidFill>
                  <a:srgbClr val="0000CC"/>
                </a:solidFill>
                <a:cs typeface="Times New Roman" pitchFamily="18" charset="0"/>
              </a:rPr>
              <a:t>残差序列自相关的处理：</a:t>
            </a:r>
            <a:endParaRPr lang="en-US" altLang="zh-CN" sz="2800">
              <a:solidFill>
                <a:srgbClr val="0000CC"/>
              </a:solidFill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zh-CN" altLang="en-US" sz="2800">
                <a:cs typeface="Times New Roman" pitchFamily="18" charset="0"/>
              </a:rPr>
              <a:t>对原始数据进行变换，消除序列自相关。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cs typeface="Times New Roman" pitchFamily="18" charset="0"/>
              </a:rPr>
              <a:t>  一阶差分法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cs typeface="Times New Roman" pitchFamily="18" charset="0"/>
              </a:rPr>
              <a:t>  广义差分法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cs typeface="Times New Roman" pitchFamily="18" charset="0"/>
              </a:rPr>
              <a:t>  迭代法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cs typeface="Times New Roman" pitchFamily="18" charset="0"/>
              </a:rPr>
              <a:t>  广义最小二乘法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971550" y="620713"/>
            <a:ext cx="7561263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>
                <a:solidFill>
                  <a:srgbClr val="0000CC"/>
                </a:solidFill>
                <a:cs typeface="Times New Roman" pitchFamily="18" charset="0"/>
              </a:rPr>
              <a:t>5</a:t>
            </a:r>
            <a:r>
              <a:rPr lang="zh-CN" altLang="en-US">
                <a:solidFill>
                  <a:srgbClr val="0000CC"/>
                </a:solidFill>
                <a:cs typeface="Times New Roman" pitchFamily="18" charset="0"/>
              </a:rPr>
              <a:t>、多重共线性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68313" y="1360488"/>
            <a:ext cx="8229600" cy="16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800" i="1">
                <a:solidFill>
                  <a:srgbClr val="4A452A"/>
                </a:solidFill>
                <a:latin typeface="Gill Sans MT"/>
              </a:rPr>
              <a:t>   </a:t>
            </a:r>
            <a:r>
              <a:rPr lang="zh-CN" altLang="en-US" sz="2800">
                <a:latin typeface="Gill Sans MT"/>
              </a:rPr>
              <a:t>在多元线性模型中，若设计矩阵</a:t>
            </a:r>
            <a:r>
              <a:rPr lang="en-US" altLang="zh-CN" sz="2800">
                <a:latin typeface="Gill Sans MT"/>
              </a:rPr>
              <a:t>X</a:t>
            </a:r>
            <a:r>
              <a:rPr lang="zh-CN" altLang="en-US" sz="2800">
                <a:latin typeface="Gill Sans MT"/>
              </a:rPr>
              <a:t>的列向量之间存在较强的线性关系，称为多重共线性。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800">
                <a:latin typeface="Gill Sans MT"/>
              </a:rPr>
              <a:t>                      </a:t>
            </a:r>
            <a:r>
              <a:rPr lang="zh-CN" altLang="en-US" sz="2800">
                <a:solidFill>
                  <a:srgbClr val="0000CC"/>
                </a:solidFill>
                <a:latin typeface="Gill Sans MT"/>
              </a:rPr>
              <a:t>（</a:t>
            </a:r>
            <a:r>
              <a:rPr lang="en-US" altLang="zh-CN" sz="2800">
                <a:solidFill>
                  <a:srgbClr val="0000CC"/>
                </a:solidFill>
                <a:latin typeface="Gill Sans MT"/>
              </a:rPr>
              <a:t>multicoliearity</a:t>
            </a:r>
            <a:r>
              <a:rPr lang="zh-CN" altLang="en-US" sz="2800">
                <a:solidFill>
                  <a:srgbClr val="0000CC"/>
                </a:solidFill>
                <a:latin typeface="Gill Sans MT"/>
              </a:rPr>
              <a:t>）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9750" y="2997200"/>
            <a:ext cx="82804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800">
                <a:latin typeface="Gill Sans MT"/>
              </a:rPr>
              <a:t>    </a:t>
            </a:r>
            <a:r>
              <a:rPr lang="zh-CN" altLang="en-US" sz="2800">
                <a:solidFill>
                  <a:srgbClr val="FF0000"/>
                </a:solidFill>
                <a:latin typeface="Gill Sans MT"/>
              </a:rPr>
              <a:t>原因：</a:t>
            </a:r>
            <a:r>
              <a:rPr lang="zh-CN" altLang="en-US" sz="2800">
                <a:latin typeface="Gill Sans MT"/>
              </a:rPr>
              <a:t>严重的多重共线性，导致</a:t>
            </a:r>
            <a:r>
              <a:rPr lang="en-US" altLang="zh-CN" sz="2800">
                <a:latin typeface="Gill Sans MT"/>
              </a:rPr>
              <a:t>X’X</a:t>
            </a:r>
            <a:r>
              <a:rPr lang="zh-CN" altLang="en-US" sz="2800">
                <a:latin typeface="Gill Sans MT"/>
              </a:rPr>
              <a:t>的行列式接近</a:t>
            </a:r>
            <a:r>
              <a:rPr lang="en-US" altLang="zh-CN" sz="2800">
                <a:latin typeface="Gill Sans MT"/>
              </a:rPr>
              <a:t>0</a:t>
            </a:r>
            <a:r>
              <a:rPr lang="zh-CN" altLang="en-US" sz="2800">
                <a:latin typeface="Gill Sans MT"/>
              </a:rPr>
              <a:t>，造成各模型参数的</a:t>
            </a:r>
            <a:r>
              <a:rPr lang="en-US" altLang="zh-CN" sz="2800">
                <a:latin typeface="Gill Sans MT"/>
              </a:rPr>
              <a:t>LS</a:t>
            </a:r>
            <a:r>
              <a:rPr lang="zh-CN" altLang="en-US" sz="2800">
                <a:latin typeface="Gill Sans MT"/>
              </a:rPr>
              <a:t>估计的不稳定，误差变大，方差急剧增加。当</a:t>
            </a:r>
            <a:r>
              <a:rPr lang="en-US" altLang="zh-CN" sz="2800">
                <a:latin typeface="Gill Sans MT"/>
              </a:rPr>
              <a:t>X’X</a:t>
            </a:r>
            <a:r>
              <a:rPr lang="zh-CN" altLang="en-US" sz="2800">
                <a:latin typeface="Gill Sans MT"/>
              </a:rPr>
              <a:t>行列式</a:t>
            </a:r>
            <a:r>
              <a:rPr lang="en-US" altLang="zh-CN" sz="2800">
                <a:latin typeface="Gill Sans MT"/>
              </a:rPr>
              <a:t>=0</a:t>
            </a:r>
            <a:r>
              <a:rPr lang="zh-CN" altLang="en-US" sz="2800">
                <a:latin typeface="Gill Sans MT"/>
              </a:rPr>
              <a:t>，</a:t>
            </a:r>
            <a:r>
              <a:rPr lang="en-US" altLang="zh-CN" sz="2800">
                <a:latin typeface="Gill Sans MT"/>
              </a:rPr>
              <a:t>LS</a:t>
            </a:r>
            <a:r>
              <a:rPr lang="zh-CN" altLang="en-US" sz="2800">
                <a:latin typeface="Gill Sans MT"/>
              </a:rPr>
              <a:t>表达式失效。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800">
                <a:latin typeface="Gill Sans MT"/>
              </a:rPr>
              <a:t>    </a:t>
            </a:r>
            <a:r>
              <a:rPr lang="zh-CN" altLang="en-US" sz="2800">
                <a:solidFill>
                  <a:srgbClr val="FF0000"/>
                </a:solidFill>
                <a:latin typeface="Gill Sans MT"/>
              </a:rPr>
              <a:t>现象：</a:t>
            </a:r>
            <a:r>
              <a:rPr lang="zh-CN" altLang="en-US" sz="2800">
                <a:latin typeface="Gill Sans MT"/>
              </a:rPr>
              <a:t>回归效果差；或者在回归效果显著的情况下，所有回归系数都不能通过显著性检验；回归系数的正负号无法得到合理的解释。                      </a:t>
            </a:r>
            <a:endParaRPr lang="zh-CN" altLang="en-US" sz="2800">
              <a:solidFill>
                <a:srgbClr val="0000CC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900113" y="476250"/>
            <a:ext cx="7345362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800">
                <a:latin typeface="Gill Sans MT"/>
              </a:rPr>
              <a:t>    </a:t>
            </a:r>
            <a:r>
              <a:rPr lang="zh-CN" altLang="en-US" sz="2800">
                <a:solidFill>
                  <a:srgbClr val="0000CC"/>
                </a:solidFill>
                <a:latin typeface="Gill Sans MT"/>
              </a:rPr>
              <a:t>多重共线性的诊断：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800">
                <a:solidFill>
                  <a:srgbClr val="0000CC"/>
                </a:solidFill>
                <a:latin typeface="Gill Sans MT"/>
              </a:rPr>
              <a:t>            </a:t>
            </a:r>
            <a:r>
              <a:rPr lang="zh-CN" altLang="en-US" sz="2800">
                <a:latin typeface="Gill Sans MT"/>
              </a:rPr>
              <a:t>判定系数法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800">
                <a:latin typeface="Gill Sans MT"/>
              </a:rPr>
              <a:t>            特征值分析法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800">
                <a:latin typeface="Gill Sans MT"/>
              </a:rPr>
              <a:t>            条件数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800">
                <a:latin typeface="Gill Sans MT"/>
              </a:rPr>
              <a:t>            方差扩大因子法</a:t>
            </a:r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900113" y="3284538"/>
            <a:ext cx="7488237" cy="331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800">
                <a:latin typeface="Gill Sans MT"/>
              </a:rPr>
              <a:t>    </a:t>
            </a:r>
            <a:r>
              <a:rPr lang="zh-CN" altLang="en-US" sz="2800">
                <a:solidFill>
                  <a:srgbClr val="0000CC"/>
                </a:solidFill>
                <a:latin typeface="Gill Sans MT"/>
              </a:rPr>
              <a:t>多重共线性的处理：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800">
                <a:solidFill>
                  <a:srgbClr val="0000CC"/>
                </a:solidFill>
                <a:latin typeface="Gill Sans MT"/>
              </a:rPr>
              <a:t>            </a:t>
            </a:r>
            <a:r>
              <a:rPr lang="zh-CN" altLang="en-US" sz="2800">
                <a:latin typeface="Gill Sans MT"/>
              </a:rPr>
              <a:t>剔除不必要的解释变量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800">
                <a:latin typeface="Gill Sans MT"/>
              </a:rPr>
              <a:t>            逐步回归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800">
                <a:latin typeface="Gill Sans MT"/>
              </a:rPr>
              <a:t>            岭回归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800">
                <a:latin typeface="Gill Sans MT"/>
              </a:rPr>
              <a:t>            主成分回归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800">
                <a:latin typeface="Gill Sans MT"/>
              </a:rPr>
              <a:t>            偏最小二乘回归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Text Box 2"/>
          <p:cNvSpPr txBox="1">
            <a:spLocks noChangeArrowheads="1"/>
          </p:cNvSpPr>
          <p:nvPr/>
        </p:nvSpPr>
        <p:spPr bwMode="auto">
          <a:xfrm>
            <a:off x="2555875" y="1800225"/>
            <a:ext cx="296545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1B03AD"/>
                </a:solidFill>
              </a:rPr>
              <a:t>作业：</a:t>
            </a:r>
            <a:r>
              <a:rPr lang="en-US" altLang="zh-CN">
                <a:solidFill>
                  <a:srgbClr val="1B03AD"/>
                </a:solidFill>
              </a:rPr>
              <a:t>P181</a:t>
            </a:r>
          </a:p>
          <a:p>
            <a:endParaRPr lang="zh-CN" altLang="en-US">
              <a:solidFill>
                <a:srgbClr val="1B03AD"/>
              </a:solidFill>
            </a:endParaRPr>
          </a:p>
          <a:p>
            <a:r>
              <a:rPr lang="zh-CN" altLang="en-US">
                <a:solidFill>
                  <a:srgbClr val="1B03AD"/>
                </a:solidFill>
              </a:rPr>
              <a:t>习题四    </a:t>
            </a:r>
            <a:r>
              <a:rPr lang="en-US" altLang="zh-CN">
                <a:solidFill>
                  <a:srgbClr val="1B03AD"/>
                </a:solidFill>
              </a:rPr>
              <a:t>10 - 17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3" name="Text Box 2"/>
          <p:cNvSpPr txBox="1">
            <a:spLocks noChangeArrowheads="1"/>
          </p:cNvSpPr>
          <p:nvPr/>
        </p:nvSpPr>
        <p:spPr bwMode="auto">
          <a:xfrm>
            <a:off x="1187450" y="620713"/>
            <a:ext cx="3398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课外论文选题建议：</a:t>
            </a:r>
          </a:p>
        </p:txBody>
      </p:sp>
      <p:sp>
        <p:nvSpPr>
          <p:cNvPr id="294914" name="Text Box 3"/>
          <p:cNvSpPr txBox="1">
            <a:spLocks noChangeArrowheads="1"/>
          </p:cNvSpPr>
          <p:nvPr/>
        </p:nvSpPr>
        <p:spPr bwMode="auto">
          <a:xfrm>
            <a:off x="2051050" y="1341438"/>
            <a:ext cx="589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利用逐步回归法建立国家财政收入回</a:t>
            </a:r>
          </a:p>
        </p:txBody>
      </p:sp>
      <p:sp>
        <p:nvSpPr>
          <p:cNvPr id="294915" name="Text Box 4"/>
          <p:cNvSpPr txBox="1">
            <a:spLocks noChangeArrowheads="1"/>
          </p:cNvSpPr>
          <p:nvPr/>
        </p:nvSpPr>
        <p:spPr bwMode="auto">
          <a:xfrm>
            <a:off x="1228725" y="1954213"/>
            <a:ext cx="6613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归模型。影响财政收入的因素可能为工业</a:t>
            </a:r>
          </a:p>
        </p:txBody>
      </p:sp>
      <p:sp>
        <p:nvSpPr>
          <p:cNvPr id="294916" name="Text Box 5"/>
          <p:cNvSpPr txBox="1">
            <a:spLocks noChangeArrowheads="1"/>
          </p:cNvSpPr>
          <p:nvPr/>
        </p:nvSpPr>
        <p:spPr bwMode="auto">
          <a:xfrm>
            <a:off x="1157288" y="2552700"/>
            <a:ext cx="68214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总产值</a:t>
            </a:r>
            <a:r>
              <a:rPr lang="en-US" altLang="zh-CN" sz="2800"/>
              <a:t>(</a:t>
            </a:r>
            <a:r>
              <a:rPr lang="zh-CN" altLang="en-US" sz="2800"/>
              <a:t>亿元</a:t>
            </a:r>
            <a:r>
              <a:rPr lang="en-US" altLang="zh-CN" sz="2800"/>
              <a:t>)</a:t>
            </a:r>
            <a:r>
              <a:rPr lang="zh-CN" altLang="en-US" sz="2800"/>
              <a:t>、农业总产值</a:t>
            </a:r>
            <a:r>
              <a:rPr lang="en-US" altLang="zh-CN" sz="2800"/>
              <a:t>(</a:t>
            </a:r>
            <a:r>
              <a:rPr lang="zh-CN" altLang="en-US" sz="2800"/>
              <a:t>亿元</a:t>
            </a:r>
            <a:r>
              <a:rPr lang="en-US" altLang="zh-CN" sz="2800"/>
              <a:t>) </a:t>
            </a:r>
            <a:r>
              <a:rPr lang="zh-CN" altLang="en-US" sz="2800"/>
              <a:t>、建筑业</a:t>
            </a:r>
          </a:p>
        </p:txBody>
      </p:sp>
      <p:sp>
        <p:nvSpPr>
          <p:cNvPr id="294917" name="Text Box 6"/>
          <p:cNvSpPr txBox="1">
            <a:spLocks noChangeArrowheads="1"/>
          </p:cNvSpPr>
          <p:nvPr/>
        </p:nvSpPr>
        <p:spPr bwMode="auto">
          <a:xfrm>
            <a:off x="1146175" y="3152775"/>
            <a:ext cx="6910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总产值</a:t>
            </a:r>
            <a:r>
              <a:rPr lang="en-US" altLang="zh-CN" sz="2800"/>
              <a:t>(</a:t>
            </a:r>
            <a:r>
              <a:rPr lang="zh-CN" altLang="en-US" sz="2800"/>
              <a:t>亿元</a:t>
            </a:r>
            <a:r>
              <a:rPr lang="en-US" altLang="zh-CN" sz="2800"/>
              <a:t>) </a:t>
            </a:r>
            <a:r>
              <a:rPr lang="zh-CN" altLang="en-US" sz="2800"/>
              <a:t>、社会商品零售总额</a:t>
            </a:r>
            <a:r>
              <a:rPr lang="en-US" altLang="zh-CN" sz="2800"/>
              <a:t>(</a:t>
            </a:r>
            <a:r>
              <a:rPr lang="zh-CN" altLang="en-US" sz="2800"/>
              <a:t>亿元</a:t>
            </a:r>
            <a:r>
              <a:rPr lang="en-US" altLang="zh-CN" sz="2800"/>
              <a:t>) </a:t>
            </a:r>
            <a:r>
              <a:rPr lang="zh-CN" altLang="en-US" sz="2800"/>
              <a:t>、</a:t>
            </a:r>
          </a:p>
        </p:txBody>
      </p:sp>
      <p:sp>
        <p:nvSpPr>
          <p:cNvPr id="294918" name="Text Box 7"/>
          <p:cNvSpPr txBox="1">
            <a:spLocks noChangeArrowheads="1"/>
          </p:cNvSpPr>
          <p:nvPr/>
        </p:nvSpPr>
        <p:spPr bwMode="auto">
          <a:xfrm>
            <a:off x="1157288" y="3821113"/>
            <a:ext cx="6018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人口数</a:t>
            </a:r>
            <a:r>
              <a:rPr lang="en-US" altLang="zh-CN" sz="2800"/>
              <a:t>(</a:t>
            </a:r>
            <a:r>
              <a:rPr lang="zh-CN" altLang="en-US" sz="2800"/>
              <a:t>万人</a:t>
            </a:r>
            <a:r>
              <a:rPr lang="en-US" altLang="zh-CN" sz="2800"/>
              <a:t>)</a:t>
            </a:r>
            <a:r>
              <a:rPr lang="zh-CN" altLang="en-US" sz="2800"/>
              <a:t>、受灾面积</a:t>
            </a:r>
            <a:r>
              <a:rPr lang="en-US" altLang="zh-CN" sz="2800"/>
              <a:t>(</a:t>
            </a:r>
            <a:r>
              <a:rPr lang="zh-CN" altLang="en-US" sz="2800"/>
              <a:t>万公顷</a:t>
            </a:r>
            <a:r>
              <a:rPr lang="en-US" altLang="zh-CN" sz="2800"/>
              <a:t>)</a:t>
            </a:r>
            <a:r>
              <a:rPr lang="zh-CN" altLang="en-US" sz="2800"/>
              <a:t>等。</a:t>
            </a:r>
          </a:p>
        </p:txBody>
      </p:sp>
      <p:sp>
        <p:nvSpPr>
          <p:cNvPr id="294919" name="Text Box 8"/>
          <p:cNvSpPr txBox="1">
            <a:spLocks noChangeArrowheads="1"/>
          </p:cNvSpPr>
          <p:nvPr/>
        </p:nvSpPr>
        <p:spPr bwMode="auto">
          <a:xfrm>
            <a:off x="7164388" y="38608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具体</a:t>
            </a:r>
          </a:p>
        </p:txBody>
      </p:sp>
      <p:sp>
        <p:nvSpPr>
          <p:cNvPr id="294920" name="Text Box 9"/>
          <p:cNvSpPr txBox="1">
            <a:spLocks noChangeArrowheads="1"/>
          </p:cNvSpPr>
          <p:nvPr/>
        </p:nvSpPr>
        <p:spPr bwMode="auto">
          <a:xfrm>
            <a:off x="1157288" y="4392613"/>
            <a:ext cx="4827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数据可查</a:t>
            </a:r>
            <a:r>
              <a:rPr lang="en-US" altLang="zh-CN" sz="2800"/>
              <a:t>《</a:t>
            </a:r>
            <a:r>
              <a:rPr lang="zh-CN" altLang="en-US" sz="2800"/>
              <a:t>中国统计年鉴</a:t>
            </a:r>
            <a:r>
              <a:rPr lang="en-US" altLang="zh-CN" sz="2800"/>
              <a:t>》</a:t>
            </a:r>
            <a:r>
              <a:rPr lang="zh-CN" altLang="en-US" sz="2800"/>
              <a:t>。</a:t>
            </a:r>
          </a:p>
        </p:txBody>
      </p:sp>
      <p:sp>
        <p:nvSpPr>
          <p:cNvPr id="294921" name="Text Box 10"/>
          <p:cNvSpPr txBox="1">
            <a:spLocks noChangeArrowheads="1"/>
          </p:cNvSpPr>
          <p:nvPr/>
        </p:nvSpPr>
        <p:spPr bwMode="auto">
          <a:xfrm>
            <a:off x="1619250" y="5300663"/>
            <a:ext cx="6256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CC"/>
                </a:solidFill>
              </a:rPr>
              <a:t>对自己感兴趣的研究课题，进行数据收</a:t>
            </a:r>
          </a:p>
        </p:txBody>
      </p:sp>
      <p:sp>
        <p:nvSpPr>
          <p:cNvPr id="294922" name="Rectangle 11"/>
          <p:cNvSpPr>
            <a:spLocks noChangeArrowheads="1"/>
          </p:cNvSpPr>
          <p:nvPr/>
        </p:nvSpPr>
        <p:spPr bwMode="auto">
          <a:xfrm>
            <a:off x="1187450" y="5905500"/>
            <a:ext cx="7327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CC"/>
                </a:solidFill>
              </a:rPr>
              <a:t>集，再利用逐步回归法建立相应的回归模型。</a:t>
            </a:r>
          </a:p>
        </p:txBody>
      </p:sp>
      <p:sp>
        <p:nvSpPr>
          <p:cNvPr id="294923" name="Line 12"/>
          <p:cNvSpPr>
            <a:spLocks noChangeShapeType="1"/>
          </p:cNvSpPr>
          <p:nvPr/>
        </p:nvSpPr>
        <p:spPr bwMode="auto">
          <a:xfrm>
            <a:off x="1042988" y="5013325"/>
            <a:ext cx="7620000" cy="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7" name="Text Box 2"/>
          <p:cNvSpPr txBox="1">
            <a:spLocks noChangeArrowheads="1"/>
          </p:cNvSpPr>
          <p:nvPr/>
        </p:nvSpPr>
        <p:spPr bwMode="auto">
          <a:xfrm>
            <a:off x="609600" y="609600"/>
            <a:ext cx="14128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要求：</a:t>
            </a:r>
          </a:p>
        </p:txBody>
      </p:sp>
      <p:sp>
        <p:nvSpPr>
          <p:cNvPr id="295938" name="Text Box 3"/>
          <p:cNvSpPr txBox="1">
            <a:spLocks noChangeArrowheads="1"/>
          </p:cNvSpPr>
          <p:nvPr/>
        </p:nvSpPr>
        <p:spPr bwMode="auto">
          <a:xfrm>
            <a:off x="457200" y="1314450"/>
            <a:ext cx="3663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）摘要、关键词</a:t>
            </a:r>
          </a:p>
        </p:txBody>
      </p:sp>
      <p:sp>
        <p:nvSpPr>
          <p:cNvPr id="295939" name="Text Box 4"/>
          <p:cNvSpPr txBox="1">
            <a:spLocks noChangeArrowheads="1"/>
          </p:cNvSpPr>
          <p:nvPr/>
        </p:nvSpPr>
        <p:spPr bwMode="auto">
          <a:xfrm>
            <a:off x="488950" y="2057400"/>
            <a:ext cx="2025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）引言</a:t>
            </a:r>
          </a:p>
        </p:txBody>
      </p:sp>
      <p:sp>
        <p:nvSpPr>
          <p:cNvPr id="295940" name="Text Box 5"/>
          <p:cNvSpPr txBox="1">
            <a:spLocks noChangeArrowheads="1"/>
          </p:cNvSpPr>
          <p:nvPr/>
        </p:nvSpPr>
        <p:spPr bwMode="auto">
          <a:xfrm>
            <a:off x="498475" y="2800350"/>
            <a:ext cx="6121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）解决问题的方法和计算结果</a:t>
            </a:r>
          </a:p>
        </p:txBody>
      </p:sp>
      <p:sp>
        <p:nvSpPr>
          <p:cNvPr id="295941" name="Text Box 6"/>
          <p:cNvSpPr txBox="1">
            <a:spLocks noChangeArrowheads="1"/>
          </p:cNvSpPr>
          <p:nvPr/>
        </p:nvSpPr>
        <p:spPr bwMode="auto">
          <a:xfrm>
            <a:off x="533400" y="3600450"/>
            <a:ext cx="2025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）讨论</a:t>
            </a:r>
          </a:p>
        </p:txBody>
      </p:sp>
      <p:sp>
        <p:nvSpPr>
          <p:cNvPr id="295942" name="Text Box 7"/>
          <p:cNvSpPr txBox="1">
            <a:spLocks noChangeArrowheads="1"/>
          </p:cNvSpPr>
          <p:nvPr/>
        </p:nvSpPr>
        <p:spPr bwMode="auto">
          <a:xfrm>
            <a:off x="533400" y="4495800"/>
            <a:ext cx="2835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）参考文献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971550" y="1700213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证明</a:t>
            </a:r>
          </a:p>
        </p:txBody>
      </p:sp>
      <p:graphicFrame>
        <p:nvGraphicFramePr>
          <p:cNvPr id="196611" name="Object 32"/>
          <p:cNvGraphicFramePr>
            <a:graphicFrameLocks noChangeAspect="1"/>
          </p:cNvGraphicFramePr>
          <p:nvPr/>
        </p:nvGraphicFramePr>
        <p:xfrm>
          <a:off x="2339975" y="1773238"/>
          <a:ext cx="3816350" cy="431800"/>
        </p:xfrm>
        <a:graphic>
          <a:graphicData uri="http://schemas.openxmlformats.org/presentationml/2006/ole">
            <p:oleObj spid="_x0000_s196640" name="Equation" r:id="rId3" imgW="4559300" imgH="495300" progId="Equation.3">
              <p:embed/>
            </p:oleObj>
          </a:graphicData>
        </a:graphic>
      </p:graphicFrame>
      <p:graphicFrame>
        <p:nvGraphicFramePr>
          <p:cNvPr id="196612" name="Object 33"/>
          <p:cNvGraphicFramePr>
            <a:graphicFrameLocks noChangeAspect="1"/>
          </p:cNvGraphicFramePr>
          <p:nvPr/>
        </p:nvGraphicFramePr>
        <p:xfrm>
          <a:off x="1042988" y="2492375"/>
          <a:ext cx="6769100" cy="431800"/>
        </p:xfrm>
        <a:graphic>
          <a:graphicData uri="http://schemas.openxmlformats.org/presentationml/2006/ole">
            <p:oleObj spid="_x0000_s196641" name="Equation" r:id="rId4" imgW="7531100" imgH="520700" progId="Equation.3">
              <p:embed/>
            </p:oleObj>
          </a:graphicData>
        </a:graphic>
      </p:graphicFrame>
      <p:graphicFrame>
        <p:nvGraphicFramePr>
          <p:cNvPr id="196613" name="Object 34"/>
          <p:cNvGraphicFramePr>
            <a:graphicFrameLocks noChangeAspect="1"/>
          </p:cNvGraphicFramePr>
          <p:nvPr/>
        </p:nvGraphicFramePr>
        <p:xfrm>
          <a:off x="900113" y="3141663"/>
          <a:ext cx="6840537" cy="431800"/>
        </p:xfrm>
        <a:graphic>
          <a:graphicData uri="http://schemas.openxmlformats.org/presentationml/2006/ole">
            <p:oleObj spid="_x0000_s196642" name="Equation" r:id="rId5" imgW="7556500" imgH="520700" progId="Equation.3">
              <p:embed/>
            </p:oleObj>
          </a:graphicData>
        </a:graphic>
      </p:graphicFrame>
      <p:graphicFrame>
        <p:nvGraphicFramePr>
          <p:cNvPr id="196614" name="Object 35"/>
          <p:cNvGraphicFramePr>
            <a:graphicFrameLocks noChangeAspect="1"/>
          </p:cNvGraphicFramePr>
          <p:nvPr/>
        </p:nvGraphicFramePr>
        <p:xfrm>
          <a:off x="1908175" y="3644900"/>
          <a:ext cx="4051300" cy="431800"/>
        </p:xfrm>
        <a:graphic>
          <a:graphicData uri="http://schemas.openxmlformats.org/presentationml/2006/ole">
            <p:oleObj spid="_x0000_s196643" name="Equation" r:id="rId6" imgW="4051300" imgH="520700" progId="Equation.3">
              <p:embed/>
            </p:oleObj>
          </a:graphicData>
        </a:graphic>
      </p:graphicFrame>
      <p:sp>
        <p:nvSpPr>
          <p:cNvPr id="196615" name="Text Box 7"/>
          <p:cNvSpPr txBox="1">
            <a:spLocks noChangeArrowheads="1"/>
          </p:cNvSpPr>
          <p:nvPr/>
        </p:nvSpPr>
        <p:spPr bwMode="auto">
          <a:xfrm>
            <a:off x="900113" y="4221163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由于</a:t>
            </a:r>
          </a:p>
        </p:txBody>
      </p:sp>
      <p:graphicFrame>
        <p:nvGraphicFramePr>
          <p:cNvPr id="196616" name="Object 36"/>
          <p:cNvGraphicFramePr>
            <a:graphicFrameLocks noChangeAspect="1"/>
          </p:cNvGraphicFramePr>
          <p:nvPr/>
        </p:nvGraphicFramePr>
        <p:xfrm>
          <a:off x="2268538" y="4292600"/>
          <a:ext cx="3744912" cy="431800"/>
        </p:xfrm>
        <a:graphic>
          <a:graphicData uri="http://schemas.openxmlformats.org/presentationml/2006/ole">
            <p:oleObj spid="_x0000_s196644" name="Equation" r:id="rId7" imgW="4127500" imgH="520700" progId="Equation.3">
              <p:embed/>
            </p:oleObj>
          </a:graphicData>
        </a:graphic>
      </p:graphicFrame>
      <p:graphicFrame>
        <p:nvGraphicFramePr>
          <p:cNvPr id="196617" name="Object 37"/>
          <p:cNvGraphicFramePr>
            <a:graphicFrameLocks noChangeAspect="1"/>
          </p:cNvGraphicFramePr>
          <p:nvPr/>
        </p:nvGraphicFramePr>
        <p:xfrm>
          <a:off x="2195513" y="5013325"/>
          <a:ext cx="4103687" cy="431800"/>
        </p:xfrm>
        <a:graphic>
          <a:graphicData uri="http://schemas.openxmlformats.org/presentationml/2006/ole">
            <p:oleObj spid="_x0000_s196645" name="Equation" r:id="rId8" imgW="4610100" imgH="520700" progId="Equation.3">
              <p:embed/>
            </p:oleObj>
          </a:graphicData>
        </a:graphic>
      </p:graphicFrame>
      <p:sp>
        <p:nvSpPr>
          <p:cNvPr id="196618" name="Text Box 10"/>
          <p:cNvSpPr txBox="1">
            <a:spLocks noChangeArrowheads="1"/>
          </p:cNvSpPr>
          <p:nvPr/>
        </p:nvSpPr>
        <p:spPr bwMode="auto">
          <a:xfrm>
            <a:off x="971550" y="558958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所以</a:t>
            </a:r>
          </a:p>
        </p:txBody>
      </p:sp>
      <p:graphicFrame>
        <p:nvGraphicFramePr>
          <p:cNvPr id="196619" name="Object 38"/>
          <p:cNvGraphicFramePr>
            <a:graphicFrameLocks noChangeAspect="1"/>
          </p:cNvGraphicFramePr>
          <p:nvPr/>
        </p:nvGraphicFramePr>
        <p:xfrm>
          <a:off x="2195513" y="5661025"/>
          <a:ext cx="3960812" cy="431800"/>
        </p:xfrm>
        <a:graphic>
          <a:graphicData uri="http://schemas.openxmlformats.org/presentationml/2006/ole">
            <p:oleObj spid="_x0000_s196646" name="Equation" r:id="rId9" imgW="4648200" imgH="520700" progId="Equation.3">
              <p:embed/>
            </p:oleObj>
          </a:graphicData>
        </a:graphic>
      </p:graphicFrame>
      <p:sp>
        <p:nvSpPr>
          <p:cNvPr id="196622" name="Text Box 14"/>
          <p:cNvSpPr txBox="1">
            <a:spLocks noChangeArrowheads="1"/>
          </p:cNvSpPr>
          <p:nvPr/>
        </p:nvSpPr>
        <p:spPr bwMode="auto">
          <a:xfrm>
            <a:off x="900113" y="549275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定理</a:t>
            </a:r>
            <a:r>
              <a:rPr lang="en-US" altLang="zh-CN" sz="2800">
                <a:solidFill>
                  <a:srgbClr val="FF0000"/>
                </a:solidFill>
              </a:rPr>
              <a:t>1</a:t>
            </a:r>
          </a:p>
        </p:txBody>
      </p:sp>
      <p:graphicFrame>
        <p:nvGraphicFramePr>
          <p:cNvPr id="196623" name="Object 39"/>
          <p:cNvGraphicFramePr>
            <a:graphicFrameLocks noChangeAspect="1"/>
          </p:cNvGraphicFramePr>
          <p:nvPr/>
        </p:nvGraphicFramePr>
        <p:xfrm>
          <a:off x="2195513" y="549275"/>
          <a:ext cx="3600450" cy="533400"/>
        </p:xfrm>
        <a:graphic>
          <a:graphicData uri="http://schemas.openxmlformats.org/presentationml/2006/ole">
            <p:oleObj spid="_x0000_s196647" name="公式" r:id="rId10" imgW="1358310" imgH="241195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/>
      <p:bldP spid="196615" grpId="0"/>
      <p:bldP spid="196618" grpId="0"/>
      <p:bldP spid="1966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971550" y="2133600"/>
            <a:ext cx="1017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证明</a:t>
            </a:r>
            <a:r>
              <a:rPr lang="en-US" altLang="zh-CN" sz="280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971550" y="669925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定理</a:t>
            </a:r>
            <a:r>
              <a:rPr lang="en-US" altLang="zh-CN" sz="2800">
                <a:solidFill>
                  <a:srgbClr val="FF0000"/>
                </a:solidFill>
              </a:rPr>
              <a:t>2</a:t>
            </a:r>
          </a:p>
        </p:txBody>
      </p:sp>
      <p:graphicFrame>
        <p:nvGraphicFramePr>
          <p:cNvPr id="204806" name="Object 24"/>
          <p:cNvGraphicFramePr>
            <a:graphicFrameLocks noChangeAspect="1"/>
          </p:cNvGraphicFramePr>
          <p:nvPr/>
        </p:nvGraphicFramePr>
        <p:xfrm>
          <a:off x="2484438" y="669925"/>
          <a:ext cx="5507037" cy="576263"/>
        </p:xfrm>
        <a:graphic>
          <a:graphicData uri="http://schemas.openxmlformats.org/presentationml/2006/ole">
            <p:oleObj spid="_x0000_s204824" name="公式" r:id="rId3" imgW="2247900" imgH="241300" progId="Equation.3">
              <p:embed/>
            </p:oleObj>
          </a:graphicData>
        </a:graphic>
      </p:graphicFrame>
      <p:graphicFrame>
        <p:nvGraphicFramePr>
          <p:cNvPr id="204807" name="Object 25"/>
          <p:cNvGraphicFramePr>
            <a:graphicFrameLocks noChangeAspect="1"/>
          </p:cNvGraphicFramePr>
          <p:nvPr/>
        </p:nvGraphicFramePr>
        <p:xfrm>
          <a:off x="1042988" y="1390650"/>
          <a:ext cx="7250112" cy="576263"/>
        </p:xfrm>
        <a:graphic>
          <a:graphicData uri="http://schemas.openxmlformats.org/presentationml/2006/ole">
            <p:oleObj spid="_x0000_s204825" name="公式" r:id="rId4" imgW="2959100" imgH="241300" progId="Equation.3">
              <p:embed/>
            </p:oleObj>
          </a:graphicData>
        </a:graphic>
      </p:graphicFrame>
      <p:graphicFrame>
        <p:nvGraphicFramePr>
          <p:cNvPr id="204808" name="Object 26"/>
          <p:cNvGraphicFramePr>
            <a:graphicFrameLocks noChangeAspect="1"/>
          </p:cNvGraphicFramePr>
          <p:nvPr/>
        </p:nvGraphicFramePr>
        <p:xfrm>
          <a:off x="971550" y="2781300"/>
          <a:ext cx="7186613" cy="1182688"/>
        </p:xfrm>
        <a:graphic>
          <a:graphicData uri="http://schemas.openxmlformats.org/presentationml/2006/ole">
            <p:oleObj spid="_x0000_s204826" name="公式" r:id="rId5" imgW="2933700" imgH="495300" progId="Equation.3">
              <p:embed/>
            </p:oleObj>
          </a:graphicData>
        </a:graphic>
      </p:graphicFrame>
      <p:graphicFrame>
        <p:nvGraphicFramePr>
          <p:cNvPr id="204809" name="Object 27"/>
          <p:cNvGraphicFramePr>
            <a:graphicFrameLocks noChangeAspect="1"/>
          </p:cNvGraphicFramePr>
          <p:nvPr/>
        </p:nvGraphicFramePr>
        <p:xfrm>
          <a:off x="1403350" y="4508500"/>
          <a:ext cx="4479925" cy="576263"/>
        </p:xfrm>
        <a:graphic>
          <a:graphicData uri="http://schemas.openxmlformats.org/presentationml/2006/ole">
            <p:oleObj spid="_x0000_s204827" name="公式" r:id="rId6" imgW="1828800" imgH="241300" progId="Equation.3">
              <p:embed/>
            </p:oleObj>
          </a:graphicData>
        </a:graphic>
      </p:graphicFrame>
      <p:graphicFrame>
        <p:nvGraphicFramePr>
          <p:cNvPr id="204810" name="Object 28"/>
          <p:cNvGraphicFramePr>
            <a:graphicFrameLocks noChangeAspect="1"/>
          </p:cNvGraphicFramePr>
          <p:nvPr/>
        </p:nvGraphicFramePr>
        <p:xfrm>
          <a:off x="1692275" y="5157788"/>
          <a:ext cx="5008563" cy="546100"/>
        </p:xfrm>
        <a:graphic>
          <a:graphicData uri="http://schemas.openxmlformats.org/presentationml/2006/ole">
            <p:oleObj spid="_x0000_s204828" name="公式" r:id="rId7" imgW="2044700" imgH="228600" progId="Equation.3">
              <p:embed/>
            </p:oleObj>
          </a:graphicData>
        </a:graphic>
      </p:graphicFrame>
      <p:graphicFrame>
        <p:nvGraphicFramePr>
          <p:cNvPr id="204811" name="Object 29"/>
          <p:cNvGraphicFramePr>
            <a:graphicFrameLocks noChangeAspect="1"/>
          </p:cNvGraphicFramePr>
          <p:nvPr/>
        </p:nvGraphicFramePr>
        <p:xfrm>
          <a:off x="1692275" y="5805488"/>
          <a:ext cx="2146300" cy="546100"/>
        </p:xfrm>
        <a:graphic>
          <a:graphicData uri="http://schemas.openxmlformats.org/presentationml/2006/ole">
            <p:oleObj spid="_x0000_s204829" name="公式" r:id="rId8" imgW="876300" imgH="228600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/>
      <p:bldP spid="2048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000" name="Object 33"/>
          <p:cNvGraphicFramePr>
            <a:graphicFrameLocks noChangeAspect="1"/>
          </p:cNvGraphicFramePr>
          <p:nvPr/>
        </p:nvGraphicFramePr>
        <p:xfrm>
          <a:off x="1603375" y="1341438"/>
          <a:ext cx="3992563" cy="431800"/>
        </p:xfrm>
        <a:graphic>
          <a:graphicData uri="http://schemas.openxmlformats.org/presentationml/2006/ole">
            <p:oleObj spid="_x0000_s213025" name="公式" r:id="rId3" imgW="1828800" imgH="203200" progId="Equation.3">
              <p:embed/>
            </p:oleObj>
          </a:graphicData>
        </a:graphic>
      </p:graphicFrame>
      <p:sp>
        <p:nvSpPr>
          <p:cNvPr id="213001" name="Text Box 9"/>
          <p:cNvSpPr txBox="1">
            <a:spLocks noChangeArrowheads="1"/>
          </p:cNvSpPr>
          <p:nvPr/>
        </p:nvSpPr>
        <p:spPr bwMode="auto">
          <a:xfrm>
            <a:off x="6084888" y="1268413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所以</a:t>
            </a:r>
          </a:p>
        </p:txBody>
      </p:sp>
      <p:graphicFrame>
        <p:nvGraphicFramePr>
          <p:cNvPr id="213002" name="Object 34"/>
          <p:cNvGraphicFramePr>
            <a:graphicFrameLocks noChangeAspect="1"/>
          </p:cNvGraphicFramePr>
          <p:nvPr/>
        </p:nvGraphicFramePr>
        <p:xfrm>
          <a:off x="6948488" y="1341438"/>
          <a:ext cx="1439862" cy="449262"/>
        </p:xfrm>
        <a:graphic>
          <a:graphicData uri="http://schemas.openxmlformats.org/presentationml/2006/ole">
            <p:oleObj spid="_x0000_s213026" name="Equation" r:id="rId4" imgW="1765300" imgH="520700" progId="Equation.3">
              <p:embed/>
            </p:oleObj>
          </a:graphicData>
        </a:graphic>
      </p:graphicFrame>
      <p:sp>
        <p:nvSpPr>
          <p:cNvPr id="213003" name="Text Box 11"/>
          <p:cNvSpPr txBox="1">
            <a:spLocks noChangeArrowheads="1"/>
          </p:cNvSpPr>
          <p:nvPr/>
        </p:nvSpPr>
        <p:spPr bwMode="auto">
          <a:xfrm>
            <a:off x="1476375" y="1916113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同时亦有</a:t>
            </a:r>
          </a:p>
        </p:txBody>
      </p:sp>
      <p:graphicFrame>
        <p:nvGraphicFramePr>
          <p:cNvPr id="213004" name="Object 35"/>
          <p:cNvGraphicFramePr>
            <a:graphicFrameLocks noChangeAspect="1"/>
          </p:cNvGraphicFramePr>
          <p:nvPr/>
        </p:nvGraphicFramePr>
        <p:xfrm>
          <a:off x="3203575" y="1989138"/>
          <a:ext cx="2808288" cy="433387"/>
        </p:xfrm>
        <a:graphic>
          <a:graphicData uri="http://schemas.openxmlformats.org/presentationml/2006/ole">
            <p:oleObj spid="_x0000_s213027" name="Equation" r:id="rId5" imgW="3124200" imgH="495300" progId="Equation.3">
              <p:embed/>
            </p:oleObj>
          </a:graphicData>
        </a:graphic>
      </p:graphicFrame>
      <p:graphicFrame>
        <p:nvGraphicFramePr>
          <p:cNvPr id="213009" name="Object 36"/>
          <p:cNvGraphicFramePr>
            <a:graphicFrameLocks noChangeAspect="1"/>
          </p:cNvGraphicFramePr>
          <p:nvPr/>
        </p:nvGraphicFramePr>
        <p:xfrm>
          <a:off x="871538" y="692150"/>
          <a:ext cx="7380287" cy="504825"/>
        </p:xfrm>
        <a:graphic>
          <a:graphicData uri="http://schemas.openxmlformats.org/presentationml/2006/ole">
            <p:oleObj spid="_x0000_s213028" name="公式" r:id="rId6" imgW="3162300" imgH="215900" progId="Equation.3">
              <p:embed/>
            </p:oleObj>
          </a:graphicData>
        </a:graphic>
      </p:graphicFrame>
      <p:graphicFrame>
        <p:nvGraphicFramePr>
          <p:cNvPr id="213011" name="Object 37"/>
          <p:cNvGraphicFramePr>
            <a:graphicFrameLocks noChangeAspect="1"/>
          </p:cNvGraphicFramePr>
          <p:nvPr/>
        </p:nvGraphicFramePr>
        <p:xfrm>
          <a:off x="3132138" y="2565400"/>
          <a:ext cx="2952750" cy="504825"/>
        </p:xfrm>
        <a:graphic>
          <a:graphicData uri="http://schemas.openxmlformats.org/presentationml/2006/ole">
            <p:oleObj spid="_x0000_s213029" name="公式" r:id="rId7" imgW="1358310" imgH="241195" progId="Equation.3">
              <p:embed/>
            </p:oleObj>
          </a:graphicData>
        </a:graphic>
      </p:graphicFrame>
      <p:graphicFrame>
        <p:nvGraphicFramePr>
          <p:cNvPr id="213012" name="Object 38"/>
          <p:cNvGraphicFramePr>
            <a:graphicFrameLocks noChangeAspect="1"/>
          </p:cNvGraphicFramePr>
          <p:nvPr/>
        </p:nvGraphicFramePr>
        <p:xfrm>
          <a:off x="3203575" y="3789363"/>
          <a:ext cx="2374900" cy="431800"/>
        </p:xfrm>
        <a:graphic>
          <a:graphicData uri="http://schemas.openxmlformats.org/presentationml/2006/ole">
            <p:oleObj spid="_x0000_s213030" name="Equation" r:id="rId8" imgW="2743200" imgH="495300" progId="Equation.3">
              <p:embed/>
            </p:oleObj>
          </a:graphicData>
        </a:graphic>
      </p:graphicFrame>
      <p:sp>
        <p:nvSpPr>
          <p:cNvPr id="213013" name="Text Box 21"/>
          <p:cNvSpPr txBox="1">
            <a:spLocks noChangeArrowheads="1"/>
          </p:cNvSpPr>
          <p:nvPr/>
        </p:nvSpPr>
        <p:spPr bwMode="auto">
          <a:xfrm>
            <a:off x="1476375" y="3716338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只需证明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01" grpId="0"/>
      <p:bldP spid="213003" grpId="0"/>
      <p:bldP spid="2130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658" name="Object 30"/>
          <p:cNvGraphicFramePr>
            <a:graphicFrameLocks noChangeAspect="1"/>
          </p:cNvGraphicFramePr>
          <p:nvPr/>
        </p:nvGraphicFramePr>
        <p:xfrm>
          <a:off x="1116013" y="1700213"/>
          <a:ext cx="6911975" cy="425450"/>
        </p:xfrm>
        <a:graphic>
          <a:graphicData uri="http://schemas.openxmlformats.org/presentationml/2006/ole">
            <p:oleObj spid="_x0000_s198686" name="Equation" r:id="rId3" imgW="8064500" imgH="495300" progId="Equation.3">
              <p:embed/>
            </p:oleObj>
          </a:graphicData>
        </a:graphic>
      </p:graphicFrame>
      <p:graphicFrame>
        <p:nvGraphicFramePr>
          <p:cNvPr id="198659" name="Object 31"/>
          <p:cNvGraphicFramePr>
            <a:graphicFrameLocks noChangeAspect="1"/>
          </p:cNvGraphicFramePr>
          <p:nvPr/>
        </p:nvGraphicFramePr>
        <p:xfrm>
          <a:off x="1403350" y="2349500"/>
          <a:ext cx="6480175" cy="431800"/>
        </p:xfrm>
        <a:graphic>
          <a:graphicData uri="http://schemas.openxmlformats.org/presentationml/2006/ole">
            <p:oleObj spid="_x0000_s198687" name="Equation" r:id="rId4" imgW="6845300" imgH="495300" progId="Equation.3">
              <p:embed/>
            </p:oleObj>
          </a:graphicData>
        </a:graphic>
      </p:graphicFrame>
      <p:graphicFrame>
        <p:nvGraphicFramePr>
          <p:cNvPr id="198660" name="Object 32"/>
          <p:cNvGraphicFramePr>
            <a:graphicFrameLocks noChangeAspect="1"/>
          </p:cNvGraphicFramePr>
          <p:nvPr/>
        </p:nvGraphicFramePr>
        <p:xfrm>
          <a:off x="1403350" y="2924175"/>
          <a:ext cx="3455988" cy="423863"/>
        </p:xfrm>
        <a:graphic>
          <a:graphicData uri="http://schemas.openxmlformats.org/presentationml/2006/ole">
            <p:oleObj spid="_x0000_s198688" name="Equation" r:id="rId5" imgW="3797300" imgH="495300" progId="Equation.3">
              <p:embed/>
            </p:oleObj>
          </a:graphicData>
        </a:graphic>
      </p:graphicFrame>
      <p:graphicFrame>
        <p:nvGraphicFramePr>
          <p:cNvPr id="198662" name="Object 33"/>
          <p:cNvGraphicFramePr>
            <a:graphicFrameLocks noChangeAspect="1"/>
          </p:cNvGraphicFramePr>
          <p:nvPr/>
        </p:nvGraphicFramePr>
        <p:xfrm>
          <a:off x="1476375" y="3573463"/>
          <a:ext cx="6696075" cy="504825"/>
        </p:xfrm>
        <a:graphic>
          <a:graphicData uri="http://schemas.openxmlformats.org/presentationml/2006/ole">
            <p:oleObj spid="_x0000_s198689" name="Equation" r:id="rId6" imgW="2667000" imgH="228600" progId="Equation.3">
              <p:embed/>
            </p:oleObj>
          </a:graphicData>
        </a:graphic>
      </p:graphicFrame>
      <p:sp>
        <p:nvSpPr>
          <p:cNvPr id="198663" name="Text Box 7"/>
          <p:cNvSpPr txBox="1">
            <a:spLocks noChangeArrowheads="1"/>
          </p:cNvSpPr>
          <p:nvPr/>
        </p:nvSpPr>
        <p:spPr bwMode="auto">
          <a:xfrm>
            <a:off x="1042988" y="4221163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所以</a:t>
            </a:r>
          </a:p>
        </p:txBody>
      </p:sp>
      <p:graphicFrame>
        <p:nvGraphicFramePr>
          <p:cNvPr id="198664" name="Object 34"/>
          <p:cNvGraphicFramePr>
            <a:graphicFrameLocks noChangeAspect="1"/>
          </p:cNvGraphicFramePr>
          <p:nvPr/>
        </p:nvGraphicFramePr>
        <p:xfrm>
          <a:off x="2195513" y="4292600"/>
          <a:ext cx="2374900" cy="431800"/>
        </p:xfrm>
        <a:graphic>
          <a:graphicData uri="http://schemas.openxmlformats.org/presentationml/2006/ole">
            <p:oleObj spid="_x0000_s198690" name="Equation" r:id="rId7" imgW="2743200" imgH="495300" progId="Equation.3">
              <p:embed/>
            </p:oleObj>
          </a:graphicData>
        </a:graphic>
      </p:graphicFrame>
      <p:graphicFrame>
        <p:nvGraphicFramePr>
          <p:cNvPr id="198665" name="Object 35"/>
          <p:cNvGraphicFramePr>
            <a:graphicFrameLocks noChangeAspect="1"/>
          </p:cNvGraphicFramePr>
          <p:nvPr/>
        </p:nvGraphicFramePr>
        <p:xfrm>
          <a:off x="2124075" y="5013325"/>
          <a:ext cx="3124200" cy="431800"/>
        </p:xfrm>
        <a:graphic>
          <a:graphicData uri="http://schemas.openxmlformats.org/presentationml/2006/ole">
            <p:oleObj spid="_x0000_s198691" name="Equation" r:id="rId8" imgW="3124200" imgH="520700" progId="Equation.3">
              <p:embed/>
            </p:oleObj>
          </a:graphicData>
        </a:graphic>
      </p:graphicFrame>
      <p:sp>
        <p:nvSpPr>
          <p:cNvPr id="198666" name="Text Box 10"/>
          <p:cNvSpPr txBox="1">
            <a:spLocks noChangeArrowheads="1"/>
          </p:cNvSpPr>
          <p:nvPr/>
        </p:nvSpPr>
        <p:spPr bwMode="auto">
          <a:xfrm>
            <a:off x="1116013" y="4941888"/>
            <a:ext cx="5413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即</a:t>
            </a:r>
          </a:p>
        </p:txBody>
      </p:sp>
      <p:sp>
        <p:nvSpPr>
          <p:cNvPr id="198667" name="Text Box 11"/>
          <p:cNvSpPr txBox="1">
            <a:spLocks noChangeArrowheads="1"/>
          </p:cNvSpPr>
          <p:nvPr/>
        </p:nvSpPr>
        <p:spPr bwMode="auto">
          <a:xfrm>
            <a:off x="1042988" y="908050"/>
            <a:ext cx="49069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对任一          维向量               ，</a:t>
            </a:r>
          </a:p>
        </p:txBody>
      </p:sp>
      <p:graphicFrame>
        <p:nvGraphicFramePr>
          <p:cNvPr id="198668" name="Object 36"/>
          <p:cNvGraphicFramePr>
            <a:graphicFrameLocks noChangeAspect="1"/>
          </p:cNvGraphicFramePr>
          <p:nvPr/>
        </p:nvGraphicFramePr>
        <p:xfrm>
          <a:off x="2268538" y="1052513"/>
          <a:ext cx="825500" cy="360362"/>
        </p:xfrm>
        <a:graphic>
          <a:graphicData uri="http://schemas.openxmlformats.org/presentationml/2006/ole">
            <p:oleObj spid="_x0000_s198692" name="Equation" r:id="rId9" imgW="825500" imgH="419100" progId="Equation.3">
              <p:embed/>
            </p:oleObj>
          </a:graphicData>
        </a:graphic>
      </p:graphicFrame>
      <p:graphicFrame>
        <p:nvGraphicFramePr>
          <p:cNvPr id="198669" name="Object 37"/>
          <p:cNvGraphicFramePr>
            <a:graphicFrameLocks noChangeAspect="1"/>
          </p:cNvGraphicFramePr>
          <p:nvPr/>
        </p:nvGraphicFramePr>
        <p:xfrm>
          <a:off x="4211638" y="981075"/>
          <a:ext cx="1282700" cy="360363"/>
        </p:xfrm>
        <a:graphic>
          <a:graphicData uri="http://schemas.openxmlformats.org/presentationml/2006/ole">
            <p:oleObj spid="_x0000_s198693" name="Equation" r:id="rId10" imgW="1282700" imgH="444500" progId="Equation.3">
              <p:embed/>
            </p:oleObj>
          </a:graphicData>
        </a:graphic>
      </p:graphicFrame>
      <p:sp>
        <p:nvSpPr>
          <p:cNvPr id="198670" name="Text Box 14"/>
          <p:cNvSpPr txBox="1">
            <a:spLocks noChangeArrowheads="1"/>
          </p:cNvSpPr>
          <p:nvPr/>
        </p:nvSpPr>
        <p:spPr bwMode="auto">
          <a:xfrm>
            <a:off x="5867400" y="9080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由于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3" grpId="0"/>
      <p:bldP spid="198666" grpId="0"/>
      <p:bldP spid="198667" grpId="0"/>
      <p:bldP spid="198670" grpId="0"/>
    </p:bldLst>
  </p:timing>
</p:sld>
</file>

<file path=ppt/theme/theme1.xml><?xml version="1.0" encoding="utf-8"?>
<a:theme xmlns:a="http://schemas.openxmlformats.org/drawingml/2006/main" name="Common_ID06">
  <a:themeElements>
    <a:clrScheme name="Common_ID06 1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FFFFFF"/>
      </a:accent3>
      <a:accent4>
        <a:srgbClr val="000000"/>
      </a:accent4>
      <a:accent5>
        <a:srgbClr val="BCCEBD"/>
      </a:accent5>
      <a:accent6>
        <a:srgbClr val="9FB99F"/>
      </a:accent6>
      <a:hlink>
        <a:srgbClr val="DB5353"/>
      </a:hlink>
      <a:folHlink>
        <a:srgbClr val="903638"/>
      </a:folHlink>
    </a:clrScheme>
    <a:fontScheme name="Common_ID06">
      <a:majorFont>
        <a:latin typeface="Gill Sans MT"/>
        <a:ea typeface="宋体"/>
        <a:cs typeface=""/>
      </a:majorFont>
      <a:minorFont>
        <a:latin typeface="Gill Sans MT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ommon_ID06 1">
        <a:dk1>
          <a:srgbClr val="000000"/>
        </a:dk1>
        <a:lt1>
          <a:srgbClr val="FFFFFF"/>
        </a:lt1>
        <a:dk2>
          <a:srgbClr val="676A55"/>
        </a:dk2>
        <a:lt2>
          <a:srgbClr val="EAEBDE"/>
        </a:lt2>
        <a:accent1>
          <a:srgbClr val="72A376"/>
        </a:accent1>
        <a:accent2>
          <a:srgbClr val="B0CCB0"/>
        </a:accent2>
        <a:accent3>
          <a:srgbClr val="FFFFFF"/>
        </a:accent3>
        <a:accent4>
          <a:srgbClr val="000000"/>
        </a:accent4>
        <a:accent5>
          <a:srgbClr val="BCCEBD"/>
        </a:accent5>
        <a:accent6>
          <a:srgbClr val="9FB99F"/>
        </a:accent6>
        <a:hlink>
          <a:srgbClr val="DB5353"/>
        </a:hlink>
        <a:folHlink>
          <a:srgbClr val="90363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3879</TotalTime>
  <Words>2391</Words>
  <Application>Microsoft Office PowerPoint</Application>
  <PresentationFormat>全屏显示(4:3)</PresentationFormat>
  <Paragraphs>272</Paragraphs>
  <Slides>55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演示文稿设计模板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55</vt:i4>
      </vt:variant>
    </vt:vector>
  </HeadingPairs>
  <TitlesOfParts>
    <vt:vector size="70" baseType="lpstr">
      <vt:lpstr>Times New Roman</vt:lpstr>
      <vt:lpstr>宋体</vt:lpstr>
      <vt:lpstr>Arial</vt:lpstr>
      <vt:lpstr>Gill Sans MT</vt:lpstr>
      <vt:lpstr>Calibri</vt:lpstr>
      <vt:lpstr>Centaur</vt:lpstr>
      <vt:lpstr>黑体</vt:lpstr>
      <vt:lpstr>楷体_GB2312</vt:lpstr>
      <vt:lpstr>Monotype Sorts</vt:lpstr>
      <vt:lpstr>Common_ID06</vt:lpstr>
      <vt:lpstr>公式</vt:lpstr>
      <vt:lpstr>Equation</vt:lpstr>
      <vt:lpstr>Worksheet</vt:lpstr>
      <vt:lpstr>Chart</vt:lpstr>
      <vt:lpstr>Microsoft 公式 3.0</vt:lpstr>
      <vt:lpstr>第四章    回归分析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常用的非线性回归模型 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（Stepwise Regression）</vt:lpstr>
      <vt:lpstr>逐步回归法</vt:lpstr>
      <vt:lpstr> </vt:lpstr>
      <vt:lpstr>幻灯片 45</vt:lpstr>
      <vt:lpstr>2、高杠杆率点（High leverage point)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</vt:vector>
  </TitlesOfParts>
  <Company>Microsoft 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第十二讲 回归分析</dc:title>
  <dc:creator>孙海燕，北京航空航天大学数学系</dc:creator>
  <cp:lastModifiedBy>user</cp:lastModifiedBy>
  <cp:revision>72</cp:revision>
  <dcterms:created xsi:type="dcterms:W3CDTF">2004-09-20T03:06:34Z</dcterms:created>
  <dcterms:modified xsi:type="dcterms:W3CDTF">2017-11-18T00:15:30Z</dcterms:modified>
</cp:coreProperties>
</file>