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4" r:id="rId2"/>
    <p:sldId id="285" r:id="rId3"/>
    <p:sldId id="378" r:id="rId4"/>
    <p:sldId id="299" r:id="rId5"/>
    <p:sldId id="379" r:id="rId6"/>
    <p:sldId id="351" r:id="rId7"/>
    <p:sldId id="360" r:id="rId8"/>
    <p:sldId id="362" r:id="rId9"/>
    <p:sldId id="361" r:id="rId10"/>
    <p:sldId id="363" r:id="rId11"/>
    <p:sldId id="365" r:id="rId12"/>
    <p:sldId id="366" r:id="rId13"/>
    <p:sldId id="367" r:id="rId14"/>
    <p:sldId id="364" r:id="rId15"/>
    <p:sldId id="380" r:id="rId16"/>
    <p:sldId id="368" r:id="rId17"/>
    <p:sldId id="369" r:id="rId18"/>
    <p:sldId id="374" r:id="rId19"/>
    <p:sldId id="370" r:id="rId20"/>
    <p:sldId id="371" r:id="rId21"/>
    <p:sldId id="372" r:id="rId22"/>
    <p:sldId id="373" r:id="rId23"/>
    <p:sldId id="376" r:id="rId24"/>
    <p:sldId id="375" r:id="rId25"/>
    <p:sldId id="377" r:id="rId26"/>
    <p:sldId id="381" r:id="rId27"/>
    <p:sldId id="353" r:id="rId28"/>
    <p:sldId id="354" r:id="rId29"/>
    <p:sldId id="355" r:id="rId30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  <a:srgbClr val="CCCCCC"/>
    <a:srgbClr val="666666"/>
    <a:srgbClr val="005BAC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png"/><Relationship Id="rId5" Type="http://schemas.openxmlformats.org/officeDocument/2006/relationships/image" Target="../media/image7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7725" y="1720525"/>
            <a:ext cx="610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基于图优化的激光</a:t>
            </a:r>
            <a:r>
              <a:rPr lang="en-US" altLang="zh-CN" sz="42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42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42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(Grid-based)</a:t>
            </a:r>
          </a:p>
        </p:txBody>
      </p:sp>
      <p:sp>
        <p:nvSpPr>
          <p:cNvPr id="5" name="椭圆 4"/>
          <p:cNvSpPr/>
          <p:nvPr/>
        </p:nvSpPr>
        <p:spPr>
          <a:xfrm>
            <a:off x="762000" y="3537585"/>
            <a:ext cx="695325" cy="69532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3105" y="3488690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9295" y="526415"/>
            <a:ext cx="1379855" cy="4235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74165" y="3877945"/>
            <a:ext cx="1814195" cy="20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越凡创新技术负责人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74165" y="4022090"/>
            <a:ext cx="1363345" cy="20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597457483@qq.com</a:t>
            </a:r>
            <a:endParaRPr lang="zh-CN" altLang="en-US" sz="7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59255" y="3611880"/>
            <a:ext cx="1009650" cy="200025"/>
          </a:xfrm>
          <a:prstGeom prst="rect">
            <a:avLst/>
          </a:prstGeom>
          <a:solidFill>
            <a:schemeClr val="bg1"/>
          </a:solidFill>
          <a:ln w="635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90268" y="3577793"/>
            <a:ext cx="77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曾书格</a:t>
            </a:r>
          </a:p>
        </p:txBody>
      </p:sp>
      <p:sp>
        <p:nvSpPr>
          <p:cNvPr id="20" name="矩形 19"/>
          <p:cNvSpPr/>
          <p:nvPr/>
        </p:nvSpPr>
        <p:spPr>
          <a:xfrm>
            <a:off x="1659255" y="3611880"/>
            <a:ext cx="504000" cy="20002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91850" y="3571875"/>
            <a:ext cx="67691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主讲人</a:t>
            </a:r>
          </a:p>
        </p:txBody>
      </p:sp>
    </p:spTree>
    <p:extLst>
      <p:ext uri="{BB962C8B-B14F-4D97-AF65-F5344CB8AC3E}">
        <p14:creationId xmlns:p14="http://schemas.microsoft.com/office/powerpoint/2010/main" val="231789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线性化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609398"/>
            <a:chOff x="4836903" y="1445460"/>
            <a:chExt cx="5834527" cy="609398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6"/>
                <p:cNvSpPr txBox="1"/>
                <p:nvPr/>
              </p:nvSpPr>
              <p:spPr>
                <a:xfrm>
                  <a:off x="4918817" y="1445460"/>
                  <a:ext cx="5752613" cy="609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是关于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dirty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x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的非线性函数的原因是，误差函数函数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是一个非线性函数。因此直接对误差函数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进行线性化即可：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4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6093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8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126118" y="2331611"/>
                <a:ext cx="2973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18" y="2331611"/>
                <a:ext cx="29730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15" t="-2174" r="-61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71195" y="2849363"/>
            <a:ext cx="6488362" cy="328936"/>
            <a:chOff x="4836903" y="1445460"/>
            <a:chExt cx="6488362" cy="328936"/>
          </a:xfrm>
        </p:grpSpPr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918817" y="1445460"/>
                  <a:ext cx="6406448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𝐽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为映射函数对状态向量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的导数，称之为</a:t>
                  </a: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Jacobian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矩阵。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6406448" cy="3289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6" b="-20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051571" y="3395067"/>
                <a:ext cx="345415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71" y="3395067"/>
                <a:ext cx="3454151" cy="5828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671195" y="4013177"/>
            <a:ext cx="6488362" cy="350865"/>
            <a:chOff x="4836903" y="1445460"/>
            <a:chExt cx="6488362" cy="350865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918817" y="1445460"/>
                  <a:ext cx="6406448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因此函数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的可化解为：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6406448" cy="3508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6" b="-120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973749" y="4444261"/>
                <a:ext cx="3973267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49" y="4444261"/>
                <a:ext cx="3973267" cy="292131"/>
              </a:xfrm>
              <a:prstGeom prst="rect">
                <a:avLst/>
              </a:prstGeom>
              <a:blipFill rotWithShape="0">
                <a:blip r:embed="rId9"/>
                <a:stretch>
                  <a:fillRect l="-2147" t="-160417" b="-25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线性化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28936"/>
            <a:chOff x="4836903" y="1445460"/>
            <a:chExt cx="583452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6"/>
                <p:cNvSpPr txBox="1"/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的化解：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4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263630" y="1931685"/>
                <a:ext cx="5526192" cy="3227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m:rPr>
                          <m:sty m:val="p"/>
                        </m:rPr>
                        <a:rPr lang="el-GR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sSup>
                            <m:sSup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sSup>
                            <m:s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30" y="1931685"/>
                <a:ext cx="5526192" cy="32274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3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线性化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3595" y="3482448"/>
            <a:ext cx="5834527" cy="328936"/>
            <a:chOff x="4836903" y="1445460"/>
            <a:chExt cx="583452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6"/>
                <p:cNvSpPr txBox="1"/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+∆</m:t>
                          </m:r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为关于变量</a:t>
                  </a:r>
                  <a14:m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∆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的二次函数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4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263630" y="1931685"/>
                <a:ext cx="4225259" cy="174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30" y="1931685"/>
                <a:ext cx="4225259" cy="17443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823595" y="1766194"/>
            <a:ext cx="5834527" cy="328936"/>
            <a:chOff x="4836903" y="1445460"/>
            <a:chExt cx="5834527" cy="328936"/>
          </a:xfrm>
        </p:grpSpPr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的化解：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/>
          <p:cNvGrpSpPr/>
          <p:nvPr/>
        </p:nvGrpSpPr>
        <p:grpSpPr>
          <a:xfrm>
            <a:off x="810953" y="4333854"/>
            <a:ext cx="5834527" cy="328936"/>
            <a:chOff x="4836903" y="1445460"/>
            <a:chExt cx="5834527" cy="328936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6"/>
                <p:cNvSpPr txBox="1"/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+∆</m:t>
                          </m:r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的极值可通过令其关于</a:t>
                  </a:r>
                  <a14:m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∆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的导数等于</a:t>
                  </a: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求解得到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0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07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求解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1195" y="1664538"/>
            <a:ext cx="5834527" cy="350865"/>
            <a:chOff x="4836903" y="1445460"/>
            <a:chExt cx="5834527" cy="350865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6"/>
                <p:cNvSpPr txBox="1"/>
                <p:nvPr/>
              </p:nvSpPr>
              <p:spPr>
                <a:xfrm>
                  <a:off x="4918817" y="1445460"/>
                  <a:ext cx="5752613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+∆</m:t>
                          </m:r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的极值可通过令其关于</a:t>
                  </a:r>
                  <a14:m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∆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的导数等于</a:t>
                  </a: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求解得到：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0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508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0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64562" y="2153400"/>
                <a:ext cx="3034613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62" y="2153400"/>
                <a:ext cx="3034613" cy="527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842385" y="2899456"/>
                <a:ext cx="1100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85" y="2899456"/>
                <a:ext cx="11008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20" r="-38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842385" y="3394932"/>
                <a:ext cx="1426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85" y="3394932"/>
                <a:ext cx="142692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19" t="-4444" r="-34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707072" y="3987348"/>
            <a:ext cx="5834527" cy="328936"/>
            <a:chOff x="4836903" y="1445460"/>
            <a:chExt cx="5834527" cy="328936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16"/>
                <p:cNvSpPr txBox="1"/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+∆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，然后不断迭代，直至收敛即可。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8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8" b="-20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0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流程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50865"/>
            <a:chOff x="4836903" y="1445460"/>
            <a:chExt cx="5834527" cy="350865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7" y="1445460"/>
              <a:ext cx="5752613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1.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线性化误差函数：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1195" y="3521978"/>
            <a:ext cx="6488362" cy="350865"/>
            <a:chOff x="4836903" y="1445460"/>
            <a:chExt cx="6488362" cy="350865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18817" y="1445460"/>
              <a:ext cx="6406448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3.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求解线性系统：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125908" y="2015821"/>
                <a:ext cx="2598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908" y="2015821"/>
                <a:ext cx="259898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39" r="-939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671195" y="2360088"/>
            <a:ext cx="5834527" cy="350865"/>
            <a:chOff x="4836903" y="1445460"/>
            <a:chExt cx="5834527" cy="350865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4918817" y="1445460"/>
              <a:ext cx="5752613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构建线性系统：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106170" y="2781086"/>
                <a:ext cx="15454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70" y="2781086"/>
                <a:ext cx="1545423" cy="670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099046" y="2781085"/>
                <a:ext cx="143577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46" y="2781085"/>
                <a:ext cx="1435778" cy="6707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810676" y="3850139"/>
                <a:ext cx="1426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76" y="3850139"/>
                <a:ext cx="142692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19" t="-4444" r="-34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712152" y="4151207"/>
            <a:ext cx="6488362" cy="350865"/>
            <a:chOff x="4836903" y="1445460"/>
            <a:chExt cx="6488362" cy="350865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18817" y="1445460"/>
              <a:ext cx="6406448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4.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更新解，并不断迭代直至收敛：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810675" y="4603736"/>
                <a:ext cx="125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75" y="4603736"/>
                <a:ext cx="12560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427" r="-48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4114800" cy="369570"/>
            <a:chOff x="444" y="429"/>
            <a:chExt cx="6480" cy="582"/>
          </a:xfrm>
        </p:grpSpPr>
        <p:pic>
          <p:nvPicPr>
            <p:cNvPr id="6" name="图片 5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586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42414" y="1254868"/>
            <a:ext cx="6626360" cy="2730449"/>
            <a:chOff x="1245138" y="885217"/>
            <a:chExt cx="6626360" cy="2730449"/>
          </a:xfrm>
        </p:grpSpPr>
        <p:grpSp>
          <p:nvGrpSpPr>
            <p:cNvPr id="8" name="组合 7"/>
            <p:cNvGrpSpPr/>
            <p:nvPr/>
          </p:nvGrpSpPr>
          <p:grpSpPr>
            <a:xfrm>
              <a:off x="1245138" y="885217"/>
              <a:ext cx="6626279" cy="2730449"/>
              <a:chOff x="972766" y="80842"/>
              <a:chExt cx="6626279" cy="273044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190240" y="986758"/>
                <a:ext cx="4408805" cy="1648541"/>
                <a:chOff x="3190240" y="986758"/>
                <a:chExt cx="4408805" cy="164854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190240" y="986758"/>
                  <a:ext cx="4408805" cy="432000"/>
                  <a:chOff x="5024" y="2021"/>
                  <a:chExt cx="6943" cy="680"/>
                </a:xfrm>
              </p:grpSpPr>
              <p:pic>
                <p:nvPicPr>
                  <p:cNvPr id="10" name="图片 9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02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709" y="2040"/>
                    <a:ext cx="6258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、非线性最小二乘原理</a:t>
                    </a:r>
                    <a:endParaRPr lang="en-US" altLang="zh-CN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3190240" y="1605233"/>
                  <a:ext cx="4408805" cy="668020"/>
                  <a:chOff x="5024" y="2111"/>
                  <a:chExt cx="6943" cy="1052"/>
                </a:xfrm>
              </p:grpSpPr>
              <p:pic>
                <p:nvPicPr>
                  <p:cNvPr id="16" name="图片 15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709" y="2145"/>
                    <a:ext cx="6258" cy="1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3</a:t>
                    </a:r>
                    <a:r>
                      <a:rPr lang="zh-CN" altLang="en-US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、非线性最小二乘在</a:t>
                    </a:r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SLAM</a:t>
                    </a:r>
                    <a:r>
                      <a:rPr lang="zh-CN" altLang="en-US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中的应用</a:t>
                    </a:r>
                    <a:endParaRPr lang="en-US" altLang="zh-CN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  <a:p>
                    <a:endParaRPr lang="zh-CN" altLang="en-US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190240" y="2203499"/>
                  <a:ext cx="4408805" cy="431800"/>
                  <a:chOff x="5024" y="2111"/>
                  <a:chExt cx="6943" cy="680"/>
                </a:xfrm>
              </p:grpSpPr>
              <p:pic>
                <p:nvPicPr>
                  <p:cNvPr id="13" name="图片 12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709" y="2145"/>
                    <a:ext cx="6258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</a:t>
                    </a:r>
                    <a:r>
                      <a:rPr lang="en-US" altLang="zh-CN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cartographer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介绍</a:t>
                    </a:r>
                    <a:endParaRPr lang="zh-CN" altLang="en-US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5" name="组合 4"/>
              <p:cNvGrpSpPr/>
              <p:nvPr/>
            </p:nvGrpSpPr>
            <p:grpSpPr>
              <a:xfrm>
                <a:off x="972766" y="80842"/>
                <a:ext cx="6626279" cy="2730449"/>
                <a:chOff x="972766" y="110026"/>
                <a:chExt cx="6626279" cy="2730449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972766" y="110026"/>
                  <a:ext cx="6626279" cy="2730449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055803" y="1320450"/>
                  <a:ext cx="2051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Graph-based SLAM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pic>
          <p:nvPicPr>
            <p:cNvPr id="36" name="图片 35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462693" y="1184947"/>
              <a:ext cx="378460" cy="4320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3897668" y="1197018"/>
              <a:ext cx="3973830" cy="369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b="1" dirty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b="1" dirty="0" smtClean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Graph-based </a:t>
              </a:r>
              <a:r>
                <a:rPr lang="en-US" altLang="zh-CN" b="1" dirty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endParaRPr lang="en-US" altLang="zh-CN" b="1" dirty="0">
                <a:solidFill>
                  <a:srgbClr val="CCCC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2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图的构建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28936"/>
            <a:chOff x="4836903" y="1445460"/>
            <a:chExt cx="583452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里程计测量：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11710" y="1613794"/>
            <a:ext cx="1607215" cy="350865"/>
            <a:chOff x="4836903" y="1445460"/>
            <a:chExt cx="1607215" cy="350865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4918817" y="1445460"/>
              <a:ext cx="1525301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回环检测：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53109" y="3365112"/>
            <a:ext cx="2381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机器人从节点</a:t>
            </a:r>
            <a:r>
              <a:rPr lang="en-US" altLang="zh-CN" sz="1400" dirty="0" err="1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运动到节点</a:t>
            </a:r>
            <a:r>
              <a:rPr lang="en-US" altLang="zh-CN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i+1</a:t>
            </a:r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，里程计测量得到此运动信息。并在对应的节点中连上一条边，边为里程计测量值。</a:t>
            </a:r>
            <a:endParaRPr lang="zh-CN" altLang="en-US" sz="1400" dirty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70" y="2111064"/>
            <a:ext cx="1800000" cy="10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281" y="1933199"/>
            <a:ext cx="1527349" cy="23277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071" y="1891296"/>
            <a:ext cx="1847619" cy="1342857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511710" y="3365112"/>
            <a:ext cx="2381977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节点</a:t>
            </a:r>
            <a:r>
              <a:rPr lang="en-US" altLang="zh-CN" sz="1400" dirty="0" err="1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和节点</a:t>
            </a:r>
            <a:r>
              <a:rPr lang="en-US" altLang="zh-CN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观测到同样的环境信息，两者进行匹配得到相对位姿。并在对应的节点中连一条边，边为匹配的相对位姿。用信息矩阵来描述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次匹配的可靠性</a:t>
            </a:r>
            <a:endParaRPr lang="zh-CN" altLang="en-US" sz="1400" dirty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9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28936"/>
            <a:chOff x="4836903" y="1445460"/>
            <a:chExt cx="583452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11710" y="1613794"/>
            <a:ext cx="3830356" cy="909480"/>
            <a:chOff x="4836903" y="1445460"/>
            <a:chExt cx="3830356" cy="909480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6"/>
                <p:cNvSpPr txBox="1"/>
                <p:nvPr/>
              </p:nvSpPr>
              <p:spPr>
                <a:xfrm>
                  <a:off x="4918817" y="1445460"/>
                  <a:ext cx="3748442" cy="909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观测值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𝑑𝑥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𝑑𝑦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𝑑</m:t>
                      </m:r>
                      <m:r>
                        <a:rPr lang="zh-CN" altLang="en-US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𝜃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表示经过匹配计算得到的节点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和节点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的相对位姿。节点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在节点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坐标系下的坐标。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9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3748442" cy="9094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9" b="-33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24" y="2217965"/>
            <a:ext cx="4114800" cy="196891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511710" y="2692184"/>
            <a:ext cx="3830356" cy="931345"/>
            <a:chOff x="4836903" y="1445460"/>
            <a:chExt cx="3830356" cy="931345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16"/>
                <p:cNvSpPr txBox="1"/>
                <p:nvPr/>
              </p:nvSpPr>
              <p:spPr>
                <a:xfrm>
                  <a:off x="4918817" y="1445460"/>
                  <a:ext cx="3748442" cy="931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预测值为里程计的测量值，图中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即为里程计测量得到的坐标，因此预测值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,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对应的转换矩阵。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6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3748442" cy="93134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9" r="-1792"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4511710" y="3882542"/>
            <a:ext cx="3830356" cy="657359"/>
            <a:chOff x="4836903" y="1445460"/>
            <a:chExt cx="3830356" cy="657359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16"/>
                <p:cNvSpPr txBox="1"/>
                <p:nvPr/>
              </p:nvSpPr>
              <p:spPr>
                <a:xfrm>
                  <a:off x="4918817" y="1445460"/>
                  <a:ext cx="3748442" cy="657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因此误差函数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𝑡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2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𝑣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。</a:t>
                  </a: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T2v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表示把转换矩阵转换到对应的位姿。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9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3748442" cy="6573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9" b="-46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30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28936"/>
            <a:chOff x="4836903" y="1445460"/>
            <a:chExt cx="583452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11710" y="1613794"/>
            <a:ext cx="3830356" cy="328936"/>
            <a:chOff x="4836903" y="1445460"/>
            <a:chExt cx="3830356" cy="328936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4918817" y="1445460"/>
              <a:ext cx="374844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误差函数的矩阵形式：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24" y="2217965"/>
            <a:ext cx="4114800" cy="196891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511710" y="2692184"/>
            <a:ext cx="3830356" cy="328936"/>
            <a:chOff x="4836903" y="1445460"/>
            <a:chExt cx="3830356" cy="328936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文本框 16"/>
            <p:cNvSpPr txBox="1"/>
            <p:nvPr/>
          </p:nvSpPr>
          <p:spPr>
            <a:xfrm>
              <a:off x="4918817" y="1445460"/>
              <a:ext cx="374844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对应的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Jacobian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815982" y="2030784"/>
                <a:ext cx="3303725" cy="66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82" y="2030784"/>
                <a:ext cx="3303725" cy="661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15982" y="3202420"/>
                <a:ext cx="380629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82" y="3202420"/>
                <a:ext cx="3806298" cy="880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815982" y="4251533"/>
                <a:ext cx="2175083" cy="613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82" y="4251533"/>
                <a:ext cx="2175083" cy="613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5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误差函数的线性化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28936"/>
            <a:chOff x="4836903" y="1445460"/>
            <a:chExt cx="583452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501957" y="2066759"/>
                <a:ext cx="283462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57" y="2066759"/>
                <a:ext cx="2834622" cy="299313"/>
              </a:xfrm>
              <a:prstGeom prst="rect">
                <a:avLst/>
              </a:prstGeom>
              <a:blipFill rotWithShape="0">
                <a:blip r:embed="rId4"/>
                <a:stretch>
                  <a:fillRect l="-860" r="-64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087559" y="2486697"/>
                <a:ext cx="1299202" cy="535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559" y="2486697"/>
                <a:ext cx="1299202" cy="5355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671195" y="3216717"/>
            <a:ext cx="5834527" cy="371640"/>
            <a:chOff x="4836903" y="1445460"/>
            <a:chExt cx="5834527" cy="371640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16"/>
                <p:cNvSpPr txBox="1"/>
                <p:nvPr/>
              </p:nvSpPr>
              <p:spPr>
                <a:xfrm>
                  <a:off x="4918817" y="1445460"/>
                  <a:ext cx="5752613" cy="3716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因为误差函数只跟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有关，因此具有下列的性质：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4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7164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8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522" y="3670577"/>
            <a:ext cx="4065113" cy="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4114800" cy="369570"/>
            <a:chOff x="444" y="429"/>
            <a:chExt cx="6480" cy="582"/>
          </a:xfrm>
        </p:grpSpPr>
        <p:pic>
          <p:nvPicPr>
            <p:cNvPr id="6" name="图片 5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586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42414" y="1254868"/>
            <a:ext cx="6626360" cy="2730449"/>
            <a:chOff x="1245138" y="885217"/>
            <a:chExt cx="6626360" cy="2730449"/>
          </a:xfrm>
        </p:grpSpPr>
        <p:grpSp>
          <p:nvGrpSpPr>
            <p:cNvPr id="8" name="组合 7"/>
            <p:cNvGrpSpPr/>
            <p:nvPr/>
          </p:nvGrpSpPr>
          <p:grpSpPr>
            <a:xfrm>
              <a:off x="1245138" y="885217"/>
              <a:ext cx="6626279" cy="2730449"/>
              <a:chOff x="972766" y="80842"/>
              <a:chExt cx="6626279" cy="273044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190240" y="986758"/>
                <a:ext cx="4408805" cy="1648541"/>
                <a:chOff x="3190240" y="986758"/>
                <a:chExt cx="4408805" cy="164854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190240" y="986758"/>
                  <a:ext cx="4408805" cy="432000"/>
                  <a:chOff x="5024" y="2021"/>
                  <a:chExt cx="6943" cy="680"/>
                </a:xfrm>
              </p:grpSpPr>
              <p:pic>
                <p:nvPicPr>
                  <p:cNvPr id="10" name="图片 9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02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709" y="2040"/>
                    <a:ext cx="6258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</a:t>
                    </a:r>
                    <a:r>
                      <a:rPr lang="zh-CN" altLang="en-US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、非线性最小二乘原理</a:t>
                    </a:r>
                    <a:endParaRPr lang="en-US" altLang="zh-CN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3190240" y="1605233"/>
                  <a:ext cx="4408805" cy="668020"/>
                  <a:chOff x="5024" y="2111"/>
                  <a:chExt cx="6943" cy="1052"/>
                </a:xfrm>
              </p:grpSpPr>
              <p:pic>
                <p:nvPicPr>
                  <p:cNvPr id="16" name="图片 15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709" y="2145"/>
                    <a:ext cx="6258" cy="1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3</a:t>
                    </a:r>
                    <a:r>
                      <a:rPr lang="zh-CN" altLang="en-US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、非线性最小二乘在</a:t>
                    </a:r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SLAM</a:t>
                    </a:r>
                    <a:r>
                      <a:rPr lang="zh-CN" altLang="en-US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中的应用</a:t>
                    </a:r>
                    <a:endParaRPr lang="en-US" altLang="zh-CN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  <a:p>
                    <a:endParaRPr lang="zh-CN" altLang="en-US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190240" y="2203499"/>
                  <a:ext cx="4408805" cy="431800"/>
                  <a:chOff x="5024" y="2111"/>
                  <a:chExt cx="6943" cy="680"/>
                </a:xfrm>
              </p:grpSpPr>
              <p:pic>
                <p:nvPicPr>
                  <p:cNvPr id="13" name="图片 12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709" y="2145"/>
                    <a:ext cx="6258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</a:t>
                    </a:r>
                    <a:r>
                      <a:rPr lang="zh-CN" altLang="en-US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</a:t>
                    </a:r>
                    <a:r>
                      <a:rPr lang="en-US" altLang="zh-CN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cartographer</a:t>
                    </a:r>
                    <a:r>
                      <a:rPr lang="zh-CN" altLang="en-US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介绍</a:t>
                    </a:r>
                    <a:endParaRPr lang="zh-CN" altLang="en-US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5" name="组合 4"/>
              <p:cNvGrpSpPr/>
              <p:nvPr/>
            </p:nvGrpSpPr>
            <p:grpSpPr>
              <a:xfrm>
                <a:off x="972766" y="80842"/>
                <a:ext cx="6626279" cy="2730449"/>
                <a:chOff x="972766" y="110026"/>
                <a:chExt cx="6626279" cy="2730449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972766" y="110026"/>
                  <a:ext cx="6626279" cy="2730449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055803" y="1320450"/>
                  <a:ext cx="2051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Graph-based SLAM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pic>
          <p:nvPicPr>
            <p:cNvPr id="36" name="图片 35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462693" y="1184947"/>
              <a:ext cx="378460" cy="4320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3897668" y="1197018"/>
              <a:ext cx="3973830" cy="369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Graph-based </a:t>
              </a:r>
              <a:r>
                <a:rPr lang="en-US" altLang="zh-CN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误差函数的线性化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28936"/>
            <a:chOff x="4836903" y="1445460"/>
            <a:chExt cx="583452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Jacobian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矩阵的形式：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1195" y="3036595"/>
            <a:ext cx="5834527" cy="328936"/>
            <a:chOff x="4836903" y="1445460"/>
            <a:chExt cx="5834527" cy="328936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Jacobian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是一个稀疏的向量，因此其会导致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H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矩阵的稀疏性：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727" y="2045595"/>
            <a:ext cx="3550995" cy="886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70" y="3470486"/>
            <a:ext cx="3302468" cy="1271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252" y="3390091"/>
            <a:ext cx="1926207" cy="14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误差函数的线性化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68156" y="3955871"/>
            <a:ext cx="4278177" cy="350865"/>
            <a:chOff x="4836903" y="1445460"/>
            <a:chExt cx="4278177" cy="350865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8" y="1445460"/>
              <a:ext cx="4196262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H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矩阵为稀疏矩阵，可以利用此特征进行快速求解。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5" y="2191703"/>
            <a:ext cx="2927980" cy="19396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156" y="2161887"/>
            <a:ext cx="4875132" cy="121361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23595" y="1766194"/>
            <a:ext cx="5834527" cy="328936"/>
            <a:chOff x="4836903" y="1445460"/>
            <a:chExt cx="5834527" cy="328936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H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的最终形式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7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固定坐标系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23595" y="1690879"/>
            <a:ext cx="4278177" cy="328936"/>
            <a:chOff x="4836903" y="1445460"/>
            <a:chExt cx="4278177" cy="328936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文本框 16"/>
            <p:cNvSpPr txBox="1"/>
            <p:nvPr/>
          </p:nvSpPr>
          <p:spPr>
            <a:xfrm>
              <a:off x="4918818" y="1445460"/>
              <a:ext cx="419626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观测值观测到的值两个位姿之间的相对位姿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3595" y="2345873"/>
            <a:ext cx="4278177" cy="328936"/>
            <a:chOff x="4836903" y="1445460"/>
            <a:chExt cx="4278177" cy="328936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文本框 16"/>
            <p:cNvSpPr txBox="1"/>
            <p:nvPr/>
          </p:nvSpPr>
          <p:spPr>
            <a:xfrm>
              <a:off x="4918818" y="1445460"/>
              <a:ext cx="419626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满足相对位姿约束的解有无穷多组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3595" y="2972770"/>
            <a:ext cx="6997443" cy="350865"/>
            <a:chOff x="4836903" y="1445460"/>
            <a:chExt cx="6997443" cy="350865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文本框 16"/>
            <p:cNvSpPr txBox="1"/>
            <p:nvPr/>
          </p:nvSpPr>
          <p:spPr>
            <a:xfrm>
              <a:off x="4918818" y="1445460"/>
              <a:ext cx="6915528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为了让解唯一，必须加入一个约束条件让某一个位姿固定，一般选择第一个位姿，即：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41492" y="3344597"/>
                <a:ext cx="843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92" y="3344597"/>
                <a:ext cx="84356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522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823595" y="3642558"/>
            <a:ext cx="4278177" cy="328936"/>
            <a:chOff x="4836903" y="1445460"/>
            <a:chExt cx="4278177" cy="328936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文本框 16"/>
            <p:cNvSpPr txBox="1"/>
            <p:nvPr/>
          </p:nvSpPr>
          <p:spPr>
            <a:xfrm>
              <a:off x="4918818" y="1445460"/>
              <a:ext cx="419626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等价于：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85185" y="3971494"/>
                <a:ext cx="209672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85" y="3971494"/>
                <a:ext cx="2096728" cy="7325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固定坐标系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23595" y="1690879"/>
            <a:ext cx="4278177" cy="350865"/>
            <a:chOff x="4836903" y="1445460"/>
            <a:chExt cx="4278177" cy="350865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文本框 16"/>
            <p:cNvSpPr txBox="1"/>
            <p:nvPr/>
          </p:nvSpPr>
          <p:spPr>
            <a:xfrm>
              <a:off x="4918818" y="1445460"/>
              <a:ext cx="4196262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加入的约束为：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3595" y="2840128"/>
            <a:ext cx="6997443" cy="328936"/>
            <a:chOff x="4836903" y="1445460"/>
            <a:chExt cx="6997443" cy="328936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文本框 16"/>
            <p:cNvSpPr txBox="1"/>
            <p:nvPr/>
          </p:nvSpPr>
          <p:spPr>
            <a:xfrm>
              <a:off x="4918818" y="1445460"/>
              <a:ext cx="6915528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求解的线性系统为：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41492" y="3344597"/>
                <a:ext cx="1100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92" y="3344597"/>
                <a:ext cx="110081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000" r="-444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823595" y="3642558"/>
            <a:ext cx="4278177" cy="328936"/>
            <a:chOff x="4836903" y="1445460"/>
            <a:chExt cx="4278177" cy="328936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文本框 16"/>
            <p:cNvSpPr txBox="1"/>
            <p:nvPr/>
          </p:nvSpPr>
          <p:spPr>
            <a:xfrm>
              <a:off x="4918818" y="1445460"/>
              <a:ext cx="419626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因此等价于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443535" y="2073584"/>
                <a:ext cx="209672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35" y="2073584"/>
                <a:ext cx="2096728" cy="7325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698875" y="3985466"/>
                <a:ext cx="189968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75" y="3985466"/>
                <a:ext cx="1899687" cy="732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构建线性系统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9997" y="2382015"/>
            <a:ext cx="4278177" cy="350865"/>
            <a:chOff x="4836903" y="1445460"/>
            <a:chExt cx="4278177" cy="350865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6"/>
                <p:cNvSpPr txBox="1"/>
                <p:nvPr/>
              </p:nvSpPr>
              <p:spPr>
                <a:xfrm>
                  <a:off x="4918818" y="1445460"/>
                  <a:ext cx="4196262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向量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𝑏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的更新为：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>
            <p:sp>
              <p:nvSpPr>
                <p:cNvPr id="14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8" y="1445460"/>
                  <a:ext cx="4196262" cy="3508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5" b="-122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823595" y="1766194"/>
            <a:ext cx="5834527" cy="371640"/>
            <a:chOff x="4836903" y="1445460"/>
            <a:chExt cx="5834527" cy="371640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16"/>
                <p:cNvSpPr txBox="1"/>
                <p:nvPr/>
              </p:nvSpPr>
              <p:spPr>
                <a:xfrm>
                  <a:off x="4918817" y="1445460"/>
                  <a:ext cx="5752613" cy="3716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已知误差项和</a:t>
                  </a: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Jacobian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矩阵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 dirty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ij</m:t>
                          </m:r>
                        </m:sub>
                      </m:sSub>
                    </m:oMath>
                  </a14:m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>
            <p:sp>
              <p:nvSpPr>
                <p:cNvPr id="21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716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8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28123" y="2882940"/>
                <a:ext cx="1656158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3" y="2882940"/>
                <a:ext cx="1656158" cy="323422"/>
              </a:xfrm>
              <a:prstGeom prst="rect">
                <a:avLst/>
              </a:prstGeom>
              <a:blipFill rotWithShape="0">
                <a:blip r:embed="rId6"/>
                <a:stretch>
                  <a:fillRect l="-2952" r="-2583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063692" y="2870421"/>
                <a:ext cx="165243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92" y="2870421"/>
                <a:ext cx="1652439" cy="323422"/>
              </a:xfrm>
              <a:prstGeom prst="rect">
                <a:avLst/>
              </a:prstGeom>
              <a:blipFill rotWithShape="0">
                <a:blip r:embed="rId7"/>
                <a:stretch>
                  <a:fillRect l="-3321" r="-2214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173756" y="3814842"/>
                <a:ext cx="1732526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756" y="3814842"/>
                <a:ext cx="1732526" cy="323422"/>
              </a:xfrm>
              <a:prstGeom prst="rect">
                <a:avLst/>
              </a:prstGeom>
              <a:blipFill rotWithShape="0">
                <a:blip r:embed="rId8"/>
                <a:stretch>
                  <a:fillRect l="-2817" r="-2113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351277" y="3850328"/>
                <a:ext cx="1817484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77" y="3850328"/>
                <a:ext cx="1817484" cy="323422"/>
              </a:xfrm>
              <a:prstGeom prst="rect">
                <a:avLst/>
              </a:prstGeom>
              <a:blipFill rotWithShape="0">
                <a:blip r:embed="rId9"/>
                <a:stretch>
                  <a:fillRect l="-1007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156757" y="4366076"/>
                <a:ext cx="1727524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57" y="4366076"/>
                <a:ext cx="1727524" cy="323422"/>
              </a:xfrm>
              <a:prstGeom prst="rect">
                <a:avLst/>
              </a:prstGeom>
              <a:blipFill rotWithShape="0">
                <a:blip r:embed="rId10"/>
                <a:stretch>
                  <a:fillRect l="-2827" r="-2120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427775" y="4406154"/>
                <a:ext cx="1812483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5" y="4406154"/>
                <a:ext cx="1812483" cy="323422"/>
              </a:xfrm>
              <a:prstGeom prst="rect">
                <a:avLst/>
              </a:prstGeom>
              <a:blipFill rotWithShape="0">
                <a:blip r:embed="rId11"/>
                <a:stretch>
                  <a:fillRect l="-671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823595" y="3367786"/>
            <a:ext cx="4278177" cy="350865"/>
            <a:chOff x="4836903" y="1445460"/>
            <a:chExt cx="4278177" cy="350865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16"/>
                <p:cNvSpPr txBox="1"/>
                <p:nvPr/>
              </p:nvSpPr>
              <p:spPr>
                <a:xfrm>
                  <a:off x="4918818" y="1445460"/>
                  <a:ext cx="4196262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矩阵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H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的更新为：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>
            <p:sp>
              <p:nvSpPr>
                <p:cNvPr id="30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8" y="1445460"/>
                  <a:ext cx="4196262" cy="3508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36" b="-120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2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NL Least Square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中的应用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求解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3595" y="2437793"/>
            <a:ext cx="4278177" cy="328936"/>
            <a:chOff x="4836903" y="1445460"/>
            <a:chExt cx="4278177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8" y="1445460"/>
              <a:ext cx="419626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求解线性方程组：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23595" y="1766194"/>
            <a:ext cx="5834527" cy="350865"/>
            <a:chOff x="4836903" y="1445460"/>
            <a:chExt cx="5834527" cy="350865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16"/>
                <p:cNvSpPr txBox="1"/>
                <p:nvPr/>
              </p:nvSpPr>
              <p:spPr>
                <a:xfrm>
                  <a:off x="4918817" y="1445460"/>
                  <a:ext cx="5752613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已知矩阵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𝐻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和向量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𝑏</m:t>
                      </m:r>
                    </m:oMath>
                  </a14:m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>
            <p:sp>
              <p:nvSpPr>
                <p:cNvPr id="21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508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8" b="-122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66643" y="2928758"/>
                <a:ext cx="1329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43" y="2928758"/>
                <a:ext cx="132997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28" t="-4348" r="-412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823595" y="3367786"/>
            <a:ext cx="4278177" cy="350865"/>
            <a:chOff x="4836903" y="1445460"/>
            <a:chExt cx="4278177" cy="350865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文本框 16"/>
            <p:cNvSpPr txBox="1"/>
            <p:nvPr/>
          </p:nvSpPr>
          <p:spPr>
            <a:xfrm>
              <a:off x="4918818" y="1445460"/>
              <a:ext cx="4196262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不断进行迭代，直至收敛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652082" y="3880680"/>
                <a:ext cx="1159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82" y="3880680"/>
                <a:ext cx="11590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32" r="-210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85" y="1543447"/>
            <a:ext cx="5609524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4114800" cy="369570"/>
            <a:chOff x="444" y="429"/>
            <a:chExt cx="6480" cy="582"/>
          </a:xfrm>
        </p:grpSpPr>
        <p:pic>
          <p:nvPicPr>
            <p:cNvPr id="6" name="图片 5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586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42414" y="1254868"/>
            <a:ext cx="6626360" cy="2730449"/>
            <a:chOff x="1245138" y="885217"/>
            <a:chExt cx="6626360" cy="2730449"/>
          </a:xfrm>
        </p:grpSpPr>
        <p:grpSp>
          <p:nvGrpSpPr>
            <p:cNvPr id="8" name="组合 7"/>
            <p:cNvGrpSpPr/>
            <p:nvPr/>
          </p:nvGrpSpPr>
          <p:grpSpPr>
            <a:xfrm>
              <a:off x="1245138" y="885217"/>
              <a:ext cx="6626279" cy="2730449"/>
              <a:chOff x="972766" y="80842"/>
              <a:chExt cx="6626279" cy="273044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190240" y="986758"/>
                <a:ext cx="4408805" cy="1648541"/>
                <a:chOff x="3190240" y="986758"/>
                <a:chExt cx="4408805" cy="164854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190240" y="986758"/>
                  <a:ext cx="4408805" cy="432000"/>
                  <a:chOff x="5024" y="2021"/>
                  <a:chExt cx="6943" cy="680"/>
                </a:xfrm>
              </p:grpSpPr>
              <p:pic>
                <p:nvPicPr>
                  <p:cNvPr id="10" name="图片 9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02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709" y="2040"/>
                    <a:ext cx="6258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、非线性最小二乘原理</a:t>
                    </a:r>
                    <a:endParaRPr lang="en-US" altLang="zh-CN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3190240" y="1605233"/>
                  <a:ext cx="4408805" cy="668020"/>
                  <a:chOff x="5024" y="2111"/>
                  <a:chExt cx="6943" cy="1052"/>
                </a:xfrm>
              </p:grpSpPr>
              <p:pic>
                <p:nvPicPr>
                  <p:cNvPr id="16" name="图片 15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709" y="2145"/>
                    <a:ext cx="6258" cy="1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3</a:t>
                    </a:r>
                    <a:r>
                      <a:rPr lang="zh-CN" altLang="en-US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、非线性最小二乘在</a:t>
                    </a:r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SLAM</a:t>
                    </a:r>
                    <a:r>
                      <a:rPr lang="zh-CN" altLang="en-US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中的应用</a:t>
                    </a:r>
                    <a:endParaRPr lang="en-US" altLang="zh-CN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  <a:p>
                    <a:endParaRPr lang="zh-CN" altLang="en-US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190240" y="2203499"/>
                  <a:ext cx="4408805" cy="431800"/>
                  <a:chOff x="5024" y="2111"/>
                  <a:chExt cx="6943" cy="680"/>
                </a:xfrm>
              </p:grpSpPr>
              <p:pic>
                <p:nvPicPr>
                  <p:cNvPr id="13" name="图片 12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709" y="2145"/>
                    <a:ext cx="6258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</a:t>
                    </a:r>
                    <a:r>
                      <a:rPr lang="zh-CN" altLang="en-US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</a:t>
                    </a:r>
                    <a:r>
                      <a:rPr lang="en-US" altLang="zh-CN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cartographer</a:t>
                    </a:r>
                    <a:r>
                      <a:rPr lang="zh-CN" altLang="en-US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介绍</a:t>
                    </a:r>
                    <a:endParaRPr lang="zh-CN" altLang="en-US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5" name="组合 4"/>
              <p:cNvGrpSpPr/>
              <p:nvPr/>
            </p:nvGrpSpPr>
            <p:grpSpPr>
              <a:xfrm>
                <a:off x="972766" y="80842"/>
                <a:ext cx="6626279" cy="2730449"/>
                <a:chOff x="972766" y="110026"/>
                <a:chExt cx="6626279" cy="2730449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972766" y="110026"/>
                  <a:ext cx="6626279" cy="2730449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055803" y="1320450"/>
                  <a:ext cx="2051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Graph-based SLAM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pic>
          <p:nvPicPr>
            <p:cNvPr id="36" name="图片 35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462693" y="1184947"/>
              <a:ext cx="378460" cy="4320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3897668" y="1197018"/>
              <a:ext cx="3973830" cy="369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b="1" dirty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b="1" dirty="0" smtClean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Graph-based </a:t>
              </a:r>
              <a:r>
                <a:rPr lang="en-US" altLang="zh-CN" b="1" dirty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endParaRPr lang="en-US" altLang="zh-CN" b="1" dirty="0">
                <a:solidFill>
                  <a:srgbClr val="CCCC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3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4455160" cy="369570"/>
            <a:chOff x="444" y="429"/>
            <a:chExt cx="7016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640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Cartographer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38835" y="1013460"/>
            <a:ext cx="4180840" cy="432000"/>
            <a:chOff x="4442" y="2126"/>
            <a:chExt cx="6584" cy="680"/>
          </a:xfrm>
        </p:grpSpPr>
        <p:pic>
          <p:nvPicPr>
            <p:cNvPr id="10" name="图片 9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5127" y="2145"/>
              <a:ext cx="5899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特性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835" y="1634280"/>
            <a:ext cx="3631990" cy="350865"/>
            <a:chOff x="4836903" y="1445460"/>
            <a:chExt cx="3631990" cy="350865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文本框 16"/>
            <p:cNvSpPr txBox="1"/>
            <p:nvPr/>
          </p:nvSpPr>
          <p:spPr>
            <a:xfrm>
              <a:off x="4918819" y="1445460"/>
              <a:ext cx="355007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基于图优化的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8835" y="2207106"/>
            <a:ext cx="3631990" cy="350865"/>
            <a:chOff x="4836903" y="1445460"/>
            <a:chExt cx="3631990" cy="350865"/>
          </a:xfrm>
        </p:grpSpPr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4918819" y="1445460"/>
              <a:ext cx="355007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比较完善的匹配系统，包含建图和定位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38835" y="2859962"/>
            <a:ext cx="3631990" cy="350865"/>
            <a:chOff x="4836903" y="1445460"/>
            <a:chExt cx="3631990" cy="350865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16"/>
            <p:cNvSpPr txBox="1"/>
            <p:nvPr/>
          </p:nvSpPr>
          <p:spPr>
            <a:xfrm>
              <a:off x="4918819" y="1445460"/>
              <a:ext cx="355007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目前效果最好的开源激光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8835" y="3441063"/>
            <a:ext cx="3631990" cy="350865"/>
            <a:chOff x="4836903" y="1445460"/>
            <a:chExt cx="3631990" cy="350865"/>
          </a:xfrm>
        </p:grpSpPr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文本框 16"/>
            <p:cNvSpPr txBox="1"/>
            <p:nvPr/>
          </p:nvSpPr>
          <p:spPr>
            <a:xfrm>
              <a:off x="4918819" y="1445460"/>
              <a:ext cx="355007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有人在专门的维护，不断增加新的特性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055552" y="994084"/>
            <a:ext cx="4180840" cy="432000"/>
            <a:chOff x="4442" y="2126"/>
            <a:chExt cx="6584" cy="680"/>
          </a:xfrm>
        </p:grpSpPr>
        <p:pic>
          <p:nvPicPr>
            <p:cNvPr id="47" name="图片 46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5127" y="2145"/>
              <a:ext cx="5899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172075" y="1750362"/>
            <a:ext cx="3631990" cy="328936"/>
            <a:chOff x="4836903" y="1445460"/>
            <a:chExt cx="3631990" cy="328936"/>
          </a:xfrm>
        </p:grpSpPr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5" name="文本框 16"/>
            <p:cNvSpPr txBox="1"/>
            <p:nvPr/>
          </p:nvSpPr>
          <p:spPr>
            <a:xfrm>
              <a:off x="4918819" y="1445460"/>
              <a:ext cx="3550074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见视频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6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2344420" cy="369570"/>
            <a:chOff x="444" y="429"/>
            <a:chExt cx="3692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307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作业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626360" y="1458222"/>
            <a:ext cx="4949190" cy="432000"/>
            <a:chOff x="4442" y="2126"/>
            <a:chExt cx="7794" cy="680"/>
          </a:xfrm>
        </p:grpSpPr>
        <p:pic>
          <p:nvPicPr>
            <p:cNvPr id="10" name="图片 9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5127" y="2145"/>
              <a:ext cx="7109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实现一个高斯牛顿进行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Pose-Graph</a:t>
              </a:r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的优化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26001" y="2023387"/>
            <a:ext cx="3631990" cy="328936"/>
            <a:chOff x="4836903" y="1445460"/>
            <a:chExt cx="3631990" cy="32893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文本框 16"/>
            <p:cNvSpPr txBox="1"/>
            <p:nvPr/>
          </p:nvSpPr>
          <p:spPr>
            <a:xfrm>
              <a:off x="4918819" y="1445460"/>
              <a:ext cx="3550074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Pose-Graph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已知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26001" y="2541991"/>
            <a:ext cx="3631990" cy="328936"/>
            <a:chOff x="4836903" y="1445460"/>
            <a:chExt cx="3631990" cy="328936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4918819" y="1445460"/>
              <a:ext cx="3550074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需要实现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Jacobian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矩阵和误差项计算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26001" y="3027794"/>
            <a:ext cx="3631990" cy="328936"/>
            <a:chOff x="4836903" y="1445460"/>
            <a:chExt cx="3631990" cy="328936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4918819" y="1445460"/>
              <a:ext cx="3550074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需要构建线性系统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68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2344420" cy="384810"/>
            <a:chOff x="444" y="429"/>
            <a:chExt cx="3692" cy="606"/>
          </a:xfrm>
        </p:grpSpPr>
        <p:pic>
          <p:nvPicPr>
            <p:cNvPr id="6" name="图片 5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057" y="429"/>
              <a:ext cx="3079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b="1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结语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411470" y="1952625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8742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4114800" cy="369570"/>
            <a:chOff x="444" y="429"/>
            <a:chExt cx="6480" cy="582"/>
          </a:xfrm>
        </p:grpSpPr>
        <p:pic>
          <p:nvPicPr>
            <p:cNvPr id="6" name="图片 5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586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42414" y="1254868"/>
            <a:ext cx="6626360" cy="2730449"/>
            <a:chOff x="1245138" y="885217"/>
            <a:chExt cx="6626360" cy="2730449"/>
          </a:xfrm>
        </p:grpSpPr>
        <p:grpSp>
          <p:nvGrpSpPr>
            <p:cNvPr id="8" name="组合 7"/>
            <p:cNvGrpSpPr/>
            <p:nvPr/>
          </p:nvGrpSpPr>
          <p:grpSpPr>
            <a:xfrm>
              <a:off x="1245138" y="885217"/>
              <a:ext cx="6626279" cy="2730449"/>
              <a:chOff x="972766" y="80842"/>
              <a:chExt cx="6626279" cy="273044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190240" y="986758"/>
                <a:ext cx="4408805" cy="1648541"/>
                <a:chOff x="3190240" y="986758"/>
                <a:chExt cx="4408805" cy="164854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190240" y="986758"/>
                  <a:ext cx="4408805" cy="432000"/>
                  <a:chOff x="5024" y="2021"/>
                  <a:chExt cx="6943" cy="680"/>
                </a:xfrm>
              </p:grpSpPr>
              <p:pic>
                <p:nvPicPr>
                  <p:cNvPr id="10" name="图片 9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02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709" y="2040"/>
                    <a:ext cx="6258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、非线性最小二乘原理</a:t>
                    </a:r>
                    <a:endParaRPr lang="en-US" altLang="zh-CN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3190240" y="1605233"/>
                  <a:ext cx="4408805" cy="668020"/>
                  <a:chOff x="5024" y="2111"/>
                  <a:chExt cx="6943" cy="1052"/>
                </a:xfrm>
              </p:grpSpPr>
              <p:pic>
                <p:nvPicPr>
                  <p:cNvPr id="16" name="图片 15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709" y="2145"/>
                    <a:ext cx="6258" cy="1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3</a:t>
                    </a:r>
                    <a:r>
                      <a:rPr lang="zh-CN" altLang="en-US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、非线性最小二乘在</a:t>
                    </a:r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SLAM</a:t>
                    </a:r>
                    <a:r>
                      <a:rPr lang="zh-CN" altLang="en-US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中的应用</a:t>
                    </a:r>
                    <a:endParaRPr lang="en-US" altLang="zh-CN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  <a:p>
                    <a:endParaRPr lang="zh-CN" altLang="en-US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190240" y="2203499"/>
                  <a:ext cx="4408805" cy="431800"/>
                  <a:chOff x="5024" y="2111"/>
                  <a:chExt cx="6943" cy="680"/>
                </a:xfrm>
              </p:grpSpPr>
              <p:pic>
                <p:nvPicPr>
                  <p:cNvPr id="13" name="图片 12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709" y="2145"/>
                    <a:ext cx="6258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</a:t>
                    </a:r>
                    <a:r>
                      <a:rPr lang="en-US" altLang="zh-CN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cartographer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介绍</a:t>
                    </a:r>
                    <a:endParaRPr lang="zh-CN" altLang="en-US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5" name="组合 4"/>
              <p:cNvGrpSpPr/>
              <p:nvPr/>
            </p:nvGrpSpPr>
            <p:grpSpPr>
              <a:xfrm>
                <a:off x="972766" y="80842"/>
                <a:ext cx="6626279" cy="2730449"/>
                <a:chOff x="972766" y="110026"/>
                <a:chExt cx="6626279" cy="2730449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972766" y="110026"/>
                  <a:ext cx="6626279" cy="2730449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055803" y="1320450"/>
                  <a:ext cx="2051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Graph-based SLAM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pic>
          <p:nvPicPr>
            <p:cNvPr id="36" name="图片 35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462693" y="1184947"/>
              <a:ext cx="378460" cy="4320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3897668" y="1197018"/>
              <a:ext cx="3973830" cy="369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Graph-based </a:t>
              </a:r>
              <a:r>
                <a:rPr lang="en-US" altLang="zh-CN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2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4455160" cy="369570"/>
            <a:chOff x="444" y="429"/>
            <a:chExt cx="7016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640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Graph-based SLAM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数学</a:t>
              </a:r>
              <a:r>
                <a:rPr lang="zh-CN" altLang="en-US" b="1" dirty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概念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62252" y="1529853"/>
            <a:ext cx="3476921" cy="350865"/>
            <a:chOff x="4836903" y="1445460"/>
            <a:chExt cx="3476921" cy="350865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文本框 16"/>
            <p:cNvSpPr txBox="1"/>
            <p:nvPr/>
          </p:nvSpPr>
          <p:spPr>
            <a:xfrm>
              <a:off x="4918818" y="1445460"/>
              <a:ext cx="339500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用一个图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(Graph)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来表示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62252" y="2236730"/>
            <a:ext cx="3476921" cy="328936"/>
            <a:chOff x="4836903" y="1445460"/>
            <a:chExt cx="3476921" cy="328936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文本框 16"/>
            <p:cNvSpPr txBox="1"/>
            <p:nvPr/>
          </p:nvSpPr>
          <p:spPr>
            <a:xfrm>
              <a:off x="4918818" y="1445460"/>
              <a:ext cx="3395006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中的节点来表示机器人的位姿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62252" y="2921678"/>
            <a:ext cx="3476921" cy="587469"/>
            <a:chOff x="4836903" y="1445460"/>
            <a:chExt cx="3476921" cy="587469"/>
          </a:xfrm>
        </p:grpSpPr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文本框 16"/>
            <p:cNvSpPr txBox="1"/>
            <p:nvPr/>
          </p:nvSpPr>
          <p:spPr>
            <a:xfrm>
              <a:off x="4918818" y="1445460"/>
              <a:ext cx="3395006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两个节点之间的边表示两个位姿的空间约束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62252" y="3828419"/>
            <a:ext cx="3476921" cy="867930"/>
            <a:chOff x="4836903" y="1445460"/>
            <a:chExt cx="3476921" cy="867930"/>
          </a:xfrm>
        </p:grpSpPr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文本框 16"/>
            <p:cNvSpPr txBox="1"/>
            <p:nvPr/>
          </p:nvSpPr>
          <p:spPr>
            <a:xfrm>
              <a:off x="4918818" y="1445460"/>
              <a:ext cx="339500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Graph-based SLAM</a:t>
              </a: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构建图，并且找到一个最优的配置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各节点的位姿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，让预测与观测的误差最小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5" y="1529853"/>
            <a:ext cx="4451880" cy="106042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6" y="2765786"/>
            <a:ext cx="4114800" cy="19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4114800" cy="369570"/>
            <a:chOff x="444" y="429"/>
            <a:chExt cx="6480" cy="582"/>
          </a:xfrm>
        </p:grpSpPr>
        <p:pic>
          <p:nvPicPr>
            <p:cNvPr id="6" name="图片 5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586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42414" y="1254868"/>
            <a:ext cx="6626360" cy="2730449"/>
            <a:chOff x="1245138" y="885217"/>
            <a:chExt cx="6626360" cy="2730449"/>
          </a:xfrm>
        </p:grpSpPr>
        <p:grpSp>
          <p:nvGrpSpPr>
            <p:cNvPr id="8" name="组合 7"/>
            <p:cNvGrpSpPr/>
            <p:nvPr/>
          </p:nvGrpSpPr>
          <p:grpSpPr>
            <a:xfrm>
              <a:off x="1245138" y="885217"/>
              <a:ext cx="6626279" cy="2730449"/>
              <a:chOff x="972766" y="80842"/>
              <a:chExt cx="6626279" cy="273044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190240" y="986758"/>
                <a:ext cx="4408805" cy="1648541"/>
                <a:chOff x="3190240" y="986758"/>
                <a:chExt cx="4408805" cy="164854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190240" y="986758"/>
                  <a:ext cx="4408805" cy="432000"/>
                  <a:chOff x="5024" y="2021"/>
                  <a:chExt cx="6943" cy="680"/>
                </a:xfrm>
              </p:grpSpPr>
              <p:pic>
                <p:nvPicPr>
                  <p:cNvPr id="10" name="图片 9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02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709" y="2040"/>
                    <a:ext cx="6258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</a:t>
                    </a:r>
                    <a:r>
                      <a:rPr lang="zh-CN" altLang="en-US" b="1" dirty="0" smtClean="0">
                        <a:solidFill>
                          <a:srgbClr val="46464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、非线性最小二乘原理</a:t>
                    </a:r>
                    <a:endParaRPr lang="en-US" altLang="zh-CN" b="1" dirty="0">
                      <a:solidFill>
                        <a:srgbClr val="46464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3190240" y="1605233"/>
                  <a:ext cx="4408805" cy="668020"/>
                  <a:chOff x="5024" y="2111"/>
                  <a:chExt cx="6943" cy="1052"/>
                </a:xfrm>
              </p:grpSpPr>
              <p:pic>
                <p:nvPicPr>
                  <p:cNvPr id="16" name="图片 15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709" y="2145"/>
                    <a:ext cx="6258" cy="1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3</a:t>
                    </a:r>
                    <a:r>
                      <a:rPr lang="zh-CN" altLang="en-US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、非线性最小二乘在</a:t>
                    </a:r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SLAM</a:t>
                    </a:r>
                    <a:r>
                      <a:rPr lang="zh-CN" altLang="en-US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中的应用</a:t>
                    </a:r>
                    <a:endParaRPr lang="en-US" altLang="zh-CN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  <a:p>
                    <a:endParaRPr lang="zh-CN" altLang="en-US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190240" y="2203499"/>
                  <a:ext cx="4408805" cy="431800"/>
                  <a:chOff x="5024" y="2111"/>
                  <a:chExt cx="6943" cy="680"/>
                </a:xfrm>
              </p:grpSpPr>
              <p:pic>
                <p:nvPicPr>
                  <p:cNvPr id="13" name="图片 12" descr="E:\owncloud\刘达\2017年\深蓝学院\PPT模板\辅助图形3.png辅助图形3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>
                  <a:xfrm>
                    <a:off x="5024" y="2111"/>
                    <a:ext cx="596" cy="680"/>
                  </a:xfrm>
                  <a:prstGeom prst="rect">
                    <a:avLst/>
                  </a:prstGeom>
                </p:spPr>
              </p:pic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709" y="2145"/>
                    <a:ext cx="6258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、</a:t>
                    </a:r>
                    <a:r>
                      <a:rPr lang="en-US" altLang="zh-CN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cartographer</a:t>
                    </a:r>
                    <a:r>
                      <a:rPr lang="zh-CN" altLang="en-US" b="1" dirty="0" smtClean="0">
                        <a:solidFill>
                          <a:srgbClr val="CCCCCC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介绍</a:t>
                    </a:r>
                    <a:endParaRPr lang="zh-CN" altLang="en-US" b="1" dirty="0">
                      <a:solidFill>
                        <a:srgbClr val="CCCCCC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5" name="组合 4"/>
              <p:cNvGrpSpPr/>
              <p:nvPr/>
            </p:nvGrpSpPr>
            <p:grpSpPr>
              <a:xfrm>
                <a:off x="972766" y="80842"/>
                <a:ext cx="6626279" cy="2730449"/>
                <a:chOff x="972766" y="110026"/>
                <a:chExt cx="6626279" cy="2730449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972766" y="110026"/>
                  <a:ext cx="6626279" cy="2730449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055803" y="1320450"/>
                  <a:ext cx="2051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Graph-based SLAM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pic>
          <p:nvPicPr>
            <p:cNvPr id="36" name="图片 35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462693" y="1184947"/>
              <a:ext cx="378460" cy="4320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3897668" y="1197018"/>
              <a:ext cx="3973830" cy="369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b="1" dirty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b="1" dirty="0" smtClean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Graph-based </a:t>
              </a:r>
              <a:r>
                <a:rPr lang="en-US" altLang="zh-CN" b="1" dirty="0">
                  <a:solidFill>
                    <a:srgbClr val="CCCCCC"/>
                  </a:solidFill>
                  <a:latin typeface="微软雅黑" panose="020B0503020204020204" charset="-122"/>
                  <a:ea typeface="微软雅黑" panose="020B0503020204020204" charset="-122"/>
                </a:rPr>
                <a:t>SLAM</a:t>
              </a:r>
              <a:endParaRPr lang="en-US" altLang="zh-CN" b="1" dirty="0">
                <a:solidFill>
                  <a:srgbClr val="CCCC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2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解决的问题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50865"/>
            <a:chOff x="4836903" y="1445460"/>
            <a:chExt cx="5834527" cy="350865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6"/>
                <p:cNvSpPr txBox="1"/>
                <p:nvPr/>
              </p:nvSpPr>
              <p:spPr>
                <a:xfrm>
                  <a:off x="4918817" y="1445460"/>
                  <a:ext cx="5752613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给定一个可以系统，其状态方程由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𝑧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描述。其中：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4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508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8" b="-122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/>
          <p:cNvGrpSpPr/>
          <p:nvPr/>
        </p:nvGrpSpPr>
        <p:grpSpPr>
          <a:xfrm>
            <a:off x="671195" y="3759414"/>
            <a:ext cx="6488362" cy="609398"/>
            <a:chOff x="4836903" y="1445460"/>
            <a:chExt cx="6488362" cy="609398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918817" y="1445460"/>
                  <a:ext cx="6406448" cy="609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给定该系统的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𝑛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个混有噪声的观测值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，估计状态向量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dirty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x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，使得其经过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映射之后的预测值和观测值的误差最小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6406448" cy="6093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6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16"/>
              <p:cNvSpPr txBox="1"/>
              <p:nvPr/>
            </p:nvSpPr>
            <p:spPr>
              <a:xfrm>
                <a:off x="2704169" y="2011281"/>
                <a:ext cx="3395006" cy="328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𝑥</m:t>
                    </m:r>
                  </m:oMath>
                </a14:m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为该系统的状态向量</a:t>
                </a:r>
                <a:r>
                  <a:rPr lang="en-US" altLang="zh-CN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—</a:t>
                </a:r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即需要估计的值</a:t>
                </a:r>
                <a:r>
                  <a:rPr lang="en-US" altLang="zh-CN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zh-CN" altLang="en-US" sz="1400" dirty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2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69" y="2011281"/>
                <a:ext cx="3395006" cy="328936"/>
              </a:xfrm>
              <a:prstGeom prst="rect">
                <a:avLst/>
              </a:prstGeom>
              <a:blipFill rotWithShape="0">
                <a:blip r:embed="rId6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16"/>
              <p:cNvSpPr txBox="1"/>
              <p:nvPr/>
            </p:nvSpPr>
            <p:spPr>
              <a:xfrm>
                <a:off x="2704169" y="2441001"/>
                <a:ext cx="3395006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是一个非线性的映射函数</a:t>
                </a:r>
                <a:endParaRPr lang="zh-CN" altLang="en-US" sz="1400" dirty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28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69" y="2441001"/>
                <a:ext cx="3395006" cy="350865"/>
              </a:xfrm>
              <a:prstGeom prst="rect">
                <a:avLst/>
              </a:prstGeom>
              <a:blipFill rotWithShape="0">
                <a:blip r:embed="rId7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16"/>
              <p:cNvSpPr txBox="1"/>
              <p:nvPr/>
            </p:nvSpPr>
            <p:spPr>
              <a:xfrm>
                <a:off x="2704169" y="2870721"/>
                <a:ext cx="396900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rgbClr val="666666"/>
                    </a:solidFill>
                    <a:ea typeface="微软雅黑" panose="020B0503020204020204" charset="-122"/>
                  </a:rPr>
                  <a:t>状态向量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x</m:t>
                    </m:r>
                  </m:oMath>
                </a14:m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，可以通过非线性函数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映射得到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𝑧</m:t>
                    </m:r>
                  </m:oMath>
                </a14:m>
                <a:r>
                  <a:rPr lang="en-US" altLang="zh-CN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zh-CN" altLang="en-US" sz="1400" dirty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29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69" y="2870721"/>
                <a:ext cx="3969005" cy="350865"/>
              </a:xfrm>
              <a:prstGeom prst="rect">
                <a:avLst/>
              </a:prstGeom>
              <a:blipFill rotWithShape="0">
                <a:blip r:embed="rId8"/>
                <a:stretch>
                  <a:fillRect l="-461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16"/>
              <p:cNvSpPr txBox="1"/>
              <p:nvPr/>
            </p:nvSpPr>
            <p:spPr>
              <a:xfrm>
                <a:off x="2704168" y="3322370"/>
                <a:ext cx="465967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z</m:t>
                    </m:r>
                  </m:oMath>
                </a14:m>
                <a:r>
                  <a:rPr lang="zh-CN" altLang="en-US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表示系统的观测值，可以通过传感器进行直接观测</a:t>
                </a:r>
                <a:r>
                  <a:rPr lang="en-US" altLang="zh-CN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zh-CN" altLang="en-US" sz="1400" dirty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0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68" y="3322370"/>
                <a:ext cx="4659670" cy="350865"/>
              </a:xfrm>
              <a:prstGeom prst="rect">
                <a:avLst/>
              </a:prstGeom>
              <a:blipFill rotWithShape="0">
                <a:blip r:embed="rId9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671195" y="4421548"/>
            <a:ext cx="6488362" cy="350865"/>
            <a:chOff x="4836903" y="1445460"/>
            <a:chExt cx="6488362" cy="350865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918817" y="1445460"/>
                  <a:ext cx="6406448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跟非线性最小二乘基本相同，不同之处在于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是一个非线性函数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6406448" cy="3508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6" b="-120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69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示意图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5" y="1829006"/>
            <a:ext cx="4341003" cy="2160499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515570" y="1829006"/>
            <a:ext cx="5834527" cy="328936"/>
            <a:chOff x="4836903" y="1445460"/>
            <a:chExt cx="5834527" cy="328936"/>
          </a:xfrm>
        </p:grpSpPr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16"/>
                <p:cNvSpPr txBox="1"/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X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为机器人的位置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5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5752613" cy="3289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5515570" y="2443630"/>
            <a:ext cx="3005433" cy="609398"/>
            <a:chOff x="4836903" y="1445460"/>
            <a:chExt cx="3005433" cy="609398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16"/>
                <p:cNvSpPr txBox="1"/>
                <p:nvPr/>
              </p:nvSpPr>
              <p:spPr>
                <a:xfrm>
                  <a:off x="4918818" y="1445460"/>
                  <a:ext cx="2923518" cy="609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f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为传感器的观测模型</a:t>
                  </a:r>
                  <a:endParaRPr lang="en-US" altLang="zh-CN" sz="1400" dirty="0" smtClean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(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似然场模块或者重投影模型</a:t>
                  </a: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)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8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8" y="1445460"/>
                  <a:ext cx="2923518" cy="6093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5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5515570" y="3338716"/>
            <a:ext cx="3005433" cy="609398"/>
            <a:chOff x="4836903" y="1445460"/>
            <a:chExt cx="3005433" cy="609398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16"/>
                <p:cNvSpPr txBox="1"/>
                <p:nvPr/>
              </p:nvSpPr>
              <p:spPr>
                <a:xfrm>
                  <a:off x="4918818" y="1445460"/>
                  <a:ext cx="2923518" cy="609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Z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为传感器的观测值，激光数据或者图像特征点。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41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8" y="1445460"/>
                  <a:ext cx="2923518" cy="6093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25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/>
          <p:cNvGrpSpPr/>
          <p:nvPr/>
        </p:nvGrpSpPr>
        <p:grpSpPr>
          <a:xfrm>
            <a:off x="5515570" y="4233802"/>
            <a:ext cx="3005433" cy="609398"/>
            <a:chOff x="4836903" y="1445460"/>
            <a:chExt cx="3005433" cy="609398"/>
          </a:xfrm>
        </p:grpSpPr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文本框 16"/>
            <p:cNvSpPr txBox="1"/>
            <p:nvPr/>
          </p:nvSpPr>
          <p:spPr>
            <a:xfrm>
              <a:off x="4918818" y="1445460"/>
              <a:ext cx="292351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找到最优的</a:t>
              </a:r>
              <a:r>
                <a:rPr lang="en-US" altLang="zh-CN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x</a:t>
              </a: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，让预测和观测的误差最小。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误差函数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1611" y="1652467"/>
            <a:ext cx="5834527" cy="328936"/>
            <a:chOff x="4836903" y="1445460"/>
            <a:chExt cx="5834527" cy="328936"/>
          </a:xfrm>
        </p:grpSpPr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文本框 16"/>
            <p:cNvSpPr txBox="1"/>
            <p:nvPr/>
          </p:nvSpPr>
          <p:spPr>
            <a:xfrm>
              <a:off x="4918817" y="1445460"/>
              <a:ext cx="5752613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目标为最小化预测和观测的差，因此误差即为预测和观测的差：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1611" y="2582659"/>
            <a:ext cx="7399351" cy="350865"/>
            <a:chOff x="4836903" y="1445460"/>
            <a:chExt cx="7399351" cy="350865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16"/>
                <p:cNvSpPr txBox="1"/>
                <p:nvPr/>
              </p:nvSpPr>
              <p:spPr>
                <a:xfrm>
                  <a:off x="4918817" y="1445460"/>
                  <a:ext cx="7317437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假设误差服从高斯分布，因此其对应的信息矩阵为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，因此该观测值误差的平方定义为：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8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7317437" cy="3508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0" b="-122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85185" y="2049910"/>
                <a:ext cx="1802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85" y="2049910"/>
                <a:ext cx="18029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51" t="-2174" r="-101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415872" y="2991885"/>
                <a:ext cx="2262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72" y="2991885"/>
                <a:ext cx="22624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87" t="-4444" r="-323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781611" y="3490064"/>
            <a:ext cx="7399351" cy="328936"/>
            <a:chOff x="4836903" y="1445460"/>
            <a:chExt cx="7399351" cy="328936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文本框 16"/>
            <p:cNvSpPr txBox="1"/>
            <p:nvPr/>
          </p:nvSpPr>
          <p:spPr>
            <a:xfrm>
              <a:off x="4918817" y="1445460"/>
              <a:ext cx="7317437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因此，非线性最小二乘的目标函数为：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962248" y="3860447"/>
                <a:ext cx="377847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48" y="3860447"/>
                <a:ext cx="3778470" cy="6707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158750" y="4575364"/>
                <a:ext cx="948978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50" y="4575364"/>
                <a:ext cx="948978" cy="360612"/>
              </a:xfrm>
              <a:prstGeom prst="rect">
                <a:avLst/>
              </a:prstGeom>
              <a:blipFill rotWithShape="0">
                <a:blip r:embed="rId8"/>
                <a:stretch>
                  <a:fillRect l="-5128" t="-1695" r="-8333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1940" y="272415"/>
            <a:ext cx="5817235" cy="369570"/>
            <a:chOff x="444" y="429"/>
            <a:chExt cx="9161" cy="582"/>
          </a:xfrm>
        </p:grpSpPr>
        <p:pic>
          <p:nvPicPr>
            <p:cNvPr id="7" name="图片 6" descr="E:\owncloud\刘达\2017年\深蓝学院\logo\导出图\深蓝学院-图标部分.png深蓝学院-图标部分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44" y="459"/>
              <a:ext cx="535" cy="53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7" y="429"/>
              <a:ext cx="85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非线性最小二乘</a:t>
              </a:r>
              <a:r>
                <a:rPr lang="en-US" altLang="zh-CN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(Non-Linear Least Square)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95" y="1013460"/>
            <a:ext cx="3027680" cy="432000"/>
            <a:chOff x="4442" y="2126"/>
            <a:chExt cx="4768" cy="680"/>
          </a:xfrm>
        </p:grpSpPr>
        <p:pic>
          <p:nvPicPr>
            <p:cNvPr id="23" name="图片 22" descr="E:\owncloud\刘达\2017年\深蓝学院\PPT模板\辅助图形3.png辅助图形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442" y="2126"/>
              <a:ext cx="596" cy="68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127" y="2145"/>
              <a:ext cx="4083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64646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解决的问题</a:t>
              </a:r>
              <a:endPara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195" y="1613794"/>
            <a:ext cx="5834527" cy="350865"/>
            <a:chOff x="4836903" y="1445460"/>
            <a:chExt cx="5834527" cy="350865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4918817" y="1445460"/>
              <a:ext cx="5752613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目标函数：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0610" y="3605353"/>
            <a:ext cx="6488362" cy="328936"/>
            <a:chOff x="4836903" y="1445460"/>
            <a:chExt cx="6488362" cy="328936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918817" y="1445460"/>
                  <a:ext cx="6406448" cy="328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为关于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dirty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x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的非线性方程，能否把其化为关于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的线性方程。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6406448" cy="3289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671195" y="2440069"/>
            <a:ext cx="6488362" cy="350865"/>
            <a:chOff x="4836903" y="1445460"/>
            <a:chExt cx="6488362" cy="350865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918817" y="1445460"/>
                  <a:ext cx="6406448" cy="35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直接想法：求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𝐹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关于变量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𝑥</m:t>
                      </m:r>
                    </m:oMath>
                  </a14:m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的导数，令其等于</a:t>
                  </a:r>
                  <a:r>
                    <a:rPr lang="en-US" altLang="zh-CN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</a:t>
                  </a:r>
                  <a:r>
                    <a:rPr lang="zh-CN" altLang="en-US" sz="1400" dirty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，</a:t>
                  </a:r>
                  <a:r>
                    <a:rPr lang="zh-CN" altLang="en-US" sz="1400" dirty="0" smtClean="0">
                      <a:solidFill>
                        <a:srgbClr val="66666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求解方程既可。</a:t>
                  </a:r>
                  <a:endParaRPr lang="zh-CN" altLang="en-US" sz="1400" dirty="0">
                    <a:solidFill>
                      <a:srgbClr val="66666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817" y="1445460"/>
                  <a:ext cx="6406448" cy="3508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6" b="-120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481844" y="1931402"/>
                <a:ext cx="948978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844" y="1931402"/>
                <a:ext cx="948978" cy="360612"/>
              </a:xfrm>
              <a:prstGeom prst="rect">
                <a:avLst/>
              </a:prstGeom>
              <a:blipFill rotWithShape="0">
                <a:blip r:embed="rId6"/>
                <a:stretch>
                  <a:fillRect l="-5128" r="-8333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71195" y="3046534"/>
            <a:ext cx="6488362" cy="328936"/>
            <a:chOff x="4836903" y="1445460"/>
            <a:chExt cx="6488362" cy="328936"/>
          </a:xfrm>
        </p:grpSpPr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4836903" y="1614370"/>
              <a:ext cx="71755" cy="71755"/>
            </a:xfrm>
            <a:prstGeom prst="ellipse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18817" y="1445460"/>
              <a:ext cx="6406448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666666"/>
                  </a:solidFill>
                  <a:latin typeface="微软雅黑" panose="020B0503020204020204" charset="-122"/>
                  <a:ea typeface="微软雅黑" panose="020B0503020204020204" charset="-122"/>
                </a:rPr>
                <a:t>对于线性问题，该方法可以正确，但是对于非线性问题不正确。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230380" y="4189889"/>
            <a:ext cx="224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线性化：泰勒展开</a:t>
            </a:r>
            <a:endParaRPr lang="zh-CN" altLang="en-US" sz="2000" dirty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1143</Words>
  <Application>Microsoft Office PowerPoint</Application>
  <PresentationFormat>全屏显示(16:9)</PresentationFormat>
  <Paragraphs>195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Microsoft</cp:lastModifiedBy>
  <cp:revision>277</cp:revision>
  <dcterms:created xsi:type="dcterms:W3CDTF">2017-03-07T07:29:00Z</dcterms:created>
  <dcterms:modified xsi:type="dcterms:W3CDTF">2018-07-30T07:36:30Z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