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8" r:id="rId5"/>
    <p:sldId id="332" r:id="rId7"/>
    <p:sldId id="550" r:id="rId8"/>
    <p:sldId id="335" r:id="rId9"/>
    <p:sldId id="334" r:id="rId10"/>
    <p:sldId id="340" r:id="rId11"/>
    <p:sldId id="500" r:id="rId12"/>
    <p:sldId id="451" r:id="rId13"/>
    <p:sldId id="452" r:id="rId14"/>
    <p:sldId id="453" r:id="rId15"/>
    <p:sldId id="336" r:id="rId16"/>
    <p:sldId id="337" r:id="rId17"/>
    <p:sldId id="338" r:id="rId18"/>
    <p:sldId id="348" r:id="rId19"/>
    <p:sldId id="367" r:id="rId20"/>
    <p:sldId id="366" r:id="rId21"/>
    <p:sldId id="437" r:id="rId22"/>
    <p:sldId id="551" r:id="rId23"/>
    <p:sldId id="552" r:id="rId24"/>
    <p:sldId id="553" r:id="rId25"/>
    <p:sldId id="554" r:id="rId26"/>
    <p:sldId id="555" r:id="rId27"/>
    <p:sldId id="566" r:id="rId28"/>
    <p:sldId id="556" r:id="rId29"/>
    <p:sldId id="557" r:id="rId30"/>
    <p:sldId id="558" r:id="rId31"/>
    <p:sldId id="559" r:id="rId32"/>
    <p:sldId id="560" r:id="rId33"/>
    <p:sldId id="561" r:id="rId34"/>
    <p:sldId id="563" r:id="rId35"/>
    <p:sldId id="564" r:id="rId36"/>
    <p:sldId id="565" r:id="rId37"/>
    <p:sldId id="567" r:id="rId38"/>
    <p:sldId id="568" r:id="rId39"/>
    <p:sldId id="39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090" autoAdjust="0"/>
    <p:restoredTop sz="82563" autoAdjust="0"/>
  </p:normalViewPr>
  <p:slideViewPr>
    <p:cSldViewPr>
      <p:cViewPr>
        <p:scale>
          <a:sx n="100" d="100"/>
          <a:sy n="100" d="100"/>
        </p:scale>
        <p:origin x="-984" y="4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39"/>
    </mc:Choice>
    <mc:Fallback>
      <c:style val="39"/>
    </mc:Fallback>
  </mc:AlternateContent>
  <c:chart>
    <c:autoTitleDeleted val="1"/>
    <c:plotArea>
      <c:layout/>
      <c:barChart>
        <c:barDir val="col"/>
        <c:grouping val="clustered"/>
        <c:varyColors val="0"/>
        <c:ser>
          <c:idx val="0"/>
          <c:order val="0"/>
          <c:tx>
            <c:strRef>
              <c:f>Sheet1!$B$1</c:f>
              <c:strCache>
                <c:ptCount val="1"/>
                <c:pt idx="0">
                  <c:v>TR(GT/s)</c:v>
                </c:pt>
              </c:strCache>
            </c:strRef>
          </c:tx>
          <c:spPr>
            <a:solidFill>
              <a:schemeClr val="accent4">
                <a:lumMod val="60000"/>
                <a:lumOff val="40000"/>
              </a:schemeClr>
            </a:solidFill>
          </c:spPr>
          <c:invertIfNegative val="0"/>
          <c:dLbls>
            <c:delete val="1"/>
          </c:dLbls>
          <c:cat>
            <c:strRef>
              <c:f>Sheet1!$A$2:$A$5</c:f>
              <c:strCache>
                <c:ptCount val="4"/>
                <c:pt idx="0">
                  <c:v>Gen 1</c:v>
                </c:pt>
                <c:pt idx="1">
                  <c:v>Gen 2</c:v>
                </c:pt>
                <c:pt idx="2">
                  <c:v>Gen 3</c:v>
                </c:pt>
                <c:pt idx="3">
                  <c:v>Gen 4</c:v>
                </c:pt>
              </c:strCache>
            </c:strRef>
          </c:cat>
          <c:val>
            <c:numRef>
              <c:f>Sheet1!$B$2:$B$5</c:f>
              <c:numCache>
                <c:formatCode>General</c:formatCode>
                <c:ptCount val="4"/>
                <c:pt idx="0">
                  <c:v>2.5</c:v>
                </c:pt>
                <c:pt idx="1">
                  <c:v>5</c:v>
                </c:pt>
                <c:pt idx="2">
                  <c:v>8</c:v>
                </c:pt>
                <c:pt idx="3">
                  <c:v>16</c:v>
                </c:pt>
              </c:numCache>
            </c:numRef>
          </c:val>
        </c:ser>
        <c:ser>
          <c:idx val="1"/>
          <c:order val="1"/>
          <c:tx>
            <c:strRef>
              <c:f>Sheet1!$C$1</c:f>
              <c:strCache>
                <c:ptCount val="1"/>
                <c:pt idx="0">
                  <c:v>BW(Gbps)</c:v>
                </c:pt>
              </c:strCache>
            </c:strRef>
          </c:tx>
          <c:invertIfNegative val="0"/>
          <c:dLbls>
            <c:delete val="1"/>
          </c:dLbls>
          <c:cat>
            <c:strRef>
              <c:f>Sheet1!$A$2:$A$5</c:f>
              <c:strCache>
                <c:ptCount val="4"/>
                <c:pt idx="0">
                  <c:v>Gen 1</c:v>
                </c:pt>
                <c:pt idx="1">
                  <c:v>Gen 2</c:v>
                </c:pt>
                <c:pt idx="2">
                  <c:v>Gen 3</c:v>
                </c:pt>
                <c:pt idx="3">
                  <c:v>Gen 4</c:v>
                </c:pt>
              </c:strCache>
            </c:strRef>
          </c:cat>
          <c:val>
            <c:numRef>
              <c:f>Sheet1!$C$2:$C$5</c:f>
              <c:numCache>
                <c:formatCode>General</c:formatCode>
                <c:ptCount val="4"/>
                <c:pt idx="0">
                  <c:v>2</c:v>
                </c:pt>
                <c:pt idx="1">
                  <c:v>4</c:v>
                </c:pt>
                <c:pt idx="2">
                  <c:v>7.877</c:v>
                </c:pt>
                <c:pt idx="3">
                  <c:v>15.754</c:v>
                </c:pt>
              </c:numCache>
            </c:numRef>
          </c:val>
        </c:ser>
        <c:dLbls>
          <c:showLegendKey val="0"/>
          <c:showVal val="0"/>
          <c:showCatName val="0"/>
          <c:showSerName val="0"/>
          <c:showPercent val="0"/>
          <c:showBubbleSize val="0"/>
        </c:dLbls>
        <c:gapWidth val="150"/>
        <c:axId val="128714624"/>
        <c:axId val="128716160"/>
      </c:barChart>
      <c:catAx>
        <c:axId val="128714624"/>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p>
        </c:txPr>
        <c:crossAx val="128716160"/>
        <c:crosses val="autoZero"/>
        <c:auto val="1"/>
        <c:lblAlgn val="ctr"/>
        <c:lblOffset val="100"/>
        <c:noMultiLvlLbl val="0"/>
      </c:catAx>
      <c:valAx>
        <c:axId val="128716160"/>
        <c:scaling>
          <c:orientation val="minMax"/>
        </c:scaling>
        <c:delete val="0"/>
        <c:axPos val="l"/>
        <c:majorGridlines/>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dk1"/>
                </a:solidFill>
                <a:latin typeface="+mn-lt"/>
                <a:ea typeface="+mn-ea"/>
                <a:cs typeface="+mn-cs"/>
              </a:defRPr>
            </a:pPr>
          </a:p>
        </c:txPr>
        <c:crossAx val="128714624"/>
        <c:crosses val="autoZero"/>
        <c:crossBetween val="between"/>
      </c:valAx>
    </c:plotArea>
    <c:legend>
      <c:legendPos val="r"/>
      <c:layout/>
      <c:overlay val="0"/>
      <c:txPr>
        <a:bodyPr rot="0" spcFirstLastPara="0" vertOverflow="ellipsis" vert="horz" wrap="square" anchor="ctr" anchorCtr="1"/>
        <a:lstStyle/>
        <a:p>
          <a:pPr>
            <a:defRPr lang="zh-CN" sz="1500" b="0" i="0" u="none" strike="noStrike" kern="1200" baseline="0">
              <a:solidFill>
                <a:schemeClr val="dk1"/>
              </a:solidFill>
              <a:latin typeface="+mn-lt"/>
              <a:ea typeface="+mn-ea"/>
              <a:cs typeface="+mn-cs"/>
            </a:defRPr>
          </a:pPr>
        </a:p>
      </c:txPr>
    </c:legend>
    <c:plotVisOnly val="1"/>
    <c:dispBlanksAs val="gap"/>
    <c:showDLblsOverMax val="0"/>
  </c:chart>
  <c:txPr>
    <a:bodyPr/>
    <a:lstStyle/>
    <a:p>
      <a:pPr>
        <a:defRPr lang="zh-CN" sz="1800"/>
      </a:pPr>
    </a:p>
  </c:txPr>
  <c:externalData r:id="rId1">
    <c:autoUpdate val="0"/>
  </c:externalData>
</c:chartSpace>
</file>

<file path=ppt/diagrams/_rels/data2.xml.rels><?xml version="1.0" encoding="UTF-8" standalone="yes"?>
<Relationships xmlns="http://schemas.openxmlformats.org/package/2006/relationships"><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node0">
    <dgm:fillClrLst meth="cycle">
      <a:schemeClr val="accent6">
        <a:alpha val="80000"/>
      </a:schemeClr>
    </dgm:fillClrLst>
    <dgm:linClrLst meth="repeat">
      <a:schemeClr val="lt1"/>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DCAB3B6-CAC5-4424-91BC-5E9CBC9A447D}" type="doc">
      <dgm:prSet loTypeId="urn:microsoft.com/office/officeart/2005/8/layout/arrow2" loCatId="process" qsTypeId="urn:microsoft.com/office/officeart/2005/8/quickstyle/simple1" qsCatId="simple" csTypeId="urn:microsoft.com/office/officeart/2005/8/colors/accent6_5" csCatId="accent6" phldr="1"/>
      <dgm:spPr/>
    </dgm:pt>
    <dgm:pt modelId="{31AFE783-CC61-4B58-98E9-E62114EC17E5}">
      <dgm:prSet phldrT="[文本]"/>
      <dgm:spPr/>
      <dgm:t>
        <a:bodyPr/>
        <a:lstStyle/>
        <a:p>
          <a:r>
            <a:rPr lang="en-US" altLang="zh-CN" dirty="0" smtClean="0"/>
            <a:t>2002 </a:t>
          </a:r>
          <a:r>
            <a:rPr lang="en-US" altLang="zh-CN" dirty="0" err="1" smtClean="0"/>
            <a:t>PCIe</a:t>
          </a:r>
          <a:r>
            <a:rPr lang="en-US" altLang="zh-CN" dirty="0" smtClean="0"/>
            <a:t> Gen1 2.5GT/s</a:t>
          </a:r>
          <a:endParaRPr lang="zh-CN" altLang="en-US" dirty="0"/>
        </a:p>
      </dgm:t>
    </dgm:pt>
    <dgm:pt modelId="{D1DB6CD2-C0A8-494C-9403-BF14105CDAB5}" cxnId="{B016C82D-DED1-4136-801C-E40E6A4364D8}" type="parTrans">
      <dgm:prSet/>
      <dgm:spPr/>
      <dgm:t>
        <a:bodyPr/>
        <a:lstStyle/>
        <a:p>
          <a:endParaRPr lang="zh-CN" altLang="en-US"/>
        </a:p>
      </dgm:t>
    </dgm:pt>
    <dgm:pt modelId="{A83FDB43-255E-4F87-B04A-0DBF6A2CAB16}" cxnId="{B016C82D-DED1-4136-801C-E40E6A4364D8}" type="sibTrans">
      <dgm:prSet/>
      <dgm:spPr/>
      <dgm:t>
        <a:bodyPr/>
        <a:lstStyle/>
        <a:p>
          <a:endParaRPr lang="zh-CN" altLang="en-US"/>
        </a:p>
      </dgm:t>
    </dgm:pt>
    <dgm:pt modelId="{883D0AEB-16C0-473C-8F17-68A073B113C6}">
      <dgm:prSet phldrT="[文本]"/>
      <dgm:spPr/>
      <dgm:t>
        <a:bodyPr/>
        <a:lstStyle/>
        <a:p>
          <a:r>
            <a:rPr lang="en-US" altLang="zh-CN" dirty="0" smtClean="0"/>
            <a:t>2010 </a:t>
          </a:r>
          <a:r>
            <a:rPr lang="en-US" altLang="zh-CN" dirty="0" err="1" smtClean="0"/>
            <a:t>PCIe</a:t>
          </a:r>
          <a:r>
            <a:rPr lang="en-US" altLang="zh-CN" dirty="0" smtClean="0"/>
            <a:t> Gen3 8GT/s</a:t>
          </a:r>
          <a:endParaRPr lang="zh-CN" altLang="en-US" dirty="0"/>
        </a:p>
      </dgm:t>
    </dgm:pt>
    <dgm:pt modelId="{71B9E042-3D09-460A-9A97-0B15A4EE0A3D}" cxnId="{9CABB0D3-62E5-47CD-9170-06E63825C1FB}" type="parTrans">
      <dgm:prSet/>
      <dgm:spPr/>
      <dgm:t>
        <a:bodyPr/>
        <a:lstStyle/>
        <a:p>
          <a:endParaRPr lang="zh-CN" altLang="en-US"/>
        </a:p>
      </dgm:t>
    </dgm:pt>
    <dgm:pt modelId="{9E87E98A-71A1-44D3-AAAD-80D6639CF1B4}" cxnId="{9CABB0D3-62E5-47CD-9170-06E63825C1FB}" type="sibTrans">
      <dgm:prSet/>
      <dgm:spPr/>
      <dgm:t>
        <a:bodyPr/>
        <a:lstStyle/>
        <a:p>
          <a:endParaRPr lang="zh-CN" altLang="en-US"/>
        </a:p>
      </dgm:t>
    </dgm:pt>
    <dgm:pt modelId="{22C0F810-F45B-4605-ACA6-2A77452F617F}">
      <dgm:prSet phldrT="[文本]"/>
      <dgm:spPr/>
      <dgm:t>
        <a:bodyPr/>
        <a:lstStyle/>
        <a:p>
          <a:r>
            <a:rPr lang="en-US" altLang="zh-CN" dirty="0" smtClean="0"/>
            <a:t>2011 </a:t>
          </a:r>
          <a:r>
            <a:rPr lang="en-US" altLang="zh-CN" dirty="0" err="1" smtClean="0"/>
            <a:t>PCIe</a:t>
          </a:r>
          <a:r>
            <a:rPr lang="en-US" altLang="zh-CN" dirty="0" smtClean="0"/>
            <a:t> Gen4 16GT/s announced,</a:t>
          </a:r>
        </a:p>
        <a:p>
          <a:r>
            <a:rPr lang="en-US" altLang="zh-CN" dirty="0" smtClean="0"/>
            <a:t>Target is 2017 release</a:t>
          </a:r>
          <a:endParaRPr lang="zh-CN" altLang="en-US" dirty="0"/>
        </a:p>
      </dgm:t>
    </dgm:pt>
    <dgm:pt modelId="{A28A5B4B-21D9-4C1C-A021-430C1389BBE4}" cxnId="{BDD3DFE7-46AF-4E90-997E-FBC0227A3F91}" type="parTrans">
      <dgm:prSet/>
      <dgm:spPr/>
      <dgm:t>
        <a:bodyPr/>
        <a:lstStyle/>
        <a:p>
          <a:endParaRPr lang="zh-CN" altLang="en-US"/>
        </a:p>
      </dgm:t>
    </dgm:pt>
    <dgm:pt modelId="{DC9C2379-6EB5-4CA9-BDD5-0CFC999A4A61}" cxnId="{BDD3DFE7-46AF-4E90-997E-FBC0227A3F91}" type="sibTrans">
      <dgm:prSet/>
      <dgm:spPr/>
      <dgm:t>
        <a:bodyPr/>
        <a:lstStyle/>
        <a:p>
          <a:endParaRPr lang="zh-CN" altLang="en-US"/>
        </a:p>
      </dgm:t>
    </dgm:pt>
    <dgm:pt modelId="{563E77FC-8571-44B9-B3BE-8DB62EF62F88}">
      <dgm:prSet phldrT="[文本]"/>
      <dgm:spPr/>
      <dgm:t>
        <a:bodyPr/>
        <a:lstStyle/>
        <a:p>
          <a:r>
            <a:rPr lang="en-US" altLang="zh-CN" dirty="0" smtClean="0"/>
            <a:t>2006 </a:t>
          </a:r>
          <a:r>
            <a:rPr lang="en-US" altLang="zh-CN" dirty="0" err="1" smtClean="0"/>
            <a:t>PCIe</a:t>
          </a:r>
          <a:r>
            <a:rPr lang="en-US" altLang="zh-CN" dirty="0" smtClean="0"/>
            <a:t> Gen2 5GT/s</a:t>
          </a:r>
          <a:endParaRPr lang="zh-CN" altLang="en-US" dirty="0"/>
        </a:p>
      </dgm:t>
    </dgm:pt>
    <dgm:pt modelId="{289C10FD-FC90-4FDB-ABD9-3553E18C0012}" cxnId="{E406D69D-3F66-4F70-9A9F-08D85EFE1164}" type="parTrans">
      <dgm:prSet/>
      <dgm:spPr/>
      <dgm:t>
        <a:bodyPr/>
        <a:lstStyle/>
        <a:p>
          <a:endParaRPr lang="zh-CN" altLang="en-US"/>
        </a:p>
      </dgm:t>
    </dgm:pt>
    <dgm:pt modelId="{0144B6A6-69BA-4F99-B193-EC0A000A8B46}" cxnId="{E406D69D-3F66-4F70-9A9F-08D85EFE1164}" type="sibTrans">
      <dgm:prSet/>
      <dgm:spPr/>
      <dgm:t>
        <a:bodyPr/>
        <a:lstStyle/>
        <a:p>
          <a:endParaRPr lang="zh-CN" altLang="en-US"/>
        </a:p>
      </dgm:t>
    </dgm:pt>
    <dgm:pt modelId="{73857BA7-2E72-455E-B46F-A46C229A7A02}">
      <dgm:prSet phldrT="[文本]"/>
      <dgm:spPr/>
      <dgm:t>
        <a:bodyPr/>
        <a:lstStyle/>
        <a:p>
          <a:r>
            <a:rPr lang="en-US" altLang="zh-CN" dirty="0" smtClean="0"/>
            <a:t>2013 </a:t>
          </a:r>
          <a:r>
            <a:rPr lang="en-US" altLang="zh-CN" dirty="0" err="1" smtClean="0"/>
            <a:t>PCIe</a:t>
          </a:r>
          <a:r>
            <a:rPr lang="en-US" altLang="zh-CN" dirty="0" smtClean="0"/>
            <a:t> M-</a:t>
          </a:r>
          <a:r>
            <a:rPr lang="en-US" altLang="zh-CN" dirty="0" err="1" smtClean="0"/>
            <a:t>PCIe</a:t>
          </a:r>
          <a:endParaRPr lang="zh-CN" altLang="en-US" dirty="0"/>
        </a:p>
      </dgm:t>
    </dgm:pt>
    <dgm:pt modelId="{CFCB8969-0F08-4C32-B751-FCBB9A12A1B6}" cxnId="{8F0E47BF-9D01-4A84-8233-3DD6F9B59538}" type="parTrans">
      <dgm:prSet/>
      <dgm:spPr/>
      <dgm:t>
        <a:bodyPr/>
        <a:lstStyle/>
        <a:p>
          <a:endParaRPr lang="zh-CN" altLang="en-US"/>
        </a:p>
      </dgm:t>
    </dgm:pt>
    <dgm:pt modelId="{2865E00C-1C4F-4FA6-852C-1967F39B4E49}" cxnId="{8F0E47BF-9D01-4A84-8233-3DD6F9B59538}" type="sibTrans">
      <dgm:prSet/>
      <dgm:spPr/>
      <dgm:t>
        <a:bodyPr/>
        <a:lstStyle/>
        <a:p>
          <a:endParaRPr lang="zh-CN" altLang="en-US"/>
        </a:p>
      </dgm:t>
    </dgm:pt>
    <dgm:pt modelId="{457A5806-27E2-404A-A893-641EDCAEF2CE}" type="pres">
      <dgm:prSet presAssocID="{DDCAB3B6-CAC5-4424-91BC-5E9CBC9A447D}" presName="arrowDiagram" presStyleCnt="0">
        <dgm:presLayoutVars>
          <dgm:chMax val="5"/>
          <dgm:dir/>
          <dgm:resizeHandles val="exact"/>
        </dgm:presLayoutVars>
      </dgm:prSet>
      <dgm:spPr/>
    </dgm:pt>
    <dgm:pt modelId="{886CC06F-F849-4B45-AC30-BF46D8FB23A0}" type="pres">
      <dgm:prSet presAssocID="{DDCAB3B6-CAC5-4424-91BC-5E9CBC9A447D}" presName="arrow" presStyleLbl="bgShp" presStyleIdx="0" presStyleCnt="1" custScaleX="112723" custLinFactNeighborY="-2381"/>
      <dgm:spPr/>
    </dgm:pt>
    <dgm:pt modelId="{419016E0-0806-4C11-B9F6-BE6EF72FBB49}" type="pres">
      <dgm:prSet presAssocID="{DDCAB3B6-CAC5-4424-91BC-5E9CBC9A447D}" presName="arrowDiagram5" presStyleCnt="0"/>
      <dgm:spPr/>
    </dgm:pt>
    <dgm:pt modelId="{83C3E8DE-7A44-4899-BA77-58418EEED76C}" type="pres">
      <dgm:prSet presAssocID="{31AFE783-CC61-4B58-98E9-E62114EC17E5}" presName="bullet5a" presStyleLbl="node1" presStyleIdx="0" presStyleCnt="5" custLinFactNeighborX="-65942" custLinFactNeighborY="-50258"/>
      <dgm:spPr/>
    </dgm:pt>
    <dgm:pt modelId="{BEF35D72-1A63-4C65-9A1C-0F9DFCF537F4}" type="pres">
      <dgm:prSet presAssocID="{31AFE783-CC61-4B58-98E9-E62114EC17E5}" presName="textBox5a" presStyleLbl="revTx" presStyleIdx="0" presStyleCnt="5" custLinFactNeighborY="-10004">
        <dgm:presLayoutVars>
          <dgm:bulletEnabled val="1"/>
        </dgm:presLayoutVars>
      </dgm:prSet>
      <dgm:spPr/>
      <dgm:t>
        <a:bodyPr/>
        <a:lstStyle/>
        <a:p>
          <a:endParaRPr lang="zh-CN" altLang="en-US"/>
        </a:p>
      </dgm:t>
    </dgm:pt>
    <dgm:pt modelId="{B6A64DB3-444F-4B12-85AE-918AC74C8141}" type="pres">
      <dgm:prSet presAssocID="{563E77FC-8571-44B9-B3BE-8DB62EF62F88}" presName="bullet5b" presStyleLbl="node1" presStyleIdx="1" presStyleCnt="5"/>
      <dgm:spPr/>
    </dgm:pt>
    <dgm:pt modelId="{C1022142-94B0-4192-A8F4-A89A2C9CDFBE}" type="pres">
      <dgm:prSet presAssocID="{563E77FC-8571-44B9-B3BE-8DB62EF62F88}" presName="textBox5b" presStyleLbl="revTx" presStyleIdx="1" presStyleCnt="5">
        <dgm:presLayoutVars>
          <dgm:bulletEnabled val="1"/>
        </dgm:presLayoutVars>
      </dgm:prSet>
      <dgm:spPr/>
      <dgm:t>
        <a:bodyPr/>
        <a:lstStyle/>
        <a:p>
          <a:endParaRPr lang="zh-CN" altLang="en-US"/>
        </a:p>
      </dgm:t>
    </dgm:pt>
    <dgm:pt modelId="{33AFBD96-C541-4364-B4E3-F6EE07037C0B}" type="pres">
      <dgm:prSet presAssocID="{883D0AEB-16C0-473C-8F17-68A073B113C6}" presName="bullet5c" presStyleLbl="node1" presStyleIdx="2" presStyleCnt="5"/>
      <dgm:spPr/>
    </dgm:pt>
    <dgm:pt modelId="{AAAF35FD-C01C-4C22-B429-E64B2FB8AFF7}" type="pres">
      <dgm:prSet presAssocID="{883D0AEB-16C0-473C-8F17-68A073B113C6}" presName="textBox5c" presStyleLbl="revTx" presStyleIdx="2" presStyleCnt="5">
        <dgm:presLayoutVars>
          <dgm:bulletEnabled val="1"/>
        </dgm:presLayoutVars>
      </dgm:prSet>
      <dgm:spPr/>
      <dgm:t>
        <a:bodyPr/>
        <a:lstStyle/>
        <a:p>
          <a:endParaRPr lang="zh-CN" altLang="en-US"/>
        </a:p>
      </dgm:t>
    </dgm:pt>
    <dgm:pt modelId="{190A9DC6-C87D-4E09-AA11-D9C3794A2FC6}" type="pres">
      <dgm:prSet presAssocID="{22C0F810-F45B-4605-ACA6-2A77452F617F}" presName="bullet5d" presStyleLbl="node1" presStyleIdx="3" presStyleCnt="5"/>
      <dgm:spPr/>
    </dgm:pt>
    <dgm:pt modelId="{E77ED547-27C4-4E2E-8745-005438B2DBDA}" type="pres">
      <dgm:prSet presAssocID="{22C0F810-F45B-4605-ACA6-2A77452F617F}" presName="textBox5d" presStyleLbl="revTx" presStyleIdx="3" presStyleCnt="5">
        <dgm:presLayoutVars>
          <dgm:bulletEnabled val="1"/>
        </dgm:presLayoutVars>
      </dgm:prSet>
      <dgm:spPr/>
      <dgm:t>
        <a:bodyPr/>
        <a:lstStyle/>
        <a:p>
          <a:endParaRPr lang="zh-CN" altLang="en-US"/>
        </a:p>
      </dgm:t>
    </dgm:pt>
    <dgm:pt modelId="{724ADBAE-12D9-46A2-9174-C35E031C33A7}" type="pres">
      <dgm:prSet presAssocID="{73857BA7-2E72-455E-B46F-A46C229A7A02}" presName="bullet5e" presStyleLbl="node1" presStyleIdx="4" presStyleCnt="5"/>
      <dgm:spPr/>
    </dgm:pt>
    <dgm:pt modelId="{BE87D559-C04F-4081-82A3-6F55B1F65A85}" type="pres">
      <dgm:prSet presAssocID="{73857BA7-2E72-455E-B46F-A46C229A7A02}" presName="textBox5e" presStyleLbl="revTx" presStyleIdx="4" presStyleCnt="5">
        <dgm:presLayoutVars>
          <dgm:bulletEnabled val="1"/>
        </dgm:presLayoutVars>
      </dgm:prSet>
      <dgm:spPr/>
      <dgm:t>
        <a:bodyPr/>
        <a:lstStyle/>
        <a:p>
          <a:endParaRPr lang="zh-CN" altLang="en-US"/>
        </a:p>
      </dgm:t>
    </dgm:pt>
  </dgm:ptLst>
  <dgm:cxnLst>
    <dgm:cxn modelId="{E616D53F-5709-48BA-8826-BA0BFC077D00}" type="presOf" srcId="{563E77FC-8571-44B9-B3BE-8DB62EF62F88}" destId="{C1022142-94B0-4192-A8F4-A89A2C9CDFBE}" srcOrd="0" destOrd="0" presId="urn:microsoft.com/office/officeart/2005/8/layout/arrow2"/>
    <dgm:cxn modelId="{09179B7C-CC43-438C-9D7C-81B1DBF37E4C}" type="presOf" srcId="{31AFE783-CC61-4B58-98E9-E62114EC17E5}" destId="{BEF35D72-1A63-4C65-9A1C-0F9DFCF537F4}" srcOrd="0" destOrd="0" presId="urn:microsoft.com/office/officeart/2005/8/layout/arrow2"/>
    <dgm:cxn modelId="{9CABB0D3-62E5-47CD-9170-06E63825C1FB}" srcId="{DDCAB3B6-CAC5-4424-91BC-5E9CBC9A447D}" destId="{883D0AEB-16C0-473C-8F17-68A073B113C6}" srcOrd="2" destOrd="0" parTransId="{71B9E042-3D09-460A-9A97-0B15A4EE0A3D}" sibTransId="{9E87E98A-71A1-44D3-AAAD-80D6639CF1B4}"/>
    <dgm:cxn modelId="{B016C82D-DED1-4136-801C-E40E6A4364D8}" srcId="{DDCAB3B6-CAC5-4424-91BC-5E9CBC9A447D}" destId="{31AFE783-CC61-4B58-98E9-E62114EC17E5}" srcOrd="0" destOrd="0" parTransId="{D1DB6CD2-C0A8-494C-9403-BF14105CDAB5}" sibTransId="{A83FDB43-255E-4F87-B04A-0DBF6A2CAB16}"/>
    <dgm:cxn modelId="{BDD3DFE7-46AF-4E90-997E-FBC0227A3F91}" srcId="{DDCAB3B6-CAC5-4424-91BC-5E9CBC9A447D}" destId="{22C0F810-F45B-4605-ACA6-2A77452F617F}" srcOrd="3" destOrd="0" parTransId="{A28A5B4B-21D9-4C1C-A021-430C1389BBE4}" sibTransId="{DC9C2379-6EB5-4CA9-BDD5-0CFC999A4A61}"/>
    <dgm:cxn modelId="{866B2C56-F645-4F5C-ACDA-8FA5DBAA4F69}" type="presOf" srcId="{DDCAB3B6-CAC5-4424-91BC-5E9CBC9A447D}" destId="{457A5806-27E2-404A-A893-641EDCAEF2CE}" srcOrd="0" destOrd="0" presId="urn:microsoft.com/office/officeart/2005/8/layout/arrow2"/>
    <dgm:cxn modelId="{268175C1-2253-4D57-B86A-278071AC91C0}" type="presOf" srcId="{883D0AEB-16C0-473C-8F17-68A073B113C6}" destId="{AAAF35FD-C01C-4C22-B429-E64B2FB8AFF7}" srcOrd="0" destOrd="0" presId="urn:microsoft.com/office/officeart/2005/8/layout/arrow2"/>
    <dgm:cxn modelId="{E406D69D-3F66-4F70-9A9F-08D85EFE1164}" srcId="{DDCAB3B6-CAC5-4424-91BC-5E9CBC9A447D}" destId="{563E77FC-8571-44B9-B3BE-8DB62EF62F88}" srcOrd="1" destOrd="0" parTransId="{289C10FD-FC90-4FDB-ABD9-3553E18C0012}" sibTransId="{0144B6A6-69BA-4F99-B193-EC0A000A8B46}"/>
    <dgm:cxn modelId="{8F0FAFA8-2EF7-400D-A811-3D033260FE8E}" type="presOf" srcId="{73857BA7-2E72-455E-B46F-A46C229A7A02}" destId="{BE87D559-C04F-4081-82A3-6F55B1F65A85}" srcOrd="0" destOrd="0" presId="urn:microsoft.com/office/officeart/2005/8/layout/arrow2"/>
    <dgm:cxn modelId="{8F0E47BF-9D01-4A84-8233-3DD6F9B59538}" srcId="{DDCAB3B6-CAC5-4424-91BC-5E9CBC9A447D}" destId="{73857BA7-2E72-455E-B46F-A46C229A7A02}" srcOrd="4" destOrd="0" parTransId="{CFCB8969-0F08-4C32-B751-FCBB9A12A1B6}" sibTransId="{2865E00C-1C4F-4FA6-852C-1967F39B4E49}"/>
    <dgm:cxn modelId="{E96D279A-94A0-4EDF-8A90-310F542A6C01}" type="presOf" srcId="{22C0F810-F45B-4605-ACA6-2A77452F617F}" destId="{E77ED547-27C4-4E2E-8745-005438B2DBDA}" srcOrd="0" destOrd="0" presId="urn:microsoft.com/office/officeart/2005/8/layout/arrow2"/>
    <dgm:cxn modelId="{E8D38556-AACB-4ACF-A180-7D751DCC6D6E}" type="presParOf" srcId="{457A5806-27E2-404A-A893-641EDCAEF2CE}" destId="{886CC06F-F849-4B45-AC30-BF46D8FB23A0}" srcOrd="0" destOrd="0" presId="urn:microsoft.com/office/officeart/2005/8/layout/arrow2"/>
    <dgm:cxn modelId="{68DCBD97-AE31-41CC-9F45-62D6B278FBB3}" type="presParOf" srcId="{457A5806-27E2-404A-A893-641EDCAEF2CE}" destId="{419016E0-0806-4C11-B9F6-BE6EF72FBB49}" srcOrd="1" destOrd="0" presId="urn:microsoft.com/office/officeart/2005/8/layout/arrow2"/>
    <dgm:cxn modelId="{BD12FD79-2A1D-4BA4-A674-ED920CAC4D9D}" type="presParOf" srcId="{419016E0-0806-4C11-B9F6-BE6EF72FBB49}" destId="{83C3E8DE-7A44-4899-BA77-58418EEED76C}" srcOrd="0" destOrd="0" presId="urn:microsoft.com/office/officeart/2005/8/layout/arrow2"/>
    <dgm:cxn modelId="{00E8F4A9-BE2B-4804-8A87-D2B1AC2AB573}" type="presParOf" srcId="{419016E0-0806-4C11-B9F6-BE6EF72FBB49}" destId="{BEF35D72-1A63-4C65-9A1C-0F9DFCF537F4}" srcOrd="1" destOrd="0" presId="urn:microsoft.com/office/officeart/2005/8/layout/arrow2"/>
    <dgm:cxn modelId="{48E1DF3F-E4CB-43CF-B11E-9A6C96D1E362}" type="presParOf" srcId="{419016E0-0806-4C11-B9F6-BE6EF72FBB49}" destId="{B6A64DB3-444F-4B12-85AE-918AC74C8141}" srcOrd="2" destOrd="0" presId="urn:microsoft.com/office/officeart/2005/8/layout/arrow2"/>
    <dgm:cxn modelId="{F8271743-6C0E-42A1-A0F6-84B5DF28AB44}" type="presParOf" srcId="{419016E0-0806-4C11-B9F6-BE6EF72FBB49}" destId="{C1022142-94B0-4192-A8F4-A89A2C9CDFBE}" srcOrd="3" destOrd="0" presId="urn:microsoft.com/office/officeart/2005/8/layout/arrow2"/>
    <dgm:cxn modelId="{6E6C9648-C83E-4D71-ADC2-E6A38ABB9D10}" type="presParOf" srcId="{419016E0-0806-4C11-B9F6-BE6EF72FBB49}" destId="{33AFBD96-C541-4364-B4E3-F6EE07037C0B}" srcOrd="4" destOrd="0" presId="urn:microsoft.com/office/officeart/2005/8/layout/arrow2"/>
    <dgm:cxn modelId="{2E4E2750-12D6-41D3-A1CC-C9F8DDD07282}" type="presParOf" srcId="{419016E0-0806-4C11-B9F6-BE6EF72FBB49}" destId="{AAAF35FD-C01C-4C22-B429-E64B2FB8AFF7}" srcOrd="5" destOrd="0" presId="urn:microsoft.com/office/officeart/2005/8/layout/arrow2"/>
    <dgm:cxn modelId="{09037FCE-B983-4AEB-B61F-C30E63AA917B}" type="presParOf" srcId="{419016E0-0806-4C11-B9F6-BE6EF72FBB49}" destId="{190A9DC6-C87D-4E09-AA11-D9C3794A2FC6}" srcOrd="6" destOrd="0" presId="urn:microsoft.com/office/officeart/2005/8/layout/arrow2"/>
    <dgm:cxn modelId="{7DE811B1-5D33-452A-AB52-4AA53B354B22}" type="presParOf" srcId="{419016E0-0806-4C11-B9F6-BE6EF72FBB49}" destId="{E77ED547-27C4-4E2E-8745-005438B2DBDA}" srcOrd="7" destOrd="0" presId="urn:microsoft.com/office/officeart/2005/8/layout/arrow2"/>
    <dgm:cxn modelId="{52919103-ADD0-4BC6-8E66-55DE16F41E5F}" type="presParOf" srcId="{419016E0-0806-4C11-B9F6-BE6EF72FBB49}" destId="{724ADBAE-12D9-46A2-9174-C35E031C33A7}" srcOrd="8" destOrd="0" presId="urn:microsoft.com/office/officeart/2005/8/layout/arrow2"/>
    <dgm:cxn modelId="{CB402712-A6A9-475B-9C87-7CAD0568D38D}" type="presParOf" srcId="{419016E0-0806-4C11-B9F6-BE6EF72FBB49}" destId="{BE87D559-C04F-4081-82A3-6F55B1F65A85}"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80E2FF-5B73-4F9B-B29E-FD8595956EBF}" type="doc">
      <dgm:prSet loTypeId="urn:microsoft.com/office/officeart/2005/8/layout/vList4#1" loCatId="list" qsTypeId="urn:microsoft.com/office/officeart/2005/8/quickstyle/simple1" qsCatId="simple" csTypeId="urn:microsoft.com/office/officeart/2005/8/colors/colorful1#5" csCatId="colorful" phldr="1"/>
      <dgm:spPr/>
      <dgm:t>
        <a:bodyPr/>
        <a:lstStyle/>
        <a:p>
          <a:endParaRPr lang="zh-CN" altLang="en-US"/>
        </a:p>
      </dgm:t>
    </dgm:pt>
    <dgm:pt modelId="{015111F2-E0D3-4F6F-A602-0FB5EB2E3A13}">
      <dgm:prSet phldrT="[文本]" custT="1"/>
      <dgm:spPr/>
      <dgm:t>
        <a:bodyPr/>
        <a:lstStyle/>
        <a:p>
          <a:r>
            <a:rPr lang="en-US" altLang="zh-CN" sz="1000" dirty="0" smtClean="0"/>
            <a:t>Storage</a:t>
          </a:r>
          <a:endParaRPr lang="zh-CN" altLang="en-US" sz="1000" dirty="0"/>
        </a:p>
      </dgm:t>
    </dgm:pt>
    <dgm:pt modelId="{C18B135C-40A0-4252-B89F-77FDB45B66EA}" cxnId="{9B0D7B3D-F604-467F-9BF3-22731D2B5729}" type="parTrans">
      <dgm:prSet/>
      <dgm:spPr/>
      <dgm:t>
        <a:bodyPr/>
        <a:lstStyle/>
        <a:p>
          <a:endParaRPr lang="zh-CN" altLang="en-US"/>
        </a:p>
      </dgm:t>
    </dgm:pt>
    <dgm:pt modelId="{E4DE17DD-027A-4B46-B221-2172848E7418}" cxnId="{9B0D7B3D-F604-467F-9BF3-22731D2B5729}" type="sibTrans">
      <dgm:prSet/>
      <dgm:spPr/>
      <dgm:t>
        <a:bodyPr/>
        <a:lstStyle/>
        <a:p>
          <a:endParaRPr lang="zh-CN" altLang="en-US"/>
        </a:p>
      </dgm:t>
    </dgm:pt>
    <dgm:pt modelId="{E1298CC9-646E-43DC-9972-882128926CA6}">
      <dgm:prSet phldrT="[文本]" custT="1"/>
      <dgm:spPr/>
      <dgm:t>
        <a:bodyPr/>
        <a:lstStyle/>
        <a:p>
          <a:r>
            <a:rPr lang="en-US" altLang="zh-CN" sz="1000" dirty="0" smtClean="0"/>
            <a:t>RAID</a:t>
          </a:r>
          <a:endParaRPr lang="zh-CN" altLang="en-US" sz="1000" dirty="0"/>
        </a:p>
      </dgm:t>
    </dgm:pt>
    <dgm:pt modelId="{E82BAFD0-2803-4D69-91BE-3D13E7BA623D}" cxnId="{F9D941B3-D17B-4F87-8A93-57D57696EB69}" type="parTrans">
      <dgm:prSet/>
      <dgm:spPr/>
      <dgm:t>
        <a:bodyPr/>
        <a:lstStyle/>
        <a:p>
          <a:endParaRPr lang="zh-CN" altLang="en-US"/>
        </a:p>
      </dgm:t>
    </dgm:pt>
    <dgm:pt modelId="{E98837DC-C53E-4C7E-9572-7369A05D2D6E}" cxnId="{F9D941B3-D17B-4F87-8A93-57D57696EB69}" type="sibTrans">
      <dgm:prSet/>
      <dgm:spPr/>
      <dgm:t>
        <a:bodyPr/>
        <a:lstStyle/>
        <a:p>
          <a:endParaRPr lang="zh-CN" altLang="en-US"/>
        </a:p>
      </dgm:t>
    </dgm:pt>
    <dgm:pt modelId="{637F9C43-0B74-44ED-BE21-625B3FFC09EB}">
      <dgm:prSet phldrT="[文本]" custT="1"/>
      <dgm:spPr/>
      <dgm:t>
        <a:bodyPr/>
        <a:lstStyle/>
        <a:p>
          <a:r>
            <a:rPr lang="en-US" altLang="zh-CN" sz="1000" dirty="0" smtClean="0"/>
            <a:t>SSD</a:t>
          </a:r>
          <a:endParaRPr lang="zh-CN" altLang="en-US" sz="1000" dirty="0"/>
        </a:p>
      </dgm:t>
    </dgm:pt>
    <dgm:pt modelId="{845ED8CF-8A5F-47DC-8A5C-D1F4F280AE90}" cxnId="{3429F7C0-46EC-4E3F-89B0-877F44930B94}" type="parTrans">
      <dgm:prSet/>
      <dgm:spPr/>
      <dgm:t>
        <a:bodyPr/>
        <a:lstStyle/>
        <a:p>
          <a:endParaRPr lang="zh-CN" altLang="en-US"/>
        </a:p>
      </dgm:t>
    </dgm:pt>
    <dgm:pt modelId="{AFF688A1-7D0D-47B3-A229-3BEEEFCBC2BC}" cxnId="{3429F7C0-46EC-4E3F-89B0-877F44930B94}" type="sibTrans">
      <dgm:prSet/>
      <dgm:spPr/>
      <dgm:t>
        <a:bodyPr/>
        <a:lstStyle/>
        <a:p>
          <a:endParaRPr lang="zh-CN" altLang="en-US"/>
        </a:p>
      </dgm:t>
    </dgm:pt>
    <dgm:pt modelId="{F8381BD1-D49C-4C4B-AB79-77B8DF1A96CA}">
      <dgm:prSet phldrT="[文本]" custT="1"/>
      <dgm:spPr/>
      <dgm:t>
        <a:bodyPr/>
        <a:lstStyle/>
        <a:p>
          <a:r>
            <a:rPr lang="en-US" altLang="zh-CN" sz="1000" dirty="0" smtClean="0"/>
            <a:t>High Performance Computing</a:t>
          </a:r>
          <a:endParaRPr lang="zh-CN" altLang="en-US" sz="1000" dirty="0"/>
        </a:p>
      </dgm:t>
    </dgm:pt>
    <dgm:pt modelId="{726F3F19-DC7D-4F32-8D44-970C1429718B}" cxnId="{3428BAD7-4BDD-48FC-A092-A565AA7BA6C9}" type="parTrans">
      <dgm:prSet/>
      <dgm:spPr/>
      <dgm:t>
        <a:bodyPr/>
        <a:lstStyle/>
        <a:p>
          <a:endParaRPr lang="zh-CN" altLang="en-US"/>
        </a:p>
      </dgm:t>
    </dgm:pt>
    <dgm:pt modelId="{0B46B1AF-858A-40F0-9411-1B2FC6D858C3}" cxnId="{3428BAD7-4BDD-48FC-A092-A565AA7BA6C9}" type="sibTrans">
      <dgm:prSet/>
      <dgm:spPr/>
      <dgm:t>
        <a:bodyPr/>
        <a:lstStyle/>
        <a:p>
          <a:endParaRPr lang="zh-CN" altLang="en-US"/>
        </a:p>
      </dgm:t>
    </dgm:pt>
    <dgm:pt modelId="{A6F186F4-BC55-44BE-B77D-9C0B09D4B0C5}">
      <dgm:prSet phldrT="[文本]" custT="1"/>
      <dgm:spPr/>
      <dgm:t>
        <a:bodyPr/>
        <a:lstStyle/>
        <a:p>
          <a:r>
            <a:rPr lang="en-US" altLang="zh-CN" sz="1000" dirty="0" smtClean="0"/>
            <a:t>Super Computing and server</a:t>
          </a:r>
          <a:endParaRPr lang="zh-CN" altLang="en-US" sz="1000" dirty="0"/>
        </a:p>
      </dgm:t>
    </dgm:pt>
    <dgm:pt modelId="{FD924E97-30EC-4A00-A6E8-6CEAE47D6894}" cxnId="{97A21341-F480-4CAB-A9FF-2391D1A47EEE}" type="parTrans">
      <dgm:prSet/>
      <dgm:spPr/>
      <dgm:t>
        <a:bodyPr/>
        <a:lstStyle/>
        <a:p>
          <a:endParaRPr lang="zh-CN" altLang="en-US"/>
        </a:p>
      </dgm:t>
    </dgm:pt>
    <dgm:pt modelId="{A1BB48FF-F57F-475F-8D53-054A7C261BF3}" cxnId="{97A21341-F480-4CAB-A9FF-2391D1A47EEE}" type="sibTrans">
      <dgm:prSet/>
      <dgm:spPr/>
      <dgm:t>
        <a:bodyPr/>
        <a:lstStyle/>
        <a:p>
          <a:endParaRPr lang="zh-CN" altLang="en-US"/>
        </a:p>
      </dgm:t>
    </dgm:pt>
    <dgm:pt modelId="{D7132FA9-0EC2-4EE7-BB54-E38B2A1A91C4}">
      <dgm:prSet phldrT="[文本]" custT="1"/>
      <dgm:spPr/>
      <dgm:t>
        <a:bodyPr/>
        <a:lstStyle/>
        <a:p>
          <a:r>
            <a:rPr lang="en-US" altLang="zh-CN" sz="1000" dirty="0" smtClean="0"/>
            <a:t>Consumer Computing</a:t>
          </a:r>
          <a:endParaRPr lang="zh-CN" altLang="en-US" sz="1000" dirty="0"/>
        </a:p>
      </dgm:t>
    </dgm:pt>
    <dgm:pt modelId="{82B23582-50C0-45B1-805A-EA3A377535B5}" cxnId="{55576C0E-48A8-42EA-A772-2F343CEE6F8F}" type="parTrans">
      <dgm:prSet/>
      <dgm:spPr/>
      <dgm:t>
        <a:bodyPr/>
        <a:lstStyle/>
        <a:p>
          <a:endParaRPr lang="zh-CN" altLang="en-US"/>
        </a:p>
      </dgm:t>
    </dgm:pt>
    <dgm:pt modelId="{7E974933-6532-4F5E-B43A-66B2576F027C}" cxnId="{55576C0E-48A8-42EA-A772-2F343CEE6F8F}" type="sibTrans">
      <dgm:prSet/>
      <dgm:spPr/>
      <dgm:t>
        <a:bodyPr/>
        <a:lstStyle/>
        <a:p>
          <a:endParaRPr lang="zh-CN" altLang="en-US"/>
        </a:p>
      </dgm:t>
    </dgm:pt>
    <dgm:pt modelId="{568DCD81-69A6-4196-B723-8D75D44FAA16}">
      <dgm:prSet phldrT="[文本]" custT="1"/>
      <dgm:spPr/>
      <dgm:t>
        <a:bodyPr/>
        <a:lstStyle/>
        <a:p>
          <a:r>
            <a:rPr lang="en-US" altLang="en-US" sz="1000" dirty="0" smtClean="0"/>
            <a:t>Industrial, Medical, Instrumentation, FPGAs</a:t>
          </a:r>
          <a:endParaRPr lang="zh-CN" altLang="en-US" sz="1000" dirty="0"/>
        </a:p>
      </dgm:t>
    </dgm:pt>
    <dgm:pt modelId="{4C29E457-F740-429B-913C-AF7C98479080}" cxnId="{9235C6FA-1E67-445A-94F1-A7F19433CBCF}" type="parTrans">
      <dgm:prSet/>
      <dgm:spPr/>
      <dgm:t>
        <a:bodyPr/>
        <a:lstStyle/>
        <a:p>
          <a:endParaRPr lang="zh-CN" altLang="en-US"/>
        </a:p>
      </dgm:t>
    </dgm:pt>
    <dgm:pt modelId="{24581FEC-5E2A-4457-B165-4B180520A312}" cxnId="{9235C6FA-1E67-445A-94F1-A7F19433CBCF}" type="sibTrans">
      <dgm:prSet/>
      <dgm:spPr/>
      <dgm:t>
        <a:bodyPr/>
        <a:lstStyle/>
        <a:p>
          <a:endParaRPr lang="zh-CN" altLang="en-US"/>
        </a:p>
      </dgm:t>
    </dgm:pt>
    <dgm:pt modelId="{4E4BA28E-4A55-4D8E-88D1-3478F6650136}">
      <dgm:prSet phldrT="[文本]" custT="1"/>
      <dgm:spPr/>
      <dgm:t>
        <a:bodyPr/>
        <a:lstStyle/>
        <a:p>
          <a:r>
            <a:rPr lang="en-US" altLang="en-US" sz="1000" dirty="0" smtClean="0"/>
            <a:t>Tester equipment</a:t>
          </a:r>
          <a:endParaRPr lang="zh-CN" altLang="en-US" sz="1000" dirty="0"/>
        </a:p>
      </dgm:t>
    </dgm:pt>
    <dgm:pt modelId="{F3529990-AF99-4294-B333-5B56EE0833BA}" cxnId="{BE0B3376-3859-480F-A8FC-E99B45EC1C8C}" type="parTrans">
      <dgm:prSet/>
      <dgm:spPr/>
      <dgm:t>
        <a:bodyPr/>
        <a:lstStyle/>
        <a:p>
          <a:endParaRPr lang="zh-CN" altLang="en-US"/>
        </a:p>
      </dgm:t>
    </dgm:pt>
    <dgm:pt modelId="{E2D8F1C9-F244-49A6-8D7B-0CFD5073EAAC}" cxnId="{BE0B3376-3859-480F-A8FC-E99B45EC1C8C}" type="sibTrans">
      <dgm:prSet/>
      <dgm:spPr/>
      <dgm:t>
        <a:bodyPr/>
        <a:lstStyle/>
        <a:p>
          <a:endParaRPr lang="zh-CN" altLang="en-US"/>
        </a:p>
      </dgm:t>
    </dgm:pt>
    <dgm:pt modelId="{B0CB0190-6402-459D-9D07-75B93DE608CD}">
      <dgm:prSet phldrT="[文本]" custT="1"/>
      <dgm:spPr/>
      <dgm:t>
        <a:bodyPr/>
        <a:lstStyle/>
        <a:p>
          <a:r>
            <a:rPr lang="en-US" altLang="en-US" sz="1000" dirty="0" smtClean="0"/>
            <a:t>FPGAs</a:t>
          </a:r>
          <a:endParaRPr lang="zh-CN" altLang="en-US" sz="1000" dirty="0"/>
        </a:p>
      </dgm:t>
    </dgm:pt>
    <dgm:pt modelId="{26B07C45-4318-41B4-8901-87D56075B406}" cxnId="{3B4DC9A1-DFFF-4C40-B4E9-43EC1E32BFEA}" type="parTrans">
      <dgm:prSet/>
      <dgm:spPr/>
      <dgm:t>
        <a:bodyPr/>
        <a:lstStyle/>
        <a:p>
          <a:endParaRPr lang="zh-CN" altLang="en-US"/>
        </a:p>
      </dgm:t>
    </dgm:pt>
    <dgm:pt modelId="{42C878D8-F336-4A49-A2AB-D1456494776A}" cxnId="{3B4DC9A1-DFFF-4C40-B4E9-43EC1E32BFEA}" type="sibTrans">
      <dgm:prSet/>
      <dgm:spPr/>
      <dgm:t>
        <a:bodyPr/>
        <a:lstStyle/>
        <a:p>
          <a:endParaRPr lang="zh-CN" altLang="en-US"/>
        </a:p>
      </dgm:t>
    </dgm:pt>
    <dgm:pt modelId="{178433B0-0FCD-4964-9778-0C2F854B7CEE}">
      <dgm:prSet custT="1"/>
      <dgm:spPr/>
      <dgm:t>
        <a:bodyPr/>
        <a:lstStyle/>
        <a:p>
          <a:r>
            <a:rPr lang="en-US" altLang="zh-CN" sz="1000" dirty="0" smtClean="0"/>
            <a:t>Ethernet Host Bus Adapter</a:t>
          </a:r>
          <a:endParaRPr lang="zh-CN" altLang="en-US" sz="1000" dirty="0"/>
        </a:p>
      </dgm:t>
    </dgm:pt>
    <dgm:pt modelId="{194DD64E-9E30-4025-B2FB-6F87C79BDFAF}" cxnId="{19BB70E1-6DD7-452B-ABB0-1C7F482EFFF6}" type="parTrans">
      <dgm:prSet/>
      <dgm:spPr/>
      <dgm:t>
        <a:bodyPr/>
        <a:lstStyle/>
        <a:p>
          <a:endParaRPr lang="zh-CN" altLang="en-US"/>
        </a:p>
      </dgm:t>
    </dgm:pt>
    <dgm:pt modelId="{5B1CB601-566F-4BF0-8F48-E86B98763281}" cxnId="{19BB70E1-6DD7-452B-ABB0-1C7F482EFFF6}" type="sibTrans">
      <dgm:prSet/>
      <dgm:spPr/>
      <dgm:t>
        <a:bodyPr/>
        <a:lstStyle/>
        <a:p>
          <a:endParaRPr lang="zh-CN" altLang="en-US"/>
        </a:p>
      </dgm:t>
    </dgm:pt>
    <dgm:pt modelId="{02FA1FC4-1F63-4DBC-A6A1-0BA6E08E66AD}">
      <dgm:prSet phldrT="[文本]" custT="1"/>
      <dgm:spPr/>
      <dgm:t>
        <a:bodyPr/>
        <a:lstStyle/>
        <a:p>
          <a:r>
            <a:rPr lang="en-US" altLang="zh-CN" sz="1000" dirty="0" err="1" smtClean="0"/>
            <a:t>NVMe</a:t>
          </a:r>
          <a:endParaRPr lang="zh-CN" altLang="en-US" sz="1000" dirty="0"/>
        </a:p>
      </dgm:t>
    </dgm:pt>
    <dgm:pt modelId="{E0CB8026-8289-4502-A0FB-CF1ADB5D86E7}" cxnId="{F25C5FBC-C246-45A4-A81B-D552C6B6E36B}" type="parTrans">
      <dgm:prSet/>
      <dgm:spPr/>
      <dgm:t>
        <a:bodyPr/>
        <a:lstStyle/>
        <a:p>
          <a:endParaRPr lang="zh-CN" altLang="en-US"/>
        </a:p>
      </dgm:t>
    </dgm:pt>
    <dgm:pt modelId="{F9C48280-62CB-4467-A2BF-CCF5298005ED}" cxnId="{F25C5FBC-C246-45A4-A81B-D552C6B6E36B}" type="sibTrans">
      <dgm:prSet/>
      <dgm:spPr/>
      <dgm:t>
        <a:bodyPr/>
        <a:lstStyle/>
        <a:p>
          <a:endParaRPr lang="zh-CN" altLang="en-US"/>
        </a:p>
      </dgm:t>
    </dgm:pt>
    <dgm:pt modelId="{B9ED8141-57E5-4A5E-BCA7-377BBE422EEB}">
      <dgm:prSet custT="1"/>
      <dgm:spPr/>
      <dgm:t>
        <a:bodyPr/>
        <a:lstStyle/>
        <a:p>
          <a:r>
            <a:rPr lang="en-US" altLang="zh-CN" sz="1000" dirty="0" smtClean="0"/>
            <a:t>Networking </a:t>
          </a:r>
          <a:endParaRPr lang="zh-CN" altLang="en-US" sz="1000" dirty="0"/>
        </a:p>
      </dgm:t>
    </dgm:pt>
    <dgm:pt modelId="{FA5006AD-C594-40E5-A197-63640EA56957}" cxnId="{447FC182-F7ED-4CB8-B83B-280DE21A9DC0}" type="parTrans">
      <dgm:prSet/>
      <dgm:spPr/>
      <dgm:t>
        <a:bodyPr/>
        <a:lstStyle/>
        <a:p>
          <a:endParaRPr lang="zh-CN" altLang="en-US"/>
        </a:p>
      </dgm:t>
    </dgm:pt>
    <dgm:pt modelId="{D98E7C10-6C25-4EDF-9462-F33288D44E83}" cxnId="{447FC182-F7ED-4CB8-B83B-280DE21A9DC0}" type="sibTrans">
      <dgm:prSet/>
      <dgm:spPr/>
      <dgm:t>
        <a:bodyPr/>
        <a:lstStyle/>
        <a:p>
          <a:endParaRPr lang="zh-CN" altLang="en-US"/>
        </a:p>
      </dgm:t>
    </dgm:pt>
    <dgm:pt modelId="{CBEACCE2-AC6A-44B8-9416-67532734D9B0}">
      <dgm:prSet custT="1"/>
      <dgm:spPr/>
      <dgm:t>
        <a:bodyPr/>
        <a:lstStyle/>
        <a:p>
          <a:r>
            <a:rPr lang="en-US" altLang="zh-CN" sz="1000" dirty="0" smtClean="0"/>
            <a:t>Network processor</a:t>
          </a:r>
          <a:endParaRPr lang="zh-CN" altLang="en-US" sz="1000" dirty="0"/>
        </a:p>
      </dgm:t>
    </dgm:pt>
    <dgm:pt modelId="{BEB0C8D1-996C-4BEC-860E-BACD693DBD61}" cxnId="{72386268-1C94-429F-A52C-E04F7E3C0067}" type="parTrans">
      <dgm:prSet/>
      <dgm:spPr/>
      <dgm:t>
        <a:bodyPr/>
        <a:lstStyle/>
        <a:p>
          <a:endParaRPr lang="zh-CN" altLang="en-US"/>
        </a:p>
      </dgm:t>
    </dgm:pt>
    <dgm:pt modelId="{8406BB1A-D8F5-4D84-881F-5435F18971D5}" cxnId="{72386268-1C94-429F-A52C-E04F7E3C0067}" type="sibTrans">
      <dgm:prSet/>
      <dgm:spPr/>
      <dgm:t>
        <a:bodyPr/>
        <a:lstStyle/>
        <a:p>
          <a:endParaRPr lang="zh-CN" altLang="en-US"/>
        </a:p>
      </dgm:t>
    </dgm:pt>
    <dgm:pt modelId="{1726FEEE-6309-44BF-A809-AFB897EAAF3C}">
      <dgm:prSet custT="1"/>
      <dgm:spPr/>
      <dgm:t>
        <a:bodyPr/>
        <a:lstStyle/>
        <a:p>
          <a:r>
            <a:rPr lang="en-US" altLang="en-US" sz="1000" dirty="0" smtClean="0"/>
            <a:t>Mobile </a:t>
          </a:r>
          <a:endParaRPr lang="zh-CN" altLang="en-US" sz="1000" dirty="0"/>
        </a:p>
      </dgm:t>
    </dgm:pt>
    <dgm:pt modelId="{3659BFF5-AB45-4AD8-A7B5-F2C77ADEC6BD}" cxnId="{B671D14A-FD2A-4227-8F07-F90C6A98C80B}" type="parTrans">
      <dgm:prSet/>
      <dgm:spPr/>
      <dgm:t>
        <a:bodyPr/>
        <a:lstStyle/>
        <a:p>
          <a:endParaRPr lang="zh-CN" altLang="en-US"/>
        </a:p>
      </dgm:t>
    </dgm:pt>
    <dgm:pt modelId="{08D088E2-E350-499A-8692-6596C4099EB5}" cxnId="{B671D14A-FD2A-4227-8F07-F90C6A98C80B}" type="sibTrans">
      <dgm:prSet/>
      <dgm:spPr/>
      <dgm:t>
        <a:bodyPr/>
        <a:lstStyle/>
        <a:p>
          <a:endParaRPr lang="zh-CN" altLang="en-US"/>
        </a:p>
      </dgm:t>
    </dgm:pt>
    <dgm:pt modelId="{986500E7-9EC4-41D9-9278-491DFDCFDA5B}">
      <dgm:prSet custT="1"/>
      <dgm:spPr/>
      <dgm:t>
        <a:bodyPr/>
        <a:lstStyle/>
        <a:p>
          <a:r>
            <a:rPr lang="en-US" altLang="en-US" sz="1000" dirty="0" err="1" smtClean="0"/>
            <a:t>WiFi</a:t>
          </a:r>
          <a:r>
            <a:rPr lang="en-US" altLang="en-US" sz="1000" dirty="0" smtClean="0"/>
            <a:t> (802.11an, 802.11ac, 802.11ad)</a:t>
          </a:r>
          <a:endParaRPr lang="zh-CN" altLang="en-US" sz="1000" dirty="0"/>
        </a:p>
      </dgm:t>
    </dgm:pt>
    <dgm:pt modelId="{16812ADA-CE09-4130-9823-5ED96B7282BA}" cxnId="{45FA09BD-2D70-4E2A-9C1A-5AA695DEBAC4}" type="parTrans">
      <dgm:prSet/>
      <dgm:spPr/>
      <dgm:t>
        <a:bodyPr/>
        <a:lstStyle/>
        <a:p>
          <a:endParaRPr lang="zh-CN" altLang="en-US"/>
        </a:p>
      </dgm:t>
    </dgm:pt>
    <dgm:pt modelId="{01C9535B-24D2-4CE0-AC11-C281AF33FAA2}" cxnId="{45FA09BD-2D70-4E2A-9C1A-5AA695DEBAC4}" type="sibTrans">
      <dgm:prSet/>
      <dgm:spPr/>
      <dgm:t>
        <a:bodyPr/>
        <a:lstStyle/>
        <a:p>
          <a:endParaRPr lang="zh-CN" altLang="en-US"/>
        </a:p>
      </dgm:t>
    </dgm:pt>
    <dgm:pt modelId="{A031C508-D778-47D1-A5DC-22CA5814889F}">
      <dgm:prSet custT="1"/>
      <dgm:spPr/>
      <dgm:t>
        <a:bodyPr/>
        <a:lstStyle/>
        <a:p>
          <a:r>
            <a:rPr lang="en-US" altLang="en-US" sz="1000" dirty="0" smtClean="0"/>
            <a:t>Apps Processors</a:t>
          </a:r>
          <a:endParaRPr lang="zh-CN" altLang="en-US" sz="1000" dirty="0"/>
        </a:p>
      </dgm:t>
    </dgm:pt>
    <dgm:pt modelId="{2FD44922-FF62-4EA7-ABB1-3AB2DCCD335E}" cxnId="{A1A1E8C3-3B89-448B-AAB1-5EB4EA76D9C1}" type="parTrans">
      <dgm:prSet/>
      <dgm:spPr/>
      <dgm:t>
        <a:bodyPr/>
        <a:lstStyle/>
        <a:p>
          <a:endParaRPr lang="zh-CN" altLang="en-US"/>
        </a:p>
      </dgm:t>
    </dgm:pt>
    <dgm:pt modelId="{1ED84FF4-C4CF-40E2-AC7E-74449382BE85}" cxnId="{A1A1E8C3-3B89-448B-AAB1-5EB4EA76D9C1}" type="sibTrans">
      <dgm:prSet/>
      <dgm:spPr/>
      <dgm:t>
        <a:bodyPr/>
        <a:lstStyle/>
        <a:p>
          <a:endParaRPr lang="zh-CN" altLang="en-US"/>
        </a:p>
      </dgm:t>
    </dgm:pt>
    <dgm:pt modelId="{7F2E680B-34CD-4B43-B27D-9FA6D68CC30A}">
      <dgm:prSet custT="1"/>
      <dgm:spPr/>
      <dgm:t>
        <a:bodyPr/>
        <a:lstStyle/>
        <a:p>
          <a:r>
            <a:rPr lang="en-US" altLang="zh-CN" sz="1000" dirty="0" smtClean="0"/>
            <a:t>M-</a:t>
          </a:r>
          <a:r>
            <a:rPr lang="en-US" altLang="zh-CN" sz="1000" dirty="0" err="1" smtClean="0"/>
            <a:t>PCIe</a:t>
          </a:r>
          <a:endParaRPr lang="zh-CN" altLang="en-US" sz="1000" dirty="0"/>
        </a:p>
      </dgm:t>
    </dgm:pt>
    <dgm:pt modelId="{D0D1E62B-EA1B-4021-BA21-CD703811499E}" cxnId="{B8994DC8-12EF-4F70-B054-A9AA479E6D6A}" type="parTrans">
      <dgm:prSet/>
      <dgm:spPr/>
      <dgm:t>
        <a:bodyPr/>
        <a:lstStyle/>
        <a:p>
          <a:endParaRPr lang="zh-CN" altLang="en-US"/>
        </a:p>
      </dgm:t>
    </dgm:pt>
    <dgm:pt modelId="{5F212F0B-A540-4486-B61E-AACC62D24943}" cxnId="{B8994DC8-12EF-4F70-B054-A9AA479E6D6A}" type="sibTrans">
      <dgm:prSet/>
      <dgm:spPr/>
      <dgm:t>
        <a:bodyPr/>
        <a:lstStyle/>
        <a:p>
          <a:endParaRPr lang="zh-CN" altLang="en-US"/>
        </a:p>
      </dgm:t>
    </dgm:pt>
    <dgm:pt modelId="{F74D54E4-E924-4B55-BF5F-82C08D518B7D}" type="pres">
      <dgm:prSet presAssocID="{BB80E2FF-5B73-4F9B-B29E-FD8595956EBF}" presName="linear" presStyleCnt="0">
        <dgm:presLayoutVars>
          <dgm:dir/>
          <dgm:resizeHandles val="exact"/>
        </dgm:presLayoutVars>
      </dgm:prSet>
      <dgm:spPr/>
      <dgm:t>
        <a:bodyPr/>
        <a:lstStyle/>
        <a:p>
          <a:endParaRPr lang="zh-CN" altLang="en-US"/>
        </a:p>
      </dgm:t>
    </dgm:pt>
    <dgm:pt modelId="{43C4171E-648F-4851-B67A-B10C50D0A258}" type="pres">
      <dgm:prSet presAssocID="{015111F2-E0D3-4F6F-A602-0FB5EB2E3A13}" presName="comp" presStyleCnt="0"/>
      <dgm:spPr/>
    </dgm:pt>
    <dgm:pt modelId="{38CE7612-3F5A-4EFE-B9CF-3D800DD30ACE}" type="pres">
      <dgm:prSet presAssocID="{015111F2-E0D3-4F6F-A602-0FB5EB2E3A13}" presName="box" presStyleLbl="node1" presStyleIdx="0" presStyleCnt="5" custScaleY="118007"/>
      <dgm:spPr/>
      <dgm:t>
        <a:bodyPr/>
        <a:lstStyle/>
        <a:p>
          <a:endParaRPr lang="zh-CN" altLang="en-US"/>
        </a:p>
      </dgm:t>
    </dgm:pt>
    <dgm:pt modelId="{D7E3513E-B742-40B1-A891-FC2D4F29E453}" type="pres">
      <dgm:prSet presAssocID="{015111F2-E0D3-4F6F-A602-0FB5EB2E3A13}" presName="img" presStyleLbl="fgImgPlace1" presStyleIdx="0" presStyleCnt="5"/>
      <dgm:spPr>
        <a:blipFill rotWithShape="0">
          <a:blip xmlns:r="http://schemas.openxmlformats.org/officeDocument/2006/relationships" r:embed="rId1"/>
          <a:stretch>
            <a:fillRect/>
          </a:stretch>
        </a:blipFill>
      </dgm:spPr>
    </dgm:pt>
    <dgm:pt modelId="{B6CB8C45-16F1-4553-904C-1605DCF1D99B}" type="pres">
      <dgm:prSet presAssocID="{015111F2-E0D3-4F6F-A602-0FB5EB2E3A13}" presName="text" presStyleLbl="node1" presStyleIdx="0" presStyleCnt="5">
        <dgm:presLayoutVars>
          <dgm:bulletEnabled val="1"/>
        </dgm:presLayoutVars>
      </dgm:prSet>
      <dgm:spPr/>
      <dgm:t>
        <a:bodyPr/>
        <a:lstStyle/>
        <a:p>
          <a:endParaRPr lang="zh-CN" altLang="en-US"/>
        </a:p>
      </dgm:t>
    </dgm:pt>
    <dgm:pt modelId="{348AA231-16AE-44E0-BB0F-1F16FB9A40F9}" type="pres">
      <dgm:prSet presAssocID="{E4DE17DD-027A-4B46-B221-2172848E7418}" presName="spacer" presStyleCnt="0"/>
      <dgm:spPr/>
    </dgm:pt>
    <dgm:pt modelId="{3B08AA46-AA28-4AC2-ACBD-E03EF2C837E0}" type="pres">
      <dgm:prSet presAssocID="{B9ED8141-57E5-4A5E-BCA7-377BBE422EEB}" presName="comp" presStyleCnt="0"/>
      <dgm:spPr/>
    </dgm:pt>
    <dgm:pt modelId="{3AAC2E27-DA3B-43AF-B92B-A1DAA535638B}" type="pres">
      <dgm:prSet presAssocID="{B9ED8141-57E5-4A5E-BCA7-377BBE422EEB}" presName="box" presStyleLbl="node1" presStyleIdx="1" presStyleCnt="5" custLinFactNeighborX="1190" custLinFactNeighborY="-2865"/>
      <dgm:spPr/>
      <dgm:t>
        <a:bodyPr/>
        <a:lstStyle/>
        <a:p>
          <a:endParaRPr lang="zh-CN" altLang="en-US"/>
        </a:p>
      </dgm:t>
    </dgm:pt>
    <dgm:pt modelId="{77AAE41B-E122-42FF-BB08-511B0CDF8167}" type="pres">
      <dgm:prSet presAssocID="{B9ED8141-57E5-4A5E-BCA7-377BBE422EEB}" presName="img" presStyleLbl="fgImgPlace1" presStyleIdx="1" presStyleCnt="5"/>
      <dgm:spPr>
        <a:blipFill rotWithShape="0">
          <a:blip xmlns:r="http://schemas.openxmlformats.org/officeDocument/2006/relationships" r:embed="rId2"/>
          <a:stretch>
            <a:fillRect/>
          </a:stretch>
        </a:blipFill>
      </dgm:spPr>
    </dgm:pt>
    <dgm:pt modelId="{1DE9FFBC-4F3E-461B-A60F-64582221BE4D}" type="pres">
      <dgm:prSet presAssocID="{B9ED8141-57E5-4A5E-BCA7-377BBE422EEB}" presName="text" presStyleLbl="node1" presStyleIdx="1" presStyleCnt="5">
        <dgm:presLayoutVars>
          <dgm:bulletEnabled val="1"/>
        </dgm:presLayoutVars>
      </dgm:prSet>
      <dgm:spPr/>
      <dgm:t>
        <a:bodyPr/>
        <a:lstStyle/>
        <a:p>
          <a:endParaRPr lang="zh-CN" altLang="en-US"/>
        </a:p>
      </dgm:t>
    </dgm:pt>
    <dgm:pt modelId="{9F2F3E11-D150-4AA7-B068-57C4460B368A}" type="pres">
      <dgm:prSet presAssocID="{D98E7C10-6C25-4EDF-9462-F33288D44E83}" presName="spacer" presStyleCnt="0"/>
      <dgm:spPr/>
    </dgm:pt>
    <dgm:pt modelId="{E8F01BB5-7AD4-4F5A-95BF-B3BF46F9F803}" type="pres">
      <dgm:prSet presAssocID="{F8381BD1-D49C-4C4B-AB79-77B8DF1A96CA}" presName="comp" presStyleCnt="0"/>
      <dgm:spPr/>
    </dgm:pt>
    <dgm:pt modelId="{AED4FD56-4A0D-452E-9FDA-0D7D1B71A2FC}" type="pres">
      <dgm:prSet presAssocID="{F8381BD1-D49C-4C4B-AB79-77B8DF1A96CA}" presName="box" presStyleLbl="node1" presStyleIdx="2" presStyleCnt="5"/>
      <dgm:spPr/>
      <dgm:t>
        <a:bodyPr/>
        <a:lstStyle/>
        <a:p>
          <a:endParaRPr lang="zh-CN" altLang="en-US"/>
        </a:p>
      </dgm:t>
    </dgm:pt>
    <dgm:pt modelId="{B2B24AEB-1EE8-4970-9830-ADA4BC7BA757}" type="pres">
      <dgm:prSet presAssocID="{F8381BD1-D49C-4C4B-AB79-77B8DF1A96CA}" presName="img" presStyleLbl="fgImgPlace1" presStyleIdx="2" presStyleCnt="5"/>
      <dgm:spPr>
        <a:blipFill rotWithShape="0">
          <a:blip xmlns:r="http://schemas.openxmlformats.org/officeDocument/2006/relationships" r:embed="rId3"/>
          <a:stretch>
            <a:fillRect/>
          </a:stretch>
        </a:blipFill>
      </dgm:spPr>
    </dgm:pt>
    <dgm:pt modelId="{EC2B24DA-BB22-4105-B25B-A1170B682502}" type="pres">
      <dgm:prSet presAssocID="{F8381BD1-D49C-4C4B-AB79-77B8DF1A96CA}" presName="text" presStyleLbl="node1" presStyleIdx="2" presStyleCnt="5">
        <dgm:presLayoutVars>
          <dgm:bulletEnabled val="1"/>
        </dgm:presLayoutVars>
      </dgm:prSet>
      <dgm:spPr/>
      <dgm:t>
        <a:bodyPr/>
        <a:lstStyle/>
        <a:p>
          <a:endParaRPr lang="zh-CN" altLang="en-US"/>
        </a:p>
      </dgm:t>
    </dgm:pt>
    <dgm:pt modelId="{25A4189B-1837-4B2F-82EB-C94EB9C8058E}" type="pres">
      <dgm:prSet presAssocID="{0B46B1AF-858A-40F0-9411-1B2FC6D858C3}" presName="spacer" presStyleCnt="0"/>
      <dgm:spPr/>
    </dgm:pt>
    <dgm:pt modelId="{B35B566C-901F-4ABF-8328-D25776A7C321}" type="pres">
      <dgm:prSet presAssocID="{568DCD81-69A6-4196-B723-8D75D44FAA16}" presName="comp" presStyleCnt="0"/>
      <dgm:spPr/>
    </dgm:pt>
    <dgm:pt modelId="{B8C17533-310C-4702-BB8B-E42E88F73B0E}" type="pres">
      <dgm:prSet presAssocID="{568DCD81-69A6-4196-B723-8D75D44FAA16}" presName="box" presStyleLbl="node1" presStyleIdx="3" presStyleCnt="5"/>
      <dgm:spPr/>
      <dgm:t>
        <a:bodyPr/>
        <a:lstStyle/>
        <a:p>
          <a:endParaRPr lang="zh-CN" altLang="en-US"/>
        </a:p>
      </dgm:t>
    </dgm:pt>
    <dgm:pt modelId="{23E3E8D9-EE3A-43F2-A674-83D8137144C8}" type="pres">
      <dgm:prSet presAssocID="{568DCD81-69A6-4196-B723-8D75D44FAA16}" presName="img" presStyleLbl="fgImgPlace1" presStyleIdx="3" presStyleCnt="5"/>
      <dgm:spPr>
        <a:blipFill rotWithShape="0">
          <a:blip xmlns:r="http://schemas.openxmlformats.org/officeDocument/2006/relationships" r:embed="rId4"/>
          <a:stretch>
            <a:fillRect/>
          </a:stretch>
        </a:blipFill>
      </dgm:spPr>
    </dgm:pt>
    <dgm:pt modelId="{FFD4A518-1FA8-47D9-B7E8-4A445E94B3C4}" type="pres">
      <dgm:prSet presAssocID="{568DCD81-69A6-4196-B723-8D75D44FAA16}" presName="text" presStyleLbl="node1" presStyleIdx="3" presStyleCnt="5">
        <dgm:presLayoutVars>
          <dgm:bulletEnabled val="1"/>
        </dgm:presLayoutVars>
      </dgm:prSet>
      <dgm:spPr/>
      <dgm:t>
        <a:bodyPr/>
        <a:lstStyle/>
        <a:p>
          <a:endParaRPr lang="zh-CN" altLang="en-US"/>
        </a:p>
      </dgm:t>
    </dgm:pt>
    <dgm:pt modelId="{55E08A62-C7EA-4825-BEA8-7B5972704E0B}" type="pres">
      <dgm:prSet presAssocID="{24581FEC-5E2A-4457-B165-4B180520A312}" presName="spacer" presStyleCnt="0"/>
      <dgm:spPr/>
    </dgm:pt>
    <dgm:pt modelId="{04453836-58B8-4490-927E-8AFD2DDEA391}" type="pres">
      <dgm:prSet presAssocID="{1726FEEE-6309-44BF-A809-AFB897EAAF3C}" presName="comp" presStyleCnt="0"/>
      <dgm:spPr/>
    </dgm:pt>
    <dgm:pt modelId="{B2905454-D468-4854-B0F4-9A5EC3C0EA1E}" type="pres">
      <dgm:prSet presAssocID="{1726FEEE-6309-44BF-A809-AFB897EAAF3C}" presName="box" presStyleLbl="node1" presStyleIdx="4" presStyleCnt="5"/>
      <dgm:spPr/>
      <dgm:t>
        <a:bodyPr/>
        <a:lstStyle/>
        <a:p>
          <a:endParaRPr lang="zh-CN" altLang="en-US"/>
        </a:p>
      </dgm:t>
    </dgm:pt>
    <dgm:pt modelId="{DCCB95CF-383E-4EBD-BBF9-8C84C34C1084}" type="pres">
      <dgm:prSet presAssocID="{1726FEEE-6309-44BF-A809-AFB897EAAF3C}" presName="img" presStyleLbl="fgImgPlace1" presStyleIdx="4" presStyleCnt="5"/>
      <dgm:spPr>
        <a:blipFill rotWithShape="0">
          <a:blip xmlns:r="http://schemas.openxmlformats.org/officeDocument/2006/relationships" r:embed="rId5"/>
          <a:stretch>
            <a:fillRect/>
          </a:stretch>
        </a:blipFill>
      </dgm:spPr>
    </dgm:pt>
    <dgm:pt modelId="{D0A7CD90-EEAE-428F-B200-DB90EF5F3AD8}" type="pres">
      <dgm:prSet presAssocID="{1726FEEE-6309-44BF-A809-AFB897EAAF3C}" presName="text" presStyleLbl="node1" presStyleIdx="4" presStyleCnt="5">
        <dgm:presLayoutVars>
          <dgm:bulletEnabled val="1"/>
        </dgm:presLayoutVars>
      </dgm:prSet>
      <dgm:spPr/>
      <dgm:t>
        <a:bodyPr/>
        <a:lstStyle/>
        <a:p>
          <a:endParaRPr lang="zh-CN" altLang="en-US"/>
        </a:p>
      </dgm:t>
    </dgm:pt>
  </dgm:ptLst>
  <dgm:cxnLst>
    <dgm:cxn modelId="{3428BAD7-4BDD-48FC-A092-A565AA7BA6C9}" srcId="{BB80E2FF-5B73-4F9B-B29E-FD8595956EBF}" destId="{F8381BD1-D49C-4C4B-AB79-77B8DF1A96CA}" srcOrd="2" destOrd="0" parTransId="{726F3F19-DC7D-4F32-8D44-970C1429718B}" sibTransId="{0B46B1AF-858A-40F0-9411-1B2FC6D858C3}"/>
    <dgm:cxn modelId="{E72CC4DD-3991-4119-9B73-CD3FBDE05D38}" type="presOf" srcId="{A031C508-D778-47D1-A5DC-22CA5814889F}" destId="{D0A7CD90-EEAE-428F-B200-DB90EF5F3AD8}" srcOrd="1" destOrd="2" presId="urn:microsoft.com/office/officeart/2005/8/layout/vList4#1"/>
    <dgm:cxn modelId="{8AB2EC6D-6F2B-4B08-AB55-E4033733E714}" type="presOf" srcId="{B0CB0190-6402-459D-9D07-75B93DE608CD}" destId="{B8C17533-310C-4702-BB8B-E42E88F73B0E}" srcOrd="0" destOrd="2" presId="urn:microsoft.com/office/officeart/2005/8/layout/vList4#1"/>
    <dgm:cxn modelId="{9235C6FA-1E67-445A-94F1-A7F19433CBCF}" srcId="{BB80E2FF-5B73-4F9B-B29E-FD8595956EBF}" destId="{568DCD81-69A6-4196-B723-8D75D44FAA16}" srcOrd="3" destOrd="0" parTransId="{4C29E457-F740-429B-913C-AF7C98479080}" sibTransId="{24581FEC-5E2A-4457-B165-4B180520A312}"/>
    <dgm:cxn modelId="{B8979F74-1D94-499A-B9D5-08583736BEFF}" type="presOf" srcId="{986500E7-9EC4-41D9-9278-491DFDCFDA5B}" destId="{D0A7CD90-EEAE-428F-B200-DB90EF5F3AD8}" srcOrd="1" destOrd="1" presId="urn:microsoft.com/office/officeart/2005/8/layout/vList4#1"/>
    <dgm:cxn modelId="{02797B9B-E1B2-4390-9605-FEDDC7282301}" type="presOf" srcId="{178433B0-0FCD-4964-9778-0C2F854B7CEE}" destId="{1DE9FFBC-4F3E-461B-A60F-64582221BE4D}" srcOrd="1" destOrd="2" presId="urn:microsoft.com/office/officeart/2005/8/layout/vList4#1"/>
    <dgm:cxn modelId="{C1198D11-8A8A-4482-84AA-1B777C1C9F24}" type="presOf" srcId="{A6F186F4-BC55-44BE-B77D-9C0B09D4B0C5}" destId="{AED4FD56-4A0D-452E-9FDA-0D7D1B71A2FC}" srcOrd="0" destOrd="1" presId="urn:microsoft.com/office/officeart/2005/8/layout/vList4#1"/>
    <dgm:cxn modelId="{8F912690-931D-4731-AE81-AD223EED05C2}" type="presOf" srcId="{D7132FA9-0EC2-4EE7-BB54-E38B2A1A91C4}" destId="{AED4FD56-4A0D-452E-9FDA-0D7D1B71A2FC}" srcOrd="0" destOrd="2" presId="urn:microsoft.com/office/officeart/2005/8/layout/vList4#1"/>
    <dgm:cxn modelId="{CC2FEB58-299C-441C-A70E-227BC91A5EE3}" type="presOf" srcId="{7F2E680B-34CD-4B43-B27D-9FA6D68CC30A}" destId="{D0A7CD90-EEAE-428F-B200-DB90EF5F3AD8}" srcOrd="1" destOrd="3" presId="urn:microsoft.com/office/officeart/2005/8/layout/vList4#1"/>
    <dgm:cxn modelId="{09FB200F-9F4E-4D63-B67E-AC1AB91FBE49}" type="presOf" srcId="{F8381BD1-D49C-4C4B-AB79-77B8DF1A96CA}" destId="{AED4FD56-4A0D-452E-9FDA-0D7D1B71A2FC}" srcOrd="0" destOrd="0" presId="urn:microsoft.com/office/officeart/2005/8/layout/vList4#1"/>
    <dgm:cxn modelId="{77D06DD3-9F1C-4191-BD93-3684D315ADE7}" type="presOf" srcId="{7F2E680B-34CD-4B43-B27D-9FA6D68CC30A}" destId="{B2905454-D468-4854-B0F4-9A5EC3C0EA1E}" srcOrd="0" destOrd="3" presId="urn:microsoft.com/office/officeart/2005/8/layout/vList4#1"/>
    <dgm:cxn modelId="{9B0D7B3D-F604-467F-9BF3-22731D2B5729}" srcId="{BB80E2FF-5B73-4F9B-B29E-FD8595956EBF}" destId="{015111F2-E0D3-4F6F-A602-0FB5EB2E3A13}" srcOrd="0" destOrd="0" parTransId="{C18B135C-40A0-4252-B89F-77FDB45B66EA}" sibTransId="{E4DE17DD-027A-4B46-B221-2172848E7418}"/>
    <dgm:cxn modelId="{5464AA1A-4D2B-4C71-B249-F9A2E456B640}" type="presOf" srcId="{B9ED8141-57E5-4A5E-BCA7-377BBE422EEB}" destId="{3AAC2E27-DA3B-43AF-B92B-A1DAA535638B}" srcOrd="0" destOrd="0" presId="urn:microsoft.com/office/officeart/2005/8/layout/vList4#1"/>
    <dgm:cxn modelId="{2BFE89B5-1A30-4FF6-B428-52B558F8306A}" type="presOf" srcId="{568DCD81-69A6-4196-B723-8D75D44FAA16}" destId="{FFD4A518-1FA8-47D9-B7E8-4A445E94B3C4}" srcOrd="1" destOrd="0" presId="urn:microsoft.com/office/officeart/2005/8/layout/vList4#1"/>
    <dgm:cxn modelId="{B671D14A-FD2A-4227-8F07-F90C6A98C80B}" srcId="{BB80E2FF-5B73-4F9B-B29E-FD8595956EBF}" destId="{1726FEEE-6309-44BF-A809-AFB897EAAF3C}" srcOrd="4" destOrd="0" parTransId="{3659BFF5-AB45-4AD8-A7B5-F2C77ADEC6BD}" sibTransId="{08D088E2-E350-499A-8692-6596C4099EB5}"/>
    <dgm:cxn modelId="{43A785F5-26D1-4CBA-B6D9-3FC550ECD608}" type="presOf" srcId="{015111F2-E0D3-4F6F-A602-0FB5EB2E3A13}" destId="{38CE7612-3F5A-4EFE-B9CF-3D800DD30ACE}" srcOrd="0" destOrd="0" presId="urn:microsoft.com/office/officeart/2005/8/layout/vList4#1"/>
    <dgm:cxn modelId="{B2C41875-3ACA-4892-971C-BE248F7514EE}" type="presOf" srcId="{4E4BA28E-4A55-4D8E-88D1-3478F6650136}" destId="{B8C17533-310C-4702-BB8B-E42E88F73B0E}" srcOrd="0" destOrd="1" presId="urn:microsoft.com/office/officeart/2005/8/layout/vList4#1"/>
    <dgm:cxn modelId="{447FC182-F7ED-4CB8-B83B-280DE21A9DC0}" srcId="{BB80E2FF-5B73-4F9B-B29E-FD8595956EBF}" destId="{B9ED8141-57E5-4A5E-BCA7-377BBE422EEB}" srcOrd="1" destOrd="0" parTransId="{FA5006AD-C594-40E5-A197-63640EA56957}" sibTransId="{D98E7C10-6C25-4EDF-9462-F33288D44E83}"/>
    <dgm:cxn modelId="{BE0B3376-3859-480F-A8FC-E99B45EC1C8C}" srcId="{568DCD81-69A6-4196-B723-8D75D44FAA16}" destId="{4E4BA28E-4A55-4D8E-88D1-3478F6650136}" srcOrd="0" destOrd="0" parTransId="{F3529990-AF99-4294-B333-5B56EE0833BA}" sibTransId="{E2D8F1C9-F244-49A6-8D7B-0CFD5073EAAC}"/>
    <dgm:cxn modelId="{C259A7E5-7E53-4F88-94EF-8068AF8D64E7}" type="presOf" srcId="{568DCD81-69A6-4196-B723-8D75D44FAA16}" destId="{B8C17533-310C-4702-BB8B-E42E88F73B0E}" srcOrd="0" destOrd="0" presId="urn:microsoft.com/office/officeart/2005/8/layout/vList4#1"/>
    <dgm:cxn modelId="{F9D941B3-D17B-4F87-8A93-57D57696EB69}" srcId="{015111F2-E0D3-4F6F-A602-0FB5EB2E3A13}" destId="{E1298CC9-646E-43DC-9972-882128926CA6}" srcOrd="0" destOrd="0" parTransId="{E82BAFD0-2803-4D69-91BE-3D13E7BA623D}" sibTransId="{E98837DC-C53E-4C7E-9572-7369A05D2D6E}"/>
    <dgm:cxn modelId="{A3F5D212-2387-41BA-B82A-A98B491EED6E}" type="presOf" srcId="{B0CB0190-6402-459D-9D07-75B93DE608CD}" destId="{FFD4A518-1FA8-47D9-B7E8-4A445E94B3C4}" srcOrd="1" destOrd="2" presId="urn:microsoft.com/office/officeart/2005/8/layout/vList4#1"/>
    <dgm:cxn modelId="{6FEDBF5A-A448-4552-BF13-CB66E4E6A052}" type="presOf" srcId="{178433B0-0FCD-4964-9778-0C2F854B7CEE}" destId="{3AAC2E27-DA3B-43AF-B92B-A1DAA535638B}" srcOrd="0" destOrd="2" presId="urn:microsoft.com/office/officeart/2005/8/layout/vList4#1"/>
    <dgm:cxn modelId="{480CF2F8-ECAB-49AD-A856-D4A1FCEFAA3D}" type="presOf" srcId="{1726FEEE-6309-44BF-A809-AFB897EAAF3C}" destId="{B2905454-D468-4854-B0F4-9A5EC3C0EA1E}" srcOrd="0" destOrd="0" presId="urn:microsoft.com/office/officeart/2005/8/layout/vList4#1"/>
    <dgm:cxn modelId="{A1A1E8C3-3B89-448B-AAB1-5EB4EA76D9C1}" srcId="{1726FEEE-6309-44BF-A809-AFB897EAAF3C}" destId="{A031C508-D778-47D1-A5DC-22CA5814889F}" srcOrd="1" destOrd="0" parTransId="{2FD44922-FF62-4EA7-ABB1-3AB2DCCD335E}" sibTransId="{1ED84FF4-C4CF-40E2-AC7E-74449382BE85}"/>
    <dgm:cxn modelId="{91D6DA96-EAA4-495D-9E13-04970695F855}" type="presOf" srcId="{637F9C43-0B74-44ED-BE21-625B3FFC09EB}" destId="{38CE7612-3F5A-4EFE-B9CF-3D800DD30ACE}" srcOrd="0" destOrd="2" presId="urn:microsoft.com/office/officeart/2005/8/layout/vList4#1"/>
    <dgm:cxn modelId="{38FB3F6A-DE9F-48B0-93E3-25EC9E26D08C}" type="presOf" srcId="{CBEACCE2-AC6A-44B8-9416-67532734D9B0}" destId="{3AAC2E27-DA3B-43AF-B92B-A1DAA535638B}" srcOrd="0" destOrd="1" presId="urn:microsoft.com/office/officeart/2005/8/layout/vList4#1"/>
    <dgm:cxn modelId="{C8FB653A-2234-4F50-935D-2AE2A19FB2AD}" type="presOf" srcId="{4E4BA28E-4A55-4D8E-88D1-3478F6650136}" destId="{FFD4A518-1FA8-47D9-B7E8-4A445E94B3C4}" srcOrd="1" destOrd="1" presId="urn:microsoft.com/office/officeart/2005/8/layout/vList4#1"/>
    <dgm:cxn modelId="{72386268-1C94-429F-A52C-E04F7E3C0067}" srcId="{B9ED8141-57E5-4A5E-BCA7-377BBE422EEB}" destId="{CBEACCE2-AC6A-44B8-9416-67532734D9B0}" srcOrd="0" destOrd="0" parTransId="{BEB0C8D1-996C-4BEC-860E-BACD693DBD61}" sibTransId="{8406BB1A-D8F5-4D84-881F-5435F18971D5}"/>
    <dgm:cxn modelId="{A68A4050-D244-49C6-B409-68F4F01BD49B}" type="presOf" srcId="{BB80E2FF-5B73-4F9B-B29E-FD8595956EBF}" destId="{F74D54E4-E924-4B55-BF5F-82C08D518B7D}" srcOrd="0" destOrd="0" presId="urn:microsoft.com/office/officeart/2005/8/layout/vList4#1"/>
    <dgm:cxn modelId="{B8994DC8-12EF-4F70-B054-A9AA479E6D6A}" srcId="{1726FEEE-6309-44BF-A809-AFB897EAAF3C}" destId="{7F2E680B-34CD-4B43-B27D-9FA6D68CC30A}" srcOrd="2" destOrd="0" parTransId="{D0D1E62B-EA1B-4021-BA21-CD703811499E}" sibTransId="{5F212F0B-A540-4486-B61E-AACC62D24943}"/>
    <dgm:cxn modelId="{C251AA9C-0688-4C49-B4D8-D8F77D304DFC}" type="presOf" srcId="{A6F186F4-BC55-44BE-B77D-9C0B09D4B0C5}" destId="{EC2B24DA-BB22-4105-B25B-A1170B682502}" srcOrd="1" destOrd="1" presId="urn:microsoft.com/office/officeart/2005/8/layout/vList4#1"/>
    <dgm:cxn modelId="{55576C0E-48A8-42EA-A772-2F343CEE6F8F}" srcId="{F8381BD1-D49C-4C4B-AB79-77B8DF1A96CA}" destId="{D7132FA9-0EC2-4EE7-BB54-E38B2A1A91C4}" srcOrd="1" destOrd="0" parTransId="{82B23582-50C0-45B1-805A-EA3A377535B5}" sibTransId="{7E974933-6532-4F5E-B43A-66B2576F027C}"/>
    <dgm:cxn modelId="{FDECB6B4-1C43-45B5-9760-3F96751069E8}" type="presOf" srcId="{E1298CC9-646E-43DC-9972-882128926CA6}" destId="{38CE7612-3F5A-4EFE-B9CF-3D800DD30ACE}" srcOrd="0" destOrd="1" presId="urn:microsoft.com/office/officeart/2005/8/layout/vList4#1"/>
    <dgm:cxn modelId="{07BDCC12-C970-41C3-828F-C73B6AF7E538}" type="presOf" srcId="{F8381BD1-D49C-4C4B-AB79-77B8DF1A96CA}" destId="{EC2B24DA-BB22-4105-B25B-A1170B682502}" srcOrd="1" destOrd="0" presId="urn:microsoft.com/office/officeart/2005/8/layout/vList4#1"/>
    <dgm:cxn modelId="{45FA09BD-2D70-4E2A-9C1A-5AA695DEBAC4}" srcId="{1726FEEE-6309-44BF-A809-AFB897EAAF3C}" destId="{986500E7-9EC4-41D9-9278-491DFDCFDA5B}" srcOrd="0" destOrd="0" parTransId="{16812ADA-CE09-4130-9823-5ED96B7282BA}" sibTransId="{01C9535B-24D2-4CE0-AC11-C281AF33FAA2}"/>
    <dgm:cxn modelId="{F25C5FBC-C246-45A4-A81B-D552C6B6E36B}" srcId="{015111F2-E0D3-4F6F-A602-0FB5EB2E3A13}" destId="{02FA1FC4-1F63-4DBC-A6A1-0BA6E08E66AD}" srcOrd="2" destOrd="0" parTransId="{E0CB8026-8289-4502-A0FB-CF1ADB5D86E7}" sibTransId="{F9C48280-62CB-4467-A2BF-CCF5298005ED}"/>
    <dgm:cxn modelId="{AAA7B78A-8282-418E-8F27-01E02A1BEF79}" type="presOf" srcId="{CBEACCE2-AC6A-44B8-9416-67532734D9B0}" destId="{1DE9FFBC-4F3E-461B-A60F-64582221BE4D}" srcOrd="1" destOrd="1" presId="urn:microsoft.com/office/officeart/2005/8/layout/vList4#1"/>
    <dgm:cxn modelId="{3B4DC9A1-DFFF-4C40-B4E9-43EC1E32BFEA}" srcId="{568DCD81-69A6-4196-B723-8D75D44FAA16}" destId="{B0CB0190-6402-459D-9D07-75B93DE608CD}" srcOrd="1" destOrd="0" parTransId="{26B07C45-4318-41B4-8901-87D56075B406}" sibTransId="{42C878D8-F336-4A49-A2AB-D1456494776A}"/>
    <dgm:cxn modelId="{19AEBFAD-C490-4472-8061-577EB9235DE0}" type="presOf" srcId="{E1298CC9-646E-43DC-9972-882128926CA6}" destId="{B6CB8C45-16F1-4553-904C-1605DCF1D99B}" srcOrd="1" destOrd="1" presId="urn:microsoft.com/office/officeart/2005/8/layout/vList4#1"/>
    <dgm:cxn modelId="{1D4E7259-B065-47C3-A2E3-E8159E9CCE2B}" type="presOf" srcId="{02FA1FC4-1F63-4DBC-A6A1-0BA6E08E66AD}" destId="{38CE7612-3F5A-4EFE-B9CF-3D800DD30ACE}" srcOrd="0" destOrd="3" presId="urn:microsoft.com/office/officeart/2005/8/layout/vList4#1"/>
    <dgm:cxn modelId="{19BB70E1-6DD7-452B-ABB0-1C7F482EFFF6}" srcId="{B9ED8141-57E5-4A5E-BCA7-377BBE422EEB}" destId="{178433B0-0FCD-4964-9778-0C2F854B7CEE}" srcOrd="1" destOrd="0" parTransId="{194DD64E-9E30-4025-B2FB-6F87C79BDFAF}" sibTransId="{5B1CB601-566F-4BF0-8F48-E86B98763281}"/>
    <dgm:cxn modelId="{D692B645-0DA5-4576-B894-0BABF2B5030F}" type="presOf" srcId="{02FA1FC4-1F63-4DBC-A6A1-0BA6E08E66AD}" destId="{B6CB8C45-16F1-4553-904C-1605DCF1D99B}" srcOrd="1" destOrd="3" presId="urn:microsoft.com/office/officeart/2005/8/layout/vList4#1"/>
    <dgm:cxn modelId="{939993C1-F3ED-4712-AED4-83A837F178C8}" type="presOf" srcId="{015111F2-E0D3-4F6F-A602-0FB5EB2E3A13}" destId="{B6CB8C45-16F1-4553-904C-1605DCF1D99B}" srcOrd="1" destOrd="0" presId="urn:microsoft.com/office/officeart/2005/8/layout/vList4#1"/>
    <dgm:cxn modelId="{76DB5580-2C52-470A-B773-5FBA8A345A2D}" type="presOf" srcId="{1726FEEE-6309-44BF-A809-AFB897EAAF3C}" destId="{D0A7CD90-EEAE-428F-B200-DB90EF5F3AD8}" srcOrd="1" destOrd="0" presId="urn:microsoft.com/office/officeart/2005/8/layout/vList4#1"/>
    <dgm:cxn modelId="{97A21341-F480-4CAB-A9FF-2391D1A47EEE}" srcId="{F8381BD1-D49C-4C4B-AB79-77B8DF1A96CA}" destId="{A6F186F4-BC55-44BE-B77D-9C0B09D4B0C5}" srcOrd="0" destOrd="0" parTransId="{FD924E97-30EC-4A00-A6E8-6CEAE47D6894}" sibTransId="{A1BB48FF-F57F-475F-8D53-054A7C261BF3}"/>
    <dgm:cxn modelId="{222670BA-8707-4760-842E-D522B8A4E758}" type="presOf" srcId="{986500E7-9EC4-41D9-9278-491DFDCFDA5B}" destId="{B2905454-D468-4854-B0F4-9A5EC3C0EA1E}" srcOrd="0" destOrd="1" presId="urn:microsoft.com/office/officeart/2005/8/layout/vList4#1"/>
    <dgm:cxn modelId="{84FF3D6D-1C6A-4E8C-B422-B7488993EAEA}" type="presOf" srcId="{637F9C43-0B74-44ED-BE21-625B3FFC09EB}" destId="{B6CB8C45-16F1-4553-904C-1605DCF1D99B}" srcOrd="1" destOrd="2" presId="urn:microsoft.com/office/officeart/2005/8/layout/vList4#1"/>
    <dgm:cxn modelId="{227ED99D-3429-40A5-BAD6-5A80B98270CE}" type="presOf" srcId="{D7132FA9-0EC2-4EE7-BB54-E38B2A1A91C4}" destId="{EC2B24DA-BB22-4105-B25B-A1170B682502}" srcOrd="1" destOrd="2" presId="urn:microsoft.com/office/officeart/2005/8/layout/vList4#1"/>
    <dgm:cxn modelId="{E626E00E-FB03-4D9C-AF7A-FCCB6961D97B}" type="presOf" srcId="{B9ED8141-57E5-4A5E-BCA7-377BBE422EEB}" destId="{1DE9FFBC-4F3E-461B-A60F-64582221BE4D}" srcOrd="1" destOrd="0" presId="urn:microsoft.com/office/officeart/2005/8/layout/vList4#1"/>
    <dgm:cxn modelId="{B65CAA97-1B1A-4568-8F39-BDFF79608788}" type="presOf" srcId="{A031C508-D778-47D1-A5DC-22CA5814889F}" destId="{B2905454-D468-4854-B0F4-9A5EC3C0EA1E}" srcOrd="0" destOrd="2" presId="urn:microsoft.com/office/officeart/2005/8/layout/vList4#1"/>
    <dgm:cxn modelId="{3429F7C0-46EC-4E3F-89B0-877F44930B94}" srcId="{015111F2-E0D3-4F6F-A602-0FB5EB2E3A13}" destId="{637F9C43-0B74-44ED-BE21-625B3FFC09EB}" srcOrd="1" destOrd="0" parTransId="{845ED8CF-8A5F-47DC-8A5C-D1F4F280AE90}" sibTransId="{AFF688A1-7D0D-47B3-A229-3BEEEFCBC2BC}"/>
    <dgm:cxn modelId="{90DABB0B-3928-49D2-A8F8-E5333E92E49B}" type="presParOf" srcId="{F74D54E4-E924-4B55-BF5F-82C08D518B7D}" destId="{43C4171E-648F-4851-B67A-B10C50D0A258}" srcOrd="0" destOrd="0" presId="urn:microsoft.com/office/officeart/2005/8/layout/vList4#1"/>
    <dgm:cxn modelId="{6ADB16E3-3E54-496C-8BE8-B2357B0BD60D}" type="presParOf" srcId="{43C4171E-648F-4851-B67A-B10C50D0A258}" destId="{38CE7612-3F5A-4EFE-B9CF-3D800DD30ACE}" srcOrd="0" destOrd="0" presId="urn:microsoft.com/office/officeart/2005/8/layout/vList4#1"/>
    <dgm:cxn modelId="{3903DACD-7181-4729-8921-CCAFEEBADB7C}" type="presParOf" srcId="{43C4171E-648F-4851-B67A-B10C50D0A258}" destId="{D7E3513E-B742-40B1-A891-FC2D4F29E453}" srcOrd="1" destOrd="0" presId="urn:microsoft.com/office/officeart/2005/8/layout/vList4#1"/>
    <dgm:cxn modelId="{88BB4B56-A0BD-4D3E-9AAC-BA8858FCB009}" type="presParOf" srcId="{43C4171E-648F-4851-B67A-B10C50D0A258}" destId="{B6CB8C45-16F1-4553-904C-1605DCF1D99B}" srcOrd="2" destOrd="0" presId="urn:microsoft.com/office/officeart/2005/8/layout/vList4#1"/>
    <dgm:cxn modelId="{6CDD235B-2E26-4368-97A8-2105AE018AEB}" type="presParOf" srcId="{F74D54E4-E924-4B55-BF5F-82C08D518B7D}" destId="{348AA231-16AE-44E0-BB0F-1F16FB9A40F9}" srcOrd="1" destOrd="0" presId="urn:microsoft.com/office/officeart/2005/8/layout/vList4#1"/>
    <dgm:cxn modelId="{44CA874A-C98D-4D10-9009-DE696756A877}" type="presParOf" srcId="{F74D54E4-E924-4B55-BF5F-82C08D518B7D}" destId="{3B08AA46-AA28-4AC2-ACBD-E03EF2C837E0}" srcOrd="2" destOrd="0" presId="urn:microsoft.com/office/officeart/2005/8/layout/vList4#1"/>
    <dgm:cxn modelId="{E503F353-BE24-4848-8829-78741242E69B}" type="presParOf" srcId="{3B08AA46-AA28-4AC2-ACBD-E03EF2C837E0}" destId="{3AAC2E27-DA3B-43AF-B92B-A1DAA535638B}" srcOrd="0" destOrd="0" presId="urn:microsoft.com/office/officeart/2005/8/layout/vList4#1"/>
    <dgm:cxn modelId="{D149D253-00DE-42E1-B211-DB20DC608EDF}" type="presParOf" srcId="{3B08AA46-AA28-4AC2-ACBD-E03EF2C837E0}" destId="{77AAE41B-E122-42FF-BB08-511B0CDF8167}" srcOrd="1" destOrd="0" presId="urn:microsoft.com/office/officeart/2005/8/layout/vList4#1"/>
    <dgm:cxn modelId="{E504D7E2-E59A-4A1D-9345-46A88B562CAA}" type="presParOf" srcId="{3B08AA46-AA28-4AC2-ACBD-E03EF2C837E0}" destId="{1DE9FFBC-4F3E-461B-A60F-64582221BE4D}" srcOrd="2" destOrd="0" presId="urn:microsoft.com/office/officeart/2005/8/layout/vList4#1"/>
    <dgm:cxn modelId="{B8C81D7D-BF95-4C46-A301-ADCE2DA4E6D1}" type="presParOf" srcId="{F74D54E4-E924-4B55-BF5F-82C08D518B7D}" destId="{9F2F3E11-D150-4AA7-B068-57C4460B368A}" srcOrd="3" destOrd="0" presId="urn:microsoft.com/office/officeart/2005/8/layout/vList4#1"/>
    <dgm:cxn modelId="{4F67031E-4559-444B-939A-C21061C0C666}" type="presParOf" srcId="{F74D54E4-E924-4B55-BF5F-82C08D518B7D}" destId="{E8F01BB5-7AD4-4F5A-95BF-B3BF46F9F803}" srcOrd="4" destOrd="0" presId="urn:microsoft.com/office/officeart/2005/8/layout/vList4#1"/>
    <dgm:cxn modelId="{BDC4C531-315A-490F-BC8A-01DE9E9E1F72}" type="presParOf" srcId="{E8F01BB5-7AD4-4F5A-95BF-B3BF46F9F803}" destId="{AED4FD56-4A0D-452E-9FDA-0D7D1B71A2FC}" srcOrd="0" destOrd="0" presId="urn:microsoft.com/office/officeart/2005/8/layout/vList4#1"/>
    <dgm:cxn modelId="{FD1AADA2-341E-4F97-8087-30E9012AAE00}" type="presParOf" srcId="{E8F01BB5-7AD4-4F5A-95BF-B3BF46F9F803}" destId="{B2B24AEB-1EE8-4970-9830-ADA4BC7BA757}" srcOrd="1" destOrd="0" presId="urn:microsoft.com/office/officeart/2005/8/layout/vList4#1"/>
    <dgm:cxn modelId="{37E44140-C3F8-4417-9E83-F2AE1179B79F}" type="presParOf" srcId="{E8F01BB5-7AD4-4F5A-95BF-B3BF46F9F803}" destId="{EC2B24DA-BB22-4105-B25B-A1170B682502}" srcOrd="2" destOrd="0" presId="urn:microsoft.com/office/officeart/2005/8/layout/vList4#1"/>
    <dgm:cxn modelId="{7E16DC76-BD89-49FF-B948-FAC8A6DAA696}" type="presParOf" srcId="{F74D54E4-E924-4B55-BF5F-82C08D518B7D}" destId="{25A4189B-1837-4B2F-82EB-C94EB9C8058E}" srcOrd="5" destOrd="0" presId="urn:microsoft.com/office/officeart/2005/8/layout/vList4#1"/>
    <dgm:cxn modelId="{652E354A-C319-4807-8C4D-077B3C0F2233}" type="presParOf" srcId="{F74D54E4-E924-4B55-BF5F-82C08D518B7D}" destId="{B35B566C-901F-4ABF-8328-D25776A7C321}" srcOrd="6" destOrd="0" presId="urn:microsoft.com/office/officeart/2005/8/layout/vList4#1"/>
    <dgm:cxn modelId="{73AE158C-189B-443C-AA61-3A91627F21C5}" type="presParOf" srcId="{B35B566C-901F-4ABF-8328-D25776A7C321}" destId="{B8C17533-310C-4702-BB8B-E42E88F73B0E}" srcOrd="0" destOrd="0" presId="urn:microsoft.com/office/officeart/2005/8/layout/vList4#1"/>
    <dgm:cxn modelId="{B6017645-4CCD-4C7E-89FA-6C76FD452EB7}" type="presParOf" srcId="{B35B566C-901F-4ABF-8328-D25776A7C321}" destId="{23E3E8D9-EE3A-43F2-A674-83D8137144C8}" srcOrd="1" destOrd="0" presId="urn:microsoft.com/office/officeart/2005/8/layout/vList4#1"/>
    <dgm:cxn modelId="{7764334E-664E-41D5-B205-0F78AD3B525D}" type="presParOf" srcId="{B35B566C-901F-4ABF-8328-D25776A7C321}" destId="{FFD4A518-1FA8-47D9-B7E8-4A445E94B3C4}" srcOrd="2" destOrd="0" presId="urn:microsoft.com/office/officeart/2005/8/layout/vList4#1"/>
    <dgm:cxn modelId="{F6EBFEF0-AEF0-4467-84CB-A27582B2BDA2}" type="presParOf" srcId="{F74D54E4-E924-4B55-BF5F-82C08D518B7D}" destId="{55E08A62-C7EA-4825-BEA8-7B5972704E0B}" srcOrd="7" destOrd="0" presId="urn:microsoft.com/office/officeart/2005/8/layout/vList4#1"/>
    <dgm:cxn modelId="{674B3D1E-5467-4DAE-8BF0-EC33CD28837F}" type="presParOf" srcId="{F74D54E4-E924-4B55-BF5F-82C08D518B7D}" destId="{04453836-58B8-4490-927E-8AFD2DDEA391}" srcOrd="8" destOrd="0" presId="urn:microsoft.com/office/officeart/2005/8/layout/vList4#1"/>
    <dgm:cxn modelId="{00DF8F61-193A-4223-A31F-5EE1E50C9931}" type="presParOf" srcId="{04453836-58B8-4490-927E-8AFD2DDEA391}" destId="{B2905454-D468-4854-B0F4-9A5EC3C0EA1E}" srcOrd="0" destOrd="0" presId="urn:microsoft.com/office/officeart/2005/8/layout/vList4#1"/>
    <dgm:cxn modelId="{2F1437AA-87B1-4BA4-B92D-ACF4A9F88EBD}" type="presParOf" srcId="{04453836-58B8-4490-927E-8AFD2DDEA391}" destId="{DCCB95CF-383E-4EBD-BBF9-8C84C34C1084}" srcOrd="1" destOrd="0" presId="urn:microsoft.com/office/officeart/2005/8/layout/vList4#1"/>
    <dgm:cxn modelId="{70A1A632-106F-4E10-BD22-C5C18D1D11A4}" type="presParOf" srcId="{04453836-58B8-4490-927E-8AFD2DDEA391}" destId="{D0A7CD90-EEAE-428F-B200-DB90EF5F3AD8}"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CC06F-F849-4B45-AC30-BF46D8FB23A0}">
      <dsp:nvSpPr>
        <dsp:cNvPr id="0" name=""/>
        <dsp:cNvSpPr/>
      </dsp:nvSpPr>
      <dsp:spPr>
        <a:xfrm>
          <a:off x="-207017" y="0"/>
          <a:ext cx="5454595" cy="3024336"/>
        </a:xfrm>
        <a:prstGeom prst="swooshArrow">
          <a:avLst>
            <a:gd name="adj1" fmla="val 25000"/>
            <a:gd name="adj2" fmla="val 25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3E8DE-7A44-4899-BA77-58418EEED76C}">
      <dsp:nvSpPr>
        <dsp:cNvPr id="0" name=""/>
        <dsp:cNvSpPr/>
      </dsp:nvSpPr>
      <dsp:spPr>
        <a:xfrm>
          <a:off x="504056" y="2192961"/>
          <a:ext cx="111295" cy="111295"/>
        </a:xfrm>
        <a:prstGeom prst="ellipse">
          <a:avLst/>
        </a:prstGeom>
        <a:solidFill>
          <a:schemeClr val="accent6">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35D72-1A63-4C65-9A1C-0F9DFCF537F4}">
      <dsp:nvSpPr>
        <dsp:cNvPr id="0" name=""/>
        <dsp:cNvSpPr/>
      </dsp:nvSpPr>
      <dsp:spPr>
        <a:xfrm>
          <a:off x="633094" y="2232536"/>
          <a:ext cx="633900" cy="719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973"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2002 </a:t>
          </a:r>
          <a:r>
            <a:rPr lang="en-US" altLang="zh-CN" sz="1200" kern="1200" dirty="0" err="1" smtClean="0"/>
            <a:t>PCIe</a:t>
          </a:r>
          <a:r>
            <a:rPr lang="en-US" altLang="zh-CN" sz="1200" kern="1200" dirty="0" smtClean="0"/>
            <a:t> Gen1 2.5GT/s</a:t>
          </a:r>
          <a:endParaRPr lang="zh-CN" altLang="en-US" sz="1200" kern="1200" dirty="0"/>
        </a:p>
      </dsp:txBody>
      <dsp:txXfrm>
        <a:off x="633094" y="2232536"/>
        <a:ext cx="633900" cy="719791"/>
      </dsp:txXfrm>
    </dsp:sp>
    <dsp:sp modelId="{B6A64DB3-444F-4B12-85AE-918AC74C8141}">
      <dsp:nvSpPr>
        <dsp:cNvPr id="0" name=""/>
        <dsp:cNvSpPr/>
      </dsp:nvSpPr>
      <dsp:spPr>
        <a:xfrm>
          <a:off x="1179894" y="1670038"/>
          <a:ext cx="174201" cy="174201"/>
        </a:xfrm>
        <a:prstGeom prst="ellipse">
          <a:avLst/>
        </a:prstGeom>
        <a:solidFill>
          <a:schemeClr val="accent6">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022142-94B0-4192-A8F4-A89A2C9CDFBE}">
      <dsp:nvSpPr>
        <dsp:cNvPr id="0" name=""/>
        <dsp:cNvSpPr/>
      </dsp:nvSpPr>
      <dsp:spPr>
        <a:xfrm>
          <a:off x="1266995" y="1757139"/>
          <a:ext cx="803263" cy="1267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06"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2006 </a:t>
          </a:r>
          <a:r>
            <a:rPr lang="en-US" altLang="zh-CN" sz="1200" kern="1200" dirty="0" err="1" smtClean="0"/>
            <a:t>PCIe</a:t>
          </a:r>
          <a:r>
            <a:rPr lang="en-US" altLang="zh-CN" sz="1200" kern="1200" dirty="0" smtClean="0"/>
            <a:t> Gen2 5GT/s</a:t>
          </a:r>
          <a:endParaRPr lang="zh-CN" altLang="en-US" sz="1200" kern="1200" dirty="0"/>
        </a:p>
      </dsp:txBody>
      <dsp:txXfrm>
        <a:off x="1266995" y="1757139"/>
        <a:ext cx="803263" cy="1267196"/>
      </dsp:txXfrm>
    </dsp:sp>
    <dsp:sp modelId="{33AFBD96-C541-4364-B4E3-F6EE07037C0B}">
      <dsp:nvSpPr>
        <dsp:cNvPr id="0" name=""/>
        <dsp:cNvSpPr/>
      </dsp:nvSpPr>
      <dsp:spPr>
        <a:xfrm>
          <a:off x="1954124" y="1208524"/>
          <a:ext cx="232269" cy="232269"/>
        </a:xfrm>
        <a:prstGeom prst="ellipse">
          <a:avLst/>
        </a:prstGeom>
        <a:solidFill>
          <a:schemeClr val="accent6">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AF35FD-C01C-4C22-B429-E64B2FB8AFF7}">
      <dsp:nvSpPr>
        <dsp:cNvPr id="0" name=""/>
        <dsp:cNvSpPr/>
      </dsp:nvSpPr>
      <dsp:spPr>
        <a:xfrm>
          <a:off x="2070258" y="1324659"/>
          <a:ext cx="933914" cy="1699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75"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2010 </a:t>
          </a:r>
          <a:r>
            <a:rPr lang="en-US" altLang="zh-CN" sz="1200" kern="1200" dirty="0" err="1" smtClean="0"/>
            <a:t>PCIe</a:t>
          </a:r>
          <a:r>
            <a:rPr lang="en-US" altLang="zh-CN" sz="1200" kern="1200" dirty="0" smtClean="0"/>
            <a:t> Gen3 8GT/s</a:t>
          </a:r>
          <a:endParaRPr lang="zh-CN" altLang="en-US" sz="1200" kern="1200" dirty="0"/>
        </a:p>
      </dsp:txBody>
      <dsp:txXfrm>
        <a:off x="2070258" y="1324659"/>
        <a:ext cx="933914" cy="1699676"/>
      </dsp:txXfrm>
    </dsp:sp>
    <dsp:sp modelId="{190A9DC6-C87D-4E09-AA11-D9C3794A2FC6}">
      <dsp:nvSpPr>
        <dsp:cNvPr id="0" name=""/>
        <dsp:cNvSpPr/>
      </dsp:nvSpPr>
      <dsp:spPr>
        <a:xfrm>
          <a:off x="2854166" y="848023"/>
          <a:ext cx="300014" cy="300014"/>
        </a:xfrm>
        <a:prstGeom prst="ellipse">
          <a:avLst/>
        </a:prstGeom>
        <a:solidFill>
          <a:schemeClr val="accent6">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7ED547-27C4-4E2E-8745-005438B2DBDA}">
      <dsp:nvSpPr>
        <dsp:cNvPr id="0" name=""/>
        <dsp:cNvSpPr/>
      </dsp:nvSpPr>
      <dsp:spPr>
        <a:xfrm>
          <a:off x="3004173" y="998030"/>
          <a:ext cx="967787" cy="2026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971"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2011 </a:t>
          </a:r>
          <a:r>
            <a:rPr lang="en-US" altLang="zh-CN" sz="1200" kern="1200" dirty="0" err="1" smtClean="0"/>
            <a:t>PCIe</a:t>
          </a:r>
          <a:r>
            <a:rPr lang="en-US" altLang="zh-CN" sz="1200" kern="1200" dirty="0" smtClean="0"/>
            <a:t> Gen4 16GT/s announced,</a:t>
          </a:r>
        </a:p>
        <a:p>
          <a:pPr lvl="0" algn="l" defTabSz="533400">
            <a:lnSpc>
              <a:spcPct val="90000"/>
            </a:lnSpc>
            <a:spcBef>
              <a:spcPct val="0"/>
            </a:spcBef>
            <a:spcAft>
              <a:spcPct val="35000"/>
            </a:spcAft>
          </a:pPr>
          <a:r>
            <a:rPr lang="en-US" altLang="zh-CN" sz="1200" kern="1200" dirty="0" smtClean="0"/>
            <a:t>Target is 2017 release</a:t>
          </a:r>
          <a:endParaRPr lang="zh-CN" altLang="en-US" sz="1200" kern="1200" dirty="0"/>
        </a:p>
      </dsp:txBody>
      <dsp:txXfrm>
        <a:off x="3004173" y="998030"/>
        <a:ext cx="967787" cy="2026305"/>
      </dsp:txXfrm>
    </dsp:sp>
    <dsp:sp modelId="{724ADBAE-12D9-46A2-9174-C35E031C33A7}">
      <dsp:nvSpPr>
        <dsp:cNvPr id="0" name=""/>
        <dsp:cNvSpPr/>
      </dsp:nvSpPr>
      <dsp:spPr>
        <a:xfrm>
          <a:off x="3780823" y="607286"/>
          <a:ext cx="382276" cy="382276"/>
        </a:xfrm>
        <a:prstGeom prst="ellipse">
          <a:avLst/>
        </a:prstGeom>
        <a:solidFill>
          <a:schemeClr val="accent6">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7D559-C04F-4081-82A3-6F55B1F65A85}">
      <dsp:nvSpPr>
        <dsp:cNvPr id="0" name=""/>
        <dsp:cNvSpPr/>
      </dsp:nvSpPr>
      <dsp:spPr>
        <a:xfrm>
          <a:off x="3971961" y="798424"/>
          <a:ext cx="967787" cy="2225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560" tIns="0" rIns="0" bIns="0" numCol="1" spcCol="1270" anchor="t" anchorCtr="0">
          <a:noAutofit/>
        </a:bodyPr>
        <a:lstStyle/>
        <a:p>
          <a:pPr lvl="0" algn="l" defTabSz="533400">
            <a:lnSpc>
              <a:spcPct val="90000"/>
            </a:lnSpc>
            <a:spcBef>
              <a:spcPct val="0"/>
            </a:spcBef>
            <a:spcAft>
              <a:spcPct val="35000"/>
            </a:spcAft>
          </a:pPr>
          <a:r>
            <a:rPr lang="en-US" altLang="zh-CN" sz="1200" kern="1200" dirty="0" smtClean="0"/>
            <a:t>2013 </a:t>
          </a:r>
          <a:r>
            <a:rPr lang="en-US" altLang="zh-CN" sz="1200" kern="1200" dirty="0" err="1" smtClean="0"/>
            <a:t>PCIe</a:t>
          </a:r>
          <a:r>
            <a:rPr lang="en-US" altLang="zh-CN" sz="1200" kern="1200" dirty="0" smtClean="0"/>
            <a:t> M-</a:t>
          </a:r>
          <a:r>
            <a:rPr lang="en-US" altLang="zh-CN" sz="1200" kern="1200" dirty="0" err="1" smtClean="0"/>
            <a:t>PCIe</a:t>
          </a:r>
          <a:endParaRPr lang="zh-CN" altLang="en-US" sz="1200" kern="1200" dirty="0"/>
        </a:p>
      </dsp:txBody>
      <dsp:txXfrm>
        <a:off x="3971961" y="798424"/>
        <a:ext cx="967787" cy="2225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CE7612-3F5A-4EFE-B9CF-3D800DD30ACE}">
      <dsp:nvSpPr>
        <dsp:cNvPr id="0" name=""/>
        <dsp:cNvSpPr/>
      </dsp:nvSpPr>
      <dsp:spPr>
        <a:xfrm>
          <a:off x="0" y="0"/>
          <a:ext cx="4320480" cy="82227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altLang="zh-CN" sz="1000" kern="1200" dirty="0" smtClean="0"/>
            <a:t>Storage</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smtClean="0"/>
            <a:t>RAID</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smtClean="0"/>
            <a:t>SSD</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err="1" smtClean="0"/>
            <a:t>NVMe</a:t>
          </a:r>
          <a:endParaRPr lang="zh-CN" altLang="en-US" sz="1000" kern="1200" dirty="0"/>
        </a:p>
      </dsp:txBody>
      <dsp:txXfrm>
        <a:off x="933776" y="0"/>
        <a:ext cx="3386703" cy="822277"/>
      </dsp:txXfrm>
    </dsp:sp>
    <dsp:sp modelId="{D7E3513E-B742-40B1-A891-FC2D4F29E453}">
      <dsp:nvSpPr>
        <dsp:cNvPr id="0" name=""/>
        <dsp:cNvSpPr/>
      </dsp:nvSpPr>
      <dsp:spPr>
        <a:xfrm>
          <a:off x="69680" y="132417"/>
          <a:ext cx="864096" cy="557443"/>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AC2E27-DA3B-43AF-B92B-A1DAA535638B}">
      <dsp:nvSpPr>
        <dsp:cNvPr id="0" name=""/>
        <dsp:cNvSpPr/>
      </dsp:nvSpPr>
      <dsp:spPr>
        <a:xfrm>
          <a:off x="0" y="871994"/>
          <a:ext cx="4320480" cy="6968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altLang="zh-CN" sz="1000" kern="1200" dirty="0" smtClean="0"/>
            <a:t>Networking </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smtClean="0"/>
            <a:t>Network processor</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smtClean="0"/>
            <a:t>Ethernet Host Bus Adapter</a:t>
          </a:r>
          <a:endParaRPr lang="zh-CN" altLang="en-US" sz="1000" kern="1200" dirty="0"/>
        </a:p>
      </dsp:txBody>
      <dsp:txXfrm>
        <a:off x="933776" y="871994"/>
        <a:ext cx="3386703" cy="696803"/>
      </dsp:txXfrm>
    </dsp:sp>
    <dsp:sp modelId="{77AAE41B-E122-42FF-BB08-511B0CDF8167}">
      <dsp:nvSpPr>
        <dsp:cNvPr id="0" name=""/>
        <dsp:cNvSpPr/>
      </dsp:nvSpPr>
      <dsp:spPr>
        <a:xfrm>
          <a:off x="69680" y="961638"/>
          <a:ext cx="864096" cy="557443"/>
        </a:xfrm>
        <a:prstGeom prst="roundRect">
          <a:avLst>
            <a:gd name="adj" fmla="val 1000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D4FD56-4A0D-452E-9FDA-0D7D1B71A2FC}">
      <dsp:nvSpPr>
        <dsp:cNvPr id="0" name=""/>
        <dsp:cNvSpPr/>
      </dsp:nvSpPr>
      <dsp:spPr>
        <a:xfrm>
          <a:off x="0" y="1658442"/>
          <a:ext cx="4320480" cy="69680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altLang="zh-CN" sz="1000" kern="1200" dirty="0" smtClean="0"/>
            <a:t>High Performance Computing</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smtClean="0"/>
            <a:t>Super Computing and server</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smtClean="0"/>
            <a:t>Consumer Computing</a:t>
          </a:r>
          <a:endParaRPr lang="zh-CN" altLang="en-US" sz="1000" kern="1200" dirty="0"/>
        </a:p>
      </dsp:txBody>
      <dsp:txXfrm>
        <a:off x="933776" y="1658442"/>
        <a:ext cx="3386703" cy="696803"/>
      </dsp:txXfrm>
    </dsp:sp>
    <dsp:sp modelId="{B2B24AEB-1EE8-4970-9830-ADA4BC7BA757}">
      <dsp:nvSpPr>
        <dsp:cNvPr id="0" name=""/>
        <dsp:cNvSpPr/>
      </dsp:nvSpPr>
      <dsp:spPr>
        <a:xfrm>
          <a:off x="69680" y="1728122"/>
          <a:ext cx="864096" cy="557443"/>
        </a:xfrm>
        <a:prstGeom prst="roundRect">
          <a:avLst>
            <a:gd name="adj" fmla="val 1000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C17533-310C-4702-BB8B-E42E88F73B0E}">
      <dsp:nvSpPr>
        <dsp:cNvPr id="0" name=""/>
        <dsp:cNvSpPr/>
      </dsp:nvSpPr>
      <dsp:spPr>
        <a:xfrm>
          <a:off x="0" y="2424926"/>
          <a:ext cx="4320480" cy="696803"/>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altLang="en-US" sz="1000" kern="1200" dirty="0" smtClean="0"/>
            <a:t>Industrial, Medical, Instrumentation, FPGAs</a:t>
          </a:r>
          <a:endParaRPr lang="zh-CN" altLang="en-US" sz="1000" kern="1200" dirty="0"/>
        </a:p>
        <a:p>
          <a:pPr marL="57150" lvl="1" indent="-57150" algn="l" defTabSz="444500">
            <a:lnSpc>
              <a:spcPct val="90000"/>
            </a:lnSpc>
            <a:spcBef>
              <a:spcPct val="0"/>
            </a:spcBef>
            <a:spcAft>
              <a:spcPct val="15000"/>
            </a:spcAft>
            <a:buChar char="••"/>
          </a:pPr>
          <a:r>
            <a:rPr lang="en-US" altLang="en-US" sz="1000" kern="1200" dirty="0" smtClean="0"/>
            <a:t>Tester equipment</a:t>
          </a:r>
          <a:endParaRPr lang="zh-CN" altLang="en-US" sz="1000" kern="1200" dirty="0"/>
        </a:p>
        <a:p>
          <a:pPr marL="57150" lvl="1" indent="-57150" algn="l" defTabSz="444500">
            <a:lnSpc>
              <a:spcPct val="90000"/>
            </a:lnSpc>
            <a:spcBef>
              <a:spcPct val="0"/>
            </a:spcBef>
            <a:spcAft>
              <a:spcPct val="15000"/>
            </a:spcAft>
            <a:buChar char="••"/>
          </a:pPr>
          <a:r>
            <a:rPr lang="en-US" altLang="en-US" sz="1000" kern="1200" dirty="0" smtClean="0"/>
            <a:t>FPGAs</a:t>
          </a:r>
          <a:endParaRPr lang="zh-CN" altLang="en-US" sz="1000" kern="1200" dirty="0"/>
        </a:p>
      </dsp:txBody>
      <dsp:txXfrm>
        <a:off x="933776" y="2424926"/>
        <a:ext cx="3386703" cy="696803"/>
      </dsp:txXfrm>
    </dsp:sp>
    <dsp:sp modelId="{23E3E8D9-EE3A-43F2-A674-83D8137144C8}">
      <dsp:nvSpPr>
        <dsp:cNvPr id="0" name=""/>
        <dsp:cNvSpPr/>
      </dsp:nvSpPr>
      <dsp:spPr>
        <a:xfrm>
          <a:off x="69680" y="2494607"/>
          <a:ext cx="864096" cy="557443"/>
        </a:xfrm>
        <a:prstGeom prst="roundRect">
          <a:avLst>
            <a:gd name="adj" fmla="val 10000"/>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905454-D468-4854-B0F4-9A5EC3C0EA1E}">
      <dsp:nvSpPr>
        <dsp:cNvPr id="0" name=""/>
        <dsp:cNvSpPr/>
      </dsp:nvSpPr>
      <dsp:spPr>
        <a:xfrm>
          <a:off x="0" y="3191410"/>
          <a:ext cx="4320480" cy="696803"/>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t" anchorCtr="0">
          <a:noAutofit/>
        </a:bodyPr>
        <a:lstStyle/>
        <a:p>
          <a:pPr lvl="0" algn="l" defTabSz="444500">
            <a:lnSpc>
              <a:spcPct val="90000"/>
            </a:lnSpc>
            <a:spcBef>
              <a:spcPct val="0"/>
            </a:spcBef>
            <a:spcAft>
              <a:spcPct val="35000"/>
            </a:spcAft>
          </a:pPr>
          <a:r>
            <a:rPr lang="en-US" altLang="en-US" sz="1000" kern="1200" dirty="0" smtClean="0"/>
            <a:t>Mobile </a:t>
          </a:r>
          <a:endParaRPr lang="zh-CN" altLang="en-US" sz="1000" kern="1200" dirty="0"/>
        </a:p>
        <a:p>
          <a:pPr marL="57150" lvl="1" indent="-57150" algn="l" defTabSz="444500">
            <a:lnSpc>
              <a:spcPct val="90000"/>
            </a:lnSpc>
            <a:spcBef>
              <a:spcPct val="0"/>
            </a:spcBef>
            <a:spcAft>
              <a:spcPct val="15000"/>
            </a:spcAft>
            <a:buChar char="••"/>
          </a:pPr>
          <a:r>
            <a:rPr lang="en-US" altLang="en-US" sz="1000" kern="1200" dirty="0" err="1" smtClean="0"/>
            <a:t>WiFi</a:t>
          </a:r>
          <a:r>
            <a:rPr lang="en-US" altLang="en-US" sz="1000" kern="1200" dirty="0" smtClean="0"/>
            <a:t> (802.11an, 802.11ac, 802.11ad)</a:t>
          </a:r>
          <a:endParaRPr lang="zh-CN" altLang="en-US" sz="1000" kern="1200" dirty="0"/>
        </a:p>
        <a:p>
          <a:pPr marL="57150" lvl="1" indent="-57150" algn="l" defTabSz="444500">
            <a:lnSpc>
              <a:spcPct val="90000"/>
            </a:lnSpc>
            <a:spcBef>
              <a:spcPct val="0"/>
            </a:spcBef>
            <a:spcAft>
              <a:spcPct val="15000"/>
            </a:spcAft>
            <a:buChar char="••"/>
          </a:pPr>
          <a:r>
            <a:rPr lang="en-US" altLang="en-US" sz="1000" kern="1200" dirty="0" smtClean="0"/>
            <a:t>Apps Processors</a:t>
          </a:r>
          <a:endParaRPr lang="zh-CN" altLang="en-US" sz="1000" kern="1200" dirty="0"/>
        </a:p>
        <a:p>
          <a:pPr marL="57150" lvl="1" indent="-57150" algn="l" defTabSz="444500">
            <a:lnSpc>
              <a:spcPct val="90000"/>
            </a:lnSpc>
            <a:spcBef>
              <a:spcPct val="0"/>
            </a:spcBef>
            <a:spcAft>
              <a:spcPct val="15000"/>
            </a:spcAft>
            <a:buChar char="••"/>
          </a:pPr>
          <a:r>
            <a:rPr lang="en-US" altLang="zh-CN" sz="1000" kern="1200" dirty="0" smtClean="0"/>
            <a:t>M-</a:t>
          </a:r>
          <a:r>
            <a:rPr lang="en-US" altLang="zh-CN" sz="1000" kern="1200" dirty="0" err="1" smtClean="0"/>
            <a:t>PCIe</a:t>
          </a:r>
          <a:endParaRPr lang="zh-CN" altLang="en-US" sz="1000" kern="1200" dirty="0"/>
        </a:p>
      </dsp:txBody>
      <dsp:txXfrm>
        <a:off x="933776" y="3191410"/>
        <a:ext cx="3386703" cy="696803"/>
      </dsp:txXfrm>
    </dsp:sp>
    <dsp:sp modelId="{DCCB95CF-383E-4EBD-BBF9-8C84C34C1084}">
      <dsp:nvSpPr>
        <dsp:cNvPr id="0" name=""/>
        <dsp:cNvSpPr/>
      </dsp:nvSpPr>
      <dsp:spPr>
        <a:xfrm>
          <a:off x="69680" y="3261091"/>
          <a:ext cx="864096" cy="557443"/>
        </a:xfrm>
        <a:prstGeom prst="roundRect">
          <a:avLst>
            <a:gd name="adj" fmla="val 10000"/>
          </a:avLst>
        </a:prstGeom>
        <a:blipFill rotWithShape="0">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3AEE4-C134-49AD-B6E7-5EF3C453B6B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AF874F-1920-4DA1-8DFE-51BACC0538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BFF918-101D-4993-B435-7ED4CC9CA88C}" type="slidenum">
              <a:rPr lang="zh-CN" altLang="en-US">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最初命名为</a:t>
            </a:r>
            <a:r>
              <a:rPr lang="en-US" altLang="zh-CN" dirty="0" smtClean="0"/>
              <a:t>3GIO(</a:t>
            </a:r>
            <a:r>
              <a:rPr lang="zh-CN" altLang="en-US" dirty="0" smtClean="0"/>
              <a:t>第三代通用</a:t>
            </a:r>
            <a:r>
              <a:rPr lang="en-US" altLang="zh-CN" dirty="0" smtClean="0"/>
              <a:t>IO)</a:t>
            </a:r>
            <a:r>
              <a:rPr lang="zh-CN" altLang="en-US" dirty="0" smtClean="0"/>
              <a:t>，</a:t>
            </a:r>
            <a:r>
              <a:rPr lang="en-US" altLang="zh-CN" dirty="0" smtClean="0"/>
              <a:t>AWG</a:t>
            </a:r>
            <a:r>
              <a:rPr lang="zh-CN" altLang="en-US" dirty="0" smtClean="0"/>
              <a:t>组织最初只有</a:t>
            </a:r>
            <a:r>
              <a:rPr lang="en-US" altLang="zh-CN" dirty="0" smtClean="0"/>
              <a:t>intel</a:t>
            </a:r>
            <a:r>
              <a:rPr lang="zh-CN" altLang="en-US" dirty="0" smtClean="0"/>
              <a:t>，后来扩展到其他工业伙伴，最终命名为</a:t>
            </a:r>
            <a:r>
              <a:rPr lang="en-US" altLang="zh-CN" dirty="0" smtClean="0"/>
              <a:t>PCI</a:t>
            </a:r>
            <a:r>
              <a:rPr lang="en-US" altLang="zh-CN" baseline="0" dirty="0" smtClean="0"/>
              <a:t> Express</a:t>
            </a:r>
            <a:r>
              <a:rPr lang="zh-CN" altLang="en-US" baseline="0" dirty="0" smtClean="0"/>
              <a:t>。</a:t>
            </a:r>
            <a:endParaRPr lang="en-US" altLang="zh-CN" dirty="0" smtClean="0"/>
          </a:p>
          <a:p>
            <a:r>
              <a:rPr lang="en-US" altLang="zh-CN" dirty="0" smtClean="0"/>
              <a:t>While in early development, </a:t>
            </a:r>
            <a:r>
              <a:rPr lang="en-US" altLang="zh-CN" dirty="0" err="1" smtClean="0"/>
              <a:t>PCIe</a:t>
            </a:r>
            <a:r>
              <a:rPr lang="en-US" altLang="zh-CN" dirty="0" smtClean="0"/>
              <a:t> underwent a name change to 3GIO (for 3rd Generation I/O) before finally settling on its PCI-SIG name </a:t>
            </a:r>
            <a:r>
              <a:rPr lang="en-US" altLang="zh-CN" i="1" dirty="0" smtClean="0"/>
              <a:t>PCI Express</a:t>
            </a:r>
            <a:r>
              <a:rPr lang="en-US" altLang="zh-CN" dirty="0" smtClean="0"/>
              <a:t>. A technical working group named the </a:t>
            </a:r>
            <a:r>
              <a:rPr lang="en-US" altLang="zh-CN" i="1" dirty="0" smtClean="0"/>
              <a:t>Arapaho Work Group</a:t>
            </a:r>
            <a:r>
              <a:rPr lang="en-US" altLang="zh-CN" dirty="0" smtClean="0"/>
              <a:t> (AWG) drew up the standard. For initial drafts, the AWG consisted only of Intel engineers; subsequently the AWG expanded to include industry partners</a:t>
            </a:r>
            <a:endParaRPr lang="en-US" altLang="zh-CN" dirty="0" smtClean="0"/>
          </a:p>
        </p:txBody>
      </p:sp>
      <p:sp>
        <p:nvSpPr>
          <p:cNvPr id="4" name="灯片编号占位符 3"/>
          <p:cNvSpPr>
            <a:spLocks noGrp="1"/>
          </p:cNvSpPr>
          <p:nvPr>
            <p:ph type="sldNum" sz="quarter" idx="10"/>
          </p:nvPr>
        </p:nvSpPr>
        <p:spPr/>
        <p:txBody>
          <a:bodyPr/>
          <a:lstStyle/>
          <a:p>
            <a:fld id="{D9AF874F-1920-4DA1-8DFE-51BACC0538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常用的显卡</a:t>
            </a:r>
            <a:r>
              <a:rPr lang="en-US" altLang="zh-CN" dirty="0" smtClean="0"/>
              <a:t>16X</a:t>
            </a:r>
            <a:r>
              <a:rPr lang="zh-CN" altLang="en-US" dirty="0" smtClean="0"/>
              <a:t>，</a:t>
            </a:r>
            <a:r>
              <a:rPr lang="en-US" altLang="zh-CN" dirty="0" smtClean="0"/>
              <a:t>M.2</a:t>
            </a:r>
            <a:r>
              <a:rPr lang="en-US" altLang="zh-CN" baseline="0" dirty="0" smtClean="0"/>
              <a:t> </a:t>
            </a:r>
            <a:r>
              <a:rPr lang="en-US" altLang="zh-CN" baseline="0" dirty="0" err="1" smtClean="0"/>
              <a:t>PCIe</a:t>
            </a:r>
            <a:r>
              <a:rPr lang="en-US" altLang="zh-CN" baseline="0" dirty="0" smtClean="0"/>
              <a:t> SSD, 2X 4X</a:t>
            </a:r>
            <a:endParaRPr lang="zh-CN" altLang="en-US" dirty="0"/>
          </a:p>
        </p:txBody>
      </p:sp>
      <p:sp>
        <p:nvSpPr>
          <p:cNvPr id="4" name="灯片编号占位符 3"/>
          <p:cNvSpPr>
            <a:spLocks noGrp="1"/>
          </p:cNvSpPr>
          <p:nvPr>
            <p:ph type="sldNum" sz="quarter" idx="10"/>
          </p:nvPr>
        </p:nvSpPr>
        <p:spPr/>
        <p:txBody>
          <a:bodyPr/>
          <a:lstStyle/>
          <a:p>
            <a:fld id="{D9AF874F-1920-4DA1-8DFE-51BACC0538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874F-1920-4DA1-8DFE-51BACC0538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iPhone 6s A9</a:t>
            </a:r>
            <a:r>
              <a:rPr lang="zh-CN" altLang="en-US" dirty="0" smtClean="0"/>
              <a:t>上的</a:t>
            </a:r>
            <a:r>
              <a:rPr lang="en-US" altLang="zh-CN" dirty="0" smtClean="0"/>
              <a:t>SSD</a:t>
            </a:r>
            <a:r>
              <a:rPr lang="zh-CN" altLang="en-US" dirty="0" smtClean="0"/>
              <a:t>用的不是传统</a:t>
            </a:r>
            <a:r>
              <a:rPr lang="en-US" altLang="zh-CN" dirty="0" err="1" smtClean="0"/>
              <a:t>eMMC</a:t>
            </a:r>
            <a:r>
              <a:rPr lang="zh-CN" altLang="en-US" dirty="0" smtClean="0"/>
              <a:t>所用的</a:t>
            </a:r>
            <a:r>
              <a:rPr lang="en-US" altLang="zh-CN" dirty="0" smtClean="0"/>
              <a:t>SDIO</a:t>
            </a:r>
            <a:r>
              <a:rPr lang="zh-CN" altLang="en-US" dirty="0" smtClean="0"/>
              <a:t>接口，而是</a:t>
            </a:r>
            <a:r>
              <a:rPr lang="en-US" altLang="zh-CN" dirty="0" smtClean="0"/>
              <a:t>PCI-E</a:t>
            </a:r>
            <a:r>
              <a:rPr lang="zh-CN" altLang="en-US" dirty="0" smtClean="0"/>
              <a:t>，这个</a:t>
            </a:r>
            <a:r>
              <a:rPr lang="en-US" altLang="zh-CN" dirty="0" smtClean="0"/>
              <a:t>PCI-E</a:t>
            </a:r>
            <a:r>
              <a:rPr lang="zh-CN" altLang="en-US" dirty="0" smtClean="0"/>
              <a:t>也不电脑上的那个，是基于</a:t>
            </a:r>
            <a:r>
              <a:rPr lang="en-US" altLang="zh-CN" dirty="0" smtClean="0"/>
              <a:t>MIPI M-PHY</a:t>
            </a:r>
            <a:r>
              <a:rPr lang="zh-CN" altLang="en-US" dirty="0" smtClean="0"/>
              <a:t>物理层的</a:t>
            </a:r>
            <a:r>
              <a:rPr lang="en-US" altLang="zh-CN" dirty="0" smtClean="0"/>
              <a:t>PCI-E(2</a:t>
            </a:r>
            <a:r>
              <a:rPr lang="zh-CN" altLang="en-US" dirty="0" smtClean="0"/>
              <a:t>个</a:t>
            </a:r>
            <a:r>
              <a:rPr lang="en-US" altLang="zh-CN" dirty="0" smtClean="0"/>
              <a:t>lane)</a:t>
            </a:r>
            <a:r>
              <a:rPr lang="zh-CN" altLang="en-US" dirty="0" smtClean="0"/>
              <a:t>，使用</a:t>
            </a:r>
            <a:r>
              <a:rPr lang="en-US" altLang="zh-CN" dirty="0" err="1" smtClean="0"/>
              <a:t>NVMe</a:t>
            </a:r>
            <a:r>
              <a:rPr lang="zh-CN" altLang="en-US" dirty="0" smtClean="0"/>
              <a:t>接口协议，</a:t>
            </a:r>
            <a:r>
              <a:rPr lang="en-US" altLang="zh-CN" dirty="0" smtClean="0"/>
              <a:t>UFS</a:t>
            </a:r>
            <a:r>
              <a:rPr lang="zh-CN" altLang="en-US" dirty="0" smtClean="0"/>
              <a:t>规范走的也是</a:t>
            </a:r>
            <a:r>
              <a:rPr lang="en-US" altLang="zh-CN" dirty="0" smtClean="0"/>
              <a:t>PCI-E</a:t>
            </a:r>
            <a:r>
              <a:rPr lang="zh-CN" altLang="en-US" dirty="0" smtClean="0"/>
              <a:t>物理层同样是</a:t>
            </a:r>
            <a:r>
              <a:rPr lang="en-US" altLang="zh-CN" dirty="0" smtClean="0"/>
              <a:t>MIPI M-PHY</a:t>
            </a:r>
            <a:r>
              <a:rPr lang="zh-CN" altLang="en-US" dirty="0" smtClean="0"/>
              <a:t>，不过接口协议是</a:t>
            </a:r>
            <a:r>
              <a:rPr lang="en-US" altLang="zh-CN" dirty="0" smtClean="0"/>
              <a:t>SCSI</a:t>
            </a:r>
            <a:r>
              <a:rPr lang="zh-CN" altLang="en-US" dirty="0" smtClean="0"/>
              <a:t>。从目前来看，在上层软件中又有专门的协议去做</a:t>
            </a:r>
            <a:r>
              <a:rPr lang="en-US" altLang="zh-CN" dirty="0" smtClean="0"/>
              <a:t>SCSI</a:t>
            </a:r>
            <a:r>
              <a:rPr lang="zh-CN" altLang="en-US" dirty="0" smtClean="0"/>
              <a:t>和</a:t>
            </a:r>
            <a:r>
              <a:rPr lang="en-US" altLang="zh-CN" dirty="0" err="1" smtClean="0"/>
              <a:t>NVMe</a:t>
            </a:r>
            <a:r>
              <a:rPr lang="zh-CN" altLang="en-US" dirty="0" smtClean="0"/>
              <a:t>的互转。</a:t>
            </a:r>
            <a:r>
              <a:rPr lang="en-US" altLang="zh-CN" dirty="0" smtClean="0"/>
              <a:t>UFS transfers follow the SCSI model, but with a subset of SCSI commands</a:t>
            </a:r>
            <a:endParaRPr lang="en-US" altLang="zh-CN" dirty="0" smtClean="0"/>
          </a:p>
          <a:p>
            <a:r>
              <a:rPr lang="zh-CN" altLang="en-US" dirty="0" smtClean="0"/>
              <a:t>磁盘阵列（</a:t>
            </a:r>
            <a:r>
              <a:rPr lang="en-US" altLang="zh-CN" dirty="0" smtClean="0"/>
              <a:t>Redundant Arrays of Independent Disks</a:t>
            </a:r>
            <a:r>
              <a:rPr lang="zh-CN" altLang="en-US" dirty="0" smtClean="0"/>
              <a:t>，</a:t>
            </a:r>
            <a:r>
              <a:rPr lang="en-US" altLang="zh-CN" dirty="0" smtClean="0"/>
              <a:t>RAID)</a:t>
            </a:r>
            <a:endParaRPr lang="en-US" altLang="zh-CN" dirty="0" smtClean="0"/>
          </a:p>
          <a:p>
            <a:r>
              <a:rPr lang="en-US" altLang="zh-CN" dirty="0" err="1" smtClean="0"/>
              <a:t>NVMe</a:t>
            </a:r>
            <a:r>
              <a:rPr lang="en-US" altLang="zh-CN" dirty="0" smtClean="0"/>
              <a:t>: </a:t>
            </a:r>
            <a:r>
              <a:rPr lang="zh-CN" altLang="en-US" dirty="0" smtClean="0"/>
              <a:t>提高</a:t>
            </a:r>
            <a:r>
              <a:rPr lang="en-US" altLang="zh-CN" dirty="0" smtClean="0"/>
              <a:t>IOPS</a:t>
            </a:r>
            <a:r>
              <a:rPr lang="zh-CN" altLang="en-US" dirty="0" smtClean="0"/>
              <a:t>和降低</a:t>
            </a:r>
            <a:r>
              <a:rPr lang="en-US" altLang="zh-CN" dirty="0" smtClean="0"/>
              <a:t>latency</a:t>
            </a:r>
            <a:endParaRPr lang="en-US" altLang="zh-CN" dirty="0" smtClean="0"/>
          </a:p>
          <a:p>
            <a:r>
              <a:rPr lang="en-US" altLang="zh-CN" sz="1200" kern="1200" baseline="0" dirty="0" smtClean="0">
                <a:solidFill>
                  <a:schemeClr val="tx1"/>
                </a:solidFill>
                <a:latin typeface="+mn-lt"/>
                <a:ea typeface="+mn-ea"/>
                <a:cs typeface="+mn-cs"/>
              </a:rPr>
              <a:t>NVM Express (</a:t>
            </a:r>
            <a:r>
              <a:rPr lang="en-US" altLang="zh-CN" sz="1200" kern="1200" baseline="0" dirty="0" err="1" smtClean="0">
                <a:solidFill>
                  <a:schemeClr val="tx1"/>
                </a:solidFill>
                <a:latin typeface="+mn-lt"/>
                <a:ea typeface="+mn-ea"/>
                <a:cs typeface="+mn-cs"/>
              </a:rPr>
              <a:t>NVMe</a:t>
            </a:r>
            <a:r>
              <a:rPr lang="en-US" altLang="zh-CN" sz="1200" kern="1200" baseline="0" dirty="0" smtClean="0">
                <a:solidFill>
                  <a:schemeClr val="tx1"/>
                </a:solidFill>
                <a:latin typeface="+mn-lt"/>
                <a:ea typeface="+mn-ea"/>
                <a:cs typeface="+mn-cs"/>
              </a:rPr>
              <a:t>) is a register level interface that allows host software to communicate with a non-volatile memory subsystem. This interface is optimized for Enterprise and Client solid state drives, typically attached to the PCI Express interface </a:t>
            </a:r>
            <a:endParaRPr lang="en-US" altLang="zh-CN"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AHCI</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9AF874F-1920-4DA1-8DFE-51BACC0538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RC</a:t>
            </a:r>
            <a:r>
              <a:rPr lang="en-US" altLang="zh-CN" baseline="0" dirty="0" smtClean="0"/>
              <a:t>:</a:t>
            </a:r>
            <a:r>
              <a:rPr lang="zh-CN" altLang="en-US" baseline="0" dirty="0" smtClean="0"/>
              <a:t>可以有多个</a:t>
            </a:r>
            <a:r>
              <a:rPr lang="en-US" altLang="zh-CN" baseline="0" dirty="0" smtClean="0"/>
              <a:t>downstream port</a:t>
            </a:r>
            <a:endParaRPr lang="en-US" altLang="zh-CN" baseline="0" dirty="0" smtClean="0"/>
          </a:p>
          <a:p>
            <a:r>
              <a:rPr lang="en-US" altLang="zh-CN" baseline="0" dirty="0" smtClean="0"/>
              <a:t>EP:</a:t>
            </a:r>
            <a:r>
              <a:rPr lang="zh-CN" altLang="en-US" baseline="0" dirty="0" smtClean="0"/>
              <a:t>只有一个</a:t>
            </a:r>
            <a:r>
              <a:rPr lang="en-US" altLang="zh-CN" baseline="0" dirty="0" smtClean="0"/>
              <a:t>upstream port</a:t>
            </a:r>
            <a:endParaRPr lang="en-US" altLang="zh-CN" baseline="0" dirty="0" smtClean="0"/>
          </a:p>
          <a:p>
            <a:r>
              <a:rPr lang="en-US" altLang="zh-CN" baseline="0" dirty="0" smtClean="0"/>
              <a:t>SW:</a:t>
            </a:r>
            <a:r>
              <a:rPr lang="zh-CN" altLang="en-US" baseline="0" dirty="0" smtClean="0"/>
              <a:t>一个</a:t>
            </a:r>
            <a:r>
              <a:rPr lang="en-US" altLang="zh-CN" baseline="0" dirty="0" smtClean="0"/>
              <a:t>upstream port</a:t>
            </a:r>
            <a:r>
              <a:rPr lang="zh-CN" altLang="en-US" baseline="0" dirty="0" smtClean="0"/>
              <a:t>和多个</a:t>
            </a:r>
            <a:r>
              <a:rPr lang="en-US" altLang="zh-CN" baseline="0" dirty="0" smtClean="0"/>
              <a:t>downstream port</a:t>
            </a:r>
            <a:endParaRPr lang="en-US" altLang="zh-CN" baseline="0" dirty="0" smtClean="0"/>
          </a:p>
          <a:p>
            <a:r>
              <a:rPr lang="en-US" altLang="zh-CN" baseline="0" dirty="0" smtClean="0"/>
              <a:t>BD:</a:t>
            </a:r>
            <a:r>
              <a:rPr lang="zh-CN" altLang="en-US" baseline="0" dirty="0" smtClean="0"/>
              <a:t>一个</a:t>
            </a:r>
            <a:r>
              <a:rPr lang="en-US" altLang="zh-CN" baseline="0" dirty="0" smtClean="0"/>
              <a:t>upstream port</a:t>
            </a:r>
            <a:r>
              <a:rPr lang="zh-CN" altLang="en-US" baseline="0" dirty="0" smtClean="0"/>
              <a:t>和一个</a:t>
            </a:r>
            <a:r>
              <a:rPr lang="en-US" altLang="zh-CN" baseline="0" dirty="0" smtClean="0"/>
              <a:t>downstream port</a:t>
            </a:r>
            <a:endParaRPr lang="zh-CN" altLang="en-US" dirty="0"/>
          </a:p>
        </p:txBody>
      </p:sp>
      <p:sp>
        <p:nvSpPr>
          <p:cNvPr id="4" name="灯片编号占位符 3"/>
          <p:cNvSpPr>
            <a:spLocks noGrp="1"/>
          </p:cNvSpPr>
          <p:nvPr>
            <p:ph type="sldNum" sz="quarter" idx="10"/>
          </p:nvPr>
        </p:nvSpPr>
        <p:spPr/>
        <p:txBody>
          <a:bodyPr/>
          <a:lstStyle/>
          <a:p>
            <a:fld id="{D9AF874F-1920-4DA1-8DFE-51BACC0538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9AF874F-1920-4DA1-8DFE-51BACC0538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AF874F-1920-4DA1-8DFE-51BACC0538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06B16C2-54DA-4F9B-A4C8-D44C38B368A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5A60684-5F75-4C04-BF24-E995C59582B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180120-8B8E-42BF-9316-A2F2F0BEBE24}"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501B4C8-E6DE-4B0F-BBFA-6B0272E75C5C}"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206B16C2-54DA-4F9B-A4C8-D44C38B368A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501B4C8-E6DE-4B0F-BBFA-6B0272E75C5C}"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C3F9FA9-EBAD-4B48-BD9E-05A1D2FD4C2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F9B0FA1-83D0-4B07-BADD-25CF9342B3A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761ED207-BAEC-4352-B85E-79DAEF61F734}"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45925E41-3761-4C4B-9B07-AB20A7557A5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399278ED-83AE-4BC8-9DFF-0912F23C9B8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C3F9FA9-EBAD-4B48-BD9E-05A1D2FD4C2D}"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719DB7-517C-498A-9DB4-DD1ABD79FD00}"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55ACBD29-EBCE-4BD8-BD4E-B36586E12326}"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5A60684-5F75-4C04-BF24-E995C59582B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C180120-8B8E-42BF-9316-A2F2F0BEBE24}"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F9B0FA1-83D0-4B07-BADD-25CF9342B3A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761ED207-BAEC-4352-B85E-79DAEF61F734}"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45925E41-3761-4C4B-9B07-AB20A7557A5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399278ED-83AE-4BC8-9DFF-0912F23C9B8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1719DB7-517C-498A-9DB4-DD1ABD79FD00}"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55ACBD29-EBCE-4BD8-BD4E-B36586E12326}" type="slidenum">
              <a:rPr lang="en-US" altLang="zh-CN">
                <a:solidFill>
                  <a:srgbClr val="000000"/>
                </a:solidFill>
              </a:rPr>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697C4AAE-C9FD-47B2-A0F0-1B3831695DC7}"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697C4AAE-C9FD-47B2-A0F0-1B3831695DC7}"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8.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9.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0.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1.png"/><Relationship Id="rId7" Type="http://schemas.openxmlformats.org/officeDocument/2006/relationships/image" Target="../media/image10.png"/><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0" Type="http://schemas.openxmlformats.org/officeDocument/2006/relationships/notesSlide" Target="../notesSlides/notesSlide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emf"/><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zh-CN" dirty="0" smtClean="0"/>
              <a:t>s</a:t>
            </a:r>
            <a:endParaRPr lang="zh-CN" altLang="zh-CN" dirty="0" smtClean="0"/>
          </a:p>
        </p:txBody>
      </p:sp>
      <p:sp>
        <p:nvSpPr>
          <p:cNvPr id="2051" name="Text Box 48"/>
          <p:cNvSpPr txBox="1">
            <a:spLocks noChangeArrowheads="1"/>
          </p:cNvSpPr>
          <p:nvPr/>
        </p:nvSpPr>
        <p:spPr bwMode="black">
          <a:xfrm>
            <a:off x="285750" y="6492875"/>
            <a:ext cx="54387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sm"/>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zh-CN" sz="600" smtClean="0">
              <a:solidFill>
                <a:srgbClr val="000000"/>
              </a:solidFill>
            </a:endParaRPr>
          </a:p>
        </p:txBody>
      </p:sp>
      <p:sp>
        <p:nvSpPr>
          <p:cNvPr id="2052" name="Rectangle 2"/>
          <p:cNvSpPr>
            <a:spLocks noGrp="1" noChangeArrowheads="1"/>
          </p:cNvSpPr>
          <p:nvPr>
            <p:ph type="title"/>
          </p:nvPr>
        </p:nvSpPr>
        <p:spPr>
          <a:xfrm>
            <a:off x="179512" y="4437112"/>
            <a:ext cx="8370887" cy="792088"/>
          </a:xfrm>
        </p:spPr>
        <p:txBody>
          <a:bodyPr/>
          <a:lstStyle/>
          <a:p>
            <a:pPr algn="l" eaLnBrk="1" hangingPunct="1"/>
            <a:r>
              <a:rPr lang="en-US" altLang="zh-CN" sz="2800" b="1" dirty="0" err="1" smtClean="0">
                <a:latin typeface="微软雅黑" panose="020B0503020204020204" pitchFamily="34" charset="-122"/>
                <a:ea typeface="微软雅黑" panose="020B0503020204020204" pitchFamily="34" charset="-122"/>
              </a:rPr>
              <a:t>			PCIe</a:t>
            </a:r>
            <a:r>
              <a:rPr lang="en-US" altLang="zh-CN" sz="2800" b="1"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应用基础培训</a:t>
            </a:r>
            <a:endParaRPr lang="zh-CN" altLang="en-US" sz="2800" b="1" dirty="0" smtClean="0">
              <a:latin typeface="微软雅黑" panose="020B0503020204020204" pitchFamily="34" charset="-122"/>
              <a:ea typeface="微软雅黑" panose="020B0503020204020204" pitchFamily="34" charset="-122"/>
            </a:endParaRPr>
          </a:p>
        </p:txBody>
      </p:sp>
      <p:sp>
        <p:nvSpPr>
          <p:cNvPr id="2053" name="Rectangle 50"/>
          <p:cNvSpPr>
            <a:spLocks noChangeArrowheads="1"/>
          </p:cNvSpPr>
          <p:nvPr/>
        </p:nvSpPr>
        <p:spPr bwMode="auto">
          <a:xfrm>
            <a:off x="4241800" y="6480175"/>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fld id="{6A3DB614-E751-4EC8-BC9A-C61181E2C30B}" type="slidenum">
              <a:rPr lang="en-US" altLang="zh-CN" sz="1000" smtClean="0">
                <a:solidFill>
                  <a:srgbClr val="000000"/>
                </a:solidFill>
              </a:rPr>
            </a:fld>
            <a:endParaRPr lang="en-US" altLang="zh-CN" sz="1000" smtClean="0">
              <a:solidFill>
                <a:srgbClr val="000000"/>
              </a:solidFill>
            </a:endParaRPr>
          </a:p>
        </p:txBody>
      </p:sp>
      <p:sp>
        <p:nvSpPr>
          <p:cNvPr id="2054" name="1 Título"/>
          <p:cNvSpPr txBox="1"/>
          <p:nvPr/>
        </p:nvSpPr>
        <p:spPr bwMode="auto">
          <a:xfrm>
            <a:off x="5262563" y="6310313"/>
            <a:ext cx="3630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fontAlgn="base" hangingPunct="1">
              <a:spcBef>
                <a:spcPct val="0"/>
              </a:spcBef>
              <a:spcAft>
                <a:spcPct val="0"/>
              </a:spcAft>
            </a:pPr>
            <a:r>
              <a:rPr lang="en-US" altLang="zh-CN" sz="1000" dirty="0" smtClean="0">
                <a:solidFill>
                  <a:srgbClr val="000000"/>
                </a:solidFill>
                <a:cs typeface="Arial" panose="020B0604020202020204" pitchFamily="34" charset="0"/>
              </a:rPr>
              <a:t>www.rock-chips.com</a:t>
            </a:r>
            <a:endParaRPr lang="en-US" altLang="zh-CN" sz="1000" dirty="0" smtClean="0">
              <a:solidFill>
                <a:srgbClr val="000000"/>
              </a:solidFill>
              <a:cs typeface="Arial" panose="020B0604020202020204" pitchFamily="34" charset="0"/>
            </a:endParaRPr>
          </a:p>
          <a:p>
            <a:pPr algn="r" eaLnBrk="1" fontAlgn="base" hangingPunct="1">
              <a:spcBef>
                <a:spcPct val="0"/>
              </a:spcBef>
              <a:spcAft>
                <a:spcPct val="0"/>
              </a:spcAft>
            </a:pPr>
            <a:r>
              <a:rPr lang="en-US" altLang="zh-CN" sz="1000" dirty="0" smtClean="0">
                <a:solidFill>
                  <a:srgbClr val="000000"/>
                </a:solidFill>
                <a:cs typeface="Arial" panose="020B0604020202020204" pitchFamily="34" charset="0"/>
              </a:rPr>
              <a:t>TEL: 86-591-83991906 FAX: 86-591-83951833</a:t>
            </a:r>
            <a:endParaRPr lang="en-US" altLang="zh-CN" sz="1000" dirty="0" smtClean="0">
              <a:solidFill>
                <a:srgbClr val="000000"/>
              </a:solidFill>
              <a:cs typeface="Arial" panose="020B0604020202020204" pitchFamily="34" charset="0"/>
            </a:endParaRPr>
          </a:p>
        </p:txBody>
      </p:sp>
      <p:sp>
        <p:nvSpPr>
          <p:cNvPr id="2055" name="Text Box 42"/>
          <p:cNvSpPr txBox="1">
            <a:spLocks noChangeArrowheads="1"/>
          </p:cNvSpPr>
          <p:nvPr/>
        </p:nvSpPr>
        <p:spPr bwMode="auto">
          <a:xfrm>
            <a:off x="212725" y="6453188"/>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lang="en-US" altLang="zh-CN" sz="1000" dirty="0" err="1" smtClean="0">
                <a:solidFill>
                  <a:srgbClr val="000000"/>
                </a:solidFill>
                <a:ea typeface="MS PGothic" panose="020B0600070205080204" pitchFamily="34" charset="-128"/>
              </a:rPr>
              <a:t>Rockchip</a:t>
            </a:r>
            <a:r>
              <a:rPr lang="en-US" altLang="ja-JP" sz="1000" dirty="0" smtClean="0">
                <a:solidFill>
                  <a:srgbClr val="000000"/>
                </a:solidFill>
                <a:ea typeface="MS PGothic" panose="020B0600070205080204" pitchFamily="34" charset="-128"/>
              </a:rPr>
              <a:t> Confidential Proprietary</a:t>
            </a:r>
            <a:endParaRPr lang="en-US" altLang="ja-JP" sz="1000" dirty="0" smtClean="0">
              <a:solidFill>
                <a:srgbClr val="000000"/>
              </a:solidFill>
              <a:ea typeface="MS PGothic" panose="020B0600070205080204" pitchFamily="34" charset="-128"/>
            </a:endParaRPr>
          </a:p>
        </p:txBody>
      </p:sp>
      <p:pic>
        <p:nvPicPr>
          <p:cNvPr id="2056" name="Picture 3" descr="F:\Rockchips\资料\公司介绍\PPT\素材\dot.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1063" y="5838825"/>
            <a:ext cx="21907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7" name="Group 10"/>
          <p:cNvGrpSpPr/>
          <p:nvPr/>
        </p:nvGrpSpPr>
        <p:grpSpPr bwMode="auto">
          <a:xfrm>
            <a:off x="319980" y="548680"/>
            <a:ext cx="8572500" cy="3279775"/>
            <a:chOff x="72" y="730"/>
            <a:chExt cx="5400" cy="2066"/>
          </a:xfrm>
        </p:grpSpPr>
        <p:pic>
          <p:nvPicPr>
            <p:cNvPr id="2061"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 y="730"/>
              <a:ext cx="5400" cy="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4" descr="http://www.tech-faq.com/wp-content/uploads/images/integrated-circuit-layout.jpg"/>
            <p:cNvPicPr>
              <a:picLocks noChangeAspect="1" noChangeArrowheads="1"/>
            </p:cNvPicPr>
            <p:nvPr/>
          </p:nvPicPr>
          <p:blipFill>
            <a:blip r:embed="rId3" cstate="print"/>
            <a:srcRect/>
            <a:stretch>
              <a:fillRect/>
            </a:stretch>
          </p:blipFill>
          <p:spPr bwMode="auto">
            <a:xfrm>
              <a:off x="2570" y="928"/>
              <a:ext cx="2730" cy="1716"/>
            </a:xfrm>
            <a:prstGeom prst="rect">
              <a:avLst/>
            </a:prstGeom>
            <a:noFill/>
            <a:effectLst>
              <a:softEdge rad="127000"/>
            </a:effectLst>
          </p:spPr>
        </p:pic>
        <p:cxnSp>
          <p:nvCxnSpPr>
            <p:cNvPr id="28" name="直接连接符 27"/>
            <p:cNvCxnSpPr/>
            <p:nvPr/>
          </p:nvCxnSpPr>
          <p:spPr>
            <a:xfrm>
              <a:off x="957" y="804"/>
              <a:ext cx="400" cy="339"/>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867" y="889"/>
              <a:ext cx="490" cy="401"/>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359" y="1144"/>
              <a:ext cx="765" cy="1"/>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393" y="1294"/>
              <a:ext cx="675" cy="1"/>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pic>
          <p:nvPicPr>
            <p:cNvPr id="2067" name="Picture 3" descr="F:\Rockchips\资料\公司介绍\PPT\素材\dot.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4" y="1088"/>
              <a:ext cx="13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3" descr="F:\Rockchips\资料\公司介绍\PPT\素材\dot.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00" y="1249"/>
              <a:ext cx="138"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3" descr="F:\Rockchips\资料\公司介绍\PPT\素材\dot.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89" y="1087"/>
              <a:ext cx="13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3" descr="F:\Rockchips\资料\公司介绍\PPT\素材\dot.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15" y="1242"/>
              <a:ext cx="137"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 name="直接连接符 1"/>
            <p:cNvCxnSpPr/>
            <p:nvPr/>
          </p:nvCxnSpPr>
          <p:spPr>
            <a:xfrm flipV="1">
              <a:off x="122" y="1709"/>
              <a:ext cx="1189" cy="1074"/>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76" y="2159"/>
              <a:ext cx="335" cy="297"/>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78" y="2204"/>
              <a:ext cx="468" cy="406"/>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rot="5400000">
              <a:off x="343" y="2002"/>
              <a:ext cx="405" cy="1"/>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pic>
          <p:nvPicPr>
            <p:cNvPr id="2075"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 y="1893"/>
              <a:ext cx="20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6"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 y="1709"/>
              <a:ext cx="20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flipV="1">
              <a:off x="301" y="1934"/>
              <a:ext cx="965" cy="849"/>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pic>
          <p:nvPicPr>
            <p:cNvPr id="2078"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6" y="1844"/>
              <a:ext cx="20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9"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1" y="1619"/>
              <a:ext cx="20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flipV="1">
              <a:off x="982" y="1754"/>
              <a:ext cx="1229" cy="1023"/>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410" y="2204"/>
              <a:ext cx="666" cy="579"/>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2121" y="2187"/>
              <a:ext cx="1215" cy="1"/>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670" y="2362"/>
              <a:ext cx="475" cy="427"/>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166" y="2346"/>
              <a:ext cx="900" cy="1"/>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pic>
          <p:nvPicPr>
            <p:cNvPr id="2085"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4" y="2111"/>
              <a:ext cx="20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6"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6" y="2111"/>
              <a:ext cx="20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连接符 18"/>
            <p:cNvCxnSpPr/>
            <p:nvPr/>
          </p:nvCxnSpPr>
          <p:spPr>
            <a:xfrm flipV="1">
              <a:off x="753" y="1484"/>
              <a:ext cx="1548" cy="1305"/>
            </a:xfrm>
            <a:prstGeom prst="line">
              <a:avLst/>
            </a:prstGeom>
            <a:ln w="12700">
              <a:solidFill>
                <a:schemeClr val="bg1"/>
              </a:solidFill>
            </a:ln>
            <a:effectLst>
              <a:glow rad="101600">
                <a:schemeClr val="tx2">
                  <a:lumMod val="40000"/>
                  <a:lumOff val="60000"/>
                  <a:alpha val="60000"/>
                </a:schemeClr>
              </a:glow>
            </a:effectLst>
          </p:spPr>
          <p:style>
            <a:lnRef idx="1">
              <a:schemeClr val="accent1"/>
            </a:lnRef>
            <a:fillRef idx="0">
              <a:schemeClr val="accent1"/>
            </a:fillRef>
            <a:effectRef idx="0">
              <a:schemeClr val="accent1"/>
            </a:effectRef>
            <a:fontRef idx="minor">
              <a:schemeClr val="tx1"/>
            </a:fontRef>
          </p:style>
        </p:cxnSp>
        <p:pic>
          <p:nvPicPr>
            <p:cNvPr id="2088"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36" y="1394"/>
              <a:ext cx="20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6" y="1664"/>
              <a:ext cx="20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0"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9" y="2269"/>
              <a:ext cx="20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1" name="Picture 3" descr="F:\Rockchips\资料\公司介绍\PPT\素材\do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83" y="2262"/>
              <a:ext cx="200"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8" name="Line 45"/>
          <p:cNvSpPr>
            <a:spLocks noChangeShapeType="1"/>
          </p:cNvSpPr>
          <p:nvPr/>
        </p:nvSpPr>
        <p:spPr bwMode="auto">
          <a:xfrm>
            <a:off x="0" y="4077072"/>
            <a:ext cx="9144000" cy="38100"/>
          </a:xfrm>
          <a:prstGeom prst="line">
            <a:avLst/>
          </a:prstGeom>
          <a:noFill/>
          <a:ln w="76200">
            <a:solidFill>
              <a:srgbClr val="FF9933"/>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pic>
        <p:nvPicPr>
          <p:cNvPr id="2059" name="Picture 4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5825" y="558958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Line 46"/>
          <p:cNvSpPr>
            <a:spLocks noChangeShapeType="1"/>
          </p:cNvSpPr>
          <p:nvPr/>
        </p:nvSpPr>
        <p:spPr bwMode="auto">
          <a:xfrm>
            <a:off x="282575" y="6309320"/>
            <a:ext cx="86550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44" name="TextBox 43"/>
          <p:cNvSpPr txBox="1"/>
          <p:nvPr/>
        </p:nvSpPr>
        <p:spPr>
          <a:xfrm>
            <a:off x="179512" y="5445224"/>
            <a:ext cx="2880320" cy="640080"/>
          </a:xfrm>
          <a:prstGeom prst="rect">
            <a:avLst/>
          </a:prstGeom>
          <a:noFill/>
        </p:spPr>
        <p:txBody>
          <a:bodyPr wrap="square" rtlCol="0">
            <a:spAutoFit/>
          </a:bodyPr>
          <a:lstStyle/>
          <a:p>
            <a:endParaRPr lang="en-US" altLang="zh-CN" dirty="0" smtClean="0">
              <a:cs typeface="Times New Roman" panose="02020603050405020304" pitchFamily="18" charset="0"/>
            </a:endParaRPr>
          </a:p>
          <a:p>
            <a:r>
              <a:rPr lang="en-US" altLang="zh-CN" dirty="0" smtClean="0">
                <a:cs typeface="Times New Roman" panose="02020603050405020304" pitchFamily="18" charset="0"/>
              </a:rPr>
              <a:t>2017.06.07</a:t>
            </a:r>
            <a:endParaRPr lang="zh-CN" altLang="en-US"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pic>
        <p:nvPicPr>
          <p:cNvPr id="4" name="图片 3"/>
          <p:cNvPicPr>
            <a:picLocks noChangeAspect="1"/>
          </p:cNvPicPr>
          <p:nvPr/>
        </p:nvPicPr>
        <p:blipFill>
          <a:blip r:embed="rId2"/>
          <a:stretch>
            <a:fillRect/>
          </a:stretch>
        </p:blipFill>
        <p:spPr>
          <a:xfrm>
            <a:off x="1284288" y="2124486"/>
            <a:ext cx="6552728" cy="4004860"/>
          </a:xfrm>
          <a:prstGeom prst="rect">
            <a:avLst/>
          </a:prstGeom>
        </p:spPr>
      </p:pic>
      <p:cxnSp>
        <p:nvCxnSpPr>
          <p:cNvPr id="7" name="直接连接符 6"/>
          <p:cNvCxnSpPr/>
          <p:nvPr/>
        </p:nvCxnSpPr>
        <p:spPr>
          <a:xfrm>
            <a:off x="683568" y="4509120"/>
            <a:ext cx="7776864" cy="0"/>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6"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t> </a:t>
            </a:r>
            <a:endParaRPr lang="zh-CN" altLang="en-US" b="1" dirty="0"/>
          </a:p>
        </p:txBody>
      </p:sp>
      <p:sp>
        <p:nvSpPr>
          <p:cNvPr id="17" name="TextBox 11"/>
          <p:cNvSpPr txBox="1"/>
          <p:nvPr/>
        </p:nvSpPr>
        <p:spPr>
          <a:xfrm>
            <a:off x="251520" y="1196752"/>
            <a:ext cx="4896544"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800" dirty="0" err="1" smtClean="0">
                <a:latin typeface="Arial" panose="020B0604020202020204" pitchFamily="34" charset="0"/>
                <a:ea typeface="微软雅黑" panose="020B0503020204020204" pitchFamily="34" charset="-122"/>
                <a:cs typeface="Arial" panose="020B0604020202020204" pitchFamily="34" charset="0"/>
              </a:rPr>
              <a:t>NVMe</a:t>
            </a:r>
            <a:endParaRPr lang="zh-CN" altLang="en-US" sz="2800" dirty="0">
              <a:latin typeface="Arial" panose="020B0604020202020204" pitchFamily="34" charset="0"/>
              <a:cs typeface="Arial" panose="020B0604020202020204" pitchFamily="34" charset="0"/>
            </a:endParaRPr>
          </a:p>
        </p:txBody>
      </p:sp>
      <p:sp>
        <p:nvSpPr>
          <p:cNvPr id="8" name="文本框 7"/>
          <p:cNvSpPr txBox="1"/>
          <p:nvPr/>
        </p:nvSpPr>
        <p:spPr>
          <a:xfrm>
            <a:off x="7884368" y="4499828"/>
            <a:ext cx="828675" cy="369332"/>
          </a:xfrm>
          <a:prstGeom prst="rect">
            <a:avLst/>
          </a:prstGeom>
          <a:noFill/>
        </p:spPr>
        <p:txBody>
          <a:bodyPr wrap="square" rtlCol="0">
            <a:spAutoFit/>
          </a:bodyPr>
          <a:lstStyle/>
          <a:p>
            <a:r>
              <a:rPr lang="en-US" altLang="zh-CN" dirty="0" smtClean="0"/>
              <a:t>LINK</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11"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ea typeface="微软雅黑" panose="020B0503020204020204" pitchFamily="34" charset="-122"/>
              </a:rPr>
              <a:t> </a:t>
            </a:r>
            <a:endParaRPr lang="zh-CN" altLang="en-US" b="1" dirty="0">
              <a:ea typeface="微软雅黑" panose="020B0503020204020204" pitchFamily="34" charset="-122"/>
            </a:endParaRPr>
          </a:p>
        </p:txBody>
      </p:sp>
      <p:sp>
        <p:nvSpPr>
          <p:cNvPr id="12" name="TextBox 11"/>
          <p:cNvSpPr txBox="1"/>
          <p:nvPr/>
        </p:nvSpPr>
        <p:spPr>
          <a:xfrm>
            <a:off x="251520" y="1196752"/>
            <a:ext cx="4896544"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 Simple </a:t>
            </a:r>
            <a:r>
              <a:rPr lang="en-US" altLang="zh-CN" sz="2800" dirty="0" err="1" smtClean="0">
                <a:latin typeface="Arial" panose="020B0604020202020204" pitchFamily="34" charset="0"/>
                <a:ea typeface="微软雅黑" panose="020B0503020204020204" pitchFamily="34" charset="-122"/>
                <a:cs typeface="Arial" panose="020B0604020202020204" pitchFamily="34" charset="0"/>
              </a:rPr>
              <a:t>PCIe</a:t>
            </a:r>
            <a:r>
              <a:rPr lang="en-US" altLang="zh-CN" sz="2800" dirty="0" smtClean="0">
                <a:latin typeface="Arial" panose="020B0604020202020204" pitchFamily="34" charset="0"/>
                <a:ea typeface="微软雅黑" panose="020B0503020204020204" pitchFamily="34" charset="-122"/>
                <a:cs typeface="Arial" panose="020B0604020202020204" pitchFamily="34" charset="0"/>
              </a:rPr>
              <a:t> Topology</a:t>
            </a:r>
            <a:endParaRPr lang="zh-CN" altLang="en-US" sz="2800" dirty="0">
              <a:latin typeface="Arial" panose="020B0604020202020204" pitchFamily="34" charset="0"/>
              <a:cs typeface="Arial" panose="020B0604020202020204" pitchFamily="34" charset="0"/>
            </a:endParaRPr>
          </a:p>
        </p:txBody>
      </p:sp>
      <p:sp>
        <p:nvSpPr>
          <p:cNvPr id="14" name="TextBox 13"/>
          <p:cNvSpPr txBox="1"/>
          <p:nvPr/>
        </p:nvSpPr>
        <p:spPr>
          <a:xfrm>
            <a:off x="251520" y="1772817"/>
            <a:ext cx="4536504" cy="4247317"/>
          </a:xfrm>
          <a:prstGeom prst="rect">
            <a:avLst/>
          </a:prstGeom>
          <a:noFill/>
        </p:spPr>
        <p:txBody>
          <a:bodyPr wrap="square" rtlCol="0">
            <a:spAutoFit/>
          </a:bodyPr>
          <a:lstStyle/>
          <a:p>
            <a:pPr>
              <a:buFont typeface="Wingdings" panose="05000000000000000000" pitchFamily="2" charset="2"/>
              <a:buChar char="ü"/>
            </a:pPr>
            <a:r>
              <a:rPr lang="en-US" altLang="zh-CN" b="1" dirty="0" smtClean="0">
                <a:ea typeface="Tahoma" panose="020B0604030504040204" pitchFamily="34" charset="0"/>
                <a:cs typeface="Tahoma" panose="020B0604030504040204" pitchFamily="34" charset="0"/>
              </a:rPr>
              <a:t>Root Complex</a:t>
            </a:r>
            <a:r>
              <a:rPr lang="en-US" altLang="zh-CN" dirty="0" smtClean="0">
                <a:ea typeface="Tahoma" panose="020B0604030504040204" pitchFamily="34" charset="0"/>
                <a:cs typeface="Tahoma" panose="020B0604030504040204" pitchFamily="34" charset="0"/>
              </a:rPr>
              <a:t>: The Root Complex can be understood as the interface between the system CPU and the </a:t>
            </a:r>
            <a:r>
              <a:rPr lang="en-US" altLang="zh-CN" dirty="0" err="1" smtClean="0">
                <a:ea typeface="Tahoma" panose="020B0604030504040204" pitchFamily="34" charset="0"/>
                <a:cs typeface="Tahoma" panose="020B0604030504040204" pitchFamily="34" charset="0"/>
              </a:rPr>
              <a:t>PCIe</a:t>
            </a:r>
            <a:r>
              <a:rPr lang="en-US" altLang="zh-CN" dirty="0" smtClean="0">
                <a:ea typeface="Tahoma" panose="020B0604030504040204" pitchFamily="34" charset="0"/>
                <a:cs typeface="Tahoma" panose="020B0604030504040204" pitchFamily="34" charset="0"/>
              </a:rPr>
              <a:t> topology, with </a:t>
            </a:r>
            <a:r>
              <a:rPr lang="en-US" altLang="zh-CN" dirty="0" err="1" smtClean="0">
                <a:ea typeface="Tahoma" panose="020B0604030504040204" pitchFamily="34" charset="0"/>
                <a:cs typeface="Tahoma" panose="020B0604030504040204" pitchFamily="34" charset="0"/>
              </a:rPr>
              <a:t>PCIe</a:t>
            </a:r>
            <a:r>
              <a:rPr lang="en-US" altLang="zh-CN" dirty="0" smtClean="0">
                <a:ea typeface="Tahoma" panose="020B0604030504040204" pitchFamily="34" charset="0"/>
                <a:cs typeface="Tahoma" panose="020B0604030504040204" pitchFamily="34" charset="0"/>
              </a:rPr>
              <a:t> Ports labeled as "Root Ports” in configuration space</a:t>
            </a:r>
            <a:endParaRPr lang="en-US" altLang="zh-CN" dirty="0" smtClean="0">
              <a:ea typeface="Tahoma" panose="020B0604030504040204" pitchFamily="34" charset="0"/>
              <a:cs typeface="Tahoma" panose="020B0604030504040204" pitchFamily="34" charset="0"/>
            </a:endParaRPr>
          </a:p>
          <a:p>
            <a:endParaRPr lang="en-US" altLang="zh-CN" dirty="0" smtClean="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altLang="zh-CN" b="1" dirty="0" smtClean="0">
                <a:ea typeface="Tahoma" panose="020B0604030504040204" pitchFamily="34" charset="0"/>
                <a:cs typeface="Tahoma" panose="020B0604030504040204" pitchFamily="34" charset="0"/>
              </a:rPr>
              <a:t>Switch</a:t>
            </a:r>
            <a:r>
              <a:rPr lang="en-US" altLang="zh-CN" dirty="0" smtClean="0">
                <a:ea typeface="Tahoma" panose="020B0604030504040204" pitchFamily="34" charset="0"/>
                <a:cs typeface="Tahoma" panose="020B0604030504040204" pitchFamily="34" charset="0"/>
              </a:rPr>
              <a:t>: </a:t>
            </a:r>
            <a:r>
              <a:rPr lang="en-US" altLang="zh-CN" dirty="0" err="1" smtClean="0">
                <a:ea typeface="Tahoma" panose="020B0604030504040204" pitchFamily="34" charset="0"/>
                <a:cs typeface="Tahoma" panose="020B0604030504040204" pitchFamily="34" charset="0"/>
              </a:rPr>
              <a:t>Fanout</a:t>
            </a:r>
            <a:r>
              <a:rPr lang="en-US" altLang="zh-CN" dirty="0" smtClean="0">
                <a:ea typeface="Tahoma" panose="020B0604030504040204" pitchFamily="34" charset="0"/>
                <a:cs typeface="Tahoma" panose="020B0604030504040204" pitchFamily="34" charset="0"/>
              </a:rPr>
              <a:t> or aggregation capability, act as router</a:t>
            </a:r>
            <a:endParaRPr lang="en-US" altLang="zh-CN" dirty="0" smtClean="0">
              <a:ea typeface="Tahoma" panose="020B0604030504040204" pitchFamily="34" charset="0"/>
              <a:cs typeface="Tahoma" panose="020B0604030504040204" pitchFamily="34" charset="0"/>
            </a:endParaRPr>
          </a:p>
          <a:p>
            <a:endParaRPr lang="en-US" altLang="zh-CN" dirty="0" smtClean="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altLang="zh-CN" b="1" dirty="0" smtClean="0">
                <a:ea typeface="Tahoma" panose="020B0604030504040204" pitchFamily="34" charset="0"/>
                <a:cs typeface="Tahoma" panose="020B0604030504040204" pitchFamily="34" charset="0"/>
              </a:rPr>
              <a:t>Bridge</a:t>
            </a:r>
            <a:r>
              <a:rPr lang="en-US" altLang="zh-CN" dirty="0" smtClean="0">
                <a:ea typeface="Tahoma" panose="020B0604030504040204" pitchFamily="34" charset="0"/>
                <a:cs typeface="Tahoma" panose="020B0604030504040204" pitchFamily="34" charset="0"/>
              </a:rPr>
              <a:t>: Interface to other buses, such as PCI/PCI-X or </a:t>
            </a:r>
            <a:r>
              <a:rPr lang="en-US" altLang="zh-CN" dirty="0" err="1" smtClean="0">
                <a:ea typeface="Tahoma" panose="020B0604030504040204" pitchFamily="34" charset="0"/>
                <a:cs typeface="Tahoma" panose="020B0604030504040204" pitchFamily="34" charset="0"/>
              </a:rPr>
              <a:t>PCIe</a:t>
            </a:r>
            <a:endParaRPr lang="en-US" altLang="zh-CN" dirty="0" smtClean="0">
              <a:ea typeface="Tahoma" panose="020B0604030504040204" pitchFamily="34" charset="0"/>
              <a:cs typeface="Tahoma" panose="020B0604030504040204" pitchFamily="34" charset="0"/>
            </a:endParaRPr>
          </a:p>
          <a:p>
            <a:endParaRPr lang="en-US" altLang="zh-CN" dirty="0" smtClean="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ü"/>
            </a:pPr>
            <a:r>
              <a:rPr lang="en-US" altLang="zh-CN" b="1" dirty="0" smtClean="0">
                <a:ea typeface="Tahoma" panose="020B0604030504040204" pitchFamily="34" charset="0"/>
                <a:cs typeface="Tahoma" panose="020B0604030504040204" pitchFamily="34" charset="0"/>
              </a:rPr>
              <a:t>Endpoint</a:t>
            </a:r>
            <a:r>
              <a:rPr lang="en-US" altLang="zh-CN" dirty="0" smtClean="0">
                <a:ea typeface="Tahoma" panose="020B0604030504040204" pitchFamily="34" charset="0"/>
                <a:cs typeface="Tahoma" panose="020B0604030504040204" pitchFamily="34" charset="0"/>
              </a:rPr>
              <a:t>: Act as initiators and Completers of transactions on the bus. Have legacy EP and native EP</a:t>
            </a:r>
            <a:endParaRPr lang="zh-CN" altLang="en-US" sz="1600" dirty="0">
              <a:latin typeface="Tahoma" panose="020B0604030504040204" pitchFamily="34" charset="0"/>
              <a:cs typeface="Tahoma" panose="020B0604030504040204"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4716016" y="2348880"/>
            <a:ext cx="4104456" cy="2395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7"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ea typeface="微软雅黑" panose="020B0503020204020204" pitchFamily="34" charset="-122"/>
              </a:rPr>
              <a:t> </a:t>
            </a:r>
            <a:endParaRPr lang="zh-CN" altLang="en-US" b="1" dirty="0">
              <a:ea typeface="微软雅黑" panose="020B0503020204020204" pitchFamily="34" charset="-122"/>
            </a:endParaRPr>
          </a:p>
        </p:txBody>
      </p:sp>
      <p:sp>
        <p:nvSpPr>
          <p:cNvPr id="28" name="TextBox 27"/>
          <p:cNvSpPr txBox="1"/>
          <p:nvPr/>
        </p:nvSpPr>
        <p:spPr>
          <a:xfrm>
            <a:off x="251520" y="1196752"/>
            <a:ext cx="4896544"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 Simple </a:t>
            </a:r>
            <a:r>
              <a:rPr lang="en-US" altLang="zh-CN" sz="2800" dirty="0" err="1" smtClean="0">
                <a:latin typeface="Arial" panose="020B0604020202020204" pitchFamily="34" charset="0"/>
                <a:ea typeface="微软雅黑" panose="020B0503020204020204" pitchFamily="34" charset="-122"/>
                <a:cs typeface="Arial" panose="020B0604020202020204" pitchFamily="34" charset="0"/>
              </a:rPr>
              <a:t>PCIe</a:t>
            </a:r>
            <a:r>
              <a:rPr lang="en-US" altLang="zh-CN" sz="2800" dirty="0" smtClean="0">
                <a:latin typeface="Arial" panose="020B0604020202020204" pitchFamily="34" charset="0"/>
                <a:ea typeface="微软雅黑" panose="020B0503020204020204" pitchFamily="34" charset="-122"/>
                <a:cs typeface="Arial" panose="020B0604020202020204" pitchFamily="34" charset="0"/>
              </a:rPr>
              <a:t> Topology</a:t>
            </a:r>
            <a:endParaRPr lang="zh-CN" altLang="en-US" sz="2800" dirty="0">
              <a:latin typeface="Arial" panose="020B0604020202020204" pitchFamily="34" charset="0"/>
              <a:cs typeface="Arial" panose="020B0604020202020204" pitchFamily="34" charset="0"/>
            </a:endParaRPr>
          </a:p>
        </p:txBody>
      </p:sp>
      <p:grpSp>
        <p:nvGrpSpPr>
          <p:cNvPr id="4" name="组合 3"/>
          <p:cNvGrpSpPr/>
          <p:nvPr/>
        </p:nvGrpSpPr>
        <p:grpSpPr>
          <a:xfrm>
            <a:off x="827584" y="2275508"/>
            <a:ext cx="7533129" cy="3241724"/>
            <a:chOff x="827584" y="2275508"/>
            <a:chExt cx="7533129" cy="3241724"/>
          </a:xfrm>
        </p:grpSpPr>
        <p:sp>
          <p:nvSpPr>
            <p:cNvPr id="23" name="矩形 22"/>
            <p:cNvSpPr/>
            <p:nvPr/>
          </p:nvSpPr>
          <p:spPr>
            <a:xfrm>
              <a:off x="4067944" y="2708920"/>
              <a:ext cx="864096" cy="1726828"/>
            </a:xfrm>
            <a:prstGeom prst="rect">
              <a:avLst/>
            </a:prstGeom>
            <a:solidFill>
              <a:schemeClr val="accent1">
                <a:alpha val="0"/>
              </a:schemeClr>
            </a:solid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827584" y="2275508"/>
              <a:ext cx="7533129" cy="3241724"/>
              <a:chOff x="827584" y="2275508"/>
              <a:chExt cx="7533129" cy="3241724"/>
            </a:xfrm>
          </p:grpSpPr>
          <p:grpSp>
            <p:nvGrpSpPr>
              <p:cNvPr id="22" name="组合 21"/>
              <p:cNvGrpSpPr/>
              <p:nvPr/>
            </p:nvGrpSpPr>
            <p:grpSpPr>
              <a:xfrm>
                <a:off x="827584" y="2275508"/>
                <a:ext cx="7533129" cy="3241724"/>
                <a:chOff x="1043608" y="1772816"/>
                <a:chExt cx="7533129" cy="3241724"/>
              </a:xfrm>
            </p:grpSpPr>
            <p:pic>
              <p:nvPicPr>
                <p:cNvPr id="120834" name="Picture 2"/>
                <p:cNvPicPr>
                  <a:picLocks noChangeAspect="1" noChangeArrowheads="1"/>
                </p:cNvPicPr>
                <p:nvPr/>
              </p:nvPicPr>
              <p:blipFill>
                <a:blip r:embed="rId2" cstate="print"/>
                <a:srcRect/>
                <a:stretch>
                  <a:fillRect/>
                </a:stretch>
              </p:blipFill>
              <p:spPr bwMode="auto">
                <a:xfrm>
                  <a:off x="2915816" y="1772816"/>
                  <a:ext cx="5660921" cy="324172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20835" name="Picture 3"/>
                <p:cNvPicPr>
                  <a:picLocks noChangeAspect="1" noChangeArrowheads="1"/>
                </p:cNvPicPr>
                <p:nvPr/>
              </p:nvPicPr>
              <p:blipFill>
                <a:blip r:embed="rId3" cstate="print"/>
                <a:srcRect/>
                <a:stretch>
                  <a:fillRect/>
                </a:stretch>
              </p:blipFill>
              <p:spPr bwMode="auto">
                <a:xfrm>
                  <a:off x="1043608" y="1916832"/>
                  <a:ext cx="1944215" cy="147513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cxnSp>
              <p:nvCxnSpPr>
                <p:cNvPr id="18" name="形状 17"/>
                <p:cNvCxnSpPr>
                  <a:stCxn id="120835" idx="3"/>
                </p:cNvCxnSpPr>
                <p:nvPr/>
              </p:nvCxnSpPr>
              <p:spPr>
                <a:xfrm>
                  <a:off x="2987823" y="2654400"/>
                  <a:ext cx="720082" cy="1117152"/>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4139951" y="2708920"/>
                <a:ext cx="792089" cy="1726828"/>
              </a:xfrm>
              <a:prstGeom prst="rect">
                <a:avLst/>
              </a:prstGeom>
              <a:solidFill>
                <a:schemeClr val="bg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12"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ea typeface="微软雅黑" panose="020B0503020204020204" pitchFamily="34" charset="-122"/>
              </a:rPr>
              <a:t> </a:t>
            </a:r>
            <a:endParaRPr lang="zh-CN" altLang="en-US" b="1" dirty="0">
              <a:ea typeface="微软雅黑" panose="020B0503020204020204" pitchFamily="34" charset="-122"/>
            </a:endParaRPr>
          </a:p>
        </p:txBody>
      </p:sp>
      <p:sp>
        <p:nvSpPr>
          <p:cNvPr id="13" name="TextBox 12"/>
          <p:cNvSpPr txBox="1"/>
          <p:nvPr/>
        </p:nvSpPr>
        <p:spPr>
          <a:xfrm>
            <a:off x="251520" y="1196752"/>
            <a:ext cx="4896544"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 Complex </a:t>
            </a:r>
            <a:r>
              <a:rPr lang="en-US" altLang="zh-CN" sz="2800" dirty="0" err="1" smtClean="0">
                <a:latin typeface="Arial" panose="020B0604020202020204" pitchFamily="34" charset="0"/>
                <a:ea typeface="微软雅黑" panose="020B0503020204020204" pitchFamily="34" charset="-122"/>
                <a:cs typeface="Arial" panose="020B0604020202020204" pitchFamily="34" charset="0"/>
              </a:rPr>
              <a:t>PCIe</a:t>
            </a:r>
            <a:r>
              <a:rPr lang="en-US" altLang="zh-CN" sz="2800" dirty="0" smtClean="0">
                <a:latin typeface="Arial" panose="020B0604020202020204" pitchFamily="34" charset="0"/>
                <a:ea typeface="微软雅黑" panose="020B0503020204020204" pitchFamily="34" charset="-122"/>
                <a:cs typeface="Arial" panose="020B0604020202020204" pitchFamily="34" charset="0"/>
              </a:rPr>
              <a:t> Topology</a:t>
            </a:r>
            <a:endParaRPr lang="zh-CN" altLang="en-US" sz="2800" dirty="0">
              <a:latin typeface="Arial" panose="020B0604020202020204" pitchFamily="34" charset="0"/>
              <a:cs typeface="Arial" panose="020B0604020202020204" pitchFamily="34" charset="0"/>
            </a:endParaRPr>
          </a:p>
        </p:txBody>
      </p:sp>
      <p:pic>
        <p:nvPicPr>
          <p:cNvPr id="121858" name="Picture 2"/>
          <p:cNvPicPr>
            <a:picLocks noChangeAspect="1" noChangeArrowheads="1"/>
          </p:cNvPicPr>
          <p:nvPr/>
        </p:nvPicPr>
        <p:blipFill>
          <a:blip r:embed="rId2" cstate="print"/>
          <a:srcRect/>
          <a:stretch>
            <a:fillRect/>
          </a:stretch>
        </p:blipFill>
        <p:spPr bwMode="auto">
          <a:xfrm>
            <a:off x="3390106" y="1772816"/>
            <a:ext cx="4998318" cy="3980901"/>
          </a:xfrm>
          <a:prstGeom prst="rect">
            <a:avLst/>
          </a:prstGeom>
          <a:ln>
            <a:noFill/>
          </a:ln>
          <a:effectLst>
            <a:softEdge rad="112500"/>
          </a:effectLst>
        </p:spPr>
      </p:pic>
      <p:pic>
        <p:nvPicPr>
          <p:cNvPr id="16" name="Picture 2"/>
          <p:cNvPicPr>
            <a:picLocks noChangeAspect="1" noChangeArrowheads="1"/>
          </p:cNvPicPr>
          <p:nvPr/>
        </p:nvPicPr>
        <p:blipFill>
          <a:blip r:embed="rId3" cstate="print"/>
          <a:srcRect/>
          <a:stretch>
            <a:fillRect/>
          </a:stretch>
        </p:blipFill>
        <p:spPr bwMode="auto">
          <a:xfrm>
            <a:off x="3214794" y="1715279"/>
            <a:ext cx="5052616" cy="4393788"/>
          </a:xfrm>
          <a:prstGeom prst="rect">
            <a:avLst/>
          </a:prstGeom>
          <a:noFill/>
          <a:ln w="9525">
            <a:noFill/>
            <a:miter lim="800000"/>
            <a:headEnd/>
            <a:tailEnd/>
          </a:ln>
        </p:spPr>
      </p:pic>
      <p:sp>
        <p:nvSpPr>
          <p:cNvPr id="15" name="TextBox 14"/>
          <p:cNvSpPr txBox="1"/>
          <p:nvPr/>
        </p:nvSpPr>
        <p:spPr>
          <a:xfrm>
            <a:off x="179512" y="1700808"/>
            <a:ext cx="3024336" cy="2585323"/>
          </a:xfrm>
          <a:prstGeom prst="rect">
            <a:avLst/>
          </a:prstGeom>
          <a:noFill/>
        </p:spPr>
        <p:txBody>
          <a:bodyPr wrap="square" rtlCol="0">
            <a:spAutoFit/>
          </a:bodyPr>
          <a:lstStyle/>
          <a:p>
            <a:r>
              <a:rPr lang="en-US" altLang="zh-CN" dirty="0" err="1" smtClean="0"/>
              <a:t>Uncore</a:t>
            </a:r>
            <a:r>
              <a:rPr lang="en-US" altLang="zh-CN" dirty="0" smtClean="0"/>
              <a:t>:  Un core</a:t>
            </a:r>
            <a:endParaRPr lang="en-US" altLang="zh-CN" dirty="0" smtClean="0"/>
          </a:p>
          <a:p>
            <a:endParaRPr lang="en-US" altLang="zh-CN" dirty="0" smtClean="0"/>
          </a:p>
          <a:p>
            <a:r>
              <a:rPr lang="en-US" altLang="zh-CN" dirty="0" smtClean="0"/>
              <a:t>QPI: quick path interconnect</a:t>
            </a:r>
            <a:endParaRPr lang="en-US" altLang="zh-CN" dirty="0" smtClean="0"/>
          </a:p>
          <a:p>
            <a:endParaRPr lang="en-US" altLang="zh-CN" dirty="0" smtClean="0"/>
          </a:p>
          <a:p>
            <a:r>
              <a:rPr lang="en-US" altLang="zh-CN" dirty="0" smtClean="0"/>
              <a:t>DMI: Direct Media Interface</a:t>
            </a:r>
            <a:endParaRPr lang="en-US" altLang="zh-CN" dirty="0" smtClean="0"/>
          </a:p>
          <a:p>
            <a:r>
              <a:rPr lang="en-US" altLang="zh-CN" dirty="0" smtClean="0"/>
              <a:t>FDI</a:t>
            </a:r>
            <a:r>
              <a:rPr lang="zh-CN" altLang="en-US" dirty="0" smtClean="0"/>
              <a:t>：</a:t>
            </a:r>
            <a:r>
              <a:rPr lang="en-US" altLang="zh-CN" dirty="0" smtClean="0"/>
              <a:t>Flexible Display Interface</a:t>
            </a:r>
            <a:endParaRPr lang="en-US" altLang="zh-CN" dirty="0" smtClean="0"/>
          </a:p>
          <a:p>
            <a:endParaRPr lang="en-US" altLang="zh-CN" dirty="0" smtClean="0"/>
          </a:p>
          <a:p>
            <a:r>
              <a:rPr lang="en-US" altLang="zh-CN" dirty="0" smtClean="0"/>
              <a:t>IOH: South Bridge</a:t>
            </a:r>
            <a:endParaRPr lang="en-US" altLang="zh-CN" dirty="0" smtClean="0"/>
          </a:p>
          <a:p>
            <a:r>
              <a:rPr lang="en-US" altLang="zh-CN" dirty="0" smtClean="0"/>
              <a:t>PCH</a:t>
            </a:r>
            <a:r>
              <a:rPr lang="zh-CN" altLang="en-US" dirty="0" smtClean="0"/>
              <a:t>：</a:t>
            </a:r>
            <a:r>
              <a:rPr lang="en-US" altLang="zh-CN" dirty="0" smtClean="0"/>
              <a:t>platform Controller Hub</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linds(horizontal)">
                                      <p:cBhvr>
                                        <p:cTn id="7" dur="500"/>
                                        <p:tgtEl>
                                          <p:spTgt spid="12185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pic>
        <p:nvPicPr>
          <p:cNvPr id="95233" name="Picture 1"/>
          <p:cNvPicPr>
            <a:picLocks noChangeAspect="1" noChangeArrowheads="1"/>
          </p:cNvPicPr>
          <p:nvPr/>
        </p:nvPicPr>
        <p:blipFill>
          <a:blip r:embed="rId2" cstate="print"/>
          <a:srcRect/>
          <a:stretch>
            <a:fillRect/>
          </a:stretch>
        </p:blipFill>
        <p:spPr bwMode="auto">
          <a:xfrm>
            <a:off x="582935" y="2339588"/>
            <a:ext cx="8237537" cy="3057525"/>
          </a:xfrm>
          <a:prstGeom prst="rect">
            <a:avLst/>
          </a:prstGeom>
          <a:noFill/>
          <a:ln w="9525">
            <a:noFill/>
            <a:miter lim="800000"/>
            <a:headEnd/>
            <a:tailEnd/>
          </a:ln>
        </p:spPr>
      </p:pic>
      <p:sp>
        <p:nvSpPr>
          <p:cNvPr id="13"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ea typeface="微软雅黑" panose="020B0503020204020204" pitchFamily="34" charset="-122"/>
              </a:rPr>
              <a:t> </a:t>
            </a:r>
            <a:endParaRPr lang="zh-CN" altLang="en-US" b="1" dirty="0">
              <a:ea typeface="微软雅黑" panose="020B0503020204020204" pitchFamily="34" charset="-122"/>
            </a:endParaRPr>
          </a:p>
        </p:txBody>
      </p:sp>
      <p:sp>
        <p:nvSpPr>
          <p:cNvPr id="14" name="TextBox 13"/>
          <p:cNvSpPr txBox="1"/>
          <p:nvPr/>
        </p:nvSpPr>
        <p:spPr>
          <a:xfrm>
            <a:off x="251520" y="1196752"/>
            <a:ext cx="6912768"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800" dirty="0" err="1" smtClean="0">
                <a:latin typeface="Arial" panose="020B0604020202020204" pitchFamily="34" charset="0"/>
                <a:ea typeface="微软雅黑" panose="020B0503020204020204" pitchFamily="34" charset="-122"/>
                <a:cs typeface="Arial" panose="020B0604020202020204" pitchFamily="34" charset="0"/>
              </a:rPr>
              <a:t>Refclk</a:t>
            </a: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Architecture overview</a:t>
            </a:r>
            <a:endParaRPr lang="zh-CN" altLang="en-US" sz="2800" dirty="0">
              <a:latin typeface="Arial" panose="020B0604020202020204" pitchFamily="34" charset="0"/>
              <a:cs typeface="Arial" panose="020B0604020202020204" pitchFamily="34" charset="0"/>
            </a:endParaRPr>
          </a:p>
        </p:txBody>
      </p:sp>
      <p:sp>
        <p:nvSpPr>
          <p:cNvPr id="15" name="TextBox 14"/>
          <p:cNvSpPr txBox="1"/>
          <p:nvPr/>
        </p:nvSpPr>
        <p:spPr>
          <a:xfrm>
            <a:off x="2771800" y="5579948"/>
            <a:ext cx="3528392" cy="369332"/>
          </a:xfrm>
          <a:prstGeom prst="rect">
            <a:avLst/>
          </a:prstGeom>
          <a:noFill/>
        </p:spPr>
        <p:txBody>
          <a:bodyPr wrap="square" rtlCol="0">
            <a:spAutoFit/>
          </a:bodyPr>
          <a:lstStyle/>
          <a:p>
            <a:pPr algn="ctr"/>
            <a:r>
              <a:rPr lang="en-US" altLang="zh-CN" b="1" dirty="0" smtClean="0"/>
              <a:t>Common </a:t>
            </a:r>
            <a:r>
              <a:rPr lang="en-US" altLang="zh-CN" b="1" dirty="0" err="1" smtClean="0"/>
              <a:t>Refclk</a:t>
            </a:r>
            <a:r>
              <a:rPr lang="en-US" altLang="zh-CN" b="1" dirty="0" smtClean="0"/>
              <a:t> Architecture</a:t>
            </a:r>
            <a:endParaRPr lang="zh-CN" altLang="en-US" dirty="0"/>
          </a:p>
        </p:txBody>
      </p:sp>
      <p:sp>
        <p:nvSpPr>
          <p:cNvPr id="3" name="文本框 2"/>
          <p:cNvSpPr txBox="1"/>
          <p:nvPr/>
        </p:nvSpPr>
        <p:spPr>
          <a:xfrm>
            <a:off x="328613" y="1719972"/>
            <a:ext cx="3523307" cy="1754326"/>
          </a:xfrm>
          <a:prstGeom prst="rect">
            <a:avLst/>
          </a:prstGeom>
          <a:noFill/>
        </p:spPr>
        <p:txBody>
          <a:bodyPr wrap="square" rtlCol="0">
            <a:spAutoFit/>
          </a:bodyPr>
          <a:lstStyle/>
          <a:p>
            <a:pPr marL="285750" indent="-285750">
              <a:buFont typeface="Wingdings" panose="05000000000000000000" pitchFamily="2" charset="2"/>
              <a:buChar char="u"/>
            </a:pPr>
            <a:r>
              <a:rPr lang="en-US" altLang="zh-CN" b="1" dirty="0"/>
              <a:t>Common </a:t>
            </a:r>
            <a:r>
              <a:rPr lang="en-US" altLang="zh-CN" b="1" dirty="0" err="1"/>
              <a:t>Refclk</a:t>
            </a:r>
            <a:r>
              <a:rPr lang="en-US" altLang="zh-CN" b="1" dirty="0"/>
              <a:t> </a:t>
            </a:r>
            <a:r>
              <a:rPr lang="en-US" altLang="zh-CN" b="1" dirty="0" smtClean="0"/>
              <a:t>Architecture</a:t>
            </a:r>
            <a:endParaRPr lang="en-US" altLang="zh-CN" b="1" dirty="0" smtClean="0"/>
          </a:p>
          <a:p>
            <a:pPr marL="285750" indent="-285750">
              <a:buFont typeface="Wingdings" panose="05000000000000000000" pitchFamily="2" charset="2"/>
              <a:buChar char="u"/>
            </a:pPr>
            <a:r>
              <a:rPr lang="en-US" altLang="zh-CN" b="1" dirty="0">
                <a:solidFill>
                  <a:schemeClr val="bg2"/>
                </a:solidFill>
              </a:rPr>
              <a:t>Data Clocked Rx </a:t>
            </a:r>
            <a:r>
              <a:rPr lang="en-US" altLang="zh-CN" b="1" dirty="0" smtClean="0">
                <a:solidFill>
                  <a:schemeClr val="bg2"/>
                </a:solidFill>
              </a:rPr>
              <a:t>Architecture</a:t>
            </a:r>
            <a:endParaRPr lang="en-US" altLang="zh-CN" b="1" dirty="0" smtClean="0"/>
          </a:p>
          <a:p>
            <a:pPr marL="285750" indent="-285750">
              <a:buFont typeface="Wingdings" panose="05000000000000000000" pitchFamily="2" charset="2"/>
              <a:buChar char="u"/>
            </a:pPr>
            <a:r>
              <a:rPr lang="en-US" altLang="zh-CN" b="1" dirty="0">
                <a:solidFill>
                  <a:schemeClr val="bg2"/>
                </a:solidFill>
              </a:rPr>
              <a:t>Separate </a:t>
            </a:r>
            <a:r>
              <a:rPr lang="en-US" altLang="zh-CN" b="1" dirty="0" err="1">
                <a:solidFill>
                  <a:schemeClr val="bg2"/>
                </a:solidFill>
              </a:rPr>
              <a:t>Refclk</a:t>
            </a:r>
            <a:r>
              <a:rPr lang="en-US" altLang="zh-CN" b="1" dirty="0">
                <a:solidFill>
                  <a:schemeClr val="bg2"/>
                </a:solidFill>
              </a:rPr>
              <a:t> </a:t>
            </a:r>
            <a:r>
              <a:rPr lang="en-US" altLang="zh-CN" b="1" dirty="0" smtClean="0">
                <a:solidFill>
                  <a:schemeClr val="bg2"/>
                </a:solidFill>
              </a:rPr>
              <a:t>Architecture</a:t>
            </a:r>
            <a:endParaRPr lang="en-US" altLang="zh-CN" b="1" dirty="0" smtClean="0">
              <a:solidFill>
                <a:schemeClr val="bg2"/>
              </a:solidFill>
            </a:endParaRPr>
          </a:p>
          <a:p>
            <a:endParaRPr lang="zh-CN" altLang="en-US" dirty="0"/>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13"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ea typeface="微软雅黑" panose="020B0503020204020204" pitchFamily="34" charset="-122"/>
              </a:rPr>
              <a:t> </a:t>
            </a:r>
            <a:endParaRPr lang="zh-CN" altLang="en-US" b="1" dirty="0">
              <a:ea typeface="微软雅黑" panose="020B0503020204020204" pitchFamily="34" charset="-122"/>
            </a:endParaRPr>
          </a:p>
        </p:txBody>
      </p:sp>
      <p:sp>
        <p:nvSpPr>
          <p:cNvPr id="14" name="TextBox 13"/>
          <p:cNvSpPr txBox="1"/>
          <p:nvPr/>
        </p:nvSpPr>
        <p:spPr>
          <a:xfrm>
            <a:off x="251520" y="1196752"/>
            <a:ext cx="6912768"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800" dirty="0" err="1" smtClean="0">
                <a:latin typeface="Arial" panose="020B0604020202020204" pitchFamily="34" charset="0"/>
                <a:ea typeface="微软雅黑" panose="020B0503020204020204" pitchFamily="34" charset="-122"/>
                <a:cs typeface="Arial" panose="020B0604020202020204" pitchFamily="34" charset="0"/>
              </a:rPr>
              <a:t>Refclk</a:t>
            </a: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Architecture overview</a:t>
            </a:r>
            <a:endParaRPr lang="zh-CN" altLang="en-US" sz="2800" dirty="0">
              <a:latin typeface="Arial" panose="020B0604020202020204" pitchFamily="34" charset="0"/>
              <a:cs typeface="Arial" panose="020B0604020202020204" pitchFamily="34" charset="0"/>
            </a:endParaRPr>
          </a:p>
        </p:txBody>
      </p:sp>
      <p:sp>
        <p:nvSpPr>
          <p:cNvPr id="15" name="TextBox 14"/>
          <p:cNvSpPr txBox="1"/>
          <p:nvPr/>
        </p:nvSpPr>
        <p:spPr>
          <a:xfrm>
            <a:off x="2771800" y="5579948"/>
            <a:ext cx="3528392" cy="369332"/>
          </a:xfrm>
          <a:prstGeom prst="rect">
            <a:avLst/>
          </a:prstGeom>
          <a:noFill/>
        </p:spPr>
        <p:txBody>
          <a:bodyPr wrap="square" rtlCol="0">
            <a:spAutoFit/>
          </a:bodyPr>
          <a:lstStyle/>
          <a:p>
            <a:pPr algn="ctr"/>
            <a:r>
              <a:rPr lang="en-US" altLang="zh-CN" b="1" dirty="0" smtClean="0"/>
              <a:t>Data Clocked Rx Architecture</a:t>
            </a:r>
            <a:endParaRPr lang="zh-CN" altLang="en-US" dirty="0"/>
          </a:p>
        </p:txBody>
      </p:sp>
      <p:pic>
        <p:nvPicPr>
          <p:cNvPr id="152578" name="Picture 2"/>
          <p:cNvPicPr>
            <a:picLocks noChangeAspect="1" noChangeArrowheads="1"/>
          </p:cNvPicPr>
          <p:nvPr/>
        </p:nvPicPr>
        <p:blipFill>
          <a:blip r:embed="rId2" cstate="print"/>
          <a:srcRect/>
          <a:stretch>
            <a:fillRect/>
          </a:stretch>
        </p:blipFill>
        <p:spPr bwMode="auto">
          <a:xfrm>
            <a:off x="323528" y="2716743"/>
            <a:ext cx="8229600" cy="2143125"/>
          </a:xfrm>
          <a:prstGeom prst="rect">
            <a:avLst/>
          </a:prstGeom>
          <a:noFill/>
          <a:ln w="9525">
            <a:noFill/>
            <a:miter lim="800000"/>
            <a:headEnd/>
            <a:tailEnd/>
          </a:ln>
        </p:spPr>
      </p:pic>
      <p:sp>
        <p:nvSpPr>
          <p:cNvPr id="16" name="文本框 15"/>
          <p:cNvSpPr txBox="1"/>
          <p:nvPr/>
        </p:nvSpPr>
        <p:spPr>
          <a:xfrm>
            <a:off x="328613" y="1719972"/>
            <a:ext cx="3523307" cy="1754326"/>
          </a:xfrm>
          <a:prstGeom prst="rect">
            <a:avLst/>
          </a:prstGeom>
          <a:noFill/>
        </p:spPr>
        <p:txBody>
          <a:bodyPr wrap="square" rtlCol="0">
            <a:spAutoFit/>
          </a:bodyPr>
          <a:lstStyle/>
          <a:p>
            <a:pPr marL="285750" indent="-285750">
              <a:buFont typeface="Wingdings" panose="05000000000000000000" pitchFamily="2" charset="2"/>
              <a:buChar char="u"/>
            </a:pPr>
            <a:r>
              <a:rPr lang="en-US" altLang="zh-CN" b="1" dirty="0">
                <a:solidFill>
                  <a:schemeClr val="bg2"/>
                </a:solidFill>
              </a:rPr>
              <a:t>Common </a:t>
            </a:r>
            <a:r>
              <a:rPr lang="en-US" altLang="zh-CN" b="1" dirty="0" err="1">
                <a:solidFill>
                  <a:schemeClr val="bg2"/>
                </a:solidFill>
              </a:rPr>
              <a:t>Refclk</a:t>
            </a:r>
            <a:r>
              <a:rPr lang="en-US" altLang="zh-CN" b="1" dirty="0">
                <a:solidFill>
                  <a:schemeClr val="bg2"/>
                </a:solidFill>
              </a:rPr>
              <a:t> </a:t>
            </a:r>
            <a:r>
              <a:rPr lang="en-US" altLang="zh-CN" b="1" dirty="0" smtClean="0">
                <a:solidFill>
                  <a:schemeClr val="bg2"/>
                </a:solidFill>
              </a:rPr>
              <a:t>Architecture</a:t>
            </a:r>
            <a:endParaRPr lang="en-US" altLang="zh-CN" b="1" dirty="0" smtClean="0">
              <a:solidFill>
                <a:schemeClr val="bg2"/>
              </a:solidFill>
            </a:endParaRPr>
          </a:p>
          <a:p>
            <a:pPr marL="285750" indent="-285750">
              <a:buFont typeface="Wingdings" panose="05000000000000000000" pitchFamily="2" charset="2"/>
              <a:buChar char="u"/>
            </a:pPr>
            <a:r>
              <a:rPr lang="en-US" altLang="zh-CN" b="1" dirty="0"/>
              <a:t>Data Clocked Rx </a:t>
            </a:r>
            <a:r>
              <a:rPr lang="en-US" altLang="zh-CN" b="1" dirty="0" smtClean="0"/>
              <a:t>Architecture</a:t>
            </a:r>
            <a:endParaRPr lang="en-US" altLang="zh-CN" b="1" dirty="0" smtClean="0"/>
          </a:p>
          <a:p>
            <a:pPr marL="285750" indent="-285750">
              <a:buFont typeface="Wingdings" panose="05000000000000000000" pitchFamily="2" charset="2"/>
              <a:buChar char="u"/>
            </a:pPr>
            <a:r>
              <a:rPr lang="en-US" altLang="zh-CN" b="1" dirty="0">
                <a:solidFill>
                  <a:schemeClr val="bg2"/>
                </a:solidFill>
              </a:rPr>
              <a:t>Separate </a:t>
            </a:r>
            <a:r>
              <a:rPr lang="en-US" altLang="zh-CN" b="1" dirty="0" err="1">
                <a:solidFill>
                  <a:schemeClr val="bg2"/>
                </a:solidFill>
              </a:rPr>
              <a:t>Refclk</a:t>
            </a:r>
            <a:r>
              <a:rPr lang="en-US" altLang="zh-CN" b="1" dirty="0">
                <a:solidFill>
                  <a:schemeClr val="bg2"/>
                </a:solidFill>
              </a:rPr>
              <a:t> </a:t>
            </a:r>
            <a:r>
              <a:rPr lang="en-US" altLang="zh-CN" b="1" dirty="0" smtClean="0">
                <a:solidFill>
                  <a:schemeClr val="bg2"/>
                </a:solidFill>
              </a:rPr>
              <a:t>Architecture</a:t>
            </a:r>
            <a:endParaRPr lang="en-US" altLang="zh-CN" b="1" dirty="0" smtClean="0">
              <a:solidFill>
                <a:schemeClr val="bg2"/>
              </a:solidFill>
            </a:endParaRPr>
          </a:p>
          <a:p>
            <a:endParaRPr lang="zh-CN" altLang="en-US" dirty="0"/>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13"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ea typeface="微软雅黑" panose="020B0503020204020204" pitchFamily="34" charset="-122"/>
              </a:rPr>
              <a:t> </a:t>
            </a:r>
            <a:endParaRPr lang="zh-CN" altLang="en-US" b="1" dirty="0">
              <a:ea typeface="微软雅黑" panose="020B0503020204020204" pitchFamily="34" charset="-122"/>
            </a:endParaRPr>
          </a:p>
        </p:txBody>
      </p:sp>
      <p:sp>
        <p:nvSpPr>
          <p:cNvPr id="14" name="TextBox 13"/>
          <p:cNvSpPr txBox="1"/>
          <p:nvPr/>
        </p:nvSpPr>
        <p:spPr>
          <a:xfrm>
            <a:off x="251520" y="1196752"/>
            <a:ext cx="6912768"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800" dirty="0" err="1" smtClean="0">
                <a:latin typeface="Arial" panose="020B0604020202020204" pitchFamily="34" charset="0"/>
                <a:ea typeface="微软雅黑" panose="020B0503020204020204" pitchFamily="34" charset="-122"/>
                <a:cs typeface="Arial" panose="020B0604020202020204" pitchFamily="34" charset="0"/>
              </a:rPr>
              <a:t>Refclk</a:t>
            </a: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Architecture overview</a:t>
            </a:r>
            <a:endParaRPr lang="zh-CN" altLang="en-US" sz="2800" dirty="0">
              <a:latin typeface="Arial" panose="020B0604020202020204" pitchFamily="34" charset="0"/>
              <a:cs typeface="Arial" panose="020B0604020202020204" pitchFamily="34" charset="0"/>
            </a:endParaRPr>
          </a:p>
        </p:txBody>
      </p:sp>
      <p:sp>
        <p:nvSpPr>
          <p:cNvPr id="15" name="TextBox 14"/>
          <p:cNvSpPr txBox="1"/>
          <p:nvPr/>
        </p:nvSpPr>
        <p:spPr>
          <a:xfrm>
            <a:off x="2771800" y="5651956"/>
            <a:ext cx="3528392" cy="369332"/>
          </a:xfrm>
          <a:prstGeom prst="rect">
            <a:avLst/>
          </a:prstGeom>
          <a:noFill/>
        </p:spPr>
        <p:txBody>
          <a:bodyPr wrap="square" rtlCol="0">
            <a:spAutoFit/>
          </a:bodyPr>
          <a:lstStyle/>
          <a:p>
            <a:pPr algn="ctr"/>
            <a:r>
              <a:rPr lang="en-US" altLang="zh-CN" b="1" dirty="0" smtClean="0"/>
              <a:t>Separate </a:t>
            </a:r>
            <a:r>
              <a:rPr lang="en-US" altLang="zh-CN" b="1" dirty="0" err="1" smtClean="0"/>
              <a:t>Refclk</a:t>
            </a:r>
            <a:r>
              <a:rPr lang="en-US" altLang="zh-CN" b="1" dirty="0" smtClean="0"/>
              <a:t> Architecture</a:t>
            </a:r>
            <a:endParaRPr lang="zh-CN" altLang="en-US" dirty="0"/>
          </a:p>
        </p:txBody>
      </p:sp>
      <p:pic>
        <p:nvPicPr>
          <p:cNvPr id="153602" name="Picture 2"/>
          <p:cNvPicPr>
            <a:picLocks noChangeAspect="1" noChangeArrowheads="1"/>
          </p:cNvPicPr>
          <p:nvPr/>
        </p:nvPicPr>
        <p:blipFill>
          <a:blip r:embed="rId2" cstate="print"/>
          <a:srcRect/>
          <a:stretch>
            <a:fillRect/>
          </a:stretch>
        </p:blipFill>
        <p:spPr bwMode="auto">
          <a:xfrm>
            <a:off x="457200" y="2589867"/>
            <a:ext cx="8229600" cy="2486025"/>
          </a:xfrm>
          <a:prstGeom prst="rect">
            <a:avLst/>
          </a:prstGeom>
          <a:noFill/>
          <a:ln w="9525">
            <a:noFill/>
            <a:miter lim="800000"/>
            <a:headEnd/>
            <a:tailEnd/>
          </a:ln>
        </p:spPr>
      </p:pic>
      <p:sp>
        <p:nvSpPr>
          <p:cNvPr id="17" name="文本框 16"/>
          <p:cNvSpPr txBox="1"/>
          <p:nvPr/>
        </p:nvSpPr>
        <p:spPr>
          <a:xfrm>
            <a:off x="328613" y="1719972"/>
            <a:ext cx="3523307" cy="1754326"/>
          </a:xfrm>
          <a:prstGeom prst="rect">
            <a:avLst/>
          </a:prstGeom>
          <a:noFill/>
        </p:spPr>
        <p:txBody>
          <a:bodyPr wrap="square" rtlCol="0">
            <a:spAutoFit/>
          </a:bodyPr>
          <a:lstStyle/>
          <a:p>
            <a:pPr marL="285750" indent="-285750">
              <a:buFont typeface="Wingdings" panose="05000000000000000000" pitchFamily="2" charset="2"/>
              <a:buChar char="u"/>
            </a:pPr>
            <a:r>
              <a:rPr lang="en-US" altLang="zh-CN" b="1" dirty="0">
                <a:solidFill>
                  <a:schemeClr val="bg2"/>
                </a:solidFill>
              </a:rPr>
              <a:t>Common </a:t>
            </a:r>
            <a:r>
              <a:rPr lang="en-US" altLang="zh-CN" b="1" dirty="0" err="1">
                <a:solidFill>
                  <a:schemeClr val="bg2"/>
                </a:solidFill>
              </a:rPr>
              <a:t>Refclk</a:t>
            </a:r>
            <a:r>
              <a:rPr lang="en-US" altLang="zh-CN" b="1" dirty="0">
                <a:solidFill>
                  <a:schemeClr val="bg2"/>
                </a:solidFill>
              </a:rPr>
              <a:t> </a:t>
            </a:r>
            <a:r>
              <a:rPr lang="en-US" altLang="zh-CN" b="1" dirty="0" smtClean="0">
                <a:solidFill>
                  <a:schemeClr val="bg2"/>
                </a:solidFill>
              </a:rPr>
              <a:t>Architecture</a:t>
            </a:r>
            <a:endParaRPr lang="en-US" altLang="zh-CN" b="1" dirty="0" smtClean="0">
              <a:solidFill>
                <a:schemeClr val="bg2"/>
              </a:solidFill>
            </a:endParaRPr>
          </a:p>
          <a:p>
            <a:pPr marL="285750" indent="-285750">
              <a:buFont typeface="Wingdings" panose="05000000000000000000" pitchFamily="2" charset="2"/>
              <a:buChar char="u"/>
            </a:pPr>
            <a:r>
              <a:rPr lang="en-US" altLang="zh-CN" b="1" dirty="0">
                <a:solidFill>
                  <a:schemeClr val="bg2"/>
                </a:solidFill>
              </a:rPr>
              <a:t>Data Clocked Rx </a:t>
            </a:r>
            <a:r>
              <a:rPr lang="en-US" altLang="zh-CN" b="1" dirty="0" smtClean="0">
                <a:solidFill>
                  <a:schemeClr val="bg2"/>
                </a:solidFill>
              </a:rPr>
              <a:t>Architecture</a:t>
            </a:r>
            <a:endParaRPr lang="en-US" altLang="zh-CN" b="1" dirty="0" smtClean="0">
              <a:solidFill>
                <a:schemeClr val="bg2"/>
              </a:solidFill>
            </a:endParaRPr>
          </a:p>
          <a:p>
            <a:pPr marL="285750" indent="-285750">
              <a:buFont typeface="Wingdings" panose="05000000000000000000" pitchFamily="2" charset="2"/>
              <a:buChar char="u"/>
            </a:pPr>
            <a:r>
              <a:rPr lang="en-US" altLang="zh-CN" b="1" dirty="0"/>
              <a:t>Separate </a:t>
            </a:r>
            <a:r>
              <a:rPr lang="en-US" altLang="zh-CN" b="1" dirty="0" err="1"/>
              <a:t>Refclk</a:t>
            </a:r>
            <a:r>
              <a:rPr lang="en-US" altLang="zh-CN" b="1" dirty="0"/>
              <a:t> </a:t>
            </a:r>
            <a:r>
              <a:rPr lang="en-US" altLang="zh-CN" b="1" dirty="0" smtClean="0"/>
              <a:t>Architecture</a:t>
            </a:r>
            <a:endParaRPr lang="en-US" altLang="zh-CN" b="1" dirty="0" smtClean="0"/>
          </a:p>
          <a:p>
            <a:endParaRPr lang="zh-CN" altLang="en-US" dirty="0"/>
          </a:p>
          <a:p>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en-US" altLang="zh-CN" b="1" dirty="0" smtClean="0"/>
              <a:t>Agenda</a:t>
            </a:r>
            <a:endParaRPr lang="zh-CN" altLang="en-US" b="1" dirty="0"/>
          </a:p>
        </p:txBody>
      </p:sp>
      <p:sp>
        <p:nvSpPr>
          <p:cNvPr id="7" name="内容占位符 6"/>
          <p:cNvSpPr>
            <a:spLocks noGrp="1"/>
          </p:cNvSpPr>
          <p:nvPr>
            <p:ph idx="1"/>
          </p:nvPr>
        </p:nvSpPr>
        <p:spPr>
          <a:effectLst/>
        </p:spPr>
        <p:txBody>
          <a:bodyPr>
            <a:normAutofit/>
          </a:bodyPr>
          <a:lstStyle/>
          <a:p>
            <a:r>
              <a:rPr lang="zh-CN" altLang="en-US" dirty="0" smtClean="0">
                <a:solidFill>
                  <a:schemeClr val="bg1">
                    <a:lumMod val="50000"/>
                  </a:schemeClr>
                </a:solidFill>
                <a:ea typeface="Tahoma" panose="020B0604030504040204" pitchFamily="34" charset="0"/>
                <a:cs typeface="Tahoma" panose="020B0604030504040204" pitchFamily="34" charset="0"/>
                <a:sym typeface="+mn-ea"/>
              </a:rPr>
              <a:t>PCIe基础内容介绍</a:t>
            </a:r>
            <a:endParaRPr lang="zh-CN" altLang="en-US" b="1" dirty="0" smtClean="0">
              <a:latin typeface="+mj-lt"/>
              <a:ea typeface="Tahoma" panose="020B0604030504040204" pitchFamily="34" charset="0"/>
              <a:cs typeface="Tahoma" panose="020B0604030504040204" pitchFamily="34" charset="0"/>
            </a:endParaRPr>
          </a:p>
          <a:p>
            <a:r>
              <a:rPr lang="zh-CN" altLang="en-US" b="1" dirty="0" smtClean="0">
                <a:latin typeface="+mj-lt"/>
                <a:ea typeface="Tahoma" panose="020B0604030504040204" pitchFamily="34" charset="0"/>
                <a:cs typeface="Tahoma" panose="020B0604030504040204" pitchFamily="34" charset="0"/>
                <a:sym typeface="+mn-ea"/>
              </a:rPr>
              <a:t>PCIe应用常见分析和限制</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en-US" altLang="zh-CN" dirty="0" smtClean="0">
                <a:solidFill>
                  <a:schemeClr val="bg1">
                    <a:lumMod val="50000"/>
                  </a:schemeClr>
                </a:solidFill>
                <a:ea typeface="Tahoma" panose="020B0604030504040204" pitchFamily="34" charset="0"/>
                <a:cs typeface="Tahoma" panose="020B0604030504040204" pitchFamily="34" charset="0"/>
                <a:sym typeface="+mn-ea"/>
              </a:rPr>
              <a:t>PCIe</a:t>
            </a:r>
            <a:r>
              <a:rPr lang="zh-CN" altLang="en-US" dirty="0" smtClean="0">
                <a:solidFill>
                  <a:schemeClr val="bg1">
                    <a:lumMod val="50000"/>
                  </a:schemeClr>
                </a:solidFill>
                <a:ea typeface="Tahoma" panose="020B0604030504040204" pitchFamily="34" charset="0"/>
                <a:cs typeface="Tahoma" panose="020B0604030504040204" pitchFamily="34" charset="0"/>
                <a:sym typeface="+mn-ea"/>
              </a:rPr>
              <a:t>工具分析和应用配置</a:t>
            </a:r>
            <a:endParaRPr lang="zh-CN" altLang="en-US" dirty="0" smtClean="0">
              <a:solidFill>
                <a:schemeClr val="bg1">
                  <a:lumMod val="50000"/>
                </a:schemeClr>
              </a:solidFill>
              <a:ea typeface="Tahoma" panose="020B0604030504040204" pitchFamily="34" charset="0"/>
              <a:cs typeface="Tahoma" panose="020B0604030504040204" pitchFamily="34" charset="0"/>
            </a:endParaRPr>
          </a:p>
          <a:p>
            <a:r>
              <a:rPr lang="en-US" altLang="zh-CN" dirty="0" smtClean="0">
                <a:solidFill>
                  <a:schemeClr val="bg1">
                    <a:lumMod val="50000"/>
                  </a:schemeClr>
                </a:solidFill>
                <a:latin typeface="+mj-lt"/>
                <a:ea typeface="Tahoma" panose="020B0604030504040204" pitchFamily="34" charset="0"/>
                <a:cs typeface="Tahoma" panose="020B0604030504040204" pitchFamily="34" charset="0"/>
                <a:sym typeface="+mn-ea"/>
              </a:rPr>
              <a:t>PCIe </a:t>
            </a:r>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常见异常诊断</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问答环节</a:t>
            </a:r>
            <a:endParaRPr lang="zh-CN" altLang="en-US" dirty="0" smtClean="0"/>
          </a:p>
          <a:p>
            <a:pPr marL="0" indent="0">
              <a:buNone/>
            </a:pP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PCIe应用常见分析和限制</a:t>
            </a:r>
            <a:endParaRPr lang="zh-CN" altLang="en-US" b="1" dirty="0"/>
          </a:p>
        </p:txBody>
      </p:sp>
      <p:sp>
        <p:nvSpPr>
          <p:cNvPr id="7" name="内容占位符 6"/>
          <p:cNvSpPr>
            <a:spLocks noGrp="1"/>
          </p:cNvSpPr>
          <p:nvPr>
            <p:ph idx="1"/>
          </p:nvPr>
        </p:nvSpPr>
        <p:spPr>
          <a:xfrm>
            <a:off x="457200" y="1957070"/>
            <a:ext cx="8229600" cy="4169410"/>
          </a:xfrm>
          <a:effectLst/>
        </p:spPr>
        <p:txBody>
          <a:bodyPr>
            <a:normAutofit fontScale="90000" lnSpcReduction="20000"/>
          </a:bodyPr>
          <a:lstStyle/>
          <a:p>
            <a:pPr marL="0" indent="0">
              <a:buNone/>
            </a:pPr>
            <a:r>
              <a:rPr lang="en-US" altLang="zh-CN" sz="2400" dirty="0" smtClean="0"/>
              <a:t>Q1: </a:t>
            </a:r>
            <a:r>
              <a:rPr lang="zh-CN" altLang="en-US" sz="2400" dirty="0" smtClean="0"/>
              <a:t>客户走线的时候不好走，问不同</a:t>
            </a:r>
            <a:r>
              <a:rPr lang="en-US" altLang="zh-CN" sz="2400" dirty="0" smtClean="0"/>
              <a:t>lane</a:t>
            </a:r>
            <a:r>
              <a:rPr lang="zh-CN" altLang="en-US" sz="2400" dirty="0" smtClean="0"/>
              <a:t>之间能否交织？</a:t>
            </a:r>
            <a:endParaRPr lang="zh-CN" altLang="en-US" sz="2400" dirty="0" smtClean="0"/>
          </a:p>
          <a:p>
            <a:pPr marL="0" indent="0">
              <a:buNone/>
            </a:pPr>
            <a:r>
              <a:rPr lang="en-US" altLang="zh-CN" sz="2400" dirty="0" smtClean="0"/>
              <a:t>A1:  </a:t>
            </a:r>
            <a:r>
              <a:rPr lang="zh-CN" altLang="en-US" sz="2400" dirty="0" smtClean="0"/>
              <a:t>可以交织，</a:t>
            </a:r>
            <a:r>
              <a:rPr lang="en-US" altLang="zh-CN" sz="2400" dirty="0" smtClean="0"/>
              <a:t>RC</a:t>
            </a:r>
            <a:r>
              <a:rPr lang="zh-CN" altLang="en-US" sz="2400" dirty="0" smtClean="0"/>
              <a:t>的</a:t>
            </a:r>
            <a:r>
              <a:rPr lang="en-US" altLang="zh-CN" sz="2400" dirty="0" smtClean="0"/>
              <a:t>lane[1-4]</a:t>
            </a:r>
            <a:r>
              <a:rPr lang="zh-CN" altLang="en-US" sz="2400" dirty="0" smtClean="0"/>
              <a:t>与</a:t>
            </a:r>
            <a:r>
              <a:rPr lang="en-US" altLang="zh-CN" sz="2400" dirty="0" smtClean="0"/>
              <a:t>EP/switch</a:t>
            </a:r>
            <a:r>
              <a:rPr lang="zh-CN" altLang="en-US" sz="2400" dirty="0" smtClean="0"/>
              <a:t>的</a:t>
            </a:r>
            <a:r>
              <a:rPr lang="en-US" altLang="zh-CN" sz="2400" dirty="0" smtClean="0"/>
              <a:t>lane[1-4]</a:t>
            </a:r>
            <a:r>
              <a:rPr lang="zh-CN" altLang="en-US" sz="2400" dirty="0" smtClean="0"/>
              <a:t>随意对应。软件不需要改动。</a:t>
            </a:r>
            <a:endParaRPr lang="zh-CN" altLang="en-US" sz="2400" dirty="0" smtClean="0"/>
          </a:p>
          <a:p>
            <a:pPr marL="0" indent="0">
              <a:buNone/>
            </a:pPr>
            <a:endParaRPr lang="en-US" altLang="zh-CN" sz="2400" dirty="0" smtClean="0"/>
          </a:p>
          <a:p>
            <a:pPr marL="0" indent="0">
              <a:buNone/>
            </a:pPr>
            <a:r>
              <a:rPr lang="en-US" altLang="zh-CN" sz="2400" dirty="0" smtClean="0"/>
              <a:t>Q2:  </a:t>
            </a:r>
            <a:r>
              <a:rPr lang="zh-CN" altLang="en-US" sz="2400" dirty="0" smtClean="0"/>
              <a:t>同一个</a:t>
            </a:r>
            <a:r>
              <a:rPr lang="en-US" altLang="zh-CN" sz="2400" dirty="0" smtClean="0"/>
              <a:t>lane</a:t>
            </a:r>
            <a:r>
              <a:rPr lang="zh-CN" altLang="en-US" sz="2400" dirty="0" smtClean="0"/>
              <a:t>的差分信号能否交织？比如</a:t>
            </a:r>
            <a:r>
              <a:rPr lang="en-US" altLang="zh-CN" sz="2400" dirty="0" smtClean="0"/>
              <a:t>RC</a:t>
            </a:r>
            <a:r>
              <a:rPr lang="zh-CN" altLang="en-US" sz="2400" dirty="0" smtClean="0"/>
              <a:t>的</a:t>
            </a:r>
            <a:r>
              <a:rPr lang="en-US" altLang="zh-CN" sz="2400" dirty="0" smtClean="0"/>
              <a:t>lane1</a:t>
            </a:r>
            <a:r>
              <a:rPr lang="zh-CN" altLang="en-US" sz="2400" dirty="0" smtClean="0"/>
              <a:t>的</a:t>
            </a:r>
            <a:r>
              <a:rPr lang="en-US" altLang="zh-CN" sz="2400" dirty="0" smtClean="0"/>
              <a:t>RX+ </a:t>
            </a:r>
            <a:r>
              <a:rPr lang="zh-CN" altLang="en-US" sz="2400" dirty="0" smtClean="0"/>
              <a:t>与</a:t>
            </a:r>
            <a:r>
              <a:rPr lang="en-US" altLang="zh-CN" sz="2400" dirty="0" smtClean="0"/>
              <a:t>EP/Switch</a:t>
            </a:r>
            <a:r>
              <a:rPr lang="zh-CN" altLang="en-US" sz="2400" dirty="0" smtClean="0"/>
              <a:t>的</a:t>
            </a:r>
            <a:r>
              <a:rPr lang="en-US" altLang="zh-CN" sz="2400" dirty="0" smtClean="0"/>
              <a:t>RX-</a:t>
            </a:r>
            <a:r>
              <a:rPr lang="zh-CN" altLang="en-US" sz="2400" dirty="0" smtClean="0"/>
              <a:t>对应，</a:t>
            </a:r>
            <a:r>
              <a:rPr lang="en-US" altLang="zh-CN" sz="2400" dirty="0" smtClean="0"/>
              <a:t>TX+</a:t>
            </a:r>
            <a:r>
              <a:rPr lang="zh-CN" altLang="en-US" sz="2400" dirty="0" smtClean="0"/>
              <a:t>与</a:t>
            </a:r>
            <a:r>
              <a:rPr lang="en-US" altLang="zh-CN" sz="2400" dirty="0" smtClean="0"/>
              <a:t>EP/Switch</a:t>
            </a:r>
            <a:r>
              <a:rPr lang="zh-CN" altLang="en-US" sz="2400" dirty="0" smtClean="0"/>
              <a:t>的</a:t>
            </a:r>
            <a:r>
              <a:rPr lang="en-US" altLang="zh-CN" sz="2400" dirty="0" smtClean="0"/>
              <a:t>TX-</a:t>
            </a:r>
            <a:r>
              <a:rPr lang="zh-CN" altLang="en-US" sz="2400" dirty="0" smtClean="0"/>
              <a:t>对应。或者</a:t>
            </a:r>
            <a:r>
              <a:rPr lang="en-US" altLang="zh-CN" sz="2400" dirty="0" smtClean="0"/>
              <a:t>RX</a:t>
            </a:r>
            <a:r>
              <a:rPr lang="zh-CN" altLang="en-US" sz="2400" dirty="0" smtClean="0"/>
              <a:t>正负对应，</a:t>
            </a:r>
            <a:r>
              <a:rPr lang="en-US" altLang="zh-CN" sz="2400" dirty="0" smtClean="0"/>
              <a:t>TX</a:t>
            </a:r>
            <a:r>
              <a:rPr lang="zh-CN" altLang="en-US" sz="2400" dirty="0" smtClean="0"/>
              <a:t>正负对应等等情况，怎么处理？</a:t>
            </a:r>
            <a:endParaRPr lang="zh-CN" altLang="en-US" sz="2400" dirty="0" smtClean="0"/>
          </a:p>
          <a:p>
            <a:pPr marL="0" indent="0">
              <a:buNone/>
            </a:pPr>
            <a:r>
              <a:rPr lang="en-US" altLang="zh-CN" sz="2400" dirty="0" smtClean="0"/>
              <a:t>A2:  </a:t>
            </a:r>
            <a:r>
              <a:rPr lang="zh-CN" altLang="en-US" sz="2400" dirty="0" smtClean="0"/>
              <a:t>很开心的说：随意接，软件上不需要大家再额外处理。</a:t>
            </a:r>
            <a:r>
              <a:rPr lang="en-US" altLang="zh-CN" sz="2400" dirty="0" smtClean="0"/>
              <a:t>PCIe</a:t>
            </a:r>
            <a:r>
              <a:rPr lang="zh-CN" altLang="en-US" sz="2400" dirty="0" smtClean="0"/>
              <a:t>的探测状态机已经考虑了这些所有情况</a:t>
            </a:r>
            <a:endParaRPr lang="zh-CN" altLang="en-US" sz="2400" dirty="0" smtClean="0"/>
          </a:p>
          <a:p>
            <a:pPr marL="0" indent="0">
              <a:buNone/>
            </a:pPr>
            <a:r>
              <a:rPr lang="zh-CN" altLang="en-US" sz="2400" dirty="0" smtClean="0"/>
              <a:t>  </a:t>
            </a:r>
            <a:endParaRPr lang="zh-CN" altLang="en-US" sz="2400" dirty="0" smtClean="0"/>
          </a:p>
          <a:p>
            <a:pPr marL="0" indent="0">
              <a:buNone/>
            </a:pP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PCIe应用常见分析和限制</a:t>
            </a:r>
            <a:endParaRPr lang="zh-CN" altLang="en-US" b="1" dirty="0"/>
          </a:p>
        </p:txBody>
      </p:sp>
      <p:sp>
        <p:nvSpPr>
          <p:cNvPr id="7" name="内容占位符 6"/>
          <p:cNvSpPr>
            <a:spLocks noGrp="1"/>
          </p:cNvSpPr>
          <p:nvPr>
            <p:ph idx="1"/>
          </p:nvPr>
        </p:nvSpPr>
        <p:spPr>
          <a:xfrm>
            <a:off x="457200" y="1957070"/>
            <a:ext cx="8229600" cy="4169410"/>
          </a:xfrm>
          <a:effectLst/>
        </p:spPr>
        <p:txBody>
          <a:bodyPr>
            <a:normAutofit fontScale="90000" lnSpcReduction="10000"/>
          </a:bodyPr>
          <a:lstStyle/>
          <a:p>
            <a:pPr marL="0" indent="0">
              <a:buNone/>
            </a:pPr>
            <a:r>
              <a:rPr lang="en-US" altLang="zh-CN" sz="2400" dirty="0" smtClean="0"/>
              <a:t>Q3: RK3399</a:t>
            </a:r>
            <a:r>
              <a:rPr lang="zh-CN" altLang="en-US" sz="2400" dirty="0" smtClean="0"/>
              <a:t>只有一个</a:t>
            </a:r>
            <a:r>
              <a:rPr lang="en-US" altLang="zh-CN" sz="2400" dirty="0" smtClean="0"/>
              <a:t>RC</a:t>
            </a:r>
            <a:r>
              <a:rPr lang="zh-CN" altLang="en-US" sz="2400" dirty="0" smtClean="0"/>
              <a:t>，但是有四个</a:t>
            </a:r>
            <a:r>
              <a:rPr lang="en-US" altLang="zh-CN" sz="2400" dirty="0" smtClean="0"/>
              <a:t>lane, </a:t>
            </a:r>
            <a:r>
              <a:rPr lang="zh-CN" altLang="en-US" sz="2400" dirty="0" smtClean="0"/>
              <a:t>能不能支持把这四个</a:t>
            </a:r>
            <a:r>
              <a:rPr lang="en-US" altLang="zh-CN" sz="2400" dirty="0" smtClean="0"/>
              <a:t>lane</a:t>
            </a:r>
            <a:r>
              <a:rPr lang="zh-CN" altLang="en-US" sz="2400" dirty="0" smtClean="0"/>
              <a:t>拆分，比如拆分成四个</a:t>
            </a:r>
            <a:r>
              <a:rPr lang="en-US" altLang="zh-CN" sz="2400" dirty="0" smtClean="0"/>
              <a:t>1-1-1-1</a:t>
            </a:r>
            <a:r>
              <a:rPr lang="zh-CN" altLang="en-US" sz="2400" dirty="0" smtClean="0"/>
              <a:t>或者拆分成两个</a:t>
            </a:r>
            <a:r>
              <a:rPr lang="en-US" altLang="zh-CN" sz="2400" dirty="0" smtClean="0"/>
              <a:t>2-2</a:t>
            </a:r>
            <a:r>
              <a:rPr lang="zh-CN" altLang="en-US" sz="2400" dirty="0" smtClean="0"/>
              <a:t>或者其他组合</a:t>
            </a:r>
            <a:endParaRPr lang="en-US" altLang="zh-CN" sz="2400" dirty="0" smtClean="0"/>
          </a:p>
          <a:p>
            <a:pPr marL="0" indent="0">
              <a:buNone/>
            </a:pPr>
            <a:r>
              <a:rPr lang="en-US" altLang="zh-CN" sz="2400" dirty="0" smtClean="0"/>
              <a:t>A3:  RK3399</a:t>
            </a:r>
            <a:r>
              <a:rPr lang="zh-CN" altLang="en-US" sz="2400" dirty="0" smtClean="0"/>
              <a:t>不支持。有其他家方案支持。如果客户希望接多个设备，请选用</a:t>
            </a:r>
            <a:r>
              <a:rPr lang="en-US" altLang="zh-CN" sz="2400" dirty="0" smtClean="0"/>
              <a:t>PCIe switch</a:t>
            </a:r>
            <a:r>
              <a:rPr lang="zh-CN" altLang="en-US" sz="2400" dirty="0" smtClean="0"/>
              <a:t>，目前我们调试过</a:t>
            </a:r>
            <a:r>
              <a:rPr lang="en-US" altLang="zh-CN" sz="2400" dirty="0" smtClean="0"/>
              <a:t>Pericom</a:t>
            </a:r>
            <a:r>
              <a:rPr lang="zh-CN" altLang="en-US" sz="2400" dirty="0" smtClean="0"/>
              <a:t>的</a:t>
            </a:r>
            <a:r>
              <a:rPr lang="en-US" altLang="zh-CN" sz="2400" dirty="0" smtClean="0"/>
              <a:t>switch</a:t>
            </a:r>
            <a:r>
              <a:rPr lang="zh-CN" altLang="en-US" sz="2400" dirty="0" smtClean="0"/>
              <a:t>，应该是最便宜的一款。</a:t>
            </a:r>
            <a:endParaRPr lang="zh-CN" altLang="en-US" sz="2400" dirty="0" smtClean="0"/>
          </a:p>
          <a:p>
            <a:pPr marL="0" indent="0">
              <a:buNone/>
            </a:pPr>
            <a:endParaRPr lang="en-US" altLang="zh-CN" dirty="0"/>
          </a:p>
          <a:p>
            <a:pPr marL="0" indent="0">
              <a:buNone/>
            </a:pPr>
            <a:r>
              <a:rPr lang="zh-CN" altLang="en-US" sz="2400" dirty="0" smtClean="0"/>
              <a:t>Q4: </a:t>
            </a:r>
            <a:r>
              <a:rPr lang="en-US" altLang="zh-CN" sz="2400" dirty="0" smtClean="0"/>
              <a:t>RK3399</a:t>
            </a:r>
            <a:r>
              <a:rPr lang="zh-CN" altLang="en-US" sz="2400" dirty="0" smtClean="0"/>
              <a:t>支持</a:t>
            </a:r>
            <a:r>
              <a:rPr lang="en-US" altLang="zh-CN" sz="2400" dirty="0" smtClean="0"/>
              <a:t>SSD</a:t>
            </a:r>
            <a:r>
              <a:rPr lang="zh-CN" altLang="en-US" sz="2400" dirty="0" smtClean="0"/>
              <a:t>吗？</a:t>
            </a:r>
            <a:endParaRPr lang="zh-CN" altLang="en-US" sz="2400" dirty="0" smtClean="0"/>
          </a:p>
          <a:p>
            <a:pPr marL="0" indent="0">
              <a:buNone/>
            </a:pPr>
            <a:r>
              <a:rPr lang="en-US" altLang="zh-CN" sz="2400" dirty="0" smtClean="0"/>
              <a:t>A4</a:t>
            </a:r>
            <a:r>
              <a:rPr lang="zh-CN" altLang="en-US" sz="2400" dirty="0" smtClean="0"/>
              <a:t>：支持。需要大家注意的是，</a:t>
            </a:r>
            <a:r>
              <a:rPr lang="en-US" altLang="zh-CN" sz="2400" dirty="0" smtClean="0"/>
              <a:t>SSD</a:t>
            </a:r>
            <a:r>
              <a:rPr lang="zh-CN" altLang="en-US" sz="2400" dirty="0" smtClean="0"/>
              <a:t>有两种，一种是</a:t>
            </a:r>
            <a:r>
              <a:rPr lang="en-US" altLang="zh-CN" sz="2400" dirty="0" smtClean="0"/>
              <a:t>NVMe, </a:t>
            </a:r>
            <a:r>
              <a:rPr lang="zh-CN" altLang="en-US" sz="2400" dirty="0" smtClean="0"/>
              <a:t>信号层走的是</a:t>
            </a:r>
            <a:r>
              <a:rPr lang="en-US" altLang="zh-CN" sz="2400" dirty="0" smtClean="0"/>
              <a:t>PCIe</a:t>
            </a:r>
            <a:r>
              <a:rPr lang="zh-CN" altLang="en-US" sz="2400" dirty="0" smtClean="0"/>
              <a:t>总线。另外一种是</a:t>
            </a:r>
            <a:r>
              <a:rPr lang="en-US" altLang="zh-CN" sz="2400" dirty="0" smtClean="0"/>
              <a:t>mSATA</a:t>
            </a:r>
            <a:r>
              <a:rPr lang="zh-CN" altLang="en-US" sz="2400" dirty="0" smtClean="0"/>
              <a:t>，走</a:t>
            </a:r>
            <a:r>
              <a:rPr lang="en-US" altLang="zh-CN" sz="2400" dirty="0" smtClean="0"/>
              <a:t>SATA</a:t>
            </a:r>
            <a:r>
              <a:rPr lang="zh-CN" altLang="en-US" sz="2400" dirty="0" smtClean="0"/>
              <a:t>总线。第二种如果需要支持请客户购买</a:t>
            </a:r>
            <a:r>
              <a:rPr lang="en-US" altLang="zh-CN" sz="2400" dirty="0" smtClean="0"/>
              <a:t>PCIe</a:t>
            </a:r>
            <a:r>
              <a:rPr lang="zh-CN" altLang="en-US" sz="2400" dirty="0" smtClean="0"/>
              <a:t>转</a:t>
            </a:r>
            <a:r>
              <a:rPr lang="en-US" altLang="zh-CN" sz="2400" dirty="0" smtClean="0"/>
              <a:t>SATA</a:t>
            </a:r>
            <a:r>
              <a:rPr lang="zh-CN" altLang="en-US" sz="2400" dirty="0" smtClean="0"/>
              <a:t>或者</a:t>
            </a:r>
            <a:r>
              <a:rPr lang="en-US" altLang="zh-CN" sz="2400" dirty="0" smtClean="0"/>
              <a:t>USB</a:t>
            </a:r>
            <a:r>
              <a:rPr lang="zh-CN" altLang="en-US" sz="2400" dirty="0" smtClean="0"/>
              <a:t>转</a:t>
            </a:r>
            <a:r>
              <a:rPr lang="en-US" altLang="zh-CN" sz="2400" dirty="0" smtClean="0"/>
              <a:t>SATA</a:t>
            </a:r>
            <a:r>
              <a:rPr lang="zh-CN" altLang="en-US" sz="2400" dirty="0" smtClean="0"/>
              <a:t>。</a:t>
            </a: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en-US" altLang="zh-CN" b="1" dirty="0" smtClean="0"/>
              <a:t>Agenda</a:t>
            </a:r>
            <a:endParaRPr lang="zh-CN" altLang="en-US" b="1" dirty="0"/>
          </a:p>
        </p:txBody>
      </p:sp>
      <p:sp>
        <p:nvSpPr>
          <p:cNvPr id="7" name="内容占位符 6"/>
          <p:cNvSpPr>
            <a:spLocks noGrp="1"/>
          </p:cNvSpPr>
          <p:nvPr>
            <p:ph idx="1"/>
          </p:nvPr>
        </p:nvSpPr>
        <p:spPr>
          <a:effectLst/>
        </p:spPr>
        <p:txBody>
          <a:bodyPr>
            <a:normAutofit/>
          </a:bodyPr>
          <a:lstStyle/>
          <a:p>
            <a:r>
              <a:rPr lang="en-US" altLang="zh-CN" b="1" dirty="0" smtClean="0">
                <a:latin typeface="+mj-lt"/>
                <a:ea typeface="Tahoma" panose="020B0604030504040204" pitchFamily="34" charset="0"/>
                <a:cs typeface="Tahoma" panose="020B0604030504040204" pitchFamily="34" charset="0"/>
              </a:rPr>
              <a:t>PCIe</a:t>
            </a:r>
            <a:r>
              <a:rPr lang="zh-CN" altLang="en-US" b="1" dirty="0" smtClean="0">
                <a:latin typeface="+mj-lt"/>
                <a:ea typeface="Tahoma" panose="020B0604030504040204" pitchFamily="34" charset="0"/>
                <a:cs typeface="Tahoma" panose="020B0604030504040204" pitchFamily="34" charset="0"/>
              </a:rPr>
              <a:t>基础内容介绍</a:t>
            </a:r>
            <a:endParaRPr lang="zh-CN" altLang="en-US" b="1" dirty="0" smtClean="0">
              <a:latin typeface="+mj-lt"/>
              <a:ea typeface="Tahoma" panose="020B0604030504040204" pitchFamily="34" charset="0"/>
              <a:cs typeface="Tahoma" panose="020B0604030504040204" pitchFamily="34" charset="0"/>
            </a:endParaRPr>
          </a:p>
          <a:p>
            <a:r>
              <a:rPr lang="en-US" altLang="zh-CN" dirty="0" smtClean="0">
                <a:solidFill>
                  <a:schemeClr val="bg1">
                    <a:lumMod val="50000"/>
                  </a:schemeClr>
                </a:solidFill>
                <a:latin typeface="+mj-lt"/>
                <a:ea typeface="Tahoma" panose="020B0604030504040204" pitchFamily="34" charset="0"/>
                <a:cs typeface="Tahoma" panose="020B0604030504040204" pitchFamily="34" charset="0"/>
              </a:rPr>
              <a:t>PCIe</a:t>
            </a:r>
            <a:r>
              <a:rPr lang="zh-CN" altLang="en-US" dirty="0" smtClean="0">
                <a:solidFill>
                  <a:schemeClr val="bg1">
                    <a:lumMod val="50000"/>
                  </a:schemeClr>
                </a:solidFill>
                <a:latin typeface="+mj-lt"/>
                <a:ea typeface="Tahoma" panose="020B0604030504040204" pitchFamily="34" charset="0"/>
                <a:cs typeface="Tahoma" panose="020B0604030504040204" pitchFamily="34" charset="0"/>
              </a:rPr>
              <a:t>应用常见分析和限制</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en-US" altLang="zh-CN" dirty="0" smtClean="0">
                <a:solidFill>
                  <a:schemeClr val="bg1">
                    <a:lumMod val="50000"/>
                  </a:schemeClr>
                </a:solidFill>
                <a:ea typeface="Tahoma" panose="020B0604030504040204" pitchFamily="34" charset="0"/>
                <a:cs typeface="Tahoma" panose="020B0604030504040204" pitchFamily="34" charset="0"/>
              </a:rPr>
              <a:t>PCIe</a:t>
            </a:r>
            <a:r>
              <a:rPr lang="zh-CN" altLang="en-US" dirty="0" smtClean="0">
                <a:solidFill>
                  <a:schemeClr val="bg1">
                    <a:lumMod val="50000"/>
                  </a:schemeClr>
                </a:solidFill>
                <a:ea typeface="Tahoma" panose="020B0604030504040204" pitchFamily="34" charset="0"/>
                <a:cs typeface="Tahoma" panose="020B0604030504040204" pitchFamily="34" charset="0"/>
              </a:rPr>
              <a:t>工具分析和应用配置</a:t>
            </a:r>
            <a:endParaRPr lang="zh-CN" altLang="en-US" dirty="0" smtClean="0">
              <a:solidFill>
                <a:schemeClr val="bg1">
                  <a:lumMod val="50000"/>
                </a:schemeClr>
              </a:solidFill>
              <a:ea typeface="Tahoma" panose="020B0604030504040204" pitchFamily="34" charset="0"/>
              <a:cs typeface="Tahoma" panose="020B0604030504040204" pitchFamily="34" charset="0"/>
            </a:endParaRPr>
          </a:p>
          <a:p>
            <a:r>
              <a:rPr lang="en-US" altLang="zh-CN" dirty="0" smtClean="0">
                <a:solidFill>
                  <a:schemeClr val="bg1">
                    <a:lumMod val="50000"/>
                  </a:schemeClr>
                </a:solidFill>
                <a:latin typeface="+mj-lt"/>
                <a:ea typeface="Tahoma" panose="020B0604030504040204" pitchFamily="34" charset="0"/>
                <a:cs typeface="Tahoma" panose="020B0604030504040204" pitchFamily="34" charset="0"/>
              </a:rPr>
              <a:t>PCIe </a:t>
            </a:r>
            <a:r>
              <a:rPr lang="zh-CN" altLang="en-US" dirty="0" smtClean="0">
                <a:solidFill>
                  <a:schemeClr val="bg1">
                    <a:lumMod val="50000"/>
                  </a:schemeClr>
                </a:solidFill>
                <a:latin typeface="+mj-lt"/>
                <a:ea typeface="Tahoma" panose="020B0604030504040204" pitchFamily="34" charset="0"/>
                <a:cs typeface="Tahoma" panose="020B0604030504040204" pitchFamily="34" charset="0"/>
              </a:rPr>
              <a:t>常见异常诊断</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rPr>
              <a:t>问答环节</a:t>
            </a:r>
            <a:endParaRPr lang="zh-CN" altLang="en-US" dirty="0" smtClean="0"/>
          </a:p>
          <a:p>
            <a:endParaRPr lang="en-US" altLang="zh-CN" dirty="0" smtClean="0"/>
          </a:p>
          <a:p>
            <a:pPr marL="0" indent="0">
              <a:buNone/>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PCIe应用常见分析和限制</a:t>
            </a:r>
            <a:endParaRPr lang="zh-CN" altLang="en-US" b="1" dirty="0"/>
          </a:p>
        </p:txBody>
      </p:sp>
      <p:sp>
        <p:nvSpPr>
          <p:cNvPr id="7" name="内容占位符 6"/>
          <p:cNvSpPr>
            <a:spLocks noGrp="1"/>
          </p:cNvSpPr>
          <p:nvPr>
            <p:ph idx="1"/>
          </p:nvPr>
        </p:nvSpPr>
        <p:spPr>
          <a:xfrm>
            <a:off x="541655" y="2145665"/>
            <a:ext cx="8229600" cy="3245485"/>
          </a:xfrm>
          <a:effectLst/>
        </p:spPr>
        <p:txBody>
          <a:bodyPr>
            <a:normAutofit fontScale="90000"/>
          </a:bodyPr>
          <a:lstStyle/>
          <a:p>
            <a:pPr marL="0" indent="0">
              <a:buNone/>
            </a:pPr>
            <a:r>
              <a:rPr lang="en-US" altLang="zh-CN" sz="2400" dirty="0" smtClean="0"/>
              <a:t>Q</a:t>
            </a:r>
            <a:r>
              <a:rPr lang="en-US" sz="2400" dirty="0" smtClean="0"/>
              <a:t>5</a:t>
            </a:r>
            <a:r>
              <a:rPr lang="zh-CN" altLang="en-US" sz="2400" dirty="0" smtClean="0"/>
              <a:t>：既然支持</a:t>
            </a:r>
            <a:r>
              <a:rPr lang="en-US" altLang="zh-CN" sz="2400" dirty="0" smtClean="0"/>
              <a:t>NVMe</a:t>
            </a:r>
            <a:r>
              <a:rPr lang="zh-CN" altLang="en-US" sz="2400" dirty="0" smtClean="0"/>
              <a:t>，支持最大容量多少，能不能作为启动盘？</a:t>
            </a:r>
            <a:endParaRPr lang="zh-CN" altLang="en-US" sz="2400" dirty="0" smtClean="0"/>
          </a:p>
          <a:p>
            <a:pPr marL="0" indent="0">
              <a:buNone/>
            </a:pPr>
            <a:r>
              <a:rPr lang="en-US" altLang="zh-CN" sz="2400" dirty="0" smtClean="0"/>
              <a:t>A5:    </a:t>
            </a:r>
            <a:r>
              <a:rPr lang="zh-CN" altLang="en-US" sz="2400" dirty="0" smtClean="0"/>
              <a:t>这个问题和当年一直被人追问</a:t>
            </a:r>
            <a:r>
              <a:rPr lang="en-US" altLang="zh-CN" sz="2400" dirty="0" smtClean="0"/>
              <a:t>RK</a:t>
            </a:r>
            <a:r>
              <a:rPr lang="zh-CN" altLang="en-US" sz="2400" dirty="0" smtClean="0"/>
              <a:t>支持的</a:t>
            </a:r>
            <a:r>
              <a:rPr lang="en-US" altLang="zh-CN" sz="2400" dirty="0" smtClean="0"/>
              <a:t>SD</a:t>
            </a:r>
            <a:r>
              <a:rPr lang="zh-CN" altLang="en-US" sz="2400" dirty="0" smtClean="0"/>
              <a:t>卡最大容量多少一样，我的回答是，有多大支持多大。另外，</a:t>
            </a:r>
            <a:r>
              <a:rPr lang="en-US" altLang="zh-CN" sz="2400" dirty="0" smtClean="0"/>
              <a:t>NVMe</a:t>
            </a:r>
            <a:r>
              <a:rPr lang="zh-CN" altLang="en-US" sz="2400" dirty="0" smtClean="0"/>
              <a:t>在</a:t>
            </a:r>
            <a:r>
              <a:rPr lang="en-US" altLang="zh-CN" sz="2400" dirty="0" smtClean="0"/>
              <a:t>RK3399</a:t>
            </a:r>
            <a:r>
              <a:rPr lang="zh-CN" altLang="en-US" sz="2400" dirty="0" smtClean="0"/>
              <a:t>支持从</a:t>
            </a:r>
            <a:r>
              <a:rPr lang="en-US" altLang="zh-CN" sz="2400" dirty="0" smtClean="0"/>
              <a:t>Uboot</a:t>
            </a:r>
            <a:r>
              <a:rPr lang="zh-CN" altLang="en-US" sz="2400" dirty="0" smtClean="0"/>
              <a:t>开始启动，也就是意味需要额外加一个</a:t>
            </a:r>
            <a:r>
              <a:rPr lang="en-US" altLang="zh-CN" sz="2400" dirty="0" smtClean="0"/>
              <a:t>spi-nor</a:t>
            </a:r>
            <a:r>
              <a:rPr lang="zh-CN" altLang="en-US" sz="2400" dirty="0" smtClean="0"/>
              <a:t>用来保存</a:t>
            </a:r>
            <a:r>
              <a:rPr lang="en-US" altLang="zh-CN" sz="2400" dirty="0" smtClean="0"/>
              <a:t>miniloader, </a:t>
            </a:r>
            <a:r>
              <a:rPr lang="zh-CN" altLang="en-US" sz="2400" dirty="0" smtClean="0"/>
              <a:t>因为</a:t>
            </a:r>
            <a:r>
              <a:rPr lang="en-US" altLang="zh-CN" sz="2400" dirty="0" smtClean="0"/>
              <a:t>maskrom</a:t>
            </a:r>
            <a:r>
              <a:rPr lang="zh-CN" altLang="en-US" sz="2400" dirty="0" smtClean="0"/>
              <a:t>没有</a:t>
            </a:r>
            <a:r>
              <a:rPr lang="en-US" altLang="zh-CN" sz="2400" dirty="0" smtClean="0"/>
              <a:t>NVMe</a:t>
            </a:r>
            <a:r>
              <a:rPr lang="zh-CN" altLang="en-US" sz="2400" dirty="0" smtClean="0"/>
              <a:t>和</a:t>
            </a:r>
            <a:r>
              <a:rPr lang="en-US" altLang="zh-CN" sz="2400" dirty="0" smtClean="0"/>
              <a:t>PCIe</a:t>
            </a:r>
            <a:r>
              <a:rPr lang="zh-CN" altLang="en-US" sz="2400" dirty="0" smtClean="0"/>
              <a:t>驱动。</a:t>
            </a:r>
            <a:endParaRPr lang="zh-CN" altLang="en-US" sz="2400" dirty="0" smtClean="0"/>
          </a:p>
          <a:p>
            <a:pPr marL="0" indent="0">
              <a:buNone/>
            </a:pPr>
            <a:endParaRPr lang="zh-CN" altLang="en-US" sz="2400" dirty="0" smtClean="0"/>
          </a:p>
          <a:p>
            <a:pPr marL="0" indent="0">
              <a:buNone/>
            </a:pPr>
            <a:r>
              <a:rPr lang="en-US" altLang="zh-CN" sz="2400" dirty="0" smtClean="0"/>
              <a:t>  </a:t>
            </a: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PCIe应用常见分析和限制</a:t>
            </a:r>
            <a:endParaRPr lang="zh-CN" altLang="en-US" b="1" dirty="0"/>
          </a:p>
        </p:txBody>
      </p:sp>
      <p:sp>
        <p:nvSpPr>
          <p:cNvPr id="7" name="内容占位符 6"/>
          <p:cNvSpPr>
            <a:spLocks noGrp="1"/>
          </p:cNvSpPr>
          <p:nvPr>
            <p:ph idx="1"/>
          </p:nvPr>
        </p:nvSpPr>
        <p:spPr>
          <a:xfrm>
            <a:off x="457200" y="1252855"/>
            <a:ext cx="8229600" cy="3245485"/>
          </a:xfrm>
          <a:effectLst/>
        </p:spPr>
        <p:txBody>
          <a:bodyPr>
            <a:normAutofit/>
          </a:bodyPr>
          <a:lstStyle/>
          <a:p>
            <a:pPr marL="0" indent="0">
              <a:buNone/>
            </a:pPr>
            <a:r>
              <a:rPr lang="en-US" altLang="zh-CN" sz="2400" dirty="0" smtClean="0"/>
              <a:t>Q</a:t>
            </a:r>
            <a:r>
              <a:rPr lang="en-US" sz="2400" dirty="0" smtClean="0"/>
              <a:t>6</a:t>
            </a:r>
            <a:r>
              <a:rPr lang="zh-CN" altLang="en-US" sz="2400" dirty="0" smtClean="0"/>
              <a:t>：</a:t>
            </a:r>
            <a:r>
              <a:rPr lang="en-US" sz="2400" dirty="0" smtClean="0"/>
              <a:t>RK3399</a:t>
            </a:r>
            <a:r>
              <a:rPr lang="zh-CN" altLang="en-US" sz="2400" dirty="0" smtClean="0"/>
              <a:t>的</a:t>
            </a:r>
            <a:r>
              <a:rPr lang="en-US" altLang="zh-CN" sz="2400" dirty="0" smtClean="0"/>
              <a:t>PCIe</a:t>
            </a:r>
            <a:r>
              <a:rPr lang="zh-CN" altLang="en-US" sz="2400" dirty="0" smtClean="0"/>
              <a:t>接入</a:t>
            </a:r>
            <a:r>
              <a:rPr lang="en-US" altLang="zh-CN" sz="2400" dirty="0" smtClean="0"/>
              <a:t>NVMe</a:t>
            </a:r>
            <a:r>
              <a:rPr lang="zh-CN" altLang="en-US" sz="2400" dirty="0" smtClean="0"/>
              <a:t>的情况下，带宽如何？</a:t>
            </a:r>
            <a:endParaRPr lang="zh-CN" altLang="en-US" sz="2400" dirty="0" smtClean="0"/>
          </a:p>
          <a:p>
            <a:pPr marL="0" indent="0">
              <a:buNone/>
            </a:pPr>
            <a:endParaRPr lang="zh-CN" altLang="en-US" sz="2400" dirty="0" smtClean="0"/>
          </a:p>
          <a:p>
            <a:pPr marL="0" indent="0">
              <a:buNone/>
            </a:pPr>
            <a:r>
              <a:rPr lang="en-US" altLang="zh-CN" sz="2400" dirty="0" smtClean="0"/>
              <a:t>  </a:t>
            </a:r>
            <a:br>
              <a:rPr lang="en-US" altLang="zh-CN" dirty="0"/>
            </a:br>
            <a:endParaRPr lang="en-US" altLang="zh-CN" dirty="0" smtClean="0"/>
          </a:p>
          <a:p>
            <a:endParaRPr lang="en-US" altLang="zh-CN" dirty="0" smtClean="0"/>
          </a:p>
          <a:p>
            <a:endParaRPr lang="zh-CN" altLang="en-US" dirty="0"/>
          </a:p>
        </p:txBody>
      </p:sp>
      <p:pic>
        <p:nvPicPr>
          <p:cNvPr id="4" name="图片 3" descr="CatchBA56"/>
          <p:cNvPicPr>
            <a:picLocks noChangeAspect="1"/>
          </p:cNvPicPr>
          <p:nvPr/>
        </p:nvPicPr>
        <p:blipFill>
          <a:blip r:embed="rId2"/>
          <a:stretch>
            <a:fillRect/>
          </a:stretch>
        </p:blipFill>
        <p:spPr>
          <a:xfrm>
            <a:off x="35560" y="2150745"/>
            <a:ext cx="4593590" cy="2347595"/>
          </a:xfrm>
          <a:prstGeom prst="rect">
            <a:avLst/>
          </a:prstGeom>
        </p:spPr>
      </p:pic>
      <p:pic>
        <p:nvPicPr>
          <p:cNvPr id="5" name="图片 4" descr="Catch82CA"/>
          <p:cNvPicPr>
            <a:picLocks noChangeAspect="1"/>
          </p:cNvPicPr>
          <p:nvPr/>
        </p:nvPicPr>
        <p:blipFill>
          <a:blip r:embed="rId3"/>
          <a:stretch>
            <a:fillRect/>
          </a:stretch>
        </p:blipFill>
        <p:spPr>
          <a:xfrm>
            <a:off x="4629150" y="2201545"/>
            <a:ext cx="4459605" cy="2296795"/>
          </a:xfrm>
          <a:prstGeom prst="rect">
            <a:avLst/>
          </a:prstGeom>
        </p:spPr>
      </p:pic>
      <p:sp>
        <p:nvSpPr>
          <p:cNvPr id="6" name="文本框 5"/>
          <p:cNvSpPr txBox="1"/>
          <p:nvPr/>
        </p:nvSpPr>
        <p:spPr>
          <a:xfrm>
            <a:off x="176530" y="4693920"/>
            <a:ext cx="8355330" cy="1465580"/>
          </a:xfrm>
          <a:prstGeom prst="rect">
            <a:avLst/>
          </a:prstGeom>
          <a:noFill/>
        </p:spPr>
        <p:txBody>
          <a:bodyPr wrap="square" rtlCol="0">
            <a:spAutoFit/>
          </a:bodyPr>
          <a:p>
            <a:r>
              <a:rPr lang="zh-CN" altLang="en-US"/>
              <a:t>./fio -filename=/dev/block/nvme0n1 -direct=1 -iodepth 4 -thread=1 -rw=write -ioengine=libaio -bs=1M -size=200G -numjobs=30 -runtime=60 -group_reporting -name=my</a:t>
            </a:r>
            <a:endParaRPr lang="zh-CN" altLang="en-US"/>
          </a:p>
          <a:p>
            <a:endParaRPr lang="zh-CN" altLang="en-US"/>
          </a:p>
          <a:p>
            <a:r>
              <a:rPr lang="zh-CN" altLang="en-US"/>
              <a:t>注意</a:t>
            </a:r>
            <a:r>
              <a:rPr lang="en-US" altLang="zh-CN"/>
              <a:t>fio</a:t>
            </a:r>
            <a:r>
              <a:rPr lang="zh-CN" altLang="en-US"/>
              <a:t>需要是带有</a:t>
            </a:r>
            <a:r>
              <a:rPr lang="en-US" altLang="zh-CN"/>
              <a:t>libaio</a:t>
            </a:r>
            <a:r>
              <a:rPr lang="zh-CN" altLang="en-US"/>
              <a:t>的，并且内核需要开启</a:t>
            </a:r>
            <a:r>
              <a:rPr lang="en-US" altLang="zh-CN"/>
              <a:t>AIO</a:t>
            </a:r>
            <a:r>
              <a:rPr lang="zh-CN" altLang="en-US"/>
              <a:t>支持CONFIG_AIO</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PCIe应用常见分析和限制</a:t>
            </a:r>
            <a:endParaRPr lang="zh-CN" altLang="en-US" b="1" dirty="0"/>
          </a:p>
        </p:txBody>
      </p:sp>
      <p:sp>
        <p:nvSpPr>
          <p:cNvPr id="7" name="内容占位符 6"/>
          <p:cNvSpPr>
            <a:spLocks noGrp="1"/>
          </p:cNvSpPr>
          <p:nvPr>
            <p:ph idx="1"/>
          </p:nvPr>
        </p:nvSpPr>
        <p:spPr>
          <a:xfrm>
            <a:off x="457200" y="1805940"/>
            <a:ext cx="8229600" cy="4039235"/>
          </a:xfrm>
          <a:effectLst/>
        </p:spPr>
        <p:txBody>
          <a:bodyPr>
            <a:normAutofit fontScale="80000"/>
          </a:bodyPr>
          <a:lstStyle/>
          <a:p>
            <a:pPr marL="0" indent="0">
              <a:buNone/>
            </a:pPr>
            <a:r>
              <a:rPr lang="en-US" altLang="zh-CN" sz="2400" dirty="0" smtClean="0"/>
              <a:t>Q7</a:t>
            </a:r>
            <a:r>
              <a:rPr lang="zh-CN" altLang="en-US" sz="2400" dirty="0" smtClean="0"/>
              <a:t>：</a:t>
            </a:r>
            <a:r>
              <a:rPr lang="en-US" sz="2400" dirty="0" smtClean="0"/>
              <a:t>RK3399</a:t>
            </a:r>
            <a:r>
              <a:rPr lang="zh-CN" altLang="en-US" sz="2400" dirty="0" smtClean="0"/>
              <a:t>支不支持独立显卡？</a:t>
            </a:r>
            <a:endParaRPr lang="zh-CN" altLang="en-US" sz="2400" dirty="0" smtClean="0"/>
          </a:p>
          <a:p>
            <a:pPr marL="0" indent="0">
              <a:buNone/>
            </a:pPr>
            <a:r>
              <a:rPr lang="en-US" altLang="zh-CN" sz="2400" dirty="0" smtClean="0"/>
              <a:t>A7:  </a:t>
            </a:r>
            <a:r>
              <a:rPr lang="zh-CN" altLang="en-US" sz="2400" dirty="0" smtClean="0"/>
              <a:t>理论上支持，只要能提供</a:t>
            </a:r>
            <a:r>
              <a:rPr lang="en-US" altLang="zh-CN" sz="2400" dirty="0" smtClean="0"/>
              <a:t>ARM</a:t>
            </a:r>
            <a:r>
              <a:rPr lang="zh-CN" altLang="en-US" sz="2400" dirty="0" smtClean="0"/>
              <a:t>版本的驱动。实际支持不了。如果客户问原因，就告诉客户，我们可用于</a:t>
            </a:r>
            <a:r>
              <a:rPr lang="en-US" altLang="zh-CN" sz="2400" dirty="0" smtClean="0"/>
              <a:t>BAR</a:t>
            </a:r>
            <a:r>
              <a:rPr lang="zh-CN" altLang="en-US" sz="2400" dirty="0" smtClean="0"/>
              <a:t>的物理总线内存只有</a:t>
            </a:r>
            <a:r>
              <a:rPr lang="en-US" altLang="zh-CN" sz="2400" dirty="0" smtClean="0"/>
              <a:t>32M</a:t>
            </a:r>
            <a:r>
              <a:rPr lang="zh-CN" altLang="en-US" sz="2400" dirty="0" smtClean="0"/>
              <a:t>，一般独立显卡都超过这个内存的要求。既然转接经过</a:t>
            </a:r>
            <a:r>
              <a:rPr lang="en-US" altLang="zh-CN" sz="2400" dirty="0" smtClean="0"/>
              <a:t>switch</a:t>
            </a:r>
            <a:r>
              <a:rPr lang="zh-CN" altLang="en-US" sz="2400" dirty="0" smtClean="0"/>
              <a:t>，也没有意义，因为</a:t>
            </a:r>
            <a:r>
              <a:rPr lang="en-US" altLang="zh-CN" sz="2400" dirty="0" smtClean="0"/>
              <a:t>switch</a:t>
            </a:r>
            <a:r>
              <a:rPr lang="zh-CN" altLang="en-US" sz="2400" dirty="0" smtClean="0"/>
              <a:t>本身有内存要求，转接之后，对</a:t>
            </a:r>
            <a:r>
              <a:rPr lang="en-US" altLang="zh-CN" sz="2400" dirty="0" smtClean="0"/>
              <a:t>RC</a:t>
            </a:r>
            <a:r>
              <a:rPr lang="zh-CN" altLang="en-US" sz="2400" dirty="0" smtClean="0"/>
              <a:t>的内存要求反而更大。</a:t>
            </a:r>
            <a:endParaRPr lang="zh-CN" altLang="en-US" sz="2400" dirty="0" smtClean="0"/>
          </a:p>
          <a:p>
            <a:pPr marL="0" indent="0">
              <a:buNone/>
            </a:pPr>
            <a:endParaRPr lang="zh-CN" altLang="en-US" sz="2400" dirty="0" smtClean="0"/>
          </a:p>
          <a:p>
            <a:pPr marL="0" indent="0">
              <a:buNone/>
            </a:pPr>
            <a:r>
              <a:rPr lang="en-US" altLang="zh-CN" sz="2400" dirty="0" smtClean="0"/>
              <a:t>Q8:  PCIe</a:t>
            </a:r>
            <a:r>
              <a:rPr lang="zh-CN" altLang="en-US" sz="2400" dirty="0" smtClean="0"/>
              <a:t>设备需要的电源使用情况</a:t>
            </a:r>
            <a:br>
              <a:rPr lang="en-US" altLang="zh-CN" dirty="0"/>
            </a:br>
            <a:r>
              <a:rPr lang="zh-CN" altLang="en-US" sz="2400" dirty="0" smtClean="0"/>
              <a:t>A8:   一般来说提供四类电源，</a:t>
            </a:r>
            <a:r>
              <a:rPr lang="en-US" altLang="zh-CN" sz="2400" dirty="0" smtClean="0"/>
              <a:t>0.9V</a:t>
            </a:r>
            <a:r>
              <a:rPr lang="zh-CN" altLang="en-US" sz="2400" dirty="0" smtClean="0"/>
              <a:t>，</a:t>
            </a:r>
            <a:r>
              <a:rPr lang="en-US" altLang="zh-CN" sz="2400" dirty="0" smtClean="0"/>
              <a:t>3V3, 3V3_AUX, 12V\</a:t>
            </a:r>
            <a:endParaRPr lang="en-US" altLang="zh-CN" sz="2400" dirty="0" smtClean="0"/>
          </a:p>
          <a:p>
            <a:pPr marL="0" indent="0">
              <a:buNone/>
            </a:pPr>
            <a:r>
              <a:rPr lang="en-US" altLang="zh-CN" sz="2400" dirty="0" smtClean="0"/>
              <a:t>0.9V</a:t>
            </a:r>
            <a:r>
              <a:rPr lang="zh-CN" altLang="en-US" sz="2400" dirty="0" smtClean="0"/>
              <a:t>基本是给</a:t>
            </a:r>
            <a:r>
              <a:rPr lang="en-US" altLang="zh-CN" sz="2400" dirty="0" smtClean="0"/>
              <a:t>PCIe wifi</a:t>
            </a:r>
            <a:r>
              <a:rPr lang="zh-CN" altLang="en-US" sz="2400" dirty="0" smtClean="0"/>
              <a:t>设备使用。绝大部分设备都</a:t>
            </a:r>
            <a:r>
              <a:rPr lang="zh-CN" altLang="en-US" sz="2400" dirty="0" smtClean="0"/>
              <a:t>需要</a:t>
            </a:r>
            <a:r>
              <a:rPr lang="en-US" altLang="zh-CN" sz="2400" dirty="0" smtClean="0"/>
              <a:t>3V3</a:t>
            </a:r>
            <a:r>
              <a:rPr lang="zh-CN" altLang="en-US" sz="2400" dirty="0" smtClean="0"/>
              <a:t>这路。</a:t>
            </a:r>
            <a:endParaRPr lang="zh-CN" altLang="en-US" sz="2400" dirty="0" smtClean="0"/>
          </a:p>
          <a:p>
            <a:pPr marL="0" indent="0">
              <a:buNone/>
            </a:pPr>
            <a:r>
              <a:rPr lang="en-US" altLang="zh-CN" sz="2400" dirty="0" smtClean="0"/>
              <a:t>3V3_AUX</a:t>
            </a:r>
            <a:r>
              <a:rPr lang="zh-CN" altLang="en-US" sz="2400" dirty="0" smtClean="0"/>
              <a:t>是辅助电源，要求在</a:t>
            </a:r>
            <a:r>
              <a:rPr lang="en-US" altLang="zh-CN" sz="2400" dirty="0" smtClean="0"/>
              <a:t>suspend</a:t>
            </a:r>
            <a:r>
              <a:rPr lang="zh-CN" altLang="en-US" sz="2400" dirty="0" smtClean="0"/>
              <a:t>情况下不断电，使得设备继续工作，比如</a:t>
            </a:r>
            <a:r>
              <a:rPr lang="en-US" altLang="zh-CN" sz="2400" dirty="0" smtClean="0"/>
              <a:t>wifi</a:t>
            </a:r>
            <a:r>
              <a:rPr lang="zh-CN" altLang="en-US" sz="2400" dirty="0" smtClean="0"/>
              <a:t>需要唤醒主控，这路</a:t>
            </a:r>
            <a:r>
              <a:rPr lang="en-US" altLang="zh-CN" sz="2400" dirty="0" smtClean="0"/>
              <a:t>AUX</a:t>
            </a:r>
            <a:r>
              <a:rPr lang="zh-CN" altLang="en-US" sz="2400" dirty="0" smtClean="0"/>
              <a:t>电源就需要常开。 </a:t>
            </a:r>
            <a:r>
              <a:rPr lang="en-US" altLang="zh-CN" sz="2400" dirty="0" smtClean="0"/>
              <a:t>12V</a:t>
            </a:r>
            <a:r>
              <a:rPr lang="zh-CN" altLang="en-US" sz="2400" dirty="0" smtClean="0"/>
              <a:t>是一些大功率设备使用，比如</a:t>
            </a:r>
            <a:r>
              <a:rPr lang="en-US" altLang="zh-CN" sz="2400" dirty="0" smtClean="0"/>
              <a:t>switch, </a:t>
            </a:r>
            <a:r>
              <a:rPr lang="zh-CN" altLang="en-US" sz="2400" dirty="0" smtClean="0"/>
              <a:t>显卡等。实际情况按照对方厂家要求。</a:t>
            </a:r>
            <a:endParaRPr lang="zh-CN" altLang="en-US" sz="2400"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PCIe应用常见分析和限制</a:t>
            </a:r>
            <a:endParaRPr lang="zh-CN" altLang="en-US" b="1" dirty="0"/>
          </a:p>
        </p:txBody>
      </p:sp>
      <p:sp>
        <p:nvSpPr>
          <p:cNvPr id="7" name="内容占位符 6"/>
          <p:cNvSpPr>
            <a:spLocks noGrp="1"/>
          </p:cNvSpPr>
          <p:nvPr>
            <p:ph idx="1"/>
          </p:nvPr>
        </p:nvSpPr>
        <p:spPr>
          <a:xfrm>
            <a:off x="457200" y="1805940"/>
            <a:ext cx="8229600" cy="4039235"/>
          </a:xfrm>
          <a:effectLst/>
        </p:spPr>
        <p:txBody>
          <a:bodyPr>
            <a:normAutofit/>
          </a:bodyPr>
          <a:lstStyle/>
          <a:p>
            <a:pPr marL="0" indent="0">
              <a:buNone/>
            </a:pPr>
            <a:r>
              <a:rPr lang="en-US" altLang="zh-CN" sz="2400" dirty="0" smtClean="0"/>
              <a:t>Q9</a:t>
            </a:r>
            <a:r>
              <a:rPr lang="zh-CN" altLang="en-US" sz="2400" dirty="0" smtClean="0"/>
              <a:t>： </a:t>
            </a:r>
            <a:r>
              <a:rPr lang="en-US" altLang="zh-CN" sz="2400" dirty="0" smtClean="0"/>
              <a:t>PCIe</a:t>
            </a:r>
            <a:r>
              <a:rPr lang="zh-CN" altLang="en-US" sz="2400" dirty="0" smtClean="0"/>
              <a:t>支不支持热拔插？</a:t>
            </a:r>
            <a:endParaRPr lang="zh-CN" altLang="en-US" sz="2400" dirty="0" smtClean="0"/>
          </a:p>
          <a:p>
            <a:pPr marL="0" indent="0">
              <a:buNone/>
            </a:pPr>
            <a:r>
              <a:rPr lang="en-US" altLang="zh-CN" sz="2400" dirty="0" smtClean="0"/>
              <a:t>A9</a:t>
            </a:r>
            <a:r>
              <a:rPr lang="zh-CN" altLang="en-US" sz="2400" dirty="0" smtClean="0"/>
              <a:t>： 很少有平台支持，即使是支持热拔插的，也是通知式热拔插，不支持随机热拔插。针对</a:t>
            </a:r>
            <a:r>
              <a:rPr lang="en-US" altLang="zh-CN" sz="2400" dirty="0" smtClean="0"/>
              <a:t>RK3399</a:t>
            </a:r>
            <a:r>
              <a:rPr lang="zh-CN" altLang="en-US" sz="2400" dirty="0" smtClean="0"/>
              <a:t>而言，我们</a:t>
            </a:r>
            <a:r>
              <a:rPr lang="zh-CN" altLang="en-US" sz="2400" b="1" dirty="0" smtClean="0">
                <a:solidFill>
                  <a:srgbClr val="FF0000"/>
                </a:solidFill>
              </a:rPr>
              <a:t>芯片设计</a:t>
            </a:r>
            <a:r>
              <a:rPr lang="zh-CN" altLang="en-US" sz="2400" dirty="0" smtClean="0"/>
              <a:t>上</a:t>
            </a:r>
            <a:r>
              <a:rPr lang="zh-CN" altLang="en-US" sz="2400" dirty="0" smtClean="0"/>
              <a:t>不支持任何一种热拔插。热拔插的后果就是系统死机。</a:t>
            </a:r>
            <a:endParaRPr lang="zh-CN" altLang="en-US" sz="2400" dirty="0" smtClean="0"/>
          </a:p>
          <a:p>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en-US" altLang="zh-CN" b="1" dirty="0" smtClean="0"/>
              <a:t>Agenda</a:t>
            </a:r>
            <a:endParaRPr lang="zh-CN" altLang="en-US" b="1" dirty="0"/>
          </a:p>
        </p:txBody>
      </p:sp>
      <p:sp>
        <p:nvSpPr>
          <p:cNvPr id="7" name="内容占位符 6"/>
          <p:cNvSpPr>
            <a:spLocks noGrp="1"/>
          </p:cNvSpPr>
          <p:nvPr>
            <p:ph idx="1"/>
          </p:nvPr>
        </p:nvSpPr>
        <p:spPr>
          <a:effectLst/>
        </p:spPr>
        <p:txBody>
          <a:bodyPr>
            <a:normAutofit/>
          </a:bodyPr>
          <a:lstStyle/>
          <a:p>
            <a:r>
              <a:rPr lang="zh-CN" altLang="en-US" dirty="0" smtClean="0">
                <a:solidFill>
                  <a:schemeClr val="bg1">
                    <a:lumMod val="50000"/>
                  </a:schemeClr>
                </a:solidFill>
                <a:ea typeface="Tahoma" panose="020B0604030504040204" pitchFamily="34" charset="0"/>
                <a:cs typeface="Tahoma" panose="020B0604030504040204" pitchFamily="34" charset="0"/>
                <a:sym typeface="+mn-ea"/>
              </a:rPr>
              <a:t>PCIe基础内容介绍</a:t>
            </a:r>
            <a:endParaRPr lang="zh-CN" altLang="en-US" b="1" dirty="0" smtClean="0">
              <a:latin typeface="+mj-lt"/>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PCIe应用常见分析和限制</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zh-CN" altLang="en-US" b="1" dirty="0" smtClean="0">
                <a:latin typeface="+mj-lt"/>
                <a:ea typeface="Tahoma" panose="020B0604030504040204" pitchFamily="34" charset="0"/>
                <a:cs typeface="Tahoma" panose="020B0604030504040204" pitchFamily="34" charset="0"/>
                <a:sym typeface="+mn-ea"/>
              </a:rPr>
              <a:t>PCIe工具分析和应用配置</a:t>
            </a:r>
            <a:endParaRPr lang="zh-CN" altLang="en-US" dirty="0" smtClean="0">
              <a:solidFill>
                <a:schemeClr val="bg1">
                  <a:lumMod val="50000"/>
                </a:schemeClr>
              </a:solidFill>
              <a:ea typeface="Tahoma" panose="020B0604030504040204" pitchFamily="34" charset="0"/>
              <a:cs typeface="Tahoma" panose="020B0604030504040204" pitchFamily="34" charset="0"/>
            </a:endParaRPr>
          </a:p>
          <a:p>
            <a:r>
              <a:rPr lang="en-US" altLang="zh-CN" dirty="0" smtClean="0">
                <a:solidFill>
                  <a:schemeClr val="bg1">
                    <a:lumMod val="50000"/>
                  </a:schemeClr>
                </a:solidFill>
                <a:latin typeface="+mj-lt"/>
                <a:ea typeface="Tahoma" panose="020B0604030504040204" pitchFamily="34" charset="0"/>
                <a:cs typeface="Tahoma" panose="020B0604030504040204" pitchFamily="34" charset="0"/>
                <a:sym typeface="+mn-ea"/>
              </a:rPr>
              <a:t>PCIe </a:t>
            </a:r>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常见异常诊断</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问答环节</a:t>
            </a:r>
            <a:endParaRPr lang="zh-CN" altLang="en-US" dirty="0" smtClean="0"/>
          </a:p>
          <a:p>
            <a:pPr marL="0" indent="0">
              <a:buNone/>
            </a:pP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PCIe工具分析和应用配置</a:t>
            </a:r>
            <a:endParaRPr lang="zh-CN" altLang="en-US" b="1" dirty="0"/>
          </a:p>
        </p:txBody>
      </p:sp>
      <p:sp>
        <p:nvSpPr>
          <p:cNvPr id="7" name="内容占位符 6"/>
          <p:cNvSpPr>
            <a:spLocks noGrp="1"/>
          </p:cNvSpPr>
          <p:nvPr>
            <p:ph idx="1"/>
          </p:nvPr>
        </p:nvSpPr>
        <p:spPr>
          <a:effectLst/>
        </p:spPr>
        <p:txBody>
          <a:bodyPr>
            <a:normAutofit/>
          </a:bodyPr>
          <a:lstStyle/>
          <a:p>
            <a:endParaRPr lang="zh-CN" altLang="en-US" dirty="0" smtClean="0"/>
          </a:p>
          <a:p>
            <a:pPr marL="0" indent="0">
              <a:buNone/>
            </a:pPr>
            <a:br>
              <a:rPr lang="en-US" altLang="zh-CN" dirty="0"/>
            </a:br>
            <a:endParaRPr lang="en-US" altLang="zh-CN" dirty="0" smtClean="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710565" y="1172845"/>
            <a:ext cx="7891780" cy="513715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PCIe工具分析和应用配置</a:t>
            </a:r>
            <a:endParaRPr lang="zh-CN" altLang="en-US" b="1" dirty="0"/>
          </a:p>
        </p:txBody>
      </p:sp>
      <p:sp>
        <p:nvSpPr>
          <p:cNvPr id="7" name="内容占位符 6"/>
          <p:cNvSpPr>
            <a:spLocks noGrp="1"/>
          </p:cNvSpPr>
          <p:nvPr>
            <p:ph idx="1"/>
          </p:nvPr>
        </p:nvSpPr>
        <p:spPr>
          <a:effectLst/>
        </p:spPr>
        <p:txBody>
          <a:bodyPr>
            <a:normAutofit/>
          </a:bodyPr>
          <a:lstStyle/>
          <a:p>
            <a:endParaRPr lang="zh-CN" altLang="en-US" dirty="0" smtClean="0"/>
          </a:p>
          <a:p>
            <a:pPr marL="0" indent="0">
              <a:buNone/>
            </a:pPr>
            <a:br>
              <a:rPr lang="en-US" altLang="zh-CN" dirty="0"/>
            </a:br>
            <a:endParaRPr lang="en-US" altLang="zh-CN" dirty="0" smtClean="0"/>
          </a:p>
          <a:p>
            <a:endParaRPr lang="en-US" altLang="zh-CN" dirty="0" smtClean="0"/>
          </a:p>
          <a:p>
            <a:endParaRPr lang="zh-CN" altLang="en-US" dirty="0"/>
          </a:p>
        </p:txBody>
      </p:sp>
      <p:pic>
        <p:nvPicPr>
          <p:cNvPr id="9" name="图片 8"/>
          <p:cNvPicPr>
            <a:picLocks noChangeAspect="1"/>
          </p:cNvPicPr>
          <p:nvPr/>
        </p:nvPicPr>
        <p:blipFill>
          <a:blip r:embed="rId2"/>
          <a:stretch>
            <a:fillRect/>
          </a:stretch>
        </p:blipFill>
        <p:spPr>
          <a:xfrm>
            <a:off x="567690" y="1600200"/>
            <a:ext cx="8007985" cy="361569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PCIe工具分析和应用配置</a:t>
            </a:r>
            <a:endParaRPr lang="zh-CN" altLang="en-US" b="1" dirty="0"/>
          </a:p>
        </p:txBody>
      </p:sp>
      <p:sp>
        <p:nvSpPr>
          <p:cNvPr id="7" name="内容占位符 6"/>
          <p:cNvSpPr>
            <a:spLocks noGrp="1"/>
          </p:cNvSpPr>
          <p:nvPr>
            <p:ph idx="1"/>
          </p:nvPr>
        </p:nvSpPr>
        <p:spPr>
          <a:effectLst/>
        </p:spPr>
        <p:txBody>
          <a:bodyPr>
            <a:normAutofit/>
          </a:bodyPr>
          <a:lstStyle/>
          <a:p>
            <a:endParaRPr lang="zh-CN" altLang="en-US" dirty="0" smtClean="0"/>
          </a:p>
          <a:p>
            <a:pPr marL="0" indent="0">
              <a:buNone/>
            </a:pPr>
            <a:br>
              <a:rPr lang="en-US" altLang="zh-CN" dirty="0"/>
            </a:b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419100" y="1480185"/>
            <a:ext cx="8305800" cy="408749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PCIe工具分析和应用配置</a:t>
            </a:r>
            <a:endParaRPr lang="zh-CN" altLang="en-US" b="1" dirty="0"/>
          </a:p>
        </p:txBody>
      </p:sp>
      <p:sp>
        <p:nvSpPr>
          <p:cNvPr id="7" name="内容占位符 6"/>
          <p:cNvSpPr>
            <a:spLocks noGrp="1"/>
          </p:cNvSpPr>
          <p:nvPr>
            <p:ph idx="1"/>
          </p:nvPr>
        </p:nvSpPr>
        <p:spPr>
          <a:effectLst/>
        </p:spPr>
        <p:txBody>
          <a:bodyPr>
            <a:normAutofit/>
          </a:bodyPr>
          <a:lstStyle/>
          <a:p>
            <a:endParaRPr lang="zh-CN" altLang="en-US" dirty="0" smtClean="0"/>
          </a:p>
          <a:p>
            <a:pPr marL="0" indent="0">
              <a:buNone/>
            </a:pPr>
            <a:br>
              <a:rPr lang="en-US" altLang="zh-CN" dirty="0"/>
            </a:br>
            <a:endParaRPr lang="en-US" altLang="zh-CN" dirty="0" smtClean="0"/>
          </a:p>
          <a:p>
            <a:endParaRPr lang="en-US" altLang="zh-CN" dirty="0" smtClean="0"/>
          </a:p>
          <a:p>
            <a:endParaRPr lang="zh-CN" altLang="en-US" dirty="0"/>
          </a:p>
        </p:txBody>
      </p:sp>
      <p:sp>
        <p:nvSpPr>
          <p:cNvPr id="5" name="文本框 4"/>
          <p:cNvSpPr txBox="1"/>
          <p:nvPr/>
        </p:nvSpPr>
        <p:spPr>
          <a:xfrm>
            <a:off x="197485" y="1270000"/>
            <a:ext cx="8550910" cy="4483100"/>
          </a:xfrm>
          <a:prstGeom prst="rect">
            <a:avLst/>
          </a:prstGeom>
          <a:noFill/>
        </p:spPr>
        <p:txBody>
          <a:bodyPr wrap="square" rtlCol="0">
            <a:spAutoFit/>
          </a:bodyPr>
          <a:p>
            <a:r>
              <a:rPr lang="zh-CN" altLang="en-US"/>
              <a:t>arch/arm64/boot/dts/rockchip/rk3399.dtsi</a:t>
            </a:r>
            <a:endParaRPr lang="zh-CN" altLang="en-US"/>
          </a:p>
          <a:p>
            <a:endParaRPr lang="zh-CN" altLang="en-US"/>
          </a:p>
          <a:p>
            <a:endParaRPr lang="zh-CN" altLang="en-US"/>
          </a:p>
          <a:p>
            <a:r>
              <a:rPr lang="zh-CN" altLang="en-US"/>
              <a:t>pcie0: pcie@f8000000 {</a:t>
            </a:r>
            <a:endParaRPr lang="zh-CN" altLang="en-US"/>
          </a:p>
          <a:p>
            <a:r>
              <a:rPr lang="en-US" altLang="zh-CN"/>
              <a:t>	....</a:t>
            </a:r>
            <a:endParaRPr lang="en-US" altLang="zh-CN"/>
          </a:p>
          <a:p>
            <a:r>
              <a:rPr lang="en-US" altLang="zh-CN"/>
              <a:t>	max-link-speed = &lt;1&gt;;</a:t>
            </a:r>
            <a:endParaRPr lang="en-US" altLang="zh-CN"/>
          </a:p>
          <a:p>
            <a:r>
              <a:rPr lang="en-US" altLang="zh-CN"/>
              <a:t>};</a:t>
            </a:r>
            <a:endParaRPr lang="en-US" altLang="zh-CN"/>
          </a:p>
          <a:p>
            <a:endParaRPr lang="en-US" altLang="zh-CN"/>
          </a:p>
          <a:p>
            <a:r>
              <a:rPr lang="zh-CN" altLang="en-US"/>
              <a:t>举例</a:t>
            </a:r>
            <a:endParaRPr lang="zh-CN" altLang="en-US"/>
          </a:p>
          <a:p>
            <a:r>
              <a:rPr lang="en-US" altLang="zh-CN"/>
              <a:t>arch/arm64/boot/dts/rockchip/rk3399-evb.dtsi</a:t>
            </a:r>
            <a:endParaRPr lang="en-US" altLang="zh-CN"/>
          </a:p>
          <a:p>
            <a:endParaRPr lang="en-US" altLang="zh-CN"/>
          </a:p>
          <a:p>
            <a:r>
              <a:rPr lang="en-US" altLang="zh-CN"/>
              <a:t>&amp;pcie  {</a:t>
            </a:r>
            <a:endParaRPr lang="en-US" altLang="zh-CN"/>
          </a:p>
          <a:p>
            <a:r>
              <a:rPr lang="en-US" altLang="zh-CN"/>
              <a:t>	ep-gpios = &lt;&amp;gpio3 13 GPIO_ACTIVE_HIGH&gt;;</a:t>
            </a:r>
            <a:endParaRPr lang="en-US" altLang="zh-CN"/>
          </a:p>
          <a:p>
            <a:r>
              <a:rPr lang="en-US" altLang="zh-CN"/>
              <a:t>	num-lanes = &lt;4&gt;;</a:t>
            </a:r>
            <a:endParaRPr lang="en-US" altLang="zh-CN"/>
          </a:p>
          <a:p>
            <a:r>
              <a:rPr lang="en-US" altLang="zh-CN"/>
              <a:t>};</a:t>
            </a:r>
            <a:endParaRPr lang="en-US" altLang="zh-CN"/>
          </a:p>
          <a:p>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PCIe工具分析和应用配置</a:t>
            </a:r>
            <a:endParaRPr lang="zh-CN" altLang="en-US" b="1" dirty="0"/>
          </a:p>
        </p:txBody>
      </p:sp>
      <p:sp>
        <p:nvSpPr>
          <p:cNvPr id="7" name="内容占位符 6"/>
          <p:cNvSpPr>
            <a:spLocks noGrp="1"/>
          </p:cNvSpPr>
          <p:nvPr>
            <p:ph idx="1"/>
          </p:nvPr>
        </p:nvSpPr>
        <p:spPr>
          <a:effectLst/>
        </p:spPr>
        <p:txBody>
          <a:bodyPr>
            <a:normAutofit/>
          </a:bodyPr>
          <a:lstStyle/>
          <a:p>
            <a:endParaRPr lang="zh-CN" altLang="en-US" dirty="0" smtClean="0"/>
          </a:p>
          <a:p>
            <a:pPr marL="0" indent="0">
              <a:buNone/>
            </a:pPr>
            <a:br>
              <a:rPr lang="en-US" altLang="zh-CN" dirty="0"/>
            </a:br>
            <a:endParaRPr lang="en-US" altLang="zh-CN" dirty="0" smtClean="0"/>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457200" y="1380490"/>
            <a:ext cx="8282940" cy="427799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graphicFrame>
        <p:nvGraphicFramePr>
          <p:cNvPr id="11" name="图示 10"/>
          <p:cNvGraphicFramePr/>
          <p:nvPr/>
        </p:nvGraphicFramePr>
        <p:xfrm>
          <a:off x="3491880" y="1916832"/>
          <a:ext cx="5040560"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标题 1"/>
          <p:cNvSpPr>
            <a:spLocks noGrp="1"/>
          </p:cNvSpPr>
          <p:nvPr>
            <p:ph type="title"/>
          </p:nvPr>
        </p:nvSpPr>
        <p:spPr>
          <a:xfrm>
            <a:off x="446856" y="332656"/>
            <a:ext cx="8229600" cy="926976"/>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endParaRPr lang="zh-CN" altLang="en-US" b="1" dirty="0"/>
          </a:p>
        </p:txBody>
      </p:sp>
      <p:sp>
        <p:nvSpPr>
          <p:cNvPr id="14" name="TextBox 13"/>
          <p:cNvSpPr txBox="1"/>
          <p:nvPr/>
        </p:nvSpPr>
        <p:spPr>
          <a:xfrm>
            <a:off x="395536" y="1862822"/>
            <a:ext cx="4248472" cy="2562860"/>
          </a:xfrm>
          <a:prstGeom prst="rect">
            <a:avLst/>
          </a:prstGeom>
          <a:noFill/>
        </p:spPr>
        <p:txBody>
          <a:bodyPr wrap="square" rtlCol="0">
            <a:spAutoFit/>
          </a:bodyPr>
          <a:lstStyle/>
          <a:p>
            <a:pPr algn="just"/>
            <a:r>
              <a:rPr lang="en-US" altLang="zh-CN" b="1" dirty="0" smtClean="0"/>
              <a:t>PCI Express</a:t>
            </a:r>
            <a:r>
              <a:rPr lang="en-US" altLang="zh-CN" dirty="0" smtClean="0"/>
              <a:t> (</a:t>
            </a:r>
            <a:r>
              <a:rPr lang="en-US" altLang="zh-CN" b="1" dirty="0" smtClean="0"/>
              <a:t>Peripheral Component Interconnect Express</a:t>
            </a:r>
            <a:r>
              <a:rPr lang="en-US" altLang="zh-CN" dirty="0" smtClean="0"/>
              <a:t>), officially abbreviated as </a:t>
            </a:r>
            <a:r>
              <a:rPr lang="en-US" altLang="zh-CN" dirty="0" err="1" smtClean="0"/>
              <a:t>PCIe</a:t>
            </a:r>
            <a:r>
              <a:rPr lang="en-US" altLang="zh-CN" dirty="0" smtClean="0"/>
              <a:t>, is a high-speed serial computer expansion bus standard designed to replace the older PCI, PCI-X, and AGP bus standards .</a:t>
            </a:r>
            <a:endParaRPr lang="en-US" altLang="zh-CN" dirty="0" smtClean="0"/>
          </a:p>
          <a:p>
            <a:pPr algn="just"/>
            <a:endParaRPr lang="zh-CN" altLang="en-US" dirty="0">
              <a:latin typeface="Microsoft Sans Serif" panose="020B0604020202020204" pitchFamily="34" charset="0"/>
              <a:ea typeface="微软雅黑" panose="020B0503020204020204" pitchFamily="34" charset="-122"/>
              <a:cs typeface="Microsoft Sans Serif" panose="020B0604020202020204" pitchFamily="34" charset="0"/>
            </a:endParaRPr>
          </a:p>
          <a:p>
            <a:pPr algn="just"/>
            <a:endParaRPr lang="zh-CN" altLang="en-US" dirty="0">
              <a:latin typeface="Microsoft Sans Serif" panose="020B0604020202020204" pitchFamily="34" charset="0"/>
              <a:ea typeface="微软雅黑" panose="020B0503020204020204" pitchFamily="34" charset="-122"/>
              <a:cs typeface="Microsoft Sans Serif" panose="020B0604020202020204" pitchFamily="34" charset="0"/>
            </a:endParaRPr>
          </a:p>
          <a:p>
            <a:pPr algn="just"/>
            <a:r>
              <a:rPr lang="en-US" altLang="zh-CN" dirty="0">
                <a:latin typeface="Microsoft Sans Serif" panose="020B0604020202020204" pitchFamily="34" charset="0"/>
                <a:ea typeface="微软雅黑" panose="020B0503020204020204" pitchFamily="34" charset="-122"/>
                <a:cs typeface="Microsoft Sans Serif" panose="020B0604020202020204" pitchFamily="34" charset="0"/>
              </a:rPr>
              <a:t>PCIe 4.0 is released this year!</a:t>
            </a:r>
            <a:endParaRPr lang="en-US" altLang="zh-CN" dirty="0">
              <a:latin typeface="Microsoft Sans Serif" panose="020B0604020202020204" pitchFamily="34" charset="0"/>
              <a:ea typeface="微软雅黑" panose="020B0503020204020204" pitchFamily="34" charset="-122"/>
              <a:cs typeface="Microsoft Sans Serif" panose="020B0604020202020204" pitchFamily="34" charset="0"/>
            </a:endParaRPr>
          </a:p>
        </p:txBody>
      </p:sp>
      <p:sp>
        <p:nvSpPr>
          <p:cNvPr id="15" name="TextBox 14"/>
          <p:cNvSpPr txBox="1"/>
          <p:nvPr/>
        </p:nvSpPr>
        <p:spPr>
          <a:xfrm>
            <a:off x="3491880" y="5162587"/>
            <a:ext cx="5184576" cy="830997"/>
          </a:xfrm>
          <a:prstGeom prst="rect">
            <a:avLst/>
          </a:prstGeom>
          <a:noFill/>
        </p:spPr>
        <p:txBody>
          <a:bodyPr wrap="square" rtlCol="0">
            <a:spAutoFit/>
          </a:bodyPr>
          <a:lstStyle/>
          <a:p>
            <a:pPr algn="ctr"/>
            <a:r>
              <a:rPr lang="en-US" altLang="zh-CN" sz="2400" dirty="0" smtClean="0">
                <a:latin typeface="Arial" panose="020B0604020202020204" pitchFamily="34" charset="0"/>
                <a:cs typeface="Arial" panose="020B0604020202020204" pitchFamily="34" charset="0"/>
              </a:rPr>
              <a:t>Scalable, Flexible</a:t>
            </a:r>
            <a:endParaRPr lang="en-US" altLang="zh-CN" sz="2400" dirty="0" smtClean="0">
              <a:latin typeface="Arial" panose="020B0604020202020204" pitchFamily="34" charset="0"/>
              <a:cs typeface="Arial" panose="020B0604020202020204" pitchFamily="34" charset="0"/>
            </a:endParaRPr>
          </a:p>
          <a:p>
            <a:pPr algn="ctr"/>
            <a:r>
              <a:rPr lang="en-US" altLang="zh-CN" sz="2400" dirty="0" smtClean="0">
                <a:latin typeface="Arial" panose="020B0604020202020204" pitchFamily="34" charset="0"/>
                <a:cs typeface="Arial" panose="020B0604020202020204" pitchFamily="34" charset="0"/>
              </a:rPr>
              <a:t>High performance interconnect</a:t>
            </a:r>
            <a:endParaRPr lang="zh-CN" altLang="en-US" sz="2400" dirty="0">
              <a:latin typeface="Arial" panose="020B0604020202020204" pitchFamily="34" charset="0"/>
              <a:cs typeface="Arial" panose="020B0604020202020204" pitchFamily="34" charset="0"/>
            </a:endParaRPr>
          </a:p>
        </p:txBody>
      </p:sp>
      <p:sp>
        <p:nvSpPr>
          <p:cNvPr id="16" name="TextBox 15"/>
          <p:cNvSpPr txBox="1"/>
          <p:nvPr/>
        </p:nvSpPr>
        <p:spPr>
          <a:xfrm>
            <a:off x="251520" y="1196752"/>
            <a:ext cx="4464496"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Protocol Evolution</a:t>
            </a:r>
            <a:endParaRPr lang="zh-CN" alt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en-US" altLang="zh-CN" b="1" dirty="0" smtClean="0"/>
              <a:t>Agenda</a:t>
            </a:r>
            <a:endParaRPr lang="zh-CN" altLang="en-US" b="1" dirty="0"/>
          </a:p>
        </p:txBody>
      </p:sp>
      <p:sp>
        <p:nvSpPr>
          <p:cNvPr id="7" name="内容占位符 6"/>
          <p:cNvSpPr>
            <a:spLocks noGrp="1"/>
          </p:cNvSpPr>
          <p:nvPr>
            <p:ph idx="1"/>
          </p:nvPr>
        </p:nvSpPr>
        <p:spPr>
          <a:effectLst/>
        </p:spPr>
        <p:txBody>
          <a:bodyPr>
            <a:normAutofit/>
          </a:bodyPr>
          <a:lstStyle/>
          <a:p>
            <a:r>
              <a:rPr lang="zh-CN" altLang="en-US" dirty="0" smtClean="0">
                <a:solidFill>
                  <a:schemeClr val="bg1">
                    <a:lumMod val="50000"/>
                  </a:schemeClr>
                </a:solidFill>
                <a:ea typeface="Tahoma" panose="020B0604030504040204" pitchFamily="34" charset="0"/>
                <a:cs typeface="Tahoma" panose="020B0604030504040204" pitchFamily="34" charset="0"/>
                <a:sym typeface="+mn-ea"/>
              </a:rPr>
              <a:t>PCIe基础内容介绍</a:t>
            </a:r>
            <a:endParaRPr lang="zh-CN" altLang="en-US" b="1" dirty="0" smtClean="0">
              <a:latin typeface="+mj-lt"/>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PCIe应用常见分析和限制</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PCIe工具分析和应用配置</a:t>
            </a:r>
            <a:endParaRPr lang="zh-CN" altLang="en-US" dirty="0" smtClean="0">
              <a:solidFill>
                <a:schemeClr val="bg1">
                  <a:lumMod val="50000"/>
                </a:schemeClr>
              </a:solidFill>
              <a:ea typeface="Tahoma" panose="020B0604030504040204" pitchFamily="34" charset="0"/>
              <a:cs typeface="Tahoma" panose="020B0604030504040204" pitchFamily="34" charset="0"/>
            </a:endParaRPr>
          </a:p>
          <a:p>
            <a:r>
              <a:rPr lang="zh-CN" altLang="en-US" b="1" dirty="0" smtClean="0">
                <a:latin typeface="+mj-lt"/>
                <a:ea typeface="Tahoma" panose="020B0604030504040204" pitchFamily="34" charset="0"/>
                <a:cs typeface="Tahoma" panose="020B0604030504040204" pitchFamily="34" charset="0"/>
                <a:sym typeface="+mn-ea"/>
              </a:rPr>
              <a:t>PCIe 常见异常诊断</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问答环节</a:t>
            </a:r>
            <a:endParaRPr lang="zh-CN" altLang="en-US" dirty="0" smtClean="0"/>
          </a:p>
          <a:p>
            <a:pPr marL="0" indent="0">
              <a:buNone/>
            </a:pP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 常见异常诊断</a:t>
            </a:r>
            <a:endParaRPr lang="zh-CN" altLang="en-US" b="1" dirty="0"/>
          </a:p>
        </p:txBody>
      </p:sp>
      <p:sp>
        <p:nvSpPr>
          <p:cNvPr id="7" name="内容占位符 6"/>
          <p:cNvSpPr>
            <a:spLocks noGrp="1"/>
          </p:cNvSpPr>
          <p:nvPr>
            <p:ph idx="1"/>
          </p:nvPr>
        </p:nvSpPr>
        <p:spPr>
          <a:effectLst/>
        </p:spPr>
        <p:txBody>
          <a:bodyPr>
            <a:normAutofit fontScale="90000"/>
          </a:bodyPr>
          <a:lstStyle/>
          <a:p>
            <a:pPr marL="0" indent="0">
              <a:buNone/>
            </a:pPr>
            <a:r>
              <a:rPr lang="zh-CN" altLang="en-US" sz="2800" dirty="0" smtClean="0"/>
              <a:t>现象</a:t>
            </a:r>
            <a:r>
              <a:rPr lang="en-US" altLang="zh-CN" sz="2800" dirty="0" smtClean="0"/>
              <a:t>1</a:t>
            </a:r>
            <a:r>
              <a:rPr lang="zh-CN" altLang="en-US" sz="2800" dirty="0" smtClean="0"/>
              <a:t>：</a:t>
            </a:r>
            <a:endParaRPr lang="zh-CN" altLang="en-US" sz="2800" dirty="0" smtClean="0"/>
          </a:p>
          <a:p>
            <a:pPr marL="0" indent="0">
              <a:buNone/>
            </a:pPr>
            <a:r>
              <a:rPr lang="zh-CN" altLang="en-US" sz="2800" dirty="0" smtClean="0"/>
              <a:t>rockchip-pcie f8000000.pcie: PCIe link training gen1 timeout!</a:t>
            </a:r>
            <a:endParaRPr lang="zh-CN" altLang="en-US" sz="2800" dirty="0" smtClean="0"/>
          </a:p>
          <a:p>
            <a:pPr marL="0" indent="0">
              <a:buNone/>
            </a:pPr>
            <a:r>
              <a:rPr lang="zh-CN" altLang="en-US" sz="2800" dirty="0" smtClean="0"/>
              <a:t>rockchip-pcie: probe of f8000000.pcie failed with error -1</a:t>
            </a:r>
            <a:endParaRPr lang="en-US" altLang="zh-CN" sz="2800" dirty="0"/>
          </a:p>
          <a:p>
            <a:pPr marL="0" indent="0">
              <a:buNone/>
            </a:pPr>
            <a:r>
              <a:rPr lang="zh-CN" altLang="en-US" sz="2800" dirty="0"/>
              <a:t>原因：</a:t>
            </a:r>
            <a:r>
              <a:rPr lang="en-US" altLang="zh-CN" sz="2800" dirty="0"/>
              <a:t>training</a:t>
            </a:r>
            <a:r>
              <a:rPr lang="zh-CN" altLang="en-US" sz="2800" dirty="0"/>
              <a:t>失败，外设没有处于工作状态。首先检测下</a:t>
            </a:r>
            <a:r>
              <a:rPr lang="en-US" altLang="zh-CN" sz="2800" dirty="0"/>
              <a:t>ep-gpios</a:t>
            </a:r>
            <a:r>
              <a:rPr lang="zh-CN" altLang="en-US" sz="2800" dirty="0"/>
              <a:t>这个是否配置对了。其次，检测下外设的供电是否有，是否足够。</a:t>
            </a:r>
            <a:r>
              <a:rPr lang="en-US" altLang="zh-CN" sz="2800" dirty="0"/>
              <a:t>3.3V</a:t>
            </a:r>
            <a:r>
              <a:rPr lang="zh-CN" altLang="en-US" sz="2800" dirty="0"/>
              <a:t>理论上够，但是我们经常发现有写设备需要调整到</a:t>
            </a:r>
            <a:r>
              <a:rPr lang="en-US" altLang="zh-CN" sz="2800" dirty="0"/>
              <a:t>3.8</a:t>
            </a:r>
            <a:r>
              <a:rPr lang="zh-CN" altLang="en-US" sz="2800" dirty="0"/>
              <a:t>甚至</a:t>
            </a:r>
            <a:r>
              <a:rPr lang="en-US" altLang="zh-CN" sz="2800" dirty="0"/>
              <a:t>4V</a:t>
            </a:r>
            <a:r>
              <a:rPr lang="zh-CN" altLang="en-US" sz="2800" dirty="0"/>
              <a:t>才能工作。最后，即使电压够，也需要排除功率是否够</a:t>
            </a:r>
            <a:r>
              <a:rPr lang="en-US" altLang="zh-CN" sz="2800" dirty="0"/>
              <a:t>(</a:t>
            </a:r>
            <a:r>
              <a:rPr lang="zh-CN" altLang="en-US" sz="2800" dirty="0"/>
              <a:t>外接电源进行测试</a:t>
            </a:r>
            <a:r>
              <a:rPr lang="en-US" altLang="zh-CN" sz="2800" dirty="0"/>
              <a:t>)</a:t>
            </a:r>
            <a:r>
              <a:rPr lang="zh-CN" altLang="en-US" sz="2800" dirty="0"/>
              <a:t>。</a:t>
            </a:r>
            <a:endParaRPr lang="zh-CN" altLang="en-US" sz="2800" dirty="0"/>
          </a:p>
          <a:p>
            <a:pPr marL="0" indent="0">
              <a:buNone/>
            </a:pP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 常见异常诊断</a:t>
            </a:r>
            <a:endParaRPr lang="zh-CN" altLang="en-US" b="1" dirty="0"/>
          </a:p>
        </p:txBody>
      </p:sp>
      <p:sp>
        <p:nvSpPr>
          <p:cNvPr id="7" name="内容占位符 6"/>
          <p:cNvSpPr>
            <a:spLocks noGrp="1"/>
          </p:cNvSpPr>
          <p:nvPr>
            <p:ph idx="1"/>
          </p:nvPr>
        </p:nvSpPr>
        <p:spPr>
          <a:xfrm>
            <a:off x="457200" y="1600200"/>
            <a:ext cx="8229600" cy="4719955"/>
          </a:xfrm>
          <a:effectLst/>
        </p:spPr>
        <p:txBody>
          <a:bodyPr>
            <a:normAutofit fontScale="50000"/>
          </a:bodyPr>
          <a:lstStyle/>
          <a:p>
            <a:pPr marL="0" indent="0">
              <a:buNone/>
            </a:pPr>
            <a:r>
              <a:rPr lang="zh-CN" altLang="en-US" sz="2800" dirty="0" smtClean="0"/>
              <a:t>现象</a:t>
            </a:r>
            <a:r>
              <a:rPr lang="en-US" altLang="zh-CN" sz="2800" dirty="0" smtClean="0"/>
              <a:t>2</a:t>
            </a:r>
            <a:r>
              <a:rPr lang="zh-CN" altLang="en-US" sz="2800" dirty="0" smtClean="0"/>
              <a:t>：</a:t>
            </a:r>
            <a:endParaRPr lang="zh-CN" altLang="en-US" sz="2800" dirty="0" smtClean="0"/>
          </a:p>
          <a:p>
            <a:pPr marL="0" indent="0">
              <a:buNone/>
            </a:pPr>
            <a:r>
              <a:rPr lang="zh-CN" altLang="en-US" sz="2800" dirty="0" smtClean="0"/>
              <a:t>[ 0.459371] pci 0000:00:00.0: bridge configuration invalid ([bus 00-00]), reconfiguring</a:t>
            </a:r>
            <a:endParaRPr lang="zh-CN" altLang="en-US" sz="2800" dirty="0" smtClean="0"/>
          </a:p>
          <a:p>
            <a:pPr marL="0" indent="0">
              <a:buNone/>
            </a:pPr>
            <a:r>
              <a:rPr lang="zh-CN" altLang="en-US" sz="2800" dirty="0" smtClean="0"/>
              <a:t>[ 0.459585] pci 0000:01:00.0: reg 0x10: initial BAR value 0x00000000 invalid</a:t>
            </a:r>
            <a:endParaRPr lang="zh-CN" altLang="en-US" sz="2800" dirty="0" smtClean="0"/>
          </a:p>
          <a:p>
            <a:pPr marL="0" indent="0">
              <a:buNone/>
            </a:pPr>
            <a:r>
              <a:rPr lang="zh-CN" altLang="en-US" sz="2800" dirty="0" smtClean="0"/>
              <a:t>[ 0.460043] pci 0000:01:00.1: reg 0x10: initial BAR value 0x00000000 invalid</a:t>
            </a:r>
            <a:endParaRPr lang="zh-CN" altLang="en-US" sz="2800" dirty="0" smtClean="0"/>
          </a:p>
          <a:p>
            <a:pPr marL="0" indent="0">
              <a:buNone/>
            </a:pPr>
            <a:r>
              <a:rPr lang="zh-CN" altLang="en-US" sz="2800" dirty="0" smtClean="0"/>
              <a:t>[ 0.460503] pci 0000:01:00.2: reg 0x10: initial BAR value 0x00000000 invalid</a:t>
            </a:r>
            <a:endParaRPr lang="zh-CN" altLang="en-US" sz="2800" dirty="0" smtClean="0"/>
          </a:p>
          <a:p>
            <a:pPr marL="0" indent="0">
              <a:buNone/>
            </a:pPr>
            <a:r>
              <a:rPr lang="zh-CN" altLang="en-US" sz="2800" dirty="0" smtClean="0"/>
              <a:t>[ 0.460535] pci 0000:01:00.2: reg 0x14: initial BAR value 0x00000000 invalid</a:t>
            </a:r>
            <a:endParaRPr lang="zh-CN" altLang="en-US" sz="2800" dirty="0" smtClean="0"/>
          </a:p>
          <a:p>
            <a:pPr marL="0" indent="0">
              <a:buNone/>
            </a:pPr>
            <a:r>
              <a:rPr lang="zh-CN" altLang="en-US" sz="2800" dirty="0" smtClean="0"/>
              <a:t>[ 0.460904] Bad mode in Error handler detected, code 0xbf000002 -- SError</a:t>
            </a:r>
            <a:endParaRPr lang="zh-CN" altLang="en-US" sz="2800" dirty="0" smtClean="0"/>
          </a:p>
          <a:p>
            <a:pPr marL="0" indent="0">
              <a:buNone/>
            </a:pPr>
            <a:r>
              <a:rPr lang="zh-CN" altLang="en-US" sz="2800" dirty="0" smtClean="0"/>
              <a:t>[ 0.460919] Internal error: Oops - bad mode: 0 [#1] PREEMPT SMP</a:t>
            </a:r>
            <a:endParaRPr lang="zh-CN" altLang="en-US" sz="2800" dirty="0" smtClean="0"/>
          </a:p>
          <a:p>
            <a:pPr marL="0" indent="0">
              <a:buNone/>
            </a:pPr>
            <a:r>
              <a:rPr lang="zh-CN" altLang="en-US" sz="2800" dirty="0" smtClean="0"/>
              <a:t>[ 0.466658] Modules linked in:</a:t>
            </a:r>
            <a:endParaRPr lang="zh-CN" altLang="en-US" sz="2800" dirty="0" smtClean="0"/>
          </a:p>
          <a:p>
            <a:pPr marL="0" indent="0">
              <a:buNone/>
            </a:pPr>
            <a:r>
              <a:rPr lang="zh-CN" altLang="en-US" sz="2800" dirty="0" smtClean="0"/>
              <a:t>[ 0.466938] CPU: 5 PID: 1 Comm: swapper/0 Not tainted 4.4.55 #41</a:t>
            </a:r>
            <a:endParaRPr lang="zh-CN" altLang="en-US" sz="2800" dirty="0" smtClean="0"/>
          </a:p>
          <a:p>
            <a:pPr marL="0" indent="0">
              <a:buNone/>
            </a:pPr>
            <a:r>
              <a:rPr lang="zh-CN" altLang="en-US" sz="2800" dirty="0" smtClean="0"/>
              <a:t>[ 0.467464] Hardware name: Rockchip RK3399 Excavator Board edp (Android) (DT)</a:t>
            </a:r>
            <a:endParaRPr lang="zh-CN" altLang="en-US" sz="2800" dirty="0" smtClean="0"/>
          </a:p>
          <a:p>
            <a:pPr marL="0" indent="0">
              <a:buNone/>
            </a:pPr>
            <a:r>
              <a:rPr lang="zh-CN" altLang="en-US" sz="2800" dirty="0" smtClean="0"/>
              <a:t>[ 0.468089] task: ffffffc0f2160000 ti: ffffffc0f2168000 task.ti: ffffffc0f2168000</a:t>
            </a:r>
            <a:endParaRPr lang="zh-CN" altLang="en-US" sz="2800" dirty="0" smtClean="0"/>
          </a:p>
          <a:p>
            <a:pPr marL="0" indent="0">
              <a:buNone/>
            </a:pPr>
            <a:r>
              <a:rPr lang="zh-CN" altLang="en-US" sz="2800" dirty="0" smtClean="0"/>
              <a:t>[ 0.468752] PC is at rockchip_pcie_rd_conf+0xb8/0x138</a:t>
            </a:r>
            <a:endParaRPr lang="zh-CN" altLang="en-US" sz="2800" dirty="0" smtClean="0"/>
          </a:p>
          <a:p>
            <a:pPr marL="0" indent="0">
              <a:buNone/>
            </a:pPr>
            <a:r>
              <a:rPr lang="zh-CN" altLang="en-US" sz="2800" dirty="0" smtClean="0"/>
              <a:t>[ 0.469200] LR is at pci_bus_read_config_dword+0x78/0xbc</a:t>
            </a:r>
            <a:endParaRPr lang="zh-CN" altLang="en-US" sz="2800" dirty="0" smtClean="0"/>
          </a:p>
          <a:p>
            <a:pPr marL="0" indent="0">
              <a:buNone/>
            </a:pPr>
            <a:endParaRPr lang="en-US" altLang="zh-CN" dirty="0"/>
          </a:p>
          <a:p>
            <a:pPr marL="0" indent="0">
              <a:buNone/>
            </a:pPr>
            <a:r>
              <a:rPr lang="zh-CN" altLang="en-US" dirty="0"/>
              <a:t>这种情况设备工作了，完成了枚举，但是通信过程中挂死。绝大部分情况是电源电压不够或者</a:t>
            </a:r>
            <a:r>
              <a:rPr lang="zh-CN" altLang="en-US" dirty="0"/>
              <a:t>功率不足导致。</a:t>
            </a: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zh-CN" altLang="en-US" b="1" dirty="0" smtClean="0">
                <a:ea typeface="Tahoma" panose="020B0604030504040204" pitchFamily="34" charset="0"/>
                <a:cs typeface="Tahoma" panose="020B0604030504040204" pitchFamily="34" charset="0"/>
                <a:sym typeface="+mn-ea"/>
              </a:rPr>
              <a:t>PCIe 常见异常诊断</a:t>
            </a:r>
            <a:endParaRPr lang="zh-CN" altLang="en-US" b="1" dirty="0"/>
          </a:p>
        </p:txBody>
      </p:sp>
      <p:sp>
        <p:nvSpPr>
          <p:cNvPr id="7" name="内容占位符 6"/>
          <p:cNvSpPr>
            <a:spLocks noGrp="1"/>
          </p:cNvSpPr>
          <p:nvPr>
            <p:ph idx="1"/>
          </p:nvPr>
        </p:nvSpPr>
        <p:spPr>
          <a:xfrm>
            <a:off x="457200" y="1600200"/>
            <a:ext cx="8229600" cy="4719955"/>
          </a:xfrm>
          <a:effectLst/>
        </p:spPr>
        <p:txBody>
          <a:bodyPr>
            <a:normAutofit fontScale="60000"/>
          </a:bodyPr>
          <a:lstStyle/>
          <a:p>
            <a:pPr marL="0" indent="0">
              <a:buNone/>
            </a:pPr>
            <a:r>
              <a:rPr lang="zh-CN" altLang="en-US" sz="2800" dirty="0" smtClean="0"/>
              <a:t>现象</a:t>
            </a:r>
            <a:r>
              <a:rPr lang="en-US" altLang="zh-CN" sz="2800" dirty="0" smtClean="0"/>
              <a:t>3</a:t>
            </a:r>
            <a:r>
              <a:rPr lang="zh-CN" altLang="en-US" sz="2800" dirty="0" smtClean="0"/>
              <a:t>： rk3399 pcie与usb3.0同时使用出错</a:t>
            </a:r>
            <a:endParaRPr lang="zh-CN" altLang="en-US" sz="2800" dirty="0" smtClean="0"/>
          </a:p>
          <a:p>
            <a:pPr marL="0" indent="0">
              <a:buNone/>
            </a:pPr>
            <a:r>
              <a:rPr lang="zh-CN" altLang="en-US" sz="2800" dirty="0" smtClean="0"/>
              <a:t>以下是</a:t>
            </a:r>
            <a:r>
              <a:rPr lang="en-US" altLang="zh-CN" sz="2800" dirty="0" smtClean="0"/>
              <a:t>NVMe</a:t>
            </a:r>
            <a:r>
              <a:rPr lang="zh-CN" altLang="en-US" sz="2800" dirty="0" smtClean="0"/>
              <a:t>使用过程中插入</a:t>
            </a:r>
            <a:r>
              <a:rPr lang="en-US" altLang="zh-CN" sz="2800" dirty="0" smtClean="0"/>
              <a:t>USB</a:t>
            </a:r>
            <a:r>
              <a:rPr lang="zh-CN" altLang="en-US" sz="2800" dirty="0" smtClean="0"/>
              <a:t>设备，系统异常的</a:t>
            </a:r>
            <a:r>
              <a:rPr lang="en-US" altLang="zh-CN" sz="2800" dirty="0" smtClean="0"/>
              <a:t>log</a:t>
            </a:r>
            <a:endParaRPr lang="en-US" altLang="zh-CN" sz="2800" dirty="0" smtClean="0"/>
          </a:p>
          <a:p>
            <a:pPr marL="0" indent="0">
              <a:buNone/>
            </a:pPr>
            <a:r>
              <a:rPr lang="zh-CN" altLang="en-US" sz="2800" dirty="0" smtClean="0"/>
              <a:t>[ 2.801962] Unhandled fault: synchronous external abort (0x96000210) at 0xffffff800936401c</a:t>
            </a:r>
            <a:endParaRPr lang="zh-CN" altLang="en-US" sz="2800" dirty="0" smtClean="0"/>
          </a:p>
          <a:p>
            <a:pPr marL="0" indent="0">
              <a:buNone/>
            </a:pPr>
            <a:r>
              <a:rPr lang="zh-CN" altLang="en-US" sz="2800" dirty="0" smtClean="0"/>
              <a:t>[ 2.801997] Internal error: : 96000210 [#1] PREEMPT SMP</a:t>
            </a:r>
            <a:endParaRPr lang="zh-CN" altLang="en-US" sz="2800" dirty="0" smtClean="0"/>
          </a:p>
          <a:p>
            <a:pPr marL="0" indent="0">
              <a:buNone/>
            </a:pPr>
            <a:r>
              <a:rPr lang="zh-CN" altLang="en-US" sz="2800" dirty="0" smtClean="0"/>
              <a:t>[ 2.803157] Modules linked in:</a:t>
            </a:r>
            <a:endParaRPr lang="zh-CN" altLang="en-US" sz="2800" dirty="0" smtClean="0"/>
          </a:p>
          <a:p>
            <a:pPr marL="0" indent="0">
              <a:buNone/>
            </a:pPr>
            <a:r>
              <a:rPr lang="zh-CN" altLang="en-US" sz="2800" dirty="0" smtClean="0"/>
              <a:t>[ 2.803437] CPU: 2 PID: 146 Comm: nvme Not tainted 4.4.16 #146</a:t>
            </a:r>
            <a:endParaRPr lang="zh-CN" altLang="en-US" sz="2800" dirty="0" smtClean="0"/>
          </a:p>
          <a:p>
            <a:pPr marL="0" indent="0">
              <a:buNone/>
            </a:pPr>
            <a:r>
              <a:rPr lang="zh-CN" altLang="en-US" sz="2800" dirty="0" smtClean="0"/>
              <a:t>[ 2.803949] Hardware name: rockchip,rk3399-firefly-mini (DT)</a:t>
            </a:r>
            <a:endParaRPr lang="zh-CN" altLang="en-US" sz="2800" dirty="0" smtClean="0"/>
          </a:p>
          <a:p>
            <a:pPr marL="0" indent="0">
              <a:buNone/>
            </a:pPr>
            <a:r>
              <a:rPr lang="zh-CN" altLang="en-US" sz="2800" dirty="0" smtClean="0"/>
              <a:t>[ 2.804445] task: ffffffc07187d400 ti: ffffffc071910000 task.ti: ffffffc071910000</a:t>
            </a:r>
            <a:endParaRPr lang="zh-CN" altLang="en-US" sz="2800" dirty="0" smtClean="0"/>
          </a:p>
          <a:p>
            <a:pPr marL="0" indent="0">
              <a:buNone/>
            </a:pPr>
            <a:r>
              <a:rPr lang="zh-CN" altLang="en-US" sz="2800" dirty="0" smtClean="0"/>
              <a:t>[ 2.805108] PC is at nvme_kthread+0x84/0x1f8</a:t>
            </a:r>
            <a:endParaRPr lang="zh-CN" altLang="en-US" sz="2800" dirty="0" smtClean="0"/>
          </a:p>
          <a:p>
            <a:pPr marL="0" indent="0">
              <a:buNone/>
            </a:pPr>
            <a:r>
              <a:rPr lang="zh-CN" altLang="en-US" sz="2800" dirty="0" smtClean="0"/>
              <a:t>[ 2.805484] LR is at nvme_kthread+0x60/0x1f8</a:t>
            </a:r>
            <a:endParaRPr lang="zh-CN" altLang="en-US" sz="2800" dirty="0" smtClean="0"/>
          </a:p>
          <a:p>
            <a:pPr marL="0" indent="0">
              <a:buNone/>
            </a:pPr>
            <a:endParaRPr lang="zh-CN" altLang="en-US" sz="2800" dirty="0" smtClean="0"/>
          </a:p>
          <a:p>
            <a:pPr marL="0" indent="0">
              <a:buNone/>
            </a:pPr>
            <a:r>
              <a:rPr lang="zh-CN" altLang="en-US" dirty="0"/>
              <a:t>结论就是PCIE_AVDD_0V9供电不够或者不稳，加电容或者加大电压试下。</a:t>
            </a: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2" name="标题 1"/>
          <p:cNvSpPr>
            <a:spLocks noGrp="1"/>
          </p:cNvSpPr>
          <p:nvPr>
            <p:ph type="title"/>
          </p:nvPr>
        </p:nvSpPr>
        <p:spPr>
          <a:xfrm>
            <a:off x="457200" y="346646"/>
            <a:ext cx="8229600" cy="994122"/>
          </a:xfrm>
        </p:spPr>
        <p:txBody>
          <a:bodyPr>
            <a:normAutofit/>
          </a:bodyPr>
          <a:lstStyle/>
          <a:p>
            <a:r>
              <a:rPr lang="en-US" altLang="zh-CN" b="1" dirty="0" smtClean="0"/>
              <a:t>Agenda</a:t>
            </a:r>
            <a:endParaRPr lang="zh-CN" altLang="en-US" b="1" dirty="0"/>
          </a:p>
        </p:txBody>
      </p:sp>
      <p:sp>
        <p:nvSpPr>
          <p:cNvPr id="7" name="内容占位符 6"/>
          <p:cNvSpPr>
            <a:spLocks noGrp="1"/>
          </p:cNvSpPr>
          <p:nvPr>
            <p:ph idx="1"/>
          </p:nvPr>
        </p:nvSpPr>
        <p:spPr>
          <a:effectLst/>
        </p:spPr>
        <p:txBody>
          <a:bodyPr>
            <a:normAutofit/>
          </a:bodyPr>
          <a:lstStyle/>
          <a:p>
            <a:r>
              <a:rPr lang="zh-CN" altLang="en-US" dirty="0" smtClean="0">
                <a:solidFill>
                  <a:schemeClr val="bg1">
                    <a:lumMod val="50000"/>
                  </a:schemeClr>
                </a:solidFill>
                <a:ea typeface="Tahoma" panose="020B0604030504040204" pitchFamily="34" charset="0"/>
                <a:cs typeface="Tahoma" panose="020B0604030504040204" pitchFamily="34" charset="0"/>
                <a:sym typeface="+mn-ea"/>
              </a:rPr>
              <a:t>PCIe基础内容介绍</a:t>
            </a:r>
            <a:endParaRPr lang="zh-CN" altLang="en-US" b="1" dirty="0" smtClean="0">
              <a:latin typeface="+mj-lt"/>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PCIe应用常见分析和限制</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PCIe工具分析和应用配置</a:t>
            </a:r>
            <a:endParaRPr lang="zh-CN" altLang="en-US" dirty="0" smtClean="0">
              <a:solidFill>
                <a:schemeClr val="bg1">
                  <a:lumMod val="50000"/>
                </a:schemeClr>
              </a:solidFill>
              <a:ea typeface="Tahoma" panose="020B0604030504040204" pitchFamily="34" charset="0"/>
              <a:cs typeface="Tahoma" panose="020B0604030504040204" pitchFamily="34" charset="0"/>
            </a:endParaRPr>
          </a:p>
          <a:p>
            <a:r>
              <a:rPr lang="zh-CN" altLang="en-US" dirty="0" smtClean="0">
                <a:solidFill>
                  <a:schemeClr val="bg1">
                    <a:lumMod val="50000"/>
                  </a:schemeClr>
                </a:solidFill>
                <a:latin typeface="+mj-lt"/>
                <a:ea typeface="Tahoma" panose="020B0604030504040204" pitchFamily="34" charset="0"/>
                <a:cs typeface="Tahoma" panose="020B0604030504040204" pitchFamily="34" charset="0"/>
                <a:sym typeface="+mn-ea"/>
              </a:rPr>
              <a:t>PCIe 常见异常诊断</a:t>
            </a:r>
            <a:endParaRPr lang="zh-CN" altLang="en-US" dirty="0" smtClean="0">
              <a:solidFill>
                <a:schemeClr val="bg1">
                  <a:lumMod val="50000"/>
                </a:schemeClr>
              </a:solidFill>
              <a:latin typeface="+mj-lt"/>
              <a:ea typeface="Tahoma" panose="020B0604030504040204" pitchFamily="34" charset="0"/>
              <a:cs typeface="Tahoma" panose="020B0604030504040204" pitchFamily="34" charset="0"/>
            </a:endParaRPr>
          </a:p>
          <a:p>
            <a:r>
              <a:rPr lang="zh-CN" altLang="en-US" b="1" dirty="0" smtClean="0">
                <a:latin typeface="+mj-lt"/>
                <a:ea typeface="Tahoma" panose="020B0604030504040204" pitchFamily="34" charset="0"/>
                <a:cs typeface="Tahoma" panose="020B0604030504040204" pitchFamily="34" charset="0"/>
                <a:sym typeface="+mn-ea"/>
              </a:rPr>
              <a:t>问答环节</a:t>
            </a:r>
            <a:endParaRPr lang="zh-CN" altLang="en-US" dirty="0" smtClean="0"/>
          </a:p>
          <a:p>
            <a:pPr marL="0" indent="0">
              <a:buNone/>
            </a:pPr>
            <a:br>
              <a:rPr lang="en-US" altLang="zh-CN" dirty="0"/>
            </a:b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3" name="文本框 2"/>
          <p:cNvSpPr txBox="1"/>
          <p:nvPr/>
        </p:nvSpPr>
        <p:spPr>
          <a:xfrm>
            <a:off x="2319338" y="2060848"/>
            <a:ext cx="4196878" cy="1015663"/>
          </a:xfrm>
          <a:prstGeom prst="rect">
            <a:avLst/>
          </a:prstGeom>
          <a:noFill/>
        </p:spPr>
        <p:txBody>
          <a:bodyPr wrap="square" rtlCol="0">
            <a:spAutoFit/>
          </a:bodyPr>
          <a:lstStyle/>
          <a:p>
            <a:r>
              <a:rPr lang="en-US" altLang="zh-CN" sz="6000" dirty="0" smtClean="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rPr>
              <a:t>Thank You!</a:t>
            </a:r>
            <a:endParaRPr lang="zh-CN" altLang="en-US" sz="6000" dirty="0">
              <a:ln w="0"/>
              <a:solidFill>
                <a:schemeClr val="accent1"/>
              </a:solidFill>
              <a:effectLst>
                <a:outerShdw blurRad="38100" dist="25400" dir="5400000" algn="ctr" rotWithShape="0">
                  <a:srgbClr val="6E747A">
                    <a:alpha val="43000"/>
                  </a:srgbClr>
                </a:outerShdw>
              </a:effectLst>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11"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ea typeface="微软雅黑" panose="020B0503020204020204" pitchFamily="34" charset="-122"/>
              </a:rPr>
              <a:t> </a:t>
            </a:r>
            <a:endParaRPr lang="zh-CN" altLang="en-US" b="1" dirty="0">
              <a:ea typeface="微软雅黑" panose="020B0503020204020204" pitchFamily="34" charset="-122"/>
            </a:endParaRPr>
          </a:p>
        </p:txBody>
      </p:sp>
      <p:pic>
        <p:nvPicPr>
          <p:cNvPr id="118787" name="Picture 3"/>
          <p:cNvPicPr>
            <a:picLocks noChangeAspect="1" noChangeArrowheads="1"/>
          </p:cNvPicPr>
          <p:nvPr/>
        </p:nvPicPr>
        <p:blipFill>
          <a:blip r:embed="rId2" cstate="print"/>
          <a:srcRect/>
          <a:stretch>
            <a:fillRect/>
          </a:stretch>
        </p:blipFill>
        <p:spPr bwMode="auto">
          <a:xfrm>
            <a:off x="3684789" y="1700809"/>
            <a:ext cx="4487611" cy="2376264"/>
          </a:xfrm>
          <a:prstGeom prst="rect">
            <a:avLst/>
          </a:prstGeom>
        </p:spPr>
      </p:pic>
      <p:grpSp>
        <p:nvGrpSpPr>
          <p:cNvPr id="16" name="组合 15"/>
          <p:cNvGrpSpPr/>
          <p:nvPr/>
        </p:nvGrpSpPr>
        <p:grpSpPr>
          <a:xfrm>
            <a:off x="3275856" y="4269049"/>
            <a:ext cx="5557242" cy="1689523"/>
            <a:chOff x="1475656" y="4797152"/>
            <a:chExt cx="5557242" cy="1689523"/>
          </a:xfrm>
        </p:grpSpPr>
        <p:pic>
          <p:nvPicPr>
            <p:cNvPr id="118786" name="Picture 2"/>
            <p:cNvPicPr>
              <a:picLocks noChangeAspect="1" noChangeArrowheads="1"/>
            </p:cNvPicPr>
            <p:nvPr/>
          </p:nvPicPr>
          <p:blipFill>
            <a:blip r:embed="rId3" cstate="print"/>
            <a:srcRect/>
            <a:stretch>
              <a:fillRect/>
            </a:stretch>
          </p:blipFill>
          <p:spPr bwMode="auto">
            <a:xfrm>
              <a:off x="1475656" y="4797152"/>
              <a:ext cx="5557242" cy="1320191"/>
            </a:xfrm>
            <a:prstGeom prst="rect">
              <a:avLst/>
            </a:prstGeom>
          </p:spPr>
        </p:pic>
        <p:sp>
          <p:nvSpPr>
            <p:cNvPr id="14" name="TextBox 13"/>
            <p:cNvSpPr txBox="1"/>
            <p:nvPr/>
          </p:nvSpPr>
          <p:spPr>
            <a:xfrm>
              <a:off x="3275856" y="6117343"/>
              <a:ext cx="1944216" cy="369332"/>
            </a:xfrm>
            <a:prstGeom prst="rect">
              <a:avLst/>
            </a:prstGeom>
            <a:noFill/>
          </p:spPr>
          <p:txBody>
            <a:bodyPr wrap="square" rtlCol="0">
              <a:spAutoFit/>
            </a:bodyPr>
            <a:lstStyle/>
            <a:p>
              <a:pPr algn="ctr"/>
              <a:r>
                <a:rPr lang="en-US" altLang="zh-CN" dirty="0" smtClean="0"/>
                <a:t>Dual-simplex link</a:t>
              </a:r>
              <a:endParaRPr lang="zh-CN" altLang="en-US" dirty="0"/>
            </a:p>
          </p:txBody>
        </p:sp>
      </p:grpSp>
      <p:sp>
        <p:nvSpPr>
          <p:cNvPr id="17" name="TextBox 16"/>
          <p:cNvSpPr txBox="1"/>
          <p:nvPr/>
        </p:nvSpPr>
        <p:spPr>
          <a:xfrm>
            <a:off x="395536" y="1772816"/>
            <a:ext cx="3024336" cy="2585323"/>
          </a:xfrm>
          <a:prstGeom prst="rect">
            <a:avLst/>
          </a:prstGeom>
          <a:noFill/>
        </p:spPr>
        <p:txBody>
          <a:bodyPr wrap="square" rtlCol="0">
            <a:spAutoFit/>
          </a:bodyPr>
          <a:lstStyle/>
          <a:p>
            <a:pPr algn="just"/>
            <a:r>
              <a:rPr lang="en-US" altLang="zh-CN" dirty="0" smtClean="0"/>
              <a:t>One lane consists of a pair of differential</a:t>
            </a:r>
            <a:r>
              <a:rPr lang="zh-CN" altLang="en-US" dirty="0" smtClean="0"/>
              <a:t> </a:t>
            </a:r>
            <a:r>
              <a:rPr lang="en-US" altLang="zh-CN" dirty="0" smtClean="0"/>
              <a:t>TX</a:t>
            </a:r>
            <a:r>
              <a:rPr lang="zh-CN" altLang="en-US" dirty="0" smtClean="0"/>
              <a:t> </a:t>
            </a:r>
            <a:r>
              <a:rPr lang="en-US" altLang="zh-CN" dirty="0" smtClean="0"/>
              <a:t>and a pair of differential RX. It allows a Link to be made up 1, 2, 4, 8, 12, 16, or 32 Lanes</a:t>
            </a:r>
            <a:r>
              <a:rPr lang="zh-CN" altLang="en-US" dirty="0" smtClean="0"/>
              <a:t>，</a:t>
            </a:r>
            <a:r>
              <a:rPr lang="en-US" altLang="zh-CN" dirty="0" smtClean="0"/>
              <a:t>lane counts is link width. But, X32</a:t>
            </a:r>
            <a:r>
              <a:rPr lang="zh-CN" altLang="en-US" dirty="0" smtClean="0"/>
              <a:t>（</a:t>
            </a:r>
            <a:r>
              <a:rPr lang="en-US" altLang="zh-CN" dirty="0" smtClean="0"/>
              <a:t>32</a:t>
            </a:r>
            <a:r>
              <a:rPr lang="zh-CN" altLang="en-US" dirty="0" smtClean="0"/>
              <a:t>*</a:t>
            </a:r>
            <a:r>
              <a:rPr lang="en-US" altLang="zh-CN" dirty="0" smtClean="0"/>
              <a:t>4=128</a:t>
            </a:r>
            <a:r>
              <a:rPr lang="zh-CN" altLang="en-US" dirty="0" smtClean="0"/>
              <a:t>）</a:t>
            </a:r>
            <a:r>
              <a:rPr lang="en-US" altLang="zh-CN" dirty="0" smtClean="0"/>
              <a:t>lanes is Unusual, due to pin cost is intolerability.</a:t>
            </a:r>
            <a:endParaRPr lang="zh-CN" altLang="en-US" dirty="0"/>
          </a:p>
        </p:txBody>
      </p:sp>
      <p:sp>
        <p:nvSpPr>
          <p:cNvPr id="18" name="TextBox 17"/>
          <p:cNvSpPr txBox="1"/>
          <p:nvPr/>
        </p:nvSpPr>
        <p:spPr>
          <a:xfrm>
            <a:off x="251520" y="1196752"/>
            <a:ext cx="4464496"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Physical link and lane</a:t>
            </a:r>
            <a:endParaRPr lang="zh-CN" alt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8787"/>
                                        </p:tgtEl>
                                        <p:attrNameLst>
                                          <p:attrName>style.visibility</p:attrName>
                                        </p:attrNameLst>
                                      </p:cBhvr>
                                      <p:to>
                                        <p:strVal val="visible"/>
                                      </p:to>
                                    </p:set>
                                    <p:animEffect transition="in" filter="fade">
                                      <p:cBhvr>
                                        <p:cTn id="14" dur="1000"/>
                                        <p:tgtEl>
                                          <p:spTgt spid="118787"/>
                                        </p:tgtEl>
                                      </p:cBhvr>
                                    </p:animEffect>
                                    <p:anim calcmode="lin" valueType="num">
                                      <p:cBhvr>
                                        <p:cTn id="15" dur="1000" fill="hold"/>
                                        <p:tgtEl>
                                          <p:spTgt spid="118787"/>
                                        </p:tgtEl>
                                        <p:attrNameLst>
                                          <p:attrName>ppt_x</p:attrName>
                                        </p:attrNameLst>
                                      </p:cBhvr>
                                      <p:tavLst>
                                        <p:tav tm="0">
                                          <p:val>
                                            <p:strVal val="#ppt_x"/>
                                          </p:val>
                                        </p:tav>
                                        <p:tav tm="100000">
                                          <p:val>
                                            <p:strVal val="#ppt_x"/>
                                          </p:val>
                                        </p:tav>
                                      </p:tavLst>
                                    </p:anim>
                                    <p:anim calcmode="lin" valueType="num">
                                      <p:cBhvr>
                                        <p:cTn id="16" dur="1000" fill="hold"/>
                                        <p:tgtEl>
                                          <p:spTgt spid="11878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11"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endParaRPr lang="zh-CN" altLang="en-US" b="1" dirty="0"/>
          </a:p>
        </p:txBody>
      </p:sp>
      <p:graphicFrame>
        <p:nvGraphicFramePr>
          <p:cNvPr id="13" name="图表 12"/>
          <p:cNvGraphicFramePr/>
          <p:nvPr/>
        </p:nvGraphicFramePr>
        <p:xfrm>
          <a:off x="251520" y="3284984"/>
          <a:ext cx="4320480" cy="2808312"/>
        </p:xfrm>
        <a:graphic>
          <a:graphicData uri="http://schemas.openxmlformats.org/drawingml/2006/chart">
            <c:chart xmlns:c="http://schemas.openxmlformats.org/drawingml/2006/chart" xmlns:r="http://schemas.openxmlformats.org/officeDocument/2006/relationships" r:id="rId1"/>
          </a:graphicData>
        </a:graphic>
      </p:graphicFrame>
      <p:sp>
        <p:nvSpPr>
          <p:cNvPr id="16" name="TextBox 15"/>
          <p:cNvSpPr txBox="1"/>
          <p:nvPr/>
        </p:nvSpPr>
        <p:spPr>
          <a:xfrm>
            <a:off x="5786446" y="1785926"/>
            <a:ext cx="3960440" cy="1200329"/>
          </a:xfrm>
          <a:prstGeom prst="rect">
            <a:avLst/>
          </a:prstGeom>
          <a:noFill/>
        </p:spPr>
        <p:txBody>
          <a:bodyPr wrap="square" rtlCol="0">
            <a:spAutoFit/>
          </a:bodyPr>
          <a:lstStyle/>
          <a:p>
            <a:r>
              <a:rPr lang="en-US" altLang="zh-CN" dirty="0" smtClean="0"/>
              <a:t>Gen1/Gen2 :8b/10b</a:t>
            </a:r>
            <a:endParaRPr lang="en-US" altLang="zh-CN" dirty="0" smtClean="0"/>
          </a:p>
          <a:p>
            <a:r>
              <a:rPr lang="en-US" altLang="zh-CN" dirty="0" smtClean="0"/>
              <a:t>Gen3 : 128b/130b</a:t>
            </a:r>
            <a:endParaRPr lang="en-US" altLang="zh-CN" dirty="0" smtClean="0"/>
          </a:p>
          <a:p>
            <a:r>
              <a:rPr lang="en-US" altLang="zh-CN" dirty="0" smtClean="0">
                <a:solidFill>
                  <a:srgbClr val="FF0000"/>
                </a:solidFill>
              </a:rPr>
              <a:t>Gen4 : 128b/130b</a:t>
            </a:r>
            <a:r>
              <a:rPr lang="zh-CN" altLang="en-US" dirty="0" smtClean="0">
                <a:solidFill>
                  <a:srgbClr val="FF0000"/>
                </a:solidFill>
              </a:rPr>
              <a:t> </a:t>
            </a:r>
            <a:r>
              <a:rPr lang="en-US" altLang="zh-CN" dirty="0" smtClean="0">
                <a:solidFill>
                  <a:srgbClr val="FF0000"/>
                </a:solidFill>
              </a:rPr>
              <a:t>?</a:t>
            </a:r>
            <a:endParaRPr lang="en-US" altLang="zh-CN" dirty="0" smtClean="0">
              <a:solidFill>
                <a:srgbClr val="FF0000"/>
              </a:solidFill>
            </a:endParaRPr>
          </a:p>
          <a:p>
            <a:endParaRPr lang="en-US" altLang="zh-CN" dirty="0" smtClean="0"/>
          </a:p>
        </p:txBody>
      </p:sp>
      <p:sp>
        <p:nvSpPr>
          <p:cNvPr id="34" name="TextBox 33"/>
          <p:cNvSpPr txBox="1"/>
          <p:nvPr/>
        </p:nvSpPr>
        <p:spPr>
          <a:xfrm>
            <a:off x="251520" y="1196752"/>
            <a:ext cx="4464496"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Performance</a:t>
            </a:r>
            <a:endParaRPr lang="zh-CN" altLang="en-US" sz="2800" dirty="0">
              <a:latin typeface="Arial" panose="020B0604020202020204" pitchFamily="34" charset="0"/>
              <a:cs typeface="Arial" panose="020B0604020202020204" pitchFamily="34" charset="0"/>
            </a:endParaRPr>
          </a:p>
        </p:txBody>
      </p:sp>
      <p:pic>
        <p:nvPicPr>
          <p:cNvPr id="1025" name="Picture 1"/>
          <p:cNvPicPr>
            <a:picLocks noChangeAspect="1" noChangeArrowheads="1"/>
          </p:cNvPicPr>
          <p:nvPr/>
        </p:nvPicPr>
        <p:blipFill>
          <a:blip r:embed="rId3" cstate="print"/>
          <a:srcRect/>
          <a:stretch>
            <a:fillRect/>
          </a:stretch>
        </p:blipFill>
        <p:spPr bwMode="auto">
          <a:xfrm>
            <a:off x="4788024" y="3870340"/>
            <a:ext cx="4176464" cy="1656184"/>
          </a:xfrm>
          <a:prstGeom prst="rect">
            <a:avLst/>
          </a:prstGeom>
          <a:ln>
            <a:noFill/>
          </a:ln>
          <a:effectLst>
            <a:outerShdw blurRad="292100" dist="139700" dir="2700000" algn="tl" rotWithShape="0">
              <a:srgbClr val="333333">
                <a:alpha val="65000"/>
              </a:srgbClr>
            </a:outerShdw>
          </a:effectLst>
        </p:spPr>
      </p:pic>
      <p:sp>
        <p:nvSpPr>
          <p:cNvPr id="18" name="椭圆 17"/>
          <p:cNvSpPr/>
          <p:nvPr/>
        </p:nvSpPr>
        <p:spPr>
          <a:xfrm>
            <a:off x="6300192" y="3870340"/>
            <a:ext cx="864096" cy="158417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6948264" y="3140968"/>
            <a:ext cx="1749300" cy="369332"/>
          </a:xfrm>
          <a:prstGeom prst="rect">
            <a:avLst/>
          </a:prstGeom>
          <a:noFill/>
        </p:spPr>
        <p:txBody>
          <a:bodyPr wrap="square" rtlCol="0">
            <a:spAutoFit/>
          </a:bodyPr>
          <a:lstStyle/>
          <a:p>
            <a:r>
              <a:rPr lang="en-US" altLang="zh-CN" dirty="0" smtClean="0"/>
              <a:t>M.2(NGFF) SSD</a:t>
            </a:r>
            <a:endParaRPr lang="zh-CN" altLang="en-US" dirty="0"/>
          </a:p>
        </p:txBody>
      </p:sp>
      <p:sp>
        <p:nvSpPr>
          <p:cNvPr id="21" name="左箭头 20"/>
          <p:cNvSpPr/>
          <p:nvPr/>
        </p:nvSpPr>
        <p:spPr>
          <a:xfrm rot="19022973">
            <a:off x="6916097" y="3631716"/>
            <a:ext cx="648072" cy="204161"/>
          </a:xfrm>
          <a:prstGeom prst="leftArrow">
            <a:avLst/>
          </a:prstGeom>
          <a:solidFill>
            <a:srgbClr val="FF00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300192" y="4590420"/>
            <a:ext cx="864096" cy="36004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57224" y="2857496"/>
            <a:ext cx="2873077" cy="369332"/>
          </a:xfrm>
          <a:prstGeom prst="rect">
            <a:avLst/>
          </a:prstGeom>
          <a:noFill/>
        </p:spPr>
        <p:txBody>
          <a:bodyPr wrap="square" rtlCol="0">
            <a:spAutoFit/>
          </a:bodyPr>
          <a:lstStyle/>
          <a:p>
            <a:pPr algn="ctr"/>
            <a:r>
              <a:rPr lang="en-US" altLang="zh-CN" b="1" dirty="0">
                <a:solidFill>
                  <a:srgbClr val="C00000"/>
                </a:solidFill>
              </a:rPr>
              <a:t>one lane one direction</a:t>
            </a:r>
            <a:endParaRPr lang="zh-CN" altLang="en-US" b="1" dirty="0">
              <a:solidFill>
                <a:srgbClr val="C00000"/>
              </a:solidFill>
            </a:endParaRPr>
          </a:p>
        </p:txBody>
      </p:sp>
      <p:pic>
        <p:nvPicPr>
          <p:cNvPr id="105473" name="Picture 1" descr="D:\Documents\Tencent Files\423812438\Image\C2C\Z[TVPO@WADRNF1P6UUMWZNI.png"/>
          <p:cNvPicPr>
            <a:picLocks noChangeAspect="1" noChangeArrowheads="1"/>
          </p:cNvPicPr>
          <p:nvPr/>
        </p:nvPicPr>
        <p:blipFill>
          <a:blip r:embed="rId4"/>
          <a:srcRect/>
          <a:stretch>
            <a:fillRect/>
          </a:stretch>
        </p:blipFill>
        <p:spPr bwMode="auto">
          <a:xfrm>
            <a:off x="428596" y="1571612"/>
            <a:ext cx="4857784" cy="13234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fade">
                                      <p:cBhvr>
                                        <p:cTn id="15" dur="500"/>
                                        <p:tgtEl>
                                          <p:spTgt spid="1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animEffect transition="in" filter="fade">
                                      <p:cBhvr>
                                        <p:cTn id="18" dur="500"/>
                                        <p:tgtEl>
                                          <p:spTgt spid="1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25"/>
                                        </p:tgtEl>
                                        <p:attrNameLst>
                                          <p:attrName>style.visibility</p:attrName>
                                        </p:attrNameLst>
                                      </p:cBhvr>
                                      <p:to>
                                        <p:strVal val="visible"/>
                                      </p:to>
                                    </p:set>
                                    <p:animEffect transition="in" filter="fade">
                                      <p:cBhvr>
                                        <p:cTn id="30" dur="1000"/>
                                        <p:tgtEl>
                                          <p:spTgt spid="1025"/>
                                        </p:tgtEl>
                                      </p:cBhvr>
                                    </p:animEffect>
                                    <p:anim calcmode="lin" valueType="num">
                                      <p:cBhvr>
                                        <p:cTn id="31" dur="1000" fill="hold"/>
                                        <p:tgtEl>
                                          <p:spTgt spid="1025"/>
                                        </p:tgtEl>
                                        <p:attrNameLst>
                                          <p:attrName>ppt_x</p:attrName>
                                        </p:attrNameLst>
                                      </p:cBhvr>
                                      <p:tavLst>
                                        <p:tav tm="0">
                                          <p:val>
                                            <p:strVal val="#ppt_x"/>
                                          </p:val>
                                        </p:tav>
                                        <p:tav tm="100000">
                                          <p:val>
                                            <p:strVal val="#ppt_x"/>
                                          </p:val>
                                        </p:tav>
                                      </p:tavLst>
                                    </p:anim>
                                    <p:anim calcmode="lin" valueType="num">
                                      <p:cBhvr>
                                        <p:cTn id="32"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8" grpId="0" animBg="1"/>
      <p:bldP spid="19" grpId="0"/>
      <p:bldP spid="21" grpId="0" animBg="1"/>
      <p:bldP spid="2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11"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t> </a:t>
            </a:r>
            <a:endParaRPr lang="zh-CN" altLang="en-US" b="1" dirty="0"/>
          </a:p>
        </p:txBody>
      </p:sp>
      <p:sp>
        <p:nvSpPr>
          <p:cNvPr id="12" name="TextBox 11"/>
          <p:cNvSpPr txBox="1"/>
          <p:nvPr/>
        </p:nvSpPr>
        <p:spPr>
          <a:xfrm>
            <a:off x="251520" y="1196752"/>
            <a:ext cx="4896544"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Markets and Applications</a:t>
            </a:r>
            <a:endParaRPr lang="zh-CN" altLang="en-US" sz="2800" dirty="0">
              <a:latin typeface="Arial" panose="020B0604020202020204" pitchFamily="34" charset="0"/>
              <a:cs typeface="Arial" panose="020B0604020202020204" pitchFamily="34" charset="0"/>
            </a:endParaRPr>
          </a:p>
        </p:txBody>
      </p:sp>
      <p:graphicFrame>
        <p:nvGraphicFramePr>
          <p:cNvPr id="13" name="图示 12"/>
          <p:cNvGraphicFramePr/>
          <p:nvPr/>
        </p:nvGraphicFramePr>
        <p:xfrm>
          <a:off x="395536" y="1916832"/>
          <a:ext cx="432048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9569" name="Picture 1"/>
          <p:cNvPicPr>
            <a:picLocks noChangeAspect="1" noChangeArrowheads="1"/>
          </p:cNvPicPr>
          <p:nvPr/>
        </p:nvPicPr>
        <p:blipFill>
          <a:blip r:embed="rId7" cstate="print"/>
          <a:srcRect/>
          <a:stretch>
            <a:fillRect/>
          </a:stretch>
        </p:blipFill>
        <p:spPr bwMode="auto">
          <a:xfrm>
            <a:off x="4941860" y="1916832"/>
            <a:ext cx="3950620" cy="2448272"/>
          </a:xfrm>
          <a:prstGeom prst="rect">
            <a:avLst/>
          </a:prstGeom>
          <a:noFill/>
          <a:ln w="9525">
            <a:noFill/>
            <a:miter lim="800000"/>
            <a:headEnd/>
            <a:tailEnd/>
          </a:ln>
        </p:spPr>
      </p:pic>
      <p:pic>
        <p:nvPicPr>
          <p:cNvPr id="5" name="图片 4"/>
          <p:cNvPicPr>
            <a:picLocks noChangeAspect="1"/>
          </p:cNvPicPr>
          <p:nvPr/>
        </p:nvPicPr>
        <p:blipFill>
          <a:blip r:embed="rId8"/>
          <a:stretch>
            <a:fillRect/>
          </a:stretch>
        </p:blipFill>
        <p:spPr>
          <a:xfrm>
            <a:off x="4756912" y="4601781"/>
            <a:ext cx="4280726" cy="1203483"/>
          </a:xfrm>
          <a:prstGeom prst="rect">
            <a:avLst/>
          </a:prstGeom>
        </p:spPr>
      </p:pic>
      <p:sp>
        <p:nvSpPr>
          <p:cNvPr id="6" name="矩形 5"/>
          <p:cNvSpPr/>
          <p:nvPr/>
        </p:nvSpPr>
        <p:spPr>
          <a:xfrm>
            <a:off x="6156176" y="5099928"/>
            <a:ext cx="1515917" cy="417304"/>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9569"/>
                                        </p:tgtEl>
                                        <p:attrNameLst>
                                          <p:attrName>style.visibility</p:attrName>
                                        </p:attrNameLst>
                                      </p:cBhvr>
                                      <p:to>
                                        <p:strVal val="visible"/>
                                      </p:to>
                                    </p:set>
                                    <p:animEffect transition="in" filter="fade">
                                      <p:cBhvr>
                                        <p:cTn id="14" dur="1000"/>
                                        <p:tgtEl>
                                          <p:spTgt spid="109569"/>
                                        </p:tgtEl>
                                      </p:cBhvr>
                                    </p:animEffect>
                                    <p:anim calcmode="lin" valueType="num">
                                      <p:cBhvr>
                                        <p:cTn id="15" dur="1000" fill="hold"/>
                                        <p:tgtEl>
                                          <p:spTgt spid="109569"/>
                                        </p:tgtEl>
                                        <p:attrNameLst>
                                          <p:attrName>ppt_x</p:attrName>
                                        </p:attrNameLst>
                                      </p:cBhvr>
                                      <p:tavLst>
                                        <p:tav tm="0">
                                          <p:val>
                                            <p:strVal val="#ppt_x"/>
                                          </p:val>
                                        </p:tav>
                                        <p:tav tm="100000">
                                          <p:val>
                                            <p:strVal val="#ppt_x"/>
                                          </p:val>
                                        </p:tav>
                                      </p:tavLst>
                                    </p:anim>
                                    <p:anim calcmode="lin" valueType="num">
                                      <p:cBhvr>
                                        <p:cTn id="16" dur="1000" fill="hold"/>
                                        <p:tgtEl>
                                          <p:spTgt spid="10956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59410" y="111125"/>
            <a:ext cx="3478530" cy="1559560"/>
          </a:xfrm>
          <a:prstGeom prst="rect">
            <a:avLst/>
          </a:prstGeom>
        </p:spPr>
      </p:pic>
      <p:sp>
        <p:nvSpPr>
          <p:cNvPr id="6" name="文本框 5"/>
          <p:cNvSpPr txBox="1"/>
          <p:nvPr/>
        </p:nvSpPr>
        <p:spPr>
          <a:xfrm>
            <a:off x="217805" y="2004060"/>
            <a:ext cx="4862195" cy="3934460"/>
          </a:xfrm>
          <a:prstGeom prst="rect">
            <a:avLst/>
          </a:prstGeom>
          <a:noFill/>
        </p:spPr>
        <p:txBody>
          <a:bodyPr wrap="square" rtlCol="0" anchor="t">
            <a:spAutoFit/>
          </a:bodyPr>
          <a:p>
            <a:r>
              <a:rPr lang="zh-CN" altLang="en-US"/>
              <a:t>Thunderbolt is the brand name of a hardware interface that allows the connection of external peripherals to a computer. Thunderbolt 1 and 2 use the same connector as Mini DisplayPort (MDP), while Thunderbolt 3 uses USB Type-C. It was initially developed and marketed under the name Light Peak,[1] and first sold as part of a consumer product on February 24, 2011.[2]</a:t>
            </a:r>
            <a:endParaRPr lang="zh-CN" altLang="en-US"/>
          </a:p>
          <a:p>
            <a:endParaRPr lang="zh-CN" altLang="en-US"/>
          </a:p>
          <a:p>
            <a:r>
              <a:rPr lang="zh-CN" altLang="en-US"/>
              <a:t>Thunderbolt combines PCI Express (PCIe) and DisplayPort (DP) into one serial signal, and additionally provides DC power, all in one cable. Up to six peripherals may be supported by one connector through various topologies.</a:t>
            </a:r>
            <a:endParaRPr lang="zh-CN" altLang="en-US"/>
          </a:p>
        </p:txBody>
      </p:sp>
      <p:pic>
        <p:nvPicPr>
          <p:cNvPr id="8" name="图片 7"/>
          <p:cNvPicPr>
            <a:picLocks noChangeAspect="1"/>
          </p:cNvPicPr>
          <p:nvPr/>
        </p:nvPicPr>
        <p:blipFill>
          <a:blip r:embed="rId2"/>
          <a:stretch>
            <a:fillRect/>
          </a:stretch>
        </p:blipFill>
        <p:spPr>
          <a:xfrm>
            <a:off x="5346065" y="758825"/>
            <a:ext cx="3510280" cy="5068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sp>
        <p:nvSpPr>
          <p:cNvPr id="15"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t> </a:t>
            </a:r>
            <a:endParaRPr lang="zh-CN" altLang="en-US" b="1" dirty="0"/>
          </a:p>
        </p:txBody>
      </p:sp>
      <p:sp>
        <p:nvSpPr>
          <p:cNvPr id="16" name="TextBox 11"/>
          <p:cNvSpPr txBox="1"/>
          <p:nvPr/>
        </p:nvSpPr>
        <p:spPr>
          <a:xfrm>
            <a:off x="251520" y="1196752"/>
            <a:ext cx="4896544"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Storage Application</a:t>
            </a:r>
            <a:endParaRPr lang="zh-CN" altLang="en-US" sz="2800" dirty="0">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2"/>
          <a:stretch>
            <a:fillRect/>
          </a:stretch>
        </p:blipFill>
        <p:spPr>
          <a:xfrm>
            <a:off x="2123728" y="1340768"/>
            <a:ext cx="5152392" cy="497484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p:nvPr/>
        </p:nvGrpSpPr>
        <p:grpSpPr bwMode="auto">
          <a:xfrm>
            <a:off x="201613" y="133350"/>
            <a:ext cx="7816850" cy="257175"/>
            <a:chOff x="186" y="157"/>
            <a:chExt cx="4836" cy="104"/>
          </a:xfrm>
        </p:grpSpPr>
        <p:sp>
          <p:nvSpPr>
            <p:cNvPr id="6154" name="Freeform 39"/>
            <p:cNvSpPr/>
            <p:nvPr/>
          </p:nvSpPr>
          <p:spPr bwMode="auto">
            <a:xfrm>
              <a:off x="240"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155" name="Freeform 40"/>
            <p:cNvSpPr/>
            <p:nvPr/>
          </p:nvSpPr>
          <p:spPr bwMode="auto">
            <a:xfrm>
              <a:off x="186" y="157"/>
              <a:ext cx="4782" cy="104"/>
            </a:xfrm>
            <a:custGeom>
              <a:avLst/>
              <a:gdLst>
                <a:gd name="T0" fmla="*/ 0 w 4330"/>
                <a:gd name="T1" fmla="*/ 0 h 104"/>
                <a:gd name="T2" fmla="*/ 0 w 4330"/>
                <a:gd name="T3" fmla="*/ 104 h 104"/>
                <a:gd name="T4" fmla="*/ 229783 w 4330"/>
                <a:gd name="T5" fmla="*/ 104 h 104"/>
                <a:gd name="T6" fmla="*/ 229783 w 4330"/>
                <a:gd name="T7" fmla="*/ 48 h 104"/>
                <a:gd name="T8" fmla="*/ 227233 w 4330"/>
                <a:gd name="T9" fmla="*/ 0 h 104"/>
                <a:gd name="T10" fmla="*/ 0 w 4330"/>
                <a:gd name="T11" fmla="*/ 0 h 104"/>
                <a:gd name="T12" fmla="*/ 0 60000 65536"/>
                <a:gd name="T13" fmla="*/ 0 60000 65536"/>
                <a:gd name="T14" fmla="*/ 0 60000 65536"/>
                <a:gd name="T15" fmla="*/ 0 60000 65536"/>
                <a:gd name="T16" fmla="*/ 0 60000 65536"/>
                <a:gd name="T17" fmla="*/ 0 60000 65536"/>
                <a:gd name="T18" fmla="*/ 0 w 4330"/>
                <a:gd name="T19" fmla="*/ 0 h 104"/>
                <a:gd name="T20" fmla="*/ 4330 w 4330"/>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4330" h="104">
                  <a:moveTo>
                    <a:pt x="0" y="0"/>
                  </a:moveTo>
                  <a:lnTo>
                    <a:pt x="0" y="104"/>
                  </a:lnTo>
                  <a:lnTo>
                    <a:pt x="4330" y="104"/>
                  </a:lnTo>
                  <a:lnTo>
                    <a:pt x="4330" y="48"/>
                  </a:lnTo>
                  <a:lnTo>
                    <a:pt x="4282" y="0"/>
                  </a:lnTo>
                  <a:lnTo>
                    <a:pt x="0" y="0"/>
                  </a:lnTo>
                  <a:close/>
                </a:path>
              </a:pathLst>
            </a:custGeom>
            <a:solidFill>
              <a:srgbClr val="0000B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147" name="Freeform 41"/>
          <p:cNvSpPr/>
          <p:nvPr/>
        </p:nvSpPr>
        <p:spPr bwMode="auto">
          <a:xfrm>
            <a:off x="8066088" y="133350"/>
            <a:ext cx="971550" cy="244475"/>
          </a:xfrm>
          <a:custGeom>
            <a:avLst/>
            <a:gdLst>
              <a:gd name="T0" fmla="*/ 0 w 597"/>
              <a:gd name="T1" fmla="*/ 2147483647 h 102"/>
              <a:gd name="T2" fmla="*/ 2147483647 w 597"/>
              <a:gd name="T3" fmla="*/ 2147483647 h 102"/>
              <a:gd name="T4" fmla="*/ 2147483647 w 597"/>
              <a:gd name="T5" fmla="*/ 0 h 102"/>
              <a:gd name="T6" fmla="*/ 2147483647 w 597"/>
              <a:gd name="T7" fmla="*/ 0 h 102"/>
              <a:gd name="T8" fmla="*/ 0 w 597"/>
              <a:gd name="T9" fmla="*/ 2147483647 h 102"/>
              <a:gd name="T10" fmla="*/ 0 w 597"/>
              <a:gd name="T11" fmla="*/ 2147483647 h 102"/>
              <a:gd name="T12" fmla="*/ 0 60000 65536"/>
              <a:gd name="T13" fmla="*/ 0 60000 65536"/>
              <a:gd name="T14" fmla="*/ 0 60000 65536"/>
              <a:gd name="T15" fmla="*/ 0 60000 65536"/>
              <a:gd name="T16" fmla="*/ 0 60000 65536"/>
              <a:gd name="T17" fmla="*/ 0 60000 65536"/>
              <a:gd name="T18" fmla="*/ 0 w 597"/>
              <a:gd name="T19" fmla="*/ 0 h 102"/>
              <a:gd name="T20" fmla="*/ 597 w 597"/>
              <a:gd name="T21" fmla="*/ 102 h 102"/>
            </a:gdLst>
            <a:ahLst/>
            <a:cxnLst>
              <a:cxn ang="T12">
                <a:pos x="T0" y="T1"/>
              </a:cxn>
              <a:cxn ang="T13">
                <a:pos x="T2" y="T3"/>
              </a:cxn>
              <a:cxn ang="T14">
                <a:pos x="T4" y="T5"/>
              </a:cxn>
              <a:cxn ang="T15">
                <a:pos x="T6" y="T7"/>
              </a:cxn>
              <a:cxn ang="T16">
                <a:pos x="T8" y="T9"/>
              </a:cxn>
              <a:cxn ang="T17">
                <a:pos x="T10" y="T11"/>
              </a:cxn>
            </a:cxnLst>
            <a:rect l="T18" t="T19" r="T20" b="T21"/>
            <a:pathLst>
              <a:path w="597" h="102">
                <a:moveTo>
                  <a:pt x="0" y="102"/>
                </a:moveTo>
                <a:lnTo>
                  <a:pt x="597" y="102"/>
                </a:lnTo>
                <a:lnTo>
                  <a:pt x="597" y="0"/>
                </a:lnTo>
                <a:lnTo>
                  <a:pt x="45" y="0"/>
                </a:lnTo>
                <a:lnTo>
                  <a:pt x="0" y="45"/>
                </a:lnTo>
                <a:lnTo>
                  <a:pt x="0" y="102"/>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48" name="Line 46"/>
          <p:cNvSpPr>
            <a:spLocks noChangeShapeType="1"/>
          </p:cNvSpPr>
          <p:nvPr/>
        </p:nvSpPr>
        <p:spPr bwMode="auto">
          <a:xfrm>
            <a:off x="328613" y="6309320"/>
            <a:ext cx="86550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149" name="Picture 3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215188" y="6319838"/>
            <a:ext cx="1631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AutoShape 33"/>
          <p:cNvSpPr>
            <a:spLocks noChangeArrowheads="1"/>
          </p:cNvSpPr>
          <p:nvPr/>
        </p:nvSpPr>
        <p:spPr bwMode="auto">
          <a:xfrm>
            <a:off x="7577138" y="115888"/>
            <a:ext cx="723900" cy="6223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529" y="10800"/>
                </a:moveTo>
                <a:cubicBezTo>
                  <a:pt x="9529" y="11502"/>
                  <a:pt x="10098" y="12071"/>
                  <a:pt x="10800" y="12071"/>
                </a:cubicBezTo>
                <a:cubicBezTo>
                  <a:pt x="11502" y="12071"/>
                  <a:pt x="12071" y="11502"/>
                  <a:pt x="12071" y="10800"/>
                </a:cubicBezTo>
                <a:cubicBezTo>
                  <a:pt x="12071" y="10098"/>
                  <a:pt x="11502" y="9529"/>
                  <a:pt x="10800" y="9529"/>
                </a:cubicBezTo>
                <a:cubicBezTo>
                  <a:pt x="10098" y="9529"/>
                  <a:pt x="9529" y="10098"/>
                  <a:pt x="9529" y="108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p>
        </p:txBody>
      </p:sp>
      <p:sp>
        <p:nvSpPr>
          <p:cNvPr id="6151" name="Rectangle 50"/>
          <p:cNvSpPr>
            <a:spLocks noChangeArrowheads="1"/>
          </p:cNvSpPr>
          <p:nvPr/>
        </p:nvSpPr>
        <p:spPr bwMode="auto">
          <a:xfrm>
            <a:off x="4287838" y="6456363"/>
            <a:ext cx="685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04B0C-A1FE-4DF9-AD5F-5DAE4E00460A}" type="slidenum">
              <a:rPr lang="en-US" altLang="zh-CN" sz="1000">
                <a:solidFill>
                  <a:srgbClr val="000000"/>
                </a:solidFill>
              </a:rPr>
            </a:fld>
            <a:endParaRPr lang="en-US" altLang="zh-CN" sz="1000">
              <a:solidFill>
                <a:srgbClr val="000000"/>
              </a:solidFill>
            </a:endParaRPr>
          </a:p>
        </p:txBody>
      </p:sp>
      <p:sp>
        <p:nvSpPr>
          <p:cNvPr id="6152" name="Text Box 42"/>
          <p:cNvSpPr txBox="1">
            <a:spLocks noChangeArrowheads="1"/>
          </p:cNvSpPr>
          <p:nvPr/>
        </p:nvSpPr>
        <p:spPr bwMode="auto">
          <a:xfrm>
            <a:off x="258763" y="642937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err="1">
                <a:solidFill>
                  <a:srgbClr val="000000"/>
                </a:solidFill>
                <a:ea typeface="MS PGothic" panose="020B0600070205080204" pitchFamily="34" charset="-128"/>
              </a:rPr>
              <a:t>Rockchip</a:t>
            </a:r>
            <a:r>
              <a:rPr lang="en-US" altLang="ja-JP" sz="1000" dirty="0">
                <a:solidFill>
                  <a:srgbClr val="000000"/>
                </a:solidFill>
                <a:ea typeface="MS PGothic" panose="020B0600070205080204" pitchFamily="34" charset="-128"/>
              </a:rPr>
              <a:t> Confidential Proprietary</a:t>
            </a:r>
            <a:endParaRPr lang="en-US" altLang="ja-JP" sz="1000" dirty="0">
              <a:solidFill>
                <a:srgbClr val="000000"/>
              </a:solidFill>
              <a:ea typeface="MS PGothic" panose="020B0600070205080204" pitchFamily="34" charset="-128"/>
            </a:endParaRPr>
          </a:p>
        </p:txBody>
      </p:sp>
      <p:pic>
        <p:nvPicPr>
          <p:cNvPr id="5" name="图片 4"/>
          <p:cNvPicPr>
            <a:picLocks noChangeAspect="1"/>
          </p:cNvPicPr>
          <p:nvPr/>
        </p:nvPicPr>
        <p:blipFill>
          <a:blip r:embed="rId2"/>
          <a:stretch>
            <a:fillRect/>
          </a:stretch>
        </p:blipFill>
        <p:spPr>
          <a:xfrm>
            <a:off x="1043608" y="1633538"/>
            <a:ext cx="7324725" cy="4248150"/>
          </a:xfrm>
          <a:prstGeom prst="rect">
            <a:avLst/>
          </a:prstGeom>
        </p:spPr>
      </p:pic>
      <p:sp>
        <p:nvSpPr>
          <p:cNvPr id="14" name="标题 1"/>
          <p:cNvSpPr>
            <a:spLocks noGrp="1"/>
          </p:cNvSpPr>
          <p:nvPr>
            <p:ph type="title"/>
          </p:nvPr>
        </p:nvSpPr>
        <p:spPr>
          <a:xfrm>
            <a:off x="457200" y="274638"/>
            <a:ext cx="8229600" cy="1143000"/>
          </a:xfrm>
        </p:spPr>
        <p:txBody>
          <a:bodyPr>
            <a:normAutofit/>
          </a:bodyPr>
          <a:lstStyle/>
          <a:p>
            <a:r>
              <a:rPr lang="en-US" altLang="zh-CN" b="1" dirty="0" smtClean="0">
                <a:ea typeface="Tahoma" panose="020B0604030504040204" pitchFamily="34" charset="0"/>
                <a:cs typeface="Tahoma" panose="020B0604030504040204" pitchFamily="34" charset="0"/>
                <a:sym typeface="+mn-ea"/>
              </a:rPr>
              <a:t>PCIe</a:t>
            </a:r>
            <a:r>
              <a:rPr lang="zh-CN" altLang="en-US" b="1" dirty="0" smtClean="0">
                <a:ea typeface="Tahoma" panose="020B0604030504040204" pitchFamily="34" charset="0"/>
                <a:cs typeface="Tahoma" panose="020B0604030504040204" pitchFamily="34" charset="0"/>
                <a:sym typeface="+mn-ea"/>
              </a:rPr>
              <a:t>基础内容介绍</a:t>
            </a:r>
            <a:r>
              <a:rPr lang="en-US" altLang="zh-CN" b="1" dirty="0" smtClean="0"/>
              <a:t> </a:t>
            </a:r>
            <a:endParaRPr lang="zh-CN" altLang="en-US" b="1" dirty="0"/>
          </a:p>
        </p:txBody>
      </p:sp>
      <p:sp>
        <p:nvSpPr>
          <p:cNvPr id="15" name="TextBox 11"/>
          <p:cNvSpPr txBox="1"/>
          <p:nvPr/>
        </p:nvSpPr>
        <p:spPr>
          <a:xfrm>
            <a:off x="251520" y="1196752"/>
            <a:ext cx="4896544" cy="523220"/>
          </a:xfrm>
          <a:prstGeom prst="rect">
            <a:avLst/>
          </a:prstGeom>
          <a:noFill/>
        </p:spPr>
        <p:txBody>
          <a:bodyPr wrap="square" rtlCol="0">
            <a:spAutoFit/>
          </a:bodyPr>
          <a:lstStyle/>
          <a:p>
            <a:pPr>
              <a:buFont typeface="Wingdings" panose="05000000000000000000" pitchFamily="2" charset="2"/>
              <a:buChar char="n"/>
            </a:pPr>
            <a:r>
              <a:rPr lang="en-US" altLang="zh-CN" sz="28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2800" dirty="0" err="1" smtClean="0">
                <a:latin typeface="Arial" panose="020B0604020202020204" pitchFamily="34" charset="0"/>
                <a:ea typeface="微软雅黑" panose="020B0503020204020204" pitchFamily="34" charset="-122"/>
                <a:cs typeface="Arial" panose="020B0604020202020204" pitchFamily="34" charset="0"/>
              </a:rPr>
              <a:t>PCIe</a:t>
            </a:r>
            <a:r>
              <a:rPr lang="en-US" altLang="zh-CN" sz="2800" dirty="0" smtClean="0">
                <a:latin typeface="Arial" panose="020B0604020202020204" pitchFamily="34" charset="0"/>
                <a:ea typeface="微软雅黑" panose="020B0503020204020204" pitchFamily="34" charset="-122"/>
                <a:cs typeface="Arial" panose="020B0604020202020204" pitchFamily="34" charset="0"/>
              </a:rPr>
              <a:t> to SATA</a:t>
            </a:r>
            <a:endParaRPr lang="zh-CN" alt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K hom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7583</Words>
  <Application>WPS 演示</Application>
  <PresentationFormat>全屏显示(4:3)</PresentationFormat>
  <Paragraphs>480</Paragraphs>
  <Slides>35</Slides>
  <Notes>31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35</vt:i4>
      </vt:variant>
    </vt:vector>
  </HeadingPairs>
  <TitlesOfParts>
    <vt:vector size="48" baseType="lpstr">
      <vt:lpstr>Arial</vt:lpstr>
      <vt:lpstr>宋体</vt:lpstr>
      <vt:lpstr>Wingdings</vt:lpstr>
      <vt:lpstr>微软雅黑</vt:lpstr>
      <vt:lpstr>MS PGothic</vt:lpstr>
      <vt:lpstr>Times New Roman</vt:lpstr>
      <vt:lpstr>Tahoma</vt:lpstr>
      <vt:lpstr>Microsoft Sans Serif</vt:lpstr>
      <vt:lpstr>Calibri</vt:lpstr>
      <vt:lpstr>Verdana</vt:lpstr>
      <vt:lpstr>默认设计模板</vt:lpstr>
      <vt:lpstr>RK home page</vt:lpstr>
      <vt:lpstr>1_默认设计模板</vt:lpstr>
      <vt:lpstr>PCIe Protocol And Linux Driver Introduction</vt:lpstr>
      <vt:lpstr>Agenda</vt:lpstr>
      <vt:lpstr>PCIe基础内容介绍</vt:lpstr>
      <vt:lpstr>Introduction </vt:lpstr>
      <vt:lpstr>Introduction</vt:lpstr>
      <vt:lpstr>Introduction </vt:lpstr>
      <vt:lpstr>PowerPoint 演示文稿</vt:lpstr>
      <vt:lpstr>Introduction </vt:lpstr>
      <vt:lpstr>Introduction </vt:lpstr>
      <vt:lpstr>Introduction </vt:lpstr>
      <vt:lpstr>Introduction </vt:lpstr>
      <vt:lpstr>Introduction </vt:lpstr>
      <vt:lpstr>Introduction </vt:lpstr>
      <vt:lpstr>Introduction </vt:lpstr>
      <vt:lpstr>Introduction </vt:lpstr>
      <vt:lpstr>Introduction </vt:lpstr>
      <vt:lpstr>Agenda</vt:lpstr>
      <vt:lpstr>Agenda</vt:lpstr>
      <vt:lpstr>PCIe应用常见分析和限制</vt:lpstr>
      <vt:lpstr>PCIe应用常见分析和限制</vt:lpstr>
      <vt:lpstr>PCIe应用常见分析和限制</vt:lpstr>
      <vt:lpstr>PCIe应用常见分析和限制</vt:lpstr>
      <vt:lpstr>PCIe应用常见分析和限制</vt:lpstr>
      <vt:lpstr>Agenda</vt:lpstr>
      <vt:lpstr>Agenda</vt:lpstr>
      <vt:lpstr>PCIe工具分析和应用配置</vt:lpstr>
      <vt:lpstr>PCIe工具分析和应用配置</vt:lpstr>
      <vt:lpstr>PCIe工具分析和应用配置</vt:lpstr>
      <vt:lpstr>PCIe工具分析和应用配置</vt:lpstr>
      <vt:lpstr>Agenda</vt:lpstr>
      <vt:lpstr>Agenda</vt:lpstr>
      <vt:lpstr>PCIe 常见异常诊断</vt:lpstr>
      <vt:lpstr>PCIe 常见异常诊断</vt:lpstr>
      <vt:lpstr>Agenda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c:title>
  <dc:creator>Administrator</dc:creator>
  <cp:lastModifiedBy>rockchip</cp:lastModifiedBy>
  <cp:revision>3697</cp:revision>
  <dcterms:created xsi:type="dcterms:W3CDTF">2016-06-20T08:57:00Z</dcterms:created>
  <dcterms:modified xsi:type="dcterms:W3CDTF">2017-06-06T08:23:47Z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2052-10.1.0.6235</vt:lpwstr>
  </property>
</Properties>
</file>