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A792A-7D39-47BE-B06B-F613DE89D9DA}" v="55" dt="2024-08-31T01:22:57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648C7-14EF-CD16-FDDB-E0D6FE832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F11829-BD79-8AA9-9310-66E2F4E5E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B6C02C-828C-BDF1-4846-3B986693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9C6B8-E0FC-21EB-B73E-4F57D4C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C972DF-6E95-93D7-0AE1-123C968E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7268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2443F-C478-CC65-7EFF-ACF9D097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61FF69-2DC5-6E35-7FB3-33FCF2A10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2C373-B73B-A81D-7127-5D2C9E2B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682E6-BEA6-1066-81DB-F78CACF4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23CD3-6D1E-37A7-689F-015D52A1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2035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26623C-7243-4EF5-05B1-5500ADE1A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B67D9D-AA62-7076-CC8F-042084802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FB60F-6A58-3FF7-5499-7688230A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CCD17-CD0A-D184-0866-5A49A342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EBF17-1BF5-54F9-A3CD-9EDA57DE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085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81B81-C8FB-9DF7-C1E3-FBEB804E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8C5B9-725A-F748-323D-2E5A99E3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CD39D-24A7-449B-E995-D8534DD1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D306F-B826-465E-B7E4-637822F8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522EDD-76BB-F64C-56EB-D0EAF36D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755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C8A12-DE3F-4CDA-561D-91B6538D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2F2F2-9D7D-FB71-8FA1-F33F15789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0F8E5-C148-C23D-9AF2-67DB56E9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6632D-FFA8-C228-5E04-E97B2870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DD9B8-34B1-CA52-F2DA-370FACA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1934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CDAA7-6F13-E8C6-8E8C-81AF59FA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3B44E-B410-50C0-0EFC-8F740873D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A06390-DD94-9BBA-9FF5-8D0DFEE46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04E3C0-9CF2-4FC1-A0A6-5F5D4594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B22C6-FFD6-0E0F-DDCE-4744C96A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2686CD-E2F4-F59A-37BC-41111D55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532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2D84E-7764-A12E-6B98-76BBA139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9C1CE9-7FFF-4612-38A7-16A64F0EB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56CD5D-C790-41F8-64B5-1F596DC5A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2DFD95-E1B2-B839-1C11-592C44E7C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24A824-4D1A-C4BB-5476-39A3DAE4D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FF7E2D-E57B-1D1A-5795-EDDAD488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5B45D7-07FD-4763-7AB5-795CF402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3E41AA-978A-73B5-21DE-E5A75DB0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763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D6F-1CA7-D0BD-38F0-FA4EDD75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58763E-3B35-2C1C-EE2C-33A28473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269B25-85F4-F729-B858-F4CDD951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36B9AB-EE7B-6669-3F7D-6F048B16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474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5216CC-28F9-186C-C878-C64CA916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9DEF4D-A1C1-964F-ADDD-78029EE4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4DAD4B-CB14-816D-E5B0-23497350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306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473BE-C95B-5106-9DC8-8F4FF593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3A0E1-15BB-FFBA-F376-FCBE2485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584850-88E4-9EA4-FD85-57F8EE15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AA046C-D8A8-2DA5-E2F8-1774CA02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800659-5357-1449-2DB6-E667DDB6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6903D3-8E49-D37A-0A73-E425537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499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9DD4-066D-7D68-8053-54D00E32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A277BC-066B-DE14-9EE6-A21542C1C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695D91-47E0-8ADB-C380-BD0F69EFF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C187A0-CF6E-03CB-43F5-C2B5B46E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CD461-1268-9B2A-CD1D-A2BCA4E2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0E37C-7840-0E11-7613-26A867EE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477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DEB432-19EA-9AA6-1A48-C5BAB426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899FB-0730-C295-24AC-8CAEFEC9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96969-D2C6-C7FD-C4E9-53EAB16F6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3B04A-77D9-333A-614B-0F935CF81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C4480-F46B-C760-5903-D2F7A4AFE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8248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ta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8A24AF-C6A0-CFE0-D1C7-5EB81E8F9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87" y="921715"/>
            <a:ext cx="6284067" cy="2635987"/>
          </a:xfrm>
        </p:spPr>
        <p:txBody>
          <a:bodyPr anchor="ctr" anchorCtr="0">
            <a:normAutofit/>
          </a:bodyPr>
          <a:lstStyle/>
          <a:p>
            <a:r>
              <a:rPr lang="es-ES" sz="4800" b="1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Desarrollo de un prototipo de alerta temprana en pacientes hipertensos aplicando inteligencia artificial.</a:t>
            </a:r>
            <a:endParaRPr lang="es-SV" sz="11500" b="1" dirty="0"/>
          </a:p>
        </p:txBody>
      </p:sp>
      <p:sp>
        <p:nvSpPr>
          <p:cNvPr id="1047" name="Rectangle 1032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34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36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54165D-F69C-3C8F-88C8-636545C7A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87" y="4541263"/>
            <a:ext cx="6177064" cy="13950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pPr algn="l"/>
            <a:r>
              <a:rPr lang="pt-BR" sz="2200" dirty="0"/>
              <a:t>17-1673-2000 Hernandez Ortiz, Jose Alfredo</a:t>
            </a:r>
          </a:p>
          <a:p>
            <a:pPr algn="l"/>
            <a:r>
              <a:rPr lang="es-ES_tradnl" sz="2200" dirty="0"/>
              <a:t>25-1014-2019 Reyes Márquez, Roberto Enrique</a:t>
            </a:r>
            <a:endParaRPr lang="es-SV" sz="2200" dirty="0"/>
          </a:p>
        </p:txBody>
      </p:sp>
      <p:pic>
        <p:nvPicPr>
          <p:cNvPr id="1026" name="Picture 2" descr="Utec Universidad Tecnológica de El Salvador | Facebook">
            <a:extLst>
              <a:ext uri="{FF2B5EF4-FFF2-40B4-BE49-F238E27FC236}">
                <a16:creationId xmlns:a16="http://schemas.microsoft.com/office/drawing/2014/main" id="{EB105092-5561-7D27-59B8-3FA72A2F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3907" y="658489"/>
            <a:ext cx="5163022" cy="516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 103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37593B-8D39-31AF-485E-23BE8144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 dirty="0">
                <a:solidFill>
                  <a:srgbClr val="FFFFFF"/>
                </a:solidFill>
              </a:rPr>
              <a:t>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1464-FA83-0BCD-A8CA-CC0E8E54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03" y="1885279"/>
            <a:ext cx="11531576" cy="1026887"/>
          </a:xfrm>
        </p:spPr>
        <p:txBody>
          <a:bodyPr anchor="ctr" anchorCtr="0">
            <a:noAutofit/>
          </a:bodyPr>
          <a:lstStyle/>
          <a:p>
            <a:pPr marL="0" indent="0" algn="ctr">
              <a:buNone/>
            </a:pPr>
            <a:r>
              <a:rPr lang="es-ES" sz="4000" b="1" i="0" u="none" strike="noStrike" baseline="30000" dirty="0">
                <a:solidFill>
                  <a:srgbClr val="000000"/>
                </a:solidFill>
                <a:latin typeface="Abadi" panose="020F0502020204030204" pitchFamily="34" charset="0"/>
              </a:rPr>
              <a:t>Desarrollo de un prototipo de alerta temprana en pacientes hipertensos aplicando inteligencia artificial.</a:t>
            </a:r>
            <a:endParaRPr lang="es-SV" sz="4000" dirty="0">
              <a:latin typeface="Abadi" panose="020F0502020204030204" pitchFamily="34" charset="0"/>
            </a:endParaRPr>
          </a:p>
        </p:txBody>
      </p:sp>
      <p:pic>
        <p:nvPicPr>
          <p:cNvPr id="2050" name="Picture 2" descr="Controle la hipertensión: perder 5 kilos puede hacer la diferencia | Salud  | La Revista | El Universo">
            <a:extLst>
              <a:ext uri="{FF2B5EF4-FFF2-40B4-BE49-F238E27FC236}">
                <a16:creationId xmlns:a16="http://schemas.microsoft.com/office/drawing/2014/main" id="{68260E62-91AC-B1F2-951E-F52CB4C0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07" y="2912166"/>
            <a:ext cx="8969333" cy="35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FA2624-C1CB-9C0B-CEAD-5D059FF6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 dirty="0">
                <a:solidFill>
                  <a:srgbClr val="FFFFFF"/>
                </a:solidFill>
              </a:rPr>
              <a:t>PRONOSTICO 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1696C-68F3-10C7-5C37-AA16B92D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" y="2318197"/>
            <a:ext cx="5228828" cy="3683358"/>
          </a:xfrm>
        </p:spPr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es-ES" sz="4800" dirty="0"/>
              <a:t>Pronosticar un valor futuro de TA, basado en los 10 últimos registros.</a:t>
            </a:r>
            <a:br>
              <a:rPr lang="es-ES" sz="4400" b="1" dirty="0">
                <a:latin typeface="Abadi Extra Light" panose="020F0502020204030204" pitchFamily="34" charset="0"/>
              </a:rPr>
            </a:br>
            <a:endParaRPr lang="es-SV" sz="4400" b="1" dirty="0">
              <a:latin typeface="Abadi Extra Light" panose="020F0502020204030204" pitchFamily="34" charset="0"/>
            </a:endParaRPr>
          </a:p>
        </p:txBody>
      </p:sp>
      <p:pic>
        <p:nvPicPr>
          <p:cNvPr id="3074" name="Picture 2" descr="Documento de Posición sobre Emergencias Hipertensivas (SAC) – Blog SMIBA –  Medicina Interna">
            <a:extLst>
              <a:ext uri="{FF2B5EF4-FFF2-40B4-BE49-F238E27FC236}">
                <a16:creationId xmlns:a16="http://schemas.microsoft.com/office/drawing/2014/main" id="{0B6591E1-0B30-BEFF-88B8-B056F76DA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49" y="1891970"/>
            <a:ext cx="6934090" cy="38994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089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E8322F-F78E-5EC3-5CCD-09768B3B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 dirty="0">
                <a:solidFill>
                  <a:srgbClr val="FFFFFF"/>
                </a:solidFill>
              </a:rPr>
              <a:t>TECNOLOGÍAS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83AC9-30CA-BBAC-367C-D5BF616B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23" y="1885278"/>
            <a:ext cx="11381362" cy="4748985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es-ES" b="1" dirty="0">
                <a:latin typeface="Abadi" panose="020B0604020104020204" pitchFamily="34" charset="0"/>
              </a:rPr>
              <a:t>FRONT END</a:t>
            </a:r>
          </a:p>
          <a:p>
            <a:pPr marL="457200" lvl="1" indent="0">
              <a:buNone/>
            </a:pPr>
            <a:r>
              <a:rPr lang="es-ES" sz="2800" dirty="0">
                <a:latin typeface="Abadi" panose="020B0604020104020204" pitchFamily="34" charset="0"/>
              </a:rPr>
              <a:t>HTML</a:t>
            </a:r>
          </a:p>
          <a:p>
            <a:pPr marL="457200" lvl="1" indent="0">
              <a:buNone/>
            </a:pPr>
            <a:r>
              <a:rPr lang="es-ES" sz="2800" dirty="0">
                <a:latin typeface="Abadi" panose="020B0604020104020204" pitchFamily="34" charset="0"/>
              </a:rPr>
              <a:t>CSS</a:t>
            </a:r>
          </a:p>
          <a:p>
            <a:pPr marL="457200" lvl="1" indent="0">
              <a:buNone/>
            </a:pPr>
            <a:r>
              <a:rPr lang="es-ES" sz="2800" dirty="0">
                <a:latin typeface="Abadi" panose="020B0604020104020204" pitchFamily="34" charset="0"/>
              </a:rPr>
              <a:t>PHP</a:t>
            </a:r>
          </a:p>
          <a:p>
            <a:pPr marL="457200" lvl="1" indent="0">
              <a:buNone/>
            </a:pPr>
            <a:r>
              <a:rPr lang="es-ES" sz="2800" dirty="0">
                <a:latin typeface="Abadi" panose="020B0604020104020204" pitchFamily="34" charset="0"/>
              </a:rPr>
              <a:t>JavaScript</a:t>
            </a:r>
          </a:p>
          <a:p>
            <a:pPr marL="0" indent="0">
              <a:buNone/>
            </a:pPr>
            <a:endParaRPr lang="es-ES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s-ES" b="1" dirty="0">
                <a:latin typeface="Abadi" panose="020B0604020104020204" pitchFamily="34" charset="0"/>
              </a:rPr>
              <a:t>BACK END</a:t>
            </a:r>
          </a:p>
          <a:p>
            <a:pPr marL="457200" lvl="1" indent="0">
              <a:buNone/>
            </a:pPr>
            <a:r>
              <a:rPr lang="es-ES" sz="2800" dirty="0">
                <a:latin typeface="Abadi" panose="020B0604020104020204" pitchFamily="34" charset="0"/>
              </a:rPr>
              <a:t>Python</a:t>
            </a:r>
          </a:p>
          <a:p>
            <a:pPr marL="914400" lvl="2" indent="0">
              <a:buNone/>
            </a:pPr>
            <a:r>
              <a:rPr lang="en-US" sz="2800" b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mysql.connector</a:t>
            </a:r>
            <a:endParaRPr lang="en-US" sz="2800" b="0" dirty="0"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914400" lvl="2" indent="0">
              <a:buNone/>
            </a:pPr>
            <a:r>
              <a:rPr lang="en-US" sz="2800" b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sklearn.linear_model</a:t>
            </a:r>
            <a:r>
              <a:rPr lang="en-US" sz="2800" b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/ </a:t>
            </a:r>
            <a:r>
              <a:rPr lang="en-US" sz="2800" b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LinearRegression</a:t>
            </a:r>
            <a:endParaRPr lang="en-US" sz="2800" b="0" dirty="0"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914400" lvl="2" indent="0">
              <a:buNone/>
            </a:pPr>
            <a:r>
              <a:rPr lang="en-US" sz="2800" b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numpy</a:t>
            </a:r>
            <a:endParaRPr lang="en-US" sz="2800" b="0" dirty="0"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914400" lvl="2" indent="0">
              <a:buNone/>
            </a:pPr>
            <a:endParaRPr lang="es-ES" sz="1200" dirty="0"/>
          </a:p>
          <a:p>
            <a:pPr marL="457200" lvl="1" indent="0">
              <a:buNone/>
            </a:pPr>
            <a:endParaRPr lang="es-SV" sz="1600" b="1" dirty="0"/>
          </a:p>
        </p:txBody>
      </p:sp>
    </p:spTree>
    <p:extLst>
      <p:ext uri="{BB962C8B-B14F-4D97-AF65-F5344CB8AC3E}">
        <p14:creationId xmlns:p14="http://schemas.microsoft.com/office/powerpoint/2010/main" val="27605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6783D0-79B5-E86D-80B5-676BF6B1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>
                <a:solidFill>
                  <a:srgbClr val="FFFFFF"/>
                </a:solidFill>
              </a:rPr>
              <a:t>CAPTURA DE DATOS</a:t>
            </a:r>
          </a:p>
        </p:txBody>
      </p:sp>
      <p:pic>
        <p:nvPicPr>
          <p:cNvPr id="4098" name="Picture 2" descr="Casi la mitad de los pacientes atendidos en Atención Primaria padecen  hipertensión arterial">
            <a:extLst>
              <a:ext uri="{FF2B5EF4-FFF2-40B4-BE49-F238E27FC236}">
                <a16:creationId xmlns:a16="http://schemas.microsoft.com/office/drawing/2014/main" id="{BE4CE44C-3ABB-42CC-01AB-53C19C52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206" y="1964363"/>
            <a:ext cx="6572250" cy="4391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95053C-65BD-6A97-3971-29EDD902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1891970"/>
            <a:ext cx="4760843" cy="4109585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s-ES" sz="3200" b="1" i="0" dirty="0">
                <a:effectLst/>
                <a:highlight>
                  <a:srgbClr val="F3F3F3"/>
                </a:highlight>
              </a:rPr>
              <a:t>El Asesino Silencioso.</a:t>
            </a:r>
            <a:endParaRPr lang="es-ES" sz="3200" b="0" i="0" dirty="0">
              <a:effectLst/>
              <a:highlight>
                <a:srgbClr val="F3F3F3"/>
              </a:highlight>
            </a:endParaRP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Cuando un paciente solicita consulta, se registra todos sus signos vitales, entre los cuales consta la Tensión Arterial</a:t>
            </a:r>
            <a:br>
              <a:rPr lang="es-ES" sz="2000" dirty="0"/>
            </a:b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12195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E74E7-A4C8-49A5-F858-70C3A33A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 dirty="0">
                <a:solidFill>
                  <a:srgbClr val="FFFFFF"/>
                </a:solidFill>
              </a:rPr>
              <a:t>PROCESAMIENTO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7660C-FE0C-2BC9-B341-E8F920A1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03" y="1727037"/>
            <a:ext cx="6031148" cy="4994776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s-ES" sz="2000" b="1" dirty="0">
                <a:highlight>
                  <a:srgbClr val="F3F3F3"/>
                </a:highlight>
              </a:rPr>
              <a:t>MODELO</a:t>
            </a:r>
          </a:p>
          <a:p>
            <a:pPr marL="457200" lvl="1" indent="0">
              <a:buNone/>
            </a:pPr>
            <a:r>
              <a:rPr lang="es-ES" sz="2000" b="0" i="0" dirty="0">
                <a:effectLst/>
                <a:highlight>
                  <a:srgbClr val="F3F3F3"/>
                </a:highlight>
              </a:rPr>
              <a:t>Regresión Lineal</a:t>
            </a:r>
          </a:p>
          <a:p>
            <a:pPr marL="457200" lvl="1" indent="0">
              <a:buNone/>
            </a:pPr>
            <a:endParaRPr lang="es-ES" sz="2000" dirty="0">
              <a:highlight>
                <a:srgbClr val="F3F3F3"/>
              </a:highlight>
            </a:endParaRPr>
          </a:p>
          <a:p>
            <a:pPr marL="0" indent="0">
              <a:buNone/>
            </a:pPr>
            <a:r>
              <a:rPr lang="es-ES" sz="2000" b="1" i="0" dirty="0">
                <a:effectLst/>
                <a:highlight>
                  <a:srgbClr val="F3F3F3"/>
                </a:highlight>
              </a:rPr>
              <a:t>PROCESAMIENTO:</a:t>
            </a:r>
          </a:p>
          <a:p>
            <a:pPr marL="457200" lvl="1" indent="0">
              <a:buNone/>
            </a:pPr>
            <a:r>
              <a:rPr lang="es-ES" sz="2000" dirty="0">
                <a:highlight>
                  <a:srgbClr val="F3F3F3"/>
                </a:highlight>
              </a:rPr>
              <a:t>Extracción de datos.</a:t>
            </a:r>
          </a:p>
          <a:p>
            <a:pPr marL="457200" lvl="1" indent="0">
              <a:buNone/>
            </a:pPr>
            <a:r>
              <a:rPr lang="es-ES" sz="2000" dirty="0">
                <a:highlight>
                  <a:srgbClr val="F3F3F3"/>
                </a:highlight>
              </a:rPr>
              <a:t>Conversión de </a:t>
            </a:r>
            <a:r>
              <a:rPr lang="es-ES" sz="2000" dirty="0" err="1">
                <a:highlight>
                  <a:srgbClr val="F3F3F3"/>
                </a:highlight>
              </a:rPr>
              <a:t>arrays</a:t>
            </a:r>
            <a:r>
              <a:rPr lang="es-ES" sz="2000" dirty="0">
                <a:highlight>
                  <a:srgbClr val="F3F3F3"/>
                </a:highlight>
              </a:rPr>
              <a:t> con </a:t>
            </a:r>
            <a:r>
              <a:rPr lang="es-ES" sz="2000" dirty="0" err="1">
                <a:highlight>
                  <a:srgbClr val="F3F3F3"/>
                </a:highlight>
              </a:rPr>
              <a:t>numpy</a:t>
            </a:r>
            <a:endParaRPr lang="es-ES" sz="2000" dirty="0">
              <a:highlight>
                <a:srgbClr val="F3F3F3"/>
              </a:highlight>
            </a:endParaRPr>
          </a:p>
          <a:p>
            <a:pPr marL="457200" lvl="1" indent="0">
              <a:buNone/>
            </a:pPr>
            <a:r>
              <a:rPr lang="es-ES" sz="2000" dirty="0">
                <a:highlight>
                  <a:srgbClr val="F3F3F3"/>
                </a:highlight>
              </a:rPr>
              <a:t>Mapeo y alineación de datos (Tablas: paciente, factores, tensión)</a:t>
            </a:r>
          </a:p>
          <a:p>
            <a:pPr marL="457200" lvl="1" indent="0">
              <a:buNone/>
            </a:pPr>
            <a:r>
              <a:rPr lang="es-ES" sz="2000" dirty="0">
                <a:highlight>
                  <a:srgbClr val="F3F3F3"/>
                </a:highlight>
              </a:rPr>
              <a:t>Verificación y limpieza de datos. (</a:t>
            </a:r>
            <a:r>
              <a:rPr lang="es-ES" sz="2000" dirty="0" err="1">
                <a:highlight>
                  <a:srgbClr val="F3F3F3"/>
                </a:highlight>
              </a:rPr>
              <a:t>Dui</a:t>
            </a:r>
            <a:r>
              <a:rPr lang="es-ES" sz="2000" dirty="0">
                <a:highlight>
                  <a:srgbClr val="F3F3F3"/>
                </a:highlight>
              </a:rPr>
              <a:t> presente en todas las tablas)</a:t>
            </a:r>
          </a:p>
          <a:p>
            <a:pPr marL="457200" lvl="1" indent="0">
              <a:buNone/>
            </a:pPr>
            <a:r>
              <a:rPr lang="es-ES" sz="2000" dirty="0">
                <a:highlight>
                  <a:srgbClr val="F3F3F3"/>
                </a:highlight>
              </a:rPr>
              <a:t>Entrenamiento del modelo (Relación entre TA y factores)</a:t>
            </a:r>
          </a:p>
          <a:p>
            <a:pPr marL="457200" lvl="1" indent="0">
              <a:buNone/>
            </a:pPr>
            <a:r>
              <a:rPr lang="es-SV" sz="2000" dirty="0"/>
              <a:t>Cálculo del Coeficiente de Determinación (R²)</a:t>
            </a:r>
            <a:br>
              <a:rPr lang="es-ES" sz="2000" dirty="0"/>
            </a:br>
            <a:endParaRPr lang="es-SV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FF86EF-3651-92B1-8E40-1D3B0AD5B9D7}"/>
              </a:ext>
            </a:extLst>
          </p:cNvPr>
          <p:cNvSpPr txBox="1"/>
          <p:nvPr/>
        </p:nvSpPr>
        <p:spPr>
          <a:xfrm>
            <a:off x="6420255" y="5505854"/>
            <a:ext cx="557638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Transforma datos crudos extraídos de una base de datos en conjuntos de datos alineados y limpios que pueden ser utilizados para entrenar un modelo de Machine </a:t>
            </a:r>
            <a:r>
              <a:rPr lang="es-ES" b="1" dirty="0" err="1"/>
              <a:t>Learning</a:t>
            </a:r>
            <a:r>
              <a:rPr lang="es-ES" b="1" dirty="0"/>
              <a:t>.</a:t>
            </a:r>
            <a:endParaRPr lang="es-SV" b="1" dirty="0"/>
          </a:p>
        </p:txBody>
      </p:sp>
      <p:pic>
        <p:nvPicPr>
          <p:cNvPr id="5122" name="Picture 2" descr="Ejemplos de Machine Learning - Descubre sus aplicaciones">
            <a:extLst>
              <a:ext uri="{FF2B5EF4-FFF2-40B4-BE49-F238E27FC236}">
                <a16:creationId xmlns:a16="http://schemas.microsoft.com/office/drawing/2014/main" id="{3AF62F67-AFA6-5FEC-73C0-F316397F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56" y="1727036"/>
            <a:ext cx="5576380" cy="360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9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8C5922-DA9F-3AAA-98EF-E306B61D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 dirty="0">
                <a:solidFill>
                  <a:srgbClr val="FFFFFF"/>
                </a:solidFill>
              </a:rPr>
              <a:t>DISEÑO DE LA SOLUCION</a:t>
            </a:r>
          </a:p>
        </p:txBody>
      </p:sp>
      <p:pic>
        <p:nvPicPr>
          <p:cNvPr id="7" name="Imagen 6">
            <a:hlinkClick r:id="rId2"/>
            <a:extLst>
              <a:ext uri="{FF2B5EF4-FFF2-40B4-BE49-F238E27FC236}">
                <a16:creationId xmlns:a16="http://schemas.microsoft.com/office/drawing/2014/main" id="{BB782C03-2D83-DCCA-8833-5AA1137A2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0" y="2136703"/>
            <a:ext cx="11520000" cy="39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4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2C77D9-BC1A-52DC-0E97-33C58F28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 dirty="0">
                <a:solidFill>
                  <a:srgbClr val="FFFFFF"/>
                </a:solidFill>
              </a:rPr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D9FFD-9655-4BEC-7C83-EC58CD6D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16600" b="1" dirty="0"/>
              <a:t>GRACIAS</a:t>
            </a: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32236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205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Abadi</vt:lpstr>
      <vt:lpstr>Abadi Extra Light</vt:lpstr>
      <vt:lpstr>Aptos</vt:lpstr>
      <vt:lpstr>Aptos Display</vt:lpstr>
      <vt:lpstr>Arial</vt:lpstr>
      <vt:lpstr>Times New Roman</vt:lpstr>
      <vt:lpstr>Tema de Office</vt:lpstr>
      <vt:lpstr>Desarrollo de un prototipo de alerta temprana en pacientes hipertensos aplicando inteligencia artificial.</vt:lpstr>
      <vt:lpstr>TEMA</vt:lpstr>
      <vt:lpstr>PRONOSTICO TA</vt:lpstr>
      <vt:lpstr>TECNOLOGÍAS</vt:lpstr>
      <vt:lpstr>CAPTURA DE DATOS</vt:lpstr>
      <vt:lpstr>PROCESAMIENTO DE DATOS</vt:lpstr>
      <vt:lpstr>DISEÑO DE LA SOLUCION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HERNANDEZ ORTIZ JOSE ALFREDO</dc:creator>
  <cp:lastModifiedBy>HERNANDEZ ORTIZ JOSE ALFREDO</cp:lastModifiedBy>
  <cp:revision>2</cp:revision>
  <dcterms:created xsi:type="dcterms:W3CDTF">2024-08-30T16:16:39Z</dcterms:created>
  <dcterms:modified xsi:type="dcterms:W3CDTF">2024-08-31T19:24:36Z</dcterms:modified>
</cp:coreProperties>
</file>