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Figtree"/>
      <p:regular r:id="rId21"/>
      <p:bold r:id="rId22"/>
      <p:italic r:id="rId23"/>
      <p:boldItalic r:id="rId24"/>
    </p:embeddedFont>
    <p:embeddedFont>
      <p:font typeface="Jost Light"/>
      <p:regular r:id="rId25"/>
      <p:bold r:id="rId26"/>
      <p:italic r:id="rId27"/>
      <p:boldItalic r:id="rId28"/>
    </p:embeddedFont>
    <p:embeddedFont>
      <p:font typeface="Figtree Light"/>
      <p:regular r:id="rId29"/>
      <p:bold r:id="rId30"/>
      <p:italic r:id="rId31"/>
      <p:boldItalic r:id="rId32"/>
    </p:embeddedFont>
    <p:embeddedFont>
      <p:font typeface="Jost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font" Target="fonts/Figtree-bold.fntdata"/><Relationship Id="rId21" Type="http://schemas.openxmlformats.org/officeDocument/2006/relationships/font" Target="fonts/Figtree-regular.fntdata"/><Relationship Id="rId24" Type="http://schemas.openxmlformats.org/officeDocument/2006/relationships/font" Target="fonts/Figtree-boldItalic.fntdata"/><Relationship Id="rId23" Type="http://schemas.openxmlformats.org/officeDocument/2006/relationships/font" Target="fonts/Figtree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JostLight-bold.fntdata"/><Relationship Id="rId25" Type="http://schemas.openxmlformats.org/officeDocument/2006/relationships/font" Target="fonts/JostLight-regular.fntdata"/><Relationship Id="rId28" Type="http://schemas.openxmlformats.org/officeDocument/2006/relationships/font" Target="fonts/JostLight-boldItalic.fntdata"/><Relationship Id="rId27" Type="http://schemas.openxmlformats.org/officeDocument/2006/relationships/font" Target="fonts/Jost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gtreeLigh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gtreeLight-italic.fntdata"/><Relationship Id="rId30" Type="http://schemas.openxmlformats.org/officeDocument/2006/relationships/font" Target="fonts/FigtreeLight-bold.fntdata"/><Relationship Id="rId11" Type="http://schemas.openxmlformats.org/officeDocument/2006/relationships/slide" Target="slides/slide6.xml"/><Relationship Id="rId33" Type="http://schemas.openxmlformats.org/officeDocument/2006/relationships/font" Target="fonts/Jost-regular.fntdata"/><Relationship Id="rId10" Type="http://schemas.openxmlformats.org/officeDocument/2006/relationships/slide" Target="slides/slide5.xml"/><Relationship Id="rId32" Type="http://schemas.openxmlformats.org/officeDocument/2006/relationships/font" Target="fonts/FigtreeLight-boldItalic.fntdata"/><Relationship Id="rId13" Type="http://schemas.openxmlformats.org/officeDocument/2006/relationships/slide" Target="slides/slide8.xml"/><Relationship Id="rId35" Type="http://schemas.openxmlformats.org/officeDocument/2006/relationships/font" Target="fonts/Jost-italic.fntdata"/><Relationship Id="rId12" Type="http://schemas.openxmlformats.org/officeDocument/2006/relationships/slide" Target="slides/slide7.xml"/><Relationship Id="rId34" Type="http://schemas.openxmlformats.org/officeDocument/2006/relationships/font" Target="fonts/Jost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Jost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1cb3018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61cb301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1cb3018f5_0_10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1cb3018f5_0_1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61cb3018f5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61cb3018f5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1cb3018f5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61cb3018f5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61cb3018f5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361cb3018f5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1cb3018f5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61cb3018f5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1cb3018f5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61cb3018f5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1cb3018f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1cb3018f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1cb3018f5_0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1cb3018f5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61cb3018f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61cb3018f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1cb3018f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61cb3018f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1cb3018f5_0_10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1cb3018f5_0_1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61cb3018f5_0_10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61cb3018f5_0_1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1cb3018f5_0_10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1cb3018f5_0_1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1cb3018f5_0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1cb3018f5_0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2" name="Google Shape;112;p11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16" name="Google Shape;116;p11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2" name="Google Shape;122;p12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3" name="Google Shape;123;p12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4" name="Google Shape;124;p12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5" name="Google Shape;125;p12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6" name="Google Shape;126;p12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7" name="Google Shape;127;p12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8" name="Google Shape;128;p12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29" name="Google Shape;129;p12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30" name="Google Shape;130;p12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3" name="Google Shape;133;p13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4" name="Google Shape;134;p13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5" name="Google Shape;135;p13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36" name="Google Shape;136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7" name="Google Shape;137;p13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38" name="Google Shape;138;p13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3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0" name="Google Shape;140;p13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1" name="Google Shape;141;p13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42" name="Google Shape;142;p13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3" name="Google Shape;143;p13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44" name="Google Shape;144;p13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0" name="Google Shape;150;p14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51" name="Google Shape;151;p14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4" name="Google Shape;154;p1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6" name="Google Shape;156;p15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57" name="Google Shape;157;p15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9" name="Google Shape;159;p15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0" name="Google Shape;160;p15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3" name="Google Shape;163;p15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65" name="Google Shape;165;p15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6" name="Google Shape;166;p15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0" name="Google Shape;170;p1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3" name="Google Shape;173;p16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74" name="Google Shape;174;p16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5" name="Google Shape;175;p16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176" name="Google Shape;176;p16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80" name="Google Shape;180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1" name="Google Shape;181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17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4" name="Google Shape;184;p17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5" name="Google Shape;185;p17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17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9" name="Google Shape;189;p17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0" name="Google Shape;190;p17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1" name="Google Shape;191;p17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92" name="Google Shape;192;p17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3" name="Google Shape;193;p17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96" name="Google Shape;19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7" name="Google Shape;19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198" name="Google Shape;198;p18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0" name="Google Shape;200;p18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1" name="Google Shape;201;p18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2" name="Google Shape;202;p18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3" name="Google Shape;203;p18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18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18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6" name="Google Shape;206;p18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0" name="Google Shape;210;p1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2" name="Google Shape;212;p19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3" name="Google Shape;213;p19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4" name="Google Shape;214;p19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19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6" name="Google Shape;216;p19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7" name="Google Shape;217;p19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8" name="Google Shape;218;p19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19" name="Google Shape;219;p19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20" name="Google Shape;220;p19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3" name="Google Shape;223;p20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24" name="Google Shape;224;p20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6" name="Google Shape;226;p20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7" name="Google Shape;227;p20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8" name="Google Shape;228;p20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0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0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1" name="Google Shape;231;p20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2" name="Google Shape;232;p20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3" name="Google Shape;233;p20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0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5" name="Google Shape;235;p20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6" name="Google Shape;236;p20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7" name="Google Shape;237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2" name="Google Shape;242;p21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4" name="Google Shape;244;p2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45" name="Google Shape;245;p2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7" name="Google Shape;247;p21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8" name="Google Shape;248;p21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9" name="Google Shape;249;p21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0" name="Google Shape;250;p21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51" name="Google Shape;251;p21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2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22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59" name="Google Shape;259;p22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22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22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65" name="Google Shape;265;p22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6" name="Google Shape;266;p22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8" name="Google Shape;268;p22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69" name="Google Shape;269;p22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70" name="Google Shape;270;p22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1" name="Google Shape;271;p22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4" name="Google Shape;274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75" name="Google Shape;275;p2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8" name="Google Shape;278;p23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1" name="Google Shape;281;p23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4" name="Google Shape;284;p23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87" name="Google Shape;287;p23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1" name="Google Shape;291;p24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2" name="Google Shape;292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3" name="Google Shape;293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4" name="Google Shape;294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5" name="Google Shape;295;p24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24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98" name="Google Shape;298;p24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9" name="Google Shape;299;p24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1" name="Google Shape;301;p24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02" name="Google Shape;302;p24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5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6" name="Google Shape;306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7" name="Google Shape;307;p2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8" name="Google Shape;308;p2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0" name="Google Shape;310;p25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1" name="Google Shape;311;p25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2" name="Google Shape;312;p25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3" name="Google Shape;313;p25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14" name="Google Shape;314;p25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5" name="Google Shape;315;p25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25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17" name="Google Shape;317;p25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18" name="Google Shape;318;p25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9" name="Google Shape;319;p25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0" name="Google Shape;320;p25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1" name="Google Shape;321;p25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25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23" name="Google Shape;323;p25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24" name="Google Shape;324;p25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25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2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9" name="Google Shape;329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0" name="Google Shape;330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1" name="Google Shape;331;p26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2" name="Google Shape;332;p26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6" name="Google Shape;336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5" name="Google Shape;345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4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4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46" name="Google Shape;46;p4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0" name="Google Shape;350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1" name="Google Shape;361;p3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3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6" name="Google Shape;366;p3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7" name="Google Shape;367;p3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8" name="Google Shape;368;p3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9" name="Google Shape;369;p3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0" name="Google Shape;370;p3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3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77" name="Google Shape;377;p4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9" name="Google Shape;379;p4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9" name="Google Shape;49;p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64" name="Google Shape;64;p5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5" name="Google Shape;65;p5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6" name="Google Shape;66;p5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7" name="Google Shape;67;p5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8" name="Google Shape;68;p5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69" name="Google Shape;69;p5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3" name="Google Shape;383;p4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5" name="Google Shape;385;p41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6" name="Google Shape;386;p41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41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8" name="Google Shape;388;p41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4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2" name="Google Shape;392;p4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3" name="Google Shape;393;p4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4" name="Google Shape;394;p4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5" name="Google Shape;395;p4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4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4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7" name="Google Shape;4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9" name="Google Shape;409;p4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2" name="Google Shape;412;p4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3" name="Google Shape;413;p4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4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4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7" name="Google Shape;4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4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9" name="Google Shape;419;p4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4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8" name="Google Shape;428;p4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4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4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4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4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4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78" name="Google Shape;78;p7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7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80" name="Google Shape;80;p7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3" name="Google Shape;83;p8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4" name="Google Shape;84;p8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6" name="Google Shape;86;p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8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8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89" name="Google Shape;89;p8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90" name="Google Shape;90;p8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3" name="Google Shape;93;p9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4" name="Google Shape;94;p9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9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96" name="Google Shape;96;p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7" name="Google Shape;97;p9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9" name="Google Shape;99;p9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00" name="Google Shape;100;p9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3" name="Google Shape;103;p10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4" name="Google Shape;104;p1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5" name="Google Shape;105;p1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09" name="Google Shape;109;p10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1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victorsoeiro/netflix-tv-shows-and-movies?select=titles.csv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Netflix Shows &amp; Movies with SQL</a:t>
            </a:r>
            <a:endParaRPr/>
          </a:p>
        </p:txBody>
      </p:sp>
      <p:sp>
        <p:nvSpPr>
          <p:cNvPr id="439" name="Google Shape;439;p48"/>
          <p:cNvSpPr txBox="1"/>
          <p:nvPr/>
        </p:nvSpPr>
        <p:spPr>
          <a:xfrm>
            <a:off x="7453150" y="4797950"/>
            <a:ext cx="17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- </a:t>
            </a:r>
            <a:r>
              <a:rPr lang="en"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By Priyanka N</a:t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7"/>
          <p:cNvSpPr txBox="1"/>
          <p:nvPr/>
        </p:nvSpPr>
        <p:spPr>
          <a:xfrm>
            <a:off x="107700" y="517850"/>
            <a:ext cx="7634100" cy="3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7)What were the 5 most common age certifications for movies?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age_certification,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COUNT(*) AS certification_count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type = 'Movie'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age_certification != 'N/A'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age_certification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certification_count DESC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 5;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95" name="Google Shape;49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4650" y="3087775"/>
            <a:ext cx="54292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8"/>
          <p:cNvSpPr txBox="1"/>
          <p:nvPr/>
        </p:nvSpPr>
        <p:spPr>
          <a:xfrm>
            <a:off x="107700" y="517850"/>
            <a:ext cx="5100000" cy="3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8)Which genres had the most movies?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genres,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COUNT(*) AS title_count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type = 'Movie'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genres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title_count DESC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 10;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501" name="Google Shape;50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100" y="2283425"/>
            <a:ext cx="561022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9"/>
          <p:cNvSpPr txBox="1"/>
          <p:nvPr/>
        </p:nvSpPr>
        <p:spPr>
          <a:xfrm>
            <a:off x="107700" y="517850"/>
            <a:ext cx="51000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9)Which genres had the most shows? 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genres,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COUNT(*) AS title_count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type = 'Show'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genres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title_count DESC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 10;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507" name="Google Shape;50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350" y="2443675"/>
            <a:ext cx="5781675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0"/>
          <p:cNvSpPr txBox="1"/>
          <p:nvPr/>
        </p:nvSpPr>
        <p:spPr>
          <a:xfrm>
            <a:off x="107700" y="517850"/>
            <a:ext cx="51000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10) What were the top 3 most common genres?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t.genres,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COUNT(*) AS genre_count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 AS 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t.type = 'Movie'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t.genres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genre_count DESC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 3;</a:t>
            </a:r>
            <a:endParaRPr sz="17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513" name="Google Shape;51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0950" y="3130000"/>
            <a:ext cx="587692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Conclusion</a:t>
            </a:r>
            <a:endParaRPr sz="2200"/>
          </a:p>
        </p:txBody>
      </p:sp>
      <p:sp>
        <p:nvSpPr>
          <p:cNvPr id="519" name="Google Shape;519;p61"/>
          <p:cNvSpPr txBox="1"/>
          <p:nvPr/>
        </p:nvSpPr>
        <p:spPr>
          <a:xfrm>
            <a:off x="614525" y="1566950"/>
            <a:ext cx="8550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By using SQL to query and explore Netflix's vast dataset, valuable trends and patterns were identified that could help Netflix make data-driven decisions for content curation. The approach provides a scalable way to analyze entertainment data and can be extended to other streaming platforms.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2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9"/>
          <p:cNvSpPr txBox="1"/>
          <p:nvPr>
            <p:ph idx="18" type="title"/>
          </p:nvPr>
        </p:nvSpPr>
        <p:spPr>
          <a:xfrm>
            <a:off x="182100" y="504175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Objective</a:t>
            </a:r>
            <a:endParaRPr sz="2400"/>
          </a:p>
        </p:txBody>
      </p:sp>
      <p:sp>
        <p:nvSpPr>
          <p:cNvPr id="445" name="Google Shape;445;p49"/>
          <p:cNvSpPr txBox="1"/>
          <p:nvPr/>
        </p:nvSpPr>
        <p:spPr>
          <a:xfrm>
            <a:off x="1012250" y="1496075"/>
            <a:ext cx="5883300" cy="18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To help Netflix analyze and draw meaningful insights from a large dataset of shows and movies using SQL. The goal is to identify content trends, viewer preferences, and top-performing media to improve content strategy and user engagement.</a:t>
            </a:r>
            <a:endParaRPr sz="16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0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2400"/>
              <a:t>Dataset Overview</a:t>
            </a:r>
            <a:endParaRPr sz="2400"/>
          </a:p>
        </p:txBody>
      </p:sp>
      <p:sp>
        <p:nvSpPr>
          <p:cNvPr id="451" name="Google Shape;451;p50"/>
          <p:cNvSpPr txBox="1"/>
          <p:nvPr/>
        </p:nvSpPr>
        <p:spPr>
          <a:xfrm>
            <a:off x="871350" y="1108550"/>
            <a:ext cx="6764100" cy="37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Source: Kaggle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Files Used: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titles.csv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credits.csv</a:t>
            </a:r>
            <a:b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Total Rows: ~82,000 combined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Columns Include: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title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release_year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imdb_score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genres</a:t>
            </a:r>
            <a:r>
              <a:rPr lang="en" sz="1300">
                <a:solidFill>
                  <a:schemeClr val="dk1"/>
                </a:solidFill>
              </a:rPr>
              <a:t>, </a:t>
            </a: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age_certification</a:t>
            </a:r>
            <a:r>
              <a:rPr lang="en" sz="1300">
                <a:solidFill>
                  <a:schemeClr val="dk1"/>
                </a:solidFill>
              </a:rPr>
              <a:t>, etc.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credits.csv</a:t>
            </a:r>
            <a:r>
              <a:rPr lang="en" sz="1300">
                <a:solidFill>
                  <a:schemeClr val="dk1"/>
                </a:solidFill>
              </a:rPr>
              <a:t> includes actor/director roles and their associations with shows/movies.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Dataset Used :</a:t>
            </a:r>
            <a:r>
              <a:rPr lang="en" sz="13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Netflix TV Shows and Movies</a:t>
            </a:r>
            <a:br>
              <a:rPr lang="en" sz="1300">
                <a:solidFill>
                  <a:schemeClr val="lt1"/>
                </a:solidFill>
              </a:rPr>
            </a:br>
            <a:endParaRPr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7189150" y="921900"/>
            <a:ext cx="1773300" cy="29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Tools Used</a:t>
            </a:r>
            <a:endParaRPr b="1" sz="16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SQLite</a:t>
            </a:r>
            <a:r>
              <a:rPr lang="en" sz="1200">
                <a:solidFill>
                  <a:schemeClr val="lt1"/>
                </a:solidFill>
              </a:rPr>
              <a:t>: To create tables, import data, and write queries.</a:t>
            </a:r>
            <a:br>
              <a:rPr lang="e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200">
                <a:solidFill>
                  <a:schemeClr val="lt1"/>
                </a:solidFill>
              </a:rPr>
              <a:t>VS Code + SQLite extension</a:t>
            </a:r>
            <a:r>
              <a:rPr lang="en" sz="1200">
                <a:solidFill>
                  <a:schemeClr val="lt1"/>
                </a:solidFill>
              </a:rPr>
              <a:t>: SQL editing and terminal-based querying.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1"/>
          <p:cNvSpPr txBox="1"/>
          <p:nvPr>
            <p:ph idx="3" type="title"/>
          </p:nvPr>
        </p:nvSpPr>
        <p:spPr>
          <a:xfrm>
            <a:off x="230075" y="504175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</a:t>
            </a:r>
            <a:r>
              <a:rPr lang="en" sz="2300"/>
              <a:t>.</a:t>
            </a:r>
            <a:r>
              <a:rPr lang="en" sz="1500" u="sng">
                <a:latin typeface="Arial"/>
                <a:ea typeface="Arial"/>
                <a:cs typeface="Arial"/>
                <a:sym typeface="Arial"/>
              </a:rPr>
              <a:t>What were the top 10 movies according to IMDB score?</a:t>
            </a:r>
            <a:endParaRPr sz="2400"/>
          </a:p>
        </p:txBody>
      </p:sp>
      <p:sp>
        <p:nvSpPr>
          <p:cNvPr id="458" name="Google Shape;458;p51"/>
          <p:cNvSpPr txBox="1"/>
          <p:nvPr/>
        </p:nvSpPr>
        <p:spPr>
          <a:xfrm>
            <a:off x="307675" y="1225975"/>
            <a:ext cx="2654100" cy="22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SELECT title,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type,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imdb_score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FROM shows_movies.titles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WHERE imdb_score &gt;= 8.0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AND type = 'MOVIE'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ORDER BY imdb_score DESC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LIMIT 10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59" name="Google Shape;45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950" y="2826338"/>
            <a:ext cx="5667375" cy="20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"/>
          <p:cNvSpPr txBox="1"/>
          <p:nvPr/>
        </p:nvSpPr>
        <p:spPr>
          <a:xfrm>
            <a:off x="107700" y="517850"/>
            <a:ext cx="51000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2)What were the top 10 shows according to IMDB score? 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SELECT title,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type,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imdb_score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FROM shows_movies.titles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WHERE imdb_score &gt;= 8.0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AND type = 'SHOW'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ORDER BY imdb_score DESC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LIMIT 10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75" y="2483450"/>
            <a:ext cx="578167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3"/>
          <p:cNvSpPr txBox="1"/>
          <p:nvPr/>
        </p:nvSpPr>
        <p:spPr>
          <a:xfrm>
            <a:off x="107700" y="457200"/>
            <a:ext cx="6377700" cy="3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dk1"/>
                </a:solidFill>
              </a:rPr>
              <a:t>3)What were the bottom 10 movies according to IMDB score? </a:t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SELECT title,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type,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imdb_score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FROM shows_movies.titles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WHERE type = 'MOVIE'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ORDER BY imdb_score ASC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LIMIT 10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71" name="Google Shape;47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3300" y="2654900"/>
            <a:ext cx="55340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4"/>
          <p:cNvSpPr txBox="1"/>
          <p:nvPr/>
        </p:nvSpPr>
        <p:spPr>
          <a:xfrm>
            <a:off x="107700" y="517850"/>
            <a:ext cx="5100000" cy="28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4) What were the bottom 10 shows according to IMDB score?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title,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type,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imdb_score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type = 'SHOW'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imdb_score ASC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LIMIT 10;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77" name="Google Shape;47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9375" y="2433125"/>
            <a:ext cx="5600700" cy="21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/>
        </p:nvSpPr>
        <p:spPr>
          <a:xfrm>
            <a:off x="107700" y="517850"/>
            <a:ext cx="6124200" cy="29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</a:rPr>
              <a:t>5)Count of movies and shows in each decade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CONCAT(FLOOR(release_year / 10) * 10, 's') AS decade,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	COUNT(*) AS movies_shows_count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FROM shows_movies.titles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 release_year &gt;= 1940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CONCAT(FLOOR(release_year / 10) * 10, 's')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 decade;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83" name="Google Shape;48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0175" y="2728750"/>
            <a:ext cx="5087624" cy="22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/>
        </p:nvSpPr>
        <p:spPr>
          <a:xfrm>
            <a:off x="107700" y="517850"/>
            <a:ext cx="8489400" cy="28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6)What were the average IMDB and TMDB scores for each age certification for shows and movies?</a:t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SELECT DISTINCT age_certification,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ROUND(AVG(imdb_score),2) AS avg_imdb_score,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ROUND(AVG(tmdb_score),2) AS avg_tmdb_score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FROM shows_movies.titles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GROUP BY age_certification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ORDER BY avg_imdb_score DESC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id="489" name="Google Shape;48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7500" y="2635850"/>
            <a:ext cx="4463950" cy="227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