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78" r:id="rId4"/>
    <p:sldId id="256" r:id="rId5"/>
    <p:sldId id="260" r:id="rId6"/>
    <p:sldId id="258" r:id="rId7"/>
    <p:sldId id="261" r:id="rId8"/>
    <p:sldId id="259" r:id="rId9"/>
    <p:sldId id="273" r:id="rId10"/>
    <p:sldId id="274" r:id="rId11"/>
    <p:sldId id="257" r:id="rId12"/>
    <p:sldId id="270" r:id="rId13"/>
    <p:sldId id="271" r:id="rId14"/>
    <p:sldId id="277" r:id="rId15"/>
    <p:sldId id="276" r:id="rId16"/>
    <p:sldId id="275" r:id="rId17"/>
    <p:sldId id="272" r:id="rId18"/>
    <p:sldId id="26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71"/>
    <a:srgbClr val="FFA285"/>
    <a:srgbClr val="963332"/>
    <a:srgbClr val="CD3300"/>
    <a:srgbClr val="FF9B01"/>
    <a:srgbClr val="FF9B33"/>
    <a:srgbClr val="C10000"/>
    <a:srgbClr val="C0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6005A-B8FA-46F0-8611-73DDF3F05587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26952-E373-4ECA-9FE6-74AC24359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8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3ED-2537-4AD7-AC74-5BCF8B6D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72D8-4C75-4967-BB93-A5E33D017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044E-6510-431A-A2AA-901CF52B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6243-FBF1-4DF3-87D3-46CF0289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23BC-CB92-4BB5-B427-9466B8E6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EBCD-11C0-4C4F-B049-C7207B3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FE900-CB36-44C6-8B26-4B5AA7797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0B4E-E4E7-4AF2-A4FD-86A8D70F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93B78-C7EA-4214-8604-129D3EF6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C9E8-43BE-4260-978D-91814D27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3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79C08-98C7-4487-8103-0B332E3DF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2379C-CE74-4126-B9C2-493C867E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EDE1-12A9-42B2-8249-3631C159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249D-BEB7-4D1B-8A22-0FD8BA2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0C37-D559-46EC-8D54-2C3A7A1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7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D99F-BAF5-44F4-8BC6-20E1D20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1774-A01F-432A-A6B1-847853BB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F0368-87CE-4769-94DF-D22CAD1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E5BD-F766-4CAE-A1A3-11DD0870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0A51-8955-49B5-A765-980D9F2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7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D2CB-8CA4-4A89-9BEF-C9780078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3728-24DE-4547-AF18-ED4CCB9F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3DEF-DB31-4EC4-9DE1-7EAA8C7C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16C2-5717-42C3-8885-CE03DE86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56D-60C1-4472-A995-4E1E9B1F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7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6A45-9F44-4FA6-B27F-2BC64E0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1142-FA23-4255-8FC6-38A4CF2A6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5385-E05F-4149-9227-BE9BC1DF8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E0D7D-508F-4AF5-A085-EEE9610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C036F-7935-4B9F-8DDF-F0D10B1B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88B8-3C87-4087-9CBB-31B2B559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7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5E37-DA73-4B54-9C2F-FC7BDACD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2C56-5A7E-4322-9266-5B59C41B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14473-F399-445C-95E5-CB0B5290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A1653-2BC5-47C5-A4FA-8FE993DD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EB593-F10A-429F-ABBB-9BBA13095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99262-FF61-4567-B37A-AA2E1EF3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74786-55FC-472E-B4E2-958ACAF3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C606D-4C71-4CA4-BF12-62806377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85E8-B549-4026-BDCE-7E0476CA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77367-4787-425A-AFC3-BDAFA537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96995-C3D9-42CE-882A-B2E308B9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D9640-BFE0-4DA6-8A46-7A04BF25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190C1-AED6-4383-B9C6-D2FF550A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168E1-3CA5-4D77-B8E3-366EDBE4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BEACB-6E9E-4390-A3AE-990ABD7F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8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EC9-0786-433B-9BA4-E2817BE0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7419-417C-4A66-921E-ECC3F06B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3636-CA96-44EF-B2F9-369C1B4D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C3FB4-5E59-4138-9ECB-30BE5BCB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14E6F-4B28-492E-8E6C-2CE27F40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707D-E165-4E9C-89AF-2ECDEED4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0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686D-B694-4E00-A3C2-75439817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1006-D188-4E52-92C9-6D619D005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84F9-E0A9-45B5-BA4E-CE108BE20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0E51E-0843-490F-B1DC-64797CC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B5ABD-738A-4F1D-8EAB-C7997C73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7589-BF4A-4AF7-A360-8BDA3AA8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7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6CF12-F165-4A84-95A0-65D47774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EBE21-27C1-4841-8AAF-3A0E8594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047F-7A8D-4CA6-BFD5-46C13E739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DC50-3B74-4AC6-8272-CF45FFC9F32A}" type="datetimeFigureOut">
              <a:rPr lang="en-IN" smtClean="0"/>
              <a:t>30-09-2019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672A-6628-4681-9E2C-B1F8976C6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8B69-D8B0-4793-86B8-AD9A4B5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5A6F6-4F3A-46B1-85BF-21EB4C2B8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A066-B3C0-4810-B1D0-4DBEC37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cs typeface="Arial" panose="020B0604020202020204" pitchFamily="34" charset="0"/>
              </a:rPr>
              <a:t>Jaypee University of Engineering &amp; Technology, </a:t>
            </a:r>
            <a:r>
              <a:rPr lang="en-US" sz="3200" dirty="0" err="1">
                <a:cs typeface="Arial" panose="020B0604020202020204" pitchFamily="34" charset="0"/>
              </a:rPr>
              <a:t>Guna</a:t>
            </a:r>
            <a:r>
              <a:rPr lang="en-US" sz="3200" dirty="0">
                <a:cs typeface="Arial" panose="020B0604020202020204" pitchFamily="34" charset="0"/>
              </a:rPr>
              <a:t> (MP)</a:t>
            </a:r>
            <a:endParaRPr lang="en-IN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8146-D869-4ADC-A97C-DA7168FC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58670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dirty="0">
                <a:cs typeface="Arial" panose="020B0604020202020204" pitchFamily="34" charset="0"/>
              </a:rPr>
              <a:t>Project Name - University Publication Portal</a:t>
            </a:r>
          </a:p>
          <a:p>
            <a:pPr marL="0" indent="0" algn="ctr">
              <a:buNone/>
            </a:pPr>
            <a:r>
              <a:rPr lang="en-IN" dirty="0">
                <a:cs typeface="Arial" panose="020B0604020202020204" pitchFamily="34" charset="0"/>
              </a:rPr>
              <a:t>Project Number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IN" dirty="0">
                <a:cs typeface="Arial" panose="020B0604020202020204" pitchFamily="34" charset="0"/>
              </a:rPr>
              <a:t> 33</a:t>
            </a:r>
          </a:p>
          <a:p>
            <a:pPr marL="0" indent="0">
              <a:buNone/>
            </a:pPr>
            <a:endParaRPr lang="en-IN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</a:rPr>
              <a:t>Project Members:                                                       Project Guide:</a:t>
            </a:r>
          </a:p>
          <a:p>
            <a:pPr marL="457200" lvl="1" indent="0">
              <a:buNone/>
            </a:pPr>
            <a:r>
              <a:rPr lang="en-IN" sz="2000" dirty="0">
                <a:cs typeface="Arial" panose="020B0604020202020204" pitchFamily="34" charset="0"/>
              </a:rPr>
              <a:t>Abhinav Singh Parmar (171B010)                                                              </a:t>
            </a:r>
            <a:r>
              <a:rPr lang="en-IN" sz="2000" dirty="0" err="1">
                <a:cs typeface="Arial" panose="020B0604020202020204" pitchFamily="34" charset="0"/>
              </a:rPr>
              <a:t>Dr.</a:t>
            </a:r>
            <a:r>
              <a:rPr lang="en-IN" sz="2000" dirty="0">
                <a:cs typeface="Arial" panose="020B0604020202020204" pitchFamily="34" charset="0"/>
              </a:rPr>
              <a:t> Nilesh </a:t>
            </a:r>
            <a:r>
              <a:rPr lang="en-IN" sz="2000" dirty="0" err="1">
                <a:cs typeface="Arial" panose="020B0604020202020204" pitchFamily="34" charset="0"/>
              </a:rPr>
              <a:t>kumar</a:t>
            </a:r>
            <a:r>
              <a:rPr lang="en-IN" sz="2000" dirty="0">
                <a:cs typeface="Arial" panose="020B0604020202020204" pitchFamily="34" charset="0"/>
              </a:rPr>
              <a:t> R. Patel</a:t>
            </a:r>
          </a:p>
          <a:p>
            <a:pPr marL="457200" lvl="1" indent="0">
              <a:buNone/>
            </a:pPr>
            <a:r>
              <a:rPr lang="en-IN" sz="2000" dirty="0" err="1">
                <a:cs typeface="Arial" panose="020B0604020202020204" pitchFamily="34" charset="0"/>
              </a:rPr>
              <a:t>Anuhar</a:t>
            </a:r>
            <a:r>
              <a:rPr lang="en-IN" sz="2000" dirty="0">
                <a:cs typeface="Arial" panose="020B0604020202020204" pitchFamily="34" charset="0"/>
              </a:rPr>
              <a:t> Tripathi (171B036)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FD9E6-D87F-4F75-A4CD-7B1F31AB5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3" y="1378226"/>
            <a:ext cx="326003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3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104E-0B97-43AE-BC03-44CFFEED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Article 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A4E1-C6A7-4CDD-9F59-E7897861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7739"/>
            <a:ext cx="5157787" cy="4731924"/>
          </a:xfrm>
        </p:spPr>
        <p:txBody>
          <a:bodyPr/>
          <a:lstStyle/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</a:pPr>
            <a:r>
              <a:rPr lang="en-IN" sz="2000" b="1" dirty="0"/>
              <a:t>Conference</a:t>
            </a: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Conference_Name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lvl="1">
              <a:buClr>
                <a:srgbClr val="FF9B33"/>
              </a:buClr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Page_No</a:t>
            </a: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F18F2-815D-45B8-A74A-289378C05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57739"/>
            <a:ext cx="5183188" cy="4731924"/>
          </a:xfrm>
        </p:spPr>
        <p:txBody>
          <a:bodyPr/>
          <a:lstStyle/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b="1" dirty="0"/>
              <a:t>Books</a:t>
            </a: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Publication_House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Isbn_No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Accession_NO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F08AB-D15B-4596-B0F6-2C4937FB0A94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6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9760-1DF1-457F-B0EC-7999B790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Schema</a:t>
            </a:r>
            <a:endParaRPr lang="en-IN" sz="3600" dirty="0">
              <a:solidFill>
                <a:srgbClr val="CD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7680-536D-4E2A-B679-E81D6479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name, dob, gender,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mobile_no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email, department, 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Co-Author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name).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Title, Indexing)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Book_Chapter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Publication_House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Location)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Journal_Name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Vol. no, Issue,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Page_No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Conference_Name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Location, Date,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Page_No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Publication_House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Date,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Isbn_No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Accession_No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Review_Request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06A863-3A87-47F9-84C5-03FE78A2F2F8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7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12E9-41CA-4045-A7FD-45A50A22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ER-Diagram</a:t>
            </a:r>
            <a:endParaRPr lang="en-IN" sz="3600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7D84162-25E9-4428-84AF-674BD4AD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6" y="1166192"/>
            <a:ext cx="8216348" cy="465151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7C46113-452B-419B-A185-BD55E28C6D2C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9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F107-4231-448B-8541-73DC4B28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142"/>
            <a:ext cx="10515600" cy="827571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Diagram</a:t>
            </a:r>
            <a:endParaRPr lang="en-IN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BE0A27-095E-43E0-8C52-E7889436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65" y="1298713"/>
            <a:ext cx="9949069" cy="5559287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D5DD86-50C7-4802-AAA1-80084B9B676A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99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3E93-08A4-4012-893D-D817D365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Article</a:t>
            </a:r>
            <a:endParaRPr lang="en-IN" sz="36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0BE932F-B0EC-470B-B0B3-9D6F5E5F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7" y="1311966"/>
            <a:ext cx="8627164" cy="518090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C4A44E-E583-4CAA-8F1D-21A6B7B860CF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88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4CD8-5D75-4133-B833-AD2DB2B7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Article</a:t>
            </a:r>
            <a:endParaRPr lang="en-IN" sz="36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125DECE-2236-4C5B-B44B-74E44DD8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48" y="1232452"/>
            <a:ext cx="8256104" cy="542013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1D8C4A-BD0E-497F-8956-907DF3ED33A9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9A48-4404-43F5-B3DA-0BDFEB3D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/ Request</a:t>
            </a:r>
            <a:endParaRPr lang="en-IN" sz="36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68DAD2B-84CA-42B3-831C-4F25FFBCB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3" y="1272210"/>
            <a:ext cx="7765774" cy="522066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B6E2B72-66B3-4A48-829F-9B8A3BC837CA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2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5FBF-4BC1-4458-8450-6822C4D9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IN" sz="3600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CF404E08-791E-4A71-B22A-5C58DBF95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13" y="1126435"/>
            <a:ext cx="9042774" cy="5366439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CF6B9F-7D07-4ADA-85CD-CCC0E4399967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26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9B9A-9DD7-4C75-98B9-4E841A43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Used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CAEA-7F58-4E4F-B90D-DBB00B617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dirty="0"/>
              <a:t>HTML / CSS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dirty="0"/>
              <a:t>JavaScript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dirty="0"/>
              <a:t>React </a:t>
            </a:r>
            <a:r>
              <a:rPr lang="en-IN" dirty="0" err="1"/>
              <a:t>js</a:t>
            </a:r>
            <a:endParaRPr lang="en-IN" dirty="0"/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dirty="0"/>
              <a:t>Node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363AA-70C3-451F-931C-95B19A4E7DA5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6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4CDD-F54E-4524-8E86-A9BC46A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C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800" dirty="0">
              <a:solidFill>
                <a:srgbClr val="C1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D43B60-EBF7-4372-9BDA-75A257436281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E3BC-61E8-4862-BDE9-89C4220A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for Project</a:t>
            </a:r>
            <a:endParaRPr lang="en-IN" sz="3600" b="1" dirty="0">
              <a:solidFill>
                <a:srgbClr val="CD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5E8C-D5C9-45DE-8508-DDB88007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5"/>
            <a:ext cx="10515600" cy="4679467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Every faculty has papers / articles published in National &amp; International journal’s. 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Managing the research work of faculties in the university is the main issue.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HOD’s and the department co-ordinator’s have to manage the articles / papers of their respective department. 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To manage the articles / papers, a university publication management system is needed. So that all the articles / papers can be handled at a single place.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/>
              <a:t>So that better controllability and management can be established.</a:t>
            </a:r>
          </a:p>
          <a:p>
            <a:pPr marL="0" indent="0">
              <a:buClr>
                <a:srgbClr val="C10000"/>
              </a:buClr>
              <a:buNone/>
            </a:pP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D1D43-2353-45F1-95F7-5C74C7FA4BEE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36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FDB8-AD55-4636-8AE0-F1EE106B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9AA0-B3E3-4CAC-95F8-B5440971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4904753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Article has four types :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Book chapter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Indexing can be either :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PubMed</a:t>
            </a:r>
          </a:p>
          <a:p>
            <a:pPr lvl="1">
              <a:buClr>
                <a:srgbClr val="FF9B33"/>
              </a:buClr>
            </a:pP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lvl="1">
              <a:buClr>
                <a:srgbClr val="FF9B33"/>
              </a:buClr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FF9B33"/>
              </a:buClr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A73186-E8F9-4022-85D9-4C430C8F6289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6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44AD-8015-4137-9CD7-C94F8DDC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Publication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EB39-80C0-4947-9493-AE49D45D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University Publication Portal provides a simple way to search university publications &amp; articles from one place.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Members can add and locate their articles / papers through their library on the web and can check who is citing  their publications. 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members can pull review request for their articles by specifying the other members. 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HOD’s can view / manage articles of members in their respective department and can assign different role(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Associate Professor, Assistant Professor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the members in their department. 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co-ordinator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view / manage articles of members in their respective department.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university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co-ordinator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access all the publications of university and can assign different role( HOD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Associate Professor, Assistant Professor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the members.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988AFC-45BE-4AF4-9995-469576218ACB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9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74-92AB-47EC-A0DA-CE26F121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IN" sz="3600" dirty="0">
              <a:solidFill>
                <a:srgbClr val="CD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2BC9-A18A-4D93-AE51-D153749E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/ Remove authors, categories of authors( HOD only).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/ Remove / Edit articles.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if article is present given its article id. If yes article id, title, year should be listed.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articles written by authors of department( HOD only).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Request review of article by senior authors of department.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number of citation on articles / papers.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Answer the review request.</a:t>
            </a: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 so on.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4D2061-867F-4BD7-AF16-7051263C8194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35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8DF9-6541-43F6-B40B-618CF7F5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Author</a:t>
            </a:r>
            <a:endParaRPr lang="en-IN" sz="3600" dirty="0">
              <a:solidFill>
                <a:srgbClr val="CD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5466-386D-478C-B026-02AFBE34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D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Every author has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name, dob, gender,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mobile_no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email, department (CSE, ECE,</a:t>
            </a:r>
          </a:p>
          <a:p>
            <a:pPr marL="0" indent="0">
              <a:buClr>
                <a:srgbClr val="CD3300"/>
              </a:buClr>
              <a:buSzPct val="100000"/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MEC, CIVIL), post(HOD, Associate Professor, Assistant Professor).</a:t>
            </a:r>
          </a:p>
          <a:p>
            <a:pPr marL="457200" lvl="1" indent="0">
              <a:buClr>
                <a:srgbClr val="CD3300"/>
              </a:buClr>
              <a:buSzPct val="100000"/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</a:p>
          <a:p>
            <a:pPr marL="457200" lvl="1" indent="0">
              <a:buClr>
                <a:srgbClr val="FF9B33"/>
              </a:buClr>
              <a:buSzPct val="100000"/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is unique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Name (composite)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Mobile_no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may be null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Post (HOD, Associate Professor, Assistant Professor)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192AAE-408F-4AE6-A16B-777301E7A2D6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88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97AB-EA81-4ED2-B9A9-4E545507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Co-Authors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7DB0-CCBE-4EFE-8260-22296BAC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8"/>
          </a:xfrm>
        </p:spPr>
        <p:txBody>
          <a:bodyPr>
            <a:normAutofit/>
          </a:bodyPr>
          <a:lstStyle/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articles may be contributed by more than one author. Co-Authors store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name.</a:t>
            </a:r>
          </a:p>
          <a:p>
            <a:pPr marL="457200" lvl="1" indent="0">
              <a:buClr>
                <a:srgbClr val="C10000"/>
              </a:buClr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100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Co-Authors</a:t>
            </a:r>
          </a:p>
          <a:p>
            <a:pPr marL="457200" lvl="1" indent="0">
              <a:buClr>
                <a:srgbClr val="FF9B33"/>
              </a:buClr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Author_id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is unique</a:t>
            </a:r>
          </a:p>
          <a:p>
            <a:pPr lvl="1">
              <a:buClr>
                <a:srgbClr val="FF9B33"/>
              </a:buClr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Name (composite)</a:t>
            </a:r>
          </a:p>
          <a:p>
            <a:pPr lvl="1">
              <a:buClr>
                <a:srgbClr val="FF9B33"/>
              </a:buClr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C1A19F-B158-4A0A-ABB9-6E47DE0AB593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1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B19D-C14C-4CDD-BAB3-FA919B57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Article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A3C5-B3CC-4362-A401-129A6D7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>
            <a:normAutofit/>
          </a:bodyPr>
          <a:lstStyle/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article has type( Journal, Conference, Book Chapter, Books).</a:t>
            </a: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  <a:buSzPct val="100000"/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Article_id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is unique</a:t>
            </a:r>
          </a:p>
          <a:p>
            <a:pPr lvl="1">
              <a:buClr>
                <a:srgbClr val="FF9B33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pPr lvl="1">
              <a:buClr>
                <a:srgbClr val="FF9B33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Indexing (sci,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PubMed,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other)</a:t>
            </a: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E522E5-0660-48FF-9B08-AC241072F975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13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83F7-E2F2-4BF5-9F18-E58680A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3358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CD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Type: Article 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35F2B-1F53-4C3F-BE7F-C7DC0B02D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3757"/>
            <a:ext cx="5157787" cy="4625906"/>
          </a:xfrm>
        </p:spPr>
        <p:txBody>
          <a:bodyPr>
            <a:normAutofit/>
          </a:bodyPr>
          <a:lstStyle/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Book_Chapter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</a:p>
          <a:p>
            <a:pPr lvl="1">
              <a:buClr>
                <a:srgbClr val="FF9B33"/>
              </a:buClr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Publication_House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lvl="1">
              <a:buClr>
                <a:srgbClr val="FF9B33"/>
              </a:buCl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4E99-1C22-4F10-8DCB-0B8C90F0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3757"/>
            <a:ext cx="5183188" cy="4625906"/>
          </a:xfrm>
        </p:spPr>
        <p:txBody>
          <a:bodyPr>
            <a:normAutofit/>
          </a:bodyPr>
          <a:lstStyle/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Entity Type:</a:t>
            </a:r>
          </a:p>
          <a:p>
            <a:pPr lvl="1">
              <a:buClr>
                <a:srgbClr val="FF9B33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D330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Attributes: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  <a:buSzPct val="100000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Journal_Name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Vol_No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Issue_No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FF9B33"/>
              </a:buClr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Page_No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594638-B787-42B7-B52D-1E575E4732C5}"/>
              </a:ext>
            </a:extLst>
          </p:cNvPr>
          <p:cNvSpPr/>
          <p:nvPr/>
        </p:nvSpPr>
        <p:spPr>
          <a:xfrm>
            <a:off x="10923104" y="5582063"/>
            <a:ext cx="738809" cy="594899"/>
          </a:xfrm>
          <a:prstGeom prst="ellipse">
            <a:avLst/>
          </a:prstGeom>
          <a:solidFill>
            <a:srgbClr val="FF93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2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764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Jaypee University of Engineering &amp; Technology, Guna (MP)</vt:lpstr>
      <vt:lpstr>Motivation for Project</vt:lpstr>
      <vt:lpstr>Background</vt:lpstr>
      <vt:lpstr>University Publication Portal</vt:lpstr>
      <vt:lpstr>Queries</vt:lpstr>
      <vt:lpstr>Entity Type: Author</vt:lpstr>
      <vt:lpstr>Entity Type: Co-Authors</vt:lpstr>
      <vt:lpstr>Entity Type: Article </vt:lpstr>
      <vt:lpstr>Entity Type: Article </vt:lpstr>
      <vt:lpstr>Entity Type: Article </vt:lpstr>
      <vt:lpstr>Relational Schema</vt:lpstr>
      <vt:lpstr>ER-Diagram</vt:lpstr>
      <vt:lpstr>Use Case Diagram</vt:lpstr>
      <vt:lpstr>Add Article</vt:lpstr>
      <vt:lpstr>Search Article</vt:lpstr>
      <vt:lpstr>Review / Request</vt:lpstr>
      <vt:lpstr>Activity Diagram</vt:lpstr>
      <vt:lpstr>Language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Publication Portal</dc:title>
  <dc:creator>ABHINAV</dc:creator>
  <cp:lastModifiedBy>ABHINAV</cp:lastModifiedBy>
  <cp:revision>91</cp:revision>
  <dcterms:created xsi:type="dcterms:W3CDTF">2019-09-26T23:46:41Z</dcterms:created>
  <dcterms:modified xsi:type="dcterms:W3CDTF">2019-09-30T07:00:59Z</dcterms:modified>
</cp:coreProperties>
</file>