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1"/>
  </p:sldMasterIdLst>
  <p:notesMasterIdLst>
    <p:notesMasterId r:id="rId18"/>
  </p:notesMasterIdLst>
  <p:sldIdLst>
    <p:sldId id="256" r:id="rId2"/>
    <p:sldId id="257" r:id="rId3"/>
    <p:sldId id="258" r:id="rId4"/>
    <p:sldId id="259" r:id="rId5"/>
    <p:sldId id="263" r:id="rId6"/>
    <p:sldId id="260" r:id="rId7"/>
    <p:sldId id="261" r:id="rId8"/>
    <p:sldId id="262"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000"/>
    <p:restoredTop sz="94654"/>
  </p:normalViewPr>
  <p:slideViewPr>
    <p:cSldViewPr snapToGrid="0" snapToObjects="1">
      <p:cViewPr varScale="1">
        <p:scale>
          <a:sx n="84" d="100"/>
          <a:sy n="84" d="100"/>
        </p:scale>
        <p:origin x="200" y="6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3DCF69-42E4-084C-A4F3-D8A493C65790}" type="datetimeFigureOut">
              <a:rPr lang="en-TR" smtClean="0"/>
              <a:t>2.01.2022</a:t>
            </a:fld>
            <a:endParaRPr lang="en-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A4386E-CBB7-5341-9B20-4736C6765279}" type="slidenum">
              <a:rPr lang="en-TR" smtClean="0"/>
              <a:t>‹#›</a:t>
            </a:fld>
            <a:endParaRPr lang="en-TR"/>
          </a:p>
        </p:txBody>
      </p:sp>
    </p:spTree>
    <p:extLst>
      <p:ext uri="{BB962C8B-B14F-4D97-AF65-F5344CB8AC3E}">
        <p14:creationId xmlns:p14="http://schemas.microsoft.com/office/powerpoint/2010/main" val="2958176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EC616-552C-E547-B992-7012E670F8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TR"/>
          </a:p>
        </p:txBody>
      </p:sp>
      <p:sp>
        <p:nvSpPr>
          <p:cNvPr id="3" name="Subtitle 2">
            <a:extLst>
              <a:ext uri="{FF2B5EF4-FFF2-40B4-BE49-F238E27FC236}">
                <a16:creationId xmlns:a16="http://schemas.microsoft.com/office/drawing/2014/main" id="{515DA15D-E476-DD4F-99C5-6EBF793F2C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TR"/>
          </a:p>
        </p:txBody>
      </p:sp>
      <p:sp>
        <p:nvSpPr>
          <p:cNvPr id="4" name="Date Placeholder 3">
            <a:extLst>
              <a:ext uri="{FF2B5EF4-FFF2-40B4-BE49-F238E27FC236}">
                <a16:creationId xmlns:a16="http://schemas.microsoft.com/office/drawing/2014/main" id="{0B886E09-F2DB-0444-AED0-BC17D86E314C}"/>
              </a:ext>
            </a:extLst>
          </p:cNvPr>
          <p:cNvSpPr>
            <a:spLocks noGrp="1"/>
          </p:cNvSpPr>
          <p:nvPr>
            <p:ph type="dt" sz="half" idx="10"/>
          </p:nvPr>
        </p:nvSpPr>
        <p:spPr/>
        <p:txBody>
          <a:bodyPr/>
          <a:lstStyle/>
          <a:p>
            <a:fld id="{4F5A9644-2DD4-A345-9A33-E0149452486A}" type="datetime1">
              <a:rPr lang="tr-TR" smtClean="0"/>
              <a:t>2.01.2022</a:t>
            </a:fld>
            <a:endParaRPr lang="en-TR"/>
          </a:p>
        </p:txBody>
      </p:sp>
      <p:sp>
        <p:nvSpPr>
          <p:cNvPr id="5" name="Footer Placeholder 4">
            <a:extLst>
              <a:ext uri="{FF2B5EF4-FFF2-40B4-BE49-F238E27FC236}">
                <a16:creationId xmlns:a16="http://schemas.microsoft.com/office/drawing/2014/main" id="{AC77E930-FD47-474A-8B55-C5C7343267FC}"/>
              </a:ext>
            </a:extLst>
          </p:cNvPr>
          <p:cNvSpPr>
            <a:spLocks noGrp="1"/>
          </p:cNvSpPr>
          <p:nvPr>
            <p:ph type="ftr" sz="quarter" idx="11"/>
          </p:nvPr>
        </p:nvSpPr>
        <p:spPr/>
        <p:txBody>
          <a:bodyPr/>
          <a:lstStyle/>
          <a:p>
            <a:r>
              <a:rPr lang="en-US"/>
              <a:t>Innova &amp; Patika.dev Spring Boot Eğitimi</a:t>
            </a:r>
            <a:endParaRPr lang="en-TR"/>
          </a:p>
        </p:txBody>
      </p:sp>
      <p:sp>
        <p:nvSpPr>
          <p:cNvPr id="6" name="Slide Number Placeholder 5">
            <a:extLst>
              <a:ext uri="{FF2B5EF4-FFF2-40B4-BE49-F238E27FC236}">
                <a16:creationId xmlns:a16="http://schemas.microsoft.com/office/drawing/2014/main" id="{D7B996E8-4703-2A4B-9388-A7BA5537DF3C}"/>
              </a:ext>
            </a:extLst>
          </p:cNvPr>
          <p:cNvSpPr>
            <a:spLocks noGrp="1"/>
          </p:cNvSpPr>
          <p:nvPr>
            <p:ph type="sldNum" sz="quarter" idx="12"/>
          </p:nvPr>
        </p:nvSpPr>
        <p:spPr/>
        <p:txBody>
          <a:bodyPr/>
          <a:lstStyle/>
          <a:p>
            <a:fld id="{1DE8A5F6-777F-8542-885B-90DD7BE00A6E}" type="slidenum">
              <a:rPr lang="en-TR" smtClean="0"/>
              <a:t>‹#›</a:t>
            </a:fld>
            <a:endParaRPr lang="en-TR"/>
          </a:p>
        </p:txBody>
      </p:sp>
    </p:spTree>
    <p:extLst>
      <p:ext uri="{BB962C8B-B14F-4D97-AF65-F5344CB8AC3E}">
        <p14:creationId xmlns:p14="http://schemas.microsoft.com/office/powerpoint/2010/main" val="75553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1204C-1EBC-8F4D-9ED0-D4ADC4B93A4A}"/>
              </a:ext>
            </a:extLst>
          </p:cNvPr>
          <p:cNvSpPr>
            <a:spLocks noGrp="1"/>
          </p:cNvSpPr>
          <p:nvPr>
            <p:ph type="title"/>
          </p:nvPr>
        </p:nvSpPr>
        <p:spPr/>
        <p:txBody>
          <a:bodyPr/>
          <a:lstStyle/>
          <a:p>
            <a:r>
              <a:rPr lang="en-US"/>
              <a:t>Click to edit Master title style</a:t>
            </a:r>
            <a:endParaRPr lang="en-TR"/>
          </a:p>
        </p:txBody>
      </p:sp>
      <p:sp>
        <p:nvSpPr>
          <p:cNvPr id="3" name="Vertical Text Placeholder 2">
            <a:extLst>
              <a:ext uri="{FF2B5EF4-FFF2-40B4-BE49-F238E27FC236}">
                <a16:creationId xmlns:a16="http://schemas.microsoft.com/office/drawing/2014/main" id="{182151DD-955D-3641-A5C8-A357AB886A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5B5F8287-C26A-FC4B-965E-26CBBF781222}"/>
              </a:ext>
            </a:extLst>
          </p:cNvPr>
          <p:cNvSpPr>
            <a:spLocks noGrp="1"/>
          </p:cNvSpPr>
          <p:nvPr>
            <p:ph type="dt" sz="half" idx="10"/>
          </p:nvPr>
        </p:nvSpPr>
        <p:spPr/>
        <p:txBody>
          <a:bodyPr/>
          <a:lstStyle/>
          <a:p>
            <a:fld id="{9455AF7B-FC61-8F41-97DC-B9D2298B0E72}" type="datetime1">
              <a:rPr lang="tr-TR" smtClean="0"/>
              <a:t>2.01.2022</a:t>
            </a:fld>
            <a:endParaRPr lang="en-TR"/>
          </a:p>
        </p:txBody>
      </p:sp>
      <p:sp>
        <p:nvSpPr>
          <p:cNvPr id="5" name="Footer Placeholder 4">
            <a:extLst>
              <a:ext uri="{FF2B5EF4-FFF2-40B4-BE49-F238E27FC236}">
                <a16:creationId xmlns:a16="http://schemas.microsoft.com/office/drawing/2014/main" id="{87193BEC-2B87-5540-B6C5-C2F3F0C9E699}"/>
              </a:ext>
            </a:extLst>
          </p:cNvPr>
          <p:cNvSpPr>
            <a:spLocks noGrp="1"/>
          </p:cNvSpPr>
          <p:nvPr>
            <p:ph type="ftr" sz="quarter" idx="11"/>
          </p:nvPr>
        </p:nvSpPr>
        <p:spPr/>
        <p:txBody>
          <a:bodyPr/>
          <a:lstStyle/>
          <a:p>
            <a:r>
              <a:rPr lang="en-US"/>
              <a:t>Innova &amp; Patika.dev Spring Boot Eğitimi</a:t>
            </a:r>
            <a:endParaRPr lang="en-TR"/>
          </a:p>
        </p:txBody>
      </p:sp>
      <p:sp>
        <p:nvSpPr>
          <p:cNvPr id="6" name="Slide Number Placeholder 5">
            <a:extLst>
              <a:ext uri="{FF2B5EF4-FFF2-40B4-BE49-F238E27FC236}">
                <a16:creationId xmlns:a16="http://schemas.microsoft.com/office/drawing/2014/main" id="{162E1AB3-6AD7-F14D-A1ED-09210AE7BC8F}"/>
              </a:ext>
            </a:extLst>
          </p:cNvPr>
          <p:cNvSpPr>
            <a:spLocks noGrp="1"/>
          </p:cNvSpPr>
          <p:nvPr>
            <p:ph type="sldNum" sz="quarter" idx="12"/>
          </p:nvPr>
        </p:nvSpPr>
        <p:spPr/>
        <p:txBody>
          <a:bodyPr/>
          <a:lstStyle/>
          <a:p>
            <a:fld id="{1DE8A5F6-777F-8542-885B-90DD7BE00A6E}" type="slidenum">
              <a:rPr lang="en-TR" smtClean="0"/>
              <a:t>‹#›</a:t>
            </a:fld>
            <a:endParaRPr lang="en-TR"/>
          </a:p>
        </p:txBody>
      </p:sp>
    </p:spTree>
    <p:extLst>
      <p:ext uri="{BB962C8B-B14F-4D97-AF65-F5344CB8AC3E}">
        <p14:creationId xmlns:p14="http://schemas.microsoft.com/office/powerpoint/2010/main" val="991013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28399F-4059-2C41-AA60-7FFA95A2C1F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TR"/>
          </a:p>
        </p:txBody>
      </p:sp>
      <p:sp>
        <p:nvSpPr>
          <p:cNvPr id="3" name="Vertical Text Placeholder 2">
            <a:extLst>
              <a:ext uri="{FF2B5EF4-FFF2-40B4-BE49-F238E27FC236}">
                <a16:creationId xmlns:a16="http://schemas.microsoft.com/office/drawing/2014/main" id="{3D68B50E-D9BD-654C-B525-DE5B4121EA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9F5AA5B9-C243-1A49-A5AE-5731A333F27F}"/>
              </a:ext>
            </a:extLst>
          </p:cNvPr>
          <p:cNvSpPr>
            <a:spLocks noGrp="1"/>
          </p:cNvSpPr>
          <p:nvPr>
            <p:ph type="dt" sz="half" idx="10"/>
          </p:nvPr>
        </p:nvSpPr>
        <p:spPr/>
        <p:txBody>
          <a:bodyPr/>
          <a:lstStyle/>
          <a:p>
            <a:fld id="{7C6EAC7C-C231-0C4C-9000-C1EAC3E6F576}" type="datetime1">
              <a:rPr lang="tr-TR" smtClean="0"/>
              <a:t>2.01.2022</a:t>
            </a:fld>
            <a:endParaRPr lang="en-TR"/>
          </a:p>
        </p:txBody>
      </p:sp>
      <p:sp>
        <p:nvSpPr>
          <p:cNvPr id="5" name="Footer Placeholder 4">
            <a:extLst>
              <a:ext uri="{FF2B5EF4-FFF2-40B4-BE49-F238E27FC236}">
                <a16:creationId xmlns:a16="http://schemas.microsoft.com/office/drawing/2014/main" id="{B19B49D5-C480-2E4C-AE75-48184295F61D}"/>
              </a:ext>
            </a:extLst>
          </p:cNvPr>
          <p:cNvSpPr>
            <a:spLocks noGrp="1"/>
          </p:cNvSpPr>
          <p:nvPr>
            <p:ph type="ftr" sz="quarter" idx="11"/>
          </p:nvPr>
        </p:nvSpPr>
        <p:spPr/>
        <p:txBody>
          <a:bodyPr/>
          <a:lstStyle/>
          <a:p>
            <a:r>
              <a:rPr lang="en-US"/>
              <a:t>Innova &amp; Patika.dev Spring Boot Eğitimi</a:t>
            </a:r>
            <a:endParaRPr lang="en-TR"/>
          </a:p>
        </p:txBody>
      </p:sp>
      <p:sp>
        <p:nvSpPr>
          <p:cNvPr id="6" name="Slide Number Placeholder 5">
            <a:extLst>
              <a:ext uri="{FF2B5EF4-FFF2-40B4-BE49-F238E27FC236}">
                <a16:creationId xmlns:a16="http://schemas.microsoft.com/office/drawing/2014/main" id="{93C564E5-465B-0746-B12F-8D499372CEAA}"/>
              </a:ext>
            </a:extLst>
          </p:cNvPr>
          <p:cNvSpPr>
            <a:spLocks noGrp="1"/>
          </p:cNvSpPr>
          <p:nvPr>
            <p:ph type="sldNum" sz="quarter" idx="12"/>
          </p:nvPr>
        </p:nvSpPr>
        <p:spPr/>
        <p:txBody>
          <a:bodyPr/>
          <a:lstStyle/>
          <a:p>
            <a:fld id="{1DE8A5F6-777F-8542-885B-90DD7BE00A6E}" type="slidenum">
              <a:rPr lang="en-TR" smtClean="0"/>
              <a:t>‹#›</a:t>
            </a:fld>
            <a:endParaRPr lang="en-TR"/>
          </a:p>
        </p:txBody>
      </p:sp>
    </p:spTree>
    <p:extLst>
      <p:ext uri="{BB962C8B-B14F-4D97-AF65-F5344CB8AC3E}">
        <p14:creationId xmlns:p14="http://schemas.microsoft.com/office/powerpoint/2010/main" val="2294535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61676-F35A-8242-863D-33D8FDB907E2}"/>
              </a:ext>
            </a:extLst>
          </p:cNvPr>
          <p:cNvSpPr>
            <a:spLocks noGrp="1"/>
          </p:cNvSpPr>
          <p:nvPr>
            <p:ph type="title"/>
          </p:nvPr>
        </p:nvSpPr>
        <p:spPr/>
        <p:txBody>
          <a:bodyPr/>
          <a:lstStyle/>
          <a:p>
            <a:r>
              <a:rPr lang="en-US"/>
              <a:t>Click to edit Master title style</a:t>
            </a:r>
            <a:endParaRPr lang="en-TR"/>
          </a:p>
        </p:txBody>
      </p:sp>
      <p:sp>
        <p:nvSpPr>
          <p:cNvPr id="3" name="Content Placeholder 2">
            <a:extLst>
              <a:ext uri="{FF2B5EF4-FFF2-40B4-BE49-F238E27FC236}">
                <a16:creationId xmlns:a16="http://schemas.microsoft.com/office/drawing/2014/main" id="{EC9C9979-581E-CD42-BC5B-DAF44F07E5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44AA4D80-87E6-214C-A8A0-6291B17B0895}"/>
              </a:ext>
            </a:extLst>
          </p:cNvPr>
          <p:cNvSpPr>
            <a:spLocks noGrp="1"/>
          </p:cNvSpPr>
          <p:nvPr>
            <p:ph type="dt" sz="half" idx="10"/>
          </p:nvPr>
        </p:nvSpPr>
        <p:spPr/>
        <p:txBody>
          <a:bodyPr/>
          <a:lstStyle/>
          <a:p>
            <a:fld id="{52FA32EE-7DF6-2746-8673-D7483BFEB9D0}" type="datetime1">
              <a:rPr lang="tr-TR" smtClean="0"/>
              <a:t>2.01.2022</a:t>
            </a:fld>
            <a:endParaRPr lang="en-TR"/>
          </a:p>
        </p:txBody>
      </p:sp>
      <p:sp>
        <p:nvSpPr>
          <p:cNvPr id="5" name="Footer Placeholder 4">
            <a:extLst>
              <a:ext uri="{FF2B5EF4-FFF2-40B4-BE49-F238E27FC236}">
                <a16:creationId xmlns:a16="http://schemas.microsoft.com/office/drawing/2014/main" id="{57652260-3A23-F644-BFA1-960F606E0B31}"/>
              </a:ext>
            </a:extLst>
          </p:cNvPr>
          <p:cNvSpPr>
            <a:spLocks noGrp="1"/>
          </p:cNvSpPr>
          <p:nvPr>
            <p:ph type="ftr" sz="quarter" idx="11"/>
          </p:nvPr>
        </p:nvSpPr>
        <p:spPr/>
        <p:txBody>
          <a:bodyPr/>
          <a:lstStyle/>
          <a:p>
            <a:r>
              <a:rPr lang="en-US"/>
              <a:t>Innova &amp; Patika.dev Spring Boot Eğitimi</a:t>
            </a:r>
            <a:endParaRPr lang="en-TR"/>
          </a:p>
        </p:txBody>
      </p:sp>
      <p:sp>
        <p:nvSpPr>
          <p:cNvPr id="6" name="Slide Number Placeholder 5">
            <a:extLst>
              <a:ext uri="{FF2B5EF4-FFF2-40B4-BE49-F238E27FC236}">
                <a16:creationId xmlns:a16="http://schemas.microsoft.com/office/drawing/2014/main" id="{9649B2B4-8CE5-8340-9842-03FB30863010}"/>
              </a:ext>
            </a:extLst>
          </p:cNvPr>
          <p:cNvSpPr>
            <a:spLocks noGrp="1"/>
          </p:cNvSpPr>
          <p:nvPr>
            <p:ph type="sldNum" sz="quarter" idx="12"/>
          </p:nvPr>
        </p:nvSpPr>
        <p:spPr/>
        <p:txBody>
          <a:bodyPr/>
          <a:lstStyle/>
          <a:p>
            <a:fld id="{1DE8A5F6-777F-8542-885B-90DD7BE00A6E}" type="slidenum">
              <a:rPr lang="en-TR" smtClean="0"/>
              <a:t>‹#›</a:t>
            </a:fld>
            <a:endParaRPr lang="en-TR"/>
          </a:p>
        </p:txBody>
      </p:sp>
    </p:spTree>
    <p:extLst>
      <p:ext uri="{BB962C8B-B14F-4D97-AF65-F5344CB8AC3E}">
        <p14:creationId xmlns:p14="http://schemas.microsoft.com/office/powerpoint/2010/main" val="2098871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56DA6-445B-A440-A26D-227ECFA56B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TR"/>
          </a:p>
        </p:txBody>
      </p:sp>
      <p:sp>
        <p:nvSpPr>
          <p:cNvPr id="3" name="Text Placeholder 2">
            <a:extLst>
              <a:ext uri="{FF2B5EF4-FFF2-40B4-BE49-F238E27FC236}">
                <a16:creationId xmlns:a16="http://schemas.microsoft.com/office/drawing/2014/main" id="{D7CE6F9C-94B8-9F4F-95E3-1FA82403E0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E31013-332C-5B48-8FEE-84D068608C9F}"/>
              </a:ext>
            </a:extLst>
          </p:cNvPr>
          <p:cNvSpPr>
            <a:spLocks noGrp="1"/>
          </p:cNvSpPr>
          <p:nvPr>
            <p:ph type="dt" sz="half" idx="10"/>
          </p:nvPr>
        </p:nvSpPr>
        <p:spPr/>
        <p:txBody>
          <a:bodyPr/>
          <a:lstStyle/>
          <a:p>
            <a:fld id="{92F90005-43E6-4C4F-AEFD-940F49B12BBB}" type="datetime1">
              <a:rPr lang="tr-TR" smtClean="0"/>
              <a:t>2.01.2022</a:t>
            </a:fld>
            <a:endParaRPr lang="en-TR"/>
          </a:p>
        </p:txBody>
      </p:sp>
      <p:sp>
        <p:nvSpPr>
          <p:cNvPr id="5" name="Footer Placeholder 4">
            <a:extLst>
              <a:ext uri="{FF2B5EF4-FFF2-40B4-BE49-F238E27FC236}">
                <a16:creationId xmlns:a16="http://schemas.microsoft.com/office/drawing/2014/main" id="{FA48187A-7753-9A49-A693-3EB01843ADFD}"/>
              </a:ext>
            </a:extLst>
          </p:cNvPr>
          <p:cNvSpPr>
            <a:spLocks noGrp="1"/>
          </p:cNvSpPr>
          <p:nvPr>
            <p:ph type="ftr" sz="quarter" idx="11"/>
          </p:nvPr>
        </p:nvSpPr>
        <p:spPr/>
        <p:txBody>
          <a:bodyPr/>
          <a:lstStyle/>
          <a:p>
            <a:r>
              <a:rPr lang="en-US"/>
              <a:t>Innova &amp; Patika.dev Spring Boot Eğitimi</a:t>
            </a:r>
            <a:endParaRPr lang="en-TR"/>
          </a:p>
        </p:txBody>
      </p:sp>
      <p:sp>
        <p:nvSpPr>
          <p:cNvPr id="6" name="Slide Number Placeholder 5">
            <a:extLst>
              <a:ext uri="{FF2B5EF4-FFF2-40B4-BE49-F238E27FC236}">
                <a16:creationId xmlns:a16="http://schemas.microsoft.com/office/drawing/2014/main" id="{52093452-BB81-D249-885A-E93E4575A749}"/>
              </a:ext>
            </a:extLst>
          </p:cNvPr>
          <p:cNvSpPr>
            <a:spLocks noGrp="1"/>
          </p:cNvSpPr>
          <p:nvPr>
            <p:ph type="sldNum" sz="quarter" idx="12"/>
          </p:nvPr>
        </p:nvSpPr>
        <p:spPr/>
        <p:txBody>
          <a:bodyPr/>
          <a:lstStyle/>
          <a:p>
            <a:fld id="{1DE8A5F6-777F-8542-885B-90DD7BE00A6E}" type="slidenum">
              <a:rPr lang="en-TR" smtClean="0"/>
              <a:t>‹#›</a:t>
            </a:fld>
            <a:endParaRPr lang="en-TR"/>
          </a:p>
        </p:txBody>
      </p:sp>
    </p:spTree>
    <p:extLst>
      <p:ext uri="{BB962C8B-B14F-4D97-AF65-F5344CB8AC3E}">
        <p14:creationId xmlns:p14="http://schemas.microsoft.com/office/powerpoint/2010/main" val="3623268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782E7-3F48-C241-B2AC-C4AC70F87352}"/>
              </a:ext>
            </a:extLst>
          </p:cNvPr>
          <p:cNvSpPr>
            <a:spLocks noGrp="1"/>
          </p:cNvSpPr>
          <p:nvPr>
            <p:ph type="title"/>
          </p:nvPr>
        </p:nvSpPr>
        <p:spPr/>
        <p:txBody>
          <a:bodyPr/>
          <a:lstStyle/>
          <a:p>
            <a:r>
              <a:rPr lang="en-US"/>
              <a:t>Click to edit Master title style</a:t>
            </a:r>
            <a:endParaRPr lang="en-TR"/>
          </a:p>
        </p:txBody>
      </p:sp>
      <p:sp>
        <p:nvSpPr>
          <p:cNvPr id="3" name="Content Placeholder 2">
            <a:extLst>
              <a:ext uri="{FF2B5EF4-FFF2-40B4-BE49-F238E27FC236}">
                <a16:creationId xmlns:a16="http://schemas.microsoft.com/office/drawing/2014/main" id="{A893A2C9-BFE8-7A49-8F57-68940A932F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Content Placeholder 3">
            <a:extLst>
              <a:ext uri="{FF2B5EF4-FFF2-40B4-BE49-F238E27FC236}">
                <a16:creationId xmlns:a16="http://schemas.microsoft.com/office/drawing/2014/main" id="{1F8CA916-1197-ED44-BCEB-191D8B9CD0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5" name="Date Placeholder 4">
            <a:extLst>
              <a:ext uri="{FF2B5EF4-FFF2-40B4-BE49-F238E27FC236}">
                <a16:creationId xmlns:a16="http://schemas.microsoft.com/office/drawing/2014/main" id="{69B79F0C-D3E5-A243-8486-175DB4440CDB}"/>
              </a:ext>
            </a:extLst>
          </p:cNvPr>
          <p:cNvSpPr>
            <a:spLocks noGrp="1"/>
          </p:cNvSpPr>
          <p:nvPr>
            <p:ph type="dt" sz="half" idx="10"/>
          </p:nvPr>
        </p:nvSpPr>
        <p:spPr/>
        <p:txBody>
          <a:bodyPr/>
          <a:lstStyle/>
          <a:p>
            <a:fld id="{AB4C0DDF-58E9-CE4C-8029-350F635209CF}" type="datetime1">
              <a:rPr lang="tr-TR" smtClean="0"/>
              <a:t>2.01.2022</a:t>
            </a:fld>
            <a:endParaRPr lang="en-TR"/>
          </a:p>
        </p:txBody>
      </p:sp>
      <p:sp>
        <p:nvSpPr>
          <p:cNvPr id="6" name="Footer Placeholder 5">
            <a:extLst>
              <a:ext uri="{FF2B5EF4-FFF2-40B4-BE49-F238E27FC236}">
                <a16:creationId xmlns:a16="http://schemas.microsoft.com/office/drawing/2014/main" id="{CE67153F-FC12-394B-B7D1-FF7FE32F0480}"/>
              </a:ext>
            </a:extLst>
          </p:cNvPr>
          <p:cNvSpPr>
            <a:spLocks noGrp="1"/>
          </p:cNvSpPr>
          <p:nvPr>
            <p:ph type="ftr" sz="quarter" idx="11"/>
          </p:nvPr>
        </p:nvSpPr>
        <p:spPr/>
        <p:txBody>
          <a:bodyPr/>
          <a:lstStyle/>
          <a:p>
            <a:r>
              <a:rPr lang="en-US"/>
              <a:t>Innova &amp; Patika.dev Spring Boot Eğitimi</a:t>
            </a:r>
            <a:endParaRPr lang="en-TR"/>
          </a:p>
        </p:txBody>
      </p:sp>
      <p:sp>
        <p:nvSpPr>
          <p:cNvPr id="7" name="Slide Number Placeholder 6">
            <a:extLst>
              <a:ext uri="{FF2B5EF4-FFF2-40B4-BE49-F238E27FC236}">
                <a16:creationId xmlns:a16="http://schemas.microsoft.com/office/drawing/2014/main" id="{3FB1BBAE-18DF-7044-8849-EF37FBF7FED5}"/>
              </a:ext>
            </a:extLst>
          </p:cNvPr>
          <p:cNvSpPr>
            <a:spLocks noGrp="1"/>
          </p:cNvSpPr>
          <p:nvPr>
            <p:ph type="sldNum" sz="quarter" idx="12"/>
          </p:nvPr>
        </p:nvSpPr>
        <p:spPr/>
        <p:txBody>
          <a:bodyPr/>
          <a:lstStyle/>
          <a:p>
            <a:fld id="{1DE8A5F6-777F-8542-885B-90DD7BE00A6E}" type="slidenum">
              <a:rPr lang="en-TR" smtClean="0"/>
              <a:t>‹#›</a:t>
            </a:fld>
            <a:endParaRPr lang="en-TR"/>
          </a:p>
        </p:txBody>
      </p:sp>
    </p:spTree>
    <p:extLst>
      <p:ext uri="{BB962C8B-B14F-4D97-AF65-F5344CB8AC3E}">
        <p14:creationId xmlns:p14="http://schemas.microsoft.com/office/powerpoint/2010/main" val="1761470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6B768-ACC9-0E4A-9ED4-E790F98835BC}"/>
              </a:ext>
            </a:extLst>
          </p:cNvPr>
          <p:cNvSpPr>
            <a:spLocks noGrp="1"/>
          </p:cNvSpPr>
          <p:nvPr>
            <p:ph type="title"/>
          </p:nvPr>
        </p:nvSpPr>
        <p:spPr>
          <a:xfrm>
            <a:off x="839788" y="365125"/>
            <a:ext cx="10515600" cy="1325563"/>
          </a:xfrm>
        </p:spPr>
        <p:txBody>
          <a:bodyPr/>
          <a:lstStyle/>
          <a:p>
            <a:r>
              <a:rPr lang="en-US"/>
              <a:t>Click to edit Master title style</a:t>
            </a:r>
            <a:endParaRPr lang="en-TR"/>
          </a:p>
        </p:txBody>
      </p:sp>
      <p:sp>
        <p:nvSpPr>
          <p:cNvPr id="3" name="Text Placeholder 2">
            <a:extLst>
              <a:ext uri="{FF2B5EF4-FFF2-40B4-BE49-F238E27FC236}">
                <a16:creationId xmlns:a16="http://schemas.microsoft.com/office/drawing/2014/main" id="{D3633773-1F6E-F745-BD7F-1D8EB07BE7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3ABD51-ABAC-F34B-9E4E-1998A62EE2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5" name="Text Placeholder 4">
            <a:extLst>
              <a:ext uri="{FF2B5EF4-FFF2-40B4-BE49-F238E27FC236}">
                <a16:creationId xmlns:a16="http://schemas.microsoft.com/office/drawing/2014/main" id="{FF34353D-0CB4-3B4B-AEEE-BECE1A4989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6339F6-7B64-0746-8FF3-4A00C61ED1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7" name="Date Placeholder 6">
            <a:extLst>
              <a:ext uri="{FF2B5EF4-FFF2-40B4-BE49-F238E27FC236}">
                <a16:creationId xmlns:a16="http://schemas.microsoft.com/office/drawing/2014/main" id="{C192FAE1-2198-4140-B65A-5DF6B87F7166}"/>
              </a:ext>
            </a:extLst>
          </p:cNvPr>
          <p:cNvSpPr>
            <a:spLocks noGrp="1"/>
          </p:cNvSpPr>
          <p:nvPr>
            <p:ph type="dt" sz="half" idx="10"/>
          </p:nvPr>
        </p:nvSpPr>
        <p:spPr/>
        <p:txBody>
          <a:bodyPr/>
          <a:lstStyle/>
          <a:p>
            <a:fld id="{BF4CAAD6-884E-1240-A02A-BD8D2C1B03FF}" type="datetime1">
              <a:rPr lang="tr-TR" smtClean="0"/>
              <a:t>2.01.2022</a:t>
            </a:fld>
            <a:endParaRPr lang="en-TR"/>
          </a:p>
        </p:txBody>
      </p:sp>
      <p:sp>
        <p:nvSpPr>
          <p:cNvPr id="8" name="Footer Placeholder 7">
            <a:extLst>
              <a:ext uri="{FF2B5EF4-FFF2-40B4-BE49-F238E27FC236}">
                <a16:creationId xmlns:a16="http://schemas.microsoft.com/office/drawing/2014/main" id="{59E323CB-CF12-1E40-A4DA-B0145D095881}"/>
              </a:ext>
            </a:extLst>
          </p:cNvPr>
          <p:cNvSpPr>
            <a:spLocks noGrp="1"/>
          </p:cNvSpPr>
          <p:nvPr>
            <p:ph type="ftr" sz="quarter" idx="11"/>
          </p:nvPr>
        </p:nvSpPr>
        <p:spPr/>
        <p:txBody>
          <a:bodyPr/>
          <a:lstStyle/>
          <a:p>
            <a:r>
              <a:rPr lang="en-US"/>
              <a:t>Innova &amp; Patika.dev Spring Boot Eğitimi</a:t>
            </a:r>
            <a:endParaRPr lang="en-TR"/>
          </a:p>
        </p:txBody>
      </p:sp>
      <p:sp>
        <p:nvSpPr>
          <p:cNvPr id="9" name="Slide Number Placeholder 8">
            <a:extLst>
              <a:ext uri="{FF2B5EF4-FFF2-40B4-BE49-F238E27FC236}">
                <a16:creationId xmlns:a16="http://schemas.microsoft.com/office/drawing/2014/main" id="{5F7BE472-39FD-1F40-904C-49584F2757BB}"/>
              </a:ext>
            </a:extLst>
          </p:cNvPr>
          <p:cNvSpPr>
            <a:spLocks noGrp="1"/>
          </p:cNvSpPr>
          <p:nvPr>
            <p:ph type="sldNum" sz="quarter" idx="12"/>
          </p:nvPr>
        </p:nvSpPr>
        <p:spPr/>
        <p:txBody>
          <a:bodyPr/>
          <a:lstStyle/>
          <a:p>
            <a:fld id="{1DE8A5F6-777F-8542-885B-90DD7BE00A6E}" type="slidenum">
              <a:rPr lang="en-TR" smtClean="0"/>
              <a:t>‹#›</a:t>
            </a:fld>
            <a:endParaRPr lang="en-TR"/>
          </a:p>
        </p:txBody>
      </p:sp>
    </p:spTree>
    <p:extLst>
      <p:ext uri="{BB962C8B-B14F-4D97-AF65-F5344CB8AC3E}">
        <p14:creationId xmlns:p14="http://schemas.microsoft.com/office/powerpoint/2010/main" val="3504663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7EC97-2ACF-6C47-84D4-DB4588BD5CD0}"/>
              </a:ext>
            </a:extLst>
          </p:cNvPr>
          <p:cNvSpPr>
            <a:spLocks noGrp="1"/>
          </p:cNvSpPr>
          <p:nvPr>
            <p:ph type="title"/>
          </p:nvPr>
        </p:nvSpPr>
        <p:spPr/>
        <p:txBody>
          <a:bodyPr/>
          <a:lstStyle/>
          <a:p>
            <a:r>
              <a:rPr lang="en-US"/>
              <a:t>Click to edit Master title style</a:t>
            </a:r>
            <a:endParaRPr lang="en-TR"/>
          </a:p>
        </p:txBody>
      </p:sp>
      <p:sp>
        <p:nvSpPr>
          <p:cNvPr id="3" name="Date Placeholder 2">
            <a:extLst>
              <a:ext uri="{FF2B5EF4-FFF2-40B4-BE49-F238E27FC236}">
                <a16:creationId xmlns:a16="http://schemas.microsoft.com/office/drawing/2014/main" id="{F3720D42-2A56-AC4A-A825-6ABA3AA7653B}"/>
              </a:ext>
            </a:extLst>
          </p:cNvPr>
          <p:cNvSpPr>
            <a:spLocks noGrp="1"/>
          </p:cNvSpPr>
          <p:nvPr>
            <p:ph type="dt" sz="half" idx="10"/>
          </p:nvPr>
        </p:nvSpPr>
        <p:spPr/>
        <p:txBody>
          <a:bodyPr/>
          <a:lstStyle/>
          <a:p>
            <a:fld id="{AD39769F-E51C-BF47-BADF-3F3E80B79EB0}" type="datetime1">
              <a:rPr lang="tr-TR" smtClean="0"/>
              <a:t>2.01.2022</a:t>
            </a:fld>
            <a:endParaRPr lang="en-TR"/>
          </a:p>
        </p:txBody>
      </p:sp>
      <p:sp>
        <p:nvSpPr>
          <p:cNvPr id="4" name="Footer Placeholder 3">
            <a:extLst>
              <a:ext uri="{FF2B5EF4-FFF2-40B4-BE49-F238E27FC236}">
                <a16:creationId xmlns:a16="http://schemas.microsoft.com/office/drawing/2014/main" id="{EEC3DCE6-B76A-834A-A149-8BD9532899A8}"/>
              </a:ext>
            </a:extLst>
          </p:cNvPr>
          <p:cNvSpPr>
            <a:spLocks noGrp="1"/>
          </p:cNvSpPr>
          <p:nvPr>
            <p:ph type="ftr" sz="quarter" idx="11"/>
          </p:nvPr>
        </p:nvSpPr>
        <p:spPr/>
        <p:txBody>
          <a:bodyPr/>
          <a:lstStyle/>
          <a:p>
            <a:r>
              <a:rPr lang="en-US"/>
              <a:t>Innova &amp; Patika.dev Spring Boot Eğitimi</a:t>
            </a:r>
            <a:endParaRPr lang="en-TR"/>
          </a:p>
        </p:txBody>
      </p:sp>
      <p:sp>
        <p:nvSpPr>
          <p:cNvPr id="5" name="Slide Number Placeholder 4">
            <a:extLst>
              <a:ext uri="{FF2B5EF4-FFF2-40B4-BE49-F238E27FC236}">
                <a16:creationId xmlns:a16="http://schemas.microsoft.com/office/drawing/2014/main" id="{F756C98F-30F7-5A41-AD03-244DF1977E65}"/>
              </a:ext>
            </a:extLst>
          </p:cNvPr>
          <p:cNvSpPr>
            <a:spLocks noGrp="1"/>
          </p:cNvSpPr>
          <p:nvPr>
            <p:ph type="sldNum" sz="quarter" idx="12"/>
          </p:nvPr>
        </p:nvSpPr>
        <p:spPr/>
        <p:txBody>
          <a:bodyPr/>
          <a:lstStyle/>
          <a:p>
            <a:fld id="{1DE8A5F6-777F-8542-885B-90DD7BE00A6E}" type="slidenum">
              <a:rPr lang="en-TR" smtClean="0"/>
              <a:t>‹#›</a:t>
            </a:fld>
            <a:endParaRPr lang="en-TR"/>
          </a:p>
        </p:txBody>
      </p:sp>
    </p:spTree>
    <p:extLst>
      <p:ext uri="{BB962C8B-B14F-4D97-AF65-F5344CB8AC3E}">
        <p14:creationId xmlns:p14="http://schemas.microsoft.com/office/powerpoint/2010/main" val="2171021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555DAF-54D7-B741-AB20-4138938EFB27}"/>
              </a:ext>
            </a:extLst>
          </p:cNvPr>
          <p:cNvSpPr>
            <a:spLocks noGrp="1"/>
          </p:cNvSpPr>
          <p:nvPr>
            <p:ph type="dt" sz="half" idx="10"/>
          </p:nvPr>
        </p:nvSpPr>
        <p:spPr/>
        <p:txBody>
          <a:bodyPr/>
          <a:lstStyle/>
          <a:p>
            <a:fld id="{C91412C5-4BA2-4442-8E18-37B165F30186}" type="datetime1">
              <a:rPr lang="tr-TR" smtClean="0"/>
              <a:t>2.01.2022</a:t>
            </a:fld>
            <a:endParaRPr lang="en-TR"/>
          </a:p>
        </p:txBody>
      </p:sp>
      <p:sp>
        <p:nvSpPr>
          <p:cNvPr id="3" name="Footer Placeholder 2">
            <a:extLst>
              <a:ext uri="{FF2B5EF4-FFF2-40B4-BE49-F238E27FC236}">
                <a16:creationId xmlns:a16="http://schemas.microsoft.com/office/drawing/2014/main" id="{898A963D-8D4C-6F49-846C-17D997404E82}"/>
              </a:ext>
            </a:extLst>
          </p:cNvPr>
          <p:cNvSpPr>
            <a:spLocks noGrp="1"/>
          </p:cNvSpPr>
          <p:nvPr>
            <p:ph type="ftr" sz="quarter" idx="11"/>
          </p:nvPr>
        </p:nvSpPr>
        <p:spPr/>
        <p:txBody>
          <a:bodyPr/>
          <a:lstStyle/>
          <a:p>
            <a:r>
              <a:rPr lang="en-US"/>
              <a:t>Innova &amp; Patika.dev Spring Boot Eğitimi</a:t>
            </a:r>
            <a:endParaRPr lang="en-TR"/>
          </a:p>
        </p:txBody>
      </p:sp>
      <p:sp>
        <p:nvSpPr>
          <p:cNvPr id="4" name="Slide Number Placeholder 3">
            <a:extLst>
              <a:ext uri="{FF2B5EF4-FFF2-40B4-BE49-F238E27FC236}">
                <a16:creationId xmlns:a16="http://schemas.microsoft.com/office/drawing/2014/main" id="{D872DC26-84B0-4C43-B99C-61754E574836}"/>
              </a:ext>
            </a:extLst>
          </p:cNvPr>
          <p:cNvSpPr>
            <a:spLocks noGrp="1"/>
          </p:cNvSpPr>
          <p:nvPr>
            <p:ph type="sldNum" sz="quarter" idx="12"/>
          </p:nvPr>
        </p:nvSpPr>
        <p:spPr/>
        <p:txBody>
          <a:bodyPr/>
          <a:lstStyle/>
          <a:p>
            <a:fld id="{1DE8A5F6-777F-8542-885B-90DD7BE00A6E}" type="slidenum">
              <a:rPr lang="en-TR" smtClean="0"/>
              <a:t>‹#›</a:t>
            </a:fld>
            <a:endParaRPr lang="en-TR"/>
          </a:p>
        </p:txBody>
      </p:sp>
    </p:spTree>
    <p:extLst>
      <p:ext uri="{BB962C8B-B14F-4D97-AF65-F5344CB8AC3E}">
        <p14:creationId xmlns:p14="http://schemas.microsoft.com/office/powerpoint/2010/main" val="35408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97540-10E4-F744-87E5-DCA00D9661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R"/>
          </a:p>
        </p:txBody>
      </p:sp>
      <p:sp>
        <p:nvSpPr>
          <p:cNvPr id="3" name="Content Placeholder 2">
            <a:extLst>
              <a:ext uri="{FF2B5EF4-FFF2-40B4-BE49-F238E27FC236}">
                <a16:creationId xmlns:a16="http://schemas.microsoft.com/office/drawing/2014/main" id="{053913F4-7C47-564B-9D9A-1EC4E94531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Text Placeholder 3">
            <a:extLst>
              <a:ext uri="{FF2B5EF4-FFF2-40B4-BE49-F238E27FC236}">
                <a16:creationId xmlns:a16="http://schemas.microsoft.com/office/drawing/2014/main" id="{6BCD4B26-7817-E34F-BDDB-F8C2451050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9B17B3-A355-8745-BFFA-741CC781C92B}"/>
              </a:ext>
            </a:extLst>
          </p:cNvPr>
          <p:cNvSpPr>
            <a:spLocks noGrp="1"/>
          </p:cNvSpPr>
          <p:nvPr>
            <p:ph type="dt" sz="half" idx="10"/>
          </p:nvPr>
        </p:nvSpPr>
        <p:spPr/>
        <p:txBody>
          <a:bodyPr/>
          <a:lstStyle/>
          <a:p>
            <a:fld id="{2E730042-F992-8C49-A74C-6969E4503B32}" type="datetime1">
              <a:rPr lang="tr-TR" smtClean="0"/>
              <a:t>2.01.2022</a:t>
            </a:fld>
            <a:endParaRPr lang="en-TR"/>
          </a:p>
        </p:txBody>
      </p:sp>
      <p:sp>
        <p:nvSpPr>
          <p:cNvPr id="6" name="Footer Placeholder 5">
            <a:extLst>
              <a:ext uri="{FF2B5EF4-FFF2-40B4-BE49-F238E27FC236}">
                <a16:creationId xmlns:a16="http://schemas.microsoft.com/office/drawing/2014/main" id="{1108EF86-D01A-EF44-B55F-F7DD42CC9688}"/>
              </a:ext>
            </a:extLst>
          </p:cNvPr>
          <p:cNvSpPr>
            <a:spLocks noGrp="1"/>
          </p:cNvSpPr>
          <p:nvPr>
            <p:ph type="ftr" sz="quarter" idx="11"/>
          </p:nvPr>
        </p:nvSpPr>
        <p:spPr/>
        <p:txBody>
          <a:bodyPr/>
          <a:lstStyle/>
          <a:p>
            <a:r>
              <a:rPr lang="en-US"/>
              <a:t>Innova &amp; Patika.dev Spring Boot Eğitimi</a:t>
            </a:r>
            <a:endParaRPr lang="en-TR"/>
          </a:p>
        </p:txBody>
      </p:sp>
      <p:sp>
        <p:nvSpPr>
          <p:cNvPr id="7" name="Slide Number Placeholder 6">
            <a:extLst>
              <a:ext uri="{FF2B5EF4-FFF2-40B4-BE49-F238E27FC236}">
                <a16:creationId xmlns:a16="http://schemas.microsoft.com/office/drawing/2014/main" id="{9F8112C0-ABB2-D148-BE80-F4670DDC15E8}"/>
              </a:ext>
            </a:extLst>
          </p:cNvPr>
          <p:cNvSpPr>
            <a:spLocks noGrp="1"/>
          </p:cNvSpPr>
          <p:nvPr>
            <p:ph type="sldNum" sz="quarter" idx="12"/>
          </p:nvPr>
        </p:nvSpPr>
        <p:spPr/>
        <p:txBody>
          <a:bodyPr/>
          <a:lstStyle/>
          <a:p>
            <a:fld id="{1DE8A5F6-777F-8542-885B-90DD7BE00A6E}" type="slidenum">
              <a:rPr lang="en-TR" smtClean="0"/>
              <a:t>‹#›</a:t>
            </a:fld>
            <a:endParaRPr lang="en-TR"/>
          </a:p>
        </p:txBody>
      </p:sp>
    </p:spTree>
    <p:extLst>
      <p:ext uri="{BB962C8B-B14F-4D97-AF65-F5344CB8AC3E}">
        <p14:creationId xmlns:p14="http://schemas.microsoft.com/office/powerpoint/2010/main" val="2111543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B43FD-C04F-B448-AB35-990E8D1826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R"/>
          </a:p>
        </p:txBody>
      </p:sp>
      <p:sp>
        <p:nvSpPr>
          <p:cNvPr id="3" name="Picture Placeholder 2">
            <a:extLst>
              <a:ext uri="{FF2B5EF4-FFF2-40B4-BE49-F238E27FC236}">
                <a16:creationId xmlns:a16="http://schemas.microsoft.com/office/drawing/2014/main" id="{968D7D81-6A18-BD42-B2FC-238E46999E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TR"/>
          </a:p>
        </p:txBody>
      </p:sp>
      <p:sp>
        <p:nvSpPr>
          <p:cNvPr id="4" name="Text Placeholder 3">
            <a:extLst>
              <a:ext uri="{FF2B5EF4-FFF2-40B4-BE49-F238E27FC236}">
                <a16:creationId xmlns:a16="http://schemas.microsoft.com/office/drawing/2014/main" id="{3928D3A3-65BE-D149-B96A-59CE5D721B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79EDBF-29A2-3549-9990-0B0E448352B9}"/>
              </a:ext>
            </a:extLst>
          </p:cNvPr>
          <p:cNvSpPr>
            <a:spLocks noGrp="1"/>
          </p:cNvSpPr>
          <p:nvPr>
            <p:ph type="dt" sz="half" idx="10"/>
          </p:nvPr>
        </p:nvSpPr>
        <p:spPr/>
        <p:txBody>
          <a:bodyPr/>
          <a:lstStyle/>
          <a:p>
            <a:fld id="{2D678A16-5B8D-3A4C-815E-920FF0954192}" type="datetime1">
              <a:rPr lang="tr-TR" smtClean="0"/>
              <a:t>2.01.2022</a:t>
            </a:fld>
            <a:endParaRPr lang="en-TR"/>
          </a:p>
        </p:txBody>
      </p:sp>
      <p:sp>
        <p:nvSpPr>
          <p:cNvPr id="6" name="Footer Placeholder 5">
            <a:extLst>
              <a:ext uri="{FF2B5EF4-FFF2-40B4-BE49-F238E27FC236}">
                <a16:creationId xmlns:a16="http://schemas.microsoft.com/office/drawing/2014/main" id="{B58182FE-4891-5A4F-9411-C2718BAAEC79}"/>
              </a:ext>
            </a:extLst>
          </p:cNvPr>
          <p:cNvSpPr>
            <a:spLocks noGrp="1"/>
          </p:cNvSpPr>
          <p:nvPr>
            <p:ph type="ftr" sz="quarter" idx="11"/>
          </p:nvPr>
        </p:nvSpPr>
        <p:spPr/>
        <p:txBody>
          <a:bodyPr/>
          <a:lstStyle/>
          <a:p>
            <a:r>
              <a:rPr lang="en-US"/>
              <a:t>Innova &amp; Patika.dev Spring Boot Eğitimi</a:t>
            </a:r>
            <a:endParaRPr lang="en-TR"/>
          </a:p>
        </p:txBody>
      </p:sp>
      <p:sp>
        <p:nvSpPr>
          <p:cNvPr id="7" name="Slide Number Placeholder 6">
            <a:extLst>
              <a:ext uri="{FF2B5EF4-FFF2-40B4-BE49-F238E27FC236}">
                <a16:creationId xmlns:a16="http://schemas.microsoft.com/office/drawing/2014/main" id="{69AB3990-C176-AA46-8B60-9383FE8867DE}"/>
              </a:ext>
            </a:extLst>
          </p:cNvPr>
          <p:cNvSpPr>
            <a:spLocks noGrp="1"/>
          </p:cNvSpPr>
          <p:nvPr>
            <p:ph type="sldNum" sz="quarter" idx="12"/>
          </p:nvPr>
        </p:nvSpPr>
        <p:spPr/>
        <p:txBody>
          <a:bodyPr/>
          <a:lstStyle/>
          <a:p>
            <a:fld id="{1DE8A5F6-777F-8542-885B-90DD7BE00A6E}" type="slidenum">
              <a:rPr lang="en-TR" smtClean="0"/>
              <a:t>‹#›</a:t>
            </a:fld>
            <a:endParaRPr lang="en-TR"/>
          </a:p>
        </p:txBody>
      </p:sp>
    </p:spTree>
    <p:extLst>
      <p:ext uri="{BB962C8B-B14F-4D97-AF65-F5344CB8AC3E}">
        <p14:creationId xmlns:p14="http://schemas.microsoft.com/office/powerpoint/2010/main" val="1451294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F75153-2F43-D144-BAEB-67D9E68B7E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TR"/>
          </a:p>
        </p:txBody>
      </p:sp>
      <p:sp>
        <p:nvSpPr>
          <p:cNvPr id="3" name="Text Placeholder 2">
            <a:extLst>
              <a:ext uri="{FF2B5EF4-FFF2-40B4-BE49-F238E27FC236}">
                <a16:creationId xmlns:a16="http://schemas.microsoft.com/office/drawing/2014/main" id="{B2FB3C62-F46B-D847-AB60-86975A8146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0F273E0B-D401-3F49-A903-4873E80E3E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A4825A-6BCC-EB42-B882-2519D7B0B34C}" type="datetime1">
              <a:rPr lang="tr-TR" smtClean="0"/>
              <a:t>2.01.2022</a:t>
            </a:fld>
            <a:endParaRPr lang="en-TR"/>
          </a:p>
        </p:txBody>
      </p:sp>
      <p:sp>
        <p:nvSpPr>
          <p:cNvPr id="5" name="Footer Placeholder 4">
            <a:extLst>
              <a:ext uri="{FF2B5EF4-FFF2-40B4-BE49-F238E27FC236}">
                <a16:creationId xmlns:a16="http://schemas.microsoft.com/office/drawing/2014/main" id="{115386AD-6168-7D4D-B932-0367580024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Innova &amp; Patika.dev Spring Boot Eğitimi</a:t>
            </a:r>
            <a:endParaRPr lang="en-TR"/>
          </a:p>
        </p:txBody>
      </p:sp>
      <p:sp>
        <p:nvSpPr>
          <p:cNvPr id="6" name="Slide Number Placeholder 5">
            <a:extLst>
              <a:ext uri="{FF2B5EF4-FFF2-40B4-BE49-F238E27FC236}">
                <a16:creationId xmlns:a16="http://schemas.microsoft.com/office/drawing/2014/main" id="{56DB7E67-CF01-C147-A25B-A3361747CE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E8A5F6-777F-8542-885B-90DD7BE00A6E}" type="slidenum">
              <a:rPr lang="en-TR" smtClean="0"/>
              <a:t>‹#›</a:t>
            </a:fld>
            <a:endParaRPr lang="en-TR"/>
          </a:p>
        </p:txBody>
      </p:sp>
    </p:spTree>
    <p:extLst>
      <p:ext uri="{BB962C8B-B14F-4D97-AF65-F5344CB8AC3E}">
        <p14:creationId xmlns:p14="http://schemas.microsoft.com/office/powerpoint/2010/main" val="25392802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baranbuyuk@gmail.com" TargetMode="External"/><Relationship Id="rId2" Type="http://schemas.openxmlformats.org/officeDocument/2006/relationships/hyperlink" Target="https://www.linkedin.com/baranbuyu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projects.spring.io/spring-framework/" TargetMode="External"/><Relationship Id="rId2" Type="http://schemas.openxmlformats.org/officeDocument/2006/relationships/hyperlink" Target="http://spring.io/projects"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jetbrains.com/idea/download"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hyperlink" Target="https://en.wikipedia.org/wiki/Procedural_programming" TargetMode="External"/><Relationship Id="rId13" Type="http://schemas.openxmlformats.org/officeDocument/2006/relationships/hyperlink" Target="https://en.wikipedia.org/wiki/R_(programming_language)" TargetMode="External"/><Relationship Id="rId18" Type="http://schemas.openxmlformats.org/officeDocument/2006/relationships/hyperlink" Target="https://en.wikipedia.org/wiki/Perl" TargetMode="External"/><Relationship Id="rId26" Type="http://schemas.openxmlformats.org/officeDocument/2006/relationships/hyperlink" Target="https://en.wikipedia.org/wiki/Common_Lisp" TargetMode="External"/><Relationship Id="rId3" Type="http://schemas.openxmlformats.org/officeDocument/2006/relationships/hyperlink" Target="https://en.wikipedia.org/wiki/Class-based_programming" TargetMode="External"/><Relationship Id="rId21" Type="http://schemas.openxmlformats.org/officeDocument/2006/relationships/hyperlink" Target="https://en.wikipedia.org/wiki/Objective-C" TargetMode="External"/><Relationship Id="rId7" Type="http://schemas.openxmlformats.org/officeDocument/2006/relationships/hyperlink" Target="https://en.wikipedia.org/wiki/Imperative_programming" TargetMode="External"/><Relationship Id="rId12" Type="http://schemas.openxmlformats.org/officeDocument/2006/relationships/hyperlink" Target="https://en.wikipedia.org/wiki/Python_(programming_language)" TargetMode="External"/><Relationship Id="rId17" Type="http://schemas.openxmlformats.org/officeDocument/2006/relationships/hyperlink" Target="https://en.wikipedia.org/wiki/Ruby_(programming_language)" TargetMode="External"/><Relationship Id="rId25" Type="http://schemas.openxmlformats.org/officeDocument/2006/relationships/hyperlink" Target="https://en.wikipedia.org/wiki/Kotlin_(programming_language)" TargetMode="External"/><Relationship Id="rId2" Type="http://schemas.openxmlformats.org/officeDocument/2006/relationships/hyperlink" Target="https://en.wikipedia.org/wiki/This_(computer_programming)" TargetMode="External"/><Relationship Id="rId16" Type="http://schemas.openxmlformats.org/officeDocument/2006/relationships/hyperlink" Target="https://en.wikipedia.org/wiki/JavaScript" TargetMode="External"/><Relationship Id="rId20" Type="http://schemas.openxmlformats.org/officeDocument/2006/relationships/hyperlink" Target="https://en.wikipedia.org/wiki/Object_Pascal" TargetMode="External"/><Relationship Id="rId1" Type="http://schemas.openxmlformats.org/officeDocument/2006/relationships/slideLayout" Target="../slideLayouts/slideLayout1.xml"/><Relationship Id="rId6" Type="http://schemas.openxmlformats.org/officeDocument/2006/relationships/hyperlink" Target="https://en.wikipedia.org/wiki/Multi-paradigm_programming_language" TargetMode="External"/><Relationship Id="rId11" Type="http://schemas.openxmlformats.org/officeDocument/2006/relationships/hyperlink" Target="https://en.wikipedia.org/wiki/C_Sharp_(programming_language)" TargetMode="External"/><Relationship Id="rId24" Type="http://schemas.openxmlformats.org/officeDocument/2006/relationships/hyperlink" Target="https://en.wikipedia.org/wiki/Scala_(programming_language)" TargetMode="External"/><Relationship Id="rId5" Type="http://schemas.openxmlformats.org/officeDocument/2006/relationships/hyperlink" Target="https://en.wikipedia.org/wiki/Class_(computer_science)" TargetMode="External"/><Relationship Id="rId15" Type="http://schemas.openxmlformats.org/officeDocument/2006/relationships/hyperlink" Target="https://en.wikipedia.org/wiki/Visual_Basic.NET" TargetMode="External"/><Relationship Id="rId23" Type="http://schemas.openxmlformats.org/officeDocument/2006/relationships/hyperlink" Target="https://en.wikipedia.org/wiki/Swift_(programming_language)" TargetMode="External"/><Relationship Id="rId28" Type="http://schemas.openxmlformats.org/officeDocument/2006/relationships/hyperlink" Target="https://en.wikipedia.org/wiki/Smalltalk" TargetMode="External"/><Relationship Id="rId10" Type="http://schemas.openxmlformats.org/officeDocument/2006/relationships/hyperlink" Target="https://en.wikipedia.org/wiki/C%2B%2B" TargetMode="External"/><Relationship Id="rId19" Type="http://schemas.openxmlformats.org/officeDocument/2006/relationships/hyperlink" Target="https://en.wikipedia.org/wiki/SIMSCRIPT" TargetMode="External"/><Relationship Id="rId4" Type="http://schemas.openxmlformats.org/officeDocument/2006/relationships/hyperlink" Target="https://en.wikipedia.org/wiki/Instance_(computer_science)" TargetMode="External"/><Relationship Id="rId9" Type="http://schemas.openxmlformats.org/officeDocument/2006/relationships/hyperlink" Target="https://en.wikipedia.org/wiki/Java_(programming_language)" TargetMode="External"/><Relationship Id="rId14" Type="http://schemas.openxmlformats.org/officeDocument/2006/relationships/hyperlink" Target="https://en.wikipedia.org/wiki/PHP" TargetMode="External"/><Relationship Id="rId22" Type="http://schemas.openxmlformats.org/officeDocument/2006/relationships/hyperlink" Target="https://en.wikipedia.org/wiki/Dart_(programming_language)" TargetMode="External"/><Relationship Id="rId27" Type="http://schemas.openxmlformats.org/officeDocument/2006/relationships/hyperlink" Target="https://en.wikipedia.org/wiki/MATLAB"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12501965-786A-2F4E-A7E8-796B5CEB7209}"/>
              </a:ext>
            </a:extLst>
          </p:cNvPr>
          <p:cNvSpPr/>
          <p:nvPr/>
        </p:nvSpPr>
        <p:spPr>
          <a:xfrm>
            <a:off x="11035719" y="0"/>
            <a:ext cx="1156281" cy="68415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R"/>
          </a:p>
        </p:txBody>
      </p:sp>
      <p:sp>
        <p:nvSpPr>
          <p:cNvPr id="12" name="TextBox 11">
            <a:extLst>
              <a:ext uri="{FF2B5EF4-FFF2-40B4-BE49-F238E27FC236}">
                <a16:creationId xmlns:a16="http://schemas.microsoft.com/office/drawing/2014/main" id="{A2CF8356-0327-FA43-BE44-4C291F43BC48}"/>
              </a:ext>
            </a:extLst>
          </p:cNvPr>
          <p:cNvSpPr txBox="1"/>
          <p:nvPr/>
        </p:nvSpPr>
        <p:spPr>
          <a:xfrm>
            <a:off x="971550" y="6472238"/>
            <a:ext cx="184731" cy="369332"/>
          </a:xfrm>
          <a:prstGeom prst="rect">
            <a:avLst/>
          </a:prstGeom>
          <a:noFill/>
        </p:spPr>
        <p:txBody>
          <a:bodyPr wrap="none" rtlCol="0">
            <a:spAutoFit/>
          </a:bodyPr>
          <a:lstStyle/>
          <a:p>
            <a:endParaRPr lang="en-TR" dirty="0"/>
          </a:p>
        </p:txBody>
      </p:sp>
      <p:sp>
        <p:nvSpPr>
          <p:cNvPr id="30" name="Footer Placeholder 29">
            <a:extLst>
              <a:ext uri="{FF2B5EF4-FFF2-40B4-BE49-F238E27FC236}">
                <a16:creationId xmlns:a16="http://schemas.microsoft.com/office/drawing/2014/main" id="{A16AB082-EE47-BB41-8F83-B6E5BA419B71}"/>
              </a:ext>
            </a:extLst>
          </p:cNvPr>
          <p:cNvSpPr>
            <a:spLocks noGrp="1"/>
          </p:cNvSpPr>
          <p:nvPr>
            <p:ph type="ftr" sz="quarter" idx="11"/>
          </p:nvPr>
        </p:nvSpPr>
        <p:spPr/>
        <p:txBody>
          <a:bodyPr/>
          <a:lstStyle/>
          <a:p>
            <a:r>
              <a:rPr lang="en-TR" b="1" dirty="0">
                <a:latin typeface="Athelas" panose="02000503000000020003" pitchFamily="2" charset="77"/>
                <a:cs typeface="Al Bayan Plain" pitchFamily="2" charset="-78"/>
              </a:rPr>
              <a:t>Innova &amp; Patika.dev Spring Boot Course</a:t>
            </a:r>
          </a:p>
        </p:txBody>
      </p:sp>
      <p:sp>
        <p:nvSpPr>
          <p:cNvPr id="48" name="TextBox 47">
            <a:extLst>
              <a:ext uri="{FF2B5EF4-FFF2-40B4-BE49-F238E27FC236}">
                <a16:creationId xmlns:a16="http://schemas.microsoft.com/office/drawing/2014/main" id="{846E1A94-7D52-3048-8DA6-368A62C9EB50}"/>
              </a:ext>
            </a:extLst>
          </p:cNvPr>
          <p:cNvSpPr txBox="1"/>
          <p:nvPr/>
        </p:nvSpPr>
        <p:spPr>
          <a:xfrm>
            <a:off x="449525" y="457200"/>
            <a:ext cx="2018501" cy="584775"/>
          </a:xfrm>
          <a:prstGeom prst="rect">
            <a:avLst/>
          </a:prstGeom>
          <a:noFill/>
        </p:spPr>
        <p:txBody>
          <a:bodyPr wrap="none" rtlCol="0">
            <a:spAutoFit/>
          </a:bodyPr>
          <a:lstStyle/>
          <a:p>
            <a:r>
              <a:rPr lang="en-TR" sz="3200" b="1" dirty="0"/>
              <a:t>Who am I?</a:t>
            </a:r>
          </a:p>
        </p:txBody>
      </p:sp>
      <p:sp>
        <p:nvSpPr>
          <p:cNvPr id="49" name="TextBox 48">
            <a:extLst>
              <a:ext uri="{FF2B5EF4-FFF2-40B4-BE49-F238E27FC236}">
                <a16:creationId xmlns:a16="http://schemas.microsoft.com/office/drawing/2014/main" id="{D44EB50A-855C-1A44-9851-8D3E38DEB5DC}"/>
              </a:ext>
            </a:extLst>
          </p:cNvPr>
          <p:cNvSpPr txBox="1"/>
          <p:nvPr/>
        </p:nvSpPr>
        <p:spPr>
          <a:xfrm>
            <a:off x="449525" y="1041975"/>
            <a:ext cx="9631611" cy="369332"/>
          </a:xfrm>
          <a:prstGeom prst="rect">
            <a:avLst/>
          </a:prstGeom>
          <a:noFill/>
        </p:spPr>
        <p:txBody>
          <a:bodyPr wrap="none" rtlCol="0">
            <a:spAutoFit/>
          </a:bodyPr>
          <a:lstStyle/>
          <a:p>
            <a:r>
              <a:rPr lang="en-TR" dirty="0"/>
              <a:t>My name is Baran BÜYÜK, 38 years old. I’m living in İstanbul. I’m married and have one little princes. </a:t>
            </a:r>
          </a:p>
        </p:txBody>
      </p:sp>
      <p:sp>
        <p:nvSpPr>
          <p:cNvPr id="51" name="TextBox 50">
            <a:extLst>
              <a:ext uri="{FF2B5EF4-FFF2-40B4-BE49-F238E27FC236}">
                <a16:creationId xmlns:a16="http://schemas.microsoft.com/office/drawing/2014/main" id="{524A8809-B5E3-004B-A73D-6A209BB60FB9}"/>
              </a:ext>
            </a:extLst>
          </p:cNvPr>
          <p:cNvSpPr txBox="1"/>
          <p:nvPr/>
        </p:nvSpPr>
        <p:spPr>
          <a:xfrm>
            <a:off x="449525" y="1626750"/>
            <a:ext cx="4668907" cy="584775"/>
          </a:xfrm>
          <a:prstGeom prst="rect">
            <a:avLst/>
          </a:prstGeom>
          <a:noFill/>
        </p:spPr>
        <p:txBody>
          <a:bodyPr wrap="none" rtlCol="0">
            <a:spAutoFit/>
          </a:bodyPr>
          <a:lstStyle/>
          <a:p>
            <a:r>
              <a:rPr lang="en-TR" sz="3200" b="1" dirty="0"/>
              <a:t>What did I graduate from?</a:t>
            </a:r>
          </a:p>
        </p:txBody>
      </p:sp>
      <p:sp>
        <p:nvSpPr>
          <p:cNvPr id="52" name="TextBox 51">
            <a:extLst>
              <a:ext uri="{FF2B5EF4-FFF2-40B4-BE49-F238E27FC236}">
                <a16:creationId xmlns:a16="http://schemas.microsoft.com/office/drawing/2014/main" id="{062D82AA-6473-0C49-9D5E-3738757F7713}"/>
              </a:ext>
            </a:extLst>
          </p:cNvPr>
          <p:cNvSpPr txBox="1"/>
          <p:nvPr/>
        </p:nvSpPr>
        <p:spPr>
          <a:xfrm>
            <a:off x="449525" y="2211525"/>
            <a:ext cx="3595728" cy="369332"/>
          </a:xfrm>
          <a:prstGeom prst="rect">
            <a:avLst/>
          </a:prstGeom>
          <a:noFill/>
        </p:spPr>
        <p:txBody>
          <a:bodyPr wrap="none" rtlCol="0">
            <a:spAutoFit/>
          </a:bodyPr>
          <a:lstStyle/>
          <a:p>
            <a:r>
              <a:rPr lang="en-TR" dirty="0"/>
              <a:t>I’m graduate at Gaziantep University</a:t>
            </a:r>
          </a:p>
        </p:txBody>
      </p:sp>
      <p:sp>
        <p:nvSpPr>
          <p:cNvPr id="54" name="TextBox 53">
            <a:extLst>
              <a:ext uri="{FF2B5EF4-FFF2-40B4-BE49-F238E27FC236}">
                <a16:creationId xmlns:a16="http://schemas.microsoft.com/office/drawing/2014/main" id="{B0632674-442B-CB49-B31B-2643853F05E7}"/>
              </a:ext>
            </a:extLst>
          </p:cNvPr>
          <p:cNvSpPr txBox="1"/>
          <p:nvPr/>
        </p:nvSpPr>
        <p:spPr>
          <a:xfrm>
            <a:off x="449524" y="2796300"/>
            <a:ext cx="3217547" cy="584775"/>
          </a:xfrm>
          <a:prstGeom prst="rect">
            <a:avLst/>
          </a:prstGeom>
          <a:noFill/>
        </p:spPr>
        <p:txBody>
          <a:bodyPr wrap="none" rtlCol="0">
            <a:spAutoFit/>
          </a:bodyPr>
          <a:lstStyle/>
          <a:p>
            <a:r>
              <a:rPr lang="en-TR" sz="3200" b="1" dirty="0"/>
              <a:t>Where do </a:t>
            </a:r>
            <a:r>
              <a:rPr lang="en-US" sz="3200" b="1" dirty="0"/>
              <a:t>I</a:t>
            </a:r>
            <a:r>
              <a:rPr lang="en-TR" sz="3200" b="1" dirty="0"/>
              <a:t> work?</a:t>
            </a:r>
          </a:p>
        </p:txBody>
      </p:sp>
      <p:sp>
        <p:nvSpPr>
          <p:cNvPr id="55" name="TextBox 54">
            <a:extLst>
              <a:ext uri="{FF2B5EF4-FFF2-40B4-BE49-F238E27FC236}">
                <a16:creationId xmlns:a16="http://schemas.microsoft.com/office/drawing/2014/main" id="{EBA0AE32-D58D-0142-A596-8131C2809CF4}"/>
              </a:ext>
            </a:extLst>
          </p:cNvPr>
          <p:cNvSpPr txBox="1"/>
          <p:nvPr/>
        </p:nvSpPr>
        <p:spPr>
          <a:xfrm>
            <a:off x="449524" y="3381075"/>
            <a:ext cx="5771516" cy="369332"/>
          </a:xfrm>
          <a:prstGeom prst="rect">
            <a:avLst/>
          </a:prstGeom>
          <a:noFill/>
        </p:spPr>
        <p:txBody>
          <a:bodyPr wrap="none" rtlCol="0">
            <a:spAutoFit/>
          </a:bodyPr>
          <a:lstStyle/>
          <a:p>
            <a:r>
              <a:rPr lang="en-TR" dirty="0"/>
              <a:t>I’m working at Solvia Digital Solutions as Java Unit Manager.</a:t>
            </a:r>
          </a:p>
        </p:txBody>
      </p:sp>
      <p:sp>
        <p:nvSpPr>
          <p:cNvPr id="59" name="TextBox 58">
            <a:extLst>
              <a:ext uri="{FF2B5EF4-FFF2-40B4-BE49-F238E27FC236}">
                <a16:creationId xmlns:a16="http://schemas.microsoft.com/office/drawing/2014/main" id="{DC28B2F3-E186-FF46-AA82-B97158955F43}"/>
              </a:ext>
            </a:extLst>
          </p:cNvPr>
          <p:cNvSpPr txBox="1"/>
          <p:nvPr/>
        </p:nvSpPr>
        <p:spPr>
          <a:xfrm>
            <a:off x="449523" y="3965850"/>
            <a:ext cx="4896469" cy="584775"/>
          </a:xfrm>
          <a:prstGeom prst="rect">
            <a:avLst/>
          </a:prstGeom>
          <a:noFill/>
        </p:spPr>
        <p:txBody>
          <a:bodyPr wrap="none" rtlCol="0">
            <a:spAutoFit/>
          </a:bodyPr>
          <a:lstStyle/>
          <a:p>
            <a:r>
              <a:rPr lang="en-TR" sz="3200" b="1" dirty="0"/>
              <a:t>How could you contact me?</a:t>
            </a:r>
          </a:p>
        </p:txBody>
      </p:sp>
      <p:sp>
        <p:nvSpPr>
          <p:cNvPr id="60" name="TextBox 59">
            <a:extLst>
              <a:ext uri="{FF2B5EF4-FFF2-40B4-BE49-F238E27FC236}">
                <a16:creationId xmlns:a16="http://schemas.microsoft.com/office/drawing/2014/main" id="{79216121-ABF9-0A43-B61B-F5F2F91EDCB5}"/>
              </a:ext>
            </a:extLst>
          </p:cNvPr>
          <p:cNvSpPr txBox="1"/>
          <p:nvPr/>
        </p:nvSpPr>
        <p:spPr>
          <a:xfrm>
            <a:off x="449523" y="4550625"/>
            <a:ext cx="5092100" cy="923330"/>
          </a:xfrm>
          <a:prstGeom prst="rect">
            <a:avLst/>
          </a:prstGeom>
          <a:noFill/>
        </p:spPr>
        <p:txBody>
          <a:bodyPr wrap="none" rtlCol="0">
            <a:spAutoFit/>
          </a:bodyPr>
          <a:lstStyle/>
          <a:p>
            <a:r>
              <a:rPr lang="en-TR" dirty="0"/>
              <a:t>Via Linkedin: </a:t>
            </a:r>
            <a:r>
              <a:rPr lang="en-US" dirty="0">
                <a:hlinkClick r:id="rId2"/>
              </a:rPr>
              <a:t>https://www.linkedin.com/baranbuyuk</a:t>
            </a:r>
            <a:endParaRPr lang="en-TR" dirty="0"/>
          </a:p>
          <a:p>
            <a:r>
              <a:rPr lang="en-TR" dirty="0"/>
              <a:t>Via Gmail : </a:t>
            </a:r>
            <a:r>
              <a:rPr lang="en-TR" dirty="0">
                <a:hlinkClick r:id="rId3"/>
              </a:rPr>
              <a:t>baranbuyuk@gmail.com</a:t>
            </a:r>
            <a:endParaRPr lang="en-TR" dirty="0"/>
          </a:p>
          <a:p>
            <a:r>
              <a:rPr lang="en-TR" dirty="0"/>
              <a:t>Via Mobile Phone: +90 531 336 54 91</a:t>
            </a:r>
          </a:p>
        </p:txBody>
      </p:sp>
      <p:sp>
        <p:nvSpPr>
          <p:cNvPr id="14" name="TextBox 13">
            <a:extLst>
              <a:ext uri="{FF2B5EF4-FFF2-40B4-BE49-F238E27FC236}">
                <a16:creationId xmlns:a16="http://schemas.microsoft.com/office/drawing/2014/main" id="{6AB64421-C0ED-2744-972D-237DAF6278F8}"/>
              </a:ext>
            </a:extLst>
          </p:cNvPr>
          <p:cNvSpPr txBox="1"/>
          <p:nvPr/>
        </p:nvSpPr>
        <p:spPr>
          <a:xfrm rot="16200000">
            <a:off x="10225603" y="3066842"/>
            <a:ext cx="2776529" cy="707886"/>
          </a:xfrm>
          <a:prstGeom prst="rect">
            <a:avLst/>
          </a:prstGeom>
          <a:noFill/>
        </p:spPr>
        <p:txBody>
          <a:bodyPr wrap="none" rtlCol="0">
            <a:spAutoFit/>
          </a:bodyPr>
          <a:lstStyle/>
          <a:p>
            <a:r>
              <a:rPr lang="en-TR" sz="4000" dirty="0">
                <a:solidFill>
                  <a:schemeClr val="accent1">
                    <a:lumMod val="75000"/>
                  </a:schemeClr>
                </a:solidFill>
              </a:rPr>
              <a:t>Introduction</a:t>
            </a:r>
          </a:p>
        </p:txBody>
      </p:sp>
    </p:spTree>
    <p:extLst>
      <p:ext uri="{BB962C8B-B14F-4D97-AF65-F5344CB8AC3E}">
        <p14:creationId xmlns:p14="http://schemas.microsoft.com/office/powerpoint/2010/main" val="395923386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12501965-786A-2F4E-A7E8-796B5CEB7209}"/>
              </a:ext>
            </a:extLst>
          </p:cNvPr>
          <p:cNvSpPr/>
          <p:nvPr/>
        </p:nvSpPr>
        <p:spPr>
          <a:xfrm>
            <a:off x="11035719" y="0"/>
            <a:ext cx="1156281" cy="68415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R"/>
          </a:p>
        </p:txBody>
      </p:sp>
      <p:sp>
        <p:nvSpPr>
          <p:cNvPr id="30" name="Footer Placeholder 29">
            <a:extLst>
              <a:ext uri="{FF2B5EF4-FFF2-40B4-BE49-F238E27FC236}">
                <a16:creationId xmlns:a16="http://schemas.microsoft.com/office/drawing/2014/main" id="{A16AB082-EE47-BB41-8F83-B6E5BA419B71}"/>
              </a:ext>
            </a:extLst>
          </p:cNvPr>
          <p:cNvSpPr>
            <a:spLocks noGrp="1"/>
          </p:cNvSpPr>
          <p:nvPr>
            <p:ph type="ftr" sz="quarter" idx="11"/>
          </p:nvPr>
        </p:nvSpPr>
        <p:spPr/>
        <p:txBody>
          <a:bodyPr/>
          <a:lstStyle/>
          <a:p>
            <a:r>
              <a:rPr lang="en-TR" b="1" dirty="0">
                <a:latin typeface="Athelas" panose="02000503000000020003" pitchFamily="2" charset="77"/>
                <a:cs typeface="Al Bayan Plain" pitchFamily="2" charset="-78"/>
              </a:rPr>
              <a:t>Innova &amp; Patika.dev Spring Boot Course</a:t>
            </a:r>
          </a:p>
        </p:txBody>
      </p:sp>
      <p:sp>
        <p:nvSpPr>
          <p:cNvPr id="5" name="TextBox 4">
            <a:extLst>
              <a:ext uri="{FF2B5EF4-FFF2-40B4-BE49-F238E27FC236}">
                <a16:creationId xmlns:a16="http://schemas.microsoft.com/office/drawing/2014/main" id="{19AC7CF0-491D-CF47-9754-59D97D7DD8BC}"/>
              </a:ext>
            </a:extLst>
          </p:cNvPr>
          <p:cNvSpPr txBox="1"/>
          <p:nvPr/>
        </p:nvSpPr>
        <p:spPr>
          <a:xfrm>
            <a:off x="234779" y="308918"/>
            <a:ext cx="2809744" cy="369332"/>
          </a:xfrm>
          <a:prstGeom prst="rect">
            <a:avLst/>
          </a:prstGeom>
          <a:noFill/>
        </p:spPr>
        <p:txBody>
          <a:bodyPr wrap="none" rtlCol="0">
            <a:spAutoFit/>
          </a:bodyPr>
          <a:lstStyle/>
          <a:p>
            <a:r>
              <a:rPr lang="en-TR" b="1" dirty="0"/>
              <a:t>What is Spring Framework?</a:t>
            </a:r>
          </a:p>
        </p:txBody>
      </p:sp>
      <p:sp>
        <p:nvSpPr>
          <p:cNvPr id="15" name="TextBox 14">
            <a:extLst>
              <a:ext uri="{FF2B5EF4-FFF2-40B4-BE49-F238E27FC236}">
                <a16:creationId xmlns:a16="http://schemas.microsoft.com/office/drawing/2014/main" id="{64A986E6-59BE-A049-8364-C65A118F195D}"/>
              </a:ext>
            </a:extLst>
          </p:cNvPr>
          <p:cNvSpPr txBox="1"/>
          <p:nvPr/>
        </p:nvSpPr>
        <p:spPr>
          <a:xfrm rot="16200000">
            <a:off x="11521493" y="3066842"/>
            <a:ext cx="184731" cy="707886"/>
          </a:xfrm>
          <a:prstGeom prst="rect">
            <a:avLst/>
          </a:prstGeom>
          <a:noFill/>
        </p:spPr>
        <p:txBody>
          <a:bodyPr wrap="none" rtlCol="0">
            <a:spAutoFit/>
          </a:bodyPr>
          <a:lstStyle/>
          <a:p>
            <a:pPr algn="ctr"/>
            <a:endParaRPr lang="en-TR" sz="4000" dirty="0">
              <a:solidFill>
                <a:schemeClr val="accent2">
                  <a:lumMod val="75000"/>
                </a:schemeClr>
              </a:solidFill>
            </a:endParaRPr>
          </a:p>
        </p:txBody>
      </p:sp>
      <p:sp>
        <p:nvSpPr>
          <p:cNvPr id="3" name="TextBox 2">
            <a:extLst>
              <a:ext uri="{FF2B5EF4-FFF2-40B4-BE49-F238E27FC236}">
                <a16:creationId xmlns:a16="http://schemas.microsoft.com/office/drawing/2014/main" id="{FF35B8FA-F492-BD4B-8FC9-450D22EC6792}"/>
              </a:ext>
            </a:extLst>
          </p:cNvPr>
          <p:cNvSpPr txBox="1"/>
          <p:nvPr/>
        </p:nvSpPr>
        <p:spPr>
          <a:xfrm>
            <a:off x="224190" y="696496"/>
            <a:ext cx="10587337" cy="1569660"/>
          </a:xfrm>
          <a:prstGeom prst="rect">
            <a:avLst/>
          </a:prstGeom>
          <a:noFill/>
        </p:spPr>
        <p:txBody>
          <a:bodyPr wrap="square" rtlCol="0">
            <a:spAutoFit/>
          </a:bodyPr>
          <a:lstStyle>
            <a:defPPr>
              <a:defRPr lang="en-TR"/>
            </a:defPPr>
            <a:lvl1pPr algn="just">
              <a:defRPr sz="1200"/>
            </a:lvl1pPr>
          </a:lstStyle>
          <a:p>
            <a:r>
              <a:rPr lang="en-US" dirty="0"/>
              <a:t>The Spring Framework is an open-source Java application framework originally developed based on the principles of dependency injection (DI) and inversion of control (IoC).</a:t>
            </a:r>
          </a:p>
          <a:p>
            <a:r>
              <a:rPr lang="en-US" dirty="0"/>
              <a:t>The Spring Framework has grown over years from just being an Inversion of control container, and currently includes several modules that provide range of services like Aspect-oriented programming, Data access, Transaction management, Model–view–controller, Authentication and authorization, Messaging, and Testing. You can have a look at all of these Spring projects @ </a:t>
            </a:r>
            <a:r>
              <a:rPr lang="en-US" b="1" dirty="0">
                <a:hlinkClick r:id="rId2"/>
              </a:rPr>
              <a:t>spring.io/projects</a:t>
            </a:r>
            <a:r>
              <a:rPr lang="en-US" dirty="0"/>
              <a:t>. The core module is the </a:t>
            </a:r>
            <a:r>
              <a:rPr lang="en-US" dirty="0">
                <a:hlinkClick r:id="rId3"/>
              </a:rPr>
              <a:t>Spring Framework</a:t>
            </a:r>
            <a:r>
              <a:rPr lang="en-US" dirty="0"/>
              <a:t> and most other modules are dependent on this module.</a:t>
            </a:r>
          </a:p>
          <a:p>
            <a:r>
              <a:rPr lang="en-US" dirty="0"/>
              <a:t>Spring provides autowiring capabilities through which you can simply specify the interface type and Spring can find an actual type at runtime, provided there are no conflicts.</a:t>
            </a:r>
          </a:p>
          <a:p>
            <a:r>
              <a:rPr lang="en-US" dirty="0"/>
              <a:t>Spring has become a popular alternative to the Enterprise JavaBean (EJB) model.</a:t>
            </a:r>
          </a:p>
        </p:txBody>
      </p:sp>
      <p:sp>
        <p:nvSpPr>
          <p:cNvPr id="9" name="TextBox 8">
            <a:extLst>
              <a:ext uri="{FF2B5EF4-FFF2-40B4-BE49-F238E27FC236}">
                <a16:creationId xmlns:a16="http://schemas.microsoft.com/office/drawing/2014/main" id="{F8497AEF-59E5-074A-A53E-8BB8ECB81910}"/>
              </a:ext>
            </a:extLst>
          </p:cNvPr>
          <p:cNvSpPr txBox="1"/>
          <p:nvPr/>
        </p:nvSpPr>
        <p:spPr>
          <a:xfrm rot="16200000">
            <a:off x="9819946" y="2820620"/>
            <a:ext cx="3587842" cy="1200329"/>
          </a:xfrm>
          <a:prstGeom prst="rect">
            <a:avLst/>
          </a:prstGeom>
          <a:noFill/>
        </p:spPr>
        <p:txBody>
          <a:bodyPr wrap="none" rtlCol="0">
            <a:spAutoFit/>
          </a:bodyPr>
          <a:lstStyle/>
          <a:p>
            <a:pPr algn="ctr"/>
            <a:r>
              <a:rPr lang="en-TR" sz="3600" dirty="0">
                <a:solidFill>
                  <a:schemeClr val="accent1">
                    <a:lumMod val="75000"/>
                  </a:schemeClr>
                </a:solidFill>
              </a:rPr>
              <a:t>Second Week </a:t>
            </a:r>
          </a:p>
          <a:p>
            <a:pPr algn="ctr"/>
            <a:r>
              <a:rPr lang="en-TR" sz="3600" dirty="0">
                <a:solidFill>
                  <a:schemeClr val="accent2">
                    <a:lumMod val="75000"/>
                  </a:schemeClr>
                </a:solidFill>
              </a:rPr>
              <a:t>Spring</a:t>
            </a:r>
            <a:r>
              <a:rPr lang="en-TR" sz="3600" dirty="0">
                <a:solidFill>
                  <a:schemeClr val="accent1">
                    <a:lumMod val="75000"/>
                  </a:schemeClr>
                </a:solidFill>
              </a:rPr>
              <a:t> </a:t>
            </a:r>
            <a:r>
              <a:rPr lang="en-TR" sz="3600" dirty="0">
                <a:solidFill>
                  <a:schemeClr val="accent2">
                    <a:lumMod val="75000"/>
                  </a:schemeClr>
                </a:solidFill>
              </a:rPr>
              <a:t>Framework</a:t>
            </a:r>
          </a:p>
        </p:txBody>
      </p:sp>
      <p:sp>
        <p:nvSpPr>
          <p:cNvPr id="10" name="TextBox 9">
            <a:extLst>
              <a:ext uri="{FF2B5EF4-FFF2-40B4-BE49-F238E27FC236}">
                <a16:creationId xmlns:a16="http://schemas.microsoft.com/office/drawing/2014/main" id="{82076A50-3C5A-BF4D-869E-D80F5E5546AC}"/>
              </a:ext>
            </a:extLst>
          </p:cNvPr>
          <p:cNvSpPr txBox="1"/>
          <p:nvPr/>
        </p:nvSpPr>
        <p:spPr>
          <a:xfrm>
            <a:off x="224190" y="3059668"/>
            <a:ext cx="3317255" cy="369332"/>
          </a:xfrm>
          <a:prstGeom prst="rect">
            <a:avLst/>
          </a:prstGeom>
          <a:noFill/>
        </p:spPr>
        <p:txBody>
          <a:bodyPr wrap="none" rtlCol="0">
            <a:spAutoFit/>
          </a:bodyPr>
          <a:lstStyle/>
          <a:p>
            <a:r>
              <a:rPr lang="en-US" b="1" dirty="0"/>
              <a:t>The Spring Framework Container</a:t>
            </a:r>
          </a:p>
        </p:txBody>
      </p:sp>
      <p:sp>
        <p:nvSpPr>
          <p:cNvPr id="11" name="TextBox 10">
            <a:extLst>
              <a:ext uri="{FF2B5EF4-FFF2-40B4-BE49-F238E27FC236}">
                <a16:creationId xmlns:a16="http://schemas.microsoft.com/office/drawing/2014/main" id="{3F84CDB6-0F5A-424C-AC2B-2336D4694FB0}"/>
              </a:ext>
            </a:extLst>
          </p:cNvPr>
          <p:cNvSpPr txBox="1"/>
          <p:nvPr/>
        </p:nvSpPr>
        <p:spPr>
          <a:xfrm>
            <a:off x="191578" y="3447246"/>
            <a:ext cx="10587337" cy="1569660"/>
          </a:xfrm>
          <a:prstGeom prst="rect">
            <a:avLst/>
          </a:prstGeom>
          <a:noFill/>
        </p:spPr>
        <p:txBody>
          <a:bodyPr wrap="square" rtlCol="0">
            <a:spAutoFit/>
          </a:bodyPr>
          <a:lstStyle>
            <a:defPPr>
              <a:defRPr lang="en-TR"/>
            </a:defPPr>
            <a:lvl1pPr algn="just">
              <a:defRPr sz="1200"/>
            </a:lvl1pPr>
          </a:lstStyle>
          <a:p>
            <a:r>
              <a:rPr lang="en-US" dirty="0"/>
              <a:t>A </a:t>
            </a:r>
            <a:r>
              <a:rPr lang="en-US" b="1" dirty="0"/>
              <a:t>container</a:t>
            </a:r>
            <a:r>
              <a:rPr lang="en-US" dirty="0"/>
              <a:t> creates and manages your components, and even provides some services to components managed in its environment, such as transaction management, persistence and security etc. </a:t>
            </a:r>
          </a:p>
          <a:p>
            <a:r>
              <a:rPr lang="en-US" b="1" dirty="0"/>
              <a:t>Examples of containers from Java EE</a:t>
            </a:r>
            <a:r>
              <a:rPr lang="en-US" dirty="0"/>
              <a:t> are Servlet container (or web container) that manages Servlets, JSPs, Filters etc. and EJB container that manages EJB components like session beans, message driven beans and entity beans.</a:t>
            </a:r>
          </a:p>
          <a:p>
            <a:r>
              <a:rPr lang="en-US" b="1" dirty="0"/>
              <a:t>Spring framework is a also container,</a:t>
            </a:r>
            <a:r>
              <a:rPr lang="en-US" dirty="0"/>
              <a:t> as application components can be created and managed, and can be wired together. The spring framework even provides middleware services such as transaction management, dependency injection, persistence, aspect-oriented programming and security. </a:t>
            </a:r>
          </a:p>
          <a:p>
            <a:r>
              <a:rPr lang="en-US" b="1" dirty="0"/>
              <a:t>Spring framework is considered a lightweight container</a:t>
            </a:r>
            <a:r>
              <a:rPr lang="en-US" dirty="0"/>
              <a:t> compared to EJBs, as it manages the components and provides services without requiring application code to depend on its own API, and also doesn’t need to be deployed into a full-featured application server, as in the case of EJBs.</a:t>
            </a:r>
          </a:p>
        </p:txBody>
      </p:sp>
    </p:spTree>
    <p:extLst>
      <p:ext uri="{BB962C8B-B14F-4D97-AF65-F5344CB8AC3E}">
        <p14:creationId xmlns:p14="http://schemas.microsoft.com/office/powerpoint/2010/main" val="234209118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12501965-786A-2F4E-A7E8-796B5CEB7209}"/>
              </a:ext>
            </a:extLst>
          </p:cNvPr>
          <p:cNvSpPr/>
          <p:nvPr/>
        </p:nvSpPr>
        <p:spPr>
          <a:xfrm>
            <a:off x="11035719" y="0"/>
            <a:ext cx="1156281" cy="68415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R"/>
          </a:p>
        </p:txBody>
      </p:sp>
      <p:sp>
        <p:nvSpPr>
          <p:cNvPr id="30" name="Footer Placeholder 29">
            <a:extLst>
              <a:ext uri="{FF2B5EF4-FFF2-40B4-BE49-F238E27FC236}">
                <a16:creationId xmlns:a16="http://schemas.microsoft.com/office/drawing/2014/main" id="{A16AB082-EE47-BB41-8F83-B6E5BA419B71}"/>
              </a:ext>
            </a:extLst>
          </p:cNvPr>
          <p:cNvSpPr>
            <a:spLocks noGrp="1"/>
          </p:cNvSpPr>
          <p:nvPr>
            <p:ph type="ftr" sz="quarter" idx="11"/>
          </p:nvPr>
        </p:nvSpPr>
        <p:spPr/>
        <p:txBody>
          <a:bodyPr/>
          <a:lstStyle/>
          <a:p>
            <a:r>
              <a:rPr lang="en-TR" b="1" dirty="0">
                <a:latin typeface="Athelas" panose="02000503000000020003" pitchFamily="2" charset="77"/>
                <a:cs typeface="Al Bayan Plain" pitchFamily="2" charset="-78"/>
              </a:rPr>
              <a:t>Innova &amp; Patika.dev Spring Boot Course</a:t>
            </a:r>
          </a:p>
        </p:txBody>
      </p:sp>
      <p:sp>
        <p:nvSpPr>
          <p:cNvPr id="15" name="TextBox 14">
            <a:extLst>
              <a:ext uri="{FF2B5EF4-FFF2-40B4-BE49-F238E27FC236}">
                <a16:creationId xmlns:a16="http://schemas.microsoft.com/office/drawing/2014/main" id="{64A986E6-59BE-A049-8364-C65A118F195D}"/>
              </a:ext>
            </a:extLst>
          </p:cNvPr>
          <p:cNvSpPr txBox="1"/>
          <p:nvPr/>
        </p:nvSpPr>
        <p:spPr>
          <a:xfrm rot="16200000">
            <a:off x="11521493" y="3066842"/>
            <a:ext cx="184731" cy="707886"/>
          </a:xfrm>
          <a:prstGeom prst="rect">
            <a:avLst/>
          </a:prstGeom>
          <a:noFill/>
        </p:spPr>
        <p:txBody>
          <a:bodyPr wrap="none" rtlCol="0">
            <a:spAutoFit/>
          </a:bodyPr>
          <a:lstStyle/>
          <a:p>
            <a:pPr algn="ctr"/>
            <a:endParaRPr lang="en-TR" sz="4000" dirty="0">
              <a:solidFill>
                <a:schemeClr val="accent2">
                  <a:lumMod val="75000"/>
                </a:schemeClr>
              </a:solidFill>
            </a:endParaRPr>
          </a:p>
        </p:txBody>
      </p:sp>
      <p:sp>
        <p:nvSpPr>
          <p:cNvPr id="9" name="TextBox 8">
            <a:extLst>
              <a:ext uri="{FF2B5EF4-FFF2-40B4-BE49-F238E27FC236}">
                <a16:creationId xmlns:a16="http://schemas.microsoft.com/office/drawing/2014/main" id="{F8497AEF-59E5-074A-A53E-8BB8ECB81910}"/>
              </a:ext>
            </a:extLst>
          </p:cNvPr>
          <p:cNvSpPr txBox="1"/>
          <p:nvPr/>
        </p:nvSpPr>
        <p:spPr>
          <a:xfrm rot="16200000">
            <a:off x="9819946" y="2820620"/>
            <a:ext cx="3587842" cy="1200329"/>
          </a:xfrm>
          <a:prstGeom prst="rect">
            <a:avLst/>
          </a:prstGeom>
          <a:noFill/>
        </p:spPr>
        <p:txBody>
          <a:bodyPr wrap="none" rtlCol="0">
            <a:spAutoFit/>
          </a:bodyPr>
          <a:lstStyle/>
          <a:p>
            <a:pPr algn="ctr"/>
            <a:r>
              <a:rPr lang="en-TR" sz="3600" dirty="0">
                <a:solidFill>
                  <a:schemeClr val="accent1">
                    <a:lumMod val="75000"/>
                  </a:schemeClr>
                </a:solidFill>
              </a:rPr>
              <a:t>Second Week </a:t>
            </a:r>
          </a:p>
          <a:p>
            <a:pPr algn="ctr"/>
            <a:r>
              <a:rPr lang="en-TR" sz="3600" dirty="0">
                <a:solidFill>
                  <a:schemeClr val="accent2">
                    <a:lumMod val="75000"/>
                  </a:schemeClr>
                </a:solidFill>
              </a:rPr>
              <a:t>Spring</a:t>
            </a:r>
            <a:r>
              <a:rPr lang="en-TR" sz="3600" dirty="0">
                <a:solidFill>
                  <a:schemeClr val="accent1">
                    <a:lumMod val="75000"/>
                  </a:schemeClr>
                </a:solidFill>
              </a:rPr>
              <a:t> </a:t>
            </a:r>
            <a:r>
              <a:rPr lang="en-TR" sz="3600" dirty="0">
                <a:solidFill>
                  <a:schemeClr val="accent2">
                    <a:lumMod val="75000"/>
                  </a:schemeClr>
                </a:solidFill>
              </a:rPr>
              <a:t>Framework</a:t>
            </a:r>
          </a:p>
        </p:txBody>
      </p:sp>
      <p:pic>
        <p:nvPicPr>
          <p:cNvPr id="4" name="Picture 3" descr="Graphical user interface&#10;&#10;Description automatically generated">
            <a:extLst>
              <a:ext uri="{FF2B5EF4-FFF2-40B4-BE49-F238E27FC236}">
                <a16:creationId xmlns:a16="http://schemas.microsoft.com/office/drawing/2014/main" id="{F2F7C4A1-9E70-9249-8E42-B22A0B0F09A9}"/>
              </a:ext>
            </a:extLst>
          </p:cNvPr>
          <p:cNvPicPr>
            <a:picLocks noChangeAspect="1"/>
          </p:cNvPicPr>
          <p:nvPr/>
        </p:nvPicPr>
        <p:blipFill>
          <a:blip r:embed="rId2"/>
          <a:stretch>
            <a:fillRect/>
          </a:stretch>
        </p:blipFill>
        <p:spPr>
          <a:xfrm>
            <a:off x="199485" y="136526"/>
            <a:ext cx="6992147" cy="5930642"/>
          </a:xfrm>
          <a:prstGeom prst="rect">
            <a:avLst/>
          </a:prstGeom>
        </p:spPr>
      </p:pic>
      <p:sp>
        <p:nvSpPr>
          <p:cNvPr id="6" name="TextBox 5">
            <a:extLst>
              <a:ext uri="{FF2B5EF4-FFF2-40B4-BE49-F238E27FC236}">
                <a16:creationId xmlns:a16="http://schemas.microsoft.com/office/drawing/2014/main" id="{4F17FA3E-44F6-BE43-9377-9AA15E0AEC92}"/>
              </a:ext>
            </a:extLst>
          </p:cNvPr>
          <p:cNvSpPr txBox="1"/>
          <p:nvPr/>
        </p:nvSpPr>
        <p:spPr>
          <a:xfrm>
            <a:off x="6857359" y="1486020"/>
            <a:ext cx="3954162" cy="3231654"/>
          </a:xfrm>
          <a:prstGeom prst="rect">
            <a:avLst/>
          </a:prstGeom>
          <a:noFill/>
        </p:spPr>
        <p:txBody>
          <a:bodyPr wrap="square" rtlCol="0">
            <a:spAutoFit/>
          </a:bodyPr>
          <a:lstStyle/>
          <a:p>
            <a:r>
              <a:rPr lang="en-US" sz="1200" dirty="0"/>
              <a:t>Various Spring modules can be grouped together into the following categories.</a:t>
            </a:r>
          </a:p>
          <a:p>
            <a:endParaRPr lang="en-US" sz="1200" dirty="0"/>
          </a:p>
          <a:p>
            <a:pPr marL="171450" indent="-171450">
              <a:buFont typeface="Arial" panose="020B0604020202020204" pitchFamily="34" charset="0"/>
              <a:buChar char="•"/>
            </a:pPr>
            <a:r>
              <a:rPr lang="en-US" sz="1200" b="1" dirty="0"/>
              <a:t>Spring Core</a:t>
            </a:r>
            <a:r>
              <a:rPr lang="en-US" sz="1200" dirty="0"/>
              <a:t> modules – IoC Container, Events, Resources, i18n, Validation, Data Binding, Type Conversion, </a:t>
            </a:r>
            <a:r>
              <a:rPr lang="en-US" sz="1200" dirty="0" err="1"/>
              <a:t>SpEL</a:t>
            </a:r>
            <a:r>
              <a:rPr lang="en-US" sz="1200" dirty="0"/>
              <a:t>, AOP.</a:t>
            </a:r>
          </a:p>
          <a:p>
            <a:pPr marL="171450" indent="-171450">
              <a:buFont typeface="Arial" panose="020B0604020202020204" pitchFamily="34" charset="0"/>
              <a:buChar char="•"/>
            </a:pPr>
            <a:r>
              <a:rPr lang="en-US" sz="1200" b="1" dirty="0"/>
              <a:t>Spring Test</a:t>
            </a:r>
            <a:r>
              <a:rPr lang="en-US" sz="1200" dirty="0"/>
              <a:t> modules – Mock Objects, </a:t>
            </a:r>
            <a:r>
              <a:rPr lang="en-US" sz="1200" dirty="0" err="1"/>
              <a:t>TestContext</a:t>
            </a:r>
            <a:r>
              <a:rPr lang="en-US" sz="1200" dirty="0"/>
              <a:t> Framework, Spring MVC Test, </a:t>
            </a:r>
            <a:r>
              <a:rPr lang="en-US" sz="1200" dirty="0" err="1"/>
              <a:t>WebTestClient</a:t>
            </a:r>
            <a:r>
              <a:rPr lang="en-US" sz="1200" dirty="0"/>
              <a:t>.</a:t>
            </a:r>
          </a:p>
          <a:p>
            <a:pPr marL="171450" indent="-171450">
              <a:buFont typeface="Arial" panose="020B0604020202020204" pitchFamily="34" charset="0"/>
              <a:buChar char="•"/>
            </a:pPr>
            <a:r>
              <a:rPr lang="en-US" sz="1200" b="1" dirty="0"/>
              <a:t>Data Access </a:t>
            </a:r>
            <a:r>
              <a:rPr lang="en-US" sz="1200" dirty="0"/>
              <a:t>Modules – Transactions, DAO Support, JDBC, O/R Mapping, XML Marshalling.</a:t>
            </a:r>
          </a:p>
          <a:p>
            <a:pPr marL="171450" indent="-171450">
              <a:buFont typeface="Arial" panose="020B0604020202020204" pitchFamily="34" charset="0"/>
              <a:buChar char="•"/>
            </a:pPr>
            <a:r>
              <a:rPr lang="en-US" sz="1200" b="1" dirty="0"/>
              <a:t>Web Servlet </a:t>
            </a:r>
            <a:r>
              <a:rPr lang="en-US" sz="1200" dirty="0"/>
              <a:t>modules – Spring MVC, WebSocket, </a:t>
            </a:r>
            <a:r>
              <a:rPr lang="en-US" sz="1200" dirty="0" err="1"/>
              <a:t>SockJS</a:t>
            </a:r>
            <a:r>
              <a:rPr lang="en-US" sz="1200" dirty="0"/>
              <a:t>, STOMP Messaging.</a:t>
            </a:r>
          </a:p>
          <a:p>
            <a:pPr marL="171450" indent="-171450">
              <a:buFont typeface="Arial" panose="020B0604020202020204" pitchFamily="34" charset="0"/>
              <a:buChar char="•"/>
            </a:pPr>
            <a:r>
              <a:rPr lang="en-US" sz="1200" b="1" dirty="0"/>
              <a:t>Reactive Web </a:t>
            </a:r>
            <a:r>
              <a:rPr lang="en-US" sz="1200" dirty="0"/>
              <a:t>modules – Spring </a:t>
            </a:r>
            <a:r>
              <a:rPr lang="en-US" sz="1200" dirty="0" err="1"/>
              <a:t>WebFlux</a:t>
            </a:r>
            <a:r>
              <a:rPr lang="en-US" sz="1200" dirty="0"/>
              <a:t>, </a:t>
            </a:r>
            <a:r>
              <a:rPr lang="en-US" sz="1200" dirty="0" err="1"/>
              <a:t>WebClient</a:t>
            </a:r>
            <a:r>
              <a:rPr lang="en-US" sz="1200" dirty="0"/>
              <a:t>, WebSocket.</a:t>
            </a:r>
          </a:p>
          <a:p>
            <a:pPr marL="171450" indent="-171450">
              <a:buFont typeface="Arial" panose="020B0604020202020204" pitchFamily="34" charset="0"/>
              <a:buChar char="•"/>
            </a:pPr>
            <a:r>
              <a:rPr lang="en-US" sz="1200" b="1" dirty="0"/>
              <a:t>Integration</a:t>
            </a:r>
            <a:r>
              <a:rPr lang="en-US" sz="1200" dirty="0"/>
              <a:t> modules – Remoting, JMS, JCA, JMX, Email, Tasks, Scheduling, Caching.</a:t>
            </a:r>
          </a:p>
          <a:p>
            <a:endParaRPr lang="en-TR" sz="1200" dirty="0"/>
          </a:p>
        </p:txBody>
      </p:sp>
    </p:spTree>
    <p:extLst>
      <p:ext uri="{BB962C8B-B14F-4D97-AF65-F5344CB8AC3E}">
        <p14:creationId xmlns:p14="http://schemas.microsoft.com/office/powerpoint/2010/main" val="379755256"/>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12501965-786A-2F4E-A7E8-796B5CEB7209}"/>
              </a:ext>
            </a:extLst>
          </p:cNvPr>
          <p:cNvSpPr/>
          <p:nvPr/>
        </p:nvSpPr>
        <p:spPr>
          <a:xfrm>
            <a:off x="11035719" y="0"/>
            <a:ext cx="1156281" cy="68415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R"/>
          </a:p>
        </p:txBody>
      </p:sp>
      <p:sp>
        <p:nvSpPr>
          <p:cNvPr id="30" name="Footer Placeholder 29">
            <a:extLst>
              <a:ext uri="{FF2B5EF4-FFF2-40B4-BE49-F238E27FC236}">
                <a16:creationId xmlns:a16="http://schemas.microsoft.com/office/drawing/2014/main" id="{A16AB082-EE47-BB41-8F83-B6E5BA419B71}"/>
              </a:ext>
            </a:extLst>
          </p:cNvPr>
          <p:cNvSpPr>
            <a:spLocks noGrp="1"/>
          </p:cNvSpPr>
          <p:nvPr>
            <p:ph type="ftr" sz="quarter" idx="11"/>
          </p:nvPr>
        </p:nvSpPr>
        <p:spPr/>
        <p:txBody>
          <a:bodyPr/>
          <a:lstStyle/>
          <a:p>
            <a:r>
              <a:rPr lang="en-TR" b="1" dirty="0">
                <a:latin typeface="Athelas" panose="02000503000000020003" pitchFamily="2" charset="77"/>
                <a:cs typeface="Al Bayan Plain" pitchFamily="2" charset="-78"/>
              </a:rPr>
              <a:t>Innova &amp; Patika.dev Spring Boot Course</a:t>
            </a:r>
          </a:p>
        </p:txBody>
      </p:sp>
      <p:sp>
        <p:nvSpPr>
          <p:cNvPr id="5" name="TextBox 4">
            <a:extLst>
              <a:ext uri="{FF2B5EF4-FFF2-40B4-BE49-F238E27FC236}">
                <a16:creationId xmlns:a16="http://schemas.microsoft.com/office/drawing/2014/main" id="{19AC7CF0-491D-CF47-9754-59D97D7DD8BC}"/>
              </a:ext>
            </a:extLst>
          </p:cNvPr>
          <p:cNvSpPr txBox="1"/>
          <p:nvPr/>
        </p:nvSpPr>
        <p:spPr>
          <a:xfrm>
            <a:off x="234779" y="308918"/>
            <a:ext cx="3404265" cy="369332"/>
          </a:xfrm>
          <a:prstGeom prst="rect">
            <a:avLst/>
          </a:prstGeom>
          <a:noFill/>
        </p:spPr>
        <p:txBody>
          <a:bodyPr wrap="none" rtlCol="0">
            <a:spAutoFit/>
          </a:bodyPr>
          <a:lstStyle/>
          <a:p>
            <a:r>
              <a:rPr lang="en-TR" b="1" dirty="0"/>
              <a:t>What is IoC (Inversion of Control)</a:t>
            </a:r>
          </a:p>
        </p:txBody>
      </p:sp>
      <p:sp>
        <p:nvSpPr>
          <p:cNvPr id="15" name="TextBox 14">
            <a:extLst>
              <a:ext uri="{FF2B5EF4-FFF2-40B4-BE49-F238E27FC236}">
                <a16:creationId xmlns:a16="http://schemas.microsoft.com/office/drawing/2014/main" id="{64A986E6-59BE-A049-8364-C65A118F195D}"/>
              </a:ext>
            </a:extLst>
          </p:cNvPr>
          <p:cNvSpPr txBox="1"/>
          <p:nvPr/>
        </p:nvSpPr>
        <p:spPr>
          <a:xfrm rot="16200000">
            <a:off x="11521493" y="3066842"/>
            <a:ext cx="184731" cy="707886"/>
          </a:xfrm>
          <a:prstGeom prst="rect">
            <a:avLst/>
          </a:prstGeom>
          <a:noFill/>
        </p:spPr>
        <p:txBody>
          <a:bodyPr wrap="none" rtlCol="0">
            <a:spAutoFit/>
          </a:bodyPr>
          <a:lstStyle/>
          <a:p>
            <a:pPr algn="ctr"/>
            <a:endParaRPr lang="en-TR" sz="4000" dirty="0">
              <a:solidFill>
                <a:schemeClr val="accent2">
                  <a:lumMod val="75000"/>
                </a:schemeClr>
              </a:solidFill>
            </a:endParaRPr>
          </a:p>
        </p:txBody>
      </p:sp>
      <p:sp>
        <p:nvSpPr>
          <p:cNvPr id="3" name="TextBox 2">
            <a:extLst>
              <a:ext uri="{FF2B5EF4-FFF2-40B4-BE49-F238E27FC236}">
                <a16:creationId xmlns:a16="http://schemas.microsoft.com/office/drawing/2014/main" id="{FF35B8FA-F492-BD4B-8FC9-450D22EC6792}"/>
              </a:ext>
            </a:extLst>
          </p:cNvPr>
          <p:cNvSpPr txBox="1"/>
          <p:nvPr/>
        </p:nvSpPr>
        <p:spPr>
          <a:xfrm>
            <a:off x="224190" y="696496"/>
            <a:ext cx="10587337" cy="3231654"/>
          </a:xfrm>
          <a:prstGeom prst="rect">
            <a:avLst/>
          </a:prstGeom>
          <a:noFill/>
        </p:spPr>
        <p:txBody>
          <a:bodyPr wrap="square" rtlCol="0">
            <a:spAutoFit/>
          </a:bodyPr>
          <a:lstStyle>
            <a:defPPr>
              <a:defRPr lang="en-TR"/>
            </a:defPPr>
            <a:lvl1pPr algn="just">
              <a:defRPr sz="1200"/>
            </a:lvl1pPr>
          </a:lstStyle>
          <a:p>
            <a:r>
              <a:rPr lang="en-US" dirty="0"/>
              <a:t>There are differences between IoC and DI. IoC is a paradigm, DI is implementation of IoC by Spring Framework. Let’s take an example to understand what is IoC.</a:t>
            </a:r>
          </a:p>
          <a:p>
            <a:endParaRPr lang="en-US" dirty="0"/>
          </a:p>
          <a:p>
            <a:pPr fontAlgn="base"/>
            <a:r>
              <a:rPr lang="en-US" dirty="0"/>
              <a:t>Let's say that we make some meeting in some hotel. Many people, many jugs of water, many plastic cups. When somebody wants to drink, he/she fills a cup, drink, and throw the cup on the floor. After an hour or something, we have a floor covered with plastic cups and water. </a:t>
            </a:r>
          </a:p>
          <a:p>
            <a:pPr fontAlgn="base"/>
            <a:endParaRPr lang="en-US" dirty="0"/>
          </a:p>
          <a:p>
            <a:pPr fontAlgn="base"/>
            <a:r>
              <a:rPr lang="en-US" dirty="0"/>
              <a:t>Let's invert the control now.</a:t>
            </a:r>
          </a:p>
          <a:p>
            <a:pPr fontAlgn="base"/>
            <a:endParaRPr lang="en-US" dirty="0"/>
          </a:p>
          <a:p>
            <a:pPr fontAlgn="base"/>
            <a:r>
              <a:rPr lang="en-US" dirty="0"/>
              <a:t>The same meeting in the same place, but instead of plastic cups we have a waiter with one glass cup (Singleton) and she/he all of the time offers to guests drinking.</a:t>
            </a:r>
          </a:p>
          <a:p>
            <a:pPr fontAlgn="base"/>
            <a:r>
              <a:rPr lang="en-US" dirty="0"/>
              <a:t>When somebody wants to drink, she gets it from the waiter, drink, and return it back to the waiter. Leaving aside the question of the hygienic, the last form of drinking process control is much more effective and economic. And this is exactly what the Spring (another IoC container, for example: </a:t>
            </a:r>
            <a:r>
              <a:rPr lang="en-US" dirty="0" err="1"/>
              <a:t>Guice</a:t>
            </a:r>
            <a:r>
              <a:rPr lang="en-US" dirty="0"/>
              <a:t>) does. </a:t>
            </a:r>
          </a:p>
          <a:p>
            <a:pPr fontAlgn="base"/>
            <a:endParaRPr lang="en-US" dirty="0"/>
          </a:p>
          <a:p>
            <a:pPr fontAlgn="base"/>
            <a:r>
              <a:rPr lang="en-US" dirty="0"/>
              <a:t>Instead of let to application create what it need using new keyword (taking plastic cup), Spring IoC container all of time offer to application the same instance (singleton) of needed object(glass of water).</a:t>
            </a:r>
          </a:p>
          <a:p>
            <a:pPr fontAlgn="base"/>
            <a:endParaRPr lang="en-US" dirty="0"/>
          </a:p>
          <a:p>
            <a:pPr fontAlgn="base"/>
            <a:r>
              <a:rPr lang="en-US" dirty="0"/>
              <a:t>Think about yourself as an organizer of such meeting. You need the way to message to hotel administration that meeting members will need a glass of water but not a piece of cake.</a:t>
            </a:r>
          </a:p>
          <a:p>
            <a:endParaRPr lang="en-US" dirty="0"/>
          </a:p>
        </p:txBody>
      </p:sp>
      <p:sp>
        <p:nvSpPr>
          <p:cNvPr id="9" name="TextBox 8">
            <a:extLst>
              <a:ext uri="{FF2B5EF4-FFF2-40B4-BE49-F238E27FC236}">
                <a16:creationId xmlns:a16="http://schemas.microsoft.com/office/drawing/2014/main" id="{F8497AEF-59E5-074A-A53E-8BB8ECB81910}"/>
              </a:ext>
            </a:extLst>
          </p:cNvPr>
          <p:cNvSpPr txBox="1"/>
          <p:nvPr/>
        </p:nvSpPr>
        <p:spPr>
          <a:xfrm rot="16200000">
            <a:off x="10206238" y="2820620"/>
            <a:ext cx="2815258" cy="1200329"/>
          </a:xfrm>
          <a:prstGeom prst="rect">
            <a:avLst/>
          </a:prstGeom>
          <a:noFill/>
        </p:spPr>
        <p:txBody>
          <a:bodyPr wrap="none" rtlCol="0">
            <a:spAutoFit/>
          </a:bodyPr>
          <a:lstStyle/>
          <a:p>
            <a:pPr algn="ctr"/>
            <a:r>
              <a:rPr lang="en-TR" sz="3600" dirty="0">
                <a:solidFill>
                  <a:schemeClr val="accent1">
                    <a:lumMod val="75000"/>
                  </a:schemeClr>
                </a:solidFill>
              </a:rPr>
              <a:t>Second Week </a:t>
            </a:r>
          </a:p>
          <a:p>
            <a:pPr algn="ctr"/>
            <a:r>
              <a:rPr lang="en-TR" sz="3600" dirty="0">
                <a:solidFill>
                  <a:schemeClr val="accent2">
                    <a:lumMod val="75000"/>
                  </a:schemeClr>
                </a:solidFill>
              </a:rPr>
              <a:t>Spring</a:t>
            </a:r>
            <a:r>
              <a:rPr lang="en-TR" sz="3600" dirty="0">
                <a:solidFill>
                  <a:schemeClr val="accent1">
                    <a:lumMod val="75000"/>
                  </a:schemeClr>
                </a:solidFill>
              </a:rPr>
              <a:t> </a:t>
            </a:r>
            <a:r>
              <a:rPr lang="en-TR" sz="3600" dirty="0">
                <a:solidFill>
                  <a:schemeClr val="accent2">
                    <a:lumMod val="75000"/>
                  </a:schemeClr>
                </a:solidFill>
              </a:rPr>
              <a:t>IoC</a:t>
            </a:r>
          </a:p>
        </p:txBody>
      </p:sp>
      <p:pic>
        <p:nvPicPr>
          <p:cNvPr id="4" name="Picture 3">
            <a:extLst>
              <a:ext uri="{FF2B5EF4-FFF2-40B4-BE49-F238E27FC236}">
                <a16:creationId xmlns:a16="http://schemas.microsoft.com/office/drawing/2014/main" id="{C8466F83-C010-FB4B-AAB6-1DFF2C702F20}"/>
              </a:ext>
            </a:extLst>
          </p:cNvPr>
          <p:cNvPicPr>
            <a:picLocks noChangeAspect="1"/>
          </p:cNvPicPr>
          <p:nvPr/>
        </p:nvPicPr>
        <p:blipFill>
          <a:blip r:embed="rId2"/>
          <a:srcRect/>
          <a:stretch/>
        </p:blipFill>
        <p:spPr>
          <a:xfrm>
            <a:off x="767318" y="3946396"/>
            <a:ext cx="5145221" cy="2298700"/>
          </a:xfrm>
          <a:prstGeom prst="rect">
            <a:avLst/>
          </a:prstGeom>
        </p:spPr>
      </p:pic>
      <p:sp>
        <p:nvSpPr>
          <p:cNvPr id="12" name="Rounded Rectangle 11">
            <a:extLst>
              <a:ext uri="{FF2B5EF4-FFF2-40B4-BE49-F238E27FC236}">
                <a16:creationId xmlns:a16="http://schemas.microsoft.com/office/drawing/2014/main" id="{5571C7CB-DA31-9C44-84A1-EDBE014F4389}"/>
              </a:ext>
            </a:extLst>
          </p:cNvPr>
          <p:cNvSpPr/>
          <p:nvPr/>
        </p:nvSpPr>
        <p:spPr>
          <a:xfrm>
            <a:off x="7154653" y="3928150"/>
            <a:ext cx="3089189" cy="726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Let’s write a better example of IoC.</a:t>
            </a:r>
            <a:endParaRPr lang="en-TR" dirty="0"/>
          </a:p>
        </p:txBody>
      </p:sp>
    </p:spTree>
    <p:extLst>
      <p:ext uri="{BB962C8B-B14F-4D97-AF65-F5344CB8AC3E}">
        <p14:creationId xmlns:p14="http://schemas.microsoft.com/office/powerpoint/2010/main" val="4087659337"/>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12501965-786A-2F4E-A7E8-796B5CEB7209}"/>
              </a:ext>
            </a:extLst>
          </p:cNvPr>
          <p:cNvSpPr/>
          <p:nvPr/>
        </p:nvSpPr>
        <p:spPr>
          <a:xfrm>
            <a:off x="11035719" y="0"/>
            <a:ext cx="1156281" cy="68415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R"/>
          </a:p>
        </p:txBody>
      </p:sp>
      <p:sp>
        <p:nvSpPr>
          <p:cNvPr id="30" name="Footer Placeholder 29">
            <a:extLst>
              <a:ext uri="{FF2B5EF4-FFF2-40B4-BE49-F238E27FC236}">
                <a16:creationId xmlns:a16="http://schemas.microsoft.com/office/drawing/2014/main" id="{A16AB082-EE47-BB41-8F83-B6E5BA419B71}"/>
              </a:ext>
            </a:extLst>
          </p:cNvPr>
          <p:cNvSpPr>
            <a:spLocks noGrp="1"/>
          </p:cNvSpPr>
          <p:nvPr>
            <p:ph type="ftr" sz="quarter" idx="11"/>
          </p:nvPr>
        </p:nvSpPr>
        <p:spPr/>
        <p:txBody>
          <a:bodyPr/>
          <a:lstStyle/>
          <a:p>
            <a:r>
              <a:rPr lang="en-TR" b="1" dirty="0">
                <a:latin typeface="Athelas" panose="02000503000000020003" pitchFamily="2" charset="77"/>
                <a:cs typeface="Al Bayan Plain" pitchFamily="2" charset="-78"/>
              </a:rPr>
              <a:t>Innova &amp; Patika.dev Spring Boot Course</a:t>
            </a:r>
          </a:p>
        </p:txBody>
      </p:sp>
      <p:sp>
        <p:nvSpPr>
          <p:cNvPr id="5" name="TextBox 4">
            <a:extLst>
              <a:ext uri="{FF2B5EF4-FFF2-40B4-BE49-F238E27FC236}">
                <a16:creationId xmlns:a16="http://schemas.microsoft.com/office/drawing/2014/main" id="{19AC7CF0-491D-CF47-9754-59D97D7DD8BC}"/>
              </a:ext>
            </a:extLst>
          </p:cNvPr>
          <p:cNvSpPr txBox="1"/>
          <p:nvPr/>
        </p:nvSpPr>
        <p:spPr>
          <a:xfrm>
            <a:off x="234779" y="308918"/>
            <a:ext cx="3404265" cy="369332"/>
          </a:xfrm>
          <a:prstGeom prst="rect">
            <a:avLst/>
          </a:prstGeom>
          <a:noFill/>
        </p:spPr>
        <p:txBody>
          <a:bodyPr wrap="none" rtlCol="0">
            <a:spAutoFit/>
          </a:bodyPr>
          <a:lstStyle/>
          <a:p>
            <a:r>
              <a:rPr lang="en-TR" b="1" dirty="0"/>
              <a:t>What is IoC (Inversion of Control)</a:t>
            </a:r>
          </a:p>
        </p:txBody>
      </p:sp>
      <p:sp>
        <p:nvSpPr>
          <p:cNvPr id="15" name="TextBox 14">
            <a:extLst>
              <a:ext uri="{FF2B5EF4-FFF2-40B4-BE49-F238E27FC236}">
                <a16:creationId xmlns:a16="http://schemas.microsoft.com/office/drawing/2014/main" id="{64A986E6-59BE-A049-8364-C65A118F195D}"/>
              </a:ext>
            </a:extLst>
          </p:cNvPr>
          <p:cNvSpPr txBox="1"/>
          <p:nvPr/>
        </p:nvSpPr>
        <p:spPr>
          <a:xfrm rot="16200000">
            <a:off x="11521493" y="3066842"/>
            <a:ext cx="184731" cy="707886"/>
          </a:xfrm>
          <a:prstGeom prst="rect">
            <a:avLst/>
          </a:prstGeom>
          <a:noFill/>
        </p:spPr>
        <p:txBody>
          <a:bodyPr wrap="none" rtlCol="0">
            <a:spAutoFit/>
          </a:bodyPr>
          <a:lstStyle/>
          <a:p>
            <a:pPr algn="ctr"/>
            <a:endParaRPr lang="en-TR" sz="4000" dirty="0">
              <a:solidFill>
                <a:schemeClr val="accent2">
                  <a:lumMod val="75000"/>
                </a:schemeClr>
              </a:solidFill>
            </a:endParaRPr>
          </a:p>
        </p:txBody>
      </p:sp>
      <p:sp>
        <p:nvSpPr>
          <p:cNvPr id="3" name="TextBox 2">
            <a:extLst>
              <a:ext uri="{FF2B5EF4-FFF2-40B4-BE49-F238E27FC236}">
                <a16:creationId xmlns:a16="http://schemas.microsoft.com/office/drawing/2014/main" id="{FF35B8FA-F492-BD4B-8FC9-450D22EC6792}"/>
              </a:ext>
            </a:extLst>
          </p:cNvPr>
          <p:cNvSpPr txBox="1"/>
          <p:nvPr/>
        </p:nvSpPr>
        <p:spPr>
          <a:xfrm>
            <a:off x="224190" y="696496"/>
            <a:ext cx="10587337" cy="461665"/>
          </a:xfrm>
          <a:prstGeom prst="rect">
            <a:avLst/>
          </a:prstGeom>
          <a:noFill/>
        </p:spPr>
        <p:txBody>
          <a:bodyPr wrap="square" rtlCol="0">
            <a:spAutoFit/>
          </a:bodyPr>
          <a:lstStyle>
            <a:defPPr>
              <a:defRPr lang="en-TR"/>
            </a:defPPr>
            <a:lvl1pPr algn="just">
              <a:defRPr sz="1200"/>
            </a:lvl1pPr>
          </a:lstStyle>
          <a:p>
            <a:r>
              <a:rPr lang="en-US" dirty="0"/>
              <a:t>Imagine you are writing a Java class that lets you access a </a:t>
            </a:r>
            <a:r>
              <a:rPr lang="en-US" i="1" dirty="0"/>
              <a:t>users</a:t>
            </a:r>
            <a:r>
              <a:rPr lang="en-US" dirty="0"/>
              <a:t> table in your database. You would call these classes DAOs (data access object) or Repositories. So, you are going to write a User DAO class.</a:t>
            </a:r>
          </a:p>
        </p:txBody>
      </p:sp>
      <p:sp>
        <p:nvSpPr>
          <p:cNvPr id="9" name="TextBox 8">
            <a:extLst>
              <a:ext uri="{FF2B5EF4-FFF2-40B4-BE49-F238E27FC236}">
                <a16:creationId xmlns:a16="http://schemas.microsoft.com/office/drawing/2014/main" id="{F8497AEF-59E5-074A-A53E-8BB8ECB81910}"/>
              </a:ext>
            </a:extLst>
          </p:cNvPr>
          <p:cNvSpPr txBox="1"/>
          <p:nvPr/>
        </p:nvSpPr>
        <p:spPr>
          <a:xfrm rot="16200000">
            <a:off x="10206238" y="2820620"/>
            <a:ext cx="2815258" cy="1200329"/>
          </a:xfrm>
          <a:prstGeom prst="rect">
            <a:avLst/>
          </a:prstGeom>
          <a:noFill/>
        </p:spPr>
        <p:txBody>
          <a:bodyPr wrap="none" rtlCol="0">
            <a:spAutoFit/>
          </a:bodyPr>
          <a:lstStyle/>
          <a:p>
            <a:pPr algn="ctr"/>
            <a:r>
              <a:rPr lang="en-TR" sz="3600" dirty="0">
                <a:solidFill>
                  <a:schemeClr val="accent1">
                    <a:lumMod val="75000"/>
                  </a:schemeClr>
                </a:solidFill>
              </a:rPr>
              <a:t>Second Week </a:t>
            </a:r>
          </a:p>
          <a:p>
            <a:pPr algn="ctr"/>
            <a:r>
              <a:rPr lang="en-TR" sz="3600" dirty="0">
                <a:solidFill>
                  <a:schemeClr val="accent2">
                    <a:lumMod val="75000"/>
                  </a:schemeClr>
                </a:solidFill>
              </a:rPr>
              <a:t>Spring</a:t>
            </a:r>
            <a:r>
              <a:rPr lang="en-TR" sz="3600" dirty="0">
                <a:solidFill>
                  <a:schemeClr val="accent1">
                    <a:lumMod val="75000"/>
                  </a:schemeClr>
                </a:solidFill>
              </a:rPr>
              <a:t> </a:t>
            </a:r>
            <a:r>
              <a:rPr lang="en-TR" sz="3600" dirty="0">
                <a:solidFill>
                  <a:schemeClr val="accent2">
                    <a:lumMod val="75000"/>
                  </a:schemeClr>
                </a:solidFill>
              </a:rPr>
              <a:t>IoC</a:t>
            </a:r>
          </a:p>
        </p:txBody>
      </p:sp>
      <p:pic>
        <p:nvPicPr>
          <p:cNvPr id="6" name="Picture 5" descr="Text&#10;&#10;Description automatically generated">
            <a:extLst>
              <a:ext uri="{FF2B5EF4-FFF2-40B4-BE49-F238E27FC236}">
                <a16:creationId xmlns:a16="http://schemas.microsoft.com/office/drawing/2014/main" id="{45CE82FD-97AC-E249-8606-F146E8D184CC}"/>
              </a:ext>
            </a:extLst>
          </p:cNvPr>
          <p:cNvPicPr>
            <a:picLocks noChangeAspect="1"/>
          </p:cNvPicPr>
          <p:nvPr/>
        </p:nvPicPr>
        <p:blipFill>
          <a:blip r:embed="rId2"/>
          <a:stretch>
            <a:fillRect/>
          </a:stretch>
        </p:blipFill>
        <p:spPr>
          <a:xfrm>
            <a:off x="234779" y="1258044"/>
            <a:ext cx="4470400" cy="1346200"/>
          </a:xfrm>
          <a:prstGeom prst="rect">
            <a:avLst/>
          </a:prstGeom>
        </p:spPr>
      </p:pic>
      <p:sp>
        <p:nvSpPr>
          <p:cNvPr id="7" name="TextBox 6">
            <a:extLst>
              <a:ext uri="{FF2B5EF4-FFF2-40B4-BE49-F238E27FC236}">
                <a16:creationId xmlns:a16="http://schemas.microsoft.com/office/drawing/2014/main" id="{9B036151-6B79-CB48-8E54-FED1E7354C08}"/>
              </a:ext>
            </a:extLst>
          </p:cNvPr>
          <p:cNvSpPr txBox="1"/>
          <p:nvPr/>
        </p:nvSpPr>
        <p:spPr>
          <a:xfrm>
            <a:off x="224189" y="2631013"/>
            <a:ext cx="10587337" cy="646331"/>
          </a:xfrm>
          <a:prstGeom prst="rect">
            <a:avLst/>
          </a:prstGeom>
          <a:noFill/>
        </p:spPr>
        <p:txBody>
          <a:bodyPr wrap="square" rtlCol="0">
            <a:spAutoFit/>
          </a:bodyPr>
          <a:lstStyle>
            <a:defPPr>
              <a:defRPr lang="en-TR"/>
            </a:defPPr>
            <a:lvl1pPr algn="just">
              <a:defRPr sz="1200"/>
            </a:lvl1pPr>
          </a:lstStyle>
          <a:p>
            <a:r>
              <a:rPr lang="en-US" dirty="0"/>
              <a:t>Your User DAO has only one method which lets you find users in your database table by their respective IDs. To execute the appropriate SQL query, your User DAO needs a database connection. And in the Java world, you (usually) get that database connection from another class, called a Data Source. So, your code now would look something like this ; </a:t>
            </a:r>
          </a:p>
        </p:txBody>
      </p:sp>
      <p:pic>
        <p:nvPicPr>
          <p:cNvPr id="10" name="Picture 9" descr="Graphical user interface, text&#10;&#10;Description automatically generated">
            <a:extLst>
              <a:ext uri="{FF2B5EF4-FFF2-40B4-BE49-F238E27FC236}">
                <a16:creationId xmlns:a16="http://schemas.microsoft.com/office/drawing/2014/main" id="{570B2BC7-78F0-4342-A2D8-3ED2C2CB6159}"/>
              </a:ext>
            </a:extLst>
          </p:cNvPr>
          <p:cNvPicPr>
            <a:picLocks noChangeAspect="1"/>
          </p:cNvPicPr>
          <p:nvPr/>
        </p:nvPicPr>
        <p:blipFill>
          <a:blip r:embed="rId3"/>
          <a:stretch>
            <a:fillRect/>
          </a:stretch>
        </p:blipFill>
        <p:spPr>
          <a:xfrm>
            <a:off x="284654" y="3400914"/>
            <a:ext cx="10504849" cy="2184342"/>
          </a:xfrm>
          <a:prstGeom prst="rect">
            <a:avLst/>
          </a:prstGeom>
        </p:spPr>
      </p:pic>
      <p:sp>
        <p:nvSpPr>
          <p:cNvPr id="11" name="TextBox 10">
            <a:extLst>
              <a:ext uri="{FF2B5EF4-FFF2-40B4-BE49-F238E27FC236}">
                <a16:creationId xmlns:a16="http://schemas.microsoft.com/office/drawing/2014/main" id="{B96A8AC3-8BD8-2E48-8223-E53E5964C284}"/>
              </a:ext>
            </a:extLst>
          </p:cNvPr>
          <p:cNvSpPr txBox="1"/>
          <p:nvPr/>
        </p:nvSpPr>
        <p:spPr>
          <a:xfrm>
            <a:off x="224189" y="5707915"/>
            <a:ext cx="10504849" cy="276999"/>
          </a:xfrm>
          <a:prstGeom prst="rect">
            <a:avLst/>
          </a:prstGeom>
          <a:solidFill>
            <a:schemeClr val="accent4"/>
          </a:solidFill>
        </p:spPr>
        <p:txBody>
          <a:bodyPr wrap="square" rtlCol="0">
            <a:spAutoFit/>
          </a:bodyPr>
          <a:lstStyle>
            <a:defPPr>
              <a:defRPr lang="en-TR"/>
            </a:defPPr>
            <a:lvl1pPr algn="just">
              <a:defRPr sz="1200"/>
            </a:lvl1pPr>
          </a:lstStyle>
          <a:p>
            <a:r>
              <a:rPr lang="en-US" b="1" dirty="0"/>
              <a:t>1 - </a:t>
            </a:r>
            <a:r>
              <a:rPr lang="en-US" dirty="0"/>
              <a:t>The question is now where does your User Dao get its Data Source dependency from? The DAO obviously depends on a valid Data Source to fire those SQL queries.</a:t>
            </a:r>
          </a:p>
        </p:txBody>
      </p:sp>
    </p:spTree>
    <p:extLst>
      <p:ext uri="{BB962C8B-B14F-4D97-AF65-F5344CB8AC3E}">
        <p14:creationId xmlns:p14="http://schemas.microsoft.com/office/powerpoint/2010/main" val="130222823"/>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12501965-786A-2F4E-A7E8-796B5CEB7209}"/>
              </a:ext>
            </a:extLst>
          </p:cNvPr>
          <p:cNvSpPr/>
          <p:nvPr/>
        </p:nvSpPr>
        <p:spPr>
          <a:xfrm>
            <a:off x="11035719" y="0"/>
            <a:ext cx="1156281" cy="68415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R"/>
          </a:p>
        </p:txBody>
      </p:sp>
      <p:sp>
        <p:nvSpPr>
          <p:cNvPr id="30" name="Footer Placeholder 29">
            <a:extLst>
              <a:ext uri="{FF2B5EF4-FFF2-40B4-BE49-F238E27FC236}">
                <a16:creationId xmlns:a16="http://schemas.microsoft.com/office/drawing/2014/main" id="{A16AB082-EE47-BB41-8F83-B6E5BA419B71}"/>
              </a:ext>
            </a:extLst>
          </p:cNvPr>
          <p:cNvSpPr>
            <a:spLocks noGrp="1"/>
          </p:cNvSpPr>
          <p:nvPr>
            <p:ph type="ftr" sz="quarter" idx="11"/>
          </p:nvPr>
        </p:nvSpPr>
        <p:spPr/>
        <p:txBody>
          <a:bodyPr/>
          <a:lstStyle/>
          <a:p>
            <a:r>
              <a:rPr lang="en-TR" b="1" dirty="0">
                <a:latin typeface="Athelas" panose="02000503000000020003" pitchFamily="2" charset="77"/>
                <a:cs typeface="Al Bayan Plain" pitchFamily="2" charset="-78"/>
              </a:rPr>
              <a:t>Innova &amp; Patika.dev Spring Boot Course</a:t>
            </a:r>
          </a:p>
        </p:txBody>
      </p:sp>
      <p:sp>
        <p:nvSpPr>
          <p:cNvPr id="5" name="TextBox 4">
            <a:extLst>
              <a:ext uri="{FF2B5EF4-FFF2-40B4-BE49-F238E27FC236}">
                <a16:creationId xmlns:a16="http://schemas.microsoft.com/office/drawing/2014/main" id="{19AC7CF0-491D-CF47-9754-59D97D7DD8BC}"/>
              </a:ext>
            </a:extLst>
          </p:cNvPr>
          <p:cNvSpPr txBox="1"/>
          <p:nvPr/>
        </p:nvSpPr>
        <p:spPr>
          <a:xfrm>
            <a:off x="234779" y="308918"/>
            <a:ext cx="5221045" cy="369332"/>
          </a:xfrm>
          <a:prstGeom prst="rect">
            <a:avLst/>
          </a:prstGeom>
          <a:noFill/>
        </p:spPr>
        <p:txBody>
          <a:bodyPr wrap="none" rtlCol="0">
            <a:spAutoFit/>
          </a:bodyPr>
          <a:lstStyle/>
          <a:p>
            <a:r>
              <a:rPr lang="en-TR" b="1" dirty="0"/>
              <a:t>How to insantiate dependencies with new() keyword</a:t>
            </a:r>
          </a:p>
        </p:txBody>
      </p:sp>
      <p:sp>
        <p:nvSpPr>
          <p:cNvPr id="15" name="TextBox 14">
            <a:extLst>
              <a:ext uri="{FF2B5EF4-FFF2-40B4-BE49-F238E27FC236}">
                <a16:creationId xmlns:a16="http://schemas.microsoft.com/office/drawing/2014/main" id="{64A986E6-59BE-A049-8364-C65A118F195D}"/>
              </a:ext>
            </a:extLst>
          </p:cNvPr>
          <p:cNvSpPr txBox="1"/>
          <p:nvPr/>
        </p:nvSpPr>
        <p:spPr>
          <a:xfrm rot="16200000">
            <a:off x="11521493" y="3066842"/>
            <a:ext cx="184731" cy="707886"/>
          </a:xfrm>
          <a:prstGeom prst="rect">
            <a:avLst/>
          </a:prstGeom>
          <a:noFill/>
        </p:spPr>
        <p:txBody>
          <a:bodyPr wrap="none" rtlCol="0">
            <a:spAutoFit/>
          </a:bodyPr>
          <a:lstStyle/>
          <a:p>
            <a:pPr algn="ctr"/>
            <a:endParaRPr lang="en-TR" sz="4000" dirty="0">
              <a:solidFill>
                <a:schemeClr val="accent2">
                  <a:lumMod val="75000"/>
                </a:schemeClr>
              </a:solidFill>
            </a:endParaRPr>
          </a:p>
        </p:txBody>
      </p:sp>
      <p:sp>
        <p:nvSpPr>
          <p:cNvPr id="3" name="TextBox 2">
            <a:extLst>
              <a:ext uri="{FF2B5EF4-FFF2-40B4-BE49-F238E27FC236}">
                <a16:creationId xmlns:a16="http://schemas.microsoft.com/office/drawing/2014/main" id="{FF35B8FA-F492-BD4B-8FC9-450D22EC6792}"/>
              </a:ext>
            </a:extLst>
          </p:cNvPr>
          <p:cNvSpPr txBox="1"/>
          <p:nvPr/>
        </p:nvSpPr>
        <p:spPr>
          <a:xfrm>
            <a:off x="224190" y="696496"/>
            <a:ext cx="10587337" cy="461665"/>
          </a:xfrm>
          <a:prstGeom prst="rect">
            <a:avLst/>
          </a:prstGeom>
          <a:noFill/>
        </p:spPr>
        <p:txBody>
          <a:bodyPr wrap="square" rtlCol="0">
            <a:spAutoFit/>
          </a:bodyPr>
          <a:lstStyle>
            <a:defPPr>
              <a:defRPr lang="en-TR"/>
            </a:defPPr>
            <a:lvl1pPr algn="just">
              <a:defRPr sz="1200"/>
            </a:lvl1pPr>
          </a:lstStyle>
          <a:p>
            <a:r>
              <a:rPr lang="en-US" dirty="0"/>
              <a:t>The naive approach would be to simply create a new Data Source through a constructor, every time you need one. So, to connect to a MySQL database your User DAO could look like this</a:t>
            </a:r>
          </a:p>
        </p:txBody>
      </p:sp>
      <p:sp>
        <p:nvSpPr>
          <p:cNvPr id="9" name="TextBox 8">
            <a:extLst>
              <a:ext uri="{FF2B5EF4-FFF2-40B4-BE49-F238E27FC236}">
                <a16:creationId xmlns:a16="http://schemas.microsoft.com/office/drawing/2014/main" id="{F8497AEF-59E5-074A-A53E-8BB8ECB81910}"/>
              </a:ext>
            </a:extLst>
          </p:cNvPr>
          <p:cNvSpPr txBox="1"/>
          <p:nvPr/>
        </p:nvSpPr>
        <p:spPr>
          <a:xfrm rot="16200000">
            <a:off x="10206238" y="2820620"/>
            <a:ext cx="2815258" cy="1200329"/>
          </a:xfrm>
          <a:prstGeom prst="rect">
            <a:avLst/>
          </a:prstGeom>
          <a:noFill/>
        </p:spPr>
        <p:txBody>
          <a:bodyPr wrap="none" rtlCol="0">
            <a:spAutoFit/>
          </a:bodyPr>
          <a:lstStyle/>
          <a:p>
            <a:pPr algn="ctr"/>
            <a:r>
              <a:rPr lang="en-TR" sz="3600" dirty="0">
                <a:solidFill>
                  <a:schemeClr val="accent1">
                    <a:lumMod val="75000"/>
                  </a:schemeClr>
                </a:solidFill>
              </a:rPr>
              <a:t>Second Week </a:t>
            </a:r>
          </a:p>
          <a:p>
            <a:pPr algn="ctr"/>
            <a:r>
              <a:rPr lang="en-TR" sz="3600" dirty="0">
                <a:solidFill>
                  <a:schemeClr val="accent2">
                    <a:lumMod val="75000"/>
                  </a:schemeClr>
                </a:solidFill>
              </a:rPr>
              <a:t>Spring</a:t>
            </a:r>
            <a:r>
              <a:rPr lang="en-TR" sz="3600" dirty="0">
                <a:solidFill>
                  <a:schemeClr val="accent1">
                    <a:lumMod val="75000"/>
                  </a:schemeClr>
                </a:solidFill>
              </a:rPr>
              <a:t> </a:t>
            </a:r>
            <a:r>
              <a:rPr lang="en-TR" sz="3600" dirty="0">
                <a:solidFill>
                  <a:schemeClr val="accent2">
                    <a:lumMod val="75000"/>
                  </a:schemeClr>
                </a:solidFill>
              </a:rPr>
              <a:t>IoC</a:t>
            </a:r>
          </a:p>
        </p:txBody>
      </p:sp>
      <p:pic>
        <p:nvPicPr>
          <p:cNvPr id="6" name="Picture 5">
            <a:extLst>
              <a:ext uri="{FF2B5EF4-FFF2-40B4-BE49-F238E27FC236}">
                <a16:creationId xmlns:a16="http://schemas.microsoft.com/office/drawing/2014/main" id="{45CE82FD-97AC-E249-8606-F146E8D184CC}"/>
              </a:ext>
            </a:extLst>
          </p:cNvPr>
          <p:cNvPicPr>
            <a:picLocks noChangeAspect="1"/>
          </p:cNvPicPr>
          <p:nvPr/>
        </p:nvPicPr>
        <p:blipFill>
          <a:blip r:embed="rId2"/>
          <a:srcRect/>
          <a:stretch/>
        </p:blipFill>
        <p:spPr>
          <a:xfrm>
            <a:off x="234779" y="1258044"/>
            <a:ext cx="10494259" cy="3956662"/>
          </a:xfrm>
          <a:prstGeom prst="rect">
            <a:avLst/>
          </a:prstGeom>
        </p:spPr>
      </p:pic>
      <p:sp>
        <p:nvSpPr>
          <p:cNvPr id="11" name="TextBox 10">
            <a:extLst>
              <a:ext uri="{FF2B5EF4-FFF2-40B4-BE49-F238E27FC236}">
                <a16:creationId xmlns:a16="http://schemas.microsoft.com/office/drawing/2014/main" id="{B96A8AC3-8BD8-2E48-8223-E53E5964C284}"/>
              </a:ext>
            </a:extLst>
          </p:cNvPr>
          <p:cNvSpPr txBox="1"/>
          <p:nvPr/>
        </p:nvSpPr>
        <p:spPr>
          <a:xfrm>
            <a:off x="234779" y="5409766"/>
            <a:ext cx="10587337" cy="461665"/>
          </a:xfrm>
          <a:prstGeom prst="rect">
            <a:avLst/>
          </a:prstGeom>
          <a:solidFill>
            <a:schemeClr val="accent4"/>
          </a:solidFill>
        </p:spPr>
        <p:txBody>
          <a:bodyPr wrap="square" rtlCol="0">
            <a:spAutoFit/>
          </a:bodyPr>
          <a:lstStyle>
            <a:defPPr>
              <a:defRPr lang="en-TR"/>
            </a:defPPr>
            <a:lvl1pPr algn="just">
              <a:defRPr sz="1200"/>
            </a:lvl1pPr>
          </a:lstStyle>
          <a:p>
            <a:pPr marL="228600" indent="-228600">
              <a:buFont typeface="+mj-lt"/>
              <a:buAutoNum type="arabicPeriod"/>
            </a:pPr>
            <a:r>
              <a:rPr lang="en-US" dirty="0"/>
              <a:t>We want to connect to a MySQL database; hence we are using a </a:t>
            </a:r>
            <a:r>
              <a:rPr lang="en-US" b="1" dirty="0" err="1"/>
              <a:t>MysqlDataSource</a:t>
            </a:r>
            <a:r>
              <a:rPr lang="en-US" dirty="0"/>
              <a:t> and hardcoding URL/Username/Password here for easier reading.</a:t>
            </a:r>
          </a:p>
          <a:p>
            <a:pPr marL="228600" indent="-228600">
              <a:buFont typeface="+mj-lt"/>
              <a:buAutoNum type="arabicPeriod"/>
            </a:pPr>
            <a:r>
              <a:rPr lang="en-US" dirty="0"/>
              <a:t>We use our newly created Data Source for the query.</a:t>
            </a:r>
          </a:p>
        </p:txBody>
      </p:sp>
    </p:spTree>
    <p:extLst>
      <p:ext uri="{BB962C8B-B14F-4D97-AF65-F5344CB8AC3E}">
        <p14:creationId xmlns:p14="http://schemas.microsoft.com/office/powerpoint/2010/main" val="3338116085"/>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12501965-786A-2F4E-A7E8-796B5CEB7209}"/>
              </a:ext>
            </a:extLst>
          </p:cNvPr>
          <p:cNvSpPr/>
          <p:nvPr/>
        </p:nvSpPr>
        <p:spPr>
          <a:xfrm>
            <a:off x="11035719" y="0"/>
            <a:ext cx="1156281" cy="68415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R"/>
          </a:p>
        </p:txBody>
      </p:sp>
      <p:sp>
        <p:nvSpPr>
          <p:cNvPr id="30" name="Footer Placeholder 29">
            <a:extLst>
              <a:ext uri="{FF2B5EF4-FFF2-40B4-BE49-F238E27FC236}">
                <a16:creationId xmlns:a16="http://schemas.microsoft.com/office/drawing/2014/main" id="{A16AB082-EE47-BB41-8F83-B6E5BA419B71}"/>
              </a:ext>
            </a:extLst>
          </p:cNvPr>
          <p:cNvSpPr>
            <a:spLocks noGrp="1"/>
          </p:cNvSpPr>
          <p:nvPr>
            <p:ph type="ftr" sz="quarter" idx="11"/>
          </p:nvPr>
        </p:nvSpPr>
        <p:spPr/>
        <p:txBody>
          <a:bodyPr/>
          <a:lstStyle/>
          <a:p>
            <a:r>
              <a:rPr lang="en-TR" b="1" dirty="0">
                <a:latin typeface="Athelas" panose="02000503000000020003" pitchFamily="2" charset="77"/>
                <a:cs typeface="Al Bayan Plain" pitchFamily="2" charset="-78"/>
              </a:rPr>
              <a:t>Innova &amp; Patika.dev Spring Boot Course</a:t>
            </a:r>
          </a:p>
        </p:txBody>
      </p:sp>
      <p:sp>
        <p:nvSpPr>
          <p:cNvPr id="15" name="TextBox 14">
            <a:extLst>
              <a:ext uri="{FF2B5EF4-FFF2-40B4-BE49-F238E27FC236}">
                <a16:creationId xmlns:a16="http://schemas.microsoft.com/office/drawing/2014/main" id="{64A986E6-59BE-A049-8364-C65A118F195D}"/>
              </a:ext>
            </a:extLst>
          </p:cNvPr>
          <p:cNvSpPr txBox="1"/>
          <p:nvPr/>
        </p:nvSpPr>
        <p:spPr>
          <a:xfrm rot="16200000">
            <a:off x="11521493" y="3066842"/>
            <a:ext cx="184731" cy="707886"/>
          </a:xfrm>
          <a:prstGeom prst="rect">
            <a:avLst/>
          </a:prstGeom>
          <a:noFill/>
        </p:spPr>
        <p:txBody>
          <a:bodyPr wrap="none" rtlCol="0">
            <a:spAutoFit/>
          </a:bodyPr>
          <a:lstStyle/>
          <a:p>
            <a:pPr algn="ctr"/>
            <a:endParaRPr lang="en-TR" sz="4000" dirty="0">
              <a:solidFill>
                <a:schemeClr val="accent2">
                  <a:lumMod val="75000"/>
                </a:schemeClr>
              </a:solidFill>
            </a:endParaRPr>
          </a:p>
        </p:txBody>
      </p:sp>
      <p:sp>
        <p:nvSpPr>
          <p:cNvPr id="3" name="TextBox 2">
            <a:extLst>
              <a:ext uri="{FF2B5EF4-FFF2-40B4-BE49-F238E27FC236}">
                <a16:creationId xmlns:a16="http://schemas.microsoft.com/office/drawing/2014/main" id="{FF35B8FA-F492-BD4B-8FC9-450D22EC6792}"/>
              </a:ext>
            </a:extLst>
          </p:cNvPr>
          <p:cNvSpPr txBox="1"/>
          <p:nvPr/>
        </p:nvSpPr>
        <p:spPr>
          <a:xfrm>
            <a:off x="224190" y="178336"/>
            <a:ext cx="10587337" cy="646331"/>
          </a:xfrm>
          <a:prstGeom prst="rect">
            <a:avLst/>
          </a:prstGeom>
          <a:noFill/>
        </p:spPr>
        <p:txBody>
          <a:bodyPr wrap="square" rtlCol="0">
            <a:spAutoFit/>
          </a:bodyPr>
          <a:lstStyle>
            <a:defPPr>
              <a:defRPr lang="en-TR"/>
            </a:defPPr>
            <a:lvl1pPr algn="just">
              <a:defRPr sz="1200"/>
            </a:lvl1pPr>
          </a:lstStyle>
          <a:p>
            <a:r>
              <a:rPr lang="en-US" dirty="0"/>
              <a:t>This works, but let’s see what happens when we extend our User Dao class with another method, </a:t>
            </a:r>
            <a:r>
              <a:rPr lang="en-US" b="1" dirty="0" err="1"/>
              <a:t>findByFirstName</a:t>
            </a:r>
            <a:r>
              <a:rPr lang="en-US" dirty="0"/>
              <a:t>.</a:t>
            </a:r>
          </a:p>
          <a:p>
            <a:r>
              <a:rPr lang="en-US" dirty="0"/>
              <a:t>Unfortunately, that method </a:t>
            </a:r>
            <a:r>
              <a:rPr lang="en-US" i="1" dirty="0"/>
              <a:t>also</a:t>
            </a:r>
            <a:r>
              <a:rPr lang="en-US" dirty="0"/>
              <a:t> needs a Data Source to work with. We can add that new method to our Use </a:t>
            </a:r>
            <a:r>
              <a:rPr lang="en-US" dirty="0" err="1"/>
              <a:t>rDAO</a:t>
            </a:r>
            <a:r>
              <a:rPr lang="en-US" dirty="0"/>
              <a:t> and apply some </a:t>
            </a:r>
            <a:r>
              <a:rPr lang="en-US" dirty="0" err="1"/>
              <a:t>refactorings</a:t>
            </a:r>
            <a:r>
              <a:rPr lang="en-US" dirty="0"/>
              <a:t>, by introducing a </a:t>
            </a:r>
            <a:r>
              <a:rPr lang="en-US" i="1" dirty="0" err="1"/>
              <a:t>newDataSource</a:t>
            </a:r>
            <a:r>
              <a:rPr lang="en-US" dirty="0"/>
              <a:t> method.</a:t>
            </a:r>
          </a:p>
        </p:txBody>
      </p:sp>
      <p:sp>
        <p:nvSpPr>
          <p:cNvPr id="9" name="TextBox 8">
            <a:extLst>
              <a:ext uri="{FF2B5EF4-FFF2-40B4-BE49-F238E27FC236}">
                <a16:creationId xmlns:a16="http://schemas.microsoft.com/office/drawing/2014/main" id="{F8497AEF-59E5-074A-A53E-8BB8ECB81910}"/>
              </a:ext>
            </a:extLst>
          </p:cNvPr>
          <p:cNvSpPr txBox="1"/>
          <p:nvPr/>
        </p:nvSpPr>
        <p:spPr>
          <a:xfrm rot="16200000">
            <a:off x="10206238" y="2820620"/>
            <a:ext cx="2815258" cy="1200329"/>
          </a:xfrm>
          <a:prstGeom prst="rect">
            <a:avLst/>
          </a:prstGeom>
          <a:noFill/>
        </p:spPr>
        <p:txBody>
          <a:bodyPr wrap="none" rtlCol="0">
            <a:spAutoFit/>
          </a:bodyPr>
          <a:lstStyle/>
          <a:p>
            <a:pPr algn="ctr"/>
            <a:r>
              <a:rPr lang="en-TR" sz="3600" dirty="0">
                <a:solidFill>
                  <a:schemeClr val="accent1">
                    <a:lumMod val="75000"/>
                  </a:schemeClr>
                </a:solidFill>
              </a:rPr>
              <a:t>Second Week </a:t>
            </a:r>
          </a:p>
          <a:p>
            <a:pPr algn="ctr"/>
            <a:r>
              <a:rPr lang="en-TR" sz="3600" dirty="0">
                <a:solidFill>
                  <a:schemeClr val="accent2">
                    <a:lumMod val="75000"/>
                  </a:schemeClr>
                </a:solidFill>
              </a:rPr>
              <a:t>Spring</a:t>
            </a:r>
            <a:r>
              <a:rPr lang="en-TR" sz="3600" dirty="0">
                <a:solidFill>
                  <a:schemeClr val="accent1">
                    <a:lumMod val="75000"/>
                  </a:schemeClr>
                </a:solidFill>
              </a:rPr>
              <a:t> </a:t>
            </a:r>
            <a:r>
              <a:rPr lang="en-TR" sz="3600" dirty="0">
                <a:solidFill>
                  <a:schemeClr val="accent2">
                    <a:lumMod val="75000"/>
                  </a:schemeClr>
                </a:solidFill>
              </a:rPr>
              <a:t>IoC</a:t>
            </a:r>
          </a:p>
        </p:txBody>
      </p:sp>
      <p:pic>
        <p:nvPicPr>
          <p:cNvPr id="6" name="Picture 5">
            <a:extLst>
              <a:ext uri="{FF2B5EF4-FFF2-40B4-BE49-F238E27FC236}">
                <a16:creationId xmlns:a16="http://schemas.microsoft.com/office/drawing/2014/main" id="{45CE82FD-97AC-E249-8606-F146E8D184CC}"/>
              </a:ext>
            </a:extLst>
          </p:cNvPr>
          <p:cNvPicPr>
            <a:picLocks noChangeAspect="1"/>
          </p:cNvPicPr>
          <p:nvPr/>
        </p:nvPicPr>
        <p:blipFill>
          <a:blip r:embed="rId2"/>
          <a:srcRect/>
          <a:stretch/>
        </p:blipFill>
        <p:spPr>
          <a:xfrm>
            <a:off x="234779" y="902653"/>
            <a:ext cx="5485239" cy="5052694"/>
          </a:xfrm>
          <a:prstGeom prst="rect">
            <a:avLst/>
          </a:prstGeom>
        </p:spPr>
      </p:pic>
      <p:sp>
        <p:nvSpPr>
          <p:cNvPr id="11" name="TextBox 10">
            <a:extLst>
              <a:ext uri="{FF2B5EF4-FFF2-40B4-BE49-F238E27FC236}">
                <a16:creationId xmlns:a16="http://schemas.microsoft.com/office/drawing/2014/main" id="{B96A8AC3-8BD8-2E48-8223-E53E5964C284}"/>
              </a:ext>
            </a:extLst>
          </p:cNvPr>
          <p:cNvSpPr txBox="1"/>
          <p:nvPr/>
        </p:nvSpPr>
        <p:spPr>
          <a:xfrm>
            <a:off x="5720018" y="902653"/>
            <a:ext cx="5315701" cy="830997"/>
          </a:xfrm>
          <a:prstGeom prst="rect">
            <a:avLst/>
          </a:prstGeom>
          <a:solidFill>
            <a:schemeClr val="accent4"/>
          </a:solidFill>
        </p:spPr>
        <p:txBody>
          <a:bodyPr wrap="square" rtlCol="0">
            <a:spAutoFit/>
          </a:bodyPr>
          <a:lstStyle>
            <a:defPPr>
              <a:defRPr lang="en-TR"/>
            </a:defPPr>
            <a:lvl1pPr algn="just">
              <a:defRPr sz="1200"/>
            </a:lvl1pPr>
          </a:lstStyle>
          <a:p>
            <a:pPr marL="228600" indent="-228600">
              <a:buFont typeface="+mj-lt"/>
              <a:buAutoNum type="arabicPeriod"/>
            </a:pPr>
            <a:r>
              <a:rPr lang="en-US" dirty="0" err="1"/>
              <a:t>findById</a:t>
            </a:r>
            <a:r>
              <a:rPr lang="en-US" dirty="0"/>
              <a:t> has been rewritten to use the new </a:t>
            </a:r>
            <a:r>
              <a:rPr lang="en-US" dirty="0" err="1"/>
              <a:t>newDataSource</a:t>
            </a:r>
            <a:r>
              <a:rPr lang="en-US" dirty="0"/>
              <a:t>() method.</a:t>
            </a:r>
          </a:p>
          <a:p>
            <a:pPr marL="228600" indent="-228600">
              <a:buFont typeface="+mj-lt"/>
              <a:buAutoNum type="arabicPeriod"/>
            </a:pPr>
            <a:r>
              <a:rPr lang="en-US" dirty="0" err="1"/>
              <a:t>findByFirstName</a:t>
            </a:r>
            <a:r>
              <a:rPr lang="en-US" dirty="0"/>
              <a:t> has been added and also uses the new </a:t>
            </a:r>
            <a:r>
              <a:rPr lang="en-US" dirty="0" err="1"/>
              <a:t>newDataSource</a:t>
            </a:r>
            <a:r>
              <a:rPr lang="en-US" dirty="0"/>
              <a:t>() method.</a:t>
            </a:r>
          </a:p>
          <a:p>
            <a:pPr marL="228600" indent="-228600">
              <a:buFont typeface="+mj-lt"/>
              <a:buAutoNum type="arabicPeriod"/>
            </a:pPr>
            <a:r>
              <a:rPr lang="en-US" dirty="0"/>
              <a:t>This is our newly extracted method, able to create new </a:t>
            </a:r>
            <a:r>
              <a:rPr lang="en-US" dirty="0" err="1"/>
              <a:t>DataSources</a:t>
            </a:r>
            <a:r>
              <a:rPr lang="en-US" dirty="0"/>
              <a:t>.</a:t>
            </a:r>
          </a:p>
        </p:txBody>
      </p:sp>
      <p:sp>
        <p:nvSpPr>
          <p:cNvPr id="17" name="TextBox 16">
            <a:extLst>
              <a:ext uri="{FF2B5EF4-FFF2-40B4-BE49-F238E27FC236}">
                <a16:creationId xmlns:a16="http://schemas.microsoft.com/office/drawing/2014/main" id="{18ACFA37-3A96-CF4A-B1E8-19BEC7A0995F}"/>
              </a:ext>
            </a:extLst>
          </p:cNvPr>
          <p:cNvSpPr txBox="1"/>
          <p:nvPr/>
        </p:nvSpPr>
        <p:spPr>
          <a:xfrm>
            <a:off x="5720016" y="2520118"/>
            <a:ext cx="5315701" cy="2862322"/>
          </a:xfrm>
          <a:prstGeom prst="rect">
            <a:avLst/>
          </a:prstGeom>
          <a:solidFill>
            <a:schemeClr val="accent1">
              <a:lumMod val="60000"/>
              <a:lumOff val="40000"/>
            </a:schemeClr>
          </a:solidFill>
        </p:spPr>
        <p:txBody>
          <a:bodyPr wrap="square" rtlCol="0">
            <a:spAutoFit/>
          </a:bodyPr>
          <a:lstStyle>
            <a:defPPr>
              <a:defRPr lang="en-TR"/>
            </a:defPPr>
            <a:lvl1pPr algn="just">
              <a:defRPr sz="1200"/>
            </a:lvl1pPr>
          </a:lstStyle>
          <a:p>
            <a:r>
              <a:rPr lang="en-US" b="1" dirty="0"/>
              <a:t>This approach works, but has two drawbacks</a:t>
            </a:r>
            <a:endParaRPr lang="en-US" dirty="0"/>
          </a:p>
          <a:p>
            <a:pPr marL="228600" indent="-228600">
              <a:buFont typeface="+mj-lt"/>
              <a:buAutoNum type="arabicPeriod"/>
            </a:pPr>
            <a:endParaRPr lang="en-US" dirty="0"/>
          </a:p>
          <a:p>
            <a:pPr marL="228600" indent="-228600">
              <a:buFont typeface="+mj-lt"/>
              <a:buAutoNum type="arabicPeriod"/>
            </a:pPr>
            <a:r>
              <a:rPr lang="en-US" dirty="0"/>
              <a:t>What happens if we want to create a new </a:t>
            </a:r>
            <a:r>
              <a:rPr lang="en-US" dirty="0" err="1"/>
              <a:t>ProductDAO</a:t>
            </a:r>
            <a:r>
              <a:rPr lang="en-US" dirty="0"/>
              <a:t> class, which also executes SQL statements? Your </a:t>
            </a:r>
            <a:r>
              <a:rPr lang="en-US" dirty="0" err="1"/>
              <a:t>ProductDAO</a:t>
            </a:r>
            <a:r>
              <a:rPr lang="en-US" dirty="0"/>
              <a:t> would then also have a </a:t>
            </a:r>
            <a:r>
              <a:rPr lang="en-US" dirty="0" err="1"/>
              <a:t>DataSource</a:t>
            </a:r>
            <a:r>
              <a:rPr lang="en-US" dirty="0"/>
              <a:t> dependency, which now is only available in your </a:t>
            </a:r>
            <a:r>
              <a:rPr lang="en-US" dirty="0" err="1"/>
              <a:t>UserDAO</a:t>
            </a:r>
            <a:r>
              <a:rPr lang="en-US" dirty="0"/>
              <a:t> class. You would then have another similar method or extract a helper class that contains your </a:t>
            </a:r>
            <a:r>
              <a:rPr lang="en-US" dirty="0" err="1"/>
              <a:t>DataSource</a:t>
            </a:r>
            <a:r>
              <a:rPr lang="en-US" dirty="0"/>
              <a:t>.</a:t>
            </a:r>
          </a:p>
          <a:p>
            <a:pPr marL="228600" indent="-228600">
              <a:buFont typeface="+mj-lt"/>
              <a:buAutoNum type="arabicPeriod"/>
            </a:pPr>
            <a:endParaRPr lang="en-US" dirty="0"/>
          </a:p>
          <a:p>
            <a:pPr marL="228600" indent="-228600">
              <a:buFont typeface="+mj-lt"/>
              <a:buAutoNum type="arabicPeriod"/>
            </a:pPr>
            <a:r>
              <a:rPr lang="en-US" dirty="0"/>
              <a:t>We are creating a completely new </a:t>
            </a:r>
            <a:r>
              <a:rPr lang="en-US" dirty="0" err="1"/>
              <a:t>DataSource</a:t>
            </a:r>
            <a:r>
              <a:rPr lang="en-US" dirty="0"/>
              <a:t> for every single SQL query. Consider that a </a:t>
            </a:r>
            <a:r>
              <a:rPr lang="en-US" dirty="0" err="1"/>
              <a:t>DataSource</a:t>
            </a:r>
            <a:r>
              <a:rPr lang="en-US" dirty="0"/>
              <a:t> opens up a real, socket connection from your Java program to your database. This takes time and is rather expensive. It would be much nicer if we opened just one </a:t>
            </a:r>
            <a:r>
              <a:rPr lang="en-US" dirty="0" err="1"/>
              <a:t>DataSource</a:t>
            </a:r>
            <a:r>
              <a:rPr lang="en-US" dirty="0"/>
              <a:t> and re-used it, instead of opening and closing tons of them. One way of doing this could be by saving the </a:t>
            </a:r>
            <a:r>
              <a:rPr lang="en-US" dirty="0" err="1"/>
              <a:t>DataSource</a:t>
            </a:r>
            <a:r>
              <a:rPr lang="en-US" dirty="0"/>
              <a:t> in a private field in our </a:t>
            </a:r>
            <a:r>
              <a:rPr lang="en-US" dirty="0" err="1"/>
              <a:t>UserDao</a:t>
            </a:r>
            <a:r>
              <a:rPr lang="en-US" dirty="0"/>
              <a:t>, so it can be reused between methods - but that does not help with the duplication between multiple DAOs.</a:t>
            </a:r>
          </a:p>
        </p:txBody>
      </p:sp>
    </p:spTree>
    <p:extLst>
      <p:ext uri="{BB962C8B-B14F-4D97-AF65-F5344CB8AC3E}">
        <p14:creationId xmlns:p14="http://schemas.microsoft.com/office/powerpoint/2010/main" val="3811356285"/>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12501965-786A-2F4E-A7E8-796B5CEB7209}"/>
              </a:ext>
            </a:extLst>
          </p:cNvPr>
          <p:cNvSpPr/>
          <p:nvPr/>
        </p:nvSpPr>
        <p:spPr>
          <a:xfrm>
            <a:off x="11035719" y="0"/>
            <a:ext cx="1156281" cy="68415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R"/>
          </a:p>
        </p:txBody>
      </p:sp>
      <p:sp>
        <p:nvSpPr>
          <p:cNvPr id="30" name="Footer Placeholder 29">
            <a:extLst>
              <a:ext uri="{FF2B5EF4-FFF2-40B4-BE49-F238E27FC236}">
                <a16:creationId xmlns:a16="http://schemas.microsoft.com/office/drawing/2014/main" id="{A16AB082-EE47-BB41-8F83-B6E5BA419B71}"/>
              </a:ext>
            </a:extLst>
          </p:cNvPr>
          <p:cNvSpPr>
            <a:spLocks noGrp="1"/>
          </p:cNvSpPr>
          <p:nvPr>
            <p:ph type="ftr" sz="quarter" idx="11"/>
          </p:nvPr>
        </p:nvSpPr>
        <p:spPr/>
        <p:txBody>
          <a:bodyPr/>
          <a:lstStyle/>
          <a:p>
            <a:r>
              <a:rPr lang="en-TR" b="1" dirty="0">
                <a:latin typeface="Athelas" panose="02000503000000020003" pitchFamily="2" charset="77"/>
                <a:cs typeface="Al Bayan Plain" pitchFamily="2" charset="-78"/>
              </a:rPr>
              <a:t>Innova &amp; Patika.dev Spring Boot Course</a:t>
            </a:r>
          </a:p>
        </p:txBody>
      </p:sp>
      <p:sp>
        <p:nvSpPr>
          <p:cNvPr id="5" name="TextBox 4">
            <a:extLst>
              <a:ext uri="{FF2B5EF4-FFF2-40B4-BE49-F238E27FC236}">
                <a16:creationId xmlns:a16="http://schemas.microsoft.com/office/drawing/2014/main" id="{19AC7CF0-491D-CF47-9754-59D97D7DD8BC}"/>
              </a:ext>
            </a:extLst>
          </p:cNvPr>
          <p:cNvSpPr txBox="1"/>
          <p:nvPr/>
        </p:nvSpPr>
        <p:spPr>
          <a:xfrm>
            <a:off x="234779" y="308918"/>
            <a:ext cx="5853847" cy="369332"/>
          </a:xfrm>
          <a:prstGeom prst="rect">
            <a:avLst/>
          </a:prstGeom>
          <a:noFill/>
        </p:spPr>
        <p:txBody>
          <a:bodyPr wrap="none" rtlCol="0">
            <a:spAutoFit/>
          </a:bodyPr>
          <a:lstStyle/>
          <a:p>
            <a:r>
              <a:rPr lang="en-US" b="1" dirty="0"/>
              <a:t>How to 'manage' dependencies in a global Application class</a:t>
            </a:r>
          </a:p>
        </p:txBody>
      </p:sp>
      <p:sp>
        <p:nvSpPr>
          <p:cNvPr id="15" name="TextBox 14">
            <a:extLst>
              <a:ext uri="{FF2B5EF4-FFF2-40B4-BE49-F238E27FC236}">
                <a16:creationId xmlns:a16="http://schemas.microsoft.com/office/drawing/2014/main" id="{64A986E6-59BE-A049-8364-C65A118F195D}"/>
              </a:ext>
            </a:extLst>
          </p:cNvPr>
          <p:cNvSpPr txBox="1"/>
          <p:nvPr/>
        </p:nvSpPr>
        <p:spPr>
          <a:xfrm rot="16200000">
            <a:off x="11521493" y="3066842"/>
            <a:ext cx="184731" cy="707886"/>
          </a:xfrm>
          <a:prstGeom prst="rect">
            <a:avLst/>
          </a:prstGeom>
          <a:noFill/>
        </p:spPr>
        <p:txBody>
          <a:bodyPr wrap="none" rtlCol="0">
            <a:spAutoFit/>
          </a:bodyPr>
          <a:lstStyle/>
          <a:p>
            <a:pPr algn="ctr"/>
            <a:endParaRPr lang="en-TR" sz="4000" dirty="0">
              <a:solidFill>
                <a:schemeClr val="accent2">
                  <a:lumMod val="75000"/>
                </a:schemeClr>
              </a:solidFill>
            </a:endParaRPr>
          </a:p>
        </p:txBody>
      </p:sp>
      <p:sp>
        <p:nvSpPr>
          <p:cNvPr id="3" name="TextBox 2">
            <a:extLst>
              <a:ext uri="{FF2B5EF4-FFF2-40B4-BE49-F238E27FC236}">
                <a16:creationId xmlns:a16="http://schemas.microsoft.com/office/drawing/2014/main" id="{FF35B8FA-F492-BD4B-8FC9-450D22EC6792}"/>
              </a:ext>
            </a:extLst>
          </p:cNvPr>
          <p:cNvSpPr txBox="1"/>
          <p:nvPr/>
        </p:nvSpPr>
        <p:spPr>
          <a:xfrm>
            <a:off x="224190" y="696496"/>
            <a:ext cx="10587337" cy="276999"/>
          </a:xfrm>
          <a:prstGeom prst="rect">
            <a:avLst/>
          </a:prstGeom>
          <a:noFill/>
        </p:spPr>
        <p:txBody>
          <a:bodyPr wrap="square" rtlCol="0">
            <a:spAutoFit/>
          </a:bodyPr>
          <a:lstStyle>
            <a:defPPr>
              <a:defRPr lang="en-TR"/>
            </a:defPPr>
            <a:lvl1pPr algn="just">
              <a:defRPr sz="1200"/>
            </a:lvl1pPr>
          </a:lstStyle>
          <a:p>
            <a:r>
              <a:rPr lang="en-US" dirty="0"/>
              <a:t>To accommodate these issues, you could think about writing a global Application class, that looks something like this</a:t>
            </a:r>
          </a:p>
        </p:txBody>
      </p:sp>
      <p:sp>
        <p:nvSpPr>
          <p:cNvPr id="9" name="TextBox 8">
            <a:extLst>
              <a:ext uri="{FF2B5EF4-FFF2-40B4-BE49-F238E27FC236}">
                <a16:creationId xmlns:a16="http://schemas.microsoft.com/office/drawing/2014/main" id="{F8497AEF-59E5-074A-A53E-8BB8ECB81910}"/>
              </a:ext>
            </a:extLst>
          </p:cNvPr>
          <p:cNvSpPr txBox="1"/>
          <p:nvPr/>
        </p:nvSpPr>
        <p:spPr>
          <a:xfrm rot="16200000">
            <a:off x="10206238" y="2820620"/>
            <a:ext cx="2815258" cy="1200329"/>
          </a:xfrm>
          <a:prstGeom prst="rect">
            <a:avLst/>
          </a:prstGeom>
          <a:noFill/>
        </p:spPr>
        <p:txBody>
          <a:bodyPr wrap="none" rtlCol="0">
            <a:spAutoFit/>
          </a:bodyPr>
          <a:lstStyle/>
          <a:p>
            <a:pPr algn="ctr"/>
            <a:r>
              <a:rPr lang="en-TR" sz="3600" dirty="0">
                <a:solidFill>
                  <a:schemeClr val="accent1">
                    <a:lumMod val="75000"/>
                  </a:schemeClr>
                </a:solidFill>
              </a:rPr>
              <a:t>Second Week </a:t>
            </a:r>
          </a:p>
          <a:p>
            <a:pPr algn="ctr"/>
            <a:r>
              <a:rPr lang="en-TR" sz="3600" dirty="0">
                <a:solidFill>
                  <a:schemeClr val="accent2">
                    <a:lumMod val="75000"/>
                  </a:schemeClr>
                </a:solidFill>
              </a:rPr>
              <a:t>Spring</a:t>
            </a:r>
            <a:r>
              <a:rPr lang="en-TR" sz="3600" dirty="0">
                <a:solidFill>
                  <a:schemeClr val="accent1">
                    <a:lumMod val="75000"/>
                  </a:schemeClr>
                </a:solidFill>
              </a:rPr>
              <a:t> </a:t>
            </a:r>
            <a:r>
              <a:rPr lang="en-TR" sz="3600" dirty="0">
                <a:solidFill>
                  <a:schemeClr val="accent2">
                    <a:lumMod val="75000"/>
                  </a:schemeClr>
                </a:solidFill>
              </a:rPr>
              <a:t>IoC</a:t>
            </a:r>
          </a:p>
        </p:txBody>
      </p:sp>
      <p:pic>
        <p:nvPicPr>
          <p:cNvPr id="6" name="Picture 5">
            <a:extLst>
              <a:ext uri="{FF2B5EF4-FFF2-40B4-BE49-F238E27FC236}">
                <a16:creationId xmlns:a16="http://schemas.microsoft.com/office/drawing/2014/main" id="{45CE82FD-97AC-E249-8606-F146E8D184CC}"/>
              </a:ext>
            </a:extLst>
          </p:cNvPr>
          <p:cNvPicPr>
            <a:picLocks noChangeAspect="1"/>
          </p:cNvPicPr>
          <p:nvPr/>
        </p:nvPicPr>
        <p:blipFill>
          <a:blip r:embed="rId2"/>
          <a:srcRect/>
          <a:stretch/>
        </p:blipFill>
        <p:spPr>
          <a:xfrm>
            <a:off x="269910" y="1120884"/>
            <a:ext cx="5338410" cy="2308116"/>
          </a:xfrm>
          <a:prstGeom prst="rect">
            <a:avLst/>
          </a:prstGeom>
        </p:spPr>
      </p:pic>
      <p:sp>
        <p:nvSpPr>
          <p:cNvPr id="2" name="TextBox 1">
            <a:extLst>
              <a:ext uri="{FF2B5EF4-FFF2-40B4-BE49-F238E27FC236}">
                <a16:creationId xmlns:a16="http://schemas.microsoft.com/office/drawing/2014/main" id="{0CA9DFDE-D4E2-054A-836C-10EAAB8F5F45}"/>
              </a:ext>
            </a:extLst>
          </p:cNvPr>
          <p:cNvSpPr txBox="1"/>
          <p:nvPr/>
        </p:nvSpPr>
        <p:spPr>
          <a:xfrm>
            <a:off x="224190" y="3576389"/>
            <a:ext cx="5109810" cy="276999"/>
          </a:xfrm>
          <a:prstGeom prst="rect">
            <a:avLst/>
          </a:prstGeom>
          <a:noFill/>
        </p:spPr>
        <p:txBody>
          <a:bodyPr wrap="square" rtlCol="0">
            <a:spAutoFit/>
          </a:bodyPr>
          <a:lstStyle>
            <a:defPPr>
              <a:defRPr lang="en-TR"/>
            </a:defPPr>
            <a:lvl1pPr algn="just">
              <a:defRPr sz="1200"/>
            </a:lvl1pPr>
          </a:lstStyle>
          <a:p>
            <a:r>
              <a:rPr lang="en-US" dirty="0"/>
              <a:t>Your </a:t>
            </a:r>
            <a:r>
              <a:rPr lang="en-US" dirty="0" err="1"/>
              <a:t>UserDAO</a:t>
            </a:r>
            <a:r>
              <a:rPr lang="en-US" dirty="0"/>
              <a:t> could now look like this</a:t>
            </a:r>
            <a:endParaRPr lang="en-TR" dirty="0"/>
          </a:p>
        </p:txBody>
      </p:sp>
      <p:pic>
        <p:nvPicPr>
          <p:cNvPr id="7" name="Picture 6" descr="Graphical user interface, text, application, email&#10;&#10;Description automatically generated">
            <a:extLst>
              <a:ext uri="{FF2B5EF4-FFF2-40B4-BE49-F238E27FC236}">
                <a16:creationId xmlns:a16="http://schemas.microsoft.com/office/drawing/2014/main" id="{C883E0B5-6CAC-1B42-9F0C-547B194BE112}"/>
              </a:ext>
            </a:extLst>
          </p:cNvPr>
          <p:cNvPicPr>
            <a:picLocks noChangeAspect="1"/>
          </p:cNvPicPr>
          <p:nvPr/>
        </p:nvPicPr>
        <p:blipFill>
          <a:blip r:embed="rId3"/>
          <a:stretch>
            <a:fillRect/>
          </a:stretch>
        </p:blipFill>
        <p:spPr>
          <a:xfrm>
            <a:off x="224190" y="3975306"/>
            <a:ext cx="5818716" cy="2308117"/>
          </a:xfrm>
          <a:prstGeom prst="rect">
            <a:avLst/>
          </a:prstGeom>
        </p:spPr>
      </p:pic>
      <p:sp>
        <p:nvSpPr>
          <p:cNvPr id="13" name="TextBox 12">
            <a:extLst>
              <a:ext uri="{FF2B5EF4-FFF2-40B4-BE49-F238E27FC236}">
                <a16:creationId xmlns:a16="http://schemas.microsoft.com/office/drawing/2014/main" id="{4690316B-ACC9-364B-BD4F-009D0E991114}"/>
              </a:ext>
            </a:extLst>
          </p:cNvPr>
          <p:cNvSpPr txBox="1"/>
          <p:nvPr/>
        </p:nvSpPr>
        <p:spPr>
          <a:xfrm>
            <a:off x="5720018" y="1283653"/>
            <a:ext cx="5315701" cy="1754326"/>
          </a:xfrm>
          <a:prstGeom prst="rect">
            <a:avLst/>
          </a:prstGeom>
          <a:solidFill>
            <a:schemeClr val="accent4"/>
          </a:solidFill>
        </p:spPr>
        <p:txBody>
          <a:bodyPr wrap="square" rtlCol="0">
            <a:spAutoFit/>
          </a:bodyPr>
          <a:lstStyle>
            <a:defPPr>
              <a:defRPr lang="en-TR"/>
            </a:defPPr>
            <a:lvl1pPr algn="just">
              <a:defRPr sz="1200"/>
            </a:lvl1pPr>
          </a:lstStyle>
          <a:p>
            <a:r>
              <a:rPr lang="en-US" b="1" dirty="0"/>
              <a:t>It is an improvement in two ways</a:t>
            </a:r>
          </a:p>
          <a:p>
            <a:endParaRPr lang="en-US" dirty="0"/>
          </a:p>
          <a:p>
            <a:pPr marL="228600" indent="-228600">
              <a:buFont typeface="+mj-lt"/>
              <a:buAutoNum type="arabicPeriod"/>
            </a:pPr>
            <a:r>
              <a:rPr lang="en-US" dirty="0"/>
              <a:t>Your </a:t>
            </a:r>
            <a:r>
              <a:rPr lang="en-US" dirty="0" err="1"/>
              <a:t>UserDAO</a:t>
            </a:r>
            <a:r>
              <a:rPr lang="en-US" dirty="0"/>
              <a:t> does not have to construct its own </a:t>
            </a:r>
            <a:r>
              <a:rPr lang="en-US" dirty="0" err="1"/>
              <a:t>DataSource</a:t>
            </a:r>
            <a:r>
              <a:rPr lang="en-US" dirty="0"/>
              <a:t> dependency anymore, instead it can ask the Application class to give it a fully-functioning one. Same for all your other DAOs.</a:t>
            </a:r>
          </a:p>
          <a:p>
            <a:pPr marL="228600" indent="-228600">
              <a:buFont typeface="+mj-lt"/>
              <a:buAutoNum type="arabicPeriod"/>
            </a:pPr>
            <a:endParaRPr lang="en-US" dirty="0"/>
          </a:p>
          <a:p>
            <a:pPr marL="228600" indent="-228600">
              <a:buFont typeface="+mj-lt"/>
              <a:buAutoNum type="arabicPeriod"/>
            </a:pPr>
            <a:r>
              <a:rPr lang="en-US" dirty="0"/>
              <a:t>Your application class is a singleton (meaning there will only be one INSTANCE created), and that application singleton holds a reference to a </a:t>
            </a:r>
            <a:r>
              <a:rPr lang="en-US" dirty="0" err="1"/>
              <a:t>DataSource</a:t>
            </a:r>
            <a:r>
              <a:rPr lang="en-US" dirty="0"/>
              <a:t> singleton.</a:t>
            </a:r>
          </a:p>
        </p:txBody>
      </p:sp>
      <p:sp>
        <p:nvSpPr>
          <p:cNvPr id="17" name="TextBox 16">
            <a:extLst>
              <a:ext uri="{FF2B5EF4-FFF2-40B4-BE49-F238E27FC236}">
                <a16:creationId xmlns:a16="http://schemas.microsoft.com/office/drawing/2014/main" id="{3BF46B44-DD4E-A049-A795-B6F663FDDE97}"/>
              </a:ext>
            </a:extLst>
          </p:cNvPr>
          <p:cNvSpPr txBox="1"/>
          <p:nvPr/>
        </p:nvSpPr>
        <p:spPr>
          <a:xfrm>
            <a:off x="5720016" y="3314976"/>
            <a:ext cx="5315701" cy="1938992"/>
          </a:xfrm>
          <a:prstGeom prst="rect">
            <a:avLst/>
          </a:prstGeom>
          <a:solidFill>
            <a:schemeClr val="accent1">
              <a:lumMod val="60000"/>
              <a:lumOff val="40000"/>
            </a:schemeClr>
          </a:solidFill>
        </p:spPr>
        <p:txBody>
          <a:bodyPr wrap="square" rtlCol="0">
            <a:spAutoFit/>
          </a:bodyPr>
          <a:lstStyle>
            <a:defPPr>
              <a:defRPr lang="en-TR"/>
            </a:defPPr>
            <a:lvl1pPr algn="just">
              <a:defRPr sz="1200"/>
            </a:lvl1pPr>
          </a:lstStyle>
          <a:p>
            <a:r>
              <a:rPr lang="en-US" b="1" dirty="0"/>
              <a:t>There are however still several drawbacks to this solution</a:t>
            </a:r>
          </a:p>
          <a:p>
            <a:endParaRPr lang="en-US" b="1" dirty="0"/>
          </a:p>
          <a:p>
            <a:pPr marL="228600" indent="-228600">
              <a:buFont typeface="+mj-lt"/>
              <a:buAutoNum type="arabicPeriod"/>
            </a:pPr>
            <a:r>
              <a:rPr lang="en-US" dirty="0"/>
              <a:t>The </a:t>
            </a:r>
            <a:r>
              <a:rPr lang="en-US" dirty="0" err="1"/>
              <a:t>UserDAO</a:t>
            </a:r>
            <a:r>
              <a:rPr lang="en-US" dirty="0"/>
              <a:t> </a:t>
            </a:r>
            <a:r>
              <a:rPr lang="en-US" i="1" dirty="0"/>
              <a:t>actively</a:t>
            </a:r>
            <a:r>
              <a:rPr lang="en-US" dirty="0"/>
              <a:t> has to know where to get its dependencies from, it has to call the application class → </a:t>
            </a:r>
            <a:r>
              <a:rPr lang="en-US" dirty="0" err="1"/>
              <a:t>Application.INSTANCE.dataSource</a:t>
            </a:r>
            <a:r>
              <a:rPr lang="en-US" dirty="0"/>
              <a:t>().</a:t>
            </a:r>
          </a:p>
          <a:p>
            <a:pPr marL="228600" indent="-228600">
              <a:buFont typeface="+mj-lt"/>
              <a:buAutoNum type="arabicPeriod"/>
            </a:pPr>
            <a:endParaRPr lang="en-US" dirty="0"/>
          </a:p>
          <a:p>
            <a:pPr marL="228600" indent="-228600">
              <a:buFont typeface="+mj-lt"/>
              <a:buAutoNum type="arabicPeriod"/>
            </a:pPr>
            <a:r>
              <a:rPr lang="en-US" dirty="0"/>
              <a:t>If your program gets bigger, and you get more and more dependencies, you will have one monster </a:t>
            </a:r>
            <a:r>
              <a:rPr lang="en-US" dirty="0" err="1"/>
              <a:t>Application.java</a:t>
            </a:r>
            <a:r>
              <a:rPr lang="en-US" dirty="0"/>
              <a:t> class, which handles all your dependencies. At which point you’ll want to try and split things up into more classes/factories etc.</a:t>
            </a:r>
          </a:p>
          <a:p>
            <a:pPr marL="228600" indent="-228600">
              <a:buFont typeface="+mj-lt"/>
              <a:buAutoNum type="arabicPeriod"/>
            </a:pPr>
            <a:endParaRPr lang="en-US" dirty="0"/>
          </a:p>
        </p:txBody>
      </p:sp>
    </p:spTree>
    <p:extLst>
      <p:ext uri="{BB962C8B-B14F-4D97-AF65-F5344CB8AC3E}">
        <p14:creationId xmlns:p14="http://schemas.microsoft.com/office/powerpoint/2010/main" val="2279187393"/>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12501965-786A-2F4E-A7E8-796B5CEB7209}"/>
              </a:ext>
            </a:extLst>
          </p:cNvPr>
          <p:cNvSpPr/>
          <p:nvPr/>
        </p:nvSpPr>
        <p:spPr>
          <a:xfrm>
            <a:off x="11035719" y="0"/>
            <a:ext cx="1156281" cy="68415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R"/>
          </a:p>
        </p:txBody>
      </p:sp>
      <p:sp>
        <p:nvSpPr>
          <p:cNvPr id="12" name="TextBox 11">
            <a:extLst>
              <a:ext uri="{FF2B5EF4-FFF2-40B4-BE49-F238E27FC236}">
                <a16:creationId xmlns:a16="http://schemas.microsoft.com/office/drawing/2014/main" id="{A2CF8356-0327-FA43-BE44-4C291F43BC48}"/>
              </a:ext>
            </a:extLst>
          </p:cNvPr>
          <p:cNvSpPr txBox="1"/>
          <p:nvPr/>
        </p:nvSpPr>
        <p:spPr>
          <a:xfrm>
            <a:off x="971550" y="6472238"/>
            <a:ext cx="184731" cy="369332"/>
          </a:xfrm>
          <a:prstGeom prst="rect">
            <a:avLst/>
          </a:prstGeom>
          <a:noFill/>
        </p:spPr>
        <p:txBody>
          <a:bodyPr wrap="none" rtlCol="0">
            <a:spAutoFit/>
          </a:bodyPr>
          <a:lstStyle/>
          <a:p>
            <a:endParaRPr lang="en-TR" dirty="0"/>
          </a:p>
        </p:txBody>
      </p:sp>
      <p:sp>
        <p:nvSpPr>
          <p:cNvPr id="30" name="Footer Placeholder 29">
            <a:extLst>
              <a:ext uri="{FF2B5EF4-FFF2-40B4-BE49-F238E27FC236}">
                <a16:creationId xmlns:a16="http://schemas.microsoft.com/office/drawing/2014/main" id="{A16AB082-EE47-BB41-8F83-B6E5BA419B71}"/>
              </a:ext>
            </a:extLst>
          </p:cNvPr>
          <p:cNvSpPr>
            <a:spLocks noGrp="1"/>
          </p:cNvSpPr>
          <p:nvPr>
            <p:ph type="ftr" sz="quarter" idx="11"/>
          </p:nvPr>
        </p:nvSpPr>
        <p:spPr/>
        <p:txBody>
          <a:bodyPr/>
          <a:lstStyle/>
          <a:p>
            <a:r>
              <a:rPr lang="en-TR" b="1" dirty="0">
                <a:latin typeface="Athelas" panose="02000503000000020003" pitchFamily="2" charset="77"/>
                <a:cs typeface="Al Bayan Plain" pitchFamily="2" charset="-78"/>
              </a:rPr>
              <a:t>Innova &amp; Patika.dev Spring Boot Course</a:t>
            </a:r>
          </a:p>
        </p:txBody>
      </p:sp>
      <p:sp>
        <p:nvSpPr>
          <p:cNvPr id="3" name="Rectangle 2">
            <a:extLst>
              <a:ext uri="{FF2B5EF4-FFF2-40B4-BE49-F238E27FC236}">
                <a16:creationId xmlns:a16="http://schemas.microsoft.com/office/drawing/2014/main" id="{05257AFA-A628-F442-BC70-CFAD5D9721E9}"/>
              </a:ext>
            </a:extLst>
          </p:cNvPr>
          <p:cNvSpPr/>
          <p:nvPr/>
        </p:nvSpPr>
        <p:spPr>
          <a:xfrm>
            <a:off x="1173545" y="1158232"/>
            <a:ext cx="1156281" cy="36512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R" sz="1400" dirty="0"/>
              <a:t>First Week</a:t>
            </a:r>
          </a:p>
        </p:txBody>
      </p:sp>
      <p:sp>
        <p:nvSpPr>
          <p:cNvPr id="4" name="Rectangle 3">
            <a:extLst>
              <a:ext uri="{FF2B5EF4-FFF2-40B4-BE49-F238E27FC236}">
                <a16:creationId xmlns:a16="http://schemas.microsoft.com/office/drawing/2014/main" id="{689F6980-033C-114A-9ECE-38DB23D367AB}"/>
              </a:ext>
            </a:extLst>
          </p:cNvPr>
          <p:cNvSpPr/>
          <p:nvPr/>
        </p:nvSpPr>
        <p:spPr>
          <a:xfrm>
            <a:off x="1173545" y="1523357"/>
            <a:ext cx="3589075" cy="8921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TR" sz="1000" dirty="0"/>
              <a:t>Intellij Idea</a:t>
            </a:r>
          </a:p>
          <a:p>
            <a:pPr marL="285750" indent="-285750">
              <a:buFont typeface="Arial" panose="020B0604020202020204" pitchFamily="34" charset="0"/>
              <a:buChar char="•"/>
            </a:pPr>
            <a:r>
              <a:rPr lang="en-TR" sz="1000" dirty="0"/>
              <a:t>OOP Concepts with Java</a:t>
            </a:r>
          </a:p>
          <a:p>
            <a:pPr marL="285750" indent="-285750">
              <a:buFont typeface="Arial" panose="020B0604020202020204" pitchFamily="34" charset="0"/>
              <a:buChar char="•"/>
            </a:pPr>
            <a:r>
              <a:rPr lang="en-TR" sz="1000" dirty="0"/>
              <a:t>SOLID Principles</a:t>
            </a:r>
          </a:p>
          <a:p>
            <a:pPr marL="285750" indent="-285750">
              <a:buFont typeface="Arial" panose="020B0604020202020204" pitchFamily="34" charset="0"/>
              <a:buChar char="•"/>
            </a:pPr>
            <a:endParaRPr lang="en-TR" sz="1000" dirty="0"/>
          </a:p>
        </p:txBody>
      </p:sp>
      <p:sp>
        <p:nvSpPr>
          <p:cNvPr id="16" name="Rectangle 15">
            <a:extLst>
              <a:ext uri="{FF2B5EF4-FFF2-40B4-BE49-F238E27FC236}">
                <a16:creationId xmlns:a16="http://schemas.microsoft.com/office/drawing/2014/main" id="{F66C1A09-ECAF-7A43-B9DE-BDD7CBC8916D}"/>
              </a:ext>
            </a:extLst>
          </p:cNvPr>
          <p:cNvSpPr/>
          <p:nvPr/>
        </p:nvSpPr>
        <p:spPr>
          <a:xfrm>
            <a:off x="5466517" y="1158232"/>
            <a:ext cx="1472566" cy="36512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R" sz="1400" dirty="0"/>
              <a:t>Second Week</a:t>
            </a:r>
          </a:p>
        </p:txBody>
      </p:sp>
      <p:sp>
        <p:nvSpPr>
          <p:cNvPr id="17" name="Rectangle 16">
            <a:extLst>
              <a:ext uri="{FF2B5EF4-FFF2-40B4-BE49-F238E27FC236}">
                <a16:creationId xmlns:a16="http://schemas.microsoft.com/office/drawing/2014/main" id="{66D94EEE-C1DB-3442-98A3-52F54DF54878}"/>
              </a:ext>
            </a:extLst>
          </p:cNvPr>
          <p:cNvSpPr/>
          <p:nvPr/>
        </p:nvSpPr>
        <p:spPr>
          <a:xfrm>
            <a:off x="5466517" y="1523357"/>
            <a:ext cx="3589075" cy="915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TR" sz="1000" dirty="0"/>
          </a:p>
          <a:p>
            <a:pPr marL="285750" indent="-285750">
              <a:buFont typeface="Arial" panose="020B0604020202020204" pitchFamily="34" charset="0"/>
              <a:buChar char="•"/>
            </a:pPr>
            <a:r>
              <a:rPr lang="en-TR" sz="1000" dirty="0"/>
              <a:t>Maven Build Tool</a:t>
            </a:r>
          </a:p>
          <a:p>
            <a:pPr marL="285750" indent="-285750">
              <a:buFont typeface="Arial" panose="020B0604020202020204" pitchFamily="34" charset="0"/>
              <a:buChar char="•"/>
            </a:pPr>
            <a:r>
              <a:rPr lang="en-TR" sz="1000" dirty="0"/>
              <a:t>Spring  IoC, DI</a:t>
            </a:r>
          </a:p>
          <a:p>
            <a:pPr marL="285750" indent="-285750">
              <a:buFont typeface="Arial" panose="020B0604020202020204" pitchFamily="34" charset="0"/>
              <a:buChar char="•"/>
            </a:pPr>
            <a:r>
              <a:rPr lang="en-TR" sz="1000" dirty="0"/>
              <a:t>Traditional Spring MVC and Configuration</a:t>
            </a:r>
          </a:p>
          <a:p>
            <a:pPr marL="285750" indent="-285750">
              <a:buFont typeface="Arial" panose="020B0604020202020204" pitchFamily="34" charset="0"/>
              <a:buChar char="•"/>
            </a:pPr>
            <a:r>
              <a:rPr lang="en-TR" sz="1000" dirty="0"/>
              <a:t>Spring Bean Lifecycle</a:t>
            </a:r>
          </a:p>
          <a:p>
            <a:pPr marL="285750" indent="-285750">
              <a:buFont typeface="Arial" panose="020B0604020202020204" pitchFamily="34" charset="0"/>
              <a:buChar char="•"/>
            </a:pPr>
            <a:r>
              <a:rPr lang="en-TR" sz="1000" dirty="0"/>
              <a:t>Spring Boot and Configuration</a:t>
            </a:r>
          </a:p>
          <a:p>
            <a:endParaRPr lang="en-TR" sz="1000" dirty="0"/>
          </a:p>
        </p:txBody>
      </p:sp>
      <p:sp>
        <p:nvSpPr>
          <p:cNvPr id="18" name="Rectangle 17">
            <a:extLst>
              <a:ext uri="{FF2B5EF4-FFF2-40B4-BE49-F238E27FC236}">
                <a16:creationId xmlns:a16="http://schemas.microsoft.com/office/drawing/2014/main" id="{252502CA-61F6-164B-833D-106BC9F6B2B3}"/>
              </a:ext>
            </a:extLst>
          </p:cNvPr>
          <p:cNvSpPr/>
          <p:nvPr/>
        </p:nvSpPr>
        <p:spPr>
          <a:xfrm>
            <a:off x="1180719" y="2587995"/>
            <a:ext cx="1472566" cy="36512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R" sz="1400" dirty="0"/>
              <a:t>Third Week</a:t>
            </a:r>
          </a:p>
        </p:txBody>
      </p:sp>
      <p:sp>
        <p:nvSpPr>
          <p:cNvPr id="19" name="Rectangle 18">
            <a:extLst>
              <a:ext uri="{FF2B5EF4-FFF2-40B4-BE49-F238E27FC236}">
                <a16:creationId xmlns:a16="http://schemas.microsoft.com/office/drawing/2014/main" id="{301E140C-E43C-0946-B7D0-69AFFE15E6D1}"/>
              </a:ext>
            </a:extLst>
          </p:cNvPr>
          <p:cNvSpPr/>
          <p:nvPr/>
        </p:nvSpPr>
        <p:spPr>
          <a:xfrm>
            <a:off x="1180719" y="2953120"/>
            <a:ext cx="3589075" cy="8921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TR" sz="1000" dirty="0"/>
              <a:t>Restful Approcahs</a:t>
            </a:r>
          </a:p>
          <a:p>
            <a:pPr marL="285750" indent="-285750">
              <a:buFont typeface="Arial" panose="020B0604020202020204" pitchFamily="34" charset="0"/>
              <a:buChar char="•"/>
            </a:pPr>
            <a:r>
              <a:rPr lang="en-TR" sz="1000" dirty="0"/>
              <a:t>Restful HTTP Methods</a:t>
            </a:r>
          </a:p>
          <a:p>
            <a:pPr marL="285750" indent="-285750">
              <a:buFont typeface="Arial" panose="020B0604020202020204" pitchFamily="34" charset="0"/>
              <a:buChar char="•"/>
            </a:pPr>
            <a:r>
              <a:rPr lang="en-TR" sz="1000" dirty="0"/>
              <a:t>Spring Restful Services</a:t>
            </a:r>
          </a:p>
        </p:txBody>
      </p:sp>
      <p:sp>
        <p:nvSpPr>
          <p:cNvPr id="20" name="Rectangle 19">
            <a:extLst>
              <a:ext uri="{FF2B5EF4-FFF2-40B4-BE49-F238E27FC236}">
                <a16:creationId xmlns:a16="http://schemas.microsoft.com/office/drawing/2014/main" id="{9F938CDF-02C6-744E-A555-46472A2D0ECC}"/>
              </a:ext>
            </a:extLst>
          </p:cNvPr>
          <p:cNvSpPr/>
          <p:nvPr/>
        </p:nvSpPr>
        <p:spPr>
          <a:xfrm>
            <a:off x="5466517" y="2597959"/>
            <a:ext cx="1472566" cy="36512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R" sz="1400" dirty="0"/>
              <a:t>Fourth Week</a:t>
            </a:r>
          </a:p>
        </p:txBody>
      </p:sp>
      <p:sp>
        <p:nvSpPr>
          <p:cNvPr id="21" name="Rectangle 20">
            <a:extLst>
              <a:ext uri="{FF2B5EF4-FFF2-40B4-BE49-F238E27FC236}">
                <a16:creationId xmlns:a16="http://schemas.microsoft.com/office/drawing/2014/main" id="{4FF96790-38C7-5941-8877-FCCC690F09C9}"/>
              </a:ext>
            </a:extLst>
          </p:cNvPr>
          <p:cNvSpPr/>
          <p:nvPr/>
        </p:nvSpPr>
        <p:spPr>
          <a:xfrm>
            <a:off x="5466517" y="2963084"/>
            <a:ext cx="3589075" cy="8921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TR" sz="900" dirty="0"/>
              <a:t>Relation Database Management Systems ( PostgreSQL  &amp; H2DB)</a:t>
            </a:r>
          </a:p>
          <a:p>
            <a:pPr marL="285750" indent="-285750">
              <a:buFont typeface="Arial" panose="020B0604020202020204" pitchFamily="34" charset="0"/>
              <a:buChar char="•"/>
            </a:pPr>
            <a:r>
              <a:rPr lang="en-TR" sz="900" dirty="0"/>
              <a:t>Spring Data Architecture</a:t>
            </a:r>
          </a:p>
          <a:p>
            <a:pPr marL="285750" indent="-285750">
              <a:buFont typeface="Arial" panose="020B0604020202020204" pitchFamily="34" charset="0"/>
              <a:buChar char="•"/>
            </a:pPr>
            <a:r>
              <a:rPr lang="en-TR" sz="900" dirty="0"/>
              <a:t>Spring Data JPA Repositories</a:t>
            </a:r>
          </a:p>
          <a:p>
            <a:pPr marL="285750" indent="-285750">
              <a:buFont typeface="Arial" panose="020B0604020202020204" pitchFamily="34" charset="0"/>
              <a:buChar char="•"/>
            </a:pPr>
            <a:r>
              <a:rPr lang="en-TR" sz="900" dirty="0"/>
              <a:t>Hibernate ( JPA Implementation )</a:t>
            </a:r>
          </a:p>
          <a:p>
            <a:pPr marL="285750" indent="-285750">
              <a:buFont typeface="Arial" panose="020B0604020202020204" pitchFamily="34" charset="0"/>
              <a:buChar char="•"/>
            </a:pPr>
            <a:r>
              <a:rPr lang="en-TR" sz="900" dirty="0"/>
              <a:t>Transactions and Transaction Management</a:t>
            </a:r>
          </a:p>
        </p:txBody>
      </p:sp>
      <p:sp>
        <p:nvSpPr>
          <p:cNvPr id="25" name="Rectangle 24">
            <a:extLst>
              <a:ext uri="{FF2B5EF4-FFF2-40B4-BE49-F238E27FC236}">
                <a16:creationId xmlns:a16="http://schemas.microsoft.com/office/drawing/2014/main" id="{D6154754-2BBF-3744-A207-E12A0D40BF0B}"/>
              </a:ext>
            </a:extLst>
          </p:cNvPr>
          <p:cNvSpPr/>
          <p:nvPr/>
        </p:nvSpPr>
        <p:spPr>
          <a:xfrm>
            <a:off x="1173545" y="4017758"/>
            <a:ext cx="1472566" cy="36512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R" sz="1400" dirty="0"/>
              <a:t>Fifth Week</a:t>
            </a:r>
          </a:p>
        </p:txBody>
      </p:sp>
      <p:sp>
        <p:nvSpPr>
          <p:cNvPr id="26" name="Rectangle 25">
            <a:extLst>
              <a:ext uri="{FF2B5EF4-FFF2-40B4-BE49-F238E27FC236}">
                <a16:creationId xmlns:a16="http://schemas.microsoft.com/office/drawing/2014/main" id="{8A8736F8-BFD6-9F41-B3F9-ADC0416E8BF8}"/>
              </a:ext>
            </a:extLst>
          </p:cNvPr>
          <p:cNvSpPr/>
          <p:nvPr/>
        </p:nvSpPr>
        <p:spPr>
          <a:xfrm>
            <a:off x="1173545" y="4382883"/>
            <a:ext cx="3589075" cy="8921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TR" sz="1000" dirty="0"/>
          </a:p>
          <a:p>
            <a:pPr marL="285750" indent="-285750">
              <a:buFont typeface="Arial" panose="020B0604020202020204" pitchFamily="34" charset="0"/>
              <a:buChar char="•"/>
            </a:pPr>
            <a:endParaRPr lang="en-TR" sz="1000" dirty="0"/>
          </a:p>
          <a:p>
            <a:pPr marL="285750" indent="-285750">
              <a:buFont typeface="Arial" panose="020B0604020202020204" pitchFamily="34" charset="0"/>
              <a:buChar char="•"/>
            </a:pPr>
            <a:r>
              <a:rPr lang="en-TR" sz="1000" dirty="0"/>
              <a:t>Exception Handling via Spring</a:t>
            </a:r>
          </a:p>
          <a:p>
            <a:pPr marL="285750" indent="-285750">
              <a:buFont typeface="Arial" panose="020B0604020202020204" pitchFamily="34" charset="0"/>
              <a:buChar char="•"/>
            </a:pPr>
            <a:r>
              <a:rPr lang="en-TR" sz="1000" dirty="0"/>
              <a:t>Spring Security &amp; J</a:t>
            </a:r>
            <a:r>
              <a:rPr lang="en-US" sz="1000" dirty="0"/>
              <a:t>s</a:t>
            </a:r>
            <a:r>
              <a:rPr lang="en-TR" sz="1000" dirty="0"/>
              <a:t>on Web Token ( JWT )</a:t>
            </a:r>
          </a:p>
          <a:p>
            <a:pPr marL="285750" indent="-285750">
              <a:buFont typeface="Arial" panose="020B0604020202020204" pitchFamily="34" charset="0"/>
              <a:buChar char="•"/>
            </a:pPr>
            <a:r>
              <a:rPr lang="en-TR" sz="1000" dirty="0"/>
              <a:t>Spring Boot Test ( Unit and Integration )</a:t>
            </a:r>
          </a:p>
          <a:p>
            <a:endParaRPr lang="en-TR" sz="1000" dirty="0"/>
          </a:p>
          <a:p>
            <a:pPr marL="285750" indent="-285750">
              <a:buFont typeface="Arial" panose="020B0604020202020204" pitchFamily="34" charset="0"/>
              <a:buChar char="•"/>
            </a:pPr>
            <a:endParaRPr lang="en-TR" sz="1000" dirty="0"/>
          </a:p>
          <a:p>
            <a:pPr marL="285750" indent="-285750">
              <a:buFont typeface="Arial" panose="020B0604020202020204" pitchFamily="34" charset="0"/>
              <a:buChar char="•"/>
            </a:pPr>
            <a:endParaRPr lang="en-TR" sz="1000" dirty="0"/>
          </a:p>
        </p:txBody>
      </p:sp>
      <p:sp>
        <p:nvSpPr>
          <p:cNvPr id="27" name="Rectangle 26">
            <a:extLst>
              <a:ext uri="{FF2B5EF4-FFF2-40B4-BE49-F238E27FC236}">
                <a16:creationId xmlns:a16="http://schemas.microsoft.com/office/drawing/2014/main" id="{3F58A46E-063A-EE4E-A536-C2EB3F8046D5}"/>
              </a:ext>
            </a:extLst>
          </p:cNvPr>
          <p:cNvSpPr/>
          <p:nvPr/>
        </p:nvSpPr>
        <p:spPr>
          <a:xfrm>
            <a:off x="5408387" y="4014447"/>
            <a:ext cx="1472566" cy="36512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R" sz="1200" dirty="0"/>
              <a:t>Sixth -Seventh Week</a:t>
            </a:r>
          </a:p>
        </p:txBody>
      </p:sp>
      <p:sp>
        <p:nvSpPr>
          <p:cNvPr id="28" name="Rectangle 27">
            <a:extLst>
              <a:ext uri="{FF2B5EF4-FFF2-40B4-BE49-F238E27FC236}">
                <a16:creationId xmlns:a16="http://schemas.microsoft.com/office/drawing/2014/main" id="{61724535-29F3-624E-B461-D0429C65C3E5}"/>
              </a:ext>
            </a:extLst>
          </p:cNvPr>
          <p:cNvSpPr/>
          <p:nvPr/>
        </p:nvSpPr>
        <p:spPr>
          <a:xfrm>
            <a:off x="5408387" y="4379572"/>
            <a:ext cx="3589075" cy="8921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TR" sz="1000" dirty="0"/>
              <a:t>Docker (Basic)</a:t>
            </a:r>
          </a:p>
          <a:p>
            <a:pPr marL="285750" indent="-285750">
              <a:buFont typeface="Arial" panose="020B0604020202020204" pitchFamily="34" charset="0"/>
              <a:buChar char="•"/>
            </a:pPr>
            <a:r>
              <a:rPr lang="en-TR" sz="1000" dirty="0"/>
              <a:t>Jenkins</a:t>
            </a:r>
          </a:p>
          <a:p>
            <a:pPr marL="285750" indent="-285750">
              <a:buFont typeface="Arial" panose="020B0604020202020204" pitchFamily="34" charset="0"/>
              <a:buChar char="•"/>
            </a:pPr>
            <a:r>
              <a:rPr lang="en-TR" sz="1000" dirty="0"/>
              <a:t>Graduation Project ( Interactive Coding )</a:t>
            </a:r>
          </a:p>
          <a:p>
            <a:pPr marL="285750" indent="-285750">
              <a:buFont typeface="Arial" panose="020B0604020202020204" pitchFamily="34" charset="0"/>
              <a:buChar char="•"/>
            </a:pPr>
            <a:endParaRPr lang="en-TR" sz="1000" dirty="0"/>
          </a:p>
        </p:txBody>
      </p:sp>
      <p:sp>
        <p:nvSpPr>
          <p:cNvPr id="22" name="TextBox 21">
            <a:extLst>
              <a:ext uri="{FF2B5EF4-FFF2-40B4-BE49-F238E27FC236}">
                <a16:creationId xmlns:a16="http://schemas.microsoft.com/office/drawing/2014/main" id="{12449A35-00AE-DA40-83DA-CF240C760EFD}"/>
              </a:ext>
            </a:extLst>
          </p:cNvPr>
          <p:cNvSpPr txBox="1"/>
          <p:nvPr/>
        </p:nvSpPr>
        <p:spPr>
          <a:xfrm rot="16200000">
            <a:off x="10588075" y="3066842"/>
            <a:ext cx="2051587" cy="707886"/>
          </a:xfrm>
          <a:prstGeom prst="rect">
            <a:avLst/>
          </a:prstGeom>
          <a:noFill/>
        </p:spPr>
        <p:txBody>
          <a:bodyPr wrap="none" rtlCol="0">
            <a:spAutoFit/>
          </a:bodyPr>
          <a:lstStyle/>
          <a:p>
            <a:r>
              <a:rPr lang="en-TR" sz="4000" dirty="0">
                <a:solidFill>
                  <a:schemeClr val="accent1">
                    <a:lumMod val="75000"/>
                  </a:schemeClr>
                </a:solidFill>
              </a:rPr>
              <a:t>Contents</a:t>
            </a:r>
          </a:p>
        </p:txBody>
      </p:sp>
    </p:spTree>
    <p:extLst>
      <p:ext uri="{BB962C8B-B14F-4D97-AF65-F5344CB8AC3E}">
        <p14:creationId xmlns:p14="http://schemas.microsoft.com/office/powerpoint/2010/main" val="313127072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12501965-786A-2F4E-A7E8-796B5CEB7209}"/>
              </a:ext>
            </a:extLst>
          </p:cNvPr>
          <p:cNvSpPr/>
          <p:nvPr/>
        </p:nvSpPr>
        <p:spPr>
          <a:xfrm>
            <a:off x="11035719" y="0"/>
            <a:ext cx="1156281" cy="68415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R"/>
          </a:p>
        </p:txBody>
      </p:sp>
      <p:sp>
        <p:nvSpPr>
          <p:cNvPr id="30" name="Footer Placeholder 29">
            <a:extLst>
              <a:ext uri="{FF2B5EF4-FFF2-40B4-BE49-F238E27FC236}">
                <a16:creationId xmlns:a16="http://schemas.microsoft.com/office/drawing/2014/main" id="{A16AB082-EE47-BB41-8F83-B6E5BA419B71}"/>
              </a:ext>
            </a:extLst>
          </p:cNvPr>
          <p:cNvSpPr>
            <a:spLocks noGrp="1"/>
          </p:cNvSpPr>
          <p:nvPr>
            <p:ph type="ftr" sz="quarter" idx="11"/>
          </p:nvPr>
        </p:nvSpPr>
        <p:spPr/>
        <p:txBody>
          <a:bodyPr/>
          <a:lstStyle/>
          <a:p>
            <a:r>
              <a:rPr lang="en-TR" b="1" dirty="0">
                <a:latin typeface="Athelas" panose="02000503000000020003" pitchFamily="2" charset="77"/>
                <a:cs typeface="Al Bayan Plain" pitchFamily="2" charset="-78"/>
              </a:rPr>
              <a:t>Innova &amp; Patika.dev Spring Boot Course</a:t>
            </a:r>
          </a:p>
        </p:txBody>
      </p:sp>
      <p:sp>
        <p:nvSpPr>
          <p:cNvPr id="2" name="TextBox 1">
            <a:extLst>
              <a:ext uri="{FF2B5EF4-FFF2-40B4-BE49-F238E27FC236}">
                <a16:creationId xmlns:a16="http://schemas.microsoft.com/office/drawing/2014/main" id="{A88E24A8-BDDD-E94D-91D3-D05FE2612E18}"/>
              </a:ext>
            </a:extLst>
          </p:cNvPr>
          <p:cNvSpPr txBox="1"/>
          <p:nvPr/>
        </p:nvSpPr>
        <p:spPr>
          <a:xfrm rot="16200000">
            <a:off x="10369294" y="2759066"/>
            <a:ext cx="2489143" cy="1323439"/>
          </a:xfrm>
          <a:prstGeom prst="rect">
            <a:avLst/>
          </a:prstGeom>
          <a:noFill/>
        </p:spPr>
        <p:txBody>
          <a:bodyPr wrap="none" rtlCol="0">
            <a:spAutoFit/>
          </a:bodyPr>
          <a:lstStyle/>
          <a:p>
            <a:pPr algn="ctr"/>
            <a:r>
              <a:rPr lang="en-TR" sz="4000" dirty="0">
                <a:solidFill>
                  <a:schemeClr val="accent1">
                    <a:lumMod val="75000"/>
                  </a:schemeClr>
                </a:solidFill>
              </a:rPr>
              <a:t>First Week </a:t>
            </a:r>
          </a:p>
          <a:p>
            <a:pPr algn="ctr"/>
            <a:r>
              <a:rPr lang="en-TR" sz="4000" dirty="0">
                <a:solidFill>
                  <a:schemeClr val="accent2">
                    <a:lumMod val="75000"/>
                  </a:schemeClr>
                </a:solidFill>
              </a:rPr>
              <a:t>Intellij Idea</a:t>
            </a:r>
          </a:p>
        </p:txBody>
      </p:sp>
      <p:sp>
        <p:nvSpPr>
          <p:cNvPr id="5" name="TextBox 4">
            <a:extLst>
              <a:ext uri="{FF2B5EF4-FFF2-40B4-BE49-F238E27FC236}">
                <a16:creationId xmlns:a16="http://schemas.microsoft.com/office/drawing/2014/main" id="{19AC7CF0-491D-CF47-9754-59D97D7DD8BC}"/>
              </a:ext>
            </a:extLst>
          </p:cNvPr>
          <p:cNvSpPr txBox="1"/>
          <p:nvPr/>
        </p:nvSpPr>
        <p:spPr>
          <a:xfrm>
            <a:off x="234779" y="308918"/>
            <a:ext cx="2275366" cy="369332"/>
          </a:xfrm>
          <a:prstGeom prst="rect">
            <a:avLst/>
          </a:prstGeom>
          <a:noFill/>
        </p:spPr>
        <p:txBody>
          <a:bodyPr wrap="none" rtlCol="0">
            <a:spAutoFit/>
          </a:bodyPr>
          <a:lstStyle/>
          <a:p>
            <a:r>
              <a:rPr lang="en-TR" b="1" dirty="0"/>
              <a:t>Setting up Intellij Idea</a:t>
            </a:r>
          </a:p>
        </p:txBody>
      </p:sp>
      <p:sp>
        <p:nvSpPr>
          <p:cNvPr id="6" name="TextBox 5">
            <a:extLst>
              <a:ext uri="{FF2B5EF4-FFF2-40B4-BE49-F238E27FC236}">
                <a16:creationId xmlns:a16="http://schemas.microsoft.com/office/drawing/2014/main" id="{8951D9AC-3EA6-D643-9419-4299B94EADAE}"/>
              </a:ext>
            </a:extLst>
          </p:cNvPr>
          <p:cNvSpPr txBox="1"/>
          <p:nvPr/>
        </p:nvSpPr>
        <p:spPr>
          <a:xfrm>
            <a:off x="233054" y="815545"/>
            <a:ext cx="4251613" cy="276999"/>
          </a:xfrm>
          <a:prstGeom prst="rect">
            <a:avLst/>
          </a:prstGeom>
          <a:noFill/>
        </p:spPr>
        <p:txBody>
          <a:bodyPr wrap="none" rtlCol="0">
            <a:spAutoFit/>
          </a:bodyPr>
          <a:lstStyle/>
          <a:p>
            <a:r>
              <a:rPr lang="en-TR" sz="1200" dirty="0"/>
              <a:t>If you have already Intellij Idea Editor, you can jump theese steps.</a:t>
            </a:r>
          </a:p>
        </p:txBody>
      </p:sp>
      <p:sp>
        <p:nvSpPr>
          <p:cNvPr id="7" name="TextBox 6">
            <a:extLst>
              <a:ext uri="{FF2B5EF4-FFF2-40B4-BE49-F238E27FC236}">
                <a16:creationId xmlns:a16="http://schemas.microsoft.com/office/drawing/2014/main" id="{C9162223-9FBC-CE43-8F70-087DBED761F7}"/>
              </a:ext>
            </a:extLst>
          </p:cNvPr>
          <p:cNvSpPr txBox="1"/>
          <p:nvPr/>
        </p:nvSpPr>
        <p:spPr>
          <a:xfrm>
            <a:off x="244415" y="2013465"/>
            <a:ext cx="1165255" cy="369332"/>
          </a:xfrm>
          <a:prstGeom prst="rect">
            <a:avLst/>
          </a:prstGeom>
          <a:noFill/>
        </p:spPr>
        <p:txBody>
          <a:bodyPr wrap="none" rtlCol="0">
            <a:spAutoFit/>
          </a:bodyPr>
          <a:lstStyle/>
          <a:p>
            <a:r>
              <a:rPr lang="en-TR" b="1" dirty="0"/>
              <a:t>Download</a:t>
            </a:r>
          </a:p>
        </p:txBody>
      </p:sp>
      <p:sp>
        <p:nvSpPr>
          <p:cNvPr id="8" name="TextBox 7">
            <a:extLst>
              <a:ext uri="{FF2B5EF4-FFF2-40B4-BE49-F238E27FC236}">
                <a16:creationId xmlns:a16="http://schemas.microsoft.com/office/drawing/2014/main" id="{688628C2-3E6D-BF48-A11E-DC1DF0F5BA71}"/>
              </a:ext>
            </a:extLst>
          </p:cNvPr>
          <p:cNvSpPr txBox="1"/>
          <p:nvPr/>
        </p:nvSpPr>
        <p:spPr>
          <a:xfrm>
            <a:off x="233054" y="1229839"/>
            <a:ext cx="10058074" cy="646331"/>
          </a:xfrm>
          <a:prstGeom prst="rect">
            <a:avLst/>
          </a:prstGeom>
          <a:noFill/>
        </p:spPr>
        <p:txBody>
          <a:bodyPr wrap="none" rtlCol="0">
            <a:spAutoFit/>
          </a:bodyPr>
          <a:lstStyle/>
          <a:p>
            <a:r>
              <a:rPr lang="en-TR" sz="1200" dirty="0"/>
              <a:t>I’m using Mack Book Pro, for that reason, all these steps which are below prepared for Mac OS.</a:t>
            </a:r>
          </a:p>
          <a:p>
            <a:r>
              <a:rPr lang="en-TR" sz="1200" dirty="0"/>
              <a:t>I’m not going to mention about how can you download Java ( JDK ) and set up it. This session not about it.  If you don’t have JDK and don’t you know set up, </a:t>
            </a:r>
          </a:p>
          <a:p>
            <a:r>
              <a:rPr lang="en-US" sz="1200" dirty="0"/>
              <a:t>please google it </a:t>
            </a:r>
            <a:r>
              <a:rPr lang="en-US" sz="1200" dirty="0">
                <a:sym typeface="Wingdings" pitchFamily="2" charset="2"/>
              </a:rPr>
              <a:t></a:t>
            </a:r>
          </a:p>
        </p:txBody>
      </p:sp>
      <p:sp>
        <p:nvSpPr>
          <p:cNvPr id="15" name="TextBox 14">
            <a:extLst>
              <a:ext uri="{FF2B5EF4-FFF2-40B4-BE49-F238E27FC236}">
                <a16:creationId xmlns:a16="http://schemas.microsoft.com/office/drawing/2014/main" id="{FB5A7451-DF96-D843-B406-2A309B167AB6}"/>
              </a:ext>
            </a:extLst>
          </p:cNvPr>
          <p:cNvSpPr txBox="1"/>
          <p:nvPr/>
        </p:nvSpPr>
        <p:spPr>
          <a:xfrm>
            <a:off x="244415" y="2382797"/>
            <a:ext cx="4384405" cy="276999"/>
          </a:xfrm>
          <a:prstGeom prst="rect">
            <a:avLst/>
          </a:prstGeom>
          <a:noFill/>
        </p:spPr>
        <p:txBody>
          <a:bodyPr wrap="none" rtlCol="0">
            <a:spAutoFit/>
          </a:bodyPr>
          <a:lstStyle/>
          <a:p>
            <a:r>
              <a:rPr lang="en-TR" sz="1200" dirty="0"/>
              <a:t>Go to </a:t>
            </a:r>
            <a:r>
              <a:rPr lang="en-US" sz="1200" dirty="0">
                <a:hlinkClick r:id="rId2"/>
              </a:rPr>
              <a:t>https://www.jetbrains.com/idea/download</a:t>
            </a:r>
            <a:r>
              <a:rPr lang="en-US" sz="1200" dirty="0"/>
              <a:t> and download it.</a:t>
            </a:r>
            <a:endParaRPr lang="en-TR" sz="1200" dirty="0"/>
          </a:p>
        </p:txBody>
      </p:sp>
      <p:sp>
        <p:nvSpPr>
          <p:cNvPr id="22" name="TextBox 21">
            <a:extLst>
              <a:ext uri="{FF2B5EF4-FFF2-40B4-BE49-F238E27FC236}">
                <a16:creationId xmlns:a16="http://schemas.microsoft.com/office/drawing/2014/main" id="{8E9EF94A-ADDA-9740-B1DD-5F0407D09C6B}"/>
              </a:ext>
            </a:extLst>
          </p:cNvPr>
          <p:cNvSpPr txBox="1"/>
          <p:nvPr/>
        </p:nvSpPr>
        <p:spPr>
          <a:xfrm>
            <a:off x="244415" y="2802321"/>
            <a:ext cx="10224722" cy="461665"/>
          </a:xfrm>
          <a:prstGeom prst="rect">
            <a:avLst/>
          </a:prstGeom>
          <a:noFill/>
        </p:spPr>
        <p:txBody>
          <a:bodyPr wrap="none" rtlCol="0">
            <a:spAutoFit/>
          </a:bodyPr>
          <a:lstStyle/>
          <a:p>
            <a:r>
              <a:rPr lang="en-TR" sz="1200" dirty="0"/>
              <a:t>Please go to the folder where downladed and in order to install application please click the installation package. The installer will open after that please just click </a:t>
            </a:r>
          </a:p>
          <a:p>
            <a:r>
              <a:rPr lang="en-TR" sz="1200" dirty="0"/>
              <a:t>next buttons. We don’t need to install any extra extension. The default extensions enouhg to us.</a:t>
            </a:r>
          </a:p>
        </p:txBody>
      </p:sp>
      <p:sp>
        <p:nvSpPr>
          <p:cNvPr id="24" name="TextBox 23">
            <a:extLst>
              <a:ext uri="{FF2B5EF4-FFF2-40B4-BE49-F238E27FC236}">
                <a16:creationId xmlns:a16="http://schemas.microsoft.com/office/drawing/2014/main" id="{19648C7B-1365-C54F-A0FC-AF97CF4A3853}"/>
              </a:ext>
            </a:extLst>
          </p:cNvPr>
          <p:cNvSpPr txBox="1"/>
          <p:nvPr/>
        </p:nvSpPr>
        <p:spPr>
          <a:xfrm>
            <a:off x="244415" y="3413167"/>
            <a:ext cx="4615302" cy="276999"/>
          </a:xfrm>
          <a:prstGeom prst="rect">
            <a:avLst/>
          </a:prstGeom>
          <a:noFill/>
        </p:spPr>
        <p:txBody>
          <a:bodyPr wrap="none" rtlCol="0">
            <a:spAutoFit/>
          </a:bodyPr>
          <a:lstStyle/>
          <a:p>
            <a:r>
              <a:rPr lang="en-TR" sz="1200" u="sng" dirty="0"/>
              <a:t>We’re going to talk about the features of intellij idea editor in the class.</a:t>
            </a:r>
          </a:p>
        </p:txBody>
      </p:sp>
      <p:sp>
        <p:nvSpPr>
          <p:cNvPr id="29" name="TextBox 28">
            <a:extLst>
              <a:ext uri="{FF2B5EF4-FFF2-40B4-BE49-F238E27FC236}">
                <a16:creationId xmlns:a16="http://schemas.microsoft.com/office/drawing/2014/main" id="{5C129748-79DE-B846-BF99-5B3CB7CFB888}"/>
              </a:ext>
            </a:extLst>
          </p:cNvPr>
          <p:cNvSpPr txBox="1"/>
          <p:nvPr/>
        </p:nvSpPr>
        <p:spPr>
          <a:xfrm>
            <a:off x="244415" y="3836646"/>
            <a:ext cx="821956" cy="369332"/>
          </a:xfrm>
          <a:prstGeom prst="rect">
            <a:avLst/>
          </a:prstGeom>
          <a:noFill/>
        </p:spPr>
        <p:txBody>
          <a:bodyPr wrap="none" rtlCol="0">
            <a:spAutoFit/>
          </a:bodyPr>
          <a:lstStyle/>
          <a:p>
            <a:r>
              <a:rPr lang="en-TR" b="1" dirty="0"/>
              <a:t>Topics </a:t>
            </a:r>
          </a:p>
        </p:txBody>
      </p:sp>
      <p:sp>
        <p:nvSpPr>
          <p:cNvPr id="31" name="TextBox 30">
            <a:extLst>
              <a:ext uri="{FF2B5EF4-FFF2-40B4-BE49-F238E27FC236}">
                <a16:creationId xmlns:a16="http://schemas.microsoft.com/office/drawing/2014/main" id="{AD1584B9-9872-984A-BB50-4042743A5E10}"/>
              </a:ext>
            </a:extLst>
          </p:cNvPr>
          <p:cNvSpPr txBox="1"/>
          <p:nvPr/>
        </p:nvSpPr>
        <p:spPr>
          <a:xfrm>
            <a:off x="244415" y="4341151"/>
            <a:ext cx="2240998" cy="1200329"/>
          </a:xfrm>
          <a:prstGeom prst="rect">
            <a:avLst/>
          </a:prstGeom>
          <a:noFill/>
        </p:spPr>
        <p:txBody>
          <a:bodyPr wrap="none" rtlCol="0">
            <a:spAutoFit/>
          </a:bodyPr>
          <a:lstStyle/>
          <a:p>
            <a:pPr marL="171450" indent="-171450">
              <a:buFont typeface="Arial" panose="020B0604020202020204" pitchFamily="34" charset="0"/>
              <a:buChar char="•"/>
            </a:pPr>
            <a:r>
              <a:rPr lang="en-TR" sz="1200" dirty="0"/>
              <a:t>Welcome Screen</a:t>
            </a:r>
          </a:p>
          <a:p>
            <a:pPr marL="171450" indent="-171450">
              <a:buFont typeface="Arial" panose="020B0604020202020204" pitchFamily="34" charset="0"/>
              <a:buChar char="•"/>
            </a:pPr>
            <a:r>
              <a:rPr lang="en-TR" sz="1200" dirty="0"/>
              <a:t>Plugins / Extensions</a:t>
            </a:r>
          </a:p>
          <a:p>
            <a:pPr marL="171450" indent="-171450">
              <a:buFont typeface="Arial" panose="020B0604020202020204" pitchFamily="34" charset="0"/>
              <a:buChar char="•"/>
            </a:pPr>
            <a:r>
              <a:rPr lang="en-TR" sz="1200" dirty="0"/>
              <a:t>Project Section in the editor</a:t>
            </a:r>
          </a:p>
          <a:p>
            <a:pPr marL="171450" indent="-171450">
              <a:buFont typeface="Arial" panose="020B0604020202020204" pitchFamily="34" charset="0"/>
              <a:buChar char="•"/>
            </a:pPr>
            <a:r>
              <a:rPr lang="en-TR" sz="1200" dirty="0"/>
              <a:t>Structure Section in the editor</a:t>
            </a:r>
          </a:p>
          <a:p>
            <a:pPr marL="171450" indent="-171450">
              <a:buFont typeface="Arial" panose="020B0604020202020204" pitchFamily="34" charset="0"/>
              <a:buChar char="•"/>
            </a:pPr>
            <a:r>
              <a:rPr lang="en-TR" sz="1200" dirty="0"/>
              <a:t>Preferences Screen</a:t>
            </a:r>
          </a:p>
          <a:p>
            <a:pPr marL="171450" indent="-171450">
              <a:buFont typeface="Arial" panose="020B0604020202020204" pitchFamily="34" charset="0"/>
              <a:buChar char="•"/>
            </a:pPr>
            <a:r>
              <a:rPr lang="en-TR" sz="1200" dirty="0"/>
              <a:t>Database and Maven Section</a:t>
            </a:r>
          </a:p>
        </p:txBody>
      </p:sp>
      <p:sp>
        <p:nvSpPr>
          <p:cNvPr id="34" name="TextBox 33">
            <a:extLst>
              <a:ext uri="{FF2B5EF4-FFF2-40B4-BE49-F238E27FC236}">
                <a16:creationId xmlns:a16="http://schemas.microsoft.com/office/drawing/2014/main" id="{F4ACFE1C-DBB6-F741-9FD1-AC2FC804A80B}"/>
              </a:ext>
            </a:extLst>
          </p:cNvPr>
          <p:cNvSpPr txBox="1"/>
          <p:nvPr/>
        </p:nvSpPr>
        <p:spPr>
          <a:xfrm>
            <a:off x="3115778" y="4341150"/>
            <a:ext cx="2109552" cy="646331"/>
          </a:xfrm>
          <a:prstGeom prst="rect">
            <a:avLst/>
          </a:prstGeom>
          <a:noFill/>
        </p:spPr>
        <p:txBody>
          <a:bodyPr wrap="none" rtlCol="0">
            <a:spAutoFit/>
          </a:bodyPr>
          <a:lstStyle/>
          <a:p>
            <a:pPr marL="171450" indent="-171450">
              <a:buFont typeface="Arial" panose="020B0604020202020204" pitchFamily="34" charset="0"/>
              <a:buChar char="•"/>
            </a:pPr>
            <a:r>
              <a:rPr lang="en-TR" sz="1200" dirty="0"/>
              <a:t>Debug Mode</a:t>
            </a:r>
          </a:p>
          <a:p>
            <a:pPr marL="171450" indent="-171450">
              <a:buFont typeface="Arial" panose="020B0604020202020204" pitchFamily="34" charset="0"/>
              <a:buChar char="•"/>
            </a:pPr>
            <a:r>
              <a:rPr lang="en-TR" sz="1200" dirty="0"/>
              <a:t>Find / Find and Replace Tool</a:t>
            </a:r>
          </a:p>
          <a:p>
            <a:pPr marL="171450" indent="-171450">
              <a:buFont typeface="Arial" panose="020B0604020202020204" pitchFamily="34" charset="0"/>
              <a:buChar char="•"/>
            </a:pPr>
            <a:r>
              <a:rPr lang="en-TR" sz="1200" dirty="0"/>
              <a:t>Short-Cuts</a:t>
            </a:r>
          </a:p>
        </p:txBody>
      </p:sp>
    </p:spTree>
    <p:extLst>
      <p:ext uri="{BB962C8B-B14F-4D97-AF65-F5344CB8AC3E}">
        <p14:creationId xmlns:p14="http://schemas.microsoft.com/office/powerpoint/2010/main" val="139638837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12501965-786A-2F4E-A7E8-796B5CEB7209}"/>
              </a:ext>
            </a:extLst>
          </p:cNvPr>
          <p:cNvSpPr/>
          <p:nvPr/>
        </p:nvSpPr>
        <p:spPr>
          <a:xfrm>
            <a:off x="11035719" y="0"/>
            <a:ext cx="1156281" cy="68415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R"/>
          </a:p>
        </p:txBody>
      </p:sp>
      <p:sp>
        <p:nvSpPr>
          <p:cNvPr id="30" name="Footer Placeholder 29">
            <a:extLst>
              <a:ext uri="{FF2B5EF4-FFF2-40B4-BE49-F238E27FC236}">
                <a16:creationId xmlns:a16="http://schemas.microsoft.com/office/drawing/2014/main" id="{A16AB082-EE47-BB41-8F83-B6E5BA419B71}"/>
              </a:ext>
            </a:extLst>
          </p:cNvPr>
          <p:cNvSpPr>
            <a:spLocks noGrp="1"/>
          </p:cNvSpPr>
          <p:nvPr>
            <p:ph type="ftr" sz="quarter" idx="11"/>
          </p:nvPr>
        </p:nvSpPr>
        <p:spPr/>
        <p:txBody>
          <a:bodyPr/>
          <a:lstStyle/>
          <a:p>
            <a:r>
              <a:rPr lang="en-TR" b="1" dirty="0">
                <a:latin typeface="Athelas" panose="02000503000000020003" pitchFamily="2" charset="77"/>
                <a:cs typeface="Al Bayan Plain" pitchFamily="2" charset="-78"/>
              </a:rPr>
              <a:t>Innova &amp; Patika.dev Spring Boot Course</a:t>
            </a:r>
          </a:p>
        </p:txBody>
      </p:sp>
      <p:sp>
        <p:nvSpPr>
          <p:cNvPr id="2" name="TextBox 1">
            <a:extLst>
              <a:ext uri="{FF2B5EF4-FFF2-40B4-BE49-F238E27FC236}">
                <a16:creationId xmlns:a16="http://schemas.microsoft.com/office/drawing/2014/main" id="{A88E24A8-BDDD-E94D-91D3-D05FE2612E18}"/>
              </a:ext>
            </a:extLst>
          </p:cNvPr>
          <p:cNvSpPr txBox="1"/>
          <p:nvPr/>
        </p:nvSpPr>
        <p:spPr>
          <a:xfrm rot="16200000">
            <a:off x="10428920" y="2759066"/>
            <a:ext cx="2369880" cy="1323439"/>
          </a:xfrm>
          <a:prstGeom prst="rect">
            <a:avLst/>
          </a:prstGeom>
          <a:noFill/>
        </p:spPr>
        <p:txBody>
          <a:bodyPr wrap="none" rtlCol="0">
            <a:spAutoFit/>
          </a:bodyPr>
          <a:lstStyle/>
          <a:p>
            <a:pPr algn="ctr"/>
            <a:r>
              <a:rPr lang="en-TR" sz="4000" dirty="0">
                <a:solidFill>
                  <a:schemeClr val="accent1">
                    <a:lumMod val="75000"/>
                  </a:schemeClr>
                </a:solidFill>
              </a:rPr>
              <a:t>First Week</a:t>
            </a:r>
          </a:p>
          <a:p>
            <a:pPr algn="ctr"/>
            <a:r>
              <a:rPr lang="en-TR" sz="4000" dirty="0">
                <a:solidFill>
                  <a:schemeClr val="accent2">
                    <a:lumMod val="75000"/>
                  </a:schemeClr>
                </a:solidFill>
              </a:rPr>
              <a:t>OOP</a:t>
            </a:r>
          </a:p>
        </p:txBody>
      </p:sp>
      <p:sp>
        <p:nvSpPr>
          <p:cNvPr id="5" name="TextBox 4">
            <a:extLst>
              <a:ext uri="{FF2B5EF4-FFF2-40B4-BE49-F238E27FC236}">
                <a16:creationId xmlns:a16="http://schemas.microsoft.com/office/drawing/2014/main" id="{19AC7CF0-491D-CF47-9754-59D97D7DD8BC}"/>
              </a:ext>
            </a:extLst>
          </p:cNvPr>
          <p:cNvSpPr txBox="1"/>
          <p:nvPr/>
        </p:nvSpPr>
        <p:spPr>
          <a:xfrm>
            <a:off x="234779" y="308918"/>
            <a:ext cx="4565673" cy="369332"/>
          </a:xfrm>
          <a:prstGeom prst="rect">
            <a:avLst/>
          </a:prstGeom>
          <a:noFill/>
        </p:spPr>
        <p:txBody>
          <a:bodyPr wrap="none" rtlCol="0">
            <a:spAutoFit/>
          </a:bodyPr>
          <a:lstStyle/>
          <a:p>
            <a:r>
              <a:rPr lang="en-TR" b="1" dirty="0"/>
              <a:t>What is OOP? ( Object Oritend Programming )</a:t>
            </a:r>
          </a:p>
        </p:txBody>
      </p:sp>
      <p:sp>
        <p:nvSpPr>
          <p:cNvPr id="6" name="TextBox 5">
            <a:extLst>
              <a:ext uri="{FF2B5EF4-FFF2-40B4-BE49-F238E27FC236}">
                <a16:creationId xmlns:a16="http://schemas.microsoft.com/office/drawing/2014/main" id="{8951D9AC-3EA6-D643-9419-4299B94EADAE}"/>
              </a:ext>
            </a:extLst>
          </p:cNvPr>
          <p:cNvSpPr txBox="1"/>
          <p:nvPr/>
        </p:nvSpPr>
        <p:spPr>
          <a:xfrm>
            <a:off x="233054" y="815545"/>
            <a:ext cx="10640477" cy="461665"/>
          </a:xfrm>
          <a:prstGeom prst="rect">
            <a:avLst/>
          </a:prstGeom>
          <a:noFill/>
        </p:spPr>
        <p:txBody>
          <a:bodyPr wrap="none" rtlCol="0">
            <a:spAutoFit/>
          </a:bodyPr>
          <a:lstStyle/>
          <a:p>
            <a:pPr algn="just"/>
            <a:r>
              <a:rPr lang="en-TR" sz="1200" dirty="0"/>
              <a:t>Object Oriented Programming is </a:t>
            </a:r>
            <a:r>
              <a:rPr lang="en-TR" sz="1200" b="1" dirty="0"/>
              <a:t>programming paradigm </a:t>
            </a:r>
            <a:r>
              <a:rPr lang="en-TR" sz="1200" dirty="0"/>
              <a:t>based on the concept of “objects, which can contain data and code; data in the form of fields (often known as </a:t>
            </a:r>
          </a:p>
          <a:p>
            <a:pPr algn="just"/>
            <a:r>
              <a:rPr lang="en-US" sz="1200" dirty="0"/>
              <a:t>a</a:t>
            </a:r>
            <a:r>
              <a:rPr lang="en-TR" sz="1200" dirty="0"/>
              <a:t>ttiribute or properties) and code, in the form produces (often known as methods).”</a:t>
            </a:r>
          </a:p>
        </p:txBody>
      </p:sp>
      <p:sp>
        <p:nvSpPr>
          <p:cNvPr id="16" name="TextBox 15">
            <a:extLst>
              <a:ext uri="{FF2B5EF4-FFF2-40B4-BE49-F238E27FC236}">
                <a16:creationId xmlns:a16="http://schemas.microsoft.com/office/drawing/2014/main" id="{91BDB581-1D44-724D-990A-DFC4D5B4CC6E}"/>
              </a:ext>
            </a:extLst>
          </p:cNvPr>
          <p:cNvSpPr txBox="1"/>
          <p:nvPr/>
        </p:nvSpPr>
        <p:spPr>
          <a:xfrm>
            <a:off x="224196" y="1414505"/>
            <a:ext cx="10587327" cy="2308324"/>
          </a:xfrm>
          <a:prstGeom prst="rect">
            <a:avLst/>
          </a:prstGeom>
          <a:noFill/>
        </p:spPr>
        <p:txBody>
          <a:bodyPr wrap="square" rtlCol="0">
            <a:spAutoFit/>
          </a:bodyPr>
          <a:lstStyle/>
          <a:p>
            <a:r>
              <a:rPr lang="en-US" sz="1200" dirty="0"/>
              <a:t>A feature of objects is that an object's own procedures can access and often modify the data fields of itself (objects have a notion of </a:t>
            </a:r>
            <a:r>
              <a:rPr lang="en-US" sz="1200" dirty="0">
                <a:hlinkClick r:id="rId2" tooltip="This (computer programming)">
                  <a:extLst>
                    <a:ext uri="{A12FA001-AC4F-418D-AE19-62706E023703}">
                      <ahyp:hlinkClr xmlns:ahyp="http://schemas.microsoft.com/office/drawing/2018/hyperlinkcolor" val="tx"/>
                    </a:ext>
                  </a:extLst>
                </a:hlinkClick>
              </a:rPr>
              <a:t>this</a:t>
            </a:r>
            <a:r>
              <a:rPr lang="en-US" sz="1200" dirty="0"/>
              <a:t> or self).</a:t>
            </a:r>
          </a:p>
          <a:p>
            <a:pPr algn="just"/>
            <a:endParaRPr lang="en-US" sz="1200" dirty="0"/>
          </a:p>
          <a:p>
            <a:r>
              <a:rPr lang="en-US" sz="1200" dirty="0"/>
              <a:t>In OOP, computer programs are designed by making them out of objects that interact with one another.</a:t>
            </a:r>
          </a:p>
          <a:p>
            <a:endParaRPr lang="en-US" sz="1200" dirty="0"/>
          </a:p>
          <a:p>
            <a:r>
              <a:rPr lang="en-US" sz="1200" dirty="0"/>
              <a:t>OOP languages are diverse, but the most popular ones are </a:t>
            </a:r>
            <a:r>
              <a:rPr lang="en-US" sz="1200" dirty="0">
                <a:hlinkClick r:id="rId3" tooltip="Class-based programming">
                  <a:extLst>
                    <a:ext uri="{A12FA001-AC4F-418D-AE19-62706E023703}">
                      <ahyp:hlinkClr xmlns:ahyp="http://schemas.microsoft.com/office/drawing/2018/hyperlinkcolor" val="tx"/>
                    </a:ext>
                  </a:extLst>
                </a:hlinkClick>
              </a:rPr>
              <a:t>class-based</a:t>
            </a:r>
            <a:r>
              <a:rPr lang="en-US" sz="1200" dirty="0"/>
              <a:t>, meaning that objects are </a:t>
            </a:r>
            <a:r>
              <a:rPr lang="en-US" sz="1200" dirty="0">
                <a:hlinkClick r:id="rId4" tooltip="Instance (computer science)">
                  <a:extLst>
                    <a:ext uri="{A12FA001-AC4F-418D-AE19-62706E023703}">
                      <ahyp:hlinkClr xmlns:ahyp="http://schemas.microsoft.com/office/drawing/2018/hyperlinkcolor" val="tx"/>
                    </a:ext>
                  </a:extLst>
                </a:hlinkClick>
              </a:rPr>
              <a:t>instances</a:t>
            </a:r>
            <a:r>
              <a:rPr lang="en-US" sz="1200" dirty="0"/>
              <a:t> of </a:t>
            </a:r>
            <a:r>
              <a:rPr lang="en-US" sz="1200" dirty="0">
                <a:hlinkClick r:id="rId5" tooltip="Class (computer science)">
                  <a:extLst>
                    <a:ext uri="{A12FA001-AC4F-418D-AE19-62706E023703}">
                      <ahyp:hlinkClr xmlns:ahyp="http://schemas.microsoft.com/office/drawing/2018/hyperlinkcolor" val="tx"/>
                    </a:ext>
                  </a:extLst>
                </a:hlinkClick>
              </a:rPr>
              <a:t>classes</a:t>
            </a:r>
            <a:r>
              <a:rPr lang="en-US" sz="1200" dirty="0"/>
              <a:t>, which also determine their types.</a:t>
            </a:r>
          </a:p>
          <a:p>
            <a:endParaRPr lang="en-US" sz="1200" dirty="0"/>
          </a:p>
          <a:p>
            <a:r>
              <a:rPr lang="en-US" sz="1200" dirty="0"/>
              <a:t>Many of the most widely used programming languages (such as C++, Java, Python, etc.) are </a:t>
            </a:r>
            <a:r>
              <a:rPr lang="en-US" sz="1200" dirty="0">
                <a:hlinkClick r:id="rId6" tooltip="Multi-paradigm programming language">
                  <a:extLst>
                    <a:ext uri="{A12FA001-AC4F-418D-AE19-62706E023703}">
                      <ahyp:hlinkClr xmlns:ahyp="http://schemas.microsoft.com/office/drawing/2018/hyperlinkcolor" val="tx"/>
                    </a:ext>
                  </a:extLst>
                </a:hlinkClick>
              </a:rPr>
              <a:t>multi-paradigm</a:t>
            </a:r>
            <a:r>
              <a:rPr lang="en-US" sz="1200" dirty="0"/>
              <a:t> and they support object-oriented programming to a greater or lesser degree, typically in combination with </a:t>
            </a:r>
            <a:r>
              <a:rPr lang="en-US" sz="1200" dirty="0">
                <a:hlinkClick r:id="rId7" tooltip="Imperative programming">
                  <a:extLst>
                    <a:ext uri="{A12FA001-AC4F-418D-AE19-62706E023703}">
                      <ahyp:hlinkClr xmlns:ahyp="http://schemas.microsoft.com/office/drawing/2018/hyperlinkcolor" val="tx"/>
                    </a:ext>
                  </a:extLst>
                </a:hlinkClick>
              </a:rPr>
              <a:t>imperative</a:t>
            </a:r>
            <a:r>
              <a:rPr lang="en-US" sz="1200" dirty="0"/>
              <a:t>, </a:t>
            </a:r>
            <a:r>
              <a:rPr lang="en-US" sz="1200" dirty="0">
                <a:hlinkClick r:id="rId8" tooltip="Procedural programming">
                  <a:extLst>
                    <a:ext uri="{A12FA001-AC4F-418D-AE19-62706E023703}">
                      <ahyp:hlinkClr xmlns:ahyp="http://schemas.microsoft.com/office/drawing/2018/hyperlinkcolor" val="tx"/>
                    </a:ext>
                  </a:extLst>
                </a:hlinkClick>
              </a:rPr>
              <a:t>procedural programming</a:t>
            </a:r>
            <a:r>
              <a:rPr lang="en-US" sz="1200" dirty="0"/>
              <a:t>. </a:t>
            </a:r>
          </a:p>
          <a:p>
            <a:endParaRPr lang="en-US" sz="1200" dirty="0"/>
          </a:p>
          <a:p>
            <a:r>
              <a:rPr lang="en-US" sz="1200" dirty="0"/>
              <a:t>Significant object-oriented languages include:  </a:t>
            </a:r>
            <a:r>
              <a:rPr lang="en-US" sz="1200" dirty="0">
                <a:hlinkClick r:id="rId9" tooltip="Java (programming language)">
                  <a:extLst>
                    <a:ext uri="{A12FA001-AC4F-418D-AE19-62706E023703}">
                      <ahyp:hlinkClr xmlns:ahyp="http://schemas.microsoft.com/office/drawing/2018/hyperlinkcolor" val="tx"/>
                    </a:ext>
                  </a:extLst>
                </a:hlinkClick>
              </a:rPr>
              <a:t>Java</a:t>
            </a:r>
            <a:r>
              <a:rPr lang="en-US" sz="1200" dirty="0"/>
              <a:t>, </a:t>
            </a:r>
            <a:r>
              <a:rPr lang="en-US" sz="1200" dirty="0">
                <a:hlinkClick r:id="rId10" tooltip="C++">
                  <a:extLst>
                    <a:ext uri="{A12FA001-AC4F-418D-AE19-62706E023703}">
                      <ahyp:hlinkClr xmlns:ahyp="http://schemas.microsoft.com/office/drawing/2018/hyperlinkcolor" val="tx"/>
                    </a:ext>
                  </a:extLst>
                </a:hlinkClick>
              </a:rPr>
              <a:t>C++</a:t>
            </a:r>
            <a:r>
              <a:rPr lang="en-US" sz="1200" dirty="0"/>
              <a:t>, </a:t>
            </a:r>
            <a:r>
              <a:rPr lang="en-US" sz="1200" dirty="0">
                <a:hlinkClick r:id="rId11" tooltip="C Sharp (programming language)">
                  <a:extLst>
                    <a:ext uri="{A12FA001-AC4F-418D-AE19-62706E023703}">
                      <ahyp:hlinkClr xmlns:ahyp="http://schemas.microsoft.com/office/drawing/2018/hyperlinkcolor" val="tx"/>
                    </a:ext>
                  </a:extLst>
                </a:hlinkClick>
              </a:rPr>
              <a:t>C#</a:t>
            </a:r>
            <a:r>
              <a:rPr lang="en-US" sz="1200" dirty="0"/>
              <a:t>, </a:t>
            </a:r>
            <a:r>
              <a:rPr lang="en-US" sz="1200" dirty="0">
                <a:hlinkClick r:id="rId12" tooltip="Python (programming language)">
                  <a:extLst>
                    <a:ext uri="{A12FA001-AC4F-418D-AE19-62706E023703}">
                      <ahyp:hlinkClr xmlns:ahyp="http://schemas.microsoft.com/office/drawing/2018/hyperlinkcolor" val="tx"/>
                    </a:ext>
                  </a:extLst>
                </a:hlinkClick>
              </a:rPr>
              <a:t>Python</a:t>
            </a:r>
            <a:r>
              <a:rPr lang="en-US" sz="1200" dirty="0"/>
              <a:t>, </a:t>
            </a:r>
            <a:r>
              <a:rPr lang="en-US" sz="1200" dirty="0">
                <a:hlinkClick r:id="rId13" tooltip="R (programming language)">
                  <a:extLst>
                    <a:ext uri="{A12FA001-AC4F-418D-AE19-62706E023703}">
                      <ahyp:hlinkClr xmlns:ahyp="http://schemas.microsoft.com/office/drawing/2018/hyperlinkcolor" val="tx"/>
                    </a:ext>
                  </a:extLst>
                </a:hlinkClick>
              </a:rPr>
              <a:t>R</a:t>
            </a:r>
            <a:r>
              <a:rPr lang="en-US" sz="1200" dirty="0"/>
              <a:t>, </a:t>
            </a:r>
            <a:r>
              <a:rPr lang="en-US" sz="1200" dirty="0">
                <a:hlinkClick r:id="rId14" tooltip="PHP">
                  <a:extLst>
                    <a:ext uri="{A12FA001-AC4F-418D-AE19-62706E023703}">
                      <ahyp:hlinkClr xmlns:ahyp="http://schemas.microsoft.com/office/drawing/2018/hyperlinkcolor" val="tx"/>
                    </a:ext>
                  </a:extLst>
                </a:hlinkClick>
              </a:rPr>
              <a:t>PHP</a:t>
            </a:r>
            <a:r>
              <a:rPr lang="en-US" sz="1200" dirty="0"/>
              <a:t>, </a:t>
            </a:r>
            <a:r>
              <a:rPr lang="en-US" sz="1200" dirty="0">
                <a:hlinkClick r:id="rId15" tooltip="Visual Basic.NET">
                  <a:extLst>
                    <a:ext uri="{A12FA001-AC4F-418D-AE19-62706E023703}">
                      <ahyp:hlinkClr xmlns:ahyp="http://schemas.microsoft.com/office/drawing/2018/hyperlinkcolor" val="tx"/>
                    </a:ext>
                  </a:extLst>
                </a:hlinkClick>
              </a:rPr>
              <a:t>Visual Basic.NET</a:t>
            </a:r>
            <a:r>
              <a:rPr lang="en-US" sz="1200" dirty="0"/>
              <a:t>, </a:t>
            </a:r>
            <a:r>
              <a:rPr lang="en-US" sz="1200" dirty="0">
                <a:hlinkClick r:id="rId16" tooltip="JavaScript">
                  <a:extLst>
                    <a:ext uri="{A12FA001-AC4F-418D-AE19-62706E023703}">
                      <ahyp:hlinkClr xmlns:ahyp="http://schemas.microsoft.com/office/drawing/2018/hyperlinkcolor" val="tx"/>
                    </a:ext>
                  </a:extLst>
                </a:hlinkClick>
              </a:rPr>
              <a:t>JavaScript</a:t>
            </a:r>
            <a:r>
              <a:rPr lang="en-US" sz="1200" dirty="0"/>
              <a:t>, </a:t>
            </a:r>
            <a:r>
              <a:rPr lang="en-US" sz="1200" dirty="0">
                <a:hlinkClick r:id="rId17" tooltip="Ruby (programming language)">
                  <a:extLst>
                    <a:ext uri="{A12FA001-AC4F-418D-AE19-62706E023703}">
                      <ahyp:hlinkClr xmlns:ahyp="http://schemas.microsoft.com/office/drawing/2018/hyperlinkcolor" val="tx"/>
                    </a:ext>
                  </a:extLst>
                </a:hlinkClick>
              </a:rPr>
              <a:t>Ruby</a:t>
            </a:r>
            <a:r>
              <a:rPr lang="en-US" sz="1200" dirty="0"/>
              <a:t>, </a:t>
            </a:r>
            <a:r>
              <a:rPr lang="en-US" sz="1200" dirty="0">
                <a:hlinkClick r:id="rId18" tooltip="Perl">
                  <a:extLst>
                    <a:ext uri="{A12FA001-AC4F-418D-AE19-62706E023703}">
                      <ahyp:hlinkClr xmlns:ahyp="http://schemas.microsoft.com/office/drawing/2018/hyperlinkcolor" val="tx"/>
                    </a:ext>
                  </a:extLst>
                </a:hlinkClick>
              </a:rPr>
              <a:t>Perl</a:t>
            </a:r>
            <a:r>
              <a:rPr lang="en-US" sz="1200" dirty="0"/>
              <a:t>, </a:t>
            </a:r>
            <a:r>
              <a:rPr lang="en-US" sz="1200" dirty="0">
                <a:hlinkClick r:id="rId19" tooltip="SIMSCRIPT">
                  <a:extLst>
                    <a:ext uri="{A12FA001-AC4F-418D-AE19-62706E023703}">
                      <ahyp:hlinkClr xmlns:ahyp="http://schemas.microsoft.com/office/drawing/2018/hyperlinkcolor" val="tx"/>
                    </a:ext>
                  </a:extLst>
                </a:hlinkClick>
              </a:rPr>
              <a:t>SIMSCRIPT</a:t>
            </a:r>
            <a:r>
              <a:rPr lang="en-US" sz="1200" dirty="0"/>
              <a:t>, </a:t>
            </a:r>
            <a:r>
              <a:rPr lang="en-US" sz="1200" dirty="0">
                <a:hlinkClick r:id="rId20" tooltip="Object Pascal">
                  <a:extLst>
                    <a:ext uri="{A12FA001-AC4F-418D-AE19-62706E023703}">
                      <ahyp:hlinkClr xmlns:ahyp="http://schemas.microsoft.com/office/drawing/2018/hyperlinkcolor" val="tx"/>
                    </a:ext>
                  </a:extLst>
                </a:hlinkClick>
              </a:rPr>
              <a:t>Object Pascal</a:t>
            </a:r>
            <a:r>
              <a:rPr lang="en-US" sz="1200" dirty="0"/>
              <a:t>, </a:t>
            </a:r>
            <a:r>
              <a:rPr lang="en-US" sz="1200" dirty="0">
                <a:hlinkClick r:id="rId21" tooltip="Objective-C">
                  <a:extLst>
                    <a:ext uri="{A12FA001-AC4F-418D-AE19-62706E023703}">
                      <ahyp:hlinkClr xmlns:ahyp="http://schemas.microsoft.com/office/drawing/2018/hyperlinkcolor" val="tx"/>
                    </a:ext>
                  </a:extLst>
                </a:hlinkClick>
              </a:rPr>
              <a:t>Objective C</a:t>
            </a:r>
            <a:r>
              <a:rPr lang="en-US" sz="1200" dirty="0"/>
              <a:t>, </a:t>
            </a:r>
            <a:r>
              <a:rPr lang="en-US" sz="1200" dirty="0">
                <a:hlinkClick r:id="rId22" tooltip="Dart (programming language)">
                  <a:extLst>
                    <a:ext uri="{A12FA001-AC4F-418D-AE19-62706E023703}">
                      <ahyp:hlinkClr xmlns:ahyp="http://schemas.microsoft.com/office/drawing/2018/hyperlinkcolor" val="tx"/>
                    </a:ext>
                  </a:extLst>
                </a:hlinkClick>
              </a:rPr>
              <a:t>Dart</a:t>
            </a:r>
            <a:r>
              <a:rPr lang="en-US" sz="1200" dirty="0"/>
              <a:t>, </a:t>
            </a:r>
            <a:r>
              <a:rPr lang="en-US" sz="1200" dirty="0">
                <a:hlinkClick r:id="rId23" tooltip="Swift (programming language)">
                  <a:extLst>
                    <a:ext uri="{A12FA001-AC4F-418D-AE19-62706E023703}">
                      <ahyp:hlinkClr xmlns:ahyp="http://schemas.microsoft.com/office/drawing/2018/hyperlinkcolor" val="tx"/>
                    </a:ext>
                  </a:extLst>
                </a:hlinkClick>
              </a:rPr>
              <a:t>Swift</a:t>
            </a:r>
            <a:r>
              <a:rPr lang="en-US" sz="1200" dirty="0"/>
              <a:t>, </a:t>
            </a:r>
            <a:r>
              <a:rPr lang="en-US" sz="1200" dirty="0">
                <a:hlinkClick r:id="rId24" tooltip="Scala (programming language)">
                  <a:extLst>
                    <a:ext uri="{A12FA001-AC4F-418D-AE19-62706E023703}">
                      <ahyp:hlinkClr xmlns:ahyp="http://schemas.microsoft.com/office/drawing/2018/hyperlinkcolor" val="tx"/>
                    </a:ext>
                  </a:extLst>
                </a:hlinkClick>
              </a:rPr>
              <a:t>Scala</a:t>
            </a:r>
            <a:r>
              <a:rPr lang="en-US" sz="1200" dirty="0"/>
              <a:t>, </a:t>
            </a:r>
            <a:r>
              <a:rPr lang="en-US" sz="1200" dirty="0">
                <a:hlinkClick r:id="rId25" tooltip="Kotlin (programming language)">
                  <a:extLst>
                    <a:ext uri="{A12FA001-AC4F-418D-AE19-62706E023703}">
                      <ahyp:hlinkClr xmlns:ahyp="http://schemas.microsoft.com/office/drawing/2018/hyperlinkcolor" val="tx"/>
                    </a:ext>
                  </a:extLst>
                </a:hlinkClick>
              </a:rPr>
              <a:t>Kotlin</a:t>
            </a:r>
            <a:r>
              <a:rPr lang="en-US" sz="1200" dirty="0"/>
              <a:t>, </a:t>
            </a:r>
            <a:r>
              <a:rPr lang="en-US" sz="1200" dirty="0">
                <a:hlinkClick r:id="rId26" tooltip="Common Lisp">
                  <a:extLst>
                    <a:ext uri="{A12FA001-AC4F-418D-AE19-62706E023703}">
                      <ahyp:hlinkClr xmlns:ahyp="http://schemas.microsoft.com/office/drawing/2018/hyperlinkcolor" val="tx"/>
                    </a:ext>
                  </a:extLst>
                </a:hlinkClick>
              </a:rPr>
              <a:t>Common Lisp</a:t>
            </a:r>
            <a:r>
              <a:rPr lang="en-US" sz="1200" dirty="0"/>
              <a:t>, </a:t>
            </a:r>
            <a:r>
              <a:rPr lang="en-US" sz="1200" dirty="0">
                <a:hlinkClick r:id="rId27" tooltip="MATLAB">
                  <a:extLst>
                    <a:ext uri="{A12FA001-AC4F-418D-AE19-62706E023703}">
                      <ahyp:hlinkClr xmlns:ahyp="http://schemas.microsoft.com/office/drawing/2018/hyperlinkcolor" val="tx"/>
                    </a:ext>
                  </a:extLst>
                </a:hlinkClick>
              </a:rPr>
              <a:t>MATLAB</a:t>
            </a:r>
            <a:r>
              <a:rPr lang="en-US" sz="1200" dirty="0"/>
              <a:t>, and </a:t>
            </a:r>
            <a:r>
              <a:rPr lang="en-US" sz="1200" dirty="0">
                <a:hlinkClick r:id="rId28" tooltip="Smalltalk">
                  <a:extLst>
                    <a:ext uri="{A12FA001-AC4F-418D-AE19-62706E023703}">
                      <ahyp:hlinkClr xmlns:ahyp="http://schemas.microsoft.com/office/drawing/2018/hyperlinkcolor" val="tx"/>
                    </a:ext>
                  </a:extLst>
                </a:hlinkClick>
              </a:rPr>
              <a:t>Smalltalk</a:t>
            </a:r>
            <a:r>
              <a:rPr lang="en-US" sz="1200" dirty="0"/>
              <a:t>.</a:t>
            </a:r>
          </a:p>
          <a:p>
            <a:endParaRPr lang="en-TR" sz="1200" dirty="0"/>
          </a:p>
        </p:txBody>
      </p:sp>
      <p:sp>
        <p:nvSpPr>
          <p:cNvPr id="4" name="TextBox 3">
            <a:extLst>
              <a:ext uri="{FF2B5EF4-FFF2-40B4-BE49-F238E27FC236}">
                <a16:creationId xmlns:a16="http://schemas.microsoft.com/office/drawing/2014/main" id="{33DEFE69-41FC-AA4D-B1CE-910E764EE508}"/>
              </a:ext>
            </a:extLst>
          </p:cNvPr>
          <p:cNvSpPr txBox="1"/>
          <p:nvPr/>
        </p:nvSpPr>
        <p:spPr>
          <a:xfrm>
            <a:off x="233054" y="3743336"/>
            <a:ext cx="5432834" cy="369332"/>
          </a:xfrm>
          <a:prstGeom prst="rect">
            <a:avLst/>
          </a:prstGeom>
          <a:noFill/>
        </p:spPr>
        <p:txBody>
          <a:bodyPr wrap="none" rtlCol="0">
            <a:spAutoFit/>
          </a:bodyPr>
          <a:lstStyle>
            <a:defPPr>
              <a:defRPr lang="en-TR"/>
            </a:defPPr>
            <a:lvl1pPr>
              <a:defRPr b="1"/>
            </a:lvl1pPr>
          </a:lstStyle>
          <a:p>
            <a:r>
              <a:rPr lang="en-TR" dirty="0"/>
              <a:t>What is the structure of object-oriented programming?</a:t>
            </a:r>
          </a:p>
        </p:txBody>
      </p:sp>
      <p:sp>
        <p:nvSpPr>
          <p:cNvPr id="9" name="TextBox 8">
            <a:extLst>
              <a:ext uri="{FF2B5EF4-FFF2-40B4-BE49-F238E27FC236}">
                <a16:creationId xmlns:a16="http://schemas.microsoft.com/office/drawing/2014/main" id="{4BE5947B-67E3-0A44-AC75-C7378FA9FA7D}"/>
              </a:ext>
            </a:extLst>
          </p:cNvPr>
          <p:cNvSpPr txBox="1"/>
          <p:nvPr/>
        </p:nvSpPr>
        <p:spPr>
          <a:xfrm>
            <a:off x="233054" y="4132293"/>
            <a:ext cx="5413661" cy="276999"/>
          </a:xfrm>
          <a:prstGeom prst="rect">
            <a:avLst/>
          </a:prstGeom>
          <a:noFill/>
        </p:spPr>
        <p:txBody>
          <a:bodyPr wrap="none" rtlCol="0">
            <a:spAutoFit/>
          </a:bodyPr>
          <a:lstStyle>
            <a:defPPr>
              <a:defRPr lang="en-TR"/>
            </a:defPPr>
            <a:lvl1pPr>
              <a:defRPr sz="1200"/>
            </a:lvl1pPr>
          </a:lstStyle>
          <a:p>
            <a:r>
              <a:rPr lang="en-TR" dirty="0"/>
              <a:t>The structure, or building blocks, of object-oriented programming include following:</a:t>
            </a:r>
          </a:p>
        </p:txBody>
      </p:sp>
      <p:sp>
        <p:nvSpPr>
          <p:cNvPr id="10" name="TextBox 9">
            <a:extLst>
              <a:ext uri="{FF2B5EF4-FFF2-40B4-BE49-F238E27FC236}">
                <a16:creationId xmlns:a16="http://schemas.microsoft.com/office/drawing/2014/main" id="{B0287EA2-29EE-4D45-B7DB-94C9BA165793}"/>
              </a:ext>
            </a:extLst>
          </p:cNvPr>
          <p:cNvSpPr txBox="1"/>
          <p:nvPr/>
        </p:nvSpPr>
        <p:spPr>
          <a:xfrm>
            <a:off x="358345" y="4534930"/>
            <a:ext cx="10453178" cy="1754326"/>
          </a:xfrm>
          <a:prstGeom prst="rect">
            <a:avLst/>
          </a:prstGeom>
          <a:noFill/>
        </p:spPr>
        <p:txBody>
          <a:bodyPr wrap="square" rtlCol="0">
            <a:spAutoFit/>
          </a:bodyPr>
          <a:lstStyle>
            <a:defPPr>
              <a:defRPr lang="en-TR"/>
            </a:defPPr>
            <a:lvl1pPr>
              <a:defRPr sz="1200"/>
            </a:lvl1pPr>
          </a:lstStyle>
          <a:p>
            <a:pPr marL="171450" indent="-171450">
              <a:buFont typeface="Arial" panose="020B0604020202020204" pitchFamily="34" charset="0"/>
              <a:buChar char="•"/>
            </a:pPr>
            <a:r>
              <a:rPr lang="en-TR" b="1" dirty="0"/>
              <a:t>Classes</a:t>
            </a:r>
            <a:r>
              <a:rPr lang="en-TR" dirty="0"/>
              <a:t> are user-defined data types act as the blueprint for individual objects, attributes and methods.</a:t>
            </a:r>
          </a:p>
          <a:p>
            <a:pPr marL="171450" indent="-171450" algn="just">
              <a:buFont typeface="Arial" panose="020B0604020202020204" pitchFamily="34" charset="0"/>
              <a:buChar char="•"/>
            </a:pPr>
            <a:r>
              <a:rPr lang="en-TR" b="1" dirty="0"/>
              <a:t>Objects </a:t>
            </a:r>
            <a:r>
              <a:rPr lang="en-TR" dirty="0"/>
              <a:t>are instance of a class created with </a:t>
            </a:r>
            <a:r>
              <a:rPr lang="en-US" dirty="0"/>
              <a:t>specifically</a:t>
            </a:r>
            <a:r>
              <a:rPr lang="en-TR" dirty="0"/>
              <a:t> defined data. Objects can correspond to real-world objects or an abstract entity. When class is defined initially, the description is the only object that is defined.</a:t>
            </a:r>
          </a:p>
          <a:p>
            <a:pPr marL="171450" indent="-171450">
              <a:buFont typeface="Arial" panose="020B0604020202020204" pitchFamily="34" charset="0"/>
              <a:buChar char="•"/>
            </a:pPr>
            <a:r>
              <a:rPr lang="en-TR" b="1" dirty="0"/>
              <a:t>Methods</a:t>
            </a:r>
            <a:r>
              <a:rPr lang="en-TR" dirty="0"/>
              <a:t> are functions that are defined inside a class that describe the behaviors of an object. Each method contained in class definition starts with a reference to an instance object. Additionally, the subroutines contained in an object are called instance methods. Programmers use methods for reusability or keeping functionality encapsulated inside one onject at time.</a:t>
            </a:r>
          </a:p>
          <a:p>
            <a:pPr marL="171450" indent="-171450">
              <a:buFont typeface="Arial" panose="020B0604020202020204" pitchFamily="34" charset="0"/>
              <a:buChar char="•"/>
            </a:pPr>
            <a:r>
              <a:rPr lang="en-TR" b="1" dirty="0"/>
              <a:t>Attributes</a:t>
            </a:r>
            <a:r>
              <a:rPr lang="en-TR" dirty="0"/>
              <a:t> are defined in class template are represent at the state of an object. Objects will have data stored in the attributes field. Class attributes belong the class itself.</a:t>
            </a:r>
          </a:p>
          <a:p>
            <a:pPr marL="171450" indent="-171450">
              <a:buFont typeface="Arial" panose="020B0604020202020204" pitchFamily="34" charset="0"/>
              <a:buChar char="•"/>
            </a:pPr>
            <a:endParaRPr lang="en-TR" dirty="0"/>
          </a:p>
        </p:txBody>
      </p:sp>
    </p:spTree>
    <p:extLst>
      <p:ext uri="{BB962C8B-B14F-4D97-AF65-F5344CB8AC3E}">
        <p14:creationId xmlns:p14="http://schemas.microsoft.com/office/powerpoint/2010/main" val="416925049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12501965-786A-2F4E-A7E8-796B5CEB7209}"/>
              </a:ext>
            </a:extLst>
          </p:cNvPr>
          <p:cNvSpPr/>
          <p:nvPr/>
        </p:nvSpPr>
        <p:spPr>
          <a:xfrm>
            <a:off x="11035719" y="0"/>
            <a:ext cx="1156281" cy="68415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R"/>
          </a:p>
        </p:txBody>
      </p:sp>
      <p:sp>
        <p:nvSpPr>
          <p:cNvPr id="30" name="Footer Placeholder 29">
            <a:extLst>
              <a:ext uri="{FF2B5EF4-FFF2-40B4-BE49-F238E27FC236}">
                <a16:creationId xmlns:a16="http://schemas.microsoft.com/office/drawing/2014/main" id="{A16AB082-EE47-BB41-8F83-B6E5BA419B71}"/>
              </a:ext>
            </a:extLst>
          </p:cNvPr>
          <p:cNvSpPr>
            <a:spLocks noGrp="1"/>
          </p:cNvSpPr>
          <p:nvPr>
            <p:ph type="ftr" sz="quarter" idx="11"/>
          </p:nvPr>
        </p:nvSpPr>
        <p:spPr/>
        <p:txBody>
          <a:bodyPr/>
          <a:lstStyle/>
          <a:p>
            <a:r>
              <a:rPr lang="en-TR" b="1" dirty="0">
                <a:latin typeface="Athelas" panose="02000503000000020003" pitchFamily="2" charset="77"/>
                <a:cs typeface="Al Bayan Plain" pitchFamily="2" charset="-78"/>
              </a:rPr>
              <a:t>Innova &amp; Patika.dev Spring Boot Course</a:t>
            </a:r>
          </a:p>
        </p:txBody>
      </p:sp>
      <p:sp>
        <p:nvSpPr>
          <p:cNvPr id="2" name="TextBox 1">
            <a:extLst>
              <a:ext uri="{FF2B5EF4-FFF2-40B4-BE49-F238E27FC236}">
                <a16:creationId xmlns:a16="http://schemas.microsoft.com/office/drawing/2014/main" id="{A88E24A8-BDDD-E94D-91D3-D05FE2612E18}"/>
              </a:ext>
            </a:extLst>
          </p:cNvPr>
          <p:cNvSpPr txBox="1"/>
          <p:nvPr/>
        </p:nvSpPr>
        <p:spPr>
          <a:xfrm rot="16200000">
            <a:off x="10428920" y="2759066"/>
            <a:ext cx="2369880" cy="1323439"/>
          </a:xfrm>
          <a:prstGeom prst="rect">
            <a:avLst/>
          </a:prstGeom>
          <a:noFill/>
        </p:spPr>
        <p:txBody>
          <a:bodyPr wrap="none" rtlCol="0">
            <a:spAutoFit/>
          </a:bodyPr>
          <a:lstStyle/>
          <a:p>
            <a:pPr algn="ctr"/>
            <a:r>
              <a:rPr lang="en-TR" sz="4000" dirty="0">
                <a:solidFill>
                  <a:schemeClr val="accent1">
                    <a:lumMod val="75000"/>
                  </a:schemeClr>
                </a:solidFill>
              </a:rPr>
              <a:t>First Week</a:t>
            </a:r>
          </a:p>
          <a:p>
            <a:pPr algn="ctr"/>
            <a:r>
              <a:rPr lang="en-TR" sz="4000" dirty="0">
                <a:solidFill>
                  <a:schemeClr val="accent2">
                    <a:lumMod val="75000"/>
                  </a:schemeClr>
                </a:solidFill>
              </a:rPr>
              <a:t>OOP</a:t>
            </a:r>
          </a:p>
        </p:txBody>
      </p:sp>
      <p:sp>
        <p:nvSpPr>
          <p:cNvPr id="5" name="TextBox 4">
            <a:extLst>
              <a:ext uri="{FF2B5EF4-FFF2-40B4-BE49-F238E27FC236}">
                <a16:creationId xmlns:a16="http://schemas.microsoft.com/office/drawing/2014/main" id="{19AC7CF0-491D-CF47-9754-59D97D7DD8BC}"/>
              </a:ext>
            </a:extLst>
          </p:cNvPr>
          <p:cNvSpPr txBox="1"/>
          <p:nvPr/>
        </p:nvSpPr>
        <p:spPr>
          <a:xfrm>
            <a:off x="234779" y="308918"/>
            <a:ext cx="3797963" cy="369332"/>
          </a:xfrm>
          <a:prstGeom prst="rect">
            <a:avLst/>
          </a:prstGeom>
          <a:noFill/>
        </p:spPr>
        <p:txBody>
          <a:bodyPr wrap="none" rtlCol="0">
            <a:spAutoFit/>
          </a:bodyPr>
          <a:lstStyle/>
          <a:p>
            <a:r>
              <a:rPr lang="en-TR" b="1" dirty="0"/>
              <a:t>What are the main principles of OOP?</a:t>
            </a:r>
          </a:p>
        </p:txBody>
      </p:sp>
      <p:sp>
        <p:nvSpPr>
          <p:cNvPr id="6" name="TextBox 5">
            <a:extLst>
              <a:ext uri="{FF2B5EF4-FFF2-40B4-BE49-F238E27FC236}">
                <a16:creationId xmlns:a16="http://schemas.microsoft.com/office/drawing/2014/main" id="{8951D9AC-3EA6-D643-9419-4299B94EADAE}"/>
              </a:ext>
            </a:extLst>
          </p:cNvPr>
          <p:cNvSpPr txBox="1"/>
          <p:nvPr/>
        </p:nvSpPr>
        <p:spPr>
          <a:xfrm>
            <a:off x="233054" y="815545"/>
            <a:ext cx="10587326" cy="2492990"/>
          </a:xfrm>
          <a:prstGeom prst="rect">
            <a:avLst/>
          </a:prstGeom>
          <a:noFill/>
        </p:spPr>
        <p:txBody>
          <a:bodyPr wrap="square" rtlCol="0">
            <a:spAutoFit/>
          </a:bodyPr>
          <a:lstStyle>
            <a:defPPr>
              <a:defRPr lang="en-TR"/>
            </a:defPPr>
            <a:lvl1pPr>
              <a:defRPr sz="1200"/>
            </a:lvl1pPr>
          </a:lstStyle>
          <a:p>
            <a:pPr algn="just"/>
            <a:r>
              <a:rPr lang="en-US" dirty="0"/>
              <a:t>Object-oriented programming is based on the following principles:</a:t>
            </a:r>
          </a:p>
          <a:p>
            <a:pPr algn="just"/>
            <a:endParaRPr lang="en-US" dirty="0"/>
          </a:p>
          <a:p>
            <a:pPr marL="171450" indent="-171450" algn="just">
              <a:buFont typeface="Arial" panose="020B0604020202020204" pitchFamily="34" charset="0"/>
              <a:buChar char="•"/>
            </a:pPr>
            <a:r>
              <a:rPr lang="en-US" b="1" dirty="0"/>
              <a:t>Encapsulation - </a:t>
            </a:r>
            <a:r>
              <a:rPr lang="en-US" dirty="0"/>
              <a:t>This principle states that all important information is contained inside an object and only select information is exposed. The implementation and state of each object are privately held inside a defined class. Other objects do not have access to this class or the authority to make changes. They are only able to call a list of public functions or methods. This characteristic of data hiding provides greater program security and avoids unintended data corruption</a:t>
            </a:r>
          </a:p>
          <a:p>
            <a:pPr marL="171450" indent="-171450" algn="just">
              <a:buFont typeface="Arial" panose="020B0604020202020204" pitchFamily="34" charset="0"/>
              <a:buChar char="•"/>
            </a:pPr>
            <a:r>
              <a:rPr lang="en-US" b="1" dirty="0"/>
              <a:t>Abstraction - </a:t>
            </a:r>
            <a:r>
              <a:rPr lang="en-US" dirty="0"/>
              <a:t> Objects only reveal internal mechanisms that are relevant for the use of other objects, hiding any unnecessary implementation code. The derived class can have its functionality extended. This concept can help developers more easily make additional changes or additions over time.</a:t>
            </a:r>
          </a:p>
          <a:p>
            <a:pPr marL="171450" indent="-171450" algn="just">
              <a:buFont typeface="Arial" panose="020B0604020202020204" pitchFamily="34" charset="0"/>
              <a:buChar char="•"/>
            </a:pPr>
            <a:r>
              <a:rPr lang="en-US" b="1" dirty="0"/>
              <a:t>Inheritance -  </a:t>
            </a:r>
            <a:r>
              <a:rPr lang="en-US" dirty="0"/>
              <a:t>Classes can reuse code from other classes. Relationships and subclasses between objects can be assigned, enabling developers to reuse common logic while still maintaining a unique hierarchy. This property of OOP forces a more thorough data analysis, reduces development time and ensures a higher level of accuracy.</a:t>
            </a:r>
          </a:p>
          <a:p>
            <a:pPr marL="171450" indent="-171450" algn="just">
              <a:buFont typeface="Arial" panose="020B0604020202020204" pitchFamily="34" charset="0"/>
              <a:buChar char="•"/>
            </a:pPr>
            <a:r>
              <a:rPr lang="en-US" b="1" dirty="0"/>
              <a:t>Polymorphism - </a:t>
            </a:r>
            <a:r>
              <a:rPr lang="en-US" dirty="0"/>
              <a:t>Objects are designed to share behaviors and they can take on more than one form. The program will determine which meaning or usage is necessary for each execution of that object from a parent class, reducing the need to duplicate code. A child class is then created, which extends the functionality of the parent class. Polymorphism allows different types of objects to pass through the same interface.</a:t>
            </a:r>
          </a:p>
        </p:txBody>
      </p:sp>
      <p:sp>
        <p:nvSpPr>
          <p:cNvPr id="14" name="TextBox 13">
            <a:extLst>
              <a:ext uri="{FF2B5EF4-FFF2-40B4-BE49-F238E27FC236}">
                <a16:creationId xmlns:a16="http://schemas.microsoft.com/office/drawing/2014/main" id="{3675E27C-28E0-594F-A7D5-A73F6601ABBA}"/>
              </a:ext>
            </a:extLst>
          </p:cNvPr>
          <p:cNvSpPr txBox="1"/>
          <p:nvPr/>
        </p:nvSpPr>
        <p:spPr>
          <a:xfrm>
            <a:off x="234779" y="3323969"/>
            <a:ext cx="3118226" cy="369332"/>
          </a:xfrm>
          <a:prstGeom prst="rect">
            <a:avLst/>
          </a:prstGeom>
          <a:noFill/>
        </p:spPr>
        <p:txBody>
          <a:bodyPr wrap="none" rtlCol="0">
            <a:spAutoFit/>
          </a:bodyPr>
          <a:lstStyle/>
          <a:p>
            <a:r>
              <a:rPr lang="en-TR" b="1" dirty="0"/>
              <a:t>What are the benefits of OOP?</a:t>
            </a:r>
          </a:p>
        </p:txBody>
      </p:sp>
      <p:sp>
        <p:nvSpPr>
          <p:cNvPr id="9" name="TextBox 8">
            <a:extLst>
              <a:ext uri="{FF2B5EF4-FFF2-40B4-BE49-F238E27FC236}">
                <a16:creationId xmlns:a16="http://schemas.microsoft.com/office/drawing/2014/main" id="{3D07742A-6DCD-7743-B3EE-005FCE459D87}"/>
              </a:ext>
            </a:extLst>
          </p:cNvPr>
          <p:cNvSpPr txBox="1"/>
          <p:nvPr/>
        </p:nvSpPr>
        <p:spPr>
          <a:xfrm>
            <a:off x="358346" y="3883784"/>
            <a:ext cx="10462034" cy="1384995"/>
          </a:xfrm>
          <a:prstGeom prst="rect">
            <a:avLst/>
          </a:prstGeom>
          <a:noFill/>
        </p:spPr>
        <p:txBody>
          <a:bodyPr wrap="square" rtlCol="0">
            <a:spAutoFit/>
          </a:bodyPr>
          <a:lstStyle>
            <a:defPPr>
              <a:defRPr lang="en-TR"/>
            </a:defPPr>
            <a:lvl1pPr>
              <a:defRPr sz="1200"/>
            </a:lvl1pPr>
          </a:lstStyle>
          <a:p>
            <a:pPr marL="171450" indent="-171450" algn="just">
              <a:buFont typeface="Arial" panose="020B0604020202020204" pitchFamily="34" charset="0"/>
              <a:buChar char="•"/>
            </a:pPr>
            <a:r>
              <a:rPr lang="en-US" b="1" dirty="0"/>
              <a:t>Modularity - </a:t>
            </a:r>
            <a:r>
              <a:rPr lang="en-US" dirty="0"/>
              <a:t>Encapsulation enables objects to be self-contained, making troubleshooting and collaborative development easier.</a:t>
            </a:r>
          </a:p>
          <a:p>
            <a:pPr marL="171450" indent="-171450" algn="just">
              <a:buFont typeface="Arial" panose="020B0604020202020204" pitchFamily="34" charset="0"/>
              <a:buChar char="•"/>
            </a:pPr>
            <a:r>
              <a:rPr lang="en-US" b="1" dirty="0"/>
              <a:t>Reusability.</a:t>
            </a:r>
            <a:r>
              <a:rPr lang="en-US" dirty="0"/>
              <a:t> Code can be reused through inheritance, meaning a team does not have to write the same code multiple times.</a:t>
            </a:r>
          </a:p>
          <a:p>
            <a:pPr marL="171450" indent="-171450" algn="just">
              <a:buFont typeface="Arial" panose="020B0604020202020204" pitchFamily="34" charset="0"/>
              <a:buChar char="•"/>
            </a:pPr>
            <a:r>
              <a:rPr lang="en-US" b="1" dirty="0"/>
              <a:t>Productivity.</a:t>
            </a:r>
            <a:r>
              <a:rPr lang="en-US" dirty="0"/>
              <a:t> Programmers can construct new programs quicker through the use of multiple libraries and reusable code.</a:t>
            </a:r>
          </a:p>
          <a:p>
            <a:pPr marL="171450" indent="-171450" algn="just">
              <a:buFont typeface="Arial" panose="020B0604020202020204" pitchFamily="34" charset="0"/>
              <a:buChar char="•"/>
            </a:pPr>
            <a:r>
              <a:rPr lang="en-US" b="1" dirty="0"/>
              <a:t>Easily upgradable and scalable. </a:t>
            </a:r>
            <a:r>
              <a:rPr lang="en-US" dirty="0"/>
              <a:t>Programmers can implement system functionalities independently.</a:t>
            </a:r>
          </a:p>
          <a:p>
            <a:pPr marL="171450" indent="-171450" algn="just">
              <a:buFont typeface="Arial" panose="020B0604020202020204" pitchFamily="34" charset="0"/>
              <a:buChar char="•"/>
            </a:pPr>
            <a:r>
              <a:rPr lang="en-US" b="1" dirty="0"/>
              <a:t>Interface descriptions.</a:t>
            </a:r>
            <a:r>
              <a:rPr lang="en-US" dirty="0"/>
              <a:t> Descriptions of external systems are simple, due to message passing techniques that are used for objects communication.</a:t>
            </a:r>
          </a:p>
          <a:p>
            <a:pPr marL="171450" indent="-171450" algn="just">
              <a:buFont typeface="Arial" panose="020B0604020202020204" pitchFamily="34" charset="0"/>
              <a:buChar char="•"/>
            </a:pPr>
            <a:r>
              <a:rPr lang="en-US" b="1" dirty="0"/>
              <a:t>Security.</a:t>
            </a:r>
            <a:r>
              <a:rPr lang="en-US" dirty="0"/>
              <a:t> Using encapsulation and abstraction, complex code is hidden, software maintenance is easier and internet protocols are protected.</a:t>
            </a:r>
          </a:p>
          <a:p>
            <a:pPr marL="171450" indent="-171450" algn="just">
              <a:buFont typeface="Arial" panose="020B0604020202020204" pitchFamily="34" charset="0"/>
              <a:buChar char="•"/>
            </a:pPr>
            <a:r>
              <a:rPr lang="en-US" b="1" dirty="0"/>
              <a:t>Flexibility.</a:t>
            </a:r>
            <a:r>
              <a:rPr lang="en-US" dirty="0"/>
              <a:t> Polymorphism enables a single function to adapt to the class it is placed in. Different objects can also pass through the same interface.</a:t>
            </a:r>
          </a:p>
        </p:txBody>
      </p:sp>
      <p:sp>
        <p:nvSpPr>
          <p:cNvPr id="17" name="Rounded Rectangle 16">
            <a:extLst>
              <a:ext uri="{FF2B5EF4-FFF2-40B4-BE49-F238E27FC236}">
                <a16:creationId xmlns:a16="http://schemas.microsoft.com/office/drawing/2014/main" id="{1EAA1FA7-D0C3-8047-9AAA-4D1EE1E163E9}"/>
              </a:ext>
            </a:extLst>
          </p:cNvPr>
          <p:cNvSpPr/>
          <p:nvPr/>
        </p:nvSpPr>
        <p:spPr>
          <a:xfrm>
            <a:off x="3982122" y="5449103"/>
            <a:ext cx="3089189" cy="726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Let’s look at the good examples for OOP principles.</a:t>
            </a:r>
            <a:endParaRPr lang="en-TR" dirty="0"/>
          </a:p>
        </p:txBody>
      </p:sp>
    </p:spTree>
    <p:extLst>
      <p:ext uri="{BB962C8B-B14F-4D97-AF65-F5344CB8AC3E}">
        <p14:creationId xmlns:p14="http://schemas.microsoft.com/office/powerpoint/2010/main" val="240980585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12501965-786A-2F4E-A7E8-796B5CEB7209}"/>
              </a:ext>
            </a:extLst>
          </p:cNvPr>
          <p:cNvSpPr/>
          <p:nvPr/>
        </p:nvSpPr>
        <p:spPr>
          <a:xfrm>
            <a:off x="11035719" y="0"/>
            <a:ext cx="1156281" cy="68415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R"/>
          </a:p>
        </p:txBody>
      </p:sp>
      <p:sp>
        <p:nvSpPr>
          <p:cNvPr id="30" name="Footer Placeholder 29">
            <a:extLst>
              <a:ext uri="{FF2B5EF4-FFF2-40B4-BE49-F238E27FC236}">
                <a16:creationId xmlns:a16="http://schemas.microsoft.com/office/drawing/2014/main" id="{A16AB082-EE47-BB41-8F83-B6E5BA419B71}"/>
              </a:ext>
            </a:extLst>
          </p:cNvPr>
          <p:cNvSpPr>
            <a:spLocks noGrp="1"/>
          </p:cNvSpPr>
          <p:nvPr>
            <p:ph type="ftr" sz="quarter" idx="11"/>
          </p:nvPr>
        </p:nvSpPr>
        <p:spPr/>
        <p:txBody>
          <a:bodyPr/>
          <a:lstStyle/>
          <a:p>
            <a:r>
              <a:rPr lang="en-TR" b="1" dirty="0">
                <a:latin typeface="Athelas" panose="02000503000000020003" pitchFamily="2" charset="77"/>
                <a:cs typeface="Al Bayan Plain" pitchFamily="2" charset="-78"/>
              </a:rPr>
              <a:t>Innova &amp; Patika.dev Spring Boot Course</a:t>
            </a:r>
          </a:p>
        </p:txBody>
      </p:sp>
      <p:sp>
        <p:nvSpPr>
          <p:cNvPr id="2" name="TextBox 1">
            <a:extLst>
              <a:ext uri="{FF2B5EF4-FFF2-40B4-BE49-F238E27FC236}">
                <a16:creationId xmlns:a16="http://schemas.microsoft.com/office/drawing/2014/main" id="{A88E24A8-BDDD-E94D-91D3-D05FE2612E18}"/>
              </a:ext>
            </a:extLst>
          </p:cNvPr>
          <p:cNvSpPr txBox="1"/>
          <p:nvPr/>
        </p:nvSpPr>
        <p:spPr>
          <a:xfrm rot="16200000">
            <a:off x="9842386" y="2759066"/>
            <a:ext cx="3542957" cy="1323439"/>
          </a:xfrm>
          <a:prstGeom prst="rect">
            <a:avLst/>
          </a:prstGeom>
          <a:noFill/>
        </p:spPr>
        <p:txBody>
          <a:bodyPr wrap="none" rtlCol="0">
            <a:spAutoFit/>
          </a:bodyPr>
          <a:lstStyle/>
          <a:p>
            <a:pPr algn="ctr"/>
            <a:r>
              <a:rPr lang="en-TR" sz="4000" dirty="0">
                <a:solidFill>
                  <a:schemeClr val="accent1">
                    <a:lumMod val="75000"/>
                  </a:schemeClr>
                </a:solidFill>
              </a:rPr>
              <a:t>First Week</a:t>
            </a:r>
          </a:p>
          <a:p>
            <a:pPr algn="ctr"/>
            <a:r>
              <a:rPr lang="en-TR" sz="4000" dirty="0">
                <a:solidFill>
                  <a:schemeClr val="accent2">
                    <a:lumMod val="75000"/>
                  </a:schemeClr>
                </a:solidFill>
              </a:rPr>
              <a:t>SOLID Principles</a:t>
            </a:r>
          </a:p>
        </p:txBody>
      </p:sp>
      <p:sp>
        <p:nvSpPr>
          <p:cNvPr id="5" name="TextBox 4">
            <a:extLst>
              <a:ext uri="{FF2B5EF4-FFF2-40B4-BE49-F238E27FC236}">
                <a16:creationId xmlns:a16="http://schemas.microsoft.com/office/drawing/2014/main" id="{19AC7CF0-491D-CF47-9754-59D97D7DD8BC}"/>
              </a:ext>
            </a:extLst>
          </p:cNvPr>
          <p:cNvSpPr txBox="1"/>
          <p:nvPr/>
        </p:nvSpPr>
        <p:spPr>
          <a:xfrm>
            <a:off x="234779" y="308918"/>
            <a:ext cx="2615909" cy="369332"/>
          </a:xfrm>
          <a:prstGeom prst="rect">
            <a:avLst/>
          </a:prstGeom>
          <a:noFill/>
        </p:spPr>
        <p:txBody>
          <a:bodyPr wrap="none" rtlCol="0">
            <a:spAutoFit/>
          </a:bodyPr>
          <a:lstStyle/>
          <a:p>
            <a:r>
              <a:rPr lang="en-TR" b="1" dirty="0"/>
              <a:t>What is SOLID Principles?</a:t>
            </a:r>
          </a:p>
        </p:txBody>
      </p:sp>
      <p:sp>
        <p:nvSpPr>
          <p:cNvPr id="6" name="TextBox 5">
            <a:extLst>
              <a:ext uri="{FF2B5EF4-FFF2-40B4-BE49-F238E27FC236}">
                <a16:creationId xmlns:a16="http://schemas.microsoft.com/office/drawing/2014/main" id="{8951D9AC-3EA6-D643-9419-4299B94EADAE}"/>
              </a:ext>
            </a:extLst>
          </p:cNvPr>
          <p:cNvSpPr txBox="1"/>
          <p:nvPr/>
        </p:nvSpPr>
        <p:spPr>
          <a:xfrm>
            <a:off x="233054" y="815545"/>
            <a:ext cx="10587326" cy="1384995"/>
          </a:xfrm>
          <a:prstGeom prst="rect">
            <a:avLst/>
          </a:prstGeom>
          <a:noFill/>
        </p:spPr>
        <p:txBody>
          <a:bodyPr wrap="square" rtlCol="0">
            <a:spAutoFit/>
          </a:bodyPr>
          <a:lstStyle>
            <a:defPPr>
              <a:defRPr lang="en-TR"/>
            </a:defPPr>
            <a:lvl1pPr>
              <a:defRPr sz="1200"/>
            </a:lvl1pPr>
          </a:lstStyle>
          <a:p>
            <a:r>
              <a:rPr lang="en-US" dirty="0"/>
              <a:t>What does the SOLID principles actually mean?  Well, it’s just an acronym of the five principles listed as below.</a:t>
            </a:r>
          </a:p>
          <a:p>
            <a:endParaRPr lang="en-US" dirty="0"/>
          </a:p>
          <a:p>
            <a:pPr marL="171450" indent="-171450">
              <a:buFont typeface="Arial" panose="020B0604020202020204" pitchFamily="34" charset="0"/>
              <a:buChar char="•"/>
            </a:pPr>
            <a:r>
              <a:rPr lang="en-US" b="1" dirty="0"/>
              <a:t>S</a:t>
            </a:r>
            <a:r>
              <a:rPr lang="en-US" dirty="0"/>
              <a:t>  – Single Responsibility Principle</a:t>
            </a:r>
          </a:p>
          <a:p>
            <a:pPr marL="171450" indent="-171450">
              <a:buFont typeface="Arial" panose="020B0604020202020204" pitchFamily="34" charset="0"/>
              <a:buChar char="•"/>
            </a:pPr>
            <a:r>
              <a:rPr lang="en-US" b="1" dirty="0"/>
              <a:t>O</a:t>
            </a:r>
            <a:r>
              <a:rPr lang="en-US" dirty="0"/>
              <a:t> – Open / Closed Principle</a:t>
            </a:r>
          </a:p>
          <a:p>
            <a:pPr marL="171450" indent="-171450">
              <a:buFont typeface="Arial" panose="020B0604020202020204" pitchFamily="34" charset="0"/>
              <a:buChar char="•"/>
            </a:pPr>
            <a:r>
              <a:rPr lang="en-US" b="1" dirty="0"/>
              <a:t>L</a:t>
            </a:r>
            <a:r>
              <a:rPr lang="en-US" dirty="0"/>
              <a:t>  – Liskov’s Substitution Principle</a:t>
            </a:r>
          </a:p>
          <a:p>
            <a:pPr marL="171450" indent="-171450">
              <a:buFont typeface="Arial" panose="020B0604020202020204" pitchFamily="34" charset="0"/>
              <a:buChar char="•"/>
            </a:pPr>
            <a:r>
              <a:rPr lang="en-US" b="1" dirty="0"/>
              <a:t>I  </a:t>
            </a:r>
            <a:r>
              <a:rPr lang="en-US" dirty="0"/>
              <a:t>– Interface Segregation Principle</a:t>
            </a:r>
          </a:p>
          <a:p>
            <a:pPr marL="171450" indent="-171450">
              <a:buFont typeface="Arial" panose="020B0604020202020204" pitchFamily="34" charset="0"/>
              <a:buChar char="•"/>
            </a:pPr>
            <a:r>
              <a:rPr lang="en-US" b="1" dirty="0"/>
              <a:t>D</a:t>
            </a:r>
            <a:r>
              <a:rPr lang="en-US" dirty="0"/>
              <a:t> – Dependency Inversion Principle </a:t>
            </a:r>
          </a:p>
        </p:txBody>
      </p:sp>
      <p:sp>
        <p:nvSpPr>
          <p:cNvPr id="3" name="TextBox 2">
            <a:extLst>
              <a:ext uri="{FF2B5EF4-FFF2-40B4-BE49-F238E27FC236}">
                <a16:creationId xmlns:a16="http://schemas.microsoft.com/office/drawing/2014/main" id="{8D0A9E1D-226F-7342-B2FE-46AD04593021}"/>
              </a:ext>
            </a:extLst>
          </p:cNvPr>
          <p:cNvSpPr txBox="1"/>
          <p:nvPr/>
        </p:nvSpPr>
        <p:spPr>
          <a:xfrm>
            <a:off x="233054" y="2299142"/>
            <a:ext cx="5338513" cy="276999"/>
          </a:xfrm>
          <a:prstGeom prst="rect">
            <a:avLst/>
          </a:prstGeom>
          <a:noFill/>
        </p:spPr>
        <p:txBody>
          <a:bodyPr wrap="square" rtlCol="0">
            <a:spAutoFit/>
          </a:bodyPr>
          <a:lstStyle>
            <a:defPPr>
              <a:defRPr lang="en-TR"/>
            </a:defPPr>
            <a:lvl1pPr>
              <a:defRPr sz="1200"/>
            </a:lvl1pPr>
          </a:lstStyle>
          <a:p>
            <a:r>
              <a:rPr lang="en-US" dirty="0"/>
              <a:t>Let’s try to understand what all these principles means, one by one with examples.</a:t>
            </a:r>
            <a:endParaRPr lang="en-TR" dirty="0"/>
          </a:p>
        </p:txBody>
      </p:sp>
      <p:sp>
        <p:nvSpPr>
          <p:cNvPr id="7" name="TextBox 6">
            <a:extLst>
              <a:ext uri="{FF2B5EF4-FFF2-40B4-BE49-F238E27FC236}">
                <a16:creationId xmlns:a16="http://schemas.microsoft.com/office/drawing/2014/main" id="{382DFEFA-11A0-C845-9059-F08D82C9ABAE}"/>
              </a:ext>
            </a:extLst>
          </p:cNvPr>
          <p:cNvSpPr txBox="1"/>
          <p:nvPr/>
        </p:nvSpPr>
        <p:spPr>
          <a:xfrm>
            <a:off x="233054" y="2674743"/>
            <a:ext cx="3023392" cy="369332"/>
          </a:xfrm>
          <a:prstGeom prst="rect">
            <a:avLst/>
          </a:prstGeom>
          <a:noFill/>
        </p:spPr>
        <p:txBody>
          <a:bodyPr wrap="none" rtlCol="0">
            <a:spAutoFit/>
          </a:bodyPr>
          <a:lstStyle>
            <a:defPPr>
              <a:defRPr lang="en-TR"/>
            </a:defPPr>
            <a:lvl1pPr>
              <a:defRPr b="1"/>
            </a:lvl1pPr>
          </a:lstStyle>
          <a:p>
            <a:r>
              <a:rPr lang="en-TR" dirty="0"/>
              <a:t>Single Responsibility Principle</a:t>
            </a:r>
          </a:p>
        </p:txBody>
      </p:sp>
      <p:sp>
        <p:nvSpPr>
          <p:cNvPr id="8" name="TextBox 7">
            <a:extLst>
              <a:ext uri="{FF2B5EF4-FFF2-40B4-BE49-F238E27FC236}">
                <a16:creationId xmlns:a16="http://schemas.microsoft.com/office/drawing/2014/main" id="{739B4C4F-87A8-DD44-A40F-FE543BEDE5FD}"/>
              </a:ext>
            </a:extLst>
          </p:cNvPr>
          <p:cNvSpPr txBox="1"/>
          <p:nvPr/>
        </p:nvSpPr>
        <p:spPr>
          <a:xfrm>
            <a:off x="233053" y="3142677"/>
            <a:ext cx="10587325" cy="2862322"/>
          </a:xfrm>
          <a:prstGeom prst="rect">
            <a:avLst/>
          </a:prstGeom>
          <a:noFill/>
        </p:spPr>
        <p:txBody>
          <a:bodyPr wrap="square" rtlCol="0">
            <a:spAutoFit/>
          </a:bodyPr>
          <a:lstStyle>
            <a:defPPr>
              <a:defRPr lang="en-TR"/>
            </a:defPPr>
            <a:lvl1pPr>
              <a:defRPr sz="1200"/>
            </a:lvl1pPr>
          </a:lstStyle>
          <a:p>
            <a:r>
              <a:rPr lang="en-US" dirty="0"/>
              <a:t>The name itself suggest that the “</a:t>
            </a:r>
            <a:r>
              <a:rPr lang="en-US" b="1" dirty="0"/>
              <a:t>class should be </a:t>
            </a:r>
            <a:r>
              <a:rPr lang="en-US" b="1" u="sng" dirty="0"/>
              <a:t>having one and only one </a:t>
            </a:r>
            <a:r>
              <a:rPr lang="en-US" b="1" dirty="0"/>
              <a:t>responsibility</a:t>
            </a:r>
            <a:r>
              <a:rPr lang="en-US" dirty="0"/>
              <a:t>”. What does it mean? Well, let’s take the class A which does the following operations.</a:t>
            </a:r>
          </a:p>
          <a:p>
            <a:endParaRPr lang="en-US" dirty="0"/>
          </a:p>
          <a:p>
            <a:pPr marL="628650" lvl="1" indent="-171450">
              <a:buFont typeface="Arial" panose="020B0604020202020204" pitchFamily="34" charset="0"/>
              <a:buChar char="•"/>
            </a:pPr>
            <a:r>
              <a:rPr lang="en-US" sz="1200" dirty="0"/>
              <a:t>Open a database connection</a:t>
            </a:r>
          </a:p>
          <a:p>
            <a:pPr marL="628650" lvl="1" indent="-171450">
              <a:buFont typeface="Arial" panose="020B0604020202020204" pitchFamily="34" charset="0"/>
              <a:buChar char="•"/>
            </a:pPr>
            <a:r>
              <a:rPr lang="en-US" sz="1200" dirty="0"/>
              <a:t>Fetch data from database</a:t>
            </a:r>
          </a:p>
          <a:p>
            <a:pPr marL="628650" lvl="1" indent="-171450">
              <a:buFont typeface="Arial" panose="020B0604020202020204" pitchFamily="34" charset="0"/>
              <a:buChar char="•"/>
            </a:pPr>
            <a:r>
              <a:rPr lang="en-US" sz="1200" dirty="0"/>
              <a:t>Write the data in an external file</a:t>
            </a:r>
          </a:p>
          <a:p>
            <a:pPr lvl="1"/>
            <a:endParaRPr lang="en-US" sz="1200" dirty="0"/>
          </a:p>
          <a:p>
            <a:r>
              <a:rPr lang="en-US" dirty="0"/>
              <a:t>The issue with this class is that it handles lot of operations. Suppose any of the following change happens in future.</a:t>
            </a:r>
          </a:p>
          <a:p>
            <a:endParaRPr lang="en-US" dirty="0"/>
          </a:p>
          <a:p>
            <a:pPr marL="628650" lvl="1" indent="-171450">
              <a:buFont typeface="Arial" panose="020B0604020202020204" pitchFamily="34" charset="0"/>
              <a:buChar char="•"/>
            </a:pPr>
            <a:r>
              <a:rPr lang="en-US" sz="1200" dirty="0"/>
              <a:t>New database</a:t>
            </a:r>
          </a:p>
          <a:p>
            <a:pPr marL="628650" lvl="1" indent="-171450">
              <a:buFont typeface="Arial" panose="020B0604020202020204" pitchFamily="34" charset="0"/>
              <a:buChar char="•"/>
            </a:pPr>
            <a:r>
              <a:rPr lang="en-US" sz="1200" dirty="0"/>
              <a:t>Adopt ORM to manage queries on database</a:t>
            </a:r>
          </a:p>
          <a:p>
            <a:pPr marL="628650" lvl="1" indent="-171450">
              <a:buFont typeface="Arial" panose="020B0604020202020204" pitchFamily="34" charset="0"/>
              <a:buChar char="•"/>
            </a:pPr>
            <a:r>
              <a:rPr lang="en-US" sz="1200" dirty="0"/>
              <a:t>Change in the output structure</a:t>
            </a:r>
          </a:p>
          <a:p>
            <a:pPr lvl="1"/>
            <a:endParaRPr lang="en-US" sz="1200" dirty="0"/>
          </a:p>
          <a:p>
            <a:r>
              <a:rPr lang="en-US" dirty="0"/>
              <a:t>So, in all the cases the above class would be changed. Which might affect the implementation of the other two operations as well. So ideally according to SRP there should be three classes each having the single responsibility.</a:t>
            </a:r>
          </a:p>
        </p:txBody>
      </p:sp>
      <p:sp>
        <p:nvSpPr>
          <p:cNvPr id="11" name="Rounded Rectangle 10">
            <a:extLst>
              <a:ext uri="{FF2B5EF4-FFF2-40B4-BE49-F238E27FC236}">
                <a16:creationId xmlns:a16="http://schemas.microsoft.com/office/drawing/2014/main" id="{C0CE0863-3BD7-9E41-9193-51EA1E1336CF}"/>
              </a:ext>
            </a:extLst>
          </p:cNvPr>
          <p:cNvSpPr/>
          <p:nvPr/>
        </p:nvSpPr>
        <p:spPr>
          <a:xfrm>
            <a:off x="7670315" y="4210376"/>
            <a:ext cx="3089189" cy="726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Let’s look at the good example in code.</a:t>
            </a:r>
            <a:endParaRPr lang="en-TR" dirty="0"/>
          </a:p>
        </p:txBody>
      </p:sp>
    </p:spTree>
    <p:extLst>
      <p:ext uri="{BB962C8B-B14F-4D97-AF65-F5344CB8AC3E}">
        <p14:creationId xmlns:p14="http://schemas.microsoft.com/office/powerpoint/2010/main" val="108583109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12501965-786A-2F4E-A7E8-796B5CEB7209}"/>
              </a:ext>
            </a:extLst>
          </p:cNvPr>
          <p:cNvSpPr/>
          <p:nvPr/>
        </p:nvSpPr>
        <p:spPr>
          <a:xfrm>
            <a:off x="11035719" y="0"/>
            <a:ext cx="1156281" cy="68415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R"/>
          </a:p>
        </p:txBody>
      </p:sp>
      <p:sp>
        <p:nvSpPr>
          <p:cNvPr id="30" name="Footer Placeholder 29">
            <a:extLst>
              <a:ext uri="{FF2B5EF4-FFF2-40B4-BE49-F238E27FC236}">
                <a16:creationId xmlns:a16="http://schemas.microsoft.com/office/drawing/2014/main" id="{A16AB082-EE47-BB41-8F83-B6E5BA419B71}"/>
              </a:ext>
            </a:extLst>
          </p:cNvPr>
          <p:cNvSpPr>
            <a:spLocks noGrp="1"/>
          </p:cNvSpPr>
          <p:nvPr>
            <p:ph type="ftr" sz="quarter" idx="11"/>
          </p:nvPr>
        </p:nvSpPr>
        <p:spPr/>
        <p:txBody>
          <a:bodyPr/>
          <a:lstStyle/>
          <a:p>
            <a:r>
              <a:rPr lang="en-TR" b="1" dirty="0">
                <a:latin typeface="Athelas" panose="02000503000000020003" pitchFamily="2" charset="77"/>
                <a:cs typeface="Al Bayan Plain" pitchFamily="2" charset="-78"/>
              </a:rPr>
              <a:t>Innova &amp; Patika.dev Spring Boot Course</a:t>
            </a:r>
          </a:p>
        </p:txBody>
      </p:sp>
      <p:sp>
        <p:nvSpPr>
          <p:cNvPr id="2" name="TextBox 1">
            <a:extLst>
              <a:ext uri="{FF2B5EF4-FFF2-40B4-BE49-F238E27FC236}">
                <a16:creationId xmlns:a16="http://schemas.microsoft.com/office/drawing/2014/main" id="{A88E24A8-BDDD-E94D-91D3-D05FE2612E18}"/>
              </a:ext>
            </a:extLst>
          </p:cNvPr>
          <p:cNvSpPr txBox="1"/>
          <p:nvPr/>
        </p:nvSpPr>
        <p:spPr>
          <a:xfrm rot="16200000">
            <a:off x="9842382" y="2759066"/>
            <a:ext cx="3542958" cy="1323439"/>
          </a:xfrm>
          <a:prstGeom prst="rect">
            <a:avLst/>
          </a:prstGeom>
          <a:noFill/>
        </p:spPr>
        <p:txBody>
          <a:bodyPr wrap="none" rtlCol="0">
            <a:spAutoFit/>
          </a:bodyPr>
          <a:lstStyle/>
          <a:p>
            <a:pPr algn="ctr"/>
            <a:r>
              <a:rPr lang="en-TR" sz="4000" dirty="0">
                <a:solidFill>
                  <a:schemeClr val="accent1">
                    <a:lumMod val="75000"/>
                  </a:schemeClr>
                </a:solidFill>
              </a:rPr>
              <a:t>First Week</a:t>
            </a:r>
          </a:p>
          <a:p>
            <a:pPr algn="ctr"/>
            <a:r>
              <a:rPr lang="en-TR" sz="4000" dirty="0">
                <a:solidFill>
                  <a:schemeClr val="accent2">
                    <a:lumMod val="75000"/>
                  </a:schemeClr>
                </a:solidFill>
              </a:rPr>
              <a:t>SOLID Principles</a:t>
            </a:r>
          </a:p>
        </p:txBody>
      </p:sp>
      <p:sp>
        <p:nvSpPr>
          <p:cNvPr id="5" name="TextBox 4">
            <a:extLst>
              <a:ext uri="{FF2B5EF4-FFF2-40B4-BE49-F238E27FC236}">
                <a16:creationId xmlns:a16="http://schemas.microsoft.com/office/drawing/2014/main" id="{19AC7CF0-491D-CF47-9754-59D97D7DD8BC}"/>
              </a:ext>
            </a:extLst>
          </p:cNvPr>
          <p:cNvSpPr txBox="1"/>
          <p:nvPr/>
        </p:nvSpPr>
        <p:spPr>
          <a:xfrm>
            <a:off x="234779" y="308918"/>
            <a:ext cx="2424062" cy="369332"/>
          </a:xfrm>
          <a:prstGeom prst="rect">
            <a:avLst/>
          </a:prstGeom>
          <a:noFill/>
        </p:spPr>
        <p:txBody>
          <a:bodyPr wrap="none" rtlCol="0">
            <a:spAutoFit/>
          </a:bodyPr>
          <a:lstStyle/>
          <a:p>
            <a:r>
              <a:rPr lang="en-TR" b="1" dirty="0"/>
              <a:t>Open / Closed Principle</a:t>
            </a:r>
          </a:p>
        </p:txBody>
      </p:sp>
      <p:sp>
        <p:nvSpPr>
          <p:cNvPr id="6" name="TextBox 5">
            <a:extLst>
              <a:ext uri="{FF2B5EF4-FFF2-40B4-BE49-F238E27FC236}">
                <a16:creationId xmlns:a16="http://schemas.microsoft.com/office/drawing/2014/main" id="{8951D9AC-3EA6-D643-9419-4299B94EADAE}"/>
              </a:ext>
            </a:extLst>
          </p:cNvPr>
          <p:cNvSpPr txBox="1"/>
          <p:nvPr/>
        </p:nvSpPr>
        <p:spPr>
          <a:xfrm>
            <a:off x="233054" y="815545"/>
            <a:ext cx="10587326" cy="830997"/>
          </a:xfrm>
          <a:prstGeom prst="rect">
            <a:avLst/>
          </a:prstGeom>
          <a:noFill/>
        </p:spPr>
        <p:txBody>
          <a:bodyPr wrap="square" rtlCol="0">
            <a:spAutoFit/>
          </a:bodyPr>
          <a:lstStyle>
            <a:defPPr>
              <a:defRPr lang="en-TR"/>
            </a:defPPr>
            <a:lvl1pPr>
              <a:defRPr sz="1200"/>
            </a:lvl1pPr>
          </a:lstStyle>
          <a:p>
            <a:pPr algn="just"/>
            <a:r>
              <a:rPr lang="en-US" dirty="0"/>
              <a:t>This principle suggests that “</a:t>
            </a:r>
            <a:r>
              <a:rPr lang="en-US" b="1" u="sng" dirty="0"/>
              <a:t>classes should be open for extension but closed for modification</a:t>
            </a:r>
            <a:r>
              <a:rPr lang="en-US" dirty="0"/>
              <a:t>”.  </a:t>
            </a:r>
          </a:p>
          <a:p>
            <a:pPr algn="just"/>
            <a:endParaRPr lang="en-US" dirty="0"/>
          </a:p>
          <a:p>
            <a:pPr algn="just"/>
            <a:r>
              <a:rPr lang="en-US" dirty="0"/>
              <a:t>What is means is that if the class A is written by the developer AA, and if the developer BB wants some modification on that then developer BB should be easily do that by extending class A, but not by modifying class A.</a:t>
            </a:r>
          </a:p>
        </p:txBody>
      </p:sp>
      <p:sp>
        <p:nvSpPr>
          <p:cNvPr id="10" name="Rounded Rectangle 9">
            <a:extLst>
              <a:ext uri="{FF2B5EF4-FFF2-40B4-BE49-F238E27FC236}">
                <a16:creationId xmlns:a16="http://schemas.microsoft.com/office/drawing/2014/main" id="{95263381-6470-A948-8284-B7F1AC068533}"/>
              </a:ext>
            </a:extLst>
          </p:cNvPr>
          <p:cNvSpPr/>
          <p:nvPr/>
        </p:nvSpPr>
        <p:spPr>
          <a:xfrm>
            <a:off x="3982122" y="1560114"/>
            <a:ext cx="3089189" cy="726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Let’s look at the good example in code.</a:t>
            </a:r>
            <a:endParaRPr lang="en-TR" dirty="0"/>
          </a:p>
        </p:txBody>
      </p:sp>
      <p:sp>
        <p:nvSpPr>
          <p:cNvPr id="11" name="TextBox 10">
            <a:extLst>
              <a:ext uri="{FF2B5EF4-FFF2-40B4-BE49-F238E27FC236}">
                <a16:creationId xmlns:a16="http://schemas.microsoft.com/office/drawing/2014/main" id="{3DCA488B-7FAE-1F45-968C-E2F0C6711CA2}"/>
              </a:ext>
            </a:extLst>
          </p:cNvPr>
          <p:cNvSpPr txBox="1"/>
          <p:nvPr/>
        </p:nvSpPr>
        <p:spPr>
          <a:xfrm>
            <a:off x="234779" y="2569941"/>
            <a:ext cx="2869503" cy="369332"/>
          </a:xfrm>
          <a:prstGeom prst="rect">
            <a:avLst/>
          </a:prstGeom>
          <a:noFill/>
        </p:spPr>
        <p:txBody>
          <a:bodyPr wrap="none" rtlCol="0">
            <a:spAutoFit/>
          </a:bodyPr>
          <a:lstStyle/>
          <a:p>
            <a:r>
              <a:rPr lang="en-TR" b="1" dirty="0"/>
              <a:t>Liskov’s Subsitition Principle</a:t>
            </a:r>
          </a:p>
        </p:txBody>
      </p:sp>
      <p:sp>
        <p:nvSpPr>
          <p:cNvPr id="12" name="TextBox 11">
            <a:extLst>
              <a:ext uri="{FF2B5EF4-FFF2-40B4-BE49-F238E27FC236}">
                <a16:creationId xmlns:a16="http://schemas.microsoft.com/office/drawing/2014/main" id="{B037F5B5-BDE7-4C43-AF6D-6D3B2B13DE9A}"/>
              </a:ext>
            </a:extLst>
          </p:cNvPr>
          <p:cNvSpPr txBox="1"/>
          <p:nvPr/>
        </p:nvSpPr>
        <p:spPr>
          <a:xfrm>
            <a:off x="233054" y="3076568"/>
            <a:ext cx="10587326" cy="1200329"/>
          </a:xfrm>
          <a:prstGeom prst="rect">
            <a:avLst/>
          </a:prstGeom>
          <a:noFill/>
        </p:spPr>
        <p:txBody>
          <a:bodyPr wrap="square" rtlCol="0">
            <a:spAutoFit/>
          </a:bodyPr>
          <a:lstStyle>
            <a:defPPr>
              <a:defRPr lang="en-TR"/>
            </a:defPPr>
            <a:lvl1pPr>
              <a:defRPr sz="1200"/>
            </a:lvl1pPr>
          </a:lstStyle>
          <a:p>
            <a:r>
              <a:rPr lang="en-US" dirty="0"/>
              <a:t>This principle suggests that “</a:t>
            </a:r>
            <a:r>
              <a:rPr lang="en-US" b="1" dirty="0"/>
              <a:t>parent classes should be easily substituted with their child classes without blowing up the application</a:t>
            </a:r>
            <a:r>
              <a:rPr lang="en-US" dirty="0"/>
              <a:t>”. Let’s take following example to understand this.</a:t>
            </a:r>
          </a:p>
          <a:p>
            <a:endParaRPr lang="en-US" dirty="0"/>
          </a:p>
          <a:p>
            <a:pPr marL="171450" indent="-171450">
              <a:buFont typeface="Arial" panose="020B0604020202020204" pitchFamily="34" charset="0"/>
              <a:buChar char="•"/>
            </a:pPr>
            <a:r>
              <a:rPr lang="en-US" dirty="0"/>
              <a:t>The overridden method shouldn’t remain empty</a:t>
            </a:r>
          </a:p>
          <a:p>
            <a:pPr marL="171450" indent="-171450">
              <a:buFont typeface="Arial" panose="020B0604020202020204" pitchFamily="34" charset="0"/>
              <a:buChar char="•"/>
            </a:pPr>
            <a:r>
              <a:rPr lang="en-US" dirty="0"/>
              <a:t>The overridden method shouldn’t throw an error</a:t>
            </a:r>
          </a:p>
          <a:p>
            <a:pPr marL="171450" indent="-171450">
              <a:buFont typeface="Arial" panose="020B0604020202020204" pitchFamily="34" charset="0"/>
              <a:buChar char="•"/>
            </a:pPr>
            <a:r>
              <a:rPr lang="en-US" dirty="0"/>
              <a:t>Base class or interface behavior should not go for modification (rework) as because of derived class behaviors.</a:t>
            </a:r>
          </a:p>
        </p:txBody>
      </p:sp>
      <p:sp>
        <p:nvSpPr>
          <p:cNvPr id="13" name="Rounded Rectangle 12">
            <a:extLst>
              <a:ext uri="{FF2B5EF4-FFF2-40B4-BE49-F238E27FC236}">
                <a16:creationId xmlns:a16="http://schemas.microsoft.com/office/drawing/2014/main" id="{92CA7AF0-4F1F-7F46-8400-771C0A3C60D2}"/>
              </a:ext>
            </a:extLst>
          </p:cNvPr>
          <p:cNvSpPr/>
          <p:nvPr/>
        </p:nvSpPr>
        <p:spPr>
          <a:xfrm>
            <a:off x="3982122" y="4820734"/>
            <a:ext cx="3089189" cy="726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Let’s look at the good example in code.</a:t>
            </a:r>
            <a:endParaRPr lang="en-TR" dirty="0"/>
          </a:p>
        </p:txBody>
      </p:sp>
    </p:spTree>
    <p:extLst>
      <p:ext uri="{BB962C8B-B14F-4D97-AF65-F5344CB8AC3E}">
        <p14:creationId xmlns:p14="http://schemas.microsoft.com/office/powerpoint/2010/main" val="66554497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12501965-786A-2F4E-A7E8-796B5CEB7209}"/>
              </a:ext>
            </a:extLst>
          </p:cNvPr>
          <p:cNvSpPr/>
          <p:nvPr/>
        </p:nvSpPr>
        <p:spPr>
          <a:xfrm>
            <a:off x="11035719" y="0"/>
            <a:ext cx="1156281" cy="68415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R"/>
          </a:p>
        </p:txBody>
      </p:sp>
      <p:sp>
        <p:nvSpPr>
          <p:cNvPr id="30" name="Footer Placeholder 29">
            <a:extLst>
              <a:ext uri="{FF2B5EF4-FFF2-40B4-BE49-F238E27FC236}">
                <a16:creationId xmlns:a16="http://schemas.microsoft.com/office/drawing/2014/main" id="{A16AB082-EE47-BB41-8F83-B6E5BA419B71}"/>
              </a:ext>
            </a:extLst>
          </p:cNvPr>
          <p:cNvSpPr>
            <a:spLocks noGrp="1"/>
          </p:cNvSpPr>
          <p:nvPr>
            <p:ph type="ftr" sz="quarter" idx="11"/>
          </p:nvPr>
        </p:nvSpPr>
        <p:spPr/>
        <p:txBody>
          <a:bodyPr/>
          <a:lstStyle/>
          <a:p>
            <a:r>
              <a:rPr lang="en-TR" b="1" dirty="0">
                <a:latin typeface="Athelas" panose="02000503000000020003" pitchFamily="2" charset="77"/>
                <a:cs typeface="Al Bayan Plain" pitchFamily="2" charset="-78"/>
              </a:rPr>
              <a:t>Innova &amp; Patika.dev Spring Boot Course</a:t>
            </a:r>
          </a:p>
        </p:txBody>
      </p:sp>
      <p:sp>
        <p:nvSpPr>
          <p:cNvPr id="2" name="TextBox 1">
            <a:extLst>
              <a:ext uri="{FF2B5EF4-FFF2-40B4-BE49-F238E27FC236}">
                <a16:creationId xmlns:a16="http://schemas.microsoft.com/office/drawing/2014/main" id="{A88E24A8-BDDD-E94D-91D3-D05FE2612E18}"/>
              </a:ext>
            </a:extLst>
          </p:cNvPr>
          <p:cNvSpPr txBox="1"/>
          <p:nvPr/>
        </p:nvSpPr>
        <p:spPr>
          <a:xfrm rot="16200000">
            <a:off x="9842382" y="2759066"/>
            <a:ext cx="3542958" cy="1323439"/>
          </a:xfrm>
          <a:prstGeom prst="rect">
            <a:avLst/>
          </a:prstGeom>
          <a:noFill/>
        </p:spPr>
        <p:txBody>
          <a:bodyPr wrap="none" rtlCol="0">
            <a:spAutoFit/>
          </a:bodyPr>
          <a:lstStyle/>
          <a:p>
            <a:pPr algn="ctr"/>
            <a:r>
              <a:rPr lang="en-TR" sz="4000" dirty="0">
                <a:solidFill>
                  <a:schemeClr val="accent1">
                    <a:lumMod val="75000"/>
                  </a:schemeClr>
                </a:solidFill>
              </a:rPr>
              <a:t>First Week</a:t>
            </a:r>
          </a:p>
          <a:p>
            <a:pPr algn="ctr"/>
            <a:r>
              <a:rPr lang="en-TR" sz="4000" dirty="0">
                <a:solidFill>
                  <a:schemeClr val="accent2">
                    <a:lumMod val="75000"/>
                  </a:schemeClr>
                </a:solidFill>
              </a:rPr>
              <a:t>SOLID Principles</a:t>
            </a:r>
          </a:p>
        </p:txBody>
      </p:sp>
      <p:sp>
        <p:nvSpPr>
          <p:cNvPr id="5" name="TextBox 4">
            <a:extLst>
              <a:ext uri="{FF2B5EF4-FFF2-40B4-BE49-F238E27FC236}">
                <a16:creationId xmlns:a16="http://schemas.microsoft.com/office/drawing/2014/main" id="{19AC7CF0-491D-CF47-9754-59D97D7DD8BC}"/>
              </a:ext>
            </a:extLst>
          </p:cNvPr>
          <p:cNvSpPr txBox="1"/>
          <p:nvPr/>
        </p:nvSpPr>
        <p:spPr>
          <a:xfrm>
            <a:off x="234779" y="308918"/>
            <a:ext cx="3102452" cy="369332"/>
          </a:xfrm>
          <a:prstGeom prst="rect">
            <a:avLst/>
          </a:prstGeom>
          <a:noFill/>
        </p:spPr>
        <p:txBody>
          <a:bodyPr wrap="none" rtlCol="0">
            <a:spAutoFit/>
          </a:bodyPr>
          <a:lstStyle/>
          <a:p>
            <a:r>
              <a:rPr lang="en-TR" b="1" dirty="0"/>
              <a:t>Interface Segregation Principle</a:t>
            </a:r>
          </a:p>
        </p:txBody>
      </p:sp>
      <p:sp>
        <p:nvSpPr>
          <p:cNvPr id="6" name="TextBox 5">
            <a:extLst>
              <a:ext uri="{FF2B5EF4-FFF2-40B4-BE49-F238E27FC236}">
                <a16:creationId xmlns:a16="http://schemas.microsoft.com/office/drawing/2014/main" id="{8951D9AC-3EA6-D643-9419-4299B94EADAE}"/>
              </a:ext>
            </a:extLst>
          </p:cNvPr>
          <p:cNvSpPr txBox="1"/>
          <p:nvPr/>
        </p:nvSpPr>
        <p:spPr>
          <a:xfrm>
            <a:off x="233054" y="815545"/>
            <a:ext cx="10587326" cy="646331"/>
          </a:xfrm>
          <a:prstGeom prst="rect">
            <a:avLst/>
          </a:prstGeom>
          <a:noFill/>
        </p:spPr>
        <p:txBody>
          <a:bodyPr wrap="square" rtlCol="0">
            <a:spAutoFit/>
          </a:bodyPr>
          <a:lstStyle>
            <a:defPPr>
              <a:defRPr lang="en-TR"/>
            </a:defPPr>
            <a:lvl1pPr>
              <a:defRPr sz="1200"/>
            </a:lvl1pPr>
          </a:lstStyle>
          <a:p>
            <a:pPr algn="just"/>
            <a:r>
              <a:rPr lang="en-US" dirty="0"/>
              <a:t>This principle suggests that “</a:t>
            </a:r>
            <a:r>
              <a:rPr lang="en-US" b="1" dirty="0"/>
              <a:t>many client specific interfaces are better than one general interface</a:t>
            </a:r>
            <a:r>
              <a:rPr lang="en-US" dirty="0"/>
              <a:t>”.</a:t>
            </a:r>
          </a:p>
          <a:p>
            <a:pPr algn="just"/>
            <a:endParaRPr lang="en-US" dirty="0"/>
          </a:p>
          <a:p>
            <a:pPr algn="just"/>
            <a:r>
              <a:rPr lang="en-US" dirty="0"/>
              <a:t>This is the first principle which is applied on interface, all the above three principles applies on classes. Let’s take following example to understand this principle.</a:t>
            </a:r>
          </a:p>
        </p:txBody>
      </p:sp>
      <p:sp>
        <p:nvSpPr>
          <p:cNvPr id="10" name="Rounded Rectangle 9">
            <a:extLst>
              <a:ext uri="{FF2B5EF4-FFF2-40B4-BE49-F238E27FC236}">
                <a16:creationId xmlns:a16="http://schemas.microsoft.com/office/drawing/2014/main" id="{95263381-6470-A948-8284-B7F1AC068533}"/>
              </a:ext>
            </a:extLst>
          </p:cNvPr>
          <p:cNvSpPr/>
          <p:nvPr/>
        </p:nvSpPr>
        <p:spPr>
          <a:xfrm>
            <a:off x="3982122" y="1560114"/>
            <a:ext cx="3089189" cy="726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Let’s look at the good example in code.</a:t>
            </a:r>
            <a:endParaRPr lang="en-TR" dirty="0"/>
          </a:p>
        </p:txBody>
      </p:sp>
      <p:sp>
        <p:nvSpPr>
          <p:cNvPr id="11" name="TextBox 10">
            <a:extLst>
              <a:ext uri="{FF2B5EF4-FFF2-40B4-BE49-F238E27FC236}">
                <a16:creationId xmlns:a16="http://schemas.microsoft.com/office/drawing/2014/main" id="{3DCA488B-7FAE-1F45-968C-E2F0C6711CA2}"/>
              </a:ext>
            </a:extLst>
          </p:cNvPr>
          <p:cNvSpPr txBox="1"/>
          <p:nvPr/>
        </p:nvSpPr>
        <p:spPr>
          <a:xfrm>
            <a:off x="234779" y="2569941"/>
            <a:ext cx="3190104" cy="369332"/>
          </a:xfrm>
          <a:prstGeom prst="rect">
            <a:avLst/>
          </a:prstGeom>
          <a:noFill/>
        </p:spPr>
        <p:txBody>
          <a:bodyPr wrap="none" rtlCol="0">
            <a:spAutoFit/>
          </a:bodyPr>
          <a:lstStyle/>
          <a:p>
            <a:r>
              <a:rPr lang="en-TR" b="1" dirty="0"/>
              <a:t>Dependency Inversion Principle</a:t>
            </a:r>
          </a:p>
        </p:txBody>
      </p:sp>
      <p:sp>
        <p:nvSpPr>
          <p:cNvPr id="12" name="TextBox 11">
            <a:extLst>
              <a:ext uri="{FF2B5EF4-FFF2-40B4-BE49-F238E27FC236}">
                <a16:creationId xmlns:a16="http://schemas.microsoft.com/office/drawing/2014/main" id="{B037F5B5-BDE7-4C43-AF6D-6D3B2B13DE9A}"/>
              </a:ext>
            </a:extLst>
          </p:cNvPr>
          <p:cNvSpPr txBox="1"/>
          <p:nvPr/>
        </p:nvSpPr>
        <p:spPr>
          <a:xfrm>
            <a:off x="233054" y="3076568"/>
            <a:ext cx="10587326" cy="830997"/>
          </a:xfrm>
          <a:prstGeom prst="rect">
            <a:avLst/>
          </a:prstGeom>
          <a:noFill/>
        </p:spPr>
        <p:txBody>
          <a:bodyPr wrap="square" rtlCol="0">
            <a:spAutoFit/>
          </a:bodyPr>
          <a:lstStyle>
            <a:defPPr>
              <a:defRPr lang="en-TR"/>
            </a:defPPr>
            <a:lvl1pPr>
              <a:defRPr sz="1200"/>
            </a:lvl1pPr>
          </a:lstStyle>
          <a:p>
            <a:r>
              <a:rPr lang="en-US" dirty="0"/>
              <a:t>This principle suggest that “</a:t>
            </a:r>
            <a:r>
              <a:rPr lang="en-US" b="1" dirty="0"/>
              <a:t>classes should depend on abstraction but not on concretion</a:t>
            </a:r>
            <a:r>
              <a:rPr lang="en-US" dirty="0"/>
              <a:t>”. </a:t>
            </a:r>
          </a:p>
          <a:p>
            <a:endParaRPr lang="en-US" dirty="0"/>
          </a:p>
          <a:p>
            <a:r>
              <a:rPr lang="en-US" dirty="0"/>
              <a:t>What does it mean that we should be having object of interface which helps us to communicate with the concrete classes. What do we gain from this is, we hide the actual implementation of class A from the class B. So, if class A changes the class B doesn’t need to care or know about the changes.</a:t>
            </a:r>
          </a:p>
        </p:txBody>
      </p:sp>
      <p:sp>
        <p:nvSpPr>
          <p:cNvPr id="13" name="Rounded Rectangle 12">
            <a:extLst>
              <a:ext uri="{FF2B5EF4-FFF2-40B4-BE49-F238E27FC236}">
                <a16:creationId xmlns:a16="http://schemas.microsoft.com/office/drawing/2014/main" id="{92CA7AF0-4F1F-7F46-8400-771C0A3C60D2}"/>
              </a:ext>
            </a:extLst>
          </p:cNvPr>
          <p:cNvSpPr/>
          <p:nvPr/>
        </p:nvSpPr>
        <p:spPr>
          <a:xfrm>
            <a:off x="3982122" y="4820734"/>
            <a:ext cx="3089189" cy="726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Let’s look at the good example in code.</a:t>
            </a:r>
            <a:endParaRPr lang="en-TR" dirty="0"/>
          </a:p>
        </p:txBody>
      </p:sp>
    </p:spTree>
    <p:extLst>
      <p:ext uri="{BB962C8B-B14F-4D97-AF65-F5344CB8AC3E}">
        <p14:creationId xmlns:p14="http://schemas.microsoft.com/office/powerpoint/2010/main" val="148894036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12501965-786A-2F4E-A7E8-796B5CEB7209}"/>
              </a:ext>
            </a:extLst>
          </p:cNvPr>
          <p:cNvSpPr/>
          <p:nvPr/>
        </p:nvSpPr>
        <p:spPr>
          <a:xfrm>
            <a:off x="11035719" y="0"/>
            <a:ext cx="1156281" cy="68415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R"/>
          </a:p>
        </p:txBody>
      </p:sp>
      <p:sp>
        <p:nvSpPr>
          <p:cNvPr id="30" name="Footer Placeholder 29">
            <a:extLst>
              <a:ext uri="{FF2B5EF4-FFF2-40B4-BE49-F238E27FC236}">
                <a16:creationId xmlns:a16="http://schemas.microsoft.com/office/drawing/2014/main" id="{A16AB082-EE47-BB41-8F83-B6E5BA419B71}"/>
              </a:ext>
            </a:extLst>
          </p:cNvPr>
          <p:cNvSpPr>
            <a:spLocks noGrp="1"/>
          </p:cNvSpPr>
          <p:nvPr>
            <p:ph type="ftr" sz="quarter" idx="11"/>
          </p:nvPr>
        </p:nvSpPr>
        <p:spPr/>
        <p:txBody>
          <a:bodyPr/>
          <a:lstStyle/>
          <a:p>
            <a:r>
              <a:rPr lang="en-TR" b="1" dirty="0">
                <a:latin typeface="Athelas" panose="02000503000000020003" pitchFamily="2" charset="77"/>
                <a:cs typeface="Al Bayan Plain" pitchFamily="2" charset="-78"/>
              </a:rPr>
              <a:t>Innova &amp; Patika.dev Spring Boot Course</a:t>
            </a:r>
          </a:p>
        </p:txBody>
      </p:sp>
      <p:sp>
        <p:nvSpPr>
          <p:cNvPr id="5" name="TextBox 4">
            <a:extLst>
              <a:ext uri="{FF2B5EF4-FFF2-40B4-BE49-F238E27FC236}">
                <a16:creationId xmlns:a16="http://schemas.microsoft.com/office/drawing/2014/main" id="{19AC7CF0-491D-CF47-9754-59D97D7DD8BC}"/>
              </a:ext>
            </a:extLst>
          </p:cNvPr>
          <p:cNvSpPr txBox="1"/>
          <p:nvPr/>
        </p:nvSpPr>
        <p:spPr>
          <a:xfrm>
            <a:off x="234779" y="308918"/>
            <a:ext cx="2529923" cy="369332"/>
          </a:xfrm>
          <a:prstGeom prst="rect">
            <a:avLst/>
          </a:prstGeom>
          <a:noFill/>
        </p:spPr>
        <p:txBody>
          <a:bodyPr wrap="none" rtlCol="0">
            <a:spAutoFit/>
          </a:bodyPr>
          <a:lstStyle/>
          <a:p>
            <a:r>
              <a:rPr lang="en-TR" b="1" dirty="0"/>
              <a:t>Singleton Design Pattern</a:t>
            </a:r>
          </a:p>
        </p:txBody>
      </p:sp>
      <p:sp>
        <p:nvSpPr>
          <p:cNvPr id="15" name="TextBox 14">
            <a:extLst>
              <a:ext uri="{FF2B5EF4-FFF2-40B4-BE49-F238E27FC236}">
                <a16:creationId xmlns:a16="http://schemas.microsoft.com/office/drawing/2014/main" id="{64A986E6-59BE-A049-8364-C65A118F195D}"/>
              </a:ext>
            </a:extLst>
          </p:cNvPr>
          <p:cNvSpPr txBox="1"/>
          <p:nvPr/>
        </p:nvSpPr>
        <p:spPr>
          <a:xfrm rot="16200000">
            <a:off x="8873147" y="2759066"/>
            <a:ext cx="5481437" cy="1323439"/>
          </a:xfrm>
          <a:prstGeom prst="rect">
            <a:avLst/>
          </a:prstGeom>
          <a:noFill/>
        </p:spPr>
        <p:txBody>
          <a:bodyPr wrap="none" rtlCol="0">
            <a:spAutoFit/>
          </a:bodyPr>
          <a:lstStyle/>
          <a:p>
            <a:pPr algn="ctr"/>
            <a:r>
              <a:rPr lang="en-TR" sz="4000" dirty="0">
                <a:solidFill>
                  <a:schemeClr val="accent1">
                    <a:lumMod val="75000"/>
                  </a:schemeClr>
                </a:solidFill>
              </a:rPr>
              <a:t>Design Pattern of the Day</a:t>
            </a:r>
          </a:p>
          <a:p>
            <a:pPr algn="ctr"/>
            <a:r>
              <a:rPr lang="en-TR" sz="4000" dirty="0">
                <a:solidFill>
                  <a:schemeClr val="accent2">
                    <a:lumMod val="75000"/>
                  </a:schemeClr>
                </a:solidFill>
              </a:rPr>
              <a:t>Singleton</a:t>
            </a:r>
          </a:p>
        </p:txBody>
      </p:sp>
      <p:sp>
        <p:nvSpPr>
          <p:cNvPr id="3" name="TextBox 2">
            <a:extLst>
              <a:ext uri="{FF2B5EF4-FFF2-40B4-BE49-F238E27FC236}">
                <a16:creationId xmlns:a16="http://schemas.microsoft.com/office/drawing/2014/main" id="{FF35B8FA-F492-BD4B-8FC9-450D22EC6792}"/>
              </a:ext>
            </a:extLst>
          </p:cNvPr>
          <p:cNvSpPr txBox="1"/>
          <p:nvPr/>
        </p:nvSpPr>
        <p:spPr>
          <a:xfrm>
            <a:off x="224190" y="696496"/>
            <a:ext cx="10587337" cy="2862322"/>
          </a:xfrm>
          <a:prstGeom prst="rect">
            <a:avLst/>
          </a:prstGeom>
          <a:noFill/>
        </p:spPr>
        <p:txBody>
          <a:bodyPr wrap="square" rtlCol="0">
            <a:spAutoFit/>
          </a:bodyPr>
          <a:lstStyle>
            <a:defPPr>
              <a:defRPr lang="en-TR"/>
            </a:defPPr>
            <a:lvl1pPr algn="just">
              <a:defRPr sz="1200"/>
            </a:lvl1pPr>
          </a:lstStyle>
          <a:p>
            <a:r>
              <a:rPr lang="en-US" dirty="0"/>
              <a:t>Singleton pattern is one of the simplest design patterns in Java. This type of design pattern comes under creational pattern as this pattern provides one of the best ways to create an object.</a:t>
            </a:r>
          </a:p>
          <a:p>
            <a:endParaRPr lang="en-US" dirty="0"/>
          </a:p>
          <a:p>
            <a:r>
              <a:rPr lang="en-US" dirty="0"/>
              <a:t>This pattern involves a single class which is responsible to create an object while making sure that only single object gets created. This class provides a way to access its only object which can be accessed directly without need to instantiate the object of the class.</a:t>
            </a:r>
          </a:p>
          <a:p>
            <a:endParaRPr lang="en-US" dirty="0"/>
          </a:p>
          <a:p>
            <a:r>
              <a:rPr lang="en-US" dirty="0"/>
              <a:t>There are 3 ways to create Singleton design pattern in the Java. </a:t>
            </a:r>
          </a:p>
          <a:p>
            <a:endParaRPr lang="en-US" dirty="0"/>
          </a:p>
          <a:p>
            <a:pPr marL="171450" indent="-171450" algn="l">
              <a:buFont typeface="Arial" panose="020B0604020202020204" pitchFamily="34" charset="0"/>
              <a:buChar char="•"/>
            </a:pPr>
            <a:r>
              <a:rPr lang="en-US" b="1" dirty="0"/>
              <a:t>Lazy initialization, non-thread-safe - </a:t>
            </a:r>
            <a:r>
              <a:rPr lang="en-US" dirty="0"/>
              <a:t>This is the classical version, but it's not thread-safe. If more than one thread attempts to access instance at the same time, more than one instance may be created</a:t>
            </a:r>
          </a:p>
          <a:p>
            <a:pPr marL="171450" indent="-171450" algn="l">
              <a:buFont typeface="Arial" panose="020B0604020202020204" pitchFamily="34" charset="0"/>
              <a:buChar char="•"/>
            </a:pPr>
            <a:endParaRPr lang="en-US" b="1" dirty="0"/>
          </a:p>
          <a:p>
            <a:pPr marL="171450" indent="-171450" algn="l">
              <a:buFont typeface="Arial" panose="020B0604020202020204" pitchFamily="34" charset="0"/>
              <a:buChar char="•"/>
            </a:pPr>
            <a:r>
              <a:rPr lang="en-US" b="1" dirty="0"/>
              <a:t>Non-lazy initialization, thread-safe -  </a:t>
            </a:r>
            <a:r>
              <a:rPr lang="en-US" dirty="0"/>
              <a:t>This is the simplest thread-safe version, but it does not support lazy initialization.</a:t>
            </a:r>
          </a:p>
          <a:p>
            <a:pPr marL="171450" indent="-171450" algn="l">
              <a:buFont typeface="Arial" panose="020B0604020202020204" pitchFamily="34" charset="0"/>
              <a:buChar char="•"/>
            </a:pPr>
            <a:endParaRPr lang="en-US" b="1" dirty="0"/>
          </a:p>
          <a:p>
            <a:pPr marL="171450" indent="-171450" algn="l">
              <a:buFont typeface="Arial" panose="020B0604020202020204" pitchFamily="34" charset="0"/>
              <a:buChar char="•"/>
            </a:pPr>
            <a:r>
              <a:rPr lang="en-US" b="1" dirty="0"/>
              <a:t>Lazy initialization, thread-safe - </a:t>
            </a:r>
            <a:r>
              <a:rPr lang="en-US" dirty="0"/>
              <a:t>This version supports both properties but has performance problems. Once a thread uses a singleton instance, the others have to wait because of the lock.</a:t>
            </a:r>
          </a:p>
        </p:txBody>
      </p:sp>
      <p:sp>
        <p:nvSpPr>
          <p:cNvPr id="16" name="Rounded Rectangle 15">
            <a:extLst>
              <a:ext uri="{FF2B5EF4-FFF2-40B4-BE49-F238E27FC236}">
                <a16:creationId xmlns:a16="http://schemas.microsoft.com/office/drawing/2014/main" id="{E378B933-8590-4143-AAB7-B67087D329C4}"/>
              </a:ext>
            </a:extLst>
          </p:cNvPr>
          <p:cNvSpPr/>
          <p:nvPr/>
        </p:nvSpPr>
        <p:spPr>
          <a:xfrm>
            <a:off x="4055641" y="3753664"/>
            <a:ext cx="3089189" cy="726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Let’s look how can we create Singleton Design Patterns</a:t>
            </a:r>
            <a:endParaRPr lang="en-TR" dirty="0"/>
          </a:p>
        </p:txBody>
      </p:sp>
      <p:sp>
        <p:nvSpPr>
          <p:cNvPr id="7" name="Snip Single Corner Rectangle 6">
            <a:extLst>
              <a:ext uri="{FF2B5EF4-FFF2-40B4-BE49-F238E27FC236}">
                <a16:creationId xmlns:a16="http://schemas.microsoft.com/office/drawing/2014/main" id="{BBE1F7FD-BD3D-8740-B472-1751DA0ADB26}"/>
              </a:ext>
            </a:extLst>
          </p:cNvPr>
          <p:cNvSpPr/>
          <p:nvPr/>
        </p:nvSpPr>
        <p:spPr>
          <a:xfrm>
            <a:off x="2276366" y="5057983"/>
            <a:ext cx="6676572" cy="1103521"/>
          </a:xfrm>
          <a:prstGeom prst="snip1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R" dirty="0"/>
              <a:t>There is an issue at all examples, what is that? I’m gonna buy a ice-cream with chocolate to who will able to find the solution </a:t>
            </a:r>
            <a:r>
              <a:rPr lang="en-TR" dirty="0">
                <a:sym typeface="Wingdings" pitchFamily="2" charset="2"/>
              </a:rPr>
              <a:t></a:t>
            </a:r>
            <a:endParaRPr lang="en-TR" dirty="0"/>
          </a:p>
        </p:txBody>
      </p:sp>
    </p:spTree>
    <p:extLst>
      <p:ext uri="{BB962C8B-B14F-4D97-AF65-F5344CB8AC3E}">
        <p14:creationId xmlns:p14="http://schemas.microsoft.com/office/powerpoint/2010/main" val="214927528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676</TotalTime>
  <Words>3561</Words>
  <Application>Microsoft Macintosh PowerPoint</Application>
  <PresentationFormat>Widescreen</PresentationFormat>
  <Paragraphs>265</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Athelas</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Nurullah Baran Büyük</dc:creator>
  <cp:lastModifiedBy>Nurullah Baran Büyük</cp:lastModifiedBy>
  <cp:revision>6</cp:revision>
  <dcterms:created xsi:type="dcterms:W3CDTF">2021-12-26T10:35:15Z</dcterms:created>
  <dcterms:modified xsi:type="dcterms:W3CDTF">2022-01-02T16:09:26Z</dcterms:modified>
</cp:coreProperties>
</file>