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3"/>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716"/>
  </p:normalViewPr>
  <p:slideViewPr>
    <p:cSldViewPr snapToGrid="0" snapToObjects="1">
      <p:cViewPr varScale="1">
        <p:scale>
          <a:sx n="103" d="100"/>
          <a:sy n="103"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DCF69-42E4-084C-A4F3-D8A493C65790}" type="datetimeFigureOut">
              <a:rPr lang="en-TR" smtClean="0"/>
              <a:t>16.04.2022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4386E-CBB7-5341-9B20-4736C6765279}" type="slidenum">
              <a:rPr lang="en-TR" smtClean="0"/>
              <a:t>‹#›</a:t>
            </a:fld>
            <a:endParaRPr lang="en-TR"/>
          </a:p>
        </p:txBody>
      </p:sp>
    </p:spTree>
    <p:extLst>
      <p:ext uri="{BB962C8B-B14F-4D97-AF65-F5344CB8AC3E}">
        <p14:creationId xmlns:p14="http://schemas.microsoft.com/office/powerpoint/2010/main" val="295817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616-552C-E547-B992-7012E670F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515DA15D-E476-DD4F-99C5-6EBF793F2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0B886E09-F2DB-0444-AED0-BC17D86E314C}"/>
              </a:ext>
            </a:extLst>
          </p:cNvPr>
          <p:cNvSpPr>
            <a:spLocks noGrp="1"/>
          </p:cNvSpPr>
          <p:nvPr>
            <p:ph type="dt" sz="half" idx="10"/>
          </p:nvPr>
        </p:nvSpPr>
        <p:spPr/>
        <p:txBody>
          <a:bodyPr/>
          <a:lstStyle/>
          <a:p>
            <a:fld id="{4F5A9644-2DD4-A345-9A33-E0149452486A}" type="datetime1">
              <a:rPr lang="tr-TR" smtClean="0"/>
              <a:t>16.04.2022</a:t>
            </a:fld>
            <a:endParaRPr lang="en-TR"/>
          </a:p>
        </p:txBody>
      </p:sp>
      <p:sp>
        <p:nvSpPr>
          <p:cNvPr id="5" name="Footer Placeholder 4">
            <a:extLst>
              <a:ext uri="{FF2B5EF4-FFF2-40B4-BE49-F238E27FC236}">
                <a16:creationId xmlns:a16="http://schemas.microsoft.com/office/drawing/2014/main" id="{AC77E930-FD47-474A-8B55-C5C7343267FC}"/>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D7B996E8-4703-2A4B-9388-A7BA5537DF3C}"/>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7555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204C-1EBC-8F4D-9ED0-D4ADC4B93A4A}"/>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182151DD-955D-3641-A5C8-A357AB886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B5F8287-C26A-FC4B-965E-26CBBF781222}"/>
              </a:ext>
            </a:extLst>
          </p:cNvPr>
          <p:cNvSpPr>
            <a:spLocks noGrp="1"/>
          </p:cNvSpPr>
          <p:nvPr>
            <p:ph type="dt" sz="half" idx="10"/>
          </p:nvPr>
        </p:nvSpPr>
        <p:spPr/>
        <p:txBody>
          <a:bodyPr/>
          <a:lstStyle/>
          <a:p>
            <a:fld id="{9455AF7B-FC61-8F41-97DC-B9D2298B0E72}" type="datetime1">
              <a:rPr lang="tr-TR" smtClean="0"/>
              <a:t>16.04.2022</a:t>
            </a:fld>
            <a:endParaRPr lang="en-TR"/>
          </a:p>
        </p:txBody>
      </p:sp>
      <p:sp>
        <p:nvSpPr>
          <p:cNvPr id="5" name="Footer Placeholder 4">
            <a:extLst>
              <a:ext uri="{FF2B5EF4-FFF2-40B4-BE49-F238E27FC236}">
                <a16:creationId xmlns:a16="http://schemas.microsoft.com/office/drawing/2014/main" id="{87193BEC-2B87-5540-B6C5-C2F3F0C9E699}"/>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162E1AB3-6AD7-F14D-A1ED-09210AE7BC8F}"/>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99101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8399F-4059-2C41-AA60-7FFA95A2C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D68B50E-D9BD-654C-B525-DE5B4121E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5AA5B9-C243-1A49-A5AE-5731A333F27F}"/>
              </a:ext>
            </a:extLst>
          </p:cNvPr>
          <p:cNvSpPr>
            <a:spLocks noGrp="1"/>
          </p:cNvSpPr>
          <p:nvPr>
            <p:ph type="dt" sz="half" idx="10"/>
          </p:nvPr>
        </p:nvSpPr>
        <p:spPr/>
        <p:txBody>
          <a:bodyPr/>
          <a:lstStyle/>
          <a:p>
            <a:fld id="{7C6EAC7C-C231-0C4C-9000-C1EAC3E6F576}" type="datetime1">
              <a:rPr lang="tr-TR" smtClean="0"/>
              <a:t>16.04.2022</a:t>
            </a:fld>
            <a:endParaRPr lang="en-TR"/>
          </a:p>
        </p:txBody>
      </p:sp>
      <p:sp>
        <p:nvSpPr>
          <p:cNvPr id="5" name="Footer Placeholder 4">
            <a:extLst>
              <a:ext uri="{FF2B5EF4-FFF2-40B4-BE49-F238E27FC236}">
                <a16:creationId xmlns:a16="http://schemas.microsoft.com/office/drawing/2014/main" id="{B19B49D5-C480-2E4C-AE75-48184295F61D}"/>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93C564E5-465B-0746-B12F-8D499372CEAA}"/>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29453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1676-F35A-8242-863D-33D8FDB907E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EC9C9979-581E-CD42-BC5B-DAF44F07E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4AA4D80-87E6-214C-A8A0-6291B17B0895}"/>
              </a:ext>
            </a:extLst>
          </p:cNvPr>
          <p:cNvSpPr>
            <a:spLocks noGrp="1"/>
          </p:cNvSpPr>
          <p:nvPr>
            <p:ph type="dt" sz="half" idx="10"/>
          </p:nvPr>
        </p:nvSpPr>
        <p:spPr/>
        <p:txBody>
          <a:bodyPr/>
          <a:lstStyle/>
          <a:p>
            <a:fld id="{52FA32EE-7DF6-2746-8673-D7483BFEB9D0}" type="datetime1">
              <a:rPr lang="tr-TR" smtClean="0"/>
              <a:t>16.04.2022</a:t>
            </a:fld>
            <a:endParaRPr lang="en-TR"/>
          </a:p>
        </p:txBody>
      </p:sp>
      <p:sp>
        <p:nvSpPr>
          <p:cNvPr id="5" name="Footer Placeholder 4">
            <a:extLst>
              <a:ext uri="{FF2B5EF4-FFF2-40B4-BE49-F238E27FC236}">
                <a16:creationId xmlns:a16="http://schemas.microsoft.com/office/drawing/2014/main" id="{57652260-3A23-F644-BFA1-960F606E0B31}"/>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9649B2B4-8CE5-8340-9842-03FB30863010}"/>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09887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6DA6-445B-A440-A26D-227ECFA56B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D7CE6F9C-94B8-9F4F-95E3-1FA82403E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1013-332C-5B48-8FEE-84D068608C9F}"/>
              </a:ext>
            </a:extLst>
          </p:cNvPr>
          <p:cNvSpPr>
            <a:spLocks noGrp="1"/>
          </p:cNvSpPr>
          <p:nvPr>
            <p:ph type="dt" sz="half" idx="10"/>
          </p:nvPr>
        </p:nvSpPr>
        <p:spPr/>
        <p:txBody>
          <a:bodyPr/>
          <a:lstStyle/>
          <a:p>
            <a:fld id="{92F90005-43E6-4C4F-AEFD-940F49B12BBB}" type="datetime1">
              <a:rPr lang="tr-TR" smtClean="0"/>
              <a:t>16.04.2022</a:t>
            </a:fld>
            <a:endParaRPr lang="en-TR"/>
          </a:p>
        </p:txBody>
      </p:sp>
      <p:sp>
        <p:nvSpPr>
          <p:cNvPr id="5" name="Footer Placeholder 4">
            <a:extLst>
              <a:ext uri="{FF2B5EF4-FFF2-40B4-BE49-F238E27FC236}">
                <a16:creationId xmlns:a16="http://schemas.microsoft.com/office/drawing/2014/main" id="{FA48187A-7753-9A49-A693-3EB01843ADFD}"/>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52093452-BB81-D249-885A-E93E4575A749}"/>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6232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82E7-3F48-C241-B2AC-C4AC70F8735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893A2C9-BFE8-7A49-8F57-68940A932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F8CA916-1197-ED44-BCEB-191D8B9CD0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69B79F0C-D3E5-A243-8486-175DB4440CDB}"/>
              </a:ext>
            </a:extLst>
          </p:cNvPr>
          <p:cNvSpPr>
            <a:spLocks noGrp="1"/>
          </p:cNvSpPr>
          <p:nvPr>
            <p:ph type="dt" sz="half" idx="10"/>
          </p:nvPr>
        </p:nvSpPr>
        <p:spPr/>
        <p:txBody>
          <a:bodyPr/>
          <a:lstStyle/>
          <a:p>
            <a:fld id="{AB4C0DDF-58E9-CE4C-8029-350F635209CF}" type="datetime1">
              <a:rPr lang="tr-TR" smtClean="0"/>
              <a:t>16.04.2022</a:t>
            </a:fld>
            <a:endParaRPr lang="en-TR"/>
          </a:p>
        </p:txBody>
      </p:sp>
      <p:sp>
        <p:nvSpPr>
          <p:cNvPr id="6" name="Footer Placeholder 5">
            <a:extLst>
              <a:ext uri="{FF2B5EF4-FFF2-40B4-BE49-F238E27FC236}">
                <a16:creationId xmlns:a16="http://schemas.microsoft.com/office/drawing/2014/main" id="{CE67153F-FC12-394B-B7D1-FF7FE32F0480}"/>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3FB1BBAE-18DF-7044-8849-EF37FBF7FED5}"/>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176147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768-ACC9-0E4A-9ED4-E790F98835BC}"/>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D3633773-1F6E-F745-BD7F-1D8EB07BE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ABD51-ABAC-F34B-9E4E-1998A62EE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FF34353D-0CB4-3B4B-AEEE-BECE1A498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339F6-7B64-0746-8FF3-4A00C61ED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192FAE1-2198-4140-B65A-5DF6B87F7166}"/>
              </a:ext>
            </a:extLst>
          </p:cNvPr>
          <p:cNvSpPr>
            <a:spLocks noGrp="1"/>
          </p:cNvSpPr>
          <p:nvPr>
            <p:ph type="dt" sz="half" idx="10"/>
          </p:nvPr>
        </p:nvSpPr>
        <p:spPr/>
        <p:txBody>
          <a:bodyPr/>
          <a:lstStyle/>
          <a:p>
            <a:fld id="{BF4CAAD6-884E-1240-A02A-BD8D2C1B03FF}" type="datetime1">
              <a:rPr lang="tr-TR" smtClean="0"/>
              <a:t>16.04.2022</a:t>
            </a:fld>
            <a:endParaRPr lang="en-TR"/>
          </a:p>
        </p:txBody>
      </p:sp>
      <p:sp>
        <p:nvSpPr>
          <p:cNvPr id="8" name="Footer Placeholder 7">
            <a:extLst>
              <a:ext uri="{FF2B5EF4-FFF2-40B4-BE49-F238E27FC236}">
                <a16:creationId xmlns:a16="http://schemas.microsoft.com/office/drawing/2014/main" id="{59E323CB-CF12-1E40-A4DA-B0145D095881}"/>
              </a:ext>
            </a:extLst>
          </p:cNvPr>
          <p:cNvSpPr>
            <a:spLocks noGrp="1"/>
          </p:cNvSpPr>
          <p:nvPr>
            <p:ph type="ftr" sz="quarter" idx="11"/>
          </p:nvPr>
        </p:nvSpPr>
        <p:spPr/>
        <p:txBody>
          <a:bodyPr/>
          <a:lstStyle/>
          <a:p>
            <a:r>
              <a:rPr lang="en-US"/>
              <a:t>Innova &amp; Patika.dev Spring Boot Eğitimi</a:t>
            </a:r>
            <a:endParaRPr lang="en-TR"/>
          </a:p>
        </p:txBody>
      </p:sp>
      <p:sp>
        <p:nvSpPr>
          <p:cNvPr id="9" name="Slide Number Placeholder 8">
            <a:extLst>
              <a:ext uri="{FF2B5EF4-FFF2-40B4-BE49-F238E27FC236}">
                <a16:creationId xmlns:a16="http://schemas.microsoft.com/office/drawing/2014/main" id="{5F7BE472-39FD-1F40-904C-49584F2757BB}"/>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50466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EC97-2ACF-6C47-84D4-DB4588BD5CD0}"/>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3720D42-2A56-AC4A-A825-6ABA3AA7653B}"/>
              </a:ext>
            </a:extLst>
          </p:cNvPr>
          <p:cNvSpPr>
            <a:spLocks noGrp="1"/>
          </p:cNvSpPr>
          <p:nvPr>
            <p:ph type="dt" sz="half" idx="10"/>
          </p:nvPr>
        </p:nvSpPr>
        <p:spPr/>
        <p:txBody>
          <a:bodyPr/>
          <a:lstStyle/>
          <a:p>
            <a:fld id="{AD39769F-E51C-BF47-BADF-3F3E80B79EB0}" type="datetime1">
              <a:rPr lang="tr-TR" smtClean="0"/>
              <a:t>16.04.2022</a:t>
            </a:fld>
            <a:endParaRPr lang="en-TR"/>
          </a:p>
        </p:txBody>
      </p:sp>
      <p:sp>
        <p:nvSpPr>
          <p:cNvPr id="4" name="Footer Placeholder 3">
            <a:extLst>
              <a:ext uri="{FF2B5EF4-FFF2-40B4-BE49-F238E27FC236}">
                <a16:creationId xmlns:a16="http://schemas.microsoft.com/office/drawing/2014/main" id="{EEC3DCE6-B76A-834A-A149-8BD9532899A8}"/>
              </a:ext>
            </a:extLst>
          </p:cNvPr>
          <p:cNvSpPr>
            <a:spLocks noGrp="1"/>
          </p:cNvSpPr>
          <p:nvPr>
            <p:ph type="ftr" sz="quarter" idx="11"/>
          </p:nvPr>
        </p:nvSpPr>
        <p:spPr/>
        <p:txBody>
          <a:bodyPr/>
          <a:lstStyle/>
          <a:p>
            <a:r>
              <a:rPr lang="en-US"/>
              <a:t>Innova &amp; Patika.dev Spring Boot Eğitimi</a:t>
            </a:r>
            <a:endParaRPr lang="en-TR"/>
          </a:p>
        </p:txBody>
      </p:sp>
      <p:sp>
        <p:nvSpPr>
          <p:cNvPr id="5" name="Slide Number Placeholder 4">
            <a:extLst>
              <a:ext uri="{FF2B5EF4-FFF2-40B4-BE49-F238E27FC236}">
                <a16:creationId xmlns:a16="http://schemas.microsoft.com/office/drawing/2014/main" id="{F756C98F-30F7-5A41-AD03-244DF1977E65}"/>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17102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55DAF-54D7-B741-AB20-4138938EFB27}"/>
              </a:ext>
            </a:extLst>
          </p:cNvPr>
          <p:cNvSpPr>
            <a:spLocks noGrp="1"/>
          </p:cNvSpPr>
          <p:nvPr>
            <p:ph type="dt" sz="half" idx="10"/>
          </p:nvPr>
        </p:nvSpPr>
        <p:spPr/>
        <p:txBody>
          <a:bodyPr/>
          <a:lstStyle/>
          <a:p>
            <a:fld id="{C91412C5-4BA2-4442-8E18-37B165F30186}" type="datetime1">
              <a:rPr lang="tr-TR" smtClean="0"/>
              <a:t>16.04.2022</a:t>
            </a:fld>
            <a:endParaRPr lang="en-TR"/>
          </a:p>
        </p:txBody>
      </p:sp>
      <p:sp>
        <p:nvSpPr>
          <p:cNvPr id="3" name="Footer Placeholder 2">
            <a:extLst>
              <a:ext uri="{FF2B5EF4-FFF2-40B4-BE49-F238E27FC236}">
                <a16:creationId xmlns:a16="http://schemas.microsoft.com/office/drawing/2014/main" id="{898A963D-8D4C-6F49-846C-17D997404E82}"/>
              </a:ext>
            </a:extLst>
          </p:cNvPr>
          <p:cNvSpPr>
            <a:spLocks noGrp="1"/>
          </p:cNvSpPr>
          <p:nvPr>
            <p:ph type="ftr" sz="quarter" idx="11"/>
          </p:nvPr>
        </p:nvSpPr>
        <p:spPr/>
        <p:txBody>
          <a:bodyPr/>
          <a:lstStyle/>
          <a:p>
            <a:r>
              <a:rPr lang="en-US"/>
              <a:t>Innova &amp; Patika.dev Spring Boot Eğitimi</a:t>
            </a:r>
            <a:endParaRPr lang="en-TR"/>
          </a:p>
        </p:txBody>
      </p:sp>
      <p:sp>
        <p:nvSpPr>
          <p:cNvPr id="4" name="Slide Number Placeholder 3">
            <a:extLst>
              <a:ext uri="{FF2B5EF4-FFF2-40B4-BE49-F238E27FC236}">
                <a16:creationId xmlns:a16="http://schemas.microsoft.com/office/drawing/2014/main" id="{D872DC26-84B0-4C43-B99C-61754E574836}"/>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540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7540-10E4-F744-87E5-DCA00D966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53913F4-7C47-564B-9D9A-1EC4E9453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6BCD4B26-7817-E34F-BDDB-F8C245105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B17B3-A355-8745-BFFA-741CC781C92B}"/>
              </a:ext>
            </a:extLst>
          </p:cNvPr>
          <p:cNvSpPr>
            <a:spLocks noGrp="1"/>
          </p:cNvSpPr>
          <p:nvPr>
            <p:ph type="dt" sz="half" idx="10"/>
          </p:nvPr>
        </p:nvSpPr>
        <p:spPr/>
        <p:txBody>
          <a:bodyPr/>
          <a:lstStyle/>
          <a:p>
            <a:fld id="{2E730042-F992-8C49-A74C-6969E4503B32}" type="datetime1">
              <a:rPr lang="tr-TR" smtClean="0"/>
              <a:t>16.04.2022</a:t>
            </a:fld>
            <a:endParaRPr lang="en-TR"/>
          </a:p>
        </p:txBody>
      </p:sp>
      <p:sp>
        <p:nvSpPr>
          <p:cNvPr id="6" name="Footer Placeholder 5">
            <a:extLst>
              <a:ext uri="{FF2B5EF4-FFF2-40B4-BE49-F238E27FC236}">
                <a16:creationId xmlns:a16="http://schemas.microsoft.com/office/drawing/2014/main" id="{1108EF86-D01A-EF44-B55F-F7DD42CC9688}"/>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9F8112C0-ABB2-D148-BE80-F4670DDC15E8}"/>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11154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43FD-C04F-B448-AB35-990E8D182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968D7D81-6A18-BD42-B2FC-238E46999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3928D3A3-65BE-D149-B96A-59CE5D721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9EDBF-29A2-3549-9990-0B0E448352B9}"/>
              </a:ext>
            </a:extLst>
          </p:cNvPr>
          <p:cNvSpPr>
            <a:spLocks noGrp="1"/>
          </p:cNvSpPr>
          <p:nvPr>
            <p:ph type="dt" sz="half" idx="10"/>
          </p:nvPr>
        </p:nvSpPr>
        <p:spPr/>
        <p:txBody>
          <a:bodyPr/>
          <a:lstStyle/>
          <a:p>
            <a:fld id="{2D678A16-5B8D-3A4C-815E-920FF0954192}" type="datetime1">
              <a:rPr lang="tr-TR" smtClean="0"/>
              <a:t>16.04.2022</a:t>
            </a:fld>
            <a:endParaRPr lang="en-TR"/>
          </a:p>
        </p:txBody>
      </p:sp>
      <p:sp>
        <p:nvSpPr>
          <p:cNvPr id="6" name="Footer Placeholder 5">
            <a:extLst>
              <a:ext uri="{FF2B5EF4-FFF2-40B4-BE49-F238E27FC236}">
                <a16:creationId xmlns:a16="http://schemas.microsoft.com/office/drawing/2014/main" id="{B58182FE-4891-5A4F-9411-C2718BAAEC79}"/>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69AB3990-C176-AA46-8B60-9383FE8867DE}"/>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145129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75153-2F43-D144-BAEB-67D9E68B7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2FB3C62-F46B-D847-AB60-86975A814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F273E0B-D401-3F49-A903-4873E80E3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4825A-6BCC-EB42-B882-2519D7B0B34C}" type="datetime1">
              <a:rPr lang="tr-TR" smtClean="0"/>
              <a:t>16.04.2022</a:t>
            </a:fld>
            <a:endParaRPr lang="en-TR"/>
          </a:p>
        </p:txBody>
      </p:sp>
      <p:sp>
        <p:nvSpPr>
          <p:cNvPr id="5" name="Footer Placeholder 4">
            <a:extLst>
              <a:ext uri="{FF2B5EF4-FFF2-40B4-BE49-F238E27FC236}">
                <a16:creationId xmlns:a16="http://schemas.microsoft.com/office/drawing/2014/main" id="{115386AD-6168-7D4D-B932-03675800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56DB7E67-CF01-C147-A25B-A3361747C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8A5F6-777F-8542-885B-90DD7BE00A6E}" type="slidenum">
              <a:rPr lang="en-TR" smtClean="0"/>
              <a:t>‹#›</a:t>
            </a:fld>
            <a:endParaRPr lang="en-TR"/>
          </a:p>
        </p:txBody>
      </p:sp>
    </p:spTree>
    <p:extLst>
      <p:ext uri="{BB962C8B-B14F-4D97-AF65-F5344CB8AC3E}">
        <p14:creationId xmlns:p14="http://schemas.microsoft.com/office/powerpoint/2010/main" val="253928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anbuyuk@gmail.com" TargetMode="External"/><Relationship Id="rId2" Type="http://schemas.openxmlformats.org/officeDocument/2006/relationships/hyperlink" Target="https://www.linkedin.com/baranbuy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rojects.spring.io/spring-framework/" TargetMode="External"/><Relationship Id="rId2" Type="http://schemas.openxmlformats.org/officeDocument/2006/relationships/hyperlink" Target="http://spring.io/project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howtodoinjava.com/spring-mvc-tutorial/" TargetMode="External"/><Relationship Id="rId2" Type="http://schemas.openxmlformats.org/officeDocument/2006/relationships/hyperlink" Target="https://howtodoinjava.com/spring5/webmvc/spring-dispatcherservlet-tutorial/"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howtodoinjava.com/spring-mvc/spring-mvc-requestmapping-annotation-exampl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rocedural_programming" TargetMode="External"/><Relationship Id="rId13" Type="http://schemas.openxmlformats.org/officeDocument/2006/relationships/hyperlink" Target="https://en.wikipedia.org/wiki/R_(programming_language)" TargetMode="External"/><Relationship Id="rId18" Type="http://schemas.openxmlformats.org/officeDocument/2006/relationships/hyperlink" Target="https://en.wikipedia.org/wiki/Perl" TargetMode="External"/><Relationship Id="rId26" Type="http://schemas.openxmlformats.org/officeDocument/2006/relationships/hyperlink" Target="https://en.wikipedia.org/wiki/Common_Lisp" TargetMode="External"/><Relationship Id="rId3" Type="http://schemas.openxmlformats.org/officeDocument/2006/relationships/hyperlink" Target="https://en.wikipedia.org/wiki/Class-based_programming" TargetMode="External"/><Relationship Id="rId21" Type="http://schemas.openxmlformats.org/officeDocument/2006/relationships/hyperlink" Target="https://en.wikipedia.org/wiki/Objective-C" TargetMode="External"/><Relationship Id="rId7" Type="http://schemas.openxmlformats.org/officeDocument/2006/relationships/hyperlink" Target="https://en.wikipedia.org/wiki/Imperative_programming" TargetMode="External"/><Relationship Id="rId12" Type="http://schemas.openxmlformats.org/officeDocument/2006/relationships/hyperlink" Target="https://en.wikipedia.org/wiki/Python_(programming_language)" TargetMode="External"/><Relationship Id="rId17" Type="http://schemas.openxmlformats.org/officeDocument/2006/relationships/hyperlink" Target="https://en.wikipedia.org/wiki/Ruby_(programming_language)" TargetMode="External"/><Relationship Id="rId25" Type="http://schemas.openxmlformats.org/officeDocument/2006/relationships/hyperlink" Target="https://en.wikipedia.org/wiki/Kotlin_(programming_language)" TargetMode="External"/><Relationship Id="rId2" Type="http://schemas.openxmlformats.org/officeDocument/2006/relationships/hyperlink" Target="https://en.wikipedia.org/wiki/This_(computer_programming)" TargetMode="External"/><Relationship Id="rId16" Type="http://schemas.openxmlformats.org/officeDocument/2006/relationships/hyperlink" Target="https://en.wikipedia.org/wiki/JavaScript" TargetMode="External"/><Relationship Id="rId20" Type="http://schemas.openxmlformats.org/officeDocument/2006/relationships/hyperlink" Target="https://en.wikipedia.org/wiki/Object_Pascal" TargetMode="External"/><Relationship Id="rId1" Type="http://schemas.openxmlformats.org/officeDocument/2006/relationships/slideLayout" Target="../slideLayouts/slideLayout1.xml"/><Relationship Id="rId6" Type="http://schemas.openxmlformats.org/officeDocument/2006/relationships/hyperlink" Target="https://en.wikipedia.org/wiki/Multi-paradigm_programming_language" TargetMode="External"/><Relationship Id="rId11" Type="http://schemas.openxmlformats.org/officeDocument/2006/relationships/hyperlink" Target="https://en.wikipedia.org/wiki/C_Sharp_(programming_language)" TargetMode="External"/><Relationship Id="rId24" Type="http://schemas.openxmlformats.org/officeDocument/2006/relationships/hyperlink" Target="https://en.wikipedia.org/wiki/Scala_(programming_language)" TargetMode="External"/><Relationship Id="rId5" Type="http://schemas.openxmlformats.org/officeDocument/2006/relationships/hyperlink" Target="https://en.wikipedia.org/wiki/Class_(computer_science)" TargetMode="External"/><Relationship Id="rId15" Type="http://schemas.openxmlformats.org/officeDocument/2006/relationships/hyperlink" Target="https://en.wikipedia.org/wiki/Visual_Basic.NET" TargetMode="External"/><Relationship Id="rId23" Type="http://schemas.openxmlformats.org/officeDocument/2006/relationships/hyperlink" Target="https://en.wikipedia.org/wiki/Swift_(programming_language)" TargetMode="External"/><Relationship Id="rId28" Type="http://schemas.openxmlformats.org/officeDocument/2006/relationships/hyperlink" Target="https://en.wikipedia.org/wiki/Smalltalk" TargetMode="External"/><Relationship Id="rId10" Type="http://schemas.openxmlformats.org/officeDocument/2006/relationships/hyperlink" Target="https://en.wikipedia.org/wiki/C%2B%2B" TargetMode="External"/><Relationship Id="rId19" Type="http://schemas.openxmlformats.org/officeDocument/2006/relationships/hyperlink" Target="https://en.wikipedia.org/wiki/SIMSCRIPT" TargetMode="External"/><Relationship Id="rId4" Type="http://schemas.openxmlformats.org/officeDocument/2006/relationships/hyperlink" Target="https://en.wikipedia.org/wiki/Instance_(computer_science)" TargetMode="External"/><Relationship Id="rId9" Type="http://schemas.openxmlformats.org/officeDocument/2006/relationships/hyperlink" Target="https://en.wikipedia.org/wiki/Java_(programming_language)" TargetMode="External"/><Relationship Id="rId14" Type="http://schemas.openxmlformats.org/officeDocument/2006/relationships/hyperlink" Target="https://en.wikipedia.org/wiki/PHP" TargetMode="External"/><Relationship Id="rId22" Type="http://schemas.openxmlformats.org/officeDocument/2006/relationships/hyperlink" Target="https://en.wikipedia.org/wiki/Dart_(programming_language)" TargetMode="External"/><Relationship Id="rId27" Type="http://schemas.openxmlformats.org/officeDocument/2006/relationships/hyperlink" Target="https://en.wikipedia.org/wiki/MATL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A2CF8356-0327-FA43-BE44-4C291F43BC48}"/>
              </a:ext>
            </a:extLst>
          </p:cNvPr>
          <p:cNvSpPr txBox="1"/>
          <p:nvPr/>
        </p:nvSpPr>
        <p:spPr>
          <a:xfrm>
            <a:off x="971550" y="6472238"/>
            <a:ext cx="184731" cy="369332"/>
          </a:xfrm>
          <a:prstGeom prst="rect">
            <a:avLst/>
          </a:prstGeom>
          <a:noFill/>
        </p:spPr>
        <p:txBody>
          <a:bodyPr wrap="none" rtlCol="0">
            <a:spAutoFit/>
          </a:bodyPr>
          <a:lstStyle/>
          <a:p>
            <a:endParaRPr lang="en-TR" dirty="0"/>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Patika.dev Spring Boot Course</a:t>
            </a:r>
          </a:p>
        </p:txBody>
      </p:sp>
      <p:sp>
        <p:nvSpPr>
          <p:cNvPr id="48" name="TextBox 47">
            <a:extLst>
              <a:ext uri="{FF2B5EF4-FFF2-40B4-BE49-F238E27FC236}">
                <a16:creationId xmlns:a16="http://schemas.microsoft.com/office/drawing/2014/main" id="{846E1A94-7D52-3048-8DA6-368A62C9EB50}"/>
              </a:ext>
            </a:extLst>
          </p:cNvPr>
          <p:cNvSpPr txBox="1"/>
          <p:nvPr/>
        </p:nvSpPr>
        <p:spPr>
          <a:xfrm>
            <a:off x="449525" y="457200"/>
            <a:ext cx="2018501" cy="584775"/>
          </a:xfrm>
          <a:prstGeom prst="rect">
            <a:avLst/>
          </a:prstGeom>
          <a:noFill/>
        </p:spPr>
        <p:txBody>
          <a:bodyPr wrap="none" rtlCol="0">
            <a:spAutoFit/>
          </a:bodyPr>
          <a:lstStyle/>
          <a:p>
            <a:r>
              <a:rPr lang="en-TR" sz="3200" b="1" dirty="0"/>
              <a:t>Who am I?</a:t>
            </a:r>
          </a:p>
        </p:txBody>
      </p:sp>
      <p:sp>
        <p:nvSpPr>
          <p:cNvPr id="49" name="TextBox 48">
            <a:extLst>
              <a:ext uri="{FF2B5EF4-FFF2-40B4-BE49-F238E27FC236}">
                <a16:creationId xmlns:a16="http://schemas.microsoft.com/office/drawing/2014/main" id="{D44EB50A-855C-1A44-9851-8D3E38DEB5DC}"/>
              </a:ext>
            </a:extLst>
          </p:cNvPr>
          <p:cNvSpPr txBox="1"/>
          <p:nvPr/>
        </p:nvSpPr>
        <p:spPr>
          <a:xfrm>
            <a:off x="449525" y="1041975"/>
            <a:ext cx="9631611" cy="369332"/>
          </a:xfrm>
          <a:prstGeom prst="rect">
            <a:avLst/>
          </a:prstGeom>
          <a:noFill/>
        </p:spPr>
        <p:txBody>
          <a:bodyPr wrap="none" rtlCol="0">
            <a:spAutoFit/>
          </a:bodyPr>
          <a:lstStyle/>
          <a:p>
            <a:r>
              <a:rPr lang="en-TR" dirty="0"/>
              <a:t>My name is Baran BÜYÜK, 38 years old. I’m living in İstanbul. I’m married and have one little princes. </a:t>
            </a:r>
          </a:p>
        </p:txBody>
      </p:sp>
      <p:sp>
        <p:nvSpPr>
          <p:cNvPr id="51" name="TextBox 50">
            <a:extLst>
              <a:ext uri="{FF2B5EF4-FFF2-40B4-BE49-F238E27FC236}">
                <a16:creationId xmlns:a16="http://schemas.microsoft.com/office/drawing/2014/main" id="{524A8809-B5E3-004B-A73D-6A209BB60FB9}"/>
              </a:ext>
            </a:extLst>
          </p:cNvPr>
          <p:cNvSpPr txBox="1"/>
          <p:nvPr/>
        </p:nvSpPr>
        <p:spPr>
          <a:xfrm>
            <a:off x="449525" y="1626750"/>
            <a:ext cx="4668907" cy="584775"/>
          </a:xfrm>
          <a:prstGeom prst="rect">
            <a:avLst/>
          </a:prstGeom>
          <a:noFill/>
        </p:spPr>
        <p:txBody>
          <a:bodyPr wrap="none" rtlCol="0">
            <a:spAutoFit/>
          </a:bodyPr>
          <a:lstStyle/>
          <a:p>
            <a:r>
              <a:rPr lang="en-TR" sz="3200" b="1" dirty="0"/>
              <a:t>What did I graduate from?</a:t>
            </a:r>
          </a:p>
        </p:txBody>
      </p:sp>
      <p:sp>
        <p:nvSpPr>
          <p:cNvPr id="52" name="TextBox 51">
            <a:extLst>
              <a:ext uri="{FF2B5EF4-FFF2-40B4-BE49-F238E27FC236}">
                <a16:creationId xmlns:a16="http://schemas.microsoft.com/office/drawing/2014/main" id="{062D82AA-6473-0C49-9D5E-3738757F7713}"/>
              </a:ext>
            </a:extLst>
          </p:cNvPr>
          <p:cNvSpPr txBox="1"/>
          <p:nvPr/>
        </p:nvSpPr>
        <p:spPr>
          <a:xfrm>
            <a:off x="449525" y="2211525"/>
            <a:ext cx="3595728" cy="369332"/>
          </a:xfrm>
          <a:prstGeom prst="rect">
            <a:avLst/>
          </a:prstGeom>
          <a:noFill/>
        </p:spPr>
        <p:txBody>
          <a:bodyPr wrap="none" rtlCol="0">
            <a:spAutoFit/>
          </a:bodyPr>
          <a:lstStyle/>
          <a:p>
            <a:r>
              <a:rPr lang="en-TR" dirty="0"/>
              <a:t>I’m graduate at Gaziantep University</a:t>
            </a:r>
          </a:p>
        </p:txBody>
      </p:sp>
      <p:sp>
        <p:nvSpPr>
          <p:cNvPr id="54" name="TextBox 53">
            <a:extLst>
              <a:ext uri="{FF2B5EF4-FFF2-40B4-BE49-F238E27FC236}">
                <a16:creationId xmlns:a16="http://schemas.microsoft.com/office/drawing/2014/main" id="{B0632674-442B-CB49-B31B-2643853F05E7}"/>
              </a:ext>
            </a:extLst>
          </p:cNvPr>
          <p:cNvSpPr txBox="1"/>
          <p:nvPr/>
        </p:nvSpPr>
        <p:spPr>
          <a:xfrm>
            <a:off x="449524" y="2796300"/>
            <a:ext cx="3217547" cy="584775"/>
          </a:xfrm>
          <a:prstGeom prst="rect">
            <a:avLst/>
          </a:prstGeom>
          <a:noFill/>
        </p:spPr>
        <p:txBody>
          <a:bodyPr wrap="none" rtlCol="0">
            <a:spAutoFit/>
          </a:bodyPr>
          <a:lstStyle/>
          <a:p>
            <a:r>
              <a:rPr lang="en-TR" sz="3200" b="1" dirty="0"/>
              <a:t>Where do </a:t>
            </a:r>
            <a:r>
              <a:rPr lang="en-US" sz="3200" b="1" dirty="0"/>
              <a:t>I</a:t>
            </a:r>
            <a:r>
              <a:rPr lang="en-TR" sz="3200" b="1" dirty="0"/>
              <a:t> work?</a:t>
            </a:r>
          </a:p>
        </p:txBody>
      </p:sp>
      <p:sp>
        <p:nvSpPr>
          <p:cNvPr id="55" name="TextBox 54">
            <a:extLst>
              <a:ext uri="{FF2B5EF4-FFF2-40B4-BE49-F238E27FC236}">
                <a16:creationId xmlns:a16="http://schemas.microsoft.com/office/drawing/2014/main" id="{EBA0AE32-D58D-0142-A596-8131C2809CF4}"/>
              </a:ext>
            </a:extLst>
          </p:cNvPr>
          <p:cNvSpPr txBox="1"/>
          <p:nvPr/>
        </p:nvSpPr>
        <p:spPr>
          <a:xfrm>
            <a:off x="449524" y="3381075"/>
            <a:ext cx="5771516" cy="369332"/>
          </a:xfrm>
          <a:prstGeom prst="rect">
            <a:avLst/>
          </a:prstGeom>
          <a:noFill/>
        </p:spPr>
        <p:txBody>
          <a:bodyPr wrap="none" rtlCol="0">
            <a:spAutoFit/>
          </a:bodyPr>
          <a:lstStyle/>
          <a:p>
            <a:r>
              <a:rPr lang="en-TR" dirty="0"/>
              <a:t>I’m working at Solvia Digital Solutions as Java Unit Manager.</a:t>
            </a:r>
          </a:p>
        </p:txBody>
      </p:sp>
      <p:sp>
        <p:nvSpPr>
          <p:cNvPr id="59" name="TextBox 58">
            <a:extLst>
              <a:ext uri="{FF2B5EF4-FFF2-40B4-BE49-F238E27FC236}">
                <a16:creationId xmlns:a16="http://schemas.microsoft.com/office/drawing/2014/main" id="{DC28B2F3-E186-FF46-AA82-B97158955F43}"/>
              </a:ext>
            </a:extLst>
          </p:cNvPr>
          <p:cNvSpPr txBox="1"/>
          <p:nvPr/>
        </p:nvSpPr>
        <p:spPr>
          <a:xfrm>
            <a:off x="449523" y="3965850"/>
            <a:ext cx="4896469" cy="584775"/>
          </a:xfrm>
          <a:prstGeom prst="rect">
            <a:avLst/>
          </a:prstGeom>
          <a:noFill/>
        </p:spPr>
        <p:txBody>
          <a:bodyPr wrap="none" rtlCol="0">
            <a:spAutoFit/>
          </a:bodyPr>
          <a:lstStyle/>
          <a:p>
            <a:r>
              <a:rPr lang="en-TR" sz="3200" b="1" dirty="0"/>
              <a:t>How could you contact me?</a:t>
            </a:r>
          </a:p>
        </p:txBody>
      </p:sp>
      <p:sp>
        <p:nvSpPr>
          <p:cNvPr id="60" name="TextBox 59">
            <a:extLst>
              <a:ext uri="{FF2B5EF4-FFF2-40B4-BE49-F238E27FC236}">
                <a16:creationId xmlns:a16="http://schemas.microsoft.com/office/drawing/2014/main" id="{79216121-ABF9-0A43-B61B-F5F2F91EDCB5}"/>
              </a:ext>
            </a:extLst>
          </p:cNvPr>
          <p:cNvSpPr txBox="1"/>
          <p:nvPr/>
        </p:nvSpPr>
        <p:spPr>
          <a:xfrm>
            <a:off x="449523" y="4550625"/>
            <a:ext cx="5092100" cy="923330"/>
          </a:xfrm>
          <a:prstGeom prst="rect">
            <a:avLst/>
          </a:prstGeom>
          <a:noFill/>
        </p:spPr>
        <p:txBody>
          <a:bodyPr wrap="none" rtlCol="0">
            <a:spAutoFit/>
          </a:bodyPr>
          <a:lstStyle/>
          <a:p>
            <a:r>
              <a:rPr lang="en-TR" dirty="0"/>
              <a:t>Via Linkedin: </a:t>
            </a:r>
            <a:r>
              <a:rPr lang="en-US" dirty="0">
                <a:hlinkClick r:id="rId2"/>
              </a:rPr>
              <a:t>https://www.linkedin.com/baranbuyuk</a:t>
            </a:r>
            <a:endParaRPr lang="en-TR" dirty="0"/>
          </a:p>
          <a:p>
            <a:r>
              <a:rPr lang="en-TR" dirty="0"/>
              <a:t>Via Gmail : </a:t>
            </a:r>
            <a:r>
              <a:rPr lang="en-TR" dirty="0">
                <a:hlinkClick r:id="rId3"/>
              </a:rPr>
              <a:t>baranbuyuk@gmail.com</a:t>
            </a:r>
            <a:endParaRPr lang="en-TR" dirty="0"/>
          </a:p>
          <a:p>
            <a:r>
              <a:rPr lang="en-TR" dirty="0"/>
              <a:t>Via Mobile Phone: +90 531 336 54 91</a:t>
            </a:r>
          </a:p>
        </p:txBody>
      </p:sp>
      <p:sp>
        <p:nvSpPr>
          <p:cNvPr id="14" name="TextBox 13">
            <a:extLst>
              <a:ext uri="{FF2B5EF4-FFF2-40B4-BE49-F238E27FC236}">
                <a16:creationId xmlns:a16="http://schemas.microsoft.com/office/drawing/2014/main" id="{6AB64421-C0ED-2744-972D-237DAF6278F8}"/>
              </a:ext>
            </a:extLst>
          </p:cNvPr>
          <p:cNvSpPr txBox="1"/>
          <p:nvPr/>
        </p:nvSpPr>
        <p:spPr>
          <a:xfrm rot="16200000">
            <a:off x="10225603" y="3066842"/>
            <a:ext cx="2776529" cy="707886"/>
          </a:xfrm>
          <a:prstGeom prst="rect">
            <a:avLst/>
          </a:prstGeom>
          <a:noFill/>
        </p:spPr>
        <p:txBody>
          <a:bodyPr wrap="none" rtlCol="0">
            <a:spAutoFit/>
          </a:bodyPr>
          <a:lstStyle/>
          <a:p>
            <a:r>
              <a:rPr lang="en-TR" sz="4000" dirty="0">
                <a:solidFill>
                  <a:schemeClr val="accent1">
                    <a:lumMod val="75000"/>
                  </a:schemeClr>
                </a:solidFill>
              </a:rPr>
              <a:t>Introduction</a:t>
            </a:r>
          </a:p>
        </p:txBody>
      </p:sp>
    </p:spTree>
    <p:extLst>
      <p:ext uri="{BB962C8B-B14F-4D97-AF65-F5344CB8AC3E}">
        <p14:creationId xmlns:p14="http://schemas.microsoft.com/office/powerpoint/2010/main" val="3959233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809744" cy="369332"/>
          </a:xfrm>
          <a:prstGeom prst="rect">
            <a:avLst/>
          </a:prstGeom>
          <a:noFill/>
        </p:spPr>
        <p:txBody>
          <a:bodyPr wrap="none" rtlCol="0">
            <a:spAutoFit/>
          </a:bodyPr>
          <a:lstStyle/>
          <a:p>
            <a:r>
              <a:rPr lang="en-TR" b="1" dirty="0"/>
              <a:t>What is Spring Framework?</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1569660"/>
          </a:xfrm>
          <a:prstGeom prst="rect">
            <a:avLst/>
          </a:prstGeom>
          <a:noFill/>
        </p:spPr>
        <p:txBody>
          <a:bodyPr wrap="square" rtlCol="0">
            <a:spAutoFit/>
          </a:bodyPr>
          <a:lstStyle>
            <a:defPPr>
              <a:defRPr lang="en-TR"/>
            </a:defPPr>
            <a:lvl1pPr algn="just">
              <a:defRPr sz="1200"/>
            </a:lvl1pPr>
          </a:lstStyle>
          <a:p>
            <a:r>
              <a:rPr lang="en-US" dirty="0"/>
              <a:t>The Spring Framework is an open-source Java application framework originally developed based on the principles of dependency injection (DI) and inversion of control (IoC).</a:t>
            </a:r>
          </a:p>
          <a:p>
            <a:r>
              <a:rPr lang="en-US" dirty="0"/>
              <a:t>The Spring Framework has grown over years from just being an Inversion of control container, and currently includes several modules that provide range of services like Aspect-oriented programming, Data access, Transaction management, Model–view–controller, Authentication and authorization, Messaging, and Testing. You can have a look at all of these Spring projects @ </a:t>
            </a:r>
            <a:r>
              <a:rPr lang="en-US" b="1" dirty="0">
                <a:hlinkClick r:id="rId2"/>
              </a:rPr>
              <a:t>spring.io/projects</a:t>
            </a:r>
            <a:r>
              <a:rPr lang="en-US" dirty="0"/>
              <a:t>. The core module is the </a:t>
            </a:r>
            <a:r>
              <a:rPr lang="en-US" dirty="0">
                <a:hlinkClick r:id="rId3"/>
              </a:rPr>
              <a:t>Spring Framework</a:t>
            </a:r>
            <a:r>
              <a:rPr lang="en-US" dirty="0"/>
              <a:t> and most other modules are dependent on this module.</a:t>
            </a:r>
          </a:p>
          <a:p>
            <a:r>
              <a:rPr lang="en-US" dirty="0"/>
              <a:t>Spring provides autowiring capabilities through which you can simply specify the interface type and Spring can find an actual type at runtime, provided there are no conflicts.</a:t>
            </a:r>
          </a:p>
          <a:p>
            <a:r>
              <a:rPr lang="en-US" dirty="0"/>
              <a:t>Spring has become a popular alternative to the Enterprise JavaBean (EJB) model.</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819946" y="2820620"/>
            <a:ext cx="3587842"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Framework</a:t>
            </a:r>
          </a:p>
        </p:txBody>
      </p:sp>
      <p:sp>
        <p:nvSpPr>
          <p:cNvPr id="10" name="TextBox 9">
            <a:extLst>
              <a:ext uri="{FF2B5EF4-FFF2-40B4-BE49-F238E27FC236}">
                <a16:creationId xmlns:a16="http://schemas.microsoft.com/office/drawing/2014/main" id="{82076A50-3C5A-BF4D-869E-D80F5E5546AC}"/>
              </a:ext>
            </a:extLst>
          </p:cNvPr>
          <p:cNvSpPr txBox="1"/>
          <p:nvPr/>
        </p:nvSpPr>
        <p:spPr>
          <a:xfrm>
            <a:off x="224190" y="3059668"/>
            <a:ext cx="3317255" cy="369332"/>
          </a:xfrm>
          <a:prstGeom prst="rect">
            <a:avLst/>
          </a:prstGeom>
          <a:noFill/>
        </p:spPr>
        <p:txBody>
          <a:bodyPr wrap="none" rtlCol="0">
            <a:spAutoFit/>
          </a:bodyPr>
          <a:lstStyle/>
          <a:p>
            <a:r>
              <a:rPr lang="en-US" b="1" dirty="0"/>
              <a:t>The Spring Framework Container</a:t>
            </a:r>
          </a:p>
        </p:txBody>
      </p:sp>
      <p:sp>
        <p:nvSpPr>
          <p:cNvPr id="11" name="TextBox 10">
            <a:extLst>
              <a:ext uri="{FF2B5EF4-FFF2-40B4-BE49-F238E27FC236}">
                <a16:creationId xmlns:a16="http://schemas.microsoft.com/office/drawing/2014/main" id="{3F84CDB6-0F5A-424C-AC2B-2336D4694FB0}"/>
              </a:ext>
            </a:extLst>
          </p:cNvPr>
          <p:cNvSpPr txBox="1"/>
          <p:nvPr/>
        </p:nvSpPr>
        <p:spPr>
          <a:xfrm>
            <a:off x="191578" y="3447246"/>
            <a:ext cx="10587337" cy="1569660"/>
          </a:xfrm>
          <a:prstGeom prst="rect">
            <a:avLst/>
          </a:prstGeom>
          <a:noFill/>
        </p:spPr>
        <p:txBody>
          <a:bodyPr wrap="square" rtlCol="0">
            <a:spAutoFit/>
          </a:bodyPr>
          <a:lstStyle>
            <a:defPPr>
              <a:defRPr lang="en-TR"/>
            </a:defPPr>
            <a:lvl1pPr algn="just">
              <a:defRPr sz="1200"/>
            </a:lvl1pPr>
          </a:lstStyle>
          <a:p>
            <a:r>
              <a:rPr lang="en-US" dirty="0"/>
              <a:t>A </a:t>
            </a:r>
            <a:r>
              <a:rPr lang="en-US" b="1" dirty="0"/>
              <a:t>container</a:t>
            </a:r>
            <a:r>
              <a:rPr lang="en-US" dirty="0"/>
              <a:t> creates and manages your components, and even provides some services to components managed in its environment, such as transaction management, persistence and security etc. </a:t>
            </a:r>
          </a:p>
          <a:p>
            <a:r>
              <a:rPr lang="en-US" b="1" dirty="0"/>
              <a:t>Examples of containers from Java EE</a:t>
            </a:r>
            <a:r>
              <a:rPr lang="en-US" dirty="0"/>
              <a:t> are Servlet container (or web container) that manages Servlets, JSPs, Filters etc. and EJB container that manages EJB components like session beans, message driven beans and entity beans.</a:t>
            </a:r>
          </a:p>
          <a:p>
            <a:r>
              <a:rPr lang="en-US" b="1" dirty="0"/>
              <a:t>Spring framework is a also container,</a:t>
            </a:r>
            <a:r>
              <a:rPr lang="en-US" dirty="0"/>
              <a:t> as application components can be created and managed, and can be wired together. The spring framework even provides middleware services such as transaction management, dependency injection, persistence, aspect-oriented programming and security. </a:t>
            </a:r>
          </a:p>
          <a:p>
            <a:r>
              <a:rPr lang="en-US" b="1" dirty="0"/>
              <a:t>Spring framework is considered a lightweight container</a:t>
            </a:r>
            <a:r>
              <a:rPr lang="en-US" dirty="0"/>
              <a:t> compared to EJBs, as it manages the components and provides services without requiring application code to depend on its own API, and also doesn’t need to be deployed into a full-featured application server, as in the case of EJBs.</a:t>
            </a:r>
          </a:p>
        </p:txBody>
      </p:sp>
      <p:sp>
        <p:nvSpPr>
          <p:cNvPr id="13" name="Footer Placeholder 29">
            <a:extLst>
              <a:ext uri="{FF2B5EF4-FFF2-40B4-BE49-F238E27FC236}">
                <a16:creationId xmlns:a16="http://schemas.microsoft.com/office/drawing/2014/main" id="{27B4DBA0-57A7-024E-A93A-788C9C6C3C14}"/>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23420911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819946" y="2820620"/>
            <a:ext cx="3587842"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Framework</a:t>
            </a:r>
          </a:p>
        </p:txBody>
      </p:sp>
      <p:pic>
        <p:nvPicPr>
          <p:cNvPr id="4" name="Picture 3" descr="Graphical user interface&#10;&#10;Description automatically generated">
            <a:extLst>
              <a:ext uri="{FF2B5EF4-FFF2-40B4-BE49-F238E27FC236}">
                <a16:creationId xmlns:a16="http://schemas.microsoft.com/office/drawing/2014/main" id="{F2F7C4A1-9E70-9249-8E42-B22A0B0F09A9}"/>
              </a:ext>
            </a:extLst>
          </p:cNvPr>
          <p:cNvPicPr>
            <a:picLocks noChangeAspect="1"/>
          </p:cNvPicPr>
          <p:nvPr/>
        </p:nvPicPr>
        <p:blipFill>
          <a:blip r:embed="rId2"/>
          <a:stretch>
            <a:fillRect/>
          </a:stretch>
        </p:blipFill>
        <p:spPr>
          <a:xfrm>
            <a:off x="199485" y="136526"/>
            <a:ext cx="6992147" cy="5930642"/>
          </a:xfrm>
          <a:prstGeom prst="rect">
            <a:avLst/>
          </a:prstGeom>
        </p:spPr>
      </p:pic>
      <p:sp>
        <p:nvSpPr>
          <p:cNvPr id="6" name="TextBox 5">
            <a:extLst>
              <a:ext uri="{FF2B5EF4-FFF2-40B4-BE49-F238E27FC236}">
                <a16:creationId xmlns:a16="http://schemas.microsoft.com/office/drawing/2014/main" id="{4F17FA3E-44F6-BE43-9377-9AA15E0AEC92}"/>
              </a:ext>
            </a:extLst>
          </p:cNvPr>
          <p:cNvSpPr txBox="1"/>
          <p:nvPr/>
        </p:nvSpPr>
        <p:spPr>
          <a:xfrm>
            <a:off x="6857359" y="1486020"/>
            <a:ext cx="3954162" cy="3231654"/>
          </a:xfrm>
          <a:prstGeom prst="rect">
            <a:avLst/>
          </a:prstGeom>
          <a:noFill/>
        </p:spPr>
        <p:txBody>
          <a:bodyPr wrap="square" rtlCol="0">
            <a:spAutoFit/>
          </a:bodyPr>
          <a:lstStyle/>
          <a:p>
            <a:r>
              <a:rPr lang="en-US" sz="1200" dirty="0"/>
              <a:t>Various Spring modules can be grouped together into the following categories.</a:t>
            </a:r>
          </a:p>
          <a:p>
            <a:endParaRPr lang="en-US" sz="1200" dirty="0"/>
          </a:p>
          <a:p>
            <a:pPr marL="171450" indent="-171450">
              <a:buFont typeface="Arial" panose="020B0604020202020204" pitchFamily="34" charset="0"/>
              <a:buChar char="•"/>
            </a:pPr>
            <a:r>
              <a:rPr lang="en-US" sz="1200" b="1" dirty="0"/>
              <a:t>Spring Core</a:t>
            </a:r>
            <a:r>
              <a:rPr lang="en-US" sz="1200" dirty="0"/>
              <a:t> modules – IoC Container, Events, Resources, i18n, Validation, Data Binding, Type Conversion, </a:t>
            </a:r>
            <a:r>
              <a:rPr lang="en-US" sz="1200" dirty="0" err="1"/>
              <a:t>SpEL</a:t>
            </a:r>
            <a:r>
              <a:rPr lang="en-US" sz="1200" dirty="0"/>
              <a:t>, AOP.</a:t>
            </a:r>
          </a:p>
          <a:p>
            <a:pPr marL="171450" indent="-171450">
              <a:buFont typeface="Arial" panose="020B0604020202020204" pitchFamily="34" charset="0"/>
              <a:buChar char="•"/>
            </a:pPr>
            <a:r>
              <a:rPr lang="en-US" sz="1200" b="1" dirty="0"/>
              <a:t>Spring Test</a:t>
            </a:r>
            <a:r>
              <a:rPr lang="en-US" sz="1200" dirty="0"/>
              <a:t> modules – Mock Objects, </a:t>
            </a:r>
            <a:r>
              <a:rPr lang="en-US" sz="1200" dirty="0" err="1"/>
              <a:t>TestContext</a:t>
            </a:r>
            <a:r>
              <a:rPr lang="en-US" sz="1200" dirty="0"/>
              <a:t> Framework, Spring MVC Test, </a:t>
            </a:r>
            <a:r>
              <a:rPr lang="en-US" sz="1200" dirty="0" err="1"/>
              <a:t>WebTestClient</a:t>
            </a:r>
            <a:r>
              <a:rPr lang="en-US" sz="1200" dirty="0"/>
              <a:t>.</a:t>
            </a:r>
          </a:p>
          <a:p>
            <a:pPr marL="171450" indent="-171450">
              <a:buFont typeface="Arial" panose="020B0604020202020204" pitchFamily="34" charset="0"/>
              <a:buChar char="•"/>
            </a:pPr>
            <a:r>
              <a:rPr lang="en-US" sz="1200" b="1" dirty="0"/>
              <a:t>Data Access </a:t>
            </a:r>
            <a:r>
              <a:rPr lang="en-US" sz="1200" dirty="0"/>
              <a:t>Modules – Transactions, DAO Support, JDBC, O/R Mapping, XML Marshalling.</a:t>
            </a:r>
          </a:p>
          <a:p>
            <a:pPr marL="171450" indent="-171450">
              <a:buFont typeface="Arial" panose="020B0604020202020204" pitchFamily="34" charset="0"/>
              <a:buChar char="•"/>
            </a:pPr>
            <a:r>
              <a:rPr lang="en-US" sz="1200" b="1" dirty="0"/>
              <a:t>Web Servlet </a:t>
            </a:r>
            <a:r>
              <a:rPr lang="en-US" sz="1200" dirty="0"/>
              <a:t>modules – Spring MVC, WebSocket, </a:t>
            </a:r>
            <a:r>
              <a:rPr lang="en-US" sz="1200" dirty="0" err="1"/>
              <a:t>SockJS</a:t>
            </a:r>
            <a:r>
              <a:rPr lang="en-US" sz="1200" dirty="0"/>
              <a:t>, STOMP Messaging.</a:t>
            </a:r>
          </a:p>
          <a:p>
            <a:pPr marL="171450" indent="-171450">
              <a:buFont typeface="Arial" panose="020B0604020202020204" pitchFamily="34" charset="0"/>
              <a:buChar char="•"/>
            </a:pPr>
            <a:r>
              <a:rPr lang="en-US" sz="1200" b="1" dirty="0"/>
              <a:t>Reactive Web </a:t>
            </a:r>
            <a:r>
              <a:rPr lang="en-US" sz="1200" dirty="0"/>
              <a:t>modules – Spring </a:t>
            </a:r>
            <a:r>
              <a:rPr lang="en-US" sz="1200" dirty="0" err="1"/>
              <a:t>WebFlux</a:t>
            </a:r>
            <a:r>
              <a:rPr lang="en-US" sz="1200" dirty="0"/>
              <a:t>, </a:t>
            </a:r>
            <a:r>
              <a:rPr lang="en-US" sz="1200" dirty="0" err="1"/>
              <a:t>WebClient</a:t>
            </a:r>
            <a:r>
              <a:rPr lang="en-US" sz="1200" dirty="0"/>
              <a:t>, WebSocket.</a:t>
            </a:r>
          </a:p>
          <a:p>
            <a:pPr marL="171450" indent="-171450">
              <a:buFont typeface="Arial" panose="020B0604020202020204" pitchFamily="34" charset="0"/>
              <a:buChar char="•"/>
            </a:pPr>
            <a:r>
              <a:rPr lang="en-US" sz="1200" b="1" dirty="0"/>
              <a:t>Integration</a:t>
            </a:r>
            <a:r>
              <a:rPr lang="en-US" sz="1200" dirty="0"/>
              <a:t> modules – Remoting, JMS, JCA, JMX, Email, Tasks, Scheduling, Caching.</a:t>
            </a:r>
          </a:p>
          <a:p>
            <a:endParaRPr lang="en-TR" sz="1200" dirty="0"/>
          </a:p>
        </p:txBody>
      </p:sp>
      <p:sp>
        <p:nvSpPr>
          <p:cNvPr id="8" name="Footer Placeholder 29">
            <a:extLst>
              <a:ext uri="{FF2B5EF4-FFF2-40B4-BE49-F238E27FC236}">
                <a16:creationId xmlns:a16="http://schemas.microsoft.com/office/drawing/2014/main" id="{1D6414D8-9126-E94A-AED5-4AB7A4486369}"/>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3797552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404265" cy="369332"/>
          </a:xfrm>
          <a:prstGeom prst="rect">
            <a:avLst/>
          </a:prstGeom>
          <a:noFill/>
        </p:spPr>
        <p:txBody>
          <a:bodyPr wrap="none" rtlCol="0">
            <a:spAutoFit/>
          </a:bodyPr>
          <a:lstStyle/>
          <a:p>
            <a:r>
              <a:rPr lang="en-TR" b="1" dirty="0"/>
              <a:t>What is IoC (Inversion of Control)</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3231654"/>
          </a:xfrm>
          <a:prstGeom prst="rect">
            <a:avLst/>
          </a:prstGeom>
          <a:noFill/>
        </p:spPr>
        <p:txBody>
          <a:bodyPr wrap="square" rtlCol="0">
            <a:spAutoFit/>
          </a:bodyPr>
          <a:lstStyle>
            <a:defPPr>
              <a:defRPr lang="en-TR"/>
            </a:defPPr>
            <a:lvl1pPr algn="just">
              <a:defRPr sz="1200"/>
            </a:lvl1pPr>
          </a:lstStyle>
          <a:p>
            <a:r>
              <a:rPr lang="en-US" dirty="0"/>
              <a:t>There are differences between IoC and DI. IoC is a paradigm, DI is implementation of IoC by Spring Framework. Let’s take an example to understand what is IoC.</a:t>
            </a:r>
          </a:p>
          <a:p>
            <a:endParaRPr lang="en-US" dirty="0"/>
          </a:p>
          <a:p>
            <a:pPr fontAlgn="base"/>
            <a:r>
              <a:rPr lang="en-US" dirty="0"/>
              <a:t>Let's say that we make some meeting in some hotel. Many people, many jugs of water, many plastic cups. When somebody wants to drink, he/she fills a cup, drink, and throw the cup on the floor. After an hour or something, we have a floor covered with plastic cups and water. </a:t>
            </a:r>
          </a:p>
          <a:p>
            <a:pPr fontAlgn="base"/>
            <a:endParaRPr lang="en-US" dirty="0"/>
          </a:p>
          <a:p>
            <a:pPr fontAlgn="base"/>
            <a:r>
              <a:rPr lang="en-US" dirty="0"/>
              <a:t>Let's invert the control now.</a:t>
            </a:r>
          </a:p>
          <a:p>
            <a:pPr fontAlgn="base"/>
            <a:endParaRPr lang="en-US" dirty="0"/>
          </a:p>
          <a:p>
            <a:pPr fontAlgn="base"/>
            <a:r>
              <a:rPr lang="en-US" dirty="0"/>
              <a:t>The same meeting in the same place, but instead of plastic cups we have a waiter with one glass cup (Singleton) and she/he all of the time offers to guests drinking.</a:t>
            </a:r>
          </a:p>
          <a:p>
            <a:pPr fontAlgn="base"/>
            <a:r>
              <a:rPr lang="en-US" dirty="0"/>
              <a:t>When somebody wants to drink, she gets it from the waiter, drink, and return it back to the waiter. Leaving aside the question of the hygienic, the last form of drinking process control is much more effective and economic. And this is exactly what the Spring (another IoC container, for example: </a:t>
            </a:r>
            <a:r>
              <a:rPr lang="en-US" dirty="0" err="1"/>
              <a:t>Guice</a:t>
            </a:r>
            <a:r>
              <a:rPr lang="en-US" dirty="0"/>
              <a:t>) does. </a:t>
            </a:r>
          </a:p>
          <a:p>
            <a:pPr fontAlgn="base"/>
            <a:endParaRPr lang="en-US" dirty="0"/>
          </a:p>
          <a:p>
            <a:pPr fontAlgn="base"/>
            <a:r>
              <a:rPr lang="en-US" dirty="0"/>
              <a:t>Instead of let to application create what it need using new keyword (taking plastic cup), Spring IoC container all of time offer to application the same instance (singleton) of needed object(glass of water).</a:t>
            </a:r>
          </a:p>
          <a:p>
            <a:pPr fontAlgn="base"/>
            <a:endParaRPr lang="en-US" dirty="0"/>
          </a:p>
          <a:p>
            <a:pPr fontAlgn="base"/>
            <a:r>
              <a:rPr lang="en-US" dirty="0"/>
              <a:t>Think about yourself as an organizer of such meeting. You need the way to message to hotel administration that meeting members will need a glass of water but not a piece of cake.</a:t>
            </a:r>
          </a:p>
          <a:p>
            <a:endParaRPr lang="en-US" dirty="0"/>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4" name="Picture 3">
            <a:extLst>
              <a:ext uri="{FF2B5EF4-FFF2-40B4-BE49-F238E27FC236}">
                <a16:creationId xmlns:a16="http://schemas.microsoft.com/office/drawing/2014/main" id="{C8466F83-C010-FB4B-AAB6-1DFF2C702F20}"/>
              </a:ext>
            </a:extLst>
          </p:cNvPr>
          <p:cNvPicPr>
            <a:picLocks noChangeAspect="1"/>
          </p:cNvPicPr>
          <p:nvPr/>
        </p:nvPicPr>
        <p:blipFill>
          <a:blip r:embed="rId2"/>
          <a:srcRect/>
          <a:stretch/>
        </p:blipFill>
        <p:spPr>
          <a:xfrm>
            <a:off x="767318" y="3946396"/>
            <a:ext cx="5145221" cy="2298700"/>
          </a:xfrm>
          <a:prstGeom prst="rect">
            <a:avLst/>
          </a:prstGeom>
        </p:spPr>
      </p:pic>
      <p:sp>
        <p:nvSpPr>
          <p:cNvPr id="12" name="Rounded Rectangle 11">
            <a:extLst>
              <a:ext uri="{FF2B5EF4-FFF2-40B4-BE49-F238E27FC236}">
                <a16:creationId xmlns:a16="http://schemas.microsoft.com/office/drawing/2014/main" id="{5571C7CB-DA31-9C44-84A1-EDBE014F4389}"/>
              </a:ext>
            </a:extLst>
          </p:cNvPr>
          <p:cNvSpPr/>
          <p:nvPr/>
        </p:nvSpPr>
        <p:spPr>
          <a:xfrm>
            <a:off x="7154653" y="3928150"/>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write a better example of IoC.</a:t>
            </a:r>
            <a:endParaRPr lang="en-TR" dirty="0"/>
          </a:p>
        </p:txBody>
      </p:sp>
      <p:sp>
        <p:nvSpPr>
          <p:cNvPr id="10" name="Footer Placeholder 29">
            <a:extLst>
              <a:ext uri="{FF2B5EF4-FFF2-40B4-BE49-F238E27FC236}">
                <a16:creationId xmlns:a16="http://schemas.microsoft.com/office/drawing/2014/main" id="{51C8C51B-0ED0-E943-AEB8-5A9D1DE1C338}"/>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4087659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404265" cy="369332"/>
          </a:xfrm>
          <a:prstGeom prst="rect">
            <a:avLst/>
          </a:prstGeom>
          <a:noFill/>
        </p:spPr>
        <p:txBody>
          <a:bodyPr wrap="none" rtlCol="0">
            <a:spAutoFit/>
          </a:bodyPr>
          <a:lstStyle/>
          <a:p>
            <a:r>
              <a:rPr lang="en-TR" b="1" dirty="0"/>
              <a:t>What is IoC (Inversion of Control)</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461665"/>
          </a:xfrm>
          <a:prstGeom prst="rect">
            <a:avLst/>
          </a:prstGeom>
          <a:noFill/>
        </p:spPr>
        <p:txBody>
          <a:bodyPr wrap="square" rtlCol="0">
            <a:spAutoFit/>
          </a:bodyPr>
          <a:lstStyle>
            <a:defPPr>
              <a:defRPr lang="en-TR"/>
            </a:defPPr>
            <a:lvl1pPr algn="just">
              <a:defRPr sz="1200"/>
            </a:lvl1pPr>
          </a:lstStyle>
          <a:p>
            <a:r>
              <a:rPr lang="en-US" dirty="0"/>
              <a:t>Imagine you are writing a Java class that lets you access a </a:t>
            </a:r>
            <a:r>
              <a:rPr lang="en-US" i="1" dirty="0"/>
              <a:t>users</a:t>
            </a:r>
            <a:r>
              <a:rPr lang="en-US" dirty="0"/>
              <a:t> table in your database. You would call these classes DAOs (data access object) or Repositories. So, you are going to write a User DAO class.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descr="Text&#10;&#10;Description automatically generated">
            <a:extLst>
              <a:ext uri="{FF2B5EF4-FFF2-40B4-BE49-F238E27FC236}">
                <a16:creationId xmlns:a16="http://schemas.microsoft.com/office/drawing/2014/main" id="{45CE82FD-97AC-E249-8606-F146E8D184CC}"/>
              </a:ext>
            </a:extLst>
          </p:cNvPr>
          <p:cNvPicPr>
            <a:picLocks noChangeAspect="1"/>
          </p:cNvPicPr>
          <p:nvPr/>
        </p:nvPicPr>
        <p:blipFill>
          <a:blip r:embed="rId2"/>
          <a:stretch>
            <a:fillRect/>
          </a:stretch>
        </p:blipFill>
        <p:spPr>
          <a:xfrm>
            <a:off x="234779" y="1258044"/>
            <a:ext cx="4470400" cy="1346200"/>
          </a:xfrm>
          <a:prstGeom prst="rect">
            <a:avLst/>
          </a:prstGeom>
        </p:spPr>
      </p:pic>
      <p:sp>
        <p:nvSpPr>
          <p:cNvPr id="7" name="TextBox 6">
            <a:extLst>
              <a:ext uri="{FF2B5EF4-FFF2-40B4-BE49-F238E27FC236}">
                <a16:creationId xmlns:a16="http://schemas.microsoft.com/office/drawing/2014/main" id="{9B036151-6B79-CB48-8E54-FED1E7354C08}"/>
              </a:ext>
            </a:extLst>
          </p:cNvPr>
          <p:cNvSpPr txBox="1"/>
          <p:nvPr/>
        </p:nvSpPr>
        <p:spPr>
          <a:xfrm>
            <a:off x="224189" y="2631013"/>
            <a:ext cx="10587337" cy="646331"/>
          </a:xfrm>
          <a:prstGeom prst="rect">
            <a:avLst/>
          </a:prstGeom>
          <a:noFill/>
        </p:spPr>
        <p:txBody>
          <a:bodyPr wrap="square" rtlCol="0">
            <a:spAutoFit/>
          </a:bodyPr>
          <a:lstStyle>
            <a:defPPr>
              <a:defRPr lang="en-TR"/>
            </a:defPPr>
            <a:lvl1pPr algn="just">
              <a:defRPr sz="1200"/>
            </a:lvl1pPr>
          </a:lstStyle>
          <a:p>
            <a:r>
              <a:rPr lang="en-US" dirty="0"/>
              <a:t>Your User DAO has only one method which lets you find users in your database table by their respective IDs. To execute the appropriate SQL query, your User DAO needs a database connection. And in the Java world, you (usually) get that database connection from another class, called a Data Source. So, your code now would look something like this ; </a:t>
            </a:r>
          </a:p>
        </p:txBody>
      </p:sp>
      <p:pic>
        <p:nvPicPr>
          <p:cNvPr id="10" name="Picture 9" descr="Graphical user interface, text&#10;&#10;Description automatically generated">
            <a:extLst>
              <a:ext uri="{FF2B5EF4-FFF2-40B4-BE49-F238E27FC236}">
                <a16:creationId xmlns:a16="http://schemas.microsoft.com/office/drawing/2014/main" id="{570B2BC7-78F0-4342-A2D8-3ED2C2CB6159}"/>
              </a:ext>
            </a:extLst>
          </p:cNvPr>
          <p:cNvPicPr>
            <a:picLocks noChangeAspect="1"/>
          </p:cNvPicPr>
          <p:nvPr/>
        </p:nvPicPr>
        <p:blipFill>
          <a:blip r:embed="rId3"/>
          <a:stretch>
            <a:fillRect/>
          </a:stretch>
        </p:blipFill>
        <p:spPr>
          <a:xfrm>
            <a:off x="284654" y="3400914"/>
            <a:ext cx="10504849" cy="2184342"/>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224189" y="5707915"/>
            <a:ext cx="10504849" cy="276999"/>
          </a:xfrm>
          <a:prstGeom prst="rect">
            <a:avLst/>
          </a:prstGeom>
          <a:solidFill>
            <a:schemeClr val="accent4"/>
          </a:solidFill>
        </p:spPr>
        <p:txBody>
          <a:bodyPr wrap="square" rtlCol="0">
            <a:spAutoFit/>
          </a:bodyPr>
          <a:lstStyle>
            <a:defPPr>
              <a:defRPr lang="en-TR"/>
            </a:defPPr>
            <a:lvl1pPr algn="just">
              <a:defRPr sz="1200"/>
            </a:lvl1pPr>
          </a:lstStyle>
          <a:p>
            <a:r>
              <a:rPr lang="en-US" b="1" dirty="0"/>
              <a:t>1 - </a:t>
            </a:r>
            <a:r>
              <a:rPr lang="en-US" dirty="0"/>
              <a:t>The question is now where does your User Dao get its Data Source dependency from? The DAO obviously depends on a valid Data Source to fire those SQL queries.</a:t>
            </a:r>
          </a:p>
        </p:txBody>
      </p:sp>
      <p:sp>
        <p:nvSpPr>
          <p:cNvPr id="12" name="Footer Placeholder 29">
            <a:extLst>
              <a:ext uri="{FF2B5EF4-FFF2-40B4-BE49-F238E27FC236}">
                <a16:creationId xmlns:a16="http://schemas.microsoft.com/office/drawing/2014/main" id="{04489E71-93D6-484F-8D7C-0F8771E7CFF2}"/>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1302228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5221045" cy="369332"/>
          </a:xfrm>
          <a:prstGeom prst="rect">
            <a:avLst/>
          </a:prstGeom>
          <a:noFill/>
        </p:spPr>
        <p:txBody>
          <a:bodyPr wrap="none" rtlCol="0">
            <a:spAutoFit/>
          </a:bodyPr>
          <a:lstStyle/>
          <a:p>
            <a:r>
              <a:rPr lang="en-TR" b="1" dirty="0"/>
              <a:t>How to insantiate dependencies with new() keyword</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461665"/>
          </a:xfrm>
          <a:prstGeom prst="rect">
            <a:avLst/>
          </a:prstGeom>
          <a:noFill/>
        </p:spPr>
        <p:txBody>
          <a:bodyPr wrap="square" rtlCol="0">
            <a:spAutoFit/>
          </a:bodyPr>
          <a:lstStyle>
            <a:defPPr>
              <a:defRPr lang="en-TR"/>
            </a:defPPr>
            <a:lvl1pPr algn="just">
              <a:defRPr sz="1200"/>
            </a:lvl1pPr>
          </a:lstStyle>
          <a:p>
            <a:r>
              <a:rPr lang="en-US" dirty="0"/>
              <a:t>The naive approach would be to simply create a new Data Source through a constructor, every time you need one. So, to connect to a MySQL database your User DAO could look like this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34779" y="1258044"/>
            <a:ext cx="10494259" cy="3956662"/>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234779" y="5409766"/>
            <a:ext cx="10587337" cy="461665"/>
          </a:xfrm>
          <a:prstGeom prst="rect">
            <a:avLst/>
          </a:prstGeom>
          <a:solidFill>
            <a:schemeClr val="accent4"/>
          </a:solidFill>
        </p:spPr>
        <p:txBody>
          <a:bodyPr wrap="square" rtlCol="0">
            <a:spAutoFit/>
          </a:bodyPr>
          <a:lstStyle>
            <a:defPPr>
              <a:defRPr lang="en-TR"/>
            </a:defPPr>
            <a:lvl1pPr algn="just">
              <a:defRPr sz="1200"/>
            </a:lvl1pPr>
          </a:lstStyle>
          <a:p>
            <a:pPr marL="228600" indent="-228600">
              <a:buFont typeface="+mj-lt"/>
              <a:buAutoNum type="arabicPeriod"/>
            </a:pPr>
            <a:r>
              <a:rPr lang="en-US" dirty="0"/>
              <a:t>We want to connect to a MySQL database; hence we are using a </a:t>
            </a:r>
            <a:r>
              <a:rPr lang="en-US" b="1" dirty="0" err="1"/>
              <a:t>MysqlDataSource</a:t>
            </a:r>
            <a:r>
              <a:rPr lang="en-US" dirty="0"/>
              <a:t> and hardcoding URL/Username/Password here for easier reading.</a:t>
            </a:r>
          </a:p>
          <a:p>
            <a:pPr marL="228600" indent="-228600">
              <a:buFont typeface="+mj-lt"/>
              <a:buAutoNum type="arabicPeriod"/>
            </a:pPr>
            <a:r>
              <a:rPr lang="en-US" dirty="0"/>
              <a:t>We use our newly created Data Source for the query.</a:t>
            </a:r>
          </a:p>
        </p:txBody>
      </p:sp>
      <p:sp>
        <p:nvSpPr>
          <p:cNvPr id="12" name="Footer Placeholder 29">
            <a:extLst>
              <a:ext uri="{FF2B5EF4-FFF2-40B4-BE49-F238E27FC236}">
                <a16:creationId xmlns:a16="http://schemas.microsoft.com/office/drawing/2014/main" id="{5EABC024-E1E2-264E-BF80-79A45EF3ED6C}"/>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33381160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178336"/>
            <a:ext cx="10587337" cy="646331"/>
          </a:xfrm>
          <a:prstGeom prst="rect">
            <a:avLst/>
          </a:prstGeom>
          <a:noFill/>
        </p:spPr>
        <p:txBody>
          <a:bodyPr wrap="square" rtlCol="0">
            <a:spAutoFit/>
          </a:bodyPr>
          <a:lstStyle>
            <a:defPPr>
              <a:defRPr lang="en-TR"/>
            </a:defPPr>
            <a:lvl1pPr algn="just">
              <a:defRPr sz="1200"/>
            </a:lvl1pPr>
          </a:lstStyle>
          <a:p>
            <a:r>
              <a:rPr lang="en-US" dirty="0"/>
              <a:t>This works, but let’s see what happens when we extend our User Dao class with another method, </a:t>
            </a:r>
            <a:r>
              <a:rPr lang="en-US" b="1" dirty="0" err="1"/>
              <a:t>findByFirstName</a:t>
            </a:r>
            <a:r>
              <a:rPr lang="en-US" dirty="0"/>
              <a:t>.</a:t>
            </a:r>
          </a:p>
          <a:p>
            <a:r>
              <a:rPr lang="en-US" dirty="0"/>
              <a:t>Unfortunately, that method </a:t>
            </a:r>
            <a:r>
              <a:rPr lang="en-US" i="1" dirty="0"/>
              <a:t>also</a:t>
            </a:r>
            <a:r>
              <a:rPr lang="en-US" dirty="0"/>
              <a:t> needs a Data Source to work with. We can add that new method to our Use </a:t>
            </a:r>
            <a:r>
              <a:rPr lang="en-US" dirty="0" err="1"/>
              <a:t>rDAO</a:t>
            </a:r>
            <a:r>
              <a:rPr lang="en-US" dirty="0"/>
              <a:t> and apply some </a:t>
            </a:r>
            <a:r>
              <a:rPr lang="en-US" dirty="0" err="1"/>
              <a:t>refactorings</a:t>
            </a:r>
            <a:r>
              <a:rPr lang="en-US" dirty="0"/>
              <a:t>, by introducing a </a:t>
            </a:r>
            <a:r>
              <a:rPr lang="en-US" i="1" dirty="0" err="1"/>
              <a:t>newDataSource</a:t>
            </a:r>
            <a:r>
              <a:rPr lang="en-US" dirty="0"/>
              <a:t> method.</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34779" y="902653"/>
            <a:ext cx="5485239" cy="5052694"/>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5720018" y="902653"/>
            <a:ext cx="5315701" cy="830997"/>
          </a:xfrm>
          <a:prstGeom prst="rect">
            <a:avLst/>
          </a:prstGeom>
          <a:solidFill>
            <a:schemeClr val="accent4"/>
          </a:solidFill>
        </p:spPr>
        <p:txBody>
          <a:bodyPr wrap="square" rtlCol="0">
            <a:spAutoFit/>
          </a:bodyPr>
          <a:lstStyle>
            <a:defPPr>
              <a:defRPr lang="en-TR"/>
            </a:defPPr>
            <a:lvl1pPr algn="just">
              <a:defRPr sz="1200"/>
            </a:lvl1pPr>
          </a:lstStyle>
          <a:p>
            <a:pPr marL="228600" indent="-228600">
              <a:buFont typeface="+mj-lt"/>
              <a:buAutoNum type="arabicPeriod"/>
            </a:pPr>
            <a:r>
              <a:rPr lang="en-US" dirty="0" err="1"/>
              <a:t>findById</a:t>
            </a:r>
            <a:r>
              <a:rPr lang="en-US" dirty="0"/>
              <a:t> has been rewritten to use the new </a:t>
            </a:r>
            <a:r>
              <a:rPr lang="en-US" dirty="0" err="1"/>
              <a:t>newDataSource</a:t>
            </a:r>
            <a:r>
              <a:rPr lang="en-US" dirty="0"/>
              <a:t>() method.</a:t>
            </a:r>
          </a:p>
          <a:p>
            <a:pPr marL="228600" indent="-228600">
              <a:buFont typeface="+mj-lt"/>
              <a:buAutoNum type="arabicPeriod"/>
            </a:pPr>
            <a:r>
              <a:rPr lang="en-US" dirty="0" err="1"/>
              <a:t>findByFirstName</a:t>
            </a:r>
            <a:r>
              <a:rPr lang="en-US" dirty="0"/>
              <a:t> has been added and also uses the new </a:t>
            </a:r>
            <a:r>
              <a:rPr lang="en-US" dirty="0" err="1"/>
              <a:t>newDataSource</a:t>
            </a:r>
            <a:r>
              <a:rPr lang="en-US" dirty="0"/>
              <a:t>() method.</a:t>
            </a:r>
          </a:p>
          <a:p>
            <a:pPr marL="228600" indent="-228600">
              <a:buFont typeface="+mj-lt"/>
              <a:buAutoNum type="arabicPeriod"/>
            </a:pPr>
            <a:r>
              <a:rPr lang="en-US" dirty="0"/>
              <a:t>This is our newly extracted method, able to create new </a:t>
            </a:r>
            <a:r>
              <a:rPr lang="en-US" dirty="0" err="1"/>
              <a:t>DataSources</a:t>
            </a:r>
            <a:r>
              <a:rPr lang="en-US" dirty="0"/>
              <a:t>.</a:t>
            </a:r>
          </a:p>
        </p:txBody>
      </p:sp>
      <p:sp>
        <p:nvSpPr>
          <p:cNvPr id="17" name="TextBox 16">
            <a:extLst>
              <a:ext uri="{FF2B5EF4-FFF2-40B4-BE49-F238E27FC236}">
                <a16:creationId xmlns:a16="http://schemas.microsoft.com/office/drawing/2014/main" id="{18ACFA37-3A96-CF4A-B1E8-19BEC7A0995F}"/>
              </a:ext>
            </a:extLst>
          </p:cNvPr>
          <p:cNvSpPr txBox="1"/>
          <p:nvPr/>
        </p:nvSpPr>
        <p:spPr>
          <a:xfrm>
            <a:off x="5720016" y="2520118"/>
            <a:ext cx="5315701" cy="2862322"/>
          </a:xfrm>
          <a:prstGeom prst="rect">
            <a:avLst/>
          </a:prstGeom>
          <a:solidFill>
            <a:schemeClr val="accent1">
              <a:lumMod val="60000"/>
              <a:lumOff val="40000"/>
            </a:schemeClr>
          </a:solidFill>
        </p:spPr>
        <p:txBody>
          <a:bodyPr wrap="square" rtlCol="0">
            <a:spAutoFit/>
          </a:bodyPr>
          <a:lstStyle>
            <a:defPPr>
              <a:defRPr lang="en-TR"/>
            </a:defPPr>
            <a:lvl1pPr algn="just">
              <a:defRPr sz="1200"/>
            </a:lvl1pPr>
          </a:lstStyle>
          <a:p>
            <a:r>
              <a:rPr lang="en-US" b="1" dirty="0"/>
              <a:t>This approach works, but has two drawbacks</a:t>
            </a:r>
            <a:endParaRPr lang="en-US" dirty="0"/>
          </a:p>
          <a:p>
            <a:pPr marL="228600" indent="-228600">
              <a:buFont typeface="+mj-lt"/>
              <a:buAutoNum type="arabicPeriod"/>
            </a:pPr>
            <a:endParaRPr lang="en-US" dirty="0"/>
          </a:p>
          <a:p>
            <a:pPr marL="228600" indent="-228600">
              <a:buFont typeface="+mj-lt"/>
              <a:buAutoNum type="arabicPeriod"/>
            </a:pPr>
            <a:r>
              <a:rPr lang="en-US" dirty="0"/>
              <a:t>What happens if we want to create a new </a:t>
            </a:r>
            <a:r>
              <a:rPr lang="en-US" dirty="0" err="1"/>
              <a:t>ProductDAO</a:t>
            </a:r>
            <a:r>
              <a:rPr lang="en-US" dirty="0"/>
              <a:t> class, which also executes SQL statements? Your </a:t>
            </a:r>
            <a:r>
              <a:rPr lang="en-US" dirty="0" err="1"/>
              <a:t>ProductDAO</a:t>
            </a:r>
            <a:r>
              <a:rPr lang="en-US" dirty="0"/>
              <a:t> would then also have a </a:t>
            </a:r>
            <a:r>
              <a:rPr lang="en-US" dirty="0" err="1"/>
              <a:t>DataSource</a:t>
            </a:r>
            <a:r>
              <a:rPr lang="en-US" dirty="0"/>
              <a:t> dependency, which now is only available in your </a:t>
            </a:r>
            <a:r>
              <a:rPr lang="en-US" dirty="0" err="1"/>
              <a:t>UserDAO</a:t>
            </a:r>
            <a:r>
              <a:rPr lang="en-US" dirty="0"/>
              <a:t> class. You would then have another similar method or extract a helper class that contains your </a:t>
            </a:r>
            <a:r>
              <a:rPr lang="en-US" dirty="0" err="1"/>
              <a:t>DataSource</a:t>
            </a:r>
            <a:r>
              <a:rPr lang="en-US" dirty="0"/>
              <a:t>.</a:t>
            </a:r>
          </a:p>
          <a:p>
            <a:pPr marL="228600" indent="-228600">
              <a:buFont typeface="+mj-lt"/>
              <a:buAutoNum type="arabicPeriod"/>
            </a:pPr>
            <a:endParaRPr lang="en-US" dirty="0"/>
          </a:p>
          <a:p>
            <a:pPr marL="228600" indent="-228600">
              <a:buFont typeface="+mj-lt"/>
              <a:buAutoNum type="arabicPeriod"/>
            </a:pPr>
            <a:r>
              <a:rPr lang="en-US" dirty="0"/>
              <a:t>We are creating a completely new </a:t>
            </a:r>
            <a:r>
              <a:rPr lang="en-US" dirty="0" err="1"/>
              <a:t>DataSource</a:t>
            </a:r>
            <a:r>
              <a:rPr lang="en-US" dirty="0"/>
              <a:t> for every single SQL query. Consider that a </a:t>
            </a:r>
            <a:r>
              <a:rPr lang="en-US" dirty="0" err="1"/>
              <a:t>DataSource</a:t>
            </a:r>
            <a:r>
              <a:rPr lang="en-US" dirty="0"/>
              <a:t> opens up a real, socket connection from your Java program to your database. This takes time and is rather expensive. It would be much nicer if we opened just one </a:t>
            </a:r>
            <a:r>
              <a:rPr lang="en-US" dirty="0" err="1"/>
              <a:t>DataSource</a:t>
            </a:r>
            <a:r>
              <a:rPr lang="en-US" dirty="0"/>
              <a:t> and re-used it, instead of opening and closing tons of them. One way of doing this could be by saving the </a:t>
            </a:r>
            <a:r>
              <a:rPr lang="en-US" dirty="0" err="1"/>
              <a:t>DataSource</a:t>
            </a:r>
            <a:r>
              <a:rPr lang="en-US" dirty="0"/>
              <a:t> in a private field in our </a:t>
            </a:r>
            <a:r>
              <a:rPr lang="en-US" dirty="0" err="1"/>
              <a:t>UserDao</a:t>
            </a:r>
            <a:r>
              <a:rPr lang="en-US" dirty="0"/>
              <a:t>, so it can be reused between methods - but that does not help with the duplication between multiple DAOs.</a:t>
            </a:r>
          </a:p>
        </p:txBody>
      </p:sp>
      <p:sp>
        <p:nvSpPr>
          <p:cNvPr id="10" name="Footer Placeholder 29">
            <a:extLst>
              <a:ext uri="{FF2B5EF4-FFF2-40B4-BE49-F238E27FC236}">
                <a16:creationId xmlns:a16="http://schemas.microsoft.com/office/drawing/2014/main" id="{99FE6DF0-CB45-8847-A402-72DC6944F567}"/>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38113562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5853847" cy="369332"/>
          </a:xfrm>
          <a:prstGeom prst="rect">
            <a:avLst/>
          </a:prstGeom>
          <a:noFill/>
        </p:spPr>
        <p:txBody>
          <a:bodyPr wrap="none" rtlCol="0">
            <a:spAutoFit/>
          </a:bodyPr>
          <a:lstStyle/>
          <a:p>
            <a:r>
              <a:rPr lang="en-US" b="1" dirty="0"/>
              <a:t>How to 'manage' dependencies in a global Application class</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276999"/>
          </a:xfrm>
          <a:prstGeom prst="rect">
            <a:avLst/>
          </a:prstGeom>
          <a:noFill/>
        </p:spPr>
        <p:txBody>
          <a:bodyPr wrap="square" rtlCol="0">
            <a:spAutoFit/>
          </a:bodyPr>
          <a:lstStyle>
            <a:defPPr>
              <a:defRPr lang="en-TR"/>
            </a:defPPr>
            <a:lvl1pPr algn="just">
              <a:defRPr sz="1200"/>
            </a:lvl1pPr>
          </a:lstStyle>
          <a:p>
            <a:r>
              <a:rPr lang="en-US" dirty="0"/>
              <a:t>To accommodate these issues, you could think about writing a global Application class, that looks something like this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69910" y="1120884"/>
            <a:ext cx="5338410" cy="2308116"/>
          </a:xfrm>
          <a:prstGeom prst="rect">
            <a:avLst/>
          </a:prstGeom>
        </p:spPr>
      </p:pic>
      <p:sp>
        <p:nvSpPr>
          <p:cNvPr id="2" name="TextBox 1">
            <a:extLst>
              <a:ext uri="{FF2B5EF4-FFF2-40B4-BE49-F238E27FC236}">
                <a16:creationId xmlns:a16="http://schemas.microsoft.com/office/drawing/2014/main" id="{0CA9DFDE-D4E2-054A-836C-10EAAB8F5F45}"/>
              </a:ext>
            </a:extLst>
          </p:cNvPr>
          <p:cNvSpPr txBox="1"/>
          <p:nvPr/>
        </p:nvSpPr>
        <p:spPr>
          <a:xfrm>
            <a:off x="224190" y="3576389"/>
            <a:ext cx="5109810" cy="276999"/>
          </a:xfrm>
          <a:prstGeom prst="rect">
            <a:avLst/>
          </a:prstGeom>
          <a:noFill/>
        </p:spPr>
        <p:txBody>
          <a:bodyPr wrap="square" rtlCol="0">
            <a:spAutoFit/>
          </a:bodyPr>
          <a:lstStyle>
            <a:defPPr>
              <a:defRPr lang="en-TR"/>
            </a:defPPr>
            <a:lvl1pPr algn="just">
              <a:defRPr sz="1200"/>
            </a:lvl1pPr>
          </a:lstStyle>
          <a:p>
            <a:r>
              <a:rPr lang="en-US" dirty="0"/>
              <a:t>Your </a:t>
            </a:r>
            <a:r>
              <a:rPr lang="en-US" dirty="0" err="1"/>
              <a:t>UserDAO</a:t>
            </a:r>
            <a:r>
              <a:rPr lang="en-US" dirty="0"/>
              <a:t> could now look like this</a:t>
            </a:r>
            <a:endParaRPr lang="en-TR" dirty="0"/>
          </a:p>
        </p:txBody>
      </p:sp>
      <p:pic>
        <p:nvPicPr>
          <p:cNvPr id="7" name="Picture 6" descr="Graphical user interface, text, application, email&#10;&#10;Description automatically generated">
            <a:extLst>
              <a:ext uri="{FF2B5EF4-FFF2-40B4-BE49-F238E27FC236}">
                <a16:creationId xmlns:a16="http://schemas.microsoft.com/office/drawing/2014/main" id="{C883E0B5-6CAC-1B42-9F0C-547B194BE112}"/>
              </a:ext>
            </a:extLst>
          </p:cNvPr>
          <p:cNvPicPr>
            <a:picLocks noChangeAspect="1"/>
          </p:cNvPicPr>
          <p:nvPr/>
        </p:nvPicPr>
        <p:blipFill>
          <a:blip r:embed="rId3"/>
          <a:stretch>
            <a:fillRect/>
          </a:stretch>
        </p:blipFill>
        <p:spPr>
          <a:xfrm>
            <a:off x="224190" y="3975306"/>
            <a:ext cx="5818716" cy="2308117"/>
          </a:xfrm>
          <a:prstGeom prst="rect">
            <a:avLst/>
          </a:prstGeom>
        </p:spPr>
      </p:pic>
      <p:sp>
        <p:nvSpPr>
          <p:cNvPr id="13" name="TextBox 12">
            <a:extLst>
              <a:ext uri="{FF2B5EF4-FFF2-40B4-BE49-F238E27FC236}">
                <a16:creationId xmlns:a16="http://schemas.microsoft.com/office/drawing/2014/main" id="{4690316B-ACC9-364B-BD4F-009D0E991114}"/>
              </a:ext>
            </a:extLst>
          </p:cNvPr>
          <p:cNvSpPr txBox="1"/>
          <p:nvPr/>
        </p:nvSpPr>
        <p:spPr>
          <a:xfrm>
            <a:off x="5720018" y="1283653"/>
            <a:ext cx="5315701" cy="1754326"/>
          </a:xfrm>
          <a:prstGeom prst="rect">
            <a:avLst/>
          </a:prstGeom>
          <a:solidFill>
            <a:schemeClr val="accent4"/>
          </a:solidFill>
        </p:spPr>
        <p:txBody>
          <a:bodyPr wrap="square" rtlCol="0">
            <a:spAutoFit/>
          </a:bodyPr>
          <a:lstStyle>
            <a:defPPr>
              <a:defRPr lang="en-TR"/>
            </a:defPPr>
            <a:lvl1pPr algn="just">
              <a:defRPr sz="1200"/>
            </a:lvl1pPr>
          </a:lstStyle>
          <a:p>
            <a:r>
              <a:rPr lang="en-US" b="1" dirty="0"/>
              <a:t>It is an improvement in two ways</a:t>
            </a:r>
          </a:p>
          <a:p>
            <a:endParaRPr lang="en-US" dirty="0"/>
          </a:p>
          <a:p>
            <a:pPr marL="228600" indent="-228600">
              <a:buFont typeface="+mj-lt"/>
              <a:buAutoNum type="arabicPeriod"/>
            </a:pPr>
            <a:r>
              <a:rPr lang="en-US" dirty="0"/>
              <a:t>Your </a:t>
            </a:r>
            <a:r>
              <a:rPr lang="en-US" dirty="0" err="1"/>
              <a:t>UserDAO</a:t>
            </a:r>
            <a:r>
              <a:rPr lang="en-US" dirty="0"/>
              <a:t> does not have to construct its own </a:t>
            </a:r>
            <a:r>
              <a:rPr lang="en-US" dirty="0" err="1"/>
              <a:t>DataSource</a:t>
            </a:r>
            <a:r>
              <a:rPr lang="en-US" dirty="0"/>
              <a:t> dependency anymore, instead it can ask the Application class to give it a fully-functioning one. Same for all your other DAOs.</a:t>
            </a:r>
          </a:p>
          <a:p>
            <a:pPr marL="228600" indent="-228600">
              <a:buFont typeface="+mj-lt"/>
              <a:buAutoNum type="arabicPeriod"/>
            </a:pPr>
            <a:endParaRPr lang="en-US" dirty="0"/>
          </a:p>
          <a:p>
            <a:pPr marL="228600" indent="-228600">
              <a:buFont typeface="+mj-lt"/>
              <a:buAutoNum type="arabicPeriod"/>
            </a:pPr>
            <a:r>
              <a:rPr lang="en-US" dirty="0"/>
              <a:t>Your application class is a singleton (meaning there will only be one INSTANCE created), and that application singleton holds a reference to a </a:t>
            </a:r>
            <a:r>
              <a:rPr lang="en-US" dirty="0" err="1"/>
              <a:t>DataSource</a:t>
            </a:r>
            <a:r>
              <a:rPr lang="en-US" dirty="0"/>
              <a:t> singleton.</a:t>
            </a:r>
          </a:p>
        </p:txBody>
      </p:sp>
      <p:sp>
        <p:nvSpPr>
          <p:cNvPr id="17" name="TextBox 16">
            <a:extLst>
              <a:ext uri="{FF2B5EF4-FFF2-40B4-BE49-F238E27FC236}">
                <a16:creationId xmlns:a16="http://schemas.microsoft.com/office/drawing/2014/main" id="{3BF46B44-DD4E-A049-A795-B6F663FDDE97}"/>
              </a:ext>
            </a:extLst>
          </p:cNvPr>
          <p:cNvSpPr txBox="1"/>
          <p:nvPr/>
        </p:nvSpPr>
        <p:spPr>
          <a:xfrm>
            <a:off x="5720016" y="3314976"/>
            <a:ext cx="5315701" cy="1938992"/>
          </a:xfrm>
          <a:prstGeom prst="rect">
            <a:avLst/>
          </a:prstGeom>
          <a:solidFill>
            <a:schemeClr val="accent1">
              <a:lumMod val="60000"/>
              <a:lumOff val="40000"/>
            </a:schemeClr>
          </a:solidFill>
        </p:spPr>
        <p:txBody>
          <a:bodyPr wrap="square" rtlCol="0">
            <a:spAutoFit/>
          </a:bodyPr>
          <a:lstStyle>
            <a:defPPr>
              <a:defRPr lang="en-TR"/>
            </a:defPPr>
            <a:lvl1pPr algn="just">
              <a:defRPr sz="1200"/>
            </a:lvl1pPr>
          </a:lstStyle>
          <a:p>
            <a:r>
              <a:rPr lang="en-US" b="1" dirty="0"/>
              <a:t>There are however still several drawbacks to this solution</a:t>
            </a:r>
          </a:p>
          <a:p>
            <a:endParaRPr lang="en-US" b="1" dirty="0"/>
          </a:p>
          <a:p>
            <a:pPr marL="228600" indent="-228600">
              <a:buFont typeface="+mj-lt"/>
              <a:buAutoNum type="arabicPeriod"/>
            </a:pPr>
            <a:r>
              <a:rPr lang="en-US" dirty="0"/>
              <a:t>The </a:t>
            </a:r>
            <a:r>
              <a:rPr lang="en-US" dirty="0" err="1"/>
              <a:t>UserDAO</a:t>
            </a:r>
            <a:r>
              <a:rPr lang="en-US" dirty="0"/>
              <a:t> </a:t>
            </a:r>
            <a:r>
              <a:rPr lang="en-US" i="1" dirty="0"/>
              <a:t>actively</a:t>
            </a:r>
            <a:r>
              <a:rPr lang="en-US" dirty="0"/>
              <a:t> has to know where to get its dependencies from, it has to call the application class → </a:t>
            </a:r>
            <a:r>
              <a:rPr lang="en-US" dirty="0" err="1"/>
              <a:t>Application.INSTANCE.dataSource</a:t>
            </a:r>
            <a:r>
              <a:rPr lang="en-US" dirty="0"/>
              <a:t>().</a:t>
            </a:r>
          </a:p>
          <a:p>
            <a:pPr marL="228600" indent="-228600">
              <a:buFont typeface="+mj-lt"/>
              <a:buAutoNum type="arabicPeriod"/>
            </a:pPr>
            <a:endParaRPr lang="en-US" dirty="0"/>
          </a:p>
          <a:p>
            <a:pPr marL="228600" indent="-228600">
              <a:buFont typeface="+mj-lt"/>
              <a:buAutoNum type="arabicPeriod"/>
            </a:pPr>
            <a:r>
              <a:rPr lang="en-US" dirty="0"/>
              <a:t>If your program gets bigger, and you get more and more dependencies, you will have one monster </a:t>
            </a:r>
            <a:r>
              <a:rPr lang="en-US" dirty="0" err="1"/>
              <a:t>Application.java</a:t>
            </a:r>
            <a:r>
              <a:rPr lang="en-US" dirty="0"/>
              <a:t> class, which handles all your dependencies. At which point you’ll want to try and split things up into more classes/factories etc.</a:t>
            </a:r>
          </a:p>
          <a:p>
            <a:pPr marL="228600" indent="-228600">
              <a:buFont typeface="+mj-lt"/>
              <a:buAutoNum type="arabicPeriod"/>
            </a:pPr>
            <a:endParaRPr lang="en-US" dirty="0"/>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22791873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293594" cy="369332"/>
          </a:xfrm>
          <a:prstGeom prst="rect">
            <a:avLst/>
          </a:prstGeom>
          <a:noFill/>
        </p:spPr>
        <p:txBody>
          <a:bodyPr wrap="none" rtlCol="0">
            <a:spAutoFit/>
          </a:bodyPr>
          <a:lstStyle/>
          <a:p>
            <a:r>
              <a:rPr lang="en-US" b="1" dirty="0">
                <a:solidFill>
                  <a:schemeClr val="accent1"/>
                </a:solidFill>
              </a:rPr>
              <a:t>What Are RESTful Web Services?</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920905" y="2820620"/>
            <a:ext cx="3385927"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Approach</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6" name="TextBox 15">
            <a:extLst>
              <a:ext uri="{FF2B5EF4-FFF2-40B4-BE49-F238E27FC236}">
                <a16:creationId xmlns:a16="http://schemas.microsoft.com/office/drawing/2014/main" id="{443F8DC8-003C-9F47-B93C-0894C19EEBCB}"/>
              </a:ext>
            </a:extLst>
          </p:cNvPr>
          <p:cNvSpPr txBox="1"/>
          <p:nvPr/>
        </p:nvSpPr>
        <p:spPr>
          <a:xfrm>
            <a:off x="224190" y="993062"/>
            <a:ext cx="10587337" cy="1569660"/>
          </a:xfrm>
          <a:prstGeom prst="rect">
            <a:avLst/>
          </a:prstGeom>
          <a:noFill/>
        </p:spPr>
        <p:txBody>
          <a:bodyPr wrap="square" rtlCol="0">
            <a:spAutoFit/>
          </a:bodyPr>
          <a:lstStyle>
            <a:defPPr>
              <a:defRPr lang="en-TR"/>
            </a:defPPr>
            <a:lvl1pPr algn="just">
              <a:defRPr sz="1200"/>
            </a:lvl1pPr>
          </a:lstStyle>
          <a:p>
            <a:r>
              <a:rPr lang="en-US" b="1" dirty="0"/>
              <a:t>RESTful web services</a:t>
            </a:r>
            <a:r>
              <a:rPr lang="en-US" dirty="0"/>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 In the REST architectural style, data and functionality are considered resources and are accessed using </a:t>
            </a:r>
            <a:r>
              <a:rPr lang="en-US" b="1" dirty="0"/>
              <a:t>Uniform Resource Identifiers (URIs)</a:t>
            </a:r>
            <a:r>
              <a:rPr lang="en-US" dirty="0"/>
              <a:t>, typically links on the Web.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p>
          <a:p>
            <a:endParaRPr lang="en-US" dirty="0"/>
          </a:p>
          <a:p>
            <a:r>
              <a:rPr lang="en-US" dirty="0"/>
              <a:t>The following principles encourage RESTful applications to be simple, lightweight, and fast:</a:t>
            </a:r>
          </a:p>
        </p:txBody>
      </p:sp>
      <p:sp>
        <p:nvSpPr>
          <p:cNvPr id="19" name="TextBox 18">
            <a:extLst>
              <a:ext uri="{FF2B5EF4-FFF2-40B4-BE49-F238E27FC236}">
                <a16:creationId xmlns:a16="http://schemas.microsoft.com/office/drawing/2014/main" id="{552328B9-12E8-0D46-B15C-8DA779FFCC5D}"/>
              </a:ext>
            </a:extLst>
          </p:cNvPr>
          <p:cNvSpPr txBox="1"/>
          <p:nvPr/>
        </p:nvSpPr>
        <p:spPr>
          <a:xfrm>
            <a:off x="202169" y="3073116"/>
            <a:ext cx="10587337" cy="2677656"/>
          </a:xfrm>
          <a:prstGeom prst="rect">
            <a:avLst/>
          </a:prstGeom>
          <a:noFill/>
        </p:spPr>
        <p:txBody>
          <a:bodyPr wrap="square" rtlCol="0">
            <a:spAutoFit/>
          </a:bodyPr>
          <a:lstStyle>
            <a:defPPr>
              <a:defRPr lang="en-TR"/>
            </a:defPPr>
            <a:lvl1pPr algn="just">
              <a:defRPr sz="1200"/>
            </a:lvl1pPr>
          </a:lstStyle>
          <a:p>
            <a:pPr marL="171450" indent="-171450">
              <a:buFont typeface="Arial" panose="020B0604020202020204" pitchFamily="34" charset="0"/>
              <a:buChar char="•"/>
            </a:pPr>
            <a:r>
              <a:rPr lang="en-US" b="1" dirty="0"/>
              <a:t>Resource identification through URI</a:t>
            </a:r>
            <a:r>
              <a:rPr lang="en-US" dirty="0"/>
              <a:t>: A RESTful web service exposes a set of resources that identify the targets of the interaction with its clients. Resources are identified by URIs, which provide a global addressing space for resource and service discovery. </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Uniform interface</a:t>
            </a:r>
            <a:r>
              <a:rPr lang="en-US" dirty="0"/>
              <a:t>: Resources are manipulated using a fixed set of four create, read, update, delete operations: PUT, GET, POST, and DELETE. PUT creates a new resource, which can be then deleted by using DELETE. GET retrieves the current state of a resource in some representation. POST transfers a new state onto a resource. </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Self-descriptive messages</a:t>
            </a:r>
            <a:r>
              <a:rPr lang="en-US" dirty="0"/>
              <a:t>: Resources are decoupled from their representation so that their content can be accessed in a variety of formats, such as HTML, XML, plain text, PDF, JPEG, JSON, and others. Metadata about the resource is available and used, for example, to control caching, detect transmission errors, negotiate the appropriate representation format, and perform authentication or access control. </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Stateful interactions through hyperlinks</a:t>
            </a:r>
            <a:r>
              <a:rPr lang="en-US" dirty="0"/>
              <a:t>: Every interaction with a resource is stateless; that is, request messages are self-contained. Stateful interactions are based on the concept of explicit state transfer. Several techniques exist to exchange state, such as URI rewriting, cookies, and hidden form fields. State can be embedded in response messages to point to valid future states of the interaction. </a:t>
            </a:r>
          </a:p>
        </p:txBody>
      </p:sp>
    </p:spTree>
    <p:extLst>
      <p:ext uri="{BB962C8B-B14F-4D97-AF65-F5344CB8AC3E}">
        <p14:creationId xmlns:p14="http://schemas.microsoft.com/office/powerpoint/2010/main" val="31897674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4102533" cy="369332"/>
          </a:xfrm>
          <a:prstGeom prst="rect">
            <a:avLst/>
          </a:prstGeom>
          <a:noFill/>
        </p:spPr>
        <p:txBody>
          <a:bodyPr wrap="none" rtlCol="0">
            <a:spAutoFit/>
          </a:bodyPr>
          <a:lstStyle/>
          <a:p>
            <a:r>
              <a:rPr lang="en-US" b="1" dirty="0">
                <a:solidFill>
                  <a:schemeClr val="accent1"/>
                </a:solidFill>
              </a:rPr>
              <a:t>Using HTTP Methods for RESTful Services</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440005" y="2820620"/>
            <a:ext cx="4347729"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HTTP Methods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6" name="TextBox 15">
            <a:extLst>
              <a:ext uri="{FF2B5EF4-FFF2-40B4-BE49-F238E27FC236}">
                <a16:creationId xmlns:a16="http://schemas.microsoft.com/office/drawing/2014/main" id="{443F8DC8-003C-9F47-B93C-0894C19EEBCB}"/>
              </a:ext>
            </a:extLst>
          </p:cNvPr>
          <p:cNvSpPr txBox="1"/>
          <p:nvPr/>
        </p:nvSpPr>
        <p:spPr>
          <a:xfrm>
            <a:off x="224190" y="993062"/>
            <a:ext cx="10587337" cy="1200329"/>
          </a:xfrm>
          <a:prstGeom prst="rect">
            <a:avLst/>
          </a:prstGeom>
          <a:noFill/>
        </p:spPr>
        <p:txBody>
          <a:bodyPr wrap="square" rtlCol="0">
            <a:spAutoFit/>
          </a:bodyPr>
          <a:lstStyle>
            <a:defPPr>
              <a:defRPr lang="en-TR"/>
            </a:defPPr>
            <a:lvl1pPr algn="just">
              <a:defRPr sz="1200"/>
            </a:lvl1pPr>
          </a:lstStyle>
          <a:p>
            <a:r>
              <a:rPr lang="en-US" dirty="0"/>
              <a:t>The HTTP verbs comprise a major portion of our “uniform interface” constraint and provide us the action counterpart to the noun-based resource. The primary or most-commonly-used HTTP verbs (or methods, as they are properly called) are POST, GET, PUT, PATCH, and DELETE. These correspond to create, read, update, and delete (or CRUD) operations, respectively. There are a number of other verbs, too, but are utilized less frequently. Of those less-frequent methods, OPTIONS and HEAD are used more often than others.</a:t>
            </a:r>
          </a:p>
          <a:p>
            <a:endParaRPr lang="en-US" dirty="0"/>
          </a:p>
          <a:p>
            <a:r>
              <a:rPr lang="en-US" dirty="0"/>
              <a:t>Below is a table summarizing recommended return values of the primary HTTP methods in combination with the resource URIs:</a:t>
            </a:r>
          </a:p>
        </p:txBody>
      </p:sp>
      <p:pic>
        <p:nvPicPr>
          <p:cNvPr id="3" name="Picture 2" descr="Graphical user interface, application&#10;&#10;Description automatically generated">
            <a:extLst>
              <a:ext uri="{FF2B5EF4-FFF2-40B4-BE49-F238E27FC236}">
                <a16:creationId xmlns:a16="http://schemas.microsoft.com/office/drawing/2014/main" id="{AD652364-2E96-0545-884E-3B129F1B5625}"/>
              </a:ext>
            </a:extLst>
          </p:cNvPr>
          <p:cNvPicPr>
            <a:picLocks noChangeAspect="1"/>
          </p:cNvPicPr>
          <p:nvPr/>
        </p:nvPicPr>
        <p:blipFill>
          <a:blip r:embed="rId2"/>
          <a:stretch>
            <a:fillRect/>
          </a:stretch>
        </p:blipFill>
        <p:spPr>
          <a:xfrm>
            <a:off x="234779" y="2301398"/>
            <a:ext cx="10554727" cy="3563540"/>
          </a:xfrm>
          <a:prstGeom prst="rect">
            <a:avLst/>
          </a:prstGeom>
        </p:spPr>
      </p:pic>
    </p:spTree>
    <p:extLst>
      <p:ext uri="{BB962C8B-B14F-4D97-AF65-F5344CB8AC3E}">
        <p14:creationId xmlns:p14="http://schemas.microsoft.com/office/powerpoint/2010/main" val="39740583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1594924" cy="369332"/>
          </a:xfrm>
          <a:prstGeom prst="rect">
            <a:avLst/>
          </a:prstGeom>
          <a:noFill/>
        </p:spPr>
        <p:txBody>
          <a:bodyPr wrap="none" rtlCol="0">
            <a:spAutoFit/>
          </a:bodyPr>
          <a:lstStyle/>
          <a:p>
            <a:r>
              <a:rPr lang="en-US" b="1" dirty="0">
                <a:solidFill>
                  <a:schemeClr val="accent1"/>
                </a:solidFill>
              </a:rPr>
              <a:t>HTTP</a:t>
            </a:r>
            <a:r>
              <a:rPr lang="en-US" b="1" dirty="0">
                <a:solidFill>
                  <a:srgbClr val="FF0000"/>
                </a:solidFill>
              </a:rPr>
              <a:t> </a:t>
            </a:r>
            <a:r>
              <a:rPr lang="en-US" b="1" dirty="0">
                <a:solidFill>
                  <a:schemeClr val="accent1"/>
                </a:solidFill>
              </a:rPr>
              <a:t>Methods</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440004" y="2820620"/>
            <a:ext cx="4347729"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HTTP Methods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0" name="TextBox 9">
            <a:extLst>
              <a:ext uri="{FF2B5EF4-FFF2-40B4-BE49-F238E27FC236}">
                <a16:creationId xmlns:a16="http://schemas.microsoft.com/office/drawing/2014/main" id="{07C5EF4E-FE11-8445-90D2-7C5DDB5215B7}"/>
              </a:ext>
            </a:extLst>
          </p:cNvPr>
          <p:cNvSpPr txBox="1"/>
          <p:nvPr/>
        </p:nvSpPr>
        <p:spPr>
          <a:xfrm>
            <a:off x="234779" y="808396"/>
            <a:ext cx="684162" cy="369332"/>
          </a:xfrm>
          <a:prstGeom prst="rect">
            <a:avLst/>
          </a:prstGeom>
          <a:noFill/>
        </p:spPr>
        <p:txBody>
          <a:bodyPr wrap="none" rtlCol="0">
            <a:spAutoFit/>
          </a:bodyPr>
          <a:lstStyle/>
          <a:p>
            <a:r>
              <a:rPr lang="en-US" b="1" dirty="0">
                <a:solidFill>
                  <a:schemeClr val="accent2"/>
                </a:solidFill>
              </a:rPr>
              <a:t>POST</a:t>
            </a:r>
          </a:p>
        </p:txBody>
      </p:sp>
      <p:sp>
        <p:nvSpPr>
          <p:cNvPr id="12" name="TextBox 11">
            <a:extLst>
              <a:ext uri="{FF2B5EF4-FFF2-40B4-BE49-F238E27FC236}">
                <a16:creationId xmlns:a16="http://schemas.microsoft.com/office/drawing/2014/main" id="{345B4C70-D740-D548-9311-EB2BA0C7982C}"/>
              </a:ext>
            </a:extLst>
          </p:cNvPr>
          <p:cNvSpPr txBox="1"/>
          <p:nvPr/>
        </p:nvSpPr>
        <p:spPr>
          <a:xfrm>
            <a:off x="234779" y="1307874"/>
            <a:ext cx="10576741" cy="2123658"/>
          </a:xfrm>
          <a:prstGeom prst="rect">
            <a:avLst/>
          </a:prstGeom>
          <a:noFill/>
        </p:spPr>
        <p:txBody>
          <a:bodyPr wrap="square" rtlCol="0">
            <a:spAutoFit/>
          </a:bodyPr>
          <a:lstStyle>
            <a:defPPr>
              <a:defRPr lang="en-TR"/>
            </a:defPPr>
            <a:lvl1pPr algn="just">
              <a:defRPr sz="1200"/>
            </a:lvl1pPr>
          </a:lstStyle>
          <a:p>
            <a:r>
              <a:rPr lang="en-US" dirty="0"/>
              <a:t>The POST verb is most-often utilized to **create** new resources. In particular, it's used to create subordinate resources. That is, subordinate to some other (e.g. parent) resource. In other words, when creating a new resource, POST to the parent and the service takes care of associating the new resource with the parent, assigning an ID (new resource URI), etc.</a:t>
            </a:r>
          </a:p>
          <a:p>
            <a:endParaRPr lang="en-US" dirty="0"/>
          </a:p>
          <a:p>
            <a:r>
              <a:rPr lang="en-US" dirty="0"/>
              <a:t>On successful creation, return HTTP status 201, returning a Location header with a link to the newly-created resource with the 201 HTTP status.</a:t>
            </a:r>
          </a:p>
          <a:p>
            <a:r>
              <a:rPr lang="en-US" dirty="0"/>
              <a:t>POST is neither safe nor idempotent. It is therefore recommended for non-idempotent resource requests. Making two identical POST requests will most-likely result in two resources containing the same information.</a:t>
            </a:r>
          </a:p>
          <a:p>
            <a:endParaRPr lang="en-US" dirty="0"/>
          </a:p>
          <a:p>
            <a:r>
              <a:rPr lang="en-US" b="1" dirty="0"/>
              <a:t>Examples:</a:t>
            </a:r>
            <a:endParaRPr lang="en-US" dirty="0"/>
          </a:p>
          <a:p>
            <a:r>
              <a:rPr lang="en-US" i="1" dirty="0"/>
              <a:t>POST http://</a:t>
            </a:r>
            <a:r>
              <a:rPr lang="en-US" i="1" dirty="0" err="1"/>
              <a:t>www.example.com</a:t>
            </a:r>
            <a:r>
              <a:rPr lang="en-US" i="1" dirty="0"/>
              <a:t>/customers</a:t>
            </a:r>
            <a:endParaRPr lang="en-US" dirty="0"/>
          </a:p>
          <a:p>
            <a:r>
              <a:rPr lang="en-US" i="1" dirty="0"/>
              <a:t>POST http://</a:t>
            </a:r>
            <a:r>
              <a:rPr lang="en-US" i="1" dirty="0" err="1"/>
              <a:t>www.example.com</a:t>
            </a:r>
            <a:r>
              <a:rPr lang="en-US" i="1" dirty="0"/>
              <a:t>/customers/12345/orders</a:t>
            </a:r>
            <a:endParaRPr lang="en-US" dirty="0"/>
          </a:p>
        </p:txBody>
      </p:sp>
      <p:sp>
        <p:nvSpPr>
          <p:cNvPr id="13" name="TextBox 12">
            <a:extLst>
              <a:ext uri="{FF2B5EF4-FFF2-40B4-BE49-F238E27FC236}">
                <a16:creationId xmlns:a16="http://schemas.microsoft.com/office/drawing/2014/main" id="{4AB00DB1-6060-DD4C-982C-C98ACF6F149E}"/>
              </a:ext>
            </a:extLst>
          </p:cNvPr>
          <p:cNvSpPr txBox="1"/>
          <p:nvPr/>
        </p:nvSpPr>
        <p:spPr>
          <a:xfrm>
            <a:off x="224198" y="3486477"/>
            <a:ext cx="558166" cy="369332"/>
          </a:xfrm>
          <a:prstGeom prst="rect">
            <a:avLst/>
          </a:prstGeom>
          <a:noFill/>
        </p:spPr>
        <p:txBody>
          <a:bodyPr wrap="none" rtlCol="0">
            <a:spAutoFit/>
          </a:bodyPr>
          <a:lstStyle/>
          <a:p>
            <a:r>
              <a:rPr lang="en-US" b="1" dirty="0">
                <a:solidFill>
                  <a:schemeClr val="accent2"/>
                </a:solidFill>
              </a:rPr>
              <a:t>GET</a:t>
            </a:r>
          </a:p>
        </p:txBody>
      </p:sp>
      <p:sp>
        <p:nvSpPr>
          <p:cNvPr id="17" name="TextBox 16">
            <a:extLst>
              <a:ext uri="{FF2B5EF4-FFF2-40B4-BE49-F238E27FC236}">
                <a16:creationId xmlns:a16="http://schemas.microsoft.com/office/drawing/2014/main" id="{1D8DE73F-687B-474B-8536-E8C16751287C}"/>
              </a:ext>
            </a:extLst>
          </p:cNvPr>
          <p:cNvSpPr txBox="1"/>
          <p:nvPr/>
        </p:nvSpPr>
        <p:spPr>
          <a:xfrm>
            <a:off x="234779" y="3859098"/>
            <a:ext cx="10576740" cy="2308324"/>
          </a:xfrm>
          <a:prstGeom prst="rect">
            <a:avLst/>
          </a:prstGeom>
          <a:noFill/>
        </p:spPr>
        <p:txBody>
          <a:bodyPr wrap="square" rtlCol="0">
            <a:spAutoFit/>
          </a:bodyPr>
          <a:lstStyle>
            <a:defPPr>
              <a:defRPr lang="en-TR"/>
            </a:defPPr>
            <a:lvl1pPr algn="just">
              <a:defRPr sz="1200"/>
            </a:lvl1pPr>
          </a:lstStyle>
          <a:p>
            <a:r>
              <a:rPr lang="en-US" dirty="0"/>
              <a:t>The HTTP GET method is used to **read** (or retrieve) a representation of a resource. In the “happy” (or non-error) path, GET returns a representation in XML or JSON and an HTTP response code of 200 (OK). In an error case, it most often returns a 404 (NOT FOUND) or 400 (BAD REQUEST).</a:t>
            </a:r>
          </a:p>
          <a:p>
            <a:endParaRPr lang="en-US" dirty="0"/>
          </a:p>
          <a:p>
            <a:r>
              <a:rPr lang="en-US" dirty="0"/>
              <a:t>According to the design of the HTTP specification, GET (along with HEAD) requests are used only to read data and not change it. Therefore, when used this way, they are considered safe. That is, they can be called without risk of data modification or corruption—calling it once has the same effect as calling it 10 times, or none at all. Additionally, GET (and HEAD) is idempotent, which means that making multiple identical requests ends up having the same result as a single request.</a:t>
            </a:r>
          </a:p>
          <a:p>
            <a:r>
              <a:rPr lang="en-US" dirty="0"/>
              <a:t>Do not expose unsafe operations via GET—it should never modify any resources on the server.</a:t>
            </a:r>
          </a:p>
          <a:p>
            <a:endParaRPr lang="en-US" dirty="0"/>
          </a:p>
          <a:p>
            <a:r>
              <a:rPr lang="en-US" b="1" dirty="0"/>
              <a:t>Examples:</a:t>
            </a:r>
            <a:endParaRPr lang="en-US" dirty="0"/>
          </a:p>
          <a:p>
            <a:r>
              <a:rPr lang="en-US" i="1" dirty="0"/>
              <a:t>GET http://</a:t>
            </a:r>
            <a:r>
              <a:rPr lang="en-US" i="1" dirty="0" err="1"/>
              <a:t>www.example.com</a:t>
            </a:r>
            <a:r>
              <a:rPr lang="en-US" i="1" dirty="0"/>
              <a:t>/customers/12345</a:t>
            </a:r>
            <a:endParaRPr lang="en-US" dirty="0"/>
          </a:p>
          <a:p>
            <a:r>
              <a:rPr lang="en-US" i="1" dirty="0"/>
              <a:t>GET http://</a:t>
            </a:r>
            <a:r>
              <a:rPr lang="en-US" i="1" dirty="0" err="1"/>
              <a:t>www.example.com</a:t>
            </a:r>
            <a:r>
              <a:rPr lang="en-US" i="1" dirty="0"/>
              <a:t>/customers/12345/orders</a:t>
            </a:r>
            <a:endParaRPr lang="en-US" dirty="0"/>
          </a:p>
          <a:p>
            <a:r>
              <a:rPr lang="en-US" i="1" dirty="0"/>
              <a:t>GET http://</a:t>
            </a:r>
            <a:r>
              <a:rPr lang="en-US" i="1" dirty="0" err="1"/>
              <a:t>www.example.com</a:t>
            </a:r>
            <a:r>
              <a:rPr lang="en-US" i="1" dirty="0"/>
              <a:t>/buckets/sample</a:t>
            </a:r>
            <a:endParaRPr lang="en-US" dirty="0"/>
          </a:p>
        </p:txBody>
      </p:sp>
    </p:spTree>
    <p:extLst>
      <p:ext uri="{BB962C8B-B14F-4D97-AF65-F5344CB8AC3E}">
        <p14:creationId xmlns:p14="http://schemas.microsoft.com/office/powerpoint/2010/main" val="39235086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A2CF8356-0327-FA43-BE44-4C291F43BC48}"/>
              </a:ext>
            </a:extLst>
          </p:cNvPr>
          <p:cNvSpPr txBox="1"/>
          <p:nvPr/>
        </p:nvSpPr>
        <p:spPr>
          <a:xfrm>
            <a:off x="971550" y="6472238"/>
            <a:ext cx="184731" cy="369332"/>
          </a:xfrm>
          <a:prstGeom prst="rect">
            <a:avLst/>
          </a:prstGeom>
          <a:noFill/>
        </p:spPr>
        <p:txBody>
          <a:bodyPr wrap="none" rtlCol="0">
            <a:spAutoFit/>
          </a:bodyPr>
          <a:lstStyle/>
          <a:p>
            <a:endParaRPr lang="en-TR" dirty="0"/>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Patika.dev Spring Boot Course</a:t>
            </a:r>
          </a:p>
        </p:txBody>
      </p:sp>
      <p:sp>
        <p:nvSpPr>
          <p:cNvPr id="3" name="Rectangle 2">
            <a:extLst>
              <a:ext uri="{FF2B5EF4-FFF2-40B4-BE49-F238E27FC236}">
                <a16:creationId xmlns:a16="http://schemas.microsoft.com/office/drawing/2014/main" id="{05257AFA-A628-F442-BC70-CFAD5D9721E9}"/>
              </a:ext>
            </a:extLst>
          </p:cNvPr>
          <p:cNvSpPr/>
          <p:nvPr/>
        </p:nvSpPr>
        <p:spPr>
          <a:xfrm>
            <a:off x="1173545" y="1158232"/>
            <a:ext cx="1156281"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First Week</a:t>
            </a:r>
          </a:p>
        </p:txBody>
      </p:sp>
      <p:sp>
        <p:nvSpPr>
          <p:cNvPr id="4" name="Rectangle 3">
            <a:extLst>
              <a:ext uri="{FF2B5EF4-FFF2-40B4-BE49-F238E27FC236}">
                <a16:creationId xmlns:a16="http://schemas.microsoft.com/office/drawing/2014/main" id="{689F6980-033C-114A-9ECE-38DB23D367AB}"/>
              </a:ext>
            </a:extLst>
          </p:cNvPr>
          <p:cNvSpPr/>
          <p:nvPr/>
        </p:nvSpPr>
        <p:spPr>
          <a:xfrm>
            <a:off x="1173545" y="1523357"/>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Intellij Idea</a:t>
            </a:r>
          </a:p>
          <a:p>
            <a:pPr marL="285750" indent="-285750">
              <a:buFont typeface="Arial" panose="020B0604020202020204" pitchFamily="34" charset="0"/>
              <a:buChar char="•"/>
            </a:pPr>
            <a:r>
              <a:rPr lang="en-TR" sz="1000" dirty="0"/>
              <a:t>OOP Concepts with Java</a:t>
            </a:r>
          </a:p>
          <a:p>
            <a:pPr marL="285750" indent="-285750">
              <a:buFont typeface="Arial" panose="020B0604020202020204" pitchFamily="34" charset="0"/>
              <a:buChar char="•"/>
            </a:pPr>
            <a:r>
              <a:rPr lang="en-TR" sz="1000" dirty="0"/>
              <a:t>SOLID Principles</a:t>
            </a:r>
          </a:p>
          <a:p>
            <a:pPr marL="285750" indent="-285750">
              <a:buFont typeface="Arial" panose="020B0604020202020204" pitchFamily="34" charset="0"/>
              <a:buChar char="•"/>
            </a:pPr>
            <a:endParaRPr lang="en-TR" sz="1000" dirty="0"/>
          </a:p>
        </p:txBody>
      </p:sp>
      <p:sp>
        <p:nvSpPr>
          <p:cNvPr id="16" name="Rectangle 15">
            <a:extLst>
              <a:ext uri="{FF2B5EF4-FFF2-40B4-BE49-F238E27FC236}">
                <a16:creationId xmlns:a16="http://schemas.microsoft.com/office/drawing/2014/main" id="{F66C1A09-ECAF-7A43-B9DE-BDD7CBC8916D}"/>
              </a:ext>
            </a:extLst>
          </p:cNvPr>
          <p:cNvSpPr/>
          <p:nvPr/>
        </p:nvSpPr>
        <p:spPr>
          <a:xfrm>
            <a:off x="5466517" y="1158232"/>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Second Week</a:t>
            </a:r>
          </a:p>
        </p:txBody>
      </p:sp>
      <p:sp>
        <p:nvSpPr>
          <p:cNvPr id="17" name="Rectangle 16">
            <a:extLst>
              <a:ext uri="{FF2B5EF4-FFF2-40B4-BE49-F238E27FC236}">
                <a16:creationId xmlns:a16="http://schemas.microsoft.com/office/drawing/2014/main" id="{66D94EEE-C1DB-3442-98A3-52F54DF54878}"/>
              </a:ext>
            </a:extLst>
          </p:cNvPr>
          <p:cNvSpPr/>
          <p:nvPr/>
        </p:nvSpPr>
        <p:spPr>
          <a:xfrm>
            <a:off x="5466517" y="1523357"/>
            <a:ext cx="3589075" cy="91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r>
              <a:rPr lang="en-TR" sz="1000" dirty="0"/>
              <a:t>Maven Build Tool</a:t>
            </a:r>
          </a:p>
          <a:p>
            <a:pPr marL="285750" indent="-285750">
              <a:buFont typeface="Arial" panose="020B0604020202020204" pitchFamily="34" charset="0"/>
              <a:buChar char="•"/>
            </a:pPr>
            <a:r>
              <a:rPr lang="en-TR" sz="1000" dirty="0"/>
              <a:t>Spring  IoC, DI</a:t>
            </a:r>
          </a:p>
          <a:p>
            <a:pPr marL="285750" indent="-285750">
              <a:buFont typeface="Arial" panose="020B0604020202020204" pitchFamily="34" charset="0"/>
              <a:buChar char="•"/>
            </a:pPr>
            <a:r>
              <a:rPr lang="en-TR" sz="1000" dirty="0"/>
              <a:t>Traditional Spring MVC and Configuration</a:t>
            </a:r>
          </a:p>
          <a:p>
            <a:pPr marL="285750" indent="-285750">
              <a:buFont typeface="Arial" panose="020B0604020202020204" pitchFamily="34" charset="0"/>
              <a:buChar char="•"/>
            </a:pPr>
            <a:r>
              <a:rPr lang="en-TR" sz="1000" dirty="0"/>
              <a:t>Spring Bean Lifecycle</a:t>
            </a:r>
          </a:p>
          <a:p>
            <a:pPr marL="285750" indent="-285750">
              <a:buFont typeface="Arial" panose="020B0604020202020204" pitchFamily="34" charset="0"/>
              <a:buChar char="•"/>
            </a:pPr>
            <a:r>
              <a:rPr lang="en-TR" sz="1000" dirty="0"/>
              <a:t>Spring Boot and Configuration</a:t>
            </a:r>
          </a:p>
          <a:p>
            <a:endParaRPr lang="en-TR" sz="1000" dirty="0"/>
          </a:p>
        </p:txBody>
      </p:sp>
      <p:sp>
        <p:nvSpPr>
          <p:cNvPr id="18" name="Rectangle 17">
            <a:extLst>
              <a:ext uri="{FF2B5EF4-FFF2-40B4-BE49-F238E27FC236}">
                <a16:creationId xmlns:a16="http://schemas.microsoft.com/office/drawing/2014/main" id="{252502CA-61F6-164B-833D-106BC9F6B2B3}"/>
              </a:ext>
            </a:extLst>
          </p:cNvPr>
          <p:cNvSpPr/>
          <p:nvPr/>
        </p:nvSpPr>
        <p:spPr>
          <a:xfrm>
            <a:off x="1180719" y="2587995"/>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Third Week</a:t>
            </a:r>
          </a:p>
        </p:txBody>
      </p:sp>
      <p:sp>
        <p:nvSpPr>
          <p:cNvPr id="19" name="Rectangle 18">
            <a:extLst>
              <a:ext uri="{FF2B5EF4-FFF2-40B4-BE49-F238E27FC236}">
                <a16:creationId xmlns:a16="http://schemas.microsoft.com/office/drawing/2014/main" id="{301E140C-E43C-0946-B7D0-69AFFE15E6D1}"/>
              </a:ext>
            </a:extLst>
          </p:cNvPr>
          <p:cNvSpPr/>
          <p:nvPr/>
        </p:nvSpPr>
        <p:spPr>
          <a:xfrm>
            <a:off x="1180719" y="2953120"/>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Restful Approcahs</a:t>
            </a:r>
          </a:p>
          <a:p>
            <a:pPr marL="285750" indent="-285750">
              <a:buFont typeface="Arial" panose="020B0604020202020204" pitchFamily="34" charset="0"/>
              <a:buChar char="•"/>
            </a:pPr>
            <a:r>
              <a:rPr lang="en-TR" sz="1000" dirty="0"/>
              <a:t>Restful HTTP Methods</a:t>
            </a:r>
          </a:p>
          <a:p>
            <a:pPr marL="285750" indent="-285750">
              <a:buFont typeface="Arial" panose="020B0604020202020204" pitchFamily="34" charset="0"/>
              <a:buChar char="•"/>
            </a:pPr>
            <a:r>
              <a:rPr lang="en-TR" sz="1000" dirty="0"/>
              <a:t>Spring Restful Services</a:t>
            </a:r>
          </a:p>
        </p:txBody>
      </p:sp>
      <p:sp>
        <p:nvSpPr>
          <p:cNvPr id="20" name="Rectangle 19">
            <a:extLst>
              <a:ext uri="{FF2B5EF4-FFF2-40B4-BE49-F238E27FC236}">
                <a16:creationId xmlns:a16="http://schemas.microsoft.com/office/drawing/2014/main" id="{9F938CDF-02C6-744E-A555-46472A2D0ECC}"/>
              </a:ext>
            </a:extLst>
          </p:cNvPr>
          <p:cNvSpPr/>
          <p:nvPr/>
        </p:nvSpPr>
        <p:spPr>
          <a:xfrm>
            <a:off x="5466517" y="2597959"/>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Fourth Week</a:t>
            </a:r>
          </a:p>
        </p:txBody>
      </p:sp>
      <p:sp>
        <p:nvSpPr>
          <p:cNvPr id="21" name="Rectangle 20">
            <a:extLst>
              <a:ext uri="{FF2B5EF4-FFF2-40B4-BE49-F238E27FC236}">
                <a16:creationId xmlns:a16="http://schemas.microsoft.com/office/drawing/2014/main" id="{4FF96790-38C7-5941-8877-FCCC690F09C9}"/>
              </a:ext>
            </a:extLst>
          </p:cNvPr>
          <p:cNvSpPr/>
          <p:nvPr/>
        </p:nvSpPr>
        <p:spPr>
          <a:xfrm>
            <a:off x="5466517" y="2963084"/>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900" dirty="0"/>
              <a:t>Relation Database Management Systems ( PostgreSQL  &amp; H2DB)</a:t>
            </a:r>
          </a:p>
          <a:p>
            <a:pPr marL="285750" indent="-285750">
              <a:buFont typeface="Arial" panose="020B0604020202020204" pitchFamily="34" charset="0"/>
              <a:buChar char="•"/>
            </a:pPr>
            <a:r>
              <a:rPr lang="en-TR" sz="900" dirty="0"/>
              <a:t>Spring Data Architecture</a:t>
            </a:r>
          </a:p>
          <a:p>
            <a:pPr marL="285750" indent="-285750">
              <a:buFont typeface="Arial" panose="020B0604020202020204" pitchFamily="34" charset="0"/>
              <a:buChar char="•"/>
            </a:pPr>
            <a:r>
              <a:rPr lang="en-TR" sz="900" dirty="0"/>
              <a:t>Spring Data JPA Repositories</a:t>
            </a:r>
          </a:p>
          <a:p>
            <a:pPr marL="285750" indent="-285750">
              <a:buFont typeface="Arial" panose="020B0604020202020204" pitchFamily="34" charset="0"/>
              <a:buChar char="•"/>
            </a:pPr>
            <a:r>
              <a:rPr lang="en-TR" sz="900" dirty="0"/>
              <a:t>Hibernate ( JPA Implementation )</a:t>
            </a:r>
          </a:p>
          <a:p>
            <a:pPr marL="285750" indent="-285750">
              <a:buFont typeface="Arial" panose="020B0604020202020204" pitchFamily="34" charset="0"/>
              <a:buChar char="•"/>
            </a:pPr>
            <a:r>
              <a:rPr lang="en-TR" sz="900" dirty="0"/>
              <a:t>Transactions and Transaction Management</a:t>
            </a:r>
          </a:p>
        </p:txBody>
      </p:sp>
      <p:sp>
        <p:nvSpPr>
          <p:cNvPr id="25" name="Rectangle 24">
            <a:extLst>
              <a:ext uri="{FF2B5EF4-FFF2-40B4-BE49-F238E27FC236}">
                <a16:creationId xmlns:a16="http://schemas.microsoft.com/office/drawing/2014/main" id="{D6154754-2BBF-3744-A207-E12A0D40BF0B}"/>
              </a:ext>
            </a:extLst>
          </p:cNvPr>
          <p:cNvSpPr/>
          <p:nvPr/>
        </p:nvSpPr>
        <p:spPr>
          <a:xfrm>
            <a:off x="1173545" y="4017758"/>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Fifth Week</a:t>
            </a:r>
          </a:p>
        </p:txBody>
      </p:sp>
      <p:sp>
        <p:nvSpPr>
          <p:cNvPr id="26" name="Rectangle 25">
            <a:extLst>
              <a:ext uri="{FF2B5EF4-FFF2-40B4-BE49-F238E27FC236}">
                <a16:creationId xmlns:a16="http://schemas.microsoft.com/office/drawing/2014/main" id="{8A8736F8-BFD6-9F41-B3F9-ADC0416E8BF8}"/>
              </a:ext>
            </a:extLst>
          </p:cNvPr>
          <p:cNvSpPr/>
          <p:nvPr/>
        </p:nvSpPr>
        <p:spPr>
          <a:xfrm>
            <a:off x="1173545" y="4382883"/>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r>
              <a:rPr lang="en-TR" sz="1000" dirty="0"/>
              <a:t>Exception Handling via Spring</a:t>
            </a:r>
          </a:p>
          <a:p>
            <a:pPr marL="285750" indent="-285750">
              <a:buFont typeface="Arial" panose="020B0604020202020204" pitchFamily="34" charset="0"/>
              <a:buChar char="•"/>
            </a:pPr>
            <a:r>
              <a:rPr lang="en-TR" sz="1000" dirty="0"/>
              <a:t>Spring Security &amp; J</a:t>
            </a:r>
            <a:r>
              <a:rPr lang="en-US" sz="1000" dirty="0"/>
              <a:t>s</a:t>
            </a:r>
            <a:r>
              <a:rPr lang="en-TR" sz="1000" dirty="0"/>
              <a:t>on Web Token ( JWT )</a:t>
            </a:r>
          </a:p>
          <a:p>
            <a:pPr marL="285750" indent="-285750">
              <a:buFont typeface="Arial" panose="020B0604020202020204" pitchFamily="34" charset="0"/>
              <a:buChar char="•"/>
            </a:pPr>
            <a:r>
              <a:rPr lang="en-TR" sz="1000" dirty="0"/>
              <a:t>Spring Boot Test ( Unit and Integration )</a:t>
            </a:r>
          </a:p>
          <a:p>
            <a:endParaRPr lang="en-TR" sz="1000" dirty="0"/>
          </a:p>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endParaRPr lang="en-TR" sz="1000" dirty="0"/>
          </a:p>
        </p:txBody>
      </p:sp>
      <p:sp>
        <p:nvSpPr>
          <p:cNvPr id="27" name="Rectangle 26">
            <a:extLst>
              <a:ext uri="{FF2B5EF4-FFF2-40B4-BE49-F238E27FC236}">
                <a16:creationId xmlns:a16="http://schemas.microsoft.com/office/drawing/2014/main" id="{3F58A46E-063A-EE4E-A536-C2EB3F8046D5}"/>
              </a:ext>
            </a:extLst>
          </p:cNvPr>
          <p:cNvSpPr/>
          <p:nvPr/>
        </p:nvSpPr>
        <p:spPr>
          <a:xfrm>
            <a:off x="5408387" y="4014447"/>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200" dirty="0"/>
              <a:t>Sixth -Seventh Week</a:t>
            </a:r>
          </a:p>
        </p:txBody>
      </p:sp>
      <p:sp>
        <p:nvSpPr>
          <p:cNvPr id="28" name="Rectangle 27">
            <a:extLst>
              <a:ext uri="{FF2B5EF4-FFF2-40B4-BE49-F238E27FC236}">
                <a16:creationId xmlns:a16="http://schemas.microsoft.com/office/drawing/2014/main" id="{61724535-29F3-624E-B461-D0429C65C3E5}"/>
              </a:ext>
            </a:extLst>
          </p:cNvPr>
          <p:cNvSpPr/>
          <p:nvPr/>
        </p:nvSpPr>
        <p:spPr>
          <a:xfrm>
            <a:off x="5408387" y="4379572"/>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Docker (Basic)</a:t>
            </a:r>
          </a:p>
          <a:p>
            <a:pPr marL="285750" indent="-285750">
              <a:buFont typeface="Arial" panose="020B0604020202020204" pitchFamily="34" charset="0"/>
              <a:buChar char="•"/>
            </a:pPr>
            <a:r>
              <a:rPr lang="en-TR" sz="1000" dirty="0"/>
              <a:t>Jenkins</a:t>
            </a:r>
          </a:p>
          <a:p>
            <a:pPr marL="285750" indent="-285750">
              <a:buFont typeface="Arial" panose="020B0604020202020204" pitchFamily="34" charset="0"/>
              <a:buChar char="•"/>
            </a:pPr>
            <a:r>
              <a:rPr lang="en-TR" sz="1000" dirty="0"/>
              <a:t>Graduation Project ( Interactive Coding )</a:t>
            </a:r>
          </a:p>
          <a:p>
            <a:pPr marL="285750" indent="-285750">
              <a:buFont typeface="Arial" panose="020B0604020202020204" pitchFamily="34" charset="0"/>
              <a:buChar char="•"/>
            </a:pPr>
            <a:endParaRPr lang="en-TR" sz="1000" dirty="0"/>
          </a:p>
        </p:txBody>
      </p:sp>
      <p:sp>
        <p:nvSpPr>
          <p:cNvPr id="22" name="TextBox 21">
            <a:extLst>
              <a:ext uri="{FF2B5EF4-FFF2-40B4-BE49-F238E27FC236}">
                <a16:creationId xmlns:a16="http://schemas.microsoft.com/office/drawing/2014/main" id="{12449A35-00AE-DA40-83DA-CF240C760EFD}"/>
              </a:ext>
            </a:extLst>
          </p:cNvPr>
          <p:cNvSpPr txBox="1"/>
          <p:nvPr/>
        </p:nvSpPr>
        <p:spPr>
          <a:xfrm rot="16200000">
            <a:off x="10588075" y="3066842"/>
            <a:ext cx="2051587" cy="707886"/>
          </a:xfrm>
          <a:prstGeom prst="rect">
            <a:avLst/>
          </a:prstGeom>
          <a:noFill/>
        </p:spPr>
        <p:txBody>
          <a:bodyPr wrap="none" rtlCol="0">
            <a:spAutoFit/>
          </a:bodyPr>
          <a:lstStyle/>
          <a:p>
            <a:r>
              <a:rPr lang="en-TR" sz="4000" dirty="0">
                <a:solidFill>
                  <a:schemeClr val="accent1">
                    <a:lumMod val="75000"/>
                  </a:schemeClr>
                </a:solidFill>
              </a:rPr>
              <a:t>Contents</a:t>
            </a:r>
          </a:p>
        </p:txBody>
      </p:sp>
    </p:spTree>
    <p:extLst>
      <p:ext uri="{BB962C8B-B14F-4D97-AF65-F5344CB8AC3E}">
        <p14:creationId xmlns:p14="http://schemas.microsoft.com/office/powerpoint/2010/main" val="3131270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440004" y="2820620"/>
            <a:ext cx="4347729"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HTTP Methods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0" name="TextBox 9">
            <a:extLst>
              <a:ext uri="{FF2B5EF4-FFF2-40B4-BE49-F238E27FC236}">
                <a16:creationId xmlns:a16="http://schemas.microsoft.com/office/drawing/2014/main" id="{07C5EF4E-FE11-8445-90D2-7C5DDB5215B7}"/>
              </a:ext>
            </a:extLst>
          </p:cNvPr>
          <p:cNvSpPr txBox="1"/>
          <p:nvPr/>
        </p:nvSpPr>
        <p:spPr>
          <a:xfrm>
            <a:off x="234779" y="287147"/>
            <a:ext cx="572593" cy="369332"/>
          </a:xfrm>
          <a:prstGeom prst="rect">
            <a:avLst/>
          </a:prstGeom>
          <a:noFill/>
        </p:spPr>
        <p:txBody>
          <a:bodyPr wrap="none" rtlCol="0">
            <a:spAutoFit/>
          </a:bodyPr>
          <a:lstStyle/>
          <a:p>
            <a:r>
              <a:rPr lang="en-US" b="1" dirty="0">
                <a:solidFill>
                  <a:schemeClr val="accent2"/>
                </a:solidFill>
              </a:rPr>
              <a:t>PUT</a:t>
            </a:r>
          </a:p>
        </p:txBody>
      </p:sp>
      <p:sp>
        <p:nvSpPr>
          <p:cNvPr id="12" name="TextBox 11">
            <a:extLst>
              <a:ext uri="{FF2B5EF4-FFF2-40B4-BE49-F238E27FC236}">
                <a16:creationId xmlns:a16="http://schemas.microsoft.com/office/drawing/2014/main" id="{345B4C70-D740-D548-9311-EB2BA0C7982C}"/>
              </a:ext>
            </a:extLst>
          </p:cNvPr>
          <p:cNvSpPr txBox="1"/>
          <p:nvPr/>
        </p:nvSpPr>
        <p:spPr>
          <a:xfrm>
            <a:off x="224198" y="656479"/>
            <a:ext cx="10576741" cy="4893647"/>
          </a:xfrm>
          <a:prstGeom prst="rect">
            <a:avLst/>
          </a:prstGeom>
          <a:noFill/>
        </p:spPr>
        <p:txBody>
          <a:bodyPr wrap="square" rtlCol="0">
            <a:spAutoFit/>
          </a:bodyPr>
          <a:lstStyle>
            <a:defPPr>
              <a:defRPr lang="en-TR"/>
            </a:defPPr>
            <a:lvl1pPr algn="just">
              <a:defRPr sz="1200"/>
            </a:lvl1pPr>
          </a:lstStyle>
          <a:p>
            <a:r>
              <a:rPr lang="en-US" dirty="0"/>
              <a:t>PUT is most-often utilized for **update** capabilities, PUT-</a:t>
            </a:r>
            <a:r>
              <a:rPr lang="en-US" dirty="0" err="1"/>
              <a:t>ing</a:t>
            </a:r>
            <a:r>
              <a:rPr lang="en-US" dirty="0"/>
              <a:t> to a known resource URI with the request body containing the newly-updated representation of the original resource.</a:t>
            </a:r>
          </a:p>
          <a:p>
            <a:endParaRPr lang="en-US" dirty="0"/>
          </a:p>
          <a:p>
            <a:r>
              <a:rPr lang="en-US" dirty="0"/>
              <a:t>However, PUT can also be used to create a resource in the case where the resource ID is chosen by the client instead of by the server. In other words, if the PUT is to a URI that contains the value of a non-existent resource ID. Again, the request body contains a resource representation. Many feel this is convoluted and confusing. Consequently, this method of creation should be used sparingly, if at all.</a:t>
            </a:r>
          </a:p>
          <a:p>
            <a:endParaRPr lang="en-US" dirty="0"/>
          </a:p>
          <a:p>
            <a:r>
              <a:rPr lang="en-US" dirty="0"/>
              <a:t>Alternatively, use POST to create new resources and provide the client-defined ID in the body representation—presumably to a URI that doesn't include the ID of the resource (see POST below).</a:t>
            </a:r>
          </a:p>
          <a:p>
            <a:endParaRPr lang="en-US" dirty="0"/>
          </a:p>
          <a:p>
            <a:r>
              <a:rPr lang="en-US" dirty="0"/>
              <a:t>On successful update, return 200 (or 204 if not returning any content in the body) from a PUT. If using PUT for create, return HTTP status 201 on successful creation. A body in the response is optional—providing one consumes more bandwidth. It is not necessary to return a link via a Location header in the creation case since the client already set the resource ID.</a:t>
            </a:r>
          </a:p>
          <a:p>
            <a:endParaRPr lang="en-US" dirty="0"/>
          </a:p>
          <a:p>
            <a:r>
              <a:rPr lang="en-US" dirty="0"/>
              <a:t>PUT is not a safe operation, in that it modifies (or creates) state on the server, but it is idempotent. In other words, if you create or update a resource using PUT and then make that same call again, the resource is still there and still has the same state as it did with the first call.</a:t>
            </a:r>
          </a:p>
          <a:p>
            <a:endParaRPr lang="en-US" dirty="0"/>
          </a:p>
          <a:p>
            <a:r>
              <a:rPr lang="en-US" dirty="0"/>
              <a:t>If, for instance, calling PUT on a resource increments a counter within the resource, the call is no longer idempotent. Sometimes that happens and it may be enough to document that the call is not idempotent. However, it's recommended to keep PUT requests idempotent. It is strongly recommended to use POST for non-idempotent requests.</a:t>
            </a:r>
          </a:p>
          <a:p>
            <a:endParaRPr lang="en-US" dirty="0"/>
          </a:p>
          <a:p>
            <a:r>
              <a:rPr lang="en-US" b="1" dirty="0"/>
              <a:t>Examples:</a:t>
            </a:r>
            <a:endParaRPr lang="en-US" dirty="0"/>
          </a:p>
          <a:p>
            <a:r>
              <a:rPr lang="en-US" i="1" dirty="0"/>
              <a:t>PUT http://</a:t>
            </a:r>
            <a:r>
              <a:rPr lang="en-US" i="1" dirty="0" err="1"/>
              <a:t>www.example.com</a:t>
            </a:r>
            <a:r>
              <a:rPr lang="en-US" i="1" dirty="0"/>
              <a:t>/customers/12345</a:t>
            </a:r>
            <a:endParaRPr lang="en-US" dirty="0"/>
          </a:p>
          <a:p>
            <a:r>
              <a:rPr lang="en-US" i="1" dirty="0"/>
              <a:t>PUT http://</a:t>
            </a:r>
            <a:r>
              <a:rPr lang="en-US" i="1" dirty="0" err="1"/>
              <a:t>www.example.com</a:t>
            </a:r>
            <a:r>
              <a:rPr lang="en-US" i="1" dirty="0"/>
              <a:t>/customers/12345/orders/98765</a:t>
            </a:r>
            <a:endParaRPr lang="en-US" dirty="0"/>
          </a:p>
          <a:p>
            <a:r>
              <a:rPr lang="en-US" i="1" dirty="0"/>
              <a:t>PUT http://</a:t>
            </a:r>
            <a:r>
              <a:rPr lang="en-US" i="1" dirty="0" err="1"/>
              <a:t>www.example.com</a:t>
            </a:r>
            <a:r>
              <a:rPr lang="en-US" i="1" dirty="0"/>
              <a:t>/buckets/</a:t>
            </a:r>
            <a:r>
              <a:rPr lang="en-US" i="1" dirty="0" err="1"/>
              <a:t>secret_stuff</a:t>
            </a:r>
            <a:endParaRPr lang="en-US" dirty="0"/>
          </a:p>
          <a:p>
            <a:endParaRPr lang="en-US" dirty="0"/>
          </a:p>
        </p:txBody>
      </p:sp>
    </p:spTree>
    <p:extLst>
      <p:ext uri="{BB962C8B-B14F-4D97-AF65-F5344CB8AC3E}">
        <p14:creationId xmlns:p14="http://schemas.microsoft.com/office/powerpoint/2010/main" val="25166980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440004" y="2820620"/>
            <a:ext cx="4347729"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HTTP Methods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0" name="TextBox 9">
            <a:extLst>
              <a:ext uri="{FF2B5EF4-FFF2-40B4-BE49-F238E27FC236}">
                <a16:creationId xmlns:a16="http://schemas.microsoft.com/office/drawing/2014/main" id="{07C5EF4E-FE11-8445-90D2-7C5DDB5215B7}"/>
              </a:ext>
            </a:extLst>
          </p:cNvPr>
          <p:cNvSpPr txBox="1"/>
          <p:nvPr/>
        </p:nvSpPr>
        <p:spPr>
          <a:xfrm>
            <a:off x="234781" y="319088"/>
            <a:ext cx="790345" cy="369332"/>
          </a:xfrm>
          <a:prstGeom prst="rect">
            <a:avLst/>
          </a:prstGeom>
          <a:noFill/>
        </p:spPr>
        <p:txBody>
          <a:bodyPr wrap="none" rtlCol="0">
            <a:spAutoFit/>
          </a:bodyPr>
          <a:lstStyle/>
          <a:p>
            <a:r>
              <a:rPr lang="en-US" b="1" dirty="0">
                <a:solidFill>
                  <a:schemeClr val="accent2"/>
                </a:solidFill>
              </a:rPr>
              <a:t>PATCH</a:t>
            </a:r>
          </a:p>
        </p:txBody>
      </p:sp>
      <p:sp>
        <p:nvSpPr>
          <p:cNvPr id="12" name="TextBox 11">
            <a:extLst>
              <a:ext uri="{FF2B5EF4-FFF2-40B4-BE49-F238E27FC236}">
                <a16:creationId xmlns:a16="http://schemas.microsoft.com/office/drawing/2014/main" id="{345B4C70-D740-D548-9311-EB2BA0C7982C}"/>
              </a:ext>
            </a:extLst>
          </p:cNvPr>
          <p:cNvSpPr txBox="1"/>
          <p:nvPr/>
        </p:nvSpPr>
        <p:spPr>
          <a:xfrm>
            <a:off x="224198" y="594138"/>
            <a:ext cx="10576741" cy="2677656"/>
          </a:xfrm>
          <a:prstGeom prst="rect">
            <a:avLst/>
          </a:prstGeom>
          <a:noFill/>
        </p:spPr>
        <p:txBody>
          <a:bodyPr wrap="square" rtlCol="0">
            <a:spAutoFit/>
          </a:bodyPr>
          <a:lstStyle>
            <a:defPPr>
              <a:defRPr lang="en-TR"/>
            </a:defPPr>
            <a:lvl1pPr algn="just">
              <a:defRPr sz="1200"/>
            </a:lvl1pPr>
          </a:lstStyle>
          <a:p>
            <a:r>
              <a:rPr lang="en-US" dirty="0"/>
              <a:t>PATCH is used for **modify** capabilities. The PATCH request only needs to contain the changes to the resource, not the complete resource.</a:t>
            </a:r>
          </a:p>
          <a:p>
            <a:r>
              <a:rPr lang="en-US" dirty="0"/>
              <a:t>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a:t>
            </a:r>
          </a:p>
          <a:p>
            <a:r>
              <a:rPr lang="en-US" dirty="0"/>
              <a:t>PATCH is neither safe nor idempotent. However, a PATCH request can be issued in such a way as to be idempotent, which also helps prevent bad outcomes from collisions between two PATCH requests on the same resource in a similar time frame. Collisions from multiple PATCH requests may be more dangerous than PUT collisions because some patch formats need to operate from a known base-point or else they will corrupt the resource. Clients using this kind of patch application should use a conditional request such that the request will fail if the resource has been updated since the client last accessed the resource. For example, the client can use a strong </a:t>
            </a:r>
            <a:r>
              <a:rPr lang="en-US" dirty="0" err="1"/>
              <a:t>ETag</a:t>
            </a:r>
            <a:r>
              <a:rPr lang="en-US" dirty="0"/>
              <a:t> in an If-Match header on the PATCH request.</a:t>
            </a:r>
          </a:p>
          <a:p>
            <a:endParaRPr lang="en-US" dirty="0"/>
          </a:p>
          <a:p>
            <a:r>
              <a:rPr lang="en-US" b="1" dirty="0"/>
              <a:t>Examples:</a:t>
            </a:r>
            <a:endParaRPr lang="en-US" dirty="0"/>
          </a:p>
          <a:p>
            <a:r>
              <a:rPr lang="en-US" i="1" dirty="0"/>
              <a:t>PATCH http://</a:t>
            </a:r>
            <a:r>
              <a:rPr lang="en-US" i="1" dirty="0" err="1"/>
              <a:t>www.example.com</a:t>
            </a:r>
            <a:r>
              <a:rPr lang="en-US" i="1" dirty="0"/>
              <a:t>/customers/12345</a:t>
            </a:r>
            <a:endParaRPr lang="en-US" dirty="0"/>
          </a:p>
          <a:p>
            <a:r>
              <a:rPr lang="en-US" i="1" dirty="0"/>
              <a:t>PATCH http://</a:t>
            </a:r>
            <a:r>
              <a:rPr lang="en-US" i="1" dirty="0" err="1"/>
              <a:t>www.example.com</a:t>
            </a:r>
            <a:r>
              <a:rPr lang="en-US" i="1" dirty="0"/>
              <a:t>/customers/12345/orders/98765</a:t>
            </a:r>
            <a:endParaRPr lang="en-US" dirty="0"/>
          </a:p>
          <a:p>
            <a:r>
              <a:rPr lang="en-US" i="1" dirty="0"/>
              <a:t>PATCH http://</a:t>
            </a:r>
            <a:r>
              <a:rPr lang="en-US" i="1" dirty="0" err="1"/>
              <a:t>www.example.com</a:t>
            </a:r>
            <a:r>
              <a:rPr lang="en-US" i="1" dirty="0"/>
              <a:t>/buckets/</a:t>
            </a:r>
            <a:r>
              <a:rPr lang="en-US" i="1" dirty="0" err="1"/>
              <a:t>secret_stuff</a:t>
            </a:r>
            <a:endParaRPr lang="en-US" dirty="0"/>
          </a:p>
          <a:p>
            <a:endParaRPr lang="en-US" dirty="0"/>
          </a:p>
        </p:txBody>
      </p:sp>
      <p:sp>
        <p:nvSpPr>
          <p:cNvPr id="13" name="TextBox 12">
            <a:extLst>
              <a:ext uri="{FF2B5EF4-FFF2-40B4-BE49-F238E27FC236}">
                <a16:creationId xmlns:a16="http://schemas.microsoft.com/office/drawing/2014/main" id="{4AB00DB1-6060-DD4C-982C-C98ACF6F149E}"/>
              </a:ext>
            </a:extLst>
          </p:cNvPr>
          <p:cNvSpPr txBox="1"/>
          <p:nvPr/>
        </p:nvSpPr>
        <p:spPr>
          <a:xfrm>
            <a:off x="234781" y="3143753"/>
            <a:ext cx="878767" cy="369332"/>
          </a:xfrm>
          <a:prstGeom prst="rect">
            <a:avLst/>
          </a:prstGeom>
          <a:noFill/>
        </p:spPr>
        <p:txBody>
          <a:bodyPr wrap="none" rtlCol="0">
            <a:spAutoFit/>
          </a:bodyPr>
          <a:lstStyle/>
          <a:p>
            <a:r>
              <a:rPr lang="en-US" b="1" dirty="0">
                <a:solidFill>
                  <a:schemeClr val="accent2"/>
                </a:solidFill>
              </a:rPr>
              <a:t>DELETE</a:t>
            </a:r>
          </a:p>
        </p:txBody>
      </p:sp>
      <p:sp>
        <p:nvSpPr>
          <p:cNvPr id="17" name="TextBox 16">
            <a:extLst>
              <a:ext uri="{FF2B5EF4-FFF2-40B4-BE49-F238E27FC236}">
                <a16:creationId xmlns:a16="http://schemas.microsoft.com/office/drawing/2014/main" id="{1D8DE73F-687B-474B-8536-E8C16751287C}"/>
              </a:ext>
            </a:extLst>
          </p:cNvPr>
          <p:cNvSpPr txBox="1"/>
          <p:nvPr/>
        </p:nvSpPr>
        <p:spPr>
          <a:xfrm>
            <a:off x="234781" y="3491924"/>
            <a:ext cx="10576740" cy="3046988"/>
          </a:xfrm>
          <a:prstGeom prst="rect">
            <a:avLst/>
          </a:prstGeom>
          <a:noFill/>
        </p:spPr>
        <p:txBody>
          <a:bodyPr wrap="square" rtlCol="0">
            <a:spAutoFit/>
          </a:bodyPr>
          <a:lstStyle>
            <a:defPPr>
              <a:defRPr lang="en-TR"/>
            </a:defPPr>
            <a:lvl1pPr algn="just">
              <a:defRPr sz="1200"/>
            </a:lvl1pPr>
          </a:lstStyle>
          <a:p>
            <a:r>
              <a:rPr lang="en-US" dirty="0"/>
              <a:t>DELETE is pretty easy to understand. It is used to **delete** a resource identified by a URI.</a:t>
            </a:r>
          </a:p>
          <a:p>
            <a:r>
              <a:rPr lang="en-US" dirty="0"/>
              <a:t>On successful deletion, return HTTP status 200 (OK) along with a response body, perhaps the representation of the deleted item (often demands too much bandwidth), or a wrapped response (see Return Values below). Either that or return HTTP status 204 (NO CONTENT) with no response body. In other words, a 204 status with no body, or the JSEND-style response and HTTP status 200 are the recommended responses.</a:t>
            </a:r>
          </a:p>
          <a:p>
            <a:r>
              <a:rPr lang="en-US" dirty="0"/>
              <a:t>HTTP-spec-wise, DELETE operations are idempotent. If you DELETE a resource, it's removed. Repeatedly calling DELETE on that resource ends up the same: the resource is gone. If calling DELETE say, decrements a counter (within the resource), the DELETE call is no longer idempotent. As mentioned previously, usage statistics and measurements may be updated while still considering the service idempotent as long as no resource data is changed. Using POST for non-idempotent resource requests is recommended.</a:t>
            </a:r>
          </a:p>
          <a:p>
            <a:r>
              <a:rPr lang="en-US" dirty="0"/>
              <a:t>There is a caveat about DELETE idempotence, however. Calling DELETE on a resource a second time will often return a 404 (NOT FOUND) since it was already removed and therefore is no longer findable. This, by some opinions, makes DELETE operations no longer idempotent, however, the end-state of the resource is the same. Returning a 404 is acceptable and communicates accurately the status of the call.</a:t>
            </a:r>
          </a:p>
          <a:p>
            <a:endParaRPr lang="en-US" dirty="0"/>
          </a:p>
          <a:p>
            <a:r>
              <a:rPr lang="en-US" b="1" dirty="0"/>
              <a:t>Examples:</a:t>
            </a:r>
            <a:endParaRPr lang="en-US" dirty="0"/>
          </a:p>
          <a:p>
            <a:r>
              <a:rPr lang="en-US" i="1" dirty="0"/>
              <a:t>DELETE http://</a:t>
            </a:r>
            <a:r>
              <a:rPr lang="en-US" i="1" dirty="0" err="1"/>
              <a:t>www.example.com</a:t>
            </a:r>
            <a:r>
              <a:rPr lang="en-US" i="1" dirty="0"/>
              <a:t>/customers/12345</a:t>
            </a:r>
            <a:endParaRPr lang="en-US" dirty="0"/>
          </a:p>
          <a:p>
            <a:r>
              <a:rPr lang="en-US" i="1" dirty="0"/>
              <a:t>DELETE http://</a:t>
            </a:r>
            <a:r>
              <a:rPr lang="en-US" i="1" dirty="0" err="1"/>
              <a:t>www.example.com</a:t>
            </a:r>
            <a:r>
              <a:rPr lang="en-US" i="1" dirty="0"/>
              <a:t>/customers/12345/orders</a:t>
            </a:r>
            <a:endParaRPr lang="en-US" dirty="0"/>
          </a:p>
          <a:p>
            <a:r>
              <a:rPr lang="en-US" i="1" dirty="0"/>
              <a:t>DELETE http://</a:t>
            </a:r>
            <a:r>
              <a:rPr lang="en-US" i="1" dirty="0" err="1"/>
              <a:t>www.example.com</a:t>
            </a:r>
            <a:r>
              <a:rPr lang="en-US" i="1" dirty="0"/>
              <a:t>/bucket/sample</a:t>
            </a:r>
            <a:endParaRPr lang="en-US" dirty="0"/>
          </a:p>
        </p:txBody>
      </p:sp>
    </p:spTree>
    <p:extLst>
      <p:ext uri="{BB962C8B-B14F-4D97-AF65-F5344CB8AC3E}">
        <p14:creationId xmlns:p14="http://schemas.microsoft.com/office/powerpoint/2010/main" val="15311859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294539" cy="369332"/>
          </a:xfrm>
          <a:prstGeom prst="rect">
            <a:avLst/>
          </a:prstGeom>
          <a:noFill/>
        </p:spPr>
        <p:txBody>
          <a:bodyPr wrap="none" rtlCol="0">
            <a:spAutoFit/>
          </a:bodyPr>
          <a:lstStyle/>
          <a:p>
            <a:r>
              <a:rPr lang="en-US" b="1" dirty="0">
                <a:solidFill>
                  <a:schemeClr val="accent1"/>
                </a:solidFill>
              </a:rPr>
              <a:t>REST with Spring Boot</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684301" y="2820620"/>
            <a:ext cx="3859133"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Spring Boot</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9" name="TextBox 18">
            <a:extLst>
              <a:ext uri="{FF2B5EF4-FFF2-40B4-BE49-F238E27FC236}">
                <a16:creationId xmlns:a16="http://schemas.microsoft.com/office/drawing/2014/main" id="{552328B9-12E8-0D46-B15C-8DA779FFCC5D}"/>
              </a:ext>
            </a:extLst>
          </p:cNvPr>
          <p:cNvSpPr txBox="1"/>
          <p:nvPr/>
        </p:nvSpPr>
        <p:spPr>
          <a:xfrm>
            <a:off x="234779" y="1051040"/>
            <a:ext cx="10587337" cy="1384995"/>
          </a:xfrm>
          <a:prstGeom prst="rect">
            <a:avLst/>
          </a:prstGeom>
          <a:noFill/>
        </p:spPr>
        <p:txBody>
          <a:bodyPr wrap="square" rtlCol="0">
            <a:spAutoFit/>
          </a:bodyPr>
          <a:lstStyle>
            <a:defPPr>
              <a:defRPr lang="en-TR"/>
            </a:defPPr>
            <a:lvl1pPr algn="just">
              <a:defRPr sz="1200"/>
            </a:lvl1pPr>
          </a:lstStyle>
          <a:p>
            <a:r>
              <a:rPr lang="en-US" dirty="0"/>
              <a:t>In Spring MVC applications, the </a:t>
            </a:r>
            <a:r>
              <a:rPr lang="en-US" dirty="0" err="1"/>
              <a:t>RequestDispatcher</a:t>
            </a:r>
            <a:r>
              <a:rPr lang="en-US" dirty="0"/>
              <a:t> (Front Controller Below) servlet is responsible for routing incoming HTTP requests to handler methods of controllers.</a:t>
            </a:r>
          </a:p>
          <a:p>
            <a:r>
              <a:rPr lang="en-US" dirty="0"/>
              <a:t>When configuring Spring MVC, you need to specify the mappings between the requests and handler methods.</a:t>
            </a:r>
          </a:p>
          <a:p>
            <a:endParaRPr lang="en-US" dirty="0"/>
          </a:p>
          <a:p>
            <a:r>
              <a:rPr lang="en-US" dirty="0"/>
              <a:t>To configure the mapping of web requests, you use the @</a:t>
            </a:r>
            <a:r>
              <a:rPr lang="en-US" dirty="0" err="1"/>
              <a:t>RequestMapping</a:t>
            </a:r>
            <a:r>
              <a:rPr lang="en-US" dirty="0"/>
              <a:t> annotation.</a:t>
            </a:r>
          </a:p>
          <a:p>
            <a:r>
              <a:rPr lang="en-US" dirty="0"/>
              <a:t>The @</a:t>
            </a:r>
            <a:r>
              <a:rPr lang="en-US" dirty="0" err="1"/>
              <a:t>RequestMapping</a:t>
            </a:r>
            <a:r>
              <a:rPr lang="en-US" dirty="0"/>
              <a:t> annotation can be applied to class-level and/or method-level in a controller.</a:t>
            </a:r>
          </a:p>
          <a:p>
            <a:r>
              <a:rPr lang="en-US" dirty="0"/>
              <a:t>The class-level annotation maps a specific request path or pattern onto a controller. You can then apply additional method-level annotations to make mappings more specific to handler methods.</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34778" y="678250"/>
            <a:ext cx="2015745" cy="369332"/>
          </a:xfrm>
          <a:prstGeom prst="rect">
            <a:avLst/>
          </a:prstGeom>
          <a:noFill/>
        </p:spPr>
        <p:txBody>
          <a:bodyPr wrap="none" rtlCol="0">
            <a:spAutoFit/>
          </a:bodyPr>
          <a:lstStyle/>
          <a:p>
            <a:r>
              <a:rPr lang="en-US" b="1" dirty="0"/>
              <a:t>@</a:t>
            </a:r>
            <a:r>
              <a:rPr lang="en-US" b="1" dirty="0" err="1"/>
              <a:t>RequestMapping</a:t>
            </a:r>
            <a:endParaRPr lang="en-US" b="1" dirty="0"/>
          </a:p>
        </p:txBody>
      </p:sp>
      <p:sp>
        <p:nvSpPr>
          <p:cNvPr id="17" name="TextBox 16">
            <a:extLst>
              <a:ext uri="{FF2B5EF4-FFF2-40B4-BE49-F238E27FC236}">
                <a16:creationId xmlns:a16="http://schemas.microsoft.com/office/drawing/2014/main" id="{31B501AB-F654-034E-B178-E80BB219A435}"/>
              </a:ext>
            </a:extLst>
          </p:cNvPr>
          <p:cNvSpPr txBox="1"/>
          <p:nvPr/>
        </p:nvSpPr>
        <p:spPr>
          <a:xfrm>
            <a:off x="234778" y="2423661"/>
            <a:ext cx="3889655" cy="369332"/>
          </a:xfrm>
          <a:prstGeom prst="rect">
            <a:avLst/>
          </a:prstGeom>
          <a:noFill/>
        </p:spPr>
        <p:txBody>
          <a:bodyPr wrap="none" rtlCol="0">
            <a:spAutoFit/>
          </a:bodyPr>
          <a:lstStyle/>
          <a:p>
            <a:r>
              <a:rPr lang="en-US" b="1" dirty="0"/>
              <a:t>@</a:t>
            </a:r>
            <a:r>
              <a:rPr lang="en-US" b="1" dirty="0" err="1"/>
              <a:t>RequestMapping</a:t>
            </a:r>
            <a:r>
              <a:rPr lang="en-US" b="1" dirty="0"/>
              <a:t> With Multiple URIs</a:t>
            </a:r>
          </a:p>
        </p:txBody>
      </p:sp>
      <p:sp>
        <p:nvSpPr>
          <p:cNvPr id="20" name="TextBox 19">
            <a:extLst>
              <a:ext uri="{FF2B5EF4-FFF2-40B4-BE49-F238E27FC236}">
                <a16:creationId xmlns:a16="http://schemas.microsoft.com/office/drawing/2014/main" id="{EC494484-B278-B74E-AFD3-7F89A2419ED9}"/>
              </a:ext>
            </a:extLst>
          </p:cNvPr>
          <p:cNvSpPr txBox="1"/>
          <p:nvPr/>
        </p:nvSpPr>
        <p:spPr>
          <a:xfrm>
            <a:off x="251951" y="2792993"/>
            <a:ext cx="10587337" cy="276999"/>
          </a:xfrm>
          <a:prstGeom prst="rect">
            <a:avLst/>
          </a:prstGeom>
          <a:noFill/>
        </p:spPr>
        <p:txBody>
          <a:bodyPr wrap="square" rtlCol="0">
            <a:spAutoFit/>
          </a:bodyPr>
          <a:lstStyle>
            <a:defPPr>
              <a:defRPr lang="en-TR"/>
            </a:defPPr>
            <a:lvl1pPr algn="just">
              <a:defRPr sz="1200"/>
            </a:lvl1pPr>
          </a:lstStyle>
          <a:p>
            <a:r>
              <a:rPr lang="en-US" dirty="0"/>
              <a:t>You can have multiple request mappings for a method. For that add one @</a:t>
            </a:r>
            <a:r>
              <a:rPr lang="en-US" dirty="0" err="1"/>
              <a:t>RequestMapping</a:t>
            </a:r>
            <a:r>
              <a:rPr lang="en-US" dirty="0"/>
              <a:t> annotation with a list of values.</a:t>
            </a:r>
          </a:p>
        </p:txBody>
      </p:sp>
      <p:sp>
        <p:nvSpPr>
          <p:cNvPr id="16" name="TextBox 15">
            <a:extLst>
              <a:ext uri="{FF2B5EF4-FFF2-40B4-BE49-F238E27FC236}">
                <a16:creationId xmlns:a16="http://schemas.microsoft.com/office/drawing/2014/main" id="{31B8D820-1511-CD4B-A2FC-B9D1AF480928}"/>
              </a:ext>
            </a:extLst>
          </p:cNvPr>
          <p:cNvSpPr txBox="1"/>
          <p:nvPr/>
        </p:nvSpPr>
        <p:spPr>
          <a:xfrm>
            <a:off x="251951" y="3059668"/>
            <a:ext cx="4181914" cy="369332"/>
          </a:xfrm>
          <a:prstGeom prst="rect">
            <a:avLst/>
          </a:prstGeom>
          <a:noFill/>
        </p:spPr>
        <p:txBody>
          <a:bodyPr wrap="none" rtlCol="0">
            <a:spAutoFit/>
          </a:bodyPr>
          <a:lstStyle/>
          <a:p>
            <a:r>
              <a:rPr lang="en-US" b="1" dirty="0"/>
              <a:t>@</a:t>
            </a:r>
            <a:r>
              <a:rPr lang="en-US" b="1" dirty="0" err="1"/>
              <a:t>RequestMapping</a:t>
            </a:r>
            <a:r>
              <a:rPr lang="en-US" b="1" dirty="0"/>
              <a:t> With @</a:t>
            </a:r>
            <a:r>
              <a:rPr lang="en-US" b="1" dirty="0" err="1"/>
              <a:t>RequestParam</a:t>
            </a:r>
            <a:endParaRPr lang="en-US" b="1" dirty="0"/>
          </a:p>
        </p:txBody>
      </p:sp>
      <p:sp>
        <p:nvSpPr>
          <p:cNvPr id="18" name="TextBox 17">
            <a:extLst>
              <a:ext uri="{FF2B5EF4-FFF2-40B4-BE49-F238E27FC236}">
                <a16:creationId xmlns:a16="http://schemas.microsoft.com/office/drawing/2014/main" id="{DFD56671-5681-7A48-A9BC-5897026488EA}"/>
              </a:ext>
            </a:extLst>
          </p:cNvPr>
          <p:cNvSpPr txBox="1"/>
          <p:nvPr/>
        </p:nvSpPr>
        <p:spPr>
          <a:xfrm>
            <a:off x="251950" y="3400387"/>
            <a:ext cx="10587337" cy="276999"/>
          </a:xfrm>
          <a:prstGeom prst="rect">
            <a:avLst/>
          </a:prstGeom>
          <a:noFill/>
        </p:spPr>
        <p:txBody>
          <a:bodyPr wrap="square" rtlCol="0">
            <a:spAutoFit/>
          </a:bodyPr>
          <a:lstStyle>
            <a:defPPr>
              <a:defRPr lang="en-TR"/>
            </a:defPPr>
            <a:lvl1pPr algn="just">
              <a:defRPr sz="1200"/>
            </a:lvl1pPr>
          </a:lstStyle>
          <a:p>
            <a:r>
              <a:rPr lang="en-US" dirty="0"/>
              <a:t>The @</a:t>
            </a:r>
            <a:r>
              <a:rPr lang="en-US" dirty="0" err="1"/>
              <a:t>RequestParam</a:t>
            </a:r>
            <a:r>
              <a:rPr lang="en-US" dirty="0"/>
              <a:t> annotation is used with @</a:t>
            </a:r>
            <a:r>
              <a:rPr lang="en-US" dirty="0" err="1"/>
              <a:t>RequestMapping</a:t>
            </a:r>
            <a:r>
              <a:rPr lang="en-US" dirty="0"/>
              <a:t> to bind a web request parameter to the parameter of the handler method.</a:t>
            </a:r>
          </a:p>
        </p:txBody>
      </p:sp>
      <p:sp>
        <p:nvSpPr>
          <p:cNvPr id="21" name="TextBox 20">
            <a:extLst>
              <a:ext uri="{FF2B5EF4-FFF2-40B4-BE49-F238E27FC236}">
                <a16:creationId xmlns:a16="http://schemas.microsoft.com/office/drawing/2014/main" id="{D1C749C1-39D8-EA4D-8D99-07F2182F0423}"/>
              </a:ext>
            </a:extLst>
          </p:cNvPr>
          <p:cNvSpPr txBox="1"/>
          <p:nvPr/>
        </p:nvSpPr>
        <p:spPr>
          <a:xfrm>
            <a:off x="256767" y="3788009"/>
            <a:ext cx="4584973" cy="369332"/>
          </a:xfrm>
          <a:prstGeom prst="rect">
            <a:avLst/>
          </a:prstGeom>
          <a:noFill/>
        </p:spPr>
        <p:txBody>
          <a:bodyPr wrap="none" rtlCol="0">
            <a:spAutoFit/>
          </a:bodyPr>
          <a:lstStyle/>
          <a:p>
            <a:r>
              <a:rPr lang="en-US" b="1" dirty="0"/>
              <a:t>Using @</a:t>
            </a:r>
            <a:r>
              <a:rPr lang="en-US" b="1" dirty="0" err="1"/>
              <a:t>RequestMapping</a:t>
            </a:r>
            <a:r>
              <a:rPr lang="en-US" b="1" dirty="0"/>
              <a:t> With HTTP Methods</a:t>
            </a:r>
          </a:p>
        </p:txBody>
      </p:sp>
      <p:sp>
        <p:nvSpPr>
          <p:cNvPr id="22" name="TextBox 21">
            <a:extLst>
              <a:ext uri="{FF2B5EF4-FFF2-40B4-BE49-F238E27FC236}">
                <a16:creationId xmlns:a16="http://schemas.microsoft.com/office/drawing/2014/main" id="{BE5C8942-9B0F-7743-84AD-FE84185B6564}"/>
              </a:ext>
            </a:extLst>
          </p:cNvPr>
          <p:cNvSpPr txBox="1"/>
          <p:nvPr/>
        </p:nvSpPr>
        <p:spPr>
          <a:xfrm>
            <a:off x="256766" y="4128728"/>
            <a:ext cx="10587337" cy="461665"/>
          </a:xfrm>
          <a:prstGeom prst="rect">
            <a:avLst/>
          </a:prstGeom>
          <a:noFill/>
        </p:spPr>
        <p:txBody>
          <a:bodyPr wrap="square" rtlCol="0">
            <a:spAutoFit/>
          </a:bodyPr>
          <a:lstStyle>
            <a:defPPr>
              <a:defRPr lang="en-TR"/>
            </a:defPPr>
            <a:lvl1pPr algn="just">
              <a:defRPr sz="1200"/>
            </a:lvl1pPr>
          </a:lstStyle>
          <a:p>
            <a:r>
              <a:rPr lang="en-US" dirty="0"/>
              <a:t>The Spring MVC @</a:t>
            </a:r>
            <a:r>
              <a:rPr lang="en-US" dirty="0" err="1"/>
              <a:t>RequestMapping</a:t>
            </a:r>
            <a:r>
              <a:rPr lang="en-US" dirty="0"/>
              <a:t> annotation is capable of handling HTTP request methods, such as GET, PUT, POST, DELETE, and PATCH. By default, all requests are assumed to be of HTTP GET type.</a:t>
            </a:r>
          </a:p>
        </p:txBody>
      </p:sp>
      <p:sp>
        <p:nvSpPr>
          <p:cNvPr id="23" name="TextBox 22">
            <a:extLst>
              <a:ext uri="{FF2B5EF4-FFF2-40B4-BE49-F238E27FC236}">
                <a16:creationId xmlns:a16="http://schemas.microsoft.com/office/drawing/2014/main" id="{02739EB5-00F0-CE4F-A0B6-73F47E151D46}"/>
              </a:ext>
            </a:extLst>
          </p:cNvPr>
          <p:cNvSpPr txBox="1"/>
          <p:nvPr/>
        </p:nvSpPr>
        <p:spPr>
          <a:xfrm>
            <a:off x="256767" y="4702847"/>
            <a:ext cx="5840894" cy="369332"/>
          </a:xfrm>
          <a:prstGeom prst="rect">
            <a:avLst/>
          </a:prstGeom>
          <a:noFill/>
        </p:spPr>
        <p:txBody>
          <a:bodyPr wrap="none" rtlCol="0">
            <a:spAutoFit/>
          </a:bodyPr>
          <a:lstStyle/>
          <a:p>
            <a:r>
              <a:rPr lang="en-US" b="1" dirty="0"/>
              <a:t>Using @</a:t>
            </a:r>
            <a:r>
              <a:rPr lang="en-US" b="1" dirty="0" err="1"/>
              <a:t>RequestMapping</a:t>
            </a:r>
            <a:r>
              <a:rPr lang="en-US" b="1" dirty="0"/>
              <a:t> With Producible and Consumable</a:t>
            </a:r>
          </a:p>
        </p:txBody>
      </p:sp>
      <p:sp>
        <p:nvSpPr>
          <p:cNvPr id="24" name="TextBox 23">
            <a:extLst>
              <a:ext uri="{FF2B5EF4-FFF2-40B4-BE49-F238E27FC236}">
                <a16:creationId xmlns:a16="http://schemas.microsoft.com/office/drawing/2014/main" id="{70EDE195-3362-4E40-85D2-BA638016EED6}"/>
              </a:ext>
            </a:extLst>
          </p:cNvPr>
          <p:cNvSpPr txBox="1"/>
          <p:nvPr/>
        </p:nvSpPr>
        <p:spPr>
          <a:xfrm>
            <a:off x="256766" y="5043566"/>
            <a:ext cx="10587337" cy="646331"/>
          </a:xfrm>
          <a:prstGeom prst="rect">
            <a:avLst/>
          </a:prstGeom>
          <a:noFill/>
        </p:spPr>
        <p:txBody>
          <a:bodyPr wrap="square" rtlCol="0">
            <a:spAutoFit/>
          </a:bodyPr>
          <a:lstStyle>
            <a:defPPr>
              <a:defRPr lang="en-TR"/>
            </a:defPPr>
            <a:lvl1pPr algn="just">
              <a:defRPr sz="1200"/>
            </a:lvl1pPr>
          </a:lstStyle>
          <a:p>
            <a:r>
              <a:rPr lang="en-US" dirty="0"/>
              <a:t>The request mapping types can be narrowed down using the produces and consumes elements of </a:t>
            </a:r>
            <a:r>
              <a:rPr lang="en-US" dirty="0" err="1"/>
              <a:t>the@RequestMapping</a:t>
            </a:r>
            <a:r>
              <a:rPr lang="en-US" dirty="0"/>
              <a:t> annotation.</a:t>
            </a:r>
          </a:p>
          <a:p>
            <a:r>
              <a:rPr lang="en-US" dirty="0"/>
              <a:t>In order to produce the object in the requested media type, you use the produces element of @</a:t>
            </a:r>
            <a:r>
              <a:rPr lang="en-US" dirty="0" err="1"/>
              <a:t>RequestMapping</a:t>
            </a:r>
            <a:r>
              <a:rPr lang="en-US" dirty="0"/>
              <a:t> in combination with the @</a:t>
            </a:r>
            <a:r>
              <a:rPr lang="en-US" dirty="0" err="1"/>
              <a:t>ResponseBody</a:t>
            </a:r>
            <a:r>
              <a:rPr lang="en-US" dirty="0"/>
              <a:t> annotation.</a:t>
            </a:r>
          </a:p>
          <a:p>
            <a:r>
              <a:rPr lang="en-US" dirty="0"/>
              <a:t>You can also consume the object with the requested media type using the consumes element </a:t>
            </a:r>
            <a:r>
              <a:rPr lang="en-US" dirty="0" err="1"/>
              <a:t>of@RequestMapping</a:t>
            </a:r>
            <a:r>
              <a:rPr lang="en-US" dirty="0"/>
              <a:t> in combination with the @</a:t>
            </a:r>
            <a:r>
              <a:rPr lang="en-US" dirty="0" err="1"/>
              <a:t>RequestBody</a:t>
            </a:r>
            <a:r>
              <a:rPr lang="en-US" dirty="0"/>
              <a:t> annotation.</a:t>
            </a:r>
          </a:p>
        </p:txBody>
      </p:sp>
    </p:spTree>
    <p:extLst>
      <p:ext uri="{BB962C8B-B14F-4D97-AF65-F5344CB8AC3E}">
        <p14:creationId xmlns:p14="http://schemas.microsoft.com/office/powerpoint/2010/main" val="6615864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684301" y="2820620"/>
            <a:ext cx="3859133"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Spring Boot</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9" name="TextBox 18">
            <a:extLst>
              <a:ext uri="{FF2B5EF4-FFF2-40B4-BE49-F238E27FC236}">
                <a16:creationId xmlns:a16="http://schemas.microsoft.com/office/drawing/2014/main" id="{552328B9-12E8-0D46-B15C-8DA779FFCC5D}"/>
              </a:ext>
            </a:extLst>
          </p:cNvPr>
          <p:cNvSpPr txBox="1"/>
          <p:nvPr/>
        </p:nvSpPr>
        <p:spPr>
          <a:xfrm>
            <a:off x="224199" y="716478"/>
            <a:ext cx="10587337" cy="1200329"/>
          </a:xfrm>
          <a:prstGeom prst="rect">
            <a:avLst/>
          </a:prstGeom>
          <a:noFill/>
        </p:spPr>
        <p:txBody>
          <a:bodyPr wrap="square" rtlCol="0">
            <a:spAutoFit/>
          </a:bodyPr>
          <a:lstStyle>
            <a:defPPr>
              <a:defRPr lang="en-TR"/>
            </a:defPPr>
            <a:lvl1pPr algn="just">
              <a:defRPr sz="1200"/>
            </a:lvl1pPr>
          </a:lstStyle>
          <a:p>
            <a:r>
              <a:rPr lang="en-US" dirty="0"/>
              <a:t>In Spring, incoming requests are always handled by some controller. Usually, </a:t>
            </a:r>
            <a:r>
              <a:rPr lang="en-US" dirty="0">
                <a:hlinkClick r:id="rId2">
                  <a:extLst>
                    <a:ext uri="{A12FA001-AC4F-418D-AE19-62706E023703}">
                      <ahyp:hlinkClr xmlns:ahyp="http://schemas.microsoft.com/office/drawing/2018/hyperlinkcolor" val="tx"/>
                    </a:ext>
                  </a:extLst>
                </a:hlinkClick>
              </a:rPr>
              <a:t>dispatcher servlet</a:t>
            </a:r>
            <a:r>
              <a:rPr lang="en-US" dirty="0"/>
              <a:t> is responsible for identifying the controller and appropriate request handler method inside controller by URL matching.</a:t>
            </a:r>
          </a:p>
          <a:p>
            <a:endParaRPr lang="en-US" dirty="0"/>
          </a:p>
          <a:p>
            <a:r>
              <a:rPr lang="en-US" dirty="0"/>
              <a:t>In typical </a:t>
            </a:r>
            <a:r>
              <a:rPr lang="en-US" dirty="0">
                <a:hlinkClick r:id="rId3">
                  <a:extLst>
                    <a:ext uri="{A12FA001-AC4F-418D-AE19-62706E023703}">
                      <ahyp:hlinkClr xmlns:ahyp="http://schemas.microsoft.com/office/drawing/2018/hyperlinkcolor" val="tx"/>
                    </a:ext>
                  </a:extLst>
                </a:hlinkClick>
              </a:rPr>
              <a:t>spring mvc</a:t>
            </a:r>
            <a:r>
              <a:rPr lang="en-US" dirty="0"/>
              <a:t> application, controller is indicated by annotation @Controller. This annotation serves as a specialization of @Component, allowing for implementation classes to be auto-detected through </a:t>
            </a:r>
            <a:r>
              <a:rPr lang="en-US" dirty="0" err="1"/>
              <a:t>classpath</a:t>
            </a:r>
            <a:r>
              <a:rPr lang="en-US" dirty="0"/>
              <a:t> scanning. It is typically used in combination with annotated handler methods based on the </a:t>
            </a:r>
            <a:r>
              <a:rPr lang="en-US" dirty="0">
                <a:hlinkClick r:id="rId4">
                  <a:extLst>
                    <a:ext uri="{A12FA001-AC4F-418D-AE19-62706E023703}">
                      <ahyp:hlinkClr xmlns:ahyp="http://schemas.microsoft.com/office/drawing/2018/hyperlinkcolor" val="tx"/>
                    </a:ext>
                  </a:extLst>
                </a:hlinkClick>
              </a:rPr>
              <a:t>@RequestMapping</a:t>
            </a:r>
            <a:r>
              <a:rPr lang="en-US" dirty="0"/>
              <a:t> annotation.</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24199" y="312886"/>
            <a:ext cx="2485296" cy="369332"/>
          </a:xfrm>
          <a:prstGeom prst="rect">
            <a:avLst/>
          </a:prstGeom>
          <a:noFill/>
        </p:spPr>
        <p:txBody>
          <a:bodyPr wrap="none" rtlCol="0">
            <a:spAutoFit/>
          </a:bodyPr>
          <a:lstStyle/>
          <a:p>
            <a:r>
              <a:rPr lang="en-US" b="1" dirty="0"/>
              <a:t>@Controller Annotation</a:t>
            </a:r>
          </a:p>
        </p:txBody>
      </p:sp>
      <p:sp>
        <p:nvSpPr>
          <p:cNvPr id="17" name="TextBox 16">
            <a:extLst>
              <a:ext uri="{FF2B5EF4-FFF2-40B4-BE49-F238E27FC236}">
                <a16:creationId xmlns:a16="http://schemas.microsoft.com/office/drawing/2014/main" id="{31B501AB-F654-034E-B178-E80BB219A435}"/>
              </a:ext>
            </a:extLst>
          </p:cNvPr>
          <p:cNvSpPr txBox="1"/>
          <p:nvPr/>
        </p:nvSpPr>
        <p:spPr>
          <a:xfrm>
            <a:off x="224198" y="1992902"/>
            <a:ext cx="2896114" cy="369332"/>
          </a:xfrm>
          <a:prstGeom prst="rect">
            <a:avLst/>
          </a:prstGeom>
          <a:noFill/>
        </p:spPr>
        <p:txBody>
          <a:bodyPr wrap="none" rtlCol="0">
            <a:spAutoFit/>
          </a:bodyPr>
          <a:lstStyle/>
          <a:p>
            <a:r>
              <a:rPr lang="en-US" b="1" dirty="0"/>
              <a:t>@</a:t>
            </a:r>
            <a:r>
              <a:rPr lang="en-US" b="1" dirty="0" err="1"/>
              <a:t>RestController</a:t>
            </a:r>
            <a:r>
              <a:rPr lang="en-US" b="1" dirty="0"/>
              <a:t> Annotation</a:t>
            </a:r>
          </a:p>
        </p:txBody>
      </p:sp>
      <p:sp>
        <p:nvSpPr>
          <p:cNvPr id="20" name="TextBox 19">
            <a:extLst>
              <a:ext uri="{FF2B5EF4-FFF2-40B4-BE49-F238E27FC236}">
                <a16:creationId xmlns:a16="http://schemas.microsoft.com/office/drawing/2014/main" id="{EC494484-B278-B74E-AFD3-7F89A2419ED9}"/>
              </a:ext>
            </a:extLst>
          </p:cNvPr>
          <p:cNvSpPr txBox="1"/>
          <p:nvPr/>
        </p:nvSpPr>
        <p:spPr>
          <a:xfrm>
            <a:off x="224199" y="2362234"/>
            <a:ext cx="10587337" cy="461665"/>
          </a:xfrm>
          <a:prstGeom prst="rect">
            <a:avLst/>
          </a:prstGeom>
          <a:noFill/>
        </p:spPr>
        <p:txBody>
          <a:bodyPr wrap="square" rtlCol="0">
            <a:spAutoFit/>
          </a:bodyPr>
          <a:lstStyle>
            <a:defPPr>
              <a:defRPr lang="en-TR"/>
            </a:defPPr>
            <a:lvl1pPr algn="just">
              <a:defRPr sz="1200"/>
            </a:lvl1pPr>
          </a:lstStyle>
          <a:p>
            <a:r>
              <a:rPr lang="en-US" dirty="0"/>
              <a:t>As name suggest, it shall be used in case of REST style controllers i.e. handler methods shall return the JSON/XML response directly to client rather using view resolvers. It is a convenience annotation that is itself annotated with @Controller and @</a:t>
            </a:r>
            <a:r>
              <a:rPr lang="en-US" dirty="0" err="1"/>
              <a:t>ResponseBody</a:t>
            </a:r>
            <a:r>
              <a:rPr lang="en-US" dirty="0"/>
              <a:t>.</a:t>
            </a:r>
          </a:p>
        </p:txBody>
      </p:sp>
      <p:pic>
        <p:nvPicPr>
          <p:cNvPr id="4" name="Picture 3" descr="Background pattern&#10;&#10;Description automatically generated with medium confidence">
            <a:extLst>
              <a:ext uri="{FF2B5EF4-FFF2-40B4-BE49-F238E27FC236}">
                <a16:creationId xmlns:a16="http://schemas.microsoft.com/office/drawing/2014/main" id="{3F706B36-7AA3-C44D-B7CB-FD652FB4BFA0}"/>
              </a:ext>
            </a:extLst>
          </p:cNvPr>
          <p:cNvPicPr>
            <a:picLocks noChangeAspect="1"/>
          </p:cNvPicPr>
          <p:nvPr/>
        </p:nvPicPr>
        <p:blipFill>
          <a:blip r:embed="rId5"/>
          <a:stretch>
            <a:fillRect/>
          </a:stretch>
        </p:blipFill>
        <p:spPr>
          <a:xfrm>
            <a:off x="631971" y="3021022"/>
            <a:ext cx="4707924" cy="171104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4BF47ABF-3511-2E4A-B62C-B79C90B3B228}"/>
              </a:ext>
            </a:extLst>
          </p:cNvPr>
          <p:cNvPicPr>
            <a:picLocks noChangeAspect="1"/>
          </p:cNvPicPr>
          <p:nvPr/>
        </p:nvPicPr>
        <p:blipFill>
          <a:blip r:embed="rId6"/>
          <a:stretch>
            <a:fillRect/>
          </a:stretch>
        </p:blipFill>
        <p:spPr>
          <a:xfrm>
            <a:off x="5817547" y="2998246"/>
            <a:ext cx="4707924" cy="1745927"/>
          </a:xfrm>
          <a:prstGeom prst="rect">
            <a:avLst/>
          </a:prstGeom>
        </p:spPr>
      </p:pic>
      <p:sp>
        <p:nvSpPr>
          <p:cNvPr id="21" name="Rounded Rectangle 20">
            <a:extLst>
              <a:ext uri="{FF2B5EF4-FFF2-40B4-BE49-F238E27FC236}">
                <a16:creationId xmlns:a16="http://schemas.microsoft.com/office/drawing/2014/main" id="{FDB97F19-1C69-1747-B808-A46638A3CFCD}"/>
              </a:ext>
            </a:extLst>
          </p:cNvPr>
          <p:cNvSpPr/>
          <p:nvPr/>
        </p:nvSpPr>
        <p:spPr>
          <a:xfrm>
            <a:off x="3973272" y="5180745"/>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Tree>
    <p:extLst>
      <p:ext uri="{BB962C8B-B14F-4D97-AF65-F5344CB8AC3E}">
        <p14:creationId xmlns:p14="http://schemas.microsoft.com/office/powerpoint/2010/main" val="608973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684301" y="2820620"/>
            <a:ext cx="3859133" cy="1200329"/>
          </a:xfrm>
          <a:prstGeom prst="rect">
            <a:avLst/>
          </a:prstGeom>
          <a:noFill/>
        </p:spPr>
        <p:txBody>
          <a:bodyPr wrap="none" rtlCol="0">
            <a:spAutoFit/>
          </a:bodyPr>
          <a:lstStyle/>
          <a:p>
            <a:pPr algn="ctr"/>
            <a:r>
              <a:rPr lang="en-TR" sz="3600" dirty="0">
                <a:solidFill>
                  <a:schemeClr val="accent1">
                    <a:lumMod val="75000"/>
                  </a:schemeClr>
                </a:solidFill>
              </a:rPr>
              <a:t>Third Week </a:t>
            </a:r>
          </a:p>
          <a:p>
            <a:pPr algn="ctr"/>
            <a:r>
              <a:rPr lang="en-TR" sz="3600" dirty="0">
                <a:solidFill>
                  <a:schemeClr val="accent2">
                    <a:lumMod val="75000"/>
                  </a:schemeClr>
                </a:solidFill>
              </a:rPr>
              <a:t>RESTful Spring Boot</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9" name="TextBox 18">
            <a:extLst>
              <a:ext uri="{FF2B5EF4-FFF2-40B4-BE49-F238E27FC236}">
                <a16:creationId xmlns:a16="http://schemas.microsoft.com/office/drawing/2014/main" id="{552328B9-12E8-0D46-B15C-8DA779FFCC5D}"/>
              </a:ext>
            </a:extLst>
          </p:cNvPr>
          <p:cNvSpPr txBox="1"/>
          <p:nvPr/>
        </p:nvSpPr>
        <p:spPr>
          <a:xfrm>
            <a:off x="224199" y="716478"/>
            <a:ext cx="10587337" cy="461665"/>
          </a:xfrm>
          <a:prstGeom prst="rect">
            <a:avLst/>
          </a:prstGeom>
          <a:noFill/>
        </p:spPr>
        <p:txBody>
          <a:bodyPr wrap="square" rtlCol="0">
            <a:spAutoFit/>
          </a:bodyPr>
          <a:lstStyle>
            <a:defPPr>
              <a:defRPr lang="en-TR"/>
            </a:defPPr>
            <a:lvl1pPr algn="just">
              <a:defRPr sz="1200"/>
            </a:lvl1pPr>
          </a:lstStyle>
          <a:p>
            <a:r>
              <a:rPr lang="en-US" dirty="0"/>
              <a:t>@</a:t>
            </a:r>
            <a:r>
              <a:rPr lang="en-US" dirty="0" err="1"/>
              <a:t>ControllerAdvice</a:t>
            </a:r>
            <a:r>
              <a:rPr lang="en-US" dirty="0"/>
              <a:t> is </a:t>
            </a:r>
            <a:r>
              <a:rPr lang="en-US" b="1" dirty="0"/>
              <a:t>a specialization of the @Component annotation which allows to handle exceptions across the whole application in one global handling component</a:t>
            </a:r>
            <a:r>
              <a:rPr lang="en-US" dirty="0"/>
              <a:t>. It can be viewed as an interceptor of exceptions thrown by methods annotated with @</a:t>
            </a:r>
            <a:r>
              <a:rPr lang="en-US" dirty="0" err="1"/>
              <a:t>RequestMapping</a:t>
            </a:r>
            <a:r>
              <a:rPr lang="en-US" dirty="0"/>
              <a:t> and similar.</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24199" y="312886"/>
            <a:ext cx="1989519" cy="369332"/>
          </a:xfrm>
          <a:prstGeom prst="rect">
            <a:avLst/>
          </a:prstGeom>
          <a:noFill/>
        </p:spPr>
        <p:txBody>
          <a:bodyPr wrap="none" rtlCol="0">
            <a:spAutoFit/>
          </a:bodyPr>
          <a:lstStyle/>
          <a:p>
            <a:r>
              <a:rPr lang="en-US" b="1" dirty="0"/>
              <a:t>@</a:t>
            </a:r>
            <a:r>
              <a:rPr lang="en-US" b="1" dirty="0" err="1"/>
              <a:t>ControllerAdvice</a:t>
            </a:r>
            <a:endParaRPr lang="en-US" b="1" dirty="0"/>
          </a:p>
        </p:txBody>
      </p:sp>
      <p:sp>
        <p:nvSpPr>
          <p:cNvPr id="16" name="TextBox 15">
            <a:extLst>
              <a:ext uri="{FF2B5EF4-FFF2-40B4-BE49-F238E27FC236}">
                <a16:creationId xmlns:a16="http://schemas.microsoft.com/office/drawing/2014/main" id="{41C29DA6-5DB7-5842-B754-F26E51C12A87}"/>
              </a:ext>
            </a:extLst>
          </p:cNvPr>
          <p:cNvSpPr txBox="1"/>
          <p:nvPr/>
        </p:nvSpPr>
        <p:spPr>
          <a:xfrm>
            <a:off x="224199" y="1611599"/>
            <a:ext cx="10587337" cy="461665"/>
          </a:xfrm>
          <a:prstGeom prst="rect">
            <a:avLst/>
          </a:prstGeom>
          <a:noFill/>
        </p:spPr>
        <p:txBody>
          <a:bodyPr wrap="square" rtlCol="0">
            <a:spAutoFit/>
          </a:bodyPr>
          <a:lstStyle>
            <a:defPPr>
              <a:defRPr lang="en-TR"/>
            </a:defPPr>
            <a:lvl1pPr algn="just">
              <a:defRPr sz="1200"/>
            </a:lvl1pPr>
          </a:lstStyle>
          <a:p>
            <a:r>
              <a:rPr lang="en-US" dirty="0" err="1"/>
              <a:t>ExceptionHandler</a:t>
            </a:r>
            <a:r>
              <a:rPr lang="en-US" dirty="0"/>
              <a:t> is </a:t>
            </a:r>
            <a:r>
              <a:rPr lang="en-US" b="1" dirty="0"/>
              <a:t>a Spring annotation that provides a mechanism to treat exceptions that are thrown during execution of handlers (Controller operations)</a:t>
            </a:r>
            <a:r>
              <a:rPr lang="en-US" dirty="0"/>
              <a:t>. This annotation, if used on methods of controller classes, will serve as the entry point for handling exceptions thrown within this controller only.</a:t>
            </a:r>
          </a:p>
        </p:txBody>
      </p:sp>
      <p:sp>
        <p:nvSpPr>
          <p:cNvPr id="18" name="TextBox 17">
            <a:extLst>
              <a:ext uri="{FF2B5EF4-FFF2-40B4-BE49-F238E27FC236}">
                <a16:creationId xmlns:a16="http://schemas.microsoft.com/office/drawing/2014/main" id="{CD88B929-932C-5E4F-B085-F882C31D2D56}"/>
              </a:ext>
            </a:extLst>
          </p:cNvPr>
          <p:cNvSpPr txBox="1"/>
          <p:nvPr/>
        </p:nvSpPr>
        <p:spPr>
          <a:xfrm>
            <a:off x="224199" y="1208007"/>
            <a:ext cx="2081211" cy="369332"/>
          </a:xfrm>
          <a:prstGeom prst="rect">
            <a:avLst/>
          </a:prstGeom>
          <a:noFill/>
        </p:spPr>
        <p:txBody>
          <a:bodyPr wrap="none" rtlCol="0">
            <a:spAutoFit/>
          </a:bodyPr>
          <a:lstStyle/>
          <a:p>
            <a:r>
              <a:rPr lang="en-US" b="1" dirty="0"/>
              <a:t>@</a:t>
            </a:r>
            <a:r>
              <a:rPr lang="en-US" b="1" dirty="0" err="1"/>
              <a:t>ExceptionHandler</a:t>
            </a:r>
            <a:endParaRPr lang="en-US" b="1" dirty="0"/>
          </a:p>
        </p:txBody>
      </p:sp>
      <p:pic>
        <p:nvPicPr>
          <p:cNvPr id="3" name="Picture 2" descr="Diagram&#10;&#10;Description automatically generated">
            <a:extLst>
              <a:ext uri="{FF2B5EF4-FFF2-40B4-BE49-F238E27FC236}">
                <a16:creationId xmlns:a16="http://schemas.microsoft.com/office/drawing/2014/main" id="{D183616E-36F3-4D41-A402-E6DD8BB76173}"/>
              </a:ext>
            </a:extLst>
          </p:cNvPr>
          <p:cNvPicPr>
            <a:picLocks noChangeAspect="1"/>
          </p:cNvPicPr>
          <p:nvPr/>
        </p:nvPicPr>
        <p:blipFill>
          <a:blip r:embed="rId2"/>
          <a:stretch>
            <a:fillRect/>
          </a:stretch>
        </p:blipFill>
        <p:spPr>
          <a:xfrm>
            <a:off x="224198" y="2131336"/>
            <a:ext cx="3442518" cy="4010186"/>
          </a:xfrm>
          <a:prstGeom prst="rect">
            <a:avLst/>
          </a:prstGeom>
        </p:spPr>
      </p:pic>
      <p:pic>
        <p:nvPicPr>
          <p:cNvPr id="6" name="Picture 5" descr="Timeline&#10;&#10;Description automatically generated">
            <a:extLst>
              <a:ext uri="{FF2B5EF4-FFF2-40B4-BE49-F238E27FC236}">
                <a16:creationId xmlns:a16="http://schemas.microsoft.com/office/drawing/2014/main" id="{D7354022-86D9-224E-9D37-A69A597B44DD}"/>
              </a:ext>
            </a:extLst>
          </p:cNvPr>
          <p:cNvPicPr>
            <a:picLocks noChangeAspect="1"/>
          </p:cNvPicPr>
          <p:nvPr/>
        </p:nvPicPr>
        <p:blipFill>
          <a:blip r:embed="rId3"/>
          <a:stretch>
            <a:fillRect/>
          </a:stretch>
        </p:blipFill>
        <p:spPr>
          <a:xfrm>
            <a:off x="3666716" y="2073264"/>
            <a:ext cx="6942454" cy="4068258"/>
          </a:xfrm>
          <a:prstGeom prst="rect">
            <a:avLst/>
          </a:prstGeom>
        </p:spPr>
      </p:pic>
    </p:spTree>
    <p:extLst>
      <p:ext uri="{BB962C8B-B14F-4D97-AF65-F5344CB8AC3E}">
        <p14:creationId xmlns:p14="http://schemas.microsoft.com/office/powerpoint/2010/main" val="35680283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0" y="2820620"/>
            <a:ext cx="2702215"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RDBMS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24199" y="312886"/>
            <a:ext cx="1787156" cy="369332"/>
          </a:xfrm>
          <a:prstGeom prst="rect">
            <a:avLst/>
          </a:prstGeom>
          <a:noFill/>
        </p:spPr>
        <p:txBody>
          <a:bodyPr wrap="none" rtlCol="0">
            <a:spAutoFit/>
          </a:bodyPr>
          <a:lstStyle/>
          <a:p>
            <a:r>
              <a:rPr lang="en-US" b="1" dirty="0">
                <a:solidFill>
                  <a:schemeClr val="accent1"/>
                </a:solidFill>
              </a:rPr>
              <a:t>What is RDBMS?</a:t>
            </a:r>
          </a:p>
        </p:txBody>
      </p:sp>
      <p:sp>
        <p:nvSpPr>
          <p:cNvPr id="2" name="TextBox 1">
            <a:extLst>
              <a:ext uri="{FF2B5EF4-FFF2-40B4-BE49-F238E27FC236}">
                <a16:creationId xmlns:a16="http://schemas.microsoft.com/office/drawing/2014/main" id="{FB1C061C-ED0D-6F2D-50D6-169585896D1F}"/>
              </a:ext>
            </a:extLst>
          </p:cNvPr>
          <p:cNvSpPr txBox="1"/>
          <p:nvPr/>
        </p:nvSpPr>
        <p:spPr>
          <a:xfrm>
            <a:off x="224199" y="682218"/>
            <a:ext cx="10686817" cy="830997"/>
          </a:xfrm>
          <a:prstGeom prst="rect">
            <a:avLst/>
          </a:prstGeom>
          <a:noFill/>
        </p:spPr>
        <p:txBody>
          <a:bodyPr wrap="square" rtlCol="0">
            <a:spAutoFit/>
          </a:bodyPr>
          <a:lstStyle>
            <a:defPPr>
              <a:defRPr lang="en-TR"/>
            </a:defPPr>
            <a:lvl1pPr algn="just">
              <a:defRPr sz="1200"/>
            </a:lvl1pPr>
          </a:lstStyle>
          <a:p>
            <a:r>
              <a:rPr lang="en-US" dirty="0"/>
              <a:t>A relational database is defined as a database structured to recognize relations among stored items of information according to Google search. You can represent data of all sorts through a relational database, such as a grocery store’s inventory to a realtor company and their houses. The way a relational database works is by storing information in tables, where each table has its own rows and columns. A row represents a record (or tuple), while a column represents a field (or attribute). I will provide an example of a basic table.</a:t>
            </a:r>
          </a:p>
        </p:txBody>
      </p:sp>
      <p:pic>
        <p:nvPicPr>
          <p:cNvPr id="5" name="Picture 4">
            <a:extLst>
              <a:ext uri="{FF2B5EF4-FFF2-40B4-BE49-F238E27FC236}">
                <a16:creationId xmlns:a16="http://schemas.microsoft.com/office/drawing/2014/main" id="{4FE3E175-5365-B988-E65A-57E138707F2E}"/>
              </a:ext>
            </a:extLst>
          </p:cNvPr>
          <p:cNvPicPr>
            <a:picLocks noChangeAspect="1"/>
          </p:cNvPicPr>
          <p:nvPr/>
        </p:nvPicPr>
        <p:blipFill>
          <a:blip r:embed="rId2"/>
          <a:stretch>
            <a:fillRect/>
          </a:stretch>
        </p:blipFill>
        <p:spPr>
          <a:xfrm>
            <a:off x="246214" y="1697881"/>
            <a:ext cx="4114800" cy="1175945"/>
          </a:xfrm>
          <a:prstGeom prst="rect">
            <a:avLst/>
          </a:prstGeom>
        </p:spPr>
      </p:pic>
      <p:sp>
        <p:nvSpPr>
          <p:cNvPr id="17" name="TextBox 16">
            <a:extLst>
              <a:ext uri="{FF2B5EF4-FFF2-40B4-BE49-F238E27FC236}">
                <a16:creationId xmlns:a16="http://schemas.microsoft.com/office/drawing/2014/main" id="{537BA59E-CAFD-C63E-9D30-6739F6EC4B40}"/>
              </a:ext>
            </a:extLst>
          </p:cNvPr>
          <p:cNvSpPr txBox="1"/>
          <p:nvPr/>
        </p:nvSpPr>
        <p:spPr>
          <a:xfrm>
            <a:off x="4525202" y="1697881"/>
            <a:ext cx="6221626" cy="646331"/>
          </a:xfrm>
          <a:prstGeom prst="rect">
            <a:avLst/>
          </a:prstGeom>
          <a:noFill/>
        </p:spPr>
        <p:txBody>
          <a:bodyPr wrap="square" rtlCol="0">
            <a:spAutoFit/>
          </a:bodyPr>
          <a:lstStyle>
            <a:defPPr>
              <a:defRPr lang="en-TR"/>
            </a:defPPr>
            <a:lvl1pPr algn="just">
              <a:defRPr sz="1200"/>
            </a:lvl1pPr>
          </a:lstStyle>
          <a:p>
            <a:r>
              <a:rPr lang="en-US" b="1" i="1" dirty="0"/>
              <a:t>In this example of a grocery list, a row represents a grocery item and how many of each item, while a column represents an attribute of a grocery item in the list. This table is shown by selecting all elements in the table.</a:t>
            </a:r>
            <a:endParaRPr lang="en-TR" b="1" i="1" dirty="0"/>
          </a:p>
        </p:txBody>
      </p:sp>
      <p:sp>
        <p:nvSpPr>
          <p:cNvPr id="20" name="TextBox 19">
            <a:extLst>
              <a:ext uri="{FF2B5EF4-FFF2-40B4-BE49-F238E27FC236}">
                <a16:creationId xmlns:a16="http://schemas.microsoft.com/office/drawing/2014/main" id="{31359217-168C-ED49-A117-78E69A4C8A31}"/>
              </a:ext>
            </a:extLst>
          </p:cNvPr>
          <p:cNvSpPr txBox="1"/>
          <p:nvPr/>
        </p:nvSpPr>
        <p:spPr>
          <a:xfrm>
            <a:off x="246214" y="3005319"/>
            <a:ext cx="10686817" cy="461665"/>
          </a:xfrm>
          <a:prstGeom prst="rect">
            <a:avLst/>
          </a:prstGeom>
          <a:noFill/>
        </p:spPr>
        <p:txBody>
          <a:bodyPr wrap="square" rtlCol="0">
            <a:spAutoFit/>
          </a:bodyPr>
          <a:lstStyle>
            <a:defPPr>
              <a:defRPr lang="en-TR"/>
            </a:defPPr>
            <a:lvl1pPr algn="just">
              <a:defRPr sz="1200"/>
            </a:lvl1pPr>
          </a:lstStyle>
          <a:p>
            <a:r>
              <a:rPr lang="en-US" dirty="0"/>
              <a:t>Now, after seeing this example, you might think a database looks like a spreadsheet. However, what makes a database </a:t>
            </a:r>
            <a:r>
              <a:rPr lang="en-US" i="1" dirty="0"/>
              <a:t>relational </a:t>
            </a:r>
            <a:r>
              <a:rPr lang="en-US" dirty="0"/>
              <a:t>is the fact that there are relationships between the tables. This enables a relational database to efficiently store large amounts of data, while retrieving selected data.</a:t>
            </a:r>
            <a:endParaRPr lang="en-TR" dirty="0"/>
          </a:p>
        </p:txBody>
      </p:sp>
      <p:pic>
        <p:nvPicPr>
          <p:cNvPr id="10" name="Picture 9" descr="Graphical user interface, text, application, chat or text message, website&#10;&#10;Description automatically generated">
            <a:extLst>
              <a:ext uri="{FF2B5EF4-FFF2-40B4-BE49-F238E27FC236}">
                <a16:creationId xmlns:a16="http://schemas.microsoft.com/office/drawing/2014/main" id="{B09EC771-A4E2-FF39-6E68-AE3861F59781}"/>
              </a:ext>
            </a:extLst>
          </p:cNvPr>
          <p:cNvPicPr>
            <a:picLocks noChangeAspect="1"/>
          </p:cNvPicPr>
          <p:nvPr/>
        </p:nvPicPr>
        <p:blipFill>
          <a:blip r:embed="rId3"/>
          <a:stretch>
            <a:fillRect/>
          </a:stretch>
        </p:blipFill>
        <p:spPr>
          <a:xfrm>
            <a:off x="281542" y="3733757"/>
            <a:ext cx="4079471" cy="727031"/>
          </a:xfrm>
          <a:prstGeom prst="rect">
            <a:avLst/>
          </a:prstGeom>
        </p:spPr>
      </p:pic>
      <p:sp>
        <p:nvSpPr>
          <p:cNvPr id="21" name="TextBox 20">
            <a:extLst>
              <a:ext uri="{FF2B5EF4-FFF2-40B4-BE49-F238E27FC236}">
                <a16:creationId xmlns:a16="http://schemas.microsoft.com/office/drawing/2014/main" id="{5FFA4C37-1BA7-D464-EBB5-B21E1975C8D0}"/>
              </a:ext>
            </a:extLst>
          </p:cNvPr>
          <p:cNvSpPr txBox="1"/>
          <p:nvPr/>
        </p:nvSpPr>
        <p:spPr>
          <a:xfrm>
            <a:off x="224199" y="5246192"/>
            <a:ext cx="10465286" cy="461665"/>
          </a:xfrm>
          <a:prstGeom prst="rect">
            <a:avLst/>
          </a:prstGeom>
          <a:noFill/>
        </p:spPr>
        <p:txBody>
          <a:bodyPr wrap="square" rtlCol="0">
            <a:spAutoFit/>
          </a:bodyPr>
          <a:lstStyle>
            <a:defPPr>
              <a:defRPr lang="en-TR"/>
            </a:defPPr>
            <a:lvl1pPr algn="just">
              <a:defRPr sz="1200"/>
            </a:lvl1pPr>
          </a:lstStyle>
          <a:p>
            <a:r>
              <a:rPr lang="en-US" dirty="0"/>
              <a:t>SQL (pronounced either as “sequel” or “</a:t>
            </a:r>
            <a:r>
              <a:rPr lang="en-US" dirty="0" err="1"/>
              <a:t>ess</a:t>
            </a:r>
            <a:r>
              <a:rPr lang="en-US" dirty="0"/>
              <a:t> que </a:t>
            </a:r>
            <a:r>
              <a:rPr lang="en-US" dirty="0" err="1"/>
              <a:t>el</a:t>
            </a:r>
            <a:r>
              <a:rPr lang="en-US" dirty="0"/>
              <a:t>”) stands for Structured Query Language. This language was developed to work with relational databases. There are many popular adaptations of SQL that are specific to certain relational database management systems (RDBMS), such as PostgreSQL, MySQL or </a:t>
            </a:r>
            <a:r>
              <a:rPr lang="en-US" dirty="0" err="1"/>
              <a:t>mSQL</a:t>
            </a:r>
            <a:r>
              <a:rPr lang="en-US" dirty="0"/>
              <a:t>. </a:t>
            </a:r>
          </a:p>
        </p:txBody>
      </p:sp>
      <p:sp>
        <p:nvSpPr>
          <p:cNvPr id="12" name="TextBox 11">
            <a:extLst>
              <a:ext uri="{FF2B5EF4-FFF2-40B4-BE49-F238E27FC236}">
                <a16:creationId xmlns:a16="http://schemas.microsoft.com/office/drawing/2014/main" id="{CF657F9E-4DED-2078-972B-879B2D553620}"/>
              </a:ext>
            </a:extLst>
          </p:cNvPr>
          <p:cNvSpPr txBox="1"/>
          <p:nvPr/>
        </p:nvSpPr>
        <p:spPr>
          <a:xfrm>
            <a:off x="246214" y="4830407"/>
            <a:ext cx="1412053" cy="369332"/>
          </a:xfrm>
          <a:prstGeom prst="rect">
            <a:avLst/>
          </a:prstGeom>
          <a:noFill/>
        </p:spPr>
        <p:txBody>
          <a:bodyPr wrap="none" rtlCol="0">
            <a:spAutoFit/>
          </a:bodyPr>
          <a:lstStyle>
            <a:defPPr>
              <a:defRPr lang="en-TR"/>
            </a:defPPr>
            <a:lvl1pPr>
              <a:defRPr b="1">
                <a:solidFill>
                  <a:schemeClr val="accent1"/>
                </a:solidFill>
              </a:defRPr>
            </a:lvl1pPr>
          </a:lstStyle>
          <a:p>
            <a:r>
              <a:rPr lang="en-TR" dirty="0"/>
              <a:t>What is SQL?</a:t>
            </a:r>
          </a:p>
        </p:txBody>
      </p:sp>
    </p:spTree>
    <p:extLst>
      <p:ext uri="{BB962C8B-B14F-4D97-AF65-F5344CB8AC3E}">
        <p14:creationId xmlns:p14="http://schemas.microsoft.com/office/powerpoint/2010/main" val="29493187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0" y="2820620"/>
            <a:ext cx="2702215"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RDBMS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24199" y="312886"/>
            <a:ext cx="1675459" cy="369332"/>
          </a:xfrm>
          <a:prstGeom prst="rect">
            <a:avLst/>
          </a:prstGeom>
          <a:noFill/>
        </p:spPr>
        <p:txBody>
          <a:bodyPr wrap="none" rtlCol="0">
            <a:spAutoFit/>
          </a:bodyPr>
          <a:lstStyle/>
          <a:p>
            <a:r>
              <a:rPr lang="en-US" b="1" dirty="0">
                <a:solidFill>
                  <a:schemeClr val="accent1"/>
                </a:solidFill>
              </a:rPr>
              <a:t>SQL Commands</a:t>
            </a:r>
          </a:p>
        </p:txBody>
      </p:sp>
      <p:sp>
        <p:nvSpPr>
          <p:cNvPr id="2" name="TextBox 1">
            <a:extLst>
              <a:ext uri="{FF2B5EF4-FFF2-40B4-BE49-F238E27FC236}">
                <a16:creationId xmlns:a16="http://schemas.microsoft.com/office/drawing/2014/main" id="{FB1C061C-ED0D-6F2D-50D6-169585896D1F}"/>
              </a:ext>
            </a:extLst>
          </p:cNvPr>
          <p:cNvSpPr txBox="1"/>
          <p:nvPr/>
        </p:nvSpPr>
        <p:spPr>
          <a:xfrm>
            <a:off x="224199" y="697088"/>
            <a:ext cx="2210082" cy="276999"/>
          </a:xfrm>
          <a:prstGeom prst="rect">
            <a:avLst/>
          </a:prstGeom>
          <a:noFill/>
        </p:spPr>
        <p:txBody>
          <a:bodyPr wrap="square" rtlCol="0">
            <a:spAutoFit/>
          </a:bodyPr>
          <a:lstStyle>
            <a:defPPr>
              <a:defRPr lang="en-TR"/>
            </a:defPPr>
            <a:lvl1pPr algn="just">
              <a:defRPr sz="1200"/>
            </a:lvl1pPr>
          </a:lstStyle>
          <a:p>
            <a:r>
              <a:rPr lang="en-US" b="1" dirty="0"/>
              <a:t>Data Definition Language (DDL)</a:t>
            </a:r>
          </a:p>
        </p:txBody>
      </p:sp>
      <p:sp>
        <p:nvSpPr>
          <p:cNvPr id="18" name="TextBox 17">
            <a:extLst>
              <a:ext uri="{FF2B5EF4-FFF2-40B4-BE49-F238E27FC236}">
                <a16:creationId xmlns:a16="http://schemas.microsoft.com/office/drawing/2014/main" id="{B68F4BF0-4C1F-9481-CE49-D8A98FDABA8C}"/>
              </a:ext>
            </a:extLst>
          </p:cNvPr>
          <p:cNvSpPr txBox="1"/>
          <p:nvPr/>
        </p:nvSpPr>
        <p:spPr>
          <a:xfrm>
            <a:off x="224198" y="1449548"/>
            <a:ext cx="2593142" cy="276999"/>
          </a:xfrm>
          <a:prstGeom prst="rect">
            <a:avLst/>
          </a:prstGeom>
          <a:noFill/>
        </p:spPr>
        <p:txBody>
          <a:bodyPr wrap="square" rtlCol="0">
            <a:spAutoFit/>
          </a:bodyPr>
          <a:lstStyle>
            <a:defPPr>
              <a:defRPr lang="en-TR"/>
            </a:defPPr>
            <a:lvl1pPr algn="just">
              <a:defRPr sz="1200" b="1"/>
            </a:lvl1pPr>
          </a:lstStyle>
          <a:p>
            <a:r>
              <a:rPr lang="en-US" dirty="0"/>
              <a:t>Data Manipulation Language (DML)</a:t>
            </a:r>
          </a:p>
        </p:txBody>
      </p:sp>
      <p:sp>
        <p:nvSpPr>
          <p:cNvPr id="19" name="TextBox 18">
            <a:extLst>
              <a:ext uri="{FF2B5EF4-FFF2-40B4-BE49-F238E27FC236}">
                <a16:creationId xmlns:a16="http://schemas.microsoft.com/office/drawing/2014/main" id="{B68B1072-BA07-CA21-BE2A-497038618515}"/>
              </a:ext>
            </a:extLst>
          </p:cNvPr>
          <p:cNvSpPr txBox="1"/>
          <p:nvPr/>
        </p:nvSpPr>
        <p:spPr>
          <a:xfrm>
            <a:off x="224047" y="2222943"/>
            <a:ext cx="2079024" cy="276999"/>
          </a:xfrm>
          <a:prstGeom prst="rect">
            <a:avLst/>
          </a:prstGeom>
          <a:noFill/>
        </p:spPr>
        <p:txBody>
          <a:bodyPr wrap="square" rtlCol="0">
            <a:spAutoFit/>
          </a:bodyPr>
          <a:lstStyle>
            <a:defPPr>
              <a:defRPr lang="en-TR"/>
            </a:defPPr>
            <a:lvl1pPr algn="just">
              <a:defRPr sz="1200" b="1"/>
            </a:lvl1pPr>
          </a:lstStyle>
          <a:p>
            <a:r>
              <a:rPr lang="en-US" dirty="0"/>
              <a:t>Data Control Language (DCL)</a:t>
            </a:r>
          </a:p>
        </p:txBody>
      </p:sp>
      <p:sp>
        <p:nvSpPr>
          <p:cNvPr id="22" name="TextBox 21">
            <a:extLst>
              <a:ext uri="{FF2B5EF4-FFF2-40B4-BE49-F238E27FC236}">
                <a16:creationId xmlns:a16="http://schemas.microsoft.com/office/drawing/2014/main" id="{851BC7BC-1ABD-A0CD-4057-F1CDBF718209}"/>
              </a:ext>
            </a:extLst>
          </p:cNvPr>
          <p:cNvSpPr txBox="1"/>
          <p:nvPr/>
        </p:nvSpPr>
        <p:spPr>
          <a:xfrm>
            <a:off x="224047" y="2998421"/>
            <a:ext cx="1436472" cy="276999"/>
          </a:xfrm>
          <a:prstGeom prst="rect">
            <a:avLst/>
          </a:prstGeom>
          <a:noFill/>
        </p:spPr>
        <p:txBody>
          <a:bodyPr wrap="square" rtlCol="0">
            <a:spAutoFit/>
          </a:bodyPr>
          <a:lstStyle>
            <a:defPPr>
              <a:defRPr lang="en-TR"/>
            </a:defPPr>
            <a:lvl1pPr algn="just">
              <a:defRPr sz="1200" b="1"/>
            </a:lvl1pPr>
          </a:lstStyle>
          <a:p>
            <a:r>
              <a:rPr lang="en-US" dirty="0"/>
              <a:t>Database Indexing</a:t>
            </a:r>
          </a:p>
        </p:txBody>
      </p:sp>
      <p:sp>
        <p:nvSpPr>
          <p:cNvPr id="23" name="TextBox 22">
            <a:extLst>
              <a:ext uri="{FF2B5EF4-FFF2-40B4-BE49-F238E27FC236}">
                <a16:creationId xmlns:a16="http://schemas.microsoft.com/office/drawing/2014/main" id="{FB736A3E-2BD0-A452-1B5D-92CC089038A5}"/>
              </a:ext>
            </a:extLst>
          </p:cNvPr>
          <p:cNvSpPr txBox="1"/>
          <p:nvPr/>
        </p:nvSpPr>
        <p:spPr>
          <a:xfrm>
            <a:off x="224047" y="1024163"/>
            <a:ext cx="6221626" cy="276999"/>
          </a:xfrm>
          <a:prstGeom prst="rect">
            <a:avLst/>
          </a:prstGeom>
          <a:noFill/>
        </p:spPr>
        <p:txBody>
          <a:bodyPr wrap="square" rtlCol="0">
            <a:spAutoFit/>
          </a:bodyPr>
          <a:lstStyle>
            <a:defPPr>
              <a:defRPr lang="en-TR"/>
            </a:defPPr>
            <a:lvl1pPr algn="just">
              <a:defRPr sz="1200"/>
            </a:lvl1pPr>
          </a:lstStyle>
          <a:p>
            <a:r>
              <a:rPr lang="en-US" dirty="0"/>
              <a:t>This includes CREATE (tables, views, objects, etc.), ALTER and DROP (delete).</a:t>
            </a:r>
            <a:endParaRPr lang="en-TR" dirty="0"/>
          </a:p>
        </p:txBody>
      </p:sp>
      <p:sp>
        <p:nvSpPr>
          <p:cNvPr id="24" name="TextBox 23">
            <a:extLst>
              <a:ext uri="{FF2B5EF4-FFF2-40B4-BE49-F238E27FC236}">
                <a16:creationId xmlns:a16="http://schemas.microsoft.com/office/drawing/2014/main" id="{88A81317-B202-EEDE-5784-1B6A7C26A047}"/>
              </a:ext>
            </a:extLst>
          </p:cNvPr>
          <p:cNvSpPr txBox="1"/>
          <p:nvPr/>
        </p:nvSpPr>
        <p:spPr>
          <a:xfrm>
            <a:off x="224047" y="1848796"/>
            <a:ext cx="6221626" cy="276999"/>
          </a:xfrm>
          <a:prstGeom prst="rect">
            <a:avLst/>
          </a:prstGeom>
          <a:noFill/>
        </p:spPr>
        <p:txBody>
          <a:bodyPr wrap="square" rtlCol="0">
            <a:spAutoFit/>
          </a:bodyPr>
          <a:lstStyle>
            <a:defPPr>
              <a:defRPr lang="en-TR"/>
            </a:defPPr>
            <a:lvl1pPr algn="just">
              <a:defRPr sz="1200"/>
            </a:lvl1pPr>
          </a:lstStyle>
          <a:p>
            <a:r>
              <a:rPr lang="en-US" dirty="0"/>
              <a:t>SELECT, INSERT, UPDATE, DELETE of records within tables.</a:t>
            </a:r>
            <a:endParaRPr lang="en-TR" dirty="0"/>
          </a:p>
        </p:txBody>
      </p:sp>
      <p:sp>
        <p:nvSpPr>
          <p:cNvPr id="25" name="TextBox 24">
            <a:extLst>
              <a:ext uri="{FF2B5EF4-FFF2-40B4-BE49-F238E27FC236}">
                <a16:creationId xmlns:a16="http://schemas.microsoft.com/office/drawing/2014/main" id="{435D1F25-E236-2C55-E880-5A294B7F0A52}"/>
              </a:ext>
            </a:extLst>
          </p:cNvPr>
          <p:cNvSpPr txBox="1"/>
          <p:nvPr/>
        </p:nvSpPr>
        <p:spPr>
          <a:xfrm>
            <a:off x="224047" y="2624274"/>
            <a:ext cx="6221626" cy="276999"/>
          </a:xfrm>
          <a:prstGeom prst="rect">
            <a:avLst/>
          </a:prstGeom>
          <a:noFill/>
        </p:spPr>
        <p:txBody>
          <a:bodyPr wrap="square" rtlCol="0">
            <a:spAutoFit/>
          </a:bodyPr>
          <a:lstStyle>
            <a:defPPr>
              <a:defRPr lang="en-TR"/>
            </a:defPPr>
            <a:lvl1pPr algn="just">
              <a:defRPr sz="1200"/>
            </a:lvl1pPr>
          </a:lstStyle>
          <a:p>
            <a:r>
              <a:rPr lang="en-US" dirty="0"/>
              <a:t>GRANT and/or REVOKE user privileges, etc.</a:t>
            </a:r>
            <a:endParaRPr lang="en-TR" dirty="0"/>
          </a:p>
        </p:txBody>
      </p:sp>
      <p:sp>
        <p:nvSpPr>
          <p:cNvPr id="27" name="TextBox 26">
            <a:extLst>
              <a:ext uri="{FF2B5EF4-FFF2-40B4-BE49-F238E27FC236}">
                <a16:creationId xmlns:a16="http://schemas.microsoft.com/office/drawing/2014/main" id="{31676AB5-7C76-C19E-E3D5-76C12A596EF9}"/>
              </a:ext>
            </a:extLst>
          </p:cNvPr>
          <p:cNvSpPr txBox="1"/>
          <p:nvPr/>
        </p:nvSpPr>
        <p:spPr>
          <a:xfrm>
            <a:off x="224047" y="3372568"/>
            <a:ext cx="6221626" cy="276999"/>
          </a:xfrm>
          <a:prstGeom prst="rect">
            <a:avLst/>
          </a:prstGeom>
          <a:noFill/>
        </p:spPr>
        <p:txBody>
          <a:bodyPr wrap="square" rtlCol="0">
            <a:spAutoFit/>
          </a:bodyPr>
          <a:lstStyle>
            <a:defPPr>
              <a:defRPr lang="en-TR"/>
            </a:defPPr>
            <a:lvl1pPr algn="just">
              <a:defRPr sz="1200"/>
            </a:lvl1pPr>
          </a:lstStyle>
          <a:p>
            <a:r>
              <a:rPr lang="en-US" dirty="0"/>
              <a:t>CREATE INDEX and DROP INDEX statements are used to create and delete indexes in tables.</a:t>
            </a:r>
          </a:p>
        </p:txBody>
      </p:sp>
      <p:pic>
        <p:nvPicPr>
          <p:cNvPr id="32" name="Picture 31" descr="Graphical user interface, text&#10;&#10;Description automatically generated">
            <a:extLst>
              <a:ext uri="{FF2B5EF4-FFF2-40B4-BE49-F238E27FC236}">
                <a16:creationId xmlns:a16="http://schemas.microsoft.com/office/drawing/2014/main" id="{2E3DBD20-4519-3810-5EE3-8821F889EF87}"/>
              </a:ext>
            </a:extLst>
          </p:cNvPr>
          <p:cNvPicPr>
            <a:picLocks noChangeAspect="1"/>
          </p:cNvPicPr>
          <p:nvPr/>
        </p:nvPicPr>
        <p:blipFill>
          <a:blip r:embed="rId2"/>
          <a:stretch>
            <a:fillRect/>
          </a:stretch>
        </p:blipFill>
        <p:spPr>
          <a:xfrm>
            <a:off x="224047" y="4264243"/>
            <a:ext cx="4349935" cy="2035664"/>
          </a:xfrm>
          <a:prstGeom prst="rect">
            <a:avLst/>
          </a:prstGeom>
        </p:spPr>
      </p:pic>
      <p:pic>
        <p:nvPicPr>
          <p:cNvPr id="34" name="Picture 33" descr="Text&#10;&#10;Description automatically generated with medium confidence">
            <a:extLst>
              <a:ext uri="{FF2B5EF4-FFF2-40B4-BE49-F238E27FC236}">
                <a16:creationId xmlns:a16="http://schemas.microsoft.com/office/drawing/2014/main" id="{26F2311C-5D13-980F-10A5-30441BA41B1A}"/>
              </a:ext>
            </a:extLst>
          </p:cNvPr>
          <p:cNvPicPr>
            <a:picLocks noChangeAspect="1"/>
          </p:cNvPicPr>
          <p:nvPr/>
        </p:nvPicPr>
        <p:blipFill>
          <a:blip r:embed="rId3"/>
          <a:stretch>
            <a:fillRect/>
          </a:stretch>
        </p:blipFill>
        <p:spPr>
          <a:xfrm>
            <a:off x="4733419" y="4264243"/>
            <a:ext cx="2679700" cy="495300"/>
          </a:xfrm>
          <a:prstGeom prst="rect">
            <a:avLst/>
          </a:prstGeom>
        </p:spPr>
      </p:pic>
      <p:pic>
        <p:nvPicPr>
          <p:cNvPr id="36" name="Picture 35" descr="A picture containing text&#10;&#10;Description automatically generated">
            <a:extLst>
              <a:ext uri="{FF2B5EF4-FFF2-40B4-BE49-F238E27FC236}">
                <a16:creationId xmlns:a16="http://schemas.microsoft.com/office/drawing/2014/main" id="{3606F9EB-118C-DC9E-5F28-50E04F136FE1}"/>
              </a:ext>
            </a:extLst>
          </p:cNvPr>
          <p:cNvPicPr>
            <a:picLocks noChangeAspect="1"/>
          </p:cNvPicPr>
          <p:nvPr/>
        </p:nvPicPr>
        <p:blipFill>
          <a:blip r:embed="rId4"/>
          <a:stretch>
            <a:fillRect/>
          </a:stretch>
        </p:blipFill>
        <p:spPr>
          <a:xfrm>
            <a:off x="4719028" y="4981748"/>
            <a:ext cx="4445000" cy="660400"/>
          </a:xfrm>
          <a:prstGeom prst="rect">
            <a:avLst/>
          </a:prstGeom>
        </p:spPr>
      </p:pic>
      <p:pic>
        <p:nvPicPr>
          <p:cNvPr id="38" name="Picture 37" descr="A picture containing text&#10;&#10;Description automatically generated">
            <a:extLst>
              <a:ext uri="{FF2B5EF4-FFF2-40B4-BE49-F238E27FC236}">
                <a16:creationId xmlns:a16="http://schemas.microsoft.com/office/drawing/2014/main" id="{B965C4B3-8C64-333A-BF66-6FD117A28847}"/>
              </a:ext>
            </a:extLst>
          </p:cNvPr>
          <p:cNvPicPr>
            <a:picLocks noChangeAspect="1"/>
          </p:cNvPicPr>
          <p:nvPr/>
        </p:nvPicPr>
        <p:blipFill>
          <a:blip r:embed="rId5"/>
          <a:stretch>
            <a:fillRect/>
          </a:stretch>
        </p:blipFill>
        <p:spPr>
          <a:xfrm>
            <a:off x="4714079" y="5864354"/>
            <a:ext cx="3238500" cy="469900"/>
          </a:xfrm>
          <a:prstGeom prst="rect">
            <a:avLst/>
          </a:prstGeom>
        </p:spPr>
      </p:pic>
      <p:sp>
        <p:nvSpPr>
          <p:cNvPr id="39" name="TextBox 38">
            <a:extLst>
              <a:ext uri="{FF2B5EF4-FFF2-40B4-BE49-F238E27FC236}">
                <a16:creationId xmlns:a16="http://schemas.microsoft.com/office/drawing/2014/main" id="{9C48A2E1-FFBC-68E0-B442-B61A4DB58C3E}"/>
              </a:ext>
            </a:extLst>
          </p:cNvPr>
          <p:cNvSpPr txBox="1"/>
          <p:nvPr/>
        </p:nvSpPr>
        <p:spPr>
          <a:xfrm>
            <a:off x="216043" y="3802258"/>
            <a:ext cx="1304726" cy="307777"/>
          </a:xfrm>
          <a:prstGeom prst="rect">
            <a:avLst/>
          </a:prstGeom>
          <a:noFill/>
        </p:spPr>
        <p:txBody>
          <a:bodyPr wrap="square" rtlCol="0">
            <a:spAutoFit/>
          </a:bodyPr>
          <a:lstStyle>
            <a:defPPr>
              <a:defRPr lang="en-TR"/>
            </a:defPPr>
            <a:lvl1pPr algn="just">
              <a:defRPr sz="1200" b="1"/>
            </a:lvl1pPr>
          </a:lstStyle>
          <a:p>
            <a:r>
              <a:rPr lang="en-TR" sz="1400" dirty="0">
                <a:solidFill>
                  <a:schemeClr val="accent1"/>
                </a:solidFill>
              </a:rPr>
              <a:t>DDL Examples</a:t>
            </a:r>
          </a:p>
        </p:txBody>
      </p:sp>
    </p:spTree>
    <p:extLst>
      <p:ext uri="{BB962C8B-B14F-4D97-AF65-F5344CB8AC3E}">
        <p14:creationId xmlns:p14="http://schemas.microsoft.com/office/powerpoint/2010/main" val="10145232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0" y="2820620"/>
            <a:ext cx="2702215"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RDBMS</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13" name="TextBox 12">
            <a:extLst>
              <a:ext uri="{FF2B5EF4-FFF2-40B4-BE49-F238E27FC236}">
                <a16:creationId xmlns:a16="http://schemas.microsoft.com/office/drawing/2014/main" id="{A6E26661-6087-6C49-9F8B-5B89C54B8100}"/>
              </a:ext>
            </a:extLst>
          </p:cNvPr>
          <p:cNvSpPr txBox="1"/>
          <p:nvPr/>
        </p:nvSpPr>
        <p:spPr>
          <a:xfrm>
            <a:off x="224199" y="312886"/>
            <a:ext cx="1585306" cy="369332"/>
          </a:xfrm>
          <a:prstGeom prst="rect">
            <a:avLst/>
          </a:prstGeom>
          <a:noFill/>
        </p:spPr>
        <p:txBody>
          <a:bodyPr wrap="none" rtlCol="0">
            <a:spAutoFit/>
          </a:bodyPr>
          <a:lstStyle/>
          <a:p>
            <a:r>
              <a:rPr lang="en-US" b="1" dirty="0">
                <a:solidFill>
                  <a:schemeClr val="accent1"/>
                </a:solidFill>
              </a:rPr>
              <a:t>DML Examples</a:t>
            </a:r>
          </a:p>
        </p:txBody>
      </p:sp>
      <p:pic>
        <p:nvPicPr>
          <p:cNvPr id="4" name="Picture 3" descr="Text&#10;&#10;Description automatically generated">
            <a:extLst>
              <a:ext uri="{FF2B5EF4-FFF2-40B4-BE49-F238E27FC236}">
                <a16:creationId xmlns:a16="http://schemas.microsoft.com/office/drawing/2014/main" id="{E205DED9-3BF6-1CD6-45AD-CE50FA69FE33}"/>
              </a:ext>
            </a:extLst>
          </p:cNvPr>
          <p:cNvPicPr>
            <a:picLocks noChangeAspect="1"/>
          </p:cNvPicPr>
          <p:nvPr/>
        </p:nvPicPr>
        <p:blipFill>
          <a:blip r:embed="rId2"/>
          <a:stretch>
            <a:fillRect/>
          </a:stretch>
        </p:blipFill>
        <p:spPr>
          <a:xfrm>
            <a:off x="8300748" y="1162490"/>
            <a:ext cx="2616200" cy="1168400"/>
          </a:xfrm>
          <a:prstGeom prst="rect">
            <a:avLst/>
          </a:prstGeom>
        </p:spPr>
      </p:pic>
      <p:pic>
        <p:nvPicPr>
          <p:cNvPr id="6" name="Picture 5" descr="Text&#10;&#10;Description automatically generated">
            <a:extLst>
              <a:ext uri="{FF2B5EF4-FFF2-40B4-BE49-F238E27FC236}">
                <a16:creationId xmlns:a16="http://schemas.microsoft.com/office/drawing/2014/main" id="{7465A9DC-66B6-4D10-43C0-909149788440}"/>
              </a:ext>
            </a:extLst>
          </p:cNvPr>
          <p:cNvPicPr>
            <a:picLocks noChangeAspect="1"/>
          </p:cNvPicPr>
          <p:nvPr/>
        </p:nvPicPr>
        <p:blipFill>
          <a:blip r:embed="rId3"/>
          <a:stretch>
            <a:fillRect/>
          </a:stretch>
        </p:blipFill>
        <p:spPr>
          <a:xfrm>
            <a:off x="224199" y="895790"/>
            <a:ext cx="3814401" cy="170180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7C5F5F81-14C0-1D07-0F30-F4679FA6E67F}"/>
              </a:ext>
            </a:extLst>
          </p:cNvPr>
          <p:cNvPicPr>
            <a:picLocks noChangeAspect="1"/>
          </p:cNvPicPr>
          <p:nvPr/>
        </p:nvPicPr>
        <p:blipFill>
          <a:blip r:embed="rId4"/>
          <a:stretch>
            <a:fillRect/>
          </a:stretch>
        </p:blipFill>
        <p:spPr>
          <a:xfrm>
            <a:off x="4241800" y="895790"/>
            <a:ext cx="3911600" cy="1701800"/>
          </a:xfrm>
          <a:prstGeom prst="rect">
            <a:avLst/>
          </a:prstGeom>
        </p:spPr>
      </p:pic>
      <p:pic>
        <p:nvPicPr>
          <p:cNvPr id="11" name="Picture 10">
            <a:extLst>
              <a:ext uri="{FF2B5EF4-FFF2-40B4-BE49-F238E27FC236}">
                <a16:creationId xmlns:a16="http://schemas.microsoft.com/office/drawing/2014/main" id="{524C6AD7-A2EA-9C2A-8110-445292EB04F6}"/>
              </a:ext>
            </a:extLst>
          </p:cNvPr>
          <p:cNvPicPr>
            <a:picLocks noChangeAspect="1"/>
          </p:cNvPicPr>
          <p:nvPr/>
        </p:nvPicPr>
        <p:blipFill>
          <a:blip r:embed="rId5"/>
          <a:stretch>
            <a:fillRect/>
          </a:stretch>
        </p:blipFill>
        <p:spPr>
          <a:xfrm>
            <a:off x="224199" y="2682923"/>
            <a:ext cx="6057899" cy="381000"/>
          </a:xfrm>
          <a:prstGeom prst="rect">
            <a:avLst/>
          </a:prstGeom>
        </p:spPr>
      </p:pic>
      <p:pic>
        <p:nvPicPr>
          <p:cNvPr id="16" name="Picture 15">
            <a:extLst>
              <a:ext uri="{FF2B5EF4-FFF2-40B4-BE49-F238E27FC236}">
                <a16:creationId xmlns:a16="http://schemas.microsoft.com/office/drawing/2014/main" id="{319C883D-A8DF-A1C9-4C61-28AB6B693C3B}"/>
              </a:ext>
            </a:extLst>
          </p:cNvPr>
          <p:cNvPicPr>
            <a:picLocks noChangeAspect="1"/>
          </p:cNvPicPr>
          <p:nvPr/>
        </p:nvPicPr>
        <p:blipFill>
          <a:blip r:embed="rId6"/>
          <a:stretch>
            <a:fillRect/>
          </a:stretch>
        </p:blipFill>
        <p:spPr>
          <a:xfrm>
            <a:off x="224198" y="3150862"/>
            <a:ext cx="6057900" cy="450266"/>
          </a:xfrm>
          <a:prstGeom prst="rect">
            <a:avLst/>
          </a:prstGeom>
        </p:spPr>
      </p:pic>
      <p:pic>
        <p:nvPicPr>
          <p:cNvPr id="20" name="Picture 19" descr="Chart&#10;&#10;Description automatically generated with medium confidence">
            <a:extLst>
              <a:ext uri="{FF2B5EF4-FFF2-40B4-BE49-F238E27FC236}">
                <a16:creationId xmlns:a16="http://schemas.microsoft.com/office/drawing/2014/main" id="{239252AB-0FD1-986C-8994-BF4AB1AC1652}"/>
              </a:ext>
            </a:extLst>
          </p:cNvPr>
          <p:cNvPicPr>
            <a:picLocks noChangeAspect="1"/>
          </p:cNvPicPr>
          <p:nvPr/>
        </p:nvPicPr>
        <p:blipFill>
          <a:blip r:embed="rId7"/>
          <a:stretch>
            <a:fillRect/>
          </a:stretch>
        </p:blipFill>
        <p:spPr>
          <a:xfrm>
            <a:off x="224198" y="3724694"/>
            <a:ext cx="2197100" cy="927100"/>
          </a:xfrm>
          <a:prstGeom prst="rect">
            <a:avLst/>
          </a:prstGeom>
        </p:spPr>
      </p:pic>
      <p:pic>
        <p:nvPicPr>
          <p:cNvPr id="26" name="Picture 25" descr="Calendar&#10;&#10;Description automatically generated">
            <a:extLst>
              <a:ext uri="{FF2B5EF4-FFF2-40B4-BE49-F238E27FC236}">
                <a16:creationId xmlns:a16="http://schemas.microsoft.com/office/drawing/2014/main" id="{FA684CDC-AE40-9914-35F8-198D50C343ED}"/>
              </a:ext>
            </a:extLst>
          </p:cNvPr>
          <p:cNvPicPr>
            <a:picLocks noChangeAspect="1"/>
          </p:cNvPicPr>
          <p:nvPr/>
        </p:nvPicPr>
        <p:blipFill>
          <a:blip r:embed="rId8"/>
          <a:stretch>
            <a:fillRect/>
          </a:stretch>
        </p:blipFill>
        <p:spPr>
          <a:xfrm>
            <a:off x="2534774" y="3703694"/>
            <a:ext cx="2247900" cy="948100"/>
          </a:xfrm>
          <a:prstGeom prst="rect">
            <a:avLst/>
          </a:prstGeom>
        </p:spPr>
      </p:pic>
      <p:pic>
        <p:nvPicPr>
          <p:cNvPr id="29" name="Picture 28" descr="Logo&#10;&#10;Description automatically generated with low confidence">
            <a:extLst>
              <a:ext uri="{FF2B5EF4-FFF2-40B4-BE49-F238E27FC236}">
                <a16:creationId xmlns:a16="http://schemas.microsoft.com/office/drawing/2014/main" id="{1B5DFD34-2A68-7899-8738-87A543775823}"/>
              </a:ext>
            </a:extLst>
          </p:cNvPr>
          <p:cNvPicPr>
            <a:picLocks noChangeAspect="1"/>
          </p:cNvPicPr>
          <p:nvPr/>
        </p:nvPicPr>
        <p:blipFill>
          <a:blip r:embed="rId9"/>
          <a:stretch>
            <a:fillRect/>
          </a:stretch>
        </p:blipFill>
        <p:spPr>
          <a:xfrm>
            <a:off x="8027413" y="3824930"/>
            <a:ext cx="2973731" cy="749300"/>
          </a:xfrm>
          <a:prstGeom prst="rect">
            <a:avLst/>
          </a:prstGeom>
        </p:spPr>
      </p:pic>
      <p:pic>
        <p:nvPicPr>
          <p:cNvPr id="40" name="Picture 39" descr="Text&#10;&#10;Description automatically generated">
            <a:extLst>
              <a:ext uri="{FF2B5EF4-FFF2-40B4-BE49-F238E27FC236}">
                <a16:creationId xmlns:a16="http://schemas.microsoft.com/office/drawing/2014/main" id="{8F16ACA8-07DB-FB3D-DF42-1467BB20C643}"/>
              </a:ext>
            </a:extLst>
          </p:cNvPr>
          <p:cNvPicPr>
            <a:picLocks noChangeAspect="1"/>
          </p:cNvPicPr>
          <p:nvPr/>
        </p:nvPicPr>
        <p:blipFill>
          <a:blip r:embed="rId10"/>
          <a:stretch>
            <a:fillRect/>
          </a:stretch>
        </p:blipFill>
        <p:spPr>
          <a:xfrm>
            <a:off x="5007737" y="3714194"/>
            <a:ext cx="2785718" cy="948100"/>
          </a:xfrm>
          <a:prstGeom prst="rect">
            <a:avLst/>
          </a:prstGeom>
        </p:spPr>
      </p:pic>
      <p:pic>
        <p:nvPicPr>
          <p:cNvPr id="42" name="Picture 41" descr="Text&#10;&#10;Description automatically generated with low confidence">
            <a:extLst>
              <a:ext uri="{FF2B5EF4-FFF2-40B4-BE49-F238E27FC236}">
                <a16:creationId xmlns:a16="http://schemas.microsoft.com/office/drawing/2014/main" id="{953C37A0-7119-7D35-E3E8-2FE2FB5C129F}"/>
              </a:ext>
            </a:extLst>
          </p:cNvPr>
          <p:cNvPicPr>
            <a:picLocks noChangeAspect="1"/>
          </p:cNvPicPr>
          <p:nvPr/>
        </p:nvPicPr>
        <p:blipFill>
          <a:blip r:embed="rId11"/>
          <a:stretch>
            <a:fillRect/>
          </a:stretch>
        </p:blipFill>
        <p:spPr>
          <a:xfrm>
            <a:off x="224198" y="5320107"/>
            <a:ext cx="5798758" cy="977900"/>
          </a:xfrm>
          <a:prstGeom prst="rect">
            <a:avLst/>
          </a:prstGeom>
        </p:spPr>
      </p:pic>
      <p:sp>
        <p:nvSpPr>
          <p:cNvPr id="43" name="TextBox 42">
            <a:extLst>
              <a:ext uri="{FF2B5EF4-FFF2-40B4-BE49-F238E27FC236}">
                <a16:creationId xmlns:a16="http://schemas.microsoft.com/office/drawing/2014/main" id="{3F5952EE-8D76-3D63-E0DE-285694F55870}"/>
              </a:ext>
            </a:extLst>
          </p:cNvPr>
          <p:cNvSpPr txBox="1"/>
          <p:nvPr/>
        </p:nvSpPr>
        <p:spPr>
          <a:xfrm>
            <a:off x="224198" y="4881568"/>
            <a:ext cx="1505156" cy="369332"/>
          </a:xfrm>
          <a:prstGeom prst="rect">
            <a:avLst/>
          </a:prstGeom>
          <a:noFill/>
        </p:spPr>
        <p:txBody>
          <a:bodyPr wrap="none" rtlCol="0">
            <a:spAutoFit/>
          </a:bodyPr>
          <a:lstStyle/>
          <a:p>
            <a:r>
              <a:rPr lang="en-US" b="1" dirty="0">
                <a:solidFill>
                  <a:schemeClr val="accent1"/>
                </a:solidFill>
              </a:rPr>
              <a:t>DCL Examples</a:t>
            </a:r>
          </a:p>
        </p:txBody>
      </p:sp>
    </p:spTree>
    <p:extLst>
      <p:ext uri="{BB962C8B-B14F-4D97-AF65-F5344CB8AC3E}">
        <p14:creationId xmlns:p14="http://schemas.microsoft.com/office/powerpoint/2010/main" val="10294232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1" y="2820620"/>
            <a:ext cx="2702214"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JPA</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21" name="TextBox 20">
            <a:extLst>
              <a:ext uri="{FF2B5EF4-FFF2-40B4-BE49-F238E27FC236}">
                <a16:creationId xmlns:a16="http://schemas.microsoft.com/office/drawing/2014/main" id="{04C3FFE5-A5DB-595E-C686-432CB81BA389}"/>
              </a:ext>
            </a:extLst>
          </p:cNvPr>
          <p:cNvSpPr txBox="1"/>
          <p:nvPr/>
        </p:nvSpPr>
        <p:spPr>
          <a:xfrm>
            <a:off x="224199" y="312886"/>
            <a:ext cx="3503075" cy="369332"/>
          </a:xfrm>
          <a:prstGeom prst="rect">
            <a:avLst/>
          </a:prstGeom>
          <a:noFill/>
        </p:spPr>
        <p:txBody>
          <a:bodyPr wrap="none" rtlCol="0">
            <a:spAutoFit/>
          </a:bodyPr>
          <a:lstStyle/>
          <a:p>
            <a:r>
              <a:rPr lang="en-US" b="1" dirty="0">
                <a:solidFill>
                  <a:schemeClr val="accent1"/>
                </a:solidFill>
              </a:rPr>
              <a:t>What’s JPA  (Java Persistence API)?</a:t>
            </a:r>
          </a:p>
        </p:txBody>
      </p:sp>
      <p:sp>
        <p:nvSpPr>
          <p:cNvPr id="22" name="TextBox 21">
            <a:extLst>
              <a:ext uri="{FF2B5EF4-FFF2-40B4-BE49-F238E27FC236}">
                <a16:creationId xmlns:a16="http://schemas.microsoft.com/office/drawing/2014/main" id="{79AC9F98-D1EC-2A47-3A72-4445D4C28353}"/>
              </a:ext>
            </a:extLst>
          </p:cNvPr>
          <p:cNvSpPr txBox="1"/>
          <p:nvPr/>
        </p:nvSpPr>
        <p:spPr>
          <a:xfrm>
            <a:off x="224198" y="694575"/>
            <a:ext cx="10767471" cy="1938992"/>
          </a:xfrm>
          <a:prstGeom prst="rect">
            <a:avLst/>
          </a:prstGeom>
          <a:noFill/>
        </p:spPr>
        <p:txBody>
          <a:bodyPr wrap="square" rtlCol="0">
            <a:spAutoFit/>
          </a:bodyPr>
          <a:lstStyle>
            <a:defPPr>
              <a:defRPr lang="en-TR"/>
            </a:defPPr>
            <a:lvl1pPr algn="just">
              <a:defRPr sz="1200"/>
            </a:lvl1pPr>
          </a:lstStyle>
          <a:p>
            <a:r>
              <a:rPr lang="en-US" dirty="0"/>
              <a:t>Spring Boot JPA is a Java specification for managing relational data in Java applications. It allows us to access and persist data between Java object/ class and relational database. JPA follows Object-Relation Mapping (ORM). It is a set of interfaces. It also provides a runtime </a:t>
            </a:r>
            <a:r>
              <a:rPr lang="en-US" dirty="0" err="1"/>
              <a:t>EntityManager</a:t>
            </a:r>
            <a:r>
              <a:rPr lang="en-US" dirty="0"/>
              <a:t> API for processing queries and transactions on the objects against the database. It uses a platform-independent object-oriented query language JPQL (Java Persistent Query Language).</a:t>
            </a:r>
          </a:p>
          <a:p>
            <a:endParaRPr lang="en-US" dirty="0"/>
          </a:p>
          <a:p>
            <a:r>
              <a:rPr lang="en-US" dirty="0"/>
              <a:t>In the context of persistence, it covers three areas:</a:t>
            </a:r>
          </a:p>
          <a:p>
            <a:pPr marL="171450" indent="-171450">
              <a:buFont typeface="Arial" panose="020B0604020202020204" pitchFamily="34" charset="0"/>
              <a:buChar char="•"/>
            </a:pPr>
            <a:r>
              <a:rPr lang="en-US" dirty="0"/>
              <a:t>The Java Persistence API</a:t>
            </a:r>
          </a:p>
          <a:p>
            <a:pPr marL="171450" indent="-171450">
              <a:buFont typeface="Arial" panose="020B0604020202020204" pitchFamily="34" charset="0"/>
              <a:buChar char="•"/>
            </a:pPr>
            <a:r>
              <a:rPr lang="en-US" dirty="0"/>
              <a:t>Object-Relational metadata</a:t>
            </a:r>
          </a:p>
          <a:p>
            <a:pPr marL="171450" indent="-171450">
              <a:buFont typeface="Arial" panose="020B0604020202020204" pitchFamily="34" charset="0"/>
              <a:buChar char="•"/>
            </a:pPr>
            <a:r>
              <a:rPr lang="en-US" dirty="0"/>
              <a:t>The API itself, defined in the persistence package</a:t>
            </a:r>
          </a:p>
          <a:p>
            <a:endParaRPr lang="en-US" dirty="0"/>
          </a:p>
          <a:p>
            <a:r>
              <a:rPr lang="en-US" dirty="0"/>
              <a:t>JPA is not a framework. It defines a concept that can be implemented by any framework.</a:t>
            </a:r>
          </a:p>
        </p:txBody>
      </p:sp>
      <p:sp>
        <p:nvSpPr>
          <p:cNvPr id="23" name="TextBox 22">
            <a:extLst>
              <a:ext uri="{FF2B5EF4-FFF2-40B4-BE49-F238E27FC236}">
                <a16:creationId xmlns:a16="http://schemas.microsoft.com/office/drawing/2014/main" id="{777C7AAB-6254-5E2D-4631-F4467D612FB9}"/>
              </a:ext>
            </a:extLst>
          </p:cNvPr>
          <p:cNvSpPr txBox="1"/>
          <p:nvPr/>
        </p:nvSpPr>
        <p:spPr>
          <a:xfrm>
            <a:off x="224198" y="2645924"/>
            <a:ext cx="2513188" cy="369332"/>
          </a:xfrm>
          <a:prstGeom prst="rect">
            <a:avLst/>
          </a:prstGeom>
          <a:noFill/>
        </p:spPr>
        <p:txBody>
          <a:bodyPr wrap="none" rtlCol="0">
            <a:spAutoFit/>
          </a:bodyPr>
          <a:lstStyle/>
          <a:p>
            <a:r>
              <a:rPr lang="en-US" b="1" dirty="0">
                <a:solidFill>
                  <a:schemeClr val="accent1"/>
                </a:solidFill>
              </a:rPr>
              <a:t>Why should we use JPA?</a:t>
            </a:r>
          </a:p>
        </p:txBody>
      </p:sp>
      <p:sp>
        <p:nvSpPr>
          <p:cNvPr id="25" name="TextBox 24">
            <a:extLst>
              <a:ext uri="{FF2B5EF4-FFF2-40B4-BE49-F238E27FC236}">
                <a16:creationId xmlns:a16="http://schemas.microsoft.com/office/drawing/2014/main" id="{C12D030D-DCDC-9BC2-856F-94D9C0F6DA26}"/>
              </a:ext>
            </a:extLst>
          </p:cNvPr>
          <p:cNvSpPr txBox="1"/>
          <p:nvPr/>
        </p:nvSpPr>
        <p:spPr>
          <a:xfrm>
            <a:off x="224198" y="3027613"/>
            <a:ext cx="10767470" cy="1569660"/>
          </a:xfrm>
          <a:prstGeom prst="rect">
            <a:avLst/>
          </a:prstGeom>
          <a:noFill/>
        </p:spPr>
        <p:txBody>
          <a:bodyPr wrap="square" rtlCol="0">
            <a:spAutoFit/>
          </a:bodyPr>
          <a:lstStyle>
            <a:defPPr>
              <a:defRPr lang="en-TR"/>
            </a:defPPr>
            <a:lvl1pPr algn="just">
              <a:defRPr sz="1200"/>
            </a:lvl1pPr>
          </a:lstStyle>
          <a:p>
            <a:r>
              <a:rPr lang="en-US" dirty="0"/>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 There are some other advantages of JPA:</a:t>
            </a:r>
          </a:p>
          <a:p>
            <a:endParaRPr lang="en-US" dirty="0"/>
          </a:p>
          <a:p>
            <a:pPr marL="171450" indent="-171450">
              <a:buFont typeface="Arial" panose="020B0604020202020204" pitchFamily="34" charset="0"/>
              <a:buChar char="•"/>
            </a:pPr>
            <a:r>
              <a:rPr lang="en-US" dirty="0"/>
              <a:t>JPA avoids writing DDL in a database-specific dialect of SQL. Instead of this, it allows mapping in XML or using Java annotations.</a:t>
            </a:r>
          </a:p>
          <a:p>
            <a:pPr marL="171450" indent="-171450">
              <a:buFont typeface="Arial" panose="020B0604020202020204" pitchFamily="34" charset="0"/>
              <a:buChar char="•"/>
            </a:pPr>
            <a:r>
              <a:rPr lang="en-US" dirty="0"/>
              <a:t>JPA allows us to avoid writing DML in the database-specific dialect of SQL.</a:t>
            </a:r>
          </a:p>
          <a:p>
            <a:pPr marL="171450" indent="-171450">
              <a:buFont typeface="Arial" panose="020B0604020202020204" pitchFamily="34" charset="0"/>
              <a:buChar char="•"/>
            </a:pPr>
            <a:r>
              <a:rPr lang="en-US" dirty="0"/>
              <a:t>JPA allows us to save and load Java objects and graphs without any DML language at all.</a:t>
            </a:r>
          </a:p>
          <a:p>
            <a:pPr marL="171450" indent="-171450">
              <a:buFont typeface="Arial" panose="020B0604020202020204" pitchFamily="34" charset="0"/>
              <a:buChar char="•"/>
            </a:pPr>
            <a:r>
              <a:rPr lang="en-US" dirty="0"/>
              <a:t>When we need to perform queries JPQL, it allows us to express the queries in terms of Java entities rather than the (native) SQL table and columns.</a:t>
            </a:r>
          </a:p>
        </p:txBody>
      </p:sp>
      <p:sp>
        <p:nvSpPr>
          <p:cNvPr id="27" name="TextBox 26">
            <a:extLst>
              <a:ext uri="{FF2B5EF4-FFF2-40B4-BE49-F238E27FC236}">
                <a16:creationId xmlns:a16="http://schemas.microsoft.com/office/drawing/2014/main" id="{0C542218-3A81-E132-1CCA-486BA3BD206F}"/>
              </a:ext>
            </a:extLst>
          </p:cNvPr>
          <p:cNvSpPr txBox="1"/>
          <p:nvPr/>
        </p:nvSpPr>
        <p:spPr>
          <a:xfrm>
            <a:off x="224198" y="4615327"/>
            <a:ext cx="1380827" cy="369332"/>
          </a:xfrm>
          <a:prstGeom prst="rect">
            <a:avLst/>
          </a:prstGeom>
          <a:noFill/>
        </p:spPr>
        <p:txBody>
          <a:bodyPr wrap="none" rtlCol="0">
            <a:spAutoFit/>
          </a:bodyPr>
          <a:lstStyle/>
          <a:p>
            <a:r>
              <a:rPr lang="en-US" b="1" dirty="0">
                <a:solidFill>
                  <a:schemeClr val="accent1"/>
                </a:solidFill>
              </a:rPr>
              <a:t>JPA Features</a:t>
            </a:r>
          </a:p>
        </p:txBody>
      </p:sp>
      <p:sp>
        <p:nvSpPr>
          <p:cNvPr id="28" name="TextBox 27">
            <a:extLst>
              <a:ext uri="{FF2B5EF4-FFF2-40B4-BE49-F238E27FC236}">
                <a16:creationId xmlns:a16="http://schemas.microsoft.com/office/drawing/2014/main" id="{1AA946ED-7BA4-B657-F72E-FA5ED412CFE9}"/>
              </a:ext>
            </a:extLst>
          </p:cNvPr>
          <p:cNvSpPr txBox="1"/>
          <p:nvPr/>
        </p:nvSpPr>
        <p:spPr>
          <a:xfrm>
            <a:off x="224198" y="4942765"/>
            <a:ext cx="10767469" cy="1569660"/>
          </a:xfrm>
          <a:prstGeom prst="rect">
            <a:avLst/>
          </a:prstGeom>
          <a:noFill/>
        </p:spPr>
        <p:txBody>
          <a:bodyPr wrap="square" rtlCol="0">
            <a:spAutoFit/>
          </a:bodyPr>
          <a:lstStyle>
            <a:defPPr>
              <a:defRPr lang="en-TR"/>
            </a:defPPr>
            <a:lvl1pPr algn="just">
              <a:defRPr sz="1200"/>
            </a:lvl1pPr>
          </a:lstStyle>
          <a:p>
            <a:r>
              <a:rPr lang="en-US" dirty="0"/>
              <a:t>There are following features of JPA:</a:t>
            </a:r>
          </a:p>
          <a:p>
            <a:pPr marL="171450" indent="-171450">
              <a:buFont typeface="Arial" panose="020B0604020202020204" pitchFamily="34" charset="0"/>
              <a:buChar char="•"/>
            </a:pPr>
            <a:r>
              <a:rPr lang="en-US" dirty="0"/>
              <a:t>It is a powerful repository and custom object-mapping abstraction.</a:t>
            </a:r>
          </a:p>
          <a:p>
            <a:pPr marL="171450" indent="-171450">
              <a:buFont typeface="Arial" panose="020B0604020202020204" pitchFamily="34" charset="0"/>
              <a:buChar char="•"/>
            </a:pPr>
            <a:r>
              <a:rPr lang="en-US" dirty="0"/>
              <a:t>It supports for cross-store persistence. It means an entity can be partially stored in MySQL and Neo4j (Graph Database Management System).</a:t>
            </a:r>
          </a:p>
          <a:p>
            <a:pPr marL="171450" indent="-171450">
              <a:buFont typeface="Arial" panose="020B0604020202020204" pitchFamily="34" charset="0"/>
              <a:buChar char="•"/>
            </a:pPr>
            <a:r>
              <a:rPr lang="en-US" dirty="0"/>
              <a:t>It dynamically generates queries from queries methods name.</a:t>
            </a:r>
          </a:p>
          <a:p>
            <a:pPr marL="171450" indent="-171450">
              <a:buFont typeface="Arial" panose="020B0604020202020204" pitchFamily="34" charset="0"/>
              <a:buChar char="•"/>
            </a:pPr>
            <a:r>
              <a:rPr lang="en-US" dirty="0"/>
              <a:t>The domain base classes provide basic properties.</a:t>
            </a:r>
          </a:p>
          <a:p>
            <a:pPr marL="171450" indent="-171450">
              <a:buFont typeface="Arial" panose="020B0604020202020204" pitchFamily="34" charset="0"/>
              <a:buChar char="•"/>
            </a:pPr>
            <a:r>
              <a:rPr lang="en-US" dirty="0"/>
              <a:t>It supports transparent auditing.</a:t>
            </a:r>
          </a:p>
          <a:p>
            <a:pPr marL="171450" indent="-171450">
              <a:buFont typeface="Arial" panose="020B0604020202020204" pitchFamily="34" charset="0"/>
              <a:buChar char="•"/>
            </a:pPr>
            <a:r>
              <a:rPr lang="en-US" dirty="0"/>
              <a:t>Possibility to integrate custom repository code.</a:t>
            </a:r>
          </a:p>
          <a:p>
            <a:pPr marL="171450" indent="-171450">
              <a:buFont typeface="Arial" panose="020B0604020202020204" pitchFamily="34" charset="0"/>
              <a:buChar char="•"/>
            </a:pPr>
            <a:r>
              <a:rPr lang="en-US" dirty="0"/>
              <a:t>It is easy to integrate with Spring Framework with the custom namespace.</a:t>
            </a:r>
          </a:p>
        </p:txBody>
      </p:sp>
    </p:spTree>
    <p:extLst>
      <p:ext uri="{BB962C8B-B14F-4D97-AF65-F5344CB8AC3E}">
        <p14:creationId xmlns:p14="http://schemas.microsoft.com/office/powerpoint/2010/main" val="2686124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1" y="2820620"/>
            <a:ext cx="2702214"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JPA</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21" name="TextBox 20">
            <a:extLst>
              <a:ext uri="{FF2B5EF4-FFF2-40B4-BE49-F238E27FC236}">
                <a16:creationId xmlns:a16="http://schemas.microsoft.com/office/drawing/2014/main" id="{04C3FFE5-A5DB-595E-C686-432CB81BA389}"/>
              </a:ext>
            </a:extLst>
          </p:cNvPr>
          <p:cNvSpPr txBox="1"/>
          <p:nvPr/>
        </p:nvSpPr>
        <p:spPr>
          <a:xfrm>
            <a:off x="224199" y="312886"/>
            <a:ext cx="1742528" cy="369332"/>
          </a:xfrm>
          <a:prstGeom prst="rect">
            <a:avLst/>
          </a:prstGeom>
          <a:noFill/>
        </p:spPr>
        <p:txBody>
          <a:bodyPr wrap="none" rtlCol="0">
            <a:spAutoFit/>
          </a:bodyPr>
          <a:lstStyle/>
          <a:p>
            <a:r>
              <a:rPr lang="en-US" b="1" dirty="0">
                <a:solidFill>
                  <a:schemeClr val="accent1"/>
                </a:solidFill>
              </a:rPr>
              <a:t>JPA Architecture</a:t>
            </a:r>
          </a:p>
        </p:txBody>
      </p:sp>
      <p:sp>
        <p:nvSpPr>
          <p:cNvPr id="22" name="TextBox 21">
            <a:extLst>
              <a:ext uri="{FF2B5EF4-FFF2-40B4-BE49-F238E27FC236}">
                <a16:creationId xmlns:a16="http://schemas.microsoft.com/office/drawing/2014/main" id="{79AC9F98-D1EC-2A47-3A72-4445D4C28353}"/>
              </a:ext>
            </a:extLst>
          </p:cNvPr>
          <p:cNvSpPr txBox="1"/>
          <p:nvPr/>
        </p:nvSpPr>
        <p:spPr>
          <a:xfrm>
            <a:off x="224198" y="694575"/>
            <a:ext cx="10767471" cy="2492990"/>
          </a:xfrm>
          <a:prstGeom prst="rect">
            <a:avLst/>
          </a:prstGeom>
          <a:noFill/>
        </p:spPr>
        <p:txBody>
          <a:bodyPr wrap="square" rtlCol="0">
            <a:spAutoFit/>
          </a:bodyPr>
          <a:lstStyle>
            <a:defPPr>
              <a:defRPr lang="en-TR"/>
            </a:defPPr>
            <a:lvl1pPr algn="just">
              <a:defRPr sz="1200"/>
            </a:lvl1pPr>
          </a:lstStyle>
          <a:p>
            <a:r>
              <a:rPr lang="en-US" dirty="0"/>
              <a:t>JPA is a source to store business entities as relational entities. It shows how to define a POJO as an entity and how to manage entities with relation.</a:t>
            </a:r>
          </a:p>
          <a:p>
            <a:endParaRPr lang="en-US" dirty="0"/>
          </a:p>
          <a:p>
            <a:r>
              <a:rPr lang="en-US" dirty="0"/>
              <a:t>The following figure describes the class-level architecture of JPA that describes the core classes and interfaces of JPA that is defined in the </a:t>
            </a:r>
            <a:r>
              <a:rPr lang="en-US" b="1" dirty="0" err="1"/>
              <a:t>javax</a:t>
            </a:r>
            <a:r>
              <a:rPr lang="en-US" b="1" dirty="0"/>
              <a:t> persistence</a:t>
            </a:r>
            <a:r>
              <a:rPr lang="en-US" dirty="0"/>
              <a:t> package. The JPA architecture contains the following units:</a:t>
            </a:r>
          </a:p>
          <a:p>
            <a:endParaRPr lang="en-US" dirty="0"/>
          </a:p>
          <a:p>
            <a:pPr marL="171450" indent="-171450">
              <a:buFont typeface="Arial" panose="020B0604020202020204" pitchFamily="34" charset="0"/>
              <a:buChar char="•"/>
            </a:pPr>
            <a:r>
              <a:rPr lang="en-US" b="1" dirty="0"/>
              <a:t>Persistence:</a:t>
            </a:r>
            <a:r>
              <a:rPr lang="en-US" dirty="0"/>
              <a:t> It is a class that contains static methods to obtain an </a:t>
            </a:r>
            <a:r>
              <a:rPr lang="en-US" dirty="0" err="1"/>
              <a:t>EntityManagerFactory</a:t>
            </a:r>
            <a:r>
              <a:rPr lang="en-US" dirty="0"/>
              <a:t> instance.</a:t>
            </a:r>
          </a:p>
          <a:p>
            <a:pPr marL="171450" indent="-171450">
              <a:buFont typeface="Arial" panose="020B0604020202020204" pitchFamily="34" charset="0"/>
              <a:buChar char="•"/>
            </a:pPr>
            <a:r>
              <a:rPr lang="en-US" b="1" dirty="0" err="1"/>
              <a:t>EntityManagerFactory</a:t>
            </a:r>
            <a:r>
              <a:rPr lang="en-US" b="1" dirty="0"/>
              <a:t>:</a:t>
            </a:r>
            <a:r>
              <a:rPr lang="en-US" dirty="0"/>
              <a:t> It is a factory class of </a:t>
            </a:r>
            <a:r>
              <a:rPr lang="en-US" dirty="0" err="1"/>
              <a:t>EntityManager</a:t>
            </a:r>
            <a:r>
              <a:rPr lang="en-US" dirty="0"/>
              <a:t>. It creates and manages multiple instances of </a:t>
            </a:r>
            <a:r>
              <a:rPr lang="en-US" dirty="0" err="1"/>
              <a:t>EntityManager</a:t>
            </a:r>
            <a:r>
              <a:rPr lang="en-US" dirty="0"/>
              <a:t>.</a:t>
            </a:r>
          </a:p>
          <a:p>
            <a:pPr marL="171450" indent="-171450">
              <a:buFont typeface="Arial" panose="020B0604020202020204" pitchFamily="34" charset="0"/>
              <a:buChar char="•"/>
            </a:pPr>
            <a:r>
              <a:rPr lang="en-US" b="1" dirty="0" err="1"/>
              <a:t>EntityManager</a:t>
            </a:r>
            <a:r>
              <a:rPr lang="en-US" b="1" dirty="0"/>
              <a:t>:</a:t>
            </a:r>
            <a:r>
              <a:rPr lang="en-US" dirty="0"/>
              <a:t> It is an interface. It controls the persistence operations on objects. It works for the Query instance.</a:t>
            </a:r>
          </a:p>
          <a:p>
            <a:pPr marL="171450" indent="-171450">
              <a:buFont typeface="Arial" panose="020B0604020202020204" pitchFamily="34" charset="0"/>
              <a:buChar char="•"/>
            </a:pPr>
            <a:r>
              <a:rPr lang="en-US" b="1" dirty="0"/>
              <a:t>Entity:</a:t>
            </a:r>
            <a:r>
              <a:rPr lang="en-US" dirty="0"/>
              <a:t> The entities are the persistence objects stores as a record in the database.</a:t>
            </a:r>
          </a:p>
          <a:p>
            <a:pPr marL="171450" indent="-171450">
              <a:buFont typeface="Arial" panose="020B0604020202020204" pitchFamily="34" charset="0"/>
              <a:buChar char="•"/>
            </a:pPr>
            <a:r>
              <a:rPr lang="en-US" b="1" dirty="0"/>
              <a:t>Persistence Unit:</a:t>
            </a:r>
            <a:r>
              <a:rPr lang="en-US" dirty="0"/>
              <a:t> It defines a set of all entity classes. In an application, </a:t>
            </a:r>
            <a:r>
              <a:rPr lang="en-US" dirty="0" err="1"/>
              <a:t>EntityManager</a:t>
            </a:r>
            <a:r>
              <a:rPr lang="en-US" dirty="0"/>
              <a:t> instances manage it. The set of entity classes represents the data contained within a single data store.</a:t>
            </a:r>
          </a:p>
          <a:p>
            <a:pPr marL="171450" indent="-171450">
              <a:buFont typeface="Arial" panose="020B0604020202020204" pitchFamily="34" charset="0"/>
              <a:buChar char="•"/>
            </a:pPr>
            <a:r>
              <a:rPr lang="en-US" b="1" dirty="0" err="1"/>
              <a:t>EntityTransaction</a:t>
            </a:r>
            <a:r>
              <a:rPr lang="en-US" b="1" dirty="0"/>
              <a:t>:</a:t>
            </a:r>
            <a:r>
              <a:rPr lang="en-US" dirty="0"/>
              <a:t> It has a </a:t>
            </a:r>
            <a:r>
              <a:rPr lang="en-US" b="1" dirty="0"/>
              <a:t>one-to-one</a:t>
            </a:r>
            <a:r>
              <a:rPr lang="en-US" dirty="0"/>
              <a:t> relationship with the </a:t>
            </a:r>
            <a:r>
              <a:rPr lang="en-US" dirty="0" err="1"/>
              <a:t>EntityManager</a:t>
            </a:r>
            <a:r>
              <a:rPr lang="en-US" dirty="0"/>
              <a:t> class. For each </a:t>
            </a:r>
            <a:r>
              <a:rPr lang="en-US" dirty="0" err="1"/>
              <a:t>EntityManager</a:t>
            </a:r>
            <a:r>
              <a:rPr lang="en-US" dirty="0"/>
              <a:t>, operations are maintained by </a:t>
            </a:r>
            <a:r>
              <a:rPr lang="en-US" dirty="0" err="1"/>
              <a:t>EntityTransaction</a:t>
            </a:r>
            <a:r>
              <a:rPr lang="en-US" dirty="0"/>
              <a:t> class.</a:t>
            </a:r>
          </a:p>
          <a:p>
            <a:pPr marL="171450" indent="-171450">
              <a:buFont typeface="Arial" panose="020B0604020202020204" pitchFamily="34" charset="0"/>
              <a:buChar char="•"/>
            </a:pPr>
            <a:r>
              <a:rPr lang="en-US" b="1" dirty="0"/>
              <a:t>Query:</a:t>
            </a:r>
            <a:r>
              <a:rPr lang="en-US" dirty="0"/>
              <a:t> It is an interface that is implemented by each JPA vendor to obtain relation objects that meet the criteria.</a:t>
            </a:r>
          </a:p>
        </p:txBody>
      </p:sp>
      <p:pic>
        <p:nvPicPr>
          <p:cNvPr id="3" name="Picture 2" descr="Diagram&#10;&#10;Description automatically generated">
            <a:extLst>
              <a:ext uri="{FF2B5EF4-FFF2-40B4-BE49-F238E27FC236}">
                <a16:creationId xmlns:a16="http://schemas.microsoft.com/office/drawing/2014/main" id="{B89DFB74-DFB0-D086-E80E-827B89989E15}"/>
              </a:ext>
            </a:extLst>
          </p:cNvPr>
          <p:cNvPicPr>
            <a:picLocks noChangeAspect="1"/>
          </p:cNvPicPr>
          <p:nvPr/>
        </p:nvPicPr>
        <p:blipFill>
          <a:blip r:embed="rId2"/>
          <a:stretch>
            <a:fillRect/>
          </a:stretch>
        </p:blipFill>
        <p:spPr>
          <a:xfrm>
            <a:off x="228600" y="3354389"/>
            <a:ext cx="3810000" cy="2835006"/>
          </a:xfrm>
          <a:prstGeom prst="rect">
            <a:avLst/>
          </a:prstGeom>
        </p:spPr>
      </p:pic>
      <p:sp>
        <p:nvSpPr>
          <p:cNvPr id="16" name="TextBox 15">
            <a:extLst>
              <a:ext uri="{FF2B5EF4-FFF2-40B4-BE49-F238E27FC236}">
                <a16:creationId xmlns:a16="http://schemas.microsoft.com/office/drawing/2014/main" id="{E4CBA5A1-2650-9DF6-47E7-7A89B7403AA1}"/>
              </a:ext>
            </a:extLst>
          </p:cNvPr>
          <p:cNvSpPr txBox="1"/>
          <p:nvPr/>
        </p:nvSpPr>
        <p:spPr>
          <a:xfrm>
            <a:off x="6283130" y="3435047"/>
            <a:ext cx="2276264" cy="369332"/>
          </a:xfrm>
          <a:prstGeom prst="rect">
            <a:avLst/>
          </a:prstGeom>
          <a:noFill/>
        </p:spPr>
        <p:txBody>
          <a:bodyPr wrap="none" rtlCol="0">
            <a:spAutoFit/>
          </a:bodyPr>
          <a:lstStyle/>
          <a:p>
            <a:r>
              <a:rPr lang="en-US" b="1" dirty="0">
                <a:solidFill>
                  <a:schemeClr val="accent1"/>
                </a:solidFill>
              </a:rPr>
              <a:t>JPA Class Relationship</a:t>
            </a:r>
          </a:p>
        </p:txBody>
      </p:sp>
      <p:sp>
        <p:nvSpPr>
          <p:cNvPr id="17" name="TextBox 16">
            <a:extLst>
              <a:ext uri="{FF2B5EF4-FFF2-40B4-BE49-F238E27FC236}">
                <a16:creationId xmlns:a16="http://schemas.microsoft.com/office/drawing/2014/main" id="{BBDD103F-7EA8-3523-2D87-8B26BBAF2CE1}"/>
              </a:ext>
            </a:extLst>
          </p:cNvPr>
          <p:cNvSpPr txBox="1"/>
          <p:nvPr/>
        </p:nvSpPr>
        <p:spPr>
          <a:xfrm>
            <a:off x="4310449" y="3980724"/>
            <a:ext cx="6221626" cy="1569660"/>
          </a:xfrm>
          <a:prstGeom prst="rect">
            <a:avLst/>
          </a:prstGeom>
          <a:noFill/>
        </p:spPr>
        <p:txBody>
          <a:bodyPr wrap="square" rtlCol="0">
            <a:spAutoFit/>
          </a:bodyPr>
          <a:lstStyle>
            <a:defPPr>
              <a:defRPr lang="en-TR"/>
            </a:defPPr>
            <a:lvl1pPr algn="just">
              <a:defRPr sz="1200"/>
            </a:lvl1pPr>
          </a:lstStyle>
          <a:p>
            <a:pPr marL="171450" indent="-171450">
              <a:buFont typeface="Arial" panose="020B0604020202020204" pitchFamily="34" charset="0"/>
              <a:buChar char="•"/>
            </a:pPr>
            <a:r>
              <a:rPr lang="en-US" dirty="0"/>
              <a:t>The relationship between </a:t>
            </a:r>
            <a:r>
              <a:rPr lang="en-US" dirty="0" err="1"/>
              <a:t>EntityManager</a:t>
            </a:r>
            <a:r>
              <a:rPr lang="en-US" dirty="0"/>
              <a:t> and </a:t>
            </a:r>
            <a:r>
              <a:rPr lang="en-US" dirty="0" err="1"/>
              <a:t>EntiyTransaction</a:t>
            </a:r>
            <a:r>
              <a:rPr lang="en-US" dirty="0"/>
              <a:t> is one-to-one. There is an </a:t>
            </a:r>
            <a:r>
              <a:rPr lang="en-US" dirty="0" err="1"/>
              <a:t>EntityTransaction</a:t>
            </a:r>
            <a:r>
              <a:rPr lang="en-US" dirty="0"/>
              <a:t> instance for each </a:t>
            </a:r>
            <a:r>
              <a:rPr lang="en-US" dirty="0" err="1"/>
              <a:t>EntityManager</a:t>
            </a:r>
            <a:r>
              <a:rPr lang="en-US" dirty="0"/>
              <a:t> operation.</a:t>
            </a:r>
          </a:p>
          <a:p>
            <a:pPr marL="171450" indent="-171450">
              <a:buFont typeface="Arial" panose="020B0604020202020204" pitchFamily="34" charset="0"/>
              <a:buChar char="•"/>
            </a:pPr>
            <a:r>
              <a:rPr lang="en-US" dirty="0"/>
              <a:t>The relationship between </a:t>
            </a:r>
            <a:r>
              <a:rPr lang="en-US" dirty="0" err="1"/>
              <a:t>EntityManageFactory</a:t>
            </a:r>
            <a:r>
              <a:rPr lang="en-US" dirty="0"/>
              <a:t> and </a:t>
            </a:r>
            <a:r>
              <a:rPr lang="en-US" dirty="0" err="1"/>
              <a:t>EntiyManager</a:t>
            </a:r>
            <a:r>
              <a:rPr lang="en-US" dirty="0"/>
              <a:t> is one-to-many. It is a factory class to </a:t>
            </a:r>
            <a:r>
              <a:rPr lang="en-US" dirty="0" err="1"/>
              <a:t>EntityManager</a:t>
            </a:r>
            <a:r>
              <a:rPr lang="en-US" dirty="0"/>
              <a:t> instance.</a:t>
            </a:r>
          </a:p>
          <a:p>
            <a:pPr marL="171450" indent="-171450">
              <a:buFont typeface="Arial" panose="020B0604020202020204" pitchFamily="34" charset="0"/>
              <a:buChar char="•"/>
            </a:pPr>
            <a:r>
              <a:rPr lang="en-US" dirty="0"/>
              <a:t>The relationship between </a:t>
            </a:r>
            <a:r>
              <a:rPr lang="en-US" dirty="0" err="1"/>
              <a:t>EntityManager</a:t>
            </a:r>
            <a:r>
              <a:rPr lang="en-US" dirty="0"/>
              <a:t> and Query is one-to-many. We can execute any number of queries by using an instance of </a:t>
            </a:r>
            <a:r>
              <a:rPr lang="en-US" dirty="0" err="1"/>
              <a:t>EntityManager</a:t>
            </a:r>
            <a:r>
              <a:rPr lang="en-US" dirty="0"/>
              <a:t> class.</a:t>
            </a:r>
          </a:p>
          <a:p>
            <a:pPr marL="171450" indent="-171450">
              <a:buFont typeface="Arial" panose="020B0604020202020204" pitchFamily="34" charset="0"/>
              <a:buChar char="•"/>
            </a:pPr>
            <a:r>
              <a:rPr lang="en-US" dirty="0"/>
              <a:t>The relationship between </a:t>
            </a:r>
            <a:r>
              <a:rPr lang="en-US" dirty="0" err="1"/>
              <a:t>EntityManager</a:t>
            </a:r>
            <a:r>
              <a:rPr lang="en-US" dirty="0"/>
              <a:t> and Entity is one-to-many. An </a:t>
            </a:r>
            <a:r>
              <a:rPr lang="en-US" dirty="0" err="1"/>
              <a:t>EntityManager</a:t>
            </a:r>
            <a:r>
              <a:rPr lang="en-US" dirty="0"/>
              <a:t> instance can manage multiple Entities.</a:t>
            </a:r>
          </a:p>
        </p:txBody>
      </p:sp>
    </p:spTree>
    <p:extLst>
      <p:ext uri="{BB962C8B-B14F-4D97-AF65-F5344CB8AC3E}">
        <p14:creationId xmlns:p14="http://schemas.microsoft.com/office/powerpoint/2010/main" val="2948625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369294" y="2759066"/>
            <a:ext cx="2489143" cy="1323439"/>
          </a:xfrm>
          <a:prstGeom prst="rect">
            <a:avLst/>
          </a:prstGeom>
          <a:noFill/>
        </p:spPr>
        <p:txBody>
          <a:bodyPr wrap="none" rtlCol="0">
            <a:spAutoFit/>
          </a:bodyPr>
          <a:lstStyle/>
          <a:p>
            <a:pPr algn="ctr"/>
            <a:r>
              <a:rPr lang="en-TR" sz="4000" dirty="0">
                <a:solidFill>
                  <a:schemeClr val="accent1">
                    <a:lumMod val="75000"/>
                  </a:schemeClr>
                </a:solidFill>
              </a:rPr>
              <a:t>First Week </a:t>
            </a:r>
          </a:p>
          <a:p>
            <a:pPr algn="ctr"/>
            <a:r>
              <a:rPr lang="en-TR" sz="4000" dirty="0">
                <a:solidFill>
                  <a:schemeClr val="accent2">
                    <a:lumMod val="75000"/>
                  </a:schemeClr>
                </a:solidFill>
              </a:rPr>
              <a:t>Intellij Idea</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275366" cy="369332"/>
          </a:xfrm>
          <a:prstGeom prst="rect">
            <a:avLst/>
          </a:prstGeom>
          <a:noFill/>
        </p:spPr>
        <p:txBody>
          <a:bodyPr wrap="none" rtlCol="0">
            <a:spAutoFit/>
          </a:bodyPr>
          <a:lstStyle/>
          <a:p>
            <a:r>
              <a:rPr lang="en-TR" b="1" dirty="0"/>
              <a:t>Setting up Intellij Idea</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4251613" cy="276999"/>
          </a:xfrm>
          <a:prstGeom prst="rect">
            <a:avLst/>
          </a:prstGeom>
          <a:noFill/>
        </p:spPr>
        <p:txBody>
          <a:bodyPr wrap="none" rtlCol="0">
            <a:spAutoFit/>
          </a:bodyPr>
          <a:lstStyle/>
          <a:p>
            <a:r>
              <a:rPr lang="en-TR" sz="1200" dirty="0"/>
              <a:t>If you have already Intellij Idea Editor, you can jump theese steps.</a:t>
            </a:r>
          </a:p>
        </p:txBody>
      </p:sp>
      <p:sp>
        <p:nvSpPr>
          <p:cNvPr id="7" name="TextBox 6">
            <a:extLst>
              <a:ext uri="{FF2B5EF4-FFF2-40B4-BE49-F238E27FC236}">
                <a16:creationId xmlns:a16="http://schemas.microsoft.com/office/drawing/2014/main" id="{C9162223-9FBC-CE43-8F70-087DBED761F7}"/>
              </a:ext>
            </a:extLst>
          </p:cNvPr>
          <p:cNvSpPr txBox="1"/>
          <p:nvPr/>
        </p:nvSpPr>
        <p:spPr>
          <a:xfrm>
            <a:off x="244415" y="2013465"/>
            <a:ext cx="1165255" cy="369332"/>
          </a:xfrm>
          <a:prstGeom prst="rect">
            <a:avLst/>
          </a:prstGeom>
          <a:noFill/>
        </p:spPr>
        <p:txBody>
          <a:bodyPr wrap="none" rtlCol="0">
            <a:spAutoFit/>
          </a:bodyPr>
          <a:lstStyle/>
          <a:p>
            <a:r>
              <a:rPr lang="en-TR" b="1" dirty="0"/>
              <a:t>Download</a:t>
            </a:r>
          </a:p>
        </p:txBody>
      </p:sp>
      <p:sp>
        <p:nvSpPr>
          <p:cNvPr id="8" name="TextBox 7">
            <a:extLst>
              <a:ext uri="{FF2B5EF4-FFF2-40B4-BE49-F238E27FC236}">
                <a16:creationId xmlns:a16="http://schemas.microsoft.com/office/drawing/2014/main" id="{688628C2-3E6D-BF48-A11E-DC1DF0F5BA71}"/>
              </a:ext>
            </a:extLst>
          </p:cNvPr>
          <p:cNvSpPr txBox="1"/>
          <p:nvPr/>
        </p:nvSpPr>
        <p:spPr>
          <a:xfrm>
            <a:off x="233054" y="1229839"/>
            <a:ext cx="10058074" cy="646331"/>
          </a:xfrm>
          <a:prstGeom prst="rect">
            <a:avLst/>
          </a:prstGeom>
          <a:noFill/>
        </p:spPr>
        <p:txBody>
          <a:bodyPr wrap="none" rtlCol="0">
            <a:spAutoFit/>
          </a:bodyPr>
          <a:lstStyle/>
          <a:p>
            <a:r>
              <a:rPr lang="en-TR" sz="1200" dirty="0"/>
              <a:t>I’m using Mack Book Pro, for that reason, all these steps which are below prepared for Mac OS.</a:t>
            </a:r>
          </a:p>
          <a:p>
            <a:r>
              <a:rPr lang="en-TR" sz="1200" dirty="0"/>
              <a:t>I’m not going to mention about how can you download Java ( JDK ) and set up it. This session not about it.  If you don’t have JDK and don’t you know set up, </a:t>
            </a:r>
          </a:p>
          <a:p>
            <a:r>
              <a:rPr lang="en-US" sz="1200" dirty="0"/>
              <a:t>please google it </a:t>
            </a:r>
            <a:r>
              <a:rPr lang="en-US" sz="1200" dirty="0">
                <a:sym typeface="Wingdings" pitchFamily="2" charset="2"/>
              </a:rPr>
              <a:t></a:t>
            </a:r>
          </a:p>
        </p:txBody>
      </p:sp>
      <p:sp>
        <p:nvSpPr>
          <p:cNvPr id="15" name="TextBox 14">
            <a:extLst>
              <a:ext uri="{FF2B5EF4-FFF2-40B4-BE49-F238E27FC236}">
                <a16:creationId xmlns:a16="http://schemas.microsoft.com/office/drawing/2014/main" id="{FB5A7451-DF96-D843-B406-2A309B167AB6}"/>
              </a:ext>
            </a:extLst>
          </p:cNvPr>
          <p:cNvSpPr txBox="1"/>
          <p:nvPr/>
        </p:nvSpPr>
        <p:spPr>
          <a:xfrm>
            <a:off x="244415" y="2382797"/>
            <a:ext cx="4384405" cy="276999"/>
          </a:xfrm>
          <a:prstGeom prst="rect">
            <a:avLst/>
          </a:prstGeom>
          <a:noFill/>
        </p:spPr>
        <p:txBody>
          <a:bodyPr wrap="none" rtlCol="0">
            <a:spAutoFit/>
          </a:bodyPr>
          <a:lstStyle/>
          <a:p>
            <a:r>
              <a:rPr lang="en-TR" sz="1200" dirty="0"/>
              <a:t>Go to </a:t>
            </a:r>
            <a:r>
              <a:rPr lang="en-US" sz="1200" dirty="0">
                <a:hlinkClick r:id="rId2"/>
              </a:rPr>
              <a:t>https://www.jetbrains.com/idea/download</a:t>
            </a:r>
            <a:r>
              <a:rPr lang="en-US" sz="1200" dirty="0"/>
              <a:t> and download it.</a:t>
            </a:r>
            <a:endParaRPr lang="en-TR" sz="1200" dirty="0"/>
          </a:p>
        </p:txBody>
      </p:sp>
      <p:sp>
        <p:nvSpPr>
          <p:cNvPr id="22" name="TextBox 21">
            <a:extLst>
              <a:ext uri="{FF2B5EF4-FFF2-40B4-BE49-F238E27FC236}">
                <a16:creationId xmlns:a16="http://schemas.microsoft.com/office/drawing/2014/main" id="{8E9EF94A-ADDA-9740-B1DD-5F0407D09C6B}"/>
              </a:ext>
            </a:extLst>
          </p:cNvPr>
          <p:cNvSpPr txBox="1"/>
          <p:nvPr/>
        </p:nvSpPr>
        <p:spPr>
          <a:xfrm>
            <a:off x="244415" y="2802321"/>
            <a:ext cx="10224722" cy="461665"/>
          </a:xfrm>
          <a:prstGeom prst="rect">
            <a:avLst/>
          </a:prstGeom>
          <a:noFill/>
        </p:spPr>
        <p:txBody>
          <a:bodyPr wrap="none" rtlCol="0">
            <a:spAutoFit/>
          </a:bodyPr>
          <a:lstStyle/>
          <a:p>
            <a:r>
              <a:rPr lang="en-TR" sz="1200" dirty="0"/>
              <a:t>Please go to the folder where downladed and in order to install application please click the installation package. The installer will open after that please just click </a:t>
            </a:r>
          </a:p>
          <a:p>
            <a:r>
              <a:rPr lang="en-TR" sz="1200" dirty="0"/>
              <a:t>next buttons. We don’t need to install any extra extension. The default extensions enouhg to us.</a:t>
            </a:r>
          </a:p>
        </p:txBody>
      </p:sp>
      <p:sp>
        <p:nvSpPr>
          <p:cNvPr id="24" name="TextBox 23">
            <a:extLst>
              <a:ext uri="{FF2B5EF4-FFF2-40B4-BE49-F238E27FC236}">
                <a16:creationId xmlns:a16="http://schemas.microsoft.com/office/drawing/2014/main" id="{19648C7B-1365-C54F-A0FC-AF97CF4A3853}"/>
              </a:ext>
            </a:extLst>
          </p:cNvPr>
          <p:cNvSpPr txBox="1"/>
          <p:nvPr/>
        </p:nvSpPr>
        <p:spPr>
          <a:xfrm>
            <a:off x="244415" y="3413167"/>
            <a:ext cx="4615302" cy="276999"/>
          </a:xfrm>
          <a:prstGeom prst="rect">
            <a:avLst/>
          </a:prstGeom>
          <a:noFill/>
        </p:spPr>
        <p:txBody>
          <a:bodyPr wrap="none" rtlCol="0">
            <a:spAutoFit/>
          </a:bodyPr>
          <a:lstStyle/>
          <a:p>
            <a:r>
              <a:rPr lang="en-TR" sz="1200" u="sng" dirty="0"/>
              <a:t>We’re going to talk about the features of intellij idea editor in the class.</a:t>
            </a:r>
          </a:p>
        </p:txBody>
      </p:sp>
      <p:sp>
        <p:nvSpPr>
          <p:cNvPr id="29" name="TextBox 28">
            <a:extLst>
              <a:ext uri="{FF2B5EF4-FFF2-40B4-BE49-F238E27FC236}">
                <a16:creationId xmlns:a16="http://schemas.microsoft.com/office/drawing/2014/main" id="{5C129748-79DE-B846-BF99-5B3CB7CFB888}"/>
              </a:ext>
            </a:extLst>
          </p:cNvPr>
          <p:cNvSpPr txBox="1"/>
          <p:nvPr/>
        </p:nvSpPr>
        <p:spPr>
          <a:xfrm>
            <a:off x="244415" y="3836646"/>
            <a:ext cx="821956" cy="369332"/>
          </a:xfrm>
          <a:prstGeom prst="rect">
            <a:avLst/>
          </a:prstGeom>
          <a:noFill/>
        </p:spPr>
        <p:txBody>
          <a:bodyPr wrap="none" rtlCol="0">
            <a:spAutoFit/>
          </a:bodyPr>
          <a:lstStyle/>
          <a:p>
            <a:r>
              <a:rPr lang="en-TR" b="1" dirty="0"/>
              <a:t>Topics </a:t>
            </a:r>
          </a:p>
        </p:txBody>
      </p:sp>
      <p:sp>
        <p:nvSpPr>
          <p:cNvPr id="31" name="TextBox 30">
            <a:extLst>
              <a:ext uri="{FF2B5EF4-FFF2-40B4-BE49-F238E27FC236}">
                <a16:creationId xmlns:a16="http://schemas.microsoft.com/office/drawing/2014/main" id="{AD1584B9-9872-984A-BB50-4042743A5E10}"/>
              </a:ext>
            </a:extLst>
          </p:cNvPr>
          <p:cNvSpPr txBox="1"/>
          <p:nvPr/>
        </p:nvSpPr>
        <p:spPr>
          <a:xfrm>
            <a:off x="244415" y="4341151"/>
            <a:ext cx="2240998" cy="1200329"/>
          </a:xfrm>
          <a:prstGeom prst="rect">
            <a:avLst/>
          </a:prstGeom>
          <a:noFill/>
        </p:spPr>
        <p:txBody>
          <a:bodyPr wrap="none" rtlCol="0">
            <a:spAutoFit/>
          </a:bodyPr>
          <a:lstStyle/>
          <a:p>
            <a:pPr marL="171450" indent="-171450">
              <a:buFont typeface="Arial" panose="020B0604020202020204" pitchFamily="34" charset="0"/>
              <a:buChar char="•"/>
            </a:pPr>
            <a:r>
              <a:rPr lang="en-TR" sz="1200" dirty="0"/>
              <a:t>Welcome Screen</a:t>
            </a:r>
          </a:p>
          <a:p>
            <a:pPr marL="171450" indent="-171450">
              <a:buFont typeface="Arial" panose="020B0604020202020204" pitchFamily="34" charset="0"/>
              <a:buChar char="•"/>
            </a:pPr>
            <a:r>
              <a:rPr lang="en-TR" sz="1200" dirty="0"/>
              <a:t>Plugins / Extensions</a:t>
            </a:r>
          </a:p>
          <a:p>
            <a:pPr marL="171450" indent="-171450">
              <a:buFont typeface="Arial" panose="020B0604020202020204" pitchFamily="34" charset="0"/>
              <a:buChar char="•"/>
            </a:pPr>
            <a:r>
              <a:rPr lang="en-TR" sz="1200" dirty="0"/>
              <a:t>Project Section in the editor</a:t>
            </a:r>
          </a:p>
          <a:p>
            <a:pPr marL="171450" indent="-171450">
              <a:buFont typeface="Arial" panose="020B0604020202020204" pitchFamily="34" charset="0"/>
              <a:buChar char="•"/>
            </a:pPr>
            <a:r>
              <a:rPr lang="en-TR" sz="1200" dirty="0"/>
              <a:t>Structure Section in the editor</a:t>
            </a:r>
          </a:p>
          <a:p>
            <a:pPr marL="171450" indent="-171450">
              <a:buFont typeface="Arial" panose="020B0604020202020204" pitchFamily="34" charset="0"/>
              <a:buChar char="•"/>
            </a:pPr>
            <a:r>
              <a:rPr lang="en-TR" sz="1200" dirty="0"/>
              <a:t>Preferences Screen</a:t>
            </a:r>
          </a:p>
          <a:p>
            <a:pPr marL="171450" indent="-171450">
              <a:buFont typeface="Arial" panose="020B0604020202020204" pitchFamily="34" charset="0"/>
              <a:buChar char="•"/>
            </a:pPr>
            <a:r>
              <a:rPr lang="en-TR" sz="1200" dirty="0"/>
              <a:t>Database and Maven Section</a:t>
            </a:r>
          </a:p>
        </p:txBody>
      </p:sp>
      <p:sp>
        <p:nvSpPr>
          <p:cNvPr id="34" name="TextBox 33">
            <a:extLst>
              <a:ext uri="{FF2B5EF4-FFF2-40B4-BE49-F238E27FC236}">
                <a16:creationId xmlns:a16="http://schemas.microsoft.com/office/drawing/2014/main" id="{F4ACFE1C-DBB6-F741-9FD1-AC2FC804A80B}"/>
              </a:ext>
            </a:extLst>
          </p:cNvPr>
          <p:cNvSpPr txBox="1"/>
          <p:nvPr/>
        </p:nvSpPr>
        <p:spPr>
          <a:xfrm>
            <a:off x="3115778" y="4341150"/>
            <a:ext cx="2109552" cy="646331"/>
          </a:xfrm>
          <a:prstGeom prst="rect">
            <a:avLst/>
          </a:prstGeom>
          <a:noFill/>
        </p:spPr>
        <p:txBody>
          <a:bodyPr wrap="none" rtlCol="0">
            <a:spAutoFit/>
          </a:bodyPr>
          <a:lstStyle/>
          <a:p>
            <a:pPr marL="171450" indent="-171450">
              <a:buFont typeface="Arial" panose="020B0604020202020204" pitchFamily="34" charset="0"/>
              <a:buChar char="•"/>
            </a:pPr>
            <a:r>
              <a:rPr lang="en-TR" sz="1200" dirty="0"/>
              <a:t>Debug Mode</a:t>
            </a:r>
          </a:p>
          <a:p>
            <a:pPr marL="171450" indent="-171450">
              <a:buFont typeface="Arial" panose="020B0604020202020204" pitchFamily="34" charset="0"/>
              <a:buChar char="•"/>
            </a:pPr>
            <a:r>
              <a:rPr lang="en-TR" sz="1200" dirty="0"/>
              <a:t>Find / Find and Replace Tool</a:t>
            </a:r>
          </a:p>
          <a:p>
            <a:pPr marL="171450" indent="-171450">
              <a:buFont typeface="Arial" panose="020B0604020202020204" pitchFamily="34" charset="0"/>
              <a:buChar char="•"/>
            </a:pPr>
            <a:r>
              <a:rPr lang="en-TR" sz="1200" dirty="0"/>
              <a:t>Short-Cuts</a:t>
            </a:r>
          </a:p>
        </p:txBody>
      </p:sp>
      <p:sp>
        <p:nvSpPr>
          <p:cNvPr id="18" name="Footer Placeholder 29">
            <a:extLst>
              <a:ext uri="{FF2B5EF4-FFF2-40B4-BE49-F238E27FC236}">
                <a16:creationId xmlns:a16="http://schemas.microsoft.com/office/drawing/2014/main" id="{FB1D12D3-08F5-EE4F-AFA7-A628CCE29CD8}"/>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13963883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1" y="2820620"/>
            <a:ext cx="2702214"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JPA</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21" name="TextBox 20">
            <a:extLst>
              <a:ext uri="{FF2B5EF4-FFF2-40B4-BE49-F238E27FC236}">
                <a16:creationId xmlns:a16="http://schemas.microsoft.com/office/drawing/2014/main" id="{04C3FFE5-A5DB-595E-C686-432CB81BA389}"/>
              </a:ext>
            </a:extLst>
          </p:cNvPr>
          <p:cNvSpPr txBox="1"/>
          <p:nvPr/>
        </p:nvSpPr>
        <p:spPr>
          <a:xfrm>
            <a:off x="224199" y="312886"/>
            <a:ext cx="2193549" cy="369332"/>
          </a:xfrm>
          <a:prstGeom prst="rect">
            <a:avLst/>
          </a:prstGeom>
          <a:noFill/>
        </p:spPr>
        <p:txBody>
          <a:bodyPr wrap="none" rtlCol="0">
            <a:spAutoFit/>
          </a:bodyPr>
          <a:lstStyle/>
          <a:p>
            <a:r>
              <a:rPr lang="en-US" b="1" dirty="0">
                <a:solidFill>
                  <a:schemeClr val="accent1"/>
                </a:solidFill>
              </a:rPr>
              <a:t>JPA Implementations</a:t>
            </a:r>
          </a:p>
        </p:txBody>
      </p:sp>
      <p:sp>
        <p:nvSpPr>
          <p:cNvPr id="22" name="TextBox 21">
            <a:extLst>
              <a:ext uri="{FF2B5EF4-FFF2-40B4-BE49-F238E27FC236}">
                <a16:creationId xmlns:a16="http://schemas.microsoft.com/office/drawing/2014/main" id="{79AC9F98-D1EC-2A47-3A72-4445D4C28353}"/>
              </a:ext>
            </a:extLst>
          </p:cNvPr>
          <p:cNvSpPr txBox="1"/>
          <p:nvPr/>
        </p:nvSpPr>
        <p:spPr>
          <a:xfrm>
            <a:off x="224198" y="694575"/>
            <a:ext cx="10767471" cy="461665"/>
          </a:xfrm>
          <a:prstGeom prst="rect">
            <a:avLst/>
          </a:prstGeom>
          <a:noFill/>
        </p:spPr>
        <p:txBody>
          <a:bodyPr wrap="square" rtlCol="0">
            <a:spAutoFit/>
          </a:bodyPr>
          <a:lstStyle>
            <a:defPPr>
              <a:defRPr lang="en-TR"/>
            </a:defPPr>
            <a:lvl1pPr algn="just">
              <a:defRPr sz="1200"/>
            </a:lvl1pPr>
          </a:lstStyle>
          <a:p>
            <a:r>
              <a:rPr lang="en-US" dirty="0"/>
              <a:t>JPA is an open-source API. There is various enterprises vendor such as Eclipse, RedHat, Oracle, etc. that provides new products by adding the JPA in them. There are some popular JPA implementations frameworks such as </a:t>
            </a:r>
            <a:r>
              <a:rPr lang="en-US" b="1" dirty="0"/>
              <a:t>Hibernate, </a:t>
            </a:r>
            <a:r>
              <a:rPr lang="en-US" b="1" dirty="0" err="1"/>
              <a:t>EclipseLink</a:t>
            </a:r>
            <a:r>
              <a:rPr lang="en-US" b="1" dirty="0"/>
              <a:t>, </a:t>
            </a:r>
            <a:r>
              <a:rPr lang="en-US" b="1" dirty="0" err="1"/>
              <a:t>DataNucleus</a:t>
            </a:r>
            <a:r>
              <a:rPr lang="en-US" b="1" dirty="0"/>
              <a:t>,</a:t>
            </a:r>
            <a:r>
              <a:rPr lang="en-US" dirty="0"/>
              <a:t> etc. It is also known as </a:t>
            </a:r>
            <a:r>
              <a:rPr lang="en-US" b="1" dirty="0"/>
              <a:t>Object-Relation Mapping</a:t>
            </a:r>
            <a:r>
              <a:rPr lang="en-US" dirty="0"/>
              <a:t> (ORM) tool.</a:t>
            </a:r>
          </a:p>
        </p:txBody>
      </p:sp>
      <p:sp>
        <p:nvSpPr>
          <p:cNvPr id="11" name="TextBox 10">
            <a:extLst>
              <a:ext uri="{FF2B5EF4-FFF2-40B4-BE49-F238E27FC236}">
                <a16:creationId xmlns:a16="http://schemas.microsoft.com/office/drawing/2014/main" id="{7B3EE28C-5CC2-EA49-F52A-BF4D3C8836D4}"/>
              </a:ext>
            </a:extLst>
          </p:cNvPr>
          <p:cNvSpPr txBox="1"/>
          <p:nvPr/>
        </p:nvSpPr>
        <p:spPr>
          <a:xfrm>
            <a:off x="224198" y="1168597"/>
            <a:ext cx="3194657" cy="369332"/>
          </a:xfrm>
          <a:prstGeom prst="rect">
            <a:avLst/>
          </a:prstGeom>
          <a:noFill/>
        </p:spPr>
        <p:txBody>
          <a:bodyPr wrap="none" rtlCol="0">
            <a:spAutoFit/>
          </a:bodyPr>
          <a:lstStyle>
            <a:defPPr>
              <a:defRPr lang="en-TR"/>
            </a:defPPr>
            <a:lvl1pPr>
              <a:defRPr b="1">
                <a:solidFill>
                  <a:schemeClr val="accent1"/>
                </a:solidFill>
              </a:defRPr>
            </a:lvl1pPr>
          </a:lstStyle>
          <a:p>
            <a:r>
              <a:rPr lang="en-US" dirty="0"/>
              <a:t>Object-Relation Mapping (ORM)</a:t>
            </a:r>
          </a:p>
        </p:txBody>
      </p:sp>
      <p:sp>
        <p:nvSpPr>
          <p:cNvPr id="12" name="TextBox 11">
            <a:extLst>
              <a:ext uri="{FF2B5EF4-FFF2-40B4-BE49-F238E27FC236}">
                <a16:creationId xmlns:a16="http://schemas.microsoft.com/office/drawing/2014/main" id="{AF7C60EA-30E6-44C3-E1DB-367CFA2CD02D}"/>
              </a:ext>
            </a:extLst>
          </p:cNvPr>
          <p:cNvSpPr txBox="1"/>
          <p:nvPr/>
        </p:nvSpPr>
        <p:spPr>
          <a:xfrm>
            <a:off x="224197" y="1488184"/>
            <a:ext cx="10767471" cy="646331"/>
          </a:xfrm>
          <a:prstGeom prst="rect">
            <a:avLst/>
          </a:prstGeom>
          <a:noFill/>
        </p:spPr>
        <p:txBody>
          <a:bodyPr wrap="square" rtlCol="0">
            <a:spAutoFit/>
          </a:bodyPr>
          <a:lstStyle>
            <a:defPPr>
              <a:defRPr lang="en-TR"/>
            </a:defPPr>
            <a:lvl1pPr algn="just">
              <a:defRPr sz="1200"/>
            </a:lvl1pPr>
          </a:lstStyle>
          <a:p>
            <a:r>
              <a:rPr lang="en-US" dirty="0"/>
              <a:t>In ORM, the mapping of Java objects to database tables, and vice-versa is called </a:t>
            </a:r>
            <a:r>
              <a:rPr lang="en-US" b="1" dirty="0"/>
              <a:t>Object-Relational Mapping.</a:t>
            </a:r>
            <a:r>
              <a:rPr lang="en-US" dirty="0"/>
              <a:t> The ORM mapping works as a bridge between a </a:t>
            </a:r>
            <a:r>
              <a:rPr lang="en-US" b="1" dirty="0"/>
              <a:t>relational database</a:t>
            </a:r>
            <a:r>
              <a:rPr lang="en-US" dirty="0"/>
              <a:t> (tables and records) and </a:t>
            </a:r>
            <a:r>
              <a:rPr lang="en-US" b="1" dirty="0"/>
              <a:t>Java application</a:t>
            </a:r>
            <a:r>
              <a:rPr lang="en-US" dirty="0"/>
              <a:t> (classes and objects).</a:t>
            </a:r>
          </a:p>
          <a:p>
            <a:r>
              <a:rPr lang="en-US" dirty="0"/>
              <a:t>In the following figure, the ORM layer is an adapter layer. It adapts the language of object graphs to the language of SQL and relation tables</a:t>
            </a:r>
          </a:p>
        </p:txBody>
      </p:sp>
      <p:sp>
        <p:nvSpPr>
          <p:cNvPr id="18" name="TextBox 17">
            <a:extLst>
              <a:ext uri="{FF2B5EF4-FFF2-40B4-BE49-F238E27FC236}">
                <a16:creationId xmlns:a16="http://schemas.microsoft.com/office/drawing/2014/main" id="{555939FF-A6F5-3093-53E9-BD831D626171}"/>
              </a:ext>
            </a:extLst>
          </p:cNvPr>
          <p:cNvSpPr txBox="1"/>
          <p:nvPr/>
        </p:nvSpPr>
        <p:spPr>
          <a:xfrm>
            <a:off x="224197" y="2269436"/>
            <a:ext cx="3954801" cy="369332"/>
          </a:xfrm>
          <a:prstGeom prst="rect">
            <a:avLst/>
          </a:prstGeom>
          <a:noFill/>
        </p:spPr>
        <p:txBody>
          <a:bodyPr wrap="none" rtlCol="0">
            <a:spAutoFit/>
          </a:bodyPr>
          <a:lstStyle/>
          <a:p>
            <a:r>
              <a:rPr lang="en-US" b="1" dirty="0">
                <a:solidFill>
                  <a:schemeClr val="accent1"/>
                </a:solidFill>
              </a:rPr>
              <a:t>Differences between JPA and Hibernate</a:t>
            </a:r>
          </a:p>
        </p:txBody>
      </p:sp>
      <p:sp>
        <p:nvSpPr>
          <p:cNvPr id="19" name="TextBox 18">
            <a:extLst>
              <a:ext uri="{FF2B5EF4-FFF2-40B4-BE49-F238E27FC236}">
                <a16:creationId xmlns:a16="http://schemas.microsoft.com/office/drawing/2014/main" id="{A3158951-2A8F-0BB0-66BE-E7D639E2588A}"/>
              </a:ext>
            </a:extLst>
          </p:cNvPr>
          <p:cNvSpPr txBox="1"/>
          <p:nvPr/>
        </p:nvSpPr>
        <p:spPr>
          <a:xfrm>
            <a:off x="224197" y="2638768"/>
            <a:ext cx="10767470" cy="830997"/>
          </a:xfrm>
          <a:prstGeom prst="rect">
            <a:avLst/>
          </a:prstGeom>
          <a:noFill/>
        </p:spPr>
        <p:txBody>
          <a:bodyPr wrap="square" rtlCol="0">
            <a:spAutoFit/>
          </a:bodyPr>
          <a:lstStyle>
            <a:defPPr>
              <a:defRPr lang="en-TR"/>
            </a:defPPr>
            <a:lvl1pPr algn="just">
              <a:defRPr sz="1200"/>
            </a:lvl1pPr>
          </a:lstStyle>
          <a:p>
            <a:r>
              <a:rPr lang="en-US" dirty="0"/>
              <a:t>JPA: JPA is a Java specification that is used to access, manage, and persist data between Java object and relational database. It is a standard approach for ORM.</a:t>
            </a:r>
          </a:p>
          <a:p>
            <a:r>
              <a:rPr lang="en-US" dirty="0"/>
              <a:t>Hibernate: It is a lightweight, open-source ORM tool that is used to store Java objects in the relational database system. It is a provider of JPA. It follows a common approach provided by JPA.</a:t>
            </a:r>
          </a:p>
          <a:p>
            <a:r>
              <a:rPr lang="en-US" dirty="0"/>
              <a:t>The following table describes the differences between JPA and Hibernate.</a:t>
            </a:r>
          </a:p>
        </p:txBody>
      </p:sp>
      <p:graphicFrame>
        <p:nvGraphicFramePr>
          <p:cNvPr id="4" name="Table 4">
            <a:extLst>
              <a:ext uri="{FF2B5EF4-FFF2-40B4-BE49-F238E27FC236}">
                <a16:creationId xmlns:a16="http://schemas.microsoft.com/office/drawing/2014/main" id="{D7609151-3952-6C35-247F-2EA1F5C0FB3D}"/>
              </a:ext>
            </a:extLst>
          </p:cNvPr>
          <p:cNvGraphicFramePr>
            <a:graphicFrameLocks noGrp="1"/>
          </p:cNvGraphicFramePr>
          <p:nvPr>
            <p:extLst>
              <p:ext uri="{D42A27DB-BD31-4B8C-83A1-F6EECF244321}">
                <p14:modId xmlns:p14="http://schemas.microsoft.com/office/powerpoint/2010/main" val="4133843783"/>
              </p:ext>
            </p:extLst>
          </p:nvPr>
        </p:nvGraphicFramePr>
        <p:xfrm>
          <a:off x="224197" y="3615117"/>
          <a:ext cx="10767470" cy="2682240"/>
        </p:xfrm>
        <a:graphic>
          <a:graphicData uri="http://schemas.openxmlformats.org/drawingml/2006/table">
            <a:tbl>
              <a:tblPr firstRow="1" bandRow="1">
                <a:tableStyleId>{5C22544A-7EE6-4342-B048-85BDC9FD1C3A}</a:tableStyleId>
              </a:tblPr>
              <a:tblGrid>
                <a:gridCol w="5383735">
                  <a:extLst>
                    <a:ext uri="{9D8B030D-6E8A-4147-A177-3AD203B41FA5}">
                      <a16:colId xmlns:a16="http://schemas.microsoft.com/office/drawing/2014/main" val="3476323984"/>
                    </a:ext>
                  </a:extLst>
                </a:gridCol>
                <a:gridCol w="5383735">
                  <a:extLst>
                    <a:ext uri="{9D8B030D-6E8A-4147-A177-3AD203B41FA5}">
                      <a16:colId xmlns:a16="http://schemas.microsoft.com/office/drawing/2014/main" val="4211024675"/>
                    </a:ext>
                  </a:extLst>
                </a:gridCol>
              </a:tblGrid>
              <a:tr h="370840">
                <a:tc>
                  <a:txBody>
                    <a:bodyPr/>
                    <a:lstStyle/>
                    <a:p>
                      <a:r>
                        <a:rPr lang="en-TR" dirty="0"/>
                        <a:t>JPA</a:t>
                      </a:r>
                    </a:p>
                  </a:txBody>
                  <a:tcPr/>
                </a:tc>
                <a:tc>
                  <a:txBody>
                    <a:bodyPr/>
                    <a:lstStyle/>
                    <a:p>
                      <a:r>
                        <a:rPr lang="en-TR" dirty="0"/>
                        <a:t>Hibernate</a:t>
                      </a:r>
                    </a:p>
                  </a:txBody>
                  <a:tcPr/>
                </a:tc>
                <a:extLst>
                  <a:ext uri="{0D108BD9-81ED-4DB2-BD59-A6C34878D82A}">
                    <a16:rowId xmlns:a16="http://schemas.microsoft.com/office/drawing/2014/main" val="1648163797"/>
                  </a:ext>
                </a:extLst>
              </a:tr>
              <a:tr h="370840">
                <a:tc>
                  <a:txBody>
                    <a:bodyPr/>
                    <a:lstStyle/>
                    <a:p>
                      <a:r>
                        <a:rPr lang="en-US" sz="1200" kern="1200" dirty="0">
                          <a:solidFill>
                            <a:schemeClr val="tx1"/>
                          </a:solidFill>
                          <a:latin typeface="+mn-lt"/>
                          <a:ea typeface="+mn-ea"/>
                          <a:cs typeface="+mn-cs"/>
                        </a:rPr>
                        <a:t>JPA is a Java specification for mapping relation data in Java application.</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Hibernate is an </a:t>
                      </a:r>
                      <a:r>
                        <a:rPr lang="en-US" sz="1200" b="1" i="0" dirty="0">
                          <a:solidFill>
                            <a:srgbClr val="333333"/>
                          </a:solidFill>
                          <a:effectLst/>
                          <a:latin typeface="inter-bold"/>
                        </a:rPr>
                        <a:t>ORM framework</a:t>
                      </a:r>
                      <a:r>
                        <a:rPr lang="en-US" sz="1200" b="0" i="0" dirty="0">
                          <a:solidFill>
                            <a:srgbClr val="333333"/>
                          </a:solidFill>
                          <a:effectLst/>
                          <a:latin typeface="inter-regular"/>
                        </a:rPr>
                        <a:t> that deals with data persistence.</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169619776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JPA does not provide any implementation classes.</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provides implementation classes.</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15850792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uses platform-independent query language called </a:t>
                      </a:r>
                      <a:r>
                        <a:rPr lang="en-US" sz="1200" b="1" i="0" dirty="0">
                          <a:solidFill>
                            <a:srgbClr val="333333"/>
                          </a:solidFill>
                          <a:effectLst/>
                          <a:latin typeface="inter-bold"/>
                        </a:rPr>
                        <a:t>JPQL</a:t>
                      </a:r>
                      <a:r>
                        <a:rPr lang="en-US" sz="1200" b="0" i="0" dirty="0">
                          <a:solidFill>
                            <a:srgbClr val="333333"/>
                          </a:solidFill>
                          <a:effectLst/>
                          <a:latin typeface="inter-regular"/>
                        </a:rPr>
                        <a:t> (Java Persistence Query Language).</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uses its own query language called </a:t>
                      </a:r>
                      <a:r>
                        <a:rPr lang="en-US" sz="1200" b="1" i="0" dirty="0">
                          <a:solidFill>
                            <a:srgbClr val="333333"/>
                          </a:solidFill>
                          <a:effectLst/>
                          <a:latin typeface="inter-bold"/>
                        </a:rPr>
                        <a:t>HQL</a:t>
                      </a:r>
                      <a:r>
                        <a:rPr lang="en-US" sz="1200" b="0" i="0" dirty="0">
                          <a:solidFill>
                            <a:srgbClr val="333333"/>
                          </a:solidFill>
                          <a:effectLst/>
                          <a:latin typeface="inter-regular"/>
                        </a:rPr>
                        <a:t> (Hibernate Query Language).</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45470096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is defined in </a:t>
                      </a:r>
                      <a:r>
                        <a:rPr lang="en-US" sz="1200" b="1" i="0" dirty="0" err="1">
                          <a:solidFill>
                            <a:srgbClr val="333333"/>
                          </a:solidFill>
                          <a:effectLst/>
                          <a:latin typeface="inter-bold"/>
                        </a:rPr>
                        <a:t>javax.persistence</a:t>
                      </a:r>
                      <a:r>
                        <a:rPr lang="en-US" sz="1200" b="0" i="0" dirty="0">
                          <a:solidFill>
                            <a:srgbClr val="333333"/>
                          </a:solidFill>
                          <a:effectLst/>
                          <a:latin typeface="inter-regular"/>
                        </a:rPr>
                        <a:t> package.</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is defined in </a:t>
                      </a:r>
                      <a:r>
                        <a:rPr lang="en-US" sz="1200" b="1" i="0" dirty="0" err="1">
                          <a:solidFill>
                            <a:srgbClr val="333333"/>
                          </a:solidFill>
                          <a:effectLst/>
                          <a:latin typeface="inter-bold"/>
                        </a:rPr>
                        <a:t>org.hibernate</a:t>
                      </a:r>
                      <a:r>
                        <a:rPr lang="en-US" sz="1200" b="0" i="0" dirty="0">
                          <a:solidFill>
                            <a:srgbClr val="333333"/>
                          </a:solidFill>
                          <a:effectLst/>
                          <a:latin typeface="inter-regular"/>
                        </a:rPr>
                        <a:t> package.</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9892150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It is implemented in various ORM tools like </a:t>
                      </a:r>
                      <a:r>
                        <a:rPr lang="en-US" sz="1200" b="1" i="0" dirty="0">
                          <a:solidFill>
                            <a:srgbClr val="333333"/>
                          </a:solidFill>
                          <a:effectLst/>
                          <a:latin typeface="inter-bold"/>
                        </a:rPr>
                        <a:t>Hibernate, </a:t>
                      </a:r>
                      <a:r>
                        <a:rPr lang="en-US" sz="1200" b="1" i="0" dirty="0" err="1">
                          <a:solidFill>
                            <a:srgbClr val="333333"/>
                          </a:solidFill>
                          <a:effectLst/>
                          <a:latin typeface="inter-bold"/>
                        </a:rPr>
                        <a:t>EclipseLink</a:t>
                      </a:r>
                      <a:r>
                        <a:rPr lang="en-US" sz="1200" b="1" i="0" dirty="0">
                          <a:solidFill>
                            <a:srgbClr val="333333"/>
                          </a:solidFill>
                          <a:effectLst/>
                          <a:latin typeface="inter-bold"/>
                        </a:rPr>
                        <a:t>,</a:t>
                      </a:r>
                      <a:r>
                        <a:rPr lang="en-US" sz="1200" b="0" i="0" dirty="0">
                          <a:solidFill>
                            <a:srgbClr val="333333"/>
                          </a:solidFill>
                          <a:effectLst/>
                          <a:latin typeface="inter-regular"/>
                        </a:rPr>
                        <a:t> etc.</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Hibernate is the </a:t>
                      </a:r>
                      <a:r>
                        <a:rPr lang="en-US" sz="1200" b="1" i="0" dirty="0">
                          <a:solidFill>
                            <a:srgbClr val="333333"/>
                          </a:solidFill>
                          <a:effectLst/>
                          <a:latin typeface="inter-bold"/>
                        </a:rPr>
                        <a:t>provider</a:t>
                      </a:r>
                      <a:r>
                        <a:rPr lang="en-US" sz="1200" b="0" i="0" dirty="0">
                          <a:solidFill>
                            <a:srgbClr val="333333"/>
                          </a:solidFill>
                          <a:effectLst/>
                          <a:latin typeface="inter-regular"/>
                        </a:rPr>
                        <a:t> of JPA.</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42403892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JPA uses </a:t>
                      </a:r>
                      <a:r>
                        <a:rPr lang="en-US" sz="1200" b="1" i="0" dirty="0" err="1">
                          <a:solidFill>
                            <a:srgbClr val="333333"/>
                          </a:solidFill>
                          <a:effectLst/>
                          <a:latin typeface="inter-bold"/>
                        </a:rPr>
                        <a:t>EntityManager</a:t>
                      </a:r>
                      <a:r>
                        <a:rPr lang="en-US" sz="1200" b="0" i="0" dirty="0">
                          <a:solidFill>
                            <a:srgbClr val="333333"/>
                          </a:solidFill>
                          <a:effectLst/>
                          <a:latin typeface="inter-regular"/>
                        </a:rPr>
                        <a:t> for handling the persistence of data.</a:t>
                      </a:r>
                      <a:endParaRPr lang="en-TR"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inter-regular"/>
                        </a:rPr>
                        <a:t>In Hibernate uses </a:t>
                      </a:r>
                      <a:r>
                        <a:rPr lang="en-US" sz="1200" b="1" i="0" dirty="0">
                          <a:solidFill>
                            <a:srgbClr val="333333"/>
                          </a:solidFill>
                          <a:effectLst/>
                          <a:latin typeface="inter-bold"/>
                        </a:rPr>
                        <a:t>Session</a:t>
                      </a:r>
                      <a:r>
                        <a:rPr lang="en-US" sz="1200" b="0" i="0" dirty="0">
                          <a:solidFill>
                            <a:srgbClr val="333333"/>
                          </a:solidFill>
                          <a:effectLst/>
                          <a:latin typeface="inter-regular"/>
                        </a:rPr>
                        <a:t> for handling the persistence of data.</a:t>
                      </a:r>
                      <a:endParaRPr lang="en-TR" sz="1200" kern="1200" dirty="0">
                        <a:solidFill>
                          <a:schemeClr val="tx1"/>
                        </a:solidFill>
                        <a:latin typeface="+mn-lt"/>
                        <a:ea typeface="+mn-ea"/>
                        <a:cs typeface="+mn-cs"/>
                      </a:endParaRPr>
                    </a:p>
                  </a:txBody>
                  <a:tcPr/>
                </a:tc>
                <a:extLst>
                  <a:ext uri="{0D108BD9-81ED-4DB2-BD59-A6C34878D82A}">
                    <a16:rowId xmlns:a16="http://schemas.microsoft.com/office/drawing/2014/main" val="2046626510"/>
                  </a:ext>
                </a:extLst>
              </a:tr>
            </a:tbl>
          </a:graphicData>
        </a:graphic>
      </p:graphicFrame>
    </p:spTree>
    <p:extLst>
      <p:ext uri="{BB962C8B-B14F-4D97-AF65-F5344CB8AC3E}">
        <p14:creationId xmlns:p14="http://schemas.microsoft.com/office/powerpoint/2010/main" val="10169227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62761" y="2820620"/>
            <a:ext cx="2702214" cy="1200329"/>
          </a:xfrm>
          <a:prstGeom prst="rect">
            <a:avLst/>
          </a:prstGeom>
          <a:noFill/>
        </p:spPr>
        <p:txBody>
          <a:bodyPr wrap="none" rtlCol="0">
            <a:spAutoFit/>
          </a:bodyPr>
          <a:lstStyle/>
          <a:p>
            <a:pPr algn="ctr"/>
            <a:r>
              <a:rPr lang="en-TR" sz="3600" dirty="0">
                <a:solidFill>
                  <a:schemeClr val="accent1">
                    <a:lumMod val="75000"/>
                  </a:schemeClr>
                </a:solidFill>
              </a:rPr>
              <a:t>Fourth Week </a:t>
            </a:r>
          </a:p>
          <a:p>
            <a:pPr algn="ctr"/>
            <a:r>
              <a:rPr lang="en-TR" sz="3600" dirty="0">
                <a:solidFill>
                  <a:schemeClr val="accent2">
                    <a:lumMod val="75000"/>
                  </a:schemeClr>
                </a:solidFill>
              </a:rPr>
              <a:t>JPA</a:t>
            </a:r>
          </a:p>
        </p:txBody>
      </p:sp>
      <p:sp>
        <p:nvSpPr>
          <p:cNvPr id="14" name="Footer Placeholder 29">
            <a:extLst>
              <a:ext uri="{FF2B5EF4-FFF2-40B4-BE49-F238E27FC236}">
                <a16:creationId xmlns:a16="http://schemas.microsoft.com/office/drawing/2014/main" id="{2BB414FF-0AE8-A248-80EA-A88342A4D693}"/>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
        <p:nvSpPr>
          <p:cNvPr id="21" name="TextBox 20">
            <a:extLst>
              <a:ext uri="{FF2B5EF4-FFF2-40B4-BE49-F238E27FC236}">
                <a16:creationId xmlns:a16="http://schemas.microsoft.com/office/drawing/2014/main" id="{04C3FFE5-A5DB-595E-C686-432CB81BA389}"/>
              </a:ext>
            </a:extLst>
          </p:cNvPr>
          <p:cNvSpPr txBox="1"/>
          <p:nvPr/>
        </p:nvSpPr>
        <p:spPr>
          <a:xfrm>
            <a:off x="224199" y="312886"/>
            <a:ext cx="1735603" cy="369332"/>
          </a:xfrm>
          <a:prstGeom prst="rect">
            <a:avLst/>
          </a:prstGeom>
          <a:noFill/>
        </p:spPr>
        <p:txBody>
          <a:bodyPr wrap="none" rtlCol="0">
            <a:spAutoFit/>
          </a:bodyPr>
          <a:lstStyle/>
          <a:p>
            <a:r>
              <a:rPr lang="en-US" b="1" dirty="0">
                <a:solidFill>
                  <a:schemeClr val="accent1"/>
                </a:solidFill>
              </a:rPr>
              <a:t>JPA Annotations</a:t>
            </a:r>
          </a:p>
        </p:txBody>
      </p:sp>
      <p:sp>
        <p:nvSpPr>
          <p:cNvPr id="22" name="TextBox 21">
            <a:extLst>
              <a:ext uri="{FF2B5EF4-FFF2-40B4-BE49-F238E27FC236}">
                <a16:creationId xmlns:a16="http://schemas.microsoft.com/office/drawing/2014/main" id="{79AC9F98-D1EC-2A47-3A72-4445D4C28353}"/>
              </a:ext>
            </a:extLst>
          </p:cNvPr>
          <p:cNvSpPr txBox="1"/>
          <p:nvPr/>
        </p:nvSpPr>
        <p:spPr>
          <a:xfrm>
            <a:off x="224198" y="941710"/>
            <a:ext cx="1060905"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@Entity</a:t>
            </a:r>
          </a:p>
        </p:txBody>
      </p:sp>
      <p:sp>
        <p:nvSpPr>
          <p:cNvPr id="13" name="TextBox 12">
            <a:extLst>
              <a:ext uri="{FF2B5EF4-FFF2-40B4-BE49-F238E27FC236}">
                <a16:creationId xmlns:a16="http://schemas.microsoft.com/office/drawing/2014/main" id="{81AF51A3-F3AC-5696-357E-E09C26B213BF}"/>
              </a:ext>
            </a:extLst>
          </p:cNvPr>
          <p:cNvSpPr txBox="1"/>
          <p:nvPr/>
        </p:nvSpPr>
        <p:spPr>
          <a:xfrm>
            <a:off x="224197" y="1570534"/>
            <a:ext cx="1060905"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@Table</a:t>
            </a:r>
          </a:p>
        </p:txBody>
      </p:sp>
      <p:sp>
        <p:nvSpPr>
          <p:cNvPr id="16" name="TextBox 15">
            <a:extLst>
              <a:ext uri="{FF2B5EF4-FFF2-40B4-BE49-F238E27FC236}">
                <a16:creationId xmlns:a16="http://schemas.microsoft.com/office/drawing/2014/main" id="{560CF021-9742-1162-8B12-65D2B5A6E38E}"/>
              </a:ext>
            </a:extLst>
          </p:cNvPr>
          <p:cNvSpPr txBox="1"/>
          <p:nvPr/>
        </p:nvSpPr>
        <p:spPr>
          <a:xfrm>
            <a:off x="211983" y="3010307"/>
            <a:ext cx="1060905"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@Id</a:t>
            </a:r>
          </a:p>
        </p:txBody>
      </p:sp>
      <p:sp>
        <p:nvSpPr>
          <p:cNvPr id="17" name="TextBox 16">
            <a:extLst>
              <a:ext uri="{FF2B5EF4-FFF2-40B4-BE49-F238E27FC236}">
                <a16:creationId xmlns:a16="http://schemas.microsoft.com/office/drawing/2014/main" id="{10B81370-F1E7-2CEF-7DD2-0C48CC1FABDA}"/>
              </a:ext>
            </a:extLst>
          </p:cNvPr>
          <p:cNvSpPr txBox="1"/>
          <p:nvPr/>
        </p:nvSpPr>
        <p:spPr>
          <a:xfrm>
            <a:off x="4332800" y="945040"/>
            <a:ext cx="1200330"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@Column</a:t>
            </a:r>
          </a:p>
        </p:txBody>
      </p:sp>
      <p:sp>
        <p:nvSpPr>
          <p:cNvPr id="20" name="TextBox 19">
            <a:extLst>
              <a:ext uri="{FF2B5EF4-FFF2-40B4-BE49-F238E27FC236}">
                <a16:creationId xmlns:a16="http://schemas.microsoft.com/office/drawing/2014/main" id="{C45E99CA-DA41-741D-2746-727BBE57CCE3}"/>
              </a:ext>
            </a:extLst>
          </p:cNvPr>
          <p:cNvSpPr txBox="1"/>
          <p:nvPr/>
        </p:nvSpPr>
        <p:spPr>
          <a:xfrm>
            <a:off x="211983" y="4443829"/>
            <a:ext cx="1345111"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@Transient</a:t>
            </a:r>
          </a:p>
        </p:txBody>
      </p:sp>
      <p:sp>
        <p:nvSpPr>
          <p:cNvPr id="23" name="TextBox 22">
            <a:extLst>
              <a:ext uri="{FF2B5EF4-FFF2-40B4-BE49-F238E27FC236}">
                <a16:creationId xmlns:a16="http://schemas.microsoft.com/office/drawing/2014/main" id="{18672642-3F30-A17A-1031-CF1190439F93}"/>
              </a:ext>
            </a:extLst>
          </p:cNvPr>
          <p:cNvSpPr txBox="1"/>
          <p:nvPr/>
        </p:nvSpPr>
        <p:spPr>
          <a:xfrm>
            <a:off x="211982" y="5202890"/>
            <a:ext cx="1345111"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@Temporal</a:t>
            </a:r>
          </a:p>
        </p:txBody>
      </p:sp>
      <p:sp>
        <p:nvSpPr>
          <p:cNvPr id="24" name="TextBox 23">
            <a:extLst>
              <a:ext uri="{FF2B5EF4-FFF2-40B4-BE49-F238E27FC236}">
                <a16:creationId xmlns:a16="http://schemas.microsoft.com/office/drawing/2014/main" id="{ED0E77E1-621E-FB8E-13C0-620BDC7DE6C4}"/>
              </a:ext>
            </a:extLst>
          </p:cNvPr>
          <p:cNvSpPr txBox="1"/>
          <p:nvPr/>
        </p:nvSpPr>
        <p:spPr>
          <a:xfrm>
            <a:off x="204069" y="5803870"/>
            <a:ext cx="1735603"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@Enumerated</a:t>
            </a:r>
          </a:p>
        </p:txBody>
      </p:sp>
      <p:sp>
        <p:nvSpPr>
          <p:cNvPr id="25" name="TextBox 24">
            <a:extLst>
              <a:ext uri="{FF2B5EF4-FFF2-40B4-BE49-F238E27FC236}">
                <a16:creationId xmlns:a16="http://schemas.microsoft.com/office/drawing/2014/main" id="{79C3ECBA-63DF-E51E-F96B-36B7C4C205B3}"/>
              </a:ext>
            </a:extLst>
          </p:cNvPr>
          <p:cNvSpPr txBox="1"/>
          <p:nvPr/>
        </p:nvSpPr>
        <p:spPr>
          <a:xfrm>
            <a:off x="211983" y="3726303"/>
            <a:ext cx="2086519"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a:t>
            </a:r>
            <a:r>
              <a:rPr lang="en-US" sz="1800" b="1" dirty="0" err="1">
                <a:solidFill>
                  <a:schemeClr val="accent2"/>
                </a:solidFill>
              </a:rPr>
              <a:t>GeneratedValue</a:t>
            </a:r>
            <a:endParaRPr lang="en-US" sz="1800" b="1" dirty="0">
              <a:solidFill>
                <a:schemeClr val="accent2"/>
              </a:solidFill>
            </a:endParaRPr>
          </a:p>
        </p:txBody>
      </p:sp>
      <p:sp>
        <p:nvSpPr>
          <p:cNvPr id="26" name="TextBox 25">
            <a:extLst>
              <a:ext uri="{FF2B5EF4-FFF2-40B4-BE49-F238E27FC236}">
                <a16:creationId xmlns:a16="http://schemas.microsoft.com/office/drawing/2014/main" id="{69C8860A-9D2A-951F-9E46-C5F6E088A696}"/>
              </a:ext>
            </a:extLst>
          </p:cNvPr>
          <p:cNvSpPr txBox="1"/>
          <p:nvPr/>
        </p:nvSpPr>
        <p:spPr>
          <a:xfrm>
            <a:off x="4035718" y="2170031"/>
            <a:ext cx="1463491"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a:t>
            </a:r>
            <a:r>
              <a:rPr lang="en-US" sz="1800" b="1" dirty="0" err="1">
                <a:solidFill>
                  <a:schemeClr val="accent2"/>
                </a:solidFill>
              </a:rPr>
              <a:t>OneToOne</a:t>
            </a:r>
            <a:endParaRPr lang="en-US" sz="1800" b="1" dirty="0">
              <a:solidFill>
                <a:schemeClr val="accent2"/>
              </a:solidFill>
            </a:endParaRPr>
          </a:p>
        </p:txBody>
      </p:sp>
      <p:sp>
        <p:nvSpPr>
          <p:cNvPr id="27" name="TextBox 26">
            <a:extLst>
              <a:ext uri="{FF2B5EF4-FFF2-40B4-BE49-F238E27FC236}">
                <a16:creationId xmlns:a16="http://schemas.microsoft.com/office/drawing/2014/main" id="{50DA4730-3BD8-2EEB-5F49-57F006ED736C}"/>
              </a:ext>
            </a:extLst>
          </p:cNvPr>
          <p:cNvSpPr txBox="1"/>
          <p:nvPr/>
        </p:nvSpPr>
        <p:spPr>
          <a:xfrm>
            <a:off x="6050542" y="2172628"/>
            <a:ext cx="1893297"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a:t>
            </a:r>
            <a:r>
              <a:rPr lang="en-US" sz="1800" b="1" dirty="0" err="1">
                <a:solidFill>
                  <a:schemeClr val="accent2"/>
                </a:solidFill>
              </a:rPr>
              <a:t>OneToMany</a:t>
            </a:r>
            <a:endParaRPr lang="en-US" sz="1800" b="1" dirty="0">
              <a:solidFill>
                <a:schemeClr val="accent2"/>
              </a:solidFill>
            </a:endParaRPr>
          </a:p>
        </p:txBody>
      </p:sp>
      <p:sp>
        <p:nvSpPr>
          <p:cNvPr id="28" name="TextBox 27">
            <a:extLst>
              <a:ext uri="{FF2B5EF4-FFF2-40B4-BE49-F238E27FC236}">
                <a16:creationId xmlns:a16="http://schemas.microsoft.com/office/drawing/2014/main" id="{73EC883E-F7C2-F48C-BED9-7B3842872C0C}"/>
              </a:ext>
            </a:extLst>
          </p:cNvPr>
          <p:cNvSpPr txBox="1"/>
          <p:nvPr/>
        </p:nvSpPr>
        <p:spPr>
          <a:xfrm>
            <a:off x="4013685" y="2613586"/>
            <a:ext cx="1893297"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a:t>
            </a:r>
            <a:r>
              <a:rPr lang="en-US" sz="1800" b="1" dirty="0" err="1">
                <a:solidFill>
                  <a:schemeClr val="accent2"/>
                </a:solidFill>
              </a:rPr>
              <a:t>ManyToOne</a:t>
            </a:r>
            <a:endParaRPr lang="en-US" sz="1800" b="1" dirty="0">
              <a:solidFill>
                <a:schemeClr val="accent2"/>
              </a:solidFill>
            </a:endParaRPr>
          </a:p>
        </p:txBody>
      </p:sp>
      <p:sp>
        <p:nvSpPr>
          <p:cNvPr id="29" name="TextBox 28">
            <a:extLst>
              <a:ext uri="{FF2B5EF4-FFF2-40B4-BE49-F238E27FC236}">
                <a16:creationId xmlns:a16="http://schemas.microsoft.com/office/drawing/2014/main" id="{A943A478-DFE2-99BB-5785-FE63B0040D0A}"/>
              </a:ext>
            </a:extLst>
          </p:cNvPr>
          <p:cNvSpPr txBox="1"/>
          <p:nvPr/>
        </p:nvSpPr>
        <p:spPr>
          <a:xfrm>
            <a:off x="6051100" y="2613586"/>
            <a:ext cx="1893297" cy="369332"/>
          </a:xfrm>
          <a:prstGeom prst="rect">
            <a:avLst/>
          </a:prstGeom>
          <a:noFill/>
        </p:spPr>
        <p:txBody>
          <a:bodyPr wrap="square" rtlCol="0">
            <a:spAutoFit/>
          </a:bodyPr>
          <a:lstStyle>
            <a:defPPr>
              <a:defRPr lang="en-TR"/>
            </a:defPPr>
            <a:lvl1pPr algn="just">
              <a:defRPr sz="1200"/>
            </a:lvl1pPr>
          </a:lstStyle>
          <a:p>
            <a:r>
              <a:rPr lang="en-US" sz="1800" b="1" dirty="0">
                <a:solidFill>
                  <a:schemeClr val="accent2"/>
                </a:solidFill>
              </a:rPr>
              <a:t>@</a:t>
            </a:r>
            <a:r>
              <a:rPr lang="en-US" sz="1800" b="1" dirty="0" err="1">
                <a:solidFill>
                  <a:schemeClr val="accent2"/>
                </a:solidFill>
              </a:rPr>
              <a:t>ManyToMany</a:t>
            </a:r>
            <a:endParaRPr lang="en-US" sz="1800" b="1" dirty="0">
              <a:solidFill>
                <a:schemeClr val="accent2"/>
              </a:solidFill>
            </a:endParaRPr>
          </a:p>
        </p:txBody>
      </p:sp>
      <p:sp>
        <p:nvSpPr>
          <p:cNvPr id="30" name="TextBox 29">
            <a:extLst>
              <a:ext uri="{FF2B5EF4-FFF2-40B4-BE49-F238E27FC236}">
                <a16:creationId xmlns:a16="http://schemas.microsoft.com/office/drawing/2014/main" id="{F63D516B-0FB1-1BFC-D432-91BAE341E2AB}"/>
              </a:ext>
            </a:extLst>
          </p:cNvPr>
          <p:cNvSpPr txBox="1"/>
          <p:nvPr/>
        </p:nvSpPr>
        <p:spPr>
          <a:xfrm>
            <a:off x="224198" y="1293535"/>
            <a:ext cx="3235694" cy="276999"/>
          </a:xfrm>
          <a:prstGeom prst="rect">
            <a:avLst/>
          </a:prstGeom>
          <a:noFill/>
        </p:spPr>
        <p:txBody>
          <a:bodyPr wrap="square" rtlCol="0">
            <a:spAutoFit/>
          </a:bodyPr>
          <a:lstStyle>
            <a:defPPr>
              <a:defRPr lang="en-TR"/>
            </a:defPPr>
            <a:lvl1pPr algn="just">
              <a:defRPr sz="1200"/>
            </a:lvl1pPr>
          </a:lstStyle>
          <a:p>
            <a:r>
              <a:rPr lang="en-US" dirty="0"/>
              <a:t>Annotate all your entity beans with @Entity.</a:t>
            </a:r>
          </a:p>
        </p:txBody>
      </p:sp>
      <p:sp>
        <p:nvSpPr>
          <p:cNvPr id="32" name="TextBox 31">
            <a:extLst>
              <a:ext uri="{FF2B5EF4-FFF2-40B4-BE49-F238E27FC236}">
                <a16:creationId xmlns:a16="http://schemas.microsoft.com/office/drawing/2014/main" id="{454F9E71-3DEC-504F-5CAE-1B9257E36FAF}"/>
              </a:ext>
            </a:extLst>
          </p:cNvPr>
          <p:cNvSpPr txBox="1"/>
          <p:nvPr/>
        </p:nvSpPr>
        <p:spPr>
          <a:xfrm>
            <a:off x="211983" y="1967255"/>
            <a:ext cx="2790710" cy="1015663"/>
          </a:xfrm>
          <a:prstGeom prst="rect">
            <a:avLst/>
          </a:prstGeom>
          <a:noFill/>
        </p:spPr>
        <p:txBody>
          <a:bodyPr wrap="square" rtlCol="0">
            <a:spAutoFit/>
          </a:bodyPr>
          <a:lstStyle>
            <a:defPPr>
              <a:defRPr lang="en-TR"/>
            </a:defPPr>
            <a:lvl1pPr algn="just">
              <a:defRPr sz="1200"/>
            </a:lvl1pPr>
          </a:lstStyle>
          <a:p>
            <a:r>
              <a:rPr lang="en-US" dirty="0"/>
              <a:t>Specify the database table this Entity maps to using the name attribute of @Table annotation. In the example below, the data will be stored in 'company' table in the database.</a:t>
            </a:r>
            <a:endParaRPr lang="en-TR" dirty="0"/>
          </a:p>
        </p:txBody>
      </p:sp>
      <p:sp>
        <p:nvSpPr>
          <p:cNvPr id="33" name="TextBox 32">
            <a:extLst>
              <a:ext uri="{FF2B5EF4-FFF2-40B4-BE49-F238E27FC236}">
                <a16:creationId xmlns:a16="http://schemas.microsoft.com/office/drawing/2014/main" id="{1AFE88B0-6557-2659-D333-24605645044D}"/>
              </a:ext>
            </a:extLst>
          </p:cNvPr>
          <p:cNvSpPr txBox="1"/>
          <p:nvPr/>
        </p:nvSpPr>
        <p:spPr>
          <a:xfrm>
            <a:off x="224197" y="3400777"/>
            <a:ext cx="2790709" cy="276999"/>
          </a:xfrm>
          <a:prstGeom prst="rect">
            <a:avLst/>
          </a:prstGeom>
          <a:noFill/>
        </p:spPr>
        <p:txBody>
          <a:bodyPr wrap="square" rtlCol="0">
            <a:spAutoFit/>
          </a:bodyPr>
          <a:lstStyle>
            <a:defPPr>
              <a:defRPr lang="en-TR"/>
            </a:defPPr>
            <a:lvl1pPr algn="just">
              <a:defRPr sz="1200"/>
            </a:lvl1pPr>
          </a:lstStyle>
          <a:p>
            <a:r>
              <a:rPr lang="en-US" dirty="0"/>
              <a:t>Annotate the id column using @Id.</a:t>
            </a:r>
            <a:endParaRPr lang="en-TR" dirty="0"/>
          </a:p>
        </p:txBody>
      </p:sp>
      <p:sp>
        <p:nvSpPr>
          <p:cNvPr id="34" name="TextBox 33">
            <a:extLst>
              <a:ext uri="{FF2B5EF4-FFF2-40B4-BE49-F238E27FC236}">
                <a16:creationId xmlns:a16="http://schemas.microsoft.com/office/drawing/2014/main" id="{B88ED427-8B4E-937E-9350-1332232A9588}"/>
              </a:ext>
            </a:extLst>
          </p:cNvPr>
          <p:cNvSpPr txBox="1"/>
          <p:nvPr/>
        </p:nvSpPr>
        <p:spPr>
          <a:xfrm>
            <a:off x="240105" y="4095635"/>
            <a:ext cx="3572435" cy="276999"/>
          </a:xfrm>
          <a:prstGeom prst="rect">
            <a:avLst/>
          </a:prstGeom>
          <a:noFill/>
        </p:spPr>
        <p:txBody>
          <a:bodyPr wrap="square" rtlCol="0">
            <a:spAutoFit/>
          </a:bodyPr>
          <a:lstStyle>
            <a:defPPr>
              <a:defRPr lang="en-TR"/>
            </a:defPPr>
            <a:lvl1pPr algn="just">
              <a:defRPr sz="1200"/>
            </a:lvl1pPr>
          </a:lstStyle>
          <a:p>
            <a:r>
              <a:rPr lang="en-US" dirty="0"/>
              <a:t>Let database generate (auto-increment) the id column.</a:t>
            </a:r>
            <a:endParaRPr lang="en-TR" dirty="0"/>
          </a:p>
        </p:txBody>
      </p:sp>
      <p:sp>
        <p:nvSpPr>
          <p:cNvPr id="35" name="TextBox 34">
            <a:extLst>
              <a:ext uri="{FF2B5EF4-FFF2-40B4-BE49-F238E27FC236}">
                <a16:creationId xmlns:a16="http://schemas.microsoft.com/office/drawing/2014/main" id="{320FE61C-858B-218F-A7F6-BA4D80425C2D}"/>
              </a:ext>
            </a:extLst>
          </p:cNvPr>
          <p:cNvSpPr txBox="1"/>
          <p:nvPr/>
        </p:nvSpPr>
        <p:spPr>
          <a:xfrm>
            <a:off x="240105" y="4826670"/>
            <a:ext cx="3572435" cy="276999"/>
          </a:xfrm>
          <a:prstGeom prst="rect">
            <a:avLst/>
          </a:prstGeom>
          <a:noFill/>
        </p:spPr>
        <p:txBody>
          <a:bodyPr wrap="square" rtlCol="0">
            <a:spAutoFit/>
          </a:bodyPr>
          <a:lstStyle>
            <a:defPPr>
              <a:defRPr lang="en-TR"/>
            </a:defPPr>
            <a:lvl1pPr algn="just">
              <a:defRPr sz="1200"/>
            </a:lvl1pPr>
          </a:lstStyle>
          <a:p>
            <a:r>
              <a:rPr lang="en-US" dirty="0"/>
              <a:t>Annotate your transient properties with @Transient.</a:t>
            </a:r>
            <a:endParaRPr lang="en-TR" dirty="0"/>
          </a:p>
        </p:txBody>
      </p:sp>
      <p:sp>
        <p:nvSpPr>
          <p:cNvPr id="36" name="TextBox 35">
            <a:extLst>
              <a:ext uri="{FF2B5EF4-FFF2-40B4-BE49-F238E27FC236}">
                <a16:creationId xmlns:a16="http://schemas.microsoft.com/office/drawing/2014/main" id="{CECD9603-E8E1-14F5-5197-E052021FEFB4}"/>
              </a:ext>
            </a:extLst>
          </p:cNvPr>
          <p:cNvSpPr txBox="1"/>
          <p:nvPr/>
        </p:nvSpPr>
        <p:spPr>
          <a:xfrm>
            <a:off x="211982" y="5511869"/>
            <a:ext cx="3572435" cy="276999"/>
          </a:xfrm>
          <a:prstGeom prst="rect">
            <a:avLst/>
          </a:prstGeom>
          <a:noFill/>
        </p:spPr>
        <p:txBody>
          <a:bodyPr wrap="square" rtlCol="0">
            <a:spAutoFit/>
          </a:bodyPr>
          <a:lstStyle>
            <a:defPPr>
              <a:defRPr lang="en-TR"/>
            </a:defPPr>
            <a:lvl1pPr algn="just">
              <a:defRPr sz="1200"/>
            </a:lvl1pPr>
          </a:lstStyle>
          <a:p>
            <a:r>
              <a:rPr lang="en-US" dirty="0"/>
              <a:t>Annotate for date/time properties.</a:t>
            </a:r>
            <a:endParaRPr lang="en-TR" dirty="0"/>
          </a:p>
        </p:txBody>
      </p:sp>
      <p:sp>
        <p:nvSpPr>
          <p:cNvPr id="37" name="TextBox 36">
            <a:extLst>
              <a:ext uri="{FF2B5EF4-FFF2-40B4-BE49-F238E27FC236}">
                <a16:creationId xmlns:a16="http://schemas.microsoft.com/office/drawing/2014/main" id="{4B16782F-69C6-8D34-44E1-C6B3A2C1F610}"/>
              </a:ext>
            </a:extLst>
          </p:cNvPr>
          <p:cNvSpPr txBox="1"/>
          <p:nvPr/>
        </p:nvSpPr>
        <p:spPr>
          <a:xfrm>
            <a:off x="204069" y="6209399"/>
            <a:ext cx="3572435" cy="276999"/>
          </a:xfrm>
          <a:prstGeom prst="rect">
            <a:avLst/>
          </a:prstGeom>
          <a:noFill/>
        </p:spPr>
        <p:txBody>
          <a:bodyPr wrap="square" rtlCol="0">
            <a:spAutoFit/>
          </a:bodyPr>
          <a:lstStyle>
            <a:defPPr>
              <a:defRPr lang="en-TR"/>
            </a:defPPr>
            <a:lvl1pPr algn="just">
              <a:defRPr sz="1200"/>
            </a:lvl1pPr>
          </a:lstStyle>
          <a:p>
            <a:r>
              <a:rPr lang="en-US" dirty="0"/>
              <a:t>Annotate for </a:t>
            </a:r>
            <a:r>
              <a:rPr lang="en-US" dirty="0" err="1"/>
              <a:t>enum</a:t>
            </a:r>
            <a:r>
              <a:rPr lang="en-US" dirty="0"/>
              <a:t> properties.</a:t>
            </a:r>
            <a:endParaRPr lang="en-TR" dirty="0"/>
          </a:p>
        </p:txBody>
      </p:sp>
      <p:sp>
        <p:nvSpPr>
          <p:cNvPr id="38" name="TextBox 37">
            <a:extLst>
              <a:ext uri="{FF2B5EF4-FFF2-40B4-BE49-F238E27FC236}">
                <a16:creationId xmlns:a16="http://schemas.microsoft.com/office/drawing/2014/main" id="{D5CC0588-02C2-56B4-30C7-63AD69FF4758}"/>
              </a:ext>
            </a:extLst>
          </p:cNvPr>
          <p:cNvSpPr txBox="1"/>
          <p:nvPr/>
        </p:nvSpPr>
        <p:spPr>
          <a:xfrm>
            <a:off x="3358341" y="1278533"/>
            <a:ext cx="3870754" cy="276999"/>
          </a:xfrm>
          <a:prstGeom prst="rect">
            <a:avLst/>
          </a:prstGeom>
          <a:noFill/>
        </p:spPr>
        <p:txBody>
          <a:bodyPr wrap="square" rtlCol="0">
            <a:spAutoFit/>
          </a:bodyPr>
          <a:lstStyle>
            <a:defPPr>
              <a:defRPr lang="en-TR"/>
            </a:defPPr>
            <a:lvl1pPr algn="just">
              <a:defRPr sz="1200"/>
            </a:lvl1pPr>
          </a:lstStyle>
          <a:p>
            <a:r>
              <a:rPr lang="en-US" dirty="0"/>
              <a:t>Specify the column mapping using @Column annotation.</a:t>
            </a:r>
            <a:endParaRPr lang="en-TR" dirty="0"/>
          </a:p>
        </p:txBody>
      </p:sp>
      <p:sp>
        <p:nvSpPr>
          <p:cNvPr id="39" name="Rounded Rectangle 38">
            <a:extLst>
              <a:ext uri="{FF2B5EF4-FFF2-40B4-BE49-F238E27FC236}">
                <a16:creationId xmlns:a16="http://schemas.microsoft.com/office/drawing/2014/main" id="{FFEB7A8D-F3A7-C161-3122-AAC8BF889AA5}"/>
              </a:ext>
            </a:extLst>
          </p:cNvPr>
          <p:cNvSpPr/>
          <p:nvPr/>
        </p:nvSpPr>
        <p:spPr>
          <a:xfrm>
            <a:off x="5337251" y="3850589"/>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try to understand via good example</a:t>
            </a:r>
            <a:endParaRPr lang="en-TR" dirty="0"/>
          </a:p>
        </p:txBody>
      </p:sp>
    </p:spTree>
    <p:extLst>
      <p:ext uri="{BB962C8B-B14F-4D97-AF65-F5344CB8AC3E}">
        <p14:creationId xmlns:p14="http://schemas.microsoft.com/office/powerpoint/2010/main" val="30441990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428920" y="2759066"/>
            <a:ext cx="2369880"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OOP</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4565673" cy="369332"/>
          </a:xfrm>
          <a:prstGeom prst="rect">
            <a:avLst/>
          </a:prstGeom>
          <a:noFill/>
        </p:spPr>
        <p:txBody>
          <a:bodyPr wrap="none" rtlCol="0">
            <a:spAutoFit/>
          </a:bodyPr>
          <a:lstStyle/>
          <a:p>
            <a:r>
              <a:rPr lang="en-TR" b="1" dirty="0"/>
              <a:t>What is OOP? ( Object Oritend Programming )</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640477" cy="461665"/>
          </a:xfrm>
          <a:prstGeom prst="rect">
            <a:avLst/>
          </a:prstGeom>
          <a:noFill/>
        </p:spPr>
        <p:txBody>
          <a:bodyPr wrap="none" rtlCol="0">
            <a:spAutoFit/>
          </a:bodyPr>
          <a:lstStyle/>
          <a:p>
            <a:pPr algn="just"/>
            <a:r>
              <a:rPr lang="en-TR" sz="1200" dirty="0"/>
              <a:t>Object Oriented Programming is </a:t>
            </a:r>
            <a:r>
              <a:rPr lang="en-TR" sz="1200" b="1" dirty="0"/>
              <a:t>programming paradigm </a:t>
            </a:r>
            <a:r>
              <a:rPr lang="en-TR" sz="1200" dirty="0"/>
              <a:t>based on the concept of “objects, which can contain data and code; data in the form of fields (often known as </a:t>
            </a:r>
          </a:p>
          <a:p>
            <a:pPr algn="just"/>
            <a:r>
              <a:rPr lang="en-US" sz="1200" dirty="0"/>
              <a:t>a</a:t>
            </a:r>
            <a:r>
              <a:rPr lang="en-TR" sz="1200" dirty="0"/>
              <a:t>ttiribute or properties) and code, in the form produces (often known as methods).”</a:t>
            </a:r>
          </a:p>
        </p:txBody>
      </p:sp>
      <p:sp>
        <p:nvSpPr>
          <p:cNvPr id="16" name="TextBox 15">
            <a:extLst>
              <a:ext uri="{FF2B5EF4-FFF2-40B4-BE49-F238E27FC236}">
                <a16:creationId xmlns:a16="http://schemas.microsoft.com/office/drawing/2014/main" id="{91BDB581-1D44-724D-990A-DFC4D5B4CC6E}"/>
              </a:ext>
            </a:extLst>
          </p:cNvPr>
          <p:cNvSpPr txBox="1"/>
          <p:nvPr/>
        </p:nvSpPr>
        <p:spPr>
          <a:xfrm>
            <a:off x="224196" y="1414505"/>
            <a:ext cx="10587327" cy="2308324"/>
          </a:xfrm>
          <a:prstGeom prst="rect">
            <a:avLst/>
          </a:prstGeom>
          <a:noFill/>
        </p:spPr>
        <p:txBody>
          <a:bodyPr wrap="square" rtlCol="0">
            <a:spAutoFit/>
          </a:bodyPr>
          <a:lstStyle/>
          <a:p>
            <a:r>
              <a:rPr lang="en-US" sz="1200" dirty="0"/>
              <a:t>A feature of objects is that an object's own procedures can access and often modify the data fields of itself (objects have a notion of </a:t>
            </a:r>
            <a:r>
              <a:rPr lang="en-US" sz="1200" dirty="0">
                <a:hlinkClick r:id="rId2" tooltip="This (computer programming)">
                  <a:extLst>
                    <a:ext uri="{A12FA001-AC4F-418D-AE19-62706E023703}">
                      <ahyp:hlinkClr xmlns:ahyp="http://schemas.microsoft.com/office/drawing/2018/hyperlinkcolor" val="tx"/>
                    </a:ext>
                  </a:extLst>
                </a:hlinkClick>
              </a:rPr>
              <a:t>this</a:t>
            </a:r>
            <a:r>
              <a:rPr lang="en-US" sz="1200" dirty="0"/>
              <a:t> or self).</a:t>
            </a:r>
          </a:p>
          <a:p>
            <a:pPr algn="just"/>
            <a:endParaRPr lang="en-US" sz="1200" dirty="0"/>
          </a:p>
          <a:p>
            <a:r>
              <a:rPr lang="en-US" sz="1200" dirty="0"/>
              <a:t>In OOP, computer programs are designed by making them out of objects that interact with one another.</a:t>
            </a:r>
          </a:p>
          <a:p>
            <a:endParaRPr lang="en-US" sz="1200" dirty="0"/>
          </a:p>
          <a:p>
            <a:r>
              <a:rPr lang="en-US" sz="1200" dirty="0"/>
              <a:t>OOP languages are diverse, but the most popular ones are </a:t>
            </a:r>
            <a:r>
              <a:rPr lang="en-US" sz="1200" dirty="0">
                <a:hlinkClick r:id="rId3" tooltip="Class-based programming">
                  <a:extLst>
                    <a:ext uri="{A12FA001-AC4F-418D-AE19-62706E023703}">
                      <ahyp:hlinkClr xmlns:ahyp="http://schemas.microsoft.com/office/drawing/2018/hyperlinkcolor" val="tx"/>
                    </a:ext>
                  </a:extLst>
                </a:hlinkClick>
              </a:rPr>
              <a:t>class-based</a:t>
            </a:r>
            <a:r>
              <a:rPr lang="en-US" sz="1200" dirty="0"/>
              <a:t>, meaning that objects are </a:t>
            </a:r>
            <a:r>
              <a:rPr lang="en-US" sz="1200" dirty="0">
                <a:hlinkClick r:id="rId4" tooltip="Instance (computer science)">
                  <a:extLst>
                    <a:ext uri="{A12FA001-AC4F-418D-AE19-62706E023703}">
                      <ahyp:hlinkClr xmlns:ahyp="http://schemas.microsoft.com/office/drawing/2018/hyperlinkcolor" val="tx"/>
                    </a:ext>
                  </a:extLst>
                </a:hlinkClick>
              </a:rPr>
              <a:t>instances</a:t>
            </a:r>
            <a:r>
              <a:rPr lang="en-US" sz="1200" dirty="0"/>
              <a:t> of </a:t>
            </a:r>
            <a:r>
              <a:rPr lang="en-US" sz="1200" dirty="0">
                <a:hlinkClick r:id="rId5" tooltip="Class (computer science)">
                  <a:extLst>
                    <a:ext uri="{A12FA001-AC4F-418D-AE19-62706E023703}">
                      <ahyp:hlinkClr xmlns:ahyp="http://schemas.microsoft.com/office/drawing/2018/hyperlinkcolor" val="tx"/>
                    </a:ext>
                  </a:extLst>
                </a:hlinkClick>
              </a:rPr>
              <a:t>classes</a:t>
            </a:r>
            <a:r>
              <a:rPr lang="en-US" sz="1200" dirty="0"/>
              <a:t>, which also determine their types.</a:t>
            </a:r>
          </a:p>
          <a:p>
            <a:endParaRPr lang="en-US" sz="1200" dirty="0"/>
          </a:p>
          <a:p>
            <a:r>
              <a:rPr lang="en-US" sz="1200" dirty="0"/>
              <a:t>Many of the most widely used programming languages (such as C++, Java, Python, etc.) are </a:t>
            </a:r>
            <a:r>
              <a:rPr lang="en-US" sz="1200" dirty="0">
                <a:hlinkClick r:id="rId6" tooltip="Multi-paradigm programming language">
                  <a:extLst>
                    <a:ext uri="{A12FA001-AC4F-418D-AE19-62706E023703}">
                      <ahyp:hlinkClr xmlns:ahyp="http://schemas.microsoft.com/office/drawing/2018/hyperlinkcolor" val="tx"/>
                    </a:ext>
                  </a:extLst>
                </a:hlinkClick>
              </a:rPr>
              <a:t>multi-paradigm</a:t>
            </a:r>
            <a:r>
              <a:rPr lang="en-US" sz="1200" dirty="0"/>
              <a:t> and they support object-oriented programming to a greater or lesser degree, typically in combination with </a:t>
            </a:r>
            <a:r>
              <a:rPr lang="en-US" sz="1200" dirty="0">
                <a:hlinkClick r:id="rId7" tooltip="Imperative programming">
                  <a:extLst>
                    <a:ext uri="{A12FA001-AC4F-418D-AE19-62706E023703}">
                      <ahyp:hlinkClr xmlns:ahyp="http://schemas.microsoft.com/office/drawing/2018/hyperlinkcolor" val="tx"/>
                    </a:ext>
                  </a:extLst>
                </a:hlinkClick>
              </a:rPr>
              <a:t>imperative</a:t>
            </a:r>
            <a:r>
              <a:rPr lang="en-US" sz="1200" dirty="0"/>
              <a:t>, </a:t>
            </a:r>
            <a:r>
              <a:rPr lang="en-US" sz="1200" dirty="0">
                <a:hlinkClick r:id="rId8" tooltip="Procedural programming">
                  <a:extLst>
                    <a:ext uri="{A12FA001-AC4F-418D-AE19-62706E023703}">
                      <ahyp:hlinkClr xmlns:ahyp="http://schemas.microsoft.com/office/drawing/2018/hyperlinkcolor" val="tx"/>
                    </a:ext>
                  </a:extLst>
                </a:hlinkClick>
              </a:rPr>
              <a:t>procedural programming</a:t>
            </a:r>
            <a:r>
              <a:rPr lang="en-US" sz="1200" dirty="0"/>
              <a:t>. </a:t>
            </a:r>
          </a:p>
          <a:p>
            <a:endParaRPr lang="en-US" sz="1200" dirty="0"/>
          </a:p>
          <a:p>
            <a:r>
              <a:rPr lang="en-US" sz="1200" dirty="0"/>
              <a:t>Significant object-oriented languages include:  </a:t>
            </a:r>
            <a:r>
              <a:rPr lang="en-US" sz="1200" dirty="0">
                <a:hlinkClick r:id="rId9" tooltip="Java (programming language)">
                  <a:extLst>
                    <a:ext uri="{A12FA001-AC4F-418D-AE19-62706E023703}">
                      <ahyp:hlinkClr xmlns:ahyp="http://schemas.microsoft.com/office/drawing/2018/hyperlinkcolor" val="tx"/>
                    </a:ext>
                  </a:extLst>
                </a:hlinkClick>
              </a:rPr>
              <a:t>Java</a:t>
            </a:r>
            <a:r>
              <a:rPr lang="en-US" sz="1200" dirty="0"/>
              <a:t>, </a:t>
            </a:r>
            <a:r>
              <a:rPr lang="en-US" sz="1200" dirty="0">
                <a:hlinkClick r:id="rId10" tooltip="C++">
                  <a:extLst>
                    <a:ext uri="{A12FA001-AC4F-418D-AE19-62706E023703}">
                      <ahyp:hlinkClr xmlns:ahyp="http://schemas.microsoft.com/office/drawing/2018/hyperlinkcolor" val="tx"/>
                    </a:ext>
                  </a:extLst>
                </a:hlinkClick>
              </a:rPr>
              <a:t>C++</a:t>
            </a:r>
            <a:r>
              <a:rPr lang="en-US" sz="1200" dirty="0"/>
              <a:t>, </a:t>
            </a:r>
            <a:r>
              <a:rPr lang="en-US" sz="1200" dirty="0">
                <a:hlinkClick r:id="rId11" tooltip="C Sharp (programming language)">
                  <a:extLst>
                    <a:ext uri="{A12FA001-AC4F-418D-AE19-62706E023703}">
                      <ahyp:hlinkClr xmlns:ahyp="http://schemas.microsoft.com/office/drawing/2018/hyperlinkcolor" val="tx"/>
                    </a:ext>
                  </a:extLst>
                </a:hlinkClick>
              </a:rPr>
              <a:t>C#</a:t>
            </a:r>
            <a:r>
              <a:rPr lang="en-US" sz="1200" dirty="0"/>
              <a:t>, </a:t>
            </a:r>
            <a:r>
              <a:rPr lang="en-US" sz="1200" dirty="0">
                <a:hlinkClick r:id="rId12" tooltip="Python (programming language)">
                  <a:extLst>
                    <a:ext uri="{A12FA001-AC4F-418D-AE19-62706E023703}">
                      <ahyp:hlinkClr xmlns:ahyp="http://schemas.microsoft.com/office/drawing/2018/hyperlinkcolor" val="tx"/>
                    </a:ext>
                  </a:extLst>
                </a:hlinkClick>
              </a:rPr>
              <a:t>Python</a:t>
            </a:r>
            <a:r>
              <a:rPr lang="en-US" sz="1200" dirty="0"/>
              <a:t>, </a:t>
            </a:r>
            <a:r>
              <a:rPr lang="en-US" sz="1200" dirty="0">
                <a:hlinkClick r:id="rId13" tooltip="R (programming language)">
                  <a:extLst>
                    <a:ext uri="{A12FA001-AC4F-418D-AE19-62706E023703}">
                      <ahyp:hlinkClr xmlns:ahyp="http://schemas.microsoft.com/office/drawing/2018/hyperlinkcolor" val="tx"/>
                    </a:ext>
                  </a:extLst>
                </a:hlinkClick>
              </a:rPr>
              <a:t>R</a:t>
            </a:r>
            <a:r>
              <a:rPr lang="en-US" sz="1200" dirty="0"/>
              <a:t>, </a:t>
            </a:r>
            <a:r>
              <a:rPr lang="en-US" sz="1200" dirty="0">
                <a:hlinkClick r:id="rId14" tooltip="PHP">
                  <a:extLst>
                    <a:ext uri="{A12FA001-AC4F-418D-AE19-62706E023703}">
                      <ahyp:hlinkClr xmlns:ahyp="http://schemas.microsoft.com/office/drawing/2018/hyperlinkcolor" val="tx"/>
                    </a:ext>
                  </a:extLst>
                </a:hlinkClick>
              </a:rPr>
              <a:t>PHP</a:t>
            </a:r>
            <a:r>
              <a:rPr lang="en-US" sz="1200" dirty="0"/>
              <a:t>, </a:t>
            </a:r>
            <a:r>
              <a:rPr lang="en-US" sz="1200" dirty="0">
                <a:hlinkClick r:id="rId15" tooltip="Visual Basic.NET">
                  <a:extLst>
                    <a:ext uri="{A12FA001-AC4F-418D-AE19-62706E023703}">
                      <ahyp:hlinkClr xmlns:ahyp="http://schemas.microsoft.com/office/drawing/2018/hyperlinkcolor" val="tx"/>
                    </a:ext>
                  </a:extLst>
                </a:hlinkClick>
              </a:rPr>
              <a:t>Visual Basic.NET</a:t>
            </a:r>
            <a:r>
              <a:rPr lang="en-US" sz="1200" dirty="0"/>
              <a:t>, </a:t>
            </a:r>
            <a:r>
              <a:rPr lang="en-US" sz="1200" dirty="0">
                <a:hlinkClick r:id="rId16" tooltip="JavaScript">
                  <a:extLst>
                    <a:ext uri="{A12FA001-AC4F-418D-AE19-62706E023703}">
                      <ahyp:hlinkClr xmlns:ahyp="http://schemas.microsoft.com/office/drawing/2018/hyperlinkcolor" val="tx"/>
                    </a:ext>
                  </a:extLst>
                </a:hlinkClick>
              </a:rPr>
              <a:t>JavaScript</a:t>
            </a:r>
            <a:r>
              <a:rPr lang="en-US" sz="1200" dirty="0"/>
              <a:t>, </a:t>
            </a:r>
            <a:r>
              <a:rPr lang="en-US" sz="1200" dirty="0">
                <a:hlinkClick r:id="rId17" tooltip="Ruby (programming language)">
                  <a:extLst>
                    <a:ext uri="{A12FA001-AC4F-418D-AE19-62706E023703}">
                      <ahyp:hlinkClr xmlns:ahyp="http://schemas.microsoft.com/office/drawing/2018/hyperlinkcolor" val="tx"/>
                    </a:ext>
                  </a:extLst>
                </a:hlinkClick>
              </a:rPr>
              <a:t>Ruby</a:t>
            </a:r>
            <a:r>
              <a:rPr lang="en-US" sz="1200" dirty="0"/>
              <a:t>, </a:t>
            </a:r>
            <a:r>
              <a:rPr lang="en-US" sz="1200" dirty="0">
                <a:hlinkClick r:id="rId18" tooltip="Perl">
                  <a:extLst>
                    <a:ext uri="{A12FA001-AC4F-418D-AE19-62706E023703}">
                      <ahyp:hlinkClr xmlns:ahyp="http://schemas.microsoft.com/office/drawing/2018/hyperlinkcolor" val="tx"/>
                    </a:ext>
                  </a:extLst>
                </a:hlinkClick>
              </a:rPr>
              <a:t>Perl</a:t>
            </a:r>
            <a:r>
              <a:rPr lang="en-US" sz="1200" dirty="0"/>
              <a:t>, </a:t>
            </a:r>
            <a:r>
              <a:rPr lang="en-US" sz="1200" dirty="0">
                <a:hlinkClick r:id="rId19" tooltip="SIMSCRIPT">
                  <a:extLst>
                    <a:ext uri="{A12FA001-AC4F-418D-AE19-62706E023703}">
                      <ahyp:hlinkClr xmlns:ahyp="http://schemas.microsoft.com/office/drawing/2018/hyperlinkcolor" val="tx"/>
                    </a:ext>
                  </a:extLst>
                </a:hlinkClick>
              </a:rPr>
              <a:t>SIMSCRIPT</a:t>
            </a:r>
            <a:r>
              <a:rPr lang="en-US" sz="1200" dirty="0"/>
              <a:t>, </a:t>
            </a:r>
            <a:r>
              <a:rPr lang="en-US" sz="1200" dirty="0">
                <a:hlinkClick r:id="rId20" tooltip="Object Pascal">
                  <a:extLst>
                    <a:ext uri="{A12FA001-AC4F-418D-AE19-62706E023703}">
                      <ahyp:hlinkClr xmlns:ahyp="http://schemas.microsoft.com/office/drawing/2018/hyperlinkcolor" val="tx"/>
                    </a:ext>
                  </a:extLst>
                </a:hlinkClick>
              </a:rPr>
              <a:t>Object Pascal</a:t>
            </a:r>
            <a:r>
              <a:rPr lang="en-US" sz="1200" dirty="0"/>
              <a:t>, </a:t>
            </a:r>
            <a:r>
              <a:rPr lang="en-US" sz="1200" dirty="0">
                <a:hlinkClick r:id="rId21" tooltip="Objective-C">
                  <a:extLst>
                    <a:ext uri="{A12FA001-AC4F-418D-AE19-62706E023703}">
                      <ahyp:hlinkClr xmlns:ahyp="http://schemas.microsoft.com/office/drawing/2018/hyperlinkcolor" val="tx"/>
                    </a:ext>
                  </a:extLst>
                </a:hlinkClick>
              </a:rPr>
              <a:t>Objective C</a:t>
            </a:r>
            <a:r>
              <a:rPr lang="en-US" sz="1200" dirty="0"/>
              <a:t>, </a:t>
            </a:r>
            <a:r>
              <a:rPr lang="en-US" sz="1200" dirty="0">
                <a:hlinkClick r:id="rId22" tooltip="Dart (programming language)">
                  <a:extLst>
                    <a:ext uri="{A12FA001-AC4F-418D-AE19-62706E023703}">
                      <ahyp:hlinkClr xmlns:ahyp="http://schemas.microsoft.com/office/drawing/2018/hyperlinkcolor" val="tx"/>
                    </a:ext>
                  </a:extLst>
                </a:hlinkClick>
              </a:rPr>
              <a:t>Dart</a:t>
            </a:r>
            <a:r>
              <a:rPr lang="en-US" sz="1200" dirty="0"/>
              <a:t>, </a:t>
            </a:r>
            <a:r>
              <a:rPr lang="en-US" sz="1200" dirty="0">
                <a:hlinkClick r:id="rId23" tooltip="Swift (programming language)">
                  <a:extLst>
                    <a:ext uri="{A12FA001-AC4F-418D-AE19-62706E023703}">
                      <ahyp:hlinkClr xmlns:ahyp="http://schemas.microsoft.com/office/drawing/2018/hyperlinkcolor" val="tx"/>
                    </a:ext>
                  </a:extLst>
                </a:hlinkClick>
              </a:rPr>
              <a:t>Swift</a:t>
            </a:r>
            <a:r>
              <a:rPr lang="en-US" sz="1200" dirty="0"/>
              <a:t>, </a:t>
            </a:r>
            <a:r>
              <a:rPr lang="en-US" sz="1200" dirty="0">
                <a:hlinkClick r:id="rId24" tooltip="Scala (programming language)">
                  <a:extLst>
                    <a:ext uri="{A12FA001-AC4F-418D-AE19-62706E023703}">
                      <ahyp:hlinkClr xmlns:ahyp="http://schemas.microsoft.com/office/drawing/2018/hyperlinkcolor" val="tx"/>
                    </a:ext>
                  </a:extLst>
                </a:hlinkClick>
              </a:rPr>
              <a:t>Scala</a:t>
            </a:r>
            <a:r>
              <a:rPr lang="en-US" sz="1200" dirty="0"/>
              <a:t>, </a:t>
            </a:r>
            <a:r>
              <a:rPr lang="en-US" sz="1200" dirty="0">
                <a:hlinkClick r:id="rId25" tooltip="Kotlin (programming language)">
                  <a:extLst>
                    <a:ext uri="{A12FA001-AC4F-418D-AE19-62706E023703}">
                      <ahyp:hlinkClr xmlns:ahyp="http://schemas.microsoft.com/office/drawing/2018/hyperlinkcolor" val="tx"/>
                    </a:ext>
                  </a:extLst>
                </a:hlinkClick>
              </a:rPr>
              <a:t>Kotlin</a:t>
            </a:r>
            <a:r>
              <a:rPr lang="en-US" sz="1200" dirty="0"/>
              <a:t>, </a:t>
            </a:r>
            <a:r>
              <a:rPr lang="en-US" sz="1200" dirty="0">
                <a:hlinkClick r:id="rId26" tooltip="Common Lisp">
                  <a:extLst>
                    <a:ext uri="{A12FA001-AC4F-418D-AE19-62706E023703}">
                      <ahyp:hlinkClr xmlns:ahyp="http://schemas.microsoft.com/office/drawing/2018/hyperlinkcolor" val="tx"/>
                    </a:ext>
                  </a:extLst>
                </a:hlinkClick>
              </a:rPr>
              <a:t>Common Lisp</a:t>
            </a:r>
            <a:r>
              <a:rPr lang="en-US" sz="1200" dirty="0"/>
              <a:t>, </a:t>
            </a:r>
            <a:r>
              <a:rPr lang="en-US" sz="1200" dirty="0">
                <a:hlinkClick r:id="rId27" tooltip="MATLAB">
                  <a:extLst>
                    <a:ext uri="{A12FA001-AC4F-418D-AE19-62706E023703}">
                      <ahyp:hlinkClr xmlns:ahyp="http://schemas.microsoft.com/office/drawing/2018/hyperlinkcolor" val="tx"/>
                    </a:ext>
                  </a:extLst>
                </a:hlinkClick>
              </a:rPr>
              <a:t>MATLAB</a:t>
            </a:r>
            <a:r>
              <a:rPr lang="en-US" sz="1200" dirty="0"/>
              <a:t>, and </a:t>
            </a:r>
            <a:r>
              <a:rPr lang="en-US" sz="1200" dirty="0">
                <a:hlinkClick r:id="rId28" tooltip="Smalltalk">
                  <a:extLst>
                    <a:ext uri="{A12FA001-AC4F-418D-AE19-62706E023703}">
                      <ahyp:hlinkClr xmlns:ahyp="http://schemas.microsoft.com/office/drawing/2018/hyperlinkcolor" val="tx"/>
                    </a:ext>
                  </a:extLst>
                </a:hlinkClick>
              </a:rPr>
              <a:t>Smalltalk</a:t>
            </a:r>
            <a:r>
              <a:rPr lang="en-US" sz="1200" dirty="0"/>
              <a:t>.</a:t>
            </a:r>
          </a:p>
          <a:p>
            <a:endParaRPr lang="en-TR" sz="1200" dirty="0"/>
          </a:p>
        </p:txBody>
      </p:sp>
      <p:sp>
        <p:nvSpPr>
          <p:cNvPr id="4" name="TextBox 3">
            <a:extLst>
              <a:ext uri="{FF2B5EF4-FFF2-40B4-BE49-F238E27FC236}">
                <a16:creationId xmlns:a16="http://schemas.microsoft.com/office/drawing/2014/main" id="{33DEFE69-41FC-AA4D-B1CE-910E764EE508}"/>
              </a:ext>
            </a:extLst>
          </p:cNvPr>
          <p:cNvSpPr txBox="1"/>
          <p:nvPr/>
        </p:nvSpPr>
        <p:spPr>
          <a:xfrm>
            <a:off x="233054" y="3743336"/>
            <a:ext cx="5432834" cy="369332"/>
          </a:xfrm>
          <a:prstGeom prst="rect">
            <a:avLst/>
          </a:prstGeom>
          <a:noFill/>
        </p:spPr>
        <p:txBody>
          <a:bodyPr wrap="none" rtlCol="0">
            <a:spAutoFit/>
          </a:bodyPr>
          <a:lstStyle>
            <a:defPPr>
              <a:defRPr lang="en-TR"/>
            </a:defPPr>
            <a:lvl1pPr>
              <a:defRPr b="1"/>
            </a:lvl1pPr>
          </a:lstStyle>
          <a:p>
            <a:r>
              <a:rPr lang="en-TR" dirty="0"/>
              <a:t>What is the structure of object-oriented programming?</a:t>
            </a:r>
          </a:p>
        </p:txBody>
      </p:sp>
      <p:sp>
        <p:nvSpPr>
          <p:cNvPr id="9" name="TextBox 8">
            <a:extLst>
              <a:ext uri="{FF2B5EF4-FFF2-40B4-BE49-F238E27FC236}">
                <a16:creationId xmlns:a16="http://schemas.microsoft.com/office/drawing/2014/main" id="{4BE5947B-67E3-0A44-AC75-C7378FA9FA7D}"/>
              </a:ext>
            </a:extLst>
          </p:cNvPr>
          <p:cNvSpPr txBox="1"/>
          <p:nvPr/>
        </p:nvSpPr>
        <p:spPr>
          <a:xfrm>
            <a:off x="233054" y="4132293"/>
            <a:ext cx="5413661" cy="276999"/>
          </a:xfrm>
          <a:prstGeom prst="rect">
            <a:avLst/>
          </a:prstGeom>
          <a:noFill/>
        </p:spPr>
        <p:txBody>
          <a:bodyPr wrap="none" rtlCol="0">
            <a:spAutoFit/>
          </a:bodyPr>
          <a:lstStyle>
            <a:defPPr>
              <a:defRPr lang="en-TR"/>
            </a:defPPr>
            <a:lvl1pPr>
              <a:defRPr sz="1200"/>
            </a:lvl1pPr>
          </a:lstStyle>
          <a:p>
            <a:r>
              <a:rPr lang="en-TR" dirty="0"/>
              <a:t>The structure, or building blocks, of object-oriented programming include following:</a:t>
            </a:r>
          </a:p>
        </p:txBody>
      </p:sp>
      <p:sp>
        <p:nvSpPr>
          <p:cNvPr id="10" name="TextBox 9">
            <a:extLst>
              <a:ext uri="{FF2B5EF4-FFF2-40B4-BE49-F238E27FC236}">
                <a16:creationId xmlns:a16="http://schemas.microsoft.com/office/drawing/2014/main" id="{B0287EA2-29EE-4D45-B7DB-94C9BA165793}"/>
              </a:ext>
            </a:extLst>
          </p:cNvPr>
          <p:cNvSpPr txBox="1"/>
          <p:nvPr/>
        </p:nvSpPr>
        <p:spPr>
          <a:xfrm>
            <a:off x="358345" y="4534930"/>
            <a:ext cx="10453178" cy="1754326"/>
          </a:xfrm>
          <a:prstGeom prst="rect">
            <a:avLst/>
          </a:prstGeom>
          <a:noFill/>
        </p:spPr>
        <p:txBody>
          <a:bodyPr wrap="square" rtlCol="0">
            <a:spAutoFit/>
          </a:bodyPr>
          <a:lstStyle>
            <a:defPPr>
              <a:defRPr lang="en-TR"/>
            </a:defPPr>
            <a:lvl1pPr>
              <a:defRPr sz="1200"/>
            </a:lvl1pPr>
          </a:lstStyle>
          <a:p>
            <a:pPr marL="171450" indent="-171450">
              <a:buFont typeface="Arial" panose="020B0604020202020204" pitchFamily="34" charset="0"/>
              <a:buChar char="•"/>
            </a:pPr>
            <a:r>
              <a:rPr lang="en-TR" b="1" dirty="0"/>
              <a:t>Classes</a:t>
            </a:r>
            <a:r>
              <a:rPr lang="en-TR" dirty="0"/>
              <a:t> are user-defined data types act as the blueprint for individual objects, attributes and methods.</a:t>
            </a:r>
          </a:p>
          <a:p>
            <a:pPr marL="171450" indent="-171450" algn="just">
              <a:buFont typeface="Arial" panose="020B0604020202020204" pitchFamily="34" charset="0"/>
              <a:buChar char="•"/>
            </a:pPr>
            <a:r>
              <a:rPr lang="en-TR" b="1" dirty="0"/>
              <a:t>Objects </a:t>
            </a:r>
            <a:r>
              <a:rPr lang="en-TR" dirty="0"/>
              <a:t>are instance of a class created with </a:t>
            </a:r>
            <a:r>
              <a:rPr lang="en-US" dirty="0"/>
              <a:t>specifically</a:t>
            </a:r>
            <a:r>
              <a:rPr lang="en-TR" dirty="0"/>
              <a:t> defined data. Objects can correspond to real-world objects or an abstract entity. When class is defined initially, the description is the only object that is defined.</a:t>
            </a:r>
          </a:p>
          <a:p>
            <a:pPr marL="171450" indent="-171450">
              <a:buFont typeface="Arial" panose="020B0604020202020204" pitchFamily="34" charset="0"/>
              <a:buChar char="•"/>
            </a:pPr>
            <a:r>
              <a:rPr lang="en-TR" b="1" dirty="0"/>
              <a:t>Methods</a:t>
            </a:r>
            <a:r>
              <a:rPr lang="en-TR" dirty="0"/>
              <a:t> are functions that are defined inside a class that describe the behaviors of an object. Each method contained in class definition starts with a reference to an instance object. Additionally, the subroutines contained in an object are called instance methods. Programmers use methods for reusability or keeping functionality encapsulated inside one onject at time.</a:t>
            </a:r>
          </a:p>
          <a:p>
            <a:pPr marL="171450" indent="-171450">
              <a:buFont typeface="Arial" panose="020B0604020202020204" pitchFamily="34" charset="0"/>
              <a:buChar char="•"/>
            </a:pPr>
            <a:r>
              <a:rPr lang="en-TR" b="1" dirty="0"/>
              <a:t>Attributes</a:t>
            </a:r>
            <a:r>
              <a:rPr lang="en-TR" dirty="0"/>
              <a:t> are defined in class template are represent at the state of an object. Objects will have data stored in the attributes field. Class attributes belong the class itself.</a:t>
            </a:r>
          </a:p>
          <a:p>
            <a:pPr marL="171450" indent="-171450">
              <a:buFont typeface="Arial" panose="020B0604020202020204" pitchFamily="34" charset="0"/>
              <a:buChar char="•"/>
            </a:pPr>
            <a:endParaRPr lang="en-TR" dirty="0"/>
          </a:p>
        </p:txBody>
      </p:sp>
      <p:sp>
        <p:nvSpPr>
          <p:cNvPr id="11" name="Footer Placeholder 29">
            <a:extLst>
              <a:ext uri="{FF2B5EF4-FFF2-40B4-BE49-F238E27FC236}">
                <a16:creationId xmlns:a16="http://schemas.microsoft.com/office/drawing/2014/main" id="{1E4644CF-5055-4248-8D7A-BE4DE1A9519F}"/>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41692504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428920" y="2759066"/>
            <a:ext cx="2369880"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OOP</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797963" cy="369332"/>
          </a:xfrm>
          <a:prstGeom prst="rect">
            <a:avLst/>
          </a:prstGeom>
          <a:noFill/>
        </p:spPr>
        <p:txBody>
          <a:bodyPr wrap="none" rtlCol="0">
            <a:spAutoFit/>
          </a:bodyPr>
          <a:lstStyle/>
          <a:p>
            <a:r>
              <a:rPr lang="en-TR" b="1" dirty="0"/>
              <a:t>What are the main principles of OOP?</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2492990"/>
          </a:xfrm>
          <a:prstGeom prst="rect">
            <a:avLst/>
          </a:prstGeom>
          <a:noFill/>
        </p:spPr>
        <p:txBody>
          <a:bodyPr wrap="square" rtlCol="0">
            <a:spAutoFit/>
          </a:bodyPr>
          <a:lstStyle>
            <a:defPPr>
              <a:defRPr lang="en-TR"/>
            </a:defPPr>
            <a:lvl1pPr>
              <a:defRPr sz="1200"/>
            </a:lvl1pPr>
          </a:lstStyle>
          <a:p>
            <a:pPr algn="just"/>
            <a:r>
              <a:rPr lang="en-US" dirty="0"/>
              <a:t>Object-oriented programming is based on the following principles:</a:t>
            </a:r>
          </a:p>
          <a:p>
            <a:pPr algn="just"/>
            <a:endParaRPr lang="en-US" dirty="0"/>
          </a:p>
          <a:p>
            <a:pPr marL="171450" indent="-171450" algn="just">
              <a:buFont typeface="Arial" panose="020B0604020202020204" pitchFamily="34" charset="0"/>
              <a:buChar char="•"/>
            </a:pPr>
            <a:r>
              <a:rPr lang="en-US" b="1" dirty="0"/>
              <a:t>Encapsulation - </a:t>
            </a:r>
            <a:r>
              <a:rPr lang="en-US" dirty="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data corruption</a:t>
            </a:r>
          </a:p>
          <a:p>
            <a:pPr marL="171450" indent="-171450" algn="just">
              <a:buFont typeface="Arial" panose="020B0604020202020204" pitchFamily="34" charset="0"/>
              <a:buChar char="•"/>
            </a:pPr>
            <a:r>
              <a:rPr lang="en-US" b="1" dirty="0"/>
              <a:t>Abstraction - </a:t>
            </a:r>
            <a:r>
              <a:rPr lang="en-US" dirty="0"/>
              <a:t> 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p>
          <a:p>
            <a:pPr marL="171450" indent="-171450" algn="just">
              <a:buFont typeface="Arial" panose="020B0604020202020204" pitchFamily="34" charset="0"/>
              <a:buChar char="•"/>
            </a:pPr>
            <a:r>
              <a:rPr lang="en-US" b="1" dirty="0"/>
              <a:t>Inheritance -  </a:t>
            </a:r>
            <a:r>
              <a:rPr lang="en-US" dirty="0"/>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accuracy.</a:t>
            </a:r>
          </a:p>
          <a:p>
            <a:pPr marL="171450" indent="-171450" algn="just">
              <a:buFont typeface="Arial" panose="020B0604020202020204" pitchFamily="34" charset="0"/>
              <a:buChar char="•"/>
            </a:pPr>
            <a:r>
              <a:rPr lang="en-US" b="1" dirty="0"/>
              <a:t>Polymorphism - </a:t>
            </a:r>
            <a:r>
              <a:rPr lang="en-US" dirty="0"/>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p>
        </p:txBody>
      </p:sp>
      <p:sp>
        <p:nvSpPr>
          <p:cNvPr id="14" name="TextBox 13">
            <a:extLst>
              <a:ext uri="{FF2B5EF4-FFF2-40B4-BE49-F238E27FC236}">
                <a16:creationId xmlns:a16="http://schemas.microsoft.com/office/drawing/2014/main" id="{3675E27C-28E0-594F-A7D5-A73F6601ABBA}"/>
              </a:ext>
            </a:extLst>
          </p:cNvPr>
          <p:cNvSpPr txBox="1"/>
          <p:nvPr/>
        </p:nvSpPr>
        <p:spPr>
          <a:xfrm>
            <a:off x="234779" y="3323969"/>
            <a:ext cx="3118226" cy="369332"/>
          </a:xfrm>
          <a:prstGeom prst="rect">
            <a:avLst/>
          </a:prstGeom>
          <a:noFill/>
        </p:spPr>
        <p:txBody>
          <a:bodyPr wrap="none" rtlCol="0">
            <a:spAutoFit/>
          </a:bodyPr>
          <a:lstStyle/>
          <a:p>
            <a:r>
              <a:rPr lang="en-TR" b="1" dirty="0"/>
              <a:t>What are the benefits of OOP?</a:t>
            </a:r>
          </a:p>
        </p:txBody>
      </p:sp>
      <p:sp>
        <p:nvSpPr>
          <p:cNvPr id="9" name="TextBox 8">
            <a:extLst>
              <a:ext uri="{FF2B5EF4-FFF2-40B4-BE49-F238E27FC236}">
                <a16:creationId xmlns:a16="http://schemas.microsoft.com/office/drawing/2014/main" id="{3D07742A-6DCD-7743-B3EE-005FCE459D87}"/>
              </a:ext>
            </a:extLst>
          </p:cNvPr>
          <p:cNvSpPr txBox="1"/>
          <p:nvPr/>
        </p:nvSpPr>
        <p:spPr>
          <a:xfrm>
            <a:off x="358346" y="3883784"/>
            <a:ext cx="10462034" cy="1384995"/>
          </a:xfrm>
          <a:prstGeom prst="rect">
            <a:avLst/>
          </a:prstGeom>
          <a:noFill/>
        </p:spPr>
        <p:txBody>
          <a:bodyPr wrap="square" rtlCol="0">
            <a:spAutoFit/>
          </a:bodyPr>
          <a:lstStyle>
            <a:defPPr>
              <a:defRPr lang="en-TR"/>
            </a:defPPr>
            <a:lvl1pPr>
              <a:defRPr sz="1200"/>
            </a:lvl1pPr>
          </a:lstStyle>
          <a:p>
            <a:pPr marL="171450" indent="-171450" algn="just">
              <a:buFont typeface="Arial" panose="020B0604020202020204" pitchFamily="34" charset="0"/>
              <a:buChar char="•"/>
            </a:pPr>
            <a:r>
              <a:rPr lang="en-US" b="1" dirty="0"/>
              <a:t>Modularity - </a:t>
            </a:r>
            <a:r>
              <a:rPr lang="en-US" dirty="0"/>
              <a:t>Encapsulation enables objects to be self-contained, making troubleshooting and collaborative development easier.</a:t>
            </a:r>
          </a:p>
          <a:p>
            <a:pPr marL="171450" indent="-171450" algn="just">
              <a:buFont typeface="Arial" panose="020B0604020202020204" pitchFamily="34" charset="0"/>
              <a:buChar char="•"/>
            </a:pPr>
            <a:r>
              <a:rPr lang="en-US" b="1" dirty="0"/>
              <a:t>Reusability.</a:t>
            </a:r>
            <a:r>
              <a:rPr lang="en-US" dirty="0"/>
              <a:t> Code can be reused through inheritance, meaning a team does not have to write the same code multiple times.</a:t>
            </a:r>
          </a:p>
          <a:p>
            <a:pPr marL="171450" indent="-171450" algn="just">
              <a:buFont typeface="Arial" panose="020B0604020202020204" pitchFamily="34" charset="0"/>
              <a:buChar char="•"/>
            </a:pPr>
            <a:r>
              <a:rPr lang="en-US" b="1" dirty="0"/>
              <a:t>Productivity.</a:t>
            </a:r>
            <a:r>
              <a:rPr lang="en-US" dirty="0"/>
              <a:t> Programmers can construct new programs quicker through the use of multiple libraries and reusable code.</a:t>
            </a:r>
          </a:p>
          <a:p>
            <a:pPr marL="171450" indent="-171450" algn="just">
              <a:buFont typeface="Arial" panose="020B0604020202020204" pitchFamily="34" charset="0"/>
              <a:buChar char="•"/>
            </a:pPr>
            <a:r>
              <a:rPr lang="en-US" b="1" dirty="0"/>
              <a:t>Easily upgradable and scalable. </a:t>
            </a:r>
            <a:r>
              <a:rPr lang="en-US" dirty="0"/>
              <a:t>Programmers can implement system functionalities independently.</a:t>
            </a:r>
          </a:p>
          <a:p>
            <a:pPr marL="171450" indent="-171450" algn="just">
              <a:buFont typeface="Arial" panose="020B0604020202020204" pitchFamily="34" charset="0"/>
              <a:buChar char="•"/>
            </a:pPr>
            <a:r>
              <a:rPr lang="en-US" b="1" dirty="0"/>
              <a:t>Interface descriptions.</a:t>
            </a:r>
            <a:r>
              <a:rPr lang="en-US" dirty="0"/>
              <a:t> Descriptions of external systems are simple, due to message passing techniques that are used for objects communication.</a:t>
            </a:r>
          </a:p>
          <a:p>
            <a:pPr marL="171450" indent="-171450" algn="just">
              <a:buFont typeface="Arial" panose="020B0604020202020204" pitchFamily="34" charset="0"/>
              <a:buChar char="•"/>
            </a:pPr>
            <a:r>
              <a:rPr lang="en-US" b="1" dirty="0"/>
              <a:t>Security.</a:t>
            </a:r>
            <a:r>
              <a:rPr lang="en-US" dirty="0"/>
              <a:t> Using encapsulation and abstraction, complex code is hidden, software maintenance is easier and internet protocols are protected.</a:t>
            </a:r>
          </a:p>
          <a:p>
            <a:pPr marL="171450" indent="-171450" algn="just">
              <a:buFont typeface="Arial" panose="020B0604020202020204" pitchFamily="34" charset="0"/>
              <a:buChar char="•"/>
            </a:pPr>
            <a:r>
              <a:rPr lang="en-US" b="1" dirty="0"/>
              <a:t>Flexibility.</a:t>
            </a:r>
            <a:r>
              <a:rPr lang="en-US" dirty="0"/>
              <a:t> Polymorphism enables a single function to adapt to the class it is placed in. Different objects can also pass through the same interface.</a:t>
            </a:r>
          </a:p>
        </p:txBody>
      </p:sp>
      <p:sp>
        <p:nvSpPr>
          <p:cNvPr id="17" name="Rounded Rectangle 16">
            <a:extLst>
              <a:ext uri="{FF2B5EF4-FFF2-40B4-BE49-F238E27FC236}">
                <a16:creationId xmlns:a16="http://schemas.microsoft.com/office/drawing/2014/main" id="{1EAA1FA7-D0C3-8047-9AAA-4D1EE1E163E9}"/>
              </a:ext>
            </a:extLst>
          </p:cNvPr>
          <p:cNvSpPr/>
          <p:nvPr/>
        </p:nvSpPr>
        <p:spPr>
          <a:xfrm>
            <a:off x="3982122" y="5449103"/>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examples for OOP principles.</a:t>
            </a:r>
            <a:endParaRPr lang="en-TR" dirty="0"/>
          </a:p>
        </p:txBody>
      </p:sp>
    </p:spTree>
    <p:extLst>
      <p:ext uri="{BB962C8B-B14F-4D97-AF65-F5344CB8AC3E}">
        <p14:creationId xmlns:p14="http://schemas.microsoft.com/office/powerpoint/2010/main" val="24098058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6" y="2759066"/>
            <a:ext cx="3542957"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615909" cy="369332"/>
          </a:xfrm>
          <a:prstGeom prst="rect">
            <a:avLst/>
          </a:prstGeom>
          <a:noFill/>
        </p:spPr>
        <p:txBody>
          <a:bodyPr wrap="none" rtlCol="0">
            <a:spAutoFit/>
          </a:bodyPr>
          <a:lstStyle/>
          <a:p>
            <a:r>
              <a:rPr lang="en-TR" b="1" dirty="0"/>
              <a:t>What is SOLID Principles?</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1384995"/>
          </a:xfrm>
          <a:prstGeom prst="rect">
            <a:avLst/>
          </a:prstGeom>
          <a:noFill/>
        </p:spPr>
        <p:txBody>
          <a:bodyPr wrap="square" rtlCol="0">
            <a:spAutoFit/>
          </a:bodyPr>
          <a:lstStyle>
            <a:defPPr>
              <a:defRPr lang="en-TR"/>
            </a:defPPr>
            <a:lvl1pPr>
              <a:defRPr sz="1200"/>
            </a:lvl1pPr>
          </a:lstStyle>
          <a:p>
            <a:r>
              <a:rPr lang="en-US" dirty="0"/>
              <a:t>What does the SOLID principles actually mean?  Well, it’s just an acronym of the five principles listed as below.</a:t>
            </a:r>
          </a:p>
          <a:p>
            <a:endParaRPr lang="en-US" dirty="0"/>
          </a:p>
          <a:p>
            <a:pPr marL="171450" indent="-171450">
              <a:buFont typeface="Arial" panose="020B0604020202020204" pitchFamily="34" charset="0"/>
              <a:buChar char="•"/>
            </a:pPr>
            <a:r>
              <a:rPr lang="en-US" b="1" dirty="0"/>
              <a:t>S</a:t>
            </a:r>
            <a:r>
              <a:rPr lang="en-US" dirty="0"/>
              <a:t>  – Single Responsibility Principle</a:t>
            </a:r>
          </a:p>
          <a:p>
            <a:pPr marL="171450" indent="-171450">
              <a:buFont typeface="Arial" panose="020B0604020202020204" pitchFamily="34" charset="0"/>
              <a:buChar char="•"/>
            </a:pPr>
            <a:r>
              <a:rPr lang="en-US" b="1" dirty="0"/>
              <a:t>O</a:t>
            </a:r>
            <a:r>
              <a:rPr lang="en-US" dirty="0"/>
              <a:t> – Open / Closed Principle</a:t>
            </a:r>
          </a:p>
          <a:p>
            <a:pPr marL="171450" indent="-171450">
              <a:buFont typeface="Arial" panose="020B0604020202020204" pitchFamily="34" charset="0"/>
              <a:buChar char="•"/>
            </a:pPr>
            <a:r>
              <a:rPr lang="en-US" b="1" dirty="0"/>
              <a:t>L</a:t>
            </a:r>
            <a:r>
              <a:rPr lang="en-US" dirty="0"/>
              <a:t>  – Liskov’s Substitution Principle</a:t>
            </a:r>
          </a:p>
          <a:p>
            <a:pPr marL="171450" indent="-171450">
              <a:buFont typeface="Arial" panose="020B0604020202020204" pitchFamily="34" charset="0"/>
              <a:buChar char="•"/>
            </a:pPr>
            <a:r>
              <a:rPr lang="en-US" b="1" dirty="0"/>
              <a:t>I  </a:t>
            </a:r>
            <a:r>
              <a:rPr lang="en-US" dirty="0"/>
              <a:t>– Interface Segregation Principle</a:t>
            </a:r>
          </a:p>
          <a:p>
            <a:pPr marL="171450" indent="-171450">
              <a:buFont typeface="Arial" panose="020B0604020202020204" pitchFamily="34" charset="0"/>
              <a:buChar char="•"/>
            </a:pPr>
            <a:r>
              <a:rPr lang="en-US" b="1" dirty="0"/>
              <a:t>D</a:t>
            </a:r>
            <a:r>
              <a:rPr lang="en-US" dirty="0"/>
              <a:t> – Dependency Inversion Principle </a:t>
            </a:r>
          </a:p>
        </p:txBody>
      </p:sp>
      <p:sp>
        <p:nvSpPr>
          <p:cNvPr id="3" name="TextBox 2">
            <a:extLst>
              <a:ext uri="{FF2B5EF4-FFF2-40B4-BE49-F238E27FC236}">
                <a16:creationId xmlns:a16="http://schemas.microsoft.com/office/drawing/2014/main" id="{8D0A9E1D-226F-7342-B2FE-46AD04593021}"/>
              </a:ext>
            </a:extLst>
          </p:cNvPr>
          <p:cNvSpPr txBox="1"/>
          <p:nvPr/>
        </p:nvSpPr>
        <p:spPr>
          <a:xfrm>
            <a:off x="233054" y="2299142"/>
            <a:ext cx="5338513" cy="276999"/>
          </a:xfrm>
          <a:prstGeom prst="rect">
            <a:avLst/>
          </a:prstGeom>
          <a:noFill/>
        </p:spPr>
        <p:txBody>
          <a:bodyPr wrap="square" rtlCol="0">
            <a:spAutoFit/>
          </a:bodyPr>
          <a:lstStyle>
            <a:defPPr>
              <a:defRPr lang="en-TR"/>
            </a:defPPr>
            <a:lvl1pPr>
              <a:defRPr sz="1200"/>
            </a:lvl1pPr>
          </a:lstStyle>
          <a:p>
            <a:r>
              <a:rPr lang="en-US" dirty="0"/>
              <a:t>Let’s try to understand what all these principles means, one by one with examples.</a:t>
            </a:r>
            <a:endParaRPr lang="en-TR" dirty="0"/>
          </a:p>
        </p:txBody>
      </p:sp>
      <p:sp>
        <p:nvSpPr>
          <p:cNvPr id="7" name="TextBox 6">
            <a:extLst>
              <a:ext uri="{FF2B5EF4-FFF2-40B4-BE49-F238E27FC236}">
                <a16:creationId xmlns:a16="http://schemas.microsoft.com/office/drawing/2014/main" id="{382DFEFA-11A0-C845-9059-F08D82C9ABAE}"/>
              </a:ext>
            </a:extLst>
          </p:cNvPr>
          <p:cNvSpPr txBox="1"/>
          <p:nvPr/>
        </p:nvSpPr>
        <p:spPr>
          <a:xfrm>
            <a:off x="233054" y="2674743"/>
            <a:ext cx="3023392" cy="369332"/>
          </a:xfrm>
          <a:prstGeom prst="rect">
            <a:avLst/>
          </a:prstGeom>
          <a:noFill/>
        </p:spPr>
        <p:txBody>
          <a:bodyPr wrap="none" rtlCol="0">
            <a:spAutoFit/>
          </a:bodyPr>
          <a:lstStyle>
            <a:defPPr>
              <a:defRPr lang="en-TR"/>
            </a:defPPr>
            <a:lvl1pPr>
              <a:defRPr b="1"/>
            </a:lvl1pPr>
          </a:lstStyle>
          <a:p>
            <a:r>
              <a:rPr lang="en-TR" dirty="0"/>
              <a:t>Single Responsibility Principle</a:t>
            </a:r>
          </a:p>
        </p:txBody>
      </p:sp>
      <p:sp>
        <p:nvSpPr>
          <p:cNvPr id="8" name="TextBox 7">
            <a:extLst>
              <a:ext uri="{FF2B5EF4-FFF2-40B4-BE49-F238E27FC236}">
                <a16:creationId xmlns:a16="http://schemas.microsoft.com/office/drawing/2014/main" id="{739B4C4F-87A8-DD44-A40F-FE543BEDE5FD}"/>
              </a:ext>
            </a:extLst>
          </p:cNvPr>
          <p:cNvSpPr txBox="1"/>
          <p:nvPr/>
        </p:nvSpPr>
        <p:spPr>
          <a:xfrm>
            <a:off x="233053" y="3142677"/>
            <a:ext cx="10587325" cy="2862322"/>
          </a:xfrm>
          <a:prstGeom prst="rect">
            <a:avLst/>
          </a:prstGeom>
          <a:noFill/>
        </p:spPr>
        <p:txBody>
          <a:bodyPr wrap="square" rtlCol="0">
            <a:spAutoFit/>
          </a:bodyPr>
          <a:lstStyle>
            <a:defPPr>
              <a:defRPr lang="en-TR"/>
            </a:defPPr>
            <a:lvl1pPr>
              <a:defRPr sz="1200"/>
            </a:lvl1pPr>
          </a:lstStyle>
          <a:p>
            <a:r>
              <a:rPr lang="en-US" dirty="0"/>
              <a:t>The name itself suggest that the “</a:t>
            </a:r>
            <a:r>
              <a:rPr lang="en-US" b="1" dirty="0"/>
              <a:t>class should be </a:t>
            </a:r>
            <a:r>
              <a:rPr lang="en-US" b="1" u="sng" dirty="0"/>
              <a:t>having one and only one </a:t>
            </a:r>
            <a:r>
              <a:rPr lang="en-US" b="1" dirty="0"/>
              <a:t>responsibility</a:t>
            </a:r>
            <a:r>
              <a:rPr lang="en-US" dirty="0"/>
              <a:t>”. What does it mean? Well, let’s take the class A which does the following operations.</a:t>
            </a:r>
          </a:p>
          <a:p>
            <a:endParaRPr lang="en-US" dirty="0"/>
          </a:p>
          <a:p>
            <a:pPr marL="628650" lvl="1" indent="-171450">
              <a:buFont typeface="Arial" panose="020B0604020202020204" pitchFamily="34" charset="0"/>
              <a:buChar char="•"/>
            </a:pPr>
            <a:r>
              <a:rPr lang="en-US" sz="1200" dirty="0"/>
              <a:t>Open a database connection</a:t>
            </a:r>
          </a:p>
          <a:p>
            <a:pPr marL="628650" lvl="1" indent="-171450">
              <a:buFont typeface="Arial" panose="020B0604020202020204" pitchFamily="34" charset="0"/>
              <a:buChar char="•"/>
            </a:pPr>
            <a:r>
              <a:rPr lang="en-US" sz="1200" dirty="0"/>
              <a:t>Fetch data from database</a:t>
            </a:r>
          </a:p>
          <a:p>
            <a:pPr marL="628650" lvl="1" indent="-171450">
              <a:buFont typeface="Arial" panose="020B0604020202020204" pitchFamily="34" charset="0"/>
              <a:buChar char="•"/>
            </a:pPr>
            <a:r>
              <a:rPr lang="en-US" sz="1200" dirty="0"/>
              <a:t>Write the data in an external file</a:t>
            </a:r>
          </a:p>
          <a:p>
            <a:pPr lvl="1"/>
            <a:endParaRPr lang="en-US" sz="1200" dirty="0"/>
          </a:p>
          <a:p>
            <a:r>
              <a:rPr lang="en-US" dirty="0"/>
              <a:t>The issue with this class is that it handles lot of operations. Suppose any of the following change happens in future.</a:t>
            </a:r>
          </a:p>
          <a:p>
            <a:endParaRPr lang="en-US" dirty="0"/>
          </a:p>
          <a:p>
            <a:pPr marL="628650" lvl="1" indent="-171450">
              <a:buFont typeface="Arial" panose="020B0604020202020204" pitchFamily="34" charset="0"/>
              <a:buChar char="•"/>
            </a:pPr>
            <a:r>
              <a:rPr lang="en-US" sz="1200" dirty="0"/>
              <a:t>New database</a:t>
            </a:r>
          </a:p>
          <a:p>
            <a:pPr marL="628650" lvl="1" indent="-171450">
              <a:buFont typeface="Arial" panose="020B0604020202020204" pitchFamily="34" charset="0"/>
              <a:buChar char="•"/>
            </a:pPr>
            <a:r>
              <a:rPr lang="en-US" sz="1200" dirty="0"/>
              <a:t>Adopt ORM to manage queries on database</a:t>
            </a:r>
          </a:p>
          <a:p>
            <a:pPr marL="628650" lvl="1" indent="-171450">
              <a:buFont typeface="Arial" panose="020B0604020202020204" pitchFamily="34" charset="0"/>
              <a:buChar char="•"/>
            </a:pPr>
            <a:r>
              <a:rPr lang="en-US" sz="1200" dirty="0"/>
              <a:t>Change in the output structure</a:t>
            </a:r>
          </a:p>
          <a:p>
            <a:pPr lvl="1"/>
            <a:endParaRPr lang="en-US" sz="1200" dirty="0"/>
          </a:p>
          <a:p>
            <a:r>
              <a:rPr lang="en-US" dirty="0"/>
              <a:t>So, in all the cases the above class would be changed. Which might affect the implementation of the other two operations as well. So ideally according to SRP there should be three classes each having the single responsibility.</a:t>
            </a:r>
          </a:p>
        </p:txBody>
      </p:sp>
      <p:sp>
        <p:nvSpPr>
          <p:cNvPr id="11" name="Rounded Rectangle 10">
            <a:extLst>
              <a:ext uri="{FF2B5EF4-FFF2-40B4-BE49-F238E27FC236}">
                <a16:creationId xmlns:a16="http://schemas.microsoft.com/office/drawing/2014/main" id="{C0CE0863-3BD7-9E41-9193-51EA1E1336CF}"/>
              </a:ext>
            </a:extLst>
          </p:cNvPr>
          <p:cNvSpPr/>
          <p:nvPr/>
        </p:nvSpPr>
        <p:spPr>
          <a:xfrm>
            <a:off x="7670315" y="4210376"/>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2" name="Footer Placeholder 29">
            <a:extLst>
              <a:ext uri="{FF2B5EF4-FFF2-40B4-BE49-F238E27FC236}">
                <a16:creationId xmlns:a16="http://schemas.microsoft.com/office/drawing/2014/main" id="{47FA160F-81BB-3B4F-81C7-DED7F1C7477D}"/>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10858310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2" y="2759066"/>
            <a:ext cx="3542958"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424062" cy="369332"/>
          </a:xfrm>
          <a:prstGeom prst="rect">
            <a:avLst/>
          </a:prstGeom>
          <a:noFill/>
        </p:spPr>
        <p:txBody>
          <a:bodyPr wrap="none" rtlCol="0">
            <a:spAutoFit/>
          </a:bodyPr>
          <a:lstStyle/>
          <a:p>
            <a:r>
              <a:rPr lang="en-TR" b="1" dirty="0"/>
              <a:t>Open / Closed Principle</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830997"/>
          </a:xfrm>
          <a:prstGeom prst="rect">
            <a:avLst/>
          </a:prstGeom>
          <a:noFill/>
        </p:spPr>
        <p:txBody>
          <a:bodyPr wrap="square" rtlCol="0">
            <a:spAutoFit/>
          </a:bodyPr>
          <a:lstStyle>
            <a:defPPr>
              <a:defRPr lang="en-TR"/>
            </a:defPPr>
            <a:lvl1pPr>
              <a:defRPr sz="1200"/>
            </a:lvl1pPr>
          </a:lstStyle>
          <a:p>
            <a:pPr algn="just"/>
            <a:r>
              <a:rPr lang="en-US" dirty="0"/>
              <a:t>This principle suggests that “</a:t>
            </a:r>
            <a:r>
              <a:rPr lang="en-US" b="1" u="sng" dirty="0"/>
              <a:t>classes should be open for extension but closed for modification</a:t>
            </a:r>
            <a:r>
              <a:rPr lang="en-US" dirty="0"/>
              <a:t>”.  </a:t>
            </a:r>
          </a:p>
          <a:p>
            <a:pPr algn="just"/>
            <a:endParaRPr lang="en-US" dirty="0"/>
          </a:p>
          <a:p>
            <a:pPr algn="just"/>
            <a:r>
              <a:rPr lang="en-US" dirty="0"/>
              <a:t>What is means is that if the class A is written by the developer AA, and if the developer BB wants some modification on that then developer BB should be easily do that by extending class A, but not by modifying class A.</a:t>
            </a:r>
          </a:p>
        </p:txBody>
      </p:sp>
      <p:sp>
        <p:nvSpPr>
          <p:cNvPr id="10" name="Rounded Rectangle 9">
            <a:extLst>
              <a:ext uri="{FF2B5EF4-FFF2-40B4-BE49-F238E27FC236}">
                <a16:creationId xmlns:a16="http://schemas.microsoft.com/office/drawing/2014/main" id="{95263381-6470-A948-8284-B7F1AC068533}"/>
              </a:ext>
            </a:extLst>
          </p:cNvPr>
          <p:cNvSpPr/>
          <p:nvPr/>
        </p:nvSpPr>
        <p:spPr>
          <a:xfrm>
            <a:off x="3982122" y="156011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1" name="TextBox 10">
            <a:extLst>
              <a:ext uri="{FF2B5EF4-FFF2-40B4-BE49-F238E27FC236}">
                <a16:creationId xmlns:a16="http://schemas.microsoft.com/office/drawing/2014/main" id="{3DCA488B-7FAE-1F45-968C-E2F0C6711CA2}"/>
              </a:ext>
            </a:extLst>
          </p:cNvPr>
          <p:cNvSpPr txBox="1"/>
          <p:nvPr/>
        </p:nvSpPr>
        <p:spPr>
          <a:xfrm>
            <a:off x="234779" y="2569941"/>
            <a:ext cx="2869503" cy="369332"/>
          </a:xfrm>
          <a:prstGeom prst="rect">
            <a:avLst/>
          </a:prstGeom>
          <a:noFill/>
        </p:spPr>
        <p:txBody>
          <a:bodyPr wrap="none" rtlCol="0">
            <a:spAutoFit/>
          </a:bodyPr>
          <a:lstStyle/>
          <a:p>
            <a:r>
              <a:rPr lang="en-TR" b="1" dirty="0"/>
              <a:t>Liskov’s Subsitition Principle</a:t>
            </a:r>
          </a:p>
        </p:txBody>
      </p:sp>
      <p:sp>
        <p:nvSpPr>
          <p:cNvPr id="12" name="TextBox 11">
            <a:extLst>
              <a:ext uri="{FF2B5EF4-FFF2-40B4-BE49-F238E27FC236}">
                <a16:creationId xmlns:a16="http://schemas.microsoft.com/office/drawing/2014/main" id="{B037F5B5-BDE7-4C43-AF6D-6D3B2B13DE9A}"/>
              </a:ext>
            </a:extLst>
          </p:cNvPr>
          <p:cNvSpPr txBox="1"/>
          <p:nvPr/>
        </p:nvSpPr>
        <p:spPr>
          <a:xfrm>
            <a:off x="233054" y="3076568"/>
            <a:ext cx="10587326" cy="1200329"/>
          </a:xfrm>
          <a:prstGeom prst="rect">
            <a:avLst/>
          </a:prstGeom>
          <a:noFill/>
        </p:spPr>
        <p:txBody>
          <a:bodyPr wrap="square" rtlCol="0">
            <a:spAutoFit/>
          </a:bodyPr>
          <a:lstStyle>
            <a:defPPr>
              <a:defRPr lang="en-TR"/>
            </a:defPPr>
            <a:lvl1pPr>
              <a:defRPr sz="1200"/>
            </a:lvl1pPr>
          </a:lstStyle>
          <a:p>
            <a:r>
              <a:rPr lang="en-US" dirty="0"/>
              <a:t>This principle suggests that “</a:t>
            </a:r>
            <a:r>
              <a:rPr lang="en-US" b="1" dirty="0"/>
              <a:t>parent classes should be easily substituted with their child classes without blowing up the application</a:t>
            </a:r>
            <a:r>
              <a:rPr lang="en-US" dirty="0"/>
              <a:t>”. Let’s take following example to understand this.</a:t>
            </a:r>
          </a:p>
          <a:p>
            <a:endParaRPr lang="en-US" dirty="0"/>
          </a:p>
          <a:p>
            <a:pPr marL="171450" indent="-171450">
              <a:buFont typeface="Arial" panose="020B0604020202020204" pitchFamily="34" charset="0"/>
              <a:buChar char="•"/>
            </a:pPr>
            <a:r>
              <a:rPr lang="en-US" dirty="0"/>
              <a:t>The overridden method shouldn’t remain empty</a:t>
            </a:r>
          </a:p>
          <a:p>
            <a:pPr marL="171450" indent="-171450">
              <a:buFont typeface="Arial" panose="020B0604020202020204" pitchFamily="34" charset="0"/>
              <a:buChar char="•"/>
            </a:pPr>
            <a:r>
              <a:rPr lang="en-US" dirty="0"/>
              <a:t>The overridden method shouldn’t throw an error</a:t>
            </a:r>
          </a:p>
          <a:p>
            <a:pPr marL="171450" indent="-171450">
              <a:buFont typeface="Arial" panose="020B0604020202020204" pitchFamily="34" charset="0"/>
              <a:buChar char="•"/>
            </a:pPr>
            <a:r>
              <a:rPr lang="en-US" dirty="0"/>
              <a:t>Base class or interface behavior should not go for modification (rework) as because of derived class behaviors.</a:t>
            </a:r>
          </a:p>
        </p:txBody>
      </p:sp>
      <p:sp>
        <p:nvSpPr>
          <p:cNvPr id="13" name="Rounded Rectangle 12">
            <a:extLst>
              <a:ext uri="{FF2B5EF4-FFF2-40B4-BE49-F238E27FC236}">
                <a16:creationId xmlns:a16="http://schemas.microsoft.com/office/drawing/2014/main" id="{92CA7AF0-4F1F-7F46-8400-771C0A3C60D2}"/>
              </a:ext>
            </a:extLst>
          </p:cNvPr>
          <p:cNvSpPr/>
          <p:nvPr/>
        </p:nvSpPr>
        <p:spPr>
          <a:xfrm>
            <a:off x="3982122" y="482073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5" name="Footer Placeholder 29">
            <a:extLst>
              <a:ext uri="{FF2B5EF4-FFF2-40B4-BE49-F238E27FC236}">
                <a16:creationId xmlns:a16="http://schemas.microsoft.com/office/drawing/2014/main" id="{E023FFFA-2206-7A44-95AE-66485F666881}"/>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665544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2" y="2759066"/>
            <a:ext cx="3542958"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102452" cy="369332"/>
          </a:xfrm>
          <a:prstGeom prst="rect">
            <a:avLst/>
          </a:prstGeom>
          <a:noFill/>
        </p:spPr>
        <p:txBody>
          <a:bodyPr wrap="none" rtlCol="0">
            <a:spAutoFit/>
          </a:bodyPr>
          <a:lstStyle/>
          <a:p>
            <a:r>
              <a:rPr lang="en-TR" b="1" dirty="0"/>
              <a:t>Interface Segregation Principle</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646331"/>
          </a:xfrm>
          <a:prstGeom prst="rect">
            <a:avLst/>
          </a:prstGeom>
          <a:noFill/>
        </p:spPr>
        <p:txBody>
          <a:bodyPr wrap="square" rtlCol="0">
            <a:spAutoFit/>
          </a:bodyPr>
          <a:lstStyle>
            <a:defPPr>
              <a:defRPr lang="en-TR"/>
            </a:defPPr>
            <a:lvl1pPr>
              <a:defRPr sz="1200"/>
            </a:lvl1pPr>
          </a:lstStyle>
          <a:p>
            <a:pPr algn="just"/>
            <a:r>
              <a:rPr lang="en-US" dirty="0"/>
              <a:t>This principle suggests that “</a:t>
            </a:r>
            <a:r>
              <a:rPr lang="en-US" b="1" dirty="0"/>
              <a:t>many client specific interfaces are better than one general interface</a:t>
            </a:r>
            <a:r>
              <a:rPr lang="en-US" dirty="0"/>
              <a:t>”.</a:t>
            </a:r>
          </a:p>
          <a:p>
            <a:pPr algn="just"/>
            <a:endParaRPr lang="en-US" dirty="0"/>
          </a:p>
          <a:p>
            <a:pPr algn="just"/>
            <a:r>
              <a:rPr lang="en-US" dirty="0"/>
              <a:t>This is the first principle which is applied on interface, all the above three principles applies on classes. Let’s take following example to understand this principle.</a:t>
            </a:r>
          </a:p>
        </p:txBody>
      </p:sp>
      <p:sp>
        <p:nvSpPr>
          <p:cNvPr id="10" name="Rounded Rectangle 9">
            <a:extLst>
              <a:ext uri="{FF2B5EF4-FFF2-40B4-BE49-F238E27FC236}">
                <a16:creationId xmlns:a16="http://schemas.microsoft.com/office/drawing/2014/main" id="{95263381-6470-A948-8284-B7F1AC068533}"/>
              </a:ext>
            </a:extLst>
          </p:cNvPr>
          <p:cNvSpPr/>
          <p:nvPr/>
        </p:nvSpPr>
        <p:spPr>
          <a:xfrm>
            <a:off x="3982122" y="156011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1" name="TextBox 10">
            <a:extLst>
              <a:ext uri="{FF2B5EF4-FFF2-40B4-BE49-F238E27FC236}">
                <a16:creationId xmlns:a16="http://schemas.microsoft.com/office/drawing/2014/main" id="{3DCA488B-7FAE-1F45-968C-E2F0C6711CA2}"/>
              </a:ext>
            </a:extLst>
          </p:cNvPr>
          <p:cNvSpPr txBox="1"/>
          <p:nvPr/>
        </p:nvSpPr>
        <p:spPr>
          <a:xfrm>
            <a:off x="234779" y="2569941"/>
            <a:ext cx="3190104" cy="369332"/>
          </a:xfrm>
          <a:prstGeom prst="rect">
            <a:avLst/>
          </a:prstGeom>
          <a:noFill/>
        </p:spPr>
        <p:txBody>
          <a:bodyPr wrap="none" rtlCol="0">
            <a:spAutoFit/>
          </a:bodyPr>
          <a:lstStyle/>
          <a:p>
            <a:r>
              <a:rPr lang="en-TR" b="1" dirty="0"/>
              <a:t>Dependency Inversion Principle</a:t>
            </a:r>
          </a:p>
        </p:txBody>
      </p:sp>
      <p:sp>
        <p:nvSpPr>
          <p:cNvPr id="12" name="TextBox 11">
            <a:extLst>
              <a:ext uri="{FF2B5EF4-FFF2-40B4-BE49-F238E27FC236}">
                <a16:creationId xmlns:a16="http://schemas.microsoft.com/office/drawing/2014/main" id="{B037F5B5-BDE7-4C43-AF6D-6D3B2B13DE9A}"/>
              </a:ext>
            </a:extLst>
          </p:cNvPr>
          <p:cNvSpPr txBox="1"/>
          <p:nvPr/>
        </p:nvSpPr>
        <p:spPr>
          <a:xfrm>
            <a:off x="233054" y="3076568"/>
            <a:ext cx="10587326" cy="830997"/>
          </a:xfrm>
          <a:prstGeom prst="rect">
            <a:avLst/>
          </a:prstGeom>
          <a:noFill/>
        </p:spPr>
        <p:txBody>
          <a:bodyPr wrap="square" rtlCol="0">
            <a:spAutoFit/>
          </a:bodyPr>
          <a:lstStyle>
            <a:defPPr>
              <a:defRPr lang="en-TR"/>
            </a:defPPr>
            <a:lvl1pPr>
              <a:defRPr sz="1200"/>
            </a:lvl1pPr>
          </a:lstStyle>
          <a:p>
            <a:r>
              <a:rPr lang="en-US" dirty="0"/>
              <a:t>This principle suggest that “</a:t>
            </a:r>
            <a:r>
              <a:rPr lang="en-US" b="1" dirty="0"/>
              <a:t>classes should depend on abstraction but not on concretion</a:t>
            </a:r>
            <a:r>
              <a:rPr lang="en-US" dirty="0"/>
              <a:t>”. </a:t>
            </a:r>
          </a:p>
          <a:p>
            <a:endParaRPr lang="en-US" dirty="0"/>
          </a:p>
          <a:p>
            <a:r>
              <a:rPr lang="en-US" dirty="0"/>
              <a:t>What does it mean that we should be having object of interface which helps us to communicate with the concrete classes. What do we gain from this is, we hide the actual implementation of class A from the class B. So, if class A changes the class B doesn’t need to care or know about the changes.</a:t>
            </a:r>
          </a:p>
        </p:txBody>
      </p:sp>
      <p:sp>
        <p:nvSpPr>
          <p:cNvPr id="13" name="Rounded Rectangle 12">
            <a:extLst>
              <a:ext uri="{FF2B5EF4-FFF2-40B4-BE49-F238E27FC236}">
                <a16:creationId xmlns:a16="http://schemas.microsoft.com/office/drawing/2014/main" id="{92CA7AF0-4F1F-7F46-8400-771C0A3C60D2}"/>
              </a:ext>
            </a:extLst>
          </p:cNvPr>
          <p:cNvSpPr/>
          <p:nvPr/>
        </p:nvSpPr>
        <p:spPr>
          <a:xfrm>
            <a:off x="3982122" y="482073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4" name="Footer Placeholder 29">
            <a:extLst>
              <a:ext uri="{FF2B5EF4-FFF2-40B4-BE49-F238E27FC236}">
                <a16:creationId xmlns:a16="http://schemas.microsoft.com/office/drawing/2014/main" id="{B484B408-F169-8540-8153-49A6C1A5F258}"/>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1488940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529923" cy="369332"/>
          </a:xfrm>
          <a:prstGeom prst="rect">
            <a:avLst/>
          </a:prstGeom>
          <a:noFill/>
        </p:spPr>
        <p:txBody>
          <a:bodyPr wrap="none" rtlCol="0">
            <a:spAutoFit/>
          </a:bodyPr>
          <a:lstStyle/>
          <a:p>
            <a:r>
              <a:rPr lang="en-TR" b="1" dirty="0"/>
              <a:t>Singleton Design Pattern</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8675016" y="2759066"/>
            <a:ext cx="5877699" cy="1323439"/>
          </a:xfrm>
          <a:prstGeom prst="rect">
            <a:avLst/>
          </a:prstGeom>
          <a:noFill/>
        </p:spPr>
        <p:txBody>
          <a:bodyPr wrap="none" rtlCol="0">
            <a:spAutoFit/>
          </a:bodyPr>
          <a:lstStyle/>
          <a:p>
            <a:pPr algn="ctr"/>
            <a:r>
              <a:rPr lang="en-TR" sz="4000" dirty="0">
                <a:solidFill>
                  <a:schemeClr val="accent1">
                    <a:lumMod val="75000"/>
                  </a:schemeClr>
                </a:solidFill>
              </a:rPr>
              <a:t>Design Pattern of the Week</a:t>
            </a:r>
          </a:p>
          <a:p>
            <a:pPr algn="ctr"/>
            <a:r>
              <a:rPr lang="en-TR" sz="4000" dirty="0">
                <a:solidFill>
                  <a:schemeClr val="accent2">
                    <a:lumMod val="75000"/>
                  </a:schemeClr>
                </a:solidFill>
              </a:rPr>
              <a:t>Singleton</a:t>
            </a: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2862322"/>
          </a:xfrm>
          <a:prstGeom prst="rect">
            <a:avLst/>
          </a:prstGeom>
          <a:noFill/>
        </p:spPr>
        <p:txBody>
          <a:bodyPr wrap="square" rtlCol="0">
            <a:spAutoFit/>
          </a:bodyPr>
          <a:lstStyle>
            <a:defPPr>
              <a:defRPr lang="en-TR"/>
            </a:defPPr>
            <a:lvl1pPr algn="just">
              <a:defRPr sz="1200"/>
            </a:lvl1pPr>
          </a:lstStyle>
          <a:p>
            <a:r>
              <a:rPr lang="en-US" dirty="0"/>
              <a:t>Singleton pattern is one of the simplest design patterns in Java. This type of design pattern comes under creational pattern as this pattern provides one of the best ways to create an object.</a:t>
            </a:r>
          </a:p>
          <a:p>
            <a:endParaRPr lang="en-US" dirty="0"/>
          </a:p>
          <a:p>
            <a:r>
              <a:rPr lang="en-US" dirty="0"/>
              <a:t>This pattern involves a single class which is responsible to create an object while making sure that only single object gets created. This class provides a way to access its only object which can be accessed directly without need to instantiate the object of the class.</a:t>
            </a:r>
          </a:p>
          <a:p>
            <a:endParaRPr lang="en-US" dirty="0"/>
          </a:p>
          <a:p>
            <a:r>
              <a:rPr lang="en-US" dirty="0"/>
              <a:t>There are 3 ways to create Singleton design pattern in the Java. </a:t>
            </a:r>
          </a:p>
          <a:p>
            <a:endParaRPr lang="en-US" dirty="0"/>
          </a:p>
          <a:p>
            <a:pPr marL="171450" indent="-171450" algn="l">
              <a:buFont typeface="Arial" panose="020B0604020202020204" pitchFamily="34" charset="0"/>
              <a:buChar char="•"/>
            </a:pPr>
            <a:r>
              <a:rPr lang="en-US" b="1" dirty="0"/>
              <a:t>Lazy initialization, non-thread-safe - </a:t>
            </a:r>
            <a:r>
              <a:rPr lang="en-US" dirty="0"/>
              <a:t>This is the classical version, but it's not thread-safe. If more than one thread attempts to access instance at the same time, more than one instance may be created</a:t>
            </a:r>
          </a:p>
          <a:p>
            <a:pPr marL="171450" indent="-171450" algn="l">
              <a:buFont typeface="Arial" panose="020B0604020202020204" pitchFamily="34" charset="0"/>
              <a:buChar char="•"/>
            </a:pPr>
            <a:endParaRPr lang="en-US" b="1" dirty="0"/>
          </a:p>
          <a:p>
            <a:pPr marL="171450" indent="-171450" algn="l">
              <a:buFont typeface="Arial" panose="020B0604020202020204" pitchFamily="34" charset="0"/>
              <a:buChar char="•"/>
            </a:pPr>
            <a:r>
              <a:rPr lang="en-US" b="1" dirty="0"/>
              <a:t>Non-lazy initialization, thread-safe -  </a:t>
            </a:r>
            <a:r>
              <a:rPr lang="en-US" dirty="0"/>
              <a:t>This is the simplest thread-safe version, but it does not support lazy initialization.</a:t>
            </a:r>
          </a:p>
          <a:p>
            <a:pPr marL="171450" indent="-171450" algn="l">
              <a:buFont typeface="Arial" panose="020B0604020202020204" pitchFamily="34" charset="0"/>
              <a:buChar char="•"/>
            </a:pPr>
            <a:endParaRPr lang="en-US" b="1" dirty="0"/>
          </a:p>
          <a:p>
            <a:pPr marL="171450" indent="-171450" algn="l">
              <a:buFont typeface="Arial" panose="020B0604020202020204" pitchFamily="34" charset="0"/>
              <a:buChar char="•"/>
            </a:pPr>
            <a:r>
              <a:rPr lang="en-US" b="1" dirty="0"/>
              <a:t>Lazy initialization, thread-safe - </a:t>
            </a:r>
            <a:r>
              <a:rPr lang="en-US" dirty="0"/>
              <a:t>This version supports both properties but has performance problems. Once a thread uses a singleton instance, the others have to wait because of the lock.</a:t>
            </a:r>
          </a:p>
        </p:txBody>
      </p:sp>
      <p:sp>
        <p:nvSpPr>
          <p:cNvPr id="16" name="Rounded Rectangle 15">
            <a:extLst>
              <a:ext uri="{FF2B5EF4-FFF2-40B4-BE49-F238E27FC236}">
                <a16:creationId xmlns:a16="http://schemas.microsoft.com/office/drawing/2014/main" id="{E378B933-8590-4143-AAB7-B67087D329C4}"/>
              </a:ext>
            </a:extLst>
          </p:cNvPr>
          <p:cNvSpPr/>
          <p:nvPr/>
        </p:nvSpPr>
        <p:spPr>
          <a:xfrm>
            <a:off x="4055641" y="375366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how can we create Singleton Design Patterns</a:t>
            </a:r>
            <a:endParaRPr lang="en-TR" dirty="0"/>
          </a:p>
        </p:txBody>
      </p:sp>
      <p:sp>
        <p:nvSpPr>
          <p:cNvPr id="7" name="Snip Single Corner Rectangle 6">
            <a:extLst>
              <a:ext uri="{FF2B5EF4-FFF2-40B4-BE49-F238E27FC236}">
                <a16:creationId xmlns:a16="http://schemas.microsoft.com/office/drawing/2014/main" id="{BBE1F7FD-BD3D-8740-B472-1751DA0ADB26}"/>
              </a:ext>
            </a:extLst>
          </p:cNvPr>
          <p:cNvSpPr/>
          <p:nvPr/>
        </p:nvSpPr>
        <p:spPr>
          <a:xfrm>
            <a:off x="2276366" y="5057983"/>
            <a:ext cx="6676572" cy="1103521"/>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There is an issue at all examples, what is that? I’m gonna buy a ice-cream with chocolate to who will able to find the solution </a:t>
            </a:r>
            <a:r>
              <a:rPr lang="en-TR" dirty="0">
                <a:sym typeface="Wingdings" pitchFamily="2" charset="2"/>
              </a:rPr>
              <a:t></a:t>
            </a:r>
            <a:endParaRPr lang="en-TR" dirty="0"/>
          </a:p>
        </p:txBody>
      </p:sp>
      <p:sp>
        <p:nvSpPr>
          <p:cNvPr id="10" name="Footer Placeholder 29">
            <a:extLst>
              <a:ext uri="{FF2B5EF4-FFF2-40B4-BE49-F238E27FC236}">
                <a16:creationId xmlns:a16="http://schemas.microsoft.com/office/drawing/2014/main" id="{6E1E6450-EBD2-554F-BB29-ACC6E5ECACD1}"/>
              </a:ext>
            </a:extLst>
          </p:cNvPr>
          <p:cNvSpPr>
            <a:spLocks noGrp="1"/>
          </p:cNvSpPr>
          <p:nvPr>
            <p:ph type="ftr" sz="quarter" idx="11"/>
          </p:nvPr>
        </p:nvSpPr>
        <p:spPr>
          <a:xfrm>
            <a:off x="4038600" y="6356350"/>
            <a:ext cx="4114800" cy="365125"/>
          </a:xfrm>
        </p:spPr>
        <p:txBody>
          <a:bodyPr/>
          <a:lstStyle/>
          <a:p>
            <a:r>
              <a:rPr lang="en-TR" b="1" dirty="0">
                <a:latin typeface="Athelas" panose="02000503000000020003" pitchFamily="2" charset="77"/>
                <a:cs typeface="Al Bayan Plain" pitchFamily="2" charset="-78"/>
              </a:rPr>
              <a:t>Patika.dev Spring Boot Course</a:t>
            </a:r>
          </a:p>
        </p:txBody>
      </p:sp>
    </p:spTree>
    <p:extLst>
      <p:ext uri="{BB962C8B-B14F-4D97-AF65-F5344CB8AC3E}">
        <p14:creationId xmlns:p14="http://schemas.microsoft.com/office/powerpoint/2010/main" val="2149275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7640</Words>
  <Application>Microsoft Macintosh PowerPoint</Application>
  <PresentationFormat>Widescreen</PresentationFormat>
  <Paragraphs>514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Athelas</vt:lpstr>
      <vt:lpstr>Calibri</vt:lpstr>
      <vt:lpstr>Calibri Light</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Nurullah Baran Büyük</dc:creator>
  <cp:lastModifiedBy>Nurullah Baran Büyük</cp:lastModifiedBy>
  <cp:revision>9</cp:revision>
  <dcterms:created xsi:type="dcterms:W3CDTF">2021-12-26T10:35:15Z</dcterms:created>
  <dcterms:modified xsi:type="dcterms:W3CDTF">2022-04-16T15:06:39Z</dcterms:modified>
</cp:coreProperties>
</file>