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6" r:id="rId3"/>
    <p:sldId id="271" r:id="rId4"/>
    <p:sldId id="269" r:id="rId5"/>
    <p:sldId id="274" r:id="rId6"/>
    <p:sldId id="270" r:id="rId7"/>
    <p:sldId id="276" r:id="rId8"/>
    <p:sldId id="281" r:id="rId9"/>
    <p:sldId id="320" r:id="rId10"/>
    <p:sldId id="278" r:id="rId11"/>
    <p:sldId id="277" r:id="rId12"/>
    <p:sldId id="275" r:id="rId13"/>
    <p:sldId id="279" r:id="rId14"/>
    <p:sldId id="280"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92" autoAdjust="0"/>
  </p:normalViewPr>
  <p:slideViewPr>
    <p:cSldViewPr snapToGrid="0">
      <p:cViewPr varScale="1">
        <p:scale>
          <a:sx n="68" d="100"/>
          <a:sy n="68" d="100"/>
        </p:scale>
        <p:origin x="45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Human</c:v>
                </c:pt>
              </c:strCache>
            </c:strRef>
          </c:tx>
          <c:spPr>
            <a:solidFill>
              <a:schemeClr val="accent1"/>
            </a:solidFill>
            <a:ln>
              <a:noFill/>
            </a:ln>
            <a:effectLst/>
          </c:spPr>
          <c:invertIfNegative val="0"/>
          <c:cat>
            <c:strRef>
              <c:f>Sheet1!$A$2:$A$4</c:f>
              <c:strCache>
                <c:ptCount val="3"/>
                <c:pt idx="0">
                  <c:v>Human Only</c:v>
                </c:pt>
                <c:pt idx="1">
                  <c:v>Cooperation </c:v>
                </c:pt>
                <c:pt idx="2">
                  <c:v>AI Only</c:v>
                </c:pt>
              </c:strCache>
            </c:strRef>
          </c:cat>
          <c:val>
            <c:numRef>
              <c:f>Sheet1!$B$2:$B$4</c:f>
              <c:numCache>
                <c:formatCode>General</c:formatCode>
                <c:ptCount val="3"/>
                <c:pt idx="0">
                  <c:v>1</c:v>
                </c:pt>
                <c:pt idx="1">
                  <c:v>1</c:v>
                </c:pt>
                <c:pt idx="2">
                  <c:v>0</c:v>
                </c:pt>
              </c:numCache>
            </c:numRef>
          </c:val>
          <c:extLst>
            <c:ext xmlns:c16="http://schemas.microsoft.com/office/drawing/2014/chart" uri="{C3380CC4-5D6E-409C-BE32-E72D297353CC}">
              <c16:uniqueId val="{00000000-B7DA-4C05-B243-F58BE22AA5A5}"/>
            </c:ext>
          </c:extLst>
        </c:ser>
        <c:ser>
          <c:idx val="1"/>
          <c:order val="1"/>
          <c:tx>
            <c:strRef>
              <c:f>Sheet1!$C$1</c:f>
              <c:strCache>
                <c:ptCount val="1"/>
                <c:pt idx="0">
                  <c:v>AI</c:v>
                </c:pt>
              </c:strCache>
            </c:strRef>
          </c:tx>
          <c:spPr>
            <a:solidFill>
              <a:schemeClr val="accent2"/>
            </a:solidFill>
            <a:ln>
              <a:noFill/>
            </a:ln>
            <a:effectLst/>
          </c:spPr>
          <c:invertIfNegative val="0"/>
          <c:cat>
            <c:strRef>
              <c:f>Sheet1!$A$2:$A$4</c:f>
              <c:strCache>
                <c:ptCount val="3"/>
                <c:pt idx="0">
                  <c:v>Human Only</c:v>
                </c:pt>
                <c:pt idx="1">
                  <c:v>Cooperation </c:v>
                </c:pt>
                <c:pt idx="2">
                  <c:v>AI Only</c:v>
                </c:pt>
              </c:strCache>
            </c:strRef>
          </c:cat>
          <c:val>
            <c:numRef>
              <c:f>Sheet1!$C$2:$C$4</c:f>
              <c:numCache>
                <c:formatCode>General</c:formatCode>
                <c:ptCount val="3"/>
                <c:pt idx="0">
                  <c:v>0</c:v>
                </c:pt>
                <c:pt idx="1">
                  <c:v>1</c:v>
                </c:pt>
                <c:pt idx="2">
                  <c:v>1</c:v>
                </c:pt>
              </c:numCache>
            </c:numRef>
          </c:val>
          <c:extLst>
            <c:ext xmlns:c16="http://schemas.microsoft.com/office/drawing/2014/chart" uri="{C3380CC4-5D6E-409C-BE32-E72D297353CC}">
              <c16:uniqueId val="{00000001-B7DA-4C05-B243-F58BE22AA5A5}"/>
            </c:ext>
          </c:extLst>
        </c:ser>
        <c:dLbls>
          <c:showLegendKey val="0"/>
          <c:showVal val="0"/>
          <c:showCatName val="0"/>
          <c:showSerName val="0"/>
          <c:showPercent val="0"/>
          <c:showBubbleSize val="0"/>
        </c:dLbls>
        <c:gapWidth val="219"/>
        <c:axId val="1293960960"/>
        <c:axId val="1211823792"/>
      </c:barChart>
      <c:catAx>
        <c:axId val="129396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11823792"/>
        <c:crosses val="autoZero"/>
        <c:auto val="1"/>
        <c:lblAlgn val="ctr"/>
        <c:lblOffset val="100"/>
        <c:noMultiLvlLbl val="0"/>
      </c:catAx>
      <c:valAx>
        <c:axId val="121182379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93960960"/>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6D8FD-1F45-4B84-B501-12E16FF59260}" type="datetimeFigureOut">
              <a:rPr lang="zh-CN" altLang="en-US" smtClean="0"/>
              <a:t>2023/11/7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C23B6-7383-458B-9AEC-6D05D928638A}" type="slidenum">
              <a:rPr lang="zh-CN" altLang="en-US" smtClean="0"/>
              <a:t>‹#›</a:t>
            </a:fld>
            <a:endParaRPr lang="zh-CN" altLang="en-US"/>
          </a:p>
        </p:txBody>
      </p:sp>
    </p:spTree>
    <p:extLst>
      <p:ext uri="{BB962C8B-B14F-4D97-AF65-F5344CB8AC3E}">
        <p14:creationId xmlns:p14="http://schemas.microsoft.com/office/powerpoint/2010/main" val="326053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2800" b="0" i="0" dirty="0">
                <a:solidFill>
                  <a:srgbClr val="333333"/>
                </a:solidFill>
                <a:effectLst/>
                <a:latin typeface="MicrosoftYaHei"/>
              </a:rPr>
              <a:t>虽然传统的生物统计学和机器学习方法已被用于解决肺癌筛查中的许多局限性，但</a:t>
            </a:r>
            <a:r>
              <a:rPr lang="en-US" altLang="zh-CN" sz="2800" b="0" i="0" dirty="0">
                <a:solidFill>
                  <a:srgbClr val="333333"/>
                </a:solidFill>
                <a:effectLst/>
                <a:latin typeface="MicrosoftYaHei"/>
              </a:rPr>
              <a:t>AI</a:t>
            </a:r>
            <a:r>
              <a:rPr lang="zh-CN" altLang="en-US" sz="2800" b="0" i="0" dirty="0">
                <a:solidFill>
                  <a:srgbClr val="333333"/>
                </a:solidFill>
                <a:effectLst/>
                <a:latin typeface="MicrosoftYaHei"/>
              </a:rPr>
              <a:t>有可能取代这些方法来识别减少成像假阳性结果并更准确地区分良性和恶性结节。这可以导致对肺癌风险和发病率的更定量预测，从而产生稳健，更好定义的临床决策指南。</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癌症诊断的一个关键步骤是病理学家通过光学显微镜对肿瘤进行检查。随着数字病理学的发展，肿瘤标本可以被扫描成高分辨率的数字扫描，使医疗专业人员能够通过数字接口访问、分析和共享这些扫描。然而，病理学家检查数字扫描可能比使用显微镜需要更长的时间。罪魁祸首是导航困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病理扫描通常有极高的分辨率比计算机显示屏高很多</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为什么需要改进来促进对病理扫描</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病理诊断很难而且很多都是发病率很低</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病理学家需要领域知识和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知识（这在以往的系统中很少考虑）</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整合到诊断过程会阻碍病理学家的工作</a:t>
            </a:r>
          </a:p>
        </p:txBody>
      </p:sp>
      <p:sp>
        <p:nvSpPr>
          <p:cNvPr id="4" name="灯片编号占位符 3"/>
          <p:cNvSpPr>
            <a:spLocks noGrp="1"/>
          </p:cNvSpPr>
          <p:nvPr>
            <p:ph type="sldNum" sz="quarter" idx="5"/>
          </p:nvPr>
        </p:nvSpPr>
        <p:spPr/>
        <p:txBody>
          <a:bodyPr/>
          <a:lstStyle/>
          <a:p>
            <a:fld id="{06AC23B6-7383-458B-9AEC-6D05D928638A}" type="slidenum">
              <a:rPr lang="zh-CN" altLang="en-US" smtClean="0"/>
              <a:t>3</a:t>
            </a:fld>
            <a:endParaRPr lang="zh-CN" altLang="en-US"/>
          </a:p>
        </p:txBody>
      </p:sp>
    </p:spTree>
    <p:extLst>
      <p:ext uri="{BB962C8B-B14F-4D97-AF65-F5344CB8AC3E}">
        <p14:creationId xmlns:p14="http://schemas.microsoft.com/office/powerpoint/2010/main" val="95898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420477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Hierarchical AI Recommendations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分为三层</a:t>
            </a: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Customizable Recommendations by Multiple Criteria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三个判断标准：（可以改变这三个权重来个性化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细胞数量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扩散概率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有丝分裂数量</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5e -&gt; 5a(local recommend) -&gt; b(HPF) -&gt; 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有丝分裂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cell recommend) -&gt; 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（解释卡）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-&gt; 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（跳转到其他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HPF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 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（个性化设置）</a:t>
            </a:r>
          </a:p>
          <a:p>
            <a:pPr marL="0" lvl="0" indent="0" algn="just">
              <a:buFont typeface="+mj-l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6AC23B6-7383-458B-9AEC-6D05D928638A}" type="slidenum">
              <a:rPr lang="zh-CN" altLang="en-US" smtClean="0"/>
              <a:t>9</a:t>
            </a:fld>
            <a:endParaRPr lang="zh-CN" altLang="en-US"/>
          </a:p>
        </p:txBody>
      </p:sp>
    </p:spTree>
    <p:extLst>
      <p:ext uri="{BB962C8B-B14F-4D97-AF65-F5344CB8AC3E}">
        <p14:creationId xmlns:p14="http://schemas.microsoft.com/office/powerpoint/2010/main" val="228902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AC23B6-7383-458B-9AEC-6D05D928638A}" type="slidenum">
              <a:rPr lang="zh-CN" altLang="en-US" smtClean="0"/>
              <a:t>12</a:t>
            </a:fld>
            <a:endParaRPr lang="zh-CN" altLang="en-US"/>
          </a:p>
        </p:txBody>
      </p:sp>
    </p:spTree>
    <p:extLst>
      <p:ext uri="{BB962C8B-B14F-4D97-AF65-F5344CB8AC3E}">
        <p14:creationId xmlns:p14="http://schemas.microsoft.com/office/powerpoint/2010/main" val="287659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与手动导航相比，</a:t>
            </a:r>
            <a:r>
              <a:rPr lang="en-US" altLang="zh-CN" sz="1800" dirty="0" err="1">
                <a:effectLst/>
                <a:ea typeface="等线" panose="02010600030101010101" pitchFamily="2" charset="-122"/>
                <a:cs typeface="Times New Roman" panose="02020603050405020304" pitchFamily="18" charset="0"/>
              </a:rPr>
              <a:t>NAvIPATH</a:t>
            </a:r>
            <a:r>
              <a:rPr lang="zh-CN" altLang="zh-CN" sz="1800" dirty="0">
                <a:effectLst/>
                <a:ea typeface="等线" panose="02010600030101010101" pitchFamily="2" charset="-122"/>
                <a:cs typeface="Times New Roman" panose="02020603050405020304" pitchFamily="18" charset="0"/>
              </a:rPr>
              <a:t>在识别有丝分裂方面取得了更高的精度和召回率。此外，作为一种人工</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人工智能的方法，相比于只使用人工智能的情况，</a:t>
            </a:r>
            <a:r>
              <a:rPr lang="en-US" altLang="zh-CN" sz="1800" dirty="0" err="1">
                <a:effectLst/>
                <a:ea typeface="等线" panose="02010600030101010101" pitchFamily="2" charset="-122"/>
                <a:cs typeface="Times New Roman" panose="02020603050405020304" pitchFamily="18" charset="0"/>
              </a:rPr>
              <a:t>NAvIPATH</a:t>
            </a:r>
            <a:r>
              <a:rPr lang="zh-CN" altLang="zh-CN" sz="1800" dirty="0">
                <a:effectLst/>
                <a:ea typeface="等线" panose="02010600030101010101" pitchFamily="2" charset="-122"/>
                <a:cs typeface="Times New Roman" panose="02020603050405020304" pitchFamily="18" charset="0"/>
              </a:rPr>
              <a:t>可能会带来改进</a:t>
            </a:r>
            <a:r>
              <a:rPr lang="en-US" altLang="zh-CN" sz="1800" dirty="0">
                <a:effectLst/>
                <a:ea typeface="等线" panose="02010600030101010101" pitchFamily="2" charset="-122"/>
                <a:cs typeface="Times New Roman" panose="02020603050405020304" pitchFamily="18" charset="0"/>
              </a:rPr>
              <a:t>:</a:t>
            </a:r>
            <a:r>
              <a:rPr lang="en-US" altLang="zh-CN" sz="1800" dirty="0" err="1">
                <a:effectLst/>
                <a:ea typeface="等线" panose="02010600030101010101" pitchFamily="2" charset="-122"/>
                <a:cs typeface="Times New Roman" panose="02020603050405020304" pitchFamily="18" charset="0"/>
              </a:rPr>
              <a:t>NAvIPATH</a:t>
            </a:r>
            <a:r>
              <a:rPr lang="zh-CN" altLang="zh-CN" sz="1800" dirty="0">
                <a:effectLst/>
                <a:ea typeface="等线" panose="02010600030101010101" pitchFamily="2" charset="-122"/>
                <a:cs typeface="Times New Roman" panose="02020603050405020304" pitchFamily="18" charset="0"/>
              </a:rPr>
              <a:t>实现了更高的平均精度和召回率。然而，我们没有观察到这种改善在统计学上是显著的。</a:t>
            </a:r>
            <a:endParaRPr lang="zh-CN" altLang="en-US" dirty="0"/>
          </a:p>
        </p:txBody>
      </p:sp>
      <p:sp>
        <p:nvSpPr>
          <p:cNvPr id="4" name="灯片编号占位符 3"/>
          <p:cNvSpPr>
            <a:spLocks noGrp="1"/>
          </p:cNvSpPr>
          <p:nvPr>
            <p:ph type="sldNum" sz="quarter" idx="5"/>
          </p:nvPr>
        </p:nvSpPr>
        <p:spPr/>
        <p:txBody>
          <a:bodyPr/>
          <a:lstStyle/>
          <a:p>
            <a:fld id="{06AC23B6-7383-458B-9AEC-6D05D928638A}" type="slidenum">
              <a:rPr lang="zh-CN" altLang="en-US" smtClean="0"/>
              <a:t>13</a:t>
            </a:fld>
            <a:endParaRPr lang="zh-CN" altLang="en-US"/>
          </a:p>
        </p:txBody>
      </p:sp>
    </p:spTree>
    <p:extLst>
      <p:ext uri="{BB962C8B-B14F-4D97-AF65-F5344CB8AC3E}">
        <p14:creationId xmlns:p14="http://schemas.microsoft.com/office/powerpoint/2010/main" val="210181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AC23B6-7383-458B-9AEC-6D05D928638A}" type="slidenum">
              <a:rPr lang="zh-CN" altLang="en-US" smtClean="0"/>
              <a:t>14</a:t>
            </a:fld>
            <a:endParaRPr lang="zh-CN" altLang="en-US"/>
          </a:p>
        </p:txBody>
      </p:sp>
    </p:spTree>
    <p:extLst>
      <p:ext uri="{BB962C8B-B14F-4D97-AF65-F5344CB8AC3E}">
        <p14:creationId xmlns:p14="http://schemas.microsoft.com/office/powerpoint/2010/main" val="283206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54E52-05B0-E46C-F053-0AD6C2F5D2A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963E66-9B95-C4C4-FE14-424A8FAC2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FD865E-D31D-499B-AB29-613C29F5A58B}"/>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4607D78D-10A1-B12F-147F-B3E0743ED6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E9F97-F935-B34E-3C9F-4960C224A65F}"/>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368429506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A5B1-AD5A-0C23-9080-76C83C858D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8EA744-1B8F-860A-0AC0-3ADA66BC06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8CF6C3-3EA7-C9D5-5214-E210589F9030}"/>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619D243D-276E-6AD3-D892-18CED5F5A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3AC662-8DAA-C0B6-583E-ED39B904D6E6}"/>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319188896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69A3F8-9859-0FB7-5376-03FDDEA9E9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393752-5E43-B247-8AB2-0B54DC3974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B9B4FB-B450-6972-5F52-B1F28BC27BE2}"/>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74BDB496-5D62-D613-1C0D-7FF2DE287C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6D42ED-8135-F513-A47F-3CFA9118AE29}"/>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3494952203"/>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losin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457450" y="-12299"/>
            <a:ext cx="9734550" cy="6858000"/>
          </a:xfrm>
          <a:prstGeom prst="rect">
            <a:avLst/>
          </a:prstGeom>
        </p:spPr>
      </p:pic>
      <p:sp>
        <p:nvSpPr>
          <p:cNvPr id="2" name="标题 1"/>
          <p:cNvSpPr>
            <a:spLocks noGrp="1"/>
          </p:cNvSpPr>
          <p:nvPr>
            <p:ph type="title" hasCustomPrompt="1"/>
          </p:nvPr>
        </p:nvSpPr>
        <p:spPr>
          <a:xfrm>
            <a:off x="660400" y="2252313"/>
            <a:ext cx="5174343" cy="2303378"/>
          </a:xfrm>
        </p:spPr>
        <p:txBody>
          <a:bodyPr anchor="ctr">
            <a:normAutofit/>
          </a:bodyPr>
          <a:lstStyle>
            <a:lvl1pPr>
              <a:defRPr sz="4800"/>
            </a:lvl1pPr>
          </a:lstStyle>
          <a:p>
            <a:pPr lvl="0"/>
            <a:r>
              <a:rPr lang="en-US"/>
              <a:t>Click to add title</a:t>
            </a:r>
          </a:p>
        </p:txBody>
      </p:sp>
      <p:sp>
        <p:nvSpPr>
          <p:cNvPr id="4" name="文本占位符 3"/>
          <p:cNvSpPr>
            <a:spLocks noGrp="1"/>
          </p:cNvSpPr>
          <p:nvPr>
            <p:ph type="body" sz="quarter" idx="13" hasCustomPrompt="1"/>
          </p:nvPr>
        </p:nvSpPr>
        <p:spPr>
          <a:xfrm>
            <a:off x="660400" y="5570220"/>
            <a:ext cx="4517887" cy="274320"/>
          </a:xfrm>
        </p:spPr>
        <p:txBody>
          <a:bodyPr anchor="ctr">
            <a:noAutofit/>
          </a:bodyPr>
          <a:lstStyle>
            <a:lvl1pPr marL="0" indent="0" algn="l">
              <a:lnSpc>
                <a:spcPct val="100000"/>
              </a:lnSpc>
              <a:spcBef>
                <a:spcPts val="0"/>
              </a:spcBef>
              <a:buNone/>
              <a:defRPr lang="en-US" sz="1200" dirty="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5844540"/>
            <a:ext cx="4517887" cy="274320"/>
          </a:xfrm>
        </p:spPr>
        <p:txBody>
          <a:bodyPr anchor="ctr">
            <a:noAutofit/>
          </a:bodyPr>
          <a:lstStyle>
            <a:lvl1pPr marL="0" indent="0" algn="l">
              <a:lnSpc>
                <a:spcPct val="100000"/>
              </a:lnSpc>
              <a:spcBef>
                <a:spcPts val="0"/>
              </a:spcBef>
              <a:buNone/>
              <a:defRPr lang="en-US" sz="1200" dirty="0">
                <a:solidFill>
                  <a:schemeClr val="tx1"/>
                </a:solidFill>
              </a:defRPr>
            </a:lvl1pPr>
          </a:lstStyle>
          <a:p>
            <a:pPr lvl="0"/>
            <a:r>
              <a:rPr lang="en-US"/>
              <a:t>www.officeplus.cn</a:t>
            </a:r>
          </a:p>
        </p:txBody>
      </p:sp>
    </p:spTree>
    <p:extLst>
      <p:ext uri="{BB962C8B-B14F-4D97-AF65-F5344CB8AC3E}">
        <p14:creationId xmlns:p14="http://schemas.microsoft.com/office/powerpoint/2010/main" val="227165384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4083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AD9CA-2E37-992B-3B3B-C4425ADBA2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953F71-85F5-A0A2-D7AD-9437A2A35E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63CD08-CE47-3914-C9B2-EC1E88568BE1}"/>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34487512-1643-AAB7-9BD4-1070C36DD0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8D2468-FE85-E8FA-2650-B97EE7115EB7}"/>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39408659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9DA11-71D4-5452-A4A9-0096B39342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5202A-5326-8683-B26B-50AEA61E0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B5724A-95A0-A30A-A1D0-BA16CD7A2BB8}"/>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ECC55549-C32B-697D-6E3D-AADC0023F9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27FADA-C6C3-BB49-B06E-B8E760BFEAFE}"/>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1920359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41D6C-ED22-B97D-86FA-C782422475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C1DA0C-F113-BA70-A6E9-A06D79BC62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A067C8-29BD-89F7-C003-6702AF2422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E6B213-F445-9AB6-81AB-051846276CB9}"/>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D05EA84A-61A1-8ED0-F453-A2F93EA4E0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7FB6B6-6645-2179-0393-C5BAECC2FCE8}"/>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215147511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FFCE0-A9D3-64BB-1CA0-1EACD814EE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84FD82-4CAF-EAE9-0AF7-1F3DBF51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453C84-DF1E-93FF-7ECA-954AFE57A25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7DC339-DE36-F160-141D-F31D0F6EE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2AD038-78A8-16C5-EB94-7586E83781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D3BE5F-B5B2-4F10-818B-67664204F049}"/>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8" name="页脚占位符 7">
            <a:extLst>
              <a:ext uri="{FF2B5EF4-FFF2-40B4-BE49-F238E27FC236}">
                <a16:creationId xmlns:a16="http://schemas.microsoft.com/office/drawing/2014/main" id="{5DEC92CF-29BA-8F85-F4ED-35EF0EF3209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56C4D5-45ED-2439-26AA-0189E888A0FF}"/>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122268024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D5528-ED2B-2D2E-8990-7FEF07FE22A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CBB24B-01C9-0A0E-32A0-C60C92E909A4}"/>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4" name="页脚占位符 3">
            <a:extLst>
              <a:ext uri="{FF2B5EF4-FFF2-40B4-BE49-F238E27FC236}">
                <a16:creationId xmlns:a16="http://schemas.microsoft.com/office/drawing/2014/main" id="{258169BE-F225-9C95-1569-D77918830C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379E6E7-7C4C-CE5B-3FB2-0850CF548D51}"/>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387837862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F615F3-F003-AE47-8C00-93D6399AEEC6}"/>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3" name="页脚占位符 2">
            <a:extLst>
              <a:ext uri="{FF2B5EF4-FFF2-40B4-BE49-F238E27FC236}">
                <a16:creationId xmlns:a16="http://schemas.microsoft.com/office/drawing/2014/main" id="{C4A3A333-8610-449A-10A2-0EE18AE820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2280A0-32E2-C9CE-C14D-8B68D438867F}"/>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331180966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89922-E197-703F-C858-0B17F80384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3EE17EF-9584-84AE-F49E-2B100AC77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105CF20-D016-7474-BB6A-93807A4E2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A9EE41-D29B-B20F-355A-1809921D04FC}"/>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B68945CA-8736-F9DF-C455-130264D5F2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9F403C-F86C-C6EA-36DE-F013B17F020B}"/>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7874118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C9DF4-B7E7-8F6D-0623-1A9204BC8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4CD4E0-2326-199C-2125-835596AE7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AB71A5-60C9-099D-ACD6-33B6A25B9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14272A-1564-E27C-6E9F-8C9F9CC35B76}"/>
              </a:ext>
            </a:extLst>
          </p:cNvPr>
          <p:cNvSpPr>
            <a:spLocks noGrp="1"/>
          </p:cNvSpPr>
          <p:nvPr>
            <p:ph type="dt" sz="half" idx="10"/>
          </p:nvPr>
        </p:nvSpPr>
        <p:spPr/>
        <p:txBody>
          <a:bodyPr/>
          <a:lstStyle/>
          <a:p>
            <a:fld id="{7A58A3E8-85E6-401E-A008-BD7228E28D95}"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C257E0E6-9071-963C-5AD9-718E561901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1BE6FE-0577-7F42-A0E7-B069636CE962}"/>
              </a:ext>
            </a:extLst>
          </p:cNvPr>
          <p:cNvSpPr>
            <a:spLocks noGrp="1"/>
          </p:cNvSpPr>
          <p:nvPr>
            <p:ph type="sldNum" sz="quarter" idx="12"/>
          </p:nvPr>
        </p:nvSpPr>
        <p:spPr/>
        <p:txBody>
          <a:body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267554690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E8D491-6C97-ED2C-608F-0E99E5744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E0BF49-551A-C5F6-D9A7-57BB182BE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04B1B-7369-5693-FEB7-BD373FCFB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8A3E8-85E6-401E-A008-BD7228E28D95}"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930C1FC6-67E8-1EE8-E4E2-851DED85B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17EBE0B-EA83-93C5-2932-1DA7DD7C5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8B9C7-20CC-4BC1-B439-F4B8EAAD1542}" type="slidenum">
              <a:rPr lang="zh-CN" altLang="en-US" smtClean="0"/>
              <a:t>‹#›</a:t>
            </a:fld>
            <a:endParaRPr lang="zh-CN" altLang="en-US"/>
          </a:p>
        </p:txBody>
      </p:sp>
    </p:spTree>
    <p:extLst>
      <p:ext uri="{BB962C8B-B14F-4D97-AF65-F5344CB8AC3E}">
        <p14:creationId xmlns:p14="http://schemas.microsoft.com/office/powerpoint/2010/main" val="157575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2D2F4-B3CD-E3E1-0655-7D9B9753FFD7}"/>
              </a:ext>
            </a:extLst>
          </p:cNvPr>
          <p:cNvSpPr>
            <a:spLocks noGrp="1"/>
          </p:cNvSpPr>
          <p:nvPr>
            <p:ph type="ctrTitle"/>
          </p:nvPr>
        </p:nvSpPr>
        <p:spPr/>
        <p:txBody>
          <a:bodyPr/>
          <a:lstStyle/>
          <a:p>
            <a:r>
              <a:rPr lang="en-US" altLang="zh-CN" dirty="0"/>
              <a:t>NaviPath</a:t>
            </a:r>
            <a:endParaRPr lang="zh-CN" altLang="en-US" dirty="0"/>
          </a:p>
        </p:txBody>
      </p:sp>
      <p:sp>
        <p:nvSpPr>
          <p:cNvPr id="3" name="副标题 2">
            <a:extLst>
              <a:ext uri="{FF2B5EF4-FFF2-40B4-BE49-F238E27FC236}">
                <a16:creationId xmlns:a16="http://schemas.microsoft.com/office/drawing/2014/main" id="{89579399-F9CF-FAC5-2DC0-E5F9660ACE37}"/>
              </a:ext>
            </a:extLst>
          </p:cNvPr>
          <p:cNvSpPr>
            <a:spLocks noGrp="1"/>
          </p:cNvSpPr>
          <p:nvPr>
            <p:ph type="subTitle" idx="1"/>
          </p:nvPr>
        </p:nvSpPr>
        <p:spPr>
          <a:xfrm>
            <a:off x="1524000" y="4384358"/>
            <a:ext cx="9144000" cy="1655762"/>
          </a:xfrm>
        </p:spPr>
        <p:txBody>
          <a:bodyPr>
            <a:normAutofit lnSpcReduction="10000"/>
          </a:bodyPr>
          <a:lstStyle/>
          <a:p>
            <a:endParaRPr lang="en-US" altLang="zh-CN" dirty="0"/>
          </a:p>
          <a:p>
            <a:endParaRPr lang="en-US" altLang="zh-CN" dirty="0"/>
          </a:p>
          <a:p>
            <a:r>
              <a:rPr lang="en-US" altLang="zh-CN" dirty="0"/>
              <a:t>						</a:t>
            </a:r>
            <a:r>
              <a:rPr lang="zh-CN" altLang="en-US" dirty="0"/>
              <a:t>曲廷锌</a:t>
            </a:r>
            <a:endParaRPr lang="en-US" altLang="zh-CN" dirty="0"/>
          </a:p>
          <a:p>
            <a:r>
              <a:rPr lang="en-US" altLang="zh-CN" dirty="0"/>
              <a:t>						211250183</a:t>
            </a:r>
            <a:endParaRPr lang="zh-CN" altLang="en-US" dirty="0"/>
          </a:p>
        </p:txBody>
      </p:sp>
    </p:spTree>
    <p:extLst>
      <p:ext uri="{BB962C8B-B14F-4D97-AF65-F5344CB8AC3E}">
        <p14:creationId xmlns:p14="http://schemas.microsoft.com/office/powerpoint/2010/main" val="7810454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479192" y="2850960"/>
            <a:ext cx="5419185" cy="895350"/>
          </a:xfrm>
        </p:spPr>
        <p:txBody>
          <a:bodyPr>
            <a:normAutofit fontScale="90000"/>
          </a:bodyPr>
          <a:lstStyle/>
          <a:p>
            <a:r>
              <a:rPr lang="en-US" altLang="zh-CN" dirty="0"/>
              <a:t>Work sessions with</a:t>
            </a:r>
            <a:br>
              <a:rPr lang="en-US" altLang="zh-CN" dirty="0"/>
            </a:br>
            <a:r>
              <a:rPr lang="en-US" altLang="zh-CN" dirty="0"/>
              <a:t>pathologists</a:t>
            </a:r>
            <a:endParaRPr lang="zh-CN" altLang="en-US" dirty="0">
              <a:latin typeface="等线" panose="02010600030101010101" pitchFamily="2" charset="-122"/>
              <a:ea typeface="等线" panose="02010600030101010101" pitchFamily="2" charset="-122"/>
            </a:endParaRPr>
          </a:p>
        </p:txBody>
      </p:sp>
      <p:sp>
        <p:nvSpPr>
          <p:cNvPr id="6" name="文本占位符 5"/>
          <p:cNvSpPr>
            <a:spLocks noGrp="1"/>
          </p:cNvSpPr>
          <p:nvPr>
            <p:ph type="body" idx="1"/>
          </p:nvPr>
        </p:nvSpPr>
        <p:spPr>
          <a:xfrm>
            <a:off x="5622884" y="4277823"/>
            <a:ext cx="5419185" cy="1015623"/>
          </a:xfrm>
        </p:spPr>
        <p:txBody>
          <a:bodyPr>
            <a:normAutofit/>
          </a:bodyPr>
          <a:lstStyle/>
          <a:p>
            <a:pPr lvl="0"/>
            <a:r>
              <a:rPr lang="en-US" altLang="zh-CN" sz="1600" dirty="0"/>
              <a:t>work sessions with medical professionals in pathology to validate NaviPath</a:t>
            </a:r>
            <a:endParaRPr lang="zh-CN" altLang="en-US" sz="16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2"/>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rPr>
              <a:t>/04</a:t>
            </a:r>
            <a:endParaRPr lang="zh-CN" altLang="en-US"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804196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409AFB-3948-FA3E-507E-70F888B1F146}"/>
              </a:ext>
            </a:extLst>
          </p:cNvPr>
          <p:cNvSpPr txBox="1"/>
          <p:nvPr/>
        </p:nvSpPr>
        <p:spPr>
          <a:xfrm>
            <a:off x="734786" y="664669"/>
            <a:ext cx="3486528"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2800" dirty="0"/>
              <a:t>Research Questions</a:t>
            </a:r>
            <a:endParaRPr lang="zh-CN" altLang="en-US" sz="2800" dirty="0"/>
          </a:p>
        </p:txBody>
      </p:sp>
      <p:sp>
        <p:nvSpPr>
          <p:cNvPr id="4" name="文本框 3">
            <a:extLst>
              <a:ext uri="{FF2B5EF4-FFF2-40B4-BE49-F238E27FC236}">
                <a16:creationId xmlns:a16="http://schemas.microsoft.com/office/drawing/2014/main" id="{F8A66A5A-8848-F435-8303-3CB248A374E3}"/>
              </a:ext>
            </a:extLst>
          </p:cNvPr>
          <p:cNvSpPr txBox="1"/>
          <p:nvPr/>
        </p:nvSpPr>
        <p:spPr>
          <a:xfrm>
            <a:off x="734786" y="2223314"/>
            <a:ext cx="9597933" cy="2862322"/>
          </a:xfrm>
          <a:prstGeom prst="rect">
            <a:avLst/>
          </a:prstGeom>
          <a:noFill/>
        </p:spPr>
        <p:txBody>
          <a:bodyPr wrap="square">
            <a:spAutoFit/>
          </a:bodyPr>
          <a:lstStyle/>
          <a:p>
            <a:r>
              <a:rPr lang="en-US" altLang="zh-CN" sz="2000" dirty="0"/>
              <a:t>• RQ1</a:t>
            </a:r>
            <a:r>
              <a:rPr lang="zh-CN" altLang="en-US" sz="2000" dirty="0"/>
              <a:t>：</a:t>
            </a:r>
            <a:r>
              <a:rPr lang="en-US" altLang="zh-CN" sz="2000" dirty="0"/>
              <a:t>Can NaviPath (as a human + AI approach) increase pathologists’ precision</a:t>
            </a:r>
          </a:p>
          <a:p>
            <a:r>
              <a:rPr lang="en-US" altLang="zh-CN" sz="2000" dirty="0"/>
              <a:t>	and recall in identifying the pathological features (in this case, mitosis)? </a:t>
            </a:r>
          </a:p>
          <a:p>
            <a:endParaRPr lang="en-US" altLang="zh-CN" sz="2000" dirty="0"/>
          </a:p>
          <a:p>
            <a:endParaRPr lang="en-US" altLang="zh-CN" sz="2000" dirty="0"/>
          </a:p>
          <a:p>
            <a:r>
              <a:rPr lang="en-US" altLang="zh-CN" sz="2000" dirty="0"/>
              <a:t>• RQ2</a:t>
            </a:r>
            <a:r>
              <a:rPr lang="zh-CN" altLang="en-US" sz="2000" dirty="0"/>
              <a:t>：</a:t>
            </a:r>
            <a:r>
              <a:rPr lang="en-US" altLang="zh-CN" sz="2000" dirty="0"/>
              <a:t>Can NaviPath save pathologists time and effort?</a:t>
            </a:r>
          </a:p>
          <a:p>
            <a:endParaRPr lang="en-US" altLang="zh-CN" sz="2000" dirty="0"/>
          </a:p>
          <a:p>
            <a:endParaRPr lang="en-US" altLang="zh-CN" sz="2000" dirty="0"/>
          </a:p>
          <a:p>
            <a:endParaRPr lang="en-US" altLang="zh-CN" sz="2000" dirty="0"/>
          </a:p>
          <a:p>
            <a:r>
              <a:rPr lang="en-US" altLang="zh-CN" sz="2000" dirty="0"/>
              <a:t>• RQ3</a:t>
            </a:r>
            <a:r>
              <a:rPr lang="zh-CN" altLang="en-US" sz="2000" dirty="0"/>
              <a:t>：</a:t>
            </a:r>
            <a:r>
              <a:rPr lang="en-US" altLang="zh-CN" sz="2000" dirty="0"/>
              <a:t>Compared to manual navigation, what is the benefit of using NaviPath</a:t>
            </a:r>
            <a:r>
              <a:rPr lang="zh-CN" altLang="en-US" sz="2000" dirty="0"/>
              <a:t>？</a:t>
            </a:r>
          </a:p>
        </p:txBody>
      </p:sp>
    </p:spTree>
    <p:extLst>
      <p:ext uri="{BB962C8B-B14F-4D97-AF65-F5344CB8AC3E}">
        <p14:creationId xmlns:p14="http://schemas.microsoft.com/office/powerpoint/2010/main" val="2576115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 calcmode="lin" valueType="num">
                                      <p:cBhvr additive="base">
                                        <p:cTn id="1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 calcmode="lin" valueType="num">
                                      <p:cBhvr additive="base">
                                        <p:cTn id="2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7DFE21-2134-474C-EC44-70A6041942EE}"/>
              </a:ext>
            </a:extLst>
          </p:cNvPr>
          <p:cNvSpPr txBox="1"/>
          <p:nvPr/>
        </p:nvSpPr>
        <p:spPr>
          <a:xfrm>
            <a:off x="505609" y="403411"/>
            <a:ext cx="348652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3200" dirty="0"/>
              <a:t>Work Sessions</a:t>
            </a:r>
            <a:endParaRPr lang="zh-CN" altLang="en-US" sz="3200" dirty="0"/>
          </a:p>
        </p:txBody>
      </p:sp>
      <p:sp>
        <p:nvSpPr>
          <p:cNvPr id="6" name="文本框 5">
            <a:extLst>
              <a:ext uri="{FF2B5EF4-FFF2-40B4-BE49-F238E27FC236}">
                <a16:creationId xmlns:a16="http://schemas.microsoft.com/office/drawing/2014/main" id="{324379CE-7707-2BB5-2B31-FBB22B2A7D86}"/>
              </a:ext>
            </a:extLst>
          </p:cNvPr>
          <p:cNvSpPr txBox="1"/>
          <p:nvPr/>
        </p:nvSpPr>
        <p:spPr>
          <a:xfrm>
            <a:off x="6928711" y="1359778"/>
            <a:ext cx="4471551" cy="400110"/>
          </a:xfrm>
          <a:prstGeom prst="rect">
            <a:avLst/>
          </a:prstGeom>
          <a:noFill/>
        </p:spPr>
        <p:txBody>
          <a:bodyPr wrap="square">
            <a:spAutoFit/>
          </a:bodyPr>
          <a:lstStyle/>
          <a:p>
            <a:r>
              <a:rPr lang="zh-CN" altLang="en-US" sz="2000" dirty="0"/>
              <a:t>Experimental group and control group</a:t>
            </a:r>
          </a:p>
        </p:txBody>
      </p:sp>
      <p:sp>
        <p:nvSpPr>
          <p:cNvPr id="7" name="文本框 6">
            <a:extLst>
              <a:ext uri="{FF2B5EF4-FFF2-40B4-BE49-F238E27FC236}">
                <a16:creationId xmlns:a16="http://schemas.microsoft.com/office/drawing/2014/main" id="{D3A737F2-3A67-3829-0B34-F0A37E413EF5}"/>
              </a:ext>
            </a:extLst>
          </p:cNvPr>
          <p:cNvSpPr txBox="1"/>
          <p:nvPr/>
        </p:nvSpPr>
        <p:spPr>
          <a:xfrm>
            <a:off x="958920" y="1286401"/>
            <a:ext cx="4304370" cy="461665"/>
          </a:xfrm>
          <a:prstGeom prst="rect">
            <a:avLst/>
          </a:prstGeom>
          <a:noFill/>
        </p:spPr>
        <p:txBody>
          <a:bodyPr wrap="square" rtlCol="0">
            <a:spAutoFit/>
          </a:bodyPr>
          <a:lstStyle/>
          <a:p>
            <a:r>
              <a:rPr lang="en-US" altLang="zh-CN" sz="2400" dirty="0"/>
              <a:t>Participants </a:t>
            </a:r>
            <a:endParaRPr lang="zh-CN" altLang="en-US" sz="2400" dirty="0"/>
          </a:p>
        </p:txBody>
      </p:sp>
      <p:pic>
        <p:nvPicPr>
          <p:cNvPr id="9" name="图片 8">
            <a:extLst>
              <a:ext uri="{FF2B5EF4-FFF2-40B4-BE49-F238E27FC236}">
                <a16:creationId xmlns:a16="http://schemas.microsoft.com/office/drawing/2014/main" id="{3C215B97-BD2E-6532-6064-E7C9299861F8}"/>
              </a:ext>
            </a:extLst>
          </p:cNvPr>
          <p:cNvPicPr>
            <a:picLocks noChangeAspect="1"/>
          </p:cNvPicPr>
          <p:nvPr/>
        </p:nvPicPr>
        <p:blipFill>
          <a:blip r:embed="rId3"/>
          <a:stretch>
            <a:fillRect/>
          </a:stretch>
        </p:blipFill>
        <p:spPr>
          <a:xfrm>
            <a:off x="505609" y="1894081"/>
            <a:ext cx="6330089" cy="4560508"/>
          </a:xfrm>
          <a:prstGeom prst="rect">
            <a:avLst/>
          </a:prstGeom>
        </p:spPr>
      </p:pic>
      <p:graphicFrame>
        <p:nvGraphicFramePr>
          <p:cNvPr id="13" name="图表 12">
            <a:extLst>
              <a:ext uri="{FF2B5EF4-FFF2-40B4-BE49-F238E27FC236}">
                <a16:creationId xmlns:a16="http://schemas.microsoft.com/office/drawing/2014/main" id="{3F7AA9E5-EF44-0D3B-3ABF-1123ECAB9236}"/>
              </a:ext>
            </a:extLst>
          </p:cNvPr>
          <p:cNvGraphicFramePr/>
          <p:nvPr>
            <p:extLst>
              <p:ext uri="{D42A27DB-BD31-4B8C-83A1-F6EECF244321}">
                <p14:modId xmlns:p14="http://schemas.microsoft.com/office/powerpoint/2010/main" val="35994766"/>
              </p:ext>
            </p:extLst>
          </p:nvPr>
        </p:nvGraphicFramePr>
        <p:xfrm>
          <a:off x="7102089" y="2158360"/>
          <a:ext cx="3814955" cy="4031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485257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2CD97F-2222-1491-CAD8-DA7202703823}"/>
              </a:ext>
            </a:extLst>
          </p:cNvPr>
          <p:cNvSpPr txBox="1"/>
          <p:nvPr/>
        </p:nvSpPr>
        <p:spPr>
          <a:xfrm>
            <a:off x="734785" y="664669"/>
            <a:ext cx="4829991"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2800" dirty="0"/>
              <a:t>Result and Findings of RQ1</a:t>
            </a:r>
            <a:endParaRPr lang="zh-CN" altLang="en-US" sz="2800" dirty="0"/>
          </a:p>
        </p:txBody>
      </p:sp>
      <p:pic>
        <p:nvPicPr>
          <p:cNvPr id="4" name="图片 3">
            <a:extLst>
              <a:ext uri="{FF2B5EF4-FFF2-40B4-BE49-F238E27FC236}">
                <a16:creationId xmlns:a16="http://schemas.microsoft.com/office/drawing/2014/main" id="{ACEC7552-2476-2772-DB0E-2DDF1F964C56}"/>
              </a:ext>
            </a:extLst>
          </p:cNvPr>
          <p:cNvPicPr>
            <a:picLocks noChangeAspect="1"/>
          </p:cNvPicPr>
          <p:nvPr/>
        </p:nvPicPr>
        <p:blipFill>
          <a:blip r:embed="rId3"/>
          <a:stretch>
            <a:fillRect/>
          </a:stretch>
        </p:blipFill>
        <p:spPr>
          <a:xfrm>
            <a:off x="826226" y="2246810"/>
            <a:ext cx="11007635" cy="4127863"/>
          </a:xfrm>
          <a:prstGeom prst="rect">
            <a:avLst/>
          </a:prstGeom>
        </p:spPr>
      </p:pic>
    </p:spTree>
    <p:extLst>
      <p:ext uri="{BB962C8B-B14F-4D97-AF65-F5344CB8AC3E}">
        <p14:creationId xmlns:p14="http://schemas.microsoft.com/office/powerpoint/2010/main" val="18085274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2CD97F-2222-1491-CAD8-DA7202703823}"/>
              </a:ext>
            </a:extLst>
          </p:cNvPr>
          <p:cNvSpPr txBox="1"/>
          <p:nvPr/>
        </p:nvSpPr>
        <p:spPr>
          <a:xfrm>
            <a:off x="734785" y="664669"/>
            <a:ext cx="4882244"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2800" dirty="0"/>
              <a:t>Result and Findings of RQ2</a:t>
            </a:r>
            <a:endParaRPr lang="zh-CN" altLang="en-US" sz="2800" dirty="0"/>
          </a:p>
        </p:txBody>
      </p:sp>
      <p:pic>
        <p:nvPicPr>
          <p:cNvPr id="4" name="图片 3">
            <a:extLst>
              <a:ext uri="{FF2B5EF4-FFF2-40B4-BE49-F238E27FC236}">
                <a16:creationId xmlns:a16="http://schemas.microsoft.com/office/drawing/2014/main" id="{94E37F6D-A859-A30A-9B16-3E21C3F09F65}"/>
              </a:ext>
            </a:extLst>
          </p:cNvPr>
          <p:cNvPicPr>
            <a:picLocks noChangeAspect="1"/>
          </p:cNvPicPr>
          <p:nvPr/>
        </p:nvPicPr>
        <p:blipFill rotWithShape="1">
          <a:blip r:embed="rId3"/>
          <a:srcRect l="9402" t="2065" b="2530"/>
          <a:stretch/>
        </p:blipFill>
        <p:spPr>
          <a:xfrm>
            <a:off x="734785" y="2063931"/>
            <a:ext cx="10027969" cy="3997235"/>
          </a:xfrm>
          <a:prstGeom prst="rect">
            <a:avLst/>
          </a:prstGeom>
        </p:spPr>
      </p:pic>
    </p:spTree>
    <p:extLst>
      <p:ext uri="{BB962C8B-B14F-4D97-AF65-F5344CB8AC3E}">
        <p14:creationId xmlns:p14="http://schemas.microsoft.com/office/powerpoint/2010/main" val="15076146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7EFE43C-6009-55B7-3CD7-F576BE07EA00}"/>
              </a:ext>
            </a:extLst>
          </p:cNvPr>
          <p:cNvSpPr>
            <a:spLocks noGrp="1"/>
          </p:cNvSpPr>
          <p:nvPr>
            <p:ph type="title"/>
          </p:nvPr>
        </p:nvSpPr>
        <p:spPr/>
        <p:txBody>
          <a:bodyPr/>
          <a:lstStyle/>
          <a:p>
            <a:pPr lvl="0"/>
            <a:r>
              <a:rPr lang="en-US">
                <a:latin typeface="等线 Light" panose="02010600030101010101" pitchFamily="2" charset="-122"/>
                <a:ea typeface="等线 Light" panose="02010600030101010101" pitchFamily="2" charset="-122"/>
              </a:rPr>
              <a:t>Thank you</a:t>
            </a:r>
          </a:p>
        </p:txBody>
      </p:sp>
    </p:spTree>
    <p:extLst>
      <p:ext uri="{BB962C8B-B14F-4D97-AF65-F5344CB8AC3E}">
        <p14:creationId xmlns:p14="http://schemas.microsoft.com/office/powerpoint/2010/main" val="22220432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479192" y="2403285"/>
            <a:ext cx="5419185" cy="895350"/>
          </a:xfrm>
        </p:spPr>
        <p:txBody>
          <a:bodyPr>
            <a:normAutofit fontScale="90000"/>
          </a:bodyPr>
          <a:lstStyle/>
          <a:p>
            <a:r>
              <a:rPr lang="en-US" altLang="zh-CN" dirty="0">
                <a:latin typeface="等线" panose="02010600030101010101" pitchFamily="2" charset="-122"/>
                <a:ea typeface="等线" panose="02010600030101010101" pitchFamily="2" charset="-122"/>
              </a:rPr>
              <a:t>Why do we </a:t>
            </a:r>
            <a:br>
              <a:rPr lang="en-US" altLang="zh-CN" dirty="0">
                <a:latin typeface="等线" panose="02010600030101010101" pitchFamily="2" charset="-122"/>
                <a:ea typeface="等线" panose="02010600030101010101" pitchFamily="2" charset="-122"/>
              </a:rPr>
            </a:br>
            <a:r>
              <a:rPr lang="en-US" altLang="zh-CN" dirty="0">
                <a:latin typeface="等线" panose="02010600030101010101" pitchFamily="2" charset="-122"/>
                <a:ea typeface="等线" panose="02010600030101010101" pitchFamily="2" charset="-122"/>
              </a:rPr>
              <a:t>need it ?</a:t>
            </a:r>
            <a:endParaRPr lang="zh-CN" altLang="en-US" dirty="0">
              <a:latin typeface="等线" panose="02010600030101010101" pitchFamily="2" charset="-122"/>
              <a:ea typeface="等线" panose="02010600030101010101" pitchFamily="2" charset="-122"/>
            </a:endParaRPr>
          </a:p>
        </p:txBody>
      </p:sp>
      <p:sp>
        <p:nvSpPr>
          <p:cNvPr id="6" name="文本占位符 5"/>
          <p:cNvSpPr>
            <a:spLocks noGrp="1"/>
          </p:cNvSpPr>
          <p:nvPr>
            <p:ph type="body" idx="1"/>
          </p:nvPr>
        </p:nvSpPr>
        <p:spPr>
          <a:xfrm>
            <a:off x="5479192" y="3763760"/>
            <a:ext cx="5419185" cy="1015623"/>
          </a:xfrm>
        </p:spPr>
        <p:txBody>
          <a:bodyPr>
            <a:normAutofit/>
          </a:bodyPr>
          <a:lstStyle/>
          <a:p>
            <a:pPr lvl="0"/>
            <a:r>
              <a:rPr lang="en-US" altLang="zh-CN" sz="1600" dirty="0"/>
              <a:t>To support pathologists in navigating high-resolution tumor images to search for pathology patterns of interest</a:t>
            </a:r>
            <a:endParaRPr lang="zh-CN" altLang="en-US" sz="16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2"/>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rPr>
              <a:t>/01</a:t>
            </a:r>
            <a:endParaRPr lang="zh-CN" altLang="en-US"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76957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F68E28-AE0F-11AE-EDF4-2C130BBD4AD3}"/>
              </a:ext>
            </a:extLst>
          </p:cNvPr>
          <p:cNvSpPr txBox="1"/>
          <p:nvPr/>
        </p:nvSpPr>
        <p:spPr>
          <a:xfrm>
            <a:off x="505609" y="403411"/>
            <a:ext cx="2969111"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2800" dirty="0"/>
              <a:t>Background </a:t>
            </a:r>
            <a:endParaRPr lang="zh-CN" altLang="en-US" sz="2800" dirty="0"/>
          </a:p>
        </p:txBody>
      </p:sp>
      <p:pic>
        <p:nvPicPr>
          <p:cNvPr id="8" name="图片 7">
            <a:extLst>
              <a:ext uri="{FF2B5EF4-FFF2-40B4-BE49-F238E27FC236}">
                <a16:creationId xmlns:a16="http://schemas.microsoft.com/office/drawing/2014/main" id="{A2611140-26DE-AE8D-3B4B-EA48A6B6DD88}"/>
              </a:ext>
            </a:extLst>
          </p:cNvPr>
          <p:cNvPicPr>
            <a:picLocks noChangeAspect="1"/>
          </p:cNvPicPr>
          <p:nvPr/>
        </p:nvPicPr>
        <p:blipFill>
          <a:blip r:embed="rId3"/>
          <a:stretch>
            <a:fillRect/>
          </a:stretch>
        </p:blipFill>
        <p:spPr>
          <a:xfrm>
            <a:off x="824089" y="1272989"/>
            <a:ext cx="10182578" cy="5181600"/>
          </a:xfrm>
          <a:prstGeom prst="rect">
            <a:avLst/>
          </a:prstGeom>
        </p:spPr>
      </p:pic>
    </p:spTree>
    <p:extLst>
      <p:ext uri="{BB962C8B-B14F-4D97-AF65-F5344CB8AC3E}">
        <p14:creationId xmlns:p14="http://schemas.microsoft.com/office/powerpoint/2010/main" val="24037443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479192" y="2403285"/>
            <a:ext cx="5419185" cy="895350"/>
          </a:xfrm>
        </p:spPr>
        <p:txBody>
          <a:bodyPr>
            <a:normAutofit fontScale="90000"/>
          </a:bodyPr>
          <a:lstStyle/>
          <a:p>
            <a:r>
              <a:rPr lang="en-US" altLang="zh-CN" dirty="0">
                <a:latin typeface="等线" panose="02010600030101010101" pitchFamily="2" charset="-122"/>
                <a:ea typeface="等线" panose="02010600030101010101" pitchFamily="2" charset="-122"/>
              </a:rPr>
              <a:t>What problem do we face ?</a:t>
            </a:r>
            <a:endParaRPr lang="zh-CN" altLang="en-US" dirty="0">
              <a:latin typeface="等线" panose="02010600030101010101" pitchFamily="2" charset="-122"/>
              <a:ea typeface="等线" panose="02010600030101010101" pitchFamily="2" charset="-122"/>
            </a:endParaRPr>
          </a:p>
        </p:txBody>
      </p:sp>
      <p:sp>
        <p:nvSpPr>
          <p:cNvPr id="6" name="文本占位符 5"/>
          <p:cNvSpPr>
            <a:spLocks noGrp="1"/>
          </p:cNvSpPr>
          <p:nvPr>
            <p:ph type="body" idx="1"/>
          </p:nvPr>
        </p:nvSpPr>
        <p:spPr>
          <a:xfrm>
            <a:off x="5479192" y="3762565"/>
            <a:ext cx="5419185" cy="1015623"/>
          </a:xfrm>
        </p:spPr>
        <p:txBody>
          <a:bodyPr>
            <a:normAutofit/>
          </a:bodyPr>
          <a:lstStyle/>
          <a:p>
            <a:pPr lvl="0"/>
            <a:r>
              <a:rPr lang="en-US" altLang="zh-CN" sz="1600" dirty="0"/>
              <a:t>Research has long realized the difficulty in navigating high-resolution images and proposed various interface designs to assist users with general navigation tasks</a:t>
            </a:r>
            <a:endParaRPr lang="zh-CN" altLang="en-US" sz="16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2"/>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rPr>
              <a:t>/02</a:t>
            </a:r>
            <a:endParaRPr lang="zh-CN" altLang="en-US"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678380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7154" y="972526"/>
            <a:ext cx="10679607" cy="4979492"/>
            <a:chOff x="1794648" y="1935827"/>
            <a:chExt cx="8572942" cy="2806489"/>
          </a:xfrm>
        </p:grpSpPr>
        <p:sp>
          <p:nvSpPr>
            <p:cNvPr id="3" name="文本框 2">
              <a:extLst>
                <a:ext uri="{FF2B5EF4-FFF2-40B4-BE49-F238E27FC236}">
                  <a16:creationId xmlns:a16="http://schemas.microsoft.com/office/drawing/2014/main" id="{A5A5A48F-E410-488A-911D-0A9DFC194E73}"/>
                </a:ext>
              </a:extLst>
            </p:cNvPr>
            <p:cNvSpPr txBox="1"/>
            <p:nvPr/>
          </p:nvSpPr>
          <p:spPr>
            <a:xfrm>
              <a:off x="4007834" y="1935827"/>
              <a:ext cx="4163627" cy="329585"/>
            </a:xfrm>
            <a:prstGeom prst="rect">
              <a:avLst/>
            </a:prstGeom>
            <a:noFill/>
            <a:ln>
              <a:noFill/>
            </a:ln>
          </p:spPr>
          <p:txBody>
            <a:bodyPr wrap="square" lIns="91440" tIns="45720" rIns="91440" bIns="45720" anchor="ctr" anchorCtr="0">
              <a:spAutoFit/>
            </a:bodyPr>
            <a:lstStyle>
              <a:defPPr>
                <a:defRPr lang="zh-CN"/>
              </a:defPPr>
              <a:lvl1pPr algn="ctr">
                <a:buSzPct val="25000"/>
                <a:defRPr b="1">
                  <a:solidFill>
                    <a:schemeClr val="accent1"/>
                  </a:solidFill>
                </a:defRPr>
              </a:lvl1pPr>
            </a:lstStyle>
            <a:p>
              <a:r>
                <a:rPr lang="en-US" altLang="zh-CN" sz="3200" dirty="0">
                  <a:latin typeface="等线" panose="02010600030101010101" pitchFamily="2" charset="-122"/>
                  <a:ea typeface="等线" panose="02010600030101010101" pitchFamily="2" charset="-122"/>
                </a:rPr>
                <a:t>Problem to be solved</a:t>
              </a:r>
            </a:p>
          </p:txBody>
        </p:sp>
        <p:cxnSp>
          <p:nvCxnSpPr>
            <p:cNvPr id="4" name="直接连接符 3">
              <a:extLst>
                <a:ext uri="{FF2B5EF4-FFF2-40B4-BE49-F238E27FC236}">
                  <a16:creationId xmlns:a16="http://schemas.microsoft.com/office/drawing/2014/main" id="{1D0A05D0-3079-4B47-8C4B-B5636D6929DC}"/>
                </a:ext>
              </a:extLst>
            </p:cNvPr>
            <p:cNvCxnSpPr>
              <a:cxnSpLocks/>
            </p:cNvCxnSpPr>
            <p:nvPr/>
          </p:nvCxnSpPr>
          <p:spPr>
            <a:xfrm>
              <a:off x="6089647" y="2343012"/>
              <a:ext cx="3" cy="443008"/>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任意多边形: 形状 4">
              <a:extLst>
                <a:ext uri="{FF2B5EF4-FFF2-40B4-BE49-F238E27FC236}">
                  <a16:creationId xmlns:a16="http://schemas.microsoft.com/office/drawing/2014/main" id="{DF10F073-B473-4E84-B367-D5456BD05BC5}"/>
                </a:ext>
              </a:extLst>
            </p:cNvPr>
            <p:cNvSpPr/>
            <p:nvPr/>
          </p:nvSpPr>
          <p:spPr>
            <a:xfrm rot="5400000">
              <a:off x="5902603" y="-236145"/>
              <a:ext cx="374094" cy="6419847"/>
            </a:xfrm>
            <a:custGeom>
              <a:avLst/>
              <a:gdLst>
                <a:gd name="connsiteX0" fmla="*/ 0 w 2348789"/>
                <a:gd name="connsiteY0" fmla="*/ 213669 h 8902695"/>
                <a:gd name="connsiteX1" fmla="*/ 213669 w 2348789"/>
                <a:gd name="connsiteY1" fmla="*/ 0 h 8902695"/>
                <a:gd name="connsiteX2" fmla="*/ 2135120 w 2348789"/>
                <a:gd name="connsiteY2" fmla="*/ 0 h 8902695"/>
                <a:gd name="connsiteX3" fmla="*/ 2348789 w 2348789"/>
                <a:gd name="connsiteY3" fmla="*/ 213669 h 8902695"/>
                <a:gd name="connsiteX4" fmla="*/ 2348789 w 2348789"/>
                <a:gd name="connsiteY4" fmla="*/ 8689026 h 8902695"/>
                <a:gd name="connsiteX5" fmla="*/ 2135120 w 2348789"/>
                <a:gd name="connsiteY5" fmla="*/ 8902695 h 8902695"/>
                <a:gd name="connsiteX6" fmla="*/ 213669 w 2348789"/>
                <a:gd name="connsiteY6" fmla="*/ 8902695 h 8902695"/>
                <a:gd name="connsiteX7" fmla="*/ 0 w 2348789"/>
                <a:gd name="connsiteY7" fmla="*/ 8689026 h 8902695"/>
                <a:gd name="connsiteX8" fmla="*/ 0 w 2348789"/>
                <a:gd name="connsiteY8" fmla="*/ 213669 h 8902695"/>
                <a:gd name="connsiteX0" fmla="*/ 2348789 w 2440229"/>
                <a:gd name="connsiteY0" fmla="*/ 213669 h 8902695"/>
                <a:gd name="connsiteX1" fmla="*/ 2348789 w 2440229"/>
                <a:gd name="connsiteY1" fmla="*/ 8689026 h 8902695"/>
                <a:gd name="connsiteX2" fmla="*/ 2135120 w 2440229"/>
                <a:gd name="connsiteY2" fmla="*/ 8902695 h 8902695"/>
                <a:gd name="connsiteX3" fmla="*/ 213669 w 2440229"/>
                <a:gd name="connsiteY3" fmla="*/ 8902695 h 8902695"/>
                <a:gd name="connsiteX4" fmla="*/ 0 w 2440229"/>
                <a:gd name="connsiteY4" fmla="*/ 8689026 h 8902695"/>
                <a:gd name="connsiteX5" fmla="*/ 0 w 2440229"/>
                <a:gd name="connsiteY5" fmla="*/ 213669 h 8902695"/>
                <a:gd name="connsiteX6" fmla="*/ 213669 w 2440229"/>
                <a:gd name="connsiteY6" fmla="*/ 0 h 8902695"/>
                <a:gd name="connsiteX7" fmla="*/ 2135120 w 2440229"/>
                <a:gd name="connsiteY7" fmla="*/ 0 h 8902695"/>
                <a:gd name="connsiteX8" fmla="*/ 2440229 w 2440229"/>
                <a:gd name="connsiteY8" fmla="*/ 305109 h 8902695"/>
                <a:gd name="connsiteX0" fmla="*/ 2348789 w 2440229"/>
                <a:gd name="connsiteY0" fmla="*/ 8689026 h 8902695"/>
                <a:gd name="connsiteX1" fmla="*/ 2135120 w 2440229"/>
                <a:gd name="connsiteY1" fmla="*/ 8902695 h 8902695"/>
                <a:gd name="connsiteX2" fmla="*/ 213669 w 2440229"/>
                <a:gd name="connsiteY2" fmla="*/ 8902695 h 8902695"/>
                <a:gd name="connsiteX3" fmla="*/ 0 w 2440229"/>
                <a:gd name="connsiteY3" fmla="*/ 8689026 h 8902695"/>
                <a:gd name="connsiteX4" fmla="*/ 0 w 2440229"/>
                <a:gd name="connsiteY4" fmla="*/ 213669 h 8902695"/>
                <a:gd name="connsiteX5" fmla="*/ 213669 w 2440229"/>
                <a:gd name="connsiteY5" fmla="*/ 0 h 8902695"/>
                <a:gd name="connsiteX6" fmla="*/ 2135120 w 2440229"/>
                <a:gd name="connsiteY6" fmla="*/ 0 h 8902695"/>
                <a:gd name="connsiteX7" fmla="*/ 2440229 w 2440229"/>
                <a:gd name="connsiteY7" fmla="*/ 305109 h 8902695"/>
                <a:gd name="connsiteX0" fmla="*/ 2348789 w 2348789"/>
                <a:gd name="connsiteY0" fmla="*/ 8689026 h 8902695"/>
                <a:gd name="connsiteX1" fmla="*/ 2135120 w 2348789"/>
                <a:gd name="connsiteY1" fmla="*/ 8902695 h 8902695"/>
                <a:gd name="connsiteX2" fmla="*/ 213669 w 2348789"/>
                <a:gd name="connsiteY2" fmla="*/ 8902695 h 8902695"/>
                <a:gd name="connsiteX3" fmla="*/ 0 w 2348789"/>
                <a:gd name="connsiteY3" fmla="*/ 8689026 h 8902695"/>
                <a:gd name="connsiteX4" fmla="*/ 0 w 2348789"/>
                <a:gd name="connsiteY4" fmla="*/ 213669 h 8902695"/>
                <a:gd name="connsiteX5" fmla="*/ 213669 w 2348789"/>
                <a:gd name="connsiteY5" fmla="*/ 0 h 8902695"/>
                <a:gd name="connsiteX6" fmla="*/ 2135120 w 2348789"/>
                <a:gd name="connsiteY6" fmla="*/ 0 h 8902695"/>
                <a:gd name="connsiteX0" fmla="*/ 2135120 w 2135120"/>
                <a:gd name="connsiteY0" fmla="*/ 8902695 h 8902695"/>
                <a:gd name="connsiteX1" fmla="*/ 213669 w 2135120"/>
                <a:gd name="connsiteY1" fmla="*/ 8902695 h 8902695"/>
                <a:gd name="connsiteX2" fmla="*/ 0 w 2135120"/>
                <a:gd name="connsiteY2" fmla="*/ 8689026 h 8902695"/>
                <a:gd name="connsiteX3" fmla="*/ 0 w 2135120"/>
                <a:gd name="connsiteY3" fmla="*/ 213669 h 8902695"/>
                <a:gd name="connsiteX4" fmla="*/ 213669 w 2135120"/>
                <a:gd name="connsiteY4" fmla="*/ 0 h 8902695"/>
                <a:gd name="connsiteX5" fmla="*/ 2135120 w 2135120"/>
                <a:gd name="connsiteY5" fmla="*/ 0 h 8902695"/>
                <a:gd name="connsiteX0" fmla="*/ 2135120 w 2135120"/>
                <a:gd name="connsiteY0" fmla="*/ 8902695 h 8902695"/>
                <a:gd name="connsiteX1" fmla="*/ 736848 w 2135120"/>
                <a:gd name="connsiteY1" fmla="*/ 8902695 h 8902695"/>
                <a:gd name="connsiteX2" fmla="*/ 213669 w 2135120"/>
                <a:gd name="connsiteY2" fmla="*/ 8902695 h 8902695"/>
                <a:gd name="connsiteX3" fmla="*/ 0 w 2135120"/>
                <a:gd name="connsiteY3" fmla="*/ 8689026 h 8902695"/>
                <a:gd name="connsiteX4" fmla="*/ 0 w 2135120"/>
                <a:gd name="connsiteY4" fmla="*/ 213669 h 8902695"/>
                <a:gd name="connsiteX5" fmla="*/ 213669 w 2135120"/>
                <a:gd name="connsiteY5" fmla="*/ 0 h 8902695"/>
                <a:gd name="connsiteX6" fmla="*/ 2135120 w 2135120"/>
                <a:gd name="connsiteY6" fmla="*/ 0 h 8902695"/>
                <a:gd name="connsiteX0" fmla="*/ 2135120 w 2135120"/>
                <a:gd name="connsiteY0" fmla="*/ 8902695 h 8902695"/>
                <a:gd name="connsiteX1" fmla="*/ 736848 w 2135120"/>
                <a:gd name="connsiteY1" fmla="*/ 8902695 h 8902695"/>
                <a:gd name="connsiteX2" fmla="*/ 213669 w 2135120"/>
                <a:gd name="connsiteY2" fmla="*/ 8902695 h 8902695"/>
                <a:gd name="connsiteX3" fmla="*/ 0 w 2135120"/>
                <a:gd name="connsiteY3" fmla="*/ 8689026 h 8902695"/>
                <a:gd name="connsiteX4" fmla="*/ 0 w 2135120"/>
                <a:gd name="connsiteY4" fmla="*/ 213669 h 8902695"/>
                <a:gd name="connsiteX5" fmla="*/ 213669 w 2135120"/>
                <a:gd name="connsiteY5" fmla="*/ 0 h 8902695"/>
                <a:gd name="connsiteX6" fmla="*/ 747859 w 2135120"/>
                <a:gd name="connsiteY6" fmla="*/ 6345 h 8902695"/>
                <a:gd name="connsiteX7" fmla="*/ 2135120 w 2135120"/>
                <a:gd name="connsiteY7" fmla="*/ 0 h 8902695"/>
                <a:gd name="connsiteX0" fmla="*/ 2135120 w 2135120"/>
                <a:gd name="connsiteY0" fmla="*/ 8902695 h 8902695"/>
                <a:gd name="connsiteX1" fmla="*/ 736848 w 2135120"/>
                <a:gd name="connsiteY1" fmla="*/ 8902695 h 8902695"/>
                <a:gd name="connsiteX2" fmla="*/ 213669 w 2135120"/>
                <a:gd name="connsiteY2" fmla="*/ 8902695 h 8902695"/>
                <a:gd name="connsiteX3" fmla="*/ 0 w 2135120"/>
                <a:gd name="connsiteY3" fmla="*/ 8689026 h 8902695"/>
                <a:gd name="connsiteX4" fmla="*/ 0 w 2135120"/>
                <a:gd name="connsiteY4" fmla="*/ 213669 h 8902695"/>
                <a:gd name="connsiteX5" fmla="*/ 213669 w 2135120"/>
                <a:gd name="connsiteY5" fmla="*/ 0 h 8902695"/>
                <a:gd name="connsiteX6" fmla="*/ 747859 w 2135120"/>
                <a:gd name="connsiteY6" fmla="*/ 6345 h 8902695"/>
                <a:gd name="connsiteX0" fmla="*/ 736848 w 747859"/>
                <a:gd name="connsiteY0" fmla="*/ 8902695 h 8902695"/>
                <a:gd name="connsiteX1" fmla="*/ 213669 w 747859"/>
                <a:gd name="connsiteY1" fmla="*/ 8902695 h 8902695"/>
                <a:gd name="connsiteX2" fmla="*/ 0 w 747859"/>
                <a:gd name="connsiteY2" fmla="*/ 8689026 h 8902695"/>
                <a:gd name="connsiteX3" fmla="*/ 0 w 747859"/>
                <a:gd name="connsiteY3" fmla="*/ 213669 h 8902695"/>
                <a:gd name="connsiteX4" fmla="*/ 213669 w 747859"/>
                <a:gd name="connsiteY4" fmla="*/ 0 h 8902695"/>
                <a:gd name="connsiteX5" fmla="*/ 747859 w 747859"/>
                <a:gd name="connsiteY5" fmla="*/ 6345 h 8902695"/>
                <a:gd name="connsiteX0" fmla="*/ 736848 w 757502"/>
                <a:gd name="connsiteY0" fmla="*/ 8902695 h 8902695"/>
                <a:gd name="connsiteX1" fmla="*/ 213669 w 757502"/>
                <a:gd name="connsiteY1" fmla="*/ 8902695 h 8902695"/>
                <a:gd name="connsiteX2" fmla="*/ 0 w 757502"/>
                <a:gd name="connsiteY2" fmla="*/ 8689026 h 8902695"/>
                <a:gd name="connsiteX3" fmla="*/ 0 w 757502"/>
                <a:gd name="connsiteY3" fmla="*/ 213669 h 8902695"/>
                <a:gd name="connsiteX4" fmla="*/ 213669 w 757502"/>
                <a:gd name="connsiteY4" fmla="*/ 0 h 8902695"/>
                <a:gd name="connsiteX5" fmla="*/ 757501 w 757502"/>
                <a:gd name="connsiteY5" fmla="*/ 1580 h 890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502" h="8902695">
                  <a:moveTo>
                    <a:pt x="736848" y="8902695"/>
                  </a:moveTo>
                  <a:lnTo>
                    <a:pt x="213669" y="8902695"/>
                  </a:lnTo>
                  <a:cubicBezTo>
                    <a:pt x="95663" y="8902695"/>
                    <a:pt x="0" y="8807032"/>
                    <a:pt x="0" y="8689026"/>
                  </a:cubicBezTo>
                  <a:lnTo>
                    <a:pt x="0" y="213669"/>
                  </a:lnTo>
                  <a:cubicBezTo>
                    <a:pt x="0" y="95663"/>
                    <a:pt x="95663" y="0"/>
                    <a:pt x="213669" y="0"/>
                  </a:cubicBezTo>
                  <a:lnTo>
                    <a:pt x="757501" y="1580"/>
                  </a:lnTo>
                </a:path>
              </a:pathLst>
            </a:cu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13" name="组合 12">
              <a:extLst>
                <a:ext uri="{FF2B5EF4-FFF2-40B4-BE49-F238E27FC236}">
                  <a16:creationId xmlns:a16="http://schemas.microsoft.com/office/drawing/2014/main" id="{368A0D23-031F-4A3E-866D-34F24953A80B}"/>
                </a:ext>
              </a:extLst>
            </p:cNvPr>
            <p:cNvGrpSpPr/>
            <p:nvPr/>
          </p:nvGrpSpPr>
          <p:grpSpPr>
            <a:xfrm>
              <a:off x="1794648" y="3261390"/>
              <a:ext cx="2136036" cy="1113958"/>
              <a:chOff x="556398" y="3236888"/>
              <a:chExt cx="2136036" cy="1113958"/>
            </a:xfrm>
          </p:grpSpPr>
          <p:sp>
            <p:nvSpPr>
              <p:cNvPr id="10" name="文本框 9">
                <a:extLst>
                  <a:ext uri="{FF2B5EF4-FFF2-40B4-BE49-F238E27FC236}">
                    <a16:creationId xmlns:a16="http://schemas.microsoft.com/office/drawing/2014/main" id="{D11A40A2-580D-49C4-80AA-7602171043AB}"/>
                  </a:ext>
                </a:extLst>
              </p:cNvPr>
              <p:cNvSpPr txBox="1"/>
              <p:nvPr/>
            </p:nvSpPr>
            <p:spPr>
              <a:xfrm>
                <a:off x="556398" y="3740933"/>
                <a:ext cx="2136036" cy="609913"/>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50000"/>
                  </a:lnSpc>
                  <a:spcBef>
                    <a:spcPts val="0"/>
                  </a:spcBef>
                  <a:spcAft>
                    <a:spcPts val="0"/>
                  </a:spcAft>
                  <a:buClrTx/>
                  <a:buSzPct val="30000"/>
                  <a:defRPr/>
                </a:pPr>
                <a:r>
                  <a:rPr lang="en-US" altLang="zh-CN" sz="1100" dirty="0">
                    <a:solidFill>
                      <a:schemeClr val="tx1"/>
                    </a:solidFill>
                  </a:rPr>
                  <a:t>Pathologists’ navigation is usually substantially complicated because some pathology patterns have a low prevalence rate </a:t>
                </a:r>
                <a:endParaRPr kumimoji="0" lang="en-US" altLang="zh-CN" sz="11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794FC082-FA62-4A50-BE15-C0D40CC02244}"/>
                  </a:ext>
                </a:extLst>
              </p:cNvPr>
              <p:cNvSpPr txBox="1"/>
              <p:nvPr/>
            </p:nvSpPr>
            <p:spPr>
              <a:xfrm>
                <a:off x="777586" y="3236888"/>
                <a:ext cx="1721432" cy="364278"/>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lang="en-US" altLang="zh-CN" b="1" dirty="0">
                    <a:solidFill>
                      <a:schemeClr val="tx1"/>
                    </a:solidFill>
                    <a:latin typeface="等线" panose="02010600030101010101" pitchFamily="2" charset="-122"/>
                    <a:ea typeface="等线" panose="02010600030101010101" pitchFamily="2" charset="-122"/>
                  </a:rPr>
                  <a:t>Complicated and low-incidence</a:t>
                </a:r>
              </a:p>
            </p:txBody>
          </p:sp>
        </p:grpSp>
        <p:grpSp>
          <p:nvGrpSpPr>
            <p:cNvPr id="24" name="组合 23">
              <a:extLst>
                <a:ext uri="{FF2B5EF4-FFF2-40B4-BE49-F238E27FC236}">
                  <a16:creationId xmlns:a16="http://schemas.microsoft.com/office/drawing/2014/main" id="{E0C837EF-5E6A-48B8-8D65-7C2C2856B6EC}"/>
                </a:ext>
              </a:extLst>
            </p:cNvPr>
            <p:cNvGrpSpPr/>
            <p:nvPr/>
          </p:nvGrpSpPr>
          <p:grpSpPr>
            <a:xfrm>
              <a:off x="8316915" y="3255612"/>
              <a:ext cx="2050675" cy="1105713"/>
              <a:chOff x="661994" y="3231110"/>
              <a:chExt cx="2050675" cy="1105713"/>
            </a:xfrm>
          </p:grpSpPr>
          <p:sp>
            <p:nvSpPr>
              <p:cNvPr id="25" name="文本框 24">
                <a:extLst>
                  <a:ext uri="{FF2B5EF4-FFF2-40B4-BE49-F238E27FC236}">
                    <a16:creationId xmlns:a16="http://schemas.microsoft.com/office/drawing/2014/main" id="{38B9C334-6AD4-4BD5-B9D5-A5EB83978045}"/>
                  </a:ext>
                </a:extLst>
              </p:cNvPr>
              <p:cNvSpPr txBox="1"/>
              <p:nvPr/>
            </p:nvSpPr>
            <p:spPr>
              <a:xfrm>
                <a:off x="661994" y="3726910"/>
                <a:ext cx="2050675" cy="609913"/>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50000"/>
                  </a:lnSpc>
                  <a:spcBef>
                    <a:spcPts val="0"/>
                  </a:spcBef>
                  <a:spcAft>
                    <a:spcPts val="0"/>
                  </a:spcAft>
                  <a:buClrTx/>
                  <a:buSzPct val="30000"/>
                  <a:defRPr/>
                </a:pPr>
                <a:r>
                  <a:rPr lang="en-US" altLang="zh-CN" sz="1100" dirty="0">
                    <a:solidFill>
                      <a:schemeClr val="tx1"/>
                    </a:solidFill>
                  </a:rPr>
                  <a:t>The lack of consideration towards integrating AI into pathologists’ workflows might discourage them from using human-AI systems</a:t>
                </a:r>
                <a:endParaRPr kumimoji="0" lang="en-US" altLang="zh-CN" sz="11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sp>
            <p:nvSpPr>
              <p:cNvPr id="26" name="文本框 25">
                <a:extLst>
                  <a:ext uri="{FF2B5EF4-FFF2-40B4-BE49-F238E27FC236}">
                    <a16:creationId xmlns:a16="http://schemas.microsoft.com/office/drawing/2014/main" id="{5B8A2AF1-D276-4313-8522-538F2C4A6826}"/>
                  </a:ext>
                </a:extLst>
              </p:cNvPr>
              <p:cNvSpPr txBox="1"/>
              <p:nvPr/>
            </p:nvSpPr>
            <p:spPr>
              <a:xfrm>
                <a:off x="777585" y="3231110"/>
                <a:ext cx="1721432" cy="364278"/>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fontAlgn="auto">
                  <a:lnSpc>
                    <a:spcPct val="100000"/>
                  </a:lnSpc>
                  <a:spcBef>
                    <a:spcPts val="0"/>
                  </a:spcBef>
                  <a:spcAft>
                    <a:spcPts val="0"/>
                  </a:spcAft>
                  <a:buClrTx/>
                  <a:buSzPct val="25000"/>
                  <a:defRPr/>
                </a:pPr>
                <a:r>
                  <a:rPr lang="en-US" altLang="zh-CN" b="1" dirty="0">
                    <a:solidFill>
                      <a:schemeClr val="tx1"/>
                    </a:solidFill>
                    <a:latin typeface="等线" panose="02010600030101010101" pitchFamily="2" charset="-122"/>
                    <a:ea typeface="等线" panose="02010600030101010101" pitchFamily="2" charset="-122"/>
                  </a:rPr>
                  <a:t>consideration of integrating</a:t>
                </a:r>
              </a:p>
            </p:txBody>
          </p:sp>
        </p:grpSp>
        <p:grpSp>
          <p:nvGrpSpPr>
            <p:cNvPr id="33" name="组合 32">
              <a:extLst>
                <a:ext uri="{FF2B5EF4-FFF2-40B4-BE49-F238E27FC236}">
                  <a16:creationId xmlns:a16="http://schemas.microsoft.com/office/drawing/2014/main" id="{210C67A2-7549-4B33-91DA-020B33A6C236}"/>
                </a:ext>
              </a:extLst>
            </p:cNvPr>
            <p:cNvGrpSpPr/>
            <p:nvPr/>
          </p:nvGrpSpPr>
          <p:grpSpPr>
            <a:xfrm>
              <a:off x="5021631" y="2786021"/>
              <a:ext cx="2136036" cy="1956295"/>
              <a:chOff x="2795957" y="2786021"/>
              <a:chExt cx="2136036" cy="1956295"/>
            </a:xfrm>
          </p:grpSpPr>
          <p:cxnSp>
            <p:nvCxnSpPr>
              <p:cNvPr id="6" name="直接连接符 5">
                <a:extLst>
                  <a:ext uri="{FF2B5EF4-FFF2-40B4-BE49-F238E27FC236}">
                    <a16:creationId xmlns:a16="http://schemas.microsoft.com/office/drawing/2014/main" id="{C61F3342-AA64-4E0F-965B-7E1E2DC03294}"/>
                  </a:ext>
                </a:extLst>
              </p:cNvPr>
              <p:cNvCxnSpPr>
                <a:cxnSpLocks/>
              </p:cNvCxnSpPr>
              <p:nvPr/>
            </p:nvCxnSpPr>
            <p:spPr>
              <a:xfrm>
                <a:off x="3863976" y="2786021"/>
                <a:ext cx="0" cy="971412"/>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14FAC004-061F-472F-9E4D-44DF9A89346F}"/>
                  </a:ext>
                </a:extLst>
              </p:cNvPr>
              <p:cNvGrpSpPr/>
              <p:nvPr/>
            </p:nvGrpSpPr>
            <p:grpSpPr>
              <a:xfrm>
                <a:off x="2795957" y="3719677"/>
                <a:ext cx="2136036" cy="1022639"/>
                <a:chOff x="570283" y="3186277"/>
                <a:chExt cx="2136036" cy="1022639"/>
              </a:xfrm>
            </p:grpSpPr>
            <p:sp>
              <p:nvSpPr>
                <p:cNvPr id="15" name="文本框 14">
                  <a:extLst>
                    <a:ext uri="{FF2B5EF4-FFF2-40B4-BE49-F238E27FC236}">
                      <a16:creationId xmlns:a16="http://schemas.microsoft.com/office/drawing/2014/main" id="{63C1FF97-0D2E-443C-8447-A6A811D8589D}"/>
                    </a:ext>
                  </a:extLst>
                </p:cNvPr>
                <p:cNvSpPr txBox="1"/>
                <p:nvPr/>
              </p:nvSpPr>
              <p:spPr>
                <a:xfrm>
                  <a:off x="570283" y="3599003"/>
                  <a:ext cx="2136036" cy="609913"/>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50000"/>
                    </a:lnSpc>
                    <a:spcBef>
                      <a:spcPts val="0"/>
                    </a:spcBef>
                    <a:spcAft>
                      <a:spcPts val="0"/>
                    </a:spcAft>
                    <a:buClrTx/>
                    <a:buSzPct val="30000"/>
                    <a:defRPr/>
                  </a:pPr>
                  <a:r>
                    <a:rPr lang="en-US" altLang="zh-CN" sz="1100" dirty="0">
                      <a:solidFill>
                        <a:schemeClr val="tx1"/>
                      </a:solidFill>
                    </a:rPr>
                    <a:t>Pathologists require specific domain knowledge and navigation strategies ,which current navigation systems for general use rarely consider;</a:t>
                  </a:r>
                  <a:endParaRPr kumimoji="0" lang="en-US" altLang="zh-CN" sz="11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149CD93A-F398-43D9-BCD7-3C263F2E891D}"/>
                    </a:ext>
                  </a:extLst>
                </p:cNvPr>
                <p:cNvSpPr txBox="1"/>
                <p:nvPr/>
              </p:nvSpPr>
              <p:spPr>
                <a:xfrm>
                  <a:off x="777586" y="3186277"/>
                  <a:ext cx="1721432" cy="364278"/>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3765">
                    <a:buSzPct val="25000"/>
                    <a:defRPr/>
                  </a:pPr>
                  <a:r>
                    <a:rPr lang="en-US" altLang="zh-CN" b="1" dirty="0">
                      <a:solidFill>
                        <a:schemeClr val="tx1"/>
                      </a:solidFill>
                      <a:latin typeface="等线" panose="02010600030101010101" pitchFamily="2" charset="-122"/>
                      <a:ea typeface="等线" panose="02010600030101010101" pitchFamily="2" charset="-122"/>
                    </a:rPr>
                    <a:t>Domain knowledge</a:t>
                  </a:r>
                </a:p>
              </p:txBody>
            </p:sp>
          </p:grpSp>
        </p:grpSp>
      </p:grpSp>
    </p:spTree>
    <p:extLst>
      <p:ext uri="{BB962C8B-B14F-4D97-AF65-F5344CB8AC3E}">
        <p14:creationId xmlns:p14="http://schemas.microsoft.com/office/powerpoint/2010/main" val="2298387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479192" y="2403285"/>
            <a:ext cx="5419185" cy="895350"/>
          </a:xfrm>
        </p:spPr>
        <p:txBody>
          <a:bodyPr>
            <a:normAutofit fontScale="90000"/>
          </a:bodyPr>
          <a:lstStyle/>
          <a:p>
            <a:r>
              <a:rPr lang="en-US" altLang="zh-CN" dirty="0">
                <a:latin typeface="等线" panose="02010600030101010101" pitchFamily="2" charset="-122"/>
                <a:ea typeface="等线" panose="02010600030101010101" pitchFamily="2" charset="-122"/>
              </a:rPr>
              <a:t>How </a:t>
            </a:r>
            <a:br>
              <a:rPr lang="en-US" altLang="zh-CN" dirty="0">
                <a:latin typeface="等线" panose="02010600030101010101" pitchFamily="2" charset="-122"/>
                <a:ea typeface="等线" panose="02010600030101010101" pitchFamily="2" charset="-122"/>
              </a:rPr>
            </a:br>
            <a:r>
              <a:rPr lang="en-US" altLang="zh-CN" dirty="0">
                <a:latin typeface="等线" panose="02010600030101010101" pitchFamily="2" charset="-122"/>
                <a:ea typeface="等线" panose="02010600030101010101" pitchFamily="2" charset="-122"/>
              </a:rPr>
              <a:t>to design the experiment ?</a:t>
            </a:r>
            <a:endParaRPr lang="zh-CN" altLang="en-US" dirty="0">
              <a:latin typeface="等线" panose="02010600030101010101" pitchFamily="2" charset="-122"/>
              <a:ea typeface="等线" panose="02010600030101010101" pitchFamily="2" charset="-122"/>
            </a:endParaRPr>
          </a:p>
        </p:txBody>
      </p:sp>
      <p:sp>
        <p:nvSpPr>
          <p:cNvPr id="6" name="文本占位符 5"/>
          <p:cNvSpPr>
            <a:spLocks noGrp="1"/>
          </p:cNvSpPr>
          <p:nvPr>
            <p:ph type="body" idx="1"/>
          </p:nvPr>
        </p:nvSpPr>
        <p:spPr>
          <a:xfrm>
            <a:off x="5479192" y="3622406"/>
            <a:ext cx="5419185" cy="1015623"/>
          </a:xfrm>
        </p:spPr>
        <p:txBody>
          <a:bodyPr>
            <a:normAutofit/>
          </a:bodyPr>
          <a:lstStyle/>
          <a:p>
            <a:pPr lvl="0"/>
            <a:r>
              <a:rPr lang="en-US" altLang="zh-CN" sz="1600" dirty="0"/>
              <a:t>a formative study with six medical professionals in pathology from two medical centers to study how pathologists examine digital scans for mitosis evaluation</a:t>
            </a:r>
            <a:endParaRPr lang="zh-CN" altLang="en-US" sz="16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2"/>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rPr>
              <a:t>/03</a:t>
            </a:r>
            <a:endParaRPr lang="zh-CN" altLang="en-US"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128649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F9E60F-E384-19D9-06B1-EFBFF5FF6A6F}"/>
              </a:ext>
            </a:extLst>
          </p:cNvPr>
          <p:cNvSpPr txBox="1"/>
          <p:nvPr/>
        </p:nvSpPr>
        <p:spPr>
          <a:xfrm>
            <a:off x="505609" y="403411"/>
            <a:ext cx="3486528"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2800" dirty="0"/>
              <a:t>Formative Study</a:t>
            </a:r>
            <a:endParaRPr lang="zh-CN" altLang="en-US" sz="2800" dirty="0"/>
          </a:p>
        </p:txBody>
      </p:sp>
      <p:pic>
        <p:nvPicPr>
          <p:cNvPr id="9" name="图片 8">
            <a:extLst>
              <a:ext uri="{FF2B5EF4-FFF2-40B4-BE49-F238E27FC236}">
                <a16:creationId xmlns:a16="http://schemas.microsoft.com/office/drawing/2014/main" id="{5F1B16B9-22F8-1940-FF14-42E42EFCDC04}"/>
              </a:ext>
            </a:extLst>
          </p:cNvPr>
          <p:cNvPicPr>
            <a:picLocks noChangeAspect="1"/>
          </p:cNvPicPr>
          <p:nvPr/>
        </p:nvPicPr>
        <p:blipFill>
          <a:blip r:embed="rId2"/>
          <a:stretch>
            <a:fillRect/>
          </a:stretch>
        </p:blipFill>
        <p:spPr>
          <a:xfrm>
            <a:off x="1018903" y="1655792"/>
            <a:ext cx="9613991" cy="3809517"/>
          </a:xfrm>
          <a:prstGeom prst="rect">
            <a:avLst/>
          </a:prstGeom>
        </p:spPr>
      </p:pic>
    </p:spTree>
    <p:extLst>
      <p:ext uri="{BB962C8B-B14F-4D97-AF65-F5344CB8AC3E}">
        <p14:creationId xmlns:p14="http://schemas.microsoft.com/office/powerpoint/2010/main" val="15523987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9330BD-FAF2-CF82-0C89-379208B99E82}"/>
              </a:ext>
            </a:extLst>
          </p:cNvPr>
          <p:cNvSpPr txBox="1"/>
          <p:nvPr/>
        </p:nvSpPr>
        <p:spPr>
          <a:xfrm>
            <a:off x="505609" y="403411"/>
            <a:ext cx="6130322"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2800" dirty="0"/>
              <a:t>Obversions and System Requirements</a:t>
            </a:r>
            <a:endParaRPr lang="zh-CN" altLang="en-US" sz="2800" dirty="0"/>
          </a:p>
        </p:txBody>
      </p:sp>
      <p:sp>
        <p:nvSpPr>
          <p:cNvPr id="3" name="弧形 2">
            <a:extLst>
              <a:ext uri="{FF2B5EF4-FFF2-40B4-BE49-F238E27FC236}">
                <a16:creationId xmlns:a16="http://schemas.microsoft.com/office/drawing/2014/main" id="{1BC40A5A-B07E-20FC-9B5D-9DAA628BD38F}"/>
              </a:ext>
            </a:extLst>
          </p:cNvPr>
          <p:cNvSpPr/>
          <p:nvPr/>
        </p:nvSpPr>
        <p:spPr>
          <a:xfrm>
            <a:off x="5218684" y="1900657"/>
            <a:ext cx="3445869" cy="3445869"/>
          </a:xfrm>
          <a:prstGeom prst="arc">
            <a:avLst>
              <a:gd name="adj1" fmla="val 16200000"/>
              <a:gd name="adj2" fmla="val 4756225"/>
            </a:avLst>
          </a:prstGeom>
          <a:ln>
            <a:gradFill>
              <a:gsLst>
                <a:gs pos="0">
                  <a:schemeClr val="accent2">
                    <a:alpha val="0"/>
                  </a:schemeClr>
                </a:gs>
                <a:gs pos="50000">
                  <a:schemeClr val="accent1"/>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4" name="椭圆 3">
            <a:extLst>
              <a:ext uri="{FF2B5EF4-FFF2-40B4-BE49-F238E27FC236}">
                <a16:creationId xmlns:a16="http://schemas.microsoft.com/office/drawing/2014/main" id="{2CAE3028-6F5F-6A61-D01A-E7E82837FD7F}"/>
              </a:ext>
            </a:extLst>
          </p:cNvPr>
          <p:cNvSpPr/>
          <p:nvPr/>
        </p:nvSpPr>
        <p:spPr>
          <a:xfrm>
            <a:off x="3530357" y="2257685"/>
            <a:ext cx="2749031" cy="2749030"/>
          </a:xfrm>
          <a:prstGeom prst="ellipse">
            <a:avLst/>
          </a:prstGeom>
          <a:gradFill flip="none" rotWithShape="1">
            <a:gsLst>
              <a:gs pos="100000">
                <a:schemeClr val="accent3"/>
              </a:gs>
              <a:gs pos="0">
                <a:schemeClr val="accent3">
                  <a:lumMod val="60000"/>
                  <a:lumOff val="40000"/>
                </a:schemeClr>
              </a:gs>
            </a:gsLst>
            <a:lin ang="2700000" scaled="1"/>
            <a:tileRect/>
          </a:gradFill>
          <a:ln>
            <a:solidFill>
              <a:schemeClr val="bg1"/>
            </a:solid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1600">
              <a:solidFill>
                <a:srgbClr val="000000">
                  <a:lumMod val="75000"/>
                  <a:lumOff val="25000"/>
                </a:srgbClr>
              </a:solidFill>
              <a:latin typeface="阿里巴巴普惠体 R"/>
              <a:ea typeface="阿里巴巴普惠体 R"/>
            </a:endParaRPr>
          </a:p>
        </p:txBody>
      </p:sp>
      <p:sp>
        <p:nvSpPr>
          <p:cNvPr id="5" name="椭圆 4">
            <a:extLst>
              <a:ext uri="{FF2B5EF4-FFF2-40B4-BE49-F238E27FC236}">
                <a16:creationId xmlns:a16="http://schemas.microsoft.com/office/drawing/2014/main" id="{C8D3F660-4FC8-9A90-F80D-99C5C36BB096}"/>
              </a:ext>
            </a:extLst>
          </p:cNvPr>
          <p:cNvSpPr/>
          <p:nvPr/>
        </p:nvSpPr>
        <p:spPr>
          <a:xfrm>
            <a:off x="5567104" y="2257685"/>
            <a:ext cx="2749031" cy="2749030"/>
          </a:xfrm>
          <a:prstGeom prst="ellipse">
            <a:avLst/>
          </a:prstGeom>
          <a:gradFill flip="none" rotWithShape="1">
            <a:gsLst>
              <a:gs pos="100000">
                <a:schemeClr val="accent1"/>
              </a:gs>
              <a:gs pos="0">
                <a:schemeClr val="accent2"/>
              </a:gs>
            </a:gsLst>
            <a:lin ang="2700000" scaled="1"/>
            <a:tileRect/>
          </a:gradFill>
          <a:ln>
            <a:solidFill>
              <a:schemeClr val="bg1"/>
            </a:solid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1600">
              <a:solidFill>
                <a:srgbClr val="000000">
                  <a:lumMod val="75000"/>
                  <a:lumOff val="25000"/>
                </a:srgbClr>
              </a:solidFill>
              <a:latin typeface="阿里巴巴普惠体 R"/>
              <a:ea typeface="阿里巴巴普惠体 R"/>
            </a:endParaRPr>
          </a:p>
        </p:txBody>
      </p:sp>
      <p:sp>
        <p:nvSpPr>
          <p:cNvPr id="6" name="文本框 5">
            <a:extLst>
              <a:ext uri="{FF2B5EF4-FFF2-40B4-BE49-F238E27FC236}">
                <a16:creationId xmlns:a16="http://schemas.microsoft.com/office/drawing/2014/main" id="{235A70B1-1923-D68D-ADEC-4F2DA5A496E4}"/>
              </a:ext>
            </a:extLst>
          </p:cNvPr>
          <p:cNvSpPr txBox="1"/>
          <p:nvPr/>
        </p:nvSpPr>
        <p:spPr>
          <a:xfrm>
            <a:off x="3800333" y="3323867"/>
            <a:ext cx="1756324" cy="523220"/>
          </a:xfrm>
          <a:prstGeom prst="rect">
            <a:avLst/>
          </a:prstGeom>
          <a:noFill/>
        </p:spPr>
        <p:txBody>
          <a:bodyPr wrap="square" rtlCol="0">
            <a:spAutoFit/>
          </a:bodyPr>
          <a:lstStyle/>
          <a:p>
            <a:pPr algn="ctr"/>
            <a:r>
              <a:rPr lang="en-US" altLang="zh-CN" sz="2800" dirty="0">
                <a:solidFill>
                  <a:schemeClr val="bg1"/>
                </a:solidFill>
                <a:effectLst>
                  <a:outerShdw blurRad="406400" dist="38100" dir="2700000" sx="102000" sy="102000" algn="tl" rotWithShape="0">
                    <a:schemeClr val="accent3">
                      <a:lumMod val="50000"/>
                      <a:alpha val="27000"/>
                    </a:schemeClr>
                  </a:outerShdw>
                </a:effectLst>
                <a:latin typeface="等线 Light" panose="02010600030101010101" pitchFamily="2" charset="-122"/>
                <a:ea typeface="等线 Light" panose="02010600030101010101" pitchFamily="2" charset="-122"/>
              </a:rPr>
              <a:t>Obversion</a:t>
            </a:r>
            <a:endParaRPr lang="zh-CN" altLang="en-US" sz="2800" dirty="0">
              <a:solidFill>
                <a:schemeClr val="bg1"/>
              </a:solidFill>
              <a:effectLst>
                <a:outerShdw blurRad="406400" dist="38100" dir="2700000" sx="102000" sy="102000" algn="tl" rotWithShape="0">
                  <a:schemeClr val="accent3">
                    <a:lumMod val="50000"/>
                    <a:alpha val="27000"/>
                  </a:schemeClr>
                </a:outerShdw>
              </a:effectLst>
              <a:latin typeface="等线 Light" panose="02010600030101010101" pitchFamily="2" charset="-122"/>
              <a:ea typeface="等线 Light" panose="02010600030101010101" pitchFamily="2" charset="-122"/>
            </a:endParaRPr>
          </a:p>
        </p:txBody>
      </p:sp>
      <p:sp>
        <p:nvSpPr>
          <p:cNvPr id="7" name="任意多边形: 形状 6">
            <a:extLst>
              <a:ext uri="{FF2B5EF4-FFF2-40B4-BE49-F238E27FC236}">
                <a16:creationId xmlns:a16="http://schemas.microsoft.com/office/drawing/2014/main" id="{C57AD73F-8BEE-4B26-68BA-62BE1DB62504}"/>
              </a:ext>
            </a:extLst>
          </p:cNvPr>
          <p:cNvSpPr/>
          <p:nvPr/>
        </p:nvSpPr>
        <p:spPr>
          <a:xfrm>
            <a:off x="5565658" y="2711373"/>
            <a:ext cx="712284" cy="1841653"/>
          </a:xfrm>
          <a:custGeom>
            <a:avLst/>
            <a:gdLst>
              <a:gd name="connsiteX0" fmla="*/ 312663 w 625325"/>
              <a:gd name="connsiteY0" fmla="*/ 0 h 1616816"/>
              <a:gd name="connsiteX1" fmla="*/ 349771 w 625325"/>
              <a:gd name="connsiteY1" fmla="*/ 40830 h 1616816"/>
              <a:gd name="connsiteX2" fmla="*/ 625325 w 625325"/>
              <a:gd name="connsiteY2" fmla="*/ 808408 h 1616816"/>
              <a:gd name="connsiteX3" fmla="*/ 349771 w 625325"/>
              <a:gd name="connsiteY3" fmla="*/ 1575986 h 1616816"/>
              <a:gd name="connsiteX4" fmla="*/ 312663 w 625325"/>
              <a:gd name="connsiteY4" fmla="*/ 1616816 h 1616816"/>
              <a:gd name="connsiteX5" fmla="*/ 275554 w 625325"/>
              <a:gd name="connsiteY5" fmla="*/ 1575986 h 1616816"/>
              <a:gd name="connsiteX6" fmla="*/ 0 w 625325"/>
              <a:gd name="connsiteY6" fmla="*/ 808408 h 1616816"/>
              <a:gd name="connsiteX7" fmla="*/ 275554 w 625325"/>
              <a:gd name="connsiteY7" fmla="*/ 40830 h 1616816"/>
              <a:gd name="connsiteX8" fmla="*/ 312663 w 625325"/>
              <a:gd name="connsiteY8" fmla="*/ 0 h 161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325" h="1616816">
                <a:moveTo>
                  <a:pt x="312663" y="0"/>
                </a:moveTo>
                <a:lnTo>
                  <a:pt x="349771" y="40830"/>
                </a:lnTo>
                <a:cubicBezTo>
                  <a:pt x="521916" y="249420"/>
                  <a:pt x="625325" y="516838"/>
                  <a:pt x="625325" y="808408"/>
                </a:cubicBezTo>
                <a:cubicBezTo>
                  <a:pt x="625325" y="1099978"/>
                  <a:pt x="521916" y="1367396"/>
                  <a:pt x="349771" y="1575986"/>
                </a:cubicBezTo>
                <a:lnTo>
                  <a:pt x="312663" y="1616816"/>
                </a:lnTo>
                <a:lnTo>
                  <a:pt x="275554" y="1575986"/>
                </a:lnTo>
                <a:cubicBezTo>
                  <a:pt x="103410" y="1367396"/>
                  <a:pt x="0" y="1099978"/>
                  <a:pt x="0" y="808408"/>
                </a:cubicBezTo>
                <a:cubicBezTo>
                  <a:pt x="0" y="516838"/>
                  <a:pt x="103410" y="249420"/>
                  <a:pt x="275554" y="40830"/>
                </a:cubicBezTo>
                <a:lnTo>
                  <a:pt x="312663" y="0"/>
                </a:lnTo>
                <a:close/>
              </a:path>
            </a:pathLst>
          </a:custGeom>
          <a:solidFill>
            <a:schemeClr val="accent1">
              <a:lumMod val="20000"/>
              <a:lumOff val="80000"/>
            </a:schemeClr>
          </a:solidFill>
          <a:ln>
            <a:solidFill>
              <a:schemeClr val="bg1"/>
            </a:solidFill>
            <a:prstDash val="sysDot"/>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1600">
              <a:solidFill>
                <a:srgbClr val="000000">
                  <a:lumMod val="75000"/>
                  <a:lumOff val="25000"/>
                </a:srgbClr>
              </a:solidFill>
              <a:latin typeface="阿里巴巴普惠体 R"/>
              <a:ea typeface="阿里巴巴普惠体 R"/>
            </a:endParaRPr>
          </a:p>
        </p:txBody>
      </p:sp>
      <p:sp>
        <p:nvSpPr>
          <p:cNvPr id="8" name="文本框 7">
            <a:extLst>
              <a:ext uri="{FF2B5EF4-FFF2-40B4-BE49-F238E27FC236}">
                <a16:creationId xmlns:a16="http://schemas.microsoft.com/office/drawing/2014/main" id="{B152525C-A294-C688-7D6C-F1D16EC2EE63}"/>
              </a:ext>
            </a:extLst>
          </p:cNvPr>
          <p:cNvSpPr txBox="1"/>
          <p:nvPr/>
        </p:nvSpPr>
        <p:spPr>
          <a:xfrm>
            <a:off x="5925935" y="3146537"/>
            <a:ext cx="2383394" cy="954107"/>
          </a:xfrm>
          <a:prstGeom prst="rect">
            <a:avLst/>
          </a:prstGeom>
          <a:noFill/>
        </p:spPr>
        <p:txBody>
          <a:bodyPr wrap="square" rtlCol="0">
            <a:spAutoFit/>
          </a:bodyPr>
          <a:lstStyle/>
          <a:p>
            <a:pPr algn="ctr"/>
            <a:r>
              <a:rPr lang="en-US" altLang="zh-CN" sz="2800" dirty="0">
                <a:solidFill>
                  <a:schemeClr val="bg1"/>
                </a:solidFill>
                <a:effectLst>
                  <a:outerShdw blurRad="406400" dist="38100" dir="2700000" sx="102000" sy="102000" algn="tl" rotWithShape="0">
                    <a:schemeClr val="accent1">
                      <a:lumMod val="50000"/>
                      <a:alpha val="27000"/>
                    </a:schemeClr>
                  </a:outerShdw>
                </a:effectLst>
                <a:latin typeface="等线 Light" panose="02010600030101010101" pitchFamily="2" charset="-122"/>
                <a:ea typeface="等线 Light" panose="02010600030101010101" pitchFamily="2" charset="-122"/>
              </a:rPr>
              <a:t>System</a:t>
            </a:r>
          </a:p>
          <a:p>
            <a:pPr algn="ctr"/>
            <a:r>
              <a:rPr lang="en-US" altLang="zh-CN" sz="2800" dirty="0">
                <a:solidFill>
                  <a:schemeClr val="bg1"/>
                </a:solidFill>
                <a:effectLst>
                  <a:outerShdw blurRad="406400" dist="38100" dir="2700000" sx="102000" sy="102000" algn="tl" rotWithShape="0">
                    <a:schemeClr val="accent1">
                      <a:lumMod val="50000"/>
                      <a:alpha val="27000"/>
                    </a:schemeClr>
                  </a:outerShdw>
                </a:effectLst>
                <a:latin typeface="等线 Light" panose="02010600030101010101" pitchFamily="2" charset="-122"/>
                <a:ea typeface="等线 Light" panose="02010600030101010101" pitchFamily="2" charset="-122"/>
              </a:rPr>
              <a:t>Requirements</a:t>
            </a:r>
            <a:endParaRPr lang="zh-CN" altLang="en-US" sz="2800" dirty="0">
              <a:solidFill>
                <a:schemeClr val="bg1"/>
              </a:solidFill>
              <a:effectLst>
                <a:outerShdw blurRad="406400" dist="38100" dir="2700000" sx="102000" sy="102000" algn="tl" rotWithShape="0">
                  <a:schemeClr val="accent1">
                    <a:lumMod val="50000"/>
                    <a:alpha val="27000"/>
                  </a:schemeClr>
                </a:outerShdw>
              </a:effectLst>
              <a:latin typeface="等线 Light" panose="02010600030101010101" pitchFamily="2" charset="-122"/>
              <a:ea typeface="等线 Light" panose="02010600030101010101" pitchFamily="2" charset="-122"/>
            </a:endParaRPr>
          </a:p>
        </p:txBody>
      </p:sp>
      <p:sp>
        <p:nvSpPr>
          <p:cNvPr id="10" name="弧形 9">
            <a:extLst>
              <a:ext uri="{FF2B5EF4-FFF2-40B4-BE49-F238E27FC236}">
                <a16:creationId xmlns:a16="http://schemas.microsoft.com/office/drawing/2014/main" id="{5E3626B4-1499-DC81-2154-AFE09A50084C}"/>
              </a:ext>
            </a:extLst>
          </p:cNvPr>
          <p:cNvSpPr/>
          <p:nvPr/>
        </p:nvSpPr>
        <p:spPr>
          <a:xfrm flipH="1">
            <a:off x="3181937" y="1900657"/>
            <a:ext cx="3445869" cy="3445869"/>
          </a:xfrm>
          <a:prstGeom prst="arc">
            <a:avLst>
              <a:gd name="adj1" fmla="val 16200000"/>
              <a:gd name="adj2" fmla="val 4756225"/>
            </a:avLst>
          </a:prstGeom>
          <a:ln>
            <a:gradFill>
              <a:gsLst>
                <a:gs pos="0">
                  <a:schemeClr val="accent3">
                    <a:lumMod val="60000"/>
                    <a:lumOff val="40000"/>
                    <a:alpha val="0"/>
                  </a:schemeClr>
                </a:gs>
                <a:gs pos="50000">
                  <a:schemeClr val="accent3"/>
                </a:gs>
                <a:gs pos="100000">
                  <a:schemeClr val="accent3">
                    <a:lumMod val="60000"/>
                    <a:lumOff val="40000"/>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11" name="椭圆 10">
            <a:extLst>
              <a:ext uri="{FF2B5EF4-FFF2-40B4-BE49-F238E27FC236}">
                <a16:creationId xmlns:a16="http://schemas.microsoft.com/office/drawing/2014/main" id="{8EE9372C-4A50-6A6A-FD86-DB4240A0ED4B}"/>
              </a:ext>
            </a:extLst>
          </p:cNvPr>
          <p:cNvSpPr/>
          <p:nvPr/>
        </p:nvSpPr>
        <p:spPr>
          <a:xfrm>
            <a:off x="8241032" y="2546095"/>
            <a:ext cx="150201" cy="150201"/>
          </a:xfrm>
          <a:prstGeom prst="ellipse">
            <a:avLst/>
          </a:prstGeom>
          <a:gradFill>
            <a:gsLst>
              <a:gs pos="0">
                <a:schemeClr val="accent1"/>
              </a:gs>
              <a:gs pos="100000">
                <a:schemeClr val="accent1">
                  <a:lumMod val="75000"/>
                </a:schemeClr>
              </a:gs>
            </a:gsLst>
            <a:lin ang="16200000" scaled="1"/>
          </a:gradFill>
          <a:ln w="38100">
            <a:solidFill>
              <a:schemeClr val="bg1"/>
            </a:solidFill>
          </a:ln>
          <a:effectLst>
            <a:outerShdw blurRad="381000" algn="ctr" rotWithShape="0">
              <a:schemeClr val="accent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椭圆 11">
            <a:extLst>
              <a:ext uri="{FF2B5EF4-FFF2-40B4-BE49-F238E27FC236}">
                <a16:creationId xmlns:a16="http://schemas.microsoft.com/office/drawing/2014/main" id="{E01E02E9-F31F-4F17-239A-AC8ED9B6E939}"/>
              </a:ext>
            </a:extLst>
          </p:cNvPr>
          <p:cNvSpPr/>
          <p:nvPr/>
        </p:nvSpPr>
        <p:spPr>
          <a:xfrm>
            <a:off x="8165931" y="4681705"/>
            <a:ext cx="150201" cy="150201"/>
          </a:xfrm>
          <a:prstGeom prst="ellipse">
            <a:avLst/>
          </a:prstGeom>
          <a:gradFill>
            <a:gsLst>
              <a:gs pos="0">
                <a:schemeClr val="accent1"/>
              </a:gs>
              <a:gs pos="100000">
                <a:schemeClr val="accent1">
                  <a:lumMod val="75000"/>
                </a:schemeClr>
              </a:gs>
            </a:gsLst>
            <a:lin ang="16200000" scaled="1"/>
          </a:gradFill>
          <a:ln w="38100">
            <a:solidFill>
              <a:schemeClr val="bg1"/>
            </a:solidFill>
          </a:ln>
          <a:effectLst>
            <a:outerShdw blurRad="381000" algn="ctr" rotWithShape="0">
              <a:schemeClr val="accent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3" name="椭圆 12">
            <a:extLst>
              <a:ext uri="{FF2B5EF4-FFF2-40B4-BE49-F238E27FC236}">
                <a16:creationId xmlns:a16="http://schemas.microsoft.com/office/drawing/2014/main" id="{61510366-205F-023B-9F6F-ABA98B432F0C}"/>
              </a:ext>
            </a:extLst>
          </p:cNvPr>
          <p:cNvSpPr/>
          <p:nvPr/>
        </p:nvSpPr>
        <p:spPr>
          <a:xfrm>
            <a:off x="3417231" y="2561172"/>
            <a:ext cx="150201" cy="150201"/>
          </a:xfrm>
          <a:prstGeom prst="ellipse">
            <a:avLst/>
          </a:prstGeom>
          <a:gradFill>
            <a:gsLst>
              <a:gs pos="0">
                <a:schemeClr val="accent3">
                  <a:lumMod val="60000"/>
                  <a:lumOff val="40000"/>
                </a:schemeClr>
              </a:gs>
              <a:gs pos="100000">
                <a:schemeClr val="accent3"/>
              </a:gs>
            </a:gsLst>
            <a:lin ang="16200000" scaled="1"/>
          </a:gradFill>
          <a:ln w="38100">
            <a:solidFill>
              <a:schemeClr val="bg1"/>
            </a:solidFill>
          </a:ln>
          <a:effectLst>
            <a:outerShdw blurRad="381000" algn="ctr" rotWithShape="0">
              <a:schemeClr val="accent3">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 name="椭圆 13">
            <a:extLst>
              <a:ext uri="{FF2B5EF4-FFF2-40B4-BE49-F238E27FC236}">
                <a16:creationId xmlns:a16="http://schemas.microsoft.com/office/drawing/2014/main" id="{B52005EA-3804-D046-1C34-1DC15B74365D}"/>
              </a:ext>
            </a:extLst>
          </p:cNvPr>
          <p:cNvSpPr/>
          <p:nvPr/>
        </p:nvSpPr>
        <p:spPr>
          <a:xfrm>
            <a:off x="3406450" y="4531504"/>
            <a:ext cx="150201" cy="150201"/>
          </a:xfrm>
          <a:prstGeom prst="ellipse">
            <a:avLst/>
          </a:prstGeom>
          <a:gradFill>
            <a:gsLst>
              <a:gs pos="0">
                <a:schemeClr val="accent3">
                  <a:lumMod val="60000"/>
                  <a:lumOff val="40000"/>
                </a:schemeClr>
              </a:gs>
              <a:gs pos="100000">
                <a:schemeClr val="accent3"/>
              </a:gs>
            </a:gsLst>
            <a:lin ang="16200000" scaled="1"/>
          </a:gradFill>
          <a:ln w="38100">
            <a:solidFill>
              <a:schemeClr val="bg1"/>
            </a:solidFill>
          </a:ln>
          <a:effectLst>
            <a:outerShdw blurRad="381000" algn="ctr" rotWithShape="0">
              <a:schemeClr val="accent3">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 name="文本框 14">
            <a:extLst>
              <a:ext uri="{FF2B5EF4-FFF2-40B4-BE49-F238E27FC236}">
                <a16:creationId xmlns:a16="http://schemas.microsoft.com/office/drawing/2014/main" id="{E871DE8E-1A55-E012-7CDA-EE089CA542DB}"/>
              </a:ext>
            </a:extLst>
          </p:cNvPr>
          <p:cNvSpPr txBox="1"/>
          <p:nvPr/>
        </p:nvSpPr>
        <p:spPr>
          <a:xfrm>
            <a:off x="8981736" y="4658552"/>
            <a:ext cx="2630200" cy="1015663"/>
          </a:xfrm>
          <a:prstGeom prst="rect">
            <a:avLst/>
          </a:prstGeom>
          <a:noFill/>
        </p:spPr>
        <p:txBody>
          <a:bodyPr wrap="square" rtlCol="0">
            <a:spAutoFit/>
          </a:bodyPr>
          <a:lstStyle/>
          <a:p>
            <a:r>
              <a:rPr lang="en-US" altLang="zh-CN" sz="2000" dirty="0"/>
              <a:t>Accelerating navigation in high magnifications</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OPPOSans R" panose="00020600040101010101" pitchFamily="18" charset="-122"/>
            </a:endParaRPr>
          </a:p>
        </p:txBody>
      </p:sp>
      <p:sp>
        <p:nvSpPr>
          <p:cNvPr id="17" name="文本框 16">
            <a:extLst>
              <a:ext uri="{FF2B5EF4-FFF2-40B4-BE49-F238E27FC236}">
                <a16:creationId xmlns:a16="http://schemas.microsoft.com/office/drawing/2014/main" id="{E815CE98-A8CD-9766-0B67-D7A1F91D983F}"/>
              </a:ext>
            </a:extLst>
          </p:cNvPr>
          <p:cNvSpPr txBox="1"/>
          <p:nvPr/>
        </p:nvSpPr>
        <p:spPr>
          <a:xfrm>
            <a:off x="8724815" y="2007860"/>
            <a:ext cx="2559287" cy="707886"/>
          </a:xfrm>
          <a:prstGeom prst="rect">
            <a:avLst/>
          </a:prstGeom>
          <a:noFill/>
        </p:spPr>
        <p:txBody>
          <a:bodyPr wrap="square" rtlCol="0">
            <a:spAutoFit/>
          </a:bodyPr>
          <a:lstStyle/>
          <a:p>
            <a:r>
              <a:rPr lang="en-US" altLang="zh-CN" sz="2000" dirty="0"/>
              <a:t>Covering multiple magnification levels</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OPPOSans R" panose="00020600040101010101" pitchFamily="18" charset="-122"/>
            </a:endParaRPr>
          </a:p>
        </p:txBody>
      </p:sp>
      <p:sp>
        <p:nvSpPr>
          <p:cNvPr id="19" name="文本框 18">
            <a:extLst>
              <a:ext uri="{FF2B5EF4-FFF2-40B4-BE49-F238E27FC236}">
                <a16:creationId xmlns:a16="http://schemas.microsoft.com/office/drawing/2014/main" id="{4C6D2FAB-4AD4-E414-D519-A226C0AAE370}"/>
              </a:ext>
            </a:extLst>
          </p:cNvPr>
          <p:cNvSpPr txBox="1"/>
          <p:nvPr/>
        </p:nvSpPr>
        <p:spPr>
          <a:xfrm>
            <a:off x="828007" y="1988410"/>
            <a:ext cx="2396559" cy="707886"/>
          </a:xfrm>
          <a:prstGeom prst="rect">
            <a:avLst/>
          </a:prstGeom>
          <a:noFill/>
        </p:spPr>
        <p:txBody>
          <a:bodyPr wrap="square" rtlCol="0">
            <a:spAutoFit/>
          </a:bodyPr>
          <a:lstStyle/>
          <a:p>
            <a:pPr algn="r"/>
            <a:r>
              <a:rPr lang="en-US" altLang="zh-CN" sz="2000" dirty="0"/>
              <a:t>Overview first,</a:t>
            </a:r>
          </a:p>
          <a:p>
            <a:pPr algn="r"/>
            <a:r>
              <a:rPr lang="en-US" altLang="zh-CN" sz="2000" dirty="0"/>
              <a:t> then detail</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OPPOSans R" panose="00020600040101010101" pitchFamily="18" charset="-122"/>
            </a:endParaRPr>
          </a:p>
        </p:txBody>
      </p:sp>
      <p:sp>
        <p:nvSpPr>
          <p:cNvPr id="21" name="文本框 20">
            <a:extLst>
              <a:ext uri="{FF2B5EF4-FFF2-40B4-BE49-F238E27FC236}">
                <a16:creationId xmlns:a16="http://schemas.microsoft.com/office/drawing/2014/main" id="{90F50EBF-701E-CC1A-AA6E-F0FA1E6E5078}"/>
              </a:ext>
            </a:extLst>
          </p:cNvPr>
          <p:cNvSpPr txBox="1"/>
          <p:nvPr/>
        </p:nvSpPr>
        <p:spPr>
          <a:xfrm>
            <a:off x="719779" y="4704719"/>
            <a:ext cx="2630200" cy="707886"/>
          </a:xfrm>
          <a:prstGeom prst="rect">
            <a:avLst/>
          </a:prstGeom>
          <a:noFill/>
        </p:spPr>
        <p:txBody>
          <a:bodyPr wrap="square" rtlCol="0">
            <a:spAutoFit/>
          </a:bodyPr>
          <a:lstStyle/>
          <a:p>
            <a:pPr algn="r"/>
            <a:r>
              <a:rPr lang="en-US" altLang="zh-CN" sz="2000" dirty="0"/>
              <a:t>Low throughput in higher magnifications</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OPPOSans R" panose="00020600040101010101" pitchFamily="18" charset="-122"/>
            </a:endParaRPr>
          </a:p>
        </p:txBody>
      </p:sp>
      <p:sp>
        <p:nvSpPr>
          <p:cNvPr id="23" name="椭圆 22">
            <a:extLst>
              <a:ext uri="{FF2B5EF4-FFF2-40B4-BE49-F238E27FC236}">
                <a16:creationId xmlns:a16="http://schemas.microsoft.com/office/drawing/2014/main" id="{89992078-E842-108F-1C50-CC87B4F20E7A}"/>
              </a:ext>
            </a:extLst>
          </p:cNvPr>
          <p:cNvSpPr/>
          <p:nvPr/>
        </p:nvSpPr>
        <p:spPr>
          <a:xfrm>
            <a:off x="3149584" y="3539441"/>
            <a:ext cx="150201" cy="150201"/>
          </a:xfrm>
          <a:prstGeom prst="ellipse">
            <a:avLst/>
          </a:prstGeom>
          <a:gradFill>
            <a:gsLst>
              <a:gs pos="0">
                <a:schemeClr val="accent3">
                  <a:lumMod val="60000"/>
                  <a:lumOff val="40000"/>
                </a:schemeClr>
              </a:gs>
              <a:gs pos="100000">
                <a:schemeClr val="accent3"/>
              </a:gs>
            </a:gsLst>
            <a:lin ang="16200000" scaled="1"/>
          </a:gradFill>
          <a:ln w="38100">
            <a:solidFill>
              <a:schemeClr val="bg1"/>
            </a:solidFill>
          </a:ln>
          <a:effectLst>
            <a:outerShdw blurRad="381000" algn="ctr" rotWithShape="0">
              <a:schemeClr val="accent3">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4" name="椭圆 23">
            <a:extLst>
              <a:ext uri="{FF2B5EF4-FFF2-40B4-BE49-F238E27FC236}">
                <a16:creationId xmlns:a16="http://schemas.microsoft.com/office/drawing/2014/main" id="{742E834D-38A9-A95A-E050-5417544790E6}"/>
              </a:ext>
            </a:extLst>
          </p:cNvPr>
          <p:cNvSpPr/>
          <p:nvPr/>
        </p:nvSpPr>
        <p:spPr>
          <a:xfrm>
            <a:off x="8598453" y="3389240"/>
            <a:ext cx="150201" cy="150201"/>
          </a:xfrm>
          <a:prstGeom prst="ellipse">
            <a:avLst/>
          </a:prstGeom>
          <a:gradFill>
            <a:gsLst>
              <a:gs pos="0">
                <a:schemeClr val="accent1"/>
              </a:gs>
              <a:gs pos="100000">
                <a:schemeClr val="accent1">
                  <a:lumMod val="75000"/>
                </a:schemeClr>
              </a:gs>
            </a:gsLst>
            <a:lin ang="16200000" scaled="1"/>
          </a:gradFill>
          <a:ln w="38100">
            <a:solidFill>
              <a:schemeClr val="bg1"/>
            </a:solidFill>
          </a:ln>
          <a:effectLst>
            <a:outerShdw blurRad="381000" algn="ctr" rotWithShape="0">
              <a:schemeClr val="accent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6" name="文本框 25">
            <a:extLst>
              <a:ext uri="{FF2B5EF4-FFF2-40B4-BE49-F238E27FC236}">
                <a16:creationId xmlns:a16="http://schemas.microsoft.com/office/drawing/2014/main" id="{D50C3BD1-59EE-0DDA-FCF4-EE6A27BA0F17}"/>
              </a:ext>
            </a:extLst>
          </p:cNvPr>
          <p:cNvSpPr txBox="1"/>
          <p:nvPr/>
        </p:nvSpPr>
        <p:spPr>
          <a:xfrm>
            <a:off x="8981736" y="3144308"/>
            <a:ext cx="2501877" cy="1015663"/>
          </a:xfrm>
          <a:prstGeom prst="rect">
            <a:avLst/>
          </a:prstGeom>
          <a:noFill/>
        </p:spPr>
        <p:txBody>
          <a:bodyPr wrap="square" rtlCol="0">
            <a:spAutoFit/>
          </a:bodyPr>
          <a:lstStyle/>
          <a:p>
            <a:r>
              <a:rPr lang="en-US" altLang="zh-CN" sz="2000" dirty="0"/>
              <a:t>Incorporating pathologists’ domain knowledge</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OPPOSans R" panose="00020600040101010101" pitchFamily="18" charset="-122"/>
            </a:endParaRPr>
          </a:p>
        </p:txBody>
      </p:sp>
      <p:sp>
        <p:nvSpPr>
          <p:cNvPr id="27" name="文本框 26">
            <a:extLst>
              <a:ext uri="{FF2B5EF4-FFF2-40B4-BE49-F238E27FC236}">
                <a16:creationId xmlns:a16="http://schemas.microsoft.com/office/drawing/2014/main" id="{101A6D67-BED7-9195-3E18-191283204BC8}"/>
              </a:ext>
            </a:extLst>
          </p:cNvPr>
          <p:cNvSpPr txBox="1"/>
          <p:nvPr/>
        </p:nvSpPr>
        <p:spPr>
          <a:xfrm>
            <a:off x="183116" y="3236802"/>
            <a:ext cx="3354045" cy="1015663"/>
          </a:xfrm>
          <a:prstGeom prst="rect">
            <a:avLst/>
          </a:prstGeom>
          <a:noFill/>
        </p:spPr>
        <p:txBody>
          <a:bodyPr wrap="square" rtlCol="0">
            <a:spAutoFit/>
          </a:bodyPr>
          <a:lstStyle/>
          <a:p>
            <a:r>
              <a:rPr lang="en-US" altLang="zh-CN" sz="2000" dirty="0"/>
              <a:t>Using macroscopic patterns to locate ROIs in the low magnification</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OPPOSans R" panose="00020600040101010101" pitchFamily="18" charset="-122"/>
            </a:endParaRPr>
          </a:p>
        </p:txBody>
      </p:sp>
    </p:spTree>
    <p:extLst>
      <p:ext uri="{BB962C8B-B14F-4D97-AF65-F5344CB8AC3E}">
        <p14:creationId xmlns:p14="http://schemas.microsoft.com/office/powerpoint/2010/main" val="1652498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2F4485-CBE7-4236-6ED2-7F126D4A4A62}"/>
              </a:ext>
            </a:extLst>
          </p:cNvPr>
          <p:cNvPicPr>
            <a:picLocks noChangeAspect="1"/>
          </p:cNvPicPr>
          <p:nvPr/>
        </p:nvPicPr>
        <p:blipFill rotWithShape="1">
          <a:blip r:embed="rId3"/>
          <a:srcRect t="3439"/>
          <a:stretch/>
        </p:blipFill>
        <p:spPr>
          <a:xfrm>
            <a:off x="757646" y="1267096"/>
            <a:ext cx="10401300" cy="5324187"/>
          </a:xfrm>
          <a:prstGeom prst="rect">
            <a:avLst/>
          </a:prstGeom>
        </p:spPr>
      </p:pic>
      <p:sp>
        <p:nvSpPr>
          <p:cNvPr id="6" name="文本框 5">
            <a:extLst>
              <a:ext uri="{FF2B5EF4-FFF2-40B4-BE49-F238E27FC236}">
                <a16:creationId xmlns:a16="http://schemas.microsoft.com/office/drawing/2014/main" id="{00D4EF1D-4ED6-E60E-3DF3-265329861266}"/>
              </a:ext>
            </a:extLst>
          </p:cNvPr>
          <p:cNvSpPr txBox="1"/>
          <p:nvPr/>
        </p:nvSpPr>
        <p:spPr>
          <a:xfrm>
            <a:off x="505609" y="403411"/>
            <a:ext cx="6130322"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2800" dirty="0"/>
              <a:t>NaviPath Design</a:t>
            </a:r>
            <a:endParaRPr lang="zh-CN" altLang="en-US" sz="2800" dirty="0"/>
          </a:p>
        </p:txBody>
      </p:sp>
    </p:spTree>
    <p:extLst>
      <p:ext uri="{BB962C8B-B14F-4D97-AF65-F5344CB8AC3E}">
        <p14:creationId xmlns:p14="http://schemas.microsoft.com/office/powerpoint/2010/main" val="27736450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654</Words>
  <Application>Microsoft Office PowerPoint</Application>
  <PresentationFormat>宽屏</PresentationFormat>
  <Paragraphs>70</Paragraphs>
  <Slides>15</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MicrosoftYaHei</vt:lpstr>
      <vt:lpstr>阿里巴巴普惠体 R</vt:lpstr>
      <vt:lpstr>等线</vt:lpstr>
      <vt:lpstr>等线 Light</vt:lpstr>
      <vt:lpstr>Arial</vt:lpstr>
      <vt:lpstr>Office 主题​​</vt:lpstr>
      <vt:lpstr>NaviPath</vt:lpstr>
      <vt:lpstr>Why do we  need it ?</vt:lpstr>
      <vt:lpstr>PowerPoint 演示文稿</vt:lpstr>
      <vt:lpstr>What problem do we face ?</vt:lpstr>
      <vt:lpstr>PowerPoint 演示文稿</vt:lpstr>
      <vt:lpstr>How  to design the experiment ?</vt:lpstr>
      <vt:lpstr>PowerPoint 演示文稿</vt:lpstr>
      <vt:lpstr>PowerPoint 演示文稿</vt:lpstr>
      <vt:lpstr>PowerPoint 演示文稿</vt:lpstr>
      <vt:lpstr>Work sessions with pathologists</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廷锌 曲</dc:creator>
  <cp:lastModifiedBy>廷锌 曲</cp:lastModifiedBy>
  <cp:revision>5</cp:revision>
  <dcterms:created xsi:type="dcterms:W3CDTF">2023-10-26T00:17:52Z</dcterms:created>
  <dcterms:modified xsi:type="dcterms:W3CDTF">2023-11-07T03:54:12Z</dcterms:modified>
</cp:coreProperties>
</file>