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7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4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76" autoAdjust="0"/>
    <p:restoredTop sz="95179" autoAdjust="0"/>
  </p:normalViewPr>
  <p:slideViewPr>
    <p:cSldViewPr snapToGrid="0">
      <p:cViewPr varScale="1">
        <p:scale>
          <a:sx n="75" d="100"/>
          <a:sy n="75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2124A-F363-4BD3-8BA5-C8EDB8A4673E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ACA88-C620-47A1-A6D3-F68F6DD6F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2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同时设计测试和执行测试以学习该系统，根据前一个实验所获洞察选择下一个试验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老鼠咬电缆是一个可能发生的麻烦事。为了进行测试，我们把一些老鼠关在笼子里饿几天，然后扔进不同种类的电缆，我们发现老师偏爱的正是</a:t>
            </a:r>
            <a:r>
              <a:rPr lang="en-US" altLang="zh-CN" dirty="0" smtClean="0"/>
              <a:t>ENIAC</a:t>
            </a:r>
            <a:r>
              <a:rPr lang="zh-CN" altLang="en-US" dirty="0" smtClean="0"/>
              <a:t>计划使用的那种电缆，于是转而选择其他电缆。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099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248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一个优质探索章程即是一个提示信号：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指出灵感之源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又避免对行动或结果做出事无巨细的规定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472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900" y="60462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16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9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65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50800"/>
            <a:ext cx="105156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515600" cy="493077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328" y="1153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1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6400" y="50800"/>
            <a:ext cx="65913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1800" y="1165225"/>
            <a:ext cx="65913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228" y="60716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6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8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84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3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7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92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49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5500" y="0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0900" y="1076324"/>
            <a:ext cx="10515600" cy="521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F4A6-17F9-4CD5-BCB8-44B65F331829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29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Ø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l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6704" y="726578"/>
            <a:ext cx="9144000" cy="23876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sz="3600" dirty="0" smtClean="0"/>
              <a:t>1.1 </a:t>
            </a:r>
            <a:r>
              <a:rPr lang="zh-CN" altLang="en-US" sz="3600" dirty="0" smtClean="0"/>
              <a:t>探索式软件测试概述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24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探索式软件测试</a:t>
            </a:r>
            <a:r>
              <a:rPr lang="en-US" altLang="zh-CN" dirty="0"/>
              <a:t>—</a:t>
            </a:r>
            <a:r>
              <a:rPr lang="zh-CN" altLang="en-US" dirty="0"/>
              <a:t>优质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03064" y="1089024"/>
            <a:ext cx="6163435" cy="4930775"/>
          </a:xfrm>
        </p:spPr>
        <p:txBody>
          <a:bodyPr/>
          <a:lstStyle/>
          <a:p>
            <a:r>
              <a:rPr lang="zh-CN" altLang="en-US" dirty="0" smtClean="0"/>
              <a:t>太宽泛了（可能永远无法充分到可以完成这个任务）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 rot="20897802">
            <a:off x="1356319" y="2246233"/>
            <a:ext cx="3499016" cy="1938992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2400" dirty="0" smtClean="0">
              <a:latin typeface="全新硬笔楷书简" panose="02010600040101010101" pitchFamily="2" charset="-122"/>
              <a:ea typeface="全新硬笔楷书简" panose="02010600040101010101" pitchFamily="2" charset="-122"/>
            </a:endParaRPr>
          </a:p>
          <a:p>
            <a:r>
              <a:rPr lang="zh-CN" altLang="en-US" sz="2400" dirty="0" smtClean="0">
                <a:latin typeface="全新硬笔楷书简" panose="02010600040101010101" pitchFamily="2" charset="-122"/>
                <a:ea typeface="全新硬笔楷书简" panose="02010600040101010101" pitchFamily="2" charset="-122"/>
              </a:rPr>
              <a:t>探索系统安全性</a:t>
            </a:r>
            <a:endParaRPr lang="en-US" altLang="zh-CN" sz="2400" dirty="0" smtClean="0">
              <a:latin typeface="全新硬笔楷书简" panose="02010600040101010101" pitchFamily="2" charset="-122"/>
              <a:ea typeface="全新硬笔楷书简" panose="02010600040101010101" pitchFamily="2" charset="-122"/>
            </a:endParaRPr>
          </a:p>
          <a:p>
            <a:r>
              <a:rPr lang="zh-CN" altLang="en-US" sz="2400" dirty="0" smtClean="0">
                <a:latin typeface="全新硬笔楷书简" panose="02010600040101010101" pitchFamily="2" charset="-122"/>
                <a:ea typeface="全新硬笔楷书简" panose="02010600040101010101" pitchFamily="2" charset="-122"/>
              </a:rPr>
              <a:t>使用你能找到的所有黑客程序</a:t>
            </a:r>
            <a:endParaRPr lang="en-US" altLang="zh-CN" sz="2400" dirty="0" smtClean="0">
              <a:latin typeface="全新硬笔楷书简" panose="02010600040101010101" pitchFamily="2" charset="-122"/>
              <a:ea typeface="全新硬笔楷书简" panose="02010600040101010101" pitchFamily="2" charset="-122"/>
            </a:endParaRPr>
          </a:p>
          <a:p>
            <a:r>
              <a:rPr lang="zh-CN" altLang="en-US" sz="2400" dirty="0" smtClean="0">
                <a:latin typeface="全新硬笔楷书简" panose="02010600040101010101" pitchFamily="2" charset="-122"/>
                <a:ea typeface="全新硬笔楷书简" panose="02010600040101010101" pitchFamily="2" charset="-122"/>
              </a:rPr>
              <a:t>以图发现任何安全漏洞</a:t>
            </a:r>
            <a:endParaRPr lang="zh-CN" altLang="en-US" sz="2400" dirty="0">
              <a:latin typeface="全新硬笔楷书简" panose="02010600040101010101" pitchFamily="2" charset="-122"/>
              <a:ea typeface="全新硬笔楷书简" panose="02010600040101010101" pitchFamily="2" charset="-122"/>
            </a:endParaRPr>
          </a:p>
        </p:txBody>
      </p:sp>
      <p:sp>
        <p:nvSpPr>
          <p:cNvPr id="5" name="乘号 4"/>
          <p:cNvSpPr/>
          <p:nvPr/>
        </p:nvSpPr>
        <p:spPr>
          <a:xfrm>
            <a:off x="3915177" y="4159878"/>
            <a:ext cx="721218" cy="1352282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3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6711" y="115195"/>
            <a:ext cx="10515600" cy="892175"/>
          </a:xfrm>
        </p:spPr>
        <p:txBody>
          <a:bodyPr/>
          <a:lstStyle/>
          <a:p>
            <a:r>
              <a:rPr lang="zh-CN" altLang="en-US" dirty="0"/>
              <a:t>探索式软件测试</a:t>
            </a:r>
            <a:r>
              <a:rPr lang="en-US" altLang="zh-CN" dirty="0"/>
              <a:t>—</a:t>
            </a:r>
            <a:r>
              <a:rPr lang="zh-CN" altLang="en-US" dirty="0"/>
              <a:t>优质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515600" cy="532465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每个探索章程都专注于一个单独的区域或安全漏洞的某个特点类型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 rot="21011558">
            <a:off x="2412386" y="2143199"/>
            <a:ext cx="3499016" cy="1938992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2400" dirty="0" smtClean="0">
              <a:latin typeface="Comic Sans MS" panose="030F0702030302020204" pitchFamily="66" charset="0"/>
              <a:ea typeface="全新硬笔楷书简" panose="02010600040101010101" pitchFamily="2" charset="-122"/>
            </a:endParaRPr>
          </a:p>
          <a:p>
            <a:r>
              <a:rPr lang="zh-CN" altLang="en-US" sz="2400" dirty="0" smtClean="0">
                <a:latin typeface="Comic Sans MS" panose="030F0702030302020204" pitchFamily="66" charset="0"/>
                <a:ea typeface="全新硬笔楷书简" panose="02010600040101010101" pitchFamily="2" charset="-122"/>
              </a:rPr>
              <a:t>探索输入栏</a:t>
            </a:r>
            <a:endParaRPr lang="en-US" altLang="zh-CN" sz="2400" dirty="0" smtClean="0">
              <a:latin typeface="Comic Sans MS" panose="030F0702030302020204" pitchFamily="66" charset="0"/>
              <a:ea typeface="全新硬笔楷书简" panose="02010600040101010101" pitchFamily="2" charset="-122"/>
            </a:endParaRPr>
          </a:p>
          <a:p>
            <a:r>
              <a:rPr lang="zh-CN" altLang="en-US" sz="2400" dirty="0" smtClean="0">
                <a:latin typeface="Comic Sans MS" panose="030F0702030302020204" pitchFamily="66" charset="0"/>
                <a:ea typeface="全新硬笔楷书简" panose="02010600040101010101" pitchFamily="2" charset="-122"/>
              </a:rPr>
              <a:t>使用</a:t>
            </a:r>
            <a:r>
              <a:rPr lang="en-US" altLang="zh-CN" sz="2400" dirty="0" smtClean="0">
                <a:latin typeface="Comic Sans MS" panose="030F0702030302020204" pitchFamily="66" charset="0"/>
                <a:ea typeface="全新硬笔楷书简" panose="02010600040101010101" pitchFamily="2" charset="-122"/>
              </a:rPr>
              <a:t>JavaScript </a:t>
            </a:r>
            <a:r>
              <a:rPr lang="zh-CN" altLang="en-US" sz="2400" dirty="0" smtClean="0">
                <a:latin typeface="Comic Sans MS" panose="030F0702030302020204" pitchFamily="66" charset="0"/>
                <a:ea typeface="全新硬笔楷书简" panose="02010600040101010101" pitchFamily="2" charset="-122"/>
              </a:rPr>
              <a:t>和</a:t>
            </a:r>
            <a:r>
              <a:rPr lang="en-US" altLang="zh-CN" sz="2400" dirty="0" smtClean="0">
                <a:latin typeface="Comic Sans MS" panose="030F0702030302020204" pitchFamily="66" charset="0"/>
                <a:ea typeface="全新硬笔楷书简" panose="02010600040101010101" pitchFamily="2" charset="-122"/>
              </a:rPr>
              <a:t>SQL</a:t>
            </a:r>
            <a:r>
              <a:rPr lang="zh-CN" altLang="en-US" sz="2400" dirty="0" smtClean="0">
                <a:latin typeface="Comic Sans MS" panose="030F0702030302020204" pitchFamily="66" charset="0"/>
                <a:ea typeface="全新硬笔楷书简" panose="02010600040101010101" pitchFamily="2" charset="-122"/>
              </a:rPr>
              <a:t>注入方式攻击以图发现安全弱点</a:t>
            </a:r>
            <a:endParaRPr lang="zh-CN" altLang="en-US" sz="2400" dirty="0">
              <a:latin typeface="Comic Sans MS" panose="030F0702030302020204" pitchFamily="66" charset="0"/>
              <a:ea typeface="全新硬笔楷书简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 rot="901061">
            <a:off x="6924464" y="2183847"/>
            <a:ext cx="3499016" cy="2677656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2400" dirty="0" smtClean="0">
              <a:latin typeface="Comic Sans MS" panose="030F0702030302020204" pitchFamily="66" charset="0"/>
              <a:ea typeface="全新硬笔楷书简" panose="02010600040101010101" pitchFamily="2" charset="-122"/>
            </a:endParaRPr>
          </a:p>
          <a:p>
            <a:r>
              <a:rPr lang="zh-CN" altLang="en-US" sz="2400" dirty="0" smtClean="0">
                <a:latin typeface="Comic Sans MS" panose="030F0702030302020204" pitchFamily="66" charset="0"/>
                <a:ea typeface="全新硬笔楷书简" panose="02010600040101010101" pitchFamily="2" charset="-122"/>
              </a:rPr>
              <a:t>探索需要登录的页面</a:t>
            </a:r>
            <a:endParaRPr lang="en-US" altLang="zh-CN" sz="2400" dirty="0" smtClean="0">
              <a:latin typeface="Comic Sans MS" panose="030F0702030302020204" pitchFamily="66" charset="0"/>
              <a:ea typeface="全新硬笔楷书简" panose="02010600040101010101" pitchFamily="2" charset="-122"/>
            </a:endParaRPr>
          </a:p>
          <a:p>
            <a:r>
              <a:rPr lang="zh-CN" altLang="en-US" sz="2400" dirty="0" smtClean="0">
                <a:latin typeface="Comic Sans MS" panose="030F0702030302020204" pitchFamily="66" charset="0"/>
                <a:ea typeface="全新硬笔楷书简" panose="02010600040101010101" pitchFamily="2" charset="-122"/>
              </a:rPr>
              <a:t>使用篡改过的</a:t>
            </a:r>
            <a:r>
              <a:rPr lang="en-US" altLang="zh-CN" sz="2400" dirty="0" smtClean="0">
                <a:latin typeface="Comic Sans MS" panose="030F0702030302020204" pitchFamily="66" charset="0"/>
                <a:ea typeface="全新硬笔楷书简" panose="02010600040101010101" pitchFamily="2" charset="-122"/>
              </a:rPr>
              <a:t>URL</a:t>
            </a:r>
            <a:r>
              <a:rPr lang="zh-CN" altLang="en-US" sz="2400" dirty="0" smtClean="0">
                <a:latin typeface="Comic Sans MS" panose="030F0702030302020204" pitchFamily="66" charset="0"/>
                <a:ea typeface="全新硬笔楷书简" panose="02010600040101010101" pitchFamily="2" charset="-122"/>
              </a:rPr>
              <a:t>地址和</a:t>
            </a:r>
            <a:r>
              <a:rPr lang="en-US" altLang="zh-CN" sz="2400" dirty="0" smtClean="0">
                <a:latin typeface="Comic Sans MS" panose="030F0702030302020204" pitchFamily="66" charset="0"/>
                <a:ea typeface="全新硬笔楷书简" panose="02010600040101010101" pitchFamily="2" charset="-122"/>
              </a:rPr>
              <a:t>POST</a:t>
            </a:r>
            <a:r>
              <a:rPr lang="zh-CN" altLang="en-US" sz="2400" dirty="0" smtClean="0">
                <a:latin typeface="Comic Sans MS" panose="030F0702030302020204" pitchFamily="66" charset="0"/>
                <a:ea typeface="全新硬笔楷书简" panose="02010600040101010101" pitchFamily="2" charset="-122"/>
              </a:rPr>
              <a:t>参数 </a:t>
            </a:r>
            <a:endParaRPr lang="en-US" altLang="zh-CN" sz="2400" dirty="0" smtClean="0">
              <a:latin typeface="Comic Sans MS" panose="030F0702030302020204" pitchFamily="66" charset="0"/>
              <a:ea typeface="全新硬笔楷书简" panose="02010600040101010101" pitchFamily="2" charset="-122"/>
            </a:endParaRPr>
          </a:p>
          <a:p>
            <a:r>
              <a:rPr lang="zh-CN" altLang="en-US" sz="2400" dirty="0">
                <a:latin typeface="Comic Sans MS" panose="030F0702030302020204" pitchFamily="66" charset="0"/>
                <a:ea typeface="全新硬笔楷书简" panose="02010600040101010101" pitchFamily="2" charset="-122"/>
              </a:rPr>
              <a:t>以</a:t>
            </a:r>
            <a:r>
              <a:rPr lang="zh-CN" altLang="en-US" sz="2400" dirty="0" smtClean="0">
                <a:latin typeface="Comic Sans MS" panose="030F0702030302020204" pitchFamily="66" charset="0"/>
                <a:ea typeface="全新硬笔楷书简" panose="02010600040101010101" pitchFamily="2" charset="-122"/>
              </a:rPr>
              <a:t>图发现用户是否能访问他们并为购买的那些内容</a:t>
            </a:r>
            <a:endParaRPr lang="zh-CN" altLang="en-US" sz="2400" dirty="0">
              <a:latin typeface="Comic Sans MS" panose="030F0702030302020204" pitchFamily="66" charset="0"/>
              <a:ea typeface="全新硬笔楷书简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376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探索式软件测试灵感来源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探讨产生</a:t>
            </a:r>
            <a:endParaRPr lang="en-US" altLang="zh-CN" dirty="0" smtClean="0"/>
          </a:p>
          <a:p>
            <a:r>
              <a:rPr lang="zh-CN" altLang="en-US" dirty="0"/>
              <a:t>将原因提炼为探测章程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1991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探索式软件测试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探讨产生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程序员：应该把档案的哪些字段做成可编辑的呢？</a:t>
            </a:r>
            <a:endParaRPr lang="en-US" altLang="zh-CN" dirty="0" smtClean="0"/>
          </a:p>
          <a:p>
            <a:r>
              <a:rPr lang="zh-CN" altLang="en-US" dirty="0" smtClean="0"/>
              <a:t>业务分析师：全部。</a:t>
            </a:r>
            <a:endParaRPr lang="en-US" altLang="zh-CN" dirty="0" smtClean="0"/>
          </a:p>
          <a:p>
            <a:r>
              <a:rPr lang="zh-CN" altLang="en-US" dirty="0" smtClean="0"/>
              <a:t>测试员：包括用户名？意思是说，用户名“</a:t>
            </a:r>
            <a:r>
              <a:rPr lang="en-US" altLang="zh-CN" dirty="0" smtClean="0"/>
              <a:t>fred728</a:t>
            </a:r>
            <a:r>
              <a:rPr lang="zh-CN" altLang="en-US" dirty="0" smtClean="0"/>
              <a:t>”可以把他的用户名改成“</a:t>
            </a:r>
            <a:r>
              <a:rPr lang="en-US" altLang="zh-CN" dirty="0" err="1" smtClean="0"/>
              <a:t>iamfred</a:t>
            </a:r>
            <a:r>
              <a:rPr lang="zh-CN" altLang="en-US" dirty="0" smtClean="0"/>
              <a:t>”，然后使用心得用户名登录？</a:t>
            </a:r>
            <a:endParaRPr lang="en-US" altLang="zh-CN" dirty="0" smtClean="0"/>
          </a:p>
          <a:p>
            <a:r>
              <a:rPr lang="zh-CN" altLang="en-US" dirty="0" smtClean="0"/>
              <a:t>业务分析师：是的！</a:t>
            </a:r>
            <a:endParaRPr lang="en-US" altLang="zh-CN" dirty="0" smtClean="0"/>
          </a:p>
          <a:p>
            <a:r>
              <a:rPr lang="zh-CN" altLang="en-US" dirty="0" smtClean="0"/>
              <a:t>测试员：哇噢。我担心的是，当我们允许用户修改用户名之后，可能会破坏用户名限制。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75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探索式软件测试</a:t>
            </a:r>
            <a:r>
              <a:rPr lang="en-US" altLang="zh-CN" dirty="0"/>
              <a:t>—</a:t>
            </a:r>
            <a:r>
              <a:rPr lang="zh-CN" altLang="en-US" dirty="0"/>
              <a:t>探讨产生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程序员：那不是问题。代码里我们已经把用户名约束逻辑全部隔离到同一个地方了，它会表现得就好像是用户在新建账户一样。</a:t>
            </a:r>
            <a:endParaRPr lang="en-US" altLang="zh-CN" dirty="0" smtClean="0"/>
          </a:p>
          <a:p>
            <a:r>
              <a:rPr lang="zh-CN" altLang="en-US" dirty="0" smtClean="0"/>
              <a:t>测试员：我得去探索一下才行。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 rot="510044">
            <a:off x="3946723" y="3553013"/>
            <a:ext cx="3952113" cy="2308324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2400" dirty="0" smtClean="0">
              <a:latin typeface="Comic Sans MS" panose="030F0702030302020204" pitchFamily="66" charset="0"/>
              <a:ea typeface="全新硬笔楷书简" panose="02010600040101010101" pitchFamily="2" charset="-122"/>
            </a:endParaRPr>
          </a:p>
          <a:p>
            <a:r>
              <a:rPr lang="zh-CN" altLang="en-US" sz="2400" dirty="0" smtClean="0">
                <a:latin typeface="Comic Sans MS" panose="030F0702030302020204" pitchFamily="66" charset="0"/>
                <a:ea typeface="全新硬笔楷书简" panose="02010600040101010101" pitchFamily="2" charset="-122"/>
              </a:rPr>
              <a:t>探索编辑档案</a:t>
            </a:r>
            <a:endParaRPr lang="en-US" altLang="zh-CN" sz="2400" dirty="0" smtClean="0">
              <a:latin typeface="Comic Sans MS" panose="030F0702030302020204" pitchFamily="66" charset="0"/>
              <a:ea typeface="全新硬笔楷书简" panose="02010600040101010101" pitchFamily="2" charset="-122"/>
            </a:endParaRPr>
          </a:p>
          <a:p>
            <a:r>
              <a:rPr lang="zh-CN" altLang="en-US" sz="2400" dirty="0" smtClean="0">
                <a:latin typeface="Comic Sans MS" panose="030F0702030302020204" pitchFamily="66" charset="0"/>
                <a:ea typeface="全新硬笔楷书简" panose="02010600040101010101" pitchFamily="2" charset="-122"/>
              </a:rPr>
              <a:t>使用非法用户名</a:t>
            </a:r>
            <a:endParaRPr lang="en-US" altLang="zh-CN" sz="2400" dirty="0" smtClean="0">
              <a:latin typeface="Comic Sans MS" panose="030F0702030302020204" pitchFamily="66" charset="0"/>
              <a:ea typeface="全新硬笔楷书简" panose="02010600040101010101" pitchFamily="2" charset="-122"/>
            </a:endParaRPr>
          </a:p>
          <a:p>
            <a:r>
              <a:rPr lang="zh-CN" altLang="en-US" sz="2400" dirty="0">
                <a:latin typeface="Comic Sans MS" panose="030F0702030302020204" pitchFamily="66" charset="0"/>
                <a:ea typeface="全新硬笔楷书简" panose="02010600040101010101" pitchFamily="2" charset="-122"/>
              </a:rPr>
              <a:t>以</a:t>
            </a:r>
            <a:r>
              <a:rPr lang="zh-CN" altLang="en-US" sz="2400" dirty="0" smtClean="0">
                <a:latin typeface="Comic Sans MS" panose="030F0702030302020204" pitchFamily="66" charset="0"/>
                <a:ea typeface="全新硬笔楷书简" panose="02010600040101010101" pitchFamily="2" charset="-122"/>
              </a:rPr>
              <a:t>图发现是否存在</a:t>
            </a:r>
            <a:endParaRPr lang="en-US" altLang="zh-CN" sz="2400" dirty="0" smtClean="0">
              <a:latin typeface="Comic Sans MS" panose="030F0702030302020204" pitchFamily="66" charset="0"/>
              <a:ea typeface="全新硬笔楷书简" panose="02010600040101010101" pitchFamily="2" charset="-122"/>
            </a:endParaRPr>
          </a:p>
          <a:p>
            <a:r>
              <a:rPr lang="zh-CN" altLang="en-US" sz="2400" dirty="0" smtClean="0">
                <a:latin typeface="Comic Sans MS" panose="030F0702030302020204" pitchFamily="66" charset="0"/>
                <a:ea typeface="全新硬笔楷书简" panose="02010600040101010101" pitchFamily="2" charset="-122"/>
              </a:rPr>
              <a:t>用户名限制未被执行的情况</a:t>
            </a:r>
            <a:endParaRPr lang="en-US" altLang="zh-CN" sz="2400" dirty="0" smtClean="0">
              <a:latin typeface="Comic Sans MS" panose="030F0702030302020204" pitchFamily="66" charset="0"/>
              <a:ea typeface="全新硬笔楷书简" panose="02010600040101010101" pitchFamily="2" charset="-122"/>
            </a:endParaRPr>
          </a:p>
          <a:p>
            <a:endParaRPr lang="zh-CN" altLang="en-US" sz="2400" dirty="0">
              <a:latin typeface="Comic Sans MS" panose="030F0702030302020204" pitchFamily="66" charset="0"/>
              <a:ea typeface="全新硬笔楷书简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08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探索式软件测试</a:t>
            </a:r>
            <a:r>
              <a:rPr lang="en-US" altLang="zh-CN" dirty="0"/>
              <a:t>—</a:t>
            </a:r>
            <a:r>
              <a:rPr lang="zh-CN" altLang="en-US" dirty="0"/>
              <a:t>探讨产生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交谈继续</a:t>
            </a:r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程序员：如果用户的账户已经冻结，是否还允许他们更新档案呢？</a:t>
            </a:r>
            <a:endParaRPr lang="en-US" altLang="zh-CN" dirty="0" smtClean="0"/>
          </a:p>
          <a:p>
            <a:r>
              <a:rPr lang="zh-CN" altLang="en-US" dirty="0"/>
              <a:t>业务</a:t>
            </a:r>
            <a:r>
              <a:rPr lang="zh-CN" altLang="en-US" dirty="0" smtClean="0"/>
              <a:t>分析师：嗯，好问题。我得好好想想才行。</a:t>
            </a:r>
            <a:endParaRPr lang="en-US" altLang="zh-CN" dirty="0" smtClean="0"/>
          </a:p>
          <a:p>
            <a:r>
              <a:rPr lang="zh-CN" altLang="en-US" dirty="0" smtClean="0"/>
              <a:t>测试员：我敢打赌，在更新档案和账户状态之间肯定有交互。我也得探索一下。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 rot="20897802">
            <a:off x="3932092" y="4607425"/>
            <a:ext cx="3499016" cy="1569660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Comic Sans MS" panose="030F0702030302020204" pitchFamily="66" charset="0"/>
                <a:ea typeface="全新硬笔楷书简" panose="02010600040101010101" pitchFamily="2" charset="-122"/>
              </a:rPr>
              <a:t>探索更新档案</a:t>
            </a:r>
            <a:endParaRPr lang="en-US" altLang="zh-CN" sz="2400" dirty="0" smtClean="0">
              <a:latin typeface="Comic Sans MS" panose="030F0702030302020204" pitchFamily="66" charset="0"/>
              <a:ea typeface="全新硬笔楷书简" panose="02010600040101010101" pitchFamily="2" charset="-122"/>
            </a:endParaRPr>
          </a:p>
          <a:p>
            <a:r>
              <a:rPr lang="zh-CN" altLang="en-US" sz="2400" dirty="0" smtClean="0">
                <a:latin typeface="Comic Sans MS" panose="030F0702030302020204" pitchFamily="66" charset="0"/>
                <a:ea typeface="全新硬笔楷书简" panose="02010600040101010101" pitchFamily="2" charset="-122"/>
              </a:rPr>
              <a:t>使用已冻结账户</a:t>
            </a:r>
            <a:endParaRPr lang="en-US" altLang="zh-CN" sz="2400" dirty="0" smtClean="0">
              <a:latin typeface="Comic Sans MS" panose="030F0702030302020204" pitchFamily="66" charset="0"/>
              <a:ea typeface="全新硬笔楷书简" panose="02010600040101010101" pitchFamily="2" charset="-122"/>
            </a:endParaRPr>
          </a:p>
          <a:p>
            <a:r>
              <a:rPr lang="zh-CN" altLang="en-US" sz="2400" dirty="0">
                <a:latin typeface="Comic Sans MS" panose="030F0702030302020204" pitchFamily="66" charset="0"/>
                <a:ea typeface="全新硬笔楷书简" panose="02010600040101010101" pitchFamily="2" charset="-122"/>
              </a:rPr>
              <a:t>以</a:t>
            </a:r>
            <a:r>
              <a:rPr lang="zh-CN" altLang="en-US" sz="2400" dirty="0" smtClean="0">
                <a:latin typeface="Comic Sans MS" panose="030F0702030302020204" pitchFamily="66" charset="0"/>
                <a:ea typeface="全新硬笔楷书简" panose="02010600040101010101" pitchFamily="2" charset="-122"/>
              </a:rPr>
              <a:t>图发现账户状态</a:t>
            </a:r>
            <a:endParaRPr lang="en-US" altLang="zh-CN" sz="2400" dirty="0" smtClean="0">
              <a:latin typeface="Comic Sans MS" panose="030F0702030302020204" pitchFamily="66" charset="0"/>
              <a:ea typeface="全新硬笔楷书简" panose="02010600040101010101" pitchFamily="2" charset="-122"/>
            </a:endParaRPr>
          </a:p>
          <a:p>
            <a:r>
              <a:rPr lang="zh-CN" altLang="en-US" sz="2400" dirty="0" smtClean="0">
                <a:latin typeface="Comic Sans MS" panose="030F0702030302020204" pitchFamily="66" charset="0"/>
                <a:ea typeface="全新硬笔楷书简" panose="02010600040101010101" pitchFamily="2" charset="-122"/>
              </a:rPr>
              <a:t>和档案更新之间的交互</a:t>
            </a:r>
            <a:endParaRPr lang="zh-CN" altLang="en-US" sz="2400" dirty="0">
              <a:latin typeface="Comic Sans MS" panose="030F0702030302020204" pitchFamily="66" charset="0"/>
              <a:ea typeface="全新硬笔楷书简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184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将</a:t>
            </a:r>
            <a:r>
              <a:rPr lang="zh-CN" altLang="en-US" dirty="0"/>
              <a:t>原因提炼为探测章程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购物车软件导致高达</a:t>
            </a:r>
            <a:r>
              <a:rPr lang="en-US" altLang="zh-CN" dirty="0" smtClean="0"/>
              <a:t>58%</a:t>
            </a:r>
            <a:r>
              <a:rPr lang="zh-CN" altLang="en-US" dirty="0" smtClean="0"/>
              <a:t>的订单附加费</a:t>
            </a:r>
            <a:endParaRPr lang="en-US" altLang="zh-CN" dirty="0" smtClean="0"/>
          </a:p>
          <a:p>
            <a:r>
              <a:rPr lang="zh-CN" altLang="en-US" dirty="0" smtClean="0"/>
              <a:t>收到</a:t>
            </a:r>
            <a:r>
              <a:rPr lang="en-US" altLang="zh-CN" dirty="0" smtClean="0"/>
              <a:t>800</a:t>
            </a:r>
            <a:r>
              <a:rPr lang="zh-CN" altLang="en-US" dirty="0" smtClean="0"/>
              <a:t>个杯子（可是我只订购了一个）</a:t>
            </a:r>
            <a:endParaRPr lang="en-US" altLang="zh-CN" dirty="0" smtClean="0"/>
          </a:p>
          <a:p>
            <a:r>
              <a:rPr lang="zh-CN" altLang="en-US" dirty="0" smtClean="0"/>
              <a:t>购物车软件存在漏洞，被黑客窃取信用卡信息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676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将</a:t>
            </a:r>
            <a:r>
              <a:rPr lang="zh-CN" altLang="en-US" dirty="0"/>
              <a:t>原因提炼为探测章程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找原因：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无效输入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点击浏览器窗口上的“刷新”或“返回”按钮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多次点击“提交订单”按钮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Web</a:t>
            </a:r>
            <a:r>
              <a:rPr lang="zh-CN" altLang="en-US" dirty="0" smtClean="0"/>
              <a:t>服务器和仓库系统之间的集成问题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824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将</a:t>
            </a:r>
            <a:r>
              <a:rPr lang="zh-CN" altLang="en-US" dirty="0"/>
              <a:t>原因提炼为探测章程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探索修改数量</a:t>
            </a:r>
            <a:endParaRPr lang="en-US" altLang="zh-CN" dirty="0" smtClean="0"/>
          </a:p>
          <a:p>
            <a:r>
              <a:rPr lang="zh-CN" altLang="en-US" dirty="0" smtClean="0"/>
              <a:t>使用输入数据的变化</a:t>
            </a:r>
            <a:endParaRPr lang="en-US" altLang="zh-CN" dirty="0" smtClean="0"/>
          </a:p>
          <a:p>
            <a:r>
              <a:rPr lang="zh-CN" altLang="en-US" dirty="0"/>
              <a:t>以</a:t>
            </a:r>
            <a:r>
              <a:rPr lang="zh-CN" altLang="en-US" dirty="0" smtClean="0"/>
              <a:t>图发现可以导致不经意间订购过量的方法</a:t>
            </a:r>
            <a:endParaRPr lang="en-US" altLang="zh-CN" dirty="0" smtClean="0"/>
          </a:p>
          <a:p>
            <a:r>
              <a:rPr lang="zh-CN" altLang="en-US" dirty="0" smtClean="0"/>
              <a:t>探索采购操作流</a:t>
            </a:r>
            <a:endParaRPr lang="en-US" altLang="zh-CN" dirty="0" smtClean="0"/>
          </a:p>
          <a:p>
            <a:r>
              <a:rPr lang="zh-CN" altLang="en-US" dirty="0" smtClean="0"/>
              <a:t>使用浏览器动作，例如刷新、返回、书签以及表单提交</a:t>
            </a:r>
            <a:endParaRPr lang="en-US" altLang="zh-CN" dirty="0" smtClean="0"/>
          </a:p>
          <a:p>
            <a:r>
              <a:rPr lang="zh-CN" altLang="en-US" dirty="0"/>
              <a:t>以</a:t>
            </a:r>
            <a:r>
              <a:rPr lang="zh-CN" altLang="en-US" dirty="0" smtClean="0"/>
              <a:t>图发现可以导致不经意间订购的方法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435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将原因提炼为探测章程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探索购物车和仓库系统之间的集成</a:t>
            </a:r>
            <a:endParaRPr lang="en-US" altLang="zh-CN" dirty="0" smtClean="0"/>
          </a:p>
          <a:p>
            <a:r>
              <a:rPr lang="zh-CN" altLang="en-US" dirty="0" smtClean="0"/>
              <a:t>使用数量和商品的变化</a:t>
            </a:r>
            <a:endParaRPr lang="en-US" altLang="zh-CN" dirty="0" smtClean="0"/>
          </a:p>
          <a:p>
            <a:r>
              <a:rPr lang="zh-CN" altLang="en-US" dirty="0"/>
              <a:t>以</a:t>
            </a:r>
            <a:r>
              <a:rPr lang="zh-CN" altLang="en-US" dirty="0" smtClean="0"/>
              <a:t>图发现可以导致订单履行出错的方法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356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6591" y="0"/>
            <a:ext cx="6591300" cy="892175"/>
          </a:xfrm>
        </p:spPr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什么是探索式软件测试</a:t>
            </a:r>
            <a:endParaRPr lang="en-US" altLang="zh-CN" dirty="0" smtClean="0"/>
          </a:p>
          <a:p>
            <a:r>
              <a:rPr lang="zh-CN" altLang="en-US" dirty="0" smtClean="0"/>
              <a:t>为什么进行探索式软件测试</a:t>
            </a:r>
            <a:endParaRPr lang="en-US" altLang="zh-CN" dirty="0" smtClean="0"/>
          </a:p>
          <a:p>
            <a:r>
              <a:rPr lang="zh-CN" altLang="en-US" dirty="0"/>
              <a:t>探索</a:t>
            </a:r>
            <a:r>
              <a:rPr lang="zh-CN" altLang="en-US" dirty="0" smtClean="0"/>
              <a:t>式软件测试需遵循的章程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0235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探索式测试的定义</a:t>
            </a:r>
            <a:endParaRPr lang="en-US" altLang="zh-CN" dirty="0" smtClean="0"/>
          </a:p>
          <a:p>
            <a:r>
              <a:rPr lang="zh-CN" altLang="en-US" dirty="0" smtClean="0"/>
              <a:t>为什么进行探索式定义</a:t>
            </a:r>
            <a:endParaRPr lang="en-US" altLang="zh-CN" dirty="0" smtClean="0"/>
          </a:p>
          <a:p>
            <a:r>
              <a:rPr lang="zh-CN" altLang="en-US" dirty="0"/>
              <a:t>探索</a:t>
            </a:r>
            <a:r>
              <a:rPr lang="zh-CN" altLang="en-US" dirty="0" smtClean="0"/>
              <a:t>式测试章程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</a:t>
            </a:r>
            <a:endParaRPr lang="en-US" altLang="zh-CN" dirty="0" smtClean="0"/>
          </a:p>
          <a:p>
            <a:pPr lvl="1"/>
            <a:r>
              <a:rPr lang="zh-CN" altLang="en-US" dirty="0"/>
              <a:t>优质</a:t>
            </a:r>
            <a:endParaRPr lang="en-US" altLang="zh-CN" dirty="0" smtClean="0"/>
          </a:p>
          <a:p>
            <a:r>
              <a:rPr lang="zh-CN" altLang="en-US" dirty="0"/>
              <a:t>产生探索章程的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zh-CN" altLang="en-US" dirty="0"/>
              <a:t>探讨产生</a:t>
            </a:r>
            <a:endParaRPr lang="en-US" altLang="zh-CN" dirty="0"/>
          </a:p>
          <a:p>
            <a:pPr lvl="1"/>
            <a:r>
              <a:rPr lang="zh-CN" altLang="en-US" dirty="0"/>
              <a:t>将原因提炼为探测章程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070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09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4552" y="228648"/>
            <a:ext cx="10515600" cy="892175"/>
          </a:xfrm>
        </p:spPr>
        <p:txBody>
          <a:bodyPr/>
          <a:lstStyle/>
          <a:p>
            <a:r>
              <a:rPr lang="zh-CN" altLang="en-US" dirty="0" smtClean="0"/>
              <a:t>什么是探索式软件测试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4548" y="1366529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探索式测试就是同时进行学习、测试设计和测试执行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把测试相关学习、测试设计、测试执行和测试结果解析视为相互支持性活动，在项目全过程中并行的执行时，应享有的个人自由和所应承担的责任</a:t>
            </a:r>
            <a:endParaRPr lang="en-US" altLang="zh-CN" dirty="0" smtClean="0"/>
          </a:p>
          <a:p>
            <a:r>
              <a:rPr lang="zh-CN" altLang="en-US" dirty="0" smtClean="0"/>
              <a:t>例：</a:t>
            </a:r>
            <a:r>
              <a:rPr lang="en-US" altLang="zh-CN" dirty="0" smtClean="0"/>
              <a:t>ENIAC</a:t>
            </a:r>
            <a:r>
              <a:rPr lang="zh-CN" altLang="en-US" dirty="0" smtClean="0"/>
              <a:t>设计时选择电缆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0" y="10099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10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899" y="1089025"/>
            <a:ext cx="10920391" cy="553249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设计测试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找出那些值得关注的可变事物，并找到有意义的方法使他们发生变化</a:t>
            </a:r>
            <a:endParaRPr lang="en-US" altLang="zh-CN" dirty="0" smtClean="0"/>
          </a:p>
          <a:p>
            <a:r>
              <a:rPr lang="zh-CN" altLang="en-US" dirty="0" smtClean="0"/>
              <a:t>执行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想到某个测试之后立刻执行</a:t>
            </a:r>
            <a:endParaRPr lang="en-US" altLang="zh-CN" dirty="0" smtClean="0"/>
          </a:p>
          <a:p>
            <a:r>
              <a:rPr lang="zh-CN" altLang="en-US" dirty="0" smtClean="0"/>
              <a:t>学习</a:t>
            </a:r>
            <a:endParaRPr lang="en-US" altLang="zh-CN" dirty="0" smtClean="0"/>
          </a:p>
          <a:p>
            <a:pPr lvl="1"/>
            <a:r>
              <a:rPr lang="zh-CN" altLang="en-US" dirty="0"/>
              <a:t>长</a:t>
            </a:r>
            <a:r>
              <a:rPr lang="zh-CN" altLang="en-US" dirty="0" smtClean="0"/>
              <a:t>时间摸索、观察、学习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574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为什么进行探索式软件测试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设计后的测试用例集回答两个问题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面对其理应能够处理的情况，软件的表现是否符合预期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是否存在其他风险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641" y="3517642"/>
            <a:ext cx="2866175" cy="25477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8165" y="3281602"/>
            <a:ext cx="3714015" cy="297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63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探索式软件测试的章程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899" y="1089024"/>
            <a:ext cx="10673694" cy="554825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为什么制定章程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用章程指导探索式软件测试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marL="1371600" lvl="3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833" y="2466211"/>
            <a:ext cx="6098613" cy="401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9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探索式软件测试的章程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章程有哪些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优质</a:t>
            </a:r>
            <a:endParaRPr lang="en-US" altLang="zh-CN" dirty="0" smtClean="0"/>
          </a:p>
          <a:p>
            <a:r>
              <a:rPr lang="zh-CN" altLang="en-US" dirty="0" smtClean="0"/>
              <a:t>产生</a:t>
            </a:r>
            <a:r>
              <a:rPr lang="zh-CN" altLang="en-US" dirty="0" smtClean="0"/>
              <a:t>探索测试用例的</a:t>
            </a:r>
            <a:r>
              <a:rPr lang="zh-CN" altLang="en-US" dirty="0" smtClean="0"/>
              <a:t>方法</a:t>
            </a:r>
            <a:endParaRPr lang="en-US" altLang="zh-CN" dirty="0"/>
          </a:p>
          <a:p>
            <a:pPr lvl="1"/>
            <a:r>
              <a:rPr lang="zh-CN" altLang="en-US" dirty="0" smtClean="0"/>
              <a:t>探讨产生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将原因提炼为探测章程</a:t>
            </a:r>
            <a:endParaRPr lang="en-US" altLang="zh-CN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955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章程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简单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简单</a:t>
            </a:r>
            <a:r>
              <a:rPr lang="zh-CN" altLang="en-US" dirty="0" smtClean="0"/>
              <a:t>三要素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探索何处（模板）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可用资源（使用）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所寻信息（以图发现）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 rot="20897802">
            <a:off x="6701052" y="2666873"/>
            <a:ext cx="3499016" cy="2308324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2400" dirty="0" smtClean="0">
              <a:latin typeface="全新硬笔楷书简" panose="02010600040101010101" pitchFamily="2" charset="-122"/>
              <a:ea typeface="全新硬笔楷书简" panose="02010600040101010101" pitchFamily="2" charset="-122"/>
            </a:endParaRPr>
          </a:p>
          <a:p>
            <a:r>
              <a:rPr lang="zh-CN" altLang="en-US" sz="2400" dirty="0" smtClean="0">
                <a:latin typeface="全新硬笔楷书简" panose="02010600040101010101" pitchFamily="2" charset="-122"/>
                <a:ea typeface="全新硬笔楷书简" panose="02010600040101010101" pitchFamily="2" charset="-122"/>
              </a:rPr>
              <a:t>探索编辑档案</a:t>
            </a:r>
            <a:endParaRPr lang="en-US" altLang="zh-CN" sz="2400" dirty="0" smtClean="0">
              <a:latin typeface="全新硬笔楷书简" panose="02010600040101010101" pitchFamily="2" charset="-122"/>
              <a:ea typeface="全新硬笔楷书简" panose="02010600040101010101" pitchFamily="2" charset="-122"/>
            </a:endParaRPr>
          </a:p>
          <a:p>
            <a:r>
              <a:rPr lang="zh-CN" altLang="en-US" sz="2400" dirty="0" smtClean="0">
                <a:latin typeface="全新硬笔楷书简" panose="02010600040101010101" pitchFamily="2" charset="-122"/>
                <a:ea typeface="全新硬笔楷书简" panose="02010600040101010101" pitchFamily="2" charset="-122"/>
              </a:rPr>
              <a:t>使用注入式攻击</a:t>
            </a:r>
            <a:endParaRPr lang="en-US" altLang="zh-CN" sz="2400" dirty="0" smtClean="0">
              <a:latin typeface="全新硬笔楷书简" panose="02010600040101010101" pitchFamily="2" charset="-122"/>
              <a:ea typeface="全新硬笔楷书简" panose="02010600040101010101" pitchFamily="2" charset="-122"/>
            </a:endParaRPr>
          </a:p>
          <a:p>
            <a:r>
              <a:rPr lang="zh-CN" altLang="en-US" sz="2400" dirty="0">
                <a:latin typeface="全新硬笔楷书简" panose="02010600040101010101" pitchFamily="2" charset="-122"/>
                <a:ea typeface="全新硬笔楷书简" panose="02010600040101010101" pitchFamily="2" charset="-122"/>
              </a:rPr>
              <a:t>以</a:t>
            </a:r>
            <a:r>
              <a:rPr lang="zh-CN" altLang="en-US" sz="2400" dirty="0" smtClean="0">
                <a:latin typeface="全新硬笔楷书简" panose="02010600040101010101" pitchFamily="2" charset="-122"/>
                <a:ea typeface="全新硬笔楷书简" panose="02010600040101010101" pitchFamily="2" charset="-122"/>
              </a:rPr>
              <a:t>图发现安全的弱点</a:t>
            </a:r>
            <a:endParaRPr lang="en-US" altLang="zh-CN" sz="2400" dirty="0" smtClean="0">
              <a:latin typeface="全新硬笔楷书简" panose="02010600040101010101" pitchFamily="2" charset="-122"/>
              <a:ea typeface="全新硬笔楷书简" panose="02010600040101010101" pitchFamily="2" charset="-122"/>
            </a:endParaRPr>
          </a:p>
          <a:p>
            <a:endParaRPr lang="en-US" altLang="zh-CN" sz="2400" dirty="0">
              <a:latin typeface="全新硬笔楷书简" panose="02010600040101010101" pitchFamily="2" charset="-122"/>
              <a:ea typeface="全新硬笔楷书简" panose="02010600040101010101" pitchFamily="2" charset="-122"/>
            </a:endParaRPr>
          </a:p>
          <a:p>
            <a:endParaRPr lang="zh-CN" altLang="en-US" sz="2400" dirty="0">
              <a:latin typeface="全新硬笔楷书简" panose="02010600040101010101" pitchFamily="2" charset="-122"/>
              <a:ea typeface="全新硬笔楷书简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29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探索式软件测试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优质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98524" y="1089024"/>
            <a:ext cx="5467976" cy="4930775"/>
          </a:xfrm>
        </p:spPr>
        <p:txBody>
          <a:bodyPr/>
          <a:lstStyle/>
          <a:p>
            <a:r>
              <a:rPr lang="zh-CN" altLang="en-US" dirty="0" smtClean="0"/>
              <a:t>太过具体，没有可探索的</a:t>
            </a:r>
            <a:endParaRPr lang="en-US" altLang="zh-CN" dirty="0" smtClean="0"/>
          </a:p>
          <a:p>
            <a:r>
              <a:rPr lang="zh-CN" altLang="en-US" dirty="0" smtClean="0"/>
              <a:t>更像是一个测试用例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 rot="20897802">
            <a:off x="1485108" y="2070084"/>
            <a:ext cx="3499016" cy="2677656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2400" dirty="0" smtClean="0">
              <a:latin typeface="全新硬笔楷书简" panose="02010600040101010101" pitchFamily="2" charset="-122"/>
              <a:ea typeface="全新硬笔楷书简" panose="02010600040101010101" pitchFamily="2" charset="-122"/>
            </a:endParaRPr>
          </a:p>
          <a:p>
            <a:r>
              <a:rPr lang="zh-CN" altLang="en-US" sz="2400" dirty="0" smtClean="0">
                <a:latin typeface="全新硬笔楷书简" panose="02010600040101010101" pitchFamily="2" charset="-122"/>
                <a:ea typeface="全新硬笔楷书简" panose="02010600040101010101" pitchFamily="2" charset="-122"/>
              </a:rPr>
              <a:t>探索编辑姓氏</a:t>
            </a:r>
            <a:endParaRPr lang="en-US" altLang="zh-CN" sz="2400" dirty="0" smtClean="0">
              <a:latin typeface="全新硬笔楷书简" panose="02010600040101010101" pitchFamily="2" charset="-122"/>
              <a:ea typeface="全新硬笔楷书简" panose="02010600040101010101" pitchFamily="2" charset="-122"/>
            </a:endParaRPr>
          </a:p>
          <a:p>
            <a:r>
              <a:rPr lang="zh-CN" altLang="en-US" sz="2400" dirty="0" smtClean="0">
                <a:latin typeface="全新硬笔楷书简" panose="02010600040101010101" pitchFamily="2" charset="-122"/>
                <a:ea typeface="全新硬笔楷书简" panose="02010600040101010101" pitchFamily="2" charset="-122"/>
              </a:rPr>
              <a:t>使用输入值“</a:t>
            </a:r>
            <a:r>
              <a:rPr lang="en-US" altLang="zh-CN" sz="2400" dirty="0" smtClean="0">
                <a:latin typeface="Comic Sans MS" panose="030F0702030302020204" pitchFamily="66" charset="0"/>
                <a:ea typeface="Adobe Myungjo Std M" panose="02020600000000000000" pitchFamily="18" charset="-128"/>
              </a:rPr>
              <a:t>O’Malley</a:t>
            </a:r>
            <a:r>
              <a:rPr lang="zh-CN" altLang="en-US" sz="2400" dirty="0" smtClean="0">
                <a:latin typeface="全新硬笔楷书简" panose="02010600040101010101" pitchFamily="2" charset="-122"/>
                <a:ea typeface="全新硬笔楷书简" panose="02010600040101010101" pitchFamily="2" charset="-122"/>
              </a:rPr>
              <a:t>”</a:t>
            </a:r>
            <a:endParaRPr lang="en-US" altLang="zh-CN" sz="2400" dirty="0" smtClean="0">
              <a:latin typeface="全新硬笔楷书简" panose="02010600040101010101" pitchFamily="2" charset="-122"/>
              <a:ea typeface="全新硬笔楷书简" panose="02010600040101010101" pitchFamily="2" charset="-122"/>
            </a:endParaRPr>
          </a:p>
          <a:p>
            <a:r>
              <a:rPr lang="zh-CN" altLang="en-US" sz="2400" dirty="0" smtClean="0">
                <a:latin typeface="全新硬笔楷书简" panose="02010600040101010101" pitchFamily="2" charset="-122"/>
                <a:ea typeface="全新硬笔楷书简" panose="02010600040101010101" pitchFamily="2" charset="-122"/>
              </a:rPr>
              <a:t>以图发现档案编辑</a:t>
            </a:r>
            <a:endParaRPr lang="en-US" altLang="zh-CN" sz="2400" dirty="0" smtClean="0">
              <a:latin typeface="全新硬笔楷书简" panose="02010600040101010101" pitchFamily="2" charset="-122"/>
              <a:ea typeface="全新硬笔楷书简" panose="02010600040101010101" pitchFamily="2" charset="-122"/>
            </a:endParaRPr>
          </a:p>
          <a:p>
            <a:r>
              <a:rPr lang="zh-CN" altLang="en-US" sz="2400" dirty="0" smtClean="0">
                <a:latin typeface="全新硬笔楷书简" panose="02010600040101010101" pitchFamily="2" charset="-122"/>
                <a:ea typeface="全新硬笔楷书简" panose="02010600040101010101" pitchFamily="2" charset="-122"/>
              </a:rPr>
              <a:t>功能是否能处理</a:t>
            </a:r>
            <a:endParaRPr lang="en-US" altLang="zh-CN" sz="2400" dirty="0" smtClean="0">
              <a:latin typeface="全新硬笔楷书简" panose="02010600040101010101" pitchFamily="2" charset="-122"/>
              <a:ea typeface="全新硬笔楷书简" panose="02010600040101010101" pitchFamily="2" charset="-122"/>
            </a:endParaRPr>
          </a:p>
          <a:p>
            <a:r>
              <a:rPr lang="zh-CN" altLang="en-US" sz="2400" dirty="0" smtClean="0">
                <a:latin typeface="全新硬笔楷书简" panose="02010600040101010101" pitchFamily="2" charset="-122"/>
                <a:ea typeface="全新硬笔楷书简" panose="02010600040101010101" pitchFamily="2" charset="-122"/>
              </a:rPr>
              <a:t>字里有撇号的情况</a:t>
            </a:r>
            <a:endParaRPr lang="en-US" altLang="zh-CN" sz="2400" dirty="0">
              <a:latin typeface="全新硬笔楷书简" panose="02010600040101010101" pitchFamily="2" charset="-122"/>
              <a:ea typeface="全新硬笔楷书简" panose="02010600040101010101" pitchFamily="2" charset="-122"/>
            </a:endParaRPr>
          </a:p>
          <a:p>
            <a:endParaRPr lang="zh-CN" altLang="en-US" sz="2400" dirty="0">
              <a:latin typeface="全新硬笔楷书简" panose="02010600040101010101" pitchFamily="2" charset="-122"/>
              <a:ea typeface="全新硬笔楷书简" panose="02010600040101010101" pitchFamily="2" charset="-122"/>
            </a:endParaRPr>
          </a:p>
        </p:txBody>
      </p:sp>
      <p:sp>
        <p:nvSpPr>
          <p:cNvPr id="5" name="乘号 4"/>
          <p:cNvSpPr/>
          <p:nvPr/>
        </p:nvSpPr>
        <p:spPr>
          <a:xfrm>
            <a:off x="4043966" y="4353061"/>
            <a:ext cx="721218" cy="1352282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58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系统测试.potx" id="{79C6C0E9-03B5-420F-A22A-BDBCFB144834}" vid="{DBC52BAE-8BE0-49FB-93FD-3A9225941E6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Web系统测试</Template>
  <TotalTime>600</TotalTime>
  <Words>913</Words>
  <Application>Microsoft Office PowerPoint</Application>
  <PresentationFormat>宽屏</PresentationFormat>
  <Paragraphs>136</Paragraphs>
  <Slides>21</Slides>
  <Notes>3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Adobe Myungjo Std M</vt:lpstr>
      <vt:lpstr>楷体</vt:lpstr>
      <vt:lpstr>全新硬笔楷书简</vt:lpstr>
      <vt:lpstr>宋体</vt:lpstr>
      <vt:lpstr>Arial</vt:lpstr>
      <vt:lpstr>Calibri</vt:lpstr>
      <vt:lpstr>Comic Sans MS</vt:lpstr>
      <vt:lpstr>Times New Roman</vt:lpstr>
      <vt:lpstr>Wingdings</vt:lpstr>
      <vt:lpstr>Office 主题</vt:lpstr>
      <vt:lpstr>Web 系统测试</vt:lpstr>
      <vt:lpstr>目 录</vt:lpstr>
      <vt:lpstr>什么是探索式软件测试</vt:lpstr>
      <vt:lpstr>定义</vt:lpstr>
      <vt:lpstr>为什么进行探索式软件测试</vt:lpstr>
      <vt:lpstr>探索式软件测试的章程</vt:lpstr>
      <vt:lpstr>探索式软件测试的章程</vt:lpstr>
      <vt:lpstr>章程—简单</vt:lpstr>
      <vt:lpstr>探索式软件测试—优质</vt:lpstr>
      <vt:lpstr>探索式软件测试—优质</vt:lpstr>
      <vt:lpstr>探索式软件测试—优质</vt:lpstr>
      <vt:lpstr>探索式软件测试灵感来源</vt:lpstr>
      <vt:lpstr>探索式软件测试—探讨产生</vt:lpstr>
      <vt:lpstr>探索式软件测试—探讨产生</vt:lpstr>
      <vt:lpstr>探索式软件测试—探讨产生</vt:lpstr>
      <vt:lpstr> 将原因提炼为探测章程 </vt:lpstr>
      <vt:lpstr> 将原因提炼为探测章程 </vt:lpstr>
      <vt:lpstr> 将原因提炼为探测章程 </vt:lpstr>
      <vt:lpstr>将原因提炼为探测章程</vt:lpstr>
      <vt:lpstr>总结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系统测试</dc:title>
  <dc:creator>刘兴梅</dc:creator>
  <cp:lastModifiedBy>刘兴梅</cp:lastModifiedBy>
  <cp:revision>40</cp:revision>
  <dcterms:created xsi:type="dcterms:W3CDTF">2018-07-18T03:20:47Z</dcterms:created>
  <dcterms:modified xsi:type="dcterms:W3CDTF">2018-07-24T06:38:03Z</dcterms:modified>
</cp:coreProperties>
</file>