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4" r:id="rId3"/>
    <p:sldId id="315" r:id="rId4"/>
    <p:sldId id="312" r:id="rId5"/>
    <p:sldId id="313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0" name="Administrator" initials="A" lastIdx="0" clrIdx="0"/>
  <p:cmAuthor id="3" name="新课标第一网" initials="新" lastIdx="0" clrIdx="0"/>
  <p:cmAuthor id="7" name="xkb1.com" initials="x" lastIdx="0" clrIdx="0"/>
  <p:cmAuthor id="8" name="MING" initials="M" lastIdx="0" clrIdx="2"/>
  <p:cmAuthor id="5" name="CHINESE-BC06F90" initials="C" lastIdx="0" clrIdx="0"/>
  <p:cmAuthor id="6" name="lenovo" initials="l" lastIdx="0" clrIdx="0"/>
  <p:cmAuthor id="4" name="徐 洪其" initials="徐" lastIdx="0" clrIdx="2"/>
  <p:cmAuthor id="1" name="MC SYSTEM" initials="M" lastIdx="0" clrIdx="0"/>
  <p:cmAuthor id="9" name="dongyu" initials="d" lastIdx="0" clrIdx="8"/>
  <p:cmAuthor id="11" name="小唐" initials="小" lastIdx="1" clrIdx="1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F4C9-B563-4BCF-90D7-238715FFD8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4AD-A98A-4B0E-8E33-CAF8E2234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F4C9-B563-4BCF-90D7-238715FFD8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4AD-A98A-4B0E-8E33-CAF8E2234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F4C9-B563-4BCF-90D7-238715FFD8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4AD-A98A-4B0E-8E33-CAF8E2234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F4C9-B563-4BCF-90D7-238715FFD8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4AD-A98A-4B0E-8E33-CAF8E2234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F4C9-B563-4BCF-90D7-238715FFD8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4AD-A98A-4B0E-8E33-CAF8E2234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F4C9-B563-4BCF-90D7-238715FFD8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4AD-A98A-4B0E-8E33-CAF8E2234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F4C9-B563-4BCF-90D7-238715FFD8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4AD-A98A-4B0E-8E33-CAF8E2234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F4C9-B563-4BCF-90D7-238715FFD8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4AD-A98A-4B0E-8E33-CAF8E2234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F4C9-B563-4BCF-90D7-238715FFD8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4AD-A98A-4B0E-8E33-CAF8E2234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F4C9-B563-4BCF-90D7-238715FFD8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4AD-A98A-4B0E-8E33-CAF8E2234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F4C9-B563-4BCF-90D7-238715FFD8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4AD-A98A-4B0E-8E33-CAF8E2234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9F4C9-B563-4BCF-90D7-238715FFD8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F34AD-A98A-4B0E-8E33-CAF8E22343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0862" y="570484"/>
            <a:ext cx="11137900" cy="30460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汉仪颜楷简" panose="00020600040101010101" charset="-122"/>
                <a:ea typeface="汉仪颜楷简" panose="00020600040101010101" charset="-122"/>
                <a:cs typeface="汉仪颜楷简" panose="00020600040101010101" charset="-122"/>
                <a:sym typeface="汉仪颜楷简" panose="00020600040101010101" charset="-122"/>
              </a:rPr>
              <a:t>2025</a:t>
            </a:r>
            <a:r>
              <a:rPr lang="zh-CN" alt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汉仪颜楷简" panose="00020600040101010101" charset="-122"/>
                <a:ea typeface="汉仪颜楷简" panose="00020600040101010101" charset="-122"/>
                <a:cs typeface="汉仪颜楷简" panose="00020600040101010101" charset="-122"/>
                <a:sym typeface="汉仪颜楷简" panose="00020600040101010101" charset="-122"/>
              </a:rPr>
              <a:t>年历史中考一模</a:t>
            </a:r>
            <a:endParaRPr lang="zh-CN" alt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汉仪颜楷简" panose="00020600040101010101" charset="-122"/>
              <a:ea typeface="汉仪颜楷简" panose="00020600040101010101" charset="-122"/>
              <a:cs typeface="汉仪颜楷简" panose="00020600040101010101" charset="-122"/>
              <a:sym typeface="汉仪颜楷简" panose="00020600040101010101" charset="-122"/>
            </a:endParaRPr>
          </a:p>
          <a:p>
            <a:pPr algn="ctr"/>
            <a:r>
              <a:rPr lang="zh-CN" alt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汉仪颜楷简" panose="00020600040101010101" charset="-122"/>
                <a:ea typeface="汉仪颜楷简" panose="00020600040101010101" charset="-122"/>
                <a:cs typeface="汉仪颜楷简" panose="00020600040101010101" charset="-122"/>
                <a:sym typeface="汉仪颜楷简" panose="00020600040101010101" charset="-122"/>
              </a:rPr>
              <a:t>必胜秘诀</a:t>
            </a:r>
            <a:endParaRPr lang="zh-CN" alt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汉仪颜楷简" panose="00020600040101010101" charset="-122"/>
              <a:ea typeface="汉仪颜楷简" panose="00020600040101010101" charset="-122"/>
              <a:cs typeface="汉仪颜楷简" panose="00020600040101010101" charset="-122"/>
              <a:sym typeface="汉仪颜楷简" panose="0002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50334" y="4100364"/>
            <a:ext cx="707263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全力以赴，历史必胜！</a:t>
            </a:r>
            <a:endParaRPr lang="zh-CN" altLang="en-US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489" y="354842"/>
            <a:ext cx="11436823" cy="6250674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100000"/>
              </a:lnSpc>
              <a:spcAft>
                <a:spcPts val="270"/>
              </a:spcAft>
            </a:pPr>
            <a:r>
              <a:rPr lang="zh-CN" altLang="zh-CN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·考点</a:t>
            </a:r>
            <a:r>
              <a:rPr lang="en-US" altLang="zh-CN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</a:t>
            </a:r>
            <a:r>
              <a:rPr lang="zh-CN" altLang="zh-CN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通过经济繁荣、开放的社会风气和唐诗的盛行，了解盛唐的社会气象。</a:t>
            </a:r>
            <a:endParaRPr lang="zh-CN" altLang="zh-CN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zh-CN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经济繁荣：农业：</a:t>
            </a:r>
            <a:r>
              <a:rPr lang="zh-CN" altLang="zh-CN" b="1" u="sng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曲辕犁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（耕种）、</a:t>
            </a:r>
            <a:r>
              <a:rPr lang="zh-CN" altLang="zh-CN" b="1" u="sng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筒车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（灌溉）。</a:t>
            </a:r>
            <a:r>
              <a:rPr lang="zh-CN" altLang="zh-CN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唐三彩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唐社会风气开放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kern="1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出现骑马射箭等</a:t>
            </a:r>
            <a:r>
              <a:rPr lang="zh-CN" altLang="en-US" kern="1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社会风气开放包容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妇女地位提高。</a:t>
            </a:r>
            <a:endParaRPr lang="zh-CN" altLang="zh-CN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唐诗：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李白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（盛唐）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浪漫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主义诗人，称为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“诗仙”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杜甫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由盛转衰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），诗被称为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“诗史”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，他被称为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“诗圣”。白居易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（中唐）诗歌平易近人、通俗易懂。</a:t>
            </a:r>
            <a:endParaRPr lang="zh-CN" altLang="zh-CN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Aft>
                <a:spcPts val="270"/>
              </a:spcAft>
            </a:pPr>
            <a:r>
              <a:rPr lang="zh-CN" altLang="zh-CN" b="1" kern="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（六）辽宋夏金元时期——民族关系发展与社会变化</a:t>
            </a:r>
            <a:endParaRPr lang="zh-CN" altLang="zh-CN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Aft>
                <a:spcPts val="270"/>
              </a:spcAft>
            </a:pPr>
            <a:r>
              <a:rPr lang="zh-CN" altLang="zh-CN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·考点</a:t>
            </a:r>
            <a:r>
              <a:rPr lang="en-US" altLang="zh-CN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12.</a:t>
            </a:r>
            <a:r>
              <a:rPr lang="zh-CN" altLang="zh-CN" b="1" kern="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宋朝重文轻武政策</a:t>
            </a:r>
            <a:r>
              <a:rPr lang="zh-CN" altLang="zh-CN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zh-CN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赵匡胤</a:t>
            </a:r>
            <a:r>
              <a:rPr lang="en-US" altLang="zh-CN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zh-CN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宋太祖</a:t>
            </a:r>
            <a:r>
              <a:rPr lang="en-US" altLang="zh-CN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加强中央集权措施：①军事上：</a:t>
            </a:r>
            <a:r>
              <a:rPr lang="zh-CN" altLang="zh-CN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解除禁军将领的兵权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r>
              <a:rPr lang="zh-CN" altLang="zh-CN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控制对军队的调动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r>
              <a:rPr lang="zh-CN" altLang="zh-CN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经常调换军队将领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。②政治上：在中央，削弱相权。在地方，派</a:t>
            </a:r>
            <a:r>
              <a:rPr lang="zh-CN" altLang="zh-CN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文臣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担任各地州县的长官；设置</a:t>
            </a:r>
            <a:r>
              <a:rPr lang="zh-CN" altLang="zh-CN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通判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③财政上：设置</a:t>
            </a:r>
            <a:r>
              <a:rPr lang="zh-CN" altLang="zh-CN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转运使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意义：</a:t>
            </a:r>
            <a:r>
              <a:rPr lang="zh-CN" altLang="zh-CN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中央集权强化，皇权大大加强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b="1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b="1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宋朝</a:t>
            </a:r>
            <a:r>
              <a:rPr lang="zh-CN" altLang="zh-CN" b="1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</a:t>
            </a:r>
            <a:r>
              <a:rPr lang="zh-CN" altLang="zh-CN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文轻武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：为防止武将专权，文官掌握军政大权；注重发展文教事业，改革和发展科举制。</a:t>
            </a:r>
            <a:endParaRPr lang="zh-CN" altLang="zh-CN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54965"/>
            <a:ext cx="12009120" cy="6250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270"/>
              </a:spcAft>
            </a:pPr>
            <a:r>
              <a:rPr lang="zh-CN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·考点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13.</a:t>
            </a:r>
            <a:r>
              <a:rPr lang="zh-CN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宋代南方经济的发展，理解中国古代经济重心的南移（超重点）。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农业：①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占城稻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zh-CN" sz="2400" b="1" u="sng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长江和太湖</a:t>
            </a:r>
            <a:r>
              <a:rPr lang="zh-CN" altLang="zh-CN" sz="24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成为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粮仓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sz="24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出现</a:t>
            </a:r>
            <a:r>
              <a:rPr lang="zh-CN" altLang="zh-CN" sz="2400" b="1" u="sng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苏湖熟，天下足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手工业：①制瓷业：北宋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景德镇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瓷都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。②造船业：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广州、泉州、明州造船业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领先。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商业：</a:t>
            </a:r>
            <a:r>
              <a:rPr lang="zh-CN" altLang="zh-CN" sz="24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出现</a:t>
            </a:r>
            <a:r>
              <a:rPr lang="zh-CN" altLang="zh-CN" sz="2400" b="1" u="sng" kern="100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早市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和夜市</a:t>
            </a:r>
            <a:r>
              <a:rPr lang="zh-CN" altLang="zh-CN" sz="2400" b="1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草市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。纸币：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北宋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前期，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四川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地区出现世界上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最早的纸币 “</a:t>
            </a:r>
            <a:r>
              <a:rPr lang="zh-CN" altLang="zh-CN" sz="2400" b="1" u="sng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交子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”，纸币的出现反映了</a:t>
            </a:r>
            <a:r>
              <a:rPr lang="zh-CN" altLang="en-US" sz="2400" b="1" u="sng" kern="1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货币制度的发展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en-US" altLang="zh-CN" sz="24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zh-CN" sz="24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朝廷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鼓励海外贸易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，设立</a:t>
            </a:r>
            <a:r>
              <a:rPr lang="zh-CN" altLang="zh-CN" sz="2400" b="1" u="sng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市舶司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</a:t>
            </a:r>
            <a:r>
              <a:rPr lang="zh-CN" altLang="zh-CN" sz="2400" b="1" kern="100" dirty="0">
                <a:solidFill>
                  <a:srgbClr val="0000CC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经济重心南移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唐朝中期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开始，到</a:t>
            </a:r>
            <a:r>
              <a:rPr lang="zh-CN" altLang="zh-CN" sz="2400" b="1" u="sng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南宋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国家根本，仰给东南。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Aft>
                <a:spcPts val="270"/>
              </a:spcAft>
            </a:pPr>
            <a:r>
              <a:rPr lang="zh-CN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·考点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14.</a:t>
            </a:r>
            <a:r>
              <a:rPr lang="zh-CN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宋元时期商业贸易的繁荣；宋元时期的都市生活和宋词、元曲的流行。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北宋有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大相国寺，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娱乐兼营商业</a:t>
            </a:r>
            <a:r>
              <a:rPr lang="zh-CN" altLang="zh-CN" sz="2400" b="1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场所：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“瓦子”“勾栏”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宋词：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苏轼</a:t>
            </a:r>
            <a:r>
              <a:rPr lang="zh-CN" altLang="zh-CN" sz="2400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北宋</a:t>
            </a:r>
            <a:r>
              <a:rPr lang="zh-CN" altLang="zh-CN" sz="2400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豪放派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李清照</a:t>
            </a:r>
            <a:r>
              <a:rPr lang="zh-CN" altLang="zh-CN" sz="2400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两宋之交</a:t>
            </a:r>
            <a:r>
              <a:rPr lang="zh-CN" altLang="zh-CN" sz="2400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婉约派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辛弃疾：南宋</a:t>
            </a:r>
            <a:r>
              <a:rPr lang="zh-CN" altLang="zh-CN" sz="2400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豪放派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元曲：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关汉卿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：代表作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《窦娥冤》。元曲四大家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：关汉卿、马致远、郑光祖、白朴。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北宋</a:t>
            </a:r>
            <a:r>
              <a:rPr lang="zh-CN" altLang="zh-CN" sz="2400" b="1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司马光，《资治通鉴》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编年体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通史，记载从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战国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五代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445" y="303530"/>
            <a:ext cx="11899265" cy="6250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270"/>
              </a:spcAft>
            </a:pPr>
            <a:r>
              <a:rPr lang="zh-CN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（七）明清时期（至鸦片战争前）——统一多民族国家的巩固与发展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Aft>
                <a:spcPts val="270"/>
              </a:spcAft>
            </a:pPr>
            <a:r>
              <a:rPr lang="zh-CN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·考点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15.</a:t>
            </a:r>
            <a:r>
              <a:rPr lang="zh-CN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明朝皇权的强化和“八股取士”，初步理解皇帝专权的弊端。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zh-CN" sz="2400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</a:t>
            </a:r>
            <a:r>
              <a:rPr lang="zh-CN" altLang="zh-CN" sz="2400" b="1" u="sng" kern="100" dirty="0">
                <a:solidFill>
                  <a:srgbClr val="0000CC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朱元璋</a:t>
            </a:r>
            <a:r>
              <a:rPr lang="zh-CN" altLang="zh-CN" sz="2400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强化皇权措施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：①地方：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取消行省，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 “三司”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②中央：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废除丞相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和中书省，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权分六部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。改大都督府为</a:t>
            </a:r>
            <a:r>
              <a:rPr lang="zh-CN" altLang="zh-CN" sz="2400" b="1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五军都督府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，皇帝掌握兵权。③为监视官民，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朱元璋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设立</a:t>
            </a:r>
            <a:r>
              <a:rPr lang="zh-CN" altLang="zh-CN" sz="2400" b="1" u="sng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锦衣卫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明成祖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成立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东厂</a:t>
            </a: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合称“</a:t>
            </a:r>
            <a:r>
              <a:rPr lang="zh-CN" altLang="zh-CN" sz="2400" b="1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厂卫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”。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影响：皇权高度集中，君主专制大为加强。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zh-CN" sz="2400" b="1" kern="100" dirty="0">
                <a:solidFill>
                  <a:srgbClr val="0000CC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八股取士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：考题来自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“四书”“五经”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《四书集注》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为标准。</a:t>
            </a:r>
            <a:r>
              <a:rPr lang="zh-CN" altLang="zh-CN" sz="2400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“八股文”取士</a:t>
            </a:r>
            <a:r>
              <a:rPr lang="en-US" altLang="zh-CN" sz="2400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zh-CN" sz="2400" u="sng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摧残人才，禁锢思想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。明清小说兴起体现了</a:t>
            </a:r>
            <a:r>
              <a:rPr lang="zh-CN" altLang="en-US" sz="24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市民文化不断发展。</a:t>
            </a:r>
            <a:endParaRPr lang="zh-CN" altLang="en-US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·考点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16.</a:t>
            </a:r>
            <a:r>
              <a:rPr lang="zh-CN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明朝郑和下西洋的航海壮举；明朝戚继光的抗倭斗争。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zh-CN" sz="2400" b="1" kern="100" dirty="0">
                <a:solidFill>
                  <a:srgbClr val="0000CC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郑和下西洋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为宣扬国威。在</a:t>
            </a:r>
            <a:r>
              <a:rPr lang="en-US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1405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年到</a:t>
            </a:r>
            <a:r>
              <a:rPr lang="en-US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1433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1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zh-CN" sz="2400" b="1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下西洋。路线：</a:t>
            </a:r>
            <a:r>
              <a:rPr lang="zh-CN" altLang="zh-CN" sz="2400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最远到达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非洲东海岸和红海沿岸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。意义：</a:t>
            </a:r>
            <a:r>
              <a:rPr lang="zh-CN" altLang="zh-CN" sz="2400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增进中国与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亚非国家和地区</a:t>
            </a:r>
            <a:r>
              <a:rPr lang="zh-CN" altLang="zh-CN" sz="2400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的相互了解和友好往来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；开创西太平洋与印度洋之间的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亚非海上交通线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明朝</a:t>
            </a:r>
            <a:r>
              <a:rPr lang="zh-CN" altLang="zh-CN" sz="2400" b="1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戚继光抗倭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“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戚家军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台州九战九捷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一场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反侵略的战争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sz="2400" b="1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戚继光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zh-CN" altLang="zh-CN" sz="2400" b="1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民族英雄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445" y="289560"/>
            <a:ext cx="11904345" cy="6278245"/>
          </a:xfrm>
        </p:spPr>
        <p:txBody>
          <a:bodyPr>
            <a:noAutofit/>
          </a:bodyPr>
          <a:lstStyle/>
          <a:p>
            <a:pPr marL="401320" indent="-401320">
              <a:lnSpc>
                <a:spcPct val="100000"/>
              </a:lnSpc>
              <a:spcBef>
                <a:spcPts val="0"/>
              </a:spcBef>
              <a:spcAft>
                <a:spcPts val="270"/>
              </a:spcAft>
            </a:pPr>
            <a:r>
              <a:rPr lang="zh-CN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考点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17.</a:t>
            </a:r>
            <a:r>
              <a:rPr lang="zh-CN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了解郑成功收复台湾和清朝在台湾的建制；知道册封达赖和班禅与设置驻藏大臣；知道西北边疆的巩固。认识台湾、西藏、新疆是中国不可分割的一部分。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400" b="1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明朝</a:t>
            </a:r>
            <a:r>
              <a:rPr lang="zh-CN" altLang="zh-CN" sz="2400" b="1" kern="100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郑成功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收复台湾，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台湾重新回到祖国的怀抱。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郑成功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是我国历史上的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民族英雄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en-US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1684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年，清朝设置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台湾府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隶属福建省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1885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年台湾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建省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b="1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zh-CN" sz="2400" b="1" kern="100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zh-CN" sz="24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清朝</a:t>
            </a:r>
            <a:r>
              <a:rPr lang="zh-CN" altLang="zh-CN" sz="2400" b="1" u="sng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</a:t>
            </a:r>
            <a:r>
              <a:rPr lang="zh-CN" altLang="zh-CN" sz="2400" b="1" u="sng" kern="100" dirty="0" smtClean="0">
                <a:solidFill>
                  <a:srgbClr val="0000CC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驻</a:t>
            </a:r>
            <a:r>
              <a:rPr lang="zh-CN" altLang="zh-CN" sz="2400" b="1" u="sng" kern="100" dirty="0">
                <a:solidFill>
                  <a:srgbClr val="0000CC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藏</a:t>
            </a:r>
            <a:r>
              <a:rPr lang="zh-CN" altLang="zh-CN" sz="2400" b="1" u="sng" kern="100" dirty="0" smtClean="0">
                <a:solidFill>
                  <a:srgbClr val="0000CC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大臣</a:t>
            </a:r>
            <a:r>
              <a:rPr lang="zh-CN" altLang="en-US" sz="2400" b="1" u="sng" kern="100" dirty="0" smtClean="0">
                <a:solidFill>
                  <a:srgbClr val="0000CC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管理西藏</a:t>
            </a:r>
            <a:r>
              <a:rPr lang="zh-CN" altLang="zh-CN" sz="24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2400" b="1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zh-CN" sz="2400" b="1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zh-CN" sz="24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清朝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伊犁</a:t>
            </a:r>
            <a:r>
              <a:rPr lang="zh-CN" altLang="zh-CN" sz="2400" b="1" u="sng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将军</a:t>
            </a:r>
            <a:r>
              <a:rPr lang="zh-CN" altLang="zh-CN" sz="24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管辖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新疆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地区。 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zh-CN" sz="2400" b="1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沙皇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俄国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侵入我国，经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雅克萨之战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中俄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签订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个边界条约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《尼布楚条约》。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70"/>
              </a:spcAft>
            </a:pPr>
            <a:endParaRPr lang="en-US" altLang="zh-CN" sz="2400" b="1" kern="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70"/>
              </a:spcAft>
            </a:pPr>
            <a:r>
              <a:rPr lang="zh-CN" altLang="zh-CN" sz="2400" b="1" kern="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考点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18.</a:t>
            </a:r>
            <a:r>
              <a:rPr lang="zh-CN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清朝军机处的设置与文化专制的措施，认识君主专制在清代的极端强化。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4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zh-CN" sz="2400" b="1" u="sng" kern="100" dirty="0" smtClean="0">
                <a:solidFill>
                  <a:prstClr val="black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雍正</a:t>
            </a:r>
            <a:r>
              <a:rPr lang="zh-CN" altLang="en-US" sz="2400" kern="100" dirty="0" smtClean="0">
                <a:solidFill>
                  <a:prstClr val="black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</a:t>
            </a:r>
            <a:r>
              <a:rPr lang="zh-CN" altLang="zh-CN" sz="2400" b="1" kern="100" dirty="0" smtClean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军机处</a:t>
            </a:r>
            <a:r>
              <a:rPr lang="zh-CN" altLang="zh-CN" sz="24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西北</a:t>
            </a:r>
            <a:r>
              <a:rPr lang="zh-CN" altLang="zh-CN" sz="2400" b="1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军务</a:t>
            </a:r>
            <a:r>
              <a:rPr lang="zh-CN" altLang="zh-CN" sz="24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</a:t>
            </a:r>
            <a:r>
              <a:rPr lang="zh-CN" altLang="zh-CN" sz="2400" b="1" u="sng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君主专制进一步强化，标志着君主专制达到顶峰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文化专制：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“文字狱”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，禁锢思想</a:t>
            </a:r>
            <a:r>
              <a:rPr lang="zh-CN" altLang="zh-CN" sz="2400" b="1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。提倡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尊孔读经；收缴禁书并销毁。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考点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19.</a:t>
            </a:r>
            <a:r>
              <a:rPr lang="zh-CN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清代中期以来的腐败现象和闭关锁国政策，中国开始落后于世界发展潮流。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kern="100" dirty="0" smtClean="0">
                <a:solidFill>
                  <a:srgbClr val="0000CC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清朝</a:t>
            </a:r>
            <a:r>
              <a:rPr lang="zh-CN" altLang="zh-CN" sz="2400" b="1" kern="100" dirty="0" smtClean="0">
                <a:solidFill>
                  <a:srgbClr val="0000CC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闭关锁国</a:t>
            </a:r>
            <a:r>
              <a:rPr lang="zh-CN" altLang="zh-CN" sz="2400" b="1" kern="100" dirty="0">
                <a:solidFill>
                  <a:srgbClr val="0000CC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政策</a:t>
            </a:r>
            <a:r>
              <a:rPr lang="zh-CN" altLang="zh-CN" sz="2400" b="1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sz="2400" b="1" u="sng" kern="100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严格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限制对外贸易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。表现：①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顺治时期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，颁布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禁海令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。②只开放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“</a:t>
            </a: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广州十三行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统一经营对外贸易。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sz="2400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影响：</a:t>
            </a:r>
            <a:r>
              <a:rPr lang="zh-CN" altLang="zh-CN" sz="2400" b="1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①积极：</a:t>
            </a:r>
            <a:r>
              <a:rPr lang="zh-CN" altLang="zh-CN" sz="2400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对西方殖民者的侵略活动曾起过一定</a:t>
            </a:r>
            <a:r>
              <a:rPr lang="zh-CN" altLang="zh-CN" sz="2400" b="1" kern="100" dirty="0">
                <a:solidFill>
                  <a:srgbClr val="0000CC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自卫作用</a:t>
            </a:r>
            <a:r>
              <a:rPr lang="zh-CN" altLang="zh-CN" sz="2400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zh-CN" sz="2400" b="1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②消极：</a:t>
            </a:r>
            <a:r>
              <a:rPr lang="zh-CN" altLang="zh-CN" sz="2400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使中国错失了向西方学习先进的科学知识和生产技术的机会，</a:t>
            </a:r>
            <a:r>
              <a:rPr lang="zh-CN" altLang="zh-CN" sz="2400" b="1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中国逐渐</a:t>
            </a:r>
            <a:r>
              <a:rPr lang="zh-CN" altLang="zh-CN" sz="24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落伍于世界</a:t>
            </a:r>
            <a:r>
              <a:rPr lang="zh-CN" altLang="zh-CN" sz="2400" b="1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历史的发展进程</a:t>
            </a:r>
            <a:r>
              <a:rPr lang="zh-CN" altLang="zh-CN" sz="2400" b="1" kern="100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400" b="1" kern="100" dirty="0" smtClean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490" y="286602"/>
            <a:ext cx="11546006" cy="6359857"/>
          </a:xfrm>
        </p:spPr>
        <p:txBody>
          <a:bodyPr>
            <a:norm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spcAft>
                <a:spcPts val="0"/>
              </a:spcAft>
            </a:pP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（二）中国近代史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lang="zh-CN" altLang="zh-CN" b="1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四次侵华战争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鸦片、二鸦、甲午中日战争、八国联军侵华战争。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zh-CN" altLang="zh-CN" b="1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四次近代化探索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洋务运动、戊戌变法、辛亥革命、新文化运动。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过程：</a:t>
            </a:r>
            <a:r>
              <a:rPr lang="zh-CN" altLang="zh-CN" kern="1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器物（技术）—制度—思想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。特点：由浅入深，挽救民族危亡。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洋务运动出现新式教育，选官模式和人才培养模式也转变。</a:t>
            </a:r>
            <a:endParaRPr lang="zh-CN" altLang="en-US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历史评价随着时代发展而变化，时代近对历史的评价更客观。</a:t>
            </a:r>
            <a:endParaRPr lang="zh-CN" altLang="en-US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★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新文化运动后期传播马克思主义（李大钊），为五四运动奠定思想基础。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490" y="286602"/>
            <a:ext cx="11546006" cy="6359857"/>
          </a:xfrm>
        </p:spPr>
        <p:txBody>
          <a:bodyPr>
            <a:normAutofit fontScale="92500" lnSpcReduction="20000"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</a:t>
            </a:r>
            <a:r>
              <a:rPr lang="zh-CN" altLang="zh-CN" b="1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新民主主义革命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五四运动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（开端）、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中共</a:t>
            </a: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28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年奋斗历程：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、第一次国共合作：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黄埔军校</a:t>
            </a:r>
            <a:r>
              <a:rPr lang="zh-CN" altLang="zh-CN" kern="1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 kern="1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国共合作正式建立的标志）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1926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北伐胜利进军</a:t>
            </a:r>
            <a:r>
              <a:rPr lang="zh-CN" altLang="zh-CN" kern="1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（国民大革命高潮）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国共合作关系由正式确立走向国共对立。</a:t>
            </a:r>
            <a:endParaRPr lang="zh-CN" altLang="en-US" b="1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、国共对立：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长征（</a:t>
            </a:r>
            <a:r>
              <a:rPr lang="zh-CN" altLang="zh-CN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转折点：遵义会议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：生死攸关）：转危为安。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、抗日战争：</a:t>
            </a: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1931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九一八事变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：东北、局部抗战；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</a:t>
            </a: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1936</a:t>
            </a:r>
            <a:r>
              <a:rPr lang="zh-CN" altLang="zh-CN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西安事变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：扭转时局；</a:t>
            </a: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1937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七七事变（卢沟桥事变）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：全民族抗战。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269240" algn="just">
              <a:spcAft>
                <a:spcPts val="0"/>
              </a:spcAft>
            </a:pP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正面战场：淞沪会战：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打破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个月迷梦。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台儿庄战役：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最大胜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战。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武汉会战：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既定战略彻底破灭，相持阶段。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第三次长沙会战：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国际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信心。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9240" algn="just" fontAlgn="auto">
              <a:lnSpc>
                <a:spcPct val="130000"/>
              </a:lnSpc>
              <a:spcAft>
                <a:spcPts val="0"/>
              </a:spcAft>
            </a:pP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敌后战场：</a:t>
            </a: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1937</a:t>
            </a:r>
            <a:r>
              <a:rPr lang="zh-CN" altLang="en-US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月，</a:t>
            </a:r>
            <a:r>
              <a:rPr lang="zh-CN" altLang="zh-CN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平型关大捷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第一胜。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百团大战：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主动出击最大规模，破交通线、拆据点。</a:t>
            </a:r>
            <a:r>
              <a:rPr lang="zh-CN" altLang="zh-CN" b="1" kern="1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共产党不断加强抗日</a:t>
            </a:r>
            <a:r>
              <a:rPr lang="zh-CN" altLang="zh-CN" sz="2800" b="1" kern="1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统一战线。</a:t>
            </a:r>
            <a:endParaRPr lang="zh-CN" altLang="en-US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、解放战争：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撤离延安、转战陕北。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战略进攻序幕：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挺进大别山。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战略决战：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辽沈、淮海、平津。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最后胜利：渡江战役：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解放南京。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490" y="286602"/>
            <a:ext cx="11546006" cy="6359857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（三）中国现代史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一、新中国成立：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准备会议：第一届政协《共同纲领》。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zh-CN" altLang="zh-CN" b="1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巩固新中国：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抗美援朝（志愿军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英勇斗争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、土地改革（仍是私有）、西藏和平解放。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</a:t>
            </a:r>
            <a:r>
              <a:rPr lang="zh-CN" altLang="zh-CN" b="1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一化三改</a:t>
            </a:r>
            <a:r>
              <a:rPr lang="zh-CN" altLang="zh-CN" b="1" kern="100" dirty="0" smtClean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b="1" kern="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、一五计划：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开始改变工业落后的面貌，向社会主义工业化迈进。</a:t>
            </a:r>
            <a:endParaRPr lang="en-US" altLang="zh-CN" kern="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、三大改造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1956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</a:t>
            </a:r>
            <a:r>
              <a:rPr lang="zh-CN" altLang="zh-CN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生产资料由私有制变成社会主义公有制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。建立社会主义制度。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四、失误：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1958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）总路线、大跃进和人民公社化。文革（最大失误）。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490" y="286602"/>
            <a:ext cx="11546006" cy="635985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五：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改革开放开端：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1978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十一届三中全会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    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新阶段：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1992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邓小平南方谈话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★真理标准问题大讨论为十一届三中全会召开奠定思想基础。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 smtClean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改革开放  对内改革（经济体制改革）：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农村：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家庭联产承包责任制（包产到户）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；城市国有企业改革。       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1992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年十四大提出建立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社会主义市场经济体制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  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</a:t>
            </a:r>
            <a:r>
              <a:rPr lang="zh-CN" altLang="en-US" sz="2400" b="1" dirty="0" smtClean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对外开放：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经济特区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深圳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是窗口。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浦东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开发区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六：民族团结：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民族区域自治制度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第一个：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内蒙古。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祖国统一：</a:t>
            </a:r>
            <a:r>
              <a:rPr lang="zh-CN" altLang="zh-CN" sz="24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和平统一，一国两制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，港澳回归。 </a:t>
            </a:r>
            <a:r>
              <a:rPr lang="en-US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1992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年“九二共识”：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一个中国。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七：</a:t>
            </a:r>
            <a:r>
              <a:rPr lang="zh-CN" altLang="zh-CN" sz="2400" b="1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外交：</a:t>
            </a:r>
            <a:r>
              <a:rPr lang="zh-CN" altLang="zh-CN" sz="24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独立自主和平外交政策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。全方位外交、多边外交。</a:t>
            </a: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2001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加入世贸。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2400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b="1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</a:t>
            </a:r>
            <a:r>
              <a:rPr lang="zh-CN" altLang="zh-CN" sz="2400" b="1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年代：</a:t>
            </a:r>
            <a:r>
              <a:rPr lang="zh-CN" altLang="zh-CN" sz="24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和平共处五项原则、万隆会议“求同存异”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2400" b="1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70</a:t>
            </a:r>
            <a:r>
              <a:rPr lang="zh-CN" altLang="zh-CN" sz="2400" b="1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年代：</a:t>
            </a: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1971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重返联合国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1972</a:t>
            </a: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尼克松访华（关系正常化）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、中日建交；</a:t>
            </a: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1979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中美建交。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094845" cy="636016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zh-CN" altLang="zh-CN" sz="23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（四）世界古代史</a:t>
            </a:r>
            <a:endParaRPr lang="zh-CN" altLang="zh-CN" sz="23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zh-CN" altLang="zh-CN" sz="23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一、亚非文明：古埃及：</a:t>
            </a:r>
            <a:r>
              <a:rPr lang="zh-CN" altLang="zh-CN" sz="23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金字塔</a:t>
            </a:r>
            <a:r>
              <a:rPr lang="en-US" altLang="zh-CN" sz="23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zh-CN" sz="2300" b="1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古巴</a:t>
            </a:r>
            <a:r>
              <a:rPr lang="zh-CN" altLang="zh-CN" sz="23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比伦：</a:t>
            </a:r>
            <a:r>
              <a:rPr lang="zh-CN" altLang="zh-CN" sz="23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《汉谟拉比法典》</a:t>
            </a:r>
            <a:r>
              <a:rPr lang="en-US" altLang="zh-CN" sz="23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zh-CN" sz="2300" b="1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古</a:t>
            </a:r>
            <a:r>
              <a:rPr lang="zh-CN" altLang="zh-CN" sz="23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印度：</a:t>
            </a:r>
            <a:r>
              <a:rPr lang="zh-CN" altLang="zh-CN" sz="23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种姓制度、佛教。</a:t>
            </a:r>
            <a:r>
              <a:rPr lang="en-US" altLang="zh-CN" sz="23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</a:t>
            </a:r>
            <a:endParaRPr lang="zh-CN" altLang="zh-CN" sz="23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zh-CN" altLang="zh-CN" sz="23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二、欧洲文明：古希腊：</a:t>
            </a:r>
            <a:r>
              <a:rPr lang="en-US" altLang="zh-CN" sz="23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zh-CN" sz="23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zh-CN" sz="23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雅典奴隶主民主政治</a:t>
            </a:r>
            <a:r>
              <a:rPr lang="zh-CN" altLang="zh-CN" sz="23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sz="23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伯里克利，成年男性公民。</a:t>
            </a:r>
            <a:endParaRPr lang="zh-CN" altLang="zh-CN" sz="23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en-US" altLang="zh-CN" sz="23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</a:t>
            </a:r>
            <a:r>
              <a:rPr lang="en-US" altLang="zh-CN" sz="23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zh-CN" sz="23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zh-CN" sz="23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亚历山大东征</a:t>
            </a:r>
            <a:r>
              <a:rPr lang="zh-CN" altLang="zh-CN" sz="23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sz="23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促进东西方经济文化交流，</a:t>
            </a:r>
            <a:r>
              <a:rPr lang="zh-CN" altLang="en-US" sz="23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掠夺东方大量财富</a:t>
            </a:r>
            <a:r>
              <a:rPr lang="zh-CN" altLang="zh-CN" sz="23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3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zh-CN" altLang="zh-CN" sz="23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三、古罗马：罗马帝国：</a:t>
            </a:r>
            <a:r>
              <a:rPr lang="zh-CN" altLang="zh-CN" sz="23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屋大维“元首制”、地中海成为内湖。</a:t>
            </a:r>
            <a:r>
              <a:rPr lang="zh-CN" altLang="zh-CN" sz="23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今天公历基础：</a:t>
            </a:r>
            <a:r>
              <a:rPr lang="zh-CN" altLang="zh-CN" sz="23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罗马“儒略历”。</a:t>
            </a:r>
            <a:endParaRPr lang="zh-CN" altLang="zh-CN" sz="23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zh-CN" altLang="zh-CN" sz="23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四、西欧封建制度：</a:t>
            </a:r>
            <a:r>
              <a:rPr lang="zh-CN" altLang="zh-CN" sz="23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封君封臣</a:t>
            </a:r>
            <a:r>
              <a:rPr lang="zh-CN" altLang="zh-CN" sz="23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，土地为纽带，权利义务交织，契约性。</a:t>
            </a:r>
            <a:endParaRPr lang="zh-CN" altLang="zh-CN" sz="23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zh-CN" altLang="zh-CN" sz="23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五、中世纪西欧：农村：</a:t>
            </a:r>
            <a:r>
              <a:rPr lang="zh-CN" altLang="zh-CN" sz="23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庄园，</a:t>
            </a:r>
            <a:r>
              <a:rPr lang="zh-CN" altLang="zh-CN" sz="23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自给自足</a:t>
            </a:r>
            <a:r>
              <a:rPr lang="zh-CN" altLang="zh-CN" sz="23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。庄园法庭：司法权。</a:t>
            </a:r>
            <a:r>
              <a:rPr lang="zh-CN" altLang="zh-CN" sz="23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城市：</a:t>
            </a:r>
            <a:r>
              <a:rPr lang="zh-CN" altLang="zh-CN" sz="23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自由</a:t>
            </a:r>
            <a:r>
              <a:rPr lang="zh-CN" altLang="zh-CN" sz="23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自治</a:t>
            </a:r>
            <a:r>
              <a:rPr lang="zh-CN" altLang="zh-CN" sz="23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，市民阶层。</a:t>
            </a:r>
            <a:endParaRPr lang="zh-CN" altLang="zh-CN" sz="23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zh-CN" altLang="zh-CN" sz="23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六、中世纪大学：</a:t>
            </a:r>
            <a:r>
              <a:rPr lang="zh-CN" altLang="zh-CN" sz="23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中世纪教育“最美好的花朵”，大学</a:t>
            </a:r>
            <a:r>
              <a:rPr lang="zh-CN" altLang="zh-CN" sz="23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自治，</a:t>
            </a:r>
            <a:r>
              <a:rPr lang="zh-CN" altLang="en-US" sz="23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顺应了社会发展的需要</a:t>
            </a:r>
            <a:r>
              <a:rPr lang="zh-CN" altLang="zh-CN" sz="23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3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zh-CN" altLang="zh-CN" sz="23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七、法律：罗马</a:t>
            </a:r>
            <a:r>
              <a:rPr lang="zh-CN" altLang="zh-CN" sz="23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《十二铜表法》：欧洲法学的渊源</a:t>
            </a:r>
            <a:r>
              <a:rPr lang="zh-CN" altLang="zh-CN" sz="23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3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765175" algn="just">
              <a:lnSpc>
                <a:spcPct val="100000"/>
              </a:lnSpc>
              <a:spcAft>
                <a:spcPts val="0"/>
              </a:spcAft>
            </a:pPr>
            <a:r>
              <a:rPr lang="zh-CN" altLang="zh-CN" sz="23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东罗马帝国</a:t>
            </a:r>
            <a:r>
              <a:rPr lang="zh-CN" altLang="zh-CN" sz="23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《罗马民法大全》</a:t>
            </a:r>
            <a:r>
              <a:rPr lang="zh-CN" altLang="zh-CN" sz="23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（包括《查士丁尼法典》）：</a:t>
            </a:r>
            <a:r>
              <a:rPr lang="zh-CN" altLang="zh-CN" sz="23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欧洲民法的基础</a:t>
            </a:r>
            <a:r>
              <a:rPr lang="zh-CN" altLang="zh-CN" sz="23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3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zh-CN" altLang="zh-CN" sz="23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八、日本大化改新：</a:t>
            </a:r>
            <a:r>
              <a:rPr lang="zh-CN" altLang="zh-CN" sz="23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仿效唐朝。</a:t>
            </a:r>
            <a:r>
              <a:rPr lang="zh-CN" altLang="zh-CN" sz="23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中央集权的封建国家，但</a:t>
            </a:r>
            <a:r>
              <a:rPr lang="zh-CN" altLang="en-US" sz="23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军国色彩</a:t>
            </a:r>
            <a:r>
              <a:rPr lang="zh-CN" altLang="en-US" sz="23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浓厚</a:t>
            </a:r>
            <a:r>
              <a:rPr lang="zh-CN" altLang="zh-CN" sz="23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3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zh-CN" altLang="zh-CN" sz="23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九、阿拉伯半岛的统一有利于伊斯兰教的传播。东西方文化交流使者：</a:t>
            </a:r>
            <a:r>
              <a:rPr lang="zh-CN" altLang="zh-CN" sz="23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阿拉伯人。</a:t>
            </a:r>
            <a:endParaRPr lang="zh-CN" altLang="zh-CN" sz="23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zh-CN" sz="17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490" y="286602"/>
            <a:ext cx="11546006" cy="6359857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（五）世界近现代史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lang="zh-CN" altLang="zh-CN" b="1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文艺复兴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人文主义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，促进人们思想解放，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推动欧洲思想解放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zh-CN" altLang="zh-CN" b="1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新航路开辟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大西洋沿岸，世界开始连成整体。导致三角贸易。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</a:t>
            </a:r>
            <a:r>
              <a:rPr lang="zh-CN" altLang="zh-CN" b="1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资本主义制度初步确立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、英国资产阶级革命：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《权利法案》，确立君主立宪制。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、美国独立战争：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华盛顿、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《独立宣言》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第一个人权宣言，美国诞生。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1787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年宪法》：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三权分立，联邦政府与地方政府分权；允许奴隶制存在。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、法国大革命：《人权宣言》：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自由、平等，人权、法治，私有财产不可侵犯。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 smtClean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《拿破仑法典》：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维护法国大革命成果，打击欧洲封建势力，传播资产阶级自由平等思想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045" y="202565"/>
            <a:ext cx="10515600" cy="958215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b="1" dirty="0" smtClean="0">
                <a:solidFill>
                  <a:srgbClr val="FF0000"/>
                </a:solidFill>
                <a:latin typeface="华光粗黑_CNKI" panose="02000500000000000000" pitchFamily="2" charset="-122"/>
                <a:ea typeface="华光粗黑_CNKI" panose="02000500000000000000" pitchFamily="2" charset="-122"/>
              </a:rPr>
              <a:t>2025</a:t>
            </a:r>
            <a:r>
              <a:rPr lang="zh-CN" altLang="en-US" sz="6000" b="1" dirty="0" smtClean="0">
                <a:solidFill>
                  <a:srgbClr val="FF0000"/>
                </a:solidFill>
                <a:latin typeface="华光粗黑_CNKI" panose="02000500000000000000" pitchFamily="2" charset="-122"/>
                <a:ea typeface="华光粗黑_CNKI" panose="02000500000000000000" pitchFamily="2" charset="-122"/>
              </a:rPr>
              <a:t>年历史中考一模必胜秘诀</a:t>
            </a:r>
            <a:endParaRPr lang="zh-CN" altLang="en-US" sz="6000" b="1" dirty="0" smtClean="0">
              <a:solidFill>
                <a:srgbClr val="FF0000"/>
              </a:solidFill>
              <a:latin typeface="华光粗黑_CNKI" panose="02000500000000000000" pitchFamily="2" charset="-122"/>
              <a:ea typeface="华光粗黑_CNKI" panose="020005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47370" y="1353820"/>
            <a:ext cx="11614785" cy="5500370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zh-CN" altLang="zh-CN" sz="3600" kern="0" dirty="0">
                <a:latin typeface="Calibri" panose="020F0502020204030204" charset="0"/>
                <a:ea typeface="华光粗圆_CNKI" panose="02000500000000000000" pitchFamily="2" charset="-122"/>
                <a:cs typeface="宋体" panose="02010600030101010101" pitchFamily="2" charset="-122"/>
                <a:sym typeface="+mn-ea"/>
              </a:rPr>
              <a:t>全力以赴，信心满满，历史压轴，中考必胜！</a:t>
            </a:r>
            <a:endParaRPr lang="en-US" altLang="zh-CN" sz="3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zh-CN" sz="3600" dirty="0">
                <a:solidFill>
                  <a:srgbClr val="0070C0"/>
                </a:solidFill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选择题：按照朝代和时间顺序进行答题，划出关键词！！</a:t>
            </a:r>
            <a:r>
              <a:rPr lang="en-US" altLang="zh-CN" sz="3600" dirty="0">
                <a:solidFill>
                  <a:srgbClr val="0070C0"/>
                </a:solidFill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	    </a:t>
            </a:r>
            <a:r>
              <a:rPr lang="zh-CN" sz="3600" dirty="0">
                <a:solidFill>
                  <a:srgbClr val="0070C0"/>
                </a:solidFill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紧扣材料判断正确选项！！</a:t>
            </a:r>
            <a:endParaRPr lang="zh-CN" sz="3600" dirty="0">
              <a:solidFill>
                <a:srgbClr val="0070C0"/>
              </a:solidFill>
              <a:highlight>
                <a:srgbClr val="FFFF00"/>
              </a:highligh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endParaRPr lang="zh-CN" sz="3600" dirty="0">
              <a:solidFill>
                <a:srgbClr val="0070C0"/>
              </a:solidFill>
              <a:highlight>
                <a:srgbClr val="FFFF00"/>
              </a:highligh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zh-CN" sz="3600" dirty="0">
                <a:solidFill>
                  <a:srgbClr val="0070C0"/>
                </a:solidFill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大题：紧扣材料进行答题，答案要根据材料进行作答！</a:t>
            </a:r>
            <a:endParaRPr lang="zh-CN" sz="3600" dirty="0">
              <a:solidFill>
                <a:srgbClr val="0070C0"/>
              </a:solidFill>
              <a:highlight>
                <a:srgbClr val="FFFF00"/>
              </a:highligh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 sz="3600" dirty="0"/>
              <a:t>          </a:t>
            </a:r>
            <a:r>
              <a:rPr lang="zh-CN" sz="3600" dirty="0"/>
              <a:t>答案要含有历史事件或者历史专用名词才高分！</a:t>
            </a:r>
            <a:endParaRPr lang="zh-CN" sz="3600" dirty="0"/>
          </a:p>
          <a:p>
            <a:pPr marL="0" indent="0">
              <a:buNone/>
            </a:pPr>
            <a:r>
              <a:rPr lang="en-US" altLang="zh-CN" sz="3600" dirty="0"/>
              <a:t>          </a:t>
            </a:r>
            <a:r>
              <a:rPr lang="zh-CN" altLang="en-US" sz="3600" dirty="0">
                <a:solidFill>
                  <a:srgbClr val="FF0000"/>
                </a:solidFill>
              </a:rPr>
              <a:t>一定要分点作答</a:t>
            </a:r>
            <a:r>
              <a:rPr lang="zh-CN" altLang="en-US" sz="3600" dirty="0"/>
              <a:t>，根据分数多少进行作答！</a:t>
            </a:r>
            <a:endParaRPr lang="zh-CN" altLang="en-US" sz="3600" dirty="0"/>
          </a:p>
          <a:p>
            <a:pPr marL="0" indent="0" algn="ctr">
              <a:buNone/>
            </a:pPr>
            <a:r>
              <a:rPr lang="zh-CN" altLang="en-US" sz="3600" dirty="0">
                <a:solidFill>
                  <a:srgbClr val="FF0000"/>
                </a:solidFill>
              </a:rPr>
              <a:t>开放性题型或者小论文要注重格式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490" y="286602"/>
            <a:ext cx="11546006" cy="6359857"/>
          </a:xfrm>
        </p:spPr>
        <p:txBody>
          <a:bodyPr>
            <a:norm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四、</a:t>
            </a:r>
            <a:r>
              <a:rPr lang="zh-CN" altLang="zh-CN" b="1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两次工业革命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：第一次：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世纪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年代、</a:t>
            </a:r>
            <a:r>
              <a:rPr lang="zh-CN" altLang="zh-CN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蒸汽机、火车，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英国懂得技术创新</a:t>
            </a:r>
            <a:r>
              <a:rPr lang="zh-CN" altLang="zh-CN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000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第二次：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世纪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70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年代、电力和内燃机、电灯、汽车、飞机。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五、</a:t>
            </a:r>
            <a:r>
              <a:rPr lang="zh-CN" altLang="zh-CN" b="1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资本主义制度的扩展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、俄国</a:t>
            </a: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1861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年废除农奴制改革：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亚历山大二世，走上资本主义道路。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、美国内战：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1861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年、林肯、《解放黑人奴隶宣言》。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、日本明治维新：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废藩置县、殖产兴业、文明开化。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六、</a:t>
            </a:r>
            <a:r>
              <a:rPr lang="zh-CN" altLang="zh-CN" b="1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社会主义、共产主义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：《共产党宣言》的发表：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标志马克思主义诞生。 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巴黎公社：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世界第一个无产阶级专政，失败。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zh-CN" b="1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俄国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十月革命：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世界第一次胜利的社会主义革命、列宁。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445" y="92710"/>
            <a:ext cx="11847830" cy="6650355"/>
          </a:xfrm>
        </p:spPr>
        <p:txBody>
          <a:bodyPr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七、殖民地人民的抗争：拉美独立运动：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玻利瓦尔；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印度民族大起义：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章西女王。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八、</a:t>
            </a:r>
            <a:r>
              <a:rPr lang="en-US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1921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年苏俄新经济政策：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自由贸易，征收粮食税，发展商品经济（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市场）。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1928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年开始斯大林模式：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工业化、农业集体化。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九、</a:t>
            </a:r>
            <a:r>
              <a:rPr lang="en-US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1929-1933</a:t>
            </a:r>
            <a:r>
              <a:rPr lang="zh-CN" altLang="zh-CN" sz="2400" b="1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经济大危机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（苏联除外）：美国：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罗斯福新政：国家干预经济。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德、日：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法西斯专政。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十、</a:t>
            </a:r>
            <a:r>
              <a:rPr lang="zh-CN" altLang="zh-CN" sz="2400" b="1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两次世界大战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：一战：</a:t>
            </a: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1914-1918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，同盟国、协约国。凡尔登战役（一战转折点），一战出现潜艇等，</a:t>
            </a:r>
            <a:r>
              <a:rPr lang="zh-CN" altLang="en-US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科技影响战争进程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二战：</a:t>
            </a: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1939-1945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，轴心国、世界反法西斯同盟（</a:t>
            </a: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1942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《联合国家宣言》）。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1941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夏，德国突袭苏联，莫斯科保卫战；</a:t>
            </a: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1941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冬，日本偷袭珍珠港，规模最大。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1942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夏，斯大林格勒战役，二战转折点；</a:t>
            </a: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1944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诺曼底登陆，欧洲第二战场。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十一、</a:t>
            </a:r>
            <a:r>
              <a:rPr lang="zh-CN" altLang="zh-CN" sz="2400" b="1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世界政治格局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：一战后：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凡尔赛——华盛顿体系。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二战后：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两极格局、美苏冷战，</a:t>
            </a:r>
            <a:r>
              <a:rPr lang="zh-CN" altLang="en-US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社会主义运动走向成熟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1682750" algn="just">
              <a:spcAft>
                <a:spcPts val="0"/>
              </a:spcAft>
            </a:pP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当今：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暂时一超多强，多极化趋势。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经济格局：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经济全球化。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面对人类人口激增、环境污染等问题，</a:t>
            </a:r>
            <a:r>
              <a:rPr lang="zh-CN" altLang="en-US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需要全世界共同解决，构建人类命运共同体</a:t>
            </a:r>
            <a:endParaRPr lang="zh-CN" altLang="en-US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490" y="286602"/>
            <a:ext cx="11546006" cy="6359857"/>
          </a:xfrm>
        </p:spPr>
        <p:txBody>
          <a:bodyPr>
            <a:normAutofit fontScale="90000"/>
          </a:bodyPr>
          <a:lstStyle/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zh-CN" sz="4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大题</a:t>
            </a:r>
            <a:r>
              <a:rPr lang="en-US" altLang="zh-CN" sz="4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zh-CN" sz="4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</a:t>
            </a:r>
            <a:r>
              <a:rPr lang="en-US" altLang="zh-CN" sz="4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zh-CN" sz="4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</a:t>
            </a:r>
            <a:r>
              <a:rPr lang="en-US" altLang="zh-CN" sz="4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4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复习重点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、古代君主专制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中央集权制度：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西周分封制、秦朝郡县制、汉武帝“推恩令”（削弱诸侯国势力）、元朝行省制。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9105" algn="just">
              <a:lnSpc>
                <a:spcPct val="100000"/>
              </a:lnSpc>
              <a:spcAft>
                <a:spcPts val="0"/>
              </a:spcAft>
            </a:pP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加强中央集权，加强对地方的控制。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、五四运动导火线：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巴黎和会中国外交失败。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失败指：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德国在山东特权转让给日本。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五四运动促进马克思主义在中国的传播，为中共成立奠定思想基础。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、一战后</a:t>
            </a: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1919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巴黎和会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：签订《凡尔赛条约》，凡尔赛体系。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1921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华盛顿会议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：签订《九国公约》，列强共同支配中国，华盛顿体系。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、抗日战争中国地位：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二战的东方主战场。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牵制日本大量兵力，为世界反法西斯战争做出巨大贡献。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266700" algn="just">
              <a:lnSpc>
                <a:spcPct val="100000"/>
              </a:lnSpc>
              <a:spcAft>
                <a:spcPts val="0"/>
              </a:spcAft>
            </a:pP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二战后期开罗会议：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中国首次以世界大国参加，确立中国世界四强地位。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490" y="286602"/>
            <a:ext cx="11546006" cy="6359857"/>
          </a:xfrm>
        </p:spPr>
        <p:txBody>
          <a:bodyPr>
            <a:normAutofit lnSpcReduction="10000"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对外交往合作认识：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①交流促进发展，促进文明进步；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692150" algn="just">
              <a:spcAft>
                <a:spcPts val="0"/>
              </a:spcAft>
            </a:pP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②封闭保守导致国家落后；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③加强国家间的合作与交流；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692150" algn="just">
              <a:spcAft>
                <a:spcPts val="0"/>
              </a:spcAft>
            </a:pP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④构建人类命运共同体，合作共赢。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、经济科技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相关认识：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①坚持改革开放，增强综合国力；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692150" algn="just">
              <a:spcAft>
                <a:spcPts val="0"/>
              </a:spcAft>
            </a:pP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②勇于创新，制度创新，科技创新；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③先进的科技改变人们生活，改善民生。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④坚持道路自信，制度自信，理论自信，文化自信。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、马克思主义的认识：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①马克思主义与时俱进，符合中国国情，走中国特色社会主义道路；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②坚持马克思主义，坚持中国共产党的领导；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③马克思主义是救国的真理；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④马克思主义是国际无产阶级革命的理论武器。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810" y="74295"/>
            <a:ext cx="11782425" cy="62509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zh-CN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一、中国古代史</a:t>
            </a:r>
            <a:endParaRPr lang="zh-CN" altLang="zh-CN" b="1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zh-CN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70"/>
              </a:spcAft>
            </a:pPr>
            <a:r>
              <a:rPr lang="zh-CN" altLang="zh-CN" b="1" kern="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（一）史前时期——特征：人类与文明起源</a:t>
            </a:r>
            <a:endParaRPr lang="zh-CN" altLang="zh-CN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7970" indent="-267970">
              <a:lnSpc>
                <a:spcPct val="100000"/>
              </a:lnSpc>
              <a:spcBef>
                <a:spcPts val="0"/>
              </a:spcBef>
              <a:spcAft>
                <a:spcPts val="270"/>
              </a:spcAft>
            </a:pPr>
            <a:r>
              <a:rPr lang="zh-CN" altLang="zh-CN" b="1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·考点</a:t>
            </a:r>
            <a:r>
              <a:rPr lang="en-US" altLang="zh-CN" b="1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zh-CN" b="1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半坡居民、河姆渡居民和原始农业产生。考古发现、文物遗址是重要依据。</a:t>
            </a:r>
            <a:r>
              <a:rPr lang="en-US" altLang="zh-CN" b="1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区域和地区文化交流</a:t>
            </a:r>
            <a:endParaRPr lang="zh-CN" altLang="zh-CN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★</a:t>
            </a:r>
            <a:r>
              <a:rPr lang="zh-CN" altLang="zh-CN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河姆渡居民</a:t>
            </a:r>
            <a:r>
              <a:rPr lang="en-US" altLang="zh-CN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zh-CN" b="1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长江流域</a:t>
            </a:r>
            <a:r>
              <a:rPr lang="zh-CN" altLang="zh-CN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b="1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干</a:t>
            </a:r>
            <a:r>
              <a:rPr lang="zh-CN" altLang="zh-CN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栏式房屋</a:t>
            </a:r>
            <a:r>
              <a:rPr lang="zh-CN" altLang="zh-CN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，种植</a:t>
            </a:r>
            <a:r>
              <a:rPr lang="zh-CN" altLang="zh-CN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水稻</a:t>
            </a:r>
            <a:r>
              <a:rPr lang="zh-CN" altLang="zh-CN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，使用</a:t>
            </a:r>
            <a:r>
              <a:rPr lang="zh-CN" altLang="zh-CN" b="1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磨制</a:t>
            </a:r>
            <a:r>
              <a:rPr lang="zh-CN" altLang="en-US" b="1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，新</a:t>
            </a:r>
            <a:r>
              <a:rPr lang="zh-CN" altLang="zh-CN" b="1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石器</a:t>
            </a:r>
            <a:r>
              <a:rPr lang="zh-CN" altLang="en-US" b="1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时代</a:t>
            </a:r>
            <a:r>
              <a:rPr lang="zh-CN" altLang="zh-CN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70"/>
              </a:spcAft>
            </a:pPr>
            <a:r>
              <a:rPr lang="zh-CN" altLang="zh-CN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★</a:t>
            </a:r>
            <a:r>
              <a:rPr lang="zh-CN" altLang="zh-CN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半坡居民</a:t>
            </a:r>
            <a:r>
              <a:rPr lang="en-US" altLang="zh-CN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zh-CN" b="1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黄河流域</a:t>
            </a:r>
            <a:r>
              <a:rPr lang="zh-CN" altLang="en-US" b="1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西安</a:t>
            </a:r>
            <a:r>
              <a:rPr lang="en-US" altLang="zh-CN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zh-CN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zh-CN" b="1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半</a:t>
            </a:r>
            <a:r>
              <a:rPr lang="zh-CN" altLang="zh-CN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地穴式</a:t>
            </a:r>
            <a:r>
              <a:rPr lang="zh-CN" altLang="zh-CN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种植粟</a:t>
            </a:r>
            <a:r>
              <a:rPr lang="zh-CN" altLang="zh-CN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磨制石器</a:t>
            </a:r>
            <a:r>
              <a:rPr lang="zh-CN" altLang="zh-CN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鱼纹彩陶</a:t>
            </a:r>
            <a:r>
              <a:rPr lang="zh-CN" altLang="zh-CN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7970" indent="-267970">
              <a:lnSpc>
                <a:spcPct val="100000"/>
              </a:lnSpc>
              <a:spcBef>
                <a:spcPts val="0"/>
              </a:spcBef>
              <a:spcAft>
                <a:spcPts val="270"/>
              </a:spcAft>
            </a:pPr>
            <a:r>
              <a:rPr lang="zh-CN" altLang="zh-CN" b="1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·考点</a:t>
            </a:r>
            <a:r>
              <a:rPr lang="en-US" altLang="zh-CN" b="1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zh-CN" b="1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西周的分封制及其作用。</a:t>
            </a:r>
            <a:endParaRPr lang="zh-CN" altLang="zh-CN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★</a:t>
            </a:r>
            <a:r>
              <a:rPr lang="zh-CN" altLang="zh-CN" b="1" kern="1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西周分封制</a:t>
            </a:r>
            <a:r>
              <a:rPr lang="en-US" altLang="zh-CN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zh-CN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①目的</a:t>
            </a:r>
            <a:r>
              <a:rPr lang="zh-CN" altLang="zh-CN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为稳定周初的政治形势，巩固疆土</a:t>
            </a:r>
            <a:r>
              <a:rPr lang="zh-CN" altLang="zh-CN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。②</a:t>
            </a:r>
            <a:r>
              <a:rPr lang="zh-CN" altLang="zh-CN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内容</a:t>
            </a:r>
            <a:r>
              <a:rPr lang="zh-CN" altLang="zh-CN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：根据血缘关系和功劳大小分封土地。等级分为</a:t>
            </a:r>
            <a:r>
              <a:rPr lang="zh-CN" altLang="zh-CN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天子、诸侯、卿大夫、士、</a:t>
            </a:r>
            <a:r>
              <a:rPr lang="zh-CN" altLang="zh-CN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平民。⑤</a:t>
            </a:r>
            <a:r>
              <a:rPr lang="zh-CN" altLang="zh-CN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意义：开发边远地区，加强了统治，</a:t>
            </a:r>
            <a:r>
              <a:rPr lang="zh-CN" altLang="zh-CN" b="1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成为强盛</a:t>
            </a:r>
            <a:r>
              <a:rPr lang="zh-CN" altLang="zh-CN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的国家。</a:t>
            </a:r>
            <a:endParaRPr lang="zh-CN" altLang="zh-CN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70"/>
              </a:spcAft>
            </a:pPr>
            <a:r>
              <a:rPr lang="zh-CN" altLang="zh-CN" b="1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考点</a:t>
            </a:r>
            <a:r>
              <a:rPr lang="en-US" altLang="zh-CN" b="1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zh-CN" b="1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秦国商鞅变法，认识改革使秦国逐渐强大起来。</a:t>
            </a:r>
            <a:endParaRPr lang="zh-CN" altLang="zh-CN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133985">
              <a:lnSpc>
                <a:spcPct val="100000"/>
              </a:lnSpc>
              <a:spcBef>
                <a:spcPts val="0"/>
              </a:spcBef>
            </a:pPr>
            <a:r>
              <a:rPr lang="zh-CN" altLang="zh-CN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★</a:t>
            </a:r>
            <a:r>
              <a:rPr lang="zh-CN" altLang="zh-CN" b="1" kern="1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商鞅变法</a:t>
            </a:r>
            <a:r>
              <a:rPr lang="zh-CN" altLang="zh-CN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：秦孝公</a:t>
            </a:r>
            <a:r>
              <a:rPr lang="zh-CN" altLang="zh-CN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。内容：</a:t>
            </a:r>
            <a:r>
              <a:rPr lang="zh-CN" altLang="zh-CN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①政治</a:t>
            </a:r>
            <a:r>
              <a:rPr lang="zh-CN" altLang="zh-CN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建立县制</a:t>
            </a:r>
            <a:r>
              <a:rPr lang="zh-CN" altLang="zh-CN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；废除贵族的世袭特权；</a:t>
            </a:r>
            <a:r>
              <a:rPr lang="zh-CN" altLang="zh-CN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②经济</a:t>
            </a:r>
            <a:r>
              <a:rPr lang="zh-CN" altLang="zh-CN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废除井田制，允许土地自由买卖（土地私有）</a:t>
            </a:r>
            <a:r>
              <a:rPr lang="zh-CN" altLang="zh-CN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r>
              <a:rPr lang="zh-CN" altLang="zh-CN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鼓励耕织</a:t>
            </a:r>
            <a:r>
              <a:rPr lang="zh-CN" altLang="zh-CN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zh-CN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③军事</a:t>
            </a:r>
            <a:r>
              <a:rPr lang="zh-CN" altLang="zh-CN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奖励军功</a:t>
            </a:r>
            <a:r>
              <a:rPr lang="zh-CN" altLang="zh-CN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影响：使秦国国力增强，提高军队战斗力，为以后秦统一全国奠定了基础。</a:t>
            </a:r>
            <a:endParaRPr lang="zh-CN" altLang="zh-CN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zh-CN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065000" cy="6250940"/>
          </a:xfrm>
        </p:spPr>
        <p:txBody>
          <a:bodyPr>
            <a:noAutofit/>
          </a:bodyPr>
          <a:lstStyle/>
          <a:p>
            <a:pPr>
              <a:spcAft>
                <a:spcPts val="270"/>
              </a:spcAft>
            </a:pPr>
            <a:r>
              <a:rPr lang="zh-CN" altLang="zh-CN" sz="2400" b="1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·考点</a:t>
            </a:r>
            <a:r>
              <a:rPr lang="en-US" altLang="zh-CN" sz="2400" b="1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zh-CN" sz="2400" b="1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春秋老子和孔子思想，理解战国“</a:t>
            </a:r>
            <a:r>
              <a:rPr lang="zh-CN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百家争鸣</a:t>
            </a:r>
            <a:r>
              <a:rPr lang="zh-CN" altLang="zh-CN" sz="2400" b="1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”对后世的深远影响。</a:t>
            </a:r>
            <a:endParaRPr lang="zh-CN" altLang="zh-CN" sz="2400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133350"/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春秋时期：</a:t>
            </a:r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老子，道家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创始人。思想：</a:t>
            </a:r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顺应自然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r>
              <a:rPr lang="zh-CN" altLang="zh-CN" sz="2400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zh-CN" sz="2400" b="1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辩证法</a:t>
            </a:r>
            <a:r>
              <a:rPr lang="zh-CN" altLang="zh-CN" sz="2400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无为而治</a:t>
            </a:r>
            <a:r>
              <a:rPr lang="zh-CN" altLang="zh-CN" sz="2400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zh-CN" sz="2400" b="1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《道德经</a:t>
            </a:r>
            <a:r>
              <a:rPr lang="zh-CN" altLang="zh-CN" sz="2400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400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133985"/>
            <a:r>
              <a:rPr lang="zh-CN" altLang="zh-CN" sz="24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孔子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儒家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创始人。政治主张</a:t>
            </a:r>
            <a:r>
              <a:rPr lang="en-US" altLang="zh-CN" sz="24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zh-CN" sz="24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仁</a:t>
            </a:r>
            <a:r>
              <a:rPr lang="en-US" altLang="zh-CN" sz="24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zh-CN" sz="24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核心）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教育：私学、有教无类、《论语》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400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★</a:t>
            </a:r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百家争鸣，战国时期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墨家：墨子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（创始人），主张</a:t>
            </a:r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非攻、兼爱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、节俭、尚贤。</a:t>
            </a:r>
            <a:endParaRPr lang="zh-CN" altLang="zh-CN" sz="2400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儒家：孟子，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主张</a:t>
            </a:r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仁政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，民贵君轻。</a:t>
            </a:r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荀子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，主张实行</a:t>
            </a:r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“礼治</a:t>
            </a:r>
            <a:r>
              <a:rPr lang="en-US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道家：庄子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顺应自然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zh-CN" sz="2400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法家：</a:t>
            </a:r>
            <a:r>
              <a:rPr lang="zh-CN" altLang="zh-CN" sz="24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韩非子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（集大成者），主张</a:t>
            </a:r>
            <a:r>
              <a:rPr lang="zh-CN" altLang="zh-CN" sz="24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依法治国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，建立</a:t>
            </a:r>
            <a:r>
              <a:rPr lang="zh-CN" altLang="zh-CN" sz="24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中央集权专制统治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。（</a:t>
            </a:r>
            <a:r>
              <a:rPr lang="zh-CN" altLang="zh-CN" sz="24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秦朝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推崇</a:t>
            </a:r>
            <a:r>
              <a:rPr lang="zh-CN" altLang="zh-CN" sz="24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法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家思想，其他朝儒家</a:t>
            </a:r>
            <a:endParaRPr lang="zh-CN" altLang="en-US" sz="2400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Aft>
                <a:spcPts val="270"/>
              </a:spcAft>
            </a:pPr>
            <a:r>
              <a:rPr lang="zh-CN" altLang="zh-CN" sz="2400" b="1" kern="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（三）秦汉时期——特征：统一多民族国家的建立与巩固</a:t>
            </a:r>
            <a:endParaRPr lang="zh-CN" altLang="zh-CN" sz="2400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1320" indent="-401320">
              <a:lnSpc>
                <a:spcPct val="120000"/>
              </a:lnSpc>
              <a:spcBef>
                <a:spcPts val="0"/>
              </a:spcBef>
              <a:spcAft>
                <a:spcPts val="270"/>
              </a:spcAft>
            </a:pPr>
            <a:r>
              <a:rPr lang="zh-CN" altLang="zh-CN" sz="2400" b="1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·考点</a:t>
            </a:r>
            <a:r>
              <a:rPr lang="en-US" altLang="zh-CN" sz="2400" b="1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</a:t>
            </a:r>
            <a:r>
              <a:rPr lang="zh-CN" altLang="zh-CN" sz="2400" b="1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秦代秦始皇加强中央集权制度和统一措施及影响。</a:t>
            </a:r>
            <a:endParaRPr lang="zh-CN" altLang="zh-CN" sz="2400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秦始皇建立建立起我国历史上第一个</a:t>
            </a:r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统一的、多民族的封建国家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400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★</a:t>
            </a:r>
            <a:r>
              <a:rPr lang="zh-CN" altLang="zh-CN" sz="2400" b="1" kern="1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秦朝统一措施</a:t>
            </a:r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：政治：①</a:t>
            </a:r>
            <a:r>
              <a:rPr lang="zh-CN" altLang="zh-CN" sz="2400" b="1" u="sng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中央：</a:t>
            </a:r>
            <a:r>
              <a:rPr lang="zh-CN" altLang="zh-CN" sz="2400" b="1" u="sng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君主专制中央集权制度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，建立皇帝制度。中央设</a:t>
            </a:r>
            <a:r>
              <a:rPr lang="zh-CN" altLang="zh-CN" sz="2400" b="1" u="sng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丞相（行政）、太尉（军事）、御史大夫（监察）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。②</a:t>
            </a:r>
            <a:r>
              <a:rPr lang="zh-CN" altLang="zh-CN" sz="2400" b="1" u="sng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地方：建立</a:t>
            </a:r>
            <a:r>
              <a:rPr lang="zh-CN" altLang="zh-CN" sz="2400" b="1" u="sng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郡县制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，开创了我国历代王朝地方行政基本模式，</a:t>
            </a:r>
            <a:r>
              <a:rPr lang="zh-CN" altLang="en-US" sz="24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加强地方管理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文化：统一文字，</a:t>
            </a:r>
            <a:r>
              <a:rPr lang="zh-CN" altLang="zh-CN" sz="24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小篆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经济：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①统一</a:t>
            </a:r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货币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sz="24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圆形方孔半两钱</a:t>
            </a:r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（秦半两）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。②</a:t>
            </a:r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统一度量衡。交通：①车同轨，②开灵渠。军事：①修长城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②派</a:t>
            </a:r>
            <a:r>
              <a:rPr lang="zh-CN" altLang="zh-CN" sz="2400" b="1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蒙恬</a:t>
            </a:r>
            <a:r>
              <a:rPr lang="zh-CN" altLang="zh-CN" sz="24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抗击匈奴。</a:t>
            </a:r>
            <a:endParaRPr lang="zh-CN" altLang="zh-CN" sz="2400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zh-CN" sz="2400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650" y="128905"/>
            <a:ext cx="11846560" cy="6250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270"/>
              </a:spcAft>
            </a:pPr>
            <a:r>
              <a:rPr lang="zh-CN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考点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</a:t>
            </a:r>
            <a:r>
              <a:rPr lang="zh-CN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汉初“文景之治”，汉武帝巩固“大一统”王朝。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266700">
              <a:lnSpc>
                <a:spcPct val="100000"/>
              </a:lnSpc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汉初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实行</a:t>
            </a:r>
            <a:r>
              <a:rPr lang="zh-CN" altLang="zh-CN" sz="24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休养生息政策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“文景之治”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266700">
              <a:lnSpc>
                <a:spcPct val="100000"/>
              </a:lnSpc>
            </a:pPr>
            <a:r>
              <a:rPr lang="zh-CN" altLang="zh-CN" sz="2400" b="1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★</a:t>
            </a:r>
            <a:r>
              <a:rPr lang="zh-CN" altLang="en-US" sz="2400" b="1" kern="100" dirty="0" smtClean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西汉</a:t>
            </a:r>
            <a:r>
              <a:rPr lang="zh-CN" altLang="zh-CN" sz="2400" b="1" kern="100" dirty="0" smtClean="0">
                <a:solidFill>
                  <a:srgbClr val="0000CC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汉武帝</a:t>
            </a:r>
            <a:r>
              <a:rPr lang="zh-CN" altLang="zh-CN" sz="2400" b="1" kern="100" dirty="0">
                <a:solidFill>
                  <a:srgbClr val="0000CC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巩固“大一统”措施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：①政治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：采纳</a:t>
            </a:r>
            <a:r>
              <a:rPr lang="zh-CN" altLang="zh-CN" sz="2400" b="1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主父偃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建议实行</a:t>
            </a:r>
            <a:r>
              <a:rPr lang="zh-CN" altLang="zh-CN" sz="2400" b="1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zh-CN" sz="24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推恩令</a:t>
            </a:r>
            <a:r>
              <a:rPr lang="zh-CN" altLang="zh-CN" sz="2400" b="1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。建立</a:t>
            </a:r>
            <a:r>
              <a:rPr lang="zh-CN" altLang="zh-CN" sz="2400" b="1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刺史监视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地方作用。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266700">
              <a:lnSpc>
                <a:spcPct val="100000"/>
              </a:lnSpc>
            </a:pP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②思想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：汉武帝接受</a:t>
            </a:r>
            <a:r>
              <a:rPr lang="zh-CN" altLang="zh-CN" sz="24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董仲舒“罢黜百家、独尊儒术”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建议，</a:t>
            </a:r>
            <a:r>
              <a:rPr lang="zh-CN" altLang="zh-CN" sz="24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兴办太学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影响：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儒学为历代王朝所推崇，成为中国古代思想文化的主流，影响深远，</a:t>
            </a:r>
            <a:r>
              <a:rPr lang="zh-CN" altLang="en-US" sz="2400" b="1" u="sng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尊崇儒术思想也影响政治发展</a:t>
            </a:r>
            <a:r>
              <a:rPr lang="zh-CN" altLang="zh-CN" sz="2400" b="1" u="sng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400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266700">
              <a:lnSpc>
                <a:spcPct val="100000"/>
              </a:lnSpc>
            </a:pP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③经济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铸币权收归中央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，统一铸造</a:t>
            </a:r>
            <a:r>
              <a:rPr lang="zh-CN" altLang="zh-CN" sz="2400" b="1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五铢钱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；实行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盐铁官营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、专卖。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266700">
              <a:lnSpc>
                <a:spcPct val="100000"/>
              </a:lnSpc>
            </a:pP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④军事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：派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卫青、霍去病抗击匈奴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Aft>
                <a:spcPts val="270"/>
              </a:spcAft>
            </a:pPr>
            <a:r>
              <a:rPr lang="zh-CN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·考点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</a:t>
            </a:r>
            <a:r>
              <a:rPr lang="zh-CN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西汉“丝绸之路”在中外交流中的作用。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★</a:t>
            </a:r>
            <a:r>
              <a:rPr lang="zh-CN" altLang="zh-CN" sz="2400" b="1" kern="100" dirty="0">
                <a:solidFill>
                  <a:srgbClr val="0000CC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西汉丝绸之路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：路线：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</a:t>
            </a:r>
            <a:r>
              <a:rPr lang="zh-CN" altLang="zh-CN" sz="2400" b="1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长安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出发，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穿过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河西走廊，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西域（今新疆）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运往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中亚、西亚，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再到</a:t>
            </a:r>
            <a:r>
              <a:rPr lang="zh-CN" altLang="zh-CN" sz="2400" b="1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欧洲大秦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133985">
              <a:lnSpc>
                <a:spcPct val="100000"/>
              </a:lnSpc>
            </a:pPr>
            <a:r>
              <a:rPr lang="zh-CN" altLang="zh-CN" sz="2400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影响：</a:t>
            </a:r>
            <a:r>
              <a:rPr lang="zh-CN" altLang="zh-CN" sz="2400" b="1" u="sng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丝绸之路是古代东西方往来的大动脉，促进了中国同其他国家和地区的贸易与文化交流。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（今天一带一路战略）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133350">
              <a:lnSpc>
                <a:spcPct val="100000"/>
              </a:lnSpc>
            </a:pP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公元前</a:t>
            </a: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年西汉设</a:t>
            </a:r>
            <a:r>
              <a:rPr lang="en-US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zh-CN" sz="2400" b="1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西域都护</a:t>
            </a:r>
            <a:r>
              <a:rPr lang="en-US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标志着今</a:t>
            </a:r>
            <a:r>
              <a:rPr lang="zh-CN" altLang="zh-CN" sz="2400" b="1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新疆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开始正式归属中央政权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555" y="354965"/>
            <a:ext cx="11748770" cy="6503035"/>
          </a:xfrm>
        </p:spPr>
        <p:txBody>
          <a:bodyPr>
            <a:normAutofit/>
          </a:bodyPr>
          <a:lstStyle/>
          <a:p>
            <a:pPr>
              <a:spcAft>
                <a:spcPts val="270"/>
              </a:spcAft>
            </a:pPr>
            <a:r>
              <a:rPr lang="zh-CN" altLang="zh-CN" sz="2400" b="1" kern="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（四）三国两晋南北朝时期——政权分立与民族融合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1320" indent="-401320">
              <a:lnSpc>
                <a:spcPct val="100000"/>
              </a:lnSpc>
              <a:spcBef>
                <a:spcPts val="0"/>
              </a:spcBef>
              <a:spcAft>
                <a:spcPts val="270"/>
              </a:spcAft>
            </a:pPr>
            <a:r>
              <a:rPr lang="zh-CN" altLang="zh-CN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·考点</a:t>
            </a:r>
            <a:r>
              <a:rPr lang="en-US" altLang="zh-CN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</a:t>
            </a:r>
            <a:r>
              <a:rPr lang="zh-CN" altLang="zh-CN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两晋南北朝江南地区的开发和北魏孝文帝改革促进民族融合</a:t>
            </a:r>
            <a:endParaRPr lang="zh-CN" altLang="zh-CN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266700">
              <a:lnSpc>
                <a:spcPct val="100000"/>
              </a:lnSpc>
              <a:spcBef>
                <a:spcPts val="0"/>
              </a:spcBef>
            </a:pP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★</a:t>
            </a:r>
            <a:r>
              <a:rPr lang="zh-CN" altLang="zh-CN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两晋南北朝南方经济发展</a:t>
            </a:r>
            <a:r>
              <a:rPr lang="zh-CN" altLang="zh-CN" b="1" u="sng" kern="100" dirty="0">
                <a:solidFill>
                  <a:srgbClr val="0000CC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原因</a:t>
            </a:r>
            <a:r>
              <a:rPr lang="zh-CN" altLang="zh-CN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：①</a:t>
            </a:r>
            <a:r>
              <a:rPr lang="zh-CN" altLang="zh-CN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北方人的南迁</a:t>
            </a:r>
            <a:r>
              <a:rPr lang="zh-CN" altLang="zh-CN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带来了大量的劳动力；②带来先进的</a:t>
            </a:r>
            <a:r>
              <a:rPr lang="zh-CN" altLang="zh-CN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生产工具和技术</a:t>
            </a:r>
            <a:r>
              <a:rPr lang="zh-CN" altLang="zh-CN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；③</a:t>
            </a:r>
            <a:r>
              <a:rPr lang="zh-CN" altLang="zh-CN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南方自然条件</a:t>
            </a:r>
            <a:r>
              <a:rPr lang="zh-CN" altLang="zh-CN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优越；④南方</a:t>
            </a:r>
            <a:r>
              <a:rPr lang="zh-CN" altLang="zh-CN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社会环境</a:t>
            </a:r>
            <a:r>
              <a:rPr lang="zh-CN" altLang="zh-CN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安定；⑤南北</a:t>
            </a:r>
            <a:r>
              <a:rPr lang="zh-CN" altLang="zh-CN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人民</a:t>
            </a:r>
            <a:r>
              <a:rPr lang="zh-CN" altLang="zh-CN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的共同努力。</a:t>
            </a:r>
            <a:endParaRPr lang="zh-CN" altLang="zh-CN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266700">
              <a:lnSpc>
                <a:spcPct val="100000"/>
              </a:lnSpc>
              <a:spcBef>
                <a:spcPts val="0"/>
              </a:spcBef>
            </a:pPr>
            <a:endParaRPr lang="en-US" altLang="zh-CN" b="1" kern="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266700">
              <a:lnSpc>
                <a:spcPct val="100000"/>
              </a:lnSpc>
              <a:spcBef>
                <a:spcPts val="0"/>
              </a:spcBef>
            </a:pPr>
            <a:r>
              <a:rPr lang="zh-CN" altLang="zh-CN" b="1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★</a:t>
            </a:r>
            <a:r>
              <a:rPr lang="zh-CN" altLang="zh-CN" b="1" kern="100" dirty="0">
                <a:solidFill>
                  <a:srgbClr val="0000CC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北魏孝文帝改革</a:t>
            </a:r>
            <a:r>
              <a:rPr lang="zh-CN" altLang="zh-CN" b="1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（重点）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：鲜卑族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北魏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zh-CN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北魏孝文帝改革内容：一、</a:t>
            </a:r>
            <a:r>
              <a:rPr lang="zh-CN" altLang="zh-CN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迁都洛阳</a:t>
            </a:r>
            <a:r>
              <a:rPr lang="zh-CN" altLang="zh-CN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；二、</a:t>
            </a:r>
            <a:r>
              <a:rPr lang="zh-CN" altLang="zh-CN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推行汉化措施</a:t>
            </a:r>
            <a:r>
              <a:rPr lang="zh-CN" altLang="zh-CN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，①</a:t>
            </a:r>
            <a:r>
              <a:rPr lang="zh-CN" altLang="zh-CN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说汉语；②穿汉服；③改汉姓；④与汉人贵族联姻</a:t>
            </a:r>
            <a:r>
              <a:rPr lang="zh-CN" altLang="zh-CN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zh-CN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影响：</a:t>
            </a:r>
            <a:r>
              <a:rPr lang="zh-CN" altLang="zh-CN" b="1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①促进了民族交融，②也增强了北魏的实力</a:t>
            </a:r>
            <a:r>
              <a:rPr lang="zh-CN" altLang="zh-CN" b="1" u="sng" kern="100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b="1" u="sng" kern="100" dirty="0" smtClean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266700">
              <a:lnSpc>
                <a:spcPct val="100000"/>
              </a:lnSpc>
              <a:spcBef>
                <a:spcPts val="0"/>
              </a:spcBef>
            </a:pPr>
            <a:r>
              <a:rPr lang="zh-CN" altLang="zh-CN" b="1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改革</a:t>
            </a:r>
            <a:r>
              <a:rPr lang="zh-CN" altLang="zh-CN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成功原因：①顺应历史发展的潮流②统治者支持③改革者</a:t>
            </a:r>
            <a:r>
              <a:rPr lang="zh-CN" altLang="zh-CN" b="1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努力</a:t>
            </a:r>
            <a:r>
              <a:rPr lang="zh-CN" altLang="en-US" b="1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zh-CN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489" y="354842"/>
            <a:ext cx="11436824" cy="6503158"/>
          </a:xfrm>
        </p:spPr>
        <p:txBody>
          <a:bodyPr/>
          <a:lstStyle/>
          <a:p>
            <a:pPr>
              <a:spcAft>
                <a:spcPts val="270"/>
              </a:spcAft>
            </a:pPr>
            <a:r>
              <a:rPr lang="zh-CN" altLang="zh-CN" sz="2400" b="1" kern="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（五）隋唐时期——特征：繁荣与开放的时代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70"/>
              </a:spcAft>
            </a:pPr>
            <a:r>
              <a:rPr lang="zh-CN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·考点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9.</a:t>
            </a:r>
            <a:r>
              <a:rPr lang="zh-CN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隋朝隋炀帝创立科举取士制度和开通大运河的开通；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4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2400" kern="100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隋朝</a:t>
            </a:r>
            <a:r>
              <a:rPr lang="zh-CN" altLang="zh-CN" sz="2400" kern="100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大运河</a:t>
            </a:r>
            <a:r>
              <a:rPr lang="zh-CN" altLang="zh-CN" sz="2400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目的：为了加强南北交通，巩固隋朝统治。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</a:t>
            </a:r>
            <a:r>
              <a:rPr lang="zh-CN" altLang="zh-CN" sz="2400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洛阳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为中心，北达涿郡，南至余杭。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133350">
              <a:lnSpc>
                <a:spcPct val="120000"/>
              </a:lnSpc>
              <a:spcBef>
                <a:spcPts val="0"/>
              </a:spcBef>
            </a:pPr>
            <a:r>
              <a:rPr lang="zh-CN" altLang="zh-CN" sz="2400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</a:t>
            </a:r>
            <a:r>
              <a:rPr lang="zh-CN" altLang="zh-CN" sz="2400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加强了南北地区</a:t>
            </a:r>
            <a:r>
              <a:rPr lang="zh-CN" altLang="zh-CN" sz="2400" u="sng" kern="100" dirty="0">
                <a:solidFill>
                  <a:srgbClr val="0000CC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的政治、经济</a:t>
            </a:r>
            <a:r>
              <a:rPr lang="zh-CN" altLang="zh-CN" sz="2400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和文化交流，</a:t>
            </a:r>
            <a:r>
              <a:rPr lang="zh-CN" altLang="en-US" sz="2400" u="sng" kern="100" dirty="0">
                <a:solidFill>
                  <a:srgbClr val="0000CC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促进了南北文化的交流</a:t>
            </a:r>
            <a:r>
              <a:rPr lang="zh-CN" altLang="zh-CN" sz="2400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400" kern="1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zh-CN" sz="2400" b="1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科举制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sz="2400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隋炀帝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创立</a:t>
            </a:r>
            <a:r>
              <a:rPr lang="zh-CN" altLang="zh-CN" sz="2400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进士科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sz="2400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标志科举制确立</a:t>
            </a:r>
            <a:r>
              <a:rPr lang="zh-CN" altLang="zh-CN" sz="2400" b="1" u="sng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b="1" u="sng" kern="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4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：①加强皇帝选官和用人的权力</a:t>
            </a:r>
            <a:r>
              <a:rPr lang="zh-CN" altLang="zh-CN" sz="2400" kern="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。②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扩大官吏选拔范围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。③推动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教育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发展。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1320" indent="-401320">
              <a:lnSpc>
                <a:spcPct val="120000"/>
              </a:lnSpc>
              <a:spcBef>
                <a:spcPts val="0"/>
              </a:spcBef>
              <a:spcAft>
                <a:spcPts val="270"/>
              </a:spcAft>
            </a:pPr>
            <a:r>
              <a:rPr lang="zh-CN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·考点</a:t>
            </a: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10.</a:t>
            </a:r>
            <a:r>
              <a:rPr lang="zh-CN" altLang="zh-CN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唐朝文成公主入藏（民族）；唐朝日本遣唐使访华、鉴真东渡、玄奘西行（中外文化交流）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zh-CN" sz="2400" b="1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民族交融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：唐太宗实行</a:t>
            </a:r>
            <a:r>
              <a:rPr lang="zh-CN" altLang="zh-CN" sz="2400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开明的民族政策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zh-CN" sz="2400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文成公主入藏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，促进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汉藏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友好关系。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2400" b="1" kern="1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对外交往</a:t>
            </a:r>
            <a:r>
              <a:rPr lang="zh-CN" altLang="en-US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日本</a:t>
            </a:r>
            <a:r>
              <a:rPr lang="zh-CN" altLang="zh-CN" sz="2400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遣唐使访华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日本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派遣使节到中国学习。</a:t>
            </a: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zh-CN" sz="2400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鉴真东渡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：为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中日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文化交流作出贡献。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唐招提寺</a:t>
            </a:r>
            <a:r>
              <a:rPr lang="zh-CN" altLang="zh-CN" sz="2400" b="1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zh-CN" sz="2400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玄奘西行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：贡献：①促进中国</a:t>
            </a:r>
            <a:r>
              <a:rPr lang="zh-CN" altLang="zh-CN" sz="2400" b="1" u="sng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佛教的发展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</a:t>
            </a:r>
            <a:r>
              <a:rPr lang="zh-CN" altLang="zh-CN" sz="2400" u="sng" kern="1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《大唐西域记》</a:t>
            </a:r>
            <a:r>
              <a:rPr lang="zh-CN" altLang="zh-CN" sz="24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促进中外交流史研究。</a:t>
            </a: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zh-CN" sz="2400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f541444a-d977-4936-88b2-134ddb8b27cd"/>
  <p:tag name="COMMONDATA" val="eyJoZGlkIjoiY2IzNTYxNzZlNmVkMGVjNWM1YjBiMDlmOWNmMGU2MDEifQ=="/>
  <p:tag name="commondata" val="eyJoZGlkIjoiODFmODJhYTg1ODQzM2M0MWJhZTViNDE2MDI5OGYzNT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7044</Words>
  <Application>WPS 演示</Application>
  <PresentationFormat>宽屏</PresentationFormat>
  <Paragraphs>242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汉仪颜楷简</vt:lpstr>
      <vt:lpstr>华光粗黑_CNKI</vt:lpstr>
      <vt:lpstr>黑体</vt:lpstr>
      <vt:lpstr>Calibri</vt:lpstr>
      <vt:lpstr>华光粗圆_CNKI</vt:lpstr>
      <vt:lpstr>微软雅黑</vt:lpstr>
      <vt:lpstr>Arial Unicode MS</vt:lpstr>
      <vt:lpstr>Calibri Light</vt:lpstr>
      <vt:lpstr>Office 主题</vt:lpstr>
      <vt:lpstr>PowerPoint 演示文稿</vt:lpstr>
      <vt:lpstr>2025年历史中考一模必胜秘诀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lianqing</dc:creator>
  <cp:lastModifiedBy>Hisense</cp:lastModifiedBy>
  <cp:revision>26</cp:revision>
  <dcterms:created xsi:type="dcterms:W3CDTF">2021-06-23T06:12:00Z</dcterms:created>
  <dcterms:modified xsi:type="dcterms:W3CDTF">2025-03-13T13:38:18Z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4B028484E8994AACAFFC0E52CD3002E7_13</vt:lpwstr>
  </property>
</Properties>
</file>