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38"/>
  </p:notesMasterIdLst>
  <p:sldIdLst>
    <p:sldId id="256" r:id="rId2"/>
    <p:sldId id="324" r:id="rId3"/>
    <p:sldId id="326" r:id="rId4"/>
    <p:sldId id="327" r:id="rId5"/>
    <p:sldId id="258" r:id="rId6"/>
    <p:sldId id="257" r:id="rId7"/>
    <p:sldId id="274" r:id="rId8"/>
    <p:sldId id="302" r:id="rId9"/>
    <p:sldId id="298" r:id="rId10"/>
    <p:sldId id="297" r:id="rId11"/>
    <p:sldId id="299" r:id="rId12"/>
    <p:sldId id="303" r:id="rId13"/>
    <p:sldId id="304" r:id="rId14"/>
    <p:sldId id="305" r:id="rId15"/>
    <p:sldId id="306" r:id="rId16"/>
    <p:sldId id="307" r:id="rId17"/>
    <p:sldId id="308" r:id="rId18"/>
    <p:sldId id="309" r:id="rId19"/>
    <p:sldId id="322" r:id="rId20"/>
    <p:sldId id="261" r:id="rId21"/>
    <p:sldId id="335"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3" r:id="rId35"/>
    <p:sldId id="334" r:id="rId36"/>
    <p:sldId id="268" r:id="rId37"/>
  </p:sldIdLst>
  <p:sldSz cx="9144000" cy="5143500" type="screen16x9"/>
  <p:notesSz cx="6858000" cy="9144000"/>
  <p:embeddedFontLst>
    <p:embeddedFont>
      <p:font typeface="Advent Pro SemiBold" panose="02000506040000020004" pitchFamily="2" charset="77"/>
      <p:regular r:id="rId39"/>
      <p:bold r:id="rId40"/>
    </p:embeddedFont>
    <p:embeddedFont>
      <p:font typeface="Calibri" panose="020F0502020204030204" pitchFamily="34" charset="0"/>
      <p:regular r:id="rId41"/>
      <p:bold r:id="rId42"/>
      <p:italic r:id="rId43"/>
      <p:boldItalic r:id="rId44"/>
    </p:embeddedFont>
    <p:embeddedFont>
      <p:font typeface="Fira Sans Condensed Medium" panose="020F0502020204030204" pitchFamily="34" charset="0"/>
      <p:regular r:id="rId45"/>
      <p:bold r:id="rId46"/>
      <p:italic r:id="rId47"/>
      <p:boldItalic r:id="rId48"/>
    </p:embeddedFont>
    <p:embeddedFont>
      <p:font typeface="Fira Sans Extra Condensed Medium" panose="020B0603050000020004" pitchFamily="34" charset="0"/>
      <p:regular r:id="rId49"/>
      <p:bold r:id="rId50"/>
      <p:italic r:id="rId51"/>
      <p:boldItalic r:id="rId52"/>
    </p:embeddedFont>
    <p:embeddedFont>
      <p:font typeface="Livvic Light" panose="020F0302020204030204" pitchFamily="34" charset="0"/>
      <p:regular r:id="rId53"/>
      <p:italic r:id="rId54"/>
    </p:embeddedFont>
    <p:embeddedFont>
      <p:font typeface="Maven Pro" pitchFamily="2" charset="77"/>
      <p:regular r:id="rId55"/>
      <p:bold r:id="rId56"/>
    </p:embeddedFont>
    <p:embeddedFont>
      <p:font typeface="Nunito Light" panose="020F0302020204030204" pitchFamily="34" charset="0"/>
      <p:regular r:id="rId57"/>
      <p:italic r:id="rId58"/>
    </p:embeddedFont>
    <p:embeddedFont>
      <p:font typeface="Share Tech" pitchFamily="2" charset="77"/>
      <p:regular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ome" id="{9EDF209B-EF27-4F92-A485-5BFB25141160}">
          <p14:sldIdLst>
            <p14:sldId id="256"/>
            <p14:sldId id="324"/>
            <p14:sldId id="326"/>
            <p14:sldId id="327"/>
            <p14:sldId id="258"/>
          </p14:sldIdLst>
        </p14:section>
        <p14:section name="Problem" id="{2DFFA643-FC0A-4B46-AD62-DCA25F01CA1D}">
          <p14:sldIdLst>
            <p14:sldId id="257"/>
            <p14:sldId id="274"/>
            <p14:sldId id="302"/>
          </p14:sldIdLst>
        </p14:section>
        <p14:section name="Solution" id="{E7399F31-9193-433D-81E8-54B3DE64FF05}">
          <p14:sldIdLst>
            <p14:sldId id="298"/>
            <p14:sldId id="297"/>
            <p14:sldId id="299"/>
            <p14:sldId id="303"/>
            <p14:sldId id="304"/>
            <p14:sldId id="305"/>
            <p14:sldId id="306"/>
            <p14:sldId id="307"/>
            <p14:sldId id="308"/>
            <p14:sldId id="309"/>
            <p14:sldId id="322"/>
          </p14:sldIdLst>
        </p14:section>
        <p14:section name="Flow" id="{6B2BABF1-DAD2-4BEE-BCFC-A79844A41FDD}">
          <p14:sldIdLst>
            <p14:sldId id="261"/>
            <p14:sldId id="335"/>
            <p14:sldId id="310"/>
            <p14:sldId id="311"/>
            <p14:sldId id="312"/>
            <p14:sldId id="313"/>
            <p14:sldId id="314"/>
            <p14:sldId id="315"/>
            <p14:sldId id="316"/>
            <p14:sldId id="317"/>
            <p14:sldId id="318"/>
            <p14:sldId id="319"/>
            <p14:sldId id="320"/>
            <p14:sldId id="321"/>
            <p14:sldId id="323"/>
            <p14:sldId id="334"/>
          </p14:sldIdLst>
        </p14:section>
        <p14:section name="Thank you!" id="{BD61041B-A62A-474D-983E-B5ED0FDC09CC}">
          <p14:sldIdLst>
            <p14:sldId id="268"/>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4AE94A-7745-4637-AB3C-079B036A3015}">
  <a:tblStyle styleId="{3F4AE94A-7745-4637-AB3C-079B036A30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2"/>
    <p:restoredTop sz="71059"/>
  </p:normalViewPr>
  <p:slideViewPr>
    <p:cSldViewPr snapToGrid="0">
      <p:cViewPr>
        <p:scale>
          <a:sx n="151" d="100"/>
          <a:sy n="151" d="100"/>
        </p:scale>
        <p:origin x="968" y="-20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2" d="100"/>
          <a:sy n="102" d="100"/>
        </p:scale>
        <p:origin x="808"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err="1"/>
              <a:t>n_token_titles</a:t>
            </a:r>
            <a:r>
              <a:rPr lang="en-US" sz="1100" dirty="0"/>
              <a:t> seems to have a perfect normal distribution in the dataset with average value at around 10</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320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Majority of the number of words tend to be concentrated &lt; 2000. </a:t>
            </a:r>
            <a:r>
              <a:rPr lang="en-US" dirty="0" err="1"/>
              <a:t>Subsetting</a:t>
            </a:r>
            <a:r>
              <a:rPr lang="en-US" dirty="0"/>
              <a:t> and plotting this.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a:rPr>
              <a:t>When I looked at the </a:t>
            </a:r>
            <a:r>
              <a:rPr lang="en-US" dirty="0" err="1">
                <a:cs typeface="Calibri"/>
              </a:rPr>
              <a:t>value_counts</a:t>
            </a:r>
            <a:r>
              <a:rPr lang="en-US" dirty="0">
                <a:cs typeface="Calibri"/>
              </a:rPr>
              <a:t> of this, I could see around 1180 articles with 0 in number of contents. This EDA was important in removing this erroneous rows. When I checked the actual links of the articles, there were words in them so these rows were incorrect. We used this in preprocessing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20825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cs typeface="Calibri"/>
              </a:rPr>
              <a:t>Before plotting the relationship of these 2 features with number of shares, we wanted to see if there was a relationship between these 2 itself. So we plotted a scatter plot. </a:t>
            </a:r>
            <a:r>
              <a:rPr lang="en-US" dirty="0"/>
              <a:t>It seems like, except for a few outliers, Number of words in the content peak when the Number of words in the title are between 8-14 and they fall off gradually as it increases or decreases from this range</a:t>
            </a:r>
          </a:p>
        </p:txBody>
      </p:sp>
    </p:spTree>
    <p:extLst>
      <p:ext uri="{BB962C8B-B14F-4D97-AF65-F5344CB8AC3E}">
        <p14:creationId xmlns:p14="http://schemas.microsoft.com/office/powerpoint/2010/main" val="379533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plot gives us highly useful insight. An article published over the weekend is more likely to be popular as opposed to an article that is published over the weekday. This makes intuitive sense since people have more time to read articles over the weekend as opposed to weekday. To showcase this, </a:t>
            </a:r>
            <a:r>
              <a:rPr lang="en-US" dirty="0" err="1"/>
              <a:t>i'll</a:t>
            </a:r>
            <a:r>
              <a:rPr lang="en-US" dirty="0"/>
              <a:t> plot the percentage chance of popularity on all weekdays according to our data.</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observe a trend. Near the weekends, the percentage of popular articles increases and peaks on Saturday, however, it gradually decreases then and is the lowest during mid-week on Wednesday.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p>
        </p:txBody>
      </p:sp>
    </p:spTree>
    <p:extLst>
      <p:ext uri="{BB962C8B-B14F-4D97-AF65-F5344CB8AC3E}">
        <p14:creationId xmlns:p14="http://schemas.microsoft.com/office/powerpoint/2010/main" val="99425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observe that in category of technology and social media, the proportion of popular news is much larger than unpopular ones, and in category of world and entertainment, the proportion of unpopular news is larger than popular ones. This reflects that the readers of "</a:t>
            </a:r>
            <a:r>
              <a:rPr lang="en-US" dirty="0" err="1"/>
              <a:t>Mashable.com</a:t>
            </a:r>
            <a:r>
              <a:rPr lang="en-US" dirty="0"/>
              <a:t>" prefer the channel of technology and social media over the channel of world and entertainment.</a:t>
            </a:r>
          </a:p>
          <a:p>
            <a:endParaRPr lang="en-US" dirty="0">
              <a:cs typeface="Calibri"/>
            </a:endParaRPr>
          </a:p>
          <a:p>
            <a:r>
              <a:rPr lang="en-US" dirty="0"/>
              <a:t> We can plot the percentage of this like before to see comparison between popular and unpopular</a:t>
            </a:r>
            <a:endParaRPr lang="en-US" dirty="0">
              <a:cs typeface="Calibri"/>
            </a:endParaRPr>
          </a:p>
          <a:p>
            <a:endParaRPr lang="en-US" dirty="0"/>
          </a:p>
        </p:txBody>
      </p:sp>
    </p:spTree>
    <p:extLst>
      <p:ext uri="{BB962C8B-B14F-4D97-AF65-F5344CB8AC3E}">
        <p14:creationId xmlns:p14="http://schemas.microsoft.com/office/powerpoint/2010/main" val="156757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cs typeface="Calibri"/>
              </a:rPr>
              <a:t>Reinforces the previous observation</a:t>
            </a:r>
          </a:p>
          <a:p>
            <a:endParaRPr lang="en-US" dirty="0"/>
          </a:p>
        </p:txBody>
      </p:sp>
    </p:spTree>
    <p:extLst>
      <p:ext uri="{BB962C8B-B14F-4D97-AF65-F5344CB8AC3E}">
        <p14:creationId xmlns:p14="http://schemas.microsoft.com/office/powerpoint/2010/main" val="219720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Mostly the articles have titles which are not too positive or negative. It lies with in the range of -0.5 to 0.5. However highest concentration can be seen in the 0 axis i.e. high no. of articles are neutral in nature with higher number of shares.</a:t>
            </a:r>
          </a:p>
          <a:p>
            <a:endParaRPr lang="en-US" dirty="0"/>
          </a:p>
        </p:txBody>
      </p:sp>
    </p:spTree>
    <p:extLst>
      <p:ext uri="{BB962C8B-B14F-4D97-AF65-F5344CB8AC3E}">
        <p14:creationId xmlns:p14="http://schemas.microsoft.com/office/powerpoint/2010/main" val="2987123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Maximum of </a:t>
            </a:r>
            <a:r>
              <a:rPr lang="en-US" dirty="0" err="1"/>
              <a:t>global_subjectivity</a:t>
            </a:r>
            <a:r>
              <a:rPr lang="en-US" dirty="0"/>
              <a:t> lies between 0.3 to 0.7. Hence, we conclude that most of the articles with medium </a:t>
            </a:r>
            <a:r>
              <a:rPr lang="en-US" dirty="0" err="1"/>
              <a:t>global_subjectivity</a:t>
            </a:r>
            <a:r>
              <a:rPr lang="en-US" dirty="0"/>
              <a:t> have maximum shares, that is popular articles contain a good blend of personal opinions and factual information.</a:t>
            </a:r>
          </a:p>
          <a:p>
            <a:endParaRPr lang="en-US" dirty="0"/>
          </a:p>
        </p:txBody>
      </p:sp>
    </p:spTree>
    <p:extLst>
      <p:ext uri="{BB962C8B-B14F-4D97-AF65-F5344CB8AC3E}">
        <p14:creationId xmlns:p14="http://schemas.microsoft.com/office/powerpoint/2010/main" val="11047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cs typeface="Calibri"/>
              </a:rPr>
              <a:t>Irrelevant columns like URL, </a:t>
            </a:r>
            <a:r>
              <a:rPr lang="en-US" dirty="0" err="1">
                <a:cs typeface="Calibri"/>
              </a:rPr>
              <a:t>timedelta</a:t>
            </a:r>
            <a:endParaRPr lang="en-US" dirty="0">
              <a:cs typeface="Calibri"/>
            </a:endParaRPr>
          </a:p>
          <a:p>
            <a:r>
              <a:rPr lang="en-US" dirty="0">
                <a:cs typeface="Calibri"/>
              </a:rPr>
              <a:t>For the correlation heat map, we picked our threshold as 0.7 which seemed reasonable to remove variables that crossed this threshold. This helped avoid the problem of multicollinearity in the dataset.</a:t>
            </a:r>
            <a:endParaRPr lang="en-US" dirty="0"/>
          </a:p>
          <a:p>
            <a:pPr marL="0" lvl="0" indent="0" algn="l" rtl="0">
              <a:spcBef>
                <a:spcPts val="0"/>
              </a:spcBef>
              <a:spcAft>
                <a:spcPts val="0"/>
              </a:spcAft>
              <a:buNone/>
            </a:pPr>
            <a:r>
              <a:rPr lang="en-US" dirty="0">
                <a:cs typeface="Calibri"/>
              </a:rPr>
              <a:t>We picked Standard Scaler over Log scaling because we had a few features with negative values. We also wanted to preserve the distribution of the features and none of the remaining features had right skewness that needed treatment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Target variable </a:t>
            </a:r>
            <a:r>
              <a:rPr lang="en-US" dirty="0" err="1"/>
              <a:t>ni</a:t>
            </a:r>
            <a:r>
              <a:rPr lang="en-US" dirty="0"/>
              <a:t> all </a:t>
            </a:r>
            <a:r>
              <a:rPr lang="en-US" dirty="0" err="1"/>
              <a:t>colms</a:t>
            </a:r>
            <a:r>
              <a:rPr lang="en-US" dirty="0"/>
              <a:t> 11% explain </a:t>
            </a:r>
            <a:r>
              <a:rPr lang="en-US" dirty="0" err="1"/>
              <a:t>chesthunai</a:t>
            </a:r>
            <a:r>
              <a:rPr lang="en-US" dirty="0"/>
              <a:t>, p value &lt;0.05 </a:t>
            </a:r>
          </a:p>
        </p:txBody>
      </p:sp>
    </p:spTree>
    <p:extLst>
      <p:ext uri="{BB962C8B-B14F-4D97-AF65-F5344CB8AC3E}">
        <p14:creationId xmlns:p14="http://schemas.microsoft.com/office/powerpoint/2010/main" val="18163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600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P&lt;0.05 col </a:t>
            </a:r>
            <a:r>
              <a:rPr lang="en-US" dirty="0" err="1"/>
              <a:t>deletd</a:t>
            </a:r>
            <a:r>
              <a:rPr lang="en-US" dirty="0"/>
              <a:t> and </a:t>
            </a:r>
            <a:r>
              <a:rPr lang="en-US" dirty="0" err="1"/>
              <a:t>agan</a:t>
            </a:r>
            <a:r>
              <a:rPr lang="en-US" dirty="0"/>
              <a:t> </a:t>
            </a:r>
            <a:r>
              <a:rPr lang="en-US" dirty="0" err="1"/>
              <a:t>peformed</a:t>
            </a:r>
            <a:r>
              <a:rPr lang="en-US" dirty="0"/>
              <a:t> log reg</a:t>
            </a:r>
          </a:p>
        </p:txBody>
      </p:sp>
    </p:spTree>
    <p:extLst>
      <p:ext uri="{BB962C8B-B14F-4D97-AF65-F5344CB8AC3E}">
        <p14:creationId xmlns:p14="http://schemas.microsoft.com/office/powerpoint/2010/main" val="938182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2173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1454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62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86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cs typeface="Calibri"/>
              </a:rPr>
              <a:t>So we plotted this scatter plot to see if there is any relationship. And as we assumed, there is none. The majority of the number of shares lie within the range 0-5000 (87% of the data) which is why we have filtered it till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cs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cs typeface="Calibri"/>
              </a:rPr>
              <a:t>And for the classification problem, we went ahead and calculated the median of our dataset – which was 1400 and engineered another variable called target to classify each article as popular vs unpopular. This became our response variable. Why not mean? Because of class imbalance.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600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43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6c52a2e8d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6c52a2e8d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94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59" r:id="rId6"/>
    <p:sldLayoutId id="2147483663"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0.png"/><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6.xml"/><Relationship Id="rId11" Type="http://schemas.openxmlformats.org/officeDocument/2006/relationships/slide" Target="slide20.xml"/><Relationship Id="rId5" Type="http://schemas.openxmlformats.org/officeDocument/2006/relationships/image" Target="../media/image4.png"/><Relationship Id="rId10" Type="http://schemas.openxmlformats.org/officeDocument/2006/relationships/image" Target="../media/image6.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hehapyone/uci-online-news-popularity-data-se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91248" y="1236421"/>
            <a:ext cx="8679172" cy="73306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Online News Articles Popularity</a:t>
            </a:r>
            <a:br>
              <a:rPr lang="en-US" sz="4000" dirty="0"/>
            </a:br>
            <a:r>
              <a:rPr lang="en-US" sz="4000" dirty="0"/>
              <a:t> Prediction</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7848266" y="1992927"/>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0888;p60">
            <a:extLst>
              <a:ext uri="{FF2B5EF4-FFF2-40B4-BE49-F238E27FC236}">
                <a16:creationId xmlns:a16="http://schemas.microsoft.com/office/drawing/2014/main" id="{97AE1796-3447-D805-2385-E0E77BE98FA0}"/>
              </a:ext>
            </a:extLst>
          </p:cNvPr>
          <p:cNvGrpSpPr/>
          <p:nvPr/>
        </p:nvGrpSpPr>
        <p:grpSpPr>
          <a:xfrm>
            <a:off x="7076862" y="2474188"/>
            <a:ext cx="327091" cy="322508"/>
            <a:chOff x="5352728" y="1990239"/>
            <a:chExt cx="327091" cy="322508"/>
          </a:xfrm>
        </p:grpSpPr>
        <p:sp>
          <p:nvSpPr>
            <p:cNvPr id="15" name="Google Shape;10889;p60">
              <a:extLst>
                <a:ext uri="{FF2B5EF4-FFF2-40B4-BE49-F238E27FC236}">
                  <a16:creationId xmlns:a16="http://schemas.microsoft.com/office/drawing/2014/main" id="{E531E09A-C805-371A-DEB6-55D39720D8EB}"/>
                </a:ext>
              </a:extLst>
            </p:cNvPr>
            <p:cNvSpPr/>
            <p:nvPr/>
          </p:nvSpPr>
          <p:spPr>
            <a:xfrm>
              <a:off x="5575935" y="2093297"/>
              <a:ext cx="103885" cy="217923"/>
            </a:xfrm>
            <a:custGeom>
              <a:avLst/>
              <a:gdLst/>
              <a:ahLst/>
              <a:cxnLst/>
              <a:rect l="l" t="t" r="r" b="b"/>
              <a:pathLst>
                <a:path w="3264" h="6847" extrusionOk="0">
                  <a:moveTo>
                    <a:pt x="1084" y="322"/>
                  </a:moveTo>
                  <a:cubicBezTo>
                    <a:pt x="1144" y="322"/>
                    <a:pt x="1203" y="358"/>
                    <a:pt x="1203" y="441"/>
                  </a:cubicBezTo>
                  <a:lnTo>
                    <a:pt x="1203" y="513"/>
                  </a:lnTo>
                  <a:lnTo>
                    <a:pt x="1203" y="1061"/>
                  </a:lnTo>
                  <a:cubicBezTo>
                    <a:pt x="1203" y="1156"/>
                    <a:pt x="1275" y="1227"/>
                    <a:pt x="1370" y="1227"/>
                  </a:cubicBezTo>
                  <a:cubicBezTo>
                    <a:pt x="1453" y="1227"/>
                    <a:pt x="1537" y="1156"/>
                    <a:pt x="1537" y="1061"/>
                  </a:cubicBezTo>
                  <a:lnTo>
                    <a:pt x="1537" y="537"/>
                  </a:lnTo>
                  <a:cubicBezTo>
                    <a:pt x="1549" y="513"/>
                    <a:pt x="1596" y="477"/>
                    <a:pt x="1632" y="477"/>
                  </a:cubicBezTo>
                  <a:lnTo>
                    <a:pt x="1656" y="477"/>
                  </a:lnTo>
                  <a:cubicBezTo>
                    <a:pt x="1715" y="477"/>
                    <a:pt x="1775" y="525"/>
                    <a:pt x="1775" y="596"/>
                  </a:cubicBezTo>
                  <a:lnTo>
                    <a:pt x="1775" y="632"/>
                  </a:lnTo>
                  <a:lnTo>
                    <a:pt x="1775" y="1061"/>
                  </a:lnTo>
                  <a:cubicBezTo>
                    <a:pt x="1775" y="1156"/>
                    <a:pt x="1846" y="1227"/>
                    <a:pt x="1930" y="1227"/>
                  </a:cubicBezTo>
                  <a:cubicBezTo>
                    <a:pt x="2025" y="1227"/>
                    <a:pt x="2096" y="1156"/>
                    <a:pt x="2096" y="1061"/>
                  </a:cubicBezTo>
                  <a:lnTo>
                    <a:pt x="2096" y="656"/>
                  </a:lnTo>
                  <a:cubicBezTo>
                    <a:pt x="2108" y="620"/>
                    <a:pt x="2156" y="596"/>
                    <a:pt x="2203" y="596"/>
                  </a:cubicBezTo>
                  <a:lnTo>
                    <a:pt x="2215" y="596"/>
                  </a:lnTo>
                  <a:cubicBezTo>
                    <a:pt x="2275" y="596"/>
                    <a:pt x="2334" y="644"/>
                    <a:pt x="2334" y="715"/>
                  </a:cubicBezTo>
                  <a:lnTo>
                    <a:pt x="2334" y="822"/>
                  </a:lnTo>
                  <a:lnTo>
                    <a:pt x="2334" y="1156"/>
                  </a:lnTo>
                  <a:cubicBezTo>
                    <a:pt x="2334" y="1239"/>
                    <a:pt x="2406" y="1311"/>
                    <a:pt x="2501" y="1311"/>
                  </a:cubicBezTo>
                  <a:cubicBezTo>
                    <a:pt x="2584" y="1311"/>
                    <a:pt x="2668" y="1239"/>
                    <a:pt x="2668" y="1156"/>
                  </a:cubicBezTo>
                  <a:lnTo>
                    <a:pt x="2668" y="822"/>
                  </a:lnTo>
                  <a:cubicBezTo>
                    <a:pt x="2668" y="763"/>
                    <a:pt x="2703" y="703"/>
                    <a:pt x="2787" y="703"/>
                  </a:cubicBezTo>
                  <a:lnTo>
                    <a:pt x="2799" y="703"/>
                  </a:lnTo>
                  <a:cubicBezTo>
                    <a:pt x="2858" y="703"/>
                    <a:pt x="2918" y="751"/>
                    <a:pt x="2918" y="822"/>
                  </a:cubicBezTo>
                  <a:lnTo>
                    <a:pt x="2918" y="1584"/>
                  </a:lnTo>
                  <a:lnTo>
                    <a:pt x="2918" y="1596"/>
                  </a:lnTo>
                  <a:cubicBezTo>
                    <a:pt x="2930" y="1787"/>
                    <a:pt x="2918" y="2346"/>
                    <a:pt x="2632" y="2596"/>
                  </a:cubicBezTo>
                  <a:cubicBezTo>
                    <a:pt x="2608" y="2620"/>
                    <a:pt x="2572" y="2668"/>
                    <a:pt x="2572" y="2715"/>
                  </a:cubicBezTo>
                  <a:lnTo>
                    <a:pt x="2572" y="3216"/>
                  </a:lnTo>
                  <a:lnTo>
                    <a:pt x="1025" y="3216"/>
                  </a:lnTo>
                  <a:lnTo>
                    <a:pt x="1025" y="2858"/>
                  </a:lnTo>
                  <a:cubicBezTo>
                    <a:pt x="1025" y="2823"/>
                    <a:pt x="1001" y="2763"/>
                    <a:pt x="965" y="2727"/>
                  </a:cubicBezTo>
                  <a:cubicBezTo>
                    <a:pt x="929" y="2727"/>
                    <a:pt x="394" y="2311"/>
                    <a:pt x="358" y="1870"/>
                  </a:cubicBezTo>
                  <a:cubicBezTo>
                    <a:pt x="346" y="1608"/>
                    <a:pt x="334" y="1287"/>
                    <a:pt x="417" y="1215"/>
                  </a:cubicBezTo>
                  <a:cubicBezTo>
                    <a:pt x="453" y="1189"/>
                    <a:pt x="496" y="1175"/>
                    <a:pt x="560" y="1175"/>
                  </a:cubicBezTo>
                  <a:cubicBezTo>
                    <a:pt x="581" y="1175"/>
                    <a:pt x="605" y="1177"/>
                    <a:pt x="632" y="1180"/>
                  </a:cubicBezTo>
                  <a:lnTo>
                    <a:pt x="632" y="1406"/>
                  </a:lnTo>
                  <a:cubicBezTo>
                    <a:pt x="632" y="1489"/>
                    <a:pt x="703" y="1572"/>
                    <a:pt x="787" y="1572"/>
                  </a:cubicBezTo>
                  <a:cubicBezTo>
                    <a:pt x="882" y="1572"/>
                    <a:pt x="953" y="1489"/>
                    <a:pt x="953" y="1406"/>
                  </a:cubicBezTo>
                  <a:lnTo>
                    <a:pt x="953" y="441"/>
                  </a:lnTo>
                  <a:cubicBezTo>
                    <a:pt x="953" y="382"/>
                    <a:pt x="1001" y="322"/>
                    <a:pt x="1072" y="322"/>
                  </a:cubicBezTo>
                  <a:close/>
                  <a:moveTo>
                    <a:pt x="2799" y="3537"/>
                  </a:moveTo>
                  <a:lnTo>
                    <a:pt x="2799" y="4037"/>
                  </a:lnTo>
                  <a:lnTo>
                    <a:pt x="751" y="4037"/>
                  </a:lnTo>
                  <a:lnTo>
                    <a:pt x="751" y="3537"/>
                  </a:lnTo>
                  <a:close/>
                  <a:moveTo>
                    <a:pt x="2799" y="4370"/>
                  </a:moveTo>
                  <a:lnTo>
                    <a:pt x="2799" y="6525"/>
                  </a:lnTo>
                  <a:lnTo>
                    <a:pt x="751" y="6525"/>
                  </a:lnTo>
                  <a:lnTo>
                    <a:pt x="751" y="4370"/>
                  </a:lnTo>
                  <a:close/>
                  <a:moveTo>
                    <a:pt x="1072" y="1"/>
                  </a:moveTo>
                  <a:cubicBezTo>
                    <a:pt x="834" y="1"/>
                    <a:pt x="644" y="203"/>
                    <a:pt x="644" y="429"/>
                  </a:cubicBezTo>
                  <a:lnTo>
                    <a:pt x="644" y="846"/>
                  </a:lnTo>
                  <a:cubicBezTo>
                    <a:pt x="621" y="845"/>
                    <a:pt x="600" y="844"/>
                    <a:pt x="579" y="844"/>
                  </a:cubicBezTo>
                  <a:cubicBezTo>
                    <a:pt x="433" y="844"/>
                    <a:pt x="321" y="880"/>
                    <a:pt x="227" y="953"/>
                  </a:cubicBezTo>
                  <a:cubicBezTo>
                    <a:pt x="1" y="1144"/>
                    <a:pt x="13" y="1525"/>
                    <a:pt x="48" y="1882"/>
                  </a:cubicBezTo>
                  <a:cubicBezTo>
                    <a:pt x="72" y="2370"/>
                    <a:pt x="525" y="2787"/>
                    <a:pt x="679" y="2930"/>
                  </a:cubicBezTo>
                  <a:lnTo>
                    <a:pt x="679" y="3216"/>
                  </a:lnTo>
                  <a:lnTo>
                    <a:pt x="596" y="3216"/>
                  </a:lnTo>
                  <a:cubicBezTo>
                    <a:pt x="513" y="3216"/>
                    <a:pt x="429" y="3287"/>
                    <a:pt x="429" y="3382"/>
                  </a:cubicBezTo>
                  <a:lnTo>
                    <a:pt x="429" y="4216"/>
                  </a:lnTo>
                  <a:lnTo>
                    <a:pt x="429" y="6692"/>
                  </a:lnTo>
                  <a:cubicBezTo>
                    <a:pt x="429" y="6775"/>
                    <a:pt x="513" y="6847"/>
                    <a:pt x="596" y="6847"/>
                  </a:cubicBezTo>
                  <a:lnTo>
                    <a:pt x="2977" y="6847"/>
                  </a:lnTo>
                  <a:cubicBezTo>
                    <a:pt x="3061" y="6847"/>
                    <a:pt x="3144" y="6775"/>
                    <a:pt x="3144" y="6692"/>
                  </a:cubicBezTo>
                  <a:lnTo>
                    <a:pt x="3144" y="4204"/>
                  </a:lnTo>
                  <a:lnTo>
                    <a:pt x="3144" y="3370"/>
                  </a:lnTo>
                  <a:cubicBezTo>
                    <a:pt x="3120" y="3275"/>
                    <a:pt x="3049" y="3204"/>
                    <a:pt x="2965" y="3204"/>
                  </a:cubicBezTo>
                  <a:lnTo>
                    <a:pt x="2858" y="3204"/>
                  </a:lnTo>
                  <a:lnTo>
                    <a:pt x="2858" y="2763"/>
                  </a:lnTo>
                  <a:cubicBezTo>
                    <a:pt x="3263" y="2358"/>
                    <a:pt x="3215" y="1644"/>
                    <a:pt x="3204" y="1549"/>
                  </a:cubicBezTo>
                  <a:lnTo>
                    <a:pt x="3204" y="810"/>
                  </a:lnTo>
                  <a:cubicBezTo>
                    <a:pt x="3204" y="572"/>
                    <a:pt x="3013" y="382"/>
                    <a:pt x="2763" y="382"/>
                  </a:cubicBezTo>
                  <a:lnTo>
                    <a:pt x="2751" y="382"/>
                  </a:lnTo>
                  <a:cubicBezTo>
                    <a:pt x="2680" y="382"/>
                    <a:pt x="2608" y="394"/>
                    <a:pt x="2549" y="441"/>
                  </a:cubicBezTo>
                  <a:cubicBezTo>
                    <a:pt x="2465" y="334"/>
                    <a:pt x="2334" y="275"/>
                    <a:pt x="2203" y="275"/>
                  </a:cubicBezTo>
                  <a:lnTo>
                    <a:pt x="2191" y="275"/>
                  </a:lnTo>
                  <a:cubicBezTo>
                    <a:pt x="2120" y="275"/>
                    <a:pt x="2037" y="287"/>
                    <a:pt x="1977" y="322"/>
                  </a:cubicBezTo>
                  <a:cubicBezTo>
                    <a:pt x="1906" y="227"/>
                    <a:pt x="1787" y="168"/>
                    <a:pt x="1656" y="168"/>
                  </a:cubicBezTo>
                  <a:lnTo>
                    <a:pt x="1632" y="168"/>
                  </a:lnTo>
                  <a:cubicBezTo>
                    <a:pt x="1572" y="168"/>
                    <a:pt x="1525" y="179"/>
                    <a:pt x="1453" y="203"/>
                  </a:cubicBezTo>
                  <a:cubicBezTo>
                    <a:pt x="1382" y="84"/>
                    <a:pt x="1251" y="1"/>
                    <a:pt x="1084" y="1"/>
                  </a:cubicBezTo>
                  <a:close/>
                </a:path>
              </a:pathLst>
            </a:custGeom>
            <a:solidFill>
              <a:srgbClr val="657E93"/>
            </a:solidFill>
            <a:ln w="9525">
              <a:solidFill>
                <a:schemeClr val="bg2">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890;p60">
              <a:extLst>
                <a:ext uri="{FF2B5EF4-FFF2-40B4-BE49-F238E27FC236}">
                  <a16:creationId xmlns:a16="http://schemas.microsoft.com/office/drawing/2014/main" id="{9C366796-8D16-239A-2EF5-0704AA9D99D3}"/>
                </a:ext>
              </a:extLst>
            </p:cNvPr>
            <p:cNvSpPr/>
            <p:nvPr/>
          </p:nvSpPr>
          <p:spPr>
            <a:xfrm>
              <a:off x="5426250" y="1990239"/>
              <a:ext cx="191029" cy="322508"/>
            </a:xfrm>
            <a:custGeom>
              <a:avLst/>
              <a:gdLst/>
              <a:ahLst/>
              <a:cxnLst/>
              <a:rect l="l" t="t" r="r" b="b"/>
              <a:pathLst>
                <a:path w="6002" h="10133" extrusionOk="0">
                  <a:moveTo>
                    <a:pt x="584" y="298"/>
                  </a:moveTo>
                  <a:lnTo>
                    <a:pt x="977" y="322"/>
                  </a:lnTo>
                  <a:lnTo>
                    <a:pt x="870" y="584"/>
                  </a:lnTo>
                  <a:lnTo>
                    <a:pt x="584" y="298"/>
                  </a:lnTo>
                  <a:close/>
                  <a:moveTo>
                    <a:pt x="1299" y="381"/>
                  </a:moveTo>
                  <a:lnTo>
                    <a:pt x="2322" y="810"/>
                  </a:lnTo>
                  <a:lnTo>
                    <a:pt x="2203" y="1239"/>
                  </a:lnTo>
                  <a:lnTo>
                    <a:pt x="1120" y="774"/>
                  </a:lnTo>
                  <a:lnTo>
                    <a:pt x="1299" y="381"/>
                  </a:lnTo>
                  <a:close/>
                  <a:moveTo>
                    <a:pt x="4739" y="1834"/>
                  </a:moveTo>
                  <a:lnTo>
                    <a:pt x="5097" y="1977"/>
                  </a:lnTo>
                  <a:lnTo>
                    <a:pt x="4918" y="2382"/>
                  </a:lnTo>
                  <a:lnTo>
                    <a:pt x="4620" y="2263"/>
                  </a:lnTo>
                  <a:cubicBezTo>
                    <a:pt x="4632" y="2251"/>
                    <a:pt x="4632" y="2227"/>
                    <a:pt x="4632" y="2227"/>
                  </a:cubicBezTo>
                  <a:lnTo>
                    <a:pt x="4739" y="1834"/>
                  </a:lnTo>
                  <a:close/>
                  <a:moveTo>
                    <a:pt x="5406" y="2108"/>
                  </a:moveTo>
                  <a:lnTo>
                    <a:pt x="5585" y="2191"/>
                  </a:lnTo>
                  <a:cubicBezTo>
                    <a:pt x="5609" y="2203"/>
                    <a:pt x="5632" y="2215"/>
                    <a:pt x="5644" y="2251"/>
                  </a:cubicBezTo>
                  <a:cubicBezTo>
                    <a:pt x="5656" y="2274"/>
                    <a:pt x="5656" y="2298"/>
                    <a:pt x="5644" y="2322"/>
                  </a:cubicBezTo>
                  <a:lnTo>
                    <a:pt x="5549" y="2524"/>
                  </a:lnTo>
                  <a:cubicBezTo>
                    <a:pt x="5537" y="2560"/>
                    <a:pt x="5525" y="2572"/>
                    <a:pt x="5490" y="2584"/>
                  </a:cubicBezTo>
                  <a:cubicBezTo>
                    <a:pt x="5478" y="2590"/>
                    <a:pt x="5463" y="2593"/>
                    <a:pt x="5449" y="2593"/>
                  </a:cubicBezTo>
                  <a:cubicBezTo>
                    <a:pt x="5436" y="2593"/>
                    <a:pt x="5424" y="2590"/>
                    <a:pt x="5418" y="2584"/>
                  </a:cubicBezTo>
                  <a:lnTo>
                    <a:pt x="5228" y="2513"/>
                  </a:lnTo>
                  <a:lnTo>
                    <a:pt x="5406" y="2108"/>
                  </a:lnTo>
                  <a:close/>
                  <a:moveTo>
                    <a:pt x="2906" y="405"/>
                  </a:moveTo>
                  <a:cubicBezTo>
                    <a:pt x="2930" y="405"/>
                    <a:pt x="2965" y="429"/>
                    <a:pt x="2977" y="441"/>
                  </a:cubicBezTo>
                  <a:cubicBezTo>
                    <a:pt x="2989" y="477"/>
                    <a:pt x="2989" y="500"/>
                    <a:pt x="2989" y="536"/>
                  </a:cubicBezTo>
                  <a:lnTo>
                    <a:pt x="2977" y="608"/>
                  </a:lnTo>
                  <a:lnTo>
                    <a:pt x="2787" y="1262"/>
                  </a:lnTo>
                  <a:cubicBezTo>
                    <a:pt x="2751" y="1358"/>
                    <a:pt x="2811" y="1441"/>
                    <a:pt x="2882" y="1453"/>
                  </a:cubicBezTo>
                  <a:lnTo>
                    <a:pt x="2930" y="1453"/>
                  </a:lnTo>
                  <a:cubicBezTo>
                    <a:pt x="3001" y="1453"/>
                    <a:pt x="3061" y="1417"/>
                    <a:pt x="3084" y="1334"/>
                  </a:cubicBezTo>
                  <a:lnTo>
                    <a:pt x="3263" y="703"/>
                  </a:lnTo>
                  <a:cubicBezTo>
                    <a:pt x="3287" y="667"/>
                    <a:pt x="3335" y="655"/>
                    <a:pt x="3382" y="655"/>
                  </a:cubicBezTo>
                  <a:lnTo>
                    <a:pt x="3394" y="655"/>
                  </a:lnTo>
                  <a:cubicBezTo>
                    <a:pt x="3418" y="655"/>
                    <a:pt x="3454" y="679"/>
                    <a:pt x="3465" y="703"/>
                  </a:cubicBezTo>
                  <a:cubicBezTo>
                    <a:pt x="3477" y="727"/>
                    <a:pt x="3477" y="762"/>
                    <a:pt x="3477" y="786"/>
                  </a:cubicBezTo>
                  <a:lnTo>
                    <a:pt x="3323" y="1358"/>
                  </a:lnTo>
                  <a:cubicBezTo>
                    <a:pt x="3287" y="1441"/>
                    <a:pt x="3346" y="1536"/>
                    <a:pt x="3418" y="1548"/>
                  </a:cubicBezTo>
                  <a:lnTo>
                    <a:pt x="3465" y="1548"/>
                  </a:lnTo>
                  <a:cubicBezTo>
                    <a:pt x="3537" y="1548"/>
                    <a:pt x="3596" y="1501"/>
                    <a:pt x="3620" y="1429"/>
                  </a:cubicBezTo>
                  <a:lnTo>
                    <a:pt x="3763" y="905"/>
                  </a:lnTo>
                  <a:cubicBezTo>
                    <a:pt x="3794" y="885"/>
                    <a:pt x="3825" y="855"/>
                    <a:pt x="3863" y="855"/>
                  </a:cubicBezTo>
                  <a:cubicBezTo>
                    <a:pt x="3869" y="855"/>
                    <a:pt x="3876" y="856"/>
                    <a:pt x="3882" y="858"/>
                  </a:cubicBezTo>
                  <a:lnTo>
                    <a:pt x="3894" y="858"/>
                  </a:lnTo>
                  <a:cubicBezTo>
                    <a:pt x="3954" y="881"/>
                    <a:pt x="4001" y="941"/>
                    <a:pt x="3989" y="1000"/>
                  </a:cubicBezTo>
                  <a:lnTo>
                    <a:pt x="3954" y="1096"/>
                  </a:lnTo>
                  <a:lnTo>
                    <a:pt x="3823" y="1536"/>
                  </a:lnTo>
                  <a:cubicBezTo>
                    <a:pt x="3799" y="1620"/>
                    <a:pt x="3835" y="1703"/>
                    <a:pt x="3930" y="1739"/>
                  </a:cubicBezTo>
                  <a:lnTo>
                    <a:pt x="3977" y="1739"/>
                  </a:lnTo>
                  <a:cubicBezTo>
                    <a:pt x="4049" y="1739"/>
                    <a:pt x="4108" y="1691"/>
                    <a:pt x="4120" y="1620"/>
                  </a:cubicBezTo>
                  <a:lnTo>
                    <a:pt x="4251" y="1167"/>
                  </a:lnTo>
                  <a:cubicBezTo>
                    <a:pt x="4272" y="1115"/>
                    <a:pt x="4320" y="1082"/>
                    <a:pt x="4371" y="1082"/>
                  </a:cubicBezTo>
                  <a:cubicBezTo>
                    <a:pt x="4379" y="1082"/>
                    <a:pt x="4386" y="1082"/>
                    <a:pt x="4394" y="1084"/>
                  </a:cubicBezTo>
                  <a:lnTo>
                    <a:pt x="4406" y="1084"/>
                  </a:lnTo>
                  <a:cubicBezTo>
                    <a:pt x="4466" y="1096"/>
                    <a:pt x="4513" y="1155"/>
                    <a:pt x="4489" y="1215"/>
                  </a:cubicBezTo>
                  <a:lnTo>
                    <a:pt x="4251" y="2084"/>
                  </a:lnTo>
                  <a:lnTo>
                    <a:pt x="4251" y="2096"/>
                  </a:lnTo>
                  <a:cubicBezTo>
                    <a:pt x="4323" y="2191"/>
                    <a:pt x="4216" y="2870"/>
                    <a:pt x="3811" y="3084"/>
                  </a:cubicBezTo>
                  <a:cubicBezTo>
                    <a:pt x="3751" y="3108"/>
                    <a:pt x="3727" y="3167"/>
                    <a:pt x="3727" y="3227"/>
                  </a:cubicBezTo>
                  <a:lnTo>
                    <a:pt x="3727" y="3715"/>
                  </a:lnTo>
                  <a:lnTo>
                    <a:pt x="2192" y="3715"/>
                  </a:lnTo>
                  <a:lnTo>
                    <a:pt x="2192" y="2941"/>
                  </a:lnTo>
                  <a:cubicBezTo>
                    <a:pt x="2192" y="2905"/>
                    <a:pt x="2180" y="2870"/>
                    <a:pt x="2144" y="2846"/>
                  </a:cubicBezTo>
                  <a:cubicBezTo>
                    <a:pt x="2144" y="2846"/>
                    <a:pt x="1715" y="2310"/>
                    <a:pt x="1787" y="1870"/>
                  </a:cubicBezTo>
                  <a:cubicBezTo>
                    <a:pt x="1822" y="1739"/>
                    <a:pt x="1834" y="1572"/>
                    <a:pt x="1870" y="1453"/>
                  </a:cubicBezTo>
                  <a:lnTo>
                    <a:pt x="2168" y="1572"/>
                  </a:lnTo>
                  <a:cubicBezTo>
                    <a:pt x="2192" y="1620"/>
                    <a:pt x="2239" y="1667"/>
                    <a:pt x="2275" y="1679"/>
                  </a:cubicBezTo>
                  <a:cubicBezTo>
                    <a:pt x="2294" y="1686"/>
                    <a:pt x="2312" y="1690"/>
                    <a:pt x="2330" y="1690"/>
                  </a:cubicBezTo>
                  <a:cubicBezTo>
                    <a:pt x="2401" y="1690"/>
                    <a:pt x="2456" y="1636"/>
                    <a:pt x="2465" y="1560"/>
                  </a:cubicBezTo>
                  <a:lnTo>
                    <a:pt x="2751" y="489"/>
                  </a:lnTo>
                  <a:cubicBezTo>
                    <a:pt x="2751" y="465"/>
                    <a:pt x="2787" y="429"/>
                    <a:pt x="2799" y="417"/>
                  </a:cubicBezTo>
                  <a:cubicBezTo>
                    <a:pt x="2834" y="405"/>
                    <a:pt x="2858" y="405"/>
                    <a:pt x="2882" y="405"/>
                  </a:cubicBezTo>
                  <a:close/>
                  <a:moveTo>
                    <a:pt x="3942" y="4048"/>
                  </a:moveTo>
                  <a:lnTo>
                    <a:pt x="3942" y="4549"/>
                  </a:lnTo>
                  <a:lnTo>
                    <a:pt x="1894" y="4549"/>
                  </a:lnTo>
                  <a:lnTo>
                    <a:pt x="1894" y="4048"/>
                  </a:lnTo>
                  <a:close/>
                  <a:moveTo>
                    <a:pt x="191" y="0"/>
                  </a:moveTo>
                  <a:cubicBezTo>
                    <a:pt x="120" y="0"/>
                    <a:pt x="60" y="24"/>
                    <a:pt x="36" y="84"/>
                  </a:cubicBezTo>
                  <a:cubicBezTo>
                    <a:pt x="1" y="143"/>
                    <a:pt x="13" y="227"/>
                    <a:pt x="60" y="262"/>
                  </a:cubicBezTo>
                  <a:lnTo>
                    <a:pt x="822" y="1012"/>
                  </a:lnTo>
                  <a:lnTo>
                    <a:pt x="834" y="1024"/>
                  </a:lnTo>
                  <a:lnTo>
                    <a:pt x="846" y="1024"/>
                  </a:lnTo>
                  <a:cubicBezTo>
                    <a:pt x="870" y="1036"/>
                    <a:pt x="894" y="1060"/>
                    <a:pt x="906" y="1060"/>
                  </a:cubicBezTo>
                  <a:lnTo>
                    <a:pt x="1596" y="1358"/>
                  </a:lnTo>
                  <a:cubicBezTo>
                    <a:pt x="1549" y="1501"/>
                    <a:pt x="1501" y="1679"/>
                    <a:pt x="1489" y="1846"/>
                  </a:cubicBezTo>
                  <a:cubicBezTo>
                    <a:pt x="1406" y="2346"/>
                    <a:pt x="1763" y="2870"/>
                    <a:pt x="1870" y="3036"/>
                  </a:cubicBezTo>
                  <a:lnTo>
                    <a:pt x="1870" y="3763"/>
                  </a:lnTo>
                  <a:lnTo>
                    <a:pt x="1739" y="3763"/>
                  </a:lnTo>
                  <a:cubicBezTo>
                    <a:pt x="1656" y="3763"/>
                    <a:pt x="1572" y="3834"/>
                    <a:pt x="1572" y="3929"/>
                  </a:cubicBezTo>
                  <a:lnTo>
                    <a:pt x="1572" y="4763"/>
                  </a:lnTo>
                  <a:lnTo>
                    <a:pt x="1572" y="9966"/>
                  </a:lnTo>
                  <a:cubicBezTo>
                    <a:pt x="1572" y="10061"/>
                    <a:pt x="1656" y="10133"/>
                    <a:pt x="1739" y="10133"/>
                  </a:cubicBezTo>
                  <a:lnTo>
                    <a:pt x="4120" y="10133"/>
                  </a:lnTo>
                  <a:cubicBezTo>
                    <a:pt x="4216" y="10133"/>
                    <a:pt x="4287" y="10061"/>
                    <a:pt x="4287" y="9966"/>
                  </a:cubicBezTo>
                  <a:lnTo>
                    <a:pt x="4287" y="5942"/>
                  </a:lnTo>
                  <a:cubicBezTo>
                    <a:pt x="4287" y="5846"/>
                    <a:pt x="4216" y="5775"/>
                    <a:pt x="4120" y="5775"/>
                  </a:cubicBezTo>
                  <a:cubicBezTo>
                    <a:pt x="4037" y="5775"/>
                    <a:pt x="3954" y="5846"/>
                    <a:pt x="3954" y="5942"/>
                  </a:cubicBezTo>
                  <a:lnTo>
                    <a:pt x="3954" y="9811"/>
                  </a:lnTo>
                  <a:lnTo>
                    <a:pt x="1906" y="9811"/>
                  </a:lnTo>
                  <a:lnTo>
                    <a:pt x="1906" y="4930"/>
                  </a:lnTo>
                  <a:lnTo>
                    <a:pt x="3954" y="4930"/>
                  </a:lnTo>
                  <a:lnTo>
                    <a:pt x="3954" y="5191"/>
                  </a:lnTo>
                  <a:lnTo>
                    <a:pt x="3954" y="5370"/>
                  </a:lnTo>
                  <a:cubicBezTo>
                    <a:pt x="3954" y="5465"/>
                    <a:pt x="4037" y="5537"/>
                    <a:pt x="4120" y="5537"/>
                  </a:cubicBezTo>
                  <a:cubicBezTo>
                    <a:pt x="4216" y="5537"/>
                    <a:pt x="4287" y="5465"/>
                    <a:pt x="4287" y="5370"/>
                  </a:cubicBezTo>
                  <a:lnTo>
                    <a:pt x="4287" y="5191"/>
                  </a:lnTo>
                  <a:lnTo>
                    <a:pt x="4287" y="4715"/>
                  </a:lnTo>
                  <a:lnTo>
                    <a:pt x="4287" y="3882"/>
                  </a:lnTo>
                  <a:cubicBezTo>
                    <a:pt x="4287" y="3787"/>
                    <a:pt x="4216" y="3715"/>
                    <a:pt x="4120" y="3715"/>
                  </a:cubicBezTo>
                  <a:lnTo>
                    <a:pt x="4049" y="3715"/>
                  </a:lnTo>
                  <a:lnTo>
                    <a:pt x="4049" y="3298"/>
                  </a:lnTo>
                  <a:cubicBezTo>
                    <a:pt x="4323" y="3120"/>
                    <a:pt x="4466" y="2810"/>
                    <a:pt x="4549" y="2572"/>
                  </a:cubicBezTo>
                  <a:lnTo>
                    <a:pt x="5299" y="2882"/>
                  </a:lnTo>
                  <a:cubicBezTo>
                    <a:pt x="5359" y="2917"/>
                    <a:pt x="5406" y="2917"/>
                    <a:pt x="5466" y="2917"/>
                  </a:cubicBezTo>
                  <a:cubicBezTo>
                    <a:pt x="5525" y="2917"/>
                    <a:pt x="5561" y="2905"/>
                    <a:pt x="5621" y="2882"/>
                  </a:cubicBezTo>
                  <a:cubicBezTo>
                    <a:pt x="5728" y="2846"/>
                    <a:pt x="5823" y="2763"/>
                    <a:pt x="5859" y="2667"/>
                  </a:cubicBezTo>
                  <a:lnTo>
                    <a:pt x="5954" y="2453"/>
                  </a:lnTo>
                  <a:cubicBezTo>
                    <a:pt x="6002" y="2346"/>
                    <a:pt x="6002" y="2227"/>
                    <a:pt x="5954" y="2132"/>
                  </a:cubicBezTo>
                  <a:cubicBezTo>
                    <a:pt x="5906" y="2024"/>
                    <a:pt x="5835" y="1929"/>
                    <a:pt x="5728" y="1893"/>
                  </a:cubicBezTo>
                  <a:lnTo>
                    <a:pt x="4847" y="1512"/>
                  </a:lnTo>
                  <a:lnTo>
                    <a:pt x="4894" y="1370"/>
                  </a:lnTo>
                  <a:cubicBezTo>
                    <a:pt x="4930" y="1251"/>
                    <a:pt x="4906" y="1131"/>
                    <a:pt x="4835" y="1036"/>
                  </a:cubicBezTo>
                  <a:cubicBezTo>
                    <a:pt x="4775" y="941"/>
                    <a:pt x="4668" y="881"/>
                    <a:pt x="4573" y="846"/>
                  </a:cubicBezTo>
                  <a:lnTo>
                    <a:pt x="4549" y="846"/>
                  </a:lnTo>
                  <a:cubicBezTo>
                    <a:pt x="4513" y="840"/>
                    <a:pt x="4478" y="837"/>
                    <a:pt x="4442" y="837"/>
                  </a:cubicBezTo>
                  <a:cubicBezTo>
                    <a:pt x="4406" y="837"/>
                    <a:pt x="4370" y="840"/>
                    <a:pt x="4335" y="846"/>
                  </a:cubicBezTo>
                  <a:cubicBezTo>
                    <a:pt x="4275" y="727"/>
                    <a:pt x="4168" y="643"/>
                    <a:pt x="4037" y="608"/>
                  </a:cubicBezTo>
                  <a:lnTo>
                    <a:pt x="4013" y="608"/>
                  </a:lnTo>
                  <a:cubicBezTo>
                    <a:pt x="3977" y="602"/>
                    <a:pt x="3942" y="599"/>
                    <a:pt x="3907" y="599"/>
                  </a:cubicBezTo>
                  <a:cubicBezTo>
                    <a:pt x="3873" y="599"/>
                    <a:pt x="3841" y="602"/>
                    <a:pt x="3811" y="608"/>
                  </a:cubicBezTo>
                  <a:cubicBezTo>
                    <a:pt x="3811" y="596"/>
                    <a:pt x="3799" y="596"/>
                    <a:pt x="3799" y="584"/>
                  </a:cubicBezTo>
                  <a:cubicBezTo>
                    <a:pt x="3739" y="477"/>
                    <a:pt x="3632" y="417"/>
                    <a:pt x="3525" y="381"/>
                  </a:cubicBezTo>
                  <a:lnTo>
                    <a:pt x="3513" y="381"/>
                  </a:lnTo>
                  <a:cubicBezTo>
                    <a:pt x="3483" y="375"/>
                    <a:pt x="3454" y="372"/>
                    <a:pt x="3424" y="372"/>
                  </a:cubicBezTo>
                  <a:cubicBezTo>
                    <a:pt x="3394" y="372"/>
                    <a:pt x="3364" y="375"/>
                    <a:pt x="3335" y="381"/>
                  </a:cubicBezTo>
                  <a:cubicBezTo>
                    <a:pt x="3323" y="358"/>
                    <a:pt x="3299" y="322"/>
                    <a:pt x="3287" y="310"/>
                  </a:cubicBezTo>
                  <a:cubicBezTo>
                    <a:pt x="3227" y="203"/>
                    <a:pt x="3120" y="143"/>
                    <a:pt x="3025" y="119"/>
                  </a:cubicBezTo>
                  <a:lnTo>
                    <a:pt x="3001" y="119"/>
                  </a:lnTo>
                  <a:cubicBezTo>
                    <a:pt x="2964" y="108"/>
                    <a:pt x="2927" y="103"/>
                    <a:pt x="2892" y="103"/>
                  </a:cubicBezTo>
                  <a:cubicBezTo>
                    <a:pt x="2812" y="103"/>
                    <a:pt x="2737" y="130"/>
                    <a:pt x="2680" y="179"/>
                  </a:cubicBezTo>
                  <a:cubicBezTo>
                    <a:pt x="2573" y="238"/>
                    <a:pt x="2513" y="346"/>
                    <a:pt x="2489" y="441"/>
                  </a:cubicBezTo>
                  <a:lnTo>
                    <a:pt x="2453" y="548"/>
                  </a:lnTo>
                  <a:lnTo>
                    <a:pt x="1322" y="72"/>
                  </a:lnTo>
                  <a:lnTo>
                    <a:pt x="1263" y="72"/>
                  </a:lnTo>
                  <a:lnTo>
                    <a:pt x="191" y="0"/>
                  </a:lnTo>
                  <a:close/>
                </a:path>
              </a:pathLst>
            </a:custGeom>
            <a:solidFill>
              <a:srgbClr val="657E93"/>
            </a:solidFill>
            <a:ln w="9525">
              <a:solidFill>
                <a:schemeClr val="bg2">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0891;p60">
              <a:extLst>
                <a:ext uri="{FF2B5EF4-FFF2-40B4-BE49-F238E27FC236}">
                  <a16:creationId xmlns:a16="http://schemas.microsoft.com/office/drawing/2014/main" id="{22F2F5AA-942B-80EC-5463-78EDDE9ABD67}"/>
                </a:ext>
              </a:extLst>
            </p:cNvPr>
            <p:cNvSpPr/>
            <p:nvPr/>
          </p:nvSpPr>
          <p:spPr>
            <a:xfrm>
              <a:off x="5352728" y="2121719"/>
              <a:ext cx="103503" cy="189501"/>
            </a:xfrm>
            <a:custGeom>
              <a:avLst/>
              <a:gdLst/>
              <a:ahLst/>
              <a:cxnLst/>
              <a:rect l="l" t="t" r="r" b="b"/>
              <a:pathLst>
                <a:path w="3252" h="5954" extrusionOk="0">
                  <a:moveTo>
                    <a:pt x="1073" y="322"/>
                  </a:moveTo>
                  <a:cubicBezTo>
                    <a:pt x="1132" y="322"/>
                    <a:pt x="1192" y="358"/>
                    <a:pt x="1192" y="441"/>
                  </a:cubicBezTo>
                  <a:lnTo>
                    <a:pt x="1192" y="513"/>
                  </a:lnTo>
                  <a:lnTo>
                    <a:pt x="1192" y="1060"/>
                  </a:lnTo>
                  <a:cubicBezTo>
                    <a:pt x="1192" y="1156"/>
                    <a:pt x="1263" y="1227"/>
                    <a:pt x="1358" y="1227"/>
                  </a:cubicBezTo>
                  <a:cubicBezTo>
                    <a:pt x="1442" y="1227"/>
                    <a:pt x="1525" y="1156"/>
                    <a:pt x="1525" y="1060"/>
                  </a:cubicBezTo>
                  <a:lnTo>
                    <a:pt x="1525" y="537"/>
                  </a:lnTo>
                  <a:cubicBezTo>
                    <a:pt x="1537" y="513"/>
                    <a:pt x="1584" y="477"/>
                    <a:pt x="1620" y="477"/>
                  </a:cubicBezTo>
                  <a:lnTo>
                    <a:pt x="1644" y="477"/>
                  </a:lnTo>
                  <a:cubicBezTo>
                    <a:pt x="1704" y="477"/>
                    <a:pt x="1763" y="525"/>
                    <a:pt x="1763" y="596"/>
                  </a:cubicBezTo>
                  <a:lnTo>
                    <a:pt x="1763" y="632"/>
                  </a:lnTo>
                  <a:lnTo>
                    <a:pt x="1763" y="1060"/>
                  </a:lnTo>
                  <a:cubicBezTo>
                    <a:pt x="1763" y="1156"/>
                    <a:pt x="1835" y="1227"/>
                    <a:pt x="1918" y="1227"/>
                  </a:cubicBezTo>
                  <a:cubicBezTo>
                    <a:pt x="2013" y="1227"/>
                    <a:pt x="2085" y="1156"/>
                    <a:pt x="2085" y="1060"/>
                  </a:cubicBezTo>
                  <a:lnTo>
                    <a:pt x="2085" y="656"/>
                  </a:lnTo>
                  <a:cubicBezTo>
                    <a:pt x="2096" y="620"/>
                    <a:pt x="2144" y="596"/>
                    <a:pt x="2192" y="596"/>
                  </a:cubicBezTo>
                  <a:lnTo>
                    <a:pt x="2204" y="596"/>
                  </a:lnTo>
                  <a:cubicBezTo>
                    <a:pt x="2263" y="596"/>
                    <a:pt x="2323" y="644"/>
                    <a:pt x="2323" y="715"/>
                  </a:cubicBezTo>
                  <a:lnTo>
                    <a:pt x="2323" y="822"/>
                  </a:lnTo>
                  <a:lnTo>
                    <a:pt x="2323" y="1156"/>
                  </a:lnTo>
                  <a:cubicBezTo>
                    <a:pt x="2323" y="1239"/>
                    <a:pt x="2394" y="1311"/>
                    <a:pt x="2489" y="1311"/>
                  </a:cubicBezTo>
                  <a:cubicBezTo>
                    <a:pt x="2573" y="1311"/>
                    <a:pt x="2656" y="1239"/>
                    <a:pt x="2656" y="1156"/>
                  </a:cubicBezTo>
                  <a:lnTo>
                    <a:pt x="2656" y="822"/>
                  </a:lnTo>
                  <a:cubicBezTo>
                    <a:pt x="2656" y="763"/>
                    <a:pt x="2692" y="703"/>
                    <a:pt x="2775" y="703"/>
                  </a:cubicBezTo>
                  <a:lnTo>
                    <a:pt x="2787" y="703"/>
                  </a:lnTo>
                  <a:cubicBezTo>
                    <a:pt x="2847" y="703"/>
                    <a:pt x="2906" y="751"/>
                    <a:pt x="2906" y="822"/>
                  </a:cubicBezTo>
                  <a:lnTo>
                    <a:pt x="2906" y="1584"/>
                  </a:lnTo>
                  <a:lnTo>
                    <a:pt x="2906" y="1596"/>
                  </a:lnTo>
                  <a:cubicBezTo>
                    <a:pt x="2894" y="1775"/>
                    <a:pt x="2882" y="2323"/>
                    <a:pt x="2597" y="2584"/>
                  </a:cubicBezTo>
                  <a:cubicBezTo>
                    <a:pt x="2561" y="2608"/>
                    <a:pt x="2537" y="2656"/>
                    <a:pt x="2537" y="2704"/>
                  </a:cubicBezTo>
                  <a:lnTo>
                    <a:pt x="2537" y="3204"/>
                  </a:lnTo>
                  <a:lnTo>
                    <a:pt x="989" y="3204"/>
                  </a:lnTo>
                  <a:lnTo>
                    <a:pt x="989" y="2846"/>
                  </a:lnTo>
                  <a:cubicBezTo>
                    <a:pt x="989" y="2799"/>
                    <a:pt x="953" y="2739"/>
                    <a:pt x="930" y="2715"/>
                  </a:cubicBezTo>
                  <a:cubicBezTo>
                    <a:pt x="775" y="2596"/>
                    <a:pt x="370" y="2227"/>
                    <a:pt x="346" y="1846"/>
                  </a:cubicBezTo>
                  <a:cubicBezTo>
                    <a:pt x="334" y="1596"/>
                    <a:pt x="311" y="1275"/>
                    <a:pt x="406" y="1191"/>
                  </a:cubicBezTo>
                  <a:cubicBezTo>
                    <a:pt x="441" y="1174"/>
                    <a:pt x="482" y="1163"/>
                    <a:pt x="539" y="1163"/>
                  </a:cubicBezTo>
                  <a:cubicBezTo>
                    <a:pt x="560" y="1163"/>
                    <a:pt x="583" y="1164"/>
                    <a:pt x="608" y="1168"/>
                  </a:cubicBezTo>
                  <a:lnTo>
                    <a:pt x="608" y="1394"/>
                  </a:lnTo>
                  <a:cubicBezTo>
                    <a:pt x="608" y="1477"/>
                    <a:pt x="692" y="1549"/>
                    <a:pt x="775" y="1549"/>
                  </a:cubicBezTo>
                  <a:cubicBezTo>
                    <a:pt x="870" y="1549"/>
                    <a:pt x="942" y="1477"/>
                    <a:pt x="942" y="1394"/>
                  </a:cubicBezTo>
                  <a:lnTo>
                    <a:pt x="942" y="441"/>
                  </a:lnTo>
                  <a:cubicBezTo>
                    <a:pt x="942" y="382"/>
                    <a:pt x="989" y="322"/>
                    <a:pt x="1061" y="322"/>
                  </a:cubicBezTo>
                  <a:close/>
                  <a:moveTo>
                    <a:pt x="2799" y="3537"/>
                  </a:moveTo>
                  <a:lnTo>
                    <a:pt x="2799" y="4037"/>
                  </a:lnTo>
                  <a:lnTo>
                    <a:pt x="751" y="4037"/>
                  </a:lnTo>
                  <a:lnTo>
                    <a:pt x="751" y="3537"/>
                  </a:lnTo>
                  <a:close/>
                  <a:moveTo>
                    <a:pt x="2799" y="4347"/>
                  </a:moveTo>
                  <a:lnTo>
                    <a:pt x="2799" y="5632"/>
                  </a:lnTo>
                  <a:lnTo>
                    <a:pt x="751" y="5632"/>
                  </a:lnTo>
                  <a:lnTo>
                    <a:pt x="751" y="4347"/>
                  </a:lnTo>
                  <a:close/>
                  <a:moveTo>
                    <a:pt x="1073" y="1"/>
                  </a:moveTo>
                  <a:cubicBezTo>
                    <a:pt x="834" y="1"/>
                    <a:pt x="644" y="203"/>
                    <a:pt x="644" y="429"/>
                  </a:cubicBezTo>
                  <a:lnTo>
                    <a:pt x="644" y="846"/>
                  </a:lnTo>
                  <a:cubicBezTo>
                    <a:pt x="622" y="845"/>
                    <a:pt x="600" y="844"/>
                    <a:pt x="579" y="844"/>
                  </a:cubicBezTo>
                  <a:cubicBezTo>
                    <a:pt x="433" y="844"/>
                    <a:pt x="321" y="880"/>
                    <a:pt x="227" y="953"/>
                  </a:cubicBezTo>
                  <a:cubicBezTo>
                    <a:pt x="1" y="1144"/>
                    <a:pt x="13" y="1525"/>
                    <a:pt x="49" y="1882"/>
                  </a:cubicBezTo>
                  <a:cubicBezTo>
                    <a:pt x="84" y="2370"/>
                    <a:pt x="525" y="2787"/>
                    <a:pt x="692" y="2930"/>
                  </a:cubicBezTo>
                  <a:lnTo>
                    <a:pt x="692" y="3216"/>
                  </a:lnTo>
                  <a:lnTo>
                    <a:pt x="596" y="3216"/>
                  </a:lnTo>
                  <a:cubicBezTo>
                    <a:pt x="513" y="3216"/>
                    <a:pt x="441" y="3287"/>
                    <a:pt x="441" y="3382"/>
                  </a:cubicBezTo>
                  <a:lnTo>
                    <a:pt x="441" y="4216"/>
                  </a:lnTo>
                  <a:lnTo>
                    <a:pt x="441" y="5799"/>
                  </a:lnTo>
                  <a:cubicBezTo>
                    <a:pt x="441" y="5882"/>
                    <a:pt x="513" y="5954"/>
                    <a:pt x="596" y="5954"/>
                  </a:cubicBezTo>
                  <a:lnTo>
                    <a:pt x="2978" y="5954"/>
                  </a:lnTo>
                  <a:cubicBezTo>
                    <a:pt x="3073" y="5954"/>
                    <a:pt x="3144" y="5882"/>
                    <a:pt x="3144" y="5799"/>
                  </a:cubicBezTo>
                  <a:lnTo>
                    <a:pt x="3144" y="4204"/>
                  </a:lnTo>
                  <a:lnTo>
                    <a:pt x="3144" y="3370"/>
                  </a:lnTo>
                  <a:cubicBezTo>
                    <a:pt x="3144" y="3275"/>
                    <a:pt x="3073" y="3204"/>
                    <a:pt x="2978" y="3204"/>
                  </a:cubicBezTo>
                  <a:lnTo>
                    <a:pt x="2882" y="3204"/>
                  </a:lnTo>
                  <a:lnTo>
                    <a:pt x="2882" y="2763"/>
                  </a:lnTo>
                  <a:cubicBezTo>
                    <a:pt x="3251" y="2370"/>
                    <a:pt x="3204" y="1644"/>
                    <a:pt x="3204" y="1549"/>
                  </a:cubicBezTo>
                  <a:lnTo>
                    <a:pt x="3204" y="810"/>
                  </a:lnTo>
                  <a:cubicBezTo>
                    <a:pt x="3204" y="572"/>
                    <a:pt x="3013" y="382"/>
                    <a:pt x="2775" y="382"/>
                  </a:cubicBezTo>
                  <a:lnTo>
                    <a:pt x="2763" y="382"/>
                  </a:lnTo>
                  <a:cubicBezTo>
                    <a:pt x="2680" y="382"/>
                    <a:pt x="2608" y="394"/>
                    <a:pt x="2549" y="441"/>
                  </a:cubicBezTo>
                  <a:cubicBezTo>
                    <a:pt x="2477" y="334"/>
                    <a:pt x="2335" y="275"/>
                    <a:pt x="2204" y="275"/>
                  </a:cubicBezTo>
                  <a:lnTo>
                    <a:pt x="2192" y="275"/>
                  </a:lnTo>
                  <a:cubicBezTo>
                    <a:pt x="2120" y="275"/>
                    <a:pt x="2049" y="287"/>
                    <a:pt x="1989" y="322"/>
                  </a:cubicBezTo>
                  <a:cubicBezTo>
                    <a:pt x="1906" y="227"/>
                    <a:pt x="1787" y="168"/>
                    <a:pt x="1656" y="168"/>
                  </a:cubicBezTo>
                  <a:lnTo>
                    <a:pt x="1644" y="168"/>
                  </a:lnTo>
                  <a:cubicBezTo>
                    <a:pt x="1584" y="168"/>
                    <a:pt x="1525" y="179"/>
                    <a:pt x="1465" y="203"/>
                  </a:cubicBezTo>
                  <a:cubicBezTo>
                    <a:pt x="1394" y="84"/>
                    <a:pt x="1251" y="1"/>
                    <a:pt x="1096" y="1"/>
                  </a:cubicBezTo>
                  <a:close/>
                </a:path>
              </a:pathLst>
            </a:custGeom>
            <a:solidFill>
              <a:srgbClr val="657E93"/>
            </a:solidFill>
            <a:ln w="9525">
              <a:solidFill>
                <a:schemeClr val="bg2">
                  <a:lumMod val="50000"/>
                  <a:lumOff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TextBox 28">
            <a:extLst>
              <a:ext uri="{FF2B5EF4-FFF2-40B4-BE49-F238E27FC236}">
                <a16:creationId xmlns:a16="http://schemas.microsoft.com/office/drawing/2014/main" id="{49FF3B48-7BC0-F8E4-29C2-B8DC21E10788}"/>
              </a:ext>
            </a:extLst>
          </p:cNvPr>
          <p:cNvSpPr txBox="1"/>
          <p:nvPr/>
        </p:nvSpPr>
        <p:spPr>
          <a:xfrm>
            <a:off x="7031871" y="3101203"/>
            <a:ext cx="1592110" cy="230832"/>
          </a:xfrm>
          <a:prstGeom prst="rect">
            <a:avLst/>
          </a:prstGeom>
          <a:noFill/>
        </p:spPr>
        <p:txBody>
          <a:bodyPr wrap="square" rtlCol="0">
            <a:spAutoFit/>
          </a:bodyPr>
          <a:lstStyle/>
          <a:p>
            <a:r>
              <a:rPr lang="en-US" sz="900" b="1" dirty="0">
                <a:solidFill>
                  <a:schemeClr val="accent5"/>
                </a:solidFill>
                <a:latin typeface="Maven Pro" pitchFamily="2" charset="77"/>
              </a:rPr>
              <a:t>DHEERAJ MAKINEEDI</a:t>
            </a:r>
          </a:p>
        </p:txBody>
      </p:sp>
      <p:sp>
        <p:nvSpPr>
          <p:cNvPr id="463" name="TextBox 462">
            <a:extLst>
              <a:ext uri="{FF2B5EF4-FFF2-40B4-BE49-F238E27FC236}">
                <a16:creationId xmlns:a16="http://schemas.microsoft.com/office/drawing/2014/main" id="{9BA4F899-C0D8-3D7B-97EA-35E10F2689A6}"/>
              </a:ext>
            </a:extLst>
          </p:cNvPr>
          <p:cNvSpPr txBox="1"/>
          <p:nvPr/>
        </p:nvSpPr>
        <p:spPr>
          <a:xfrm>
            <a:off x="7047944" y="3595650"/>
            <a:ext cx="1566010" cy="230832"/>
          </a:xfrm>
          <a:prstGeom prst="rect">
            <a:avLst/>
          </a:prstGeom>
          <a:noFill/>
        </p:spPr>
        <p:txBody>
          <a:bodyPr wrap="square" rtlCol="0">
            <a:spAutoFit/>
          </a:bodyPr>
          <a:lstStyle/>
          <a:p>
            <a:r>
              <a:rPr lang="en-US" sz="900" b="1" dirty="0">
                <a:solidFill>
                  <a:schemeClr val="accent4"/>
                </a:solidFill>
                <a:latin typeface="Maven Pro" pitchFamily="2" charset="77"/>
              </a:rPr>
              <a:t>MANISHA THERUPALLI</a:t>
            </a:r>
          </a:p>
        </p:txBody>
      </p:sp>
      <p:sp>
        <p:nvSpPr>
          <p:cNvPr id="465" name="TextBox 464">
            <a:extLst>
              <a:ext uri="{FF2B5EF4-FFF2-40B4-BE49-F238E27FC236}">
                <a16:creationId xmlns:a16="http://schemas.microsoft.com/office/drawing/2014/main" id="{69273297-836C-E30C-49AA-B4F32450BB39}"/>
              </a:ext>
            </a:extLst>
          </p:cNvPr>
          <p:cNvSpPr txBox="1"/>
          <p:nvPr/>
        </p:nvSpPr>
        <p:spPr>
          <a:xfrm>
            <a:off x="7403953" y="2545376"/>
            <a:ext cx="944593" cy="307777"/>
          </a:xfrm>
          <a:prstGeom prst="rect">
            <a:avLst/>
          </a:prstGeom>
          <a:noFill/>
        </p:spPr>
        <p:txBody>
          <a:bodyPr wrap="square" rtlCol="0">
            <a:spAutoFit/>
          </a:bodyPr>
          <a:lstStyle/>
          <a:p>
            <a:r>
              <a:rPr lang="en-US" b="1" dirty="0">
                <a:solidFill>
                  <a:schemeClr val="bg2">
                    <a:lumMod val="50000"/>
                    <a:lumOff val="50000"/>
                  </a:schemeClr>
                </a:solidFill>
                <a:latin typeface="Maven Pro" pitchFamily="2" charset="77"/>
              </a:rPr>
              <a:t>TEAM</a:t>
            </a:r>
          </a:p>
        </p:txBody>
      </p:sp>
      <mc:AlternateContent xmlns:mc="http://schemas.openxmlformats.org/markup-compatibility/2006" xmlns:pslz="http://schemas.microsoft.com/office/powerpoint/2016/slidezoom">
        <mc:Choice Requires="pslz">
          <p:graphicFrame>
            <p:nvGraphicFramePr>
              <p:cNvPr id="470" name="Slide Zoom 469">
                <a:extLst>
                  <a:ext uri="{FF2B5EF4-FFF2-40B4-BE49-F238E27FC236}">
                    <a16:creationId xmlns:a16="http://schemas.microsoft.com/office/drawing/2014/main" id="{1EBFB80A-5B00-5BDA-CE3A-EAD0D3C9542E}"/>
                  </a:ext>
                </a:extLst>
              </p:cNvPr>
              <p:cNvGraphicFramePr>
                <a:graphicFrameLocks noChangeAspect="1"/>
              </p:cNvGraphicFramePr>
              <p:nvPr>
                <p:extLst>
                  <p:ext uri="{D42A27DB-BD31-4B8C-83A1-F6EECF244321}">
                    <p14:modId xmlns:p14="http://schemas.microsoft.com/office/powerpoint/2010/main" val="2640742466"/>
                  </p:ext>
                </p:extLst>
              </p:nvPr>
            </p:nvGraphicFramePr>
            <p:xfrm>
              <a:off x="3588803" y="2702349"/>
              <a:ext cx="1962889" cy="1104125"/>
            </p:xfrm>
            <a:graphic>
              <a:graphicData uri="http://schemas.microsoft.com/office/powerpoint/2016/slidezoom">
                <pslz:sldZm>
                  <pslz:sldZmObj sldId="258" cId="0">
                    <pslz:zmPr id="{AAE00AE2-DE1E-5D40-96A4-23F847DFE6AD}" returnToParent="0" transitionDur="1000">
                      <p166:blipFill xmlns:p166="http://schemas.microsoft.com/office/powerpoint/2016/6/main">
                        <a:blip r:embed="rId3"/>
                        <a:stretch>
                          <a:fillRect/>
                        </a:stretch>
                      </p166:blipFill>
                      <p166:spPr xmlns:p166="http://schemas.microsoft.com/office/powerpoint/2016/6/main">
                        <a:xfrm>
                          <a:off x="0" y="0"/>
                          <a:ext cx="1962889" cy="1104125"/>
                        </a:xfrm>
                        <a:prstGeom prst="rect">
                          <a:avLst/>
                        </a:prstGeom>
                        <a:ln w="3175">
                          <a:solidFill>
                            <a:prstClr val="ltGray"/>
                          </a:solidFill>
                        </a:ln>
                      </p166:spPr>
                    </pslz:zmPr>
                  </pslz:sldZmObj>
                </pslz:sldZm>
              </a:graphicData>
            </a:graphic>
          </p:graphicFrame>
        </mc:Choice>
        <mc:Fallback xmlns="">
          <p:pic>
            <p:nvPicPr>
              <p:cNvPr id="470" name="Slide Zoom 469">
                <a:hlinkClick r:id="rId4" action="ppaction://hlinksldjump"/>
                <a:extLst>
                  <a:ext uri="{FF2B5EF4-FFF2-40B4-BE49-F238E27FC236}">
                    <a16:creationId xmlns:a16="http://schemas.microsoft.com/office/drawing/2014/main" id="{1EBFB80A-5B00-5BDA-CE3A-EAD0D3C9542E}"/>
                  </a:ext>
                </a:extLst>
              </p:cNvPr>
              <p:cNvPicPr>
                <a:picLocks noGrp="1" noRot="1" noChangeAspect="1" noMove="1" noResize="1" noEditPoints="1" noAdjustHandles="1" noChangeArrowheads="1" noChangeShapeType="1"/>
              </p:cNvPicPr>
              <p:nvPr/>
            </p:nvPicPr>
            <p:blipFill>
              <a:blip r:embed="rId5"/>
              <a:stretch>
                <a:fillRect/>
              </a:stretch>
            </p:blipFill>
            <p:spPr>
              <a:xfrm>
                <a:off x="3588803" y="2702349"/>
                <a:ext cx="1962889" cy="1104125"/>
              </a:xfrm>
              <a:prstGeom prst="rect">
                <a:avLst/>
              </a:prstGeom>
              <a:ln w="3175">
                <a:solidFill>
                  <a:prstClr val="ltGray"/>
                </a:solidFill>
              </a:ln>
            </p:spPr>
          </p:pic>
        </mc:Fallback>
      </mc:AlternateContent>
      <p:sp>
        <p:nvSpPr>
          <p:cNvPr id="30" name="Google Shape;435;p25">
            <a:extLst>
              <a:ext uri="{FF2B5EF4-FFF2-40B4-BE49-F238E27FC236}">
                <a16:creationId xmlns:a16="http://schemas.microsoft.com/office/drawing/2014/main" id="{F520185C-F96E-E7F0-177E-5AE60A559040}"/>
              </a:ext>
            </a:extLst>
          </p:cNvPr>
          <p:cNvSpPr txBox="1">
            <a:spLocks/>
          </p:cNvSpPr>
          <p:nvPr/>
        </p:nvSpPr>
        <p:spPr>
          <a:xfrm>
            <a:off x="2100749" y="1951561"/>
            <a:ext cx="4931122" cy="7304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en-US" sz="2000" b="1" dirty="0">
                <a:solidFill>
                  <a:schemeClr val="bg1"/>
                </a:solidFill>
                <a:latin typeface="Maven Pro" pitchFamily="2" charset="77"/>
              </a:rPr>
              <a:t>Machine Learning </a:t>
            </a:r>
          </a:p>
          <a:p>
            <a:r>
              <a:rPr lang="en-US" sz="2000" b="1" dirty="0">
                <a:solidFill>
                  <a:schemeClr val="bg1"/>
                </a:solidFill>
                <a:latin typeface="Maven Pro" pitchFamily="2" charset="77"/>
              </a:rPr>
              <a:t> CSCI 6364_81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pic>
        <p:nvPicPr>
          <p:cNvPr id="16" name="Picture 2" descr="Chart, box and whisker chart&#10;&#10;Description automatically generated">
            <a:extLst>
              <a:ext uri="{FF2B5EF4-FFF2-40B4-BE49-F238E27FC236}">
                <a16:creationId xmlns:a16="http://schemas.microsoft.com/office/drawing/2014/main" id="{3B3BF3C0-90FD-F875-B11B-91090CF90C0E}"/>
              </a:ext>
            </a:extLst>
          </p:cNvPr>
          <p:cNvPicPr>
            <a:picLocks noChangeAspect="1"/>
          </p:cNvPicPr>
          <p:nvPr/>
        </p:nvPicPr>
        <p:blipFill>
          <a:blip r:embed="rId3"/>
          <a:stretch>
            <a:fillRect/>
          </a:stretch>
        </p:blipFill>
        <p:spPr>
          <a:xfrm>
            <a:off x="494845" y="1045960"/>
            <a:ext cx="3406189" cy="3051577"/>
          </a:xfrm>
          <a:prstGeom prst="rect">
            <a:avLst/>
          </a:prstGeom>
          <a:ln>
            <a:noFill/>
          </a:ln>
        </p:spPr>
      </p:pic>
      <p:pic>
        <p:nvPicPr>
          <p:cNvPr id="18" name="Picture 4" descr="Chart, scatter chart&#10;&#10;Description automatically generated">
            <a:extLst>
              <a:ext uri="{FF2B5EF4-FFF2-40B4-BE49-F238E27FC236}">
                <a16:creationId xmlns:a16="http://schemas.microsoft.com/office/drawing/2014/main" id="{A7961407-19BF-4186-000E-9B209F32EA58}"/>
              </a:ext>
            </a:extLst>
          </p:cNvPr>
          <p:cNvPicPr>
            <a:picLocks noChangeAspect="1"/>
          </p:cNvPicPr>
          <p:nvPr/>
        </p:nvPicPr>
        <p:blipFill>
          <a:blip r:embed="rId4"/>
          <a:stretch>
            <a:fillRect/>
          </a:stretch>
        </p:blipFill>
        <p:spPr>
          <a:xfrm>
            <a:off x="4402338" y="1151610"/>
            <a:ext cx="4394301" cy="2840275"/>
          </a:xfrm>
          <a:prstGeom prst="rect">
            <a:avLst/>
          </a:prstGeom>
        </p:spPr>
      </p:pic>
    </p:spTree>
    <p:extLst>
      <p:ext uri="{BB962C8B-B14F-4D97-AF65-F5344CB8AC3E}">
        <p14:creationId xmlns:p14="http://schemas.microsoft.com/office/powerpoint/2010/main" val="401967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285750" indent="-285750"/>
            <a:r>
              <a:rPr lang="en-IN" sz="1400" dirty="0"/>
              <a:t>2 features – Number of words in Content and Number of words in Title</a:t>
            </a:r>
          </a:p>
          <a:p>
            <a:pPr marL="285750" indent="-285750"/>
            <a:r>
              <a:rPr lang="en-IN" sz="1400" dirty="0"/>
              <a:t>Distributions</a:t>
            </a:r>
          </a:p>
          <a:p>
            <a:pPr marL="0" indent="0">
              <a:buNone/>
            </a:pPr>
            <a:endParaRPr lang="en-IN" sz="1400" dirty="0"/>
          </a:p>
          <a:p>
            <a:pPr marL="285750" indent="-285750"/>
            <a:endParaRPr lang="en-IN" sz="1800" b="1" u="sng" dirty="0"/>
          </a:p>
          <a:p>
            <a:pPr marL="0" indent="0">
              <a:buNone/>
            </a:pPr>
            <a:endParaRPr lang="en-IN" sz="1800" b="1" dirty="0"/>
          </a:p>
        </p:txBody>
      </p:sp>
      <p:sp>
        <p:nvSpPr>
          <p:cNvPr id="4" name="Title 3">
            <a:extLst>
              <a:ext uri="{FF2B5EF4-FFF2-40B4-BE49-F238E27FC236}">
                <a16:creationId xmlns:a16="http://schemas.microsoft.com/office/drawing/2014/main" id="{9891CD40-2116-FEBA-0A6E-12838018AFA7}"/>
              </a:ext>
            </a:extLst>
          </p:cNvPr>
          <p:cNvSpPr>
            <a:spLocks noGrp="1"/>
          </p:cNvSpPr>
          <p:nvPr>
            <p:ph type="ctrTitle"/>
          </p:nvPr>
        </p:nvSpPr>
        <p:spPr/>
        <p:txBody>
          <a:bodyPr/>
          <a:lstStyle/>
          <a:p>
            <a:r>
              <a:rPr lang="en-US" dirty="0"/>
              <a:t>2. No. Of Words to Popularity</a:t>
            </a:r>
          </a:p>
        </p:txBody>
      </p:sp>
      <p:pic>
        <p:nvPicPr>
          <p:cNvPr id="5" name="Picture 2" descr="Chart, histogram&#10;&#10;Description automatically generated">
            <a:extLst>
              <a:ext uri="{FF2B5EF4-FFF2-40B4-BE49-F238E27FC236}">
                <a16:creationId xmlns:a16="http://schemas.microsoft.com/office/drawing/2014/main" id="{5DC00FFE-7CDB-05FE-008F-6D48240250CA}"/>
              </a:ext>
            </a:extLst>
          </p:cNvPr>
          <p:cNvPicPr>
            <a:picLocks noChangeAspect="1"/>
          </p:cNvPicPr>
          <p:nvPr/>
        </p:nvPicPr>
        <p:blipFill>
          <a:blip r:embed="rId3"/>
          <a:stretch>
            <a:fillRect/>
          </a:stretch>
        </p:blipFill>
        <p:spPr>
          <a:xfrm>
            <a:off x="2598635" y="2093658"/>
            <a:ext cx="3946729" cy="2638167"/>
          </a:xfrm>
          <a:prstGeom prst="rect">
            <a:avLst/>
          </a:prstGeom>
        </p:spPr>
      </p:pic>
    </p:spTree>
    <p:extLst>
      <p:ext uri="{BB962C8B-B14F-4D97-AF65-F5344CB8AC3E}">
        <p14:creationId xmlns:p14="http://schemas.microsoft.com/office/powerpoint/2010/main" val="218619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indent="0">
              <a:buNone/>
            </a:pPr>
            <a:endParaRPr lang="en-IN" sz="1400" dirty="0"/>
          </a:p>
          <a:p>
            <a:pPr marL="285750" indent="-285750"/>
            <a:endParaRPr lang="en-IN" sz="1800" b="1" u="sng" dirty="0"/>
          </a:p>
          <a:p>
            <a:pPr marL="0" indent="0">
              <a:buNone/>
            </a:pPr>
            <a:endParaRPr lang="en-IN" sz="1800" b="1" dirty="0"/>
          </a:p>
        </p:txBody>
      </p:sp>
      <p:pic>
        <p:nvPicPr>
          <p:cNvPr id="7" name="Picture 3" descr="Chart, histogram&#10;&#10;Description automatically generated">
            <a:extLst>
              <a:ext uri="{FF2B5EF4-FFF2-40B4-BE49-F238E27FC236}">
                <a16:creationId xmlns:a16="http://schemas.microsoft.com/office/drawing/2014/main" id="{78D4B96E-3BB2-BE11-9C14-641307704F9D}"/>
              </a:ext>
            </a:extLst>
          </p:cNvPr>
          <p:cNvPicPr>
            <a:picLocks noChangeAspect="1"/>
          </p:cNvPicPr>
          <p:nvPr/>
        </p:nvPicPr>
        <p:blipFill>
          <a:blip r:embed="rId3"/>
          <a:stretch>
            <a:fillRect/>
          </a:stretch>
        </p:blipFill>
        <p:spPr>
          <a:xfrm>
            <a:off x="655069" y="1339996"/>
            <a:ext cx="3900722" cy="2553578"/>
          </a:xfrm>
          <a:prstGeom prst="rect">
            <a:avLst/>
          </a:prstGeom>
        </p:spPr>
      </p:pic>
      <p:pic>
        <p:nvPicPr>
          <p:cNvPr id="8" name="Picture 3" descr="Chart, histogram&#10;&#10;Description automatically generated">
            <a:extLst>
              <a:ext uri="{FF2B5EF4-FFF2-40B4-BE49-F238E27FC236}">
                <a16:creationId xmlns:a16="http://schemas.microsoft.com/office/drawing/2014/main" id="{BB1B0A5A-F608-408E-94E1-600C84A5097F}"/>
              </a:ext>
            </a:extLst>
          </p:cNvPr>
          <p:cNvPicPr>
            <a:picLocks noChangeAspect="1"/>
          </p:cNvPicPr>
          <p:nvPr/>
        </p:nvPicPr>
        <p:blipFill>
          <a:blip r:embed="rId4"/>
          <a:stretch>
            <a:fillRect/>
          </a:stretch>
        </p:blipFill>
        <p:spPr>
          <a:xfrm>
            <a:off x="4932919" y="1339995"/>
            <a:ext cx="3876510" cy="2553577"/>
          </a:xfrm>
          <a:prstGeom prst="rect">
            <a:avLst/>
          </a:prstGeom>
        </p:spPr>
      </p:pic>
    </p:spTree>
    <p:extLst>
      <p:ext uri="{BB962C8B-B14F-4D97-AF65-F5344CB8AC3E}">
        <p14:creationId xmlns:p14="http://schemas.microsoft.com/office/powerpoint/2010/main" val="76618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hart, scatter chart&#10;&#10;Description automatically generated">
            <a:extLst>
              <a:ext uri="{FF2B5EF4-FFF2-40B4-BE49-F238E27FC236}">
                <a16:creationId xmlns:a16="http://schemas.microsoft.com/office/drawing/2014/main" id="{A7ADB5FF-2915-C2F2-10E8-68B632F22E17}"/>
              </a:ext>
            </a:extLst>
          </p:cNvPr>
          <p:cNvPicPr>
            <a:picLocks noChangeAspect="1"/>
          </p:cNvPicPr>
          <p:nvPr/>
        </p:nvPicPr>
        <p:blipFill>
          <a:blip r:embed="rId3"/>
          <a:stretch>
            <a:fillRect/>
          </a:stretch>
        </p:blipFill>
        <p:spPr>
          <a:xfrm>
            <a:off x="1778703" y="766915"/>
            <a:ext cx="5839256" cy="3894399"/>
          </a:xfrm>
          <a:prstGeom prst="rect">
            <a:avLst/>
          </a:prstGeom>
        </p:spPr>
      </p:pic>
    </p:spTree>
    <p:extLst>
      <p:ext uri="{BB962C8B-B14F-4D97-AF65-F5344CB8AC3E}">
        <p14:creationId xmlns:p14="http://schemas.microsoft.com/office/powerpoint/2010/main" val="150697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F60AD1-AE8D-4AAB-07B5-E1357E1BD736}"/>
              </a:ext>
            </a:extLst>
          </p:cNvPr>
          <p:cNvSpPr>
            <a:spLocks noGrp="1"/>
          </p:cNvSpPr>
          <p:nvPr>
            <p:ph type="ctrTitle"/>
          </p:nvPr>
        </p:nvSpPr>
        <p:spPr>
          <a:xfrm>
            <a:off x="618825" y="411675"/>
            <a:ext cx="5752478" cy="577800"/>
          </a:xfrm>
        </p:spPr>
        <p:txBody>
          <a:bodyPr/>
          <a:lstStyle/>
          <a:p>
            <a:r>
              <a:rPr lang="en-US" dirty="0"/>
              <a:t>3. Day of Week effect on Popularity</a:t>
            </a:r>
          </a:p>
        </p:txBody>
      </p:sp>
      <p:sp>
        <p:nvSpPr>
          <p:cNvPr id="7" name="TextBox 6">
            <a:extLst>
              <a:ext uri="{FF2B5EF4-FFF2-40B4-BE49-F238E27FC236}">
                <a16:creationId xmlns:a16="http://schemas.microsoft.com/office/drawing/2014/main" id="{4247D5ED-32FD-E674-D173-9801E3086D55}"/>
              </a:ext>
            </a:extLst>
          </p:cNvPr>
          <p:cNvSpPr txBox="1"/>
          <p:nvPr/>
        </p:nvSpPr>
        <p:spPr>
          <a:xfrm>
            <a:off x="618825" y="1276706"/>
            <a:ext cx="4682612" cy="523220"/>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Engineered feature that combines all Days of Week</a:t>
            </a:r>
          </a:p>
          <a:p>
            <a:pPr algn="just"/>
            <a:endParaRPr lang="en-IN" sz="1400" dirty="0"/>
          </a:p>
        </p:txBody>
      </p:sp>
      <p:pic>
        <p:nvPicPr>
          <p:cNvPr id="8" name="Picture 3" descr="Chart, bar chart&#10;&#10;Description automatically generated">
            <a:extLst>
              <a:ext uri="{FF2B5EF4-FFF2-40B4-BE49-F238E27FC236}">
                <a16:creationId xmlns:a16="http://schemas.microsoft.com/office/drawing/2014/main" id="{7EAF3392-48D5-BB68-2296-A5DF13ABBA15}"/>
              </a:ext>
            </a:extLst>
          </p:cNvPr>
          <p:cNvPicPr>
            <a:picLocks noChangeAspect="1"/>
          </p:cNvPicPr>
          <p:nvPr/>
        </p:nvPicPr>
        <p:blipFill>
          <a:blip r:embed="rId3"/>
          <a:stretch>
            <a:fillRect/>
          </a:stretch>
        </p:blipFill>
        <p:spPr>
          <a:xfrm>
            <a:off x="796414" y="1905659"/>
            <a:ext cx="3746884" cy="2469914"/>
          </a:xfrm>
          <a:prstGeom prst="rect">
            <a:avLst/>
          </a:prstGeom>
        </p:spPr>
      </p:pic>
      <p:pic>
        <p:nvPicPr>
          <p:cNvPr id="9" name="Picture 3" descr="Chart, bar chart&#10;&#10;Description automatically generated">
            <a:extLst>
              <a:ext uri="{FF2B5EF4-FFF2-40B4-BE49-F238E27FC236}">
                <a16:creationId xmlns:a16="http://schemas.microsoft.com/office/drawing/2014/main" id="{8D797C45-5B54-F743-1465-A8DBE7AE8674}"/>
              </a:ext>
            </a:extLst>
          </p:cNvPr>
          <p:cNvPicPr>
            <a:picLocks noChangeAspect="1"/>
          </p:cNvPicPr>
          <p:nvPr/>
        </p:nvPicPr>
        <p:blipFill>
          <a:blip r:embed="rId4"/>
          <a:stretch>
            <a:fillRect/>
          </a:stretch>
        </p:blipFill>
        <p:spPr>
          <a:xfrm>
            <a:off x="4852220" y="1880627"/>
            <a:ext cx="4084340" cy="2494946"/>
          </a:xfrm>
          <a:prstGeom prst="rect">
            <a:avLst/>
          </a:prstGeom>
        </p:spPr>
      </p:pic>
    </p:spTree>
    <p:extLst>
      <p:ext uri="{BB962C8B-B14F-4D97-AF65-F5344CB8AC3E}">
        <p14:creationId xmlns:p14="http://schemas.microsoft.com/office/powerpoint/2010/main" val="258823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C008F-1399-5FB2-065A-0B4EA567E0DC}"/>
              </a:ext>
            </a:extLst>
          </p:cNvPr>
          <p:cNvSpPr>
            <a:spLocks noGrp="1"/>
          </p:cNvSpPr>
          <p:nvPr>
            <p:ph type="ctrTitle"/>
          </p:nvPr>
        </p:nvSpPr>
        <p:spPr>
          <a:xfrm>
            <a:off x="618825" y="596718"/>
            <a:ext cx="5369020" cy="577800"/>
          </a:xfrm>
        </p:spPr>
        <p:txBody>
          <a:bodyPr/>
          <a:lstStyle/>
          <a:p>
            <a:r>
              <a:rPr lang="en-US" dirty="0"/>
              <a:t>4. Data Channel effect on Popularity</a:t>
            </a:r>
          </a:p>
        </p:txBody>
      </p:sp>
      <p:pic>
        <p:nvPicPr>
          <p:cNvPr id="6" name="Picture 3" descr="Chart, bar chart&#10;&#10;Description automatically generated">
            <a:extLst>
              <a:ext uri="{FF2B5EF4-FFF2-40B4-BE49-F238E27FC236}">
                <a16:creationId xmlns:a16="http://schemas.microsoft.com/office/drawing/2014/main" id="{71A2C279-549B-BAED-6605-B8E3C42214E6}"/>
              </a:ext>
            </a:extLst>
          </p:cNvPr>
          <p:cNvPicPr>
            <a:picLocks noChangeAspect="1"/>
          </p:cNvPicPr>
          <p:nvPr/>
        </p:nvPicPr>
        <p:blipFill>
          <a:blip r:embed="rId3"/>
          <a:stretch>
            <a:fillRect/>
          </a:stretch>
        </p:blipFill>
        <p:spPr>
          <a:xfrm>
            <a:off x="2119796" y="1775958"/>
            <a:ext cx="4904407" cy="2946649"/>
          </a:xfrm>
          <a:prstGeom prst="rect">
            <a:avLst/>
          </a:prstGeom>
        </p:spPr>
      </p:pic>
      <p:sp>
        <p:nvSpPr>
          <p:cNvPr id="8" name="TextBox 7">
            <a:extLst>
              <a:ext uri="{FF2B5EF4-FFF2-40B4-BE49-F238E27FC236}">
                <a16:creationId xmlns:a16="http://schemas.microsoft.com/office/drawing/2014/main" id="{1C748A38-B0B9-1F54-0D89-0719B06DDCE5}"/>
              </a:ext>
            </a:extLst>
          </p:cNvPr>
          <p:cNvSpPr txBox="1"/>
          <p:nvPr/>
        </p:nvSpPr>
        <p:spPr>
          <a:xfrm>
            <a:off x="618825" y="1046512"/>
            <a:ext cx="4682612" cy="738664"/>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Engineered feature that combines all Data channels</a:t>
            </a:r>
          </a:p>
          <a:p>
            <a:pPr marL="457200" indent="-457200">
              <a:buChar char="•"/>
            </a:pPr>
            <a:endParaRPr lang="en-US" dirty="0"/>
          </a:p>
          <a:p>
            <a:pPr marL="457200" indent="-457200">
              <a:buChar char="•"/>
            </a:pPr>
            <a:endParaRPr lang="en-US" dirty="0"/>
          </a:p>
        </p:txBody>
      </p:sp>
    </p:spTree>
    <p:extLst>
      <p:ext uri="{BB962C8B-B14F-4D97-AF65-F5344CB8AC3E}">
        <p14:creationId xmlns:p14="http://schemas.microsoft.com/office/powerpoint/2010/main" val="396213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hart, bar chart&#10;&#10;Description automatically generated">
            <a:extLst>
              <a:ext uri="{FF2B5EF4-FFF2-40B4-BE49-F238E27FC236}">
                <a16:creationId xmlns:a16="http://schemas.microsoft.com/office/drawing/2014/main" id="{D09E14DE-82F4-E864-0DBC-4848CFEAC28A}"/>
              </a:ext>
            </a:extLst>
          </p:cNvPr>
          <p:cNvPicPr>
            <a:picLocks noChangeAspect="1"/>
          </p:cNvPicPr>
          <p:nvPr/>
        </p:nvPicPr>
        <p:blipFill>
          <a:blip r:embed="rId3"/>
          <a:stretch>
            <a:fillRect/>
          </a:stretch>
        </p:blipFill>
        <p:spPr>
          <a:xfrm>
            <a:off x="1474839" y="700575"/>
            <a:ext cx="6421298" cy="3869835"/>
          </a:xfrm>
          <a:prstGeom prst="rect">
            <a:avLst/>
          </a:prstGeom>
        </p:spPr>
      </p:pic>
    </p:spTree>
    <p:extLst>
      <p:ext uri="{BB962C8B-B14F-4D97-AF65-F5344CB8AC3E}">
        <p14:creationId xmlns:p14="http://schemas.microsoft.com/office/powerpoint/2010/main" val="328564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DFC8-5583-451F-1176-84CB70C8736A}"/>
              </a:ext>
            </a:extLst>
          </p:cNvPr>
          <p:cNvSpPr>
            <a:spLocks noGrp="1"/>
          </p:cNvSpPr>
          <p:nvPr>
            <p:ph type="ctrTitle"/>
          </p:nvPr>
        </p:nvSpPr>
        <p:spPr>
          <a:xfrm>
            <a:off x="618824" y="411674"/>
            <a:ext cx="5339523" cy="945177"/>
          </a:xfrm>
        </p:spPr>
        <p:txBody>
          <a:bodyPr/>
          <a:lstStyle/>
          <a:p>
            <a:r>
              <a:rPr lang="en-US" dirty="0"/>
              <a:t>5. Title Sentiment effect on Popularity</a:t>
            </a:r>
          </a:p>
        </p:txBody>
      </p:sp>
      <p:sp>
        <p:nvSpPr>
          <p:cNvPr id="4" name="TextBox 3">
            <a:extLst>
              <a:ext uri="{FF2B5EF4-FFF2-40B4-BE49-F238E27FC236}">
                <a16:creationId xmlns:a16="http://schemas.microsoft.com/office/drawing/2014/main" id="{303685BB-62A4-A4BB-8D59-7946377001E6}"/>
              </a:ext>
            </a:extLst>
          </p:cNvPr>
          <p:cNvSpPr txBox="1"/>
          <p:nvPr/>
        </p:nvSpPr>
        <p:spPr>
          <a:xfrm>
            <a:off x="618824" y="1356851"/>
            <a:ext cx="4645742" cy="523220"/>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Ranges from –1 to 1</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Defines the orientation of expressed sentiment</a:t>
            </a:r>
          </a:p>
        </p:txBody>
      </p:sp>
      <p:pic>
        <p:nvPicPr>
          <p:cNvPr id="5" name="Picture 3" descr="Chart, scatter chart&#10;&#10;Description automatically generated">
            <a:extLst>
              <a:ext uri="{FF2B5EF4-FFF2-40B4-BE49-F238E27FC236}">
                <a16:creationId xmlns:a16="http://schemas.microsoft.com/office/drawing/2014/main" id="{DC71A038-9201-A66F-3B14-FEF08FB3BF9D}"/>
              </a:ext>
            </a:extLst>
          </p:cNvPr>
          <p:cNvPicPr>
            <a:picLocks noChangeAspect="1"/>
          </p:cNvPicPr>
          <p:nvPr/>
        </p:nvPicPr>
        <p:blipFill>
          <a:blip r:embed="rId3"/>
          <a:stretch>
            <a:fillRect/>
          </a:stretch>
        </p:blipFill>
        <p:spPr>
          <a:xfrm>
            <a:off x="2389239" y="2018900"/>
            <a:ext cx="3937819" cy="2963649"/>
          </a:xfrm>
          <a:prstGeom prst="rect">
            <a:avLst/>
          </a:prstGeom>
        </p:spPr>
      </p:pic>
    </p:spTree>
    <p:extLst>
      <p:ext uri="{BB962C8B-B14F-4D97-AF65-F5344CB8AC3E}">
        <p14:creationId xmlns:p14="http://schemas.microsoft.com/office/powerpoint/2010/main" val="241581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CAD2-1290-9990-4CFD-51088E5E5262}"/>
              </a:ext>
            </a:extLst>
          </p:cNvPr>
          <p:cNvSpPr>
            <a:spLocks noGrp="1"/>
          </p:cNvSpPr>
          <p:nvPr>
            <p:ph type="ctrTitle"/>
          </p:nvPr>
        </p:nvSpPr>
        <p:spPr>
          <a:xfrm>
            <a:off x="574578" y="736140"/>
            <a:ext cx="6888106" cy="650208"/>
          </a:xfrm>
        </p:spPr>
        <p:txBody>
          <a:bodyPr/>
          <a:lstStyle/>
          <a:p>
            <a:r>
              <a:rPr lang="en-US" dirty="0"/>
              <a:t>6. Global subjectivity effect on Popularity</a:t>
            </a:r>
          </a:p>
        </p:txBody>
      </p:sp>
      <p:sp>
        <p:nvSpPr>
          <p:cNvPr id="4" name="TextBox 3">
            <a:extLst>
              <a:ext uri="{FF2B5EF4-FFF2-40B4-BE49-F238E27FC236}">
                <a16:creationId xmlns:a16="http://schemas.microsoft.com/office/drawing/2014/main" id="{A8453F88-392A-DEE9-1628-644B6D04C9B4}"/>
              </a:ext>
            </a:extLst>
          </p:cNvPr>
          <p:cNvSpPr txBox="1"/>
          <p:nvPr/>
        </p:nvSpPr>
        <p:spPr>
          <a:xfrm>
            <a:off x="574578" y="1480311"/>
            <a:ext cx="4645742" cy="738664"/>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Ranges from 0 to 1</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Defines the ratio of subjectivity to objectivity in the text</a:t>
            </a:r>
          </a:p>
        </p:txBody>
      </p:sp>
      <p:pic>
        <p:nvPicPr>
          <p:cNvPr id="5" name="Picture 3" descr="Chart, scatter chart&#10;&#10;Description automatically generated">
            <a:extLst>
              <a:ext uri="{FF2B5EF4-FFF2-40B4-BE49-F238E27FC236}">
                <a16:creationId xmlns:a16="http://schemas.microsoft.com/office/drawing/2014/main" id="{FFD477DB-EE46-5AA5-A782-379A469D7CE2}"/>
              </a:ext>
            </a:extLst>
          </p:cNvPr>
          <p:cNvPicPr>
            <a:picLocks noChangeAspect="1"/>
          </p:cNvPicPr>
          <p:nvPr/>
        </p:nvPicPr>
        <p:blipFill>
          <a:blip r:embed="rId3"/>
          <a:stretch>
            <a:fillRect/>
          </a:stretch>
        </p:blipFill>
        <p:spPr>
          <a:xfrm>
            <a:off x="2858726" y="2218975"/>
            <a:ext cx="3426548" cy="2922100"/>
          </a:xfrm>
          <a:prstGeom prst="rect">
            <a:avLst/>
          </a:prstGeom>
        </p:spPr>
      </p:pic>
    </p:spTree>
    <p:extLst>
      <p:ext uri="{BB962C8B-B14F-4D97-AF65-F5344CB8AC3E}">
        <p14:creationId xmlns:p14="http://schemas.microsoft.com/office/powerpoint/2010/main" val="111108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A42E9B8-D4BA-120C-C754-89A7F7340F51}"/>
              </a:ext>
            </a:extLst>
          </p:cNvPr>
          <p:cNvSpPr>
            <a:spLocks noGrp="1"/>
          </p:cNvSpPr>
          <p:nvPr>
            <p:ph type="ctrTitle" idx="8"/>
          </p:nvPr>
        </p:nvSpPr>
        <p:spPr/>
        <p:txBody>
          <a:bodyPr/>
          <a:lstStyle/>
          <a:p>
            <a:r>
              <a:rPr lang="en-US" dirty="0"/>
              <a:t>EDA Conclusions</a:t>
            </a:r>
          </a:p>
        </p:txBody>
      </p:sp>
      <p:sp>
        <p:nvSpPr>
          <p:cNvPr id="12" name="TextBox 11">
            <a:extLst>
              <a:ext uri="{FF2B5EF4-FFF2-40B4-BE49-F238E27FC236}">
                <a16:creationId xmlns:a16="http://schemas.microsoft.com/office/drawing/2014/main" id="{67FDFFBB-5B94-AC5F-E301-C4F209CE67BA}"/>
              </a:ext>
            </a:extLst>
          </p:cNvPr>
          <p:cNvSpPr txBox="1"/>
          <p:nvPr/>
        </p:nvSpPr>
        <p:spPr>
          <a:xfrm>
            <a:off x="618825" y="1322859"/>
            <a:ext cx="4645742" cy="2893100"/>
          </a:xfrm>
          <a:prstGeom prst="rect">
            <a:avLst/>
          </a:prstGeom>
          <a:noFill/>
        </p:spPr>
        <p:txBody>
          <a:bodyPr wrap="square">
            <a:spAutoFit/>
          </a:bodyPr>
          <a:lstStyle/>
          <a:p>
            <a:pPr>
              <a:buSzPts val="3600"/>
            </a:pPr>
            <a:r>
              <a:rPr lang="en-US" dirty="0">
                <a:solidFill>
                  <a:schemeClr val="lt1"/>
                </a:solidFill>
                <a:latin typeface="Share Tech"/>
              </a:rPr>
              <a:t>Publishing article on Weekend – Higher shares</a:t>
            </a:r>
          </a:p>
          <a:p>
            <a:pPr>
              <a:buSzPts val="3600"/>
            </a:pPr>
            <a:endParaRPr lang="en-US" dirty="0">
              <a:solidFill>
                <a:schemeClr val="lt1"/>
              </a:solidFill>
              <a:latin typeface="Share Tech"/>
            </a:endParaRPr>
          </a:p>
          <a:p>
            <a:pPr>
              <a:buSzPts val="3600"/>
            </a:pPr>
            <a:r>
              <a:rPr lang="en-US" dirty="0">
                <a:solidFill>
                  <a:schemeClr val="lt1"/>
                </a:solidFill>
                <a:latin typeface="Share Tech"/>
              </a:rPr>
              <a:t>Publishing in Social Media and technology – Higher Shares</a:t>
            </a:r>
          </a:p>
          <a:p>
            <a:pPr>
              <a:buSzPts val="3600"/>
            </a:pPr>
            <a:endParaRPr lang="en-US" dirty="0">
              <a:solidFill>
                <a:schemeClr val="lt1"/>
              </a:solidFill>
              <a:latin typeface="Share Tech"/>
            </a:endParaRPr>
          </a:p>
          <a:p>
            <a:pPr>
              <a:buSzPts val="3600"/>
            </a:pPr>
            <a:r>
              <a:rPr lang="en-US" dirty="0">
                <a:solidFill>
                  <a:schemeClr val="lt1"/>
                </a:solidFill>
                <a:latin typeface="Share Tech"/>
              </a:rPr>
              <a:t>Balancing personal opinions with facts – Higher Shares</a:t>
            </a:r>
          </a:p>
          <a:p>
            <a:pPr>
              <a:buSzPts val="3600"/>
            </a:pPr>
            <a:endParaRPr lang="en-US" dirty="0">
              <a:solidFill>
                <a:schemeClr val="lt1"/>
              </a:solidFill>
              <a:latin typeface="Share Tech"/>
            </a:endParaRPr>
          </a:p>
          <a:p>
            <a:pPr>
              <a:buSzPts val="3600"/>
            </a:pPr>
            <a:r>
              <a:rPr lang="en-US" dirty="0">
                <a:solidFill>
                  <a:schemeClr val="lt1"/>
                </a:solidFill>
                <a:latin typeface="Share Tech"/>
              </a:rPr>
              <a:t>Remaining neutral towards Content – Higher Shares</a:t>
            </a:r>
          </a:p>
          <a:p>
            <a:pPr>
              <a:buSzPts val="3600"/>
            </a:pPr>
            <a:endParaRPr lang="en-US" dirty="0">
              <a:solidFill>
                <a:schemeClr val="lt1"/>
              </a:solidFill>
              <a:latin typeface="Share Tech"/>
            </a:endParaRPr>
          </a:p>
          <a:p>
            <a:pPr>
              <a:buSzPts val="3600"/>
            </a:pPr>
            <a:r>
              <a:rPr lang="en-US" dirty="0">
                <a:solidFill>
                  <a:schemeClr val="lt1"/>
                </a:solidFill>
                <a:latin typeface="Share Tech"/>
              </a:rPr>
              <a:t>Number of Words in title to be between 10 – 18, not too long;</a:t>
            </a:r>
          </a:p>
          <a:p>
            <a:pPr>
              <a:buSzPts val="3600"/>
            </a:pPr>
            <a:r>
              <a:rPr lang="en-US" dirty="0">
                <a:solidFill>
                  <a:schemeClr val="lt1"/>
                </a:solidFill>
                <a:latin typeface="Share Tech"/>
              </a:rPr>
              <a:t> not too short. </a:t>
            </a:r>
          </a:p>
          <a:p>
            <a:pPr>
              <a:buSzPts val="3600"/>
            </a:pPr>
            <a:endParaRPr lang="en-US" dirty="0">
              <a:solidFill>
                <a:schemeClr val="lt1"/>
              </a:solidFill>
              <a:latin typeface="Share Tech"/>
            </a:endParaRPr>
          </a:p>
          <a:p>
            <a:pPr>
              <a:buSzPts val="3600"/>
            </a:pPr>
            <a:r>
              <a:rPr lang="en-US" dirty="0">
                <a:solidFill>
                  <a:schemeClr val="lt1"/>
                </a:solidFill>
                <a:latin typeface="Share Tech"/>
              </a:rPr>
              <a:t>Number of Words in content less than 0-2000. Short and catchy.</a:t>
            </a:r>
          </a:p>
        </p:txBody>
      </p:sp>
    </p:spTree>
    <p:extLst>
      <p:ext uri="{BB962C8B-B14F-4D97-AF65-F5344CB8AC3E}">
        <p14:creationId xmlns:p14="http://schemas.microsoft.com/office/powerpoint/2010/main" val="406355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256E-1361-790C-A200-21CC64EE2D37}"/>
              </a:ext>
            </a:extLst>
          </p:cNvPr>
          <p:cNvSpPr>
            <a:spLocks noGrp="1"/>
          </p:cNvSpPr>
          <p:nvPr>
            <p:ph type="ctrTitle"/>
          </p:nvPr>
        </p:nvSpPr>
        <p:spPr>
          <a:xfrm>
            <a:off x="429254" y="735061"/>
            <a:ext cx="4727700" cy="577800"/>
          </a:xfrm>
        </p:spPr>
        <p:txBody>
          <a:bodyPr/>
          <a:lstStyle/>
          <a:p>
            <a:r>
              <a:rPr lang="en-US" dirty="0"/>
              <a:t>Problem Definition:</a:t>
            </a:r>
            <a:br>
              <a:rPr lang="en-US" dirty="0"/>
            </a:br>
            <a:endParaRPr lang="en-US" dirty="0"/>
          </a:p>
        </p:txBody>
      </p:sp>
      <p:sp>
        <p:nvSpPr>
          <p:cNvPr id="4" name="TextBox 3">
            <a:extLst>
              <a:ext uri="{FF2B5EF4-FFF2-40B4-BE49-F238E27FC236}">
                <a16:creationId xmlns:a16="http://schemas.microsoft.com/office/drawing/2014/main" id="{6C89BDFE-50A6-4BC2-9379-8D4DD73E2898}"/>
              </a:ext>
            </a:extLst>
          </p:cNvPr>
          <p:cNvSpPr txBox="1"/>
          <p:nvPr/>
        </p:nvSpPr>
        <p:spPr>
          <a:xfrm>
            <a:off x="429253" y="983070"/>
            <a:ext cx="7334181" cy="523220"/>
          </a:xfrm>
          <a:prstGeom prst="rect">
            <a:avLst/>
          </a:prstGeom>
          <a:noFill/>
        </p:spPr>
        <p:txBody>
          <a:bodyPr wrap="square">
            <a:spAutoFit/>
          </a:bodyPr>
          <a:lstStyle/>
          <a:p>
            <a:r>
              <a:rPr lang="en-US" dirty="0">
                <a:solidFill>
                  <a:schemeClr val="lt1"/>
                </a:solidFill>
                <a:latin typeface="Share Tech"/>
              </a:rPr>
              <a:t>To predict the number of shares of a news article based on its textual content, category, publication date, and other attributes. How article features effects the popularity of the article </a:t>
            </a:r>
          </a:p>
        </p:txBody>
      </p:sp>
      <p:sp>
        <p:nvSpPr>
          <p:cNvPr id="5" name="TextBox 4">
            <a:extLst>
              <a:ext uri="{FF2B5EF4-FFF2-40B4-BE49-F238E27FC236}">
                <a16:creationId xmlns:a16="http://schemas.microsoft.com/office/drawing/2014/main" id="{A30B29E4-9585-6833-B724-8EA8149CD7B2}"/>
              </a:ext>
            </a:extLst>
          </p:cNvPr>
          <p:cNvSpPr txBox="1"/>
          <p:nvPr/>
        </p:nvSpPr>
        <p:spPr>
          <a:xfrm>
            <a:off x="429253" y="1560870"/>
            <a:ext cx="1874231" cy="553998"/>
          </a:xfrm>
          <a:prstGeom prst="rect">
            <a:avLst/>
          </a:prstGeom>
          <a:noFill/>
        </p:spPr>
        <p:txBody>
          <a:bodyPr wrap="none" rtlCol="0">
            <a:spAutoFit/>
          </a:bodyPr>
          <a:lstStyle/>
          <a:p>
            <a:r>
              <a:rPr lang="en-US" sz="3000" dirty="0">
                <a:solidFill>
                  <a:schemeClr val="lt1"/>
                </a:solidFill>
                <a:latin typeface="Share Tech"/>
                <a:sym typeface="Share Tech"/>
              </a:rPr>
              <a:t>Motivation:</a:t>
            </a:r>
          </a:p>
        </p:txBody>
      </p:sp>
      <p:sp>
        <p:nvSpPr>
          <p:cNvPr id="7" name="TextBox 6">
            <a:extLst>
              <a:ext uri="{FF2B5EF4-FFF2-40B4-BE49-F238E27FC236}">
                <a16:creationId xmlns:a16="http://schemas.microsoft.com/office/drawing/2014/main" id="{A755187A-0C56-AF14-DE26-C32F58272049}"/>
              </a:ext>
            </a:extLst>
          </p:cNvPr>
          <p:cNvSpPr txBox="1"/>
          <p:nvPr/>
        </p:nvSpPr>
        <p:spPr>
          <a:xfrm>
            <a:off x="429253" y="1987418"/>
            <a:ext cx="8553382" cy="1384995"/>
          </a:xfrm>
          <a:prstGeom prst="rect">
            <a:avLst/>
          </a:prstGeom>
          <a:noFill/>
        </p:spPr>
        <p:txBody>
          <a:bodyPr wrap="square">
            <a:spAutoFit/>
          </a:bodyPr>
          <a:lstStyle/>
          <a:p>
            <a:r>
              <a:rPr lang="en-US" dirty="0">
                <a:solidFill>
                  <a:schemeClr val="lt1"/>
                </a:solidFill>
                <a:latin typeface="Share Tech"/>
              </a:rPr>
              <a:t>In the online news industry, content providers or advertisers benefit greatly from the ability to accurately predict the popularity of content before it is published. Thus, it is interesting and meaningful to use machine learning techniques to predict the popularity of these articles. Popularity of news depends upon various features like usage of different keywords, relevance to a trending topic, perhaps even the day the article is published. It is necessary to know what makes one online news article more popular than another. As a preemptive approach, articles predicted to be unpopular can be enhanced to promote popularity by tweaking identified key features </a:t>
            </a:r>
          </a:p>
        </p:txBody>
      </p:sp>
      <p:sp>
        <p:nvSpPr>
          <p:cNvPr id="11" name="TextBox 10">
            <a:extLst>
              <a:ext uri="{FF2B5EF4-FFF2-40B4-BE49-F238E27FC236}">
                <a16:creationId xmlns:a16="http://schemas.microsoft.com/office/drawing/2014/main" id="{86AE7FD9-3DAD-2519-38E8-F29457492EAC}"/>
              </a:ext>
            </a:extLst>
          </p:cNvPr>
          <p:cNvSpPr txBox="1"/>
          <p:nvPr/>
        </p:nvSpPr>
        <p:spPr>
          <a:xfrm>
            <a:off x="429253" y="3481923"/>
            <a:ext cx="4643716" cy="553998"/>
          </a:xfrm>
          <a:prstGeom prst="rect">
            <a:avLst/>
          </a:prstGeom>
          <a:noFill/>
        </p:spPr>
        <p:txBody>
          <a:bodyPr wrap="square">
            <a:spAutoFit/>
          </a:bodyPr>
          <a:lstStyle/>
          <a:p>
            <a:r>
              <a:rPr lang="en-US" sz="3000" dirty="0">
                <a:solidFill>
                  <a:schemeClr val="lt1"/>
                </a:solidFill>
                <a:latin typeface="Share Tech"/>
              </a:rPr>
              <a:t>Hypothesis:</a:t>
            </a:r>
          </a:p>
        </p:txBody>
      </p:sp>
      <p:sp>
        <p:nvSpPr>
          <p:cNvPr id="13" name="TextBox 12">
            <a:extLst>
              <a:ext uri="{FF2B5EF4-FFF2-40B4-BE49-F238E27FC236}">
                <a16:creationId xmlns:a16="http://schemas.microsoft.com/office/drawing/2014/main" id="{FD65FB57-7F49-9423-06FD-4FD043B8CBB7}"/>
              </a:ext>
            </a:extLst>
          </p:cNvPr>
          <p:cNvSpPr txBox="1"/>
          <p:nvPr/>
        </p:nvSpPr>
        <p:spPr>
          <a:xfrm>
            <a:off x="429253" y="4035921"/>
            <a:ext cx="8553382" cy="523220"/>
          </a:xfrm>
          <a:prstGeom prst="rect">
            <a:avLst/>
          </a:prstGeom>
          <a:noFill/>
        </p:spPr>
        <p:txBody>
          <a:bodyPr wrap="square">
            <a:spAutoFit/>
          </a:bodyPr>
          <a:lstStyle/>
          <a:p>
            <a:r>
              <a:rPr lang="en-US" dirty="0">
                <a:solidFill>
                  <a:schemeClr val="lt1"/>
                </a:solidFill>
                <a:latin typeface="Share Tech"/>
              </a:rPr>
              <a:t>This problem falls under the domain of predictive analytics and can be tackled using machine learning algorithms such as regression, decision trees and Random Forest</a:t>
            </a:r>
            <a:r>
              <a:rPr lang="en-IN" dirty="0">
                <a:solidFill>
                  <a:schemeClr val="lt1"/>
                </a:solidFill>
                <a:latin typeface="Share Tech"/>
              </a:rPr>
              <a:t> </a:t>
            </a:r>
            <a:endParaRPr lang="en-US" dirty="0">
              <a:solidFill>
                <a:schemeClr val="lt1"/>
              </a:solidFill>
              <a:latin typeface="Share Tech"/>
            </a:endParaRPr>
          </a:p>
        </p:txBody>
      </p:sp>
    </p:spTree>
    <p:extLst>
      <p:ext uri="{BB962C8B-B14F-4D97-AF65-F5344CB8AC3E}">
        <p14:creationId xmlns:p14="http://schemas.microsoft.com/office/powerpoint/2010/main" val="2895994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4"/>
            <a:ext cx="5572693" cy="6502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PREPROCESSING FOR MODELING </a:t>
            </a:r>
            <a:endParaRPr sz="3000" dirty="0"/>
          </a:p>
        </p:txBody>
      </p:sp>
      <p:sp>
        <p:nvSpPr>
          <p:cNvPr id="25" name="TextBox 24">
            <a:extLst>
              <a:ext uri="{FF2B5EF4-FFF2-40B4-BE49-F238E27FC236}">
                <a16:creationId xmlns:a16="http://schemas.microsoft.com/office/drawing/2014/main" id="{CE77C929-A698-6723-864B-5CE59FBDDB38}"/>
              </a:ext>
            </a:extLst>
          </p:cNvPr>
          <p:cNvSpPr txBox="1"/>
          <p:nvPr/>
        </p:nvSpPr>
        <p:spPr>
          <a:xfrm>
            <a:off x="621630" y="1061883"/>
            <a:ext cx="4645742" cy="2462213"/>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Dropping duplicates</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Dropping missing values</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Subset – </a:t>
            </a:r>
            <a:r>
              <a:rPr lang="en-US" dirty="0" err="1">
                <a:solidFill>
                  <a:schemeClr val="lt1"/>
                </a:solidFill>
                <a:latin typeface="Maven Pro"/>
                <a:sym typeface="Maven Pro"/>
              </a:rPr>
              <a:t>time_delta</a:t>
            </a:r>
            <a:r>
              <a:rPr lang="en-US" dirty="0">
                <a:solidFill>
                  <a:schemeClr val="lt1"/>
                </a:solidFill>
                <a:latin typeface="Maven Pro"/>
                <a:sym typeface="Maven Pro"/>
              </a:rPr>
              <a:t> and words in content</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Dropping irrelevant columns</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Correlation heatmap – feature elimination</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Outlier Treatment: Outliers clipped at</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Q1 – 1.5 IQR and Q3 + 1.5 IQR</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Imbalanced scale of features – Log or Standard Scaler?</a:t>
            </a:r>
          </a:p>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Standard scaler adopted</a:t>
            </a:r>
          </a:p>
          <a:p>
            <a:pPr marL="171450" indent="-171450" algn="just">
              <a:buClr>
                <a:schemeClr val="lt1"/>
              </a:buClr>
              <a:buSzPts val="1000"/>
              <a:buFont typeface="Arial" panose="020B0604020202020204" pitchFamily="34" charset="0"/>
              <a:buChar char="•"/>
            </a:pPr>
            <a:endParaRPr lang="en-US" dirty="0">
              <a:solidFill>
                <a:schemeClr val="lt1"/>
              </a:solidFill>
              <a:latin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56518B-57C0-E83D-7367-0C1A0BF063D2}"/>
              </a:ext>
            </a:extLst>
          </p:cNvPr>
          <p:cNvSpPr>
            <a:spLocks noGrp="1"/>
          </p:cNvSpPr>
          <p:nvPr>
            <p:ph type="ctrTitle" idx="8"/>
          </p:nvPr>
        </p:nvSpPr>
        <p:spPr/>
        <p:txBody>
          <a:bodyPr/>
          <a:lstStyle/>
          <a:p>
            <a:r>
              <a:rPr lang="en-US" dirty="0"/>
              <a:t>Feature Engineering</a:t>
            </a:r>
          </a:p>
        </p:txBody>
      </p:sp>
      <p:sp>
        <p:nvSpPr>
          <p:cNvPr id="13" name="TextBox 12">
            <a:extLst>
              <a:ext uri="{FF2B5EF4-FFF2-40B4-BE49-F238E27FC236}">
                <a16:creationId xmlns:a16="http://schemas.microsoft.com/office/drawing/2014/main" id="{79538913-4751-A701-B9BB-B08F39563EA6}"/>
              </a:ext>
            </a:extLst>
          </p:cNvPr>
          <p:cNvSpPr txBox="1"/>
          <p:nvPr/>
        </p:nvSpPr>
        <p:spPr>
          <a:xfrm>
            <a:off x="618825" y="1346314"/>
            <a:ext cx="7229262" cy="2677656"/>
          </a:xfrm>
          <a:prstGeom prst="rect">
            <a:avLst/>
          </a:prstGeom>
          <a:noFill/>
        </p:spPr>
        <p:txBody>
          <a:bodyPr wrap="square">
            <a:spAutoFit/>
          </a:bodyPr>
          <a:lstStyle/>
          <a:p>
            <a:r>
              <a:rPr lang="en-US" dirty="0">
                <a:solidFill>
                  <a:schemeClr val="lt1"/>
                </a:solidFill>
                <a:latin typeface="Share Tech"/>
              </a:rPr>
              <a:t>Logistic Regression model is built initially using all available features, and then feature selection is performed based on p-values to build another model without insignificant features. While there is no improvement in the R-squared or adjusted R-squared value after removing the insignificant features, the process demonstrates that the same variability in the response can be explained using fewer features. Furthermore, the pre-processing step includes removing correlated features, standard scaling, and using several classification algorithms with a 7:3 train-test split ratio.</a:t>
            </a:r>
          </a:p>
          <a:p>
            <a:r>
              <a:rPr lang="en-US" dirty="0">
                <a:solidFill>
                  <a:schemeClr val="lt1"/>
                </a:solidFill>
                <a:latin typeface="Share Tech"/>
              </a:rPr>
              <a:t>• Datatype of the </a:t>
            </a:r>
            <a:r>
              <a:rPr lang="en-US" dirty="0" err="1">
                <a:solidFill>
                  <a:schemeClr val="lt1"/>
                </a:solidFill>
                <a:latin typeface="Share Tech"/>
              </a:rPr>
              <a:t>time_delta</a:t>
            </a:r>
            <a:r>
              <a:rPr lang="en-US" dirty="0">
                <a:solidFill>
                  <a:schemeClr val="lt1"/>
                </a:solidFill>
                <a:latin typeface="Share Tech"/>
              </a:rPr>
              <a:t> column is changed to </a:t>
            </a:r>
            <a:r>
              <a:rPr lang="en-US" dirty="0" err="1">
                <a:solidFill>
                  <a:schemeClr val="lt1"/>
                </a:solidFill>
                <a:latin typeface="Share Tech"/>
              </a:rPr>
              <a:t>DateTime</a:t>
            </a:r>
            <a:r>
              <a:rPr lang="en-US" dirty="0">
                <a:solidFill>
                  <a:schemeClr val="lt1"/>
                </a:solidFill>
                <a:latin typeface="Share Tech"/>
              </a:rPr>
              <a:t> datatype</a:t>
            </a:r>
          </a:p>
          <a:p>
            <a:r>
              <a:rPr lang="en-US" dirty="0">
                <a:solidFill>
                  <a:schemeClr val="lt1"/>
                </a:solidFill>
                <a:latin typeface="Share Tech"/>
              </a:rPr>
              <a:t>• By using all data channel-related columns in dataset new column Data channel is</a:t>
            </a:r>
          </a:p>
          <a:p>
            <a:r>
              <a:rPr lang="en-US" dirty="0">
                <a:solidFill>
                  <a:schemeClr val="lt1"/>
                </a:solidFill>
                <a:latin typeface="Share Tech"/>
              </a:rPr>
              <a:t>created</a:t>
            </a:r>
          </a:p>
          <a:p>
            <a:r>
              <a:rPr lang="en-US" dirty="0">
                <a:solidFill>
                  <a:schemeClr val="lt1"/>
                </a:solidFill>
                <a:latin typeface="Share Tech"/>
              </a:rPr>
              <a:t>• By using all weekdays related columns in dataset new column </a:t>
            </a:r>
            <a:r>
              <a:rPr lang="en-US" dirty="0" err="1">
                <a:solidFill>
                  <a:schemeClr val="lt1"/>
                </a:solidFill>
                <a:latin typeface="Share Tech"/>
              </a:rPr>
              <a:t>publish_DOW</a:t>
            </a:r>
            <a:r>
              <a:rPr lang="en-US" dirty="0">
                <a:solidFill>
                  <a:schemeClr val="lt1"/>
                </a:solidFill>
                <a:latin typeface="Share Tech"/>
              </a:rPr>
              <a:t> (Day of week) is</a:t>
            </a:r>
          </a:p>
          <a:p>
            <a:r>
              <a:rPr lang="en-US" dirty="0">
                <a:solidFill>
                  <a:schemeClr val="lt1"/>
                </a:solidFill>
                <a:latin typeface="Share Tech"/>
              </a:rPr>
              <a:t>created</a:t>
            </a:r>
          </a:p>
          <a:p>
            <a:r>
              <a:rPr lang="en-US" dirty="0">
                <a:solidFill>
                  <a:schemeClr val="lt1"/>
                </a:solidFill>
                <a:latin typeface="Share Tech"/>
              </a:rPr>
              <a:t>• The values which have more than 0.7 correlation are deleted.</a:t>
            </a:r>
          </a:p>
        </p:txBody>
      </p:sp>
    </p:spTree>
    <p:extLst>
      <p:ext uri="{BB962C8B-B14F-4D97-AF65-F5344CB8AC3E}">
        <p14:creationId xmlns:p14="http://schemas.microsoft.com/office/powerpoint/2010/main" val="3740098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7A77FB0-8FE9-70CB-22C9-12B8F44F6613}"/>
              </a:ext>
            </a:extLst>
          </p:cNvPr>
          <p:cNvSpPr>
            <a:spLocks noGrp="1"/>
          </p:cNvSpPr>
          <p:nvPr>
            <p:ph type="ctrTitle" idx="8"/>
          </p:nvPr>
        </p:nvSpPr>
        <p:spPr/>
        <p:txBody>
          <a:bodyPr/>
          <a:lstStyle/>
          <a:p>
            <a:r>
              <a:rPr lang="en-US" dirty="0"/>
              <a:t>MODELLING</a:t>
            </a:r>
          </a:p>
        </p:txBody>
      </p:sp>
      <p:pic>
        <p:nvPicPr>
          <p:cNvPr id="11" name="Picture 10">
            <a:extLst>
              <a:ext uri="{FF2B5EF4-FFF2-40B4-BE49-F238E27FC236}">
                <a16:creationId xmlns:a16="http://schemas.microsoft.com/office/drawing/2014/main" id="{1AEC7933-C504-E656-CCF7-819D687E1EE5}"/>
              </a:ext>
            </a:extLst>
          </p:cNvPr>
          <p:cNvPicPr>
            <a:picLocks noChangeAspect="1"/>
          </p:cNvPicPr>
          <p:nvPr/>
        </p:nvPicPr>
        <p:blipFill>
          <a:blip r:embed="rId3"/>
          <a:stretch>
            <a:fillRect/>
          </a:stretch>
        </p:blipFill>
        <p:spPr>
          <a:xfrm>
            <a:off x="685800" y="1668208"/>
            <a:ext cx="7772400" cy="1807083"/>
          </a:xfrm>
          <a:prstGeom prst="rect">
            <a:avLst/>
          </a:prstGeom>
        </p:spPr>
      </p:pic>
      <p:sp>
        <p:nvSpPr>
          <p:cNvPr id="15" name="TextBox 14">
            <a:extLst>
              <a:ext uri="{FF2B5EF4-FFF2-40B4-BE49-F238E27FC236}">
                <a16:creationId xmlns:a16="http://schemas.microsoft.com/office/drawing/2014/main" id="{10E22913-2621-6917-0A0F-8BCB431130F2}"/>
              </a:ext>
            </a:extLst>
          </p:cNvPr>
          <p:cNvSpPr txBox="1"/>
          <p:nvPr/>
        </p:nvSpPr>
        <p:spPr>
          <a:xfrm>
            <a:off x="618825" y="1174953"/>
            <a:ext cx="4645742" cy="307777"/>
          </a:xfrm>
          <a:prstGeom prst="rect">
            <a:avLst/>
          </a:prstGeom>
          <a:noFill/>
        </p:spPr>
        <p:txBody>
          <a:bodyPr wrap="square">
            <a:spAutoFit/>
          </a:bodyPr>
          <a:lstStyle/>
          <a:p>
            <a:pPr marL="171450" indent="-171450" algn="just">
              <a:buClr>
                <a:schemeClr val="lt1"/>
              </a:buClr>
              <a:buSzPts val="1000"/>
              <a:buFont typeface="Arial" panose="020B0604020202020204" pitchFamily="34" charset="0"/>
              <a:buChar char="•"/>
            </a:pPr>
            <a:r>
              <a:rPr lang="en-US" dirty="0">
                <a:solidFill>
                  <a:schemeClr val="lt1"/>
                </a:solidFill>
                <a:latin typeface="Maven Pro"/>
                <a:sym typeface="Maven Pro"/>
              </a:rPr>
              <a:t>Stats library – Logit regression with all features</a:t>
            </a:r>
          </a:p>
        </p:txBody>
      </p:sp>
    </p:spTree>
    <p:extLst>
      <p:ext uri="{BB962C8B-B14F-4D97-AF65-F5344CB8AC3E}">
        <p14:creationId xmlns:p14="http://schemas.microsoft.com/office/powerpoint/2010/main" val="141871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411D4E8-029C-0214-1075-B2DFADF4DFD2}"/>
              </a:ext>
            </a:extLst>
          </p:cNvPr>
          <p:cNvSpPr>
            <a:spLocks noGrp="1"/>
          </p:cNvSpPr>
          <p:nvPr>
            <p:ph type="ctrTitle"/>
          </p:nvPr>
        </p:nvSpPr>
        <p:spPr>
          <a:xfrm>
            <a:off x="397598" y="1163843"/>
            <a:ext cx="6683425" cy="577800"/>
          </a:xfrm>
        </p:spPr>
        <p:txBody>
          <a:bodyPr/>
          <a:lstStyle/>
          <a:p>
            <a:r>
              <a:rPr lang="en-US" sz="2800" dirty="0"/>
              <a:t>Stats library – Logit regression with only significant features</a:t>
            </a:r>
            <a:br>
              <a:rPr lang="en-US" sz="2800" dirty="0"/>
            </a:br>
            <a:endParaRPr lang="en-US" dirty="0"/>
          </a:p>
        </p:txBody>
      </p:sp>
      <p:pic>
        <p:nvPicPr>
          <p:cNvPr id="12" name="Picture 11">
            <a:extLst>
              <a:ext uri="{FF2B5EF4-FFF2-40B4-BE49-F238E27FC236}">
                <a16:creationId xmlns:a16="http://schemas.microsoft.com/office/drawing/2014/main" id="{13D8EA8C-9885-3A5A-13C3-7114E0C6FF29}"/>
              </a:ext>
            </a:extLst>
          </p:cNvPr>
          <p:cNvPicPr>
            <a:picLocks noChangeAspect="1"/>
          </p:cNvPicPr>
          <p:nvPr/>
        </p:nvPicPr>
        <p:blipFill>
          <a:blip r:embed="rId3"/>
          <a:stretch>
            <a:fillRect/>
          </a:stretch>
        </p:blipFill>
        <p:spPr>
          <a:xfrm>
            <a:off x="529683" y="1452743"/>
            <a:ext cx="7772400" cy="2300813"/>
          </a:xfrm>
          <a:prstGeom prst="rect">
            <a:avLst/>
          </a:prstGeom>
        </p:spPr>
      </p:pic>
    </p:spTree>
    <p:extLst>
      <p:ext uri="{BB962C8B-B14F-4D97-AF65-F5344CB8AC3E}">
        <p14:creationId xmlns:p14="http://schemas.microsoft.com/office/powerpoint/2010/main" val="109755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89AC66-296C-EC4A-9946-A542022F2FF2}"/>
              </a:ext>
            </a:extLst>
          </p:cNvPr>
          <p:cNvSpPr>
            <a:spLocks noGrp="1"/>
          </p:cNvSpPr>
          <p:nvPr>
            <p:ph type="ctrTitle" idx="8"/>
          </p:nvPr>
        </p:nvSpPr>
        <p:spPr>
          <a:xfrm>
            <a:off x="427095" y="880472"/>
            <a:ext cx="5260027" cy="577800"/>
          </a:xfrm>
        </p:spPr>
        <p:txBody>
          <a:bodyPr/>
          <a:lstStyle/>
          <a:p>
            <a:r>
              <a:rPr lang="en-US" sz="2800" dirty="0"/>
              <a:t>Logit Regression with </a:t>
            </a:r>
            <a:r>
              <a:rPr lang="en-US" sz="2800" dirty="0" err="1"/>
              <a:t>Sklearn</a:t>
            </a:r>
            <a:r>
              <a:rPr lang="en-US" sz="2800" dirty="0"/>
              <a:t> Library</a:t>
            </a:r>
          </a:p>
        </p:txBody>
      </p:sp>
      <p:pic>
        <p:nvPicPr>
          <p:cNvPr id="11" name="Picture 10">
            <a:extLst>
              <a:ext uri="{FF2B5EF4-FFF2-40B4-BE49-F238E27FC236}">
                <a16:creationId xmlns:a16="http://schemas.microsoft.com/office/drawing/2014/main" id="{CD1EDDB6-E12F-589C-5C26-F0939BC2159C}"/>
              </a:ext>
            </a:extLst>
          </p:cNvPr>
          <p:cNvPicPr>
            <a:picLocks noChangeAspect="1"/>
          </p:cNvPicPr>
          <p:nvPr/>
        </p:nvPicPr>
        <p:blipFill>
          <a:blip r:embed="rId3"/>
          <a:stretch>
            <a:fillRect/>
          </a:stretch>
        </p:blipFill>
        <p:spPr>
          <a:xfrm>
            <a:off x="427095" y="1999436"/>
            <a:ext cx="3915930" cy="1408061"/>
          </a:xfrm>
          <a:prstGeom prst="rect">
            <a:avLst/>
          </a:prstGeom>
        </p:spPr>
      </p:pic>
      <p:pic>
        <p:nvPicPr>
          <p:cNvPr id="12" name="Picture 8" descr="Chart&#10;&#10;Description automatically generated">
            <a:extLst>
              <a:ext uri="{FF2B5EF4-FFF2-40B4-BE49-F238E27FC236}">
                <a16:creationId xmlns:a16="http://schemas.microsoft.com/office/drawing/2014/main" id="{B3E7F924-8690-EE86-7269-7DB2EDF717F9}"/>
              </a:ext>
            </a:extLst>
          </p:cNvPr>
          <p:cNvPicPr>
            <a:picLocks noChangeAspect="1"/>
          </p:cNvPicPr>
          <p:nvPr/>
        </p:nvPicPr>
        <p:blipFill>
          <a:blip r:embed="rId4"/>
          <a:stretch>
            <a:fillRect/>
          </a:stretch>
        </p:blipFill>
        <p:spPr>
          <a:xfrm>
            <a:off x="4479044" y="1359925"/>
            <a:ext cx="4405767" cy="2903103"/>
          </a:xfrm>
          <a:prstGeom prst="rect">
            <a:avLst/>
          </a:prstGeom>
        </p:spPr>
      </p:pic>
    </p:spTree>
    <p:extLst>
      <p:ext uri="{BB962C8B-B14F-4D97-AF65-F5344CB8AC3E}">
        <p14:creationId xmlns:p14="http://schemas.microsoft.com/office/powerpoint/2010/main" val="374800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515586" y="880895"/>
            <a:ext cx="4727700" cy="577800"/>
          </a:xfrm>
        </p:spPr>
        <p:txBody>
          <a:bodyPr/>
          <a:lstStyle/>
          <a:p>
            <a:r>
              <a:rPr lang="en-US" sz="3200" b="1" dirty="0">
                <a:latin typeface="Arial"/>
                <a:ea typeface="+mj-ea"/>
                <a:cs typeface="Arial"/>
              </a:rPr>
              <a:t>KNN</a:t>
            </a:r>
            <a:br>
              <a:rPr lang="en-US" dirty="0">
                <a:ea typeface="+mj-ea"/>
                <a:cs typeface="Calibri" panose="020F0502020204030204"/>
              </a:rPr>
            </a:br>
            <a:endParaRPr lang="en-US" dirty="0"/>
          </a:p>
        </p:txBody>
      </p:sp>
      <p:sp>
        <p:nvSpPr>
          <p:cNvPr id="12" name="TextBox 11">
            <a:extLst>
              <a:ext uri="{FF2B5EF4-FFF2-40B4-BE49-F238E27FC236}">
                <a16:creationId xmlns:a16="http://schemas.microsoft.com/office/drawing/2014/main" id="{8DA3F2BC-7859-5523-26FB-244B11DE76F2}"/>
              </a:ext>
            </a:extLst>
          </p:cNvPr>
          <p:cNvSpPr txBox="1"/>
          <p:nvPr/>
        </p:nvSpPr>
        <p:spPr>
          <a:xfrm>
            <a:off x="515586" y="1268322"/>
            <a:ext cx="4645742" cy="380745"/>
          </a:xfrm>
          <a:prstGeom prst="rect">
            <a:avLst/>
          </a:prstGeom>
          <a:noFill/>
        </p:spPr>
        <p:txBody>
          <a:bodyPr wrap="square">
            <a:spAutoFit/>
          </a:bodyPr>
          <a:lstStyle>
            <a:defPPr marR="0" lvl="0" algn="l" rtl="0">
              <a:lnSpc>
                <a:spcPct val="100000"/>
              </a:lnSpc>
              <a:spcBef>
                <a:spcPts val="0"/>
              </a:spcBef>
              <a:spcAft>
                <a:spcPts val="0"/>
              </a:spcAft>
            </a:defPPr>
          </a:lstStyle>
          <a:p>
            <a:pPr marL="457200" indent="-457200" algn="just">
              <a:lnSpc>
                <a:spcPct val="115000"/>
              </a:lnSpc>
              <a:buClr>
                <a:schemeClr val="lt1"/>
              </a:buClr>
              <a:buSzPts val="1800"/>
              <a:buFont typeface="Maven Pro"/>
              <a:buChar char="•"/>
            </a:pPr>
            <a:r>
              <a:rPr lang="en-US" sz="1800" dirty="0">
                <a:solidFill>
                  <a:schemeClr val="lt1"/>
                </a:solidFill>
                <a:latin typeface="Maven Pro"/>
                <a:sym typeface="Maven Pro"/>
              </a:rPr>
              <a:t>Choosing K value</a:t>
            </a:r>
          </a:p>
        </p:txBody>
      </p:sp>
      <p:pic>
        <p:nvPicPr>
          <p:cNvPr id="13" name="Picture 2" descr="Chart, line chart&#10;&#10;Description automatically generated">
            <a:extLst>
              <a:ext uri="{FF2B5EF4-FFF2-40B4-BE49-F238E27FC236}">
                <a16:creationId xmlns:a16="http://schemas.microsoft.com/office/drawing/2014/main" id="{AD5F0AD4-3DCA-EFE0-1CBA-35142A91679E}"/>
              </a:ext>
            </a:extLst>
          </p:cNvPr>
          <p:cNvPicPr>
            <a:picLocks noChangeAspect="1"/>
          </p:cNvPicPr>
          <p:nvPr/>
        </p:nvPicPr>
        <p:blipFill>
          <a:blip r:embed="rId2"/>
          <a:stretch>
            <a:fillRect/>
          </a:stretch>
        </p:blipFill>
        <p:spPr>
          <a:xfrm>
            <a:off x="1046023" y="1846122"/>
            <a:ext cx="5384273" cy="2709936"/>
          </a:xfrm>
          <a:prstGeom prst="rect">
            <a:avLst/>
          </a:prstGeom>
        </p:spPr>
      </p:pic>
    </p:spTree>
    <p:extLst>
      <p:ext uri="{BB962C8B-B14F-4D97-AF65-F5344CB8AC3E}">
        <p14:creationId xmlns:p14="http://schemas.microsoft.com/office/powerpoint/2010/main" val="183143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515586" y="880895"/>
            <a:ext cx="4727700" cy="577800"/>
          </a:xfrm>
        </p:spPr>
        <p:txBody>
          <a:bodyPr/>
          <a:lstStyle/>
          <a:p>
            <a:r>
              <a:rPr lang="en-US" sz="3200" b="1" dirty="0">
                <a:latin typeface="Arial"/>
                <a:ea typeface="+mj-ea"/>
                <a:cs typeface="Arial"/>
              </a:rPr>
              <a:t>KNN</a:t>
            </a:r>
            <a:br>
              <a:rPr lang="en-US" dirty="0">
                <a:ea typeface="+mj-ea"/>
                <a:cs typeface="Calibri" panose="020F0502020204030204"/>
              </a:rPr>
            </a:br>
            <a:endParaRPr lang="en-US" dirty="0"/>
          </a:p>
        </p:txBody>
      </p:sp>
      <p:sp>
        <p:nvSpPr>
          <p:cNvPr id="12" name="TextBox 11">
            <a:extLst>
              <a:ext uri="{FF2B5EF4-FFF2-40B4-BE49-F238E27FC236}">
                <a16:creationId xmlns:a16="http://schemas.microsoft.com/office/drawing/2014/main" id="{8DA3F2BC-7859-5523-26FB-244B11DE76F2}"/>
              </a:ext>
            </a:extLst>
          </p:cNvPr>
          <p:cNvSpPr txBox="1"/>
          <p:nvPr/>
        </p:nvSpPr>
        <p:spPr>
          <a:xfrm>
            <a:off x="515586" y="1268322"/>
            <a:ext cx="4645742" cy="380745"/>
          </a:xfrm>
          <a:prstGeom prst="rect">
            <a:avLst/>
          </a:prstGeom>
          <a:noFill/>
        </p:spPr>
        <p:txBody>
          <a:bodyPr wrap="square">
            <a:spAutoFit/>
          </a:bodyPr>
          <a:lstStyle>
            <a:defPPr marR="0" lvl="0" algn="l" rtl="0">
              <a:lnSpc>
                <a:spcPct val="100000"/>
              </a:lnSpc>
              <a:spcBef>
                <a:spcPts val="0"/>
              </a:spcBef>
              <a:spcAft>
                <a:spcPts val="0"/>
              </a:spcAft>
            </a:defPPr>
          </a:lstStyle>
          <a:p>
            <a:pPr marL="457200" indent="-457200" algn="just">
              <a:lnSpc>
                <a:spcPct val="115000"/>
              </a:lnSpc>
              <a:buClr>
                <a:schemeClr val="lt1"/>
              </a:buClr>
              <a:buSzPts val="1800"/>
              <a:buFont typeface="Maven Pro"/>
              <a:buChar char="•"/>
            </a:pPr>
            <a:r>
              <a:rPr lang="en-US" sz="1800" dirty="0">
                <a:solidFill>
                  <a:schemeClr val="lt1"/>
                </a:solidFill>
                <a:latin typeface="Maven Pro"/>
                <a:sym typeface="Maven Pro"/>
              </a:rPr>
              <a:t>K = 17</a:t>
            </a:r>
          </a:p>
        </p:txBody>
      </p:sp>
      <p:pic>
        <p:nvPicPr>
          <p:cNvPr id="2" name="Picture 1">
            <a:extLst>
              <a:ext uri="{FF2B5EF4-FFF2-40B4-BE49-F238E27FC236}">
                <a16:creationId xmlns:a16="http://schemas.microsoft.com/office/drawing/2014/main" id="{4A03405D-4CE2-0441-44D2-F2518E8A55D8}"/>
              </a:ext>
            </a:extLst>
          </p:cNvPr>
          <p:cNvPicPr>
            <a:picLocks noChangeAspect="1"/>
          </p:cNvPicPr>
          <p:nvPr/>
        </p:nvPicPr>
        <p:blipFill>
          <a:blip r:embed="rId2"/>
          <a:stretch>
            <a:fillRect/>
          </a:stretch>
        </p:blipFill>
        <p:spPr>
          <a:xfrm>
            <a:off x="515586" y="2036494"/>
            <a:ext cx="5994400" cy="1943100"/>
          </a:xfrm>
          <a:prstGeom prst="rect">
            <a:avLst/>
          </a:prstGeom>
        </p:spPr>
      </p:pic>
    </p:spTree>
    <p:extLst>
      <p:ext uri="{BB962C8B-B14F-4D97-AF65-F5344CB8AC3E}">
        <p14:creationId xmlns:p14="http://schemas.microsoft.com/office/powerpoint/2010/main" val="316519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474607" y="1268322"/>
            <a:ext cx="4727700" cy="577800"/>
          </a:xfrm>
        </p:spPr>
        <p:txBody>
          <a:bodyPr/>
          <a:lstStyle/>
          <a:p>
            <a:r>
              <a:rPr lang="en-US" sz="3200" b="1" dirty="0">
                <a:latin typeface="Arial"/>
                <a:ea typeface="+mj-ea"/>
                <a:cs typeface="Arial"/>
              </a:rPr>
              <a:t>KNN-</a:t>
            </a:r>
            <a:r>
              <a:rPr lang="en-US" dirty="0"/>
              <a:t> Confusion Matrix and ROC Curve</a:t>
            </a:r>
            <a:br>
              <a:rPr lang="en-US" dirty="0">
                <a:ea typeface="+mj-ea"/>
                <a:cs typeface="Calibri" panose="020F0502020204030204"/>
              </a:rPr>
            </a:br>
            <a:endParaRPr lang="en-US" dirty="0"/>
          </a:p>
        </p:txBody>
      </p:sp>
      <p:pic>
        <p:nvPicPr>
          <p:cNvPr id="3" name="Picture 2">
            <a:extLst>
              <a:ext uri="{FF2B5EF4-FFF2-40B4-BE49-F238E27FC236}">
                <a16:creationId xmlns:a16="http://schemas.microsoft.com/office/drawing/2014/main" id="{9FF08CC6-BBB6-836D-8630-CE65B7C501FB}"/>
              </a:ext>
            </a:extLst>
          </p:cNvPr>
          <p:cNvPicPr>
            <a:picLocks noChangeAspect="1"/>
          </p:cNvPicPr>
          <p:nvPr/>
        </p:nvPicPr>
        <p:blipFill>
          <a:blip r:embed="rId2"/>
          <a:stretch>
            <a:fillRect/>
          </a:stretch>
        </p:blipFill>
        <p:spPr>
          <a:xfrm>
            <a:off x="854626" y="1557222"/>
            <a:ext cx="3422201" cy="2452739"/>
          </a:xfrm>
          <a:prstGeom prst="rect">
            <a:avLst/>
          </a:prstGeom>
        </p:spPr>
      </p:pic>
      <p:pic>
        <p:nvPicPr>
          <p:cNvPr id="4" name="Picture 8" descr="Chart, line chart&#10;&#10;Description automatically generated">
            <a:extLst>
              <a:ext uri="{FF2B5EF4-FFF2-40B4-BE49-F238E27FC236}">
                <a16:creationId xmlns:a16="http://schemas.microsoft.com/office/drawing/2014/main" id="{F56F41EC-5903-19FF-0928-06A537311A75}"/>
              </a:ext>
            </a:extLst>
          </p:cNvPr>
          <p:cNvPicPr>
            <a:picLocks noChangeAspect="1"/>
          </p:cNvPicPr>
          <p:nvPr/>
        </p:nvPicPr>
        <p:blipFill>
          <a:blip r:embed="rId3"/>
          <a:stretch>
            <a:fillRect/>
          </a:stretch>
        </p:blipFill>
        <p:spPr>
          <a:xfrm>
            <a:off x="4809306" y="1523285"/>
            <a:ext cx="3422201" cy="2517500"/>
          </a:xfrm>
          <a:prstGeom prst="rect">
            <a:avLst/>
          </a:prstGeom>
        </p:spPr>
      </p:pic>
    </p:spTree>
    <p:extLst>
      <p:ext uri="{BB962C8B-B14F-4D97-AF65-F5344CB8AC3E}">
        <p14:creationId xmlns:p14="http://schemas.microsoft.com/office/powerpoint/2010/main" val="149228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474607" y="1268322"/>
            <a:ext cx="4727700" cy="577800"/>
          </a:xfrm>
        </p:spPr>
        <p:txBody>
          <a:bodyPr/>
          <a:lstStyle/>
          <a:p>
            <a:r>
              <a:rPr lang="en-US" dirty="0">
                <a:ea typeface="+mj-ea"/>
                <a:cs typeface="Calibri" panose="020F0502020204030204"/>
              </a:rPr>
              <a:t>DECISION TREE</a:t>
            </a:r>
            <a:br>
              <a:rPr lang="en-US" dirty="0">
                <a:ea typeface="+mj-ea"/>
                <a:cs typeface="Calibri" panose="020F0502020204030204"/>
              </a:rPr>
            </a:br>
            <a:endParaRPr lang="en-US" dirty="0"/>
          </a:p>
        </p:txBody>
      </p:sp>
      <p:pic>
        <p:nvPicPr>
          <p:cNvPr id="2" name="Picture 1">
            <a:extLst>
              <a:ext uri="{FF2B5EF4-FFF2-40B4-BE49-F238E27FC236}">
                <a16:creationId xmlns:a16="http://schemas.microsoft.com/office/drawing/2014/main" id="{3E7DBAA6-1304-E920-53E4-4696F36B0B55}"/>
              </a:ext>
            </a:extLst>
          </p:cNvPr>
          <p:cNvPicPr>
            <a:picLocks noChangeAspect="1"/>
          </p:cNvPicPr>
          <p:nvPr/>
        </p:nvPicPr>
        <p:blipFill>
          <a:blip r:embed="rId2"/>
          <a:stretch>
            <a:fillRect/>
          </a:stretch>
        </p:blipFill>
        <p:spPr>
          <a:xfrm>
            <a:off x="742819" y="1607574"/>
            <a:ext cx="3379696" cy="2450485"/>
          </a:xfrm>
          <a:prstGeom prst="rect">
            <a:avLst/>
          </a:prstGeom>
        </p:spPr>
      </p:pic>
      <p:pic>
        <p:nvPicPr>
          <p:cNvPr id="5" name="Picture 4">
            <a:extLst>
              <a:ext uri="{FF2B5EF4-FFF2-40B4-BE49-F238E27FC236}">
                <a16:creationId xmlns:a16="http://schemas.microsoft.com/office/drawing/2014/main" id="{3652AC00-F9C9-0FA1-865E-94F1F1BAF00A}"/>
              </a:ext>
            </a:extLst>
          </p:cNvPr>
          <p:cNvPicPr>
            <a:picLocks noChangeAspect="1"/>
          </p:cNvPicPr>
          <p:nvPr/>
        </p:nvPicPr>
        <p:blipFill>
          <a:blip r:embed="rId3"/>
          <a:stretch>
            <a:fillRect/>
          </a:stretch>
        </p:blipFill>
        <p:spPr>
          <a:xfrm>
            <a:off x="4390727" y="1987913"/>
            <a:ext cx="4459488" cy="1689805"/>
          </a:xfrm>
          <a:prstGeom prst="rect">
            <a:avLst/>
          </a:prstGeom>
        </p:spPr>
      </p:pic>
    </p:spTree>
    <p:extLst>
      <p:ext uri="{BB962C8B-B14F-4D97-AF65-F5344CB8AC3E}">
        <p14:creationId xmlns:p14="http://schemas.microsoft.com/office/powerpoint/2010/main" val="4050271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489354" y="1607574"/>
            <a:ext cx="5675471" cy="619432"/>
          </a:xfrm>
        </p:spPr>
        <p:txBody>
          <a:bodyPr/>
          <a:lstStyle/>
          <a:p>
            <a:r>
              <a:rPr lang="en-US" dirty="0"/>
              <a:t>Feature Selection and ROC Curve</a:t>
            </a:r>
            <a:br>
              <a:rPr lang="en-US" dirty="0"/>
            </a:br>
            <a:br>
              <a:rPr lang="en-US" dirty="0">
                <a:ea typeface="+mj-ea"/>
                <a:cs typeface="Calibri" panose="020F0502020204030204"/>
              </a:rPr>
            </a:br>
            <a:endParaRPr lang="en-US" dirty="0"/>
          </a:p>
        </p:txBody>
      </p:sp>
      <p:pic>
        <p:nvPicPr>
          <p:cNvPr id="4" name="Picture 3">
            <a:extLst>
              <a:ext uri="{FF2B5EF4-FFF2-40B4-BE49-F238E27FC236}">
                <a16:creationId xmlns:a16="http://schemas.microsoft.com/office/drawing/2014/main" id="{3757B6A4-0CDB-29ED-1C77-A73F1FF75933}"/>
              </a:ext>
            </a:extLst>
          </p:cNvPr>
          <p:cNvPicPr>
            <a:picLocks noChangeAspect="1"/>
          </p:cNvPicPr>
          <p:nvPr/>
        </p:nvPicPr>
        <p:blipFill>
          <a:blip r:embed="rId3"/>
          <a:stretch>
            <a:fillRect/>
          </a:stretch>
        </p:blipFill>
        <p:spPr>
          <a:xfrm>
            <a:off x="489354" y="1524923"/>
            <a:ext cx="4121194" cy="2783144"/>
          </a:xfrm>
          <a:prstGeom prst="rect">
            <a:avLst/>
          </a:prstGeom>
        </p:spPr>
      </p:pic>
      <p:pic>
        <p:nvPicPr>
          <p:cNvPr id="6" name="Picture 5">
            <a:extLst>
              <a:ext uri="{FF2B5EF4-FFF2-40B4-BE49-F238E27FC236}">
                <a16:creationId xmlns:a16="http://schemas.microsoft.com/office/drawing/2014/main" id="{4D4ECB36-CD9C-253C-CB02-EA8F406500B6}"/>
              </a:ext>
            </a:extLst>
          </p:cNvPr>
          <p:cNvPicPr>
            <a:picLocks noChangeAspect="1"/>
          </p:cNvPicPr>
          <p:nvPr/>
        </p:nvPicPr>
        <p:blipFill>
          <a:blip r:embed="rId4"/>
          <a:stretch>
            <a:fillRect/>
          </a:stretch>
        </p:blipFill>
        <p:spPr>
          <a:xfrm>
            <a:off x="4865459" y="1449359"/>
            <a:ext cx="3789187" cy="2941359"/>
          </a:xfrm>
          <a:prstGeom prst="rect">
            <a:avLst/>
          </a:prstGeom>
        </p:spPr>
      </p:pic>
    </p:spTree>
    <p:extLst>
      <p:ext uri="{BB962C8B-B14F-4D97-AF65-F5344CB8AC3E}">
        <p14:creationId xmlns:p14="http://schemas.microsoft.com/office/powerpoint/2010/main" val="166844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7D4A-EEE4-43E5-26BC-32ABCB46EAC7}"/>
              </a:ext>
            </a:extLst>
          </p:cNvPr>
          <p:cNvSpPr>
            <a:spLocks noGrp="1"/>
          </p:cNvSpPr>
          <p:nvPr>
            <p:ph type="ctrTitle"/>
          </p:nvPr>
        </p:nvSpPr>
        <p:spPr/>
        <p:txBody>
          <a:bodyPr/>
          <a:lstStyle/>
          <a:p>
            <a:r>
              <a:rPr lang="en-US" dirty="0"/>
              <a:t>ASSUMPTIONS:</a:t>
            </a:r>
          </a:p>
        </p:txBody>
      </p:sp>
      <p:sp>
        <p:nvSpPr>
          <p:cNvPr id="6" name="TextBox 5">
            <a:extLst>
              <a:ext uri="{FF2B5EF4-FFF2-40B4-BE49-F238E27FC236}">
                <a16:creationId xmlns:a16="http://schemas.microsoft.com/office/drawing/2014/main" id="{6BFF298B-D5C9-3752-3F0D-5A5C2AD7260C}"/>
              </a:ext>
            </a:extLst>
          </p:cNvPr>
          <p:cNvSpPr txBox="1"/>
          <p:nvPr/>
        </p:nvSpPr>
        <p:spPr>
          <a:xfrm>
            <a:off x="618825" y="989475"/>
            <a:ext cx="7305975" cy="2893100"/>
          </a:xfrm>
          <a:prstGeom prst="rect">
            <a:avLst/>
          </a:prstGeom>
          <a:noFill/>
        </p:spPr>
        <p:txBody>
          <a:bodyPr wrap="square">
            <a:spAutoFit/>
          </a:bodyPr>
          <a:lstStyle/>
          <a:p>
            <a:pPr>
              <a:buSzPts val="3600"/>
            </a:pPr>
            <a:r>
              <a:rPr lang="en-US" dirty="0">
                <a:solidFill>
                  <a:schemeClr val="lt1"/>
                </a:solidFill>
                <a:latin typeface="Share Tech"/>
              </a:rPr>
              <a:t>1.The dataset is representative of news articles published by the Mashable website during the period from January 7, 2013, to December 31, 2015.</a:t>
            </a:r>
            <a:endParaRPr lang="en-IN" dirty="0">
              <a:solidFill>
                <a:schemeClr val="lt1"/>
              </a:solidFill>
              <a:latin typeface="Share Tech"/>
            </a:endParaRPr>
          </a:p>
          <a:p>
            <a:pPr>
              <a:buSzPts val="3600"/>
            </a:pPr>
            <a:r>
              <a:rPr lang="en-US" dirty="0">
                <a:solidFill>
                  <a:schemeClr val="lt1"/>
                </a:solidFill>
                <a:latin typeface="Share Tech"/>
              </a:rPr>
              <a:t> </a:t>
            </a:r>
            <a:endParaRPr lang="en-IN" dirty="0">
              <a:solidFill>
                <a:schemeClr val="lt1"/>
              </a:solidFill>
              <a:latin typeface="Share Tech"/>
            </a:endParaRPr>
          </a:p>
          <a:p>
            <a:pPr>
              <a:buSzPts val="3600"/>
            </a:pPr>
            <a:r>
              <a:rPr lang="en-US" dirty="0">
                <a:solidFill>
                  <a:schemeClr val="lt1"/>
                </a:solidFill>
                <a:latin typeface="Share Tech"/>
              </a:rPr>
              <a:t>2.The dataset contains no missing values, as it has already been preprocessed and cleaned.</a:t>
            </a:r>
            <a:endParaRPr lang="en-IN" dirty="0">
              <a:solidFill>
                <a:schemeClr val="lt1"/>
              </a:solidFill>
              <a:latin typeface="Share Tech"/>
            </a:endParaRPr>
          </a:p>
          <a:p>
            <a:pPr>
              <a:buSzPts val="3600"/>
            </a:pPr>
            <a:r>
              <a:rPr lang="en-US" dirty="0">
                <a:solidFill>
                  <a:schemeClr val="lt1"/>
                </a:solidFill>
                <a:latin typeface="Share Tech"/>
              </a:rPr>
              <a:t>  </a:t>
            </a:r>
            <a:endParaRPr lang="en-IN" dirty="0">
              <a:solidFill>
                <a:schemeClr val="lt1"/>
              </a:solidFill>
              <a:latin typeface="Share Tech"/>
            </a:endParaRPr>
          </a:p>
          <a:p>
            <a:pPr>
              <a:buSzPts val="3600"/>
            </a:pPr>
            <a:r>
              <a:rPr lang="en-US" dirty="0">
                <a:solidFill>
                  <a:schemeClr val="lt1"/>
                </a:solidFill>
                <a:latin typeface="Share Tech"/>
              </a:rPr>
              <a:t>3.The features in the dataset can be categorized into three groups: textual content features (such as number of words and average word length), keyword-based features (such as the number of keywords in the title), and metadata features (such as the article's category, author, and publication date).</a:t>
            </a:r>
            <a:endParaRPr lang="en-IN" dirty="0">
              <a:solidFill>
                <a:schemeClr val="lt1"/>
              </a:solidFill>
              <a:latin typeface="Share Tech"/>
            </a:endParaRPr>
          </a:p>
          <a:p>
            <a:pPr>
              <a:buSzPts val="3600"/>
            </a:pPr>
            <a:r>
              <a:rPr lang="en-US" dirty="0">
                <a:solidFill>
                  <a:schemeClr val="lt1"/>
                </a:solidFill>
                <a:latin typeface="Share Tech"/>
              </a:rPr>
              <a:t> </a:t>
            </a:r>
            <a:endParaRPr lang="en-IN" dirty="0">
              <a:solidFill>
                <a:schemeClr val="lt1"/>
              </a:solidFill>
              <a:latin typeface="Share Tech"/>
            </a:endParaRPr>
          </a:p>
          <a:p>
            <a:pPr>
              <a:buSzPts val="3600"/>
            </a:pPr>
            <a:r>
              <a:rPr lang="en-US" dirty="0">
                <a:solidFill>
                  <a:schemeClr val="lt1"/>
                </a:solidFill>
                <a:latin typeface="Share Tech"/>
              </a:rPr>
              <a:t>4.There may be correlations between some of the features, which may need to be considered when performing further analysis or building predictive models.</a:t>
            </a:r>
            <a:endParaRPr lang="en-IN" dirty="0">
              <a:solidFill>
                <a:schemeClr val="lt1"/>
              </a:solidFill>
              <a:latin typeface="Share Tech"/>
            </a:endParaRPr>
          </a:p>
          <a:p>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15116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504102" y="1799303"/>
            <a:ext cx="5675471" cy="619432"/>
          </a:xfrm>
        </p:spPr>
        <p:txBody>
          <a:bodyPr/>
          <a:lstStyle/>
          <a:p>
            <a:r>
              <a:rPr lang="en-US" dirty="0"/>
              <a:t>Pruning Decision Tree with features selection</a:t>
            </a:r>
            <a:br>
              <a:rPr lang="en-US" dirty="0"/>
            </a:br>
            <a:br>
              <a:rPr lang="en-US" dirty="0">
                <a:ea typeface="+mj-ea"/>
                <a:cs typeface="Calibri" panose="020F0502020204030204"/>
              </a:rPr>
            </a:br>
            <a:endParaRPr lang="en-US" dirty="0"/>
          </a:p>
        </p:txBody>
      </p:sp>
      <p:pic>
        <p:nvPicPr>
          <p:cNvPr id="7" name="Picture 6">
            <a:extLst>
              <a:ext uri="{FF2B5EF4-FFF2-40B4-BE49-F238E27FC236}">
                <a16:creationId xmlns:a16="http://schemas.microsoft.com/office/drawing/2014/main" id="{4FC48B3C-81C4-4A7F-E9A8-F93D1653F276}"/>
              </a:ext>
            </a:extLst>
          </p:cNvPr>
          <p:cNvPicPr>
            <a:picLocks noChangeAspect="1"/>
          </p:cNvPicPr>
          <p:nvPr/>
        </p:nvPicPr>
        <p:blipFill>
          <a:blip r:embed="rId2"/>
          <a:stretch>
            <a:fillRect/>
          </a:stretch>
        </p:blipFill>
        <p:spPr>
          <a:xfrm>
            <a:off x="1492250" y="1953956"/>
            <a:ext cx="6159500" cy="2032000"/>
          </a:xfrm>
          <a:prstGeom prst="rect">
            <a:avLst/>
          </a:prstGeom>
        </p:spPr>
      </p:pic>
    </p:spTree>
    <p:extLst>
      <p:ext uri="{BB962C8B-B14F-4D97-AF65-F5344CB8AC3E}">
        <p14:creationId xmlns:p14="http://schemas.microsoft.com/office/powerpoint/2010/main" val="320121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494328" y="1287379"/>
            <a:ext cx="5675471" cy="619432"/>
          </a:xfrm>
        </p:spPr>
        <p:txBody>
          <a:bodyPr/>
          <a:lstStyle/>
          <a:p>
            <a:r>
              <a:rPr lang="en-US" dirty="0"/>
              <a:t>RANDOM FORREST</a:t>
            </a:r>
            <a:br>
              <a:rPr lang="en-US" dirty="0"/>
            </a:br>
            <a:br>
              <a:rPr lang="en-US" dirty="0">
                <a:ea typeface="+mj-ea"/>
                <a:cs typeface="Calibri" panose="020F0502020204030204"/>
              </a:rPr>
            </a:br>
            <a:endParaRPr lang="en-US" dirty="0"/>
          </a:p>
        </p:txBody>
      </p:sp>
      <p:pic>
        <p:nvPicPr>
          <p:cNvPr id="2" name="Picture 1">
            <a:extLst>
              <a:ext uri="{FF2B5EF4-FFF2-40B4-BE49-F238E27FC236}">
                <a16:creationId xmlns:a16="http://schemas.microsoft.com/office/drawing/2014/main" id="{25C1EDE5-A738-27F0-FFA4-563A69E69CBE}"/>
              </a:ext>
            </a:extLst>
          </p:cNvPr>
          <p:cNvPicPr>
            <a:picLocks noChangeAspect="1"/>
          </p:cNvPicPr>
          <p:nvPr/>
        </p:nvPicPr>
        <p:blipFill>
          <a:blip r:embed="rId2"/>
          <a:stretch>
            <a:fillRect/>
          </a:stretch>
        </p:blipFill>
        <p:spPr>
          <a:xfrm>
            <a:off x="613685" y="1010624"/>
            <a:ext cx="3311013" cy="2603532"/>
          </a:xfrm>
          <a:prstGeom prst="rect">
            <a:avLst/>
          </a:prstGeom>
        </p:spPr>
      </p:pic>
      <p:pic>
        <p:nvPicPr>
          <p:cNvPr id="3" name="Picture 2">
            <a:extLst>
              <a:ext uri="{FF2B5EF4-FFF2-40B4-BE49-F238E27FC236}">
                <a16:creationId xmlns:a16="http://schemas.microsoft.com/office/drawing/2014/main" id="{16FB6721-7029-C7DF-9E37-BCCE87669C87}"/>
              </a:ext>
            </a:extLst>
          </p:cNvPr>
          <p:cNvPicPr>
            <a:picLocks noChangeAspect="1"/>
          </p:cNvPicPr>
          <p:nvPr/>
        </p:nvPicPr>
        <p:blipFill>
          <a:blip r:embed="rId3"/>
          <a:stretch>
            <a:fillRect/>
          </a:stretch>
        </p:blipFill>
        <p:spPr>
          <a:xfrm>
            <a:off x="4479551" y="1095290"/>
            <a:ext cx="3686943" cy="2603532"/>
          </a:xfrm>
          <a:prstGeom prst="rect">
            <a:avLst/>
          </a:prstGeom>
        </p:spPr>
      </p:pic>
      <p:pic>
        <p:nvPicPr>
          <p:cNvPr id="5" name="Picture 4" descr="Table&#10;&#10;Description automatically generated">
            <a:extLst>
              <a:ext uri="{FF2B5EF4-FFF2-40B4-BE49-F238E27FC236}">
                <a16:creationId xmlns:a16="http://schemas.microsoft.com/office/drawing/2014/main" id="{D8C3E5E1-761E-FE03-8926-B65F2EA10C2B}"/>
              </a:ext>
            </a:extLst>
          </p:cNvPr>
          <p:cNvPicPr>
            <a:picLocks noChangeAspect="1"/>
          </p:cNvPicPr>
          <p:nvPr/>
        </p:nvPicPr>
        <p:blipFill>
          <a:blip r:embed="rId4"/>
          <a:stretch>
            <a:fillRect/>
          </a:stretch>
        </p:blipFill>
        <p:spPr>
          <a:xfrm>
            <a:off x="2547095" y="3698822"/>
            <a:ext cx="3775927" cy="1132778"/>
          </a:xfrm>
          <a:prstGeom prst="rect">
            <a:avLst/>
          </a:prstGeom>
        </p:spPr>
      </p:pic>
    </p:spTree>
    <p:extLst>
      <p:ext uri="{BB962C8B-B14F-4D97-AF65-F5344CB8AC3E}">
        <p14:creationId xmlns:p14="http://schemas.microsoft.com/office/powerpoint/2010/main" val="489071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19CF8DC-55A5-D6FA-6094-A4DE934711BA}"/>
              </a:ext>
            </a:extLst>
          </p:cNvPr>
          <p:cNvSpPr>
            <a:spLocks noGrp="1"/>
          </p:cNvSpPr>
          <p:nvPr>
            <p:ph type="ctrTitle" idx="8"/>
          </p:nvPr>
        </p:nvSpPr>
        <p:spPr>
          <a:xfrm>
            <a:off x="504102" y="1799303"/>
            <a:ext cx="5675471" cy="619432"/>
          </a:xfrm>
        </p:spPr>
        <p:txBody>
          <a:bodyPr/>
          <a:lstStyle/>
          <a:p>
            <a:r>
              <a:rPr lang="en-US" dirty="0"/>
              <a:t>SVC</a:t>
            </a:r>
            <a:br>
              <a:rPr lang="en-US" dirty="0"/>
            </a:br>
            <a:br>
              <a:rPr lang="en-US" dirty="0">
                <a:ea typeface="+mj-ea"/>
                <a:cs typeface="Calibri" panose="020F0502020204030204"/>
              </a:rPr>
            </a:br>
            <a:endParaRPr lang="en-US" dirty="0"/>
          </a:p>
        </p:txBody>
      </p:sp>
      <p:pic>
        <p:nvPicPr>
          <p:cNvPr id="4" name="Picture 3" descr="Chart, treemap chart&#10;&#10;Description automatically generated">
            <a:extLst>
              <a:ext uri="{FF2B5EF4-FFF2-40B4-BE49-F238E27FC236}">
                <a16:creationId xmlns:a16="http://schemas.microsoft.com/office/drawing/2014/main" id="{259768B4-0469-9CAC-4EAB-8E27DB80DC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497" y="1592375"/>
            <a:ext cx="3717290" cy="2847340"/>
          </a:xfrm>
          <a:prstGeom prst="rect">
            <a:avLst/>
          </a:prstGeom>
        </p:spPr>
      </p:pic>
      <p:pic>
        <p:nvPicPr>
          <p:cNvPr id="5" name="Picture 4" descr="Table&#10;&#10;Description automatically generated">
            <a:extLst>
              <a:ext uri="{FF2B5EF4-FFF2-40B4-BE49-F238E27FC236}">
                <a16:creationId xmlns:a16="http://schemas.microsoft.com/office/drawing/2014/main" id="{932CDF96-79EB-1371-B7D9-C71E7F993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418735"/>
            <a:ext cx="3933825" cy="1174115"/>
          </a:xfrm>
          <a:prstGeom prst="rect">
            <a:avLst/>
          </a:prstGeom>
        </p:spPr>
      </p:pic>
    </p:spTree>
    <p:extLst>
      <p:ext uri="{BB962C8B-B14F-4D97-AF65-F5344CB8AC3E}">
        <p14:creationId xmlns:p14="http://schemas.microsoft.com/office/powerpoint/2010/main" val="2392409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62669D-B258-E47F-A409-B465E591B100}"/>
              </a:ext>
            </a:extLst>
          </p:cNvPr>
          <p:cNvSpPr>
            <a:spLocks noGrp="1"/>
          </p:cNvSpPr>
          <p:nvPr>
            <p:ph type="ctrTitle" idx="8"/>
          </p:nvPr>
        </p:nvSpPr>
        <p:spPr/>
        <p:txBody>
          <a:bodyPr/>
          <a:lstStyle/>
          <a:p>
            <a:r>
              <a:rPr lang="en-US" dirty="0"/>
              <a:t>ROC curve for SVC</a:t>
            </a:r>
          </a:p>
        </p:txBody>
      </p:sp>
      <p:pic>
        <p:nvPicPr>
          <p:cNvPr id="11" name="Content Placeholder 3">
            <a:extLst>
              <a:ext uri="{FF2B5EF4-FFF2-40B4-BE49-F238E27FC236}">
                <a16:creationId xmlns:a16="http://schemas.microsoft.com/office/drawing/2014/main" id="{34AECF46-F109-9642-307D-56713C4EA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7537" y="1342103"/>
            <a:ext cx="3804684" cy="2826644"/>
          </a:xfrm>
          <a:prstGeom prst="rect">
            <a:avLst/>
          </a:prstGeom>
        </p:spPr>
      </p:pic>
    </p:spTree>
    <p:extLst>
      <p:ext uri="{BB962C8B-B14F-4D97-AF65-F5344CB8AC3E}">
        <p14:creationId xmlns:p14="http://schemas.microsoft.com/office/powerpoint/2010/main" val="3740365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D612D06-7EED-6AE1-3B91-55D9B3434F4C}"/>
              </a:ext>
            </a:extLst>
          </p:cNvPr>
          <p:cNvSpPr>
            <a:spLocks noGrp="1"/>
          </p:cNvSpPr>
          <p:nvPr>
            <p:ph type="ctrTitle" idx="8"/>
          </p:nvPr>
        </p:nvSpPr>
        <p:spPr/>
        <p:txBody>
          <a:bodyPr/>
          <a:lstStyle/>
          <a:p>
            <a:r>
              <a:rPr lang="en-US" dirty="0"/>
              <a:t>Model Conclusions</a:t>
            </a:r>
          </a:p>
        </p:txBody>
      </p:sp>
      <p:sp>
        <p:nvSpPr>
          <p:cNvPr id="12" name="TextBox 11">
            <a:extLst>
              <a:ext uri="{FF2B5EF4-FFF2-40B4-BE49-F238E27FC236}">
                <a16:creationId xmlns:a16="http://schemas.microsoft.com/office/drawing/2014/main" id="{5AAE21A6-E683-1FE5-0CD4-15CD5CEAEDF2}"/>
              </a:ext>
            </a:extLst>
          </p:cNvPr>
          <p:cNvSpPr txBox="1"/>
          <p:nvPr/>
        </p:nvSpPr>
        <p:spPr>
          <a:xfrm>
            <a:off x="659804" y="1329888"/>
            <a:ext cx="4645742" cy="954107"/>
          </a:xfrm>
          <a:prstGeom prst="rect">
            <a:avLst/>
          </a:prstGeom>
          <a:noFill/>
        </p:spPr>
        <p:txBody>
          <a:bodyPr wrap="square">
            <a:spAutoFit/>
          </a:bodyPr>
          <a:lstStyle/>
          <a:p>
            <a:pPr>
              <a:buSzPts val="3600"/>
            </a:pPr>
            <a:r>
              <a:rPr lang="en-US" dirty="0">
                <a:solidFill>
                  <a:schemeClr val="bg1"/>
                </a:solidFill>
                <a:latin typeface="Share Tech"/>
              </a:rPr>
              <a:t>Random Forest and SVC gave the best results out of all the models in terms of accuracy.</a:t>
            </a:r>
          </a:p>
          <a:p>
            <a:pPr>
              <a:buSzPts val="3600"/>
            </a:pPr>
            <a:r>
              <a:rPr lang="en-US" dirty="0">
                <a:solidFill>
                  <a:schemeClr val="bg1"/>
                </a:solidFill>
                <a:latin typeface="Share Tech"/>
              </a:rPr>
              <a:t>The AUC for Random Forest and SVC was also the highest – 0.71, 21% greater than chance</a:t>
            </a:r>
            <a:r>
              <a:rPr lang="en-US" dirty="0">
                <a:solidFill>
                  <a:schemeClr val="lt1"/>
                </a:solidFill>
                <a:latin typeface="Share Tech"/>
              </a:rPr>
              <a:t>.</a:t>
            </a:r>
          </a:p>
        </p:txBody>
      </p:sp>
      <p:sp>
        <p:nvSpPr>
          <p:cNvPr id="14" name="Rectangle 13">
            <a:extLst>
              <a:ext uri="{FF2B5EF4-FFF2-40B4-BE49-F238E27FC236}">
                <a16:creationId xmlns:a16="http://schemas.microsoft.com/office/drawing/2014/main" id="{247583F0-9EFB-EE06-A36B-95FDC486F511}"/>
              </a:ext>
            </a:extLst>
          </p:cNvPr>
          <p:cNvSpPr/>
          <p:nvPr/>
        </p:nvSpPr>
        <p:spPr>
          <a:xfrm>
            <a:off x="5781368" y="3465871"/>
            <a:ext cx="560438" cy="2929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B8EDE3DC-33B6-E32B-22AB-4F35B8BBA9EA}"/>
              </a:ext>
            </a:extLst>
          </p:cNvPr>
          <p:cNvPicPr>
            <a:picLocks noChangeAspect="1"/>
          </p:cNvPicPr>
          <p:nvPr/>
        </p:nvPicPr>
        <p:blipFill>
          <a:blip r:embed="rId2"/>
          <a:stretch>
            <a:fillRect/>
          </a:stretch>
        </p:blipFill>
        <p:spPr>
          <a:xfrm>
            <a:off x="685198" y="2832846"/>
            <a:ext cx="7773603" cy="764104"/>
          </a:xfrm>
          <a:prstGeom prst="rect">
            <a:avLst/>
          </a:prstGeom>
        </p:spPr>
      </p:pic>
    </p:spTree>
    <p:extLst>
      <p:ext uri="{BB962C8B-B14F-4D97-AF65-F5344CB8AC3E}">
        <p14:creationId xmlns:p14="http://schemas.microsoft.com/office/powerpoint/2010/main" val="2579798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DC0CE57-E53F-AC94-8531-A820C84ED136}"/>
              </a:ext>
            </a:extLst>
          </p:cNvPr>
          <p:cNvSpPr>
            <a:spLocks noGrp="1"/>
          </p:cNvSpPr>
          <p:nvPr>
            <p:ph type="ctrTitle" idx="8"/>
          </p:nvPr>
        </p:nvSpPr>
        <p:spPr/>
        <p:txBody>
          <a:bodyPr/>
          <a:lstStyle/>
          <a:p>
            <a:r>
              <a:rPr lang="en-US" dirty="0"/>
              <a:t>Future directions </a:t>
            </a:r>
          </a:p>
        </p:txBody>
      </p:sp>
      <p:sp>
        <p:nvSpPr>
          <p:cNvPr id="12" name="TextBox 11">
            <a:extLst>
              <a:ext uri="{FF2B5EF4-FFF2-40B4-BE49-F238E27FC236}">
                <a16:creationId xmlns:a16="http://schemas.microsoft.com/office/drawing/2014/main" id="{E91786A4-CEA2-2B21-591C-A8846C6CE86E}"/>
              </a:ext>
            </a:extLst>
          </p:cNvPr>
          <p:cNvSpPr txBox="1"/>
          <p:nvPr/>
        </p:nvSpPr>
        <p:spPr>
          <a:xfrm>
            <a:off x="618824" y="1394540"/>
            <a:ext cx="6821881" cy="1815882"/>
          </a:xfrm>
          <a:prstGeom prst="rect">
            <a:avLst/>
          </a:prstGeom>
          <a:noFill/>
        </p:spPr>
        <p:txBody>
          <a:bodyPr wrap="square">
            <a:spAutoFit/>
          </a:bodyPr>
          <a:lstStyle/>
          <a:p>
            <a:pPr>
              <a:buSzPts val="3600"/>
            </a:pPr>
            <a:r>
              <a:rPr lang="en-US" dirty="0">
                <a:solidFill>
                  <a:schemeClr val="lt1"/>
                </a:solidFill>
                <a:latin typeface="Share Tech"/>
              </a:rPr>
              <a:t>Exploring deep learning models: Deep learning models, such as convolutional neural networks (CNNs) or recurrent neural networks (RNNs), can be used to extract more complex features from the data and capture the nonlinear relationships between the features and the target variable.</a:t>
            </a:r>
            <a:endParaRPr lang="en-IN" dirty="0">
              <a:solidFill>
                <a:schemeClr val="lt1"/>
              </a:solidFill>
              <a:latin typeface="Share Tech"/>
            </a:endParaRPr>
          </a:p>
          <a:p>
            <a:pPr>
              <a:buSzPts val="3600"/>
            </a:pPr>
            <a:endParaRPr lang="en-US" dirty="0">
              <a:solidFill>
                <a:schemeClr val="lt1"/>
              </a:solidFill>
              <a:latin typeface="Share Tech"/>
            </a:endParaRPr>
          </a:p>
          <a:p>
            <a:pPr>
              <a:buSzPts val="3600"/>
            </a:pPr>
            <a:r>
              <a:rPr lang="en-US" dirty="0">
                <a:solidFill>
                  <a:schemeClr val="lt1"/>
                </a:solidFill>
                <a:latin typeface="Share Tech"/>
              </a:rPr>
              <a:t>Incorporating external data sources: External data sources, such as social media or sentiment analysis data, can be incorporated into the analysis to improve the predictive accuracy of the models and capture additional contextual information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952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br>
              <a:rPr lang="en" dirty="0"/>
            </a:br>
            <a:r>
              <a:rPr lang="en" dirty="0">
                <a:solidFill>
                  <a:schemeClr val="accent3"/>
                </a:solidFill>
              </a:rPr>
              <a:t>YOU</a:t>
            </a:r>
            <a:endParaRPr dirty="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1E58-898F-8ACD-0638-C8CFBBA85BA5}"/>
              </a:ext>
            </a:extLst>
          </p:cNvPr>
          <p:cNvSpPr>
            <a:spLocks noGrp="1"/>
          </p:cNvSpPr>
          <p:nvPr>
            <p:ph type="ctrTitle"/>
          </p:nvPr>
        </p:nvSpPr>
        <p:spPr/>
        <p:txBody>
          <a:bodyPr/>
          <a:lstStyle/>
          <a:p>
            <a:r>
              <a:rPr lang="en-US" dirty="0"/>
              <a:t>Approach :</a:t>
            </a:r>
          </a:p>
        </p:txBody>
      </p:sp>
      <p:sp>
        <p:nvSpPr>
          <p:cNvPr id="4" name="TextBox 3">
            <a:extLst>
              <a:ext uri="{FF2B5EF4-FFF2-40B4-BE49-F238E27FC236}">
                <a16:creationId xmlns:a16="http://schemas.microsoft.com/office/drawing/2014/main" id="{B154E9F6-840C-62EE-7B14-8400D22F9133}"/>
              </a:ext>
            </a:extLst>
          </p:cNvPr>
          <p:cNvSpPr txBox="1"/>
          <p:nvPr/>
        </p:nvSpPr>
        <p:spPr>
          <a:xfrm>
            <a:off x="592191" y="989475"/>
            <a:ext cx="4643716" cy="738664"/>
          </a:xfrm>
          <a:prstGeom prst="rect">
            <a:avLst/>
          </a:prstGeom>
          <a:noFill/>
        </p:spPr>
        <p:txBody>
          <a:bodyPr wrap="square">
            <a:spAutoFit/>
          </a:bodyPr>
          <a:lstStyle/>
          <a:p>
            <a:pPr>
              <a:buSzPts val="3600"/>
            </a:pPr>
            <a:r>
              <a:rPr lang="en-US" dirty="0">
                <a:solidFill>
                  <a:schemeClr val="lt1"/>
                </a:solidFill>
                <a:latin typeface="Share Tech"/>
              </a:rPr>
              <a:t>Using machine learning algorithms such as regression, decision trees, KNN, SVM and Random Forest. </a:t>
            </a:r>
          </a:p>
          <a:p>
            <a:pPr>
              <a:buSzPts val="3600"/>
            </a:pPr>
            <a:r>
              <a:rPr lang="en-US" dirty="0">
                <a:solidFill>
                  <a:schemeClr val="lt1"/>
                </a:solidFill>
                <a:latin typeface="Share Tech"/>
              </a:rPr>
              <a:t> </a:t>
            </a:r>
          </a:p>
        </p:txBody>
      </p:sp>
      <p:sp>
        <p:nvSpPr>
          <p:cNvPr id="6" name="TextBox 5">
            <a:extLst>
              <a:ext uri="{FF2B5EF4-FFF2-40B4-BE49-F238E27FC236}">
                <a16:creationId xmlns:a16="http://schemas.microsoft.com/office/drawing/2014/main" id="{4D21FBB1-27AA-20EC-C91E-41F9F8B05D50}"/>
              </a:ext>
            </a:extLst>
          </p:cNvPr>
          <p:cNvSpPr txBox="1"/>
          <p:nvPr/>
        </p:nvSpPr>
        <p:spPr>
          <a:xfrm>
            <a:off x="618825" y="1751941"/>
            <a:ext cx="4643716" cy="553998"/>
          </a:xfrm>
          <a:prstGeom prst="rect">
            <a:avLst/>
          </a:prstGeom>
          <a:noFill/>
        </p:spPr>
        <p:txBody>
          <a:bodyPr wrap="square">
            <a:spAutoFit/>
          </a:bodyPr>
          <a:lstStyle/>
          <a:p>
            <a:r>
              <a:rPr lang="en-US" sz="3000" dirty="0">
                <a:solidFill>
                  <a:schemeClr val="lt1"/>
                </a:solidFill>
                <a:latin typeface="Share Tech"/>
                <a:sym typeface="Share Tech"/>
              </a:rPr>
              <a:t>Why above Approach:</a:t>
            </a:r>
            <a:endParaRPr lang="en-IN" sz="3000" dirty="0">
              <a:solidFill>
                <a:schemeClr val="lt1"/>
              </a:solidFill>
              <a:latin typeface="Share Tech"/>
              <a:sym typeface="Share Tech"/>
            </a:endParaRPr>
          </a:p>
        </p:txBody>
      </p:sp>
      <p:sp>
        <p:nvSpPr>
          <p:cNvPr id="8" name="TextBox 7">
            <a:extLst>
              <a:ext uri="{FF2B5EF4-FFF2-40B4-BE49-F238E27FC236}">
                <a16:creationId xmlns:a16="http://schemas.microsoft.com/office/drawing/2014/main" id="{292D6458-CC09-E743-1EF3-6D7A0B1CD30C}"/>
              </a:ext>
            </a:extLst>
          </p:cNvPr>
          <p:cNvSpPr txBox="1"/>
          <p:nvPr/>
        </p:nvSpPr>
        <p:spPr>
          <a:xfrm>
            <a:off x="592191" y="2425118"/>
            <a:ext cx="7458115" cy="2246769"/>
          </a:xfrm>
          <a:prstGeom prst="rect">
            <a:avLst/>
          </a:prstGeom>
          <a:noFill/>
        </p:spPr>
        <p:txBody>
          <a:bodyPr wrap="square">
            <a:spAutoFit/>
          </a:bodyPr>
          <a:lstStyle/>
          <a:p>
            <a:pPr>
              <a:buSzPts val="3600"/>
            </a:pPr>
            <a:r>
              <a:rPr lang="en-US" dirty="0">
                <a:solidFill>
                  <a:schemeClr val="lt1"/>
                </a:solidFill>
                <a:latin typeface="Share Tech"/>
                <a:sym typeface="Share Tech"/>
              </a:rPr>
              <a:t>The approach of using machine learning algorithms such as regression, decision trees, SVM, and Random Forest is selected for the UCI Online News Popularity dataset as it is a predictive analytics problem where the goal is to predict the number of shares of a news article based on its features. Machine learning algorithms are particularly useful for this type of problem as they can learn patterns and relationships between the input features and the target variable from the data. Additionally, these algorithms can help to create a predictive model that can estimate the number of shares of an article and identify the most important features that drive the popularity of the article. This information can provide valuable insights to content creators and publishers for optimizing their content to increase engagement on social media.</a:t>
            </a:r>
          </a:p>
          <a:p>
            <a:pPr>
              <a:buSzPts val="3600"/>
            </a:pPr>
            <a:r>
              <a:rPr lang="en-US" dirty="0">
                <a:solidFill>
                  <a:schemeClr val="lt1"/>
                </a:solidFill>
                <a:latin typeface="Share Tech"/>
                <a:sym typeface="Share Tech"/>
              </a:rPr>
              <a:t> </a:t>
            </a:r>
          </a:p>
        </p:txBody>
      </p:sp>
    </p:spTree>
    <p:extLst>
      <p:ext uri="{BB962C8B-B14F-4D97-AF65-F5344CB8AC3E}">
        <p14:creationId xmlns:p14="http://schemas.microsoft.com/office/powerpoint/2010/main" val="648388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6" name="Google Shape;476;p27"/>
          <p:cNvSpPr txBox="1">
            <a:spLocks noGrp="1"/>
          </p:cNvSpPr>
          <p:nvPr>
            <p:ph type="title" idx="3"/>
          </p:nvPr>
        </p:nvSpPr>
        <p:spPr>
          <a:xfrm>
            <a:off x="827049" y="103581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t>01</a:t>
            </a:r>
            <a:br>
              <a:rPr lang="en-IN" sz="2000" dirty="0"/>
            </a:br>
            <a:r>
              <a:rPr lang="en-IN" sz="2000" dirty="0"/>
              <a:t>D</a:t>
            </a:r>
            <a:r>
              <a:rPr lang="en" sz="2000" dirty="0" err="1"/>
              <a:t>ata</a:t>
            </a:r>
            <a:r>
              <a:rPr lang="en" sz="2000" dirty="0"/>
              <a:t> Background</a:t>
            </a:r>
            <a:endParaRPr sz="2000" dirty="0"/>
          </a:p>
        </p:txBody>
      </p:sp>
      <p:sp>
        <p:nvSpPr>
          <p:cNvPr id="478" name="Google Shape;478;p27"/>
          <p:cNvSpPr txBox="1">
            <a:spLocks noGrp="1"/>
          </p:cNvSpPr>
          <p:nvPr>
            <p:ph type="title" idx="6"/>
          </p:nvPr>
        </p:nvSpPr>
        <p:spPr>
          <a:xfrm>
            <a:off x="3363552" y="105529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02</a:t>
            </a:r>
            <a:br>
              <a:rPr lang="en-US" sz="2000" dirty="0"/>
            </a:br>
            <a:r>
              <a:rPr lang="en-US" sz="2000" dirty="0"/>
              <a:t>Exploratory Data Analysis</a:t>
            </a:r>
            <a:endParaRPr sz="2000" dirty="0"/>
          </a:p>
        </p:txBody>
      </p:sp>
      <p:sp>
        <p:nvSpPr>
          <p:cNvPr id="479" name="Google Shape;479;p27"/>
          <p:cNvSpPr txBox="1">
            <a:spLocks noGrp="1"/>
          </p:cNvSpPr>
          <p:nvPr>
            <p:ph type="ctrTitle" idx="7"/>
          </p:nvPr>
        </p:nvSpPr>
        <p:spPr>
          <a:xfrm>
            <a:off x="475819" y="384481"/>
            <a:ext cx="16559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
        <p:nvSpPr>
          <p:cNvPr id="480" name="Google Shape;480;p27"/>
          <p:cNvSpPr txBox="1">
            <a:spLocks noGrp="1"/>
          </p:cNvSpPr>
          <p:nvPr>
            <p:ph type="title" idx="9"/>
          </p:nvPr>
        </p:nvSpPr>
        <p:spPr>
          <a:xfrm>
            <a:off x="5900055" y="1062244"/>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t>03</a:t>
            </a:r>
            <a:br>
              <a:rPr lang="en-IN" sz="2000" dirty="0"/>
            </a:br>
            <a:r>
              <a:rPr lang="en-IN" sz="2000" dirty="0"/>
              <a:t>Data Pre-processing</a:t>
            </a:r>
          </a:p>
        </p:txBody>
      </p:sp>
      <p:sp>
        <p:nvSpPr>
          <p:cNvPr id="487" name="Google Shape;487;p27"/>
          <p:cNvSpPr/>
          <p:nvPr/>
        </p:nvSpPr>
        <p:spPr>
          <a:xfrm>
            <a:off x="8041472" y="1713626"/>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sez="http://schemas.microsoft.com/office/powerpoint/2016/sectionzoom">
        <mc:Choice Requires="psez">
          <p:graphicFrame>
            <p:nvGraphicFramePr>
              <p:cNvPr id="27" name="Section Zoom 26">
                <a:extLst>
                  <a:ext uri="{FF2B5EF4-FFF2-40B4-BE49-F238E27FC236}">
                    <a16:creationId xmlns:a16="http://schemas.microsoft.com/office/drawing/2014/main" id="{66033609-DFCA-3B7F-05C1-635F4C0A784D}"/>
                  </a:ext>
                </a:extLst>
              </p:cNvPr>
              <p:cNvGraphicFramePr>
                <a:graphicFrameLocks noChangeAspect="1"/>
              </p:cNvGraphicFramePr>
              <p:nvPr>
                <p:extLst>
                  <p:ext uri="{D42A27DB-BD31-4B8C-83A1-F6EECF244321}">
                    <p14:modId xmlns:p14="http://schemas.microsoft.com/office/powerpoint/2010/main" val="586551563"/>
                  </p:ext>
                </p:extLst>
              </p:nvPr>
            </p:nvGraphicFramePr>
            <p:xfrm>
              <a:off x="827049" y="3400323"/>
              <a:ext cx="2286000" cy="1285875"/>
            </p:xfrm>
            <a:graphic>
              <a:graphicData uri="http://schemas.microsoft.com/office/powerpoint/2016/sectionzoom">
                <psez:sectionZm>
                  <psez:sectionZmObj sectionId="{2DFFA643-FC0A-4B46-AD62-DCA25F01CA1D}">
                    <psez:zmPr id="{AB97FE84-1122-4542-892B-FE974D87A461}" transitionDur="1000">
                      <p166:blipFill xmlns:p166="http://schemas.microsoft.com/office/powerpoint/2016/6/main">
                        <a:blip r:embed="rId3"/>
                        <a:stretch>
                          <a:fillRect/>
                        </a:stretch>
                      </p166:blipFill>
                      <p166:spPr xmlns:p166="http://schemas.microsoft.com/office/powerpoint/2016/6/main">
                        <a:xfrm>
                          <a:off x="0" y="0"/>
                          <a:ext cx="2286000" cy="1285875"/>
                        </a:xfrm>
                        <a:prstGeom prst="rect">
                          <a:avLst/>
                        </a:prstGeom>
                        <a:ln w="3175">
                          <a:solidFill>
                            <a:prstClr val="ltGray"/>
                          </a:solidFill>
                        </a:ln>
                      </p166:spPr>
                    </psez:zmPr>
                  </psez:sectionZmObj>
                </psez:sectionZm>
              </a:graphicData>
            </a:graphic>
          </p:graphicFrame>
        </mc:Choice>
        <mc:Fallback xmlns="">
          <p:pic>
            <p:nvPicPr>
              <p:cNvPr id="27" name="Section Zoom 26">
                <a:hlinkClick r:id="rId6" action="ppaction://hlinksldjump"/>
                <a:extLst>
                  <a:ext uri="{FF2B5EF4-FFF2-40B4-BE49-F238E27FC236}">
                    <a16:creationId xmlns:a16="http://schemas.microsoft.com/office/drawing/2014/main" id="{66033609-DFCA-3B7F-05C1-635F4C0A784D}"/>
                  </a:ext>
                </a:extLst>
              </p:cNvPr>
              <p:cNvPicPr>
                <a:picLocks noGrp="1" noRot="1" noChangeAspect="1" noMove="1" noResize="1" noEditPoints="1" noAdjustHandles="1" noChangeArrowheads="1" noChangeShapeType="1"/>
              </p:cNvPicPr>
              <p:nvPr/>
            </p:nvPicPr>
            <p:blipFill>
              <a:blip r:embed="rId5"/>
              <a:stretch>
                <a:fillRect/>
              </a:stretch>
            </p:blipFill>
            <p:spPr>
              <a:xfrm>
                <a:off x="827049" y="3400323"/>
                <a:ext cx="2286000" cy="1285875"/>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29" name="Section Zoom 28">
                <a:extLst>
                  <a:ext uri="{FF2B5EF4-FFF2-40B4-BE49-F238E27FC236}">
                    <a16:creationId xmlns:a16="http://schemas.microsoft.com/office/drawing/2014/main" id="{F6C32E14-AE08-7BCF-81DF-8C6AAA6D337E}"/>
                  </a:ext>
                </a:extLst>
              </p:cNvPr>
              <p:cNvGraphicFramePr>
                <a:graphicFrameLocks noChangeAspect="1"/>
              </p:cNvGraphicFramePr>
              <p:nvPr>
                <p:extLst>
                  <p:ext uri="{D42A27DB-BD31-4B8C-83A1-F6EECF244321}">
                    <p14:modId xmlns:p14="http://schemas.microsoft.com/office/powerpoint/2010/main" val="1622439341"/>
                  </p:ext>
                </p:extLst>
              </p:nvPr>
            </p:nvGraphicFramePr>
            <p:xfrm>
              <a:off x="3410627" y="3400322"/>
              <a:ext cx="2286000" cy="1285875"/>
            </p:xfrm>
            <a:graphic>
              <a:graphicData uri="http://schemas.microsoft.com/office/powerpoint/2016/sectionzoom">
                <psez:sectionZm>
                  <psez:sectionZmObj sectionId="{E7399F31-9193-433D-81E8-54B3DE64FF05}">
                    <psez:zmPr id="{AE0B6A1B-8305-4F51-BE8A-2D78A91A0EA0}" transitionDur="1000">
                      <p166:blipFill xmlns:p166="http://schemas.microsoft.com/office/powerpoint/2016/6/main">
                        <a:blip r:embed="rId7"/>
                        <a:stretch>
                          <a:fillRect/>
                        </a:stretch>
                      </p166:blipFill>
                      <p166:spPr xmlns:p166="http://schemas.microsoft.com/office/powerpoint/2016/6/main">
                        <a:xfrm>
                          <a:off x="0" y="0"/>
                          <a:ext cx="2286000" cy="1285875"/>
                        </a:xfrm>
                        <a:prstGeom prst="rect">
                          <a:avLst/>
                        </a:prstGeom>
                        <a:ln w="3175">
                          <a:solidFill>
                            <a:prstClr val="ltGray"/>
                          </a:solidFill>
                        </a:ln>
                      </p166:spPr>
                    </psez:zmPr>
                  </psez:sectionZmObj>
                </psez:sectionZm>
              </a:graphicData>
            </a:graphic>
          </p:graphicFrame>
        </mc:Choice>
        <mc:Fallback xmlns="">
          <p:pic>
            <p:nvPicPr>
              <p:cNvPr id="29" name="Section Zoom 28">
                <a:hlinkClick r:id="rId8" action="ppaction://hlinksldjump"/>
                <a:extLst>
                  <a:ext uri="{FF2B5EF4-FFF2-40B4-BE49-F238E27FC236}">
                    <a16:creationId xmlns:a16="http://schemas.microsoft.com/office/drawing/2014/main" id="{F6C32E14-AE08-7BCF-81DF-8C6AAA6D337E}"/>
                  </a:ext>
                </a:extLst>
              </p:cNvPr>
              <p:cNvPicPr>
                <a:picLocks noGrp="1" noRot="1" noChangeAspect="1" noMove="1" noResize="1" noEditPoints="1" noAdjustHandles="1" noChangeArrowheads="1" noChangeShapeType="1"/>
              </p:cNvPicPr>
              <p:nvPr/>
            </p:nvPicPr>
            <p:blipFill>
              <a:blip r:embed="rId9"/>
              <a:stretch>
                <a:fillRect/>
              </a:stretch>
            </p:blipFill>
            <p:spPr>
              <a:xfrm>
                <a:off x="3410627" y="3400322"/>
                <a:ext cx="2286000" cy="1285875"/>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1" name="Section Zoom 30">
                <a:extLst>
                  <a:ext uri="{FF2B5EF4-FFF2-40B4-BE49-F238E27FC236}">
                    <a16:creationId xmlns:a16="http://schemas.microsoft.com/office/drawing/2014/main" id="{F624D51E-AFF5-A800-BB13-5CCB07B0AF93}"/>
                  </a:ext>
                </a:extLst>
              </p:cNvPr>
              <p:cNvGraphicFramePr>
                <a:graphicFrameLocks noChangeAspect="1"/>
              </p:cNvGraphicFramePr>
              <p:nvPr>
                <p:extLst>
                  <p:ext uri="{D42A27DB-BD31-4B8C-83A1-F6EECF244321}">
                    <p14:modId xmlns:p14="http://schemas.microsoft.com/office/powerpoint/2010/main" val="1751324240"/>
                  </p:ext>
                </p:extLst>
              </p:nvPr>
            </p:nvGraphicFramePr>
            <p:xfrm>
              <a:off x="5994205" y="3400322"/>
              <a:ext cx="2286000" cy="1285875"/>
            </p:xfrm>
            <a:graphic>
              <a:graphicData uri="http://schemas.microsoft.com/office/powerpoint/2016/sectionzoom">
                <psez:sectionZm>
                  <psez:sectionZmObj sectionId="{6B2BABF1-DAD2-4BEE-BCFC-A79844A41FDD}">
                    <psez:zmPr id="{F1995F45-4CD6-4691-A437-14EDC66EB9D5}" transitionDur="1000">
                      <p166:blipFill xmlns:p166="http://schemas.microsoft.com/office/powerpoint/2016/6/main">
                        <a:blip r:embed="rId10"/>
                        <a:stretch>
                          <a:fillRect/>
                        </a:stretch>
                      </p166:blipFill>
                      <p166:spPr xmlns:p166="http://schemas.microsoft.com/office/powerpoint/2016/6/main">
                        <a:xfrm>
                          <a:off x="0" y="0"/>
                          <a:ext cx="2286000" cy="1285875"/>
                        </a:xfrm>
                        <a:prstGeom prst="rect">
                          <a:avLst/>
                        </a:prstGeom>
                        <a:ln w="3175">
                          <a:solidFill>
                            <a:prstClr val="ltGray"/>
                          </a:solidFill>
                        </a:ln>
                      </p166:spPr>
                    </psez:zmPr>
                  </psez:sectionZmObj>
                </psez:sectionZm>
              </a:graphicData>
            </a:graphic>
          </p:graphicFrame>
        </mc:Choice>
        <mc:Fallback xmlns="">
          <p:pic>
            <p:nvPicPr>
              <p:cNvPr id="31" name="Section Zoom 30">
                <a:hlinkClick r:id="rId11" action="ppaction://hlinksldjump"/>
                <a:extLst>
                  <a:ext uri="{FF2B5EF4-FFF2-40B4-BE49-F238E27FC236}">
                    <a16:creationId xmlns:a16="http://schemas.microsoft.com/office/drawing/2014/main" id="{F624D51E-AFF5-A800-BB13-5CCB07B0AF93}"/>
                  </a:ext>
                </a:extLst>
              </p:cNvPr>
              <p:cNvPicPr>
                <a:picLocks noGrp="1" noRot="1" noChangeAspect="1" noMove="1" noResize="1" noEditPoints="1" noAdjustHandles="1" noChangeArrowheads="1" noChangeShapeType="1"/>
              </p:cNvPicPr>
              <p:nvPr/>
            </p:nvPicPr>
            <p:blipFill>
              <a:blip r:embed="rId12"/>
              <a:stretch>
                <a:fillRect/>
              </a:stretch>
            </p:blipFill>
            <p:spPr>
              <a:xfrm>
                <a:off x="5994205" y="3400322"/>
                <a:ext cx="2286000" cy="1285875"/>
              </a:xfrm>
              <a:prstGeom prst="rect">
                <a:avLst/>
              </a:prstGeom>
              <a:ln w="3175">
                <a:solidFill>
                  <a:prstClr val="ltGray"/>
                </a:solidFill>
              </a:ln>
            </p:spPr>
          </p:pic>
        </mc:Fallback>
      </mc:AlternateContent>
      <p:sp>
        <p:nvSpPr>
          <p:cNvPr id="9" name="Google Shape;476;p27">
            <a:extLst>
              <a:ext uri="{FF2B5EF4-FFF2-40B4-BE49-F238E27FC236}">
                <a16:creationId xmlns:a16="http://schemas.microsoft.com/office/drawing/2014/main" id="{FF735838-34FE-4EAF-290F-C94C33481DC0}"/>
              </a:ext>
            </a:extLst>
          </p:cNvPr>
          <p:cNvSpPr txBox="1">
            <a:spLocks/>
          </p:cNvSpPr>
          <p:nvPr/>
        </p:nvSpPr>
        <p:spPr>
          <a:xfrm>
            <a:off x="2131794" y="2264943"/>
            <a:ext cx="1943763" cy="6393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IN" sz="2000" dirty="0">
                <a:solidFill>
                  <a:schemeClr val="bg2">
                    <a:lumMod val="50000"/>
                    <a:lumOff val="50000"/>
                  </a:schemeClr>
                </a:solidFill>
              </a:rPr>
              <a:t>01</a:t>
            </a:r>
            <a:br>
              <a:rPr lang="en-IN" sz="2000" dirty="0">
                <a:solidFill>
                  <a:schemeClr val="bg2">
                    <a:lumMod val="50000"/>
                    <a:lumOff val="50000"/>
                  </a:schemeClr>
                </a:solidFill>
              </a:rPr>
            </a:br>
            <a:r>
              <a:rPr lang="en-IN" sz="2000" dirty="0">
                <a:solidFill>
                  <a:schemeClr val="bg2">
                    <a:lumMod val="50000"/>
                    <a:lumOff val="50000"/>
                  </a:schemeClr>
                </a:solidFill>
              </a:rPr>
              <a:t>Model </a:t>
            </a:r>
          </a:p>
          <a:p>
            <a:r>
              <a:rPr lang="en-IN" sz="2000" dirty="0">
                <a:solidFill>
                  <a:schemeClr val="bg2">
                    <a:lumMod val="50000"/>
                    <a:lumOff val="50000"/>
                  </a:schemeClr>
                </a:solidFill>
              </a:rPr>
              <a:t>Prediction</a:t>
            </a:r>
          </a:p>
        </p:txBody>
      </p:sp>
      <p:sp>
        <p:nvSpPr>
          <p:cNvPr id="11" name="Google Shape;476;p27">
            <a:extLst>
              <a:ext uri="{FF2B5EF4-FFF2-40B4-BE49-F238E27FC236}">
                <a16:creationId xmlns:a16="http://schemas.microsoft.com/office/drawing/2014/main" id="{FB74751C-5560-D469-9DA6-BF65CDD57C66}"/>
              </a:ext>
            </a:extLst>
          </p:cNvPr>
          <p:cNvSpPr txBox="1">
            <a:spLocks/>
          </p:cNvSpPr>
          <p:nvPr/>
        </p:nvSpPr>
        <p:spPr>
          <a:xfrm>
            <a:off x="4502399" y="2229280"/>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IN" sz="2000" dirty="0">
                <a:solidFill>
                  <a:schemeClr val="tx2">
                    <a:lumMod val="50000"/>
                  </a:schemeClr>
                </a:solidFill>
              </a:rPr>
              <a:t>01</a:t>
            </a:r>
            <a:br>
              <a:rPr lang="en-IN" sz="2000" dirty="0">
                <a:solidFill>
                  <a:schemeClr val="tx2">
                    <a:lumMod val="50000"/>
                  </a:schemeClr>
                </a:solidFill>
              </a:rPr>
            </a:br>
            <a:r>
              <a:rPr lang="en-IN" sz="2000" dirty="0">
                <a:solidFill>
                  <a:schemeClr val="tx2">
                    <a:lumMod val="50000"/>
                  </a:schemeClr>
                </a:solidFill>
              </a:rPr>
              <a:t>Conclusion and Future Scope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618825" y="1490302"/>
            <a:ext cx="7866900" cy="2162895"/>
          </a:xfrm>
          <a:prstGeom prst="rect">
            <a:avLst/>
          </a:prstGeom>
        </p:spPr>
        <p:txBody>
          <a:bodyPr spcFirstLastPara="1" wrap="square" lIns="91425" tIns="91425" rIns="91425" bIns="91425" anchor="t" anchorCtr="0">
            <a:noAutofit/>
          </a:bodyPr>
          <a:lstStyle/>
          <a:p>
            <a:pPr marL="0" indent="0" algn="just">
              <a:buNone/>
            </a:pPr>
            <a:r>
              <a:rPr lang="en-US" sz="1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https://www.kaggle.com/datasets/thehapyone/uci-online-news-popularity-data-set</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dataset was originally published by Mashable, a popular blogs site in the world. A copy of this dataset is taken from Kaggle instead, due to difficulties in downloading from the original source.</a:t>
            </a:r>
            <a:br>
              <a:rPr lang="en-IN" sz="1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400" dirty="0"/>
          </a:p>
          <a:p>
            <a:pPr marL="171450" indent="-171450" algn="just">
              <a:buFont typeface="Arial" panose="020B0604020202020204" pitchFamily="34" charset="0"/>
              <a:buChar char="•"/>
            </a:pPr>
            <a:r>
              <a:rPr lang="en-IN" dirty="0"/>
              <a:t>ABOUT THE DATA: </a:t>
            </a:r>
          </a:p>
          <a:p>
            <a:pPr marL="171450" indent="-171450" algn="just">
              <a:buFont typeface="Arial" panose="020B0604020202020204" pitchFamily="34" charset="0"/>
              <a:buChar char="•"/>
            </a:pPr>
            <a:endParaRPr lang="en-IN" dirty="0"/>
          </a:p>
          <a:p>
            <a:pPr marL="171450" indent="-171450" algn="just">
              <a:buFont typeface="Arial" panose="020B0604020202020204" pitchFamily="34" charset="0"/>
              <a:buChar char="•"/>
            </a:pP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What</a:t>
            </a:r>
            <a:r>
              <a:rPr lang="en-IN" sz="1400" kern="100" dirty="0">
                <a:latin typeface="Calibri" panose="020F0502020204030204" pitchFamily="34" charset="0"/>
                <a:cs typeface="Times New Roman" panose="02020603050405020304" pitchFamily="18" charset="0"/>
              </a:rPr>
              <a:t> – ​News Articles data from Mashable Blog site</a:t>
            </a:r>
          </a:p>
          <a:p>
            <a:pPr marL="171450" indent="-171450" algn="just">
              <a:buFont typeface="Arial" panose="020B0604020202020204" pitchFamily="34" charset="0"/>
              <a:buChar char="•"/>
            </a:pP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How</a:t>
            </a: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Many</a:t>
            </a:r>
            <a:r>
              <a:rPr lang="en-IN" sz="1400" kern="100" dirty="0">
                <a:latin typeface="Calibri" panose="020F0502020204030204" pitchFamily="34" charset="0"/>
                <a:cs typeface="Times New Roman" panose="02020603050405020304" pitchFamily="18" charset="0"/>
              </a:rPr>
              <a:t> – 39,000+ Articles &amp; 61 features​</a:t>
            </a:r>
          </a:p>
          <a:p>
            <a:pPr marL="171450" indent="-171450" algn="just">
              <a:buFont typeface="Arial" panose="020B0604020202020204" pitchFamily="34" charset="0"/>
              <a:buChar char="•"/>
            </a:pP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When</a:t>
            </a:r>
            <a:r>
              <a:rPr lang="en-IN" sz="1400" kern="100" dirty="0">
                <a:latin typeface="Calibri" panose="020F0502020204030204" pitchFamily="34" charset="0"/>
                <a:cs typeface="Times New Roman" panose="02020603050405020304" pitchFamily="18" charset="0"/>
              </a:rPr>
              <a:t> – January 7, 2013 – January 7, 2015</a:t>
            </a:r>
          </a:p>
          <a:p>
            <a:pPr marL="171450" indent="-171450" algn="just">
              <a:buFont typeface="Arial" panose="020B0604020202020204" pitchFamily="34" charset="0"/>
              <a:buChar char="•"/>
            </a:pP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Where</a:t>
            </a:r>
            <a:r>
              <a:rPr lang="en-IN" sz="1400" kern="100" dirty="0">
                <a:latin typeface="Calibri" panose="020F0502020204030204" pitchFamily="34" charset="0"/>
                <a:cs typeface="Times New Roman" panose="02020603050405020304" pitchFamily="18" charset="0"/>
              </a:rPr>
              <a:t> – Obtained from UCI Machine Learning Repository</a:t>
            </a:r>
          </a:p>
          <a:p>
            <a:pPr marL="171450" indent="-171450" algn="just">
              <a:buFont typeface="Arial" panose="020B0604020202020204" pitchFamily="34" charset="0"/>
              <a:buChar char="•"/>
            </a:pPr>
            <a:r>
              <a:rPr lang="en-IN" sz="1400" kern="100" dirty="0">
                <a:latin typeface="Calibri" panose="020F0502020204030204" pitchFamily="34" charset="0"/>
                <a:cs typeface="Times New Roman" panose="02020603050405020304" pitchFamily="18" charset="0"/>
              </a:rPr>
              <a:t> </a:t>
            </a:r>
            <a:r>
              <a:rPr lang="en-IN" sz="1400" kern="100" dirty="0">
                <a:solidFill>
                  <a:schemeClr val="tx2">
                    <a:lumMod val="50000"/>
                  </a:schemeClr>
                </a:solidFill>
                <a:latin typeface="Calibri" panose="020F0502020204030204" pitchFamily="34" charset="0"/>
                <a:cs typeface="Times New Roman" panose="02020603050405020304" pitchFamily="18" charset="0"/>
              </a:rPr>
              <a:t>Why</a:t>
            </a:r>
            <a:r>
              <a:rPr lang="en-IN" sz="1400" kern="100" dirty="0">
                <a:latin typeface="Calibri" panose="020F0502020204030204" pitchFamily="34" charset="0"/>
                <a:cs typeface="Times New Roman" panose="02020603050405020304" pitchFamily="18" charset="0"/>
              </a:rPr>
              <a:t> – To classify an article as popular or unpopular prior to publication</a:t>
            </a:r>
          </a:p>
          <a:p>
            <a:pPr marL="171450" indent="-171450" algn="just">
              <a:buFont typeface="Arial" panose="020B0604020202020204" pitchFamily="34" charset="0"/>
              <a:buChar char="•"/>
            </a:pPr>
            <a:endParaRPr lang="en-IN" dirty="0"/>
          </a:p>
        </p:txBody>
      </p:sp>
      <p:sp>
        <p:nvSpPr>
          <p:cNvPr id="466" name="Google Shape;466;p26"/>
          <p:cNvSpPr txBox="1">
            <a:spLocks noGrp="1"/>
          </p:cNvSpPr>
          <p:nvPr>
            <p:ph type="ctrTitle"/>
          </p:nvPr>
        </p:nvSpPr>
        <p:spPr>
          <a:xfrm>
            <a:off x="618825" y="411675"/>
            <a:ext cx="375896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Background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4" name="Google Shape;1234;p43"/>
          <p:cNvSpPr txBox="1">
            <a:spLocks noGrp="1"/>
          </p:cNvSpPr>
          <p:nvPr>
            <p:ph type="title"/>
          </p:nvPr>
        </p:nvSpPr>
        <p:spPr>
          <a:xfrm>
            <a:off x="2458542" y="611970"/>
            <a:ext cx="4178232" cy="66577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solidFill>
                  <a:schemeClr val="bg1"/>
                </a:solidFill>
              </a:rPr>
              <a:t>Understanding the Data</a:t>
            </a:r>
            <a:endParaRPr sz="3600" dirty="0">
              <a:solidFill>
                <a:schemeClr val="bg1"/>
              </a:solidFill>
            </a:endParaRPr>
          </a:p>
        </p:txBody>
      </p:sp>
      <p:sp>
        <p:nvSpPr>
          <p:cNvPr id="6" name="Google Shape;465;p26">
            <a:extLst>
              <a:ext uri="{FF2B5EF4-FFF2-40B4-BE49-F238E27FC236}">
                <a16:creationId xmlns:a16="http://schemas.microsoft.com/office/drawing/2014/main" id="{7FDC9BE4-D076-5820-86B7-5A4DC94BF9A2}"/>
              </a:ext>
            </a:extLst>
          </p:cNvPr>
          <p:cNvSpPr txBox="1">
            <a:spLocks noGrp="1"/>
          </p:cNvSpPr>
          <p:nvPr>
            <p:ph type="body" idx="1"/>
          </p:nvPr>
        </p:nvSpPr>
        <p:spPr>
          <a:xfrm>
            <a:off x="614208" y="1277744"/>
            <a:ext cx="7866900" cy="2841710"/>
          </a:xfrm>
          <a:prstGeom prst="rect">
            <a:avLst/>
          </a:prstGeom>
        </p:spPr>
        <p:txBody>
          <a:bodyPr spcFirstLastPara="1" wrap="square" lIns="91425" tIns="91425" rIns="91425" bIns="91425" anchor="t" anchorCtr="0">
            <a:noAutofit/>
          </a:bodyPr>
          <a:lstStyle/>
          <a:p>
            <a:pPr marL="457200" indent="-457200" algn="just">
              <a:buChar char="•"/>
            </a:pPr>
            <a:r>
              <a:rPr lang="en-US" sz="1800" dirty="0"/>
              <a:t>Extracted features</a:t>
            </a:r>
          </a:p>
          <a:p>
            <a:pPr marL="457200" indent="-457200" algn="just">
              <a:buChar char="•"/>
            </a:pPr>
            <a:r>
              <a:rPr lang="en-US" sz="1800" dirty="0"/>
              <a:t>NLP features</a:t>
            </a:r>
          </a:p>
          <a:p>
            <a:pPr marL="457200" indent="-457200" algn="just">
              <a:buChar char="•"/>
            </a:pPr>
            <a:r>
              <a:rPr lang="en-US" sz="1800" dirty="0"/>
              <a:t>Encodings and decoding</a:t>
            </a:r>
          </a:p>
          <a:p>
            <a:pPr marL="457200" indent="-457200" algn="just">
              <a:buChar char="•"/>
            </a:pPr>
            <a:r>
              <a:rPr lang="en-US" sz="1800" dirty="0"/>
              <a:t>Mashable dependent features</a:t>
            </a:r>
          </a:p>
          <a:p>
            <a:pPr marL="457200" indent="-457200" algn="just">
              <a:buChar char="•"/>
            </a:pPr>
            <a:r>
              <a:rPr lang="en-US" sz="1800" dirty="0"/>
              <a:t>Target variable</a:t>
            </a:r>
          </a:p>
          <a:p>
            <a:pPr marL="457200" indent="-457200" algn="just">
              <a:buChar char="•"/>
            </a:pPr>
            <a:r>
              <a:rPr lang="en-US" sz="1800" dirty="0"/>
              <a:t>Shares convergence</a:t>
            </a:r>
          </a:p>
          <a:p>
            <a:pPr marL="0" indent="0" algn="just">
              <a:buNone/>
            </a:pPr>
            <a:endParaRPr lang="en-IN" sz="1200" dirty="0"/>
          </a:p>
          <a:p>
            <a:pPr marL="0" indent="0" algn="just">
              <a:buNone/>
            </a:pPr>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Title 3">
            <a:extLst>
              <a:ext uri="{FF2B5EF4-FFF2-40B4-BE49-F238E27FC236}">
                <a16:creationId xmlns:a16="http://schemas.microsoft.com/office/drawing/2014/main" id="{C21862A0-1204-1DED-7EB2-9CE6335E4E78}"/>
              </a:ext>
            </a:extLst>
          </p:cNvPr>
          <p:cNvSpPr>
            <a:spLocks noGrp="1"/>
          </p:cNvSpPr>
          <p:nvPr>
            <p:ph type="ctrTitle"/>
          </p:nvPr>
        </p:nvSpPr>
        <p:spPr/>
        <p:txBody>
          <a:bodyPr/>
          <a:lstStyle/>
          <a:p>
            <a:r>
              <a:rPr lang="en-US" dirty="0"/>
              <a:t>Scatter plot </a:t>
            </a:r>
          </a:p>
        </p:txBody>
      </p:sp>
      <p:pic>
        <p:nvPicPr>
          <p:cNvPr id="7" name="Picture 6" descr="A picture containing chart&#10;&#10;Description automatically generated">
            <a:extLst>
              <a:ext uri="{FF2B5EF4-FFF2-40B4-BE49-F238E27FC236}">
                <a16:creationId xmlns:a16="http://schemas.microsoft.com/office/drawing/2014/main" id="{18ECB526-CFEA-BA10-B201-F652E7684624}"/>
              </a:ext>
            </a:extLst>
          </p:cNvPr>
          <p:cNvPicPr>
            <a:picLocks noChangeAspect="1"/>
          </p:cNvPicPr>
          <p:nvPr/>
        </p:nvPicPr>
        <p:blipFill>
          <a:blip r:embed="rId3"/>
          <a:stretch>
            <a:fillRect/>
          </a:stretch>
        </p:blipFill>
        <p:spPr>
          <a:xfrm>
            <a:off x="2135958" y="1040414"/>
            <a:ext cx="4588228" cy="3062671"/>
          </a:xfrm>
          <a:prstGeom prst="rect">
            <a:avLst/>
          </a:prstGeom>
          <a:ln>
            <a:noFill/>
          </a:ln>
        </p:spPr>
      </p:pic>
      <p:pic>
        <p:nvPicPr>
          <p:cNvPr id="6" name="Picture 5" descr="Text&#10;&#10;Description automatically generated">
            <a:extLst>
              <a:ext uri="{FF2B5EF4-FFF2-40B4-BE49-F238E27FC236}">
                <a16:creationId xmlns:a16="http://schemas.microsoft.com/office/drawing/2014/main" id="{3D3BDD53-D73A-E9BF-4284-D40D431D0622}"/>
              </a:ext>
            </a:extLst>
          </p:cNvPr>
          <p:cNvPicPr>
            <a:picLocks noChangeAspect="1"/>
          </p:cNvPicPr>
          <p:nvPr/>
        </p:nvPicPr>
        <p:blipFill>
          <a:blip r:embed="rId4"/>
          <a:stretch>
            <a:fillRect/>
          </a:stretch>
        </p:blipFill>
        <p:spPr>
          <a:xfrm>
            <a:off x="1593850" y="4154024"/>
            <a:ext cx="5956300" cy="927100"/>
          </a:xfrm>
          <a:prstGeom prst="rect">
            <a:avLst/>
          </a:prstGeom>
        </p:spPr>
      </p:pic>
    </p:spTree>
    <p:extLst>
      <p:ext uri="{BB962C8B-B14F-4D97-AF65-F5344CB8AC3E}">
        <p14:creationId xmlns:p14="http://schemas.microsoft.com/office/powerpoint/2010/main" val="331170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71450" indent="-171450" algn="just">
              <a:buFont typeface="Arial" panose="020B0604020202020204" pitchFamily="34" charset="0"/>
              <a:buChar char="•"/>
            </a:pPr>
            <a:r>
              <a:rPr lang="en-US" sz="1600" b="1" dirty="0"/>
              <a:t>1. Effect of Digital content on popularity</a:t>
            </a:r>
          </a:p>
          <a:p>
            <a:pPr marL="171450" indent="-171450" algn="just">
              <a:buFont typeface="Arial" panose="020B0604020202020204" pitchFamily="34" charset="0"/>
              <a:buChar char="•"/>
            </a:pPr>
            <a:r>
              <a:rPr lang="en-IN" sz="1600" dirty="0"/>
              <a:t>2 Digital Content features – Number of Videos and Number of Images</a:t>
            </a:r>
          </a:p>
          <a:p>
            <a:pPr marL="171450" indent="-171450" algn="just">
              <a:buFont typeface="Arial" panose="020B0604020202020204" pitchFamily="34" charset="0"/>
              <a:buChar char="•"/>
            </a:pPr>
            <a:r>
              <a:rPr lang="en-IN" sz="1600" dirty="0"/>
              <a:t>Distributions</a:t>
            </a:r>
          </a:p>
          <a:p>
            <a:pPr marL="171450" indent="-171450" algn="just">
              <a:buFont typeface="Arial" panose="020B0604020202020204" pitchFamily="34" charset="0"/>
              <a:buChar char="•"/>
            </a:pPr>
            <a:endParaRPr lang="en-IN" sz="1600" dirty="0"/>
          </a:p>
        </p:txBody>
      </p:sp>
      <p:sp>
        <p:nvSpPr>
          <p:cNvPr id="466" name="Google Shape;466;p26"/>
          <p:cNvSpPr txBox="1">
            <a:spLocks noGrp="1"/>
          </p:cNvSpPr>
          <p:nvPr>
            <p:ph type="ctrTitle"/>
          </p:nvPr>
        </p:nvSpPr>
        <p:spPr>
          <a:xfrm>
            <a:off x="618824" y="411675"/>
            <a:ext cx="504131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Exploratory Data Analysis</a:t>
            </a:r>
            <a:endParaRPr dirty="0"/>
          </a:p>
        </p:txBody>
      </p:sp>
      <p:pic>
        <p:nvPicPr>
          <p:cNvPr id="2" name="Picture 3" descr="Chart&#10;&#10;Description automatically generated">
            <a:extLst>
              <a:ext uri="{FF2B5EF4-FFF2-40B4-BE49-F238E27FC236}">
                <a16:creationId xmlns:a16="http://schemas.microsoft.com/office/drawing/2014/main" id="{FA5EF9F6-410C-5396-7235-7E29FC5B3794}"/>
              </a:ext>
            </a:extLst>
          </p:cNvPr>
          <p:cNvPicPr>
            <a:picLocks noChangeAspect="1"/>
          </p:cNvPicPr>
          <p:nvPr/>
        </p:nvPicPr>
        <p:blipFill>
          <a:blip r:embed="rId3"/>
          <a:stretch>
            <a:fillRect/>
          </a:stretch>
        </p:blipFill>
        <p:spPr>
          <a:xfrm>
            <a:off x="1214368" y="2291854"/>
            <a:ext cx="3850229" cy="2632621"/>
          </a:xfrm>
          <a:prstGeom prst="rect">
            <a:avLst/>
          </a:prstGeom>
        </p:spPr>
      </p:pic>
      <p:pic>
        <p:nvPicPr>
          <p:cNvPr id="4" name="Picture 3">
            <a:extLst>
              <a:ext uri="{FF2B5EF4-FFF2-40B4-BE49-F238E27FC236}">
                <a16:creationId xmlns:a16="http://schemas.microsoft.com/office/drawing/2014/main" id="{0875A998-7A97-1560-EE1A-61A907667CDA}"/>
              </a:ext>
            </a:extLst>
          </p:cNvPr>
          <p:cNvPicPr>
            <a:picLocks noChangeAspect="1"/>
          </p:cNvPicPr>
          <p:nvPr/>
        </p:nvPicPr>
        <p:blipFill>
          <a:blip r:embed="rId4"/>
          <a:stretch>
            <a:fillRect/>
          </a:stretch>
        </p:blipFill>
        <p:spPr>
          <a:xfrm>
            <a:off x="5475112" y="3172882"/>
            <a:ext cx="1689100" cy="546100"/>
          </a:xfrm>
          <a:prstGeom prst="rect">
            <a:avLst/>
          </a:prstGeom>
        </p:spPr>
      </p:pic>
    </p:spTree>
    <p:extLst>
      <p:ext uri="{BB962C8B-B14F-4D97-AF65-F5344CB8AC3E}">
        <p14:creationId xmlns:p14="http://schemas.microsoft.com/office/powerpoint/2010/main" val="413804821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3207</TotalTime>
  <Words>1924</Words>
  <Application>Microsoft Macintosh PowerPoint</Application>
  <PresentationFormat>On-screen Show (16:9)</PresentationFormat>
  <Paragraphs>145</Paragraphs>
  <Slides>36</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Nunito Light</vt:lpstr>
      <vt:lpstr>Livvic Light</vt:lpstr>
      <vt:lpstr>Calibri</vt:lpstr>
      <vt:lpstr>Fira Sans Extra Condensed Medium</vt:lpstr>
      <vt:lpstr>Maven Pro</vt:lpstr>
      <vt:lpstr>Advent Pro SemiBold</vt:lpstr>
      <vt:lpstr>Share Tech</vt:lpstr>
      <vt:lpstr>Fira Sans Condensed Medium</vt:lpstr>
      <vt:lpstr>Data Science Consulting by Slidesgo</vt:lpstr>
      <vt:lpstr>Online News Articles Popularity  Prediction</vt:lpstr>
      <vt:lpstr>Problem Definition: </vt:lpstr>
      <vt:lpstr>ASSUMPTIONS:</vt:lpstr>
      <vt:lpstr>Approach :</vt:lpstr>
      <vt:lpstr>01 Data Background</vt:lpstr>
      <vt:lpstr>Data Background</vt:lpstr>
      <vt:lpstr>Understanding the Data</vt:lpstr>
      <vt:lpstr>Scatter plot </vt:lpstr>
      <vt:lpstr>Exploratory Data Analysis</vt:lpstr>
      <vt:lpstr>PowerPoint Presentation</vt:lpstr>
      <vt:lpstr>2. No. Of Words to Popularity</vt:lpstr>
      <vt:lpstr>PowerPoint Presentation</vt:lpstr>
      <vt:lpstr>PowerPoint Presentation</vt:lpstr>
      <vt:lpstr>3. Day of Week effect on Popularity</vt:lpstr>
      <vt:lpstr>4. Data Channel effect on Popularity</vt:lpstr>
      <vt:lpstr>PowerPoint Presentation</vt:lpstr>
      <vt:lpstr>5. Title Sentiment effect on Popularity</vt:lpstr>
      <vt:lpstr>6. Global subjectivity effect on Popularity</vt:lpstr>
      <vt:lpstr>EDA Conclusions</vt:lpstr>
      <vt:lpstr>PREPROCESSING FOR MODELING </vt:lpstr>
      <vt:lpstr>Feature Engineering</vt:lpstr>
      <vt:lpstr>MODELLING</vt:lpstr>
      <vt:lpstr>Stats library – Logit regression with only significant features </vt:lpstr>
      <vt:lpstr>Logit Regression with Sklearn Library</vt:lpstr>
      <vt:lpstr>KNN </vt:lpstr>
      <vt:lpstr>KNN </vt:lpstr>
      <vt:lpstr>KNN- Confusion Matrix and ROC Curve </vt:lpstr>
      <vt:lpstr>DECISION TREE </vt:lpstr>
      <vt:lpstr>Feature Selection and ROC Curve  </vt:lpstr>
      <vt:lpstr>Pruning Decision Tree with features selection  </vt:lpstr>
      <vt:lpstr>RANDOM FORREST  </vt:lpstr>
      <vt:lpstr>SVC  </vt:lpstr>
      <vt:lpstr>ROC curve for SVC</vt:lpstr>
      <vt:lpstr>Model Conclusions</vt:lpstr>
      <vt:lpstr>Future directions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Phanindra Vantipalli</dc:creator>
  <cp:lastModifiedBy>dheeraj.makineedi@gmail.com</cp:lastModifiedBy>
  <cp:revision>16</cp:revision>
  <dcterms:modified xsi:type="dcterms:W3CDTF">2023-04-28T15:14:55Z</dcterms:modified>
</cp:coreProperties>
</file>