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9" r:id="rId3"/>
    <p:sldId id="260" r:id="rId4"/>
    <p:sldId id="261" r:id="rId5"/>
    <p:sldId id="262" r:id="rId6"/>
    <p:sldId id="264" r:id="rId7"/>
    <p:sldId id="263" r:id="rId8"/>
    <p:sldId id="266" r:id="rId9"/>
    <p:sldId id="311" r:id="rId10"/>
    <p:sldId id="269" r:id="rId11"/>
    <p:sldId id="280" r:id="rId12"/>
    <p:sldId id="279" r:id="rId13"/>
    <p:sldId id="308" r:id="rId14"/>
    <p:sldId id="281" r:id="rId15"/>
    <p:sldId id="270" r:id="rId16"/>
    <p:sldId id="278" r:id="rId17"/>
    <p:sldId id="276" r:id="rId18"/>
    <p:sldId id="277" r:id="rId19"/>
    <p:sldId id="275" r:id="rId20"/>
    <p:sldId id="304" r:id="rId21"/>
    <p:sldId id="303" r:id="rId22"/>
    <p:sldId id="292" r:id="rId23"/>
    <p:sldId id="293" r:id="rId24"/>
    <p:sldId id="294" r:id="rId25"/>
    <p:sldId id="310" r:id="rId26"/>
    <p:sldId id="295" r:id="rId27"/>
    <p:sldId id="298" r:id="rId28"/>
    <p:sldId id="299" r:id="rId29"/>
    <p:sldId id="286" r:id="rId30"/>
    <p:sldId id="309" r:id="rId31"/>
    <p:sldId id="297" r:id="rId32"/>
    <p:sldId id="302" r:id="rId33"/>
    <p:sldId id="296" r:id="rId34"/>
    <p:sldId id="283" r:id="rId35"/>
    <p:sldId id="307" r:id="rId36"/>
    <p:sldId id="301" r:id="rId37"/>
    <p:sldId id="300" r:id="rId38"/>
    <p:sldId id="31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58" autoAdjust="0"/>
  </p:normalViewPr>
  <p:slideViewPr>
    <p:cSldViewPr snapToGrid="0" snapToObjects="1">
      <p:cViewPr varScale="1">
        <p:scale>
          <a:sx n="96" d="100"/>
          <a:sy n="96" d="100"/>
        </p:scale>
        <p:origin x="-133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65316-AAFD-9243-88A5-AD19AE9A29C5}" type="datetimeFigureOut">
              <a:rPr lang="en-US" smtClean="0"/>
              <a:pPr/>
              <a:t>9/2/2013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3856A-D982-6349-BA0F-ABBE65C47300}" type="slidenum">
              <a:rPr lang="en-US" smtClean="0"/>
              <a:pPr/>
              <a:t>‹#›</a:t>
            </a:fld>
            <a:endParaRPr lang="en-US"/>
          </a:p>
        </p:txBody>
      </p:sp>
    </p:spTree>
    <p:extLst>
      <p:ext uri="{BB962C8B-B14F-4D97-AF65-F5344CB8AC3E}">
        <p14:creationId xmlns:p14="http://schemas.microsoft.com/office/powerpoint/2010/main" val="215969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Western v Eastern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5843" name="Notes Placeholder 2"/>
          <p:cNvSpPr>
            <a:spLocks noGrp="1"/>
          </p:cNvSpPr>
          <p:nvPr>
            <p:ph type="body" sz="quarter" idx="1"/>
          </p:nvPr>
        </p:nvSpPr>
        <p:spPr>
          <a:xfrm>
            <a:off x="914713" y="4344026"/>
            <a:ext cx="5028579" cy="276999"/>
          </a:xfrm>
          <a:noFill/>
          <a:ln/>
        </p:spPr>
        <p:txBody>
          <a:bodyPr>
            <a:spAutoFit/>
          </a:bodyPr>
          <a:lstStyle/>
          <a:p>
            <a:r>
              <a:rPr lang="en-US" dirty="0" smtClean="0">
                <a:latin typeface="Arial" pitchFamily="-84" charset="0"/>
              </a:rPr>
              <a:t>Now doing a second </a:t>
            </a:r>
            <a:r>
              <a:rPr lang="en-US" dirty="0" err="1" smtClean="0">
                <a:latin typeface="Arial" pitchFamily="-84" charset="0"/>
              </a:rPr>
              <a:t>PoC</a:t>
            </a:r>
            <a:r>
              <a:rPr lang="en-US" dirty="0" smtClean="0">
                <a:latin typeface="Arial" pitchFamily="-84" charset="0"/>
              </a:rPr>
              <a:t> focused</a:t>
            </a:r>
            <a:r>
              <a:rPr lang="en-US" baseline="0" dirty="0" smtClean="0">
                <a:latin typeface="Arial" pitchFamily="-84" charset="0"/>
              </a:rPr>
              <a:t> on IPTV and another on enterprise services (middle boxes).</a:t>
            </a:r>
          </a:p>
          <a:p>
            <a:r>
              <a:rPr lang="en-US" baseline="0" dirty="0" smtClean="0">
                <a:latin typeface="Arial" pitchFamily="-84" charset="0"/>
              </a:rPr>
              <a:t>Each of the above are really the composition of multiple “functions” (HPC, RR) and (</a:t>
            </a:r>
            <a:r>
              <a:rPr lang="en-US" baseline="0" dirty="0" err="1" smtClean="0">
                <a:latin typeface="Arial" pitchFamily="-84" charset="0"/>
              </a:rPr>
              <a:t>PPPoE</a:t>
            </a:r>
            <a:r>
              <a:rPr lang="en-US" baseline="0" dirty="0" smtClean="0">
                <a:latin typeface="Arial" pitchFamily="-84" charset="0"/>
              </a:rPr>
              <a:t> &amp; Radius)</a:t>
            </a:r>
            <a:endParaRPr lang="en-US" dirty="0">
              <a:latin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availability</a:t>
            </a:r>
            <a:r>
              <a:rPr lang="en-US" baseline="0" dirty="0" smtClean="0"/>
              <a:t> of </a:t>
            </a:r>
            <a:r>
              <a:rPr lang="en-US" baseline="0" dirty="0" err="1" smtClean="0"/>
              <a:t>IaaS</a:t>
            </a:r>
            <a:r>
              <a:rPr lang="en-US" baseline="0" dirty="0" smtClean="0"/>
              <a:t>, there’s no excuse…</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Joke about 2</a:t>
            </a:r>
            <a:r>
              <a:rPr lang="en-US" baseline="30000" dirty="0" smtClean="0"/>
              <a:t>nd</a:t>
            </a:r>
            <a:r>
              <a:rPr lang="en-US" dirty="0" smtClean="0"/>
              <a:t> law of</a:t>
            </a:r>
            <a:r>
              <a:rPr lang="en-US" baseline="0" dirty="0" smtClean="0"/>
              <a:t> thermodynamics and 4 noble truths of Buddhism (impermanence).</a:t>
            </a:r>
          </a:p>
          <a:p>
            <a:r>
              <a:rPr lang="en-US" baseline="0" dirty="0" smtClean="0"/>
              <a:t>2</a:t>
            </a:r>
            <a:r>
              <a:rPr lang="en-US" baseline="30000" dirty="0" smtClean="0"/>
              <a:t>nd</a:t>
            </a:r>
            <a:r>
              <a:rPr lang="en-US" baseline="0" dirty="0" smtClean="0"/>
              <a:t> noble truth – the origin of suffering can be known</a:t>
            </a:r>
          </a:p>
          <a:p>
            <a:endParaRPr lang="en-US" baseline="0" dirty="0" smtClean="0"/>
          </a:p>
          <a:p>
            <a:r>
              <a:rPr lang="en-US" baseline="0" dirty="0" smtClean="0"/>
              <a:t>But engineers don’t read design documents!</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16</a:t>
            </a:fld>
            <a:endParaRPr lang="en-US"/>
          </a:p>
        </p:txBody>
      </p:sp>
    </p:spTree>
    <p:extLst>
      <p:ext uri="{BB962C8B-B14F-4D97-AF65-F5344CB8AC3E}">
        <p14:creationId xmlns:p14="http://schemas.microsoft.com/office/powerpoint/2010/main" val="9085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 to SIGCOMM community</a:t>
            </a:r>
            <a:r>
              <a:rPr lang="en-US" baseline="0" dirty="0" smtClean="0"/>
              <a:t>… Heard the “architecture” story before, worth repeating. But also the “operationalize” story.</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19</a:t>
            </a:fld>
            <a:endParaRPr lang="en-US"/>
          </a:p>
        </p:txBody>
      </p:sp>
    </p:spTree>
    <p:extLst>
      <p:ext uri="{BB962C8B-B14F-4D97-AF65-F5344CB8AC3E}">
        <p14:creationId xmlns:p14="http://schemas.microsoft.com/office/powerpoint/2010/main" val="152015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intentionally left blank. Clear your mind</a:t>
            </a:r>
            <a:r>
              <a:rPr lang="en-US" smtClean="0"/>
              <a:t>. </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20</a:t>
            </a:fld>
            <a:endParaRPr lang="en-US"/>
          </a:p>
        </p:txBody>
      </p:sp>
    </p:spTree>
    <p:extLst>
      <p:ext uri="{BB962C8B-B14F-4D97-AF65-F5344CB8AC3E}">
        <p14:creationId xmlns:p14="http://schemas.microsoft.com/office/powerpoint/2010/main" val="17932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observations… Culminating with a refactoring</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22</a:t>
            </a:fld>
            <a:endParaRPr lang="en-US"/>
          </a:p>
        </p:txBody>
      </p:sp>
    </p:spTree>
    <p:extLst>
      <p:ext uri="{BB962C8B-B14F-4D97-AF65-F5344CB8AC3E}">
        <p14:creationId xmlns:p14="http://schemas.microsoft.com/office/powerpoint/2010/main" val="2845479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a Big Switch virtual network</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23</a:t>
            </a:fld>
            <a:endParaRPr lang="en-US"/>
          </a:p>
        </p:txBody>
      </p:sp>
    </p:spTree>
    <p:extLst>
      <p:ext uri="{BB962C8B-B14F-4D97-AF65-F5344CB8AC3E}">
        <p14:creationId xmlns:p14="http://schemas.microsoft.com/office/powerpoint/2010/main" val="1356308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 Models an</a:t>
            </a:r>
            <a:r>
              <a:rPr lang="en-US" baseline="0" dirty="0" smtClean="0"/>
              <a:t> App.</a:t>
            </a:r>
          </a:p>
          <a:p>
            <a:r>
              <a:rPr lang="en-US" baseline="0" dirty="0" smtClean="0"/>
              <a:t>Cut-Through – Behaves like a Controller</a:t>
            </a:r>
          </a:p>
          <a:p>
            <a:r>
              <a:rPr lang="en-US" baseline="0" dirty="0" smtClean="0"/>
              <a:t>In-Line – Behaves like NFV</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24</a:t>
            </a:fld>
            <a:endParaRPr lang="en-US"/>
          </a:p>
        </p:txBody>
      </p:sp>
    </p:spTree>
    <p:extLst>
      <p:ext uri="{BB962C8B-B14F-4D97-AF65-F5344CB8AC3E}">
        <p14:creationId xmlns:p14="http://schemas.microsoft.com/office/powerpoint/2010/main" val="2906620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Latency matters</a:t>
            </a:r>
          </a:p>
          <a:p>
            <a:r>
              <a:rPr lang="en-US" dirty="0" smtClean="0"/>
              <a:t>Shared</a:t>
            </a:r>
            <a:r>
              <a:rPr lang="en-US" baseline="0" dirty="0" smtClean="0"/>
              <a:t> state matters</a:t>
            </a:r>
          </a:p>
          <a:p>
            <a:r>
              <a:rPr lang="en-US" baseline="0" dirty="0" smtClean="0"/>
              <a:t>Sufficient resources matters</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25</a:t>
            </a:fld>
            <a:endParaRPr lang="en-US"/>
          </a:p>
        </p:txBody>
      </p:sp>
    </p:spTree>
    <p:extLst>
      <p:ext uri="{BB962C8B-B14F-4D97-AF65-F5344CB8AC3E}">
        <p14:creationId xmlns:p14="http://schemas.microsoft.com/office/powerpoint/2010/main" val="769026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95E92-29A3-9941-A105-E64B690767E2}" type="slidenum">
              <a:rPr lang="en-US" smtClean="0"/>
              <a:pPr/>
              <a:t>26</a:t>
            </a:fld>
            <a:endParaRPr lang="en-US"/>
          </a:p>
        </p:txBody>
      </p:sp>
    </p:spTree>
    <p:extLst>
      <p:ext uri="{BB962C8B-B14F-4D97-AF65-F5344CB8AC3E}">
        <p14:creationId xmlns:p14="http://schemas.microsoft.com/office/powerpoint/2010/main" val="422589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Unifies is my word… Gestalt</a:t>
            </a:r>
          </a:p>
          <a:p>
            <a:r>
              <a:rPr lang="en-US" dirty="0" smtClean="0"/>
              <a:t>Quality is a “higher level” concept; can’t define quality in strictly</a:t>
            </a:r>
            <a:r>
              <a:rPr lang="en-US" baseline="0" dirty="0" smtClean="0"/>
              <a:t> Classic or Romantic terms.</a:t>
            </a:r>
            <a:endParaRPr lang="en-US" dirty="0" smtClean="0"/>
          </a:p>
          <a:p>
            <a:r>
              <a:rPr lang="en-US" dirty="0" smtClean="0"/>
              <a:t>It’s a hypothesis</a:t>
            </a:r>
            <a:r>
              <a:rPr lang="en-US" baseline="0" dirty="0" smtClean="0"/>
              <a:t> that can only be tested with time (</a:t>
            </a:r>
            <a:r>
              <a:rPr lang="en-US" baseline="0" dirty="0" err="1" smtClean="0"/>
              <a:t>Prisig</a:t>
            </a:r>
            <a:r>
              <a:rPr lang="en-US" baseline="0" dirty="0" smtClean="0"/>
              <a:t> – Hypothesis from Intuition)</a:t>
            </a:r>
          </a:p>
          <a:p>
            <a:r>
              <a:rPr lang="en-US" dirty="0" smtClean="0"/>
              <a:t>Realize that’s a</a:t>
            </a:r>
            <a:r>
              <a:rPr lang="en-US" baseline="0" dirty="0" smtClean="0"/>
              <a:t> bit vague, so let me try to go deeper (but we’ll need to go deeper into Zen).</a:t>
            </a:r>
          </a:p>
        </p:txBody>
      </p:sp>
      <p:sp>
        <p:nvSpPr>
          <p:cNvPr id="4" name="Slide Number Placeholder 3"/>
          <p:cNvSpPr>
            <a:spLocks noGrp="1"/>
          </p:cNvSpPr>
          <p:nvPr>
            <p:ph type="sldNum" sz="quarter" idx="10"/>
          </p:nvPr>
        </p:nvSpPr>
        <p:spPr/>
        <p:txBody>
          <a:bodyPr/>
          <a:lstStyle/>
          <a:p>
            <a:fld id="{9F93856A-D982-6349-BA0F-ABBE65C47300}" type="slidenum">
              <a:rPr lang="en-US" smtClean="0"/>
              <a:pPr/>
              <a:t>5</a:t>
            </a:fld>
            <a:endParaRPr lang="en-US"/>
          </a:p>
        </p:txBody>
      </p:sp>
    </p:spTree>
    <p:extLst>
      <p:ext uri="{BB962C8B-B14F-4D97-AF65-F5344CB8AC3E}">
        <p14:creationId xmlns:p14="http://schemas.microsoft.com/office/powerpoint/2010/main" val="3724465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experiences, especially in top half</a:t>
            </a:r>
            <a:endParaRPr lang="en-US" dirty="0"/>
          </a:p>
        </p:txBody>
      </p:sp>
      <p:sp>
        <p:nvSpPr>
          <p:cNvPr id="4" name="Slide Number Placeholder 3"/>
          <p:cNvSpPr>
            <a:spLocks noGrp="1"/>
          </p:cNvSpPr>
          <p:nvPr>
            <p:ph type="sldNum" sz="quarter" idx="10"/>
          </p:nvPr>
        </p:nvSpPr>
        <p:spPr/>
        <p:txBody>
          <a:bodyPr/>
          <a:lstStyle/>
          <a:p>
            <a:fld id="{B8295E92-29A3-9941-A105-E64B690767E2}" type="slidenum">
              <a:rPr lang="en-US" smtClean="0"/>
              <a:pPr/>
              <a:t>27</a:t>
            </a:fld>
            <a:endParaRPr lang="en-US"/>
          </a:p>
        </p:txBody>
      </p:sp>
    </p:spTree>
    <p:extLst>
      <p:ext uri="{BB962C8B-B14F-4D97-AF65-F5344CB8AC3E}">
        <p14:creationId xmlns:p14="http://schemas.microsoft.com/office/powerpoint/2010/main" val="269205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experiences, especially in top half</a:t>
            </a:r>
            <a:endParaRPr lang="en-US" dirty="0"/>
          </a:p>
        </p:txBody>
      </p:sp>
      <p:sp>
        <p:nvSpPr>
          <p:cNvPr id="4" name="Slide Number Placeholder 3"/>
          <p:cNvSpPr>
            <a:spLocks noGrp="1"/>
          </p:cNvSpPr>
          <p:nvPr>
            <p:ph type="sldNum" sz="quarter" idx="10"/>
          </p:nvPr>
        </p:nvSpPr>
        <p:spPr/>
        <p:txBody>
          <a:bodyPr/>
          <a:lstStyle/>
          <a:p>
            <a:fld id="{B8295E92-29A3-9941-A105-E64B690767E2}" type="slidenum">
              <a:rPr lang="en-US" smtClean="0"/>
              <a:pPr/>
              <a:t>28</a:t>
            </a:fld>
            <a:endParaRPr lang="en-US"/>
          </a:p>
        </p:txBody>
      </p:sp>
    </p:spTree>
    <p:extLst>
      <p:ext uri="{BB962C8B-B14F-4D97-AF65-F5344CB8AC3E}">
        <p14:creationId xmlns:p14="http://schemas.microsoft.com/office/powerpoint/2010/main" val="269205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value – but limitations – of existing resources: (1) R/W performance of local disk, (2) Scalable Read Bandwidth, (3) Persistent Storage, (4) popular data sets. Then introduce UG, RG, and AG, plus tied all together with (1) HTTP data plane and (2) MS. Results in shared</a:t>
            </a:r>
            <a:r>
              <a:rPr lang="en-US" baseline="0" smtClean="0"/>
              <a:t>/global volume.</a:t>
            </a:r>
            <a:endParaRPr lang="en-US"/>
          </a:p>
        </p:txBody>
      </p:sp>
      <p:sp>
        <p:nvSpPr>
          <p:cNvPr id="4" name="Slide Number Placeholder 3"/>
          <p:cNvSpPr>
            <a:spLocks noGrp="1"/>
          </p:cNvSpPr>
          <p:nvPr>
            <p:ph type="sldNum" sz="quarter" idx="10"/>
          </p:nvPr>
        </p:nvSpPr>
        <p:spPr/>
        <p:txBody>
          <a:bodyPr/>
          <a:lstStyle/>
          <a:p>
            <a:fld id="{B8295E92-29A3-9941-A105-E64B690767E2}" type="slidenum">
              <a:rPr lang="en-US" smtClean="0"/>
              <a:pPr/>
              <a:t>30</a:t>
            </a:fld>
            <a:endParaRPr lang="en-US"/>
          </a:p>
        </p:txBody>
      </p:sp>
    </p:spTree>
    <p:extLst>
      <p:ext uri="{BB962C8B-B14F-4D97-AF65-F5344CB8AC3E}">
        <p14:creationId xmlns:p14="http://schemas.microsoft.com/office/powerpoint/2010/main" val="1549100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linear path (arbitrary “calls”)</a:t>
            </a:r>
          </a:p>
          <a:p>
            <a:r>
              <a:rPr lang="en-US" dirty="0" smtClean="0"/>
              <a:t>May also be “NFV annotations” on edge (switches)</a:t>
            </a:r>
          </a:p>
          <a:p>
            <a:r>
              <a:rPr lang="en-US" dirty="0" smtClean="0"/>
              <a:t>SDN also gives me benefit within a service (e.g., migration,</a:t>
            </a:r>
            <a:r>
              <a:rPr lang="en-US" baseline="0" dirty="0" smtClean="0"/>
              <a:t> etc.)</a:t>
            </a:r>
            <a:endParaRPr lang="en-US" dirty="0" smtClean="0"/>
          </a:p>
          <a:p>
            <a:r>
              <a:rPr lang="en-US" dirty="0" smtClean="0"/>
              <a:t>“Internet” is redundant</a:t>
            </a:r>
            <a:r>
              <a:rPr lang="en-US" baseline="0" dirty="0" smtClean="0"/>
              <a:t> (it’s just a big switch)</a:t>
            </a:r>
          </a:p>
          <a:p>
            <a:r>
              <a:rPr lang="en-US" baseline="0" dirty="0" smtClean="0"/>
              <a:t>May be internal-only switches (e.g., on left)</a:t>
            </a:r>
          </a:p>
          <a:p>
            <a:r>
              <a:rPr lang="en-US" dirty="0" smtClean="0"/>
              <a:t>Topology (big switch) versus “power of set operations”</a:t>
            </a:r>
            <a:endParaRPr lang="en-US" dirty="0"/>
          </a:p>
        </p:txBody>
      </p:sp>
      <p:sp>
        <p:nvSpPr>
          <p:cNvPr id="4" name="Slide Number Placeholder 3"/>
          <p:cNvSpPr>
            <a:spLocks noGrp="1"/>
          </p:cNvSpPr>
          <p:nvPr>
            <p:ph type="sldNum" sz="quarter" idx="10"/>
          </p:nvPr>
        </p:nvSpPr>
        <p:spPr/>
        <p:txBody>
          <a:bodyPr/>
          <a:lstStyle/>
          <a:p>
            <a:fld id="{B8295E92-29A3-9941-A105-E64B690767E2}" type="slidenum">
              <a:rPr lang="en-US" smtClean="0"/>
              <a:pPr/>
              <a:t>31</a:t>
            </a:fld>
            <a:endParaRPr lang="en-US"/>
          </a:p>
        </p:txBody>
      </p:sp>
    </p:spTree>
    <p:extLst>
      <p:ext uri="{BB962C8B-B14F-4D97-AF65-F5344CB8AC3E}">
        <p14:creationId xmlns:p14="http://schemas.microsoft.com/office/powerpoint/2010/main" val="2078895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a:t>
            </a:r>
            <a:r>
              <a:rPr lang="en-US" dirty="0" err="1" smtClean="0"/>
              <a:t>IaaS</a:t>
            </a:r>
            <a:r>
              <a:rPr lang="en-US" dirty="0" smtClean="0"/>
              <a:t> and </a:t>
            </a:r>
            <a:r>
              <a:rPr lang="en-US" dirty="0" err="1" smtClean="0"/>
              <a:t>PaaS</a:t>
            </a:r>
            <a:r>
              <a:rPr lang="en-US" dirty="0" smtClean="0"/>
              <a:t> as</a:t>
            </a:r>
            <a:r>
              <a:rPr lang="en-US" baseline="0" dirty="0" smtClean="0"/>
              <a:t> convenient packages.</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32</a:t>
            </a:fld>
            <a:endParaRPr lang="en-US"/>
          </a:p>
        </p:txBody>
      </p:sp>
    </p:spTree>
    <p:extLst>
      <p:ext uri="{BB962C8B-B14F-4D97-AF65-F5344CB8AC3E}">
        <p14:creationId xmlns:p14="http://schemas.microsoft.com/office/powerpoint/2010/main" val="43819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 mount syndicate volume in a VM</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33</a:t>
            </a:fld>
            <a:endParaRPr lang="en-US"/>
          </a:p>
        </p:txBody>
      </p:sp>
    </p:spTree>
    <p:extLst>
      <p:ext uri="{BB962C8B-B14F-4D97-AF65-F5344CB8AC3E}">
        <p14:creationId xmlns:p14="http://schemas.microsoft.com/office/powerpoint/2010/main" val="2102089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experiences, especially in top half</a:t>
            </a:r>
            <a:endParaRPr lang="en-US" dirty="0"/>
          </a:p>
        </p:txBody>
      </p:sp>
      <p:sp>
        <p:nvSpPr>
          <p:cNvPr id="4" name="Slide Number Placeholder 3"/>
          <p:cNvSpPr>
            <a:spLocks noGrp="1"/>
          </p:cNvSpPr>
          <p:nvPr>
            <p:ph type="sldNum" sz="quarter" idx="10"/>
          </p:nvPr>
        </p:nvSpPr>
        <p:spPr/>
        <p:txBody>
          <a:bodyPr/>
          <a:lstStyle/>
          <a:p>
            <a:fld id="{B8295E92-29A3-9941-A105-E64B690767E2}" type="slidenum">
              <a:rPr lang="en-US" smtClean="0"/>
              <a:pPr/>
              <a:t>37</a:t>
            </a:fld>
            <a:endParaRPr lang="en-US"/>
          </a:p>
        </p:txBody>
      </p:sp>
    </p:spTree>
    <p:extLst>
      <p:ext uri="{BB962C8B-B14F-4D97-AF65-F5344CB8AC3E}">
        <p14:creationId xmlns:p14="http://schemas.microsoft.com/office/powerpoint/2010/main" val="26920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Suffering = Dissatisfaction, Anxiety;</a:t>
            </a:r>
            <a:r>
              <a:rPr lang="en-US" baseline="0" dirty="0" smtClean="0"/>
              <a:t> striving</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Suffering = Dissatisfaction</a:t>
            </a:r>
            <a:r>
              <a:rPr lang="en-US" baseline="0" dirty="0" smtClean="0"/>
              <a:t> (if PL is good, then 100xPL must be better… it’s the American way)</a:t>
            </a:r>
          </a:p>
          <a:p>
            <a:r>
              <a:rPr lang="en-US" baseline="0" dirty="0" smtClean="0"/>
              <a:t>Compute-Centric </a:t>
            </a:r>
            <a:r>
              <a:rPr lang="en-US" baseline="0" dirty="0" err="1" smtClean="0"/>
              <a:t>vs</a:t>
            </a:r>
            <a:r>
              <a:rPr lang="en-US" baseline="0" dirty="0" smtClean="0"/>
              <a:t> Communication-Centric</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
            </a:r>
            <a:r>
              <a:rPr lang="en-US" baseline="0" dirty="0" smtClean="0"/>
              <a:t> you’ve never read, but you should. On my home page.</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8</a:t>
            </a:fld>
            <a:endParaRPr lang="en-US"/>
          </a:p>
        </p:txBody>
      </p:sp>
    </p:spTree>
    <p:extLst>
      <p:ext uri="{BB962C8B-B14F-4D97-AF65-F5344CB8AC3E}">
        <p14:creationId xmlns:p14="http://schemas.microsoft.com/office/powerpoint/2010/main" val="58418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Delusion. 8-way</a:t>
            </a:r>
            <a:r>
              <a:rPr lang="en-US" baseline="0" dirty="0" smtClean="0"/>
              <a:t> (principles, not steps)</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9</a:t>
            </a:fld>
            <a:endParaRPr lang="en-US"/>
          </a:p>
        </p:txBody>
      </p:sp>
    </p:spTree>
    <p:extLst>
      <p:ext uri="{BB962C8B-B14F-4D97-AF65-F5344CB8AC3E}">
        <p14:creationId xmlns:p14="http://schemas.microsoft.com/office/powerpoint/2010/main" val="386753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5CE546D-EDD7-C04B-AD56-8876C787C656}" type="slidenum">
              <a:rPr lang="en-US">
                <a:latin typeface="Times" pitchFamily="-84" charset="0"/>
              </a:rPr>
              <a:pPr/>
              <a:t>10</a:t>
            </a:fld>
            <a:endParaRPr lang="en-US" dirty="0">
              <a:latin typeface="Times" pitchFamily="-84" charset="0"/>
            </a:endParaRPr>
          </a:p>
        </p:txBody>
      </p:sp>
      <p:sp>
        <p:nvSpPr>
          <p:cNvPr id="27651" name="Rectangle 2"/>
          <p:cNvSpPr>
            <a:spLocks noGrp="1" noRot="1" noChangeAspect="1" noChangeArrowheads="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pitchFamily="-84" charset="0"/>
              </a:rPr>
              <a:t>Delusion.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5CE546D-EDD7-C04B-AD56-8876C787C656}" type="slidenum">
              <a:rPr lang="en-US">
                <a:latin typeface="Times" pitchFamily="-84" charset="0"/>
              </a:rPr>
              <a:pPr/>
              <a:t>11</a:t>
            </a:fld>
            <a:endParaRPr lang="en-US" dirty="0">
              <a:latin typeface="Times" pitchFamily="-84" charset="0"/>
            </a:endParaRPr>
          </a:p>
        </p:txBody>
      </p:sp>
      <p:sp>
        <p:nvSpPr>
          <p:cNvPr id="27651" name="Rectangle 2"/>
          <p:cNvSpPr>
            <a:spLocks noGrp="1" noRot="1" noChangeAspect="1" noChangeArrowheads="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pPr eaLnBrk="1" hangingPunct="1"/>
            <a:r>
              <a:rPr lang="en-US" dirty="0" smtClean="0">
                <a:latin typeface="Times" pitchFamily="-84" charset="0"/>
              </a:rPr>
              <a:t>Both</a:t>
            </a:r>
            <a:r>
              <a:rPr lang="en-US" baseline="0" dirty="0" smtClean="0">
                <a:latin typeface="Times" pitchFamily="-84" charset="0"/>
              </a:rPr>
              <a:t> Platform and Service (Synergistic)</a:t>
            </a:r>
            <a:endParaRPr lang="en-US" dirty="0" smtClean="0">
              <a:latin typeface="Times"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cycle continues…</a:t>
            </a:r>
            <a:endParaRPr lang="en-US" dirty="0"/>
          </a:p>
        </p:txBody>
      </p:sp>
      <p:sp>
        <p:nvSpPr>
          <p:cNvPr id="4" name="Slide Number Placeholder 3"/>
          <p:cNvSpPr>
            <a:spLocks noGrp="1"/>
          </p:cNvSpPr>
          <p:nvPr>
            <p:ph type="sldNum" sz="quarter" idx="10"/>
          </p:nvPr>
        </p:nvSpPr>
        <p:spPr/>
        <p:txBody>
          <a:bodyPr/>
          <a:lstStyle/>
          <a:p>
            <a:fld id="{9F93856A-D982-6349-BA0F-ABBE65C47300}" type="slidenum">
              <a:rPr lang="en-US" smtClean="0"/>
              <a:pPr/>
              <a:t>12</a:t>
            </a:fld>
            <a:endParaRPr lang="en-US"/>
          </a:p>
        </p:txBody>
      </p:sp>
    </p:spTree>
    <p:extLst>
      <p:ext uri="{BB962C8B-B14F-4D97-AF65-F5344CB8AC3E}">
        <p14:creationId xmlns:p14="http://schemas.microsoft.com/office/powerpoint/2010/main" val="21622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3A0B7-F3E5-6947-834F-B15577A888C4}" type="datetimeFigureOut">
              <a:rPr lang="en-US" smtClean="0"/>
              <a:pPr/>
              <a:t>9/2/2013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B8D5CC-0941-964C-AB6E-D05A6E96B4A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93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3A0B7-F3E5-6947-834F-B15577A888C4}" type="datetimeFigureOut">
              <a:rPr lang="en-US" smtClean="0"/>
              <a:pPr/>
              <a:t>9/2/2013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8D5CC-0941-964C-AB6E-D05A6E96B4A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Zen and the Art of Network Architecture</a:t>
            </a:r>
            <a:endParaRPr lang="en-US" dirty="0"/>
          </a:p>
        </p:txBody>
      </p:sp>
      <p:sp>
        <p:nvSpPr>
          <p:cNvPr id="3" name="Subtitle 2"/>
          <p:cNvSpPr>
            <a:spLocks noGrp="1"/>
          </p:cNvSpPr>
          <p:nvPr>
            <p:ph type="subTitle" idx="1"/>
          </p:nvPr>
        </p:nvSpPr>
        <p:spPr>
          <a:xfrm>
            <a:off x="1371600" y="3886200"/>
            <a:ext cx="6400800" cy="749124"/>
          </a:xfrm>
        </p:spPr>
        <p:txBody>
          <a:bodyPr/>
          <a:lstStyle/>
          <a:p>
            <a:r>
              <a:rPr lang="en-US" dirty="0" smtClean="0"/>
              <a:t>Larry Peterson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4850" y="163672"/>
            <a:ext cx="8439150" cy="838200"/>
          </a:xfrm>
        </p:spPr>
        <p:txBody>
          <a:bodyPr>
            <a:normAutofit/>
          </a:bodyPr>
          <a:lstStyle/>
          <a:p>
            <a:pPr eaLnBrk="1" hangingPunct="1"/>
            <a:r>
              <a:rPr lang="en-US" sz="4000" dirty="0" smtClean="0"/>
              <a:t>Path to Enlightenment</a:t>
            </a:r>
          </a:p>
        </p:txBody>
      </p:sp>
      <p:sp>
        <p:nvSpPr>
          <p:cNvPr id="26627" name="Line 3"/>
          <p:cNvSpPr>
            <a:spLocks noChangeShapeType="1"/>
          </p:cNvSpPr>
          <p:nvPr/>
        </p:nvSpPr>
        <p:spPr bwMode="auto">
          <a:xfrm>
            <a:off x="1031875" y="1371600"/>
            <a:ext cx="0" cy="4483100"/>
          </a:xfrm>
          <a:prstGeom prst="line">
            <a:avLst/>
          </a:prstGeom>
          <a:noFill/>
          <a:ln w="38100">
            <a:solidFill>
              <a:schemeClr val="tx1"/>
            </a:solidFill>
            <a:round/>
            <a:headEnd type="arrow" w="med" len="med"/>
            <a:tailEnd/>
          </a:ln>
        </p:spPr>
        <p:txBody>
          <a:bodyPr wrap="none" anchor="ctr">
            <a:prstTxWarp prst="textNoShape">
              <a:avLst/>
            </a:prstTxWarp>
          </a:bodyPr>
          <a:lstStyle/>
          <a:p>
            <a:endParaRPr lang="en-US" dirty="0"/>
          </a:p>
        </p:txBody>
      </p:sp>
      <p:sp>
        <p:nvSpPr>
          <p:cNvPr id="26628" name="Text Box 4"/>
          <p:cNvSpPr txBox="1">
            <a:spLocks noChangeArrowheads="1"/>
          </p:cNvSpPr>
          <p:nvPr/>
        </p:nvSpPr>
        <p:spPr bwMode="auto">
          <a:xfrm rot="-5400000">
            <a:off x="192882" y="3407568"/>
            <a:ext cx="1073150" cy="366713"/>
          </a:xfrm>
          <a:prstGeom prst="rect">
            <a:avLst/>
          </a:prstGeom>
          <a:noFill/>
          <a:ln w="9525">
            <a:noFill/>
            <a:miter lim="800000"/>
            <a:headEnd/>
            <a:tailEnd/>
          </a:ln>
        </p:spPr>
        <p:txBody>
          <a:bodyPr wrap="none" anchor="ctr">
            <a:prstTxWarp prst="textNoShape">
              <a:avLst/>
            </a:prstTxWarp>
            <a:spAutoFit/>
          </a:bodyPr>
          <a:lstStyle/>
          <a:p>
            <a:pPr algn="ctr" eaLnBrk="1" hangingPunct="1"/>
            <a:r>
              <a:rPr lang="en-US" sz="1800" b="1" dirty="0"/>
              <a:t>Maturity</a:t>
            </a:r>
          </a:p>
        </p:txBody>
      </p:sp>
      <p:sp>
        <p:nvSpPr>
          <p:cNvPr id="26629" name="Text Box 5"/>
          <p:cNvSpPr txBox="1">
            <a:spLocks noChangeArrowheads="1"/>
          </p:cNvSpPr>
          <p:nvPr/>
        </p:nvSpPr>
        <p:spPr bwMode="auto">
          <a:xfrm>
            <a:off x="4252913" y="5872163"/>
            <a:ext cx="692150" cy="366713"/>
          </a:xfrm>
          <a:prstGeom prst="rect">
            <a:avLst/>
          </a:prstGeom>
          <a:noFill/>
          <a:ln w="9525">
            <a:noFill/>
            <a:miter lim="800000"/>
            <a:headEnd/>
            <a:tailEnd/>
          </a:ln>
        </p:spPr>
        <p:txBody>
          <a:bodyPr wrap="none" anchor="ctr">
            <a:prstTxWarp prst="textNoShape">
              <a:avLst/>
            </a:prstTxWarp>
            <a:spAutoFit/>
          </a:bodyPr>
          <a:lstStyle/>
          <a:p>
            <a:pPr algn="ctr" eaLnBrk="1" hangingPunct="1"/>
            <a:r>
              <a:rPr lang="en-US" sz="1800" b="1" dirty="0"/>
              <a:t>Time</a:t>
            </a:r>
          </a:p>
        </p:txBody>
      </p:sp>
      <p:sp>
        <p:nvSpPr>
          <p:cNvPr id="26630" name="Rectangle 6"/>
          <p:cNvSpPr>
            <a:spLocks noChangeArrowheads="1"/>
          </p:cNvSpPr>
          <p:nvPr/>
        </p:nvSpPr>
        <p:spPr bwMode="auto">
          <a:xfrm>
            <a:off x="1219200" y="4953000"/>
            <a:ext cx="3581400" cy="838200"/>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algn="ctr" eaLnBrk="1" hangingPunct="1"/>
            <a:r>
              <a:rPr lang="en-US" sz="1800" b="1" dirty="0">
                <a:solidFill>
                  <a:schemeClr val="bg1"/>
                </a:solidFill>
              </a:rPr>
              <a:t>Analysis</a:t>
            </a:r>
            <a:endParaRPr lang="en-US" sz="1400" b="1" dirty="0">
              <a:solidFill>
                <a:schemeClr val="bg1"/>
              </a:solidFill>
            </a:endParaRPr>
          </a:p>
        </p:txBody>
      </p:sp>
      <p:sp>
        <p:nvSpPr>
          <p:cNvPr id="26631" name="Line 7"/>
          <p:cNvSpPr>
            <a:spLocks noChangeShapeType="1"/>
          </p:cNvSpPr>
          <p:nvPr/>
        </p:nvSpPr>
        <p:spPr bwMode="auto">
          <a:xfrm>
            <a:off x="1027113" y="5872163"/>
            <a:ext cx="7126287" cy="0"/>
          </a:xfrm>
          <a:prstGeom prst="line">
            <a:avLst/>
          </a:prstGeom>
          <a:noFill/>
          <a:ln w="38100">
            <a:solidFill>
              <a:schemeClr val="tx1"/>
            </a:solidFill>
            <a:round/>
            <a:headEnd/>
            <a:tailEnd type="triangle" w="med" len="med"/>
          </a:ln>
        </p:spPr>
        <p:txBody>
          <a:bodyPr>
            <a:prstTxWarp prst="textNoShape">
              <a:avLst/>
            </a:prstTxWarp>
          </a:bodyPr>
          <a:lstStyle/>
          <a:p>
            <a:endParaRPr lang="en-US" dirty="0"/>
          </a:p>
        </p:txBody>
      </p:sp>
      <p:sp>
        <p:nvSpPr>
          <p:cNvPr id="28680" name="Rectangle 8"/>
          <p:cNvSpPr>
            <a:spLocks noChangeArrowheads="1"/>
          </p:cNvSpPr>
          <p:nvPr/>
        </p:nvSpPr>
        <p:spPr bwMode="auto">
          <a:xfrm>
            <a:off x="1905000" y="4191000"/>
            <a:ext cx="3581400" cy="849313"/>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algn="ctr" eaLnBrk="1" hangingPunct="1"/>
            <a:r>
              <a:rPr lang="en-US" sz="1800" b="1" dirty="0" smtClean="0">
                <a:solidFill>
                  <a:schemeClr val="bg1"/>
                </a:solidFill>
              </a:rPr>
              <a:t>Controlled Lab </a:t>
            </a:r>
            <a:r>
              <a:rPr lang="en-US" sz="1800" b="1" dirty="0">
                <a:solidFill>
                  <a:schemeClr val="bg1"/>
                </a:solidFill>
              </a:rPr>
              <a:t>Experiments</a:t>
            </a:r>
            <a:endParaRPr lang="en-US" sz="1400" b="1" dirty="0">
              <a:solidFill>
                <a:schemeClr val="bg1"/>
              </a:solidFill>
            </a:endParaRPr>
          </a:p>
        </p:txBody>
      </p:sp>
      <p:sp>
        <p:nvSpPr>
          <p:cNvPr id="26633" name="Line 12"/>
          <p:cNvSpPr>
            <a:spLocks noChangeShapeType="1"/>
          </p:cNvSpPr>
          <p:nvPr/>
        </p:nvSpPr>
        <p:spPr bwMode="auto">
          <a:xfrm flipV="1">
            <a:off x="1219200" y="1833562"/>
            <a:ext cx="2667000" cy="2967035"/>
          </a:xfrm>
          <a:prstGeom prst="line">
            <a:avLst/>
          </a:prstGeom>
          <a:noFill/>
          <a:ln w="38100">
            <a:solidFill>
              <a:srgbClr val="FF0000"/>
            </a:solidFill>
            <a:round/>
            <a:headEnd/>
            <a:tailEnd type="stealth" w="lg" len="med"/>
          </a:ln>
        </p:spPr>
        <p:txBody>
          <a:bodyPr wrap="none" anchor="ctr">
            <a:prstTxWarp prst="textNoShape">
              <a:avLst/>
            </a:prstTxWarp>
          </a:bodyPr>
          <a:lstStyle/>
          <a:p>
            <a:endParaRPr lang="en-US" dirty="0"/>
          </a:p>
        </p:txBody>
      </p:sp>
      <p:sp>
        <p:nvSpPr>
          <p:cNvPr id="26634" name="Text Box 13"/>
          <p:cNvSpPr txBox="1">
            <a:spLocks noChangeArrowheads="1"/>
          </p:cNvSpPr>
          <p:nvPr/>
        </p:nvSpPr>
        <p:spPr bwMode="auto">
          <a:xfrm rot="-2913336">
            <a:off x="1932782" y="2994819"/>
            <a:ext cx="763587" cy="396875"/>
          </a:xfrm>
          <a:prstGeom prst="rect">
            <a:avLst/>
          </a:prstGeom>
          <a:noFill/>
          <a:ln w="9525">
            <a:noFill/>
            <a:miter lim="800000"/>
            <a:headEnd/>
            <a:tailEnd/>
          </a:ln>
        </p:spPr>
        <p:txBody>
          <a:bodyPr wrap="none">
            <a:prstTxWarp prst="textNoShape">
              <a:avLst/>
            </a:prstTxWarp>
            <a:spAutoFit/>
          </a:bodyPr>
          <a:lstStyle/>
          <a:p>
            <a:r>
              <a:rPr lang="en-US" sz="2000" b="1" dirty="0">
                <a:solidFill>
                  <a:srgbClr val="FF0000"/>
                </a:solidFill>
                <a:latin typeface="Times" pitchFamily="-84" charset="0"/>
              </a:rPr>
              <a:t>Ideas</a:t>
            </a:r>
            <a:endParaRPr lang="en-US" sz="2400" dirty="0">
              <a:latin typeface="Times" pitchFamily="-84" charset="0"/>
            </a:endParaRPr>
          </a:p>
        </p:txBody>
      </p:sp>
      <p:sp>
        <p:nvSpPr>
          <p:cNvPr id="18" name="Rectangle 10"/>
          <p:cNvSpPr>
            <a:spLocks noChangeArrowheads="1"/>
          </p:cNvSpPr>
          <p:nvPr/>
        </p:nvSpPr>
        <p:spPr bwMode="auto">
          <a:xfrm>
            <a:off x="2590800" y="3417888"/>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a:solidFill>
                  <a:srgbClr val="FFFFFF"/>
                </a:solidFill>
              </a:rPr>
              <a:t>Deployment </a:t>
            </a:r>
            <a:r>
              <a:rPr lang="en-US" sz="1800" b="1" dirty="0" smtClean="0">
                <a:solidFill>
                  <a:srgbClr val="FFFFFF"/>
                </a:solidFill>
              </a:rPr>
              <a:t>Studies</a:t>
            </a:r>
            <a:endParaRPr lang="en-US" sz="1400" b="1" dirty="0">
              <a:solidFill>
                <a:srgbClr val="FFFFFF"/>
              </a:solidFill>
            </a:endParaRPr>
          </a:p>
        </p:txBody>
      </p:sp>
      <p:sp>
        <p:nvSpPr>
          <p:cNvPr id="740362" name="Rectangle 10"/>
          <p:cNvSpPr>
            <a:spLocks noChangeArrowheads="1"/>
          </p:cNvSpPr>
          <p:nvPr/>
        </p:nvSpPr>
        <p:spPr bwMode="auto">
          <a:xfrm>
            <a:off x="3276600" y="2655888"/>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a:solidFill>
                  <a:srgbClr val="FFFFFF"/>
                </a:solidFill>
              </a:rPr>
              <a:t>Pilot Demonstrations</a:t>
            </a:r>
            <a:endParaRPr lang="en-US" sz="1400" b="1" dirty="0">
              <a:solidFill>
                <a:srgbClr val="FFFFFF"/>
              </a:solidFill>
            </a:endParaRPr>
          </a:p>
        </p:txBody>
      </p:sp>
      <p:sp>
        <p:nvSpPr>
          <p:cNvPr id="26637" name="Rectangle 11"/>
          <p:cNvSpPr>
            <a:spLocks noChangeArrowheads="1"/>
          </p:cNvSpPr>
          <p:nvPr/>
        </p:nvSpPr>
        <p:spPr bwMode="auto">
          <a:xfrm>
            <a:off x="3962400" y="1893888"/>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a:solidFill>
                  <a:schemeClr val="bg1"/>
                </a:solidFill>
              </a:rPr>
              <a:t>Commercial Adoption</a:t>
            </a:r>
            <a:endParaRPr lang="en-US" sz="1400" b="1" dirty="0">
              <a:solidFill>
                <a:schemeClr val="bg1"/>
              </a:solidFill>
            </a:endParaRPr>
          </a:p>
        </p:txBody>
      </p:sp>
      <p:sp>
        <p:nvSpPr>
          <p:cNvPr id="14" name="TextBox 13"/>
          <p:cNvSpPr txBox="1"/>
          <p:nvPr/>
        </p:nvSpPr>
        <p:spPr>
          <a:xfrm>
            <a:off x="7076353" y="4267200"/>
            <a:ext cx="1762847" cy="646331"/>
          </a:xfrm>
          <a:prstGeom prst="rect">
            <a:avLst/>
          </a:prstGeom>
          <a:noFill/>
        </p:spPr>
        <p:txBody>
          <a:bodyPr wrap="none" rtlCol="0">
            <a:spAutoFit/>
          </a:bodyPr>
          <a:lstStyle/>
          <a:p>
            <a:r>
              <a:rPr lang="en-US" dirty="0" smtClean="0"/>
              <a:t>Implementation</a:t>
            </a:r>
          </a:p>
          <a:p>
            <a:r>
              <a:rPr lang="en-US" dirty="0" smtClean="0"/>
              <a:t>Reality</a:t>
            </a:r>
            <a:endParaRPr lang="en-US" dirty="0"/>
          </a:p>
        </p:txBody>
      </p:sp>
      <p:sp>
        <p:nvSpPr>
          <p:cNvPr id="15" name="TextBox 14"/>
          <p:cNvSpPr txBox="1"/>
          <p:nvPr/>
        </p:nvSpPr>
        <p:spPr>
          <a:xfrm>
            <a:off x="7076353" y="3581400"/>
            <a:ext cx="1582735" cy="646331"/>
          </a:xfrm>
          <a:prstGeom prst="rect">
            <a:avLst/>
          </a:prstGeom>
          <a:noFill/>
        </p:spPr>
        <p:txBody>
          <a:bodyPr wrap="none" rtlCol="0">
            <a:spAutoFit/>
          </a:bodyPr>
          <a:lstStyle/>
          <a:p>
            <a:r>
              <a:rPr lang="en-US" dirty="0" smtClean="0"/>
              <a:t>Traffic &amp; User</a:t>
            </a:r>
          </a:p>
          <a:p>
            <a:r>
              <a:rPr lang="en-US" dirty="0" smtClean="0"/>
              <a:t>Reality</a:t>
            </a:r>
            <a:endParaRPr lang="en-US" dirty="0"/>
          </a:p>
        </p:txBody>
      </p:sp>
      <p:sp>
        <p:nvSpPr>
          <p:cNvPr id="16" name="TextBox 15"/>
          <p:cNvSpPr txBox="1"/>
          <p:nvPr/>
        </p:nvSpPr>
        <p:spPr>
          <a:xfrm>
            <a:off x="7076353" y="2819400"/>
            <a:ext cx="1185203" cy="646331"/>
          </a:xfrm>
          <a:prstGeom prst="rect">
            <a:avLst/>
          </a:prstGeom>
          <a:noFill/>
        </p:spPr>
        <p:txBody>
          <a:bodyPr wrap="none" rtlCol="0">
            <a:spAutoFit/>
          </a:bodyPr>
          <a:lstStyle/>
          <a:p>
            <a:r>
              <a:rPr lang="en-US" dirty="0" smtClean="0"/>
              <a:t>Customer</a:t>
            </a:r>
          </a:p>
          <a:p>
            <a:r>
              <a:rPr lang="en-US" dirty="0" smtClean="0"/>
              <a:t>Reality</a:t>
            </a:r>
            <a:endParaRPr lang="en-US" dirty="0"/>
          </a:p>
        </p:txBody>
      </p:sp>
      <p:sp>
        <p:nvSpPr>
          <p:cNvPr id="17" name="TextBox 16"/>
          <p:cNvSpPr txBox="1"/>
          <p:nvPr/>
        </p:nvSpPr>
        <p:spPr>
          <a:xfrm>
            <a:off x="7821354" y="2034957"/>
            <a:ext cx="870175" cy="646331"/>
          </a:xfrm>
          <a:prstGeom prst="rect">
            <a:avLst/>
          </a:prstGeom>
          <a:noFill/>
        </p:spPr>
        <p:txBody>
          <a:bodyPr wrap="none" rtlCol="0">
            <a:spAutoFit/>
          </a:bodyPr>
          <a:lstStyle/>
          <a:p>
            <a:r>
              <a:rPr lang="en-US" dirty="0" smtClean="0"/>
              <a:t>Market</a:t>
            </a:r>
          </a:p>
          <a:p>
            <a:r>
              <a:rPr lang="en-US" dirty="0" smtClean="0"/>
              <a:t>Reality</a:t>
            </a:r>
            <a:endParaRPr lang="en-US" dirty="0"/>
          </a:p>
        </p:txBody>
      </p:sp>
      <p:sp>
        <p:nvSpPr>
          <p:cNvPr id="19" name="Rectangle 10"/>
          <p:cNvSpPr>
            <a:spLocks noChangeArrowheads="1"/>
          </p:cNvSpPr>
          <p:nvPr/>
        </p:nvSpPr>
        <p:spPr bwMode="auto">
          <a:xfrm>
            <a:off x="4572000" y="1143001"/>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smtClean="0">
                <a:solidFill>
                  <a:srgbClr val="FFFFFF"/>
                </a:solidFill>
              </a:rPr>
              <a:t>Change the </a:t>
            </a:r>
            <a:r>
              <a:rPr lang="en-US" b="1" dirty="0" smtClean="0">
                <a:solidFill>
                  <a:srgbClr val="FFFFFF"/>
                </a:solidFill>
              </a:rPr>
              <a:t>Market</a:t>
            </a:r>
            <a:endParaRPr lang="en-US" sz="1400"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403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p:bldP spid="18" grpId="0" animBg="1" autoUpdateAnimBg="0"/>
      <p:bldP spid="740362" grpId="0" animBg="1" autoUpdateAnimBg="0"/>
      <p:bldP spid="26637" grpId="0" animBg="1"/>
      <p:bldP spid="14" grpId="0"/>
      <p:bldP spid="15" grpId="0"/>
      <p:bldP spid="16" grpId="0"/>
      <p:bldP spid="17"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4850" y="163672"/>
            <a:ext cx="8439150" cy="838200"/>
          </a:xfrm>
        </p:spPr>
        <p:txBody>
          <a:bodyPr>
            <a:normAutofit/>
          </a:bodyPr>
          <a:lstStyle/>
          <a:p>
            <a:pPr eaLnBrk="1" hangingPunct="1"/>
            <a:r>
              <a:rPr lang="en-US" sz="4000" dirty="0" err="1" smtClean="0"/>
              <a:t>PlanetLab</a:t>
            </a:r>
            <a:r>
              <a:rPr lang="en-US" sz="4000" dirty="0" smtClean="0"/>
              <a:t> &amp; </a:t>
            </a:r>
            <a:r>
              <a:rPr lang="en-US" sz="4000" dirty="0" err="1" smtClean="0"/>
              <a:t>CoBlitz</a:t>
            </a:r>
            <a:endParaRPr lang="en-US" sz="4000" dirty="0" smtClean="0"/>
          </a:p>
        </p:txBody>
      </p:sp>
      <p:sp>
        <p:nvSpPr>
          <p:cNvPr id="26627" name="Line 3"/>
          <p:cNvSpPr>
            <a:spLocks noChangeShapeType="1"/>
          </p:cNvSpPr>
          <p:nvPr/>
        </p:nvSpPr>
        <p:spPr bwMode="auto">
          <a:xfrm>
            <a:off x="1031875" y="1371600"/>
            <a:ext cx="0" cy="4483100"/>
          </a:xfrm>
          <a:prstGeom prst="line">
            <a:avLst/>
          </a:prstGeom>
          <a:noFill/>
          <a:ln w="38100">
            <a:solidFill>
              <a:schemeClr val="tx1"/>
            </a:solidFill>
            <a:round/>
            <a:headEnd type="arrow" w="med" len="med"/>
            <a:tailEnd/>
          </a:ln>
        </p:spPr>
        <p:txBody>
          <a:bodyPr wrap="none" anchor="ctr">
            <a:prstTxWarp prst="textNoShape">
              <a:avLst/>
            </a:prstTxWarp>
          </a:bodyPr>
          <a:lstStyle/>
          <a:p>
            <a:endParaRPr lang="en-US" dirty="0"/>
          </a:p>
        </p:txBody>
      </p:sp>
      <p:sp>
        <p:nvSpPr>
          <p:cNvPr id="26628" name="Text Box 4"/>
          <p:cNvSpPr txBox="1">
            <a:spLocks noChangeArrowheads="1"/>
          </p:cNvSpPr>
          <p:nvPr/>
        </p:nvSpPr>
        <p:spPr bwMode="auto">
          <a:xfrm rot="-5400000">
            <a:off x="192882" y="3407568"/>
            <a:ext cx="1073150" cy="366713"/>
          </a:xfrm>
          <a:prstGeom prst="rect">
            <a:avLst/>
          </a:prstGeom>
          <a:noFill/>
          <a:ln w="9525">
            <a:noFill/>
            <a:miter lim="800000"/>
            <a:headEnd/>
            <a:tailEnd/>
          </a:ln>
        </p:spPr>
        <p:txBody>
          <a:bodyPr wrap="none" anchor="ctr">
            <a:prstTxWarp prst="textNoShape">
              <a:avLst/>
            </a:prstTxWarp>
            <a:spAutoFit/>
          </a:bodyPr>
          <a:lstStyle/>
          <a:p>
            <a:pPr algn="ctr" eaLnBrk="1" hangingPunct="1"/>
            <a:r>
              <a:rPr lang="en-US" sz="1800" b="1" dirty="0"/>
              <a:t>Maturity</a:t>
            </a:r>
          </a:p>
        </p:txBody>
      </p:sp>
      <p:sp>
        <p:nvSpPr>
          <p:cNvPr id="26629" name="Text Box 5"/>
          <p:cNvSpPr txBox="1">
            <a:spLocks noChangeArrowheads="1"/>
          </p:cNvSpPr>
          <p:nvPr/>
        </p:nvSpPr>
        <p:spPr bwMode="auto">
          <a:xfrm>
            <a:off x="4252913" y="5872163"/>
            <a:ext cx="692150" cy="366713"/>
          </a:xfrm>
          <a:prstGeom prst="rect">
            <a:avLst/>
          </a:prstGeom>
          <a:noFill/>
          <a:ln w="9525">
            <a:noFill/>
            <a:miter lim="800000"/>
            <a:headEnd/>
            <a:tailEnd/>
          </a:ln>
        </p:spPr>
        <p:txBody>
          <a:bodyPr wrap="none" anchor="ctr">
            <a:prstTxWarp prst="textNoShape">
              <a:avLst/>
            </a:prstTxWarp>
            <a:spAutoFit/>
          </a:bodyPr>
          <a:lstStyle/>
          <a:p>
            <a:pPr algn="ctr" eaLnBrk="1" hangingPunct="1"/>
            <a:r>
              <a:rPr lang="en-US" sz="1800" b="1" dirty="0"/>
              <a:t>Time</a:t>
            </a:r>
          </a:p>
        </p:txBody>
      </p:sp>
      <p:sp>
        <p:nvSpPr>
          <p:cNvPr id="26630" name="Rectangle 6"/>
          <p:cNvSpPr>
            <a:spLocks noChangeArrowheads="1"/>
          </p:cNvSpPr>
          <p:nvPr/>
        </p:nvSpPr>
        <p:spPr bwMode="auto">
          <a:xfrm>
            <a:off x="1219200" y="4953000"/>
            <a:ext cx="3581400" cy="838200"/>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algn="ctr" eaLnBrk="1" hangingPunct="1"/>
            <a:r>
              <a:rPr lang="en-US" sz="1800" b="1" dirty="0">
                <a:solidFill>
                  <a:schemeClr val="bg1"/>
                </a:solidFill>
              </a:rPr>
              <a:t>Analysis</a:t>
            </a:r>
            <a:endParaRPr lang="en-US" sz="1400" b="1" dirty="0">
              <a:solidFill>
                <a:schemeClr val="bg1"/>
              </a:solidFill>
            </a:endParaRPr>
          </a:p>
        </p:txBody>
      </p:sp>
      <p:sp>
        <p:nvSpPr>
          <p:cNvPr id="26631" name="Line 7"/>
          <p:cNvSpPr>
            <a:spLocks noChangeShapeType="1"/>
          </p:cNvSpPr>
          <p:nvPr/>
        </p:nvSpPr>
        <p:spPr bwMode="auto">
          <a:xfrm>
            <a:off x="1027113" y="5872163"/>
            <a:ext cx="7126287" cy="0"/>
          </a:xfrm>
          <a:prstGeom prst="line">
            <a:avLst/>
          </a:prstGeom>
          <a:noFill/>
          <a:ln w="38100">
            <a:solidFill>
              <a:schemeClr val="tx1"/>
            </a:solidFill>
            <a:round/>
            <a:headEnd/>
            <a:tailEnd type="triangle" w="med" len="med"/>
          </a:ln>
        </p:spPr>
        <p:txBody>
          <a:bodyPr>
            <a:prstTxWarp prst="textNoShape">
              <a:avLst/>
            </a:prstTxWarp>
          </a:bodyPr>
          <a:lstStyle/>
          <a:p>
            <a:endParaRPr lang="en-US" dirty="0"/>
          </a:p>
        </p:txBody>
      </p:sp>
      <p:sp>
        <p:nvSpPr>
          <p:cNvPr id="28680" name="Rectangle 8"/>
          <p:cNvSpPr>
            <a:spLocks noChangeArrowheads="1"/>
          </p:cNvSpPr>
          <p:nvPr/>
        </p:nvSpPr>
        <p:spPr bwMode="auto">
          <a:xfrm>
            <a:off x="1905000" y="4191000"/>
            <a:ext cx="3581400" cy="849313"/>
          </a:xfrm>
          <a:prstGeom prst="rect">
            <a:avLst/>
          </a:prstGeom>
          <a:solidFill>
            <a:srgbClr val="0066FF"/>
          </a:solidFill>
          <a:ln w="9525">
            <a:solidFill>
              <a:schemeClr val="tx1"/>
            </a:solidFill>
            <a:miter lim="800000"/>
            <a:headEnd/>
            <a:tailEnd/>
          </a:ln>
        </p:spPr>
        <p:txBody>
          <a:bodyPr wrap="none" anchor="ctr">
            <a:prstTxWarp prst="textNoShape">
              <a:avLst/>
            </a:prstTxWarp>
          </a:bodyPr>
          <a:lstStyle/>
          <a:p>
            <a:pPr algn="ctr" eaLnBrk="1" hangingPunct="1"/>
            <a:r>
              <a:rPr lang="en-US" sz="1800" b="1" dirty="0" smtClean="0">
                <a:solidFill>
                  <a:schemeClr val="bg1"/>
                </a:solidFill>
              </a:rPr>
              <a:t>Controlled Lab </a:t>
            </a:r>
            <a:r>
              <a:rPr lang="en-US" sz="1800" b="1" dirty="0">
                <a:solidFill>
                  <a:schemeClr val="bg1"/>
                </a:solidFill>
              </a:rPr>
              <a:t>Experiments</a:t>
            </a:r>
            <a:endParaRPr lang="en-US" sz="1400" b="1" dirty="0">
              <a:solidFill>
                <a:schemeClr val="bg1"/>
              </a:solidFill>
            </a:endParaRPr>
          </a:p>
        </p:txBody>
      </p:sp>
      <p:sp>
        <p:nvSpPr>
          <p:cNvPr id="26633" name="Line 12"/>
          <p:cNvSpPr>
            <a:spLocks noChangeShapeType="1"/>
          </p:cNvSpPr>
          <p:nvPr/>
        </p:nvSpPr>
        <p:spPr bwMode="auto">
          <a:xfrm flipV="1">
            <a:off x="1219200" y="1833562"/>
            <a:ext cx="2667000" cy="2967035"/>
          </a:xfrm>
          <a:prstGeom prst="line">
            <a:avLst/>
          </a:prstGeom>
          <a:noFill/>
          <a:ln w="38100">
            <a:solidFill>
              <a:srgbClr val="FF0000"/>
            </a:solidFill>
            <a:round/>
            <a:headEnd/>
            <a:tailEnd type="stealth" w="lg" len="med"/>
          </a:ln>
        </p:spPr>
        <p:txBody>
          <a:bodyPr wrap="none" anchor="ctr">
            <a:prstTxWarp prst="textNoShape">
              <a:avLst/>
            </a:prstTxWarp>
          </a:bodyPr>
          <a:lstStyle/>
          <a:p>
            <a:endParaRPr lang="en-US" dirty="0"/>
          </a:p>
        </p:txBody>
      </p:sp>
      <p:sp>
        <p:nvSpPr>
          <p:cNvPr id="26634" name="Text Box 13"/>
          <p:cNvSpPr txBox="1">
            <a:spLocks noChangeArrowheads="1"/>
          </p:cNvSpPr>
          <p:nvPr/>
        </p:nvSpPr>
        <p:spPr bwMode="auto">
          <a:xfrm rot="-2913336">
            <a:off x="1932782" y="2994819"/>
            <a:ext cx="763587" cy="396875"/>
          </a:xfrm>
          <a:prstGeom prst="rect">
            <a:avLst/>
          </a:prstGeom>
          <a:noFill/>
          <a:ln w="9525">
            <a:noFill/>
            <a:miter lim="800000"/>
            <a:headEnd/>
            <a:tailEnd/>
          </a:ln>
        </p:spPr>
        <p:txBody>
          <a:bodyPr wrap="none">
            <a:prstTxWarp prst="textNoShape">
              <a:avLst/>
            </a:prstTxWarp>
            <a:spAutoFit/>
          </a:bodyPr>
          <a:lstStyle/>
          <a:p>
            <a:r>
              <a:rPr lang="en-US" sz="2000" b="1" dirty="0">
                <a:solidFill>
                  <a:srgbClr val="FF0000"/>
                </a:solidFill>
                <a:latin typeface="Times" pitchFamily="-84" charset="0"/>
              </a:rPr>
              <a:t>Ideas</a:t>
            </a:r>
            <a:endParaRPr lang="en-US" sz="2400" dirty="0">
              <a:latin typeface="Times" pitchFamily="-84" charset="0"/>
            </a:endParaRPr>
          </a:p>
        </p:txBody>
      </p:sp>
      <p:sp>
        <p:nvSpPr>
          <p:cNvPr id="18" name="Rectangle 10"/>
          <p:cNvSpPr>
            <a:spLocks noChangeArrowheads="1"/>
          </p:cNvSpPr>
          <p:nvPr/>
        </p:nvSpPr>
        <p:spPr bwMode="auto">
          <a:xfrm>
            <a:off x="2590800" y="3417888"/>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a:solidFill>
                  <a:schemeClr val="bg1"/>
                </a:solidFill>
              </a:rPr>
              <a:t>Deployment </a:t>
            </a:r>
            <a:r>
              <a:rPr lang="en-US" sz="1800" b="1" dirty="0" smtClean="0">
                <a:solidFill>
                  <a:schemeClr val="bg1"/>
                </a:solidFill>
              </a:rPr>
              <a:t>Studies</a:t>
            </a:r>
            <a:endParaRPr lang="en-US" sz="1400" b="1" dirty="0">
              <a:solidFill>
                <a:schemeClr val="bg1"/>
              </a:solidFill>
            </a:endParaRPr>
          </a:p>
        </p:txBody>
      </p:sp>
      <p:sp>
        <p:nvSpPr>
          <p:cNvPr id="740362" name="Rectangle 10"/>
          <p:cNvSpPr>
            <a:spLocks noChangeArrowheads="1"/>
          </p:cNvSpPr>
          <p:nvPr/>
        </p:nvSpPr>
        <p:spPr bwMode="auto">
          <a:xfrm>
            <a:off x="3276600" y="2655888"/>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a:solidFill>
                  <a:srgbClr val="FFFFFF"/>
                </a:solidFill>
              </a:rPr>
              <a:t>Pilot Demonstrations</a:t>
            </a:r>
            <a:endParaRPr lang="en-US" sz="1400" b="1" dirty="0">
              <a:solidFill>
                <a:srgbClr val="FFFFFF"/>
              </a:solidFill>
            </a:endParaRPr>
          </a:p>
        </p:txBody>
      </p:sp>
      <p:sp>
        <p:nvSpPr>
          <p:cNvPr id="26637" name="Rectangle 11"/>
          <p:cNvSpPr>
            <a:spLocks noChangeArrowheads="1"/>
          </p:cNvSpPr>
          <p:nvPr/>
        </p:nvSpPr>
        <p:spPr bwMode="auto">
          <a:xfrm>
            <a:off x="3962400" y="1893888"/>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a:solidFill>
                  <a:schemeClr val="bg1"/>
                </a:solidFill>
              </a:rPr>
              <a:t>Commercial Adoption</a:t>
            </a:r>
            <a:endParaRPr lang="en-US" sz="1400" b="1" dirty="0">
              <a:solidFill>
                <a:schemeClr val="bg1"/>
              </a:solidFill>
            </a:endParaRPr>
          </a:p>
        </p:txBody>
      </p:sp>
      <p:sp>
        <p:nvSpPr>
          <p:cNvPr id="15" name="TextBox 14"/>
          <p:cNvSpPr txBox="1"/>
          <p:nvPr/>
        </p:nvSpPr>
        <p:spPr>
          <a:xfrm>
            <a:off x="7076353" y="3581400"/>
            <a:ext cx="1814356" cy="646331"/>
          </a:xfrm>
          <a:prstGeom prst="rect">
            <a:avLst/>
          </a:prstGeom>
          <a:noFill/>
        </p:spPr>
        <p:txBody>
          <a:bodyPr wrap="none" rtlCol="0">
            <a:spAutoFit/>
          </a:bodyPr>
          <a:lstStyle/>
          <a:p>
            <a:r>
              <a:rPr lang="en-US" dirty="0" smtClean="0"/>
              <a:t>Ran on </a:t>
            </a:r>
            <a:r>
              <a:rPr lang="en-US" dirty="0" err="1" smtClean="0"/>
              <a:t>PlanetLab</a:t>
            </a:r>
            <a:endParaRPr lang="en-US" dirty="0" smtClean="0"/>
          </a:p>
          <a:p>
            <a:r>
              <a:rPr lang="en-US" dirty="0" smtClean="0"/>
              <a:t>(many iterations)</a:t>
            </a:r>
            <a:endParaRPr lang="en-US" dirty="0"/>
          </a:p>
        </p:txBody>
      </p:sp>
      <p:sp>
        <p:nvSpPr>
          <p:cNvPr id="16" name="TextBox 15"/>
          <p:cNvSpPr txBox="1"/>
          <p:nvPr/>
        </p:nvSpPr>
        <p:spPr>
          <a:xfrm>
            <a:off x="7076352" y="2819400"/>
            <a:ext cx="2067648" cy="646331"/>
          </a:xfrm>
          <a:prstGeom prst="rect">
            <a:avLst/>
          </a:prstGeom>
          <a:noFill/>
        </p:spPr>
        <p:txBody>
          <a:bodyPr wrap="square" rtlCol="0">
            <a:spAutoFit/>
          </a:bodyPr>
          <a:lstStyle/>
          <a:p>
            <a:r>
              <a:rPr lang="en-US" dirty="0" smtClean="0"/>
              <a:t>Deployed in Telco</a:t>
            </a:r>
          </a:p>
          <a:p>
            <a:r>
              <a:rPr lang="en-US" dirty="0" smtClean="0"/>
              <a:t>(served real events)</a:t>
            </a:r>
            <a:endParaRPr lang="en-US" dirty="0"/>
          </a:p>
        </p:txBody>
      </p:sp>
      <p:sp>
        <p:nvSpPr>
          <p:cNvPr id="17" name="TextBox 16"/>
          <p:cNvSpPr txBox="1"/>
          <p:nvPr/>
        </p:nvSpPr>
        <p:spPr>
          <a:xfrm>
            <a:off x="7821354" y="2034957"/>
            <a:ext cx="837940" cy="646331"/>
          </a:xfrm>
          <a:prstGeom prst="rect">
            <a:avLst/>
          </a:prstGeom>
          <a:noFill/>
        </p:spPr>
        <p:txBody>
          <a:bodyPr wrap="none" rtlCol="0">
            <a:spAutoFit/>
          </a:bodyPr>
          <a:lstStyle/>
          <a:p>
            <a:r>
              <a:rPr lang="en-US" dirty="0" smtClean="0"/>
              <a:t>Sold to</a:t>
            </a:r>
          </a:p>
          <a:p>
            <a:r>
              <a:rPr lang="en-US" dirty="0" err="1" smtClean="0"/>
              <a:t>Telcos</a:t>
            </a:r>
            <a:endParaRPr lang="en-US" dirty="0"/>
          </a:p>
        </p:txBody>
      </p:sp>
      <p:sp>
        <p:nvSpPr>
          <p:cNvPr id="19" name="Rectangle 10"/>
          <p:cNvSpPr>
            <a:spLocks noChangeArrowheads="1"/>
          </p:cNvSpPr>
          <p:nvPr/>
        </p:nvSpPr>
        <p:spPr bwMode="auto">
          <a:xfrm>
            <a:off x="4572000" y="1143001"/>
            <a:ext cx="3581400" cy="849312"/>
          </a:xfrm>
          <a:prstGeom prst="rect">
            <a:avLst/>
          </a:prstGeom>
          <a:solidFill>
            <a:srgbClr val="0066FF"/>
          </a:solidFill>
          <a:ln w="9525">
            <a:solidFill>
              <a:srgbClr val="604A7B"/>
            </a:solidFill>
            <a:miter lim="800000"/>
            <a:headEnd/>
            <a:tailEnd/>
          </a:ln>
        </p:spPr>
        <p:txBody>
          <a:bodyPr wrap="none" anchor="ctr">
            <a:prstTxWarp prst="textNoShape">
              <a:avLst/>
            </a:prstTxWarp>
          </a:bodyPr>
          <a:lstStyle/>
          <a:p>
            <a:pPr algn="ctr" eaLnBrk="1" hangingPunct="1"/>
            <a:r>
              <a:rPr lang="en-US" sz="1800" b="1" dirty="0" smtClean="0">
                <a:solidFill>
                  <a:srgbClr val="FFFFFF"/>
                </a:solidFill>
              </a:rPr>
              <a:t>Change the </a:t>
            </a:r>
            <a:r>
              <a:rPr lang="en-US" b="1" dirty="0" smtClean="0">
                <a:solidFill>
                  <a:srgbClr val="FFFFFF"/>
                </a:solidFill>
              </a:rPr>
              <a:t>Market</a:t>
            </a:r>
            <a:endParaRPr lang="en-US" sz="1400" b="1" dirty="0">
              <a:solidFill>
                <a:srgbClr val="FFFFFF"/>
              </a:solidFill>
            </a:endParaRPr>
          </a:p>
        </p:txBody>
      </p:sp>
      <p:sp>
        <p:nvSpPr>
          <p:cNvPr id="20" name="Text Box 5"/>
          <p:cNvSpPr txBox="1">
            <a:spLocks noChangeArrowheads="1"/>
          </p:cNvSpPr>
          <p:nvPr/>
        </p:nvSpPr>
        <p:spPr bwMode="auto">
          <a:xfrm>
            <a:off x="1066800" y="5867400"/>
            <a:ext cx="698178" cy="369332"/>
          </a:xfrm>
          <a:prstGeom prst="rect">
            <a:avLst/>
          </a:prstGeom>
          <a:noFill/>
          <a:ln w="9525">
            <a:noFill/>
            <a:miter lim="800000"/>
            <a:headEnd/>
            <a:tailEnd/>
          </a:ln>
        </p:spPr>
        <p:txBody>
          <a:bodyPr wrap="none" anchor="ctr">
            <a:prstTxWarp prst="textNoShape">
              <a:avLst/>
            </a:prstTxWarp>
            <a:spAutoFit/>
          </a:bodyPr>
          <a:lstStyle/>
          <a:p>
            <a:pPr algn="ctr" eaLnBrk="1" hangingPunct="1"/>
            <a:r>
              <a:rPr lang="en-US" sz="1800" b="1" dirty="0" smtClean="0"/>
              <a:t>2002</a:t>
            </a:r>
            <a:endParaRPr lang="en-US" sz="1800" b="1" dirty="0"/>
          </a:p>
        </p:txBody>
      </p:sp>
      <p:sp>
        <p:nvSpPr>
          <p:cNvPr id="21" name="Text Box 5"/>
          <p:cNvSpPr txBox="1">
            <a:spLocks noChangeArrowheads="1"/>
          </p:cNvSpPr>
          <p:nvPr/>
        </p:nvSpPr>
        <p:spPr bwMode="auto">
          <a:xfrm>
            <a:off x="7455222" y="5866091"/>
            <a:ext cx="698178" cy="369332"/>
          </a:xfrm>
          <a:prstGeom prst="rect">
            <a:avLst/>
          </a:prstGeom>
          <a:noFill/>
          <a:ln w="9525">
            <a:noFill/>
            <a:miter lim="800000"/>
            <a:headEnd/>
            <a:tailEnd/>
          </a:ln>
        </p:spPr>
        <p:txBody>
          <a:bodyPr wrap="none" anchor="ctr">
            <a:prstTxWarp prst="textNoShape">
              <a:avLst/>
            </a:prstTxWarp>
            <a:spAutoFit/>
          </a:bodyPr>
          <a:lstStyle/>
          <a:p>
            <a:pPr algn="ctr" eaLnBrk="1" hangingPunct="1"/>
            <a:r>
              <a:rPr lang="en-US" sz="1800" b="1" dirty="0" smtClean="0"/>
              <a:t>2014</a:t>
            </a:r>
            <a:endParaRPr lang="en-US" sz="1800" b="1" dirty="0"/>
          </a:p>
        </p:txBody>
      </p:sp>
      <p:sp>
        <p:nvSpPr>
          <p:cNvPr id="22" name="TextBox 21"/>
          <p:cNvSpPr txBox="1"/>
          <p:nvPr/>
        </p:nvSpPr>
        <p:spPr>
          <a:xfrm>
            <a:off x="7076353" y="5144869"/>
            <a:ext cx="1210588" cy="646331"/>
          </a:xfrm>
          <a:prstGeom prst="rect">
            <a:avLst/>
          </a:prstGeom>
          <a:noFill/>
        </p:spPr>
        <p:txBody>
          <a:bodyPr wrap="none" rtlCol="0">
            <a:spAutoFit/>
          </a:bodyPr>
          <a:lstStyle/>
          <a:p>
            <a:r>
              <a:rPr lang="en-US" dirty="0" smtClean="0"/>
              <a:t>Simulated</a:t>
            </a:r>
          </a:p>
          <a:p>
            <a:r>
              <a:rPr lang="en-US" dirty="0" smtClean="0"/>
              <a:t>Algorithms</a:t>
            </a:r>
            <a:endParaRPr lang="en-US" dirty="0"/>
          </a:p>
        </p:txBody>
      </p:sp>
      <p:sp>
        <p:nvSpPr>
          <p:cNvPr id="23" name="TextBox 22"/>
          <p:cNvSpPr txBox="1"/>
          <p:nvPr/>
        </p:nvSpPr>
        <p:spPr>
          <a:xfrm>
            <a:off x="7092523" y="4451966"/>
            <a:ext cx="1941557" cy="369332"/>
          </a:xfrm>
          <a:prstGeom prst="rect">
            <a:avLst/>
          </a:prstGeom>
          <a:noFill/>
        </p:spPr>
        <p:txBody>
          <a:bodyPr wrap="none" rtlCol="0">
            <a:spAutoFit/>
          </a:bodyPr>
          <a:lstStyle/>
          <a:p>
            <a:r>
              <a:rPr lang="en-US" dirty="0" smtClean="0"/>
              <a:t>Micro Benchmarks</a:t>
            </a:r>
            <a:endParaRPr lang="en-US" dirty="0"/>
          </a:p>
        </p:txBody>
      </p:sp>
      <p:sp>
        <p:nvSpPr>
          <p:cNvPr id="24" name="TextBox 23"/>
          <p:cNvSpPr txBox="1"/>
          <p:nvPr/>
        </p:nvSpPr>
        <p:spPr>
          <a:xfrm>
            <a:off x="8367665" y="1381702"/>
            <a:ext cx="29162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3075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the Market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Operator CDNs… </a:t>
            </a:r>
          </a:p>
          <a:p>
            <a:pPr lvl="1"/>
            <a:r>
              <a:rPr lang="en-US" dirty="0" smtClean="0"/>
              <a:t>Now incentives for CDN Interconnection (CDNI)</a:t>
            </a:r>
          </a:p>
          <a:p>
            <a:r>
              <a:rPr lang="en-US" dirty="0" smtClean="0"/>
              <a:t>Virtualized Commodity Servers at the Edge…</a:t>
            </a:r>
          </a:p>
          <a:p>
            <a:pPr lvl="1"/>
            <a:r>
              <a:rPr lang="en-US" dirty="0" smtClean="0"/>
              <a:t>Enables Network Function Virtualization (NFV)</a:t>
            </a:r>
          </a:p>
          <a:p>
            <a:pPr lvl="1"/>
            <a:r>
              <a:rPr lang="en-US" dirty="0" smtClean="0"/>
              <a:t>Dovetails with (but distinct from) SDN</a:t>
            </a:r>
          </a:p>
        </p:txBody>
      </p:sp>
    </p:spTree>
    <p:extLst>
      <p:ext uri="{BB962C8B-B14F-4D97-AF65-F5344CB8AC3E}">
        <p14:creationId xmlns:p14="http://schemas.microsoft.com/office/powerpoint/2010/main" val="2323068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lstStyle/>
          <a:p>
            <a:r>
              <a:rPr lang="en-US" dirty="0" smtClean="0"/>
              <a:t>Commodity Servers in the Net</a:t>
            </a:r>
            <a:endParaRPr lang="en-US" dirty="0"/>
          </a:p>
        </p:txBody>
      </p:sp>
      <p:pic>
        <p:nvPicPr>
          <p:cNvPr id="52" name="Picture 51" descr="Slide8.png"/>
          <p:cNvPicPr/>
          <p:nvPr/>
        </p:nvPicPr>
        <p:blipFill>
          <a:blip r:embed="rId2"/>
          <a:stretch>
            <a:fillRect/>
          </a:stretch>
        </p:blipFill>
        <p:spPr>
          <a:xfrm>
            <a:off x="1447800" y="1283020"/>
            <a:ext cx="6019800" cy="4495800"/>
          </a:xfrm>
          <a:prstGeom prst="rect">
            <a:avLst/>
          </a:prstGeom>
        </p:spPr>
      </p:pic>
    </p:spTree>
    <p:extLst>
      <p:ext uri="{BB962C8B-B14F-4D97-AF65-F5344CB8AC3E}">
        <p14:creationId xmlns:p14="http://schemas.microsoft.com/office/powerpoint/2010/main" val="1499164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3"/>
          <p:cNvSpPr>
            <a:spLocks noChangeArrowheads="1"/>
          </p:cNvSpPr>
          <p:nvPr/>
        </p:nvSpPr>
        <p:spPr bwMode="auto">
          <a:xfrm>
            <a:off x="1082203" y="3919635"/>
            <a:ext cx="6624637" cy="304800"/>
          </a:xfrm>
          <a:custGeom>
            <a:avLst/>
            <a:gdLst>
              <a:gd name="T0" fmla="*/ 3276374 w 6549480"/>
              <a:gd name="T1" fmla="*/ 0 h 304920"/>
              <a:gd name="T2" fmla="*/ 6552746 w 6549480"/>
              <a:gd name="T3" fmla="*/ 152100 h 304920"/>
              <a:gd name="T4" fmla="*/ 3276374 w 6549480"/>
              <a:gd name="T5" fmla="*/ 304200 h 304920"/>
              <a:gd name="T6" fmla="*/ 0 w 6549480"/>
              <a:gd name="T7" fmla="*/ 152100 h 304920"/>
              <a:gd name="T8" fmla="*/ 3 60000 65536"/>
              <a:gd name="T9" fmla="*/ 0 60000 65536"/>
              <a:gd name="T10" fmla="*/ 1 60000 65536"/>
              <a:gd name="T11" fmla="*/ 2 60000 65536"/>
              <a:gd name="T12" fmla="*/ 14885 w 6549480"/>
              <a:gd name="T13" fmla="*/ 14885 h 304920"/>
              <a:gd name="T14" fmla="*/ 6534592 w 6549480"/>
              <a:gd name="T15" fmla="*/ 290035 h 304920"/>
            </a:gdLst>
            <a:ahLst/>
            <a:cxnLst>
              <a:cxn ang="T8">
                <a:pos x="T0" y="T1"/>
              </a:cxn>
              <a:cxn ang="T9">
                <a:pos x="T2" y="T3"/>
              </a:cxn>
              <a:cxn ang="T10">
                <a:pos x="T4" y="T5"/>
              </a:cxn>
              <a:cxn ang="T11">
                <a:pos x="T6" y="T7"/>
              </a:cxn>
            </a:cxnLst>
            <a:rect l="T12" t="T13" r="T14" b="T15"/>
            <a:pathLst>
              <a:path w="6549480" h="304920">
                <a:moveTo>
                  <a:pt x="50820" y="0"/>
                </a:moveTo>
                <a:lnTo>
                  <a:pt x="50819" y="0"/>
                </a:lnTo>
                <a:cubicBezTo>
                  <a:pt x="22752" y="0"/>
                  <a:pt x="0" y="22752"/>
                  <a:pt x="0" y="50819"/>
                </a:cubicBezTo>
                <a:lnTo>
                  <a:pt x="0" y="254100"/>
                </a:lnTo>
                <a:cubicBezTo>
                  <a:pt x="0" y="282167"/>
                  <a:pt x="22752" y="304919"/>
                  <a:pt x="50819" y="304920"/>
                </a:cubicBezTo>
                <a:lnTo>
                  <a:pt x="6498660" y="304920"/>
                </a:lnTo>
                <a:cubicBezTo>
                  <a:pt x="6526727" y="304919"/>
                  <a:pt x="6549480" y="282167"/>
                  <a:pt x="6549480" y="254100"/>
                </a:cubicBezTo>
                <a:lnTo>
                  <a:pt x="6549480" y="50820"/>
                </a:lnTo>
                <a:cubicBezTo>
                  <a:pt x="6549480" y="22752"/>
                  <a:pt x="6526727" y="0"/>
                  <a:pt x="6498660" y="0"/>
                </a:cubicBezTo>
                <a:close/>
              </a:path>
            </a:pathLst>
          </a:custGeom>
          <a:solidFill>
            <a:srgbClr val="000090"/>
          </a:solidFill>
          <a:ln>
            <a:solidFill>
              <a:srgbClr val="000090"/>
            </a:solidFill>
            <a:headEnd/>
            <a:tailEnd/>
          </a:ln>
        </p:spPr>
        <p:style>
          <a:lnRef idx="1">
            <a:schemeClr val="accent2"/>
          </a:lnRef>
          <a:fillRef idx="3">
            <a:schemeClr val="accent2"/>
          </a:fillRef>
          <a:effectRef idx="2">
            <a:schemeClr val="accent2"/>
          </a:effectRef>
          <a:fontRef idx="minor">
            <a:schemeClr val="lt1"/>
          </a:fontRef>
        </p:style>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                 </a:t>
            </a:r>
            <a:r>
              <a:rPr lang="en-US" sz="1400" b="1" dirty="0" smtClean="0">
                <a:solidFill>
                  <a:schemeClr val="bg1"/>
                </a:solidFill>
                <a:latin typeface="Comic Sans MS" pitchFamily="-84" charset="0"/>
              </a:rPr>
              <a:t>Hypervisor</a:t>
            </a:r>
            <a:endParaRPr lang="en-US" sz="1400" b="1" dirty="0">
              <a:solidFill>
                <a:schemeClr val="bg1"/>
              </a:solidFill>
              <a:latin typeface="Comic Sans MS" pitchFamily="-84" charset="0"/>
            </a:endParaRPr>
          </a:p>
        </p:txBody>
      </p:sp>
      <p:sp>
        <p:nvSpPr>
          <p:cNvPr id="34821" name="Title 1"/>
          <p:cNvSpPr>
            <a:spLocks noGrp="1"/>
          </p:cNvSpPr>
          <p:nvPr>
            <p:ph type="title" idx="4294967295"/>
          </p:nvPr>
        </p:nvSpPr>
        <p:spPr>
          <a:xfrm>
            <a:off x="381000" y="228600"/>
            <a:ext cx="8509355" cy="990600"/>
          </a:xfrm>
        </p:spPr>
        <p:txBody>
          <a:bodyPr>
            <a:noAutofit/>
          </a:bodyPr>
          <a:lstStyle/>
          <a:p>
            <a:r>
              <a:rPr lang="en-US" sz="4000" dirty="0" smtClean="0"/>
              <a:t>NFV Proof-of-Concept </a:t>
            </a:r>
            <a:br>
              <a:rPr lang="en-US" sz="4000" dirty="0" smtClean="0"/>
            </a:br>
            <a:r>
              <a:rPr lang="en-US" sz="3200" dirty="0" smtClean="0"/>
              <a:t>– with BT, Intel &amp; HP –</a:t>
            </a:r>
            <a:endParaRPr lang="en-US" sz="3200" dirty="0"/>
          </a:p>
        </p:txBody>
      </p:sp>
      <p:sp>
        <p:nvSpPr>
          <p:cNvPr id="34823" name="Freeform 4"/>
          <p:cNvSpPr>
            <a:spLocks noChangeArrowheads="1"/>
          </p:cNvSpPr>
          <p:nvPr/>
        </p:nvSpPr>
        <p:spPr bwMode="auto">
          <a:xfrm>
            <a:off x="1136179" y="1828897"/>
            <a:ext cx="1084262" cy="1958975"/>
          </a:xfrm>
          <a:custGeom>
            <a:avLst/>
            <a:gdLst>
              <a:gd name="T0" fmla="*/ 582270 w 1171080"/>
              <a:gd name="T1" fmla="*/ 0 h 2003399"/>
              <a:gd name="T2" fmla="*/ 1164537 w 1171080"/>
              <a:gd name="T3" fmla="*/ 1001778 h 2003399"/>
              <a:gd name="T4" fmla="*/ 582270 w 1171080"/>
              <a:gd name="T5" fmla="*/ 2003555 h 2003399"/>
              <a:gd name="T6" fmla="*/ 0 w 1171080"/>
              <a:gd name="T7" fmla="*/ 1001778 h 2003399"/>
              <a:gd name="T8" fmla="*/ 3 60000 65536"/>
              <a:gd name="T9" fmla="*/ 0 60000 65536"/>
              <a:gd name="T10" fmla="*/ 1 60000 65536"/>
              <a:gd name="T11" fmla="*/ 2 60000 65536"/>
              <a:gd name="T12" fmla="*/ 32395 w 1171080"/>
              <a:gd name="T13" fmla="*/ 32395 h 2003399"/>
              <a:gd name="T14" fmla="*/ 1138685 w 1171080"/>
              <a:gd name="T15" fmla="*/ 1971004 h 2003399"/>
            </a:gdLst>
            <a:ahLst/>
            <a:cxnLst>
              <a:cxn ang="T8">
                <a:pos x="T0" y="T1"/>
              </a:cxn>
              <a:cxn ang="T9">
                <a:pos x="T2" y="T3"/>
              </a:cxn>
              <a:cxn ang="T10">
                <a:pos x="T4" y="T5"/>
              </a:cxn>
              <a:cxn ang="T11">
                <a:pos x="T6" y="T7"/>
              </a:cxn>
            </a:cxnLst>
            <a:rect l="T12" t="T13" r="T14" b="T15"/>
            <a:pathLst>
              <a:path w="1171080" h="2003399">
                <a:moveTo>
                  <a:pt x="110602" y="0"/>
                </a:moveTo>
                <a:lnTo>
                  <a:pt x="110601" y="0"/>
                </a:lnTo>
                <a:cubicBezTo>
                  <a:pt x="49518" y="0"/>
                  <a:pt x="0" y="49518"/>
                  <a:pt x="0" y="110601"/>
                </a:cubicBezTo>
                <a:lnTo>
                  <a:pt x="0" y="1892797"/>
                </a:lnTo>
                <a:cubicBezTo>
                  <a:pt x="0" y="1953880"/>
                  <a:pt x="49518" y="2003398"/>
                  <a:pt x="110601" y="2003399"/>
                </a:cubicBezTo>
                <a:lnTo>
                  <a:pt x="1060478" y="2003399"/>
                </a:lnTo>
                <a:cubicBezTo>
                  <a:pt x="1121561" y="2003398"/>
                  <a:pt x="1171080" y="1953880"/>
                  <a:pt x="1171080" y="1892797"/>
                </a:cubicBezTo>
                <a:lnTo>
                  <a:pt x="1171080" y="110602"/>
                </a:lnTo>
                <a:cubicBezTo>
                  <a:pt x="1171080" y="49518"/>
                  <a:pt x="1121561" y="0"/>
                  <a:pt x="1060478" y="0"/>
                </a:cubicBezTo>
                <a:close/>
              </a:path>
            </a:pathLst>
          </a:custGeom>
          <a:gradFill flip="none" rotWithShape="1">
            <a:gsLst>
              <a:gs pos="0">
                <a:schemeClr val="accent1"/>
              </a:gs>
              <a:gs pos="100000">
                <a:srgbClr val="FFFFFF"/>
              </a:gs>
            </a:gsLst>
            <a:lin ang="16200000" scaled="0"/>
            <a:tileRect/>
          </a:gradFill>
          <a:ln>
            <a:headEnd/>
            <a:tailEnd/>
          </a:ln>
          <a:effectLst>
            <a:outerShdw blurRad="50800" dist="38100" dir="2700000" algn="br">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Mgmt</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VM</a:t>
            </a:r>
            <a:endParaRPr lang="en-US" sz="1400" dirty="0">
              <a:solidFill>
                <a:srgbClr val="000000"/>
              </a:solidFill>
              <a:latin typeface="Comic Sans MS" pitchFamily="-84" charset="0"/>
            </a:endParaRPr>
          </a:p>
        </p:txBody>
      </p:sp>
      <p:sp>
        <p:nvSpPr>
          <p:cNvPr id="34825" name="Freeform 7"/>
          <p:cNvSpPr>
            <a:spLocks noChangeArrowheads="1"/>
          </p:cNvSpPr>
          <p:nvPr/>
        </p:nvSpPr>
        <p:spPr bwMode="auto">
          <a:xfrm>
            <a:off x="2296640" y="1806672"/>
            <a:ext cx="685799" cy="2003425"/>
          </a:xfrm>
          <a:custGeom>
            <a:avLst/>
            <a:gdLst>
              <a:gd name="T0" fmla="*/ 260700 w 520560"/>
              <a:gd name="T1" fmla="*/ 0 h 2003399"/>
              <a:gd name="T2" fmla="*/ 521400 w 520560"/>
              <a:gd name="T3" fmla="*/ 1001778 h 2003399"/>
              <a:gd name="T4" fmla="*/ 260700 w 520560"/>
              <a:gd name="T5" fmla="*/ 2003555 h 2003399"/>
              <a:gd name="T6" fmla="*/ 0 w 520560"/>
              <a:gd name="T7" fmla="*/ 1001778 h 2003399"/>
              <a:gd name="T8" fmla="*/ 3 60000 65536"/>
              <a:gd name="T9" fmla="*/ 0 60000 65536"/>
              <a:gd name="T10" fmla="*/ 1 60000 65536"/>
              <a:gd name="T11" fmla="*/ 2 60000 65536"/>
              <a:gd name="T12" fmla="*/ 25412 w 520560"/>
              <a:gd name="T13" fmla="*/ 25412 h 2003399"/>
              <a:gd name="T14" fmla="*/ 495148 w 520560"/>
              <a:gd name="T15" fmla="*/ 1977987 h 2003399"/>
            </a:gdLst>
            <a:ahLst/>
            <a:cxnLst>
              <a:cxn ang="T8">
                <a:pos x="T0" y="T1"/>
              </a:cxn>
              <a:cxn ang="T9">
                <a:pos x="T2" y="T3"/>
              </a:cxn>
              <a:cxn ang="T10">
                <a:pos x="T4" y="T5"/>
              </a:cxn>
              <a:cxn ang="T11">
                <a:pos x="T6" y="T7"/>
              </a:cxn>
            </a:cxnLst>
            <a:rect l="T12" t="T13" r="T14" b="T15"/>
            <a:pathLst>
              <a:path w="520560" h="2003399">
                <a:moveTo>
                  <a:pt x="86760" y="0"/>
                </a:moveTo>
                <a:lnTo>
                  <a:pt x="86759" y="0"/>
                </a:lnTo>
                <a:cubicBezTo>
                  <a:pt x="38843" y="0"/>
                  <a:pt x="0" y="38843"/>
                  <a:pt x="0" y="86759"/>
                </a:cubicBezTo>
                <a:lnTo>
                  <a:pt x="0" y="1916639"/>
                </a:lnTo>
                <a:cubicBezTo>
                  <a:pt x="0" y="1964555"/>
                  <a:pt x="38843" y="2003398"/>
                  <a:pt x="86759" y="2003399"/>
                </a:cubicBezTo>
                <a:lnTo>
                  <a:pt x="433800" y="2003399"/>
                </a:lnTo>
                <a:cubicBezTo>
                  <a:pt x="481716" y="2003398"/>
                  <a:pt x="520560" y="1964555"/>
                  <a:pt x="520560" y="1916639"/>
                </a:cubicBezTo>
                <a:lnTo>
                  <a:pt x="520560" y="86760"/>
                </a:lnTo>
                <a:cubicBezTo>
                  <a:pt x="520560" y="38843"/>
                  <a:pt x="481716" y="0"/>
                  <a:pt x="433800" y="0"/>
                </a:cubicBezTo>
                <a:close/>
              </a:path>
            </a:pathLst>
          </a:custGeom>
          <a:ln>
            <a:headEnd/>
            <a:tailEnd/>
          </a:ln>
          <a:effectLst>
            <a:outerShdw blurRad="50800" dist="38100" dir="2700000" algn="br"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B-RAS</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VM</a:t>
            </a:r>
            <a:endParaRPr lang="en-US" sz="1400" dirty="0">
              <a:solidFill>
                <a:srgbClr val="000000"/>
              </a:solidFill>
              <a:latin typeface="Comic Sans MS" pitchFamily="-84" charset="0"/>
            </a:endParaRPr>
          </a:p>
        </p:txBody>
      </p:sp>
      <p:sp>
        <p:nvSpPr>
          <p:cNvPr id="34829" name="TextBox 11"/>
          <p:cNvSpPr txBox="1">
            <a:spLocks noChangeArrowheads="1"/>
          </p:cNvSpPr>
          <p:nvPr/>
        </p:nvSpPr>
        <p:spPr bwMode="auto">
          <a:xfrm>
            <a:off x="4555652" y="2487710"/>
            <a:ext cx="407988" cy="490537"/>
          </a:xfrm>
          <a:prstGeom prst="rect">
            <a:avLst/>
          </a:prstGeom>
          <a:noFill/>
          <a:ln w="9525">
            <a:noFill/>
            <a:miter lim="800000"/>
            <a:headEnd/>
            <a:tailEnd/>
          </a:ln>
        </p:spPr>
        <p:txBody>
          <a:bodyPr wrap="none" lIns="90000" tIns="45000" rIns="90000" bIns="45000">
            <a:prstTxWarp prst="textNoShape">
              <a:avLst/>
            </a:prstTxWarp>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400" dirty="0">
                <a:solidFill>
                  <a:srgbClr val="000000"/>
                </a:solidFill>
                <a:latin typeface="Comic Sans MS" pitchFamily="-84" charset="0"/>
              </a:rPr>
              <a:t>...</a:t>
            </a:r>
          </a:p>
        </p:txBody>
      </p:sp>
      <p:sp>
        <p:nvSpPr>
          <p:cNvPr id="34830" name="Freeform 12"/>
          <p:cNvSpPr>
            <a:spLocks/>
          </p:cNvSpPr>
          <p:nvPr/>
        </p:nvSpPr>
        <p:spPr bwMode="auto">
          <a:xfrm>
            <a:off x="920278" y="1654272"/>
            <a:ext cx="6938962" cy="4038600"/>
          </a:xfrm>
          <a:custGeom>
            <a:avLst/>
            <a:gdLst>
              <a:gd name="T0" fmla="*/ 3467582 w 6939720"/>
              <a:gd name="T1" fmla="*/ 0 h 2700360"/>
              <a:gd name="T2" fmla="*/ 6935164 w 6939720"/>
              <a:gd name="T3" fmla="*/ 1350114 h 2700360"/>
              <a:gd name="T4" fmla="*/ 3467582 w 6939720"/>
              <a:gd name="T5" fmla="*/ 2700228 h 2700360"/>
              <a:gd name="T6" fmla="*/ 0 w 6939720"/>
              <a:gd name="T7" fmla="*/ 1350114 h 2700360"/>
              <a:gd name="T8" fmla="*/ 3 60000 65536"/>
              <a:gd name="T9" fmla="*/ 0 60000 65536"/>
              <a:gd name="T10" fmla="*/ 1 60000 65536"/>
              <a:gd name="T11" fmla="*/ 2 60000 65536"/>
              <a:gd name="T12" fmla="*/ 35446 w 6939720"/>
              <a:gd name="T13" fmla="*/ 35446 h 2700360"/>
              <a:gd name="T14" fmla="*/ 6904272 w 6939720"/>
              <a:gd name="T15" fmla="*/ 2664914 h 2700360"/>
            </a:gdLst>
            <a:ahLst/>
            <a:cxnLst>
              <a:cxn ang="T8">
                <a:pos x="T0" y="T1"/>
              </a:cxn>
              <a:cxn ang="T9">
                <a:pos x="T2" y="T3"/>
              </a:cxn>
              <a:cxn ang="T10">
                <a:pos x="T4" y="T5"/>
              </a:cxn>
              <a:cxn ang="T11">
                <a:pos x="T6" y="T7"/>
              </a:cxn>
            </a:cxnLst>
            <a:rect l="T12" t="T13" r="T14" b="T15"/>
            <a:pathLst>
              <a:path w="6939720" h="2700360">
                <a:moveTo>
                  <a:pt x="121016" y="0"/>
                </a:moveTo>
                <a:lnTo>
                  <a:pt x="121015" y="0"/>
                </a:lnTo>
                <a:cubicBezTo>
                  <a:pt x="54180" y="0"/>
                  <a:pt x="0" y="54180"/>
                  <a:pt x="0" y="121015"/>
                </a:cubicBezTo>
                <a:lnTo>
                  <a:pt x="0" y="2579344"/>
                </a:lnTo>
                <a:cubicBezTo>
                  <a:pt x="0" y="2646179"/>
                  <a:pt x="54180" y="2700359"/>
                  <a:pt x="121015" y="2700360"/>
                </a:cubicBezTo>
                <a:lnTo>
                  <a:pt x="6818704" y="2700360"/>
                </a:lnTo>
                <a:cubicBezTo>
                  <a:pt x="6885539" y="2700359"/>
                  <a:pt x="6939720" y="2646179"/>
                  <a:pt x="6939720" y="2579344"/>
                </a:cubicBezTo>
                <a:lnTo>
                  <a:pt x="6939720" y="121016"/>
                </a:lnTo>
                <a:cubicBezTo>
                  <a:pt x="6939720" y="54180"/>
                  <a:pt x="6885539" y="0"/>
                  <a:pt x="6818704" y="0"/>
                </a:cubicBezTo>
                <a:close/>
              </a:path>
            </a:pathLst>
          </a:custGeom>
          <a:noFill/>
          <a:ln w="18360">
            <a:solidFill>
              <a:srgbClr val="0000FF"/>
            </a:solidFill>
            <a:round/>
            <a:headEnd/>
            <a:tailEnd/>
          </a:ln>
        </p:spPr>
        <p:txBody>
          <a:bodyPr wrap="none" lIns="99000" tIns="54000" rIns="99000" bIns="54000" anchor="ctr">
            <a:prstTxWarp prst="textNoShape">
              <a:avLst/>
            </a:prstTxWarp>
          </a:bodyPr>
          <a:lstStyle/>
          <a:p>
            <a:endParaRPr lang="en-US"/>
          </a:p>
        </p:txBody>
      </p:sp>
      <p:sp>
        <p:nvSpPr>
          <p:cNvPr id="34834" name="Freeform 16"/>
          <p:cNvSpPr>
            <a:spLocks noChangeArrowheads="1"/>
          </p:cNvSpPr>
          <p:nvPr/>
        </p:nvSpPr>
        <p:spPr bwMode="auto">
          <a:xfrm>
            <a:off x="1153640" y="4930872"/>
            <a:ext cx="533400" cy="577850"/>
          </a:xfrm>
          <a:custGeom>
            <a:avLst/>
            <a:gdLst>
              <a:gd name="T0" fmla="*/ 195078 w 390600"/>
              <a:gd name="T1" fmla="*/ 0 h 348480"/>
              <a:gd name="T2" fmla="*/ 390150 w 390600"/>
              <a:gd name="T3" fmla="*/ 176563 h 348480"/>
              <a:gd name="T4" fmla="*/ 195078 w 390600"/>
              <a:gd name="T5" fmla="*/ 353126 h 348480"/>
              <a:gd name="T6" fmla="*/ 0 w 390600"/>
              <a:gd name="T7" fmla="*/ 176563 h 348480"/>
              <a:gd name="T8" fmla="*/ 3 60000 65536"/>
              <a:gd name="T9" fmla="*/ 0 60000 65536"/>
              <a:gd name="T10" fmla="*/ 1 60000 65536"/>
              <a:gd name="T11" fmla="*/ 2 60000 65536"/>
              <a:gd name="T12" fmla="*/ 17012 w 390600"/>
              <a:gd name="T13" fmla="*/ 17012 h 348480"/>
              <a:gd name="T14" fmla="*/ 373588 w 390600"/>
              <a:gd name="T15" fmla="*/ 331468 h 348480"/>
            </a:gdLst>
            <a:ahLst/>
            <a:cxnLst>
              <a:cxn ang="T8">
                <a:pos x="T0" y="T1"/>
              </a:cxn>
              <a:cxn ang="T9">
                <a:pos x="T2" y="T3"/>
              </a:cxn>
              <a:cxn ang="T10">
                <a:pos x="T4" y="T5"/>
              </a:cxn>
              <a:cxn ang="T11">
                <a:pos x="T6" y="T7"/>
              </a:cxn>
            </a:cxnLst>
            <a:rect l="T12" t="T13" r="T14" b="T15"/>
            <a:pathLst>
              <a:path w="390600" h="348480">
                <a:moveTo>
                  <a:pt x="58080" y="0"/>
                </a:moveTo>
                <a:lnTo>
                  <a:pt x="58079" y="0"/>
                </a:lnTo>
                <a:cubicBezTo>
                  <a:pt x="26003" y="0"/>
                  <a:pt x="0" y="26003"/>
                  <a:pt x="0" y="58079"/>
                </a:cubicBezTo>
                <a:lnTo>
                  <a:pt x="0" y="290400"/>
                </a:lnTo>
                <a:cubicBezTo>
                  <a:pt x="0" y="322476"/>
                  <a:pt x="26003" y="348479"/>
                  <a:pt x="58079" y="348480"/>
                </a:cubicBezTo>
                <a:lnTo>
                  <a:pt x="332520" y="348480"/>
                </a:lnTo>
                <a:cubicBezTo>
                  <a:pt x="364596" y="348479"/>
                  <a:pt x="390600" y="322476"/>
                  <a:pt x="390600" y="290400"/>
                </a:cubicBezTo>
                <a:lnTo>
                  <a:pt x="390600" y="58080"/>
                </a:lnTo>
                <a:cubicBezTo>
                  <a:pt x="390600" y="26003"/>
                  <a:pt x="364596" y="0"/>
                  <a:pt x="332520" y="0"/>
                </a:cubicBezTo>
                <a:close/>
              </a:path>
            </a:pathLst>
          </a:custGeom>
          <a:gradFill flip="none" rotWithShape="1">
            <a:gsLst>
              <a:gs pos="0">
                <a:srgbClr val="3366FF"/>
              </a:gs>
              <a:gs pos="100000">
                <a:srgbClr val="FFFFFF"/>
              </a:gs>
            </a:gsLst>
            <a:lin ang="16200000" scaled="0"/>
            <a:tileRect/>
          </a:gradFill>
          <a:ln w="0">
            <a:solidFill>
              <a:srgbClr val="808080"/>
            </a:solidFill>
            <a:miter lim="800000"/>
            <a:headEnd/>
            <a:tailEnd/>
          </a:ln>
          <a:effectLst>
            <a:outerShdw blurRad="50800" dist="38100" dir="2700000" algn="br">
              <a:srgbClr val="000000">
                <a:alpha val="43000"/>
              </a:srgbClr>
            </a:outerShdw>
          </a:effectLst>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10GE</a:t>
            </a:r>
            <a:endParaRPr lang="en-US" sz="1200" dirty="0">
              <a:solidFill>
                <a:srgbClr val="000000"/>
              </a:solidFill>
              <a:latin typeface="Comic Sans MS" pitchFamily="-84" charset="0"/>
            </a:endParaRPr>
          </a:p>
        </p:txBody>
      </p:sp>
      <p:sp>
        <p:nvSpPr>
          <p:cNvPr id="34835" name="Freeform 17"/>
          <p:cNvSpPr>
            <a:spLocks noChangeArrowheads="1"/>
          </p:cNvSpPr>
          <p:nvPr/>
        </p:nvSpPr>
        <p:spPr bwMode="auto">
          <a:xfrm>
            <a:off x="6487640" y="4930872"/>
            <a:ext cx="542925" cy="609600"/>
          </a:xfrm>
          <a:custGeom>
            <a:avLst/>
            <a:gdLst>
              <a:gd name="T0" fmla="*/ 195978 w 390240"/>
              <a:gd name="T1" fmla="*/ 0 h 348480"/>
              <a:gd name="T2" fmla="*/ 391953 w 390240"/>
              <a:gd name="T3" fmla="*/ 176563 h 348480"/>
              <a:gd name="T4" fmla="*/ 195978 w 390240"/>
              <a:gd name="T5" fmla="*/ 353126 h 348480"/>
              <a:gd name="T6" fmla="*/ 0 w 390240"/>
              <a:gd name="T7" fmla="*/ 176563 h 348480"/>
              <a:gd name="T8" fmla="*/ 3 60000 65536"/>
              <a:gd name="T9" fmla="*/ 0 60000 65536"/>
              <a:gd name="T10" fmla="*/ 1 60000 65536"/>
              <a:gd name="T11" fmla="*/ 2 60000 65536"/>
              <a:gd name="T12" fmla="*/ 17012 w 390240"/>
              <a:gd name="T13" fmla="*/ 17012 h 348480"/>
              <a:gd name="T14" fmla="*/ 373228 w 390240"/>
              <a:gd name="T15" fmla="*/ 331468 h 348480"/>
            </a:gdLst>
            <a:ahLst/>
            <a:cxnLst>
              <a:cxn ang="T8">
                <a:pos x="T0" y="T1"/>
              </a:cxn>
              <a:cxn ang="T9">
                <a:pos x="T2" y="T3"/>
              </a:cxn>
              <a:cxn ang="T10">
                <a:pos x="T4" y="T5"/>
              </a:cxn>
              <a:cxn ang="T11">
                <a:pos x="T6" y="T7"/>
              </a:cxn>
            </a:cxnLst>
            <a:rect l="T12" t="T13" r="T14" b="T15"/>
            <a:pathLst>
              <a:path w="390240" h="348480">
                <a:moveTo>
                  <a:pt x="58080" y="0"/>
                </a:moveTo>
                <a:lnTo>
                  <a:pt x="58079" y="0"/>
                </a:lnTo>
                <a:cubicBezTo>
                  <a:pt x="26003" y="0"/>
                  <a:pt x="0" y="26003"/>
                  <a:pt x="0" y="58079"/>
                </a:cubicBezTo>
                <a:lnTo>
                  <a:pt x="0" y="290400"/>
                </a:lnTo>
                <a:cubicBezTo>
                  <a:pt x="0" y="322476"/>
                  <a:pt x="26003" y="348479"/>
                  <a:pt x="58079" y="348480"/>
                </a:cubicBezTo>
                <a:lnTo>
                  <a:pt x="332160" y="348480"/>
                </a:lnTo>
                <a:cubicBezTo>
                  <a:pt x="364236" y="348479"/>
                  <a:pt x="390240" y="322476"/>
                  <a:pt x="390240" y="290400"/>
                </a:cubicBezTo>
                <a:lnTo>
                  <a:pt x="390240" y="58080"/>
                </a:lnTo>
                <a:cubicBezTo>
                  <a:pt x="390240" y="26003"/>
                  <a:pt x="364236" y="0"/>
                  <a:pt x="332160" y="0"/>
                </a:cubicBezTo>
                <a:close/>
              </a:path>
            </a:pathLst>
          </a:custGeom>
          <a:gradFill flip="none" rotWithShape="1">
            <a:gsLst>
              <a:gs pos="0">
                <a:srgbClr val="3366FF"/>
              </a:gs>
              <a:gs pos="100000">
                <a:srgbClr val="FFFFFF"/>
              </a:gs>
            </a:gsLst>
            <a:lin ang="16200000" scaled="0"/>
            <a:tileRect/>
          </a:gradFill>
          <a:ln w="0">
            <a:solidFill>
              <a:srgbClr val="808080"/>
            </a:solidFill>
            <a:miter lim="800000"/>
            <a:headEnd/>
            <a:tailEnd/>
          </a:ln>
          <a:effectLst>
            <a:outerShdw blurRad="50800" dist="38100" dir="2700000" algn="br">
              <a:srgbClr val="000000">
                <a:alpha val="43000"/>
              </a:srgbClr>
            </a:outerShdw>
          </a:effectLst>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10GE</a:t>
            </a:r>
            <a:endParaRPr lang="en-US" sz="1200" dirty="0">
              <a:solidFill>
                <a:srgbClr val="000000"/>
              </a:solidFill>
              <a:latin typeface="Comic Sans MS" pitchFamily="-84" charset="0"/>
            </a:endParaRPr>
          </a:p>
        </p:txBody>
      </p:sp>
      <p:sp>
        <p:nvSpPr>
          <p:cNvPr id="34836" name="Freeform 18"/>
          <p:cNvSpPr>
            <a:spLocks/>
          </p:cNvSpPr>
          <p:nvPr/>
        </p:nvSpPr>
        <p:spPr bwMode="auto">
          <a:xfrm>
            <a:off x="1306040" y="3787872"/>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34837" name="Freeform 19"/>
          <p:cNvSpPr>
            <a:spLocks/>
          </p:cNvSpPr>
          <p:nvPr/>
        </p:nvSpPr>
        <p:spPr bwMode="auto">
          <a:xfrm>
            <a:off x="6716241" y="3787873"/>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34838" name="Freeform 21"/>
          <p:cNvSpPr>
            <a:spLocks/>
          </p:cNvSpPr>
          <p:nvPr/>
        </p:nvSpPr>
        <p:spPr bwMode="auto">
          <a:xfrm>
            <a:off x="7249640" y="3787872"/>
            <a:ext cx="152401"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34839" name="Freeform 23"/>
          <p:cNvSpPr>
            <a:spLocks noChangeArrowheads="1"/>
          </p:cNvSpPr>
          <p:nvPr/>
        </p:nvSpPr>
        <p:spPr bwMode="auto">
          <a:xfrm>
            <a:off x="7097240" y="4930872"/>
            <a:ext cx="519112" cy="609600"/>
          </a:xfrm>
          <a:custGeom>
            <a:avLst/>
            <a:gdLst>
              <a:gd name="T0" fmla="*/ 2147483647 w 88"/>
              <a:gd name="T1" fmla="*/ 0 h 21600"/>
              <a:gd name="T2" fmla="*/ 2147483647 w 88"/>
              <a:gd name="T3" fmla="*/ 2147483647 h 21600"/>
              <a:gd name="T4" fmla="*/ 2147483647 w 88"/>
              <a:gd name="T5" fmla="*/ 2147483647 h 21600"/>
              <a:gd name="T6" fmla="*/ 0 w 88"/>
              <a:gd name="T7" fmla="*/ 2147483647 h 21600"/>
              <a:gd name="T8" fmla="*/ 2147483647 w 88"/>
              <a:gd name="T9" fmla="*/ 2147483647 h 21600"/>
              <a:gd name="T10" fmla="*/ 2147483647 w 88"/>
              <a:gd name="T11" fmla="*/ 0 h 21600"/>
              <a:gd name="T12" fmla="*/ 0 w 88"/>
              <a:gd name="T13" fmla="*/ 2147483647 h 21600"/>
              <a:gd name="T14" fmla="*/ 2147483647 w 88"/>
              <a:gd name="T15" fmla="*/ 2147483647 h 21600"/>
              <a:gd name="T16" fmla="*/ 2147483647 w 88"/>
              <a:gd name="T17" fmla="*/ 2147483647 h 21600"/>
              <a:gd name="T18" fmla="*/ 3 60000 65536"/>
              <a:gd name="T19" fmla="*/ 0 60000 65536"/>
              <a:gd name="T20" fmla="*/ 1 60000 65536"/>
              <a:gd name="T21" fmla="*/ 2 60000 65536"/>
              <a:gd name="T22" fmla="*/ 3 60000 65536"/>
              <a:gd name="T23" fmla="*/ 3 60000 65536"/>
              <a:gd name="T24" fmla="*/ 3 60000 65536"/>
              <a:gd name="T25" fmla="*/ 3 60000 65536"/>
              <a:gd name="T26" fmla="*/ 3 60000 65536"/>
              <a:gd name="T27" fmla="*/ 0 w 88"/>
              <a:gd name="T28" fmla="*/ 5400 h 21600"/>
              <a:gd name="T29" fmla="*/ 88 w 88"/>
              <a:gd name="T30" fmla="*/ 18900 h 21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21600">
                <a:moveTo>
                  <a:pt x="44" y="0"/>
                </a:moveTo>
                <a:cubicBezTo>
                  <a:pt x="20" y="0"/>
                  <a:pt x="0" y="1227"/>
                  <a:pt x="0" y="2700"/>
                </a:cubicBezTo>
                <a:lnTo>
                  <a:pt x="0" y="18900"/>
                </a:lnTo>
                <a:cubicBezTo>
                  <a:pt x="0" y="20373"/>
                  <a:pt x="20" y="21600"/>
                  <a:pt x="44" y="21600"/>
                </a:cubicBezTo>
                <a:cubicBezTo>
                  <a:pt x="68" y="21600"/>
                  <a:pt x="88" y="20373"/>
                  <a:pt x="88" y="18900"/>
                </a:cubicBezTo>
                <a:lnTo>
                  <a:pt x="88" y="2700"/>
                </a:lnTo>
                <a:cubicBezTo>
                  <a:pt x="88" y="1227"/>
                  <a:pt x="68" y="0"/>
                  <a:pt x="44" y="0"/>
                </a:cubicBezTo>
                <a:close/>
              </a:path>
              <a:path w="88" h="21600">
                <a:moveTo>
                  <a:pt x="44" y="0"/>
                </a:moveTo>
                <a:cubicBezTo>
                  <a:pt x="20" y="0"/>
                  <a:pt x="0" y="1227"/>
                  <a:pt x="0" y="2700"/>
                </a:cubicBezTo>
                <a:cubicBezTo>
                  <a:pt x="0" y="4173"/>
                  <a:pt x="20" y="5400"/>
                  <a:pt x="44" y="5400"/>
                </a:cubicBezTo>
                <a:cubicBezTo>
                  <a:pt x="68" y="5400"/>
                  <a:pt x="88" y="4173"/>
                  <a:pt x="88" y="2700"/>
                </a:cubicBezTo>
                <a:cubicBezTo>
                  <a:pt x="88" y="1227"/>
                  <a:pt x="68" y="0"/>
                  <a:pt x="44" y="0"/>
                </a:cubicBezTo>
                <a:close/>
              </a:path>
            </a:pathLst>
          </a:custGeom>
          <a:gradFill flip="none" rotWithShape="1">
            <a:gsLst>
              <a:gs pos="0">
                <a:srgbClr val="3DEB3D"/>
              </a:gs>
              <a:gs pos="100000">
                <a:srgbClr val="FFFFFF"/>
              </a:gs>
            </a:gsLst>
            <a:lin ang="16200000" scaled="0"/>
            <a:tileRect/>
          </a:gradFill>
          <a:ln w="0">
            <a:solidFill>
              <a:srgbClr val="808080"/>
            </a:solidFill>
            <a:miter lim="800000"/>
            <a:headEnd/>
            <a:tailEnd/>
          </a:ln>
          <a:effectLst>
            <a:outerShdw blurRad="50800" dist="38100" dir="2700000" algn="br">
              <a:srgbClr val="000000">
                <a:alpha val="43000"/>
              </a:srgbClr>
            </a:outerShdw>
          </a:effectLst>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000" dirty="0">
                <a:solidFill>
                  <a:srgbClr val="000000"/>
                </a:solidFill>
                <a:latin typeface="Comic Sans MS" pitchFamily="-84" charset="0"/>
              </a:rPr>
              <a:t>Storage</a:t>
            </a:r>
          </a:p>
        </p:txBody>
      </p:sp>
      <p:sp>
        <p:nvSpPr>
          <p:cNvPr id="34" name="Rounded Rectangle 33"/>
          <p:cNvSpPr/>
          <p:nvPr/>
        </p:nvSpPr>
        <p:spPr>
          <a:xfrm>
            <a:off x="1763240" y="4930872"/>
            <a:ext cx="4648200" cy="609600"/>
          </a:xfrm>
          <a:prstGeom prst="roundRect">
            <a:avLst/>
          </a:prstGeom>
          <a:gradFill flip="none" rotWithShape="1">
            <a:gsLst>
              <a:gs pos="0">
                <a:srgbClr val="3366FF"/>
              </a:gs>
              <a:gs pos="100000">
                <a:srgbClr val="FFFFFF"/>
              </a:gs>
            </a:gsLst>
            <a:lin ang="16200000" scaled="0"/>
            <a:tileRect/>
          </a:gradFill>
          <a:effectLst>
            <a:outerShdw blurRad="50800" dist="38100" dir="2700000" algn="br">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sz="1600" dirty="0" smtClean="0">
                <a:solidFill>
                  <a:schemeClr val="tx1"/>
                </a:solidFill>
              </a:rPr>
              <a:t>4x10GE</a:t>
            </a:r>
          </a:p>
          <a:p>
            <a:pPr algn="ctr">
              <a:defRPr/>
            </a:pPr>
            <a:r>
              <a:rPr lang="en-US" sz="1600" dirty="0" smtClean="0">
                <a:solidFill>
                  <a:schemeClr val="tx1"/>
                </a:solidFill>
              </a:rPr>
              <a:t>Niantic NIC</a:t>
            </a:r>
            <a:endParaRPr lang="en-US" sz="1600" dirty="0">
              <a:solidFill>
                <a:schemeClr val="tx1"/>
              </a:solidFill>
            </a:endParaRPr>
          </a:p>
        </p:txBody>
      </p:sp>
      <p:sp>
        <p:nvSpPr>
          <p:cNvPr id="38" name="TextBox 37"/>
          <p:cNvSpPr txBox="1"/>
          <p:nvPr/>
        </p:nvSpPr>
        <p:spPr>
          <a:xfrm>
            <a:off x="4582640" y="4397472"/>
            <a:ext cx="415498" cy="369332"/>
          </a:xfrm>
          <a:prstGeom prst="rect">
            <a:avLst/>
          </a:prstGeom>
          <a:noFill/>
        </p:spPr>
        <p:txBody>
          <a:bodyPr wrap="none" rtlCol="0">
            <a:spAutoFit/>
          </a:bodyPr>
          <a:lstStyle/>
          <a:p>
            <a:r>
              <a:rPr lang="en-US" dirty="0" smtClean="0"/>
              <a:t>…</a:t>
            </a:r>
            <a:endParaRPr lang="en-US" dirty="0"/>
          </a:p>
        </p:txBody>
      </p:sp>
      <p:sp>
        <p:nvSpPr>
          <p:cNvPr id="39" name="Freeform 7"/>
          <p:cNvSpPr>
            <a:spLocks noChangeArrowheads="1"/>
          </p:cNvSpPr>
          <p:nvPr/>
        </p:nvSpPr>
        <p:spPr bwMode="auto">
          <a:xfrm>
            <a:off x="3058641" y="1806672"/>
            <a:ext cx="685799" cy="2003425"/>
          </a:xfrm>
          <a:custGeom>
            <a:avLst/>
            <a:gdLst>
              <a:gd name="T0" fmla="*/ 260700 w 520560"/>
              <a:gd name="T1" fmla="*/ 0 h 2003399"/>
              <a:gd name="T2" fmla="*/ 521400 w 520560"/>
              <a:gd name="T3" fmla="*/ 1001778 h 2003399"/>
              <a:gd name="T4" fmla="*/ 260700 w 520560"/>
              <a:gd name="T5" fmla="*/ 2003555 h 2003399"/>
              <a:gd name="T6" fmla="*/ 0 w 520560"/>
              <a:gd name="T7" fmla="*/ 1001778 h 2003399"/>
              <a:gd name="T8" fmla="*/ 3 60000 65536"/>
              <a:gd name="T9" fmla="*/ 0 60000 65536"/>
              <a:gd name="T10" fmla="*/ 1 60000 65536"/>
              <a:gd name="T11" fmla="*/ 2 60000 65536"/>
              <a:gd name="T12" fmla="*/ 25412 w 520560"/>
              <a:gd name="T13" fmla="*/ 25412 h 2003399"/>
              <a:gd name="T14" fmla="*/ 495148 w 520560"/>
              <a:gd name="T15" fmla="*/ 1977987 h 2003399"/>
            </a:gdLst>
            <a:ahLst/>
            <a:cxnLst>
              <a:cxn ang="T8">
                <a:pos x="T0" y="T1"/>
              </a:cxn>
              <a:cxn ang="T9">
                <a:pos x="T2" y="T3"/>
              </a:cxn>
              <a:cxn ang="T10">
                <a:pos x="T4" y="T5"/>
              </a:cxn>
              <a:cxn ang="T11">
                <a:pos x="T6" y="T7"/>
              </a:cxn>
            </a:cxnLst>
            <a:rect l="T12" t="T13" r="T14" b="T15"/>
            <a:pathLst>
              <a:path w="520560" h="2003399">
                <a:moveTo>
                  <a:pt x="86760" y="0"/>
                </a:moveTo>
                <a:lnTo>
                  <a:pt x="86759" y="0"/>
                </a:lnTo>
                <a:cubicBezTo>
                  <a:pt x="38843" y="0"/>
                  <a:pt x="0" y="38843"/>
                  <a:pt x="0" y="86759"/>
                </a:cubicBezTo>
                <a:lnTo>
                  <a:pt x="0" y="1916639"/>
                </a:lnTo>
                <a:cubicBezTo>
                  <a:pt x="0" y="1964555"/>
                  <a:pt x="38843" y="2003398"/>
                  <a:pt x="86759" y="2003399"/>
                </a:cubicBezTo>
                <a:lnTo>
                  <a:pt x="433800" y="2003399"/>
                </a:lnTo>
                <a:cubicBezTo>
                  <a:pt x="481716" y="2003398"/>
                  <a:pt x="520560" y="1964555"/>
                  <a:pt x="520560" y="1916639"/>
                </a:cubicBezTo>
                <a:lnTo>
                  <a:pt x="520560" y="86760"/>
                </a:lnTo>
                <a:cubicBezTo>
                  <a:pt x="520560" y="38843"/>
                  <a:pt x="481716" y="0"/>
                  <a:pt x="433800" y="0"/>
                </a:cubicBezTo>
                <a:close/>
              </a:path>
            </a:pathLst>
          </a:custGeom>
          <a:ln>
            <a:headEnd/>
            <a:tailEnd/>
          </a:ln>
          <a:effectLst>
            <a:outerShdw blurRad="50800" dist="38100" dir="2700000" algn="br"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B-RAS</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VM</a:t>
            </a:r>
            <a:endParaRPr lang="en-US" sz="1400" dirty="0">
              <a:solidFill>
                <a:srgbClr val="000000"/>
              </a:solidFill>
              <a:latin typeface="Comic Sans MS" pitchFamily="-84" charset="0"/>
            </a:endParaRPr>
          </a:p>
        </p:txBody>
      </p:sp>
      <p:sp>
        <p:nvSpPr>
          <p:cNvPr id="40" name="Freeform 7"/>
          <p:cNvSpPr>
            <a:spLocks noChangeArrowheads="1"/>
          </p:cNvSpPr>
          <p:nvPr/>
        </p:nvSpPr>
        <p:spPr bwMode="auto">
          <a:xfrm>
            <a:off x="3820641" y="1806672"/>
            <a:ext cx="685799" cy="2003425"/>
          </a:xfrm>
          <a:custGeom>
            <a:avLst/>
            <a:gdLst>
              <a:gd name="T0" fmla="*/ 260700 w 520560"/>
              <a:gd name="T1" fmla="*/ 0 h 2003399"/>
              <a:gd name="T2" fmla="*/ 521400 w 520560"/>
              <a:gd name="T3" fmla="*/ 1001778 h 2003399"/>
              <a:gd name="T4" fmla="*/ 260700 w 520560"/>
              <a:gd name="T5" fmla="*/ 2003555 h 2003399"/>
              <a:gd name="T6" fmla="*/ 0 w 520560"/>
              <a:gd name="T7" fmla="*/ 1001778 h 2003399"/>
              <a:gd name="T8" fmla="*/ 3 60000 65536"/>
              <a:gd name="T9" fmla="*/ 0 60000 65536"/>
              <a:gd name="T10" fmla="*/ 1 60000 65536"/>
              <a:gd name="T11" fmla="*/ 2 60000 65536"/>
              <a:gd name="T12" fmla="*/ 25412 w 520560"/>
              <a:gd name="T13" fmla="*/ 25412 h 2003399"/>
              <a:gd name="T14" fmla="*/ 495148 w 520560"/>
              <a:gd name="T15" fmla="*/ 1977987 h 2003399"/>
            </a:gdLst>
            <a:ahLst/>
            <a:cxnLst>
              <a:cxn ang="T8">
                <a:pos x="T0" y="T1"/>
              </a:cxn>
              <a:cxn ang="T9">
                <a:pos x="T2" y="T3"/>
              </a:cxn>
              <a:cxn ang="T10">
                <a:pos x="T4" y="T5"/>
              </a:cxn>
              <a:cxn ang="T11">
                <a:pos x="T6" y="T7"/>
              </a:cxn>
            </a:cxnLst>
            <a:rect l="T12" t="T13" r="T14" b="T15"/>
            <a:pathLst>
              <a:path w="520560" h="2003399">
                <a:moveTo>
                  <a:pt x="86760" y="0"/>
                </a:moveTo>
                <a:lnTo>
                  <a:pt x="86759" y="0"/>
                </a:lnTo>
                <a:cubicBezTo>
                  <a:pt x="38843" y="0"/>
                  <a:pt x="0" y="38843"/>
                  <a:pt x="0" y="86759"/>
                </a:cubicBezTo>
                <a:lnTo>
                  <a:pt x="0" y="1916639"/>
                </a:lnTo>
                <a:cubicBezTo>
                  <a:pt x="0" y="1964555"/>
                  <a:pt x="38843" y="2003398"/>
                  <a:pt x="86759" y="2003399"/>
                </a:cubicBezTo>
                <a:lnTo>
                  <a:pt x="433800" y="2003399"/>
                </a:lnTo>
                <a:cubicBezTo>
                  <a:pt x="481716" y="2003398"/>
                  <a:pt x="520560" y="1964555"/>
                  <a:pt x="520560" y="1916639"/>
                </a:cubicBezTo>
                <a:lnTo>
                  <a:pt x="520560" y="86760"/>
                </a:lnTo>
                <a:cubicBezTo>
                  <a:pt x="520560" y="38843"/>
                  <a:pt x="481716" y="0"/>
                  <a:pt x="433800" y="0"/>
                </a:cubicBezTo>
                <a:close/>
              </a:path>
            </a:pathLst>
          </a:custGeom>
          <a:ln>
            <a:headEnd/>
            <a:tailEnd/>
          </a:ln>
          <a:effectLst>
            <a:outerShdw blurRad="50800" dist="38100" dir="2700000" algn="br"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B-RAS</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VM</a:t>
            </a:r>
            <a:endParaRPr lang="en-US" sz="1400" dirty="0">
              <a:solidFill>
                <a:srgbClr val="000000"/>
              </a:solidFill>
              <a:latin typeface="Comic Sans MS" pitchFamily="-84" charset="0"/>
            </a:endParaRPr>
          </a:p>
        </p:txBody>
      </p:sp>
      <p:sp>
        <p:nvSpPr>
          <p:cNvPr id="41" name="Freeform 7"/>
          <p:cNvSpPr>
            <a:spLocks noChangeArrowheads="1"/>
          </p:cNvSpPr>
          <p:nvPr/>
        </p:nvSpPr>
        <p:spPr bwMode="auto">
          <a:xfrm>
            <a:off x="5116041" y="1806672"/>
            <a:ext cx="685799" cy="2003425"/>
          </a:xfrm>
          <a:custGeom>
            <a:avLst/>
            <a:gdLst>
              <a:gd name="T0" fmla="*/ 260700 w 520560"/>
              <a:gd name="T1" fmla="*/ 0 h 2003399"/>
              <a:gd name="T2" fmla="*/ 521400 w 520560"/>
              <a:gd name="T3" fmla="*/ 1001778 h 2003399"/>
              <a:gd name="T4" fmla="*/ 260700 w 520560"/>
              <a:gd name="T5" fmla="*/ 2003555 h 2003399"/>
              <a:gd name="T6" fmla="*/ 0 w 520560"/>
              <a:gd name="T7" fmla="*/ 1001778 h 2003399"/>
              <a:gd name="T8" fmla="*/ 3 60000 65536"/>
              <a:gd name="T9" fmla="*/ 0 60000 65536"/>
              <a:gd name="T10" fmla="*/ 1 60000 65536"/>
              <a:gd name="T11" fmla="*/ 2 60000 65536"/>
              <a:gd name="T12" fmla="*/ 25412 w 520560"/>
              <a:gd name="T13" fmla="*/ 25412 h 2003399"/>
              <a:gd name="T14" fmla="*/ 495148 w 520560"/>
              <a:gd name="T15" fmla="*/ 1977987 h 2003399"/>
            </a:gdLst>
            <a:ahLst/>
            <a:cxnLst>
              <a:cxn ang="T8">
                <a:pos x="T0" y="T1"/>
              </a:cxn>
              <a:cxn ang="T9">
                <a:pos x="T2" y="T3"/>
              </a:cxn>
              <a:cxn ang="T10">
                <a:pos x="T4" y="T5"/>
              </a:cxn>
              <a:cxn ang="T11">
                <a:pos x="T6" y="T7"/>
              </a:cxn>
            </a:cxnLst>
            <a:rect l="T12" t="T13" r="T14" b="T15"/>
            <a:pathLst>
              <a:path w="520560" h="2003399">
                <a:moveTo>
                  <a:pt x="86760" y="0"/>
                </a:moveTo>
                <a:lnTo>
                  <a:pt x="86759" y="0"/>
                </a:lnTo>
                <a:cubicBezTo>
                  <a:pt x="38843" y="0"/>
                  <a:pt x="0" y="38843"/>
                  <a:pt x="0" y="86759"/>
                </a:cubicBezTo>
                <a:lnTo>
                  <a:pt x="0" y="1916639"/>
                </a:lnTo>
                <a:cubicBezTo>
                  <a:pt x="0" y="1964555"/>
                  <a:pt x="38843" y="2003398"/>
                  <a:pt x="86759" y="2003399"/>
                </a:cubicBezTo>
                <a:lnTo>
                  <a:pt x="433800" y="2003399"/>
                </a:lnTo>
                <a:cubicBezTo>
                  <a:pt x="481716" y="2003398"/>
                  <a:pt x="520560" y="1964555"/>
                  <a:pt x="520560" y="1916639"/>
                </a:cubicBezTo>
                <a:lnTo>
                  <a:pt x="520560" y="86760"/>
                </a:lnTo>
                <a:cubicBezTo>
                  <a:pt x="520560" y="38843"/>
                  <a:pt x="481716" y="0"/>
                  <a:pt x="433800" y="0"/>
                </a:cubicBezTo>
                <a:close/>
              </a:path>
            </a:pathLst>
          </a:custGeom>
          <a:ln>
            <a:headEnd/>
            <a:tailEnd/>
          </a:ln>
          <a:effectLst>
            <a:outerShdw blurRad="50800" dist="38100" dir="2700000" algn="br" rotWithShape="0">
              <a:srgbClr val="000000">
                <a:alpha val="43000"/>
              </a:srgbClr>
            </a:outerShdw>
          </a:effectLst>
        </p:spPr>
        <p:style>
          <a:lnRef idx="1">
            <a:schemeClr val="accent4"/>
          </a:lnRef>
          <a:fillRef idx="2">
            <a:schemeClr val="accent4"/>
          </a:fillRef>
          <a:effectRef idx="1">
            <a:schemeClr val="accent4"/>
          </a:effectRef>
          <a:fontRef idx="minor">
            <a:schemeClr val="dk1"/>
          </a:fontRef>
        </p:style>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B-RAS</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VM</a:t>
            </a:r>
          </a:p>
        </p:txBody>
      </p:sp>
      <p:sp>
        <p:nvSpPr>
          <p:cNvPr id="47" name="Freeform 19"/>
          <p:cNvSpPr>
            <a:spLocks/>
          </p:cNvSpPr>
          <p:nvPr/>
        </p:nvSpPr>
        <p:spPr bwMode="auto">
          <a:xfrm>
            <a:off x="6106640" y="3787872"/>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37" name="Freeform 96"/>
          <p:cNvSpPr>
            <a:spLocks noChangeArrowheads="1"/>
          </p:cNvSpPr>
          <p:nvPr/>
        </p:nvSpPr>
        <p:spPr bwMode="auto">
          <a:xfrm>
            <a:off x="5878040" y="4321272"/>
            <a:ext cx="685800" cy="457200"/>
          </a:xfrm>
          <a:custGeom>
            <a:avLst/>
            <a:gdLst>
              <a:gd name="T0" fmla="*/ 293750 w 585360"/>
              <a:gd name="T1" fmla="*/ 0 h 411480"/>
              <a:gd name="T2" fmla="*/ 587500 w 585360"/>
              <a:gd name="T3" fmla="*/ 204950 h 411480"/>
              <a:gd name="T4" fmla="*/ 293750 w 585360"/>
              <a:gd name="T5" fmla="*/ 409897 h 411480"/>
              <a:gd name="T6" fmla="*/ 0 w 585360"/>
              <a:gd name="T7" fmla="*/ 204950 h 411480"/>
              <a:gd name="T8" fmla="*/ 3 60000 65536"/>
              <a:gd name="T9" fmla="*/ 0 60000 65536"/>
              <a:gd name="T10" fmla="*/ 1 60000 65536"/>
              <a:gd name="T11" fmla="*/ 2 60000 65536"/>
              <a:gd name="T12" fmla="*/ 20087 w 585360"/>
              <a:gd name="T13" fmla="*/ 20087 h 411480"/>
              <a:gd name="T14" fmla="*/ 565273 w 585360"/>
              <a:gd name="T15" fmla="*/ 391393 h 411480"/>
            </a:gdLst>
            <a:ahLst/>
            <a:cxnLst>
              <a:cxn ang="T8">
                <a:pos x="T0" y="T1"/>
              </a:cxn>
              <a:cxn ang="T9">
                <a:pos x="T2" y="T3"/>
              </a:cxn>
              <a:cxn ang="T10">
                <a:pos x="T4" y="T5"/>
              </a:cxn>
              <a:cxn ang="T11">
                <a:pos x="T6" y="T7"/>
              </a:cxn>
            </a:cxnLst>
            <a:rect l="T12" t="T13" r="T14" b="T15"/>
            <a:pathLst>
              <a:path w="585360" h="411480">
                <a:moveTo>
                  <a:pt x="68580" y="0"/>
                </a:moveTo>
                <a:lnTo>
                  <a:pt x="68579" y="0"/>
                </a:lnTo>
                <a:cubicBezTo>
                  <a:pt x="30704" y="0"/>
                  <a:pt x="0" y="30704"/>
                  <a:pt x="0" y="68579"/>
                </a:cubicBezTo>
                <a:lnTo>
                  <a:pt x="0" y="342900"/>
                </a:lnTo>
                <a:cubicBezTo>
                  <a:pt x="0" y="380775"/>
                  <a:pt x="30704" y="411479"/>
                  <a:pt x="68579" y="411480"/>
                </a:cubicBezTo>
                <a:lnTo>
                  <a:pt x="516780" y="411480"/>
                </a:lnTo>
                <a:cubicBezTo>
                  <a:pt x="554655" y="411479"/>
                  <a:pt x="585360" y="380775"/>
                  <a:pt x="585360" y="342900"/>
                </a:cubicBezTo>
                <a:lnTo>
                  <a:pt x="585360" y="68580"/>
                </a:lnTo>
                <a:cubicBezTo>
                  <a:pt x="585360" y="30704"/>
                  <a:pt x="554655" y="0"/>
                  <a:pt x="516780" y="0"/>
                </a:cubicBezTo>
                <a:close/>
              </a:path>
            </a:pathLst>
          </a:custGeom>
          <a:gradFill flip="none" rotWithShape="1">
            <a:gsLst>
              <a:gs pos="0">
                <a:srgbClr val="FF420E"/>
              </a:gs>
              <a:gs pos="100000">
                <a:srgbClr val="FFFFFF"/>
              </a:gs>
            </a:gsLst>
            <a:lin ang="16200000" scaled="0"/>
            <a:tileRect/>
          </a:gradFill>
          <a:ln w="0">
            <a:solidFill>
              <a:srgbClr val="808080"/>
            </a:solidFill>
            <a:miter lim="800000"/>
            <a:headEnd/>
            <a:tailEnd/>
          </a:ln>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Cores</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9-11</a:t>
            </a:r>
            <a:endParaRPr lang="en-US" sz="1200" dirty="0">
              <a:solidFill>
                <a:srgbClr val="000000"/>
              </a:solidFill>
              <a:latin typeface="Comic Sans MS" pitchFamily="-84" charset="0"/>
            </a:endParaRPr>
          </a:p>
        </p:txBody>
      </p:sp>
      <p:sp>
        <p:nvSpPr>
          <p:cNvPr id="48" name="Freeform 19"/>
          <p:cNvSpPr>
            <a:spLocks/>
          </p:cNvSpPr>
          <p:nvPr/>
        </p:nvSpPr>
        <p:spPr bwMode="auto">
          <a:xfrm>
            <a:off x="5420840" y="3787872"/>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49" name="Freeform 19"/>
          <p:cNvSpPr>
            <a:spLocks/>
          </p:cNvSpPr>
          <p:nvPr/>
        </p:nvSpPr>
        <p:spPr bwMode="auto">
          <a:xfrm>
            <a:off x="4049240" y="3787872"/>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50" name="Freeform 19"/>
          <p:cNvSpPr>
            <a:spLocks/>
          </p:cNvSpPr>
          <p:nvPr/>
        </p:nvSpPr>
        <p:spPr bwMode="auto">
          <a:xfrm>
            <a:off x="3287240" y="3787872"/>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51" name="Freeform 19"/>
          <p:cNvSpPr>
            <a:spLocks/>
          </p:cNvSpPr>
          <p:nvPr/>
        </p:nvSpPr>
        <p:spPr bwMode="auto">
          <a:xfrm>
            <a:off x="2525240" y="3787872"/>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52" name="Freeform 19"/>
          <p:cNvSpPr>
            <a:spLocks/>
          </p:cNvSpPr>
          <p:nvPr/>
        </p:nvSpPr>
        <p:spPr bwMode="auto">
          <a:xfrm>
            <a:off x="1915640" y="3787872"/>
            <a:ext cx="152400" cy="1143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3 60000 65536"/>
              <a:gd name="T9" fmla="*/ 0 60000 65536"/>
              <a:gd name="T10" fmla="*/ 1 60000 65536"/>
              <a:gd name="T11" fmla="*/ 2 60000 65536"/>
              <a:gd name="T12" fmla="*/ 5400 w 21600"/>
              <a:gd name="T13" fmla="*/ 2150 h 21600"/>
              <a:gd name="T14" fmla="*/ 16200 w 21600"/>
              <a:gd name="T15" fmla="*/ 19450 h 21600"/>
            </a:gdLst>
            <a:ahLst/>
            <a:cxnLst>
              <a:cxn ang="T8">
                <a:pos x="T0" y="T1"/>
              </a:cxn>
              <a:cxn ang="T9">
                <a:pos x="T2" y="T3"/>
              </a:cxn>
              <a:cxn ang="T10">
                <a:pos x="T4" y="T5"/>
              </a:cxn>
              <a:cxn ang="T11">
                <a:pos x="T6" y="T7"/>
              </a:cxn>
            </a:cxnLst>
            <a:rect l="T12" t="T13" r="T14" b="T15"/>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CFE7E5"/>
          </a:solidFill>
          <a:ln w="0">
            <a:solidFill>
              <a:srgbClr val="808080"/>
            </a:solidFill>
            <a:round/>
            <a:headEnd/>
            <a:tailEnd/>
          </a:ln>
        </p:spPr>
        <p:txBody>
          <a:bodyPr wrap="none" lIns="90000" tIns="45000" rIns="90000" bIns="45000" anchor="ctr">
            <a:prstTxWarp prst="textNoShape">
              <a:avLst/>
            </a:prstTxWarp>
          </a:bodyPr>
          <a:lstStyle/>
          <a:p>
            <a:endParaRPr lang="en-US"/>
          </a:p>
        </p:txBody>
      </p:sp>
      <p:sp>
        <p:nvSpPr>
          <p:cNvPr id="36" name="Freeform 96"/>
          <p:cNvSpPr>
            <a:spLocks noChangeArrowheads="1"/>
          </p:cNvSpPr>
          <p:nvPr/>
        </p:nvSpPr>
        <p:spPr bwMode="auto">
          <a:xfrm>
            <a:off x="5116040" y="4321272"/>
            <a:ext cx="685800" cy="457200"/>
          </a:xfrm>
          <a:custGeom>
            <a:avLst/>
            <a:gdLst>
              <a:gd name="T0" fmla="*/ 293750 w 585360"/>
              <a:gd name="T1" fmla="*/ 0 h 411480"/>
              <a:gd name="T2" fmla="*/ 587500 w 585360"/>
              <a:gd name="T3" fmla="*/ 204950 h 411480"/>
              <a:gd name="T4" fmla="*/ 293750 w 585360"/>
              <a:gd name="T5" fmla="*/ 409897 h 411480"/>
              <a:gd name="T6" fmla="*/ 0 w 585360"/>
              <a:gd name="T7" fmla="*/ 204950 h 411480"/>
              <a:gd name="T8" fmla="*/ 3 60000 65536"/>
              <a:gd name="T9" fmla="*/ 0 60000 65536"/>
              <a:gd name="T10" fmla="*/ 1 60000 65536"/>
              <a:gd name="T11" fmla="*/ 2 60000 65536"/>
              <a:gd name="T12" fmla="*/ 20087 w 585360"/>
              <a:gd name="T13" fmla="*/ 20087 h 411480"/>
              <a:gd name="T14" fmla="*/ 565273 w 585360"/>
              <a:gd name="T15" fmla="*/ 391393 h 411480"/>
            </a:gdLst>
            <a:ahLst/>
            <a:cxnLst>
              <a:cxn ang="T8">
                <a:pos x="T0" y="T1"/>
              </a:cxn>
              <a:cxn ang="T9">
                <a:pos x="T2" y="T3"/>
              </a:cxn>
              <a:cxn ang="T10">
                <a:pos x="T4" y="T5"/>
              </a:cxn>
              <a:cxn ang="T11">
                <a:pos x="T6" y="T7"/>
              </a:cxn>
            </a:cxnLst>
            <a:rect l="T12" t="T13" r="T14" b="T15"/>
            <a:pathLst>
              <a:path w="585360" h="411480">
                <a:moveTo>
                  <a:pt x="68580" y="0"/>
                </a:moveTo>
                <a:lnTo>
                  <a:pt x="68579" y="0"/>
                </a:lnTo>
                <a:cubicBezTo>
                  <a:pt x="30704" y="0"/>
                  <a:pt x="0" y="30704"/>
                  <a:pt x="0" y="68579"/>
                </a:cubicBezTo>
                <a:lnTo>
                  <a:pt x="0" y="342900"/>
                </a:lnTo>
                <a:cubicBezTo>
                  <a:pt x="0" y="380775"/>
                  <a:pt x="30704" y="411479"/>
                  <a:pt x="68579" y="411480"/>
                </a:cubicBezTo>
                <a:lnTo>
                  <a:pt x="516780" y="411480"/>
                </a:lnTo>
                <a:cubicBezTo>
                  <a:pt x="554655" y="411479"/>
                  <a:pt x="585360" y="380775"/>
                  <a:pt x="585360" y="342900"/>
                </a:cubicBezTo>
                <a:lnTo>
                  <a:pt x="585360" y="68580"/>
                </a:lnTo>
                <a:cubicBezTo>
                  <a:pt x="585360" y="30704"/>
                  <a:pt x="554655" y="0"/>
                  <a:pt x="516780" y="0"/>
                </a:cubicBezTo>
                <a:close/>
              </a:path>
            </a:pathLst>
          </a:custGeom>
          <a:gradFill flip="none" rotWithShape="1">
            <a:gsLst>
              <a:gs pos="0">
                <a:srgbClr val="FF420E"/>
              </a:gs>
              <a:gs pos="100000">
                <a:srgbClr val="FFFFFF"/>
              </a:gs>
            </a:gsLst>
            <a:lin ang="16200000" scaled="0"/>
            <a:tileRect/>
          </a:gradFill>
          <a:ln w="0">
            <a:solidFill>
              <a:srgbClr val="808080"/>
            </a:solidFill>
            <a:miter lim="800000"/>
            <a:headEnd/>
            <a:tailEnd/>
          </a:ln>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Core</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8</a:t>
            </a:r>
            <a:endParaRPr lang="en-US" sz="1200" dirty="0">
              <a:solidFill>
                <a:srgbClr val="000000"/>
              </a:solidFill>
              <a:latin typeface="Comic Sans MS" pitchFamily="-84" charset="0"/>
            </a:endParaRPr>
          </a:p>
        </p:txBody>
      </p:sp>
      <p:sp>
        <p:nvSpPr>
          <p:cNvPr id="35" name="Freeform 96"/>
          <p:cNvSpPr>
            <a:spLocks noChangeArrowheads="1"/>
          </p:cNvSpPr>
          <p:nvPr/>
        </p:nvSpPr>
        <p:spPr bwMode="auto">
          <a:xfrm>
            <a:off x="3820640" y="4321272"/>
            <a:ext cx="685800" cy="457200"/>
          </a:xfrm>
          <a:custGeom>
            <a:avLst/>
            <a:gdLst>
              <a:gd name="T0" fmla="*/ 293750 w 585360"/>
              <a:gd name="T1" fmla="*/ 0 h 411480"/>
              <a:gd name="T2" fmla="*/ 587500 w 585360"/>
              <a:gd name="T3" fmla="*/ 204950 h 411480"/>
              <a:gd name="T4" fmla="*/ 293750 w 585360"/>
              <a:gd name="T5" fmla="*/ 409897 h 411480"/>
              <a:gd name="T6" fmla="*/ 0 w 585360"/>
              <a:gd name="T7" fmla="*/ 204950 h 411480"/>
              <a:gd name="T8" fmla="*/ 3 60000 65536"/>
              <a:gd name="T9" fmla="*/ 0 60000 65536"/>
              <a:gd name="T10" fmla="*/ 1 60000 65536"/>
              <a:gd name="T11" fmla="*/ 2 60000 65536"/>
              <a:gd name="T12" fmla="*/ 20087 w 585360"/>
              <a:gd name="T13" fmla="*/ 20087 h 411480"/>
              <a:gd name="T14" fmla="*/ 565273 w 585360"/>
              <a:gd name="T15" fmla="*/ 391393 h 411480"/>
            </a:gdLst>
            <a:ahLst/>
            <a:cxnLst>
              <a:cxn ang="T8">
                <a:pos x="T0" y="T1"/>
              </a:cxn>
              <a:cxn ang="T9">
                <a:pos x="T2" y="T3"/>
              </a:cxn>
              <a:cxn ang="T10">
                <a:pos x="T4" y="T5"/>
              </a:cxn>
              <a:cxn ang="T11">
                <a:pos x="T6" y="T7"/>
              </a:cxn>
            </a:cxnLst>
            <a:rect l="T12" t="T13" r="T14" b="T15"/>
            <a:pathLst>
              <a:path w="585360" h="411480">
                <a:moveTo>
                  <a:pt x="68580" y="0"/>
                </a:moveTo>
                <a:lnTo>
                  <a:pt x="68579" y="0"/>
                </a:lnTo>
                <a:cubicBezTo>
                  <a:pt x="30704" y="0"/>
                  <a:pt x="0" y="30704"/>
                  <a:pt x="0" y="68579"/>
                </a:cubicBezTo>
                <a:lnTo>
                  <a:pt x="0" y="342900"/>
                </a:lnTo>
                <a:cubicBezTo>
                  <a:pt x="0" y="380775"/>
                  <a:pt x="30704" y="411479"/>
                  <a:pt x="68579" y="411480"/>
                </a:cubicBezTo>
                <a:lnTo>
                  <a:pt x="516780" y="411480"/>
                </a:lnTo>
                <a:cubicBezTo>
                  <a:pt x="554655" y="411479"/>
                  <a:pt x="585360" y="380775"/>
                  <a:pt x="585360" y="342900"/>
                </a:cubicBezTo>
                <a:lnTo>
                  <a:pt x="585360" y="68580"/>
                </a:lnTo>
                <a:cubicBezTo>
                  <a:pt x="585360" y="30704"/>
                  <a:pt x="554655" y="0"/>
                  <a:pt x="516780" y="0"/>
                </a:cubicBezTo>
                <a:close/>
              </a:path>
            </a:pathLst>
          </a:custGeom>
          <a:gradFill flip="none" rotWithShape="1">
            <a:gsLst>
              <a:gs pos="0">
                <a:srgbClr val="FF420E"/>
              </a:gs>
              <a:gs pos="100000">
                <a:srgbClr val="FFFFFF"/>
              </a:gs>
            </a:gsLst>
            <a:lin ang="16200000" scaled="0"/>
            <a:tileRect/>
          </a:gradFill>
          <a:ln w="0">
            <a:solidFill>
              <a:srgbClr val="808080"/>
            </a:solidFill>
            <a:miter lim="800000"/>
            <a:headEnd/>
            <a:tailEnd/>
          </a:ln>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Core</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3</a:t>
            </a:r>
            <a:endParaRPr lang="en-US" sz="1200" dirty="0">
              <a:solidFill>
                <a:srgbClr val="000000"/>
              </a:solidFill>
              <a:latin typeface="Comic Sans MS" pitchFamily="-84" charset="0"/>
            </a:endParaRPr>
          </a:p>
        </p:txBody>
      </p:sp>
      <p:sp>
        <p:nvSpPr>
          <p:cNvPr id="33" name="Freeform 96"/>
          <p:cNvSpPr>
            <a:spLocks noChangeArrowheads="1"/>
          </p:cNvSpPr>
          <p:nvPr/>
        </p:nvSpPr>
        <p:spPr bwMode="auto">
          <a:xfrm>
            <a:off x="3058640" y="4321272"/>
            <a:ext cx="685800" cy="457200"/>
          </a:xfrm>
          <a:custGeom>
            <a:avLst/>
            <a:gdLst>
              <a:gd name="T0" fmla="*/ 293750 w 585360"/>
              <a:gd name="T1" fmla="*/ 0 h 411480"/>
              <a:gd name="T2" fmla="*/ 587500 w 585360"/>
              <a:gd name="T3" fmla="*/ 204950 h 411480"/>
              <a:gd name="T4" fmla="*/ 293750 w 585360"/>
              <a:gd name="T5" fmla="*/ 409897 h 411480"/>
              <a:gd name="T6" fmla="*/ 0 w 585360"/>
              <a:gd name="T7" fmla="*/ 204950 h 411480"/>
              <a:gd name="T8" fmla="*/ 3 60000 65536"/>
              <a:gd name="T9" fmla="*/ 0 60000 65536"/>
              <a:gd name="T10" fmla="*/ 1 60000 65536"/>
              <a:gd name="T11" fmla="*/ 2 60000 65536"/>
              <a:gd name="T12" fmla="*/ 20087 w 585360"/>
              <a:gd name="T13" fmla="*/ 20087 h 411480"/>
              <a:gd name="T14" fmla="*/ 565273 w 585360"/>
              <a:gd name="T15" fmla="*/ 391393 h 411480"/>
            </a:gdLst>
            <a:ahLst/>
            <a:cxnLst>
              <a:cxn ang="T8">
                <a:pos x="T0" y="T1"/>
              </a:cxn>
              <a:cxn ang="T9">
                <a:pos x="T2" y="T3"/>
              </a:cxn>
              <a:cxn ang="T10">
                <a:pos x="T4" y="T5"/>
              </a:cxn>
              <a:cxn ang="T11">
                <a:pos x="T6" y="T7"/>
              </a:cxn>
            </a:cxnLst>
            <a:rect l="T12" t="T13" r="T14" b="T15"/>
            <a:pathLst>
              <a:path w="585360" h="411480">
                <a:moveTo>
                  <a:pt x="68580" y="0"/>
                </a:moveTo>
                <a:lnTo>
                  <a:pt x="68579" y="0"/>
                </a:lnTo>
                <a:cubicBezTo>
                  <a:pt x="30704" y="0"/>
                  <a:pt x="0" y="30704"/>
                  <a:pt x="0" y="68579"/>
                </a:cubicBezTo>
                <a:lnTo>
                  <a:pt x="0" y="342900"/>
                </a:lnTo>
                <a:cubicBezTo>
                  <a:pt x="0" y="380775"/>
                  <a:pt x="30704" y="411479"/>
                  <a:pt x="68579" y="411480"/>
                </a:cubicBezTo>
                <a:lnTo>
                  <a:pt x="516780" y="411480"/>
                </a:lnTo>
                <a:cubicBezTo>
                  <a:pt x="554655" y="411479"/>
                  <a:pt x="585360" y="380775"/>
                  <a:pt x="585360" y="342900"/>
                </a:cubicBezTo>
                <a:lnTo>
                  <a:pt x="585360" y="68580"/>
                </a:lnTo>
                <a:cubicBezTo>
                  <a:pt x="585360" y="30704"/>
                  <a:pt x="554655" y="0"/>
                  <a:pt x="516780" y="0"/>
                </a:cubicBezTo>
                <a:close/>
              </a:path>
            </a:pathLst>
          </a:custGeom>
          <a:gradFill flip="none" rotWithShape="1">
            <a:gsLst>
              <a:gs pos="0">
                <a:srgbClr val="FF420E"/>
              </a:gs>
              <a:gs pos="100000">
                <a:srgbClr val="FFFFFF"/>
              </a:gs>
            </a:gsLst>
            <a:lin ang="16200000" scaled="0"/>
            <a:tileRect/>
          </a:gradFill>
          <a:ln w="0">
            <a:solidFill>
              <a:srgbClr val="808080"/>
            </a:solidFill>
            <a:miter lim="800000"/>
            <a:headEnd/>
            <a:tailEnd/>
          </a:ln>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Core</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2</a:t>
            </a:r>
            <a:endParaRPr lang="en-US" sz="1200" dirty="0">
              <a:solidFill>
                <a:srgbClr val="000000"/>
              </a:solidFill>
              <a:latin typeface="Comic Sans MS" pitchFamily="-84" charset="0"/>
            </a:endParaRPr>
          </a:p>
        </p:txBody>
      </p:sp>
      <p:sp>
        <p:nvSpPr>
          <p:cNvPr id="32" name="Freeform 96"/>
          <p:cNvSpPr>
            <a:spLocks noChangeArrowheads="1"/>
          </p:cNvSpPr>
          <p:nvPr/>
        </p:nvSpPr>
        <p:spPr bwMode="auto">
          <a:xfrm>
            <a:off x="2296640" y="4321272"/>
            <a:ext cx="685800" cy="457200"/>
          </a:xfrm>
          <a:custGeom>
            <a:avLst/>
            <a:gdLst>
              <a:gd name="T0" fmla="*/ 293750 w 585360"/>
              <a:gd name="T1" fmla="*/ 0 h 411480"/>
              <a:gd name="T2" fmla="*/ 587500 w 585360"/>
              <a:gd name="T3" fmla="*/ 204950 h 411480"/>
              <a:gd name="T4" fmla="*/ 293750 w 585360"/>
              <a:gd name="T5" fmla="*/ 409897 h 411480"/>
              <a:gd name="T6" fmla="*/ 0 w 585360"/>
              <a:gd name="T7" fmla="*/ 204950 h 411480"/>
              <a:gd name="T8" fmla="*/ 3 60000 65536"/>
              <a:gd name="T9" fmla="*/ 0 60000 65536"/>
              <a:gd name="T10" fmla="*/ 1 60000 65536"/>
              <a:gd name="T11" fmla="*/ 2 60000 65536"/>
              <a:gd name="T12" fmla="*/ 20087 w 585360"/>
              <a:gd name="T13" fmla="*/ 20087 h 411480"/>
              <a:gd name="T14" fmla="*/ 565273 w 585360"/>
              <a:gd name="T15" fmla="*/ 391393 h 411480"/>
            </a:gdLst>
            <a:ahLst/>
            <a:cxnLst>
              <a:cxn ang="T8">
                <a:pos x="T0" y="T1"/>
              </a:cxn>
              <a:cxn ang="T9">
                <a:pos x="T2" y="T3"/>
              </a:cxn>
              <a:cxn ang="T10">
                <a:pos x="T4" y="T5"/>
              </a:cxn>
              <a:cxn ang="T11">
                <a:pos x="T6" y="T7"/>
              </a:cxn>
            </a:cxnLst>
            <a:rect l="T12" t="T13" r="T14" b="T15"/>
            <a:pathLst>
              <a:path w="585360" h="411480">
                <a:moveTo>
                  <a:pt x="68580" y="0"/>
                </a:moveTo>
                <a:lnTo>
                  <a:pt x="68579" y="0"/>
                </a:lnTo>
                <a:cubicBezTo>
                  <a:pt x="30704" y="0"/>
                  <a:pt x="0" y="30704"/>
                  <a:pt x="0" y="68579"/>
                </a:cubicBezTo>
                <a:lnTo>
                  <a:pt x="0" y="342900"/>
                </a:lnTo>
                <a:cubicBezTo>
                  <a:pt x="0" y="380775"/>
                  <a:pt x="30704" y="411479"/>
                  <a:pt x="68579" y="411480"/>
                </a:cubicBezTo>
                <a:lnTo>
                  <a:pt x="516780" y="411480"/>
                </a:lnTo>
                <a:cubicBezTo>
                  <a:pt x="554655" y="411479"/>
                  <a:pt x="585360" y="380775"/>
                  <a:pt x="585360" y="342900"/>
                </a:cubicBezTo>
                <a:lnTo>
                  <a:pt x="585360" y="68580"/>
                </a:lnTo>
                <a:cubicBezTo>
                  <a:pt x="585360" y="30704"/>
                  <a:pt x="554655" y="0"/>
                  <a:pt x="516780" y="0"/>
                </a:cubicBezTo>
                <a:close/>
              </a:path>
            </a:pathLst>
          </a:custGeom>
          <a:gradFill flip="none" rotWithShape="1">
            <a:gsLst>
              <a:gs pos="0">
                <a:srgbClr val="FF420E"/>
              </a:gs>
              <a:gs pos="100000">
                <a:srgbClr val="FFFFFF"/>
              </a:gs>
            </a:gsLst>
            <a:lin ang="16200000" scaled="0"/>
            <a:tileRect/>
          </a:gradFill>
          <a:ln w="0">
            <a:solidFill>
              <a:srgbClr val="808080"/>
            </a:solidFill>
            <a:miter lim="800000"/>
            <a:headEnd/>
            <a:tailEnd/>
          </a:ln>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Core</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1</a:t>
            </a:r>
            <a:endParaRPr lang="en-US" sz="1200" dirty="0">
              <a:solidFill>
                <a:srgbClr val="000000"/>
              </a:solidFill>
              <a:latin typeface="Comic Sans MS" pitchFamily="-84" charset="0"/>
            </a:endParaRPr>
          </a:p>
        </p:txBody>
      </p:sp>
      <p:sp>
        <p:nvSpPr>
          <p:cNvPr id="31" name="Freeform 96"/>
          <p:cNvSpPr>
            <a:spLocks noChangeArrowheads="1"/>
          </p:cNvSpPr>
          <p:nvPr/>
        </p:nvSpPr>
        <p:spPr bwMode="auto">
          <a:xfrm>
            <a:off x="1534640" y="4321272"/>
            <a:ext cx="685800" cy="457200"/>
          </a:xfrm>
          <a:custGeom>
            <a:avLst/>
            <a:gdLst>
              <a:gd name="T0" fmla="*/ 293750 w 585360"/>
              <a:gd name="T1" fmla="*/ 0 h 411480"/>
              <a:gd name="T2" fmla="*/ 587500 w 585360"/>
              <a:gd name="T3" fmla="*/ 204950 h 411480"/>
              <a:gd name="T4" fmla="*/ 293750 w 585360"/>
              <a:gd name="T5" fmla="*/ 409897 h 411480"/>
              <a:gd name="T6" fmla="*/ 0 w 585360"/>
              <a:gd name="T7" fmla="*/ 204950 h 411480"/>
              <a:gd name="T8" fmla="*/ 3 60000 65536"/>
              <a:gd name="T9" fmla="*/ 0 60000 65536"/>
              <a:gd name="T10" fmla="*/ 1 60000 65536"/>
              <a:gd name="T11" fmla="*/ 2 60000 65536"/>
              <a:gd name="T12" fmla="*/ 20087 w 585360"/>
              <a:gd name="T13" fmla="*/ 20087 h 411480"/>
              <a:gd name="T14" fmla="*/ 565273 w 585360"/>
              <a:gd name="T15" fmla="*/ 391393 h 411480"/>
            </a:gdLst>
            <a:ahLst/>
            <a:cxnLst>
              <a:cxn ang="T8">
                <a:pos x="T0" y="T1"/>
              </a:cxn>
              <a:cxn ang="T9">
                <a:pos x="T2" y="T3"/>
              </a:cxn>
              <a:cxn ang="T10">
                <a:pos x="T4" y="T5"/>
              </a:cxn>
              <a:cxn ang="T11">
                <a:pos x="T6" y="T7"/>
              </a:cxn>
            </a:cxnLst>
            <a:rect l="T12" t="T13" r="T14" b="T15"/>
            <a:pathLst>
              <a:path w="585360" h="411480">
                <a:moveTo>
                  <a:pt x="68580" y="0"/>
                </a:moveTo>
                <a:lnTo>
                  <a:pt x="68579" y="0"/>
                </a:lnTo>
                <a:cubicBezTo>
                  <a:pt x="30704" y="0"/>
                  <a:pt x="0" y="30704"/>
                  <a:pt x="0" y="68579"/>
                </a:cubicBezTo>
                <a:lnTo>
                  <a:pt x="0" y="342900"/>
                </a:lnTo>
                <a:cubicBezTo>
                  <a:pt x="0" y="380775"/>
                  <a:pt x="30704" y="411479"/>
                  <a:pt x="68579" y="411480"/>
                </a:cubicBezTo>
                <a:lnTo>
                  <a:pt x="516780" y="411480"/>
                </a:lnTo>
                <a:cubicBezTo>
                  <a:pt x="554655" y="411479"/>
                  <a:pt x="585360" y="380775"/>
                  <a:pt x="585360" y="342900"/>
                </a:cubicBezTo>
                <a:lnTo>
                  <a:pt x="585360" y="68580"/>
                </a:lnTo>
                <a:cubicBezTo>
                  <a:pt x="585360" y="30704"/>
                  <a:pt x="554655" y="0"/>
                  <a:pt x="516780" y="0"/>
                </a:cubicBezTo>
                <a:close/>
              </a:path>
            </a:pathLst>
          </a:custGeom>
          <a:gradFill flip="none" rotWithShape="1">
            <a:gsLst>
              <a:gs pos="0">
                <a:srgbClr val="FF420E"/>
              </a:gs>
              <a:gs pos="100000">
                <a:srgbClr val="FFFFFF"/>
              </a:gs>
            </a:gsLst>
            <a:lin ang="16200000" scaled="0"/>
            <a:tileRect/>
          </a:gradFill>
          <a:ln w="0">
            <a:solidFill>
              <a:srgbClr val="808080"/>
            </a:solidFill>
            <a:miter lim="800000"/>
            <a:headEnd/>
            <a:tailEnd/>
          </a:ln>
        </p:spPr>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smtClean="0">
                <a:solidFill>
                  <a:srgbClr val="000000"/>
                </a:solidFill>
                <a:latin typeface="Comic Sans MS" pitchFamily="-84" charset="0"/>
              </a:rPr>
              <a:t>Core</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dirty="0">
                <a:solidFill>
                  <a:srgbClr val="000000"/>
                </a:solidFill>
                <a:latin typeface="Comic Sans MS" pitchFamily="-84" charset="0"/>
              </a:rPr>
              <a:t>0</a:t>
            </a:r>
          </a:p>
        </p:txBody>
      </p:sp>
      <p:sp>
        <p:nvSpPr>
          <p:cNvPr id="45" name="Freeform 4"/>
          <p:cNvSpPr>
            <a:spLocks noChangeArrowheads="1"/>
          </p:cNvSpPr>
          <p:nvPr/>
        </p:nvSpPr>
        <p:spPr bwMode="auto">
          <a:xfrm>
            <a:off x="5914080" y="1806672"/>
            <a:ext cx="1702271" cy="1958975"/>
          </a:xfrm>
          <a:custGeom>
            <a:avLst/>
            <a:gdLst>
              <a:gd name="T0" fmla="*/ 582270 w 1171080"/>
              <a:gd name="T1" fmla="*/ 0 h 2003399"/>
              <a:gd name="T2" fmla="*/ 1164537 w 1171080"/>
              <a:gd name="T3" fmla="*/ 1001778 h 2003399"/>
              <a:gd name="T4" fmla="*/ 582270 w 1171080"/>
              <a:gd name="T5" fmla="*/ 2003555 h 2003399"/>
              <a:gd name="T6" fmla="*/ 0 w 1171080"/>
              <a:gd name="T7" fmla="*/ 1001778 h 2003399"/>
              <a:gd name="T8" fmla="*/ 3 60000 65536"/>
              <a:gd name="T9" fmla="*/ 0 60000 65536"/>
              <a:gd name="T10" fmla="*/ 1 60000 65536"/>
              <a:gd name="T11" fmla="*/ 2 60000 65536"/>
              <a:gd name="T12" fmla="*/ 32395 w 1171080"/>
              <a:gd name="T13" fmla="*/ 32395 h 2003399"/>
              <a:gd name="T14" fmla="*/ 1138685 w 1171080"/>
              <a:gd name="T15" fmla="*/ 1971004 h 2003399"/>
            </a:gdLst>
            <a:ahLst/>
            <a:cxnLst>
              <a:cxn ang="T8">
                <a:pos x="T0" y="T1"/>
              </a:cxn>
              <a:cxn ang="T9">
                <a:pos x="T2" y="T3"/>
              </a:cxn>
              <a:cxn ang="T10">
                <a:pos x="T4" y="T5"/>
              </a:cxn>
              <a:cxn ang="T11">
                <a:pos x="T6" y="T7"/>
              </a:cxn>
            </a:cxnLst>
            <a:rect l="T12" t="T13" r="T14" b="T15"/>
            <a:pathLst>
              <a:path w="1171080" h="2003399">
                <a:moveTo>
                  <a:pt x="110602" y="0"/>
                </a:moveTo>
                <a:lnTo>
                  <a:pt x="110601" y="0"/>
                </a:lnTo>
                <a:cubicBezTo>
                  <a:pt x="49518" y="0"/>
                  <a:pt x="0" y="49518"/>
                  <a:pt x="0" y="110601"/>
                </a:cubicBezTo>
                <a:lnTo>
                  <a:pt x="0" y="1892797"/>
                </a:lnTo>
                <a:cubicBezTo>
                  <a:pt x="0" y="1953880"/>
                  <a:pt x="49518" y="2003398"/>
                  <a:pt x="110601" y="2003399"/>
                </a:cubicBezTo>
                <a:lnTo>
                  <a:pt x="1060478" y="2003399"/>
                </a:lnTo>
                <a:cubicBezTo>
                  <a:pt x="1121561" y="2003398"/>
                  <a:pt x="1171080" y="1953880"/>
                  <a:pt x="1171080" y="1892797"/>
                </a:cubicBezTo>
                <a:lnTo>
                  <a:pt x="1171080" y="110602"/>
                </a:lnTo>
                <a:cubicBezTo>
                  <a:pt x="1171080" y="49518"/>
                  <a:pt x="1121561" y="0"/>
                  <a:pt x="1060478" y="0"/>
                </a:cubicBezTo>
                <a:close/>
              </a:path>
            </a:pathLst>
          </a:custGeom>
          <a:gradFill flip="none" rotWithShape="1">
            <a:gsLst>
              <a:gs pos="0">
                <a:srgbClr val="FF4D62"/>
              </a:gs>
              <a:gs pos="100000">
                <a:srgbClr val="FFFFFF"/>
              </a:gs>
            </a:gsLst>
            <a:lin ang="16200000" scaled="0"/>
            <a:tileRect/>
          </a:gradFill>
          <a:ln>
            <a:headEnd/>
            <a:tailEnd/>
          </a:ln>
        </p:spPr>
        <p:style>
          <a:lnRef idx="1">
            <a:schemeClr val="accent2"/>
          </a:lnRef>
          <a:fillRef idx="2">
            <a:schemeClr val="accent2"/>
          </a:fillRef>
          <a:effectRef idx="1">
            <a:schemeClr val="accent2"/>
          </a:effectRef>
          <a:fontRef idx="minor">
            <a:schemeClr val="dk1"/>
          </a:fontRef>
        </p:style>
        <p:txBody>
          <a:bodyPr wrap="none" lIns="90000" tIns="45000" rIns="90000" bIns="45000" anchor="ctr">
            <a:prstTxWarp prst="textNoShape">
              <a:avLst/>
            </a:prstTxWarp>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CDN</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dirty="0" smtClean="0">
                <a:solidFill>
                  <a:srgbClr val="000000"/>
                </a:solidFill>
                <a:latin typeface="Comic Sans MS" pitchFamily="-84" charset="0"/>
              </a:rPr>
              <a:t>VM</a:t>
            </a:r>
            <a:endParaRPr lang="en-US" sz="1400" dirty="0">
              <a:solidFill>
                <a:srgbClr val="000000"/>
              </a:solidFill>
              <a:latin typeface="Comic Sans MS" pitchFamily="-8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Enlightenment</a:t>
            </a:r>
            <a:endParaRPr lang="en-US" dirty="0"/>
          </a:p>
        </p:txBody>
      </p:sp>
      <p:sp>
        <p:nvSpPr>
          <p:cNvPr id="3" name="Content Placeholder 2"/>
          <p:cNvSpPr>
            <a:spLocks noGrp="1"/>
          </p:cNvSpPr>
          <p:nvPr>
            <p:ph idx="1"/>
          </p:nvPr>
        </p:nvSpPr>
        <p:spPr>
          <a:xfrm>
            <a:off x="457200" y="1600200"/>
            <a:ext cx="8411354" cy="4525963"/>
          </a:xfrm>
        </p:spPr>
        <p:txBody>
          <a:bodyPr/>
          <a:lstStyle/>
          <a:p>
            <a:r>
              <a:rPr lang="en-US" dirty="0" smtClean="0"/>
              <a:t>See Reality Clearly – Assumptions hide the truth</a:t>
            </a:r>
          </a:p>
          <a:p>
            <a:r>
              <a:rPr lang="en-US" dirty="0" smtClean="0"/>
              <a:t>Experience-Based – Users reveal hidden assumptions</a:t>
            </a:r>
          </a:p>
          <a:p>
            <a:r>
              <a:rPr lang="en-US" dirty="0" smtClean="0"/>
              <a:t>Operationalize – The New Bar!</a:t>
            </a:r>
          </a:p>
          <a:p>
            <a:pPr lvl="1"/>
            <a:r>
              <a:rPr lang="en-US" dirty="0" smtClean="0"/>
              <a:t>Deploy </a:t>
            </a:r>
            <a:r>
              <a:rPr lang="en-US" dirty="0"/>
              <a:t>&amp; Operate </a:t>
            </a:r>
            <a:r>
              <a:rPr lang="en-US" dirty="0" smtClean="0"/>
              <a:t>&gt; </a:t>
            </a:r>
            <a:r>
              <a:rPr lang="en-US" dirty="0"/>
              <a:t>Implement &gt; Thought Experiment</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a:t>
            </a:r>
            <a:endParaRPr lang="en-US" dirty="0"/>
          </a:p>
        </p:txBody>
      </p:sp>
      <p:sp>
        <p:nvSpPr>
          <p:cNvPr id="3" name="Content Placeholder 2"/>
          <p:cNvSpPr>
            <a:spLocks noGrp="1"/>
          </p:cNvSpPr>
          <p:nvPr>
            <p:ph idx="1"/>
          </p:nvPr>
        </p:nvSpPr>
        <p:spPr>
          <a:xfrm>
            <a:off x="457200" y="1193800"/>
            <a:ext cx="8318500" cy="4948273"/>
          </a:xfrm>
        </p:spPr>
        <p:txBody>
          <a:bodyPr>
            <a:normAutofit lnSpcReduction="10000"/>
          </a:bodyPr>
          <a:lstStyle/>
          <a:p>
            <a:r>
              <a:rPr lang="en-US" dirty="0" smtClean="0"/>
              <a:t>A Measure of Engineering’s Effect on Architecture</a:t>
            </a:r>
          </a:p>
          <a:p>
            <a:pPr lvl="1"/>
            <a:r>
              <a:rPr lang="en-US" dirty="0" smtClean="0"/>
              <a:t>Natural part of the process</a:t>
            </a:r>
          </a:p>
          <a:p>
            <a:r>
              <a:rPr lang="en-US" dirty="0" smtClean="0"/>
              <a:t>Design Principles</a:t>
            </a:r>
            <a:r>
              <a:rPr lang="en-US" baseline="30000" dirty="0" smtClean="0">
                <a:solidFill>
                  <a:srgbClr val="FF0000"/>
                </a:solidFill>
              </a:rPr>
              <a:t>*</a:t>
            </a:r>
          </a:p>
          <a:p>
            <a:pPr lvl="1"/>
            <a:r>
              <a:rPr lang="en-US" dirty="0"/>
              <a:t>A</a:t>
            </a:r>
            <a:r>
              <a:rPr lang="en-US" dirty="0" smtClean="0"/>
              <a:t>cknowledge the dynamic nature of systems</a:t>
            </a:r>
          </a:p>
          <a:p>
            <a:r>
              <a:rPr lang="en-US" dirty="0"/>
              <a:t>How Architecture Manifests</a:t>
            </a:r>
          </a:p>
          <a:p>
            <a:pPr lvl="1"/>
            <a:r>
              <a:rPr lang="en-US" dirty="0" smtClean="0"/>
              <a:t>Represents </a:t>
            </a:r>
            <a:r>
              <a:rPr lang="en-US" dirty="0"/>
              <a:t>the “fixed point” of an </a:t>
            </a:r>
            <a:r>
              <a:rPr lang="en-US" dirty="0" smtClean="0"/>
              <a:t>architecture</a:t>
            </a:r>
          </a:p>
          <a:p>
            <a:pPr lvl="1"/>
            <a:endParaRPr lang="en-US" dirty="0"/>
          </a:p>
          <a:p>
            <a:pPr lvl="1"/>
            <a:endParaRPr lang="en-US" dirty="0" smtClean="0"/>
          </a:p>
          <a:p>
            <a:pPr marL="0" indent="0">
              <a:buNone/>
            </a:pPr>
            <a:r>
              <a:rPr lang="en-US" baseline="30000" dirty="0" smtClean="0">
                <a:solidFill>
                  <a:srgbClr val="FF0000"/>
                </a:solidFill>
              </a:rPr>
              <a:t>*</a:t>
            </a:r>
            <a:r>
              <a:rPr lang="en-US" dirty="0" smtClean="0"/>
              <a:t>Peterson and Roscoe. </a:t>
            </a:r>
            <a:r>
              <a:rPr lang="en-US" dirty="0" err="1" smtClean="0"/>
              <a:t>PlanetLab</a:t>
            </a:r>
            <a:r>
              <a:rPr lang="en-US" dirty="0" smtClean="0"/>
              <a:t> Design Principles. </a:t>
            </a:r>
            <a:r>
              <a:rPr lang="en-US" i="1" dirty="0" smtClean="0"/>
              <a:t>Operating Systems Review, 40(1):11-16</a:t>
            </a:r>
            <a:r>
              <a:rPr lang="en-US" dirty="0" smtClean="0"/>
              <a:t>, January 2006.</a:t>
            </a:r>
          </a:p>
          <a:p>
            <a:pPr marL="0" indent="0">
              <a:buNone/>
            </a:pPr>
            <a:r>
              <a:rPr lang="en-US" dirty="0"/>
              <a:t>	</a:t>
            </a:r>
            <a:r>
              <a:rPr lang="en-US" dirty="0" smtClean="0"/>
              <a:t>Identifies 13 design invariants to guide evolution.</a:t>
            </a:r>
            <a:endParaRPr lang="en-US" dirty="0"/>
          </a:p>
        </p:txBody>
      </p:sp>
    </p:spTree>
    <p:extLst>
      <p:ext uri="{BB962C8B-B14F-4D97-AF65-F5344CB8AC3E}">
        <p14:creationId xmlns:p14="http://schemas.microsoft.com/office/powerpoint/2010/main" val="514042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Manifestation of an Architecture</a:t>
            </a:r>
            <a:endParaRPr lang="en-US" dirty="0"/>
          </a:p>
        </p:txBody>
      </p:sp>
      <p:sp>
        <p:nvSpPr>
          <p:cNvPr id="3" name="Content Placeholder 2"/>
          <p:cNvSpPr>
            <a:spLocks noGrp="1"/>
          </p:cNvSpPr>
          <p:nvPr>
            <p:ph idx="1"/>
          </p:nvPr>
        </p:nvSpPr>
        <p:spPr>
          <a:xfrm>
            <a:off x="457200" y="1206501"/>
            <a:ext cx="8229600" cy="570912"/>
          </a:xfrm>
        </p:spPr>
        <p:txBody>
          <a:bodyPr>
            <a:normAutofit/>
          </a:bodyPr>
          <a:lstStyle/>
          <a:p>
            <a:r>
              <a:rPr lang="en-US" dirty="0" smtClean="0"/>
              <a:t>Circa 1981 (ASCII renderings of protocol headers)</a:t>
            </a:r>
            <a:endParaRPr lang="en-US" dirty="0"/>
          </a:p>
        </p:txBody>
      </p:sp>
      <p:pic>
        <p:nvPicPr>
          <p:cNvPr id="4" name="Picture 3" descr="Screen Shot 2013-07-26 at 2.10.43 PM.png"/>
          <p:cNvPicPr>
            <a:picLocks noChangeAspect="1"/>
          </p:cNvPicPr>
          <p:nvPr/>
        </p:nvPicPr>
        <p:blipFill>
          <a:blip r:embed="rId2"/>
          <a:stretch>
            <a:fillRect/>
          </a:stretch>
        </p:blipFill>
        <p:spPr>
          <a:xfrm>
            <a:off x="1168400" y="2003745"/>
            <a:ext cx="6807200" cy="2971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Manifestation of an Architecture</a:t>
            </a:r>
            <a:endParaRPr lang="en-US" dirty="0"/>
          </a:p>
        </p:txBody>
      </p:sp>
      <p:sp>
        <p:nvSpPr>
          <p:cNvPr id="3" name="Content Placeholder 2"/>
          <p:cNvSpPr>
            <a:spLocks noGrp="1"/>
          </p:cNvSpPr>
          <p:nvPr>
            <p:ph idx="1"/>
          </p:nvPr>
        </p:nvSpPr>
        <p:spPr>
          <a:xfrm>
            <a:off x="457200" y="1205015"/>
            <a:ext cx="8229600" cy="527490"/>
          </a:xfrm>
        </p:spPr>
        <p:txBody>
          <a:bodyPr/>
          <a:lstStyle/>
          <a:p>
            <a:r>
              <a:rPr lang="en-US" dirty="0" smtClean="0"/>
              <a:t>Circa 2013 (</a:t>
            </a:r>
            <a:r>
              <a:rPr lang="en-US" dirty="0" err="1" smtClean="0"/>
              <a:t>Django</a:t>
            </a:r>
            <a:r>
              <a:rPr lang="en-US" dirty="0" smtClean="0"/>
              <a:t> Object Class Definition)</a:t>
            </a:r>
            <a:endParaRPr lang="en-US" dirty="0"/>
          </a:p>
        </p:txBody>
      </p:sp>
      <p:sp>
        <p:nvSpPr>
          <p:cNvPr id="4" name="Rectangle 3"/>
          <p:cNvSpPr/>
          <p:nvPr/>
        </p:nvSpPr>
        <p:spPr>
          <a:xfrm>
            <a:off x="596900" y="1774709"/>
            <a:ext cx="8191500" cy="4247317"/>
          </a:xfrm>
          <a:prstGeom prst="rect">
            <a:avLst/>
          </a:prstGeom>
        </p:spPr>
        <p:txBody>
          <a:bodyPr wrap="square">
            <a:spAutoFit/>
          </a:bodyPr>
          <a:lstStyle/>
          <a:p>
            <a:r>
              <a:rPr lang="en-US" dirty="0"/>
              <a:t>class Slice(</a:t>
            </a:r>
            <a:r>
              <a:rPr lang="en-US" dirty="0" err="1"/>
              <a:t>PlCoreBase</a:t>
            </a:r>
            <a:r>
              <a:rPr lang="en-US" dirty="0"/>
              <a:t>):</a:t>
            </a:r>
          </a:p>
          <a:p>
            <a:r>
              <a:rPr lang="en-US" dirty="0"/>
              <a:t>    </a:t>
            </a:r>
            <a:r>
              <a:rPr lang="en-US" dirty="0" err="1"/>
              <a:t>tenant_id</a:t>
            </a:r>
            <a:r>
              <a:rPr lang="en-US" dirty="0"/>
              <a:t> = </a:t>
            </a:r>
            <a:r>
              <a:rPr lang="en-US" dirty="0" err="1"/>
              <a:t>models.CharField</a:t>
            </a:r>
            <a:r>
              <a:rPr lang="en-US" dirty="0"/>
              <a:t>(</a:t>
            </a:r>
            <a:r>
              <a:rPr lang="en-US" dirty="0" err="1"/>
              <a:t>max_length</a:t>
            </a:r>
            <a:r>
              <a:rPr lang="en-US" dirty="0"/>
              <a:t>=200, </a:t>
            </a:r>
            <a:r>
              <a:rPr lang="en-US" dirty="0" err="1"/>
              <a:t>help_text</a:t>
            </a:r>
            <a:r>
              <a:rPr lang="en-US" dirty="0"/>
              <a:t>="Keystone tenant id")</a:t>
            </a:r>
          </a:p>
          <a:p>
            <a:r>
              <a:rPr lang="en-US" dirty="0"/>
              <a:t>    name = </a:t>
            </a:r>
            <a:r>
              <a:rPr lang="en-US" dirty="0" err="1"/>
              <a:t>models.CharField</a:t>
            </a:r>
            <a:r>
              <a:rPr lang="en-US" dirty="0"/>
              <a:t>(unique=True, </a:t>
            </a:r>
            <a:r>
              <a:rPr lang="en-US" dirty="0" err="1"/>
              <a:t>help_text</a:t>
            </a:r>
            <a:r>
              <a:rPr lang="en-US" dirty="0"/>
              <a:t>="The Name of the Slice", </a:t>
            </a:r>
            <a:r>
              <a:rPr lang="en-US" dirty="0" err="1"/>
              <a:t>max_length</a:t>
            </a:r>
            <a:r>
              <a:rPr lang="en-US" dirty="0"/>
              <a:t>=80)</a:t>
            </a:r>
          </a:p>
          <a:p>
            <a:r>
              <a:rPr lang="en-US" dirty="0"/>
              <a:t>    enabled = </a:t>
            </a:r>
            <a:r>
              <a:rPr lang="en-US" dirty="0" err="1"/>
              <a:t>models.BooleanField</a:t>
            </a:r>
            <a:r>
              <a:rPr lang="en-US" dirty="0"/>
              <a:t>(default=True, </a:t>
            </a:r>
            <a:r>
              <a:rPr lang="en-US" dirty="0" err="1"/>
              <a:t>help_text</a:t>
            </a:r>
            <a:r>
              <a:rPr lang="en-US" dirty="0"/>
              <a:t>="Status for this Slice")</a:t>
            </a:r>
          </a:p>
          <a:p>
            <a:r>
              <a:rPr lang="en-US" dirty="0"/>
              <a:t>    </a:t>
            </a:r>
            <a:r>
              <a:rPr lang="en-US" dirty="0" err="1"/>
              <a:t>omf_friendly</a:t>
            </a:r>
            <a:r>
              <a:rPr lang="en-US" dirty="0"/>
              <a:t> = </a:t>
            </a:r>
            <a:r>
              <a:rPr lang="en-US" dirty="0" err="1"/>
              <a:t>models.BooleanField</a:t>
            </a:r>
            <a:r>
              <a:rPr lang="en-US" dirty="0"/>
              <a:t>()</a:t>
            </a:r>
          </a:p>
          <a:p>
            <a:r>
              <a:rPr lang="en-US" dirty="0"/>
              <a:t>    description=</a:t>
            </a:r>
            <a:r>
              <a:rPr lang="en-US" dirty="0" err="1"/>
              <a:t>models.TextField</a:t>
            </a:r>
            <a:r>
              <a:rPr lang="en-US" dirty="0"/>
              <a:t>(blank=</a:t>
            </a:r>
            <a:r>
              <a:rPr lang="en-US" dirty="0" err="1"/>
              <a:t>True,help_text</a:t>
            </a:r>
            <a:r>
              <a:rPr lang="en-US" dirty="0"/>
              <a:t>="High level description of the slice and expected activities", </a:t>
            </a:r>
            <a:r>
              <a:rPr lang="en-US" dirty="0" err="1"/>
              <a:t>max_length</a:t>
            </a:r>
            <a:r>
              <a:rPr lang="en-US" dirty="0"/>
              <a:t>=1024)</a:t>
            </a:r>
          </a:p>
          <a:p>
            <a:r>
              <a:rPr lang="en-US" dirty="0"/>
              <a:t>    </a:t>
            </a:r>
            <a:r>
              <a:rPr lang="en-US" dirty="0" err="1"/>
              <a:t>slice_url</a:t>
            </a:r>
            <a:r>
              <a:rPr lang="en-US" dirty="0"/>
              <a:t> = </a:t>
            </a:r>
            <a:r>
              <a:rPr lang="en-US" dirty="0" err="1"/>
              <a:t>models.URLField</a:t>
            </a:r>
            <a:r>
              <a:rPr lang="en-US" dirty="0"/>
              <a:t>(blank=True, </a:t>
            </a:r>
            <a:r>
              <a:rPr lang="en-US" dirty="0" err="1"/>
              <a:t>max_length</a:t>
            </a:r>
            <a:r>
              <a:rPr lang="en-US" dirty="0"/>
              <a:t>=512)</a:t>
            </a:r>
          </a:p>
          <a:p>
            <a:r>
              <a:rPr lang="en-US" dirty="0"/>
              <a:t>    site = </a:t>
            </a:r>
            <a:r>
              <a:rPr lang="en-US" dirty="0" err="1"/>
              <a:t>models.ForeignKey</a:t>
            </a:r>
            <a:r>
              <a:rPr lang="en-US" dirty="0"/>
              <a:t>(Site, </a:t>
            </a:r>
            <a:r>
              <a:rPr lang="en-US" dirty="0" err="1"/>
              <a:t>related_name</a:t>
            </a:r>
            <a:r>
              <a:rPr lang="en-US" dirty="0"/>
              <a:t>='slices', </a:t>
            </a:r>
            <a:r>
              <a:rPr lang="en-US" dirty="0" err="1"/>
              <a:t>help_text</a:t>
            </a:r>
            <a:r>
              <a:rPr lang="en-US" dirty="0"/>
              <a:t>="The Site this Node belongs </a:t>
            </a:r>
            <a:r>
              <a:rPr lang="en-US" dirty="0" smtClean="0"/>
              <a:t>too”)</a:t>
            </a:r>
            <a:endParaRPr lang="en-US" dirty="0"/>
          </a:p>
          <a:p>
            <a:r>
              <a:rPr lang="en-US" dirty="0"/>
              <a:t>    tags = </a:t>
            </a:r>
            <a:r>
              <a:rPr lang="en-US" dirty="0" err="1"/>
              <a:t>generic.GenericRelation</a:t>
            </a:r>
            <a:r>
              <a:rPr lang="en-US" dirty="0"/>
              <a:t>(Tag</a:t>
            </a:r>
            <a:r>
              <a:rPr lang="en-US" dirty="0" smtClean="0"/>
              <a:t>)</a:t>
            </a:r>
            <a:endParaRPr lang="en-US" dirty="0"/>
          </a:p>
          <a:p>
            <a:r>
              <a:rPr lang="en-US" dirty="0"/>
              <a:t>    </a:t>
            </a:r>
            <a:r>
              <a:rPr lang="en-US" dirty="0" err="1"/>
              <a:t>serviceClass</a:t>
            </a:r>
            <a:r>
              <a:rPr lang="en-US" dirty="0"/>
              <a:t> = </a:t>
            </a:r>
            <a:r>
              <a:rPr lang="en-US" dirty="0" err="1"/>
              <a:t>models.ForeignKey</a:t>
            </a:r>
            <a:r>
              <a:rPr lang="en-US" dirty="0"/>
              <a:t>(</a:t>
            </a:r>
            <a:r>
              <a:rPr lang="en-US" dirty="0" err="1"/>
              <a:t>ServiceClass</a:t>
            </a:r>
            <a:r>
              <a:rPr lang="en-US" dirty="0"/>
              <a:t>, </a:t>
            </a:r>
            <a:r>
              <a:rPr lang="en-US" dirty="0" err="1"/>
              <a:t>related_name</a:t>
            </a:r>
            <a:r>
              <a:rPr lang="en-US" dirty="0"/>
              <a:t> = "slices", null=True, default=</a:t>
            </a:r>
            <a:r>
              <a:rPr lang="en-US" dirty="0" err="1"/>
              <a:t>ServiceClass.get_default</a:t>
            </a:r>
            <a:r>
              <a:rPr lang="en-US" dirty="0"/>
              <a:t>)</a:t>
            </a:r>
          </a:p>
          <a:p>
            <a:r>
              <a:rPr lang="en-US" dirty="0"/>
              <a:t>    creator = </a:t>
            </a:r>
            <a:r>
              <a:rPr lang="en-US" dirty="0" err="1"/>
              <a:t>models.ForeignKey</a:t>
            </a:r>
            <a:r>
              <a:rPr lang="en-US" dirty="0"/>
              <a:t>(User, </a:t>
            </a:r>
            <a:r>
              <a:rPr lang="en-US" dirty="0" err="1"/>
              <a:t>related_name</a:t>
            </a:r>
            <a:r>
              <a:rPr lang="en-US" dirty="0"/>
              <a:t>='slices', blank=True, null=True)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a:t>
            </a:r>
            <a:endParaRPr lang="en-US" dirty="0"/>
          </a:p>
        </p:txBody>
      </p:sp>
      <p:sp>
        <p:nvSpPr>
          <p:cNvPr id="3" name="Content Placeholder 2"/>
          <p:cNvSpPr>
            <a:spLocks noGrp="1"/>
          </p:cNvSpPr>
          <p:nvPr>
            <p:ph idx="1"/>
          </p:nvPr>
        </p:nvSpPr>
        <p:spPr>
          <a:xfrm>
            <a:off x="457200" y="1263664"/>
            <a:ext cx="8229600" cy="4804580"/>
          </a:xfrm>
        </p:spPr>
        <p:txBody>
          <a:bodyPr>
            <a:normAutofit/>
          </a:bodyPr>
          <a:lstStyle/>
          <a:p>
            <a:r>
              <a:rPr lang="en-US" dirty="0" smtClean="0"/>
              <a:t>Part Analysis, Part Intuition</a:t>
            </a:r>
          </a:p>
          <a:p>
            <a:pPr lvl="1"/>
            <a:r>
              <a:rPr lang="en-US" dirty="0" smtClean="0"/>
              <a:t>Whole is greater than the sum of its parts</a:t>
            </a:r>
          </a:p>
          <a:p>
            <a:r>
              <a:rPr lang="en-US" dirty="0" smtClean="0"/>
              <a:t>Unifying Abstractions</a:t>
            </a:r>
          </a:p>
          <a:p>
            <a:pPr lvl="1"/>
            <a:r>
              <a:rPr lang="en-US" dirty="0" smtClean="0"/>
              <a:t>Duality is an opportunity</a:t>
            </a:r>
          </a:p>
          <a:p>
            <a:r>
              <a:rPr lang="en-US" dirty="0" smtClean="0"/>
              <a:t>Balance Requirements</a:t>
            </a:r>
          </a:p>
          <a:p>
            <a:pPr lvl="1"/>
            <a:r>
              <a:rPr lang="en-US" dirty="0" smtClean="0"/>
              <a:t>Not about optimizing a single dimension</a:t>
            </a:r>
          </a:p>
          <a:p>
            <a:r>
              <a:rPr lang="en-US" dirty="0" smtClean="0"/>
              <a:t>Experience (Reality) Driven</a:t>
            </a:r>
          </a:p>
          <a:p>
            <a:pPr lvl="1"/>
            <a:r>
              <a:rPr lang="en-US" dirty="0" smtClean="0"/>
              <a:t>Deploy It, </a:t>
            </a:r>
            <a:r>
              <a:rPr lang="en-US" dirty="0" err="1" smtClean="0"/>
              <a:t>Operationalize</a:t>
            </a:r>
            <a:r>
              <a:rPr lang="en-US" dirty="0" smtClean="0"/>
              <a:t> It, Use It</a:t>
            </a:r>
          </a:p>
          <a:p>
            <a:r>
              <a:rPr lang="en-US" dirty="0" smtClean="0"/>
              <a:t>Dynamicity (Evolution) is the Norm</a:t>
            </a:r>
          </a:p>
          <a:p>
            <a:pPr lvl="1"/>
            <a:r>
              <a:rPr lang="en-US" dirty="0" smtClean="0"/>
              <a:t>Define Principles and Invariants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5648"/>
            <a:ext cx="8229600" cy="5154037"/>
          </a:xfrm>
        </p:spPr>
        <p:txBody>
          <a:bodyPr>
            <a:normAutofit/>
          </a:bodyPr>
          <a:lstStyle/>
          <a:p>
            <a:pPr algn="ctr">
              <a:buNone/>
            </a:pPr>
            <a:r>
              <a:rPr lang="en-US" sz="3200" dirty="0" smtClean="0"/>
              <a:t>Zen and the Art of Motorcycle Maintenance</a:t>
            </a:r>
          </a:p>
          <a:p>
            <a:pPr algn="ctr">
              <a:buNone/>
            </a:pPr>
            <a:r>
              <a:rPr lang="en-US" dirty="0" smtClean="0"/>
              <a:t>by</a:t>
            </a:r>
          </a:p>
          <a:p>
            <a:pPr algn="ctr">
              <a:buNone/>
            </a:pPr>
            <a:r>
              <a:rPr lang="en-US" dirty="0" smtClean="0"/>
              <a:t>Robert </a:t>
            </a:r>
            <a:r>
              <a:rPr lang="en-US" dirty="0" err="1" smtClean="0"/>
              <a:t>Pirsig</a:t>
            </a:r>
            <a:endParaRPr lang="en-US" dirty="0" smtClean="0"/>
          </a:p>
          <a:p>
            <a:pPr algn="ctr">
              <a:buNone/>
            </a:pPr>
            <a:endParaRPr lang="en-US" dirty="0" smtClean="0"/>
          </a:p>
          <a:p>
            <a:r>
              <a:rPr lang="en-US" dirty="0" smtClean="0"/>
              <a:t>Rejected by 121 publishers (World Record)</a:t>
            </a:r>
          </a:p>
          <a:p>
            <a:r>
              <a:rPr lang="en-US" dirty="0" smtClean="0"/>
              <a:t>Classic v Romantic Perspectives</a:t>
            </a:r>
          </a:p>
          <a:p>
            <a:pPr lvl="1"/>
            <a:r>
              <a:rPr lang="en-US" dirty="0" smtClean="0"/>
              <a:t>Rational vs Mystic</a:t>
            </a:r>
          </a:p>
          <a:p>
            <a:pPr lvl="1"/>
            <a:r>
              <a:rPr lang="en-US" dirty="0" smtClean="0"/>
              <a:t>Analytical vs Intuitive</a:t>
            </a:r>
          </a:p>
          <a:p>
            <a:pPr lvl="1"/>
            <a:r>
              <a:rPr lang="en-US" dirty="0" smtClean="0"/>
              <a:t>Science </a:t>
            </a:r>
            <a:r>
              <a:rPr lang="en-US" dirty="0" err="1" smtClean="0"/>
              <a:t>vs</a:t>
            </a:r>
            <a:r>
              <a:rPr lang="en-US" dirty="0" smtClean="0"/>
              <a:t> 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9381" y="2967373"/>
            <a:ext cx="3204085" cy="369332"/>
          </a:xfrm>
          <a:prstGeom prst="rect">
            <a:avLst/>
          </a:prstGeom>
          <a:noFill/>
        </p:spPr>
        <p:txBody>
          <a:bodyPr wrap="none" rtlCol="0">
            <a:spAutoFit/>
          </a:bodyPr>
          <a:lstStyle/>
          <a:p>
            <a:r>
              <a:rPr lang="en-US" dirty="0" smtClean="0"/>
              <a:t>This slide intentionally left blank</a:t>
            </a:r>
            <a:endParaRPr lang="en-US" dirty="0"/>
          </a:p>
        </p:txBody>
      </p:sp>
    </p:spTree>
    <p:extLst>
      <p:ext uri="{BB962C8B-B14F-4D97-AF65-F5344CB8AC3E}">
        <p14:creationId xmlns:p14="http://schemas.microsoft.com/office/powerpoint/2010/main" val="17188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Lessons to Action</a:t>
            </a:r>
            <a:endParaRPr lang="en-US" dirty="0"/>
          </a:p>
        </p:txBody>
      </p:sp>
      <p:sp>
        <p:nvSpPr>
          <p:cNvPr id="3" name="Content Placeholder 2"/>
          <p:cNvSpPr>
            <a:spLocks noGrp="1"/>
          </p:cNvSpPr>
          <p:nvPr>
            <p:ph idx="1"/>
          </p:nvPr>
        </p:nvSpPr>
        <p:spPr>
          <a:xfrm>
            <a:off x="457200" y="1263664"/>
            <a:ext cx="8393609" cy="4804580"/>
          </a:xfrm>
        </p:spPr>
        <p:txBody>
          <a:bodyPr>
            <a:normAutofit/>
          </a:bodyPr>
          <a:lstStyle/>
          <a:p>
            <a:r>
              <a:rPr lang="en-US" dirty="0" smtClean="0"/>
              <a:t>Software Defined Networking (SDN)</a:t>
            </a:r>
          </a:p>
          <a:p>
            <a:pPr lvl="1"/>
            <a:r>
              <a:rPr lang="en-US" dirty="0" smtClean="0"/>
              <a:t>Separating the Control and Data Planes</a:t>
            </a:r>
          </a:p>
          <a:p>
            <a:r>
              <a:rPr lang="en-US" dirty="0" smtClean="0"/>
              <a:t>Network Function Virtualization (NFV)</a:t>
            </a:r>
          </a:p>
          <a:p>
            <a:pPr lvl="1"/>
            <a:r>
              <a:rPr lang="en-US" dirty="0"/>
              <a:t>D</a:t>
            </a:r>
            <a:r>
              <a:rPr lang="en-US" dirty="0" smtClean="0"/>
              <a:t>ata </a:t>
            </a:r>
            <a:r>
              <a:rPr lang="en-US" dirty="0"/>
              <a:t>p</a:t>
            </a:r>
            <a:r>
              <a:rPr lang="en-US" dirty="0" smtClean="0"/>
              <a:t>lane functions running in VMs on commodity servers</a:t>
            </a:r>
          </a:p>
          <a:p>
            <a:r>
              <a:rPr lang="en-US" dirty="0" smtClean="0"/>
              <a:t>Scalable Cloud Applications and Services (Apps)</a:t>
            </a:r>
          </a:p>
          <a:p>
            <a:pPr lvl="1"/>
            <a:r>
              <a:rPr lang="en-US" dirty="0" smtClean="0"/>
              <a:t>Applications running on top of the network</a:t>
            </a:r>
          </a:p>
          <a:p>
            <a:pPr lvl="1"/>
            <a:endParaRPr lang="en-US" dirty="0"/>
          </a:p>
        </p:txBody>
      </p:sp>
      <p:sp>
        <p:nvSpPr>
          <p:cNvPr id="4" name="Content Placeholder 2"/>
          <p:cNvSpPr txBox="1">
            <a:spLocks/>
          </p:cNvSpPr>
          <p:nvPr/>
        </p:nvSpPr>
        <p:spPr>
          <a:xfrm>
            <a:off x="457200" y="4772175"/>
            <a:ext cx="8393609" cy="17197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Or… Finding the middle way for Open Networking Lab (</a:t>
            </a:r>
            <a:r>
              <a:rPr lang="en-US" dirty="0" err="1" smtClean="0"/>
              <a:t>ON.Lab</a:t>
            </a:r>
            <a:r>
              <a:rPr lang="en-US" dirty="0" smtClean="0"/>
              <a:t>) and the </a:t>
            </a:r>
            <a:r>
              <a:rPr lang="en-US" dirty="0" err="1" smtClean="0"/>
              <a:t>PlanetLab</a:t>
            </a:r>
            <a:r>
              <a:rPr lang="en-US" dirty="0" smtClean="0"/>
              <a:t> Consortium (PLC)</a:t>
            </a:r>
          </a:p>
          <a:p>
            <a:endParaRPr lang="en-US" dirty="0"/>
          </a:p>
        </p:txBody>
      </p:sp>
    </p:spTree>
    <p:extLst>
      <p:ext uri="{BB962C8B-B14F-4D97-AF65-F5344CB8AC3E}">
        <p14:creationId xmlns:p14="http://schemas.microsoft.com/office/powerpoint/2010/main" val="306110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rmAutofit/>
          </a:bodyPr>
          <a:lstStyle/>
          <a:p>
            <a:r>
              <a:rPr lang="en-US" sz="4000" dirty="0" smtClean="0"/>
              <a:t>Distinctions without a Difference</a:t>
            </a:r>
            <a:endParaRPr lang="en-US" sz="4000" dirty="0"/>
          </a:p>
        </p:txBody>
      </p:sp>
      <p:sp>
        <p:nvSpPr>
          <p:cNvPr id="3" name="Content Placeholder 2"/>
          <p:cNvSpPr>
            <a:spLocks noGrp="1"/>
          </p:cNvSpPr>
          <p:nvPr>
            <p:ph idx="1"/>
          </p:nvPr>
        </p:nvSpPr>
        <p:spPr>
          <a:xfrm>
            <a:off x="457200" y="1244600"/>
            <a:ext cx="8484320" cy="5232400"/>
          </a:xfrm>
        </p:spPr>
        <p:txBody>
          <a:bodyPr>
            <a:normAutofit/>
          </a:bodyPr>
          <a:lstStyle/>
          <a:p>
            <a:r>
              <a:rPr lang="en-US" dirty="0"/>
              <a:t>T</a:t>
            </a:r>
            <a:r>
              <a:rPr lang="en-US" dirty="0" smtClean="0"/>
              <a:t>hree implementation points for “network functions”</a:t>
            </a:r>
          </a:p>
          <a:p>
            <a:pPr lvl="1"/>
            <a:r>
              <a:rPr lang="en-US" dirty="0" smtClean="0"/>
              <a:t>SDN, NFV, Apps</a:t>
            </a:r>
          </a:p>
          <a:p>
            <a:r>
              <a:rPr lang="en-US" dirty="0" smtClean="0"/>
              <a:t>Blurring the SDN/Application Line</a:t>
            </a:r>
          </a:p>
          <a:p>
            <a:pPr lvl="1"/>
            <a:r>
              <a:rPr lang="en-US" sz="2400" dirty="0" smtClean="0"/>
              <a:t>Is a proxy that cuts-through uninteresting flows a Controller? </a:t>
            </a:r>
          </a:p>
          <a:p>
            <a:pPr lvl="1"/>
            <a:r>
              <a:rPr lang="en-US" dirty="0" smtClean="0"/>
              <a:t>Is a scalable Controller that uses a </a:t>
            </a:r>
            <a:r>
              <a:rPr lang="en-US" dirty="0" err="1" smtClean="0"/>
              <a:t>NoSQL</a:t>
            </a:r>
            <a:r>
              <a:rPr lang="en-US" dirty="0" smtClean="0"/>
              <a:t> DB an App?</a:t>
            </a:r>
          </a:p>
          <a:p>
            <a:pPr lvl="1"/>
            <a:r>
              <a:rPr lang="en-US" sz="2400" dirty="0" smtClean="0"/>
              <a:t>Is a CDN that manages a caching hierarchy a Controller?</a:t>
            </a:r>
          </a:p>
          <a:p>
            <a:r>
              <a:rPr lang="en-US" sz="2800" dirty="0" smtClean="0"/>
              <a:t>Blurring the NFV/Application Line</a:t>
            </a:r>
          </a:p>
          <a:p>
            <a:pPr lvl="1"/>
            <a:r>
              <a:rPr lang="en-US" sz="2400" dirty="0" smtClean="0"/>
              <a:t>Is a proxy an example of NFV or is it an application?</a:t>
            </a:r>
            <a:endParaRPr lang="en-US" dirty="0"/>
          </a:p>
          <a:p>
            <a:r>
              <a:rPr lang="en-US" sz="2800" dirty="0" smtClean="0"/>
              <a:t>Blurring the NFV/SDN Line</a:t>
            </a:r>
          </a:p>
          <a:p>
            <a:pPr lvl="1"/>
            <a:r>
              <a:rPr lang="en-US" sz="2400" dirty="0" smtClean="0"/>
              <a:t>Is a firewall in the data plane or the control plane?</a:t>
            </a:r>
          </a:p>
        </p:txBody>
      </p:sp>
    </p:spTree>
    <p:extLst>
      <p:ext uri="{BB962C8B-B14F-4D97-AF65-F5344CB8AC3E}">
        <p14:creationId xmlns:p14="http://schemas.microsoft.com/office/powerpoint/2010/main" val="2391434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Topology</a:t>
            </a:r>
            <a:endParaRPr lang="en-US" dirty="0"/>
          </a:p>
        </p:txBody>
      </p:sp>
      <p:grpSp>
        <p:nvGrpSpPr>
          <p:cNvPr id="57" name="Group 56"/>
          <p:cNvGrpSpPr/>
          <p:nvPr/>
        </p:nvGrpSpPr>
        <p:grpSpPr>
          <a:xfrm>
            <a:off x="2860778" y="3291483"/>
            <a:ext cx="3450116" cy="2759884"/>
            <a:chOff x="3106999" y="3291483"/>
            <a:chExt cx="3450116" cy="2759884"/>
          </a:xfrm>
        </p:grpSpPr>
        <p:sp>
          <p:nvSpPr>
            <p:cNvPr id="21" name="Cloud 20"/>
            <p:cNvSpPr/>
            <p:nvPr/>
          </p:nvSpPr>
          <p:spPr>
            <a:xfrm>
              <a:off x="3106999" y="3291483"/>
              <a:ext cx="3450116" cy="2759884"/>
            </a:xfrm>
            <a:prstGeom prst="cloud">
              <a:avLst/>
            </a:prstGeom>
            <a:solidFill>
              <a:schemeClr val="accent1">
                <a:lumMod val="40000"/>
                <a:lumOff val="6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13"/>
            <p:cNvPicPr>
              <a:picLocks noChangeArrowheads="1"/>
            </p:cNvPicPr>
            <p:nvPr/>
          </p:nvPicPr>
          <p:blipFill>
            <a:blip r:embed="rId3"/>
            <a:srcRect/>
            <a:stretch>
              <a:fillRect/>
            </a:stretch>
          </p:blipFill>
          <p:spPr bwMode="auto">
            <a:xfrm>
              <a:off x="4769603" y="5514255"/>
              <a:ext cx="275672" cy="316117"/>
            </a:xfrm>
            <a:prstGeom prst="rect">
              <a:avLst/>
            </a:prstGeom>
            <a:noFill/>
            <a:ln w="9525">
              <a:noFill/>
              <a:miter lim="800000"/>
              <a:headEnd/>
              <a:tailEnd/>
            </a:ln>
          </p:spPr>
        </p:pic>
        <p:pic>
          <p:nvPicPr>
            <p:cNvPr id="6" name="Picture 13"/>
            <p:cNvPicPr>
              <a:picLocks noChangeArrowheads="1"/>
            </p:cNvPicPr>
            <p:nvPr/>
          </p:nvPicPr>
          <p:blipFill>
            <a:blip r:embed="rId3"/>
            <a:srcRect/>
            <a:stretch>
              <a:fillRect/>
            </a:stretch>
          </p:blipFill>
          <p:spPr bwMode="auto">
            <a:xfrm>
              <a:off x="5001910" y="4247763"/>
              <a:ext cx="275672" cy="316117"/>
            </a:xfrm>
            <a:prstGeom prst="rect">
              <a:avLst/>
            </a:prstGeom>
            <a:noFill/>
            <a:ln w="9525">
              <a:noFill/>
              <a:miter lim="800000"/>
              <a:headEnd/>
              <a:tailEnd/>
            </a:ln>
          </p:spPr>
        </p:pic>
        <p:pic>
          <p:nvPicPr>
            <p:cNvPr id="7" name="Picture 13"/>
            <p:cNvPicPr>
              <a:picLocks noChangeArrowheads="1"/>
            </p:cNvPicPr>
            <p:nvPr/>
          </p:nvPicPr>
          <p:blipFill>
            <a:blip r:embed="rId3"/>
            <a:srcRect/>
            <a:stretch>
              <a:fillRect/>
            </a:stretch>
          </p:blipFill>
          <p:spPr bwMode="auto">
            <a:xfrm>
              <a:off x="3728751" y="4986674"/>
              <a:ext cx="275672" cy="316117"/>
            </a:xfrm>
            <a:prstGeom prst="rect">
              <a:avLst/>
            </a:prstGeom>
            <a:noFill/>
            <a:ln w="9525">
              <a:noFill/>
              <a:miter lim="800000"/>
              <a:headEnd/>
              <a:tailEnd/>
            </a:ln>
          </p:spPr>
        </p:pic>
        <p:pic>
          <p:nvPicPr>
            <p:cNvPr id="8" name="Picture 13"/>
            <p:cNvPicPr>
              <a:picLocks noChangeArrowheads="1"/>
            </p:cNvPicPr>
            <p:nvPr/>
          </p:nvPicPr>
          <p:blipFill>
            <a:blip r:embed="rId3"/>
            <a:srcRect/>
            <a:stretch>
              <a:fillRect/>
            </a:stretch>
          </p:blipFill>
          <p:spPr bwMode="auto">
            <a:xfrm>
              <a:off x="3742082" y="3987690"/>
              <a:ext cx="275672" cy="316117"/>
            </a:xfrm>
            <a:prstGeom prst="rect">
              <a:avLst/>
            </a:prstGeom>
            <a:noFill/>
            <a:ln w="9525">
              <a:noFill/>
              <a:miter lim="800000"/>
              <a:headEnd/>
              <a:tailEnd/>
            </a:ln>
          </p:spPr>
        </p:pic>
        <p:pic>
          <p:nvPicPr>
            <p:cNvPr id="9" name="Picture 13"/>
            <p:cNvPicPr>
              <a:picLocks noChangeArrowheads="1"/>
            </p:cNvPicPr>
            <p:nvPr/>
          </p:nvPicPr>
          <p:blipFill>
            <a:blip r:embed="rId3"/>
            <a:srcRect/>
            <a:stretch>
              <a:fillRect/>
            </a:stretch>
          </p:blipFill>
          <p:spPr bwMode="auto">
            <a:xfrm>
              <a:off x="5605781" y="4951938"/>
              <a:ext cx="275672" cy="316117"/>
            </a:xfrm>
            <a:prstGeom prst="rect">
              <a:avLst/>
            </a:prstGeom>
            <a:noFill/>
            <a:ln w="9525">
              <a:noFill/>
              <a:miter lim="800000"/>
              <a:headEnd/>
              <a:tailEnd/>
            </a:ln>
          </p:spPr>
        </p:pic>
        <p:cxnSp>
          <p:nvCxnSpPr>
            <p:cNvPr id="10" name="Straight Connector 9"/>
            <p:cNvCxnSpPr>
              <a:stCxn id="8" idx="2"/>
            </p:cNvCxnSpPr>
            <p:nvPr/>
          </p:nvCxnSpPr>
          <p:spPr>
            <a:xfrm flipH="1">
              <a:off x="3866587" y="4303807"/>
              <a:ext cx="13331" cy="648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0"/>
              <a:endCxn id="6" idx="1"/>
            </p:cNvCxnSpPr>
            <p:nvPr/>
          </p:nvCxnSpPr>
          <p:spPr>
            <a:xfrm flipV="1">
              <a:off x="3866587" y="4405822"/>
              <a:ext cx="1135323" cy="58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7" idx="2"/>
              <a:endCxn id="5" idx="1"/>
            </p:cNvCxnSpPr>
            <p:nvPr/>
          </p:nvCxnSpPr>
          <p:spPr>
            <a:xfrm>
              <a:off x="3866587" y="5302791"/>
              <a:ext cx="903016" cy="3695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3"/>
              <a:endCxn id="9" idx="2"/>
            </p:cNvCxnSpPr>
            <p:nvPr/>
          </p:nvCxnSpPr>
          <p:spPr>
            <a:xfrm flipV="1">
              <a:off x="5045275" y="5268055"/>
              <a:ext cx="698342" cy="4042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6" idx="3"/>
              <a:endCxn id="9" idx="0"/>
            </p:cNvCxnSpPr>
            <p:nvPr/>
          </p:nvCxnSpPr>
          <p:spPr>
            <a:xfrm>
              <a:off x="5277582" y="4405822"/>
              <a:ext cx="466035" cy="5461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3"/>
              <a:endCxn id="6" idx="1"/>
            </p:cNvCxnSpPr>
            <p:nvPr/>
          </p:nvCxnSpPr>
          <p:spPr>
            <a:xfrm>
              <a:off x="4017754" y="4145749"/>
              <a:ext cx="984156" cy="2600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7" idx="3"/>
              <a:endCxn id="9" idx="1"/>
            </p:cNvCxnSpPr>
            <p:nvPr/>
          </p:nvCxnSpPr>
          <p:spPr>
            <a:xfrm flipV="1">
              <a:off x="4004423" y="5109997"/>
              <a:ext cx="1601358" cy="34736"/>
            </a:xfrm>
            <a:prstGeom prst="line">
              <a:avLst/>
            </a:prstGeom>
          </p:spPr>
          <p:style>
            <a:lnRef idx="2">
              <a:schemeClr val="accent1"/>
            </a:lnRef>
            <a:fillRef idx="0">
              <a:schemeClr val="accent1"/>
            </a:fillRef>
            <a:effectRef idx="1">
              <a:schemeClr val="accent1"/>
            </a:effectRef>
            <a:fontRef idx="minor">
              <a:schemeClr val="tx1"/>
            </a:fontRef>
          </p:style>
        </p:cxnSp>
        <p:pic>
          <p:nvPicPr>
            <p:cNvPr id="18" name="Picture 13"/>
            <p:cNvPicPr>
              <a:picLocks noChangeArrowheads="1"/>
            </p:cNvPicPr>
            <p:nvPr/>
          </p:nvPicPr>
          <p:blipFill>
            <a:blip r:embed="rId3"/>
            <a:srcRect/>
            <a:stretch>
              <a:fillRect/>
            </a:stretch>
          </p:blipFill>
          <p:spPr bwMode="auto">
            <a:xfrm>
              <a:off x="4336091" y="3541513"/>
              <a:ext cx="275672" cy="316117"/>
            </a:xfrm>
            <a:prstGeom prst="rect">
              <a:avLst/>
            </a:prstGeom>
            <a:noFill/>
            <a:ln w="9525">
              <a:noFill/>
              <a:miter lim="800000"/>
              <a:headEnd/>
              <a:tailEnd/>
            </a:ln>
          </p:spPr>
        </p:pic>
        <p:cxnSp>
          <p:nvCxnSpPr>
            <p:cNvPr id="19" name="Straight Connector 18"/>
            <p:cNvCxnSpPr>
              <a:stCxn id="8" idx="0"/>
              <a:endCxn id="18" idx="1"/>
            </p:cNvCxnSpPr>
            <p:nvPr/>
          </p:nvCxnSpPr>
          <p:spPr>
            <a:xfrm flipV="1">
              <a:off x="3879918" y="3699572"/>
              <a:ext cx="456173" cy="288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8" idx="3"/>
              <a:endCxn id="6" idx="0"/>
            </p:cNvCxnSpPr>
            <p:nvPr/>
          </p:nvCxnSpPr>
          <p:spPr>
            <a:xfrm>
              <a:off x="4611763" y="3699572"/>
              <a:ext cx="527983" cy="5481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3"/>
              <a:endCxn id="22" idx="0"/>
            </p:cNvCxnSpPr>
            <p:nvPr/>
          </p:nvCxnSpPr>
          <p:spPr>
            <a:xfrm>
              <a:off x="4611763" y="3699572"/>
              <a:ext cx="1376741" cy="288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2" idx="2"/>
              <a:endCxn id="9" idx="3"/>
            </p:cNvCxnSpPr>
            <p:nvPr/>
          </p:nvCxnSpPr>
          <p:spPr>
            <a:xfrm flipH="1">
              <a:off x="5881453" y="4303807"/>
              <a:ext cx="107051" cy="8061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6" idx="3"/>
              <a:endCxn id="22" idx="1"/>
            </p:cNvCxnSpPr>
            <p:nvPr/>
          </p:nvCxnSpPr>
          <p:spPr>
            <a:xfrm flipV="1">
              <a:off x="5277582" y="4145749"/>
              <a:ext cx="573086" cy="260073"/>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13"/>
            <p:cNvPicPr>
              <a:picLocks noChangeArrowheads="1"/>
            </p:cNvPicPr>
            <p:nvPr/>
          </p:nvPicPr>
          <p:blipFill>
            <a:blip r:embed="rId3"/>
            <a:srcRect/>
            <a:stretch>
              <a:fillRect/>
            </a:stretch>
          </p:blipFill>
          <p:spPr bwMode="auto">
            <a:xfrm>
              <a:off x="5850668" y="3987690"/>
              <a:ext cx="275672" cy="316117"/>
            </a:xfrm>
            <a:prstGeom prst="rect">
              <a:avLst/>
            </a:prstGeom>
            <a:noFill/>
            <a:ln w="9525">
              <a:noFill/>
              <a:miter lim="800000"/>
              <a:headEnd/>
              <a:tailEnd/>
            </a:ln>
          </p:spPr>
        </p:pic>
      </p:grpSp>
      <p:grpSp>
        <p:nvGrpSpPr>
          <p:cNvPr id="46" name="Group 45"/>
          <p:cNvGrpSpPr/>
          <p:nvPr/>
        </p:nvGrpSpPr>
        <p:grpSpPr>
          <a:xfrm>
            <a:off x="4300620" y="1477695"/>
            <a:ext cx="570432" cy="558800"/>
            <a:chOff x="6825716" y="1727200"/>
            <a:chExt cx="679984" cy="685800"/>
          </a:xfrm>
        </p:grpSpPr>
        <p:sp>
          <p:nvSpPr>
            <p:cNvPr id="47" name="Rectangle 46"/>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54" name="Down Arrow 53"/>
          <p:cNvSpPr/>
          <p:nvPr/>
        </p:nvSpPr>
        <p:spPr>
          <a:xfrm>
            <a:off x="4393983" y="2449054"/>
            <a:ext cx="383707" cy="609024"/>
          </a:xfrm>
          <a:prstGeom prst="down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6522824" y="4303807"/>
            <a:ext cx="2406879" cy="461665"/>
          </a:xfrm>
          <a:prstGeom prst="rect">
            <a:avLst/>
          </a:prstGeom>
          <a:noFill/>
        </p:spPr>
        <p:txBody>
          <a:bodyPr wrap="none" rtlCol="0">
            <a:spAutoFit/>
          </a:bodyPr>
          <a:lstStyle/>
          <a:p>
            <a:r>
              <a:rPr lang="en-US" sz="2400" dirty="0" smtClean="0"/>
              <a:t>Physical Topology</a:t>
            </a:r>
            <a:endParaRPr lang="en-US" sz="2400" dirty="0"/>
          </a:p>
        </p:txBody>
      </p:sp>
      <p:sp>
        <p:nvSpPr>
          <p:cNvPr id="56" name="TextBox 55"/>
          <p:cNvSpPr txBox="1"/>
          <p:nvPr/>
        </p:nvSpPr>
        <p:spPr>
          <a:xfrm>
            <a:off x="6684953" y="1324585"/>
            <a:ext cx="2082621" cy="830997"/>
          </a:xfrm>
          <a:prstGeom prst="rect">
            <a:avLst/>
          </a:prstGeom>
          <a:noFill/>
        </p:spPr>
        <p:txBody>
          <a:bodyPr wrap="none" rtlCol="0">
            <a:spAutoFit/>
          </a:bodyPr>
          <a:lstStyle/>
          <a:p>
            <a:pPr algn="ctr"/>
            <a:r>
              <a:rPr lang="en-US" sz="2400" dirty="0" smtClean="0"/>
              <a:t>Virtual </a:t>
            </a:r>
            <a:r>
              <a:rPr lang="en-US" sz="2400" dirty="0" err="1" smtClean="0"/>
              <a:t>Toplogy</a:t>
            </a:r>
            <a:endParaRPr lang="en-US" sz="2400" dirty="0" smtClean="0"/>
          </a:p>
          <a:p>
            <a:pPr algn="ctr"/>
            <a:r>
              <a:rPr lang="en-US" sz="2400" dirty="0" smtClean="0"/>
              <a:t>(Big Switch)</a:t>
            </a:r>
            <a:endParaRPr lang="en-US" sz="2400" dirty="0"/>
          </a:p>
        </p:txBody>
      </p:sp>
      <p:sp>
        <p:nvSpPr>
          <p:cNvPr id="58" name="TextBox 57"/>
          <p:cNvSpPr txBox="1"/>
          <p:nvPr/>
        </p:nvSpPr>
        <p:spPr>
          <a:xfrm>
            <a:off x="220298" y="2440657"/>
            <a:ext cx="3869572" cy="1384995"/>
          </a:xfrm>
          <a:prstGeom prst="rect">
            <a:avLst/>
          </a:prstGeom>
          <a:noFill/>
        </p:spPr>
        <p:txBody>
          <a:bodyPr wrap="square" rtlCol="0">
            <a:spAutoFit/>
          </a:bodyPr>
          <a:lstStyle/>
          <a:p>
            <a:r>
              <a:rPr lang="en-US" sz="2400" dirty="0" smtClean="0"/>
              <a:t>Network Virtualization Layer</a:t>
            </a:r>
          </a:p>
          <a:p>
            <a:r>
              <a:rPr lang="en-US" sz="2000" dirty="0"/>
              <a:t> </a:t>
            </a:r>
            <a:r>
              <a:rPr lang="en-US" sz="2000" dirty="0" smtClean="0"/>
              <a:t>  – Topology Isolation</a:t>
            </a:r>
          </a:p>
          <a:p>
            <a:r>
              <a:rPr lang="en-US" sz="2000" dirty="0"/>
              <a:t> </a:t>
            </a:r>
            <a:r>
              <a:rPr lang="en-US" sz="2000" dirty="0" smtClean="0"/>
              <a:t>  – Address Space Isolation</a:t>
            </a:r>
          </a:p>
          <a:p>
            <a:r>
              <a:rPr lang="en-US" sz="2000" dirty="0"/>
              <a:t> </a:t>
            </a:r>
            <a:r>
              <a:rPr lang="en-US" sz="2000" dirty="0" smtClean="0"/>
              <a:t>  – Semantic Isolation </a:t>
            </a:r>
            <a:endParaRPr lang="en-US" sz="2000" dirty="0"/>
          </a:p>
        </p:txBody>
      </p:sp>
      <p:cxnSp>
        <p:nvCxnSpPr>
          <p:cNvPr id="60" name="Straight Arrow Connector 59"/>
          <p:cNvCxnSpPr/>
          <p:nvPr/>
        </p:nvCxnSpPr>
        <p:spPr>
          <a:xfrm>
            <a:off x="3952411" y="2695256"/>
            <a:ext cx="44157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204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3558395" y="2286268"/>
            <a:ext cx="0" cy="6043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0638"/>
            <a:ext cx="8229600" cy="1143000"/>
          </a:xfrm>
        </p:spPr>
        <p:txBody>
          <a:bodyPr/>
          <a:lstStyle/>
          <a:p>
            <a:r>
              <a:rPr lang="en-US" dirty="0" smtClean="0"/>
              <a:t>Topology Optimizations</a:t>
            </a:r>
            <a:endParaRPr lang="en-US" dirty="0"/>
          </a:p>
        </p:txBody>
      </p:sp>
      <p:sp>
        <p:nvSpPr>
          <p:cNvPr id="4" name="Oval 3"/>
          <p:cNvSpPr/>
          <p:nvPr/>
        </p:nvSpPr>
        <p:spPr>
          <a:xfrm>
            <a:off x="3197589" y="1798462"/>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endParaRPr lang="en-US" sz="2400" dirty="0"/>
          </a:p>
        </p:txBody>
      </p:sp>
      <p:cxnSp>
        <p:nvCxnSpPr>
          <p:cNvPr id="18" name="Straight Arrow Connector 17"/>
          <p:cNvCxnSpPr>
            <a:endCxn id="6" idx="1"/>
          </p:cNvCxnSpPr>
          <p:nvPr/>
        </p:nvCxnSpPr>
        <p:spPr>
          <a:xfrm flipV="1">
            <a:off x="2658373" y="3170061"/>
            <a:ext cx="54028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742006" y="3173087"/>
            <a:ext cx="54028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3408283" y="2362468"/>
            <a:ext cx="0" cy="6043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198657" y="2890661"/>
            <a:ext cx="570432" cy="558800"/>
            <a:chOff x="6825716" y="1727200"/>
            <a:chExt cx="679984" cy="685800"/>
          </a:xfrm>
        </p:grpSpPr>
        <p:sp>
          <p:nvSpPr>
            <p:cNvPr id="6" name="Rectangle 5"/>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4095053" y="1798462"/>
            <a:ext cx="2778037" cy="1650999"/>
            <a:chOff x="2972140" y="1417933"/>
            <a:chExt cx="2778037" cy="1650999"/>
          </a:xfrm>
        </p:grpSpPr>
        <p:sp>
          <p:nvSpPr>
            <p:cNvPr id="27" name="Oval 26"/>
            <p:cNvSpPr/>
            <p:nvPr/>
          </p:nvSpPr>
          <p:spPr>
            <a:xfrm>
              <a:off x="4652776" y="1417933"/>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endParaRPr lang="en-US" sz="2400" dirty="0"/>
            </a:p>
          </p:txBody>
        </p:sp>
        <p:grpSp>
          <p:nvGrpSpPr>
            <p:cNvPr id="28" name="Group 27"/>
            <p:cNvGrpSpPr/>
            <p:nvPr/>
          </p:nvGrpSpPr>
          <p:grpSpPr>
            <a:xfrm>
              <a:off x="4653844" y="2510132"/>
              <a:ext cx="570432" cy="558800"/>
              <a:chOff x="6825716" y="1727200"/>
              <a:chExt cx="679984" cy="685800"/>
            </a:xfrm>
          </p:grpSpPr>
          <p:sp>
            <p:nvSpPr>
              <p:cNvPr id="29" name="Rectangle 28"/>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cxnSp>
          <p:nvCxnSpPr>
            <p:cNvPr id="36" name="Straight Arrow Connector 35"/>
            <p:cNvCxnSpPr>
              <a:endCxn id="29" idx="1"/>
            </p:cNvCxnSpPr>
            <p:nvPr/>
          </p:nvCxnSpPr>
          <p:spPr>
            <a:xfrm flipV="1">
              <a:off x="4113560" y="2789532"/>
              <a:ext cx="54028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209893" y="2792558"/>
              <a:ext cx="54028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ight Arrow 39"/>
            <p:cNvSpPr/>
            <p:nvPr/>
          </p:nvSpPr>
          <p:spPr>
            <a:xfrm>
              <a:off x="3364778" y="2059722"/>
              <a:ext cx="546100" cy="450926"/>
            </a:xfrm>
            <a:prstGeom prst="rightArrow">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972140" y="1682515"/>
              <a:ext cx="1364188" cy="369332"/>
            </a:xfrm>
            <a:prstGeom prst="rect">
              <a:avLst/>
            </a:prstGeom>
            <a:noFill/>
          </p:spPr>
          <p:txBody>
            <a:bodyPr wrap="none" rtlCol="0">
              <a:spAutoFit/>
            </a:bodyPr>
            <a:lstStyle/>
            <a:p>
              <a:r>
                <a:rPr lang="en-US" dirty="0" smtClean="0"/>
                <a:t>Cut-Through</a:t>
              </a:r>
              <a:endParaRPr lang="en-US" dirty="0"/>
            </a:p>
          </p:txBody>
        </p:sp>
      </p:grpSp>
      <p:grpSp>
        <p:nvGrpSpPr>
          <p:cNvPr id="22" name="Group 21"/>
          <p:cNvGrpSpPr/>
          <p:nvPr/>
        </p:nvGrpSpPr>
        <p:grpSpPr>
          <a:xfrm>
            <a:off x="2240249" y="3980036"/>
            <a:ext cx="2569080" cy="1657302"/>
            <a:chOff x="1117336" y="3599507"/>
            <a:chExt cx="2569080" cy="1657302"/>
          </a:xfrm>
        </p:grpSpPr>
        <p:sp>
          <p:nvSpPr>
            <p:cNvPr id="42" name="Oval 41"/>
            <p:cNvSpPr/>
            <p:nvPr/>
          </p:nvSpPr>
          <p:spPr>
            <a:xfrm>
              <a:off x="2112684" y="4679169"/>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endParaRPr lang="en-US" sz="2400" dirty="0"/>
            </a:p>
          </p:txBody>
        </p:sp>
        <p:cxnSp>
          <p:nvCxnSpPr>
            <p:cNvPr id="46" name="Straight Arrow Connector 45"/>
            <p:cNvCxnSpPr>
              <a:endCxn id="42" idx="2"/>
            </p:cNvCxnSpPr>
            <p:nvPr/>
          </p:nvCxnSpPr>
          <p:spPr>
            <a:xfrm>
              <a:off x="1687768" y="4962364"/>
              <a:ext cx="424916" cy="2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2691068" y="4974854"/>
              <a:ext cx="424916" cy="25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1" name="Group 40"/>
            <p:cNvGrpSpPr/>
            <p:nvPr/>
          </p:nvGrpSpPr>
          <p:grpSpPr>
            <a:xfrm>
              <a:off x="1117336" y="4698009"/>
              <a:ext cx="570432" cy="558800"/>
              <a:chOff x="6825716" y="1727200"/>
              <a:chExt cx="679984" cy="685800"/>
            </a:xfrm>
          </p:grpSpPr>
          <p:sp>
            <p:nvSpPr>
              <p:cNvPr id="43" name="Rectangle 42"/>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3115984" y="4698009"/>
              <a:ext cx="570432" cy="558800"/>
              <a:chOff x="6825716" y="1727200"/>
              <a:chExt cx="679984" cy="685800"/>
            </a:xfrm>
          </p:grpSpPr>
          <p:sp>
            <p:nvSpPr>
              <p:cNvPr id="56" name="Rectangle 55"/>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 name="Down Arrow 13"/>
            <p:cNvSpPr/>
            <p:nvPr/>
          </p:nvSpPr>
          <p:spPr>
            <a:xfrm>
              <a:off x="2097052" y="3599507"/>
              <a:ext cx="522041" cy="673587"/>
            </a:xfrm>
            <a:prstGeom prst="downArrow">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2491246" y="3599507"/>
              <a:ext cx="820920" cy="369332"/>
            </a:xfrm>
            <a:prstGeom prst="rect">
              <a:avLst/>
            </a:prstGeom>
            <a:noFill/>
          </p:spPr>
          <p:txBody>
            <a:bodyPr wrap="none" rtlCol="0">
              <a:spAutoFit/>
            </a:bodyPr>
            <a:lstStyle/>
            <a:p>
              <a:r>
                <a:rPr lang="en-US" dirty="0" smtClean="0"/>
                <a:t>In-Line</a:t>
              </a:r>
              <a:endParaRPr lang="en-US" dirty="0"/>
            </a:p>
          </p:txBody>
        </p:sp>
      </p:grpSp>
    </p:spTree>
    <p:extLst>
      <p:ext uri="{BB962C8B-B14F-4D97-AF65-F5344CB8AC3E}">
        <p14:creationId xmlns:p14="http://schemas.microsoft.com/office/powerpoint/2010/main" val="290566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Functions</a:t>
            </a:r>
            <a:endParaRPr lang="en-US" dirty="0"/>
          </a:p>
        </p:txBody>
      </p:sp>
      <p:pic>
        <p:nvPicPr>
          <p:cNvPr id="5" name="Picture 4" descr="Slide8.png"/>
          <p:cNvPicPr/>
          <p:nvPr/>
        </p:nvPicPr>
        <p:blipFill>
          <a:blip r:embed="rId3"/>
          <a:stretch>
            <a:fillRect/>
          </a:stretch>
        </p:blipFill>
        <p:spPr>
          <a:xfrm>
            <a:off x="1629222" y="1451473"/>
            <a:ext cx="6019800" cy="4495800"/>
          </a:xfrm>
          <a:prstGeom prst="rect">
            <a:avLst/>
          </a:prstGeom>
        </p:spPr>
      </p:pic>
      <p:sp>
        <p:nvSpPr>
          <p:cNvPr id="6" name="TextBox 5"/>
          <p:cNvSpPr txBox="1"/>
          <p:nvPr/>
        </p:nvSpPr>
        <p:spPr>
          <a:xfrm>
            <a:off x="1577705" y="3298370"/>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7" name="TextBox 6"/>
          <p:cNvSpPr txBox="1"/>
          <p:nvPr/>
        </p:nvSpPr>
        <p:spPr>
          <a:xfrm>
            <a:off x="1577705" y="3109971"/>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8" name="TextBox 7"/>
          <p:cNvSpPr txBox="1"/>
          <p:nvPr/>
        </p:nvSpPr>
        <p:spPr>
          <a:xfrm>
            <a:off x="1577705" y="2925305"/>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9" name="TextBox 8"/>
          <p:cNvSpPr txBox="1"/>
          <p:nvPr/>
        </p:nvSpPr>
        <p:spPr>
          <a:xfrm>
            <a:off x="1577705" y="2724904"/>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0" name="TextBox 9"/>
          <p:cNvSpPr txBox="1"/>
          <p:nvPr/>
        </p:nvSpPr>
        <p:spPr>
          <a:xfrm>
            <a:off x="1577705" y="2555973"/>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1" name="TextBox 10"/>
          <p:cNvSpPr txBox="1"/>
          <p:nvPr/>
        </p:nvSpPr>
        <p:spPr>
          <a:xfrm>
            <a:off x="1577705" y="2371307"/>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2" name="TextBox 11"/>
          <p:cNvSpPr txBox="1"/>
          <p:nvPr/>
        </p:nvSpPr>
        <p:spPr>
          <a:xfrm>
            <a:off x="1577705" y="2186641"/>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3" name="TextBox 12"/>
          <p:cNvSpPr txBox="1"/>
          <p:nvPr/>
        </p:nvSpPr>
        <p:spPr>
          <a:xfrm>
            <a:off x="1577705" y="3489765"/>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4" name="TextBox 13"/>
          <p:cNvSpPr txBox="1"/>
          <p:nvPr/>
        </p:nvSpPr>
        <p:spPr>
          <a:xfrm>
            <a:off x="5007846" y="5423424"/>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5" name="TextBox 14"/>
          <p:cNvSpPr txBox="1"/>
          <p:nvPr/>
        </p:nvSpPr>
        <p:spPr>
          <a:xfrm>
            <a:off x="5007846" y="4943651"/>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6" name="TextBox 15"/>
          <p:cNvSpPr txBox="1"/>
          <p:nvPr/>
        </p:nvSpPr>
        <p:spPr>
          <a:xfrm>
            <a:off x="5007846" y="4758985"/>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7" name="TextBox 16"/>
          <p:cNvSpPr txBox="1"/>
          <p:nvPr/>
        </p:nvSpPr>
        <p:spPr>
          <a:xfrm>
            <a:off x="5007846" y="2625230"/>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8" name="TextBox 17"/>
          <p:cNvSpPr txBox="1"/>
          <p:nvPr/>
        </p:nvSpPr>
        <p:spPr>
          <a:xfrm>
            <a:off x="5007846" y="2786598"/>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19" name="TextBox 18"/>
          <p:cNvSpPr txBox="1"/>
          <p:nvPr/>
        </p:nvSpPr>
        <p:spPr>
          <a:xfrm>
            <a:off x="5007846" y="2128459"/>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20" name="TextBox 19"/>
          <p:cNvSpPr txBox="1"/>
          <p:nvPr/>
        </p:nvSpPr>
        <p:spPr>
          <a:xfrm>
            <a:off x="5007846" y="1960105"/>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21" name="TextBox 20"/>
          <p:cNvSpPr txBox="1"/>
          <p:nvPr/>
        </p:nvSpPr>
        <p:spPr>
          <a:xfrm>
            <a:off x="5007846" y="5608090"/>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22" name="TextBox 21"/>
          <p:cNvSpPr txBox="1"/>
          <p:nvPr/>
        </p:nvSpPr>
        <p:spPr>
          <a:xfrm>
            <a:off x="5007846" y="4284509"/>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23" name="TextBox 22"/>
          <p:cNvSpPr txBox="1"/>
          <p:nvPr/>
        </p:nvSpPr>
        <p:spPr>
          <a:xfrm>
            <a:off x="5007846" y="4099843"/>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24" name="TextBox 23"/>
          <p:cNvSpPr txBox="1"/>
          <p:nvPr/>
        </p:nvSpPr>
        <p:spPr>
          <a:xfrm>
            <a:off x="5007846" y="3479303"/>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25" name="TextBox 24"/>
          <p:cNvSpPr txBox="1"/>
          <p:nvPr/>
        </p:nvSpPr>
        <p:spPr>
          <a:xfrm>
            <a:off x="5007846" y="3305099"/>
            <a:ext cx="290614" cy="369332"/>
          </a:xfrm>
          <a:prstGeom prst="rect">
            <a:avLst/>
          </a:prstGeom>
          <a:noFill/>
        </p:spPr>
        <p:txBody>
          <a:bodyPr wrap="none" rtlCol="0">
            <a:spAutoFit/>
          </a:bodyPr>
          <a:lstStyle/>
          <a:p>
            <a:r>
              <a:rPr lang="en-US" b="1" dirty="0" smtClean="0">
                <a:solidFill>
                  <a:srgbClr val="FF0000"/>
                </a:solidFill>
              </a:rPr>
              <a:t>F</a:t>
            </a:r>
            <a:endParaRPr lang="en-US" b="1" dirty="0">
              <a:solidFill>
                <a:srgbClr val="FF0000"/>
              </a:solidFill>
            </a:endParaRPr>
          </a:p>
        </p:txBody>
      </p:sp>
      <p:sp>
        <p:nvSpPr>
          <p:cNvPr id="26" name="TextBox 25"/>
          <p:cNvSpPr txBox="1"/>
          <p:nvPr/>
        </p:nvSpPr>
        <p:spPr>
          <a:xfrm>
            <a:off x="875674" y="6291059"/>
            <a:ext cx="7780608" cy="369332"/>
          </a:xfrm>
          <a:prstGeom prst="rect">
            <a:avLst/>
          </a:prstGeom>
          <a:noFill/>
        </p:spPr>
        <p:txBody>
          <a:bodyPr wrap="none" rtlCol="0">
            <a:spAutoFit/>
          </a:bodyPr>
          <a:lstStyle/>
          <a:p>
            <a:r>
              <a:rPr lang="en-US" dirty="0" smtClean="0"/>
              <a:t>Interesting question: How to partition </a:t>
            </a:r>
            <a:r>
              <a:rPr lang="en-US" dirty="0"/>
              <a:t>f</a:t>
            </a:r>
            <a:r>
              <a:rPr lang="en-US" dirty="0" smtClean="0"/>
              <a:t>unctions into DC and edge “subroutines”?</a:t>
            </a:r>
            <a:endParaRPr lang="en-US" dirty="0"/>
          </a:p>
        </p:txBody>
      </p:sp>
      <p:grpSp>
        <p:nvGrpSpPr>
          <p:cNvPr id="29" name="Group 28"/>
          <p:cNvGrpSpPr/>
          <p:nvPr/>
        </p:nvGrpSpPr>
        <p:grpSpPr>
          <a:xfrm>
            <a:off x="473075" y="2739012"/>
            <a:ext cx="1013526" cy="571500"/>
            <a:chOff x="473075" y="2818387"/>
            <a:chExt cx="1013526" cy="571500"/>
          </a:xfrm>
        </p:grpSpPr>
        <p:sp>
          <p:nvSpPr>
            <p:cNvPr id="27" name="Oval 26"/>
            <p:cNvSpPr/>
            <p:nvPr/>
          </p:nvSpPr>
          <p:spPr>
            <a:xfrm>
              <a:off x="473075" y="2818387"/>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endParaRPr lang="en-US" sz="2400" dirty="0"/>
            </a:p>
          </p:txBody>
        </p:sp>
        <p:sp>
          <p:nvSpPr>
            <p:cNvPr id="28" name="TextBox 27"/>
            <p:cNvSpPr txBox="1"/>
            <p:nvPr/>
          </p:nvSpPr>
          <p:spPr>
            <a:xfrm>
              <a:off x="1148648" y="2873305"/>
              <a:ext cx="337953" cy="461665"/>
            </a:xfrm>
            <a:prstGeom prst="rect">
              <a:avLst/>
            </a:prstGeom>
            <a:noFill/>
          </p:spPr>
          <p:txBody>
            <a:bodyPr wrap="none" rtlCol="0">
              <a:spAutoFit/>
            </a:bodyPr>
            <a:lstStyle/>
            <a:p>
              <a:r>
                <a:rPr lang="en-US" sz="2400" dirty="0" smtClean="0"/>
                <a:t>=</a:t>
              </a:r>
              <a:endParaRPr lang="en-US" sz="2400" dirty="0"/>
            </a:p>
          </p:txBody>
        </p:sp>
      </p:grpSp>
    </p:spTree>
    <p:extLst>
      <p:ext uri="{BB962C8B-B14F-4D97-AF65-F5344CB8AC3E}">
        <p14:creationId xmlns:p14="http://schemas.microsoft.com/office/powerpoint/2010/main" val="269024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lstStyle/>
          <a:p>
            <a:r>
              <a:rPr lang="en-US" dirty="0" smtClean="0"/>
              <a:t>Refactoring the Space</a:t>
            </a:r>
            <a:endParaRPr lang="en-US" dirty="0"/>
          </a:p>
        </p:txBody>
      </p:sp>
      <p:sp>
        <p:nvSpPr>
          <p:cNvPr id="3" name="Content Placeholder 2"/>
          <p:cNvSpPr>
            <a:spLocks noGrp="1"/>
          </p:cNvSpPr>
          <p:nvPr>
            <p:ph idx="1"/>
          </p:nvPr>
        </p:nvSpPr>
        <p:spPr>
          <a:xfrm>
            <a:off x="457200" y="1154926"/>
            <a:ext cx="8229600" cy="5064894"/>
          </a:xfrm>
        </p:spPr>
        <p:txBody>
          <a:bodyPr>
            <a:normAutofit/>
          </a:bodyPr>
          <a:lstStyle/>
          <a:p>
            <a:r>
              <a:rPr lang="en-US" dirty="0" smtClean="0"/>
              <a:t>Model all “network functions” as scalable services</a:t>
            </a:r>
          </a:p>
          <a:p>
            <a:pPr lvl="1"/>
            <a:r>
              <a:rPr lang="en-US" dirty="0" smtClean="0"/>
              <a:t>Application </a:t>
            </a:r>
            <a:r>
              <a:rPr lang="en-US" dirty="0" err="1" smtClean="0"/>
              <a:t>vs</a:t>
            </a:r>
            <a:r>
              <a:rPr lang="en-US" dirty="0" smtClean="0"/>
              <a:t> Controller </a:t>
            </a:r>
            <a:r>
              <a:rPr lang="en-US" dirty="0" err="1" smtClean="0"/>
              <a:t>vs</a:t>
            </a:r>
            <a:r>
              <a:rPr lang="en-US" dirty="0" smtClean="0"/>
              <a:t> NFV distinction is arbitrary</a:t>
            </a:r>
          </a:p>
          <a:p>
            <a:r>
              <a:rPr lang="en-US" dirty="0" smtClean="0"/>
              <a:t>Use SDN to bootstrap a </a:t>
            </a:r>
            <a:r>
              <a:rPr lang="en-US" dirty="0"/>
              <a:t>v</a:t>
            </a:r>
            <a:r>
              <a:rPr lang="en-US" dirty="0" smtClean="0"/>
              <a:t>irtualization layer that…</a:t>
            </a:r>
          </a:p>
          <a:p>
            <a:pPr lvl="1"/>
            <a:r>
              <a:rPr lang="en-US" dirty="0" smtClean="0"/>
              <a:t>Isolates virtual networks from each other</a:t>
            </a:r>
          </a:p>
          <a:p>
            <a:pPr lvl="1"/>
            <a:r>
              <a:rPr lang="en-US" dirty="0" smtClean="0"/>
              <a:t>Maps virtual topology to physical topology</a:t>
            </a:r>
          </a:p>
          <a:p>
            <a:pPr lvl="2"/>
            <a:r>
              <a:rPr lang="en-US" dirty="0"/>
              <a:t>M</a:t>
            </a:r>
            <a:r>
              <a:rPr lang="en-US" dirty="0" smtClean="0"/>
              <a:t>aintains this mapping in the presence of failures, etc.</a:t>
            </a:r>
          </a:p>
          <a:p>
            <a:pPr lvl="2"/>
            <a:r>
              <a:rPr lang="en-US" dirty="0" smtClean="0"/>
              <a:t>Tunnels </a:t>
            </a:r>
            <a:r>
              <a:rPr lang="en-US" dirty="0" err="1" smtClean="0"/>
              <a:t>vs</a:t>
            </a:r>
            <a:r>
              <a:rPr lang="en-US" dirty="0" smtClean="0"/>
              <a:t> </a:t>
            </a:r>
            <a:r>
              <a:rPr lang="en-US" dirty="0" err="1" smtClean="0"/>
              <a:t>OpenFlow</a:t>
            </a:r>
            <a:r>
              <a:rPr lang="en-US" dirty="0" smtClean="0"/>
              <a:t> is an implementation choice</a:t>
            </a:r>
          </a:p>
          <a:p>
            <a:pPr lvl="2"/>
            <a:r>
              <a:rPr lang="en-US" dirty="0" smtClean="0"/>
              <a:t>Supports a cut-through optimization (service hint)</a:t>
            </a:r>
          </a:p>
          <a:p>
            <a:r>
              <a:rPr lang="en-US" dirty="0" smtClean="0"/>
              <a:t>NFV reduces to an implementation choice</a:t>
            </a:r>
          </a:p>
          <a:p>
            <a:pPr lvl="1"/>
            <a:r>
              <a:rPr lang="en-US" dirty="0" smtClean="0"/>
              <a:t>Put function “in line” at the edge when appropriate</a:t>
            </a:r>
          </a:p>
        </p:txBody>
      </p:sp>
    </p:spTree>
    <p:extLst>
      <p:ext uri="{BB962C8B-B14F-4D97-AF65-F5344CB8AC3E}">
        <p14:creationId xmlns:p14="http://schemas.microsoft.com/office/powerpoint/2010/main" val="2444198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lstStyle/>
          <a:p>
            <a:r>
              <a:rPr lang="en-US" dirty="0" err="1" smtClean="0"/>
              <a:t>XaaS</a:t>
            </a:r>
            <a:r>
              <a:rPr lang="en-US" dirty="0" smtClean="0"/>
              <a:t> – Everything-as-a-Service</a:t>
            </a:r>
            <a:endParaRPr lang="en-US" dirty="0"/>
          </a:p>
        </p:txBody>
      </p:sp>
      <p:sp>
        <p:nvSpPr>
          <p:cNvPr id="3" name="Content Placeholder 2"/>
          <p:cNvSpPr>
            <a:spLocks noGrp="1"/>
          </p:cNvSpPr>
          <p:nvPr>
            <p:ph idx="1"/>
          </p:nvPr>
        </p:nvSpPr>
        <p:spPr>
          <a:xfrm>
            <a:off x="457200" y="1181099"/>
            <a:ext cx="8420100" cy="5220133"/>
          </a:xfrm>
        </p:spPr>
        <p:txBody>
          <a:bodyPr>
            <a:normAutofit/>
          </a:bodyPr>
          <a:lstStyle/>
          <a:p>
            <a:r>
              <a:rPr lang="en-US" dirty="0" smtClean="0"/>
              <a:t>Service as a Unifying Abstraction</a:t>
            </a:r>
          </a:p>
          <a:p>
            <a:pPr lvl="1"/>
            <a:r>
              <a:rPr lang="en-US" dirty="0" smtClean="0"/>
              <a:t>Unifies across resources (Compute, Network, Storage)</a:t>
            </a:r>
          </a:p>
          <a:p>
            <a:pPr lvl="1"/>
            <a:r>
              <a:rPr lang="en-US" dirty="0" smtClean="0"/>
              <a:t>Unifies across the network (DC, WAN, Access)</a:t>
            </a:r>
          </a:p>
          <a:p>
            <a:pPr lvl="1"/>
            <a:r>
              <a:rPr lang="en-US" dirty="0" smtClean="0"/>
              <a:t>Unifies across service levels (</a:t>
            </a:r>
            <a:r>
              <a:rPr lang="en-US" dirty="0" err="1" smtClean="0"/>
              <a:t>IaaS</a:t>
            </a:r>
            <a:r>
              <a:rPr lang="en-US" dirty="0" smtClean="0"/>
              <a:t>, </a:t>
            </a:r>
            <a:r>
              <a:rPr lang="en-US" dirty="0" err="1" smtClean="0"/>
              <a:t>PaaS</a:t>
            </a:r>
            <a:r>
              <a:rPr lang="en-US" dirty="0" smtClean="0"/>
              <a:t>, </a:t>
            </a:r>
            <a:r>
              <a:rPr lang="en-US" dirty="0" err="1" smtClean="0"/>
              <a:t>SaaS</a:t>
            </a:r>
            <a:r>
              <a:rPr lang="en-US" dirty="0" smtClean="0"/>
              <a:t>)</a:t>
            </a:r>
          </a:p>
          <a:p>
            <a:r>
              <a:rPr lang="en-US" dirty="0" smtClean="0"/>
              <a:t>XOS – </a:t>
            </a:r>
            <a:r>
              <a:rPr lang="en-US" dirty="0" err="1" smtClean="0"/>
              <a:t>XaaS</a:t>
            </a:r>
            <a:r>
              <a:rPr lang="en-US" dirty="0" smtClean="0"/>
              <a:t> Operating System</a:t>
            </a:r>
          </a:p>
          <a:p>
            <a:pPr lvl="1"/>
            <a:r>
              <a:rPr lang="en-US" dirty="0" smtClean="0"/>
              <a:t>Defines </a:t>
            </a:r>
            <a:r>
              <a:rPr lang="en-US" i="1" dirty="0" smtClean="0"/>
              <a:t>service</a:t>
            </a:r>
            <a:r>
              <a:rPr lang="en-US" dirty="0" smtClean="0"/>
              <a:t> as a first class object</a:t>
            </a:r>
            <a:endParaRPr lang="en-US" dirty="0"/>
          </a:p>
          <a:p>
            <a:pPr lvl="1"/>
            <a:r>
              <a:rPr lang="en-US" dirty="0" smtClean="0"/>
              <a:t>Supports managing services, </a:t>
            </a:r>
            <a:r>
              <a:rPr lang="en-US" dirty="0"/>
              <a:t>not </a:t>
            </a:r>
            <a:r>
              <a:rPr lang="en-US" dirty="0" smtClean="0"/>
              <a:t>servers</a:t>
            </a:r>
          </a:p>
          <a:p>
            <a:pPr lvl="1"/>
            <a:r>
              <a:rPr lang="en-US" dirty="0" smtClean="0"/>
              <a:t>Supports seamless service extensions to XOS</a:t>
            </a:r>
            <a:endParaRPr lang="en-US" dirty="0"/>
          </a:p>
          <a:p>
            <a:pPr lvl="1"/>
            <a:r>
              <a:rPr lang="en-US" dirty="0" smtClean="0"/>
              <a:t>Integrates service orchestration with resource provisioning</a:t>
            </a:r>
          </a:p>
          <a:p>
            <a:pPr lvl="1"/>
            <a:r>
              <a:rPr lang="en-US" dirty="0" smtClean="0"/>
              <a:t>Supports both service isolation and service composition</a:t>
            </a:r>
          </a:p>
        </p:txBody>
      </p:sp>
    </p:spTree>
    <p:extLst>
      <p:ext uri="{BB962C8B-B14F-4D97-AF65-F5344CB8AC3E}">
        <p14:creationId xmlns:p14="http://schemas.microsoft.com/office/powerpoint/2010/main" val="204696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lstStyle/>
          <a:p>
            <a:r>
              <a:rPr lang="en-US" dirty="0" smtClean="0"/>
              <a:t>Service Abstraction</a:t>
            </a:r>
            <a:endParaRPr lang="en-US" dirty="0"/>
          </a:p>
        </p:txBody>
      </p:sp>
      <p:sp>
        <p:nvSpPr>
          <p:cNvPr id="3" name="Content Placeholder 2"/>
          <p:cNvSpPr>
            <a:spLocks noGrp="1"/>
          </p:cNvSpPr>
          <p:nvPr>
            <p:ph idx="1"/>
          </p:nvPr>
        </p:nvSpPr>
        <p:spPr>
          <a:xfrm>
            <a:off x="457200" y="1181100"/>
            <a:ext cx="7953012" cy="5194216"/>
          </a:xfrm>
        </p:spPr>
        <p:txBody>
          <a:bodyPr>
            <a:normAutofit/>
          </a:bodyPr>
          <a:lstStyle/>
          <a:p>
            <a:r>
              <a:rPr lang="en-US" sz="2600" dirty="0" smtClean="0"/>
              <a:t>Provides a well-defined function</a:t>
            </a:r>
          </a:p>
          <a:p>
            <a:r>
              <a:rPr lang="en-US" sz="2600" dirty="0" smtClean="0"/>
              <a:t>Exports a programmatic (REST) interface</a:t>
            </a:r>
          </a:p>
          <a:p>
            <a:r>
              <a:rPr lang="en-US" sz="2600" dirty="0" smtClean="0"/>
              <a:t>Available network-wide (location independent)</a:t>
            </a:r>
          </a:p>
          <a:p>
            <a:r>
              <a:rPr lang="en-US" sz="2600" dirty="0" smtClean="0"/>
              <a:t>Scalable, elastic, and resilient</a:t>
            </a:r>
          </a:p>
          <a:p>
            <a:pPr lvl="1"/>
            <a:r>
              <a:rPr lang="en-US" sz="2200" dirty="0" smtClean="0"/>
              <a:t>Scales with the number of users (self-balancing)</a:t>
            </a:r>
          </a:p>
          <a:p>
            <a:pPr lvl="1"/>
            <a:r>
              <a:rPr lang="en-US" sz="2200" dirty="0" smtClean="0"/>
              <a:t>Seamlessly grows/shrinks based on demand</a:t>
            </a:r>
          </a:p>
          <a:p>
            <a:pPr lvl="1"/>
            <a:r>
              <a:rPr lang="en-US" sz="2200" dirty="0" smtClean="0"/>
              <a:t>Built out of unreliable components (self-healing)</a:t>
            </a:r>
          </a:p>
          <a:p>
            <a:r>
              <a:rPr lang="en-US" sz="2600" dirty="0" smtClean="0"/>
              <a:t>Runs in a set of VMs connected by one or more VNs</a:t>
            </a:r>
          </a:p>
          <a:p>
            <a:r>
              <a:rPr lang="en-US" sz="2600" dirty="0" smtClean="0"/>
              <a:t>Build new services by composing with existing services</a:t>
            </a:r>
          </a:p>
          <a:p>
            <a:pPr lvl="1"/>
            <a:r>
              <a:rPr lang="en-US" sz="2200" dirty="0" smtClean="0"/>
              <a:t>Some are building blocks (</a:t>
            </a:r>
            <a:r>
              <a:rPr lang="en-US" sz="2200" i="1" dirty="0" err="1" smtClean="0"/>
              <a:t>NoSQL</a:t>
            </a:r>
            <a:r>
              <a:rPr lang="en-US" sz="2200" i="1" dirty="0" smtClean="0"/>
              <a:t> DB</a:t>
            </a:r>
            <a:r>
              <a:rPr lang="en-US" sz="2200" dirty="0" smtClean="0"/>
              <a:t>), some are user-facing (</a:t>
            </a:r>
            <a:r>
              <a:rPr lang="en-US" sz="2200" i="1" dirty="0" smtClean="0"/>
              <a:t>Facebook</a:t>
            </a:r>
            <a:r>
              <a:rPr lang="en-US" sz="2200" dirty="0" smtClean="0"/>
              <a:t>)</a:t>
            </a:r>
            <a:r>
              <a:rPr lang="en-US" sz="2200" i="1" dirty="0" smtClean="0"/>
              <a:t>, </a:t>
            </a:r>
            <a:r>
              <a:rPr lang="en-US" sz="2200" dirty="0" smtClean="0"/>
              <a:t>and some are both (</a:t>
            </a:r>
            <a:r>
              <a:rPr lang="en-US" sz="2200" i="1" dirty="0" err="1" smtClean="0"/>
              <a:t>DropBox</a:t>
            </a:r>
            <a:r>
              <a:rPr lang="en-US" sz="2200" dirty="0" smtClean="0"/>
              <a:t>)</a:t>
            </a:r>
          </a:p>
          <a:p>
            <a:pPr lvl="1"/>
            <a:endParaRPr lang="en-US" dirty="0" smtClean="0"/>
          </a:p>
          <a:p>
            <a:endParaRPr lang="en-US" dirty="0" smtClean="0"/>
          </a:p>
        </p:txBody>
      </p:sp>
    </p:spTree>
    <p:extLst>
      <p:ext uri="{BB962C8B-B14F-4D97-AF65-F5344CB8AC3E}">
        <p14:creationId xmlns:p14="http://schemas.microsoft.com/office/powerpoint/2010/main" val="2046964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47"/>
            <a:ext cx="8229600" cy="1143000"/>
          </a:xfrm>
        </p:spPr>
        <p:txBody>
          <a:bodyPr>
            <a:normAutofit/>
          </a:bodyPr>
          <a:lstStyle/>
          <a:p>
            <a:r>
              <a:rPr lang="en-US" sz="4000" dirty="0" smtClean="0"/>
              <a:t>Examples of Service Composition</a:t>
            </a:r>
            <a:endParaRPr lang="en-US" sz="4000" dirty="0"/>
          </a:p>
        </p:txBody>
      </p:sp>
      <p:sp>
        <p:nvSpPr>
          <p:cNvPr id="3" name="Content Placeholder 2"/>
          <p:cNvSpPr>
            <a:spLocks noGrp="1"/>
          </p:cNvSpPr>
          <p:nvPr>
            <p:ph idx="1"/>
          </p:nvPr>
        </p:nvSpPr>
        <p:spPr>
          <a:xfrm>
            <a:off x="393700" y="1167808"/>
            <a:ext cx="8420100" cy="5144092"/>
          </a:xfrm>
        </p:spPr>
        <p:txBody>
          <a:bodyPr>
            <a:normAutofit/>
          </a:bodyPr>
          <a:lstStyle/>
          <a:p>
            <a:r>
              <a:rPr lang="en-US" sz="2800" dirty="0" err="1" smtClean="0"/>
              <a:t>CoBlitz</a:t>
            </a:r>
            <a:r>
              <a:rPr lang="en-US" sz="2800" dirty="0" smtClean="0"/>
              <a:t>: Operator CDN (Now Akamai Aura)</a:t>
            </a:r>
          </a:p>
          <a:p>
            <a:pPr lvl="1"/>
            <a:r>
              <a:rPr lang="en-US" sz="2400" dirty="0" err="1" smtClean="0"/>
              <a:t>HyperCache</a:t>
            </a:r>
            <a:r>
              <a:rPr lang="en-US" sz="2400" dirty="0" smtClean="0"/>
              <a:t> (HPC)</a:t>
            </a:r>
          </a:p>
          <a:p>
            <a:pPr lvl="1"/>
            <a:r>
              <a:rPr lang="en-US" dirty="0" smtClean="0"/>
              <a:t>Request Router (RR)</a:t>
            </a:r>
          </a:p>
          <a:p>
            <a:pPr lvl="1"/>
            <a:r>
              <a:rPr lang="en-US" dirty="0" smtClean="0"/>
              <a:t>Intercept Service (IS)</a:t>
            </a:r>
            <a:endParaRPr lang="en-US" sz="2400" dirty="0" smtClean="0"/>
          </a:p>
          <a:p>
            <a:r>
              <a:rPr lang="en-US" sz="2800" dirty="0" smtClean="0"/>
              <a:t>Syndicate: Scalable Storage Service</a:t>
            </a:r>
          </a:p>
          <a:p>
            <a:pPr lvl="1"/>
            <a:r>
              <a:rPr lang="en-US" sz="2400" dirty="0" smtClean="0"/>
              <a:t>Durability of Cloud Storage (S3, </a:t>
            </a:r>
            <a:r>
              <a:rPr lang="en-US" dirty="0" err="1" smtClean="0"/>
              <a:t>DropBox</a:t>
            </a:r>
            <a:r>
              <a:rPr lang="en-US" sz="2400" dirty="0" smtClean="0"/>
              <a:t>, Google Drive, Box)</a:t>
            </a:r>
            <a:endParaRPr lang="en-US" dirty="0"/>
          </a:p>
          <a:p>
            <a:pPr lvl="1"/>
            <a:r>
              <a:rPr lang="en-US" sz="2400" dirty="0" smtClean="0"/>
              <a:t>Scalability of a CDN (HPC, RR)</a:t>
            </a:r>
          </a:p>
          <a:p>
            <a:pPr lvl="1"/>
            <a:r>
              <a:rPr lang="en-US" sz="2400" dirty="0" smtClean="0"/>
              <a:t>Coherence of a Local FS (</a:t>
            </a:r>
            <a:r>
              <a:rPr lang="en-US" sz="2400" dirty="0" err="1" smtClean="0"/>
              <a:t>NoSQL</a:t>
            </a:r>
            <a:r>
              <a:rPr lang="en-US" sz="2400" dirty="0" smtClean="0"/>
              <a:t> DB – Google App </a:t>
            </a:r>
            <a:r>
              <a:rPr lang="en-US" sz="2400" dirty="0" err="1" smtClean="0"/>
              <a:t>Eng</a:t>
            </a:r>
            <a:r>
              <a:rPr lang="en-US" sz="2400" dirty="0" smtClean="0"/>
              <a:t>)</a:t>
            </a:r>
          </a:p>
          <a:p>
            <a:r>
              <a:rPr lang="en-US" sz="2800" dirty="0" smtClean="0"/>
              <a:t>Third: Scalable Monitoring &amp; Analytics Service</a:t>
            </a:r>
          </a:p>
          <a:p>
            <a:pPr lvl="1"/>
            <a:r>
              <a:rPr lang="en-US" sz="2400" dirty="0" smtClean="0"/>
              <a:t>Distributed </a:t>
            </a:r>
            <a:r>
              <a:rPr lang="en-US" sz="2400" dirty="0"/>
              <a:t>data collection, analysis, and </a:t>
            </a:r>
            <a:r>
              <a:rPr lang="en-US" sz="2400" dirty="0" smtClean="0"/>
              <a:t>archiving</a:t>
            </a:r>
          </a:p>
          <a:p>
            <a:pPr lvl="1"/>
            <a:r>
              <a:rPr lang="en-US" sz="2400" dirty="0" smtClean="0"/>
              <a:t>Leverages Storm, Cassandra, </a:t>
            </a:r>
            <a:r>
              <a:rPr lang="en-US" sz="2400" dirty="0" err="1" smtClean="0"/>
              <a:t>RabbitMQ</a:t>
            </a:r>
            <a:r>
              <a:rPr lang="en-US" sz="2400" dirty="0" smtClean="0"/>
              <a:t> and </a:t>
            </a:r>
            <a:r>
              <a:rPr lang="en-US" sz="2400" dirty="0" err="1" smtClean="0"/>
              <a:t>ZooKeeper</a:t>
            </a:r>
            <a:endParaRPr lang="en-US" sz="2400" dirty="0" smtClean="0"/>
          </a:p>
        </p:txBody>
      </p:sp>
    </p:spTree>
    <p:extLst>
      <p:ext uri="{BB962C8B-B14F-4D97-AF65-F5344CB8AC3E}">
        <p14:creationId xmlns:p14="http://schemas.microsoft.com/office/powerpoint/2010/main" val="3344586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View</a:t>
            </a:r>
            <a:endParaRPr lang="en-US" dirty="0"/>
          </a:p>
        </p:txBody>
      </p:sp>
      <p:pic>
        <p:nvPicPr>
          <p:cNvPr id="5" name="Picture 4" descr="tumblr_meeftecq7V1rjwr2xo1_500.jpg"/>
          <p:cNvPicPr>
            <a:picLocks noChangeAspect="1"/>
          </p:cNvPicPr>
          <p:nvPr/>
        </p:nvPicPr>
        <p:blipFill>
          <a:blip r:embed="rId2"/>
          <a:stretch>
            <a:fillRect/>
          </a:stretch>
        </p:blipFill>
        <p:spPr>
          <a:xfrm>
            <a:off x="2225280" y="1046580"/>
            <a:ext cx="4721934" cy="544911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77"/>
            <a:ext cx="8229600" cy="1143000"/>
          </a:xfrm>
        </p:spPr>
        <p:txBody>
          <a:bodyPr>
            <a:normAutofit/>
          </a:bodyPr>
          <a:lstStyle/>
          <a:p>
            <a:r>
              <a:rPr lang="en-US" sz="4000" dirty="0" smtClean="0"/>
              <a:t>Syndicate</a:t>
            </a:r>
            <a:endParaRPr lang="en-US" sz="4000" dirty="0"/>
          </a:p>
        </p:txBody>
      </p:sp>
      <p:sp>
        <p:nvSpPr>
          <p:cNvPr id="4" name="Cloud 3"/>
          <p:cNvSpPr/>
          <p:nvPr/>
        </p:nvSpPr>
        <p:spPr>
          <a:xfrm>
            <a:off x="1902164" y="2634653"/>
            <a:ext cx="5065605" cy="2408877"/>
          </a:xfrm>
          <a:prstGeom prst="clou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Cloud 4"/>
          <p:cNvSpPr/>
          <p:nvPr/>
        </p:nvSpPr>
        <p:spPr>
          <a:xfrm>
            <a:off x="1376625" y="5401726"/>
            <a:ext cx="1182462" cy="846756"/>
          </a:xfrm>
          <a:prstGeom prst="cloud">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rPr>
              <a:t>S3</a:t>
            </a:r>
            <a:endParaRPr lang="en-US" sz="2400" b="1" dirty="0">
              <a:solidFill>
                <a:schemeClr val="tx1"/>
              </a:solidFill>
            </a:endParaRPr>
          </a:p>
        </p:txBody>
      </p:sp>
      <p:pic>
        <p:nvPicPr>
          <p:cNvPr id="6" name="Picture 4" descr="icon-caching-sm"/>
          <p:cNvPicPr>
            <a:picLocks noChangeAspect="1" noChangeArrowheads="1"/>
          </p:cNvPicPr>
          <p:nvPr/>
        </p:nvPicPr>
        <p:blipFill>
          <a:blip r:embed="rId3"/>
          <a:srcRect/>
          <a:stretch>
            <a:fillRect/>
          </a:stretch>
        </p:blipFill>
        <p:spPr bwMode="auto">
          <a:xfrm>
            <a:off x="5184694" y="3838802"/>
            <a:ext cx="619125" cy="600075"/>
          </a:xfrm>
          <a:prstGeom prst="rect">
            <a:avLst/>
          </a:prstGeom>
          <a:noFill/>
          <a:ln w="9525">
            <a:noFill/>
            <a:miter lim="800000"/>
            <a:headEnd/>
            <a:tailEnd/>
          </a:ln>
        </p:spPr>
      </p:pic>
      <p:pic>
        <p:nvPicPr>
          <p:cNvPr id="7" name="Picture 9" descr="request-routing-sm"/>
          <p:cNvPicPr>
            <a:picLocks noChangeAspect="1" noChangeArrowheads="1"/>
          </p:cNvPicPr>
          <p:nvPr/>
        </p:nvPicPr>
        <p:blipFill>
          <a:blip r:embed="rId4"/>
          <a:srcRect/>
          <a:stretch>
            <a:fillRect/>
          </a:stretch>
        </p:blipFill>
        <p:spPr bwMode="auto">
          <a:xfrm>
            <a:off x="4109452" y="2964213"/>
            <a:ext cx="619125" cy="600075"/>
          </a:xfrm>
          <a:prstGeom prst="rect">
            <a:avLst/>
          </a:prstGeom>
          <a:noFill/>
          <a:ln w="9525">
            <a:noFill/>
            <a:miter lim="800000"/>
            <a:headEnd/>
            <a:tailEnd/>
          </a:ln>
        </p:spPr>
      </p:pic>
      <p:pic>
        <p:nvPicPr>
          <p:cNvPr id="8" name="Picture 4" descr="icon-caching-sm"/>
          <p:cNvPicPr>
            <a:picLocks noChangeAspect="1" noChangeArrowheads="1"/>
          </p:cNvPicPr>
          <p:nvPr/>
        </p:nvPicPr>
        <p:blipFill>
          <a:blip r:embed="rId3"/>
          <a:srcRect/>
          <a:stretch>
            <a:fillRect/>
          </a:stretch>
        </p:blipFill>
        <p:spPr bwMode="auto">
          <a:xfrm>
            <a:off x="4051059" y="4226575"/>
            <a:ext cx="619125" cy="600075"/>
          </a:xfrm>
          <a:prstGeom prst="rect">
            <a:avLst/>
          </a:prstGeom>
          <a:noFill/>
          <a:ln w="9525">
            <a:noFill/>
            <a:miter lim="800000"/>
            <a:headEnd/>
            <a:tailEnd/>
          </a:ln>
        </p:spPr>
      </p:pic>
      <p:pic>
        <p:nvPicPr>
          <p:cNvPr id="9" name="Picture 4" descr="icon-caching-sm"/>
          <p:cNvPicPr>
            <a:picLocks noChangeAspect="1" noChangeArrowheads="1"/>
          </p:cNvPicPr>
          <p:nvPr/>
        </p:nvPicPr>
        <p:blipFill>
          <a:blip r:embed="rId3"/>
          <a:srcRect/>
          <a:stretch>
            <a:fillRect/>
          </a:stretch>
        </p:blipFill>
        <p:spPr bwMode="auto">
          <a:xfrm>
            <a:off x="2751435" y="4051245"/>
            <a:ext cx="619125" cy="600075"/>
          </a:xfrm>
          <a:prstGeom prst="rect">
            <a:avLst/>
          </a:prstGeom>
          <a:noFill/>
          <a:ln w="9525">
            <a:noFill/>
            <a:miter lim="800000"/>
            <a:headEnd/>
            <a:tailEnd/>
          </a:ln>
        </p:spPr>
      </p:pic>
      <p:pic>
        <p:nvPicPr>
          <p:cNvPr id="10" name="Picture 4" descr="icon-caching-sm"/>
          <p:cNvPicPr>
            <a:picLocks noChangeAspect="1" noChangeArrowheads="1"/>
          </p:cNvPicPr>
          <p:nvPr/>
        </p:nvPicPr>
        <p:blipFill>
          <a:blip r:embed="rId3"/>
          <a:srcRect/>
          <a:stretch>
            <a:fillRect/>
          </a:stretch>
        </p:blipFill>
        <p:spPr bwMode="auto">
          <a:xfrm>
            <a:off x="2678445" y="2987328"/>
            <a:ext cx="619125" cy="600075"/>
          </a:xfrm>
          <a:prstGeom prst="rect">
            <a:avLst/>
          </a:prstGeom>
          <a:noFill/>
          <a:ln w="9525">
            <a:noFill/>
            <a:miter lim="800000"/>
            <a:headEnd/>
            <a:tailEnd/>
          </a:ln>
        </p:spPr>
      </p:pic>
      <p:pic>
        <p:nvPicPr>
          <p:cNvPr id="11" name="Picture 4" descr="icon-caching-sm"/>
          <p:cNvPicPr>
            <a:picLocks noChangeAspect="1" noChangeArrowheads="1"/>
          </p:cNvPicPr>
          <p:nvPr/>
        </p:nvPicPr>
        <p:blipFill>
          <a:blip r:embed="rId3"/>
          <a:srcRect/>
          <a:stretch>
            <a:fillRect/>
          </a:stretch>
        </p:blipFill>
        <p:spPr bwMode="auto">
          <a:xfrm>
            <a:off x="5617460" y="2891218"/>
            <a:ext cx="619125" cy="600075"/>
          </a:xfrm>
          <a:prstGeom prst="rect">
            <a:avLst/>
          </a:prstGeom>
          <a:noFill/>
          <a:ln w="9525">
            <a:noFill/>
            <a:miter lim="800000"/>
            <a:headEnd/>
            <a:tailEnd/>
          </a:ln>
        </p:spPr>
      </p:pic>
      <p:pic>
        <p:nvPicPr>
          <p:cNvPr id="12" name="Picture 6" descr="icon-storage-sm"/>
          <p:cNvPicPr>
            <a:picLocks noChangeAspect="1" noChangeArrowheads="1"/>
          </p:cNvPicPr>
          <p:nvPr/>
        </p:nvPicPr>
        <p:blipFill>
          <a:blip r:embed="rId5"/>
          <a:srcRect/>
          <a:stretch>
            <a:fillRect/>
          </a:stretch>
        </p:blipFill>
        <p:spPr bwMode="auto">
          <a:xfrm>
            <a:off x="290080" y="3380591"/>
            <a:ext cx="799870" cy="775259"/>
          </a:xfrm>
          <a:prstGeom prst="rect">
            <a:avLst/>
          </a:prstGeom>
          <a:noFill/>
          <a:ln w="9525">
            <a:noFill/>
            <a:miter lim="800000"/>
            <a:headEnd/>
            <a:tailEnd/>
          </a:ln>
        </p:spPr>
      </p:pic>
      <p:sp>
        <p:nvSpPr>
          <p:cNvPr id="13" name="Cloud 12"/>
          <p:cNvSpPr/>
          <p:nvPr/>
        </p:nvSpPr>
        <p:spPr>
          <a:xfrm>
            <a:off x="3890474" y="5644541"/>
            <a:ext cx="1179516" cy="846756"/>
          </a:xfrm>
          <a:prstGeom prst="cloud">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Local</a:t>
            </a:r>
          </a:p>
          <a:p>
            <a:pPr algn="ctr"/>
            <a:r>
              <a:rPr lang="en-US" sz="2000" b="1" dirty="0" smtClean="0">
                <a:solidFill>
                  <a:srgbClr val="000000"/>
                </a:solidFill>
              </a:rPr>
              <a:t>NFS</a:t>
            </a:r>
            <a:endParaRPr lang="en-US" sz="2000" b="1" dirty="0">
              <a:solidFill>
                <a:srgbClr val="000000"/>
              </a:solidFill>
            </a:endParaRPr>
          </a:p>
        </p:txBody>
      </p:sp>
      <p:sp>
        <p:nvSpPr>
          <p:cNvPr id="14" name="Cloud 13"/>
          <p:cNvSpPr/>
          <p:nvPr/>
        </p:nvSpPr>
        <p:spPr>
          <a:xfrm>
            <a:off x="6089074" y="5328730"/>
            <a:ext cx="1289885" cy="846757"/>
          </a:xfrm>
          <a:prstGeom prst="cloud">
            <a:avLst/>
          </a:prstGeom>
          <a:solidFill>
            <a:srgbClr val="D9D9D9"/>
          </a:solidFill>
          <a:ln>
            <a:solidFill>
              <a:srgbClr val="BFBFB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DropBox</a:t>
            </a:r>
            <a:endParaRPr lang="en-US" sz="2000" b="1" dirty="0">
              <a:solidFill>
                <a:srgbClr val="000000"/>
              </a:solidFill>
            </a:endParaRPr>
          </a:p>
        </p:txBody>
      </p:sp>
      <p:sp>
        <p:nvSpPr>
          <p:cNvPr id="15" name="Cloud 14"/>
          <p:cNvSpPr/>
          <p:nvPr/>
        </p:nvSpPr>
        <p:spPr>
          <a:xfrm>
            <a:off x="6875793" y="2022515"/>
            <a:ext cx="2195217" cy="129968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Metadata</a:t>
            </a:r>
          </a:p>
          <a:p>
            <a:pPr algn="ctr"/>
            <a:r>
              <a:rPr lang="en-US" sz="2000" b="1" dirty="0" smtClean="0"/>
              <a:t>Service</a:t>
            </a:r>
          </a:p>
          <a:p>
            <a:pPr algn="ctr"/>
            <a:r>
              <a:rPr lang="en-US" sz="2000" b="1" dirty="0" smtClean="0"/>
              <a:t>(</a:t>
            </a:r>
            <a:r>
              <a:rPr lang="en-US" sz="2000" b="1" dirty="0" err="1"/>
              <a:t>N</a:t>
            </a:r>
            <a:r>
              <a:rPr lang="en-US" sz="2000" b="1" dirty="0" err="1" smtClean="0"/>
              <a:t>oSQL</a:t>
            </a:r>
            <a:r>
              <a:rPr lang="en-US" sz="2000" b="1" dirty="0" smtClean="0"/>
              <a:t> DB)</a:t>
            </a:r>
            <a:endParaRPr lang="en-US" sz="2000" b="1" dirty="0"/>
          </a:p>
        </p:txBody>
      </p:sp>
      <p:pic>
        <p:nvPicPr>
          <p:cNvPr id="17" name="Picture 5" descr="pe01729_"/>
          <p:cNvPicPr>
            <a:picLocks noChangeAspect="1" noChangeArrowheads="1"/>
          </p:cNvPicPr>
          <p:nvPr/>
        </p:nvPicPr>
        <p:blipFill>
          <a:blip r:embed="rId6"/>
          <a:srcRect/>
          <a:stretch>
            <a:fillRect/>
          </a:stretch>
        </p:blipFill>
        <p:spPr bwMode="auto">
          <a:xfrm>
            <a:off x="1592595" y="1594128"/>
            <a:ext cx="1085850" cy="719138"/>
          </a:xfrm>
          <a:prstGeom prst="rect">
            <a:avLst/>
          </a:prstGeom>
          <a:noFill/>
          <a:ln w="9525">
            <a:noFill/>
            <a:miter lim="800000"/>
            <a:headEnd/>
            <a:tailEnd/>
          </a:ln>
        </p:spPr>
      </p:pic>
      <p:pic>
        <p:nvPicPr>
          <p:cNvPr id="18" name="Picture 5" descr="pe01729_"/>
          <p:cNvPicPr>
            <a:picLocks noChangeAspect="1" noChangeArrowheads="1"/>
          </p:cNvPicPr>
          <p:nvPr/>
        </p:nvPicPr>
        <p:blipFill>
          <a:blip r:embed="rId6"/>
          <a:srcRect/>
          <a:stretch>
            <a:fillRect/>
          </a:stretch>
        </p:blipFill>
        <p:spPr bwMode="auto">
          <a:xfrm>
            <a:off x="5387893" y="1361773"/>
            <a:ext cx="1085850" cy="719138"/>
          </a:xfrm>
          <a:prstGeom prst="rect">
            <a:avLst/>
          </a:prstGeom>
          <a:noFill/>
          <a:ln w="9525">
            <a:noFill/>
            <a:miter lim="800000"/>
            <a:headEnd/>
            <a:tailEnd/>
          </a:ln>
        </p:spPr>
      </p:pic>
      <p:pic>
        <p:nvPicPr>
          <p:cNvPr id="19" name="Picture 5" descr="pe01729_"/>
          <p:cNvPicPr>
            <a:picLocks noChangeAspect="1" noChangeArrowheads="1"/>
          </p:cNvPicPr>
          <p:nvPr/>
        </p:nvPicPr>
        <p:blipFill>
          <a:blip r:embed="rId6"/>
          <a:srcRect/>
          <a:stretch>
            <a:fillRect/>
          </a:stretch>
        </p:blipFill>
        <p:spPr bwMode="auto">
          <a:xfrm>
            <a:off x="3497559" y="1244890"/>
            <a:ext cx="1085850" cy="719138"/>
          </a:xfrm>
          <a:prstGeom prst="rect">
            <a:avLst/>
          </a:prstGeom>
          <a:noFill/>
          <a:ln w="9525">
            <a:noFill/>
            <a:miter lim="800000"/>
            <a:headEnd/>
            <a:tailEnd/>
          </a:ln>
        </p:spPr>
      </p:pic>
      <p:sp>
        <p:nvSpPr>
          <p:cNvPr id="20" name="Rectangle 19"/>
          <p:cNvSpPr/>
          <p:nvPr/>
        </p:nvSpPr>
        <p:spPr>
          <a:xfrm>
            <a:off x="1902164" y="2212677"/>
            <a:ext cx="536222" cy="4925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UG</a:t>
            </a:r>
            <a:endParaRPr lang="en-US" sz="2000" b="1" dirty="0"/>
          </a:p>
        </p:txBody>
      </p:sp>
      <p:sp>
        <p:nvSpPr>
          <p:cNvPr id="21" name="Rectangle 20"/>
          <p:cNvSpPr/>
          <p:nvPr/>
        </p:nvSpPr>
        <p:spPr>
          <a:xfrm>
            <a:off x="3865851" y="1855819"/>
            <a:ext cx="536222" cy="4925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UG</a:t>
            </a:r>
            <a:endParaRPr lang="en-US" sz="2000" b="1" dirty="0"/>
          </a:p>
        </p:txBody>
      </p:sp>
      <p:sp>
        <p:nvSpPr>
          <p:cNvPr id="22" name="Rectangle 21"/>
          <p:cNvSpPr/>
          <p:nvPr/>
        </p:nvSpPr>
        <p:spPr>
          <a:xfrm>
            <a:off x="956213" y="3565947"/>
            <a:ext cx="536222" cy="4925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AG</a:t>
            </a:r>
            <a:endParaRPr lang="en-US" sz="2000" b="1" dirty="0"/>
          </a:p>
        </p:txBody>
      </p:sp>
      <p:sp>
        <p:nvSpPr>
          <p:cNvPr id="23" name="Rectangle 22"/>
          <p:cNvSpPr/>
          <p:nvPr/>
        </p:nvSpPr>
        <p:spPr>
          <a:xfrm>
            <a:off x="1857008" y="5013834"/>
            <a:ext cx="536222" cy="4925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RG</a:t>
            </a:r>
            <a:endParaRPr lang="en-US" sz="2000" b="1" dirty="0"/>
          </a:p>
        </p:txBody>
      </p:sp>
      <p:sp>
        <p:nvSpPr>
          <p:cNvPr id="24" name="Rectangle 23"/>
          <p:cNvSpPr/>
          <p:nvPr/>
        </p:nvSpPr>
        <p:spPr>
          <a:xfrm>
            <a:off x="4133962" y="5256649"/>
            <a:ext cx="536222" cy="4925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RG</a:t>
            </a:r>
            <a:endParaRPr lang="en-US" sz="2000" b="1" dirty="0"/>
          </a:p>
        </p:txBody>
      </p:sp>
      <p:sp>
        <p:nvSpPr>
          <p:cNvPr id="25" name="Rectangle 24"/>
          <p:cNvSpPr/>
          <p:nvPr/>
        </p:nvSpPr>
        <p:spPr>
          <a:xfrm>
            <a:off x="6459632" y="4934975"/>
            <a:ext cx="536222" cy="4925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RG</a:t>
            </a:r>
            <a:endParaRPr lang="en-US" sz="2000" b="1" dirty="0"/>
          </a:p>
        </p:txBody>
      </p:sp>
      <p:sp>
        <p:nvSpPr>
          <p:cNvPr id="26" name="Rectangle 25"/>
          <p:cNvSpPr/>
          <p:nvPr/>
        </p:nvSpPr>
        <p:spPr>
          <a:xfrm>
            <a:off x="5700363" y="2003308"/>
            <a:ext cx="536222" cy="4925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UG</a:t>
            </a:r>
            <a:endParaRPr lang="en-US" sz="2000" b="1" dirty="0"/>
          </a:p>
        </p:txBody>
      </p:sp>
      <p:sp>
        <p:nvSpPr>
          <p:cNvPr id="27" name="TextBox 26"/>
          <p:cNvSpPr txBox="1"/>
          <p:nvPr/>
        </p:nvSpPr>
        <p:spPr>
          <a:xfrm>
            <a:off x="2923979" y="3448649"/>
            <a:ext cx="2879840" cy="707886"/>
          </a:xfrm>
          <a:prstGeom prst="rect">
            <a:avLst/>
          </a:prstGeom>
          <a:noFill/>
        </p:spPr>
        <p:txBody>
          <a:bodyPr wrap="none" rtlCol="0">
            <a:spAutoFit/>
          </a:bodyPr>
          <a:lstStyle/>
          <a:p>
            <a:pPr algn="ctr"/>
            <a:r>
              <a:rPr lang="en-US" sz="2000" dirty="0" smtClean="0"/>
              <a:t>Caches + Request Routers</a:t>
            </a:r>
          </a:p>
          <a:p>
            <a:pPr algn="ctr"/>
            <a:r>
              <a:rPr lang="en-US" sz="2000" dirty="0" smtClean="0"/>
              <a:t>(CDN)</a:t>
            </a:r>
            <a:endParaRPr lang="en-US" sz="2000" dirty="0"/>
          </a:p>
        </p:txBody>
      </p:sp>
      <p:sp>
        <p:nvSpPr>
          <p:cNvPr id="28" name="TextBox 27"/>
          <p:cNvSpPr txBox="1"/>
          <p:nvPr/>
        </p:nvSpPr>
        <p:spPr>
          <a:xfrm>
            <a:off x="75045" y="4062553"/>
            <a:ext cx="1163750" cy="400110"/>
          </a:xfrm>
          <a:prstGeom prst="rect">
            <a:avLst/>
          </a:prstGeom>
          <a:noFill/>
        </p:spPr>
        <p:txBody>
          <a:bodyPr wrap="none" rtlCol="0">
            <a:spAutoFit/>
          </a:bodyPr>
          <a:lstStyle/>
          <a:p>
            <a:pPr algn="ctr"/>
            <a:r>
              <a:rPr lang="en-US" sz="2000" dirty="0" smtClean="0"/>
              <a:t>Data Sets</a:t>
            </a:r>
            <a:endParaRPr lang="en-US" sz="2000" dirty="0"/>
          </a:p>
        </p:txBody>
      </p:sp>
      <p:sp>
        <p:nvSpPr>
          <p:cNvPr id="29" name="Oval Callout 28"/>
          <p:cNvSpPr/>
          <p:nvPr/>
        </p:nvSpPr>
        <p:spPr>
          <a:xfrm flipH="1">
            <a:off x="1089949" y="919752"/>
            <a:ext cx="1303275" cy="67437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Shared</a:t>
            </a:r>
          </a:p>
          <a:p>
            <a:pPr algn="ctr"/>
            <a:r>
              <a:rPr lang="en-US" b="1" dirty="0" smtClean="0"/>
              <a:t>Volume</a:t>
            </a:r>
            <a:endParaRPr lang="en-US" b="1" dirty="0"/>
          </a:p>
        </p:txBody>
      </p:sp>
      <p:sp>
        <p:nvSpPr>
          <p:cNvPr id="30" name="Oval Callout 29"/>
          <p:cNvSpPr/>
          <p:nvPr/>
        </p:nvSpPr>
        <p:spPr>
          <a:xfrm flipH="1">
            <a:off x="3511076" y="1068555"/>
            <a:ext cx="394152" cy="293218"/>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Callout 30"/>
          <p:cNvSpPr/>
          <p:nvPr/>
        </p:nvSpPr>
        <p:spPr>
          <a:xfrm flipH="1">
            <a:off x="5503287" y="1098281"/>
            <a:ext cx="394152" cy="293218"/>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77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8"/>
            <a:ext cx="8229600" cy="1143000"/>
          </a:xfrm>
        </p:spPr>
        <p:txBody>
          <a:bodyPr/>
          <a:lstStyle/>
          <a:p>
            <a:r>
              <a:rPr lang="en-US" dirty="0" smtClean="0"/>
              <a:t>Service Isolation/Composition</a:t>
            </a:r>
            <a:endParaRPr lang="en-US" dirty="0"/>
          </a:p>
        </p:txBody>
      </p:sp>
      <p:sp>
        <p:nvSpPr>
          <p:cNvPr id="4" name="Oval 3"/>
          <p:cNvSpPr/>
          <p:nvPr/>
        </p:nvSpPr>
        <p:spPr>
          <a:xfrm>
            <a:off x="3479800" y="1422400"/>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a:t>
            </a:r>
            <a:endParaRPr lang="en-US" sz="2400" dirty="0"/>
          </a:p>
        </p:txBody>
      </p:sp>
      <p:sp>
        <p:nvSpPr>
          <p:cNvPr id="5" name="Oval 4"/>
          <p:cNvSpPr/>
          <p:nvPr/>
        </p:nvSpPr>
        <p:spPr>
          <a:xfrm>
            <a:off x="3479800" y="2857500"/>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a:t>
            </a:r>
            <a:endParaRPr lang="en-US" sz="2400" dirty="0"/>
          </a:p>
        </p:txBody>
      </p:sp>
      <p:sp>
        <p:nvSpPr>
          <p:cNvPr id="6" name="Oval 5"/>
          <p:cNvSpPr/>
          <p:nvPr/>
        </p:nvSpPr>
        <p:spPr>
          <a:xfrm>
            <a:off x="3479800" y="4178300"/>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a:t>
            </a:r>
            <a:endParaRPr lang="en-US" sz="2400" dirty="0"/>
          </a:p>
        </p:txBody>
      </p:sp>
      <p:sp>
        <p:nvSpPr>
          <p:cNvPr id="7" name="Oval 6"/>
          <p:cNvSpPr/>
          <p:nvPr/>
        </p:nvSpPr>
        <p:spPr>
          <a:xfrm>
            <a:off x="3479800" y="5575300"/>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a:t>
            </a:r>
            <a:endParaRPr lang="en-US" sz="2400" dirty="0"/>
          </a:p>
        </p:txBody>
      </p:sp>
      <p:sp>
        <p:nvSpPr>
          <p:cNvPr id="8" name="Oval 7"/>
          <p:cNvSpPr/>
          <p:nvPr/>
        </p:nvSpPr>
        <p:spPr>
          <a:xfrm>
            <a:off x="825500" y="3609403"/>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O</a:t>
            </a:r>
            <a:endParaRPr lang="en-US" sz="2400" dirty="0"/>
          </a:p>
        </p:txBody>
      </p:sp>
      <p:cxnSp>
        <p:nvCxnSpPr>
          <p:cNvPr id="16" name="Straight Connector 15"/>
          <p:cNvCxnSpPr>
            <a:stCxn id="4" idx="5"/>
            <a:endCxn id="162" idx="1"/>
          </p:cNvCxnSpPr>
          <p:nvPr/>
        </p:nvCxnSpPr>
        <p:spPr>
          <a:xfrm>
            <a:off x="3967606" y="1910206"/>
            <a:ext cx="832766" cy="764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6" idx="1"/>
          </p:cNvCxnSpPr>
          <p:nvPr/>
        </p:nvCxnSpPr>
        <p:spPr>
          <a:xfrm>
            <a:off x="4051300" y="3143250"/>
            <a:ext cx="738758" cy="34925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6" idx="6"/>
            <a:endCxn id="91" idx="1"/>
          </p:cNvCxnSpPr>
          <p:nvPr/>
        </p:nvCxnSpPr>
        <p:spPr>
          <a:xfrm flipV="1">
            <a:off x="4051300" y="4285513"/>
            <a:ext cx="724818" cy="1785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7"/>
            <a:endCxn id="149" idx="1"/>
          </p:cNvCxnSpPr>
          <p:nvPr/>
        </p:nvCxnSpPr>
        <p:spPr>
          <a:xfrm flipV="1">
            <a:off x="3967606" y="5053863"/>
            <a:ext cx="781655" cy="605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5" idx="2"/>
          </p:cNvCxnSpPr>
          <p:nvPr/>
        </p:nvCxnSpPr>
        <p:spPr>
          <a:xfrm flipH="1">
            <a:off x="2374900" y="3143250"/>
            <a:ext cx="1104900" cy="61595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6" idx="2"/>
          </p:cNvCxnSpPr>
          <p:nvPr/>
        </p:nvCxnSpPr>
        <p:spPr>
          <a:xfrm flipH="1" flipV="1">
            <a:off x="2374900" y="4064000"/>
            <a:ext cx="1104900" cy="400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 idx="3"/>
          </p:cNvCxnSpPr>
          <p:nvPr/>
        </p:nvCxnSpPr>
        <p:spPr>
          <a:xfrm flipH="1">
            <a:off x="3091299" y="1910206"/>
            <a:ext cx="472195" cy="3753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5" idx="1"/>
          </p:cNvCxnSpPr>
          <p:nvPr/>
        </p:nvCxnSpPr>
        <p:spPr>
          <a:xfrm>
            <a:off x="3118156" y="2627018"/>
            <a:ext cx="445338" cy="314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6" idx="3"/>
          </p:cNvCxnSpPr>
          <p:nvPr/>
        </p:nvCxnSpPr>
        <p:spPr>
          <a:xfrm flipH="1">
            <a:off x="3097026" y="4666106"/>
            <a:ext cx="466468" cy="3129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7" idx="1"/>
          </p:cNvCxnSpPr>
          <p:nvPr/>
        </p:nvCxnSpPr>
        <p:spPr>
          <a:xfrm flipH="1" flipV="1">
            <a:off x="3097026" y="5246356"/>
            <a:ext cx="466468" cy="4126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endCxn id="8" idx="6"/>
          </p:cNvCxnSpPr>
          <p:nvPr/>
        </p:nvCxnSpPr>
        <p:spPr>
          <a:xfrm flipH="1" flipV="1">
            <a:off x="1397000" y="3895153"/>
            <a:ext cx="406400" cy="572"/>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 idx="3"/>
          </p:cNvCxnSpPr>
          <p:nvPr/>
        </p:nvCxnSpPr>
        <p:spPr>
          <a:xfrm flipH="1">
            <a:off x="3374141" y="3345306"/>
            <a:ext cx="189353" cy="3324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6" idx="1"/>
          </p:cNvCxnSpPr>
          <p:nvPr/>
        </p:nvCxnSpPr>
        <p:spPr>
          <a:xfrm flipH="1" flipV="1">
            <a:off x="3400998" y="4006112"/>
            <a:ext cx="162496" cy="255882"/>
          </a:xfrm>
          <a:prstGeom prst="line">
            <a:avLst/>
          </a:prstGeom>
        </p:spPr>
        <p:style>
          <a:lnRef idx="2">
            <a:schemeClr val="accent1"/>
          </a:lnRef>
          <a:fillRef idx="0">
            <a:schemeClr val="accent1"/>
          </a:fillRef>
          <a:effectRef idx="1">
            <a:schemeClr val="accent1"/>
          </a:effectRef>
          <a:fontRef idx="minor">
            <a:schemeClr val="tx1"/>
          </a:fontRef>
        </p:style>
      </p:cxnSp>
      <p:sp>
        <p:nvSpPr>
          <p:cNvPr id="71" name="Cloud 70"/>
          <p:cNvSpPr/>
          <p:nvPr/>
        </p:nvSpPr>
        <p:spPr>
          <a:xfrm>
            <a:off x="5981700" y="3319906"/>
            <a:ext cx="1562100" cy="111874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Internet</a:t>
            </a:r>
            <a:endParaRPr lang="en-US" dirty="0"/>
          </a:p>
        </p:txBody>
      </p:sp>
      <p:cxnSp>
        <p:nvCxnSpPr>
          <p:cNvPr id="73" name="Straight Connector 72"/>
          <p:cNvCxnSpPr>
            <a:stCxn id="162" idx="3"/>
            <a:endCxn id="71" idx="2"/>
          </p:cNvCxnSpPr>
          <p:nvPr/>
        </p:nvCxnSpPr>
        <p:spPr>
          <a:xfrm>
            <a:off x="5366056" y="2674494"/>
            <a:ext cx="620489" cy="120478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6609816" y="5551156"/>
            <a:ext cx="2356384" cy="369332"/>
          </a:xfrm>
          <a:prstGeom prst="rect">
            <a:avLst/>
          </a:prstGeom>
          <a:noFill/>
        </p:spPr>
        <p:txBody>
          <a:bodyPr wrap="none" rtlCol="0">
            <a:spAutoFit/>
          </a:bodyPr>
          <a:lstStyle/>
          <a:p>
            <a:r>
              <a:rPr lang="en-US" dirty="0" smtClean="0"/>
              <a:t>Big Switch (Virtual Net)</a:t>
            </a:r>
            <a:endParaRPr lang="en-US" dirty="0"/>
          </a:p>
        </p:txBody>
      </p:sp>
      <p:sp>
        <p:nvSpPr>
          <p:cNvPr id="85" name="TextBox 84"/>
          <p:cNvSpPr txBox="1"/>
          <p:nvPr/>
        </p:nvSpPr>
        <p:spPr>
          <a:xfrm>
            <a:off x="6711416" y="6266934"/>
            <a:ext cx="2026253" cy="369332"/>
          </a:xfrm>
          <a:prstGeom prst="rect">
            <a:avLst/>
          </a:prstGeom>
          <a:noFill/>
        </p:spPr>
        <p:txBody>
          <a:bodyPr wrap="none" rtlCol="0">
            <a:spAutoFit/>
          </a:bodyPr>
          <a:lstStyle/>
          <a:p>
            <a:r>
              <a:rPr lang="en-US" dirty="0" smtClean="0"/>
              <a:t>Scalable Service “F”</a:t>
            </a:r>
            <a:endParaRPr lang="en-US" dirty="0"/>
          </a:p>
        </p:txBody>
      </p:sp>
      <p:sp>
        <p:nvSpPr>
          <p:cNvPr id="86" name="Oval 85"/>
          <p:cNvSpPr/>
          <p:nvPr/>
        </p:nvSpPr>
        <p:spPr>
          <a:xfrm>
            <a:off x="6038316" y="6165850"/>
            <a:ext cx="571500"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a:t>
            </a:r>
            <a:endParaRPr lang="en-US" sz="2400" dirty="0"/>
          </a:p>
        </p:txBody>
      </p:sp>
      <p:grpSp>
        <p:nvGrpSpPr>
          <p:cNvPr id="102" name="Group 101"/>
          <p:cNvGrpSpPr/>
          <p:nvPr/>
        </p:nvGrpSpPr>
        <p:grpSpPr>
          <a:xfrm>
            <a:off x="2835314" y="3550794"/>
            <a:ext cx="565684" cy="558800"/>
            <a:chOff x="6825716" y="1727200"/>
            <a:chExt cx="679984" cy="685800"/>
          </a:xfrm>
        </p:grpSpPr>
        <p:sp>
          <p:nvSpPr>
            <p:cNvPr id="103" name="Rectangle 102"/>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110" name="Group 109"/>
          <p:cNvGrpSpPr/>
          <p:nvPr/>
        </p:nvGrpSpPr>
        <p:grpSpPr>
          <a:xfrm>
            <a:off x="2552472" y="2171700"/>
            <a:ext cx="565684" cy="558800"/>
            <a:chOff x="6825716" y="1727200"/>
            <a:chExt cx="679984" cy="685800"/>
          </a:xfrm>
        </p:grpSpPr>
        <p:sp>
          <p:nvSpPr>
            <p:cNvPr id="111" name="Rectangle 110"/>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Straight Connector 111"/>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118" name="Group 117"/>
          <p:cNvGrpSpPr/>
          <p:nvPr/>
        </p:nvGrpSpPr>
        <p:grpSpPr>
          <a:xfrm>
            <a:off x="1803400" y="3622103"/>
            <a:ext cx="565684" cy="558800"/>
            <a:chOff x="6825716" y="1727200"/>
            <a:chExt cx="679984" cy="685800"/>
          </a:xfrm>
        </p:grpSpPr>
        <p:sp>
          <p:nvSpPr>
            <p:cNvPr id="119" name="Rectangle 118"/>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2531342" y="4865244"/>
            <a:ext cx="565684" cy="558800"/>
            <a:chOff x="6825716" y="1727200"/>
            <a:chExt cx="679984" cy="685800"/>
          </a:xfrm>
        </p:grpSpPr>
        <p:sp>
          <p:nvSpPr>
            <p:cNvPr id="127" name="Rectangle 126"/>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140" name="Group 139"/>
          <p:cNvGrpSpPr/>
          <p:nvPr/>
        </p:nvGrpSpPr>
        <p:grpSpPr>
          <a:xfrm>
            <a:off x="5988584" y="5464025"/>
            <a:ext cx="570432" cy="558800"/>
            <a:chOff x="6825716" y="1727200"/>
            <a:chExt cx="679984" cy="685800"/>
          </a:xfrm>
        </p:grpSpPr>
        <p:sp>
          <p:nvSpPr>
            <p:cNvPr id="141" name="Rectangle 140"/>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148" name="Group 147"/>
          <p:cNvGrpSpPr/>
          <p:nvPr/>
        </p:nvGrpSpPr>
        <p:grpSpPr>
          <a:xfrm>
            <a:off x="4749261" y="4774463"/>
            <a:ext cx="565684" cy="558800"/>
            <a:chOff x="6825716" y="1727200"/>
            <a:chExt cx="679984" cy="685800"/>
          </a:xfrm>
        </p:grpSpPr>
        <p:sp>
          <p:nvSpPr>
            <p:cNvPr id="149" name="Rectangle 148"/>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7937500" y="3684255"/>
            <a:ext cx="817426" cy="369332"/>
          </a:xfrm>
          <a:prstGeom prst="rect">
            <a:avLst/>
          </a:prstGeom>
          <a:noFill/>
        </p:spPr>
        <p:txBody>
          <a:bodyPr wrap="none" rtlCol="0">
            <a:spAutoFit/>
          </a:bodyPr>
          <a:lstStyle/>
          <a:p>
            <a:r>
              <a:rPr lang="en-US" dirty="0" smtClean="0"/>
              <a:t>Clients</a:t>
            </a:r>
            <a:endParaRPr lang="en-US" dirty="0"/>
          </a:p>
        </p:txBody>
      </p:sp>
      <p:cxnSp>
        <p:nvCxnSpPr>
          <p:cNvPr id="158" name="Straight Connector 157"/>
          <p:cNvCxnSpPr>
            <a:stCxn id="71" idx="0"/>
            <a:endCxn id="156" idx="1"/>
          </p:cNvCxnSpPr>
          <p:nvPr/>
        </p:nvCxnSpPr>
        <p:spPr>
          <a:xfrm flipV="1">
            <a:off x="7542498" y="3868921"/>
            <a:ext cx="395002" cy="10357"/>
          </a:xfrm>
          <a:prstGeom prst="line">
            <a:avLst/>
          </a:prstGeom>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4776118" y="4006113"/>
            <a:ext cx="565684" cy="558800"/>
            <a:chOff x="6825716" y="1727200"/>
            <a:chExt cx="679984" cy="685800"/>
          </a:xfrm>
        </p:grpSpPr>
        <p:sp>
          <p:nvSpPr>
            <p:cNvPr id="91" name="Rectangle 90"/>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Connector 91"/>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4790058" y="3213100"/>
            <a:ext cx="565684" cy="558800"/>
            <a:chOff x="6825716" y="1727200"/>
            <a:chExt cx="679984" cy="685800"/>
          </a:xfrm>
        </p:grpSpPr>
        <p:sp>
          <p:nvSpPr>
            <p:cNvPr id="136" name="Rectangle 135"/>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4800372" y="2395094"/>
            <a:ext cx="565684" cy="558800"/>
            <a:chOff x="6825716" y="1727200"/>
            <a:chExt cx="679984" cy="685800"/>
          </a:xfrm>
        </p:grpSpPr>
        <p:sp>
          <p:nvSpPr>
            <p:cNvPr id="162" name="Rectangle 161"/>
            <p:cNvSpPr/>
            <p:nvPr/>
          </p:nvSpPr>
          <p:spPr>
            <a:xfrm>
              <a:off x="6825716" y="1727200"/>
              <a:ext cx="679984" cy="685800"/>
            </a:xfrm>
            <a:prstGeom prst="rect">
              <a:avLst/>
            </a:prstGeom>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3" name="Straight Connector 162"/>
            <p:cNvCxnSpPr/>
            <p:nvPr/>
          </p:nvCxnSpPr>
          <p:spPr>
            <a:xfrm>
              <a:off x="6851116" y="1866900"/>
              <a:ext cx="146584"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a:off x="6851116" y="22860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a:off x="7321016" y="23114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7321016" y="1854200"/>
              <a:ext cx="15240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7003516" y="1854200"/>
              <a:ext cx="317500" cy="4572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7003516" y="1854200"/>
              <a:ext cx="317500" cy="4318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grpSp>
      <p:cxnSp>
        <p:nvCxnSpPr>
          <p:cNvPr id="14" name="Straight Connector 13"/>
          <p:cNvCxnSpPr>
            <a:stCxn id="136" idx="3"/>
            <a:endCxn id="71" idx="2"/>
          </p:cNvCxnSpPr>
          <p:nvPr/>
        </p:nvCxnSpPr>
        <p:spPr>
          <a:xfrm>
            <a:off x="5355742" y="3492500"/>
            <a:ext cx="630803" cy="3867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1" idx="3"/>
            <a:endCxn id="71" idx="2"/>
          </p:cNvCxnSpPr>
          <p:nvPr/>
        </p:nvCxnSpPr>
        <p:spPr>
          <a:xfrm flipV="1">
            <a:off x="5341802" y="3879278"/>
            <a:ext cx="644743" cy="4062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9" idx="3"/>
            <a:endCxn id="71" idx="2"/>
          </p:cNvCxnSpPr>
          <p:nvPr/>
        </p:nvCxnSpPr>
        <p:spPr>
          <a:xfrm flipV="1">
            <a:off x="5314945" y="3879278"/>
            <a:ext cx="671600" cy="1174585"/>
          </a:xfrm>
          <a:prstGeom prst="line">
            <a:avLst/>
          </a:prstGeom>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114813" y="4178300"/>
            <a:ext cx="2955356" cy="925443"/>
            <a:chOff x="114813" y="4178300"/>
            <a:chExt cx="2955356" cy="925443"/>
          </a:xfrm>
        </p:grpSpPr>
        <p:sp>
          <p:nvSpPr>
            <p:cNvPr id="3" name="TextBox 2"/>
            <p:cNvSpPr txBox="1"/>
            <p:nvPr/>
          </p:nvSpPr>
          <p:spPr>
            <a:xfrm>
              <a:off x="114813" y="4395857"/>
              <a:ext cx="2955356" cy="707886"/>
            </a:xfrm>
            <a:prstGeom prst="rect">
              <a:avLst/>
            </a:prstGeom>
            <a:noFill/>
          </p:spPr>
          <p:txBody>
            <a:bodyPr wrap="none" rtlCol="0">
              <a:spAutoFit/>
            </a:bodyPr>
            <a:lstStyle/>
            <a:p>
              <a:r>
                <a:rPr lang="en-US" sz="2000" dirty="0" smtClean="0"/>
                <a:t>e.g., “Content Acquisition”</a:t>
              </a:r>
            </a:p>
            <a:p>
              <a:r>
                <a:rPr lang="en-US" sz="2000" dirty="0" smtClean="0"/>
                <a:t>Network</a:t>
              </a:r>
              <a:endParaRPr lang="en-US" sz="2000" dirty="0"/>
            </a:p>
          </p:txBody>
        </p:sp>
        <p:cxnSp>
          <p:nvCxnSpPr>
            <p:cNvPr id="10" name="Straight Arrow Connector 9"/>
            <p:cNvCxnSpPr/>
            <p:nvPr/>
          </p:nvCxnSpPr>
          <p:spPr>
            <a:xfrm flipV="1">
              <a:off x="1592491" y="4178300"/>
              <a:ext cx="232039" cy="30382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278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p:cNvSpPr/>
          <p:nvPr/>
        </p:nvSpPr>
        <p:spPr>
          <a:xfrm>
            <a:off x="342900" y="3555668"/>
            <a:ext cx="8470899" cy="3137073"/>
          </a:xfrm>
          <a:prstGeom prst="cloud">
            <a:avLst/>
          </a:prstGeom>
          <a:solidFill>
            <a:schemeClr val="accent1">
              <a:lumMod val="20000"/>
              <a:lumOff val="80000"/>
            </a:schemeClr>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Cloud 74"/>
          <p:cNvSpPr/>
          <p:nvPr/>
        </p:nvSpPr>
        <p:spPr>
          <a:xfrm>
            <a:off x="5231166" y="3820340"/>
            <a:ext cx="2842459" cy="2390427"/>
          </a:xfrm>
          <a:prstGeom prst="cloud">
            <a:avLst/>
          </a:prstGeom>
          <a:solidFill>
            <a:schemeClr val="accent1">
              <a:lumMod val="40000"/>
              <a:lumOff val="6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Cloud 59"/>
          <p:cNvSpPr/>
          <p:nvPr/>
        </p:nvSpPr>
        <p:spPr>
          <a:xfrm>
            <a:off x="1103636" y="3842427"/>
            <a:ext cx="2774454" cy="2390427"/>
          </a:xfrm>
          <a:prstGeom prst="cloud">
            <a:avLst/>
          </a:prstGeom>
          <a:solidFill>
            <a:schemeClr val="accent1">
              <a:lumMod val="40000"/>
              <a:lumOff val="6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5996134" y="4791320"/>
            <a:ext cx="1608855" cy="96186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p>
        </p:txBody>
      </p:sp>
      <p:sp>
        <p:nvSpPr>
          <p:cNvPr id="58" name="Rectangle 57"/>
          <p:cNvSpPr/>
          <p:nvPr/>
        </p:nvSpPr>
        <p:spPr>
          <a:xfrm>
            <a:off x="5851804" y="4658883"/>
            <a:ext cx="1608855" cy="96186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p>
        </p:txBody>
      </p:sp>
      <p:sp>
        <p:nvSpPr>
          <p:cNvPr id="57" name="Rectangle 56"/>
          <p:cNvSpPr/>
          <p:nvPr/>
        </p:nvSpPr>
        <p:spPr>
          <a:xfrm>
            <a:off x="5707474" y="4526446"/>
            <a:ext cx="1608855" cy="96186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p>
        </p:txBody>
      </p:sp>
      <p:sp>
        <p:nvSpPr>
          <p:cNvPr id="55" name="Rectangle 54"/>
          <p:cNvSpPr/>
          <p:nvPr/>
        </p:nvSpPr>
        <p:spPr>
          <a:xfrm>
            <a:off x="1847301" y="4787572"/>
            <a:ext cx="1608855" cy="96186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p>
        </p:txBody>
      </p:sp>
      <p:sp>
        <p:nvSpPr>
          <p:cNvPr id="54" name="Rectangle 53"/>
          <p:cNvSpPr/>
          <p:nvPr/>
        </p:nvSpPr>
        <p:spPr>
          <a:xfrm>
            <a:off x="1702971" y="4655135"/>
            <a:ext cx="1608855" cy="96186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p>
        </p:txBody>
      </p:sp>
      <p:sp>
        <p:nvSpPr>
          <p:cNvPr id="38" name="Rectangle 37"/>
          <p:cNvSpPr/>
          <p:nvPr/>
        </p:nvSpPr>
        <p:spPr>
          <a:xfrm>
            <a:off x="1558641" y="4522698"/>
            <a:ext cx="1608855" cy="961865"/>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endParaRPr lang="en-US" dirty="0"/>
          </a:p>
        </p:txBody>
      </p:sp>
      <p:cxnSp>
        <p:nvCxnSpPr>
          <p:cNvPr id="19" name="Straight Arrow Connector 18"/>
          <p:cNvCxnSpPr>
            <a:stCxn id="27" idx="2"/>
          </p:cNvCxnSpPr>
          <p:nvPr/>
        </p:nvCxnSpPr>
        <p:spPr>
          <a:xfrm flipH="1">
            <a:off x="2010701" y="3328426"/>
            <a:ext cx="2324562" cy="1061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7" idx="2"/>
          </p:cNvCxnSpPr>
          <p:nvPr/>
        </p:nvCxnSpPr>
        <p:spPr>
          <a:xfrm>
            <a:off x="4335263" y="3328426"/>
            <a:ext cx="1831520" cy="1061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 name="Group 4"/>
          <p:cNvGrpSpPr/>
          <p:nvPr/>
        </p:nvGrpSpPr>
        <p:grpSpPr>
          <a:xfrm>
            <a:off x="1414311" y="4390260"/>
            <a:ext cx="1608855" cy="961865"/>
            <a:chOff x="2366395" y="5157023"/>
            <a:chExt cx="1698812" cy="1106851"/>
          </a:xfrm>
        </p:grpSpPr>
        <p:sp>
          <p:nvSpPr>
            <p:cNvPr id="43" name="Rectangle 42"/>
            <p:cNvSpPr/>
            <p:nvPr/>
          </p:nvSpPr>
          <p:spPr>
            <a:xfrm>
              <a:off x="2366395" y="5157023"/>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t>Node</a:t>
              </a:r>
              <a:endParaRPr lang="en-US" dirty="0"/>
            </a:p>
          </p:txBody>
        </p:sp>
        <p:sp>
          <p:nvSpPr>
            <p:cNvPr id="36" name="Rectangle 35"/>
            <p:cNvSpPr/>
            <p:nvPr/>
          </p:nvSpPr>
          <p:spPr>
            <a:xfrm>
              <a:off x="3235228" y="5211303"/>
              <a:ext cx="764849" cy="531922"/>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Libvirt</a:t>
              </a:r>
              <a:endParaRPr lang="en-US" sz="1600" dirty="0" smtClean="0"/>
            </a:p>
          </p:txBody>
        </p:sp>
        <p:sp>
          <p:nvSpPr>
            <p:cNvPr id="44" name="Rectangle 43"/>
            <p:cNvSpPr/>
            <p:nvPr/>
          </p:nvSpPr>
          <p:spPr>
            <a:xfrm>
              <a:off x="2409815" y="5195440"/>
              <a:ext cx="76484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OvS</a:t>
              </a:r>
              <a:endParaRPr lang="en-US" sz="1600" dirty="0"/>
            </a:p>
          </p:txBody>
        </p:sp>
      </p:grpSp>
      <p:grpSp>
        <p:nvGrpSpPr>
          <p:cNvPr id="3" name="Group 2"/>
          <p:cNvGrpSpPr/>
          <p:nvPr/>
        </p:nvGrpSpPr>
        <p:grpSpPr>
          <a:xfrm>
            <a:off x="5570395" y="4390260"/>
            <a:ext cx="1608855" cy="961865"/>
            <a:chOff x="4803347" y="5140110"/>
            <a:chExt cx="1698812" cy="1106851"/>
          </a:xfrm>
        </p:grpSpPr>
        <p:sp>
          <p:nvSpPr>
            <p:cNvPr id="46" name="Rectangle 45"/>
            <p:cNvSpPr/>
            <p:nvPr/>
          </p:nvSpPr>
          <p:spPr>
            <a:xfrm>
              <a:off x="4803347" y="5140110"/>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a:r>
                <a:rPr lang="en-US" dirty="0" smtClean="0"/>
                <a:t>Node</a:t>
              </a:r>
              <a:endParaRPr lang="en-US" dirty="0"/>
            </a:p>
          </p:txBody>
        </p:sp>
        <p:sp>
          <p:nvSpPr>
            <p:cNvPr id="47" name="Rectangle 46"/>
            <p:cNvSpPr/>
            <p:nvPr/>
          </p:nvSpPr>
          <p:spPr>
            <a:xfrm>
              <a:off x="5672180" y="5194390"/>
              <a:ext cx="76484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Libvirt</a:t>
              </a:r>
              <a:endParaRPr lang="en-US" sz="1600" dirty="0" smtClean="0"/>
            </a:p>
          </p:txBody>
        </p:sp>
        <p:sp>
          <p:nvSpPr>
            <p:cNvPr id="48" name="Rectangle 47"/>
            <p:cNvSpPr/>
            <p:nvPr/>
          </p:nvSpPr>
          <p:spPr>
            <a:xfrm>
              <a:off x="4846767" y="5178527"/>
              <a:ext cx="76484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OvS</a:t>
              </a:r>
              <a:endParaRPr lang="en-US" sz="1600" dirty="0"/>
            </a:p>
          </p:txBody>
        </p:sp>
      </p:grpSp>
      <p:sp>
        <p:nvSpPr>
          <p:cNvPr id="27" name="Rectangle 26"/>
          <p:cNvSpPr/>
          <p:nvPr/>
        </p:nvSpPr>
        <p:spPr>
          <a:xfrm>
            <a:off x="647700" y="1054100"/>
            <a:ext cx="7375125" cy="2274326"/>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Cloud Management System (CMS)</a:t>
            </a:r>
            <a:endParaRPr lang="en-US" dirty="0"/>
          </a:p>
        </p:txBody>
      </p:sp>
      <p:sp>
        <p:nvSpPr>
          <p:cNvPr id="32" name="Rectangle 31"/>
          <p:cNvSpPr/>
          <p:nvPr/>
        </p:nvSpPr>
        <p:spPr>
          <a:xfrm>
            <a:off x="4895938" y="22479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IMaaS</a:t>
            </a:r>
            <a:endParaRPr lang="en-US" sz="1600" dirty="0" smtClean="0"/>
          </a:p>
          <a:p>
            <a:pPr algn="ctr"/>
            <a:r>
              <a:rPr lang="en-US" sz="1500" dirty="0" smtClean="0"/>
              <a:t>(Keystone)</a:t>
            </a:r>
            <a:endParaRPr lang="en-US" sz="1500" dirty="0"/>
          </a:p>
        </p:txBody>
      </p:sp>
      <p:sp>
        <p:nvSpPr>
          <p:cNvPr id="34" name="Rectangle 33"/>
          <p:cNvSpPr/>
          <p:nvPr/>
        </p:nvSpPr>
        <p:spPr>
          <a:xfrm>
            <a:off x="838200" y="1253651"/>
            <a:ext cx="7035800" cy="664049"/>
          </a:xfrm>
          <a:prstGeom prst="rect">
            <a:avLst/>
          </a:prstGeom>
          <a:solidFill>
            <a:schemeClr val="accent4">
              <a:lumMod val="60000"/>
              <a:lumOff val="40000"/>
            </a:schemeClr>
          </a:solidFill>
          <a:ln w="76200" cap="flat" cmpd="sng" algn="ctr">
            <a:solidFill>
              <a:schemeClr val="accent4">
                <a:lumMod val="60000"/>
                <a:lumOff val="4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XOS</a:t>
            </a:r>
          </a:p>
          <a:p>
            <a:pPr algn="ctr"/>
            <a:r>
              <a:rPr lang="en-US" dirty="0" smtClean="0"/>
              <a:t>(REST API + Data Model + Controller)</a:t>
            </a:r>
            <a:endParaRPr lang="en-US" dirty="0"/>
          </a:p>
        </p:txBody>
      </p:sp>
      <p:cxnSp>
        <p:nvCxnSpPr>
          <p:cNvPr id="6" name="Straight Arrow Connector 5"/>
          <p:cNvCxnSpPr>
            <a:stCxn id="27" idx="2"/>
          </p:cNvCxnSpPr>
          <p:nvPr/>
        </p:nvCxnSpPr>
        <p:spPr>
          <a:xfrm>
            <a:off x="4335263" y="3328426"/>
            <a:ext cx="0" cy="740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1" name="Picture 13"/>
          <p:cNvPicPr>
            <a:picLocks noChangeArrowheads="1"/>
          </p:cNvPicPr>
          <p:nvPr/>
        </p:nvPicPr>
        <p:blipFill>
          <a:blip r:embed="rId3"/>
          <a:srcRect/>
          <a:stretch>
            <a:fillRect/>
          </a:stretch>
        </p:blipFill>
        <p:spPr bwMode="auto">
          <a:xfrm>
            <a:off x="4631767" y="6162388"/>
            <a:ext cx="275672" cy="316117"/>
          </a:xfrm>
          <a:prstGeom prst="rect">
            <a:avLst/>
          </a:prstGeom>
          <a:noFill/>
          <a:ln w="9525">
            <a:noFill/>
            <a:miter lim="800000"/>
            <a:headEnd/>
            <a:tailEnd/>
          </a:ln>
        </p:spPr>
      </p:pic>
      <p:pic>
        <p:nvPicPr>
          <p:cNvPr id="62" name="Picture 13"/>
          <p:cNvPicPr>
            <a:picLocks noChangeArrowheads="1"/>
          </p:cNvPicPr>
          <p:nvPr/>
        </p:nvPicPr>
        <p:blipFill>
          <a:blip r:embed="rId3"/>
          <a:srcRect/>
          <a:stretch>
            <a:fillRect/>
          </a:stretch>
        </p:blipFill>
        <p:spPr bwMode="auto">
          <a:xfrm>
            <a:off x="4726238" y="4749030"/>
            <a:ext cx="275672" cy="316117"/>
          </a:xfrm>
          <a:prstGeom prst="rect">
            <a:avLst/>
          </a:prstGeom>
          <a:noFill/>
          <a:ln w="9525">
            <a:noFill/>
            <a:miter lim="800000"/>
            <a:headEnd/>
            <a:tailEnd/>
          </a:ln>
        </p:spPr>
      </p:pic>
      <p:pic>
        <p:nvPicPr>
          <p:cNvPr id="63" name="Picture 13"/>
          <p:cNvPicPr>
            <a:picLocks noChangeArrowheads="1"/>
          </p:cNvPicPr>
          <p:nvPr/>
        </p:nvPicPr>
        <p:blipFill>
          <a:blip r:embed="rId3"/>
          <a:srcRect/>
          <a:stretch>
            <a:fillRect/>
          </a:stretch>
        </p:blipFill>
        <p:spPr bwMode="auto">
          <a:xfrm>
            <a:off x="3922582" y="5435881"/>
            <a:ext cx="275672" cy="316117"/>
          </a:xfrm>
          <a:prstGeom prst="rect">
            <a:avLst/>
          </a:prstGeom>
          <a:noFill/>
          <a:ln w="9525">
            <a:noFill/>
            <a:miter lim="800000"/>
            <a:headEnd/>
            <a:tailEnd/>
          </a:ln>
        </p:spPr>
      </p:pic>
      <p:pic>
        <p:nvPicPr>
          <p:cNvPr id="64" name="Picture 13"/>
          <p:cNvPicPr>
            <a:picLocks noChangeArrowheads="1"/>
          </p:cNvPicPr>
          <p:nvPr/>
        </p:nvPicPr>
        <p:blipFill>
          <a:blip r:embed="rId3"/>
          <a:srcRect/>
          <a:stretch>
            <a:fillRect/>
          </a:stretch>
        </p:blipFill>
        <p:spPr bwMode="auto">
          <a:xfrm>
            <a:off x="3604246" y="4635823"/>
            <a:ext cx="275672" cy="316117"/>
          </a:xfrm>
          <a:prstGeom prst="rect">
            <a:avLst/>
          </a:prstGeom>
          <a:noFill/>
          <a:ln w="9525">
            <a:noFill/>
            <a:miter lim="800000"/>
            <a:headEnd/>
            <a:tailEnd/>
          </a:ln>
        </p:spPr>
      </p:pic>
      <p:pic>
        <p:nvPicPr>
          <p:cNvPr id="65" name="Picture 13"/>
          <p:cNvPicPr>
            <a:picLocks noChangeArrowheads="1"/>
          </p:cNvPicPr>
          <p:nvPr/>
        </p:nvPicPr>
        <p:blipFill>
          <a:blip r:embed="rId3"/>
          <a:srcRect/>
          <a:stretch>
            <a:fillRect/>
          </a:stretch>
        </p:blipFill>
        <p:spPr bwMode="auto">
          <a:xfrm>
            <a:off x="5467945" y="5600071"/>
            <a:ext cx="275672" cy="316117"/>
          </a:xfrm>
          <a:prstGeom prst="rect">
            <a:avLst/>
          </a:prstGeom>
          <a:noFill/>
          <a:ln w="9525">
            <a:noFill/>
            <a:miter lim="800000"/>
            <a:headEnd/>
            <a:tailEnd/>
          </a:ln>
        </p:spPr>
      </p:pic>
      <p:cxnSp>
        <p:nvCxnSpPr>
          <p:cNvPr id="66" name="Straight Connector 65"/>
          <p:cNvCxnSpPr>
            <a:stCxn id="64" idx="2"/>
            <a:endCxn id="63" idx="1"/>
          </p:cNvCxnSpPr>
          <p:nvPr/>
        </p:nvCxnSpPr>
        <p:spPr>
          <a:xfrm rot="16200000" flipH="1">
            <a:off x="3511332" y="5182689"/>
            <a:ext cx="642001" cy="180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3" idx="0"/>
            <a:endCxn id="62" idx="1"/>
          </p:cNvCxnSpPr>
          <p:nvPr/>
        </p:nvCxnSpPr>
        <p:spPr>
          <a:xfrm rot="5400000" flipH="1" flipV="1">
            <a:off x="4128931" y="4838576"/>
            <a:ext cx="528793" cy="6658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2" idx="2"/>
            <a:endCxn id="61" idx="0"/>
          </p:cNvCxnSpPr>
          <p:nvPr/>
        </p:nvCxnSpPr>
        <p:spPr>
          <a:xfrm flipH="1">
            <a:off x="4769603" y="5065147"/>
            <a:ext cx="94471" cy="1097241"/>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3" idx="2"/>
            <a:endCxn id="61" idx="1"/>
          </p:cNvCxnSpPr>
          <p:nvPr/>
        </p:nvCxnSpPr>
        <p:spPr>
          <a:xfrm>
            <a:off x="4060418" y="5751998"/>
            <a:ext cx="571349" cy="568449"/>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1" idx="3"/>
            <a:endCxn id="65" idx="2"/>
          </p:cNvCxnSpPr>
          <p:nvPr/>
        </p:nvCxnSpPr>
        <p:spPr>
          <a:xfrm flipV="1">
            <a:off x="4907439" y="5916188"/>
            <a:ext cx="698342" cy="404259"/>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2" idx="3"/>
            <a:endCxn id="65" idx="0"/>
          </p:cNvCxnSpPr>
          <p:nvPr/>
        </p:nvCxnSpPr>
        <p:spPr>
          <a:xfrm>
            <a:off x="5001910" y="4907089"/>
            <a:ext cx="603870" cy="692982"/>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3"/>
            <a:endCxn id="62" idx="1"/>
          </p:cNvCxnSpPr>
          <p:nvPr/>
        </p:nvCxnSpPr>
        <p:spPr>
          <a:xfrm>
            <a:off x="3879918" y="4793882"/>
            <a:ext cx="846320" cy="11320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3" idx="3"/>
            <a:endCxn id="65" idx="1"/>
          </p:cNvCxnSpPr>
          <p:nvPr/>
        </p:nvCxnSpPr>
        <p:spPr>
          <a:xfrm>
            <a:off x="4198255" y="5593936"/>
            <a:ext cx="1269691" cy="164189"/>
          </a:xfrm>
          <a:prstGeom prst="line">
            <a:avLst/>
          </a:prstGeom>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2596238" y="2247900"/>
            <a:ext cx="1149262" cy="682007"/>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CaaS</a:t>
            </a:r>
            <a:endParaRPr lang="en-US" sz="1600" dirty="0" smtClean="0"/>
          </a:p>
          <a:p>
            <a:pPr algn="ctr"/>
            <a:r>
              <a:rPr lang="en-US" sz="1600" dirty="0" smtClean="0"/>
              <a:t>(Nova)</a:t>
            </a:r>
            <a:endParaRPr lang="en-US" sz="1600" dirty="0"/>
          </a:p>
        </p:txBody>
      </p:sp>
      <p:sp>
        <p:nvSpPr>
          <p:cNvPr id="77" name="Rectangle 76"/>
          <p:cNvSpPr/>
          <p:nvPr/>
        </p:nvSpPr>
        <p:spPr>
          <a:xfrm>
            <a:off x="3749672" y="22479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t>N</a:t>
            </a:r>
            <a:r>
              <a:rPr lang="en-US" sz="1600" dirty="0" err="1" smtClean="0"/>
              <a:t>aaS</a:t>
            </a:r>
            <a:endParaRPr lang="en-US" sz="1600" dirty="0" smtClean="0"/>
          </a:p>
          <a:p>
            <a:pPr algn="ctr"/>
            <a:r>
              <a:rPr lang="en-US" sz="1600" dirty="0" smtClean="0"/>
              <a:t>(Quantum)</a:t>
            </a:r>
            <a:endParaRPr lang="en-US" sz="1600" dirty="0"/>
          </a:p>
        </p:txBody>
      </p:sp>
      <p:sp>
        <p:nvSpPr>
          <p:cNvPr id="22" name="Rectangle 21"/>
          <p:cNvSpPr/>
          <p:nvPr/>
        </p:nvSpPr>
        <p:spPr>
          <a:xfrm>
            <a:off x="2463800" y="2133600"/>
            <a:ext cx="3702983" cy="8890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6724738" y="25908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MaaS</a:t>
            </a:r>
            <a:endParaRPr lang="en-US" sz="1600" dirty="0" smtClean="0"/>
          </a:p>
        </p:txBody>
      </p:sp>
      <p:sp>
        <p:nvSpPr>
          <p:cNvPr id="85" name="Rectangle 84"/>
          <p:cNvSpPr/>
          <p:nvPr/>
        </p:nvSpPr>
        <p:spPr>
          <a:xfrm>
            <a:off x="6572338" y="24384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MaaS</a:t>
            </a:r>
            <a:endParaRPr lang="en-US" sz="1600" dirty="0" smtClean="0"/>
          </a:p>
        </p:txBody>
      </p:sp>
      <p:sp>
        <p:nvSpPr>
          <p:cNvPr id="84" name="Rectangle 83"/>
          <p:cNvSpPr/>
          <p:nvPr/>
        </p:nvSpPr>
        <p:spPr>
          <a:xfrm>
            <a:off x="6419938" y="22860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MaaS</a:t>
            </a:r>
            <a:endParaRPr lang="en-US" sz="1600" dirty="0" smtClean="0"/>
          </a:p>
        </p:txBody>
      </p:sp>
      <p:sp>
        <p:nvSpPr>
          <p:cNvPr id="80" name="Rectangle 79"/>
          <p:cNvSpPr/>
          <p:nvPr/>
        </p:nvSpPr>
        <p:spPr>
          <a:xfrm>
            <a:off x="6267538" y="21336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AaaS</a:t>
            </a:r>
            <a:endParaRPr lang="en-US" sz="1600" dirty="0" smtClean="0"/>
          </a:p>
          <a:p>
            <a:pPr algn="ctr"/>
            <a:r>
              <a:rPr lang="en-US" sz="1600" dirty="0" smtClean="0"/>
              <a:t>(Third)</a:t>
            </a:r>
          </a:p>
        </p:txBody>
      </p:sp>
      <p:sp>
        <p:nvSpPr>
          <p:cNvPr id="88" name="Rectangle 87"/>
          <p:cNvSpPr/>
          <p:nvPr/>
        </p:nvSpPr>
        <p:spPr>
          <a:xfrm>
            <a:off x="1251038" y="25908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MaaS</a:t>
            </a:r>
            <a:endParaRPr lang="en-US" sz="1600" dirty="0" smtClean="0"/>
          </a:p>
        </p:txBody>
      </p:sp>
      <p:sp>
        <p:nvSpPr>
          <p:cNvPr id="89" name="Rectangle 88"/>
          <p:cNvSpPr/>
          <p:nvPr/>
        </p:nvSpPr>
        <p:spPr>
          <a:xfrm>
            <a:off x="1098638" y="24384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MaaS</a:t>
            </a:r>
            <a:endParaRPr lang="en-US" sz="1600" dirty="0" smtClean="0"/>
          </a:p>
        </p:txBody>
      </p:sp>
      <p:sp>
        <p:nvSpPr>
          <p:cNvPr id="90" name="Rectangle 89"/>
          <p:cNvSpPr/>
          <p:nvPr/>
        </p:nvSpPr>
        <p:spPr>
          <a:xfrm>
            <a:off x="946238" y="22860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MaaS</a:t>
            </a:r>
            <a:endParaRPr lang="en-US" sz="1600" dirty="0" smtClean="0"/>
          </a:p>
        </p:txBody>
      </p:sp>
      <p:sp>
        <p:nvSpPr>
          <p:cNvPr id="91" name="Rectangle 90"/>
          <p:cNvSpPr/>
          <p:nvPr/>
        </p:nvSpPr>
        <p:spPr>
          <a:xfrm>
            <a:off x="793838" y="2133600"/>
            <a:ext cx="1149262" cy="682007"/>
          </a:xfrm>
          <a:prstGeom prst="rect">
            <a:avLst/>
          </a:prstGeom>
          <a:solidFill>
            <a:srgbClr val="D9969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OSaaS</a:t>
            </a:r>
            <a:endParaRPr lang="en-US" sz="1600" dirty="0" smtClean="0"/>
          </a:p>
          <a:p>
            <a:pPr algn="ctr"/>
            <a:r>
              <a:rPr lang="en-US" sz="1500" dirty="0" smtClean="0"/>
              <a:t>(Syndicate)</a:t>
            </a:r>
          </a:p>
        </p:txBody>
      </p:sp>
      <p:sp>
        <p:nvSpPr>
          <p:cNvPr id="52" name="Title 1"/>
          <p:cNvSpPr txBox="1">
            <a:spLocks/>
          </p:cNvSpPr>
          <p:nvPr/>
        </p:nvSpPr>
        <p:spPr>
          <a:xfrm>
            <a:off x="457200" y="1624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r>
              <a:rPr lang="en-US" dirty="0" smtClean="0"/>
              <a:t>XOS</a:t>
            </a:r>
            <a:endParaRPr lang="en-US" dirty="0"/>
          </a:p>
        </p:txBody>
      </p:sp>
      <p:pic>
        <p:nvPicPr>
          <p:cNvPr id="74" name="Picture 13"/>
          <p:cNvPicPr>
            <a:picLocks noChangeArrowheads="1"/>
          </p:cNvPicPr>
          <p:nvPr/>
        </p:nvPicPr>
        <p:blipFill>
          <a:blip r:embed="rId3"/>
          <a:srcRect/>
          <a:stretch>
            <a:fillRect/>
          </a:stretch>
        </p:blipFill>
        <p:spPr bwMode="auto">
          <a:xfrm>
            <a:off x="4198255" y="4189646"/>
            <a:ext cx="275672" cy="316117"/>
          </a:xfrm>
          <a:prstGeom prst="rect">
            <a:avLst/>
          </a:prstGeom>
          <a:noFill/>
          <a:ln w="9525">
            <a:noFill/>
            <a:miter lim="800000"/>
            <a:headEnd/>
            <a:tailEnd/>
          </a:ln>
        </p:spPr>
      </p:pic>
      <p:cxnSp>
        <p:nvCxnSpPr>
          <p:cNvPr id="9" name="Straight Connector 8"/>
          <p:cNvCxnSpPr>
            <a:stCxn id="64" idx="0"/>
            <a:endCxn id="74" idx="1"/>
          </p:cNvCxnSpPr>
          <p:nvPr/>
        </p:nvCxnSpPr>
        <p:spPr>
          <a:xfrm flipV="1">
            <a:off x="3742082" y="4347705"/>
            <a:ext cx="456173" cy="288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4" idx="3"/>
            <a:endCxn id="62" idx="0"/>
          </p:cNvCxnSpPr>
          <p:nvPr/>
        </p:nvCxnSpPr>
        <p:spPr>
          <a:xfrm>
            <a:off x="4473927" y="4347705"/>
            <a:ext cx="390147" cy="40132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290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XOS Data Model</a:t>
            </a:r>
            <a:endParaRPr lang="en-US" dirty="0"/>
          </a:p>
        </p:txBody>
      </p:sp>
      <p:sp>
        <p:nvSpPr>
          <p:cNvPr id="3" name="Content Placeholder 2"/>
          <p:cNvSpPr>
            <a:spLocks noGrp="1"/>
          </p:cNvSpPr>
          <p:nvPr>
            <p:ph idx="1"/>
          </p:nvPr>
        </p:nvSpPr>
        <p:spPr>
          <a:xfrm>
            <a:off x="457200" y="1129010"/>
            <a:ext cx="8229600" cy="5596171"/>
          </a:xfrm>
        </p:spPr>
        <p:txBody>
          <a:bodyPr>
            <a:noAutofit/>
          </a:bodyPr>
          <a:lstStyle/>
          <a:p>
            <a:r>
              <a:rPr lang="en-US" dirty="0" smtClean="0"/>
              <a:t>Service runs in one or more Slices</a:t>
            </a:r>
          </a:p>
          <a:p>
            <a:pPr lvl="1"/>
            <a:r>
              <a:rPr lang="en-US" dirty="0" smtClean="0"/>
              <a:t>Extend data model with service-specific objects</a:t>
            </a:r>
          </a:p>
          <a:p>
            <a:pPr lvl="1"/>
            <a:r>
              <a:rPr lang="en-US" dirty="0" smtClean="0"/>
              <a:t>Define “shim” so programs can access service from VMs</a:t>
            </a:r>
          </a:p>
          <a:p>
            <a:r>
              <a:rPr lang="en-US" dirty="0" smtClean="0"/>
              <a:t>Slice is a resource container</a:t>
            </a:r>
          </a:p>
          <a:p>
            <a:pPr lvl="1"/>
            <a:r>
              <a:rPr lang="en-US" dirty="0" smtClean="0"/>
              <a:t>Set of VMs + Set of VNs</a:t>
            </a:r>
          </a:p>
          <a:p>
            <a:pPr lvl="1"/>
            <a:r>
              <a:rPr lang="en-US" dirty="0" smtClean="0"/>
              <a:t>Constraint-based VM placement</a:t>
            </a:r>
          </a:p>
          <a:p>
            <a:pPr lvl="1"/>
            <a:r>
              <a:rPr lang="en-US" dirty="0" smtClean="0"/>
              <a:t>VMs added and deleted over time</a:t>
            </a:r>
          </a:p>
          <a:p>
            <a:pPr lvl="1"/>
            <a:r>
              <a:rPr lang="en-US" dirty="0" smtClean="0"/>
              <a:t>VNs provide service </a:t>
            </a:r>
            <a:r>
              <a:rPr lang="en-US" i="1" dirty="0" smtClean="0"/>
              <a:t>isolation</a:t>
            </a:r>
            <a:r>
              <a:rPr lang="en-US" dirty="0" smtClean="0"/>
              <a:t> and </a:t>
            </a:r>
            <a:r>
              <a:rPr lang="en-US" i="1" dirty="0" smtClean="0"/>
              <a:t>composition</a:t>
            </a:r>
          </a:p>
          <a:p>
            <a:r>
              <a:rPr lang="en-US" dirty="0" smtClean="0"/>
              <a:t>Each VN is…</a:t>
            </a:r>
          </a:p>
          <a:p>
            <a:pPr lvl="1"/>
            <a:r>
              <a:rPr lang="en-US" dirty="0"/>
              <a:t>A</a:t>
            </a:r>
            <a:r>
              <a:rPr lang="en-US" dirty="0" smtClean="0"/>
              <a:t> big switch that fully connects all VMs in Slice</a:t>
            </a:r>
          </a:p>
          <a:p>
            <a:pPr lvl="1"/>
            <a:r>
              <a:rPr lang="en-US" dirty="0" smtClean="0"/>
              <a:t>Private or Public (routable)</a:t>
            </a:r>
          </a:p>
          <a:p>
            <a:pPr lvl="1"/>
            <a:r>
              <a:rPr lang="en-US" dirty="0" smtClean="0"/>
              <a:t>Closed or Open (available for multiple slices to join)</a:t>
            </a:r>
          </a:p>
        </p:txBody>
      </p:sp>
    </p:spTree>
    <p:extLst>
      <p:ext uri="{BB962C8B-B14F-4D97-AF65-F5344CB8AC3E}">
        <p14:creationId xmlns:p14="http://schemas.microsoft.com/office/powerpoint/2010/main" val="3017246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smtClean="0"/>
              <a:t>Operationalizing </a:t>
            </a:r>
            <a:r>
              <a:rPr lang="en-US" dirty="0" err="1" smtClean="0"/>
              <a:t>OpenStack</a:t>
            </a:r>
            <a:endParaRPr lang="en-US" dirty="0"/>
          </a:p>
        </p:txBody>
      </p:sp>
      <p:sp>
        <p:nvSpPr>
          <p:cNvPr id="4" name="Rectangle 3"/>
          <p:cNvSpPr/>
          <p:nvPr/>
        </p:nvSpPr>
        <p:spPr>
          <a:xfrm>
            <a:off x="1814221" y="1799788"/>
            <a:ext cx="5416748" cy="127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Policies, Configurations and Workflows</a:t>
            </a:r>
          </a:p>
          <a:p>
            <a:pPr algn="ctr"/>
            <a:r>
              <a:rPr lang="en-US" sz="2400" dirty="0" smtClean="0"/>
              <a:t>that Codify Operational Practices</a:t>
            </a:r>
            <a:r>
              <a:rPr lang="en-US" sz="2400" baseline="30000" dirty="0" smtClean="0">
                <a:solidFill>
                  <a:srgbClr val="FF0000"/>
                </a:solidFill>
              </a:rPr>
              <a:t>*</a:t>
            </a:r>
            <a:r>
              <a:rPr lang="en-US" sz="2400" dirty="0" smtClean="0"/>
              <a:t> and Usage Models</a:t>
            </a:r>
            <a:endParaRPr lang="en-US" sz="2400" dirty="0"/>
          </a:p>
        </p:txBody>
      </p:sp>
      <p:sp>
        <p:nvSpPr>
          <p:cNvPr id="5" name="Rectangle 4"/>
          <p:cNvSpPr/>
          <p:nvPr/>
        </p:nvSpPr>
        <p:spPr>
          <a:xfrm>
            <a:off x="1814220" y="3692088"/>
            <a:ext cx="5416749" cy="127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OpenStack</a:t>
            </a:r>
            <a:r>
              <a:rPr lang="en-US" sz="2400" dirty="0" smtClean="0"/>
              <a:t> Components and Mechanisms</a:t>
            </a:r>
          </a:p>
          <a:p>
            <a:pPr algn="ctr"/>
            <a:r>
              <a:rPr lang="en-US" sz="2400" dirty="0" smtClean="0"/>
              <a:t>(Nova, Quantum, Keystone, Glance…)</a:t>
            </a:r>
            <a:endParaRPr lang="en-US" sz="2400" dirty="0"/>
          </a:p>
        </p:txBody>
      </p:sp>
      <p:cxnSp>
        <p:nvCxnSpPr>
          <p:cNvPr id="7" name="Straight Arrow Connector 6"/>
          <p:cNvCxnSpPr>
            <a:stCxn id="4" idx="2"/>
            <a:endCxn id="5" idx="0"/>
          </p:cNvCxnSpPr>
          <p:nvPr/>
        </p:nvCxnSpPr>
        <p:spPr>
          <a:xfrm>
            <a:off x="4522595" y="3069788"/>
            <a:ext cx="0" cy="622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181566" y="5707892"/>
            <a:ext cx="6826117" cy="830997"/>
          </a:xfrm>
          <a:prstGeom prst="rect">
            <a:avLst/>
          </a:prstGeom>
          <a:noFill/>
        </p:spPr>
        <p:txBody>
          <a:bodyPr wrap="square" rtlCol="0">
            <a:spAutoFit/>
          </a:bodyPr>
          <a:lstStyle/>
          <a:p>
            <a:r>
              <a:rPr lang="en-US" sz="2400" baseline="30000" dirty="0" smtClean="0">
                <a:solidFill>
                  <a:srgbClr val="FF0000"/>
                </a:solidFill>
              </a:rPr>
              <a:t>*</a:t>
            </a:r>
            <a:r>
              <a:rPr lang="en-US" sz="2400" dirty="0" smtClean="0"/>
              <a:t>Understanding and Resolving Conflicts on </a:t>
            </a:r>
            <a:r>
              <a:rPr lang="en-US" sz="2400" dirty="0" err="1" smtClean="0"/>
              <a:t>PlanetLab</a:t>
            </a:r>
            <a:r>
              <a:rPr lang="en-US" sz="2400" dirty="0" smtClean="0"/>
              <a:t>. November 2008. Unpublished Note.</a:t>
            </a:r>
            <a:endParaRPr lang="en-US" sz="2400" dirty="0"/>
          </a:p>
        </p:txBody>
      </p:sp>
    </p:spTree>
    <p:extLst>
      <p:ext uri="{BB962C8B-B14F-4D97-AF65-F5344CB8AC3E}">
        <p14:creationId xmlns:p14="http://schemas.microsoft.com/office/powerpoint/2010/main" val="51617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lstStyle/>
          <a:p>
            <a:r>
              <a:rPr lang="en-US" dirty="0" err="1" smtClean="0"/>
              <a:t>OpenCloud</a:t>
            </a:r>
            <a:r>
              <a:rPr lang="en-US" dirty="0" smtClean="0"/>
              <a:t> Pilot – Hardware</a:t>
            </a:r>
            <a:endParaRPr lang="en-US" dirty="0"/>
          </a:p>
        </p:txBody>
      </p:sp>
      <p:pic>
        <p:nvPicPr>
          <p:cNvPr id="52" name="Picture 51" descr="Slide8.png"/>
          <p:cNvPicPr/>
          <p:nvPr/>
        </p:nvPicPr>
        <p:blipFill>
          <a:blip r:embed="rId2"/>
          <a:stretch>
            <a:fillRect/>
          </a:stretch>
        </p:blipFill>
        <p:spPr>
          <a:xfrm>
            <a:off x="1447800" y="1153440"/>
            <a:ext cx="6019800" cy="4495800"/>
          </a:xfrm>
          <a:prstGeom prst="rect">
            <a:avLst/>
          </a:prstGeom>
        </p:spPr>
      </p:pic>
      <p:sp>
        <p:nvSpPr>
          <p:cNvPr id="53" name="TextBox 52"/>
          <p:cNvSpPr txBox="1"/>
          <p:nvPr/>
        </p:nvSpPr>
        <p:spPr>
          <a:xfrm>
            <a:off x="927183" y="5725440"/>
            <a:ext cx="1878151" cy="923330"/>
          </a:xfrm>
          <a:prstGeom prst="rect">
            <a:avLst/>
          </a:prstGeom>
          <a:noFill/>
        </p:spPr>
        <p:txBody>
          <a:bodyPr wrap="none" rtlCol="0">
            <a:spAutoFit/>
          </a:bodyPr>
          <a:lstStyle/>
          <a:p>
            <a:pPr algn="ctr"/>
            <a:r>
              <a:rPr lang="en-US" b="1" dirty="0" smtClean="0"/>
              <a:t>ViCCI</a:t>
            </a:r>
          </a:p>
          <a:p>
            <a:pPr algn="ctr"/>
            <a:r>
              <a:rPr lang="en-US" dirty="0" smtClean="0"/>
              <a:t>(5 SDN-Capable</a:t>
            </a:r>
          </a:p>
          <a:p>
            <a:pPr algn="ctr"/>
            <a:r>
              <a:rPr lang="en-US" dirty="0" smtClean="0"/>
              <a:t>Data Centers)</a:t>
            </a:r>
            <a:endParaRPr lang="en-US" dirty="0"/>
          </a:p>
        </p:txBody>
      </p:sp>
      <p:sp>
        <p:nvSpPr>
          <p:cNvPr id="54" name="TextBox 53"/>
          <p:cNvSpPr txBox="1"/>
          <p:nvPr/>
        </p:nvSpPr>
        <p:spPr>
          <a:xfrm>
            <a:off x="2780951" y="5725440"/>
            <a:ext cx="1983198" cy="923330"/>
          </a:xfrm>
          <a:prstGeom prst="rect">
            <a:avLst/>
          </a:prstGeom>
          <a:noFill/>
        </p:spPr>
        <p:txBody>
          <a:bodyPr wrap="none" rtlCol="0">
            <a:spAutoFit/>
          </a:bodyPr>
          <a:lstStyle/>
          <a:p>
            <a:pPr algn="ctr"/>
            <a:r>
              <a:rPr lang="en-US" dirty="0" smtClean="0"/>
              <a:t>Internet2</a:t>
            </a:r>
          </a:p>
          <a:p>
            <a:pPr algn="ctr"/>
            <a:r>
              <a:rPr lang="en-US" dirty="0"/>
              <a:t>(</a:t>
            </a:r>
            <a:r>
              <a:rPr lang="en-US" dirty="0" smtClean="0"/>
              <a:t>SDN-Capable</a:t>
            </a:r>
          </a:p>
          <a:p>
            <a:pPr algn="ctr"/>
            <a:r>
              <a:rPr lang="en-US" dirty="0" smtClean="0"/>
              <a:t>Backbone + </a:t>
            </a:r>
            <a:r>
              <a:rPr lang="en-US" b="1" dirty="0" err="1" smtClean="0"/>
              <a:t>ViNI</a:t>
            </a:r>
            <a:r>
              <a:rPr lang="en-US" dirty="0" smtClean="0"/>
              <a:t>)</a:t>
            </a:r>
            <a:endParaRPr lang="en-US" dirty="0"/>
          </a:p>
        </p:txBody>
      </p:sp>
      <p:sp>
        <p:nvSpPr>
          <p:cNvPr id="55" name="TextBox 54"/>
          <p:cNvSpPr txBox="1"/>
          <p:nvPr/>
        </p:nvSpPr>
        <p:spPr>
          <a:xfrm>
            <a:off x="4743063" y="5725440"/>
            <a:ext cx="1896974" cy="923330"/>
          </a:xfrm>
          <a:prstGeom prst="rect">
            <a:avLst/>
          </a:prstGeom>
          <a:noFill/>
        </p:spPr>
        <p:txBody>
          <a:bodyPr wrap="none" rtlCol="0">
            <a:spAutoFit/>
          </a:bodyPr>
          <a:lstStyle/>
          <a:p>
            <a:pPr algn="ctr"/>
            <a:r>
              <a:rPr lang="en-US" b="1" dirty="0" err="1" smtClean="0"/>
              <a:t>PlanetLab</a:t>
            </a:r>
            <a:endParaRPr lang="en-US" b="1" dirty="0" smtClean="0"/>
          </a:p>
          <a:p>
            <a:pPr algn="ctr"/>
            <a:r>
              <a:rPr lang="en-US" dirty="0" smtClean="0"/>
              <a:t> (500+ Sites, many</a:t>
            </a:r>
          </a:p>
          <a:p>
            <a:pPr algn="ctr"/>
            <a:r>
              <a:rPr lang="en-US" dirty="0" smtClean="0"/>
              <a:t>with campus SDN)</a:t>
            </a:r>
            <a:endParaRPr lang="en-US" dirty="0"/>
          </a:p>
        </p:txBody>
      </p:sp>
    </p:spTree>
    <p:extLst>
      <p:ext uri="{BB962C8B-B14F-4D97-AF65-F5344CB8AC3E}">
        <p14:creationId xmlns:p14="http://schemas.microsoft.com/office/powerpoint/2010/main" val="1499164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3051" y="1128089"/>
            <a:ext cx="8470899" cy="5564652"/>
            <a:chOff x="130260" y="165663"/>
            <a:chExt cx="8944539" cy="6605489"/>
          </a:xfrm>
        </p:grpSpPr>
        <p:sp>
          <p:nvSpPr>
            <p:cNvPr id="18" name="Cloud 17"/>
            <p:cNvSpPr/>
            <p:nvPr/>
          </p:nvSpPr>
          <p:spPr>
            <a:xfrm>
              <a:off x="130260" y="3161216"/>
              <a:ext cx="8944539" cy="3609936"/>
            </a:xfrm>
            <a:prstGeom prst="cloud">
              <a:avLst/>
            </a:prstGeom>
            <a:solidFill>
              <a:schemeClr val="accent1">
                <a:lumMod val="20000"/>
                <a:lumOff val="80000"/>
              </a:schemeClr>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75" name="Cloud 74"/>
            <p:cNvSpPr/>
            <p:nvPr/>
          </p:nvSpPr>
          <p:spPr>
            <a:xfrm>
              <a:off x="5291847" y="3465783"/>
              <a:ext cx="3001392" cy="2750744"/>
            </a:xfrm>
            <a:prstGeom prst="cloud">
              <a:avLst/>
            </a:prstGeom>
            <a:solidFill>
              <a:schemeClr val="accent1">
                <a:lumMod val="40000"/>
                <a:lumOff val="6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60" name="Cloud 59"/>
            <p:cNvSpPr/>
            <p:nvPr/>
          </p:nvSpPr>
          <p:spPr>
            <a:xfrm>
              <a:off x="933532" y="3491199"/>
              <a:ext cx="2929584" cy="2750744"/>
            </a:xfrm>
            <a:prstGeom prst="cloud">
              <a:avLst/>
            </a:prstGeom>
            <a:solidFill>
              <a:schemeClr val="accent1">
                <a:lumMod val="40000"/>
                <a:lumOff val="6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Calibri"/>
              </a:endParaRPr>
            </a:p>
          </p:txBody>
        </p:sp>
        <p:sp>
          <p:nvSpPr>
            <p:cNvPr id="59" name="Rectangle 58"/>
            <p:cNvSpPr/>
            <p:nvPr/>
          </p:nvSpPr>
          <p:spPr>
            <a:xfrm>
              <a:off x="6099588" y="4583123"/>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endParaRPr lang="en-US" dirty="0">
                <a:solidFill>
                  <a:prstClr val="white"/>
                </a:solidFill>
                <a:latin typeface="Calibri"/>
              </a:endParaRPr>
            </a:p>
          </p:txBody>
        </p:sp>
        <p:sp>
          <p:nvSpPr>
            <p:cNvPr id="58" name="Rectangle 57"/>
            <p:cNvSpPr/>
            <p:nvPr/>
          </p:nvSpPr>
          <p:spPr>
            <a:xfrm>
              <a:off x="5947188" y="4430723"/>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endParaRPr lang="en-US" dirty="0">
                <a:solidFill>
                  <a:prstClr val="white"/>
                </a:solidFill>
                <a:latin typeface="Calibri"/>
              </a:endParaRPr>
            </a:p>
          </p:txBody>
        </p:sp>
        <p:sp>
          <p:nvSpPr>
            <p:cNvPr id="57" name="Rectangle 56"/>
            <p:cNvSpPr/>
            <p:nvPr/>
          </p:nvSpPr>
          <p:spPr>
            <a:xfrm>
              <a:off x="5794788" y="4278323"/>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endParaRPr lang="en-US" dirty="0">
                <a:solidFill>
                  <a:prstClr val="white"/>
                </a:solidFill>
                <a:latin typeface="Calibri"/>
              </a:endParaRPr>
            </a:p>
          </p:txBody>
        </p:sp>
        <p:sp>
          <p:nvSpPr>
            <p:cNvPr id="55" name="Rectangle 54"/>
            <p:cNvSpPr/>
            <p:nvPr/>
          </p:nvSpPr>
          <p:spPr>
            <a:xfrm>
              <a:off x="1718778" y="4578810"/>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endParaRPr lang="en-US" dirty="0">
                <a:solidFill>
                  <a:prstClr val="white"/>
                </a:solidFill>
                <a:latin typeface="Calibri"/>
              </a:endParaRPr>
            </a:p>
          </p:txBody>
        </p:sp>
        <p:sp>
          <p:nvSpPr>
            <p:cNvPr id="54" name="Rectangle 53"/>
            <p:cNvSpPr/>
            <p:nvPr/>
          </p:nvSpPr>
          <p:spPr>
            <a:xfrm>
              <a:off x="1566378" y="4426410"/>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endParaRPr lang="en-US" dirty="0">
                <a:solidFill>
                  <a:prstClr val="white"/>
                </a:solidFill>
                <a:latin typeface="Calibri"/>
              </a:endParaRPr>
            </a:p>
          </p:txBody>
        </p:sp>
        <p:sp>
          <p:nvSpPr>
            <p:cNvPr id="38" name="Rectangle 37"/>
            <p:cNvSpPr/>
            <p:nvPr/>
          </p:nvSpPr>
          <p:spPr>
            <a:xfrm>
              <a:off x="1413978" y="4274010"/>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endParaRPr lang="en-US" dirty="0">
                <a:solidFill>
                  <a:prstClr val="white"/>
                </a:solidFill>
                <a:latin typeface="Calibri"/>
              </a:endParaRPr>
            </a:p>
          </p:txBody>
        </p:sp>
        <p:cxnSp>
          <p:nvCxnSpPr>
            <p:cNvPr id="19" name="Straight Arrow Connector 18"/>
            <p:cNvCxnSpPr>
              <a:stCxn id="27" idx="2"/>
            </p:cNvCxnSpPr>
            <p:nvPr/>
          </p:nvCxnSpPr>
          <p:spPr>
            <a:xfrm flipH="1">
              <a:off x="2132694" y="2899721"/>
              <a:ext cx="2143343" cy="1221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7" idx="2"/>
            </p:cNvCxnSpPr>
            <p:nvPr/>
          </p:nvCxnSpPr>
          <p:spPr>
            <a:xfrm>
              <a:off x="4276037" y="2899721"/>
              <a:ext cx="2245123" cy="1221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 name="Group 4"/>
            <p:cNvGrpSpPr/>
            <p:nvPr/>
          </p:nvGrpSpPr>
          <p:grpSpPr>
            <a:xfrm>
              <a:off x="1261578" y="4121610"/>
              <a:ext cx="1698812" cy="1106851"/>
              <a:chOff x="2366395" y="5157023"/>
              <a:chExt cx="1698812" cy="1106851"/>
            </a:xfrm>
          </p:grpSpPr>
          <p:sp>
            <p:nvSpPr>
              <p:cNvPr id="43" name="Rectangle 42"/>
              <p:cNvSpPr/>
              <p:nvPr/>
            </p:nvSpPr>
            <p:spPr>
              <a:xfrm>
                <a:off x="2366395" y="5157023"/>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r>
                  <a:rPr lang="en-US" dirty="0" smtClean="0">
                    <a:solidFill>
                      <a:prstClr val="white"/>
                    </a:solidFill>
                    <a:latin typeface="Calibri"/>
                  </a:rPr>
                  <a:t>Node</a:t>
                </a:r>
                <a:endParaRPr lang="en-US" dirty="0">
                  <a:solidFill>
                    <a:prstClr val="white"/>
                  </a:solidFill>
                  <a:latin typeface="Calibri"/>
                </a:endParaRPr>
              </a:p>
            </p:txBody>
          </p:sp>
          <p:sp>
            <p:nvSpPr>
              <p:cNvPr id="36" name="Rectangle 35"/>
              <p:cNvSpPr/>
              <p:nvPr/>
            </p:nvSpPr>
            <p:spPr>
              <a:xfrm>
                <a:off x="3235228" y="5211303"/>
                <a:ext cx="76484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600" dirty="0" err="1" smtClean="0">
                    <a:solidFill>
                      <a:prstClr val="white"/>
                    </a:solidFill>
                    <a:latin typeface="Calibri"/>
                  </a:rPr>
                  <a:t>Libvirt</a:t>
                </a:r>
                <a:endParaRPr lang="en-US" sz="1600" dirty="0" smtClean="0">
                  <a:solidFill>
                    <a:prstClr val="white"/>
                  </a:solidFill>
                  <a:latin typeface="Calibri"/>
                </a:endParaRPr>
              </a:p>
            </p:txBody>
          </p:sp>
          <p:sp>
            <p:nvSpPr>
              <p:cNvPr id="44" name="Rectangle 43"/>
              <p:cNvSpPr/>
              <p:nvPr/>
            </p:nvSpPr>
            <p:spPr>
              <a:xfrm>
                <a:off x="2409815" y="5195440"/>
                <a:ext cx="76484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600" dirty="0" err="1" smtClean="0">
                    <a:solidFill>
                      <a:prstClr val="white"/>
                    </a:solidFill>
                    <a:latin typeface="Calibri"/>
                  </a:rPr>
                  <a:t>OvS</a:t>
                </a:r>
                <a:endParaRPr lang="en-US" sz="1600" dirty="0">
                  <a:solidFill>
                    <a:prstClr val="white"/>
                  </a:solidFill>
                  <a:latin typeface="Calibri"/>
                </a:endParaRPr>
              </a:p>
            </p:txBody>
          </p:sp>
        </p:grpSp>
        <p:grpSp>
          <p:nvGrpSpPr>
            <p:cNvPr id="4" name="Group 2"/>
            <p:cNvGrpSpPr/>
            <p:nvPr/>
          </p:nvGrpSpPr>
          <p:grpSpPr>
            <a:xfrm>
              <a:off x="5650044" y="4121610"/>
              <a:ext cx="1698812" cy="1106851"/>
              <a:chOff x="4803347" y="5140110"/>
              <a:chExt cx="1698812" cy="1106851"/>
            </a:xfrm>
          </p:grpSpPr>
          <p:sp>
            <p:nvSpPr>
              <p:cNvPr id="46" name="Rectangle 45"/>
              <p:cNvSpPr/>
              <p:nvPr/>
            </p:nvSpPr>
            <p:spPr>
              <a:xfrm>
                <a:off x="4803347" y="5140110"/>
                <a:ext cx="1698812" cy="1106851"/>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r" defTabSz="457200"/>
                <a:r>
                  <a:rPr lang="en-US" dirty="0" smtClean="0">
                    <a:solidFill>
                      <a:prstClr val="white"/>
                    </a:solidFill>
                    <a:latin typeface="Calibri"/>
                  </a:rPr>
                  <a:t>Node</a:t>
                </a:r>
                <a:endParaRPr lang="en-US" dirty="0">
                  <a:solidFill>
                    <a:prstClr val="white"/>
                  </a:solidFill>
                  <a:latin typeface="Calibri"/>
                </a:endParaRPr>
              </a:p>
            </p:txBody>
          </p:sp>
          <p:sp>
            <p:nvSpPr>
              <p:cNvPr id="47" name="Rectangle 46"/>
              <p:cNvSpPr/>
              <p:nvPr/>
            </p:nvSpPr>
            <p:spPr>
              <a:xfrm>
                <a:off x="5672180" y="5194390"/>
                <a:ext cx="76484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600" dirty="0" err="1" smtClean="0">
                    <a:solidFill>
                      <a:prstClr val="white"/>
                    </a:solidFill>
                    <a:latin typeface="Calibri"/>
                  </a:rPr>
                  <a:t>Libvirt</a:t>
                </a:r>
                <a:endParaRPr lang="en-US" sz="1600" dirty="0" smtClean="0">
                  <a:solidFill>
                    <a:prstClr val="white"/>
                  </a:solidFill>
                  <a:latin typeface="Calibri"/>
                </a:endParaRPr>
              </a:p>
            </p:txBody>
          </p:sp>
          <p:sp>
            <p:nvSpPr>
              <p:cNvPr id="48" name="Rectangle 47"/>
              <p:cNvSpPr/>
              <p:nvPr/>
            </p:nvSpPr>
            <p:spPr>
              <a:xfrm>
                <a:off x="4846767" y="5178527"/>
                <a:ext cx="76484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600" dirty="0" err="1" smtClean="0">
                    <a:solidFill>
                      <a:prstClr val="white"/>
                    </a:solidFill>
                    <a:latin typeface="Calibri"/>
                  </a:rPr>
                  <a:t>OvS</a:t>
                </a:r>
                <a:endParaRPr lang="en-US" sz="1600" dirty="0">
                  <a:solidFill>
                    <a:prstClr val="white"/>
                  </a:solidFill>
                  <a:latin typeface="Calibri"/>
                </a:endParaRPr>
              </a:p>
            </p:txBody>
          </p:sp>
        </p:grpSp>
        <p:sp>
          <p:nvSpPr>
            <p:cNvPr id="27" name="Rectangle 26"/>
            <p:cNvSpPr/>
            <p:nvPr/>
          </p:nvSpPr>
          <p:spPr>
            <a:xfrm>
              <a:off x="2577225" y="165663"/>
              <a:ext cx="3397623" cy="2734058"/>
            </a:xfrm>
            <a:prstGeom prst="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defTabSz="457200"/>
              <a:r>
                <a:rPr lang="en-US" dirty="0" err="1" smtClean="0">
                  <a:solidFill>
                    <a:prstClr val="white"/>
                  </a:solidFill>
                  <a:latin typeface="Calibri"/>
                </a:rPr>
                <a:t>OpenCloud</a:t>
              </a:r>
              <a:r>
                <a:rPr lang="en-US" dirty="0" smtClean="0">
                  <a:solidFill>
                    <a:prstClr val="white"/>
                  </a:solidFill>
                  <a:latin typeface="Calibri"/>
                </a:rPr>
                <a:t> CMS</a:t>
              </a:r>
              <a:endParaRPr lang="en-US" dirty="0">
                <a:solidFill>
                  <a:prstClr val="white"/>
                </a:solidFill>
                <a:latin typeface="Calibri"/>
              </a:endParaRPr>
            </a:p>
          </p:txBody>
        </p:sp>
        <p:sp>
          <p:nvSpPr>
            <p:cNvPr id="29" name="Rectangle 28"/>
            <p:cNvSpPr/>
            <p:nvPr/>
          </p:nvSpPr>
          <p:spPr>
            <a:xfrm>
              <a:off x="2718341" y="865892"/>
              <a:ext cx="3071971" cy="466789"/>
            </a:xfrm>
            <a:prstGeom prst="rect">
              <a:avLst/>
            </a:prstGeom>
            <a:solidFill>
              <a:schemeClr val="accent4">
                <a:lumMod val="60000"/>
                <a:lumOff val="40000"/>
              </a:schemeClr>
            </a:solidFill>
            <a:ln w="76200" cap="flat" cmpd="sng" algn="ctr">
              <a:solidFill>
                <a:schemeClr val="accent3"/>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prstClr val="white"/>
                  </a:solidFill>
                  <a:latin typeface="Calibri"/>
                </a:rPr>
                <a:t>REST API</a:t>
              </a:r>
              <a:endParaRPr lang="en-US" dirty="0">
                <a:solidFill>
                  <a:prstClr val="white"/>
                </a:solidFill>
                <a:latin typeface="Calibri"/>
              </a:endParaRPr>
            </a:p>
          </p:txBody>
        </p:sp>
        <p:sp>
          <p:nvSpPr>
            <p:cNvPr id="32" name="Rectangle 31"/>
            <p:cNvSpPr/>
            <p:nvPr/>
          </p:nvSpPr>
          <p:spPr>
            <a:xfrm>
              <a:off x="4991516" y="2026124"/>
              <a:ext cx="824982"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600" dirty="0" smtClean="0">
                  <a:solidFill>
                    <a:prstClr val="white"/>
                  </a:solidFill>
                  <a:latin typeface="Calibri"/>
                </a:rPr>
                <a:t>Nova</a:t>
              </a:r>
              <a:endParaRPr lang="en-US" sz="1600" dirty="0">
                <a:solidFill>
                  <a:prstClr val="white"/>
                </a:solidFill>
                <a:latin typeface="Calibri"/>
              </a:endParaRPr>
            </a:p>
          </p:txBody>
        </p:sp>
        <p:sp>
          <p:nvSpPr>
            <p:cNvPr id="33" name="Rectangle 32"/>
            <p:cNvSpPr/>
            <p:nvPr/>
          </p:nvSpPr>
          <p:spPr>
            <a:xfrm>
              <a:off x="2705248" y="2026124"/>
              <a:ext cx="1096357" cy="531922"/>
            </a:xfrm>
            <a:prstGeom prst="rect">
              <a:avLst/>
            </a:prstGeom>
            <a:solidFill>
              <a:schemeClr val="accent2">
                <a:lumMod val="60000"/>
                <a:lumOff val="40000"/>
              </a:schemeClr>
            </a:solidFill>
            <a:ln w="57150" cmpd="sng">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600" dirty="0" smtClean="0">
                  <a:solidFill>
                    <a:prstClr val="white"/>
                  </a:solidFill>
                  <a:latin typeface="Calibri"/>
                </a:rPr>
                <a:t>Quantum</a:t>
              </a:r>
            </a:p>
          </p:txBody>
        </p:sp>
        <p:sp>
          <p:nvSpPr>
            <p:cNvPr id="34" name="Rectangle 33"/>
            <p:cNvSpPr/>
            <p:nvPr/>
          </p:nvSpPr>
          <p:spPr>
            <a:xfrm>
              <a:off x="2718341" y="278380"/>
              <a:ext cx="3071971" cy="466789"/>
            </a:xfrm>
            <a:prstGeom prst="rect">
              <a:avLst/>
            </a:prstGeom>
            <a:solidFill>
              <a:schemeClr val="accent4">
                <a:lumMod val="60000"/>
                <a:lumOff val="40000"/>
              </a:schemeClr>
            </a:solidFill>
            <a:ln w="76200" cap="flat" cmpd="sng" algn="ctr">
              <a:solidFill>
                <a:schemeClr val="accent3"/>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prstClr val="white"/>
                  </a:solidFill>
                  <a:latin typeface="Calibri"/>
                </a:rPr>
                <a:t>Dashboard</a:t>
              </a:r>
              <a:endParaRPr lang="en-US" dirty="0">
                <a:solidFill>
                  <a:prstClr val="white"/>
                </a:solidFill>
                <a:latin typeface="Calibri"/>
              </a:endParaRPr>
            </a:p>
          </p:txBody>
        </p:sp>
        <p:sp>
          <p:nvSpPr>
            <p:cNvPr id="35" name="Rectangle 34"/>
            <p:cNvSpPr/>
            <p:nvPr/>
          </p:nvSpPr>
          <p:spPr>
            <a:xfrm>
              <a:off x="3884826" y="2026124"/>
              <a:ext cx="1026229" cy="531922"/>
            </a:xfrm>
            <a:prstGeom prst="rect">
              <a:avLst/>
            </a:prstGeom>
            <a:solidFill>
              <a:srgbClr val="9BBB59"/>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500" dirty="0" smtClean="0">
                  <a:solidFill>
                    <a:prstClr val="white"/>
                  </a:solidFill>
                  <a:latin typeface="Calibri"/>
                </a:rPr>
                <a:t>Keystone</a:t>
              </a:r>
              <a:endParaRPr lang="en-US" sz="1500" dirty="0">
                <a:solidFill>
                  <a:prstClr val="white"/>
                </a:solidFill>
                <a:latin typeface="Calibri"/>
              </a:endParaRPr>
            </a:p>
          </p:txBody>
        </p:sp>
        <p:sp>
          <p:nvSpPr>
            <p:cNvPr id="37" name="Rectangle 36"/>
            <p:cNvSpPr/>
            <p:nvPr/>
          </p:nvSpPr>
          <p:spPr>
            <a:xfrm>
              <a:off x="2718341" y="1448547"/>
              <a:ext cx="3071971" cy="466789"/>
            </a:xfrm>
            <a:prstGeom prst="rect">
              <a:avLst/>
            </a:prstGeom>
            <a:solidFill>
              <a:schemeClr val="accent4">
                <a:lumMod val="60000"/>
                <a:lumOff val="40000"/>
              </a:schemeClr>
            </a:solidFill>
            <a:ln w="76200" cap="flat" cmpd="sng" algn="ctr">
              <a:solidFill>
                <a:schemeClr val="accent3"/>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smtClean="0">
                  <a:solidFill>
                    <a:prstClr val="white"/>
                  </a:solidFill>
                  <a:latin typeface="Calibri"/>
                </a:rPr>
                <a:t>Data Model</a:t>
              </a:r>
              <a:endParaRPr lang="en-US" dirty="0">
                <a:solidFill>
                  <a:prstClr val="white"/>
                </a:solidFill>
                <a:latin typeface="Calibri"/>
              </a:endParaRPr>
            </a:p>
          </p:txBody>
        </p:sp>
        <p:sp>
          <p:nvSpPr>
            <p:cNvPr id="23" name="Rectangle 22"/>
            <p:cNvSpPr/>
            <p:nvPr/>
          </p:nvSpPr>
          <p:spPr>
            <a:xfrm>
              <a:off x="3274720" y="3598020"/>
              <a:ext cx="2017127" cy="768088"/>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dirty="0" err="1" smtClean="0">
                  <a:solidFill>
                    <a:prstClr val="black"/>
                  </a:solidFill>
                  <a:latin typeface="Calibri"/>
                </a:rPr>
                <a:t>OpenVirteX</a:t>
              </a:r>
              <a:endParaRPr lang="en-US" dirty="0">
                <a:solidFill>
                  <a:prstClr val="black"/>
                </a:solidFill>
                <a:latin typeface="Calibri"/>
              </a:endParaRPr>
            </a:p>
          </p:txBody>
        </p:sp>
        <p:cxnSp>
          <p:nvCxnSpPr>
            <p:cNvPr id="6" name="Straight Arrow Connector 5"/>
            <p:cNvCxnSpPr>
              <a:stCxn id="27" idx="2"/>
              <a:endCxn id="23" idx="0"/>
            </p:cNvCxnSpPr>
            <p:nvPr/>
          </p:nvCxnSpPr>
          <p:spPr>
            <a:xfrm rot="16200000" flipH="1">
              <a:off x="3930511" y="3245247"/>
              <a:ext cx="698299" cy="72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23" idx="1"/>
            </p:cNvCxnSpPr>
            <p:nvPr/>
          </p:nvCxnSpPr>
          <p:spPr>
            <a:xfrm rot="10800000" flipV="1">
              <a:off x="2960391" y="3982064"/>
              <a:ext cx="314329" cy="133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23" idx="3"/>
            </p:cNvCxnSpPr>
            <p:nvPr/>
          </p:nvCxnSpPr>
          <p:spPr>
            <a:xfrm>
              <a:off x="5291846" y="3982064"/>
              <a:ext cx="358198" cy="133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1" name="Picture 13"/>
            <p:cNvPicPr>
              <a:picLocks noChangeArrowheads="1"/>
            </p:cNvPicPr>
            <p:nvPr/>
          </p:nvPicPr>
          <p:blipFill>
            <a:blip r:embed="rId2"/>
            <a:srcRect/>
            <a:stretch>
              <a:fillRect/>
            </a:stretch>
          </p:blipFill>
          <p:spPr bwMode="auto">
            <a:xfrm>
              <a:off x="4782086" y="6056481"/>
              <a:ext cx="291086" cy="363766"/>
            </a:xfrm>
            <a:prstGeom prst="rect">
              <a:avLst/>
            </a:prstGeom>
            <a:noFill/>
            <a:ln w="9525">
              <a:noFill/>
              <a:miter lim="800000"/>
              <a:headEnd/>
              <a:tailEnd/>
            </a:ln>
          </p:spPr>
        </p:pic>
        <p:pic>
          <p:nvPicPr>
            <p:cNvPr id="62" name="Picture 13"/>
            <p:cNvPicPr>
              <a:picLocks noChangeArrowheads="1"/>
            </p:cNvPicPr>
            <p:nvPr/>
          </p:nvPicPr>
          <p:blipFill>
            <a:blip r:embed="rId2"/>
            <a:srcRect/>
            <a:stretch>
              <a:fillRect/>
            </a:stretch>
          </p:blipFill>
          <p:spPr bwMode="auto">
            <a:xfrm>
              <a:off x="4840789" y="4713395"/>
              <a:ext cx="291086" cy="363766"/>
            </a:xfrm>
            <a:prstGeom prst="rect">
              <a:avLst/>
            </a:prstGeom>
            <a:noFill/>
            <a:ln w="9525">
              <a:noFill/>
              <a:miter lim="800000"/>
              <a:headEnd/>
              <a:tailEnd/>
            </a:ln>
          </p:spPr>
        </p:pic>
        <p:pic>
          <p:nvPicPr>
            <p:cNvPr id="63" name="Picture 13"/>
            <p:cNvPicPr>
              <a:picLocks noChangeArrowheads="1"/>
            </p:cNvPicPr>
            <p:nvPr/>
          </p:nvPicPr>
          <p:blipFill>
            <a:blip r:embed="rId2"/>
            <a:srcRect/>
            <a:stretch>
              <a:fillRect/>
            </a:stretch>
          </p:blipFill>
          <p:spPr bwMode="auto">
            <a:xfrm>
              <a:off x="3992197" y="5503778"/>
              <a:ext cx="291086" cy="363766"/>
            </a:xfrm>
            <a:prstGeom prst="rect">
              <a:avLst/>
            </a:prstGeom>
            <a:noFill/>
            <a:ln w="9525">
              <a:noFill/>
              <a:miter lim="800000"/>
              <a:headEnd/>
              <a:tailEnd/>
            </a:ln>
          </p:spPr>
        </p:pic>
        <p:pic>
          <p:nvPicPr>
            <p:cNvPr id="64" name="Picture 13"/>
            <p:cNvPicPr>
              <a:picLocks noChangeArrowheads="1"/>
            </p:cNvPicPr>
            <p:nvPr/>
          </p:nvPicPr>
          <p:blipFill>
            <a:blip r:embed="rId2"/>
            <a:srcRect/>
            <a:stretch>
              <a:fillRect/>
            </a:stretch>
          </p:blipFill>
          <p:spPr bwMode="auto">
            <a:xfrm>
              <a:off x="3656062" y="4583123"/>
              <a:ext cx="291086" cy="363766"/>
            </a:xfrm>
            <a:prstGeom prst="rect">
              <a:avLst/>
            </a:prstGeom>
            <a:noFill/>
            <a:ln w="9525">
              <a:noFill/>
              <a:miter lim="800000"/>
              <a:headEnd/>
              <a:tailEnd/>
            </a:ln>
          </p:spPr>
        </p:pic>
        <p:pic>
          <p:nvPicPr>
            <p:cNvPr id="65" name="Picture 13"/>
            <p:cNvPicPr>
              <a:picLocks noChangeArrowheads="1"/>
            </p:cNvPicPr>
            <p:nvPr/>
          </p:nvPicPr>
          <p:blipFill>
            <a:blip r:embed="rId2"/>
            <a:srcRect/>
            <a:stretch>
              <a:fillRect/>
            </a:stretch>
          </p:blipFill>
          <p:spPr bwMode="auto">
            <a:xfrm>
              <a:off x="5623967" y="5692716"/>
              <a:ext cx="291086" cy="363766"/>
            </a:xfrm>
            <a:prstGeom prst="rect">
              <a:avLst/>
            </a:prstGeom>
            <a:noFill/>
            <a:ln w="9525">
              <a:noFill/>
              <a:miter lim="800000"/>
              <a:headEnd/>
              <a:tailEnd/>
            </a:ln>
          </p:spPr>
        </p:pic>
        <p:cxnSp>
          <p:nvCxnSpPr>
            <p:cNvPr id="66" name="Straight Connector 65"/>
            <p:cNvCxnSpPr>
              <a:stCxn id="64" idx="2"/>
              <a:endCxn id="63" idx="1"/>
            </p:cNvCxnSpPr>
            <p:nvPr/>
          </p:nvCxnSpPr>
          <p:spPr>
            <a:xfrm rot="16200000" flipH="1">
              <a:off x="3527515" y="5220979"/>
              <a:ext cx="738772" cy="190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3" idx="0"/>
              <a:endCxn id="62" idx="1"/>
            </p:cNvCxnSpPr>
            <p:nvPr/>
          </p:nvCxnSpPr>
          <p:spPr>
            <a:xfrm rot="5400000" flipH="1" flipV="1">
              <a:off x="4185014" y="4848004"/>
              <a:ext cx="608500" cy="703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2" idx="2"/>
              <a:endCxn id="61" idx="0"/>
            </p:cNvCxnSpPr>
            <p:nvPr/>
          </p:nvCxnSpPr>
          <p:spPr>
            <a:xfrm rot="5400000">
              <a:off x="4467321" y="5537470"/>
              <a:ext cx="979320" cy="58703"/>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3" idx="2"/>
              <a:endCxn id="61" idx="1"/>
            </p:cNvCxnSpPr>
            <p:nvPr/>
          </p:nvCxnSpPr>
          <p:spPr>
            <a:xfrm rot="16200000" flipH="1">
              <a:off x="4274503" y="5730781"/>
              <a:ext cx="370820" cy="644346"/>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61" idx="3"/>
              <a:endCxn id="65" idx="2"/>
            </p:cNvCxnSpPr>
            <p:nvPr/>
          </p:nvCxnSpPr>
          <p:spPr>
            <a:xfrm flipV="1">
              <a:off x="5073172" y="6056482"/>
              <a:ext cx="696338" cy="181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2" idx="3"/>
              <a:endCxn id="65" idx="0"/>
            </p:cNvCxnSpPr>
            <p:nvPr/>
          </p:nvCxnSpPr>
          <p:spPr>
            <a:xfrm>
              <a:off x="5131875" y="4895278"/>
              <a:ext cx="637635" cy="797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3"/>
              <a:endCxn id="62" idx="1"/>
            </p:cNvCxnSpPr>
            <p:nvPr/>
          </p:nvCxnSpPr>
          <p:spPr>
            <a:xfrm>
              <a:off x="3947148" y="4765006"/>
              <a:ext cx="893641" cy="130272"/>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3" idx="3"/>
              <a:endCxn id="65" idx="1"/>
            </p:cNvCxnSpPr>
            <p:nvPr/>
          </p:nvCxnSpPr>
          <p:spPr>
            <a:xfrm>
              <a:off x="4283283" y="5685661"/>
              <a:ext cx="1340684" cy="188938"/>
            </a:xfrm>
            <a:prstGeom prst="line">
              <a:avLst/>
            </a:prstGeom>
          </p:spPr>
          <p:style>
            <a:lnRef idx="2">
              <a:schemeClr val="accent1"/>
            </a:lnRef>
            <a:fillRef idx="0">
              <a:schemeClr val="accent1"/>
            </a:fillRef>
            <a:effectRef idx="1">
              <a:schemeClr val="accent1"/>
            </a:effectRef>
            <a:fontRef idx="minor">
              <a:schemeClr val="tx1"/>
            </a:fontRef>
          </p:style>
        </p:cxnSp>
      </p:grpSp>
      <p:sp>
        <p:nvSpPr>
          <p:cNvPr id="49" name="Title 1"/>
          <p:cNvSpPr txBox="1">
            <a:spLocks/>
          </p:cNvSpPr>
          <p:nvPr/>
        </p:nvSpPr>
        <p:spPr>
          <a:xfrm>
            <a:off x="559343" y="79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r>
              <a:rPr lang="en-US" dirty="0" err="1" smtClean="0">
                <a:solidFill>
                  <a:prstClr val="black"/>
                </a:solidFill>
                <a:latin typeface="Calibri"/>
              </a:rPr>
              <a:t>OpenCloud</a:t>
            </a:r>
            <a:r>
              <a:rPr lang="en-US" dirty="0" smtClean="0">
                <a:solidFill>
                  <a:prstClr val="black"/>
                </a:solidFill>
                <a:latin typeface="Calibri"/>
              </a:rPr>
              <a:t> Pilot – Software</a:t>
            </a:r>
            <a:endParaRPr lang="en-US" dirty="0">
              <a:solidFill>
                <a:prstClr val="black"/>
              </a:solidFill>
              <a:latin typeface="Calibri"/>
            </a:endParaRPr>
          </a:p>
        </p:txBody>
      </p:sp>
      <p:sp>
        <p:nvSpPr>
          <p:cNvPr id="5" name="TextBox 4"/>
          <p:cNvSpPr txBox="1"/>
          <p:nvPr/>
        </p:nvSpPr>
        <p:spPr>
          <a:xfrm>
            <a:off x="5747000" y="1688127"/>
            <a:ext cx="3511300" cy="923330"/>
          </a:xfrm>
          <a:prstGeom prst="rect">
            <a:avLst/>
          </a:prstGeom>
          <a:noFill/>
        </p:spPr>
        <p:txBody>
          <a:bodyPr wrap="square" rtlCol="0">
            <a:spAutoFit/>
          </a:bodyPr>
          <a:lstStyle/>
          <a:p>
            <a:r>
              <a:rPr lang="en-US" dirty="0" smtClean="0"/>
              <a:t>Effectively Defines XOS</a:t>
            </a:r>
          </a:p>
          <a:p>
            <a:r>
              <a:rPr lang="en-US" dirty="0"/>
              <a:t> </a:t>
            </a:r>
            <a:r>
              <a:rPr lang="en-US" dirty="0" smtClean="0"/>
              <a:t> – </a:t>
            </a:r>
            <a:r>
              <a:rPr lang="en-US" sz="1600" dirty="0" smtClean="0"/>
              <a:t>Codifies Operational Experience</a:t>
            </a:r>
          </a:p>
          <a:p>
            <a:r>
              <a:rPr lang="en-US" dirty="0" smtClean="0"/>
              <a:t>  – </a:t>
            </a:r>
            <a:r>
              <a:rPr lang="en-US" sz="1600" dirty="0" smtClean="0"/>
              <a:t>Explicit Support for </a:t>
            </a:r>
            <a:r>
              <a:rPr lang="en-US" sz="1600" dirty="0" err="1" smtClean="0"/>
              <a:t>XaaS</a:t>
            </a:r>
            <a:endParaRPr lang="en-US" sz="1600" dirty="0"/>
          </a:p>
        </p:txBody>
      </p:sp>
      <p:sp>
        <p:nvSpPr>
          <p:cNvPr id="7" name="Right Brace 6"/>
          <p:cNvSpPr/>
          <p:nvPr/>
        </p:nvSpPr>
        <p:spPr>
          <a:xfrm>
            <a:off x="5481667" y="1641681"/>
            <a:ext cx="384618" cy="1007876"/>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09851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38"/>
            <a:ext cx="8229600" cy="1143000"/>
          </a:xfrm>
        </p:spPr>
        <p:txBody>
          <a:bodyPr/>
          <a:lstStyle/>
          <a:p>
            <a:r>
              <a:rPr lang="en-US" dirty="0" smtClean="0"/>
              <a:t>Status</a:t>
            </a:r>
            <a:endParaRPr lang="en-US" dirty="0"/>
          </a:p>
        </p:txBody>
      </p:sp>
      <p:sp>
        <p:nvSpPr>
          <p:cNvPr id="3" name="Content Placeholder 2"/>
          <p:cNvSpPr>
            <a:spLocks noGrp="1"/>
          </p:cNvSpPr>
          <p:nvPr>
            <p:ph idx="1"/>
          </p:nvPr>
        </p:nvSpPr>
        <p:spPr>
          <a:xfrm>
            <a:off x="457200" y="1181100"/>
            <a:ext cx="8229600" cy="5029200"/>
          </a:xfrm>
        </p:spPr>
        <p:txBody>
          <a:bodyPr>
            <a:normAutofit/>
          </a:bodyPr>
          <a:lstStyle/>
          <a:p>
            <a:r>
              <a:rPr lang="en-US" dirty="0" smtClean="0"/>
              <a:t>Near-term Development</a:t>
            </a:r>
          </a:p>
          <a:p>
            <a:pPr lvl="1"/>
            <a:r>
              <a:rPr lang="en-US" dirty="0" smtClean="0"/>
              <a:t>Initial prototype of </a:t>
            </a:r>
            <a:r>
              <a:rPr lang="en-US" dirty="0" err="1" smtClean="0"/>
              <a:t>OpenCloud</a:t>
            </a:r>
            <a:r>
              <a:rPr lang="en-US" dirty="0" smtClean="0"/>
              <a:t> (XOS) running in the lab</a:t>
            </a:r>
          </a:p>
          <a:p>
            <a:pPr lvl="1"/>
            <a:r>
              <a:rPr lang="en-US" dirty="0" smtClean="0"/>
              <a:t>Will deploy on operational system this fall</a:t>
            </a:r>
          </a:p>
          <a:p>
            <a:pPr lvl="1"/>
            <a:r>
              <a:rPr lang="en-US" dirty="0" smtClean="0"/>
              <a:t>Deployment will include exemplar services</a:t>
            </a:r>
          </a:p>
          <a:p>
            <a:pPr lvl="1"/>
            <a:r>
              <a:rPr lang="en-US" dirty="0" smtClean="0"/>
              <a:t>Integrating generalized Network Virtualization is next</a:t>
            </a:r>
          </a:p>
          <a:p>
            <a:r>
              <a:rPr lang="en-US" dirty="0" smtClean="0"/>
              <a:t>Longer term research questions</a:t>
            </a:r>
          </a:p>
          <a:p>
            <a:pPr lvl="1"/>
            <a:r>
              <a:rPr lang="en-US" dirty="0" smtClean="0"/>
              <a:t>What are the right abstractions to support </a:t>
            </a:r>
            <a:r>
              <a:rPr lang="en-US" dirty="0" err="1" smtClean="0"/>
              <a:t>XaaS</a:t>
            </a:r>
            <a:r>
              <a:rPr lang="en-US" dirty="0" smtClean="0"/>
              <a:t>?</a:t>
            </a:r>
          </a:p>
          <a:p>
            <a:pPr lvl="1"/>
            <a:r>
              <a:rPr lang="en-US" dirty="0" smtClean="0"/>
              <a:t>How do </a:t>
            </a:r>
            <a:r>
              <a:rPr lang="en-US" dirty="0" err="1" smtClean="0"/>
              <a:t>XaaS</a:t>
            </a:r>
            <a:r>
              <a:rPr lang="en-US" dirty="0" smtClean="0"/>
              <a:t> and Software Routers “meet in the middle”?</a:t>
            </a:r>
          </a:p>
          <a:p>
            <a:pPr lvl="1"/>
            <a:r>
              <a:rPr lang="en-US" dirty="0" smtClean="0"/>
              <a:t>How is functionality best split between DC and the edge?</a:t>
            </a:r>
          </a:p>
          <a:p>
            <a:pPr lvl="1"/>
            <a:r>
              <a:rPr lang="en-US" dirty="0" smtClean="0"/>
              <a:t>What is the performance impact of service composition?</a:t>
            </a:r>
            <a:endParaRPr lang="en-US" dirty="0"/>
          </a:p>
        </p:txBody>
      </p:sp>
    </p:spTree>
    <p:extLst>
      <p:ext uri="{BB962C8B-B14F-4D97-AF65-F5344CB8AC3E}">
        <p14:creationId xmlns:p14="http://schemas.microsoft.com/office/powerpoint/2010/main" val="1738610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315"/>
            <a:ext cx="8229600" cy="1259440"/>
          </a:xfrm>
        </p:spPr>
        <p:txBody>
          <a:bodyPr>
            <a:normAutofit/>
          </a:bodyPr>
          <a:lstStyle/>
          <a:p>
            <a:r>
              <a:rPr lang="en-US" dirty="0" smtClean="0"/>
              <a:t>Conclusions</a:t>
            </a:r>
            <a:endParaRPr lang="en-US" sz="3200" dirty="0"/>
          </a:p>
        </p:txBody>
      </p:sp>
      <p:sp>
        <p:nvSpPr>
          <p:cNvPr id="3" name="Content Placeholder 2"/>
          <p:cNvSpPr>
            <a:spLocks noGrp="1"/>
          </p:cNvSpPr>
          <p:nvPr>
            <p:ph idx="1"/>
          </p:nvPr>
        </p:nvSpPr>
        <p:spPr>
          <a:xfrm>
            <a:off x="444021" y="1558072"/>
            <a:ext cx="2947386" cy="5021317"/>
          </a:xfrm>
        </p:spPr>
        <p:txBody>
          <a:bodyPr>
            <a:normAutofit/>
          </a:bodyPr>
          <a:lstStyle/>
          <a:p>
            <a:r>
              <a:rPr lang="en-US" sz="2400" dirty="0" smtClean="0"/>
              <a:t>Tom Anderson</a:t>
            </a:r>
          </a:p>
          <a:p>
            <a:r>
              <a:rPr lang="en-US" sz="2400" dirty="0" smtClean="0"/>
              <a:t>Scott Baker</a:t>
            </a:r>
          </a:p>
          <a:p>
            <a:r>
              <a:rPr lang="en-US" sz="2400" dirty="0" smtClean="0"/>
              <a:t>Andy </a:t>
            </a:r>
            <a:r>
              <a:rPr lang="en-US" sz="2400" dirty="0" err="1" smtClean="0"/>
              <a:t>Bavier</a:t>
            </a:r>
            <a:endParaRPr lang="en-US" sz="2400" dirty="0" smtClean="0"/>
          </a:p>
          <a:p>
            <a:r>
              <a:rPr lang="en-US" sz="2400" dirty="0" err="1"/>
              <a:t>Sapan</a:t>
            </a:r>
            <a:r>
              <a:rPr lang="en-US" sz="2400" dirty="0"/>
              <a:t> </a:t>
            </a:r>
            <a:r>
              <a:rPr lang="en-US" sz="2400" dirty="0" smtClean="0"/>
              <a:t>Bhatia</a:t>
            </a:r>
          </a:p>
          <a:p>
            <a:r>
              <a:rPr lang="en-US" sz="2400" dirty="0" err="1" smtClean="0"/>
              <a:t>Mic</a:t>
            </a:r>
            <a:r>
              <a:rPr lang="en-US" sz="2400" dirty="0" smtClean="0"/>
              <a:t> Bowman</a:t>
            </a:r>
          </a:p>
          <a:p>
            <a:r>
              <a:rPr lang="en-US" sz="2400" dirty="0" smtClean="0"/>
              <a:t>Brent Chun</a:t>
            </a:r>
          </a:p>
          <a:p>
            <a:r>
              <a:rPr lang="en-US" sz="2400" dirty="0" smtClean="0"/>
              <a:t>David Culler</a:t>
            </a:r>
          </a:p>
          <a:p>
            <a:r>
              <a:rPr lang="en-US" sz="2400" dirty="0" smtClean="0"/>
              <a:t>Bruce Davie</a:t>
            </a:r>
          </a:p>
          <a:p>
            <a:r>
              <a:rPr lang="en-US" sz="2400" dirty="0" smtClean="0"/>
              <a:t>Jim Dolce</a:t>
            </a:r>
          </a:p>
          <a:p>
            <a:r>
              <a:rPr lang="en-US" sz="2400" dirty="0" smtClean="0"/>
              <a:t>Serge </a:t>
            </a:r>
            <a:r>
              <a:rPr lang="en-US" sz="2400" dirty="0" err="1" smtClean="0"/>
              <a:t>Fdida</a:t>
            </a:r>
            <a:endParaRPr lang="en-US" sz="2400" dirty="0" smtClean="0"/>
          </a:p>
          <a:p>
            <a:r>
              <a:rPr lang="en-US" sz="2400" dirty="0" smtClean="0"/>
              <a:t>Marc </a:t>
            </a:r>
            <a:r>
              <a:rPr lang="en-US" sz="2400" dirty="0" err="1" smtClean="0"/>
              <a:t>Fuiczyski</a:t>
            </a:r>
            <a:endParaRPr lang="en-US" sz="2400" dirty="0" smtClean="0"/>
          </a:p>
        </p:txBody>
      </p:sp>
      <p:sp>
        <p:nvSpPr>
          <p:cNvPr id="4" name="Content Placeholder 2"/>
          <p:cNvSpPr txBox="1">
            <a:spLocks/>
          </p:cNvSpPr>
          <p:nvPr/>
        </p:nvSpPr>
        <p:spPr>
          <a:xfrm>
            <a:off x="3103487" y="1554976"/>
            <a:ext cx="3041813" cy="50244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John Hartman</a:t>
            </a:r>
          </a:p>
          <a:p>
            <a:r>
              <a:rPr lang="en-US" sz="2400" dirty="0" smtClean="0"/>
              <a:t>Mike </a:t>
            </a:r>
            <a:r>
              <a:rPr lang="en-US" sz="2400" dirty="0" err="1"/>
              <a:t>Hluchyj</a:t>
            </a:r>
            <a:endParaRPr lang="en-US" sz="2400" dirty="0"/>
          </a:p>
          <a:p>
            <a:r>
              <a:rPr lang="en-US" sz="2400" dirty="0" err="1"/>
              <a:t>Santosh</a:t>
            </a:r>
            <a:r>
              <a:rPr lang="en-US" sz="2400" dirty="0"/>
              <a:t> Krishnan</a:t>
            </a:r>
          </a:p>
          <a:p>
            <a:r>
              <a:rPr lang="en-US" sz="2400" dirty="0"/>
              <a:t>David </a:t>
            </a:r>
            <a:r>
              <a:rPr lang="en-US" sz="2400" dirty="0" err="1"/>
              <a:t>Lowenthal</a:t>
            </a:r>
            <a:endParaRPr lang="en-US" sz="2400" dirty="0"/>
          </a:p>
          <a:p>
            <a:r>
              <a:rPr lang="en-US" sz="2400" dirty="0"/>
              <a:t>Tony Mack</a:t>
            </a:r>
          </a:p>
          <a:p>
            <a:r>
              <a:rPr lang="en-US" sz="2400" dirty="0" smtClean="0"/>
              <a:t>Rick </a:t>
            </a:r>
            <a:r>
              <a:rPr lang="en-US" sz="2400" dirty="0" err="1" smtClean="0"/>
              <a:t>McGeer</a:t>
            </a:r>
            <a:endParaRPr lang="en-US" sz="2400" dirty="0" smtClean="0"/>
          </a:p>
          <a:p>
            <a:r>
              <a:rPr lang="en-US" sz="2400" dirty="0" smtClean="0"/>
              <a:t>Nick </a:t>
            </a:r>
            <a:r>
              <a:rPr lang="en-US" sz="2400" dirty="0" err="1" smtClean="0"/>
              <a:t>McKeown</a:t>
            </a:r>
            <a:endParaRPr lang="en-US" sz="2400" dirty="0" smtClean="0"/>
          </a:p>
          <a:p>
            <a:r>
              <a:rPr lang="en-US" sz="2400" dirty="0" smtClean="0"/>
              <a:t>Steve Muir</a:t>
            </a:r>
          </a:p>
          <a:p>
            <a:r>
              <a:rPr lang="en-US" sz="2400" dirty="0" smtClean="0"/>
              <a:t>Aki </a:t>
            </a:r>
            <a:r>
              <a:rPr lang="en-US" sz="2400" dirty="0" err="1" smtClean="0"/>
              <a:t>Nakao</a:t>
            </a:r>
            <a:endParaRPr lang="en-US" sz="2400" dirty="0" smtClean="0"/>
          </a:p>
          <a:p>
            <a:r>
              <a:rPr lang="en-US" sz="2400" dirty="0" smtClean="0"/>
              <a:t>Jude Nelson</a:t>
            </a:r>
          </a:p>
          <a:p>
            <a:r>
              <a:rPr lang="en-US" sz="2400" dirty="0" err="1"/>
              <a:t>Vivek</a:t>
            </a:r>
            <a:r>
              <a:rPr lang="en-US" sz="2400" dirty="0"/>
              <a:t> </a:t>
            </a:r>
            <a:r>
              <a:rPr lang="en-US" sz="2400" dirty="0" err="1" smtClean="0"/>
              <a:t>Pai</a:t>
            </a:r>
            <a:endParaRPr lang="en-US" sz="2400" dirty="0" smtClean="0"/>
          </a:p>
        </p:txBody>
      </p:sp>
      <p:sp>
        <p:nvSpPr>
          <p:cNvPr id="5" name="Title 1"/>
          <p:cNvSpPr txBox="1">
            <a:spLocks/>
          </p:cNvSpPr>
          <p:nvPr/>
        </p:nvSpPr>
        <p:spPr>
          <a:xfrm>
            <a:off x="480010" y="588329"/>
            <a:ext cx="8229600" cy="125944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r>
              <a:rPr lang="en-US" sz="3200" dirty="0" smtClean="0"/>
              <a:t>I am indebted to many people, including…</a:t>
            </a:r>
            <a:endParaRPr lang="en-US" sz="3200" dirty="0"/>
          </a:p>
        </p:txBody>
      </p:sp>
      <p:sp>
        <p:nvSpPr>
          <p:cNvPr id="6" name="Content Placeholder 2"/>
          <p:cNvSpPr txBox="1">
            <a:spLocks/>
          </p:cNvSpPr>
          <p:nvPr/>
        </p:nvSpPr>
        <p:spPr>
          <a:xfrm>
            <a:off x="5886398" y="1554976"/>
            <a:ext cx="3494056" cy="502441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err="1"/>
              <a:t>KyoungSoo</a:t>
            </a:r>
            <a:r>
              <a:rPr lang="en-US" sz="2400" dirty="0"/>
              <a:t> Park</a:t>
            </a:r>
          </a:p>
          <a:p>
            <a:r>
              <a:rPr lang="en-US" sz="2400" dirty="0"/>
              <a:t>Thierry </a:t>
            </a:r>
            <a:r>
              <a:rPr lang="en-US" sz="2400" dirty="0" err="1"/>
              <a:t>Parmentelat</a:t>
            </a:r>
            <a:endParaRPr lang="en-US" sz="2400" dirty="0"/>
          </a:p>
          <a:p>
            <a:r>
              <a:rPr lang="en-US" sz="2400" dirty="0" smtClean="0"/>
              <a:t>Guru </a:t>
            </a:r>
            <a:r>
              <a:rPr lang="en-US" sz="2400" dirty="0" err="1" smtClean="0"/>
              <a:t>Parulkar</a:t>
            </a:r>
            <a:endParaRPr lang="en-US" sz="2400" dirty="0" smtClean="0"/>
          </a:p>
          <a:p>
            <a:r>
              <a:rPr lang="en-US" sz="2400" dirty="0" err="1" smtClean="0"/>
              <a:t>Marcin</a:t>
            </a:r>
            <a:r>
              <a:rPr lang="en-US" sz="2400" dirty="0" smtClean="0"/>
              <a:t> </a:t>
            </a:r>
            <a:r>
              <a:rPr lang="en-US" sz="2400" dirty="0" err="1" smtClean="0"/>
              <a:t>Pilarski</a:t>
            </a:r>
            <a:endParaRPr lang="en-US" sz="2400" dirty="0" smtClean="0"/>
          </a:p>
          <a:p>
            <a:r>
              <a:rPr lang="en-US" sz="2400" dirty="0" smtClean="0"/>
              <a:t>Patrick Richardson</a:t>
            </a:r>
          </a:p>
          <a:p>
            <a:r>
              <a:rPr lang="en-US" sz="2400" dirty="0" smtClean="0"/>
              <a:t>Timothy Roscoe</a:t>
            </a:r>
          </a:p>
          <a:p>
            <a:r>
              <a:rPr lang="en-US" sz="2400" dirty="0" smtClean="0"/>
              <a:t>Scott </a:t>
            </a:r>
            <a:r>
              <a:rPr lang="en-US" sz="2400" dirty="0" err="1" smtClean="0"/>
              <a:t>Shenker</a:t>
            </a:r>
            <a:endParaRPr lang="en-US" sz="2400" dirty="0" smtClean="0"/>
          </a:p>
          <a:p>
            <a:r>
              <a:rPr lang="en-US" sz="2400" dirty="0" smtClean="0"/>
              <a:t>Stephen </a:t>
            </a:r>
            <a:r>
              <a:rPr lang="en-US" sz="2400" dirty="0" err="1" smtClean="0"/>
              <a:t>Soltesz</a:t>
            </a:r>
            <a:endParaRPr lang="en-US" sz="2400" dirty="0" smtClean="0"/>
          </a:p>
          <a:p>
            <a:r>
              <a:rPr lang="en-US" sz="2400" dirty="0" smtClean="0"/>
              <a:t>David </a:t>
            </a:r>
            <a:r>
              <a:rPr lang="en-US" sz="2400" dirty="0" err="1" smtClean="0"/>
              <a:t>Tennenhouse</a:t>
            </a:r>
            <a:endParaRPr lang="en-US" sz="2400" dirty="0" smtClean="0"/>
          </a:p>
          <a:p>
            <a:r>
              <a:rPr lang="en-US" sz="2400" dirty="0" smtClean="0"/>
              <a:t>Siobhan Tully</a:t>
            </a:r>
          </a:p>
          <a:p>
            <a:r>
              <a:rPr lang="en-US" sz="2400" dirty="0" smtClean="0"/>
              <a:t>Michal </a:t>
            </a:r>
            <a:r>
              <a:rPr lang="en-US" sz="2400" dirty="0" err="1" smtClean="0"/>
              <a:t>Wawrzoniak</a:t>
            </a:r>
            <a:r>
              <a:rPr lang="en-US" sz="2400" dirty="0" smtClean="0"/>
              <a:t> </a:t>
            </a:r>
            <a:endParaRPr lang="en-US" sz="2400" dirty="0"/>
          </a:p>
        </p:txBody>
      </p:sp>
      <p:pic>
        <p:nvPicPr>
          <p:cNvPr id="7" name="Picture 6" descr="nsflogo.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001" y="65189"/>
            <a:ext cx="773217" cy="777875"/>
          </a:xfrm>
          <a:prstGeom prst="rect">
            <a:avLst/>
          </a:prstGeom>
        </p:spPr>
      </p:pic>
    </p:spTree>
    <p:extLst>
      <p:ext uri="{BB962C8B-B14F-4D97-AF65-F5344CB8AC3E}">
        <p14:creationId xmlns:p14="http://schemas.microsoft.com/office/powerpoint/2010/main" val="42621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8"/>
            <a:ext cx="8229600" cy="1143000"/>
          </a:xfrm>
        </p:spPr>
        <p:txBody>
          <a:bodyPr/>
          <a:lstStyle/>
          <a:p>
            <a:r>
              <a:rPr lang="en-US" dirty="0" smtClean="0"/>
              <a:t>Romantic View</a:t>
            </a:r>
            <a:endParaRPr lang="en-US" dirty="0"/>
          </a:p>
        </p:txBody>
      </p:sp>
      <p:pic>
        <p:nvPicPr>
          <p:cNvPr id="5" name="Picture 4" descr="IMAG009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135" y="1215761"/>
            <a:ext cx="5973972" cy="5440141"/>
          </a:xfrm>
          <a:prstGeom prst="rect">
            <a:avLst/>
          </a:prstGeom>
        </p:spPr>
      </p:pic>
      <p:sp>
        <p:nvSpPr>
          <p:cNvPr id="6" name="Rectangle 5"/>
          <p:cNvSpPr/>
          <p:nvPr/>
        </p:nvSpPr>
        <p:spPr>
          <a:xfrm>
            <a:off x="945990" y="5649671"/>
            <a:ext cx="7295762" cy="138974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smtClean="0"/>
              <a:t>Unifies Classic and Romantic Perspectives</a:t>
            </a:r>
          </a:p>
          <a:p>
            <a:r>
              <a:rPr lang="en-US" dirty="0" smtClean="0"/>
              <a:t>Whole is greater than the sum of the parts</a:t>
            </a:r>
          </a:p>
          <a:p>
            <a:r>
              <a:rPr lang="en-US" dirty="0" smtClean="0"/>
              <a:t>More about potential than measurable value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5648"/>
            <a:ext cx="8229600" cy="4880569"/>
          </a:xfrm>
        </p:spPr>
        <p:txBody>
          <a:bodyPr>
            <a:normAutofit/>
          </a:bodyPr>
          <a:lstStyle/>
          <a:p>
            <a:pPr algn="ctr">
              <a:buNone/>
            </a:pPr>
            <a:r>
              <a:rPr lang="en-US" sz="3200" dirty="0" smtClean="0"/>
              <a:t>Buddhism’s First Noble Truth</a:t>
            </a:r>
          </a:p>
          <a:p>
            <a:pPr algn="ctr">
              <a:buNone/>
            </a:pPr>
            <a:endParaRPr lang="en-US" dirty="0" smtClean="0"/>
          </a:p>
          <a:p>
            <a:pPr algn="ctr">
              <a:buNone/>
            </a:pPr>
            <a:r>
              <a:rPr lang="en-US" sz="3200" dirty="0" smtClean="0"/>
              <a:t>Life is Suffering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7-26 at 2.15.17 PM.png"/>
          <p:cNvPicPr>
            <a:picLocks noChangeAspect="1"/>
          </p:cNvPicPr>
          <p:nvPr/>
        </p:nvPicPr>
        <p:blipFill>
          <a:blip r:embed="rId3"/>
          <a:stretch>
            <a:fillRect/>
          </a:stretch>
        </p:blipFill>
        <p:spPr>
          <a:xfrm>
            <a:off x="0" y="707538"/>
            <a:ext cx="9144000" cy="4384664"/>
          </a:xfrm>
          <a:prstGeom prst="rect">
            <a:avLst/>
          </a:prstGeom>
        </p:spPr>
      </p:pic>
      <p:sp>
        <p:nvSpPr>
          <p:cNvPr id="6" name="Rectangle 5"/>
          <p:cNvSpPr/>
          <p:nvPr/>
        </p:nvSpPr>
        <p:spPr>
          <a:xfrm>
            <a:off x="0" y="3875435"/>
            <a:ext cx="3050261" cy="189972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391070" y="5518152"/>
            <a:ext cx="6637104" cy="523220"/>
          </a:xfrm>
          <a:prstGeom prst="rect">
            <a:avLst/>
          </a:prstGeom>
          <a:noFill/>
        </p:spPr>
        <p:txBody>
          <a:bodyPr wrap="none" rtlCol="0">
            <a:spAutoFit/>
          </a:bodyPr>
          <a:lstStyle/>
          <a:p>
            <a:r>
              <a:rPr lang="en-US" sz="2800" dirty="0" smtClean="0"/>
              <a:t>Duality – Networking </a:t>
            </a:r>
            <a:r>
              <a:rPr lang="en-US" sz="2800" dirty="0" err="1" smtClean="0"/>
              <a:t>vs</a:t>
            </a:r>
            <a:r>
              <a:rPr lang="en-US" sz="2800" dirty="0" smtClean="0"/>
              <a:t> Distributed Systems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Middle Way</a:t>
            </a:r>
            <a:endParaRPr lang="en-US" dirty="0"/>
          </a:p>
        </p:txBody>
      </p:sp>
      <p:sp>
        <p:nvSpPr>
          <p:cNvPr id="3" name="Content Placeholder 2"/>
          <p:cNvSpPr>
            <a:spLocks noGrp="1"/>
          </p:cNvSpPr>
          <p:nvPr>
            <p:ph idx="1"/>
          </p:nvPr>
        </p:nvSpPr>
        <p:spPr>
          <a:xfrm>
            <a:off x="457200" y="1224418"/>
            <a:ext cx="8229600" cy="4801033"/>
          </a:xfrm>
        </p:spPr>
        <p:txBody>
          <a:bodyPr>
            <a:normAutofit lnSpcReduction="10000"/>
          </a:bodyPr>
          <a:lstStyle/>
          <a:p>
            <a:r>
              <a:rPr lang="en-US" dirty="0" smtClean="0"/>
              <a:t>Involves Both Analysis and Intuition</a:t>
            </a:r>
          </a:p>
          <a:p>
            <a:pPr marL="342900" lvl="1" indent="-342900">
              <a:buFont typeface="Arial"/>
              <a:buChar char="•"/>
            </a:pPr>
            <a:r>
              <a:rPr lang="en-US" sz="2800" dirty="0" smtClean="0"/>
              <a:t>Balances Requirements</a:t>
            </a:r>
            <a:r>
              <a:rPr lang="en-US" sz="2800" baseline="30000" dirty="0" smtClean="0">
                <a:solidFill>
                  <a:srgbClr val="FF0000"/>
                </a:solidFill>
              </a:rPr>
              <a:t>*</a:t>
            </a:r>
            <a:endParaRPr lang="en-US" sz="2800" dirty="0" smtClean="0"/>
          </a:p>
          <a:p>
            <a:pPr lvl="1"/>
            <a:r>
              <a:rPr lang="en-US" dirty="0" smtClean="0"/>
              <a:t>Not about optimizing any one dimension</a:t>
            </a:r>
          </a:p>
          <a:p>
            <a:r>
              <a:rPr lang="en-US" dirty="0" smtClean="0"/>
              <a:t>Seeks Unifying Abstractions</a:t>
            </a:r>
          </a:p>
          <a:p>
            <a:pPr lvl="1"/>
            <a:r>
              <a:rPr lang="en-US" dirty="0" smtClean="0"/>
              <a:t>Accommodates both </a:t>
            </a:r>
            <a:r>
              <a:rPr lang="en-US" i="1" dirty="0" smtClean="0"/>
              <a:t>this</a:t>
            </a:r>
            <a:r>
              <a:rPr lang="en-US" dirty="0" smtClean="0"/>
              <a:t> and </a:t>
            </a:r>
            <a:r>
              <a:rPr lang="en-US" i="1" dirty="0" smtClean="0"/>
              <a:t>that</a:t>
            </a:r>
          </a:p>
          <a:p>
            <a:endParaRPr lang="en-US" i="1" dirty="0"/>
          </a:p>
          <a:p>
            <a:endParaRPr lang="en-US" dirty="0" smtClean="0"/>
          </a:p>
          <a:p>
            <a:pPr marL="57150" indent="0">
              <a:buNone/>
            </a:pPr>
            <a:r>
              <a:rPr lang="en-US" baseline="30000" dirty="0" smtClean="0">
                <a:solidFill>
                  <a:srgbClr val="FF0000"/>
                </a:solidFill>
              </a:rPr>
              <a:t>*</a:t>
            </a:r>
            <a:r>
              <a:rPr lang="en-US" dirty="0" smtClean="0"/>
              <a:t>GENI Design Principles. GDD-06-08. August 2006.</a:t>
            </a:r>
          </a:p>
          <a:p>
            <a:pPr marL="57150" indent="0">
              <a:buNone/>
            </a:pPr>
            <a:r>
              <a:rPr lang="en-US" dirty="0"/>
              <a:t>	</a:t>
            </a:r>
            <a:r>
              <a:rPr lang="en-US" dirty="0" smtClean="0"/>
              <a:t>Identifies 11 requirements (dimensions) and offers</a:t>
            </a:r>
          </a:p>
          <a:p>
            <a:pPr marL="57150" indent="0">
              <a:buNone/>
            </a:pPr>
            <a:r>
              <a:rPr lang="en-US" dirty="0"/>
              <a:t>	</a:t>
            </a:r>
            <a:r>
              <a:rPr lang="en-US" dirty="0" smtClean="0"/>
              <a:t>“rules” on resolving 7 inter-requirement tensions.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8"/>
            <a:ext cx="8229600" cy="1143000"/>
          </a:xfrm>
        </p:spPr>
        <p:txBody>
          <a:bodyPr/>
          <a:lstStyle/>
          <a:p>
            <a:r>
              <a:rPr lang="en-US" dirty="0" smtClean="0"/>
              <a:t>Path to Enlightenment</a:t>
            </a:r>
            <a:endParaRPr lang="en-US" dirty="0"/>
          </a:p>
        </p:txBody>
      </p:sp>
      <p:pic>
        <p:nvPicPr>
          <p:cNvPr id="4" name="Picture 3" descr="lantau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028700"/>
            <a:ext cx="6400800" cy="4800600"/>
          </a:xfrm>
          <a:prstGeom prst="rect">
            <a:avLst/>
          </a:prstGeom>
        </p:spPr>
      </p:pic>
    </p:spTree>
    <p:extLst>
      <p:ext uri="{BB962C8B-B14F-4D97-AF65-F5344CB8AC3E}">
        <p14:creationId xmlns:p14="http://schemas.microsoft.com/office/powerpoint/2010/main" val="199899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7735</TotalTime>
  <Words>2063</Words>
  <Application>Microsoft Office PowerPoint</Application>
  <PresentationFormat>On-screen Show (4:3)</PresentationFormat>
  <Paragraphs>477</Paragraphs>
  <Slides>38</Slides>
  <Notes>26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Zen and the Art of Network Architecture</vt:lpstr>
      <vt:lpstr>PowerPoint Presentation</vt:lpstr>
      <vt:lpstr>Classic View</vt:lpstr>
      <vt:lpstr>Romantic View</vt:lpstr>
      <vt:lpstr>Quality</vt:lpstr>
      <vt:lpstr>PowerPoint Presentation</vt:lpstr>
      <vt:lpstr>PowerPoint Presentation</vt:lpstr>
      <vt:lpstr>The Middle Way</vt:lpstr>
      <vt:lpstr>Path to Enlightenment</vt:lpstr>
      <vt:lpstr>Path to Enlightenment</vt:lpstr>
      <vt:lpstr>PlanetLab &amp; CoBlitz</vt:lpstr>
      <vt:lpstr>Change the Market</vt:lpstr>
      <vt:lpstr>Commodity Servers in the Net</vt:lpstr>
      <vt:lpstr>NFV Proof-of-Concept  – with BT, Intel &amp; HP –</vt:lpstr>
      <vt:lpstr>Path to Enlightenment</vt:lpstr>
      <vt:lpstr>Entropy</vt:lpstr>
      <vt:lpstr>Manifestation of an Architecture</vt:lpstr>
      <vt:lpstr>Manifestation of an Architecture</vt:lpstr>
      <vt:lpstr>Lessons</vt:lpstr>
      <vt:lpstr>PowerPoint Presentation</vt:lpstr>
      <vt:lpstr>Putting Lessons to Action</vt:lpstr>
      <vt:lpstr>Distinctions without a Difference</vt:lpstr>
      <vt:lpstr>Topology</vt:lpstr>
      <vt:lpstr>Topology Optimizations</vt:lpstr>
      <vt:lpstr>Scaling Functions</vt:lpstr>
      <vt:lpstr>Refactoring the Space</vt:lpstr>
      <vt:lpstr>XaaS – Everything-as-a-Service</vt:lpstr>
      <vt:lpstr>Service Abstraction</vt:lpstr>
      <vt:lpstr>Examples of Service Composition</vt:lpstr>
      <vt:lpstr>Syndicate</vt:lpstr>
      <vt:lpstr>Service Isolation/Composition</vt:lpstr>
      <vt:lpstr>PowerPoint Presentation</vt:lpstr>
      <vt:lpstr>XOS Data Model</vt:lpstr>
      <vt:lpstr>Operationalizing OpenStack</vt:lpstr>
      <vt:lpstr>OpenCloud Pilot – Hardware</vt:lpstr>
      <vt:lpstr>PowerPoint Presentation</vt:lpstr>
      <vt:lpstr>Status</vt:lpstr>
      <vt:lpstr>Conclusions</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Larry Peterson</dc:creator>
  <cp:lastModifiedBy>SY</cp:lastModifiedBy>
  <cp:revision>103</cp:revision>
  <dcterms:created xsi:type="dcterms:W3CDTF">2013-08-05T17:37:19Z</dcterms:created>
  <dcterms:modified xsi:type="dcterms:W3CDTF">2013-09-02T06:22:53Z</dcterms:modified>
</cp:coreProperties>
</file>