
<file path=[Content_Types].xml><?xml version="1.0" encoding="utf-8"?>
<Types xmlns="http://schemas.openxmlformats.org/package/2006/content-types">
  <Default Extension="xml" ContentType="application/xml"/>
  <Default Extension="wmf" ContentType="image/x-wmf"/>
  <Default Extension="JPG" ContentType="image/jpeg"/>
  <Default Extension="jpe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0.xml" ContentType="application/vnd.openxmlformats-officedocument.presentationml.tags+xml"/>
  <Override PartName="/ppt/notesSlides/notesSlide18.xml" ContentType="application/vnd.openxmlformats-officedocument.presentationml.notesSlide+xml"/>
  <Override PartName="/ppt/tags/tag11.xml" ContentType="application/vnd.openxmlformats-officedocument.presentationml.tags+xml"/>
  <Override PartName="/ppt/notesSlides/notesSlide19.xml" ContentType="application/vnd.openxmlformats-officedocument.presentationml.notesSlide+xml"/>
  <Override PartName="/ppt/tags/tag12.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1"/>
  </p:notesMasterIdLst>
  <p:handoutMasterIdLst>
    <p:handoutMasterId r:id="rId32"/>
  </p:handoutMasterIdLst>
  <p:sldIdLst>
    <p:sldId id="257" r:id="rId2"/>
    <p:sldId id="301" r:id="rId3"/>
    <p:sldId id="309" r:id="rId4"/>
    <p:sldId id="312" r:id="rId5"/>
    <p:sldId id="313" r:id="rId6"/>
    <p:sldId id="261" r:id="rId7"/>
    <p:sldId id="298" r:id="rId8"/>
    <p:sldId id="263" r:id="rId9"/>
    <p:sldId id="316" r:id="rId10"/>
    <p:sldId id="265" r:id="rId11"/>
    <p:sldId id="266" r:id="rId12"/>
    <p:sldId id="267" r:id="rId13"/>
    <p:sldId id="300" r:id="rId14"/>
    <p:sldId id="270" r:id="rId15"/>
    <p:sldId id="271" r:id="rId16"/>
    <p:sldId id="317" r:id="rId17"/>
    <p:sldId id="305" r:id="rId18"/>
    <p:sldId id="275" r:id="rId19"/>
    <p:sldId id="315" r:id="rId20"/>
    <p:sldId id="277" r:id="rId21"/>
    <p:sldId id="278" r:id="rId22"/>
    <p:sldId id="311" r:id="rId23"/>
    <p:sldId id="279" r:id="rId24"/>
    <p:sldId id="280" r:id="rId25"/>
    <p:sldId id="318" r:id="rId26"/>
    <p:sldId id="310" r:id="rId27"/>
    <p:sldId id="319" r:id="rId28"/>
    <p:sldId id="274" r:id="rId29"/>
    <p:sldId id="30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FDFF"/>
    <a:srgbClr val="000000"/>
    <a:srgbClr val="0000BF"/>
    <a:srgbClr val="0000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52" autoAdjust="0"/>
    <p:restoredTop sz="83890" autoAdjust="0"/>
  </p:normalViewPr>
  <p:slideViewPr>
    <p:cSldViewPr snapToGrid="0" snapToObjects="1">
      <p:cViewPr>
        <p:scale>
          <a:sx n="85" d="100"/>
          <a:sy n="85" d="100"/>
        </p:scale>
        <p:origin x="-1512" y="-80"/>
      </p:cViewPr>
      <p:guideLst>
        <p:guide orient="horz" pos="2160"/>
        <p:guide pos="2880"/>
      </p:guideLst>
    </p:cSldViewPr>
  </p:slideViewPr>
  <p:notesTextViewPr>
    <p:cViewPr>
      <p:scale>
        <a:sx n="125" d="100"/>
        <a:sy n="12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594AB8-BCF9-FE48-B1B9-ACB3A1184FBA}" type="datetimeFigureOut">
              <a:rPr lang="en-US" smtClean="0"/>
              <a:t>8/13/13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0746D2-670F-B84D-BC49-436BB5554901}" type="slidenum">
              <a:rPr lang="en-US" smtClean="0"/>
              <a:t>‹#›</a:t>
            </a:fld>
            <a:endParaRPr lang="en-US"/>
          </a:p>
        </p:txBody>
      </p:sp>
    </p:spTree>
    <p:extLst>
      <p:ext uri="{BB962C8B-B14F-4D97-AF65-F5344CB8AC3E}">
        <p14:creationId xmlns:p14="http://schemas.microsoft.com/office/powerpoint/2010/main" val="5889916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801244-3555-824F-BBA2-8226870C5F45}" type="datetimeFigureOut">
              <a:rPr lang="en-US" smtClean="0"/>
              <a:t>8/13/13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9A1180-71CC-D84D-8852-67CDD3B0CA65}" type="slidenum">
              <a:rPr lang="en-US" smtClean="0"/>
              <a:t>‹#›</a:t>
            </a:fld>
            <a:endParaRPr lang="en-US"/>
          </a:p>
        </p:txBody>
      </p:sp>
    </p:spTree>
    <p:extLst>
      <p:ext uri="{BB962C8B-B14F-4D97-AF65-F5344CB8AC3E}">
        <p14:creationId xmlns:p14="http://schemas.microsoft.com/office/powerpoint/2010/main" val="74546493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indent="0">
              <a:buNone/>
            </a:pPr>
            <a:r>
              <a:rPr lang="en-US" baseline="0" dirty="0" smtClean="0"/>
              <a:t>Hello everyone, I am </a:t>
            </a:r>
            <a:r>
              <a:rPr lang="en-US" baseline="0" dirty="0" err="1" smtClean="0"/>
              <a:t>Zafar</a:t>
            </a:r>
            <a:r>
              <a:rPr lang="en-US" baseline="0" dirty="0" smtClean="0"/>
              <a:t>, Today I will be talking about how we can simplify middlebox management using Software Defined networking. This is a joint work with collaborators from Stony Brook university and university of southern California.</a:t>
            </a:r>
          </a:p>
          <a:p>
            <a:pPr marL="0" indent="0">
              <a:buNone/>
            </a:pPr>
            <a:endParaRPr lang="en-US" dirty="0" smtClean="0"/>
          </a:p>
          <a:p>
            <a:pPr marL="0" indent="0">
              <a:buNone/>
            </a:pPr>
            <a:endParaRPr lang="en-US" dirty="0" smtClean="0"/>
          </a:p>
        </p:txBody>
      </p:sp>
      <p:sp>
        <p:nvSpPr>
          <p:cNvPr id="4" name="Slide Number Placeholder 3"/>
          <p:cNvSpPr>
            <a:spLocks noGrp="1"/>
          </p:cNvSpPr>
          <p:nvPr>
            <p:ph type="sldNum" sz="quarter" idx="10"/>
          </p:nvPr>
        </p:nvSpPr>
        <p:spPr/>
        <p:txBody>
          <a:bodyPr/>
          <a:lstStyle/>
          <a:p>
            <a:fld id="{E8ED974D-8C01-4845-B68A-3955301DB1A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We have discussed three challenges in using SDN to simply middlebox management:</a:t>
            </a:r>
          </a:p>
          <a:p>
            <a:endParaRPr lang="en-US" dirty="0" smtClean="0"/>
          </a:p>
          <a:p>
            <a:pPr marL="228600" indent="-228600">
              <a:buAutoNum type="arabicParenR"/>
            </a:pPr>
            <a:r>
              <a:rPr lang="en-US" baseline="0" dirty="0" smtClean="0"/>
              <a:t>Policy composition: enforce a policy that dictates that middleboxes route through a sequence of middleboxes.</a:t>
            </a:r>
          </a:p>
          <a:p>
            <a:pPr marL="228600" indent="-228600">
              <a:buAutoNum type="arabicParenR"/>
            </a:pPr>
            <a:r>
              <a:rPr lang="en-US" baseline="0" dirty="0" smtClean="0"/>
              <a:t>Resource constraints: while doing middlebox load balancing we need to take into account TCAM space in SDN switches.</a:t>
            </a:r>
          </a:p>
          <a:p>
            <a:pPr marL="228600" indent="-228600">
              <a:buAutoNum type="arabicParenR"/>
            </a:pPr>
            <a:r>
              <a:rPr lang="en-US" baseline="0" dirty="0" smtClean="0"/>
              <a:t>Many middleboxes dynamically modify flows, for correct routing of packets, these transformations should be taken into account.</a:t>
            </a:r>
          </a:p>
          <a:p>
            <a:pPr marL="0" indent="0">
              <a:buNone/>
            </a:pPr>
            <a:endParaRPr lang="en-US" baseline="0" dirty="0" smtClean="0"/>
          </a:p>
          <a:p>
            <a:pPr marL="0" indent="0">
              <a:buNone/>
            </a:pPr>
            <a:r>
              <a:rPr lang="en-US" baseline="0" dirty="0" smtClean="0"/>
              <a:t>In summary, we observe that middleboxes introduce new challenges that fall outside the scope of L2/L3 tasks.</a:t>
            </a:r>
          </a:p>
        </p:txBody>
      </p:sp>
      <p:sp>
        <p:nvSpPr>
          <p:cNvPr id="4" name="Slide Number Placeholder 3"/>
          <p:cNvSpPr>
            <a:spLocks noGrp="1"/>
          </p:cNvSpPr>
          <p:nvPr>
            <p:ph type="sldNum" sz="quarter" idx="10"/>
          </p:nvPr>
        </p:nvSpPr>
        <p:spPr/>
        <p:txBody>
          <a:bodyPr/>
          <a:lstStyle/>
          <a:p>
            <a:fld id="{E8ED974D-8C01-4845-B68A-3955301DB1AE}" type="slidenum">
              <a:rPr lang="en-US" smtClean="0"/>
              <a:pPr/>
              <a:t>10</a:t>
            </a:fld>
            <a:endParaRPr lang="en-US"/>
          </a:p>
        </p:txBody>
      </p:sp>
    </p:spTree>
    <p:extLst>
      <p:ext uri="{BB962C8B-B14F-4D97-AF65-F5344CB8AC3E}">
        <p14:creationId xmlns:p14="http://schemas.microsoft.com/office/powerpoint/2010/main" val="4123096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 address these challenges</a:t>
            </a:r>
            <a:r>
              <a:rPr lang="en-US" baseline="0" dirty="0" smtClean="0"/>
              <a:t> we have designed a SIMPLE, a </a:t>
            </a:r>
            <a:r>
              <a:rPr lang="en-US" dirty="0" smtClean="0"/>
              <a:t>SDN-based policy enforcement layer for efficient middlebox-specific “traffic steering”.  SIMPLE addresses</a:t>
            </a:r>
            <a:r>
              <a:rPr lang="en-US" baseline="0" dirty="0" smtClean="0"/>
              <a:t> these challenges without modifying the existing SDN APIs and without modifying middleboxes and without requiring an visibility into the internal state of middleboxes.</a:t>
            </a:r>
            <a:endParaRPr lang="en-US" dirty="0" smtClean="0"/>
          </a:p>
          <a:p>
            <a:endParaRPr lang="en-US" dirty="0"/>
          </a:p>
        </p:txBody>
      </p:sp>
      <p:sp>
        <p:nvSpPr>
          <p:cNvPr id="4" name="Slide Number Placeholder 3"/>
          <p:cNvSpPr>
            <a:spLocks noGrp="1"/>
          </p:cNvSpPr>
          <p:nvPr>
            <p:ph type="sldNum" sz="quarter" idx="10"/>
          </p:nvPr>
        </p:nvSpPr>
        <p:spPr/>
        <p:txBody>
          <a:bodyPr/>
          <a:lstStyle/>
          <a:p>
            <a:fld id="{409A1180-71CC-D84D-8852-67CDD3B0CA65}" type="slidenum">
              <a:rPr lang="en-US" smtClean="0"/>
              <a:t>11</a:t>
            </a:fld>
            <a:endParaRPr lang="en-US"/>
          </a:p>
        </p:txBody>
      </p:sp>
    </p:spTree>
    <p:extLst>
      <p:ext uri="{BB962C8B-B14F-4D97-AF65-F5344CB8AC3E}">
        <p14:creationId xmlns:p14="http://schemas.microsoft.com/office/powerpoint/2010/main" val="1539755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SIMPLE takes as input the middlebox specific policies</a:t>
            </a:r>
            <a:r>
              <a:rPr lang="en-US" baseline="0" dirty="0" smtClean="0"/>
              <a:t> corresponding to different traffic classes given a network of legacy middleboxes and SDN switches.</a:t>
            </a:r>
            <a:endParaRPr lang="en-US" dirty="0" smtClean="0"/>
          </a:p>
          <a:p>
            <a:r>
              <a:rPr lang="en-US" dirty="0" smtClean="0"/>
              <a:t>Simple</a:t>
            </a:r>
            <a:r>
              <a:rPr lang="en-US" baseline="0" dirty="0" smtClean="0"/>
              <a:t> consists of a resource manger for load balancing across middleboxes subject to the middlebox and forwarding table capacity constraints, a modifications handler to account for dynamic middlebox induced transformations and the rule generator which enforces policy composition and outputs rules that can be installed in SDN switches using OpenFlow protocol.</a:t>
            </a:r>
          </a:p>
          <a:p>
            <a:endParaRPr lang="en-US" baseline="0" dirty="0" smtClean="0"/>
          </a:p>
        </p:txBody>
      </p:sp>
      <p:sp>
        <p:nvSpPr>
          <p:cNvPr id="4" name="Slide Number Placeholder 3"/>
          <p:cNvSpPr>
            <a:spLocks noGrp="1"/>
          </p:cNvSpPr>
          <p:nvPr>
            <p:ph type="sldNum" sz="quarter" idx="10"/>
          </p:nvPr>
        </p:nvSpPr>
        <p:spPr/>
        <p:txBody>
          <a:bodyPr/>
          <a:lstStyle/>
          <a:p>
            <a:fld id="{E8ED974D-8C01-4845-B68A-3955301DB1AE}" type="slidenum">
              <a:rPr lang="en-US" smtClean="0"/>
              <a:pPr/>
              <a:t>12</a:t>
            </a:fld>
            <a:endParaRPr lang="en-US"/>
          </a:p>
        </p:txBody>
      </p:sp>
    </p:spTree>
    <p:extLst>
      <p:ext uri="{BB962C8B-B14F-4D97-AF65-F5344CB8AC3E}">
        <p14:creationId xmlns:p14="http://schemas.microsoft.com/office/powerpoint/2010/main" val="1113312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address the first challenge of policy composition, we introduce processing tags,</a:t>
            </a:r>
            <a:r>
              <a:rPr lang="en-US" baseline="0" dirty="0" smtClean="0"/>
              <a:t> which keep track of the processing state of the packet and help to disambiguate different instances of the same packet on the same switch interface. For instance in this example, S2 could not determine whether to forward packets to the IDS or destination using simple flow rules. However, now as the packet traverses a middlebox, the connected switch adds a tag to encode this information. The corresponding rules in the switches now take into account the state information encoded by the tag to take a forwarding decision. We can use an spare bits in IP header to encode this information.</a:t>
            </a:r>
          </a:p>
        </p:txBody>
      </p:sp>
      <p:sp>
        <p:nvSpPr>
          <p:cNvPr id="4" name="Slide Number Placeholder 3"/>
          <p:cNvSpPr>
            <a:spLocks noGrp="1"/>
          </p:cNvSpPr>
          <p:nvPr>
            <p:ph type="sldNum" sz="quarter" idx="10"/>
          </p:nvPr>
        </p:nvSpPr>
        <p:spPr/>
        <p:txBody>
          <a:bodyPr/>
          <a:lstStyle/>
          <a:p>
            <a:fld id="{409A1180-71CC-D84D-8852-67CDD3B0CA65}" type="slidenum">
              <a:rPr lang="en-US" smtClean="0"/>
              <a:t>13</a:t>
            </a:fld>
            <a:endParaRPr lang="en-US"/>
          </a:p>
        </p:txBody>
      </p:sp>
    </p:spTree>
    <p:extLst>
      <p:ext uri="{BB962C8B-B14F-4D97-AF65-F5344CB8AC3E}">
        <p14:creationId xmlns:p14="http://schemas.microsoft.com/office/powerpoint/2010/main" val="1146589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Next we discuss the Resource manager which balances the load across middleboxes while ensuring that TCAM</a:t>
            </a:r>
            <a:r>
              <a:rPr lang="en-US" baseline="0" dirty="0" smtClean="0"/>
              <a:t> space constraints in SDN switches are not exceeded.</a:t>
            </a:r>
          </a:p>
          <a:p>
            <a:endParaRPr lang="en-US" baseline="0" dirty="0" smtClean="0"/>
          </a:p>
          <a:p>
            <a:r>
              <a:rPr lang="en-US" baseline="0" dirty="0" smtClean="0"/>
              <a:t>Drop the details of physical sequences discussion slide 19.</a:t>
            </a:r>
            <a:endParaRPr lang="en-US" dirty="0"/>
          </a:p>
        </p:txBody>
      </p:sp>
      <p:sp>
        <p:nvSpPr>
          <p:cNvPr id="4" name="Slide Number Placeholder 3"/>
          <p:cNvSpPr>
            <a:spLocks noGrp="1"/>
          </p:cNvSpPr>
          <p:nvPr>
            <p:ph type="sldNum" sz="quarter" idx="10"/>
          </p:nvPr>
        </p:nvSpPr>
        <p:spPr/>
        <p:txBody>
          <a:bodyPr/>
          <a:lstStyle/>
          <a:p>
            <a:fld id="{E8ED974D-8C01-4845-B68A-3955301DB1AE}" type="slidenum">
              <a:rPr lang="en-US" smtClean="0"/>
              <a:pPr/>
              <a:t>14</a:t>
            </a:fld>
            <a:endParaRPr lang="en-US"/>
          </a:p>
        </p:txBody>
      </p:sp>
    </p:spTree>
    <p:extLst>
      <p:ext uri="{BB962C8B-B14F-4D97-AF65-F5344CB8AC3E}">
        <p14:creationId xmlns:p14="http://schemas.microsoft.com/office/powerpoint/2010/main" val="1113312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the resource manager</a:t>
            </a:r>
            <a:r>
              <a:rPr lang="en-US" baseline="0" dirty="0" smtClean="0"/>
              <a:t> is to do optimal and feasible load balancing.</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key challenge in the resource manager is the need to account for both the middlebox constraints and the flow table capacity of SDN switches. This makes the problem significantly more challenging compared to prior optimization models for middlebox load balancing. Unfortunately, this optimization problem is theoretically hard and is practically inefficient to solve for realistic scenarios</a:t>
            </a:r>
            <a:endParaRPr lang="en-US" dirty="0" smtClean="0"/>
          </a:p>
        </p:txBody>
      </p:sp>
      <p:sp>
        <p:nvSpPr>
          <p:cNvPr id="4" name="Slide Number Placeholder 3"/>
          <p:cNvSpPr>
            <a:spLocks noGrp="1"/>
          </p:cNvSpPr>
          <p:nvPr>
            <p:ph type="sldNum" sz="quarter" idx="10"/>
          </p:nvPr>
        </p:nvSpPr>
        <p:spPr/>
        <p:txBody>
          <a:bodyPr/>
          <a:lstStyle/>
          <a:p>
            <a:fld id="{409A1180-71CC-D84D-8852-67CDD3B0CA65}" type="slidenum">
              <a:rPr lang="en-US" smtClean="0"/>
              <a:t>15</a:t>
            </a:fld>
            <a:endParaRPr lang="en-US"/>
          </a:p>
        </p:txBody>
      </p:sp>
    </p:spTree>
    <p:extLst>
      <p:ext uri="{BB962C8B-B14F-4D97-AF65-F5344CB8AC3E}">
        <p14:creationId xmlns:p14="http://schemas.microsoft.com/office/powerpoint/2010/main" val="3737677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t>
            </a:r>
            <a:r>
              <a:rPr lang="en-US" sz="1200" kern="1200" baseline="0" dirty="0" smtClean="0">
                <a:solidFill>
                  <a:schemeClr val="tx1"/>
                </a:solidFill>
                <a:effectLst/>
                <a:latin typeface="+mn-lt"/>
                <a:ea typeface="+mn-ea"/>
                <a:cs typeface="+mn-cs"/>
              </a:rPr>
              <a:t> handle this </a:t>
            </a:r>
            <a:r>
              <a:rPr lang="en-US" sz="1200" kern="1200" dirty="0" smtClean="0">
                <a:solidFill>
                  <a:schemeClr val="tx1"/>
                </a:solidFill>
                <a:effectLst/>
                <a:latin typeface="+mn-lt"/>
                <a:ea typeface="+mn-ea"/>
                <a:cs typeface="+mn-cs"/>
              </a:rPr>
              <a:t>challenge by decomposing the optimization into two parts: (1) a</a:t>
            </a:r>
            <a:r>
              <a:rPr lang="en-US" sz="1200" kern="1200" baseline="0" dirty="0" smtClean="0">
                <a:solidFill>
                  <a:schemeClr val="tx1"/>
                </a:solidFill>
                <a:effectLst/>
                <a:latin typeface="+mn-lt"/>
                <a:ea typeface="+mn-ea"/>
                <a:cs typeface="+mn-cs"/>
              </a:rPr>
              <a:t> slow </a:t>
            </a:r>
            <a:r>
              <a:rPr lang="en-US" sz="1200" kern="1200" dirty="0" smtClean="0">
                <a:solidFill>
                  <a:schemeClr val="tx1"/>
                </a:solidFill>
                <a:effectLst/>
                <a:latin typeface="+mn-lt"/>
                <a:ea typeface="+mn-ea"/>
                <a:cs typeface="+mn-cs"/>
              </a:rPr>
              <a:t>offline stage where we tackle the switch constraints and (2) an online linear program formulation that only deals with load balancing.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offline pruning stage only needs to run when the network topology, switches, middlebox placements, or the network policy changes. The online load balancing stage runs more frequently when traffic patterns change on shorter timescales. </a:t>
            </a:r>
            <a:endParaRPr lang="en-US" dirty="0" smtClean="0"/>
          </a:p>
          <a:p>
            <a:endParaRPr lang="en-US" dirty="0"/>
          </a:p>
        </p:txBody>
      </p:sp>
      <p:sp>
        <p:nvSpPr>
          <p:cNvPr id="4" name="Slide Number Placeholder 3"/>
          <p:cNvSpPr>
            <a:spLocks noGrp="1"/>
          </p:cNvSpPr>
          <p:nvPr>
            <p:ph type="sldNum" sz="quarter" idx="10"/>
          </p:nvPr>
        </p:nvSpPr>
        <p:spPr/>
        <p:txBody>
          <a:bodyPr/>
          <a:lstStyle/>
          <a:p>
            <a:fld id="{409A1180-71CC-D84D-8852-67CDD3B0CA65}" type="slidenum">
              <a:rPr lang="en-US" smtClean="0"/>
              <a:t>16</a:t>
            </a:fld>
            <a:endParaRPr lang="en-US"/>
          </a:p>
        </p:txBody>
      </p:sp>
    </p:spTree>
    <p:extLst>
      <p:ext uri="{BB962C8B-B14F-4D97-AF65-F5344CB8AC3E}">
        <p14:creationId xmlns:p14="http://schemas.microsoft.com/office/powerpoint/2010/main" val="282109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offline stage, we prune the set of</a:t>
            </a:r>
            <a:r>
              <a:rPr lang="en-US" baseline="0" dirty="0" smtClean="0"/>
              <a:t> all physical sequences of middleboxes given all the policy chain, ensuring that the pruned set of physical sequences are feasible i.e., all policy chains will have at least one physical sequence and secondly there is sufficient freedom to ensure  that there </a:t>
            </a:r>
            <a:r>
              <a:rPr lang="en-US" baseline="0" dirty="0" err="1" smtClean="0"/>
              <a:t>arre</a:t>
            </a:r>
            <a:r>
              <a:rPr lang="en-US" baseline="0" dirty="0" smtClean="0"/>
              <a:t> ample load balancing opportunities.</a:t>
            </a:r>
            <a:endParaRPr lang="en-US" dirty="0"/>
          </a:p>
        </p:txBody>
      </p:sp>
      <p:sp>
        <p:nvSpPr>
          <p:cNvPr id="4" name="Slide Number Placeholder 3"/>
          <p:cNvSpPr>
            <a:spLocks noGrp="1"/>
          </p:cNvSpPr>
          <p:nvPr>
            <p:ph type="sldNum" sz="quarter" idx="10"/>
          </p:nvPr>
        </p:nvSpPr>
        <p:spPr/>
        <p:txBody>
          <a:bodyPr/>
          <a:lstStyle/>
          <a:p>
            <a:fld id="{409A1180-71CC-D84D-8852-67CDD3B0CA65}" type="slidenum">
              <a:rPr lang="en-US" smtClean="0"/>
              <a:t>17</a:t>
            </a:fld>
            <a:endParaRPr lang="en-US"/>
          </a:p>
        </p:txBody>
      </p:sp>
    </p:spTree>
    <p:extLst>
      <p:ext uri="{BB962C8B-B14F-4D97-AF65-F5344CB8AC3E}">
        <p14:creationId xmlns:p14="http://schemas.microsoft.com/office/powerpoint/2010/main" val="2805090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Next, we discuss how we handle dynamic packet transformations</a:t>
            </a:r>
            <a:r>
              <a:rPr lang="en-US" baseline="0" dirty="0" smtClean="0"/>
              <a:t> induced by certain middleboxes.</a:t>
            </a:r>
            <a:endParaRPr lang="en-US" dirty="0"/>
          </a:p>
        </p:txBody>
      </p:sp>
      <p:sp>
        <p:nvSpPr>
          <p:cNvPr id="4" name="Slide Number Placeholder 3"/>
          <p:cNvSpPr>
            <a:spLocks noGrp="1"/>
          </p:cNvSpPr>
          <p:nvPr>
            <p:ph type="sldNum" sz="quarter" idx="10"/>
          </p:nvPr>
        </p:nvSpPr>
        <p:spPr/>
        <p:txBody>
          <a:bodyPr/>
          <a:lstStyle/>
          <a:p>
            <a:fld id="{E8ED974D-8C01-4845-B68A-3955301DB1AE}" type="slidenum">
              <a:rPr lang="en-US" smtClean="0"/>
              <a:pPr/>
              <a:t>18</a:t>
            </a:fld>
            <a:endParaRPr lang="en-US"/>
          </a:p>
        </p:txBody>
      </p:sp>
    </p:spTree>
    <p:extLst>
      <p:ext uri="{BB962C8B-B14F-4D97-AF65-F5344CB8AC3E}">
        <p14:creationId xmlns:p14="http://schemas.microsoft.com/office/powerpoint/2010/main" val="1113312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a:t>
            </a:r>
            <a:r>
              <a:rPr lang="en-US" sz="1200" kern="1200" baseline="0" dirty="0" smtClean="0">
                <a:solidFill>
                  <a:schemeClr val="tx1"/>
                </a:solidFill>
                <a:effectLst/>
                <a:latin typeface="+mn-lt"/>
                <a:ea typeface="+mn-ea"/>
                <a:cs typeface="+mn-cs"/>
              </a:rPr>
              <a:t> order to handle the dynamic transformations we correlate the incoming and outgoing flows from a middlebox.</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example,</a:t>
            </a:r>
            <a:r>
              <a:rPr lang="en-US" sz="1200" kern="1200" baseline="0" dirty="0" smtClean="0">
                <a:solidFill>
                  <a:schemeClr val="tx1"/>
                </a:solidFill>
                <a:effectLst/>
                <a:latin typeface="+mn-lt"/>
                <a:ea typeface="+mn-ea"/>
                <a:cs typeface="+mn-cs"/>
              </a:rPr>
              <a:t> in this network, we collect the first few packet of the incoming and outgoing flow from the proxy, then using payload similarity based algorithm to correlate these flows. Then we can install correct forwarding rules in the downstream switches which enforce the desired policy.</a:t>
            </a:r>
          </a:p>
        </p:txBody>
      </p:sp>
      <p:sp>
        <p:nvSpPr>
          <p:cNvPr id="4" name="Slide Number Placeholder 3"/>
          <p:cNvSpPr>
            <a:spLocks noGrp="1"/>
          </p:cNvSpPr>
          <p:nvPr>
            <p:ph type="sldNum" sz="quarter" idx="10"/>
          </p:nvPr>
        </p:nvSpPr>
        <p:spPr/>
        <p:txBody>
          <a:bodyPr/>
          <a:lstStyle/>
          <a:p>
            <a:fld id="{409A1180-71CC-D84D-8852-67CDD3B0CA65}" type="slidenum">
              <a:rPr lang="en-US" smtClean="0"/>
              <a:t>19</a:t>
            </a:fld>
            <a:endParaRPr lang="en-US"/>
          </a:p>
        </p:txBody>
      </p:sp>
    </p:spTree>
    <p:extLst>
      <p:ext uri="{BB962C8B-B14F-4D97-AF65-F5344CB8AC3E}">
        <p14:creationId xmlns:p14="http://schemas.microsoft.com/office/powerpoint/2010/main" val="1932977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Middleboxes</a:t>
            </a:r>
            <a:r>
              <a:rPr lang="en-US" baseline="0" dirty="0" smtClean="0"/>
              <a:t> are widely used today to meet security, performance and compliance requirements. Even though they are a critical piece of the network infrastructure, there are expensive, complex and difficult to manage. A survey across 57 network operators showed that middlebox management is complex as significant manual effort is required for configuring them, as a result middleboxes are prone to failures due to misconfiguration and overload.</a:t>
            </a:r>
          </a:p>
          <a:p>
            <a:endParaRPr lang="en-US" baseline="0" dirty="0" smtClean="0"/>
          </a:p>
        </p:txBody>
      </p:sp>
      <p:sp>
        <p:nvSpPr>
          <p:cNvPr id="4" name="Slide Number Placeholder 3"/>
          <p:cNvSpPr>
            <a:spLocks noGrp="1"/>
          </p:cNvSpPr>
          <p:nvPr>
            <p:ph type="sldNum" sz="quarter" idx="10"/>
          </p:nvPr>
        </p:nvSpPr>
        <p:spPr/>
        <p:txBody>
          <a:bodyPr/>
          <a:lstStyle/>
          <a:p>
            <a:fld id="{409A1180-71CC-D84D-8852-67CDD3B0CA65}" type="slidenum">
              <a:rPr lang="en-US" smtClean="0"/>
              <a:t>2</a:t>
            </a:fld>
            <a:endParaRPr lang="en-US"/>
          </a:p>
        </p:txBody>
      </p:sp>
    </p:spTree>
    <p:extLst>
      <p:ext uri="{BB962C8B-B14F-4D97-AF65-F5344CB8AC3E}">
        <p14:creationId xmlns:p14="http://schemas.microsoft.com/office/powerpoint/2010/main" val="2404899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We implement SIMPLE</a:t>
            </a:r>
            <a:r>
              <a:rPr lang="en-US" baseline="0" dirty="0" smtClean="0"/>
              <a:t> as an extension to the POX controller. And we use openflow 1.0 protocol for talking to the controller.</a:t>
            </a:r>
          </a:p>
          <a:p>
            <a:endParaRPr lang="en-US" baseline="0" dirty="0" smtClean="0"/>
          </a:p>
          <a:p>
            <a:r>
              <a:rPr lang="en-US" baseline="0" dirty="0" smtClean="0"/>
              <a:t>Note: Although we use </a:t>
            </a:r>
            <a:r>
              <a:rPr lang="en-US" baseline="0" dirty="0" err="1" smtClean="0"/>
              <a:t>OpenFlow</a:t>
            </a:r>
            <a:r>
              <a:rPr lang="en-US" baseline="0" dirty="0" smtClean="0"/>
              <a:t> 1.0, SIMPLE can use any other versions.</a:t>
            </a:r>
          </a:p>
          <a:p>
            <a:endParaRPr lang="en-US" baseline="0" dirty="0" smtClean="0"/>
          </a:p>
          <a:p>
            <a:r>
              <a:rPr lang="en-US" baseline="0" dirty="0" smtClean="0"/>
              <a:t>Tunneling, we do other optimizations</a:t>
            </a:r>
          </a:p>
          <a:p>
            <a:endParaRPr lang="en-US" baseline="0" dirty="0" smtClean="0"/>
          </a:p>
        </p:txBody>
      </p:sp>
      <p:sp>
        <p:nvSpPr>
          <p:cNvPr id="4" name="Slide Number Placeholder 3"/>
          <p:cNvSpPr>
            <a:spLocks noGrp="1"/>
          </p:cNvSpPr>
          <p:nvPr>
            <p:ph type="sldNum" sz="quarter" idx="10"/>
          </p:nvPr>
        </p:nvSpPr>
        <p:spPr/>
        <p:txBody>
          <a:bodyPr/>
          <a:lstStyle/>
          <a:p>
            <a:fld id="{E8ED974D-8C01-4845-B68A-3955301DB1AE}" type="slidenum">
              <a:rPr lang="en-US" smtClean="0"/>
              <a:pPr/>
              <a:t>20</a:t>
            </a:fld>
            <a:endParaRPr lang="en-US"/>
          </a:p>
        </p:txBody>
      </p:sp>
    </p:spTree>
    <p:extLst>
      <p:ext uri="{BB962C8B-B14F-4D97-AF65-F5344CB8AC3E}">
        <p14:creationId xmlns:p14="http://schemas.microsoft.com/office/powerpoint/2010/main" val="1113312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Next,</a:t>
            </a:r>
            <a:r>
              <a:rPr lang="en-US" baseline="0" dirty="0" smtClean="0"/>
              <a:t> we describe how we evaluate the performance of SIMPLE and the evaluation results.</a:t>
            </a:r>
            <a:endParaRPr lang="en-US" dirty="0"/>
          </a:p>
        </p:txBody>
      </p:sp>
      <p:sp>
        <p:nvSpPr>
          <p:cNvPr id="4" name="Slide Number Placeholder 3"/>
          <p:cNvSpPr>
            <a:spLocks noGrp="1"/>
          </p:cNvSpPr>
          <p:nvPr>
            <p:ph type="sldNum" sz="quarter" idx="10"/>
          </p:nvPr>
        </p:nvSpPr>
        <p:spPr/>
        <p:txBody>
          <a:bodyPr/>
          <a:lstStyle/>
          <a:p>
            <a:fld id="{409A1180-71CC-D84D-8852-67CDD3B0CA65}" type="slidenum">
              <a:rPr lang="en-US" smtClean="0"/>
              <a:t>21</a:t>
            </a:fld>
            <a:endParaRPr lang="en-US"/>
          </a:p>
        </p:txBody>
      </p:sp>
    </p:spTree>
    <p:extLst>
      <p:ext uri="{BB962C8B-B14F-4D97-AF65-F5344CB8AC3E}">
        <p14:creationId xmlns:p14="http://schemas.microsoft.com/office/powerpoint/2010/main" val="33313992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diverse set of measures that we use to evaluate</a:t>
            </a:r>
            <a:r>
              <a:rPr lang="en-US" baseline="0" dirty="0" smtClean="0"/>
              <a:t> SIMPLE’s performance.</a:t>
            </a:r>
            <a:endParaRPr lang="en-US" dirty="0" smtClean="0"/>
          </a:p>
          <a:p>
            <a:r>
              <a:rPr lang="en-US" dirty="0" smtClean="0"/>
              <a:t>We evaluate the benefits</a:t>
            </a:r>
            <a:r>
              <a:rPr lang="en-US" baseline="0" dirty="0" smtClean="0"/>
              <a:t> that SIMPLE offers in terms of flexibility in middlebox placement by improving middlebox load balancing. We compare these with today’s ingress based middlebox deployments, where middleboxes closed to the ingress are selected as well as the optimal. How quickly it reacts to middlebox failure and traffic overload. We measure the time in configuring a network using SIMPLE and how close it is to the optimal. The accuracy in handling dynamic transformations.</a:t>
            </a:r>
          </a:p>
          <a:p>
            <a:r>
              <a:rPr lang="en-US" baseline="0" dirty="0" smtClean="0"/>
              <a:t>To evaluate these measures, we use a combination of evaluation in </a:t>
            </a:r>
            <a:r>
              <a:rPr lang="en-US" baseline="0" dirty="0" err="1" smtClean="0"/>
              <a:t>Emulab</a:t>
            </a:r>
            <a:r>
              <a:rPr lang="en-US" baseline="0" dirty="0" smtClean="0"/>
              <a:t> and Mininet (for large topologies) and trace driven simulations (for running optimizations on large network traces). </a:t>
            </a:r>
            <a:r>
              <a:rPr lang="en-US" sz="1200" kern="1200" dirty="0" smtClean="0">
                <a:solidFill>
                  <a:schemeClr val="tx1"/>
                </a:solidFill>
                <a:effectLst/>
                <a:latin typeface="+mn-lt"/>
                <a:ea typeface="+mn-ea"/>
                <a:cs typeface="+mn-cs"/>
              </a:rPr>
              <a:t>Due to the lack of publicly available information on network topologies and middlebox-related policy, we use network topologies from past work.</a:t>
            </a:r>
          </a:p>
          <a:p>
            <a:r>
              <a:rPr lang="en-US" sz="1200" kern="1200" dirty="0" smtClean="0">
                <a:solidFill>
                  <a:schemeClr val="tx1"/>
                </a:solidFill>
                <a:effectLst/>
                <a:latin typeface="+mn-lt"/>
                <a:ea typeface="+mn-ea"/>
                <a:cs typeface="+mn-cs"/>
              </a:rPr>
              <a:t>Given</a:t>
            </a:r>
            <a:r>
              <a:rPr lang="en-US" sz="1200" kern="1200" baseline="0" dirty="0" smtClean="0">
                <a:solidFill>
                  <a:schemeClr val="tx1"/>
                </a:solidFill>
                <a:effectLst/>
                <a:latin typeface="+mn-lt"/>
                <a:ea typeface="+mn-ea"/>
                <a:cs typeface="+mn-cs"/>
              </a:rPr>
              <a:t> the time constraints, I am going to focus on SIMPLE’s </a:t>
            </a:r>
            <a:r>
              <a:rPr lang="en-US" baseline="0" dirty="0" smtClean="0"/>
              <a:t>Scalability and optimality</a:t>
            </a:r>
          </a:p>
        </p:txBody>
      </p:sp>
      <p:sp>
        <p:nvSpPr>
          <p:cNvPr id="4" name="Slide Number Placeholder 3"/>
          <p:cNvSpPr>
            <a:spLocks noGrp="1"/>
          </p:cNvSpPr>
          <p:nvPr>
            <p:ph type="sldNum" sz="quarter" idx="10"/>
          </p:nvPr>
        </p:nvSpPr>
        <p:spPr/>
        <p:txBody>
          <a:bodyPr/>
          <a:lstStyle/>
          <a:p>
            <a:fld id="{409A1180-71CC-D84D-8852-67CDD3B0CA65}" type="slidenum">
              <a:rPr lang="en-US" smtClean="0"/>
              <a:t>22</a:t>
            </a:fld>
            <a:endParaRPr lang="en-US"/>
          </a:p>
        </p:txBody>
      </p:sp>
    </p:spTree>
    <p:extLst>
      <p:ext uri="{BB962C8B-B14F-4D97-AF65-F5344CB8AC3E}">
        <p14:creationId xmlns:p14="http://schemas.microsoft.com/office/powerpoint/2010/main" val="1162518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compare SIMPLE with today’s ingress-based middlebox deployments, where for each ingress-egress pair, the middleboxes closest to the ingress are selected. </a:t>
            </a:r>
            <a:r>
              <a:rPr lang="en-US" dirty="0" smtClean="0"/>
              <a:t>The y-axis</a:t>
            </a:r>
            <a:r>
              <a:rPr lang="en-US" baseline="0" dirty="0" smtClean="0"/>
              <a:t> shows the maximum middlebox load compared to the optimal. A load close to 1 is equal to the optimal.  We see that besides 4-7X better load balancing as compared to the ingress based solution, we also see that SIMPLE is very close to the optimal.</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Public available educational backbones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Rocket Fuel and enterprise, consolidate </a:t>
            </a:r>
            <a:r>
              <a:rPr lang="en-US" baseline="0" dirty="0" err="1" smtClean="0"/>
              <a:t>mB</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How middleboxes are </a:t>
            </a:r>
            <a:r>
              <a:rPr lang="en-US" baseline="0" dirty="0" err="1" smtClean="0"/>
              <a:t>dsitrbuted</a:t>
            </a:r>
            <a:r>
              <a:rPr lang="en-US" baseline="0" dirty="0" smtClean="0"/>
              <a:t>? Randomly, arbitrarily?</a:t>
            </a:r>
            <a:endParaRPr lang="en-US" dirty="0" smtClean="0"/>
          </a:p>
        </p:txBody>
      </p:sp>
      <p:sp>
        <p:nvSpPr>
          <p:cNvPr id="4" name="Slide Number Placeholder 3"/>
          <p:cNvSpPr>
            <a:spLocks noGrp="1"/>
          </p:cNvSpPr>
          <p:nvPr>
            <p:ph type="sldNum" sz="quarter" idx="10"/>
          </p:nvPr>
        </p:nvSpPr>
        <p:spPr/>
        <p:txBody>
          <a:bodyPr/>
          <a:lstStyle/>
          <a:p>
            <a:fld id="{409A1180-71CC-D84D-8852-67CDD3B0CA65}" type="slidenum">
              <a:rPr lang="en-US" smtClean="0"/>
              <a:t>23</a:t>
            </a:fld>
            <a:endParaRPr lang="en-US"/>
          </a:p>
        </p:txBody>
      </p:sp>
    </p:spTree>
    <p:extLst>
      <p:ext uri="{BB962C8B-B14F-4D97-AF65-F5344CB8AC3E}">
        <p14:creationId xmlns:p14="http://schemas.microsoft.com/office/powerpoint/2010/main" val="25529221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time that it</a:t>
            </a:r>
            <a:r>
              <a:rPr lang="en-US" baseline="0" dirty="0" smtClean="0"/>
              <a:t> takes to reconfigure rules using SIMPLE is given here for a topology consisting of 33 nodes including 11 switches. (Internet2).</a:t>
            </a:r>
          </a:p>
          <a:p>
            <a:r>
              <a:rPr lang="en-US" baseline="0" dirty="0" smtClean="0"/>
              <a:t>It takes around 125ms to reconfigure and most of that time is consumed in updating the rules at the switches.</a:t>
            </a:r>
          </a:p>
          <a:p>
            <a:r>
              <a:rPr lang="en-US" dirty="0" smtClean="0"/>
              <a:t>This is 4-5 orders of magnitude faster than naïve </a:t>
            </a:r>
            <a:r>
              <a:rPr lang="en-US" baseline="0" dirty="0" smtClean="0"/>
              <a:t>optimization solution, where we simply run an ILP to find an optimal load balancing solution.</a:t>
            </a:r>
          </a:p>
          <a:p>
            <a:r>
              <a:rPr lang="en-US" baseline="0" dirty="0" smtClean="0"/>
              <a:t>For some large topologies it takes a day.</a:t>
            </a:r>
          </a:p>
        </p:txBody>
      </p:sp>
      <p:sp>
        <p:nvSpPr>
          <p:cNvPr id="4" name="Slide Number Placeholder 3"/>
          <p:cNvSpPr>
            <a:spLocks noGrp="1"/>
          </p:cNvSpPr>
          <p:nvPr>
            <p:ph type="sldNum" sz="quarter" idx="10"/>
          </p:nvPr>
        </p:nvSpPr>
        <p:spPr/>
        <p:txBody>
          <a:bodyPr/>
          <a:lstStyle/>
          <a:p>
            <a:fld id="{409A1180-71CC-D84D-8852-67CDD3B0CA65}" type="slidenum">
              <a:rPr lang="en-US" smtClean="0"/>
              <a:t>24</a:t>
            </a:fld>
            <a:endParaRPr lang="en-US"/>
          </a:p>
        </p:txBody>
      </p:sp>
    </p:spTree>
    <p:extLst>
      <p:ext uri="{BB962C8B-B14F-4D97-AF65-F5344CB8AC3E}">
        <p14:creationId xmlns:p14="http://schemas.microsoft.com/office/powerpoint/2010/main" val="41980399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this work was to determine whether we can use SDN to simplify</a:t>
            </a:r>
            <a:r>
              <a:rPr lang="en-US" baseline="0" dirty="0" smtClean="0"/>
              <a:t> the management of middleboxes.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observed that there are three main challenges in using SDN for middleboxes. These are policy </a:t>
            </a:r>
            <a:r>
              <a:rPr lang="en-US" sz="1200" dirty="0" smtClean="0"/>
              <a:t>composition, middlebox</a:t>
            </a:r>
            <a:r>
              <a:rPr lang="en-US" sz="1200" baseline="0" dirty="0" smtClean="0"/>
              <a:t> and TCM constraint in SDN switches</a:t>
            </a:r>
            <a:r>
              <a:rPr lang="en-US" sz="1200" dirty="0" smtClean="0"/>
              <a:t>, dynamic modifications induced by many middleboxes.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Somewhat</a:t>
            </a:r>
            <a:r>
              <a:rPr lang="en-US" sz="1200" baseline="0" dirty="0" smtClean="0"/>
              <a:t> surprisingly we show that these challenges can be addressed using existing SDN APIs and without modifying middleboxes. We design SIMPLE, a policy enforcement layer for middlebox specific traffic steering. We show that it provides</a:t>
            </a:r>
            <a:r>
              <a:rPr lang="en-US" sz="1200" dirty="0" smtClean="0"/>
              <a:t>4-7X improvement over today’s middlebox deployments.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This work is an initial attempt</a:t>
            </a:r>
            <a:r>
              <a:rPr lang="en-US" sz="1200" baseline="0" dirty="0" smtClean="0"/>
              <a:t> to integrate middleboxes in SDN. There are interesting future directions. For instance, in</a:t>
            </a:r>
            <a:r>
              <a:rPr lang="en-US" sz="1200" dirty="0" smtClean="0"/>
              <a:t> </a:t>
            </a:r>
            <a:r>
              <a:rPr lang="en-US" sz="1200" baseline="0" dirty="0" smtClean="0"/>
              <a:t>our ongoing work, we are investigating how the our dynamic handler we can deal with encrypted traffic</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t>Practical and offers benefits.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t>We find that </a:t>
            </a:r>
            <a:endParaRPr lang="en-US" sz="1200" dirty="0" smtClean="0"/>
          </a:p>
          <a:p>
            <a:endParaRPr lang="en-US" dirty="0" smtClean="0"/>
          </a:p>
        </p:txBody>
      </p:sp>
      <p:sp>
        <p:nvSpPr>
          <p:cNvPr id="4" name="Slide Number Placeholder 3"/>
          <p:cNvSpPr>
            <a:spLocks noGrp="1"/>
          </p:cNvSpPr>
          <p:nvPr>
            <p:ph type="sldNum" sz="quarter" idx="10"/>
          </p:nvPr>
        </p:nvSpPr>
        <p:spPr/>
        <p:txBody>
          <a:bodyPr/>
          <a:lstStyle/>
          <a:p>
            <a:fld id="{409A1180-71CC-D84D-8852-67CDD3B0CA65}" type="slidenum">
              <a:rPr lang="en-US" smtClean="0"/>
              <a:t>26</a:t>
            </a:fld>
            <a:endParaRPr lang="en-US"/>
          </a:p>
        </p:txBody>
      </p:sp>
    </p:spTree>
    <p:extLst>
      <p:ext uri="{BB962C8B-B14F-4D97-AF65-F5344CB8AC3E}">
        <p14:creationId xmlns:p14="http://schemas.microsoft.com/office/powerpoint/2010/main" val="4108191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efficiently solve the optimization</a:t>
            </a:r>
            <a:r>
              <a:rPr lang="en-US" baseline="0" dirty="0" smtClean="0"/>
              <a:t> problem, we decompose the problem into a slow offline stage and fast online step.</a:t>
            </a:r>
            <a:endParaRPr lang="en-US" dirty="0" smtClean="0"/>
          </a:p>
          <a:p>
            <a:r>
              <a:rPr lang="en-US" dirty="0" smtClean="0"/>
              <a:t>Offline</a:t>
            </a:r>
            <a:r>
              <a:rPr lang="en-US" baseline="0" dirty="0" smtClean="0"/>
              <a:t> stage</a:t>
            </a:r>
            <a:r>
              <a:rPr lang="en-US" dirty="0" smtClean="0"/>
              <a:t> that tackles</a:t>
            </a:r>
            <a:r>
              <a:rPr lang="en-US" baseline="0" dirty="0" smtClean="0"/>
              <a:t> the switch constraints</a:t>
            </a:r>
          </a:p>
          <a:p>
            <a:r>
              <a:rPr lang="en-US" sz="1200" kern="1200" dirty="0" smtClean="0">
                <a:solidFill>
                  <a:schemeClr val="tx1"/>
                </a:solidFill>
                <a:effectLst/>
                <a:latin typeface="+mn-lt"/>
                <a:ea typeface="+mn-ea"/>
                <a:cs typeface="+mn-cs"/>
              </a:rPr>
              <a:t>An online step</a:t>
            </a:r>
            <a:r>
              <a:rPr lang="en-US" sz="1200" kern="1200" baseline="0" dirty="0" smtClean="0">
                <a:solidFill>
                  <a:schemeClr val="tx1"/>
                </a:solidFill>
                <a:effectLst/>
                <a:latin typeface="+mn-lt"/>
                <a:ea typeface="+mn-ea"/>
                <a:cs typeface="+mn-cs"/>
              </a:rPr>
              <a:t> runs a</a:t>
            </a:r>
            <a:r>
              <a:rPr lang="en-US" sz="1200" kern="1200" dirty="0" smtClean="0">
                <a:solidFill>
                  <a:schemeClr val="tx1"/>
                </a:solidFill>
                <a:effectLst/>
                <a:latin typeface="+mn-lt"/>
                <a:ea typeface="+mn-ea"/>
                <a:cs typeface="+mn-cs"/>
              </a:rPr>
              <a:t> linear program that only deals with load balancing.</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the offline stage given a set of logical chains, we select a subset of the available physical sequences that will not violate the switch capacity constraints. The offline pruning stage only needs to run when the network topology, switches, middlebox placements, or the network policy changes. The online load balancing stage runs more frequently when traffic patterns change on shorter timescales. </a:t>
            </a:r>
            <a:endParaRPr lang="en-US" dirty="0" smtClean="0"/>
          </a:p>
        </p:txBody>
      </p:sp>
      <p:sp>
        <p:nvSpPr>
          <p:cNvPr id="4" name="Slide Number Placeholder 3"/>
          <p:cNvSpPr>
            <a:spLocks noGrp="1"/>
          </p:cNvSpPr>
          <p:nvPr>
            <p:ph type="sldNum" sz="quarter" idx="10"/>
          </p:nvPr>
        </p:nvSpPr>
        <p:spPr/>
        <p:txBody>
          <a:bodyPr/>
          <a:lstStyle/>
          <a:p>
            <a:fld id="{409A1180-71CC-D84D-8852-67CDD3B0CA65}" type="slidenum">
              <a:rPr lang="en-US" smtClean="0"/>
              <a:t>28</a:t>
            </a:fld>
            <a:endParaRPr lang="en-US"/>
          </a:p>
        </p:txBody>
      </p:sp>
    </p:spTree>
    <p:extLst>
      <p:ext uri="{BB962C8B-B14F-4D97-AF65-F5344CB8AC3E}">
        <p14:creationId xmlns:p14="http://schemas.microsoft.com/office/powerpoint/2010/main" val="1073030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SDN on the other hand offers</a:t>
            </a:r>
            <a:r>
              <a:rPr lang="en-US" baseline="0" dirty="0" smtClean="0"/>
              <a:t> a promising alternative </a:t>
            </a:r>
            <a:r>
              <a:rPr lang="en-US" sz="1200" kern="1200" dirty="0" smtClean="0">
                <a:solidFill>
                  <a:schemeClr val="tx1"/>
                </a:solidFill>
                <a:effectLst/>
                <a:latin typeface="+mn-lt"/>
                <a:ea typeface="+mn-ea"/>
                <a:cs typeface="+mn-cs"/>
              </a:rPr>
              <a:t>by using logically centralized management, decoupling of the data and control planes, and providing the ability to programmatically configure forwarding rules. In the</a:t>
            </a:r>
            <a:r>
              <a:rPr lang="en-US" sz="1200" kern="1200" baseline="0" dirty="0" smtClean="0">
                <a:solidFill>
                  <a:schemeClr val="tx1"/>
                </a:solidFill>
                <a:effectLst/>
                <a:latin typeface="+mn-lt"/>
                <a:ea typeface="+mn-ea"/>
                <a:cs typeface="+mn-cs"/>
              </a:rPr>
              <a:t> scope of this work, we specifically consider the </a:t>
            </a:r>
            <a:r>
              <a:rPr lang="en-US" sz="1200" kern="1200" dirty="0" smtClean="0">
                <a:solidFill>
                  <a:schemeClr val="tx1"/>
                </a:solidFill>
                <a:effectLst/>
                <a:latin typeface="+mn-lt"/>
                <a:ea typeface="+mn-ea"/>
                <a:cs typeface="+mn-cs"/>
              </a:rPr>
              <a:t>question that </a:t>
            </a:r>
            <a:r>
              <a:rPr lang="en-US" sz="1200" kern="1200" baseline="0" dirty="0" smtClean="0">
                <a:solidFill>
                  <a:schemeClr val="tx1"/>
                </a:solidFill>
                <a:effectLst/>
                <a:latin typeface="+mn-lt"/>
                <a:ea typeface="+mn-ea"/>
                <a:cs typeface="+mn-cs"/>
              </a:rPr>
              <a:t>can we simplify middlebox-specific policy enforcement using SDN.</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problem is also interesting</a:t>
            </a:r>
            <a:r>
              <a:rPr lang="en-US" sz="1200" kern="1200" baseline="0" dirty="0" smtClean="0">
                <a:solidFill>
                  <a:schemeClr val="tx1"/>
                </a:solidFill>
                <a:effectLst/>
                <a:latin typeface="+mn-lt"/>
                <a:ea typeface="+mn-ea"/>
                <a:cs typeface="+mn-cs"/>
              </a:rPr>
              <a:t> because it provides both a </a:t>
            </a:r>
            <a:r>
              <a:rPr lang="en-US" baseline="0" dirty="0" smtClean="0"/>
              <a:t>necessity and an opportunity for SDN. It</a:t>
            </a:r>
            <a:r>
              <a:rPr lang="fr-FR" baseline="0" dirty="0" smtClean="0"/>
              <a:t>’</a:t>
            </a:r>
            <a:r>
              <a:rPr lang="en-US" baseline="0" dirty="0" smtClean="0"/>
              <a:t>s a necessity for SDN because in order to justify deployment into production  networks it needs to incorporate functionalities that are viewed as important by the market. Its an opportunity because SDN has focused on L2/L3 tasks and middlebox requires higher layer functionalities.</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8ED974D-8C01-4845-B68A-3955301DB1AE}" type="slidenum">
              <a:rPr lang="en-US" smtClean="0"/>
              <a:pPr/>
              <a:t>3</a:t>
            </a:fld>
            <a:endParaRPr lang="en-US"/>
          </a:p>
        </p:txBody>
      </p:sp>
    </p:spTree>
    <p:extLst>
      <p:ext uri="{BB962C8B-B14F-4D97-AF65-F5344CB8AC3E}">
        <p14:creationId xmlns:p14="http://schemas.microsoft.com/office/powerpoint/2010/main" val="3717574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are two</a:t>
            </a:r>
            <a:r>
              <a:rPr lang="en-US" sz="1200" kern="1200" baseline="0" dirty="0" smtClean="0">
                <a:solidFill>
                  <a:schemeClr val="tx1"/>
                </a:solidFill>
                <a:effectLst/>
                <a:latin typeface="+mn-lt"/>
                <a:ea typeface="+mn-ea"/>
                <a:cs typeface="+mn-cs"/>
              </a:rPr>
              <a:t> key aspects which makes this problem challenging.</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One middleboxes introduce new dimensions that fall outside the scope of L2/L3 has traditionally focused on.</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One </a:t>
            </a:r>
            <a:r>
              <a:rPr lang="en-US" sz="1200" kern="1200" dirty="0" smtClean="0">
                <a:solidFill>
                  <a:schemeClr val="tx1"/>
                </a:solidFill>
                <a:effectLst/>
                <a:latin typeface="+mn-lt"/>
                <a:ea typeface="+mn-ea"/>
                <a:cs typeface="+mn-cs"/>
              </a:rPr>
              <a:t>traditionally SDN has focused on L2/L3</a:t>
            </a:r>
            <a:r>
              <a:rPr lang="en-US" sz="1200" kern="1200" baseline="0" dirty="0" smtClean="0">
                <a:solidFill>
                  <a:schemeClr val="tx1"/>
                </a:solidFill>
                <a:effectLst/>
                <a:latin typeface="+mn-lt"/>
                <a:ea typeface="+mn-ea"/>
                <a:cs typeface="+mn-cs"/>
              </a:rPr>
              <a:t> tasks, however middleboxes require higher layer functionalities which </a:t>
            </a:r>
            <a:r>
              <a:rPr lang="en-US" sz="1200" kern="1200" dirty="0" smtClean="0">
                <a:solidFill>
                  <a:schemeClr val="tx1"/>
                </a:solidFill>
                <a:effectLst/>
                <a:latin typeface="+mn-lt"/>
                <a:ea typeface="+mn-ea"/>
                <a:cs typeface="+mn-cs"/>
              </a:rPr>
              <a:t>introduce new dimensions</a:t>
            </a:r>
            <a:endParaRPr lang="en-US" dirty="0" smtClean="0"/>
          </a:p>
          <a:p>
            <a:r>
              <a:rPr lang="en-US" baseline="0" dirty="0" smtClean="0"/>
              <a:t>Second, we already have a large number of middlebox deployments and middlebox implementations are proprietary in nature which makes it difficult to change middleboxes. We also want to use existing SDN APIs, whose minimalism has been a key driver for the adoption of SDN.</a:t>
            </a:r>
          </a:p>
        </p:txBody>
      </p:sp>
      <p:sp>
        <p:nvSpPr>
          <p:cNvPr id="4" name="Slide Number Placeholder 3"/>
          <p:cNvSpPr>
            <a:spLocks noGrp="1"/>
          </p:cNvSpPr>
          <p:nvPr>
            <p:ph type="sldNum" sz="quarter" idx="10"/>
          </p:nvPr>
        </p:nvSpPr>
        <p:spPr/>
        <p:txBody>
          <a:bodyPr/>
          <a:lstStyle/>
          <a:p>
            <a:fld id="{E8ED974D-8C01-4845-B68A-3955301DB1AE}" type="slidenum">
              <a:rPr lang="en-US" smtClean="0"/>
              <a:pPr/>
              <a:t>4</a:t>
            </a:fld>
            <a:endParaRPr lang="en-US"/>
          </a:p>
        </p:txBody>
      </p:sp>
    </p:spTree>
    <p:extLst>
      <p:ext uri="{BB962C8B-B14F-4D97-AF65-F5344CB8AC3E}">
        <p14:creationId xmlns:p14="http://schemas.microsoft.com/office/powerpoint/2010/main" val="3717574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In order to address these challenges,</a:t>
            </a:r>
            <a:r>
              <a:rPr lang="en-US" baseline="0" dirty="0" smtClean="0"/>
              <a:t> we present a policy enforcement layer called SIMPLE. SIMPLE translates middlebox-specific policies into rules that can be installed on SDN switches while ensuring that load across middleboxes is balanced. </a:t>
            </a:r>
            <a:endParaRPr lang="en-US" dirty="0"/>
          </a:p>
        </p:txBody>
      </p:sp>
      <p:sp>
        <p:nvSpPr>
          <p:cNvPr id="4" name="Slide Number Placeholder 3"/>
          <p:cNvSpPr>
            <a:spLocks noGrp="1"/>
          </p:cNvSpPr>
          <p:nvPr>
            <p:ph type="sldNum" sz="quarter" idx="10"/>
          </p:nvPr>
        </p:nvSpPr>
        <p:spPr/>
        <p:txBody>
          <a:bodyPr/>
          <a:lstStyle/>
          <a:p>
            <a:fld id="{E8ED974D-8C01-4845-B68A-3955301DB1AE}" type="slidenum">
              <a:rPr lang="en-US" smtClean="0"/>
              <a:pPr/>
              <a:t>5</a:t>
            </a:fld>
            <a:endParaRPr lang="en-US"/>
          </a:p>
        </p:txBody>
      </p:sp>
    </p:spTree>
    <p:extLst>
      <p:ext uri="{BB962C8B-B14F-4D97-AF65-F5344CB8AC3E}">
        <p14:creationId xmlns:p14="http://schemas.microsoft.com/office/powerpoint/2010/main" val="1113312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discuss in-detail</a:t>
            </a:r>
            <a:r>
              <a:rPr lang="en-US" baseline="0" dirty="0" smtClean="0"/>
              <a:t> the challenges in the management of middleboxes in SDN.</a:t>
            </a:r>
            <a:endParaRPr lang="en-US" dirty="0"/>
          </a:p>
        </p:txBody>
      </p:sp>
      <p:sp>
        <p:nvSpPr>
          <p:cNvPr id="4" name="Slide Number Placeholder 3"/>
          <p:cNvSpPr>
            <a:spLocks noGrp="1"/>
          </p:cNvSpPr>
          <p:nvPr>
            <p:ph type="sldNum" sz="quarter" idx="10"/>
          </p:nvPr>
        </p:nvSpPr>
        <p:spPr/>
        <p:txBody>
          <a:bodyPr/>
          <a:lstStyle/>
          <a:p>
            <a:fld id="{409A1180-71CC-D84D-8852-67CDD3B0CA65}" type="slidenum">
              <a:rPr lang="en-US" smtClean="0"/>
              <a:t>6</a:t>
            </a:fld>
            <a:endParaRPr lang="en-US"/>
          </a:p>
        </p:txBody>
      </p:sp>
    </p:spTree>
    <p:extLst>
      <p:ext uri="{BB962C8B-B14F-4D97-AF65-F5344CB8AC3E}">
        <p14:creationId xmlns:p14="http://schemas.microsoft.com/office/powerpoint/2010/main" val="1468160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Typically middlebox policies require packets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to traverse through a sequence of middleboxes. For</a:t>
            </a:r>
            <a:r>
              <a:rPr lang="en-US" sz="1200" kern="1200" baseline="0" dirty="0" smtClean="0">
                <a:solidFill>
                  <a:schemeClr val="tx1"/>
                </a:solidFill>
                <a:effectLst/>
                <a:latin typeface="+mn-lt"/>
                <a:ea typeface="+mn-ea"/>
                <a:cs typeface="+mn-cs"/>
              </a:rPr>
              <a:t> instance, consider this example, where given this network of two switches and 3 middleboxes, we want to route all traffic through the policy chain Firewall-IDS-Proxy. To enforce this policy chain, the path that the packet should traverse has a loop. This is because switch S2 sees multiple instances of the same packet on the same interface.</a:t>
            </a:r>
          </a:p>
          <a:p>
            <a:r>
              <a:rPr lang="en-US" sz="1200" kern="1200" baseline="0" dirty="0" smtClean="0">
                <a:solidFill>
                  <a:schemeClr val="tx1"/>
                </a:solidFill>
                <a:effectLst/>
                <a:latin typeface="+mn-lt"/>
                <a:ea typeface="+mn-ea"/>
                <a:cs typeface="+mn-cs"/>
              </a:rPr>
              <a:t>As a result when the packet reaches switch S2, it cannot determine whether to forward the packet to an IDS or the destination.</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As result traditional flow rules may not suffice to ensure correct forwarding in such scenarios.</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09A1180-71CC-D84D-8852-67CDD3B0CA65}" type="slidenum">
              <a:rPr lang="en-US" smtClean="0"/>
              <a:t>7</a:t>
            </a:fld>
            <a:endParaRPr lang="en-US"/>
          </a:p>
        </p:txBody>
      </p:sp>
    </p:spTree>
    <p:extLst>
      <p:ext uri="{BB962C8B-B14F-4D97-AF65-F5344CB8AC3E}">
        <p14:creationId xmlns:p14="http://schemas.microsoft.com/office/powerpoint/2010/main" val="1146589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are two key resource constraints here: middlebo</a:t>
            </a:r>
            <a:r>
              <a:rPr lang="en-US" sz="1200" kern="1200" baseline="0" dirty="0" smtClean="0">
                <a:solidFill>
                  <a:schemeClr val="tx1"/>
                </a:solidFill>
                <a:effectLst/>
                <a:latin typeface="+mn-lt"/>
                <a:ea typeface="+mn-ea"/>
                <a:cs typeface="+mn-cs"/>
              </a:rPr>
              <a:t>x processing constraint and limited TCAM space in SDN switches. </a:t>
            </a:r>
            <a:r>
              <a:rPr lang="en-US" sz="1200" kern="1200" dirty="0" smtClean="0">
                <a:solidFill>
                  <a:schemeClr val="tx1"/>
                </a:solidFill>
                <a:effectLst/>
                <a:latin typeface="+mn-lt"/>
                <a:ea typeface="+mn-ea"/>
                <a:cs typeface="+mn-cs"/>
              </a:rPr>
              <a:t>Middleboxes involve complex processing to capture application level semantics or use deep packet inspection. In order</a:t>
            </a:r>
            <a:r>
              <a:rPr lang="en-US" sz="1200" kern="1200" baseline="0" dirty="0" smtClean="0">
                <a:solidFill>
                  <a:schemeClr val="tx1"/>
                </a:solidFill>
                <a:effectLst/>
                <a:latin typeface="+mn-lt"/>
                <a:ea typeface="+mn-ea"/>
                <a:cs typeface="+mn-cs"/>
              </a:rPr>
              <a:t> to avoid scenarios of middlebox overload its important </a:t>
            </a:r>
            <a:r>
              <a:rPr lang="en-US" sz="1200" kern="1200" dirty="0" smtClean="0">
                <a:solidFill>
                  <a:schemeClr val="tx1"/>
                </a:solidFill>
                <a:effectLst/>
                <a:latin typeface="+mn-lt"/>
                <a:ea typeface="+mn-ea"/>
                <a:cs typeface="+mn-cs"/>
              </a:rPr>
              <a:t>to balance the load across middleboxes</a:t>
            </a:r>
            <a:r>
              <a:rPr lang="en-US" baseline="0" dirty="0" smtClean="0"/>
              <a:t>. For instance in this network, we may want to spilt the load evenly across the two IDs. However when we split the traffic, </a:t>
            </a:r>
            <a:r>
              <a:rPr lang="en-US" sz="1200" kern="1200" dirty="0" smtClean="0">
                <a:solidFill>
                  <a:schemeClr val="tx1"/>
                </a:solidFill>
                <a:effectLst/>
                <a:latin typeface="+mn-lt"/>
                <a:ea typeface="+mn-ea"/>
                <a:cs typeface="+mn-cs"/>
              </a:rPr>
              <a:t>each split needs to have forwarding rules to route the traffic to the correct physical middleboxes.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 summary, besides the middlebox resource constraints, we also have to with switch TCAM space constraints.</a:t>
            </a:r>
            <a:endParaRPr lang="en-US" dirty="0"/>
          </a:p>
        </p:txBody>
      </p:sp>
      <p:sp>
        <p:nvSpPr>
          <p:cNvPr id="4" name="Slide Number Placeholder 3"/>
          <p:cNvSpPr>
            <a:spLocks noGrp="1"/>
          </p:cNvSpPr>
          <p:nvPr>
            <p:ph type="sldNum" sz="quarter" idx="10"/>
          </p:nvPr>
        </p:nvSpPr>
        <p:spPr/>
        <p:txBody>
          <a:bodyPr/>
          <a:lstStyle/>
          <a:p>
            <a:fld id="{E8ED974D-8C01-4845-B68A-3955301DB1AE}" type="slidenum">
              <a:rPr lang="en-US" smtClean="0"/>
              <a:pPr/>
              <a:t>8</a:t>
            </a:fld>
            <a:endParaRPr lang="en-US"/>
          </a:p>
        </p:txBody>
      </p:sp>
    </p:spTree>
    <p:extLst>
      <p:ext uri="{BB962C8B-B14F-4D97-AF65-F5344CB8AC3E}">
        <p14:creationId xmlns:p14="http://schemas.microsoft.com/office/powerpoint/2010/main" val="4123096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Many middleboxes actively modify traffic headers and packet contents.</a:t>
            </a:r>
            <a:r>
              <a:rPr lang="en-US" sz="1200" kern="1200" baseline="0" dirty="0" smtClean="0">
                <a:solidFill>
                  <a:schemeClr val="tx1"/>
                </a:solidFill>
                <a:effectLst/>
                <a:latin typeface="+mn-lt"/>
                <a:ea typeface="+mn-ea"/>
                <a:cs typeface="+mn-cs"/>
              </a:rPr>
              <a:t> To ensure that correct policies are enforced, we need to handle these transformations. Lets consider this example scenario, where we have a proxy receiving requests for the same content from two users. The proxy may combine these two requests and send it out as one packet. As the proxy modifies the flow, we need ensure that correct forwarding rules are installed in S2 to handle these transformations. </a:t>
            </a:r>
          </a:p>
        </p:txBody>
      </p:sp>
      <p:sp>
        <p:nvSpPr>
          <p:cNvPr id="4" name="Slide Number Placeholder 3"/>
          <p:cNvSpPr>
            <a:spLocks noGrp="1"/>
          </p:cNvSpPr>
          <p:nvPr>
            <p:ph type="sldNum" sz="quarter" idx="10"/>
          </p:nvPr>
        </p:nvSpPr>
        <p:spPr/>
        <p:txBody>
          <a:bodyPr/>
          <a:lstStyle/>
          <a:p>
            <a:fld id="{409A1180-71CC-D84D-8852-67CDD3B0CA65}" type="slidenum">
              <a:rPr lang="en-US" smtClean="0"/>
              <a:t>9</a:t>
            </a:fld>
            <a:endParaRPr lang="en-US"/>
          </a:p>
        </p:txBody>
      </p:sp>
    </p:spTree>
    <p:extLst>
      <p:ext uri="{BB962C8B-B14F-4D97-AF65-F5344CB8AC3E}">
        <p14:creationId xmlns:p14="http://schemas.microsoft.com/office/powerpoint/2010/main" val="1932977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944DDA-7E52-C24A-8772-A696B5CC8166}" type="datetime1">
              <a:rPr lang="en-US" smtClean="0"/>
              <a:t>8/13/13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258B8-ACF5-6E4C-8B3E-49E538074B44}" type="slidenum">
              <a:rPr lang="en-US" smtClean="0"/>
              <a:t>‹#›</a:t>
            </a:fld>
            <a:endParaRPr lang="en-US"/>
          </a:p>
        </p:txBody>
      </p:sp>
    </p:spTree>
    <p:extLst>
      <p:ext uri="{BB962C8B-B14F-4D97-AF65-F5344CB8AC3E}">
        <p14:creationId xmlns:p14="http://schemas.microsoft.com/office/powerpoint/2010/main" val="3323595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248005-2215-E144-9DDA-284A24B7DF21}" type="datetime1">
              <a:rPr lang="en-US" smtClean="0"/>
              <a:t>8/13/13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258B8-ACF5-6E4C-8B3E-49E538074B44}" type="slidenum">
              <a:rPr lang="en-US" smtClean="0"/>
              <a:t>‹#›</a:t>
            </a:fld>
            <a:endParaRPr lang="en-US"/>
          </a:p>
        </p:txBody>
      </p:sp>
    </p:spTree>
    <p:extLst>
      <p:ext uri="{BB962C8B-B14F-4D97-AF65-F5344CB8AC3E}">
        <p14:creationId xmlns:p14="http://schemas.microsoft.com/office/powerpoint/2010/main" val="159393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18082C-8ED5-E542-A773-9F305777E3EB}" type="datetime1">
              <a:rPr lang="en-US" smtClean="0"/>
              <a:t>8/13/13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258B8-ACF5-6E4C-8B3E-49E538074B44}" type="slidenum">
              <a:rPr lang="en-US" smtClean="0"/>
              <a:t>‹#›</a:t>
            </a:fld>
            <a:endParaRPr lang="en-US"/>
          </a:p>
        </p:txBody>
      </p:sp>
    </p:spTree>
    <p:extLst>
      <p:ext uri="{BB962C8B-B14F-4D97-AF65-F5344CB8AC3E}">
        <p14:creationId xmlns:p14="http://schemas.microsoft.com/office/powerpoint/2010/main" val="2803236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1B0833-043F-E940-8706-D6F719F8B6F4}" type="datetime1">
              <a:rPr lang="en-US" smtClean="0"/>
              <a:t>8/13/13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258B8-ACF5-6E4C-8B3E-49E538074B44}" type="slidenum">
              <a:rPr lang="en-US" smtClean="0"/>
              <a:t>‹#›</a:t>
            </a:fld>
            <a:endParaRPr lang="en-US"/>
          </a:p>
        </p:txBody>
      </p:sp>
    </p:spTree>
    <p:extLst>
      <p:ext uri="{BB962C8B-B14F-4D97-AF65-F5344CB8AC3E}">
        <p14:creationId xmlns:p14="http://schemas.microsoft.com/office/powerpoint/2010/main" val="3438587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C843CA-FB48-B04F-8EFE-193E47AB69F7}" type="datetime1">
              <a:rPr lang="en-US" smtClean="0"/>
              <a:t>8/13/13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8258B8-ACF5-6E4C-8B3E-49E538074B44}" type="slidenum">
              <a:rPr lang="en-US" smtClean="0"/>
              <a:t>‹#›</a:t>
            </a:fld>
            <a:endParaRPr lang="en-US"/>
          </a:p>
        </p:txBody>
      </p:sp>
    </p:spTree>
    <p:extLst>
      <p:ext uri="{BB962C8B-B14F-4D97-AF65-F5344CB8AC3E}">
        <p14:creationId xmlns:p14="http://schemas.microsoft.com/office/powerpoint/2010/main" val="3939245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8B894A-F0AD-4849-B129-72D72547C75D}" type="datetime1">
              <a:rPr lang="en-US" smtClean="0"/>
              <a:t>8/13/13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8258B8-ACF5-6E4C-8B3E-49E538074B44}" type="slidenum">
              <a:rPr lang="en-US" smtClean="0"/>
              <a:t>‹#›</a:t>
            </a:fld>
            <a:endParaRPr lang="en-US"/>
          </a:p>
        </p:txBody>
      </p:sp>
    </p:spTree>
    <p:extLst>
      <p:ext uri="{BB962C8B-B14F-4D97-AF65-F5344CB8AC3E}">
        <p14:creationId xmlns:p14="http://schemas.microsoft.com/office/powerpoint/2010/main" val="2023151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894C77-015E-204C-929D-0240A7B43F43}" type="datetime1">
              <a:rPr lang="en-US" smtClean="0"/>
              <a:t>8/13/13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8258B8-ACF5-6E4C-8B3E-49E538074B44}" type="slidenum">
              <a:rPr lang="en-US" smtClean="0"/>
              <a:t>‹#›</a:t>
            </a:fld>
            <a:endParaRPr lang="en-US"/>
          </a:p>
        </p:txBody>
      </p:sp>
    </p:spTree>
    <p:extLst>
      <p:ext uri="{BB962C8B-B14F-4D97-AF65-F5344CB8AC3E}">
        <p14:creationId xmlns:p14="http://schemas.microsoft.com/office/powerpoint/2010/main" val="877254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F97AF7-CD33-CC4D-A12F-C599E3DB3F56}" type="datetime1">
              <a:rPr lang="en-US" smtClean="0"/>
              <a:t>8/13/13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8258B8-ACF5-6E4C-8B3E-49E538074B44}" type="slidenum">
              <a:rPr lang="en-US" smtClean="0"/>
              <a:t>‹#›</a:t>
            </a:fld>
            <a:endParaRPr lang="en-US"/>
          </a:p>
        </p:txBody>
      </p:sp>
    </p:spTree>
    <p:extLst>
      <p:ext uri="{BB962C8B-B14F-4D97-AF65-F5344CB8AC3E}">
        <p14:creationId xmlns:p14="http://schemas.microsoft.com/office/powerpoint/2010/main" val="2019751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2BD6FC-0A1C-E945-86A6-9AE1BA9DCC0A}" type="datetime1">
              <a:rPr lang="en-US" smtClean="0"/>
              <a:t>8/13/13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8258B8-ACF5-6E4C-8B3E-49E538074B44}" type="slidenum">
              <a:rPr lang="en-US" smtClean="0"/>
              <a:t>‹#›</a:t>
            </a:fld>
            <a:endParaRPr lang="en-US"/>
          </a:p>
        </p:txBody>
      </p:sp>
    </p:spTree>
    <p:extLst>
      <p:ext uri="{BB962C8B-B14F-4D97-AF65-F5344CB8AC3E}">
        <p14:creationId xmlns:p14="http://schemas.microsoft.com/office/powerpoint/2010/main" val="2107228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5A5EF5-922F-664B-A55B-3368BF3D4409}" type="datetime1">
              <a:rPr lang="en-US" smtClean="0"/>
              <a:t>8/13/13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8258B8-ACF5-6E4C-8B3E-49E538074B44}" type="slidenum">
              <a:rPr lang="en-US" smtClean="0"/>
              <a:t>‹#›</a:t>
            </a:fld>
            <a:endParaRPr lang="en-US"/>
          </a:p>
        </p:txBody>
      </p:sp>
    </p:spTree>
    <p:extLst>
      <p:ext uri="{BB962C8B-B14F-4D97-AF65-F5344CB8AC3E}">
        <p14:creationId xmlns:p14="http://schemas.microsoft.com/office/powerpoint/2010/main" val="2421864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4C3609-4535-4543-8697-67DC7C32AF87}" type="datetime1">
              <a:rPr lang="en-US" smtClean="0"/>
              <a:t>8/13/13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8258B8-ACF5-6E4C-8B3E-49E538074B44}" type="slidenum">
              <a:rPr lang="en-US" smtClean="0"/>
              <a:t>‹#›</a:t>
            </a:fld>
            <a:endParaRPr lang="en-US"/>
          </a:p>
        </p:txBody>
      </p:sp>
    </p:spTree>
    <p:extLst>
      <p:ext uri="{BB962C8B-B14F-4D97-AF65-F5344CB8AC3E}">
        <p14:creationId xmlns:p14="http://schemas.microsoft.com/office/powerpoint/2010/main" val="229103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C4046-A6AF-FC42-B086-205CF663D837}" type="datetime1">
              <a:rPr lang="en-US" smtClean="0"/>
              <a:t>8/13/13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8258B8-ACF5-6E4C-8B3E-49E538074B44}" type="slidenum">
              <a:rPr lang="en-US" smtClean="0"/>
              <a:t>‹#›</a:t>
            </a:fld>
            <a:endParaRPr lang="en-US"/>
          </a:p>
        </p:txBody>
      </p:sp>
    </p:spTree>
    <p:extLst>
      <p:ext uri="{BB962C8B-B14F-4D97-AF65-F5344CB8AC3E}">
        <p14:creationId xmlns:p14="http://schemas.microsoft.com/office/powerpoint/2010/main" val="3071801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8.png"/><Relationship Id="rId5" Type="http://schemas.openxmlformats.org/officeDocument/2006/relationships/image" Target="../media/image6.wmf"/><Relationship Id="rId6" Type="http://schemas.openxmlformats.org/officeDocument/2006/relationships/image" Target="../media/image9.wmf"/><Relationship Id="rId7" Type="http://schemas.openxmlformats.org/officeDocument/2006/relationships/image" Target="../media/image10.wmf"/><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9.wmf"/><Relationship Id="rId5" Type="http://schemas.openxmlformats.org/officeDocument/2006/relationships/image" Target="../media/image11.emf"/><Relationship Id="rId6" Type="http://schemas.openxmlformats.org/officeDocument/2006/relationships/image" Target="../media/image10.wmf"/><Relationship Id="rId7" Type="http://schemas.openxmlformats.org/officeDocument/2006/relationships/image" Target="../media/image6.wmf"/><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8.png"/><Relationship Id="rId5" Type="http://schemas.openxmlformats.org/officeDocument/2006/relationships/image" Target="../media/image6.wmf"/><Relationship Id="rId6" Type="http://schemas.openxmlformats.org/officeDocument/2006/relationships/image" Target="../media/image9.wmf"/><Relationship Id="rId7" Type="http://schemas.openxmlformats.org/officeDocument/2006/relationships/image" Target="../media/image10.wmf"/><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8.png"/><Relationship Id="rId5" Type="http://schemas.openxmlformats.org/officeDocument/2006/relationships/image" Target="../media/image6.wmf"/><Relationship Id="rId6" Type="http://schemas.openxmlformats.org/officeDocument/2006/relationships/image" Target="../media/image9.wmf"/><Relationship Id="rId7" Type="http://schemas.openxmlformats.org/officeDocument/2006/relationships/image" Target="../media/image10.wmf"/><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6.wmf"/><Relationship Id="rId5" Type="http://schemas.openxmlformats.org/officeDocument/2006/relationships/image" Target="../media/image11.emf"/><Relationship Id="rId6" Type="http://schemas.openxmlformats.org/officeDocument/2006/relationships/image" Target="../media/image9.wmf"/><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8.png"/><Relationship Id="rId5" Type="http://schemas.openxmlformats.org/officeDocument/2006/relationships/image" Target="../media/image6.wmf"/><Relationship Id="rId6" Type="http://schemas.openxmlformats.org/officeDocument/2006/relationships/image" Target="../media/image9.wmf"/><Relationship Id="rId7" Type="http://schemas.openxmlformats.org/officeDocument/2006/relationships/image" Target="../media/image10.wmf"/><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3" Type="http://schemas.openxmlformats.org/officeDocument/2006/relationships/image" Target="../media/image10.wmf"/><Relationship Id="rId4" Type="http://schemas.openxmlformats.org/officeDocument/2006/relationships/image" Target="../media/image9.wmf"/><Relationship Id="rId5"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image" Target="../media/image6.w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5.wmf"/><Relationship Id="rId5" Type="http://schemas.openxmlformats.org/officeDocument/2006/relationships/image" Target="../media/image6.wmf"/><Relationship Id="rId6" Type="http://schemas.openxmlformats.org/officeDocument/2006/relationships/image" Target="../media/image7.emf"/><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5.wmf"/><Relationship Id="rId5" Type="http://schemas.openxmlformats.org/officeDocument/2006/relationships/image" Target="../media/image6.wmf"/><Relationship Id="rId6" Type="http://schemas.openxmlformats.org/officeDocument/2006/relationships/image" Target="../media/image7.emf"/><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8.png"/><Relationship Id="rId5" Type="http://schemas.openxmlformats.org/officeDocument/2006/relationships/image" Target="../media/image6.wmf"/><Relationship Id="rId6" Type="http://schemas.openxmlformats.org/officeDocument/2006/relationships/image" Target="../media/image9.wmf"/><Relationship Id="rId7" Type="http://schemas.openxmlformats.org/officeDocument/2006/relationships/image" Target="../media/image10.wmf"/><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6.wmf"/><Relationship Id="rId5" Type="http://schemas.openxmlformats.org/officeDocument/2006/relationships/image" Target="../media/image9.wmf"/><Relationship Id="rId6" Type="http://schemas.openxmlformats.org/officeDocument/2006/relationships/image" Target="../media/image11.emf"/><Relationship Id="rId7" Type="http://schemas.openxmlformats.org/officeDocument/2006/relationships/image" Target="../media/image10.wmf"/><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6.wmf"/><Relationship Id="rId5" Type="http://schemas.openxmlformats.org/officeDocument/2006/relationships/image" Target="../media/image10.wmf"/><Relationship Id="rId6" Type="http://schemas.openxmlformats.org/officeDocument/2006/relationships/image" Target="../media/image9.wmf"/><Relationship Id="rId7" Type="http://schemas.openxmlformats.org/officeDocument/2006/relationships/image" Target="../media/image11.emf"/><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6.wmf"/><Relationship Id="rId5" Type="http://schemas.openxmlformats.org/officeDocument/2006/relationships/image" Target="../media/image11.emf"/><Relationship Id="rId6" Type="http://schemas.openxmlformats.org/officeDocument/2006/relationships/image" Target="../media/image9.wmf"/><Relationship Id="rId1" Type="http://schemas.openxmlformats.org/officeDocument/2006/relationships/tags" Target="../tags/tag6.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8778" y="465673"/>
            <a:ext cx="9144000" cy="2650065"/>
          </a:xfrm>
        </p:spPr>
        <p:txBody>
          <a:bodyPr>
            <a:noAutofit/>
          </a:bodyPr>
          <a:lstStyle/>
          <a:p>
            <a:r>
              <a:rPr lang="en-US" sz="4800" dirty="0" smtClean="0">
                <a:solidFill>
                  <a:srgbClr val="0000BF"/>
                </a:solidFill>
              </a:rPr>
              <a:t>SIMPLE-</a:t>
            </a:r>
            <a:r>
              <a:rPr lang="en-US" sz="4800" dirty="0" err="1" smtClean="0">
                <a:solidFill>
                  <a:srgbClr val="0000BF"/>
                </a:solidFill>
              </a:rPr>
              <a:t>fying</a:t>
            </a:r>
            <a:r>
              <a:rPr lang="en-US" sz="4800" dirty="0" smtClean="0">
                <a:solidFill>
                  <a:srgbClr val="0000BF"/>
                </a:solidFill>
              </a:rPr>
              <a:t> Middlebox Policy Enforcement Using SDN</a:t>
            </a:r>
            <a:endParaRPr lang="en-US" sz="4800" dirty="0">
              <a:solidFill>
                <a:srgbClr val="0000BF"/>
              </a:solidFill>
            </a:endParaRPr>
          </a:p>
        </p:txBody>
      </p:sp>
      <p:pic>
        <p:nvPicPr>
          <p:cNvPr id="11" name="Picture 10" descr="NEW USC 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9613" y="4982633"/>
            <a:ext cx="3012829" cy="1161652"/>
          </a:xfrm>
          <a:prstGeom prst="rect">
            <a:avLst/>
          </a:prstGeom>
        </p:spPr>
      </p:pic>
      <p:pic>
        <p:nvPicPr>
          <p:cNvPr id="5" name="Picture 4" descr="imag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100" y="5135033"/>
            <a:ext cx="3924300" cy="854144"/>
          </a:xfrm>
          <a:prstGeom prst="rect">
            <a:avLst/>
          </a:prstGeom>
        </p:spPr>
      </p:pic>
      <p:sp>
        <p:nvSpPr>
          <p:cNvPr id="12" name="TextBox 11"/>
          <p:cNvSpPr txBox="1"/>
          <p:nvPr/>
        </p:nvSpPr>
        <p:spPr>
          <a:xfrm>
            <a:off x="1435109" y="3322907"/>
            <a:ext cx="2466378" cy="1692771"/>
          </a:xfrm>
          <a:prstGeom prst="rect">
            <a:avLst/>
          </a:prstGeom>
          <a:noFill/>
        </p:spPr>
        <p:txBody>
          <a:bodyPr wrap="none" rtlCol="0">
            <a:spAutoFit/>
          </a:bodyPr>
          <a:lstStyle/>
          <a:p>
            <a:r>
              <a:rPr lang="en-US" sz="2600" dirty="0" err="1" smtClean="0">
                <a:solidFill>
                  <a:srgbClr val="3366FF"/>
                </a:solidFill>
              </a:rPr>
              <a:t>Zafar</a:t>
            </a:r>
            <a:r>
              <a:rPr lang="en-US" sz="2600" dirty="0" smtClean="0">
                <a:solidFill>
                  <a:srgbClr val="3366FF"/>
                </a:solidFill>
              </a:rPr>
              <a:t> </a:t>
            </a:r>
            <a:r>
              <a:rPr lang="en-US" sz="2600" dirty="0" err="1" smtClean="0">
                <a:solidFill>
                  <a:srgbClr val="3366FF"/>
                </a:solidFill>
              </a:rPr>
              <a:t>Ayyub</a:t>
            </a:r>
            <a:r>
              <a:rPr lang="en-US" sz="2600" dirty="0" smtClean="0">
                <a:solidFill>
                  <a:srgbClr val="3366FF"/>
                </a:solidFill>
              </a:rPr>
              <a:t> </a:t>
            </a:r>
            <a:r>
              <a:rPr lang="en-US" sz="2600" dirty="0" err="1" smtClean="0">
                <a:solidFill>
                  <a:srgbClr val="3366FF"/>
                </a:solidFill>
              </a:rPr>
              <a:t>Qazi</a:t>
            </a:r>
            <a:endParaRPr lang="en-US" sz="2600" dirty="0" smtClean="0">
              <a:solidFill>
                <a:srgbClr val="3366FF"/>
              </a:solidFill>
            </a:endParaRPr>
          </a:p>
          <a:p>
            <a:r>
              <a:rPr lang="en-US" sz="2600" dirty="0" smtClean="0"/>
              <a:t>Cheng-Chun </a:t>
            </a:r>
            <a:r>
              <a:rPr lang="en-US" sz="2600" dirty="0" err="1" smtClean="0"/>
              <a:t>Tu</a:t>
            </a:r>
            <a:r>
              <a:rPr lang="en-US" sz="2600" dirty="0" smtClean="0"/>
              <a:t> </a:t>
            </a:r>
          </a:p>
          <a:p>
            <a:r>
              <a:rPr lang="en-US" sz="2600" dirty="0" smtClean="0"/>
              <a:t>Luis Chiang</a:t>
            </a:r>
          </a:p>
          <a:p>
            <a:r>
              <a:rPr lang="en-US" sz="2600" dirty="0" smtClean="0"/>
              <a:t>Vyas Sekar</a:t>
            </a:r>
          </a:p>
        </p:txBody>
      </p:sp>
      <p:sp>
        <p:nvSpPr>
          <p:cNvPr id="13" name="TextBox 12"/>
          <p:cNvSpPr txBox="1"/>
          <p:nvPr/>
        </p:nvSpPr>
        <p:spPr>
          <a:xfrm>
            <a:off x="6096000" y="3711379"/>
            <a:ext cx="1545878" cy="892552"/>
          </a:xfrm>
          <a:prstGeom prst="rect">
            <a:avLst/>
          </a:prstGeom>
          <a:noFill/>
        </p:spPr>
        <p:txBody>
          <a:bodyPr wrap="none" rtlCol="0">
            <a:spAutoFit/>
          </a:bodyPr>
          <a:lstStyle/>
          <a:p>
            <a:r>
              <a:rPr lang="en-US" sz="2600" dirty="0" err="1" smtClean="0"/>
              <a:t>Rui</a:t>
            </a:r>
            <a:r>
              <a:rPr lang="en-US" sz="2600" dirty="0" smtClean="0"/>
              <a:t> Miao</a:t>
            </a:r>
          </a:p>
          <a:p>
            <a:r>
              <a:rPr lang="en-US" sz="2600" dirty="0" err="1" smtClean="0"/>
              <a:t>Minlan</a:t>
            </a:r>
            <a:r>
              <a:rPr lang="en-US" sz="2600" dirty="0" smtClean="0"/>
              <a:t> Yu</a:t>
            </a:r>
          </a:p>
        </p:txBody>
      </p:sp>
    </p:spTree>
    <p:extLst>
      <p:ext uri="{BB962C8B-B14F-4D97-AF65-F5344CB8AC3E}">
        <p14:creationId xmlns:p14="http://schemas.microsoft.com/office/powerpoint/2010/main" val="3732364034"/>
      </p:ext>
    </p:extLst>
  </p:cSld>
  <p:clrMapOvr>
    <a:masterClrMapping/>
  </p:clrMapOvr>
  <mc:AlternateContent xmlns:mc="http://schemas.openxmlformats.org/markup-compatibility/2006" xmlns:p14="http://schemas.microsoft.com/office/powerpoint/2010/main">
    <mc:Choice Requires="p14">
      <p:transition spd="slow" p14:dur="2000" advTm="3668"/>
    </mc:Choice>
    <mc:Fallback xmlns="">
      <p:transition xmlns:p14="http://schemas.microsoft.com/office/powerpoint/2010/main" spd="slow" advTm="3668"/>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29702" cy="1386288"/>
          </a:xfrm>
        </p:spPr>
        <p:txBody>
          <a:bodyPr>
            <a:normAutofit/>
          </a:bodyPr>
          <a:lstStyle/>
          <a:p>
            <a:r>
              <a:rPr lang="en-US" sz="4000" dirty="0" smtClean="0">
                <a:solidFill>
                  <a:srgbClr val="0000BF"/>
                </a:solidFill>
              </a:rPr>
              <a:t>New </a:t>
            </a:r>
            <a:r>
              <a:rPr lang="en-US" sz="4000" dirty="0">
                <a:solidFill>
                  <a:srgbClr val="0000BF"/>
                </a:solidFill>
              </a:rPr>
              <a:t>dimensions beyond Layer 2-3 tasks</a:t>
            </a:r>
          </a:p>
        </p:txBody>
      </p:sp>
      <p:sp>
        <p:nvSpPr>
          <p:cNvPr id="3" name="Content Placeholder 2"/>
          <p:cNvSpPr>
            <a:spLocks noGrp="1"/>
          </p:cNvSpPr>
          <p:nvPr>
            <p:ph idx="1"/>
          </p:nvPr>
        </p:nvSpPr>
        <p:spPr>
          <a:xfrm>
            <a:off x="239059" y="1523601"/>
            <a:ext cx="8581464" cy="921031"/>
          </a:xfrm>
        </p:spPr>
        <p:txBody>
          <a:bodyPr>
            <a:normAutofit/>
          </a:bodyPr>
          <a:lstStyle/>
          <a:p>
            <a:pPr marL="0" indent="0">
              <a:buNone/>
            </a:pPr>
            <a:r>
              <a:rPr lang="en-US" sz="3600" dirty="0" smtClean="0"/>
              <a:t>1) Policy Composition </a:t>
            </a:r>
            <a:r>
              <a:rPr lang="en-US" sz="3600" dirty="0" smtClean="0">
                <a:sym typeface="Wingdings"/>
              </a:rPr>
              <a:t> Potential loops</a:t>
            </a:r>
            <a:r>
              <a:rPr lang="en-US" sz="3600" dirty="0" smtClean="0"/>
              <a:t> </a:t>
            </a:r>
          </a:p>
        </p:txBody>
      </p:sp>
      <p:sp>
        <p:nvSpPr>
          <p:cNvPr id="14" name="Content Placeholder 2"/>
          <p:cNvSpPr txBox="1">
            <a:spLocks/>
          </p:cNvSpPr>
          <p:nvPr/>
        </p:nvSpPr>
        <p:spPr>
          <a:xfrm>
            <a:off x="239059" y="3839615"/>
            <a:ext cx="8581464" cy="81707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3600" dirty="0" smtClean="0"/>
              <a:t>3) Dynamic Modifications </a:t>
            </a:r>
            <a:r>
              <a:rPr lang="en-US" sz="3600" dirty="0" smtClean="0">
                <a:sym typeface="Wingdings"/>
              </a:rPr>
              <a:t> Correctness?</a:t>
            </a:r>
            <a:endParaRPr lang="en-US" sz="3600" dirty="0" smtClean="0"/>
          </a:p>
        </p:txBody>
      </p:sp>
      <p:sp>
        <p:nvSpPr>
          <p:cNvPr id="15" name="Content Placeholder 2"/>
          <p:cNvSpPr txBox="1">
            <a:spLocks/>
          </p:cNvSpPr>
          <p:nvPr/>
        </p:nvSpPr>
        <p:spPr>
          <a:xfrm>
            <a:off x="239059" y="2644397"/>
            <a:ext cx="9054353" cy="89981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3600" dirty="0" smtClean="0"/>
              <a:t>2) Resource Constraints </a:t>
            </a:r>
            <a:r>
              <a:rPr lang="en-US" sz="3600" dirty="0" smtClean="0">
                <a:sym typeface="Wingdings"/>
              </a:rPr>
              <a:t> Switch + Middlebox</a:t>
            </a:r>
            <a:endParaRPr lang="en-US" sz="3600" dirty="0" smtClean="0"/>
          </a:p>
        </p:txBody>
      </p:sp>
      <p:sp>
        <p:nvSpPr>
          <p:cNvPr id="4" name="Slide Number Placeholder 3"/>
          <p:cNvSpPr>
            <a:spLocks noGrp="1"/>
          </p:cNvSpPr>
          <p:nvPr>
            <p:ph type="sldNum" sz="quarter" idx="12"/>
          </p:nvPr>
        </p:nvSpPr>
        <p:spPr/>
        <p:txBody>
          <a:bodyPr/>
          <a:lstStyle/>
          <a:p>
            <a:fld id="{2F8258B8-ACF5-6E4C-8B3E-49E538074B44}" type="slidenum">
              <a:rPr lang="en-US" smtClean="0"/>
              <a:t>10</a:t>
            </a:fld>
            <a:endParaRPr lang="en-US"/>
          </a:p>
        </p:txBody>
      </p:sp>
      <p:sp>
        <p:nvSpPr>
          <p:cNvPr id="8" name="TextBox 7"/>
          <p:cNvSpPr txBox="1"/>
          <p:nvPr/>
        </p:nvSpPr>
        <p:spPr>
          <a:xfrm>
            <a:off x="562536" y="4985693"/>
            <a:ext cx="7937502" cy="1200329"/>
          </a:xfrm>
          <a:prstGeom prst="rect">
            <a:avLst/>
          </a:prstGeom>
          <a:noFill/>
          <a:ln w="25400" cmpd="sng">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600" dirty="0" smtClean="0">
                <a:solidFill>
                  <a:srgbClr val="0000BF"/>
                </a:solidFill>
              </a:rPr>
              <a:t>Can we address these with </a:t>
            </a:r>
            <a:r>
              <a:rPr lang="en-US" sz="3600" b="1" i="1" dirty="0" smtClean="0">
                <a:solidFill>
                  <a:srgbClr val="0000BF"/>
                </a:solidFill>
              </a:rPr>
              <a:t>unmodified</a:t>
            </a:r>
            <a:r>
              <a:rPr lang="en-US" sz="3600" i="1" dirty="0" smtClean="0">
                <a:solidFill>
                  <a:srgbClr val="0000BF"/>
                </a:solidFill>
              </a:rPr>
              <a:t> </a:t>
            </a:r>
            <a:r>
              <a:rPr lang="en-US" sz="3600" dirty="0" smtClean="0">
                <a:solidFill>
                  <a:srgbClr val="0000BF"/>
                </a:solidFill>
              </a:rPr>
              <a:t>middleboxes and </a:t>
            </a:r>
            <a:r>
              <a:rPr lang="en-US" sz="3600" b="1" i="1" dirty="0" smtClean="0">
                <a:solidFill>
                  <a:srgbClr val="0000BF"/>
                </a:solidFill>
              </a:rPr>
              <a:t>existing</a:t>
            </a:r>
            <a:r>
              <a:rPr lang="en-US" sz="3600" i="1" dirty="0" smtClean="0">
                <a:solidFill>
                  <a:srgbClr val="0000BF"/>
                </a:solidFill>
              </a:rPr>
              <a:t> </a:t>
            </a:r>
            <a:r>
              <a:rPr lang="en-US" sz="3600" dirty="0" smtClean="0">
                <a:solidFill>
                  <a:srgbClr val="0000BF"/>
                </a:solidFill>
              </a:rPr>
              <a:t>SDN APIs?</a:t>
            </a:r>
            <a:endParaRPr lang="en-US" sz="3600" dirty="0">
              <a:solidFill>
                <a:srgbClr val="0000BF"/>
              </a:solidFill>
            </a:endParaRPr>
          </a:p>
        </p:txBody>
      </p:sp>
    </p:spTree>
    <p:extLst>
      <p:ext uri="{BB962C8B-B14F-4D97-AF65-F5344CB8AC3E}">
        <p14:creationId xmlns:p14="http://schemas.microsoft.com/office/powerpoint/2010/main" val="1142355751"/>
      </p:ext>
    </p:extLst>
  </p:cSld>
  <p:clrMapOvr>
    <a:masterClrMapping/>
  </p:clrMapOvr>
  <mc:AlternateContent xmlns:mc="http://schemas.openxmlformats.org/markup-compatibility/2006" xmlns:p14="http://schemas.microsoft.com/office/powerpoint/2010/main">
    <mc:Choice Requires="p14">
      <p:transition spd="slow" p14:dur="2000" advTm="43707"/>
    </mc:Choice>
    <mc:Fallback xmlns="">
      <p:transition xmlns:p14="http://schemas.microsoft.com/office/powerpoint/2010/main" spd="slow" advTm="4370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BF"/>
                </a:solidFill>
              </a:rPr>
              <a:t>Outline</a:t>
            </a:r>
            <a:endParaRPr lang="en-US" dirty="0">
              <a:solidFill>
                <a:srgbClr val="0000BF"/>
              </a:solidFill>
            </a:endParaRPr>
          </a:p>
        </p:txBody>
      </p:sp>
      <p:sp>
        <p:nvSpPr>
          <p:cNvPr id="3" name="Content Placeholder 2"/>
          <p:cNvSpPr>
            <a:spLocks noGrp="1"/>
          </p:cNvSpPr>
          <p:nvPr>
            <p:ph idx="1"/>
          </p:nvPr>
        </p:nvSpPr>
        <p:spPr>
          <a:xfrm>
            <a:off x="457200" y="1549401"/>
            <a:ext cx="8229600" cy="4525963"/>
          </a:xfrm>
        </p:spPr>
        <p:txBody>
          <a:bodyPr>
            <a:normAutofit fontScale="92500" lnSpcReduction="20000"/>
          </a:bodyPr>
          <a:lstStyle/>
          <a:p>
            <a:r>
              <a:rPr lang="en-US" dirty="0" smtClean="0"/>
              <a:t>Motivation + Context for the Work</a:t>
            </a:r>
          </a:p>
          <a:p>
            <a:pPr marL="0" indent="0">
              <a:buNone/>
            </a:pPr>
            <a:endParaRPr lang="en-US" dirty="0" smtClean="0"/>
          </a:p>
          <a:p>
            <a:r>
              <a:rPr lang="en-US" dirty="0" smtClean="0"/>
              <a:t>Challenges </a:t>
            </a:r>
          </a:p>
          <a:p>
            <a:endParaRPr lang="en-US" b="1" i="1" dirty="0">
              <a:solidFill>
                <a:srgbClr val="FF0000"/>
              </a:solidFill>
            </a:endParaRPr>
          </a:p>
          <a:p>
            <a:r>
              <a:rPr lang="en-US" b="1" i="1" dirty="0" smtClean="0">
                <a:solidFill>
                  <a:srgbClr val="FF0000"/>
                </a:solidFill>
              </a:rPr>
              <a:t>SIMPLE Design </a:t>
            </a:r>
          </a:p>
          <a:p>
            <a:endParaRPr lang="en-US" dirty="0"/>
          </a:p>
          <a:p>
            <a:r>
              <a:rPr lang="en-US" dirty="0" smtClean="0"/>
              <a:t>Evaluation </a:t>
            </a:r>
          </a:p>
          <a:p>
            <a:endParaRPr lang="en-US" dirty="0"/>
          </a:p>
          <a:p>
            <a:r>
              <a:rPr lang="en-US" dirty="0" smtClean="0"/>
              <a:t>Conclusion</a:t>
            </a:r>
            <a:endParaRPr lang="en-US" dirty="0"/>
          </a:p>
        </p:txBody>
      </p:sp>
      <p:sp>
        <p:nvSpPr>
          <p:cNvPr id="4" name="Slide Number Placeholder 3"/>
          <p:cNvSpPr>
            <a:spLocks noGrp="1"/>
          </p:cNvSpPr>
          <p:nvPr>
            <p:ph type="sldNum" sz="quarter" idx="12"/>
          </p:nvPr>
        </p:nvSpPr>
        <p:spPr/>
        <p:txBody>
          <a:bodyPr/>
          <a:lstStyle/>
          <a:p>
            <a:fld id="{2F8258B8-ACF5-6E4C-8B3E-49E538074B44}" type="slidenum">
              <a:rPr lang="en-US" smtClean="0"/>
              <a:t>11</a:t>
            </a:fld>
            <a:endParaRPr lang="en-US"/>
          </a:p>
        </p:txBody>
      </p:sp>
    </p:spTree>
    <p:extLst>
      <p:ext uri="{BB962C8B-B14F-4D97-AF65-F5344CB8AC3E}">
        <p14:creationId xmlns:p14="http://schemas.microsoft.com/office/powerpoint/2010/main" val="3231604066"/>
      </p:ext>
    </p:extLst>
  </p:cSld>
  <p:clrMapOvr>
    <a:masterClrMapping/>
  </p:clrMapOvr>
  <mc:AlternateContent xmlns:mc="http://schemas.openxmlformats.org/markup-compatibility/2006" xmlns:p14="http://schemas.microsoft.com/office/powerpoint/2010/main">
    <mc:Choice Requires="p14">
      <p:transition spd="slow" p14:dur="2000" advTm="28272"/>
    </mc:Choice>
    <mc:Fallback xmlns="">
      <p:transition xmlns:p14="http://schemas.microsoft.com/office/powerpoint/2010/main" spd="slow" advTm="28272"/>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p:cNvCxnSpPr/>
          <p:nvPr/>
        </p:nvCxnSpPr>
        <p:spPr>
          <a:xfrm flipV="1">
            <a:off x="0" y="4464952"/>
            <a:ext cx="9144000" cy="28223"/>
          </a:xfrm>
          <a:prstGeom prst="line">
            <a:avLst/>
          </a:prstGeom>
          <a:ln>
            <a:prstDash val="dash"/>
          </a:ln>
        </p:spPr>
        <p:style>
          <a:lnRef idx="3">
            <a:schemeClr val="accent2"/>
          </a:lnRef>
          <a:fillRef idx="0">
            <a:schemeClr val="accent2"/>
          </a:fillRef>
          <a:effectRef idx="2">
            <a:schemeClr val="accent2"/>
          </a:effectRef>
          <a:fontRef idx="minor">
            <a:schemeClr val="tx1"/>
          </a:fontRef>
        </p:style>
      </p:cxnSp>
      <p:pic>
        <p:nvPicPr>
          <p:cNvPr id="70" name="Picture 69" descr="MC9004316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5241" y="858925"/>
            <a:ext cx="832272" cy="832272"/>
          </a:xfrm>
          <a:prstGeom prst="rect">
            <a:avLst/>
          </a:prstGeom>
        </p:spPr>
      </p:pic>
      <p:grpSp>
        <p:nvGrpSpPr>
          <p:cNvPr id="28" name="Group 27"/>
          <p:cNvGrpSpPr/>
          <p:nvPr/>
        </p:nvGrpSpPr>
        <p:grpSpPr>
          <a:xfrm>
            <a:off x="148647" y="1729588"/>
            <a:ext cx="8816632" cy="2039156"/>
            <a:chOff x="2110084" y="1937085"/>
            <a:chExt cx="4583981" cy="1500713"/>
          </a:xfrm>
        </p:grpSpPr>
        <p:sp>
          <p:nvSpPr>
            <p:cNvPr id="19" name="TextBox 18"/>
            <p:cNvSpPr txBox="1"/>
            <p:nvPr/>
          </p:nvSpPr>
          <p:spPr>
            <a:xfrm>
              <a:off x="3856174" y="2803578"/>
              <a:ext cx="1089968" cy="33976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en-US" sz="2400" dirty="0" smtClean="0"/>
                <a:t>Rule Generator</a:t>
              </a:r>
            </a:p>
          </p:txBody>
        </p:sp>
        <p:sp>
          <p:nvSpPr>
            <p:cNvPr id="108" name="TextBox 107"/>
            <p:cNvSpPr txBox="1"/>
            <p:nvPr/>
          </p:nvSpPr>
          <p:spPr>
            <a:xfrm>
              <a:off x="2272123" y="2005803"/>
              <a:ext cx="1317731" cy="33976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en-US" sz="2400" dirty="0" smtClean="0"/>
                <a:t>Resource Manager</a:t>
              </a:r>
            </a:p>
          </p:txBody>
        </p:sp>
        <p:sp>
          <p:nvSpPr>
            <p:cNvPr id="109" name="TextBox 108"/>
            <p:cNvSpPr txBox="1"/>
            <p:nvPr/>
          </p:nvSpPr>
          <p:spPr>
            <a:xfrm>
              <a:off x="5085641" y="1996856"/>
              <a:ext cx="1540026" cy="33976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en-US" sz="2400" dirty="0" smtClean="0"/>
                <a:t>Modifications Handler</a:t>
              </a:r>
            </a:p>
          </p:txBody>
        </p:sp>
        <p:sp>
          <p:nvSpPr>
            <p:cNvPr id="118" name="Rounded Rectangle 117"/>
            <p:cNvSpPr/>
            <p:nvPr/>
          </p:nvSpPr>
          <p:spPr>
            <a:xfrm>
              <a:off x="2110084" y="1937085"/>
              <a:ext cx="4583981" cy="1500713"/>
            </a:xfrm>
            <a:prstGeom prst="roundRect">
              <a:avLst/>
            </a:prstGeom>
            <a:noFill/>
            <a:ln w="38100" cmpd="sng">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stCxn id="108" idx="2"/>
              <a:endCxn id="19" idx="1"/>
            </p:cNvCxnSpPr>
            <p:nvPr/>
          </p:nvCxnSpPr>
          <p:spPr>
            <a:xfrm>
              <a:off x="2930989" y="2345563"/>
              <a:ext cx="925185" cy="627895"/>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a:stCxn id="109" idx="2"/>
              <a:endCxn id="19" idx="3"/>
            </p:cNvCxnSpPr>
            <p:nvPr/>
          </p:nvCxnSpPr>
          <p:spPr>
            <a:xfrm flipH="1">
              <a:off x="4946142" y="2336617"/>
              <a:ext cx="909512" cy="636842"/>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53" name="Title 1"/>
          <p:cNvSpPr>
            <a:spLocks noGrp="1"/>
          </p:cNvSpPr>
          <p:nvPr>
            <p:ph type="title"/>
          </p:nvPr>
        </p:nvSpPr>
        <p:spPr>
          <a:xfrm>
            <a:off x="457200" y="0"/>
            <a:ext cx="8229600" cy="914400"/>
          </a:xfrm>
        </p:spPr>
        <p:txBody>
          <a:bodyPr>
            <a:normAutofit/>
          </a:bodyPr>
          <a:lstStyle/>
          <a:p>
            <a:r>
              <a:rPr lang="en-US" dirty="0" smtClean="0">
                <a:solidFill>
                  <a:srgbClr val="0000BF"/>
                </a:solidFill>
              </a:rPr>
              <a:t>SIMPLE System Overview</a:t>
            </a:r>
            <a:endParaRPr lang="en-US" dirty="0">
              <a:solidFill>
                <a:srgbClr val="0000BF"/>
              </a:solidFill>
            </a:endParaRPr>
          </a:p>
        </p:txBody>
      </p:sp>
      <p:grpSp>
        <p:nvGrpSpPr>
          <p:cNvPr id="29" name="Group 28"/>
          <p:cNvGrpSpPr/>
          <p:nvPr/>
        </p:nvGrpSpPr>
        <p:grpSpPr>
          <a:xfrm>
            <a:off x="200369" y="4888121"/>
            <a:ext cx="7832766" cy="1553859"/>
            <a:chOff x="200366" y="3897799"/>
            <a:chExt cx="7832766" cy="1165394"/>
          </a:xfrm>
        </p:grpSpPr>
        <p:sp>
          <p:nvSpPr>
            <p:cNvPr id="52" name="Cloud 51"/>
            <p:cNvSpPr/>
            <p:nvPr/>
          </p:nvSpPr>
          <p:spPr>
            <a:xfrm rot="169972">
              <a:off x="2884528" y="3897799"/>
              <a:ext cx="2914275" cy="1165394"/>
            </a:xfrm>
            <a:prstGeom prst="cloud">
              <a:avLst/>
            </a:prstGeom>
            <a:solidFill>
              <a:schemeClr val="accent1">
                <a:lumMod val="40000"/>
                <a:lumOff val="60000"/>
              </a:schemeClr>
            </a:solidFill>
            <a:ln>
              <a:no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smtClean="0">
                <a:latin typeface="Calibri"/>
                <a:cs typeface="Calibri"/>
              </a:endParaRPr>
            </a:p>
            <a:p>
              <a:pPr algn="ctr" fontAlgn="auto">
                <a:spcBef>
                  <a:spcPts val="0"/>
                </a:spcBef>
                <a:spcAft>
                  <a:spcPts val="0"/>
                </a:spcAft>
                <a:defRPr/>
              </a:pPr>
              <a:endParaRPr lang="en-US" dirty="0" smtClean="0">
                <a:latin typeface="Calibri"/>
                <a:cs typeface="Calibri"/>
              </a:endParaRPr>
            </a:p>
            <a:p>
              <a:pPr algn="ctr" fontAlgn="auto">
                <a:spcBef>
                  <a:spcPts val="0"/>
                </a:spcBef>
                <a:spcAft>
                  <a:spcPts val="0"/>
                </a:spcAft>
                <a:defRPr/>
              </a:pPr>
              <a:endParaRPr lang="en-US" dirty="0" smtClean="0">
                <a:solidFill>
                  <a:schemeClr val="tx1"/>
                </a:solidFill>
                <a:latin typeface="Calibri"/>
                <a:cs typeface="Calibri"/>
              </a:endParaRPr>
            </a:p>
            <a:p>
              <a:pPr algn="ctr" fontAlgn="auto">
                <a:spcBef>
                  <a:spcPts val="0"/>
                </a:spcBef>
                <a:spcAft>
                  <a:spcPts val="0"/>
                </a:spcAft>
                <a:defRPr/>
              </a:pPr>
              <a:endParaRPr lang="en-US" dirty="0" smtClean="0">
                <a:solidFill>
                  <a:schemeClr val="tx1"/>
                </a:solidFill>
                <a:latin typeface="Calibri"/>
                <a:cs typeface="Calibri"/>
              </a:endParaRPr>
            </a:p>
            <a:p>
              <a:pPr algn="ctr" fontAlgn="auto">
                <a:spcBef>
                  <a:spcPts val="0"/>
                </a:spcBef>
                <a:spcAft>
                  <a:spcPts val="0"/>
                </a:spcAft>
                <a:defRPr/>
              </a:pPr>
              <a:endParaRPr lang="en-US" dirty="0" smtClean="0">
                <a:solidFill>
                  <a:schemeClr val="tx1"/>
                </a:solidFill>
                <a:latin typeface="Calibri"/>
                <a:cs typeface="Calibri"/>
              </a:endParaRPr>
            </a:p>
          </p:txBody>
        </p:sp>
        <p:pic>
          <p:nvPicPr>
            <p:cNvPr id="54" name="Picture 53"/>
            <p:cNvPicPr>
              <a:picLocks noChangeArrowheads="1"/>
            </p:cNvPicPr>
            <p:nvPr/>
          </p:nvPicPr>
          <p:blipFill>
            <a:blip r:embed="rId5" cstate="print"/>
            <a:srcRect/>
            <a:stretch>
              <a:fillRect/>
            </a:stretch>
          </p:blipFill>
          <p:spPr bwMode="auto">
            <a:xfrm>
              <a:off x="3090229" y="4477394"/>
              <a:ext cx="500451" cy="214074"/>
            </a:xfrm>
            <a:prstGeom prst="rect">
              <a:avLst/>
            </a:prstGeom>
            <a:noFill/>
            <a:ln w="9525">
              <a:noFill/>
              <a:miter lim="800000"/>
              <a:headEnd/>
              <a:tailEnd/>
            </a:ln>
            <a:effectLst/>
          </p:spPr>
        </p:pic>
        <p:pic>
          <p:nvPicPr>
            <p:cNvPr id="73" name="Picture 72"/>
            <p:cNvPicPr>
              <a:picLocks noChangeArrowheads="1"/>
            </p:cNvPicPr>
            <p:nvPr/>
          </p:nvPicPr>
          <p:blipFill>
            <a:blip r:embed="rId5" cstate="print"/>
            <a:srcRect/>
            <a:stretch>
              <a:fillRect/>
            </a:stretch>
          </p:blipFill>
          <p:spPr bwMode="auto">
            <a:xfrm>
              <a:off x="5051620" y="4477394"/>
              <a:ext cx="500451" cy="214074"/>
            </a:xfrm>
            <a:prstGeom prst="rect">
              <a:avLst/>
            </a:prstGeom>
            <a:noFill/>
            <a:ln w="9525">
              <a:noFill/>
              <a:miter lim="800000"/>
              <a:headEnd/>
              <a:tailEnd/>
            </a:ln>
            <a:effectLst/>
          </p:spPr>
        </p:pic>
        <p:pic>
          <p:nvPicPr>
            <p:cNvPr id="74" name="Picture 11" descr="IOSfirewall"/>
            <p:cNvPicPr>
              <a:picLocks noChangeAspect="1" noChangeArrowheads="1"/>
            </p:cNvPicPr>
            <p:nvPr/>
          </p:nvPicPr>
          <p:blipFill>
            <a:blip r:embed="rId6" cstate="print"/>
            <a:srcRect/>
            <a:stretch>
              <a:fillRect/>
            </a:stretch>
          </p:blipFill>
          <p:spPr bwMode="auto">
            <a:xfrm>
              <a:off x="5972249" y="4604700"/>
              <a:ext cx="243404" cy="338969"/>
            </a:xfrm>
            <a:prstGeom prst="rect">
              <a:avLst/>
            </a:prstGeom>
            <a:noFill/>
          </p:spPr>
        </p:pic>
        <p:pic>
          <p:nvPicPr>
            <p:cNvPr id="75" name="Picture 57" descr="icon_color"/>
            <p:cNvPicPr>
              <a:picLocks noChangeAspect="1" noChangeArrowheads="1"/>
            </p:cNvPicPr>
            <p:nvPr/>
          </p:nvPicPr>
          <p:blipFill>
            <a:blip r:embed="rId7" cstate="print"/>
            <a:srcRect/>
            <a:stretch>
              <a:fillRect/>
            </a:stretch>
          </p:blipFill>
          <p:spPr bwMode="auto">
            <a:xfrm>
              <a:off x="2267920" y="4657521"/>
              <a:ext cx="340420" cy="292241"/>
            </a:xfrm>
            <a:prstGeom prst="rect">
              <a:avLst/>
            </a:prstGeom>
            <a:noFill/>
          </p:spPr>
        </p:pic>
        <p:cxnSp>
          <p:nvCxnSpPr>
            <p:cNvPr id="110" name="Straight Connector 109"/>
            <p:cNvCxnSpPr>
              <a:stCxn id="74" idx="1"/>
              <a:endCxn id="73" idx="3"/>
            </p:cNvCxnSpPr>
            <p:nvPr/>
          </p:nvCxnSpPr>
          <p:spPr>
            <a:xfrm flipH="1" flipV="1">
              <a:off x="5552071" y="4584431"/>
              <a:ext cx="420178" cy="18975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54" idx="1"/>
              <a:endCxn id="75" idx="3"/>
            </p:cNvCxnSpPr>
            <p:nvPr/>
          </p:nvCxnSpPr>
          <p:spPr>
            <a:xfrm flipH="1">
              <a:off x="2608340" y="4584431"/>
              <a:ext cx="481889" cy="219211"/>
            </a:xfrm>
            <a:prstGeom prst="line">
              <a:avLst/>
            </a:prstGeom>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200366" y="4379451"/>
              <a:ext cx="1843236" cy="623248"/>
            </a:xfrm>
            <a:prstGeom prst="rect">
              <a:avLst/>
            </a:prstGeom>
            <a:noFill/>
          </p:spPr>
          <p:txBody>
            <a:bodyPr wrap="none" rtlCol="0">
              <a:spAutoFit/>
            </a:bodyPr>
            <a:lstStyle/>
            <a:p>
              <a:r>
                <a:rPr lang="en-US" sz="2400" i="1" dirty="0" smtClean="0"/>
                <a:t>Legacy</a:t>
              </a:r>
            </a:p>
            <a:p>
              <a:r>
                <a:rPr lang="en-US" sz="2400" i="1" dirty="0" smtClean="0"/>
                <a:t>Middleboxes</a:t>
              </a:r>
            </a:p>
          </p:txBody>
        </p:sp>
        <p:sp>
          <p:nvSpPr>
            <p:cNvPr id="63" name="TextBox 62"/>
            <p:cNvSpPr txBox="1"/>
            <p:nvPr/>
          </p:nvSpPr>
          <p:spPr>
            <a:xfrm>
              <a:off x="6519163" y="4334355"/>
              <a:ext cx="1513969" cy="623248"/>
            </a:xfrm>
            <a:prstGeom prst="rect">
              <a:avLst/>
            </a:prstGeom>
            <a:noFill/>
          </p:spPr>
          <p:txBody>
            <a:bodyPr wrap="none" rtlCol="0">
              <a:spAutoFit/>
            </a:bodyPr>
            <a:lstStyle/>
            <a:p>
              <a:r>
                <a:rPr lang="en-US" sz="2400" i="1" dirty="0" smtClean="0"/>
                <a:t>OpenFlow</a:t>
              </a:r>
              <a:r>
                <a:rPr lang="en-US" sz="2400" i="1" dirty="0"/>
                <a:t> </a:t>
              </a:r>
              <a:endParaRPr lang="en-US" sz="2400" i="1" dirty="0" smtClean="0"/>
            </a:p>
            <a:p>
              <a:r>
                <a:rPr lang="en-US" sz="2400" i="1" dirty="0" smtClean="0"/>
                <a:t>capable</a:t>
              </a:r>
            </a:p>
          </p:txBody>
        </p:sp>
      </p:grpSp>
      <p:cxnSp>
        <p:nvCxnSpPr>
          <p:cNvPr id="121" name="Straight Arrow Connector 120"/>
          <p:cNvCxnSpPr>
            <a:endCxn id="77" idx="0"/>
          </p:cNvCxnSpPr>
          <p:nvPr/>
        </p:nvCxnSpPr>
        <p:spPr>
          <a:xfrm>
            <a:off x="4588982" y="3810662"/>
            <a:ext cx="676796" cy="150725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a:endCxn id="76" idx="0"/>
          </p:cNvCxnSpPr>
          <p:nvPr/>
        </p:nvCxnSpPr>
        <p:spPr>
          <a:xfrm flipH="1">
            <a:off x="2878581" y="3810662"/>
            <a:ext cx="999201" cy="153778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76" name="Table 75"/>
          <p:cNvGraphicFramePr>
            <a:graphicFrameLocks noGrp="1"/>
          </p:cNvGraphicFramePr>
          <p:nvPr>
            <p:extLst>
              <p:ext uri="{D42A27DB-BD31-4B8C-83A1-F6EECF244321}">
                <p14:modId xmlns:p14="http://schemas.microsoft.com/office/powerpoint/2010/main" val="2357900479"/>
              </p:ext>
            </p:extLst>
          </p:nvPr>
        </p:nvGraphicFramePr>
        <p:xfrm>
          <a:off x="2043605" y="5348443"/>
          <a:ext cx="1669952" cy="531015"/>
        </p:xfrm>
        <a:graphic>
          <a:graphicData uri="http://schemas.openxmlformats.org/drawingml/2006/table">
            <a:tbl>
              <a:tblPr firstRow="1" bandRow="1">
                <a:tableStyleId>{2D5ABB26-0587-4C30-8999-92F81FD0307C}</a:tableStyleId>
              </a:tblPr>
              <a:tblGrid>
                <a:gridCol w="710766"/>
                <a:gridCol w="959186"/>
              </a:tblGrid>
              <a:tr h="335280">
                <a:tc>
                  <a:txBody>
                    <a:bodyPr/>
                    <a:lstStyle/>
                    <a:p>
                      <a:r>
                        <a:rPr lang="en-US" sz="1600" b="1" dirty="0" smtClean="0"/>
                        <a:t>Flow</a:t>
                      </a:r>
                      <a:endParaRPr lang="en-US" sz="1600" b="1"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c>
                  <a:txBody>
                    <a:bodyPr/>
                    <a:lstStyle/>
                    <a:p>
                      <a:r>
                        <a:rPr lang="en-US" sz="1600" b="1" dirty="0" smtClean="0"/>
                        <a:t>Action</a:t>
                      </a:r>
                      <a:endParaRPr lang="en-US" sz="1600" b="1"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r>
              <a:tr h="195735">
                <a:tc>
                  <a:txBody>
                    <a:bodyPr/>
                    <a:lstStyle/>
                    <a:p>
                      <a:r>
                        <a:rPr lang="en-US" sz="400" dirty="0" smtClean="0"/>
                        <a:t>…</a:t>
                      </a:r>
                      <a:endParaRPr lang="en-US" sz="400"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c>
                  <a:txBody>
                    <a:bodyPr/>
                    <a:lstStyle/>
                    <a:p>
                      <a:r>
                        <a:rPr lang="en-US" sz="400" dirty="0" smtClean="0"/>
                        <a:t>…</a:t>
                      </a:r>
                      <a:endParaRPr lang="en-US" sz="400"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r>
            </a:tbl>
          </a:graphicData>
        </a:graphic>
      </p:graphicFrame>
      <p:graphicFrame>
        <p:nvGraphicFramePr>
          <p:cNvPr id="77" name="Table 76"/>
          <p:cNvGraphicFramePr>
            <a:graphicFrameLocks noGrp="1"/>
          </p:cNvGraphicFramePr>
          <p:nvPr>
            <p:extLst>
              <p:ext uri="{D42A27DB-BD31-4B8C-83A1-F6EECF244321}">
                <p14:modId xmlns:p14="http://schemas.microsoft.com/office/powerpoint/2010/main" val="911957892"/>
              </p:ext>
            </p:extLst>
          </p:nvPr>
        </p:nvGraphicFramePr>
        <p:xfrm>
          <a:off x="4430802" y="5317914"/>
          <a:ext cx="1669952" cy="531015"/>
        </p:xfrm>
        <a:graphic>
          <a:graphicData uri="http://schemas.openxmlformats.org/drawingml/2006/table">
            <a:tbl>
              <a:tblPr firstRow="1" bandRow="1">
                <a:tableStyleId>{2D5ABB26-0587-4C30-8999-92F81FD0307C}</a:tableStyleId>
              </a:tblPr>
              <a:tblGrid>
                <a:gridCol w="710766"/>
                <a:gridCol w="959186"/>
              </a:tblGrid>
              <a:tr h="335280">
                <a:tc>
                  <a:txBody>
                    <a:bodyPr/>
                    <a:lstStyle/>
                    <a:p>
                      <a:r>
                        <a:rPr lang="en-US" sz="1600" b="1" dirty="0" smtClean="0"/>
                        <a:t>Flow</a:t>
                      </a:r>
                      <a:endParaRPr lang="en-US" sz="1600" b="1"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c>
                  <a:txBody>
                    <a:bodyPr/>
                    <a:lstStyle/>
                    <a:p>
                      <a:r>
                        <a:rPr lang="en-US" sz="1600" b="1" dirty="0" smtClean="0"/>
                        <a:t>Action</a:t>
                      </a:r>
                      <a:endParaRPr lang="en-US" sz="1600" b="1"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r>
              <a:tr h="195735">
                <a:tc>
                  <a:txBody>
                    <a:bodyPr/>
                    <a:lstStyle/>
                    <a:p>
                      <a:r>
                        <a:rPr lang="en-US" sz="400" dirty="0" smtClean="0"/>
                        <a:t>…</a:t>
                      </a:r>
                      <a:endParaRPr lang="en-US" sz="400"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c>
                  <a:txBody>
                    <a:bodyPr/>
                    <a:lstStyle/>
                    <a:p>
                      <a:r>
                        <a:rPr lang="en-US" sz="400" dirty="0" smtClean="0"/>
                        <a:t>…</a:t>
                      </a:r>
                      <a:endParaRPr lang="en-US" sz="400"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r>
            </a:tbl>
          </a:graphicData>
        </a:graphic>
      </p:graphicFrame>
      <p:sp>
        <p:nvSpPr>
          <p:cNvPr id="39" name="Oval 38"/>
          <p:cNvSpPr/>
          <p:nvPr/>
        </p:nvSpPr>
        <p:spPr>
          <a:xfrm>
            <a:off x="2608343" y="2654617"/>
            <a:ext cx="3782426" cy="1199665"/>
          </a:xfrm>
          <a:prstGeom prst="ellipse">
            <a:avLst/>
          </a:prstGeom>
          <a:noFill/>
          <a:ln w="76200"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2F8258B8-ACF5-6E4C-8B3E-49E538074B44}" type="slidenum">
              <a:rPr lang="en-US" smtClean="0"/>
              <a:t>12</a:t>
            </a:fld>
            <a:endParaRPr lang="en-US"/>
          </a:p>
        </p:txBody>
      </p:sp>
      <p:grpSp>
        <p:nvGrpSpPr>
          <p:cNvPr id="37" name="Group 36"/>
          <p:cNvGrpSpPr/>
          <p:nvPr/>
        </p:nvGrpSpPr>
        <p:grpSpPr>
          <a:xfrm>
            <a:off x="2986355" y="1057976"/>
            <a:ext cx="4178821" cy="445931"/>
            <a:chOff x="3160995" y="1126542"/>
            <a:chExt cx="4178821" cy="445931"/>
          </a:xfrm>
        </p:grpSpPr>
        <p:sp>
          <p:nvSpPr>
            <p:cNvPr id="38" name="Rectangle 37"/>
            <p:cNvSpPr/>
            <p:nvPr/>
          </p:nvSpPr>
          <p:spPr>
            <a:xfrm>
              <a:off x="4352844" y="1130714"/>
              <a:ext cx="904956" cy="44175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t>Firewall</a:t>
              </a:r>
              <a:endParaRPr lang="en-US" sz="1600" dirty="0"/>
            </a:p>
          </p:txBody>
        </p:sp>
        <p:sp>
          <p:nvSpPr>
            <p:cNvPr id="40" name="Rectangle 39"/>
            <p:cNvSpPr/>
            <p:nvPr/>
          </p:nvSpPr>
          <p:spPr>
            <a:xfrm>
              <a:off x="5678933" y="1130714"/>
              <a:ext cx="586638" cy="44175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t>IDS</a:t>
              </a:r>
              <a:endParaRPr lang="en-US" sz="1600" dirty="0"/>
            </a:p>
          </p:txBody>
        </p:sp>
        <p:cxnSp>
          <p:nvCxnSpPr>
            <p:cNvPr id="41" name="Straight Arrow Connector 40"/>
            <p:cNvCxnSpPr>
              <a:endCxn id="38" idx="1"/>
            </p:cNvCxnSpPr>
            <p:nvPr/>
          </p:nvCxnSpPr>
          <p:spPr>
            <a:xfrm>
              <a:off x="3836205" y="1351589"/>
              <a:ext cx="516639" cy="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38" idx="3"/>
              <a:endCxn id="40" idx="1"/>
            </p:cNvCxnSpPr>
            <p:nvPr/>
          </p:nvCxnSpPr>
          <p:spPr>
            <a:xfrm>
              <a:off x="5257800" y="1351594"/>
              <a:ext cx="42113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6553200" y="1130709"/>
              <a:ext cx="786616" cy="44175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t>Proxy</a:t>
              </a:r>
              <a:endParaRPr lang="en-US" sz="1600" dirty="0"/>
            </a:p>
          </p:txBody>
        </p:sp>
        <p:cxnSp>
          <p:nvCxnSpPr>
            <p:cNvPr id="44" name="Straight Arrow Connector 43"/>
            <p:cNvCxnSpPr>
              <a:stCxn id="40" idx="3"/>
              <a:endCxn id="43" idx="1"/>
            </p:cNvCxnSpPr>
            <p:nvPr/>
          </p:nvCxnSpPr>
          <p:spPr>
            <a:xfrm flipV="1">
              <a:off x="6265571" y="1351589"/>
              <a:ext cx="287629" cy="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160995" y="1126542"/>
              <a:ext cx="675210" cy="400111"/>
            </a:xfrm>
            <a:prstGeom prst="rect">
              <a:avLst/>
            </a:prstGeom>
            <a:noFill/>
          </p:spPr>
          <p:txBody>
            <a:bodyPr wrap="none" rtlCol="0">
              <a:spAutoFit/>
            </a:bodyPr>
            <a:lstStyle/>
            <a:p>
              <a:r>
                <a:rPr lang="en-US" sz="2000" dirty="0" smtClean="0"/>
                <a:t>Web</a:t>
              </a:r>
              <a:endParaRPr lang="en-US" sz="2000" dirty="0"/>
            </a:p>
          </p:txBody>
        </p:sp>
      </p:grpSp>
    </p:spTree>
    <p:custDataLst>
      <p:tags r:id="rId1"/>
    </p:custDataLst>
    <p:extLst>
      <p:ext uri="{BB962C8B-B14F-4D97-AF65-F5344CB8AC3E}">
        <p14:creationId xmlns:p14="http://schemas.microsoft.com/office/powerpoint/2010/main" val="3429794448"/>
      </p:ext>
    </p:extLst>
  </p:cSld>
  <p:clrMapOvr>
    <a:masterClrMapping/>
  </p:clrMapOvr>
  <mc:AlternateContent xmlns:mc="http://schemas.openxmlformats.org/markup-compatibility/2006" xmlns:p14="http://schemas.microsoft.com/office/powerpoint/2010/main">
    <mc:Choice Requires="p14">
      <p:transition spd="slow" p14:dur="2000" advTm="46248"/>
    </mc:Choice>
    <mc:Fallback xmlns="">
      <p:transition xmlns:p14="http://schemas.microsoft.com/office/powerpoint/2010/main" spd="slow" advTm="4624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44560" cy="914400"/>
          </a:xfrm>
        </p:spPr>
        <p:txBody>
          <a:bodyPr>
            <a:normAutofit fontScale="90000"/>
          </a:bodyPr>
          <a:lstStyle/>
          <a:p>
            <a:r>
              <a:rPr lang="en-US" dirty="0">
                <a:solidFill>
                  <a:srgbClr val="0000BF"/>
                </a:solidFill>
              </a:rPr>
              <a:t>Composition </a:t>
            </a:r>
            <a:r>
              <a:rPr lang="en-US" dirty="0">
                <a:solidFill>
                  <a:srgbClr val="0000BF"/>
                </a:solidFill>
                <a:sym typeface="Wingdings"/>
              </a:rPr>
              <a:t> </a:t>
            </a:r>
            <a:r>
              <a:rPr lang="en-US" dirty="0">
                <a:solidFill>
                  <a:srgbClr val="0000BF"/>
                </a:solidFill>
              </a:rPr>
              <a:t> Tag Processing State</a:t>
            </a:r>
          </a:p>
        </p:txBody>
      </p:sp>
      <p:sp>
        <p:nvSpPr>
          <p:cNvPr id="3" name="Slide Number Placeholder 2"/>
          <p:cNvSpPr>
            <a:spLocks noGrp="1"/>
          </p:cNvSpPr>
          <p:nvPr>
            <p:ph type="sldNum" sz="quarter" idx="12"/>
          </p:nvPr>
        </p:nvSpPr>
        <p:spPr/>
        <p:txBody>
          <a:bodyPr/>
          <a:lstStyle/>
          <a:p>
            <a:fld id="{2F8258B8-ACF5-6E4C-8B3E-49E538074B44}" type="slidenum">
              <a:rPr lang="en-US" smtClean="0"/>
              <a:t>13</a:t>
            </a:fld>
            <a:endParaRPr lang="en-US"/>
          </a:p>
        </p:txBody>
      </p:sp>
      <p:sp>
        <p:nvSpPr>
          <p:cNvPr id="92" name="Rounded Rectangle 91"/>
          <p:cNvSpPr/>
          <p:nvPr/>
        </p:nvSpPr>
        <p:spPr>
          <a:xfrm>
            <a:off x="4100825" y="914400"/>
            <a:ext cx="4900935" cy="963180"/>
          </a:xfrm>
          <a:prstGeom prst="roundRect">
            <a:avLst/>
          </a:prstGeom>
          <a:noFill/>
          <a:ln w="127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4" name="Picture 11" descr="IOSfirewall"/>
          <p:cNvPicPr>
            <a:picLocks noChangeAspect="1" noChangeArrowheads="1"/>
          </p:cNvPicPr>
          <p:nvPr/>
        </p:nvPicPr>
        <p:blipFill>
          <a:blip r:embed="rId4" cstate="print"/>
          <a:srcRect/>
          <a:stretch>
            <a:fillRect/>
          </a:stretch>
        </p:blipFill>
        <p:spPr bwMode="auto">
          <a:xfrm>
            <a:off x="6549685" y="1311545"/>
            <a:ext cx="347673" cy="415623"/>
          </a:xfrm>
          <a:prstGeom prst="rect">
            <a:avLst/>
          </a:prstGeom>
          <a:noFill/>
        </p:spPr>
      </p:pic>
      <p:pic>
        <p:nvPicPr>
          <p:cNvPr id="95" name="Picture 94"/>
          <p:cNvPicPr>
            <a:picLocks noChangeAspect="1" noChangeArrowheads="1"/>
          </p:cNvPicPr>
          <p:nvPr/>
        </p:nvPicPr>
        <p:blipFill>
          <a:blip r:embed="rId5" cstate="print"/>
          <a:srcRect/>
          <a:stretch>
            <a:fillRect/>
          </a:stretch>
        </p:blipFill>
        <p:spPr bwMode="auto">
          <a:xfrm>
            <a:off x="8195980" y="1311545"/>
            <a:ext cx="386793" cy="415623"/>
          </a:xfrm>
          <a:prstGeom prst="rect">
            <a:avLst/>
          </a:prstGeom>
          <a:noFill/>
          <a:ln w="9525" algn="ctr">
            <a:noFill/>
            <a:miter lim="800000"/>
            <a:headEnd/>
            <a:tailEnd/>
          </a:ln>
          <a:effectLst/>
        </p:spPr>
      </p:pic>
      <p:pic>
        <p:nvPicPr>
          <p:cNvPr id="96" name="Picture 57" descr="icon_color"/>
          <p:cNvPicPr>
            <a:picLocks noChangeAspect="1" noChangeArrowheads="1"/>
          </p:cNvPicPr>
          <p:nvPr/>
        </p:nvPicPr>
        <p:blipFill>
          <a:blip r:embed="rId6" cstate="print"/>
          <a:srcRect/>
          <a:stretch>
            <a:fillRect/>
          </a:stretch>
        </p:blipFill>
        <p:spPr bwMode="auto">
          <a:xfrm>
            <a:off x="7345992" y="1311545"/>
            <a:ext cx="402652" cy="415623"/>
          </a:xfrm>
          <a:prstGeom prst="rect">
            <a:avLst/>
          </a:prstGeom>
          <a:noFill/>
        </p:spPr>
      </p:pic>
      <p:cxnSp>
        <p:nvCxnSpPr>
          <p:cNvPr id="98" name="Straight Arrow Connector 97"/>
          <p:cNvCxnSpPr>
            <a:endCxn id="94" idx="1"/>
          </p:cNvCxnSpPr>
          <p:nvPr/>
        </p:nvCxnSpPr>
        <p:spPr>
          <a:xfrm>
            <a:off x="6005118" y="1519357"/>
            <a:ext cx="544567"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a:stCxn id="94" idx="3"/>
            <a:endCxn id="96" idx="1"/>
          </p:cNvCxnSpPr>
          <p:nvPr/>
        </p:nvCxnSpPr>
        <p:spPr>
          <a:xfrm>
            <a:off x="6897358" y="1519357"/>
            <a:ext cx="448634"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95" idx="1"/>
          </p:cNvCxnSpPr>
          <p:nvPr/>
        </p:nvCxnSpPr>
        <p:spPr>
          <a:xfrm>
            <a:off x="7747346" y="1519357"/>
            <a:ext cx="448634"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6362865" y="972991"/>
            <a:ext cx="889474" cy="338554"/>
          </a:xfrm>
          <a:prstGeom prst="rect">
            <a:avLst/>
          </a:prstGeom>
          <a:noFill/>
        </p:spPr>
        <p:txBody>
          <a:bodyPr wrap="none" rtlCol="0">
            <a:spAutoFit/>
          </a:bodyPr>
          <a:lstStyle/>
          <a:p>
            <a:r>
              <a:rPr lang="en-US" sz="1600" i="1" dirty="0" smtClean="0"/>
              <a:t>Firewall</a:t>
            </a:r>
          </a:p>
        </p:txBody>
      </p:sp>
      <p:sp>
        <p:nvSpPr>
          <p:cNvPr id="109" name="TextBox 108"/>
          <p:cNvSpPr txBox="1"/>
          <p:nvPr/>
        </p:nvSpPr>
        <p:spPr>
          <a:xfrm>
            <a:off x="7345992" y="972991"/>
            <a:ext cx="504152" cy="338554"/>
          </a:xfrm>
          <a:prstGeom prst="rect">
            <a:avLst/>
          </a:prstGeom>
          <a:noFill/>
        </p:spPr>
        <p:txBody>
          <a:bodyPr wrap="none" rtlCol="0">
            <a:spAutoFit/>
          </a:bodyPr>
          <a:lstStyle/>
          <a:p>
            <a:r>
              <a:rPr lang="en-US" sz="1600" i="1" dirty="0" smtClean="0"/>
              <a:t>IDS</a:t>
            </a:r>
          </a:p>
        </p:txBody>
      </p:sp>
      <p:sp>
        <p:nvSpPr>
          <p:cNvPr id="110" name="TextBox 109"/>
          <p:cNvSpPr txBox="1"/>
          <p:nvPr/>
        </p:nvSpPr>
        <p:spPr>
          <a:xfrm>
            <a:off x="7994852" y="972991"/>
            <a:ext cx="695711" cy="338554"/>
          </a:xfrm>
          <a:prstGeom prst="rect">
            <a:avLst/>
          </a:prstGeom>
          <a:noFill/>
        </p:spPr>
        <p:txBody>
          <a:bodyPr wrap="none" rtlCol="0">
            <a:spAutoFit/>
          </a:bodyPr>
          <a:lstStyle/>
          <a:p>
            <a:r>
              <a:rPr lang="en-US" sz="1600" i="1" dirty="0" smtClean="0"/>
              <a:t>Proxy</a:t>
            </a:r>
          </a:p>
        </p:txBody>
      </p:sp>
      <p:sp>
        <p:nvSpPr>
          <p:cNvPr id="111" name="TextBox 110"/>
          <p:cNvSpPr txBox="1"/>
          <p:nvPr/>
        </p:nvSpPr>
        <p:spPr>
          <a:xfrm>
            <a:off x="5715056" y="1049935"/>
            <a:ext cx="363501" cy="523220"/>
          </a:xfrm>
          <a:prstGeom prst="rect">
            <a:avLst/>
          </a:prstGeom>
          <a:noFill/>
        </p:spPr>
        <p:txBody>
          <a:bodyPr wrap="none" rtlCol="0">
            <a:spAutoFit/>
          </a:bodyPr>
          <a:lstStyle/>
          <a:p>
            <a:r>
              <a:rPr lang="en-US" sz="2800" dirty="0" smtClean="0"/>
              <a:t>*</a:t>
            </a:r>
            <a:endParaRPr lang="en-US" sz="2800" dirty="0"/>
          </a:p>
        </p:txBody>
      </p:sp>
      <p:sp>
        <p:nvSpPr>
          <p:cNvPr id="112" name="TextBox 111"/>
          <p:cNvSpPr txBox="1"/>
          <p:nvPr/>
        </p:nvSpPr>
        <p:spPr>
          <a:xfrm>
            <a:off x="4100825" y="1172602"/>
            <a:ext cx="1543211" cy="400110"/>
          </a:xfrm>
          <a:prstGeom prst="rect">
            <a:avLst/>
          </a:prstGeom>
          <a:noFill/>
        </p:spPr>
        <p:txBody>
          <a:bodyPr wrap="none" rtlCol="0">
            <a:spAutoFit/>
          </a:bodyPr>
          <a:lstStyle/>
          <a:p>
            <a:r>
              <a:rPr lang="en-US" sz="2000" b="1" dirty="0" smtClean="0"/>
              <a:t>Policy Chain:</a:t>
            </a:r>
            <a:endParaRPr lang="en-US" sz="2000" b="1" dirty="0"/>
          </a:p>
        </p:txBody>
      </p:sp>
      <p:cxnSp>
        <p:nvCxnSpPr>
          <p:cNvPr id="58" name="Straight Connector 57"/>
          <p:cNvCxnSpPr>
            <a:stCxn id="63" idx="3"/>
            <a:endCxn id="62" idx="1"/>
          </p:cNvCxnSpPr>
          <p:nvPr/>
        </p:nvCxnSpPr>
        <p:spPr>
          <a:xfrm flipV="1">
            <a:off x="3115371" y="4056867"/>
            <a:ext cx="2516856" cy="21796"/>
          </a:xfrm>
          <a:prstGeom prst="line">
            <a:avLst/>
          </a:prstGeom>
          <a:ln w="38100" cmpd="sng"/>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1457923" y="3463112"/>
            <a:ext cx="482073" cy="461665"/>
          </a:xfrm>
          <a:prstGeom prst="rect">
            <a:avLst/>
          </a:prstGeom>
          <a:noFill/>
        </p:spPr>
        <p:txBody>
          <a:bodyPr wrap="none" rtlCol="0">
            <a:spAutoFit/>
          </a:bodyPr>
          <a:lstStyle/>
          <a:p>
            <a:r>
              <a:rPr lang="en-US" sz="2400" dirty="0" smtClean="0"/>
              <a:t>S1</a:t>
            </a:r>
            <a:endParaRPr lang="en-US" sz="2400" dirty="0"/>
          </a:p>
        </p:txBody>
      </p:sp>
      <p:sp>
        <p:nvSpPr>
          <p:cNvPr id="61" name="TextBox 60"/>
          <p:cNvSpPr txBox="1"/>
          <p:nvPr/>
        </p:nvSpPr>
        <p:spPr>
          <a:xfrm>
            <a:off x="5128024" y="3467268"/>
            <a:ext cx="482073" cy="461665"/>
          </a:xfrm>
          <a:prstGeom prst="rect">
            <a:avLst/>
          </a:prstGeom>
          <a:noFill/>
        </p:spPr>
        <p:txBody>
          <a:bodyPr wrap="none" rtlCol="0">
            <a:spAutoFit/>
          </a:bodyPr>
          <a:lstStyle/>
          <a:p>
            <a:r>
              <a:rPr lang="en-US" sz="2400" dirty="0" smtClean="0"/>
              <a:t>S</a:t>
            </a:r>
            <a:r>
              <a:rPr lang="en-US" sz="2400" dirty="0"/>
              <a:t>2</a:t>
            </a:r>
          </a:p>
        </p:txBody>
      </p:sp>
      <p:pic>
        <p:nvPicPr>
          <p:cNvPr id="62" name="Picture 61"/>
          <p:cNvPicPr>
            <a:picLocks noChangeArrowheads="1"/>
          </p:cNvPicPr>
          <p:nvPr/>
        </p:nvPicPr>
        <p:blipFill>
          <a:blip r:embed="rId7" cstate="print"/>
          <a:srcRect/>
          <a:stretch>
            <a:fillRect/>
          </a:stretch>
        </p:blipFill>
        <p:spPr bwMode="auto">
          <a:xfrm>
            <a:off x="5632227" y="3710959"/>
            <a:ext cx="1175375" cy="691816"/>
          </a:xfrm>
          <a:prstGeom prst="rect">
            <a:avLst/>
          </a:prstGeom>
          <a:noFill/>
          <a:ln w="9525">
            <a:noFill/>
            <a:miter lim="800000"/>
            <a:headEnd/>
            <a:tailEnd/>
          </a:ln>
          <a:effectLst/>
        </p:spPr>
      </p:pic>
      <p:pic>
        <p:nvPicPr>
          <p:cNvPr id="63" name="Picture 62"/>
          <p:cNvPicPr>
            <a:picLocks noChangeArrowheads="1"/>
          </p:cNvPicPr>
          <p:nvPr/>
        </p:nvPicPr>
        <p:blipFill>
          <a:blip r:embed="rId7" cstate="print"/>
          <a:srcRect/>
          <a:stretch>
            <a:fillRect/>
          </a:stretch>
        </p:blipFill>
        <p:spPr bwMode="auto">
          <a:xfrm>
            <a:off x="1939996" y="3732755"/>
            <a:ext cx="1175375" cy="691816"/>
          </a:xfrm>
          <a:prstGeom prst="rect">
            <a:avLst/>
          </a:prstGeom>
          <a:noFill/>
          <a:ln w="9525">
            <a:noFill/>
            <a:miter lim="800000"/>
            <a:headEnd/>
            <a:tailEnd/>
          </a:ln>
          <a:effectLst/>
        </p:spPr>
      </p:pic>
      <p:pic>
        <p:nvPicPr>
          <p:cNvPr id="76" name="Picture 11" descr="IOSfirewall"/>
          <p:cNvPicPr>
            <a:picLocks noChangeAspect="1" noChangeArrowheads="1"/>
          </p:cNvPicPr>
          <p:nvPr/>
        </p:nvPicPr>
        <p:blipFill>
          <a:blip r:embed="rId4" cstate="print"/>
          <a:srcRect/>
          <a:stretch>
            <a:fillRect/>
          </a:stretch>
        </p:blipFill>
        <p:spPr bwMode="auto">
          <a:xfrm>
            <a:off x="1551545" y="2518227"/>
            <a:ext cx="710558" cy="602783"/>
          </a:xfrm>
          <a:prstGeom prst="rect">
            <a:avLst/>
          </a:prstGeom>
          <a:noFill/>
        </p:spPr>
      </p:pic>
      <p:pic>
        <p:nvPicPr>
          <p:cNvPr id="77" name="Picture 76"/>
          <p:cNvPicPr>
            <a:picLocks noChangeAspect="1" noChangeArrowheads="1"/>
          </p:cNvPicPr>
          <p:nvPr/>
        </p:nvPicPr>
        <p:blipFill>
          <a:blip r:embed="rId5" cstate="print"/>
          <a:srcRect/>
          <a:stretch>
            <a:fillRect/>
          </a:stretch>
        </p:blipFill>
        <p:spPr bwMode="auto">
          <a:xfrm>
            <a:off x="2705218" y="2518227"/>
            <a:ext cx="787294" cy="602783"/>
          </a:xfrm>
          <a:prstGeom prst="rect">
            <a:avLst/>
          </a:prstGeom>
          <a:noFill/>
          <a:ln w="9525" algn="ctr">
            <a:noFill/>
            <a:miter lim="800000"/>
            <a:headEnd/>
            <a:tailEnd/>
          </a:ln>
          <a:effectLst/>
        </p:spPr>
      </p:pic>
      <p:pic>
        <p:nvPicPr>
          <p:cNvPr id="78" name="Picture 57" descr="icon_color"/>
          <p:cNvPicPr>
            <a:picLocks noChangeAspect="1" noChangeArrowheads="1"/>
          </p:cNvPicPr>
          <p:nvPr/>
        </p:nvPicPr>
        <p:blipFill>
          <a:blip r:embed="rId6" cstate="print"/>
          <a:srcRect/>
          <a:stretch>
            <a:fillRect/>
          </a:stretch>
        </p:blipFill>
        <p:spPr bwMode="auto">
          <a:xfrm>
            <a:off x="5715056" y="2518227"/>
            <a:ext cx="838143" cy="602783"/>
          </a:xfrm>
          <a:prstGeom prst="rect">
            <a:avLst/>
          </a:prstGeom>
          <a:noFill/>
        </p:spPr>
      </p:pic>
      <p:sp>
        <p:nvSpPr>
          <p:cNvPr id="79" name="TextBox 78"/>
          <p:cNvSpPr txBox="1"/>
          <p:nvPr/>
        </p:nvSpPr>
        <p:spPr>
          <a:xfrm>
            <a:off x="1476826" y="2121335"/>
            <a:ext cx="1066318" cy="400110"/>
          </a:xfrm>
          <a:prstGeom prst="rect">
            <a:avLst/>
          </a:prstGeom>
          <a:noFill/>
        </p:spPr>
        <p:txBody>
          <a:bodyPr wrap="none" rtlCol="0">
            <a:spAutoFit/>
          </a:bodyPr>
          <a:lstStyle/>
          <a:p>
            <a:r>
              <a:rPr lang="en-US" sz="2000" i="1" dirty="0" smtClean="0"/>
              <a:t>Firewall</a:t>
            </a:r>
          </a:p>
        </p:txBody>
      </p:sp>
      <p:sp>
        <p:nvSpPr>
          <p:cNvPr id="80" name="TextBox 79"/>
          <p:cNvSpPr txBox="1"/>
          <p:nvPr/>
        </p:nvSpPr>
        <p:spPr>
          <a:xfrm>
            <a:off x="2799969" y="2118117"/>
            <a:ext cx="824114" cy="400110"/>
          </a:xfrm>
          <a:prstGeom prst="rect">
            <a:avLst/>
          </a:prstGeom>
          <a:noFill/>
        </p:spPr>
        <p:txBody>
          <a:bodyPr wrap="none" rtlCol="0">
            <a:spAutoFit/>
          </a:bodyPr>
          <a:lstStyle/>
          <a:p>
            <a:r>
              <a:rPr lang="en-US" sz="2000" i="1" dirty="0" smtClean="0"/>
              <a:t>Proxy</a:t>
            </a:r>
          </a:p>
        </p:txBody>
      </p:sp>
      <p:sp>
        <p:nvSpPr>
          <p:cNvPr id="81" name="TextBox 80"/>
          <p:cNvSpPr txBox="1"/>
          <p:nvPr/>
        </p:nvSpPr>
        <p:spPr>
          <a:xfrm>
            <a:off x="5874926" y="2113368"/>
            <a:ext cx="584665" cy="400110"/>
          </a:xfrm>
          <a:prstGeom prst="rect">
            <a:avLst/>
          </a:prstGeom>
          <a:noFill/>
        </p:spPr>
        <p:txBody>
          <a:bodyPr wrap="none" rtlCol="0">
            <a:spAutoFit/>
          </a:bodyPr>
          <a:lstStyle/>
          <a:p>
            <a:r>
              <a:rPr lang="en-US" sz="2000" i="1" dirty="0" smtClean="0"/>
              <a:t>IDS</a:t>
            </a:r>
          </a:p>
        </p:txBody>
      </p:sp>
      <p:cxnSp>
        <p:nvCxnSpPr>
          <p:cNvPr id="82" name="Straight Connector 81"/>
          <p:cNvCxnSpPr/>
          <p:nvPr/>
        </p:nvCxnSpPr>
        <p:spPr>
          <a:xfrm>
            <a:off x="6807602" y="4049569"/>
            <a:ext cx="1482796" cy="0"/>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6897358" y="4008686"/>
            <a:ext cx="671340" cy="461665"/>
          </a:xfrm>
          <a:prstGeom prst="rect">
            <a:avLst/>
          </a:prstGeom>
          <a:noFill/>
        </p:spPr>
        <p:txBody>
          <a:bodyPr wrap="none" rtlCol="0">
            <a:spAutoFit/>
          </a:bodyPr>
          <a:lstStyle/>
          <a:p>
            <a:r>
              <a:rPr lang="en-US" sz="2400" i="1" dirty="0" err="1" smtClean="0"/>
              <a:t>Dst</a:t>
            </a:r>
            <a:endParaRPr lang="en-US" sz="2400" i="1" dirty="0"/>
          </a:p>
        </p:txBody>
      </p:sp>
      <p:cxnSp>
        <p:nvCxnSpPr>
          <p:cNvPr id="86" name="Straight Connector 85"/>
          <p:cNvCxnSpPr>
            <a:endCxn id="63" idx="2"/>
          </p:cNvCxnSpPr>
          <p:nvPr/>
        </p:nvCxnSpPr>
        <p:spPr>
          <a:xfrm>
            <a:off x="976069" y="4402775"/>
            <a:ext cx="1551615" cy="21796"/>
          </a:xfrm>
          <a:prstGeom prst="line">
            <a:avLst/>
          </a:prstGeom>
          <a:ln w="3810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a:stCxn id="63" idx="2"/>
          </p:cNvCxnSpPr>
          <p:nvPr/>
        </p:nvCxnSpPr>
        <p:spPr>
          <a:xfrm flipH="1" flipV="1">
            <a:off x="1757867" y="3099622"/>
            <a:ext cx="769817" cy="1324949"/>
          </a:xfrm>
          <a:prstGeom prst="straightConnector1">
            <a:avLst/>
          </a:prstGeom>
          <a:ln w="38100" cmpd="sng">
            <a:solidFill>
              <a:srgbClr val="000000"/>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2165447" y="3121010"/>
            <a:ext cx="949924" cy="1349341"/>
          </a:xfrm>
          <a:prstGeom prst="line">
            <a:avLst/>
          </a:prstGeom>
          <a:ln w="38100" cmpd="sng">
            <a:solidFill>
              <a:srgbClr val="00000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3115371" y="4470351"/>
            <a:ext cx="3195736" cy="0"/>
          </a:xfrm>
          <a:prstGeom prst="line">
            <a:avLst/>
          </a:prstGeom>
          <a:ln w="38100" cmpd="sng">
            <a:solidFill>
              <a:srgbClr val="00000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p:nvPr/>
        </p:nvCxnSpPr>
        <p:spPr>
          <a:xfrm flipV="1">
            <a:off x="6311107" y="3121011"/>
            <a:ext cx="0" cy="1349340"/>
          </a:xfrm>
          <a:prstGeom prst="straightConnector1">
            <a:avLst/>
          </a:prstGeom>
          <a:ln w="38100" cmpd="sng">
            <a:solidFill>
              <a:srgbClr val="000000"/>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6005118" y="3078182"/>
            <a:ext cx="0" cy="1701501"/>
          </a:xfrm>
          <a:prstGeom prst="line">
            <a:avLst/>
          </a:prstGeom>
          <a:ln w="38100" cmpd="sng">
            <a:solidFill>
              <a:srgbClr val="00000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flipH="1">
            <a:off x="2799969" y="4779683"/>
            <a:ext cx="3205152" cy="0"/>
          </a:xfrm>
          <a:prstGeom prst="line">
            <a:avLst/>
          </a:prstGeom>
          <a:ln w="38100" cmpd="sng">
            <a:solidFill>
              <a:srgbClr val="00000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V="1">
            <a:off x="2799969" y="3078182"/>
            <a:ext cx="0" cy="1701501"/>
          </a:xfrm>
          <a:prstGeom prst="straightConnector1">
            <a:avLst/>
          </a:prstGeom>
          <a:ln w="38100" cmpd="sng">
            <a:solidFill>
              <a:srgbClr val="000000"/>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p:nvPr/>
        </p:nvCxnSpPr>
        <p:spPr>
          <a:xfrm>
            <a:off x="2963119" y="3121011"/>
            <a:ext cx="0" cy="2098815"/>
          </a:xfrm>
          <a:prstGeom prst="line">
            <a:avLst/>
          </a:prstGeom>
          <a:ln w="38100" cmpd="sng">
            <a:solidFill>
              <a:srgbClr val="00000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2963119" y="5219826"/>
            <a:ext cx="3693406" cy="0"/>
          </a:xfrm>
          <a:prstGeom prst="line">
            <a:avLst/>
          </a:prstGeom>
          <a:ln w="38100" cmpd="sng">
            <a:solidFill>
              <a:srgbClr val="00000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6656525" y="4402775"/>
            <a:ext cx="0" cy="817051"/>
          </a:xfrm>
          <a:prstGeom prst="straightConnector1">
            <a:avLst/>
          </a:prstGeom>
          <a:ln w="38100" cmpd="sng">
            <a:solidFill>
              <a:srgbClr val="000000"/>
            </a:solidFill>
            <a:prstDash val="solid"/>
            <a:tailEnd type="arrow"/>
          </a:ln>
          <a:effectLst/>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457200" y="4239518"/>
            <a:ext cx="1415772" cy="46166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400" dirty="0" smtClean="0">
                <a:solidFill>
                  <a:schemeClr val="tx1"/>
                </a:solidFill>
              </a:rPr>
              <a:t>ORIGINAL</a:t>
            </a:r>
            <a:endParaRPr lang="en-US" sz="2400" dirty="0">
              <a:solidFill>
                <a:schemeClr val="tx1"/>
              </a:solidFill>
            </a:endParaRPr>
          </a:p>
        </p:txBody>
      </p:sp>
      <p:sp>
        <p:nvSpPr>
          <p:cNvPr id="105" name="TextBox 104"/>
          <p:cNvSpPr txBox="1"/>
          <p:nvPr/>
        </p:nvSpPr>
        <p:spPr>
          <a:xfrm>
            <a:off x="2705218" y="4078663"/>
            <a:ext cx="1804851" cy="46166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400" dirty="0" smtClean="0">
                <a:solidFill>
                  <a:schemeClr val="tx1"/>
                </a:solidFill>
              </a:rPr>
              <a:t>Post-Firewall</a:t>
            </a:r>
            <a:endParaRPr lang="en-US" sz="2400" dirty="0">
              <a:solidFill>
                <a:schemeClr val="tx1"/>
              </a:solidFill>
            </a:endParaRPr>
          </a:p>
        </p:txBody>
      </p:sp>
      <p:sp>
        <p:nvSpPr>
          <p:cNvPr id="106" name="TextBox 105"/>
          <p:cNvSpPr txBox="1"/>
          <p:nvPr/>
        </p:nvSpPr>
        <p:spPr>
          <a:xfrm>
            <a:off x="5227613" y="4402775"/>
            <a:ext cx="1231978" cy="46166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400" dirty="0" smtClean="0">
                <a:solidFill>
                  <a:schemeClr val="tx1"/>
                </a:solidFill>
              </a:rPr>
              <a:t>Post-IDS</a:t>
            </a:r>
            <a:endParaRPr lang="en-US" sz="2400" dirty="0">
              <a:solidFill>
                <a:schemeClr val="tx1"/>
              </a:solidFill>
            </a:endParaRPr>
          </a:p>
        </p:txBody>
      </p:sp>
      <p:sp>
        <p:nvSpPr>
          <p:cNvPr id="107" name="TextBox 106"/>
          <p:cNvSpPr txBox="1"/>
          <p:nvPr/>
        </p:nvSpPr>
        <p:spPr>
          <a:xfrm>
            <a:off x="2705218" y="4092672"/>
            <a:ext cx="1531188" cy="46166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400" dirty="0" smtClean="0">
                <a:solidFill>
                  <a:schemeClr val="tx1"/>
                </a:solidFill>
              </a:rPr>
              <a:t>Post-Proxy</a:t>
            </a:r>
            <a:endParaRPr lang="en-US" sz="2400" dirty="0">
              <a:solidFill>
                <a:schemeClr val="tx1"/>
              </a:solidFill>
            </a:endParaRPr>
          </a:p>
        </p:txBody>
      </p:sp>
      <p:sp>
        <p:nvSpPr>
          <p:cNvPr id="113" name="Oval Callout 112"/>
          <p:cNvSpPr/>
          <p:nvPr/>
        </p:nvSpPr>
        <p:spPr>
          <a:xfrm>
            <a:off x="7252339" y="2493849"/>
            <a:ext cx="1544420" cy="1254321"/>
          </a:xfrm>
          <a:prstGeom prst="wedgeEllipseCallout">
            <a:avLst>
              <a:gd name="adj1" fmla="val -105492"/>
              <a:gd name="adj2" fmla="val 7210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err="1" smtClean="0"/>
              <a:t>Fwd</a:t>
            </a:r>
            <a:r>
              <a:rPr lang="en-US" sz="2200" dirty="0" smtClean="0"/>
              <a:t> to </a:t>
            </a:r>
            <a:r>
              <a:rPr lang="en-US" sz="2200" dirty="0" err="1" smtClean="0"/>
              <a:t>Dst</a:t>
            </a:r>
            <a:endParaRPr lang="en-US" sz="2200" dirty="0"/>
          </a:p>
        </p:txBody>
      </p:sp>
      <p:sp>
        <p:nvSpPr>
          <p:cNvPr id="9" name="TextBox 8"/>
          <p:cNvSpPr txBox="1"/>
          <p:nvPr/>
        </p:nvSpPr>
        <p:spPr>
          <a:xfrm>
            <a:off x="209176" y="5812118"/>
            <a:ext cx="8587583" cy="523220"/>
          </a:xfrm>
          <a:prstGeom prst="rect">
            <a:avLst/>
          </a:prstGeom>
          <a:noFill/>
          <a:ln>
            <a:solidFill>
              <a:srgbClr val="0000BF"/>
            </a:solidFill>
          </a:ln>
        </p:spPr>
        <p:txBody>
          <a:bodyPr wrap="square" rtlCol="0">
            <a:spAutoFit/>
          </a:bodyPr>
          <a:lstStyle/>
          <a:p>
            <a:r>
              <a:rPr lang="en-US" sz="2800" dirty="0" smtClean="0"/>
              <a:t>Insight: Distinguish different instances of the same packet</a:t>
            </a:r>
            <a:endParaRPr lang="en-US" sz="2800" dirty="0"/>
          </a:p>
        </p:txBody>
      </p:sp>
    </p:spTree>
    <p:custDataLst>
      <p:tags r:id="rId1"/>
    </p:custDataLst>
    <p:extLst>
      <p:ext uri="{BB962C8B-B14F-4D97-AF65-F5344CB8AC3E}">
        <p14:creationId xmlns:p14="http://schemas.microsoft.com/office/powerpoint/2010/main" val="2662049276"/>
      </p:ext>
    </p:extLst>
  </p:cSld>
  <p:clrMapOvr>
    <a:masterClrMapping/>
  </p:clrMapOvr>
  <mc:AlternateContent xmlns:mc="http://schemas.openxmlformats.org/markup-compatibility/2006" xmlns:p14="http://schemas.microsoft.com/office/powerpoint/2010/main">
    <mc:Choice Requires="p14">
      <p:transition spd="slow" p14:dur="2000" advTm="66263"/>
    </mc:Choice>
    <mc:Fallback xmlns="">
      <p:transition xmlns:p14="http://schemas.microsoft.com/office/powerpoint/2010/main" spd="slow" advTm="6626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 0 C 0.03283 -0.0044 0.0653 -0.0081 0.0983 -0.01158 C 0.10959 -0.01459 0.1181 -0.01783 0.13025 -0.01922 C 0.12261 -0.04725 0.10525 -0.07088 0.08823 -0.08872 C 0.0851 -0.09682 0.08319 -0.1047 0.07954 -0.11188 C 0.07746 -0.12022 0.07451 -0.12277 0.07086 -0.12925 C 0.06634 -0.13713 0.06183 -0.14616 0.05783 -0.15427 C 0.05575 -0.16261 0.05245 -0.16956 0.05054 -0.17744 C 0.0495 -0.18137 0.04863 -0.18531 0.04776 -0.18902 C 0.04724 -0.1911 0.04463 -0.19481 0.0462 -0.19481 C 0.0587 -0.19574 0.07121 -0.19272 0.08388 -0.1911 C 0.08771 -0.19087 0.09153 -0.18971 0.09552 -0.18902 C 0.10264 -0.18299 0.10629 -0.17512 0.11132 -0.16585 C 0.11185 -0.164 0.11185 -0.16168 0.11289 -0.16006 C 0.11584 -0.1552 0.1207 -0.15242 0.12296 -0.14663 C 0.12696 -0.1362 0.13164 -0.12671 0.13738 -0.11767 C 0.14189 -0.11049 0.14502 -0.10146 0.15196 -0.09845 C 0.157 -0.09381 0.15717 -0.08987 0.16065 -0.08293 C 0.16343 -0.07111 0.15995 -0.08339 0.16499 -0.07134 C 0.1669 -0.06648 0.17072 -0.05582 0.17072 -0.05582 " pathEditMode="relative" ptsTypes="fffffffffffffffffffA">
                                      <p:cBhvr>
                                        <p:cTn id="10" dur="2000" fill="hold"/>
                                        <p:tgtEl>
                                          <p:spTgt spid="103"/>
                                        </p:tgtEl>
                                        <p:attrNameLst>
                                          <p:attrName>ppt_x</p:attrName>
                                          <p:attrName>ppt_y</p:attrName>
                                        </p:attrNameLst>
                                      </p:cBhvr>
                                    </p:animMotion>
                                  </p:childTnLst>
                                </p:cTn>
                              </p:par>
                            </p:childTnLst>
                          </p:cTn>
                        </p:par>
                        <p:par>
                          <p:cTn id="11" fill="hold">
                            <p:stCondLst>
                              <p:cond delay="2000"/>
                            </p:stCondLst>
                            <p:childTnLst>
                              <p:par>
                                <p:cTn id="12" presetID="1" presetClass="exit" presetSubtype="0" fill="hold" grpId="0" nodeType="afterEffect">
                                  <p:stCondLst>
                                    <p:cond delay="0"/>
                                  </p:stCondLst>
                                  <p:childTnLst>
                                    <p:set>
                                      <p:cBhvr>
                                        <p:cTn id="13" dur="1" fill="hold">
                                          <p:stCondLst>
                                            <p:cond delay="0"/>
                                          </p:stCondLst>
                                        </p:cTn>
                                        <p:tgtEl>
                                          <p:spTgt spid="103"/>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2" nodeType="after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par>
                          <p:cTn id="17" fill="hold">
                            <p:stCondLst>
                              <p:cond delay="2000"/>
                            </p:stCondLst>
                            <p:childTnLst>
                              <p:par>
                                <p:cTn id="18" presetID="0" presetClass="path" presetSubtype="0" accel="50000" decel="50000" fill="hold" grpId="1" nodeType="afterEffect">
                                  <p:stCondLst>
                                    <p:cond delay="0"/>
                                  </p:stCondLst>
                                  <p:childTnLst>
                                    <p:animMotion origin="layout" path="M 0 0 C 0.03838 0.00163 0.07745 -0.00046 0.11566 0.0058 C 0.13372 0.00255 0.15126 -0.00254 0.16933 -0.00579 C 0.18235 -0.01227 0.1919 -0.0125 0.20684 -0.01366 C 0.20927 -0.01436 0.21379 -0.01227 0.21413 -0.01552 C 0.21587 -0.04239 0.21587 -0.10192 0.20684 -0.13527 C 0.20493 -0.15265 0.21101 -0.1728 0.20406 -0.18739 C 0.20111 -0.19365 0.19329 -0.186 0.18808 -0.18531 C 0.1827 -0.18369 0.17731 -0.1816 0.1721 -0.17952 C 0.17002 -0.17141 0.17141 -0.16446 0.17367 -0.15635 C 0.17471 -0.1413 0.17662 -0.12717 0.17801 -0.11211 C 0.17975 -0.06323 0.1794 -0.08779 0.1794 -0.03868 " pathEditMode="relative" ptsTypes="fffffffffffA">
                                      <p:cBhvr>
                                        <p:cTn id="19" dur="2000" fill="hold"/>
                                        <p:tgtEl>
                                          <p:spTgt spid="105"/>
                                        </p:tgtEl>
                                        <p:attrNameLst>
                                          <p:attrName>ppt_x</p:attrName>
                                          <p:attrName>ppt_y</p:attrName>
                                        </p:attrNameLst>
                                      </p:cBhvr>
                                    </p:animMotion>
                                  </p:childTnLst>
                                </p:cTn>
                              </p:par>
                            </p:childTnLst>
                          </p:cTn>
                        </p:par>
                        <p:par>
                          <p:cTn id="20" fill="hold">
                            <p:stCondLst>
                              <p:cond delay="4000"/>
                            </p:stCondLst>
                            <p:childTnLst>
                              <p:par>
                                <p:cTn id="21" presetID="1" presetClass="exit" presetSubtype="0" fill="hold" grpId="0" nodeType="afterEffect">
                                  <p:stCondLst>
                                    <p:cond delay="0"/>
                                  </p:stCondLst>
                                  <p:childTnLst>
                                    <p:set>
                                      <p:cBhvr>
                                        <p:cTn id="22" dur="1" fill="hold">
                                          <p:stCondLst>
                                            <p:cond delay="0"/>
                                          </p:stCondLst>
                                        </p:cTn>
                                        <p:tgtEl>
                                          <p:spTgt spid="105"/>
                                        </p:tgtEl>
                                        <p:attrNameLst>
                                          <p:attrName>style.visibility</p:attrName>
                                        </p:attrNameLst>
                                      </p:cBhvr>
                                      <p:to>
                                        <p:strVal val="hidden"/>
                                      </p:to>
                                    </p:set>
                                  </p:childTnLst>
                                </p:cTn>
                              </p:par>
                            </p:childTnLst>
                          </p:cTn>
                        </p:par>
                        <p:par>
                          <p:cTn id="23" fill="hold">
                            <p:stCondLst>
                              <p:cond delay="4000"/>
                            </p:stCondLst>
                            <p:childTnLst>
                              <p:par>
                                <p:cTn id="24" presetID="1" presetClass="entr" presetSubtype="0" fill="hold" grpId="3" nodeType="afterEffect">
                                  <p:stCondLst>
                                    <p:cond delay="0"/>
                                  </p:stCondLst>
                                  <p:childTnLst>
                                    <p:set>
                                      <p:cBhvr>
                                        <p:cTn id="25" dur="1" fill="hold">
                                          <p:stCondLst>
                                            <p:cond delay="0"/>
                                          </p:stCondLst>
                                        </p:cTn>
                                        <p:tgtEl>
                                          <p:spTgt spid="106"/>
                                        </p:tgtEl>
                                        <p:attrNameLst>
                                          <p:attrName>style.visibility</p:attrName>
                                        </p:attrNameLst>
                                      </p:cBhvr>
                                      <p:to>
                                        <p:strVal val="visible"/>
                                      </p:to>
                                    </p:set>
                                  </p:childTnLst>
                                </p:cTn>
                              </p:par>
                            </p:childTnLst>
                          </p:cTn>
                        </p:par>
                        <p:par>
                          <p:cTn id="26" fill="hold">
                            <p:stCondLst>
                              <p:cond delay="4000"/>
                            </p:stCondLst>
                            <p:childTnLst>
                              <p:par>
                                <p:cTn id="27" presetID="0" presetClass="path" presetSubtype="0" accel="50000" decel="50000" fill="hold" grpId="2" nodeType="afterEffect">
                                  <p:stCondLst>
                                    <p:cond delay="0"/>
                                  </p:stCondLst>
                                  <p:childTnLst>
                                    <p:animMotion origin="layout" path="M 0 0 C -0.04637 -0.00139 -0.08909 -0.00046 -0.13459 0.00371 C -0.14623 0.00464 -0.15787 0.00487 -0.16933 0.00579 C -0.1834 0.00672 -0.21118 0.0095 -0.21118 0.0095 C -0.23393 0.00834 -0.24626 0.0102 -0.26485 0.00371 C -0.26589 0.00116 -0.26745 -0.00115 -0.26763 -0.00393 C -0.26797 -0.00671 -0.26676 -0.00903 -0.26624 -0.01158 C -0.2645 -0.02386 -0.26346 -0.03474 -0.26051 -0.04632 C -0.25825 -0.09729 -0.25061 -0.15381 -0.26051 -0.20268 C -0.26103 -0.20986 -0.2612 -0.21704 -0.2619 -0.22399 C -0.26224 -0.22608 -0.26398 -0.22793 -0.26328 -0.22979 C -0.26276 -0.2321 -0.26051 -0.23257 -0.25894 -0.23372 C -0.24835 -0.23233 -0.24279 -0.23511 -0.23723 -0.22399 C -0.23845 -0.20639 -0.24435 -0.18508 -0.24453 -0.16794 C -0.24505 -0.1457 -0.24453 -0.123 -0.24453 -0.10053 " pathEditMode="relative" ptsTypes="ffffffffffffffA">
                                      <p:cBhvr>
                                        <p:cTn id="28" dur="2000" fill="hold"/>
                                        <p:tgtEl>
                                          <p:spTgt spid="106"/>
                                        </p:tgtEl>
                                        <p:attrNameLst>
                                          <p:attrName>ppt_x</p:attrName>
                                          <p:attrName>ppt_y</p:attrName>
                                        </p:attrNameLst>
                                      </p:cBhvr>
                                    </p:animMotion>
                                  </p:childTnLst>
                                </p:cTn>
                              </p:par>
                            </p:childTnLst>
                          </p:cTn>
                        </p:par>
                        <p:par>
                          <p:cTn id="29" fill="hold">
                            <p:stCondLst>
                              <p:cond delay="6000"/>
                            </p:stCondLst>
                            <p:childTnLst>
                              <p:par>
                                <p:cTn id="30" presetID="1" presetClass="exit" presetSubtype="0" fill="hold" grpId="1" nodeType="afterEffect">
                                  <p:stCondLst>
                                    <p:cond delay="0"/>
                                  </p:stCondLst>
                                  <p:childTnLst>
                                    <p:set>
                                      <p:cBhvr>
                                        <p:cTn id="31" dur="1" fill="hold">
                                          <p:stCondLst>
                                            <p:cond delay="0"/>
                                          </p:stCondLst>
                                        </p:cTn>
                                        <p:tgtEl>
                                          <p:spTgt spid="106"/>
                                        </p:tgtEl>
                                        <p:attrNameLst>
                                          <p:attrName>style.visibility</p:attrName>
                                        </p:attrNameLst>
                                      </p:cBhvr>
                                      <p:to>
                                        <p:strVal val="hidden"/>
                                      </p:to>
                                    </p:set>
                                  </p:childTnLst>
                                </p:cTn>
                              </p:par>
                            </p:childTnLst>
                          </p:cTn>
                        </p:par>
                        <p:par>
                          <p:cTn id="32" fill="hold">
                            <p:stCondLst>
                              <p:cond delay="6000"/>
                            </p:stCondLst>
                            <p:childTnLst>
                              <p:par>
                                <p:cTn id="33" presetID="1" presetClass="entr" presetSubtype="0" fill="hold" grpId="3" nodeType="afterEffect">
                                  <p:stCondLst>
                                    <p:cond delay="0"/>
                                  </p:stCondLst>
                                  <p:childTnLst>
                                    <p:set>
                                      <p:cBhvr>
                                        <p:cTn id="34" dur="1" fill="hold">
                                          <p:stCondLst>
                                            <p:cond delay="0"/>
                                          </p:stCondLst>
                                        </p:cTn>
                                        <p:tgtEl>
                                          <p:spTgt spid="107"/>
                                        </p:tgtEl>
                                        <p:attrNameLst>
                                          <p:attrName>style.visibility</p:attrName>
                                        </p:attrNameLst>
                                      </p:cBhvr>
                                      <p:to>
                                        <p:strVal val="visible"/>
                                      </p:to>
                                    </p:set>
                                  </p:childTnLst>
                                </p:cTn>
                              </p:par>
                              <p:par>
                                <p:cTn id="35" presetID="0" presetClass="path" presetSubtype="0" accel="50000" decel="50000" fill="hold" grpId="4" nodeType="withEffect">
                                  <p:stCondLst>
                                    <p:cond delay="0"/>
                                  </p:stCondLst>
                                  <p:childTnLst>
                                    <p:animMotion origin="layout" path="M 0 0 C 0.00035 0.01713 0.00069 0.0345 0.00139 0.05186 C 0.00174 0.06413 -0.00156 0.07778 0.00278 0.08889 C 0.00469 0.09375 0.01111 0.0875 0.01528 0.08704 C 0.0493 0.08774 0.06805 0.08079 0.09444 0.0926 C 0.10781 0.0919 0.13663 0.09399 0.15278 0.08704 C 0.20191 0.08936 0.25069 0.08704 0.3 0.08519 C 0.32396 0.08565 0.34809 0.08704 0.37222 0.08704 C 0.37674 0.08704 0.38489 0.09121 0.38611 0.08519 C 0.38993 0.06274 0.38507 0.03936 0.38472 0.01667 C 0.38455 0.00926 0.38472 0.00186 0.38472 -0.00555 " pathEditMode="relative" ptsTypes="ffffffffffA">
                                      <p:cBhvr>
                                        <p:cTn id="36" dur="2000" fill="hold"/>
                                        <p:tgtEl>
                                          <p:spTgt spid="107"/>
                                        </p:tgtEl>
                                        <p:attrNameLst>
                                          <p:attrName>ppt_x</p:attrName>
                                          <p:attrName>ppt_y</p:attrName>
                                        </p:attrNameLst>
                                      </p:cBhvr>
                                    </p:animMotion>
                                  </p:childTnLst>
                                </p:cTn>
                              </p:par>
                            </p:childTnLst>
                          </p:cTn>
                        </p:par>
                        <p:par>
                          <p:cTn id="37" fill="hold">
                            <p:stCondLst>
                              <p:cond delay="8000"/>
                            </p:stCondLst>
                            <p:childTnLst>
                              <p:par>
                                <p:cTn id="38" presetID="1" presetClass="entr" presetSubtype="0" fill="hold" grpId="0" nodeType="afterEffect">
                                  <p:stCondLst>
                                    <p:cond delay="0"/>
                                  </p:stCondLst>
                                  <p:childTnLst>
                                    <p:set>
                                      <p:cBhvr>
                                        <p:cTn id="39"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3" grpId="1" animBg="1"/>
      <p:bldP spid="103" grpId="2" animBg="1"/>
      <p:bldP spid="105" grpId="0" animBg="1"/>
      <p:bldP spid="105" grpId="1" animBg="1"/>
      <p:bldP spid="105" grpId="2" animBg="1"/>
      <p:bldP spid="106" grpId="1" animBg="1"/>
      <p:bldP spid="106" grpId="2" animBg="1"/>
      <p:bldP spid="106" grpId="3" animBg="1"/>
      <p:bldP spid="107" grpId="3" animBg="1"/>
      <p:bldP spid="107" grpId="4" animBg="1"/>
      <p:bldP spid="1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p:cNvCxnSpPr/>
          <p:nvPr/>
        </p:nvCxnSpPr>
        <p:spPr>
          <a:xfrm flipV="1">
            <a:off x="-12798" y="4225609"/>
            <a:ext cx="9144000" cy="28223"/>
          </a:xfrm>
          <a:prstGeom prst="line">
            <a:avLst/>
          </a:prstGeom>
          <a:ln>
            <a:prstDash val="dash"/>
          </a:ln>
        </p:spPr>
        <p:style>
          <a:lnRef idx="3">
            <a:schemeClr val="accent2"/>
          </a:lnRef>
          <a:fillRef idx="0">
            <a:schemeClr val="accent2"/>
          </a:fillRef>
          <a:effectRef idx="2">
            <a:schemeClr val="accent2"/>
          </a:effectRef>
          <a:fontRef idx="minor">
            <a:schemeClr val="tx1"/>
          </a:fontRef>
        </p:style>
      </p:cxnSp>
      <p:pic>
        <p:nvPicPr>
          <p:cNvPr id="70" name="Picture 69" descr="MC9004316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5241" y="858925"/>
            <a:ext cx="832272" cy="832272"/>
          </a:xfrm>
          <a:prstGeom prst="rect">
            <a:avLst/>
          </a:prstGeom>
        </p:spPr>
      </p:pic>
      <p:grpSp>
        <p:nvGrpSpPr>
          <p:cNvPr id="28" name="Group 27"/>
          <p:cNvGrpSpPr/>
          <p:nvPr/>
        </p:nvGrpSpPr>
        <p:grpSpPr>
          <a:xfrm>
            <a:off x="198605" y="1822482"/>
            <a:ext cx="8816632" cy="2039156"/>
            <a:chOff x="2110084" y="1937085"/>
            <a:chExt cx="4583981" cy="1500713"/>
          </a:xfrm>
        </p:grpSpPr>
        <p:sp>
          <p:nvSpPr>
            <p:cNvPr id="19" name="TextBox 18"/>
            <p:cNvSpPr txBox="1"/>
            <p:nvPr/>
          </p:nvSpPr>
          <p:spPr>
            <a:xfrm>
              <a:off x="3856174" y="2803578"/>
              <a:ext cx="1089968" cy="33976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en-US" sz="2400" dirty="0" smtClean="0"/>
                <a:t>Rule Generator</a:t>
              </a:r>
            </a:p>
          </p:txBody>
        </p:sp>
        <p:sp>
          <p:nvSpPr>
            <p:cNvPr id="108" name="TextBox 107"/>
            <p:cNvSpPr txBox="1"/>
            <p:nvPr/>
          </p:nvSpPr>
          <p:spPr>
            <a:xfrm>
              <a:off x="2272123" y="2005803"/>
              <a:ext cx="1317731" cy="33976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en-US" sz="2400" dirty="0" smtClean="0"/>
                <a:t>Resource Manager</a:t>
              </a:r>
            </a:p>
          </p:txBody>
        </p:sp>
        <p:sp>
          <p:nvSpPr>
            <p:cNvPr id="109" name="TextBox 108"/>
            <p:cNvSpPr txBox="1"/>
            <p:nvPr/>
          </p:nvSpPr>
          <p:spPr>
            <a:xfrm>
              <a:off x="5085641" y="1996856"/>
              <a:ext cx="1540026" cy="33976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en-US" sz="2400" dirty="0" smtClean="0"/>
                <a:t>Modifications Handler</a:t>
              </a:r>
            </a:p>
          </p:txBody>
        </p:sp>
        <p:sp>
          <p:nvSpPr>
            <p:cNvPr id="118" name="Rounded Rectangle 117"/>
            <p:cNvSpPr/>
            <p:nvPr/>
          </p:nvSpPr>
          <p:spPr>
            <a:xfrm>
              <a:off x="2110084" y="1937085"/>
              <a:ext cx="4583981" cy="1500713"/>
            </a:xfrm>
            <a:prstGeom prst="roundRect">
              <a:avLst/>
            </a:prstGeom>
            <a:noFill/>
            <a:ln w="38100" cmpd="sng">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stCxn id="108" idx="2"/>
              <a:endCxn id="19" idx="1"/>
            </p:cNvCxnSpPr>
            <p:nvPr/>
          </p:nvCxnSpPr>
          <p:spPr>
            <a:xfrm>
              <a:off x="2930989" y="2345563"/>
              <a:ext cx="925185" cy="627895"/>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a:stCxn id="109" idx="2"/>
              <a:endCxn id="19" idx="3"/>
            </p:cNvCxnSpPr>
            <p:nvPr/>
          </p:nvCxnSpPr>
          <p:spPr>
            <a:xfrm flipH="1">
              <a:off x="4946142" y="2336617"/>
              <a:ext cx="909512" cy="636842"/>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53" name="Title 1"/>
          <p:cNvSpPr>
            <a:spLocks noGrp="1"/>
          </p:cNvSpPr>
          <p:nvPr>
            <p:ph type="title"/>
          </p:nvPr>
        </p:nvSpPr>
        <p:spPr>
          <a:xfrm>
            <a:off x="457200" y="0"/>
            <a:ext cx="8229600" cy="914400"/>
          </a:xfrm>
        </p:spPr>
        <p:txBody>
          <a:bodyPr>
            <a:normAutofit/>
          </a:bodyPr>
          <a:lstStyle/>
          <a:p>
            <a:r>
              <a:rPr lang="en-US" dirty="0" smtClean="0">
                <a:solidFill>
                  <a:srgbClr val="0000BF"/>
                </a:solidFill>
              </a:rPr>
              <a:t>SIMPLE System Overview</a:t>
            </a:r>
            <a:endParaRPr lang="en-US" dirty="0">
              <a:solidFill>
                <a:srgbClr val="0000BF"/>
              </a:solidFill>
            </a:endParaRPr>
          </a:p>
        </p:txBody>
      </p:sp>
      <p:grpSp>
        <p:nvGrpSpPr>
          <p:cNvPr id="29" name="Group 28"/>
          <p:cNvGrpSpPr/>
          <p:nvPr/>
        </p:nvGrpSpPr>
        <p:grpSpPr>
          <a:xfrm>
            <a:off x="200369" y="4888121"/>
            <a:ext cx="7832766" cy="1553859"/>
            <a:chOff x="200366" y="3897799"/>
            <a:chExt cx="7832766" cy="1165394"/>
          </a:xfrm>
        </p:grpSpPr>
        <p:sp>
          <p:nvSpPr>
            <p:cNvPr id="52" name="Cloud 51"/>
            <p:cNvSpPr/>
            <p:nvPr/>
          </p:nvSpPr>
          <p:spPr>
            <a:xfrm rot="169972">
              <a:off x="2884528" y="3897799"/>
              <a:ext cx="2914275" cy="1165394"/>
            </a:xfrm>
            <a:prstGeom prst="cloud">
              <a:avLst/>
            </a:prstGeom>
            <a:solidFill>
              <a:schemeClr val="accent1">
                <a:lumMod val="40000"/>
                <a:lumOff val="60000"/>
              </a:schemeClr>
            </a:solidFill>
            <a:ln>
              <a:no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smtClean="0">
                <a:latin typeface="Calibri"/>
                <a:cs typeface="Calibri"/>
              </a:endParaRPr>
            </a:p>
            <a:p>
              <a:pPr algn="ctr" fontAlgn="auto">
                <a:spcBef>
                  <a:spcPts val="0"/>
                </a:spcBef>
                <a:spcAft>
                  <a:spcPts val="0"/>
                </a:spcAft>
                <a:defRPr/>
              </a:pPr>
              <a:endParaRPr lang="en-US" dirty="0" smtClean="0">
                <a:latin typeface="Calibri"/>
                <a:cs typeface="Calibri"/>
              </a:endParaRPr>
            </a:p>
            <a:p>
              <a:pPr algn="ctr" fontAlgn="auto">
                <a:spcBef>
                  <a:spcPts val="0"/>
                </a:spcBef>
                <a:spcAft>
                  <a:spcPts val="0"/>
                </a:spcAft>
                <a:defRPr/>
              </a:pPr>
              <a:endParaRPr lang="en-US" dirty="0" smtClean="0">
                <a:solidFill>
                  <a:schemeClr val="tx1"/>
                </a:solidFill>
                <a:latin typeface="Calibri"/>
                <a:cs typeface="Calibri"/>
              </a:endParaRPr>
            </a:p>
            <a:p>
              <a:pPr algn="ctr" fontAlgn="auto">
                <a:spcBef>
                  <a:spcPts val="0"/>
                </a:spcBef>
                <a:spcAft>
                  <a:spcPts val="0"/>
                </a:spcAft>
                <a:defRPr/>
              </a:pPr>
              <a:endParaRPr lang="en-US" dirty="0" smtClean="0">
                <a:solidFill>
                  <a:schemeClr val="tx1"/>
                </a:solidFill>
                <a:latin typeface="Calibri"/>
                <a:cs typeface="Calibri"/>
              </a:endParaRPr>
            </a:p>
            <a:p>
              <a:pPr algn="ctr" fontAlgn="auto">
                <a:spcBef>
                  <a:spcPts val="0"/>
                </a:spcBef>
                <a:spcAft>
                  <a:spcPts val="0"/>
                </a:spcAft>
                <a:defRPr/>
              </a:pPr>
              <a:endParaRPr lang="en-US" dirty="0" smtClean="0">
                <a:solidFill>
                  <a:schemeClr val="tx1"/>
                </a:solidFill>
                <a:latin typeface="Calibri"/>
                <a:cs typeface="Calibri"/>
              </a:endParaRPr>
            </a:p>
          </p:txBody>
        </p:sp>
        <p:pic>
          <p:nvPicPr>
            <p:cNvPr id="54" name="Picture 53"/>
            <p:cNvPicPr>
              <a:picLocks noChangeArrowheads="1"/>
            </p:cNvPicPr>
            <p:nvPr/>
          </p:nvPicPr>
          <p:blipFill>
            <a:blip r:embed="rId5" cstate="print"/>
            <a:srcRect/>
            <a:stretch>
              <a:fillRect/>
            </a:stretch>
          </p:blipFill>
          <p:spPr bwMode="auto">
            <a:xfrm>
              <a:off x="3090229" y="4477394"/>
              <a:ext cx="500451" cy="214074"/>
            </a:xfrm>
            <a:prstGeom prst="rect">
              <a:avLst/>
            </a:prstGeom>
            <a:noFill/>
            <a:ln w="9525">
              <a:noFill/>
              <a:miter lim="800000"/>
              <a:headEnd/>
              <a:tailEnd/>
            </a:ln>
            <a:effectLst/>
          </p:spPr>
        </p:pic>
        <p:pic>
          <p:nvPicPr>
            <p:cNvPr id="73" name="Picture 72"/>
            <p:cNvPicPr>
              <a:picLocks noChangeArrowheads="1"/>
            </p:cNvPicPr>
            <p:nvPr/>
          </p:nvPicPr>
          <p:blipFill>
            <a:blip r:embed="rId5" cstate="print"/>
            <a:srcRect/>
            <a:stretch>
              <a:fillRect/>
            </a:stretch>
          </p:blipFill>
          <p:spPr bwMode="auto">
            <a:xfrm>
              <a:off x="5051620" y="4477394"/>
              <a:ext cx="500451" cy="214074"/>
            </a:xfrm>
            <a:prstGeom prst="rect">
              <a:avLst/>
            </a:prstGeom>
            <a:noFill/>
            <a:ln w="9525">
              <a:noFill/>
              <a:miter lim="800000"/>
              <a:headEnd/>
              <a:tailEnd/>
            </a:ln>
            <a:effectLst/>
          </p:spPr>
        </p:pic>
        <p:pic>
          <p:nvPicPr>
            <p:cNvPr id="74" name="Picture 11" descr="IOSfirewall"/>
            <p:cNvPicPr>
              <a:picLocks noChangeAspect="1" noChangeArrowheads="1"/>
            </p:cNvPicPr>
            <p:nvPr/>
          </p:nvPicPr>
          <p:blipFill>
            <a:blip r:embed="rId6" cstate="print"/>
            <a:srcRect/>
            <a:stretch>
              <a:fillRect/>
            </a:stretch>
          </p:blipFill>
          <p:spPr bwMode="auto">
            <a:xfrm>
              <a:off x="5972249" y="4604700"/>
              <a:ext cx="243404" cy="338969"/>
            </a:xfrm>
            <a:prstGeom prst="rect">
              <a:avLst/>
            </a:prstGeom>
            <a:noFill/>
          </p:spPr>
        </p:pic>
        <p:pic>
          <p:nvPicPr>
            <p:cNvPr id="75" name="Picture 57" descr="icon_color"/>
            <p:cNvPicPr>
              <a:picLocks noChangeAspect="1" noChangeArrowheads="1"/>
            </p:cNvPicPr>
            <p:nvPr/>
          </p:nvPicPr>
          <p:blipFill>
            <a:blip r:embed="rId7" cstate="print"/>
            <a:srcRect/>
            <a:stretch>
              <a:fillRect/>
            </a:stretch>
          </p:blipFill>
          <p:spPr bwMode="auto">
            <a:xfrm>
              <a:off x="2267920" y="4657521"/>
              <a:ext cx="340420" cy="292241"/>
            </a:xfrm>
            <a:prstGeom prst="rect">
              <a:avLst/>
            </a:prstGeom>
            <a:noFill/>
          </p:spPr>
        </p:pic>
        <p:cxnSp>
          <p:nvCxnSpPr>
            <p:cNvPr id="110" name="Straight Connector 109"/>
            <p:cNvCxnSpPr>
              <a:stCxn id="74" idx="1"/>
              <a:endCxn id="73" idx="3"/>
            </p:cNvCxnSpPr>
            <p:nvPr/>
          </p:nvCxnSpPr>
          <p:spPr>
            <a:xfrm flipH="1" flipV="1">
              <a:off x="5552071" y="4584431"/>
              <a:ext cx="420178" cy="18975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54" idx="1"/>
              <a:endCxn id="75" idx="3"/>
            </p:cNvCxnSpPr>
            <p:nvPr/>
          </p:nvCxnSpPr>
          <p:spPr>
            <a:xfrm flipH="1">
              <a:off x="2608340" y="4584431"/>
              <a:ext cx="481889" cy="219211"/>
            </a:xfrm>
            <a:prstGeom prst="line">
              <a:avLst/>
            </a:prstGeom>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200366" y="4379451"/>
              <a:ext cx="1843236" cy="623248"/>
            </a:xfrm>
            <a:prstGeom prst="rect">
              <a:avLst/>
            </a:prstGeom>
            <a:noFill/>
          </p:spPr>
          <p:txBody>
            <a:bodyPr wrap="none" rtlCol="0">
              <a:spAutoFit/>
            </a:bodyPr>
            <a:lstStyle/>
            <a:p>
              <a:r>
                <a:rPr lang="en-US" sz="2400" i="1" dirty="0" smtClean="0"/>
                <a:t>Legacy</a:t>
              </a:r>
            </a:p>
            <a:p>
              <a:r>
                <a:rPr lang="en-US" sz="2400" i="1" dirty="0" smtClean="0"/>
                <a:t>Middleboxes</a:t>
              </a:r>
            </a:p>
          </p:txBody>
        </p:sp>
        <p:sp>
          <p:nvSpPr>
            <p:cNvPr id="63" name="TextBox 62"/>
            <p:cNvSpPr txBox="1"/>
            <p:nvPr/>
          </p:nvSpPr>
          <p:spPr>
            <a:xfrm>
              <a:off x="6519163" y="4334355"/>
              <a:ext cx="1513969" cy="623248"/>
            </a:xfrm>
            <a:prstGeom prst="rect">
              <a:avLst/>
            </a:prstGeom>
            <a:noFill/>
          </p:spPr>
          <p:txBody>
            <a:bodyPr wrap="none" rtlCol="0">
              <a:spAutoFit/>
            </a:bodyPr>
            <a:lstStyle/>
            <a:p>
              <a:r>
                <a:rPr lang="en-US" sz="2400" i="1" dirty="0" smtClean="0"/>
                <a:t>OpenFlow</a:t>
              </a:r>
              <a:r>
                <a:rPr lang="en-US" sz="2400" i="1" dirty="0"/>
                <a:t> </a:t>
              </a:r>
              <a:endParaRPr lang="en-US" sz="2400" i="1" dirty="0" smtClean="0"/>
            </a:p>
            <a:p>
              <a:r>
                <a:rPr lang="en-US" sz="2400" i="1" dirty="0" smtClean="0"/>
                <a:t>capable</a:t>
              </a:r>
            </a:p>
          </p:txBody>
        </p:sp>
      </p:grpSp>
      <p:cxnSp>
        <p:nvCxnSpPr>
          <p:cNvPr id="121" name="Straight Arrow Connector 120"/>
          <p:cNvCxnSpPr>
            <a:endCxn id="77" idx="0"/>
          </p:cNvCxnSpPr>
          <p:nvPr/>
        </p:nvCxnSpPr>
        <p:spPr>
          <a:xfrm>
            <a:off x="4813300" y="3461529"/>
            <a:ext cx="676796" cy="150725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a:endCxn id="76" idx="0"/>
          </p:cNvCxnSpPr>
          <p:nvPr/>
        </p:nvCxnSpPr>
        <p:spPr>
          <a:xfrm flipH="1">
            <a:off x="3102899" y="3461529"/>
            <a:ext cx="999201" cy="153778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76" name="Table 75"/>
          <p:cNvGraphicFramePr>
            <a:graphicFrameLocks noGrp="1"/>
          </p:cNvGraphicFramePr>
          <p:nvPr>
            <p:extLst>
              <p:ext uri="{D42A27DB-BD31-4B8C-83A1-F6EECF244321}">
                <p14:modId xmlns:p14="http://schemas.microsoft.com/office/powerpoint/2010/main" val="1346778350"/>
              </p:ext>
            </p:extLst>
          </p:nvPr>
        </p:nvGraphicFramePr>
        <p:xfrm>
          <a:off x="2267923" y="4999310"/>
          <a:ext cx="1669952" cy="531015"/>
        </p:xfrm>
        <a:graphic>
          <a:graphicData uri="http://schemas.openxmlformats.org/drawingml/2006/table">
            <a:tbl>
              <a:tblPr firstRow="1" bandRow="1">
                <a:tableStyleId>{2D5ABB26-0587-4C30-8999-92F81FD0307C}</a:tableStyleId>
              </a:tblPr>
              <a:tblGrid>
                <a:gridCol w="710766"/>
                <a:gridCol w="959186"/>
              </a:tblGrid>
              <a:tr h="335280">
                <a:tc>
                  <a:txBody>
                    <a:bodyPr/>
                    <a:lstStyle/>
                    <a:p>
                      <a:r>
                        <a:rPr lang="en-US" sz="1600" b="1" dirty="0" smtClean="0"/>
                        <a:t>Flow</a:t>
                      </a:r>
                      <a:endParaRPr lang="en-US" sz="1600" b="1"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c>
                  <a:txBody>
                    <a:bodyPr/>
                    <a:lstStyle/>
                    <a:p>
                      <a:r>
                        <a:rPr lang="en-US" sz="1600" b="1" dirty="0" smtClean="0"/>
                        <a:t>Action</a:t>
                      </a:r>
                      <a:endParaRPr lang="en-US" sz="1600" b="1"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r>
              <a:tr h="195735">
                <a:tc>
                  <a:txBody>
                    <a:bodyPr/>
                    <a:lstStyle/>
                    <a:p>
                      <a:r>
                        <a:rPr lang="en-US" sz="400" dirty="0" smtClean="0"/>
                        <a:t>…</a:t>
                      </a:r>
                      <a:endParaRPr lang="en-US" sz="400"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c>
                  <a:txBody>
                    <a:bodyPr/>
                    <a:lstStyle/>
                    <a:p>
                      <a:r>
                        <a:rPr lang="en-US" sz="400" dirty="0" smtClean="0"/>
                        <a:t>…</a:t>
                      </a:r>
                      <a:endParaRPr lang="en-US" sz="400"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r>
            </a:tbl>
          </a:graphicData>
        </a:graphic>
      </p:graphicFrame>
      <p:graphicFrame>
        <p:nvGraphicFramePr>
          <p:cNvPr id="77" name="Table 76"/>
          <p:cNvGraphicFramePr>
            <a:graphicFrameLocks noGrp="1"/>
          </p:cNvGraphicFramePr>
          <p:nvPr>
            <p:extLst>
              <p:ext uri="{D42A27DB-BD31-4B8C-83A1-F6EECF244321}">
                <p14:modId xmlns:p14="http://schemas.microsoft.com/office/powerpoint/2010/main" val="4214398702"/>
              </p:ext>
            </p:extLst>
          </p:nvPr>
        </p:nvGraphicFramePr>
        <p:xfrm>
          <a:off x="4655120" y="4968781"/>
          <a:ext cx="1669952" cy="531015"/>
        </p:xfrm>
        <a:graphic>
          <a:graphicData uri="http://schemas.openxmlformats.org/drawingml/2006/table">
            <a:tbl>
              <a:tblPr firstRow="1" bandRow="1">
                <a:tableStyleId>{2D5ABB26-0587-4C30-8999-92F81FD0307C}</a:tableStyleId>
              </a:tblPr>
              <a:tblGrid>
                <a:gridCol w="710766"/>
                <a:gridCol w="959186"/>
              </a:tblGrid>
              <a:tr h="335280">
                <a:tc>
                  <a:txBody>
                    <a:bodyPr/>
                    <a:lstStyle/>
                    <a:p>
                      <a:r>
                        <a:rPr lang="en-US" sz="1600" b="1" dirty="0" smtClean="0"/>
                        <a:t>Flow</a:t>
                      </a:r>
                      <a:endParaRPr lang="en-US" sz="1600" b="1"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c>
                  <a:txBody>
                    <a:bodyPr/>
                    <a:lstStyle/>
                    <a:p>
                      <a:r>
                        <a:rPr lang="en-US" sz="1600" b="1" dirty="0" smtClean="0"/>
                        <a:t>Action</a:t>
                      </a:r>
                      <a:endParaRPr lang="en-US" sz="1600" b="1"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r>
              <a:tr h="195735">
                <a:tc>
                  <a:txBody>
                    <a:bodyPr/>
                    <a:lstStyle/>
                    <a:p>
                      <a:r>
                        <a:rPr lang="en-US" sz="400" dirty="0" smtClean="0"/>
                        <a:t>…</a:t>
                      </a:r>
                      <a:endParaRPr lang="en-US" sz="400"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c>
                  <a:txBody>
                    <a:bodyPr/>
                    <a:lstStyle/>
                    <a:p>
                      <a:r>
                        <a:rPr lang="en-US" sz="400" dirty="0" smtClean="0"/>
                        <a:t>…</a:t>
                      </a:r>
                      <a:endParaRPr lang="en-US" sz="400"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r>
            </a:tbl>
          </a:graphicData>
        </a:graphic>
      </p:graphicFrame>
      <p:sp>
        <p:nvSpPr>
          <p:cNvPr id="36" name="Oval 35"/>
          <p:cNvSpPr/>
          <p:nvPr/>
        </p:nvSpPr>
        <p:spPr>
          <a:xfrm>
            <a:off x="75435" y="1595787"/>
            <a:ext cx="3782426" cy="1199665"/>
          </a:xfrm>
          <a:prstGeom prst="ellipse">
            <a:avLst/>
          </a:prstGeom>
          <a:noFill/>
          <a:ln w="76200"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2F8258B8-ACF5-6E4C-8B3E-49E538074B44}" type="slidenum">
              <a:rPr lang="en-US" smtClean="0"/>
              <a:t>14</a:t>
            </a:fld>
            <a:endParaRPr lang="en-US"/>
          </a:p>
        </p:txBody>
      </p:sp>
      <p:grpSp>
        <p:nvGrpSpPr>
          <p:cNvPr id="37" name="Group 36"/>
          <p:cNvGrpSpPr/>
          <p:nvPr/>
        </p:nvGrpSpPr>
        <p:grpSpPr>
          <a:xfrm>
            <a:off x="2986355" y="1057976"/>
            <a:ext cx="4178821" cy="445931"/>
            <a:chOff x="3160995" y="1126542"/>
            <a:chExt cx="4178821" cy="445931"/>
          </a:xfrm>
        </p:grpSpPr>
        <p:sp>
          <p:nvSpPr>
            <p:cNvPr id="38" name="Rectangle 37"/>
            <p:cNvSpPr/>
            <p:nvPr/>
          </p:nvSpPr>
          <p:spPr>
            <a:xfrm>
              <a:off x="4352844" y="1130714"/>
              <a:ext cx="904956" cy="44175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t>Firewall</a:t>
              </a:r>
              <a:endParaRPr lang="en-US" sz="1600" dirty="0"/>
            </a:p>
          </p:txBody>
        </p:sp>
        <p:sp>
          <p:nvSpPr>
            <p:cNvPr id="39" name="Rectangle 38"/>
            <p:cNvSpPr/>
            <p:nvPr/>
          </p:nvSpPr>
          <p:spPr>
            <a:xfrm>
              <a:off x="5678933" y="1130714"/>
              <a:ext cx="586638" cy="44175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t>IDS</a:t>
              </a:r>
              <a:endParaRPr lang="en-US" sz="1600" dirty="0"/>
            </a:p>
          </p:txBody>
        </p:sp>
        <p:cxnSp>
          <p:nvCxnSpPr>
            <p:cNvPr id="40" name="Straight Arrow Connector 39"/>
            <p:cNvCxnSpPr>
              <a:endCxn id="38" idx="1"/>
            </p:cNvCxnSpPr>
            <p:nvPr/>
          </p:nvCxnSpPr>
          <p:spPr>
            <a:xfrm>
              <a:off x="3836205" y="1351589"/>
              <a:ext cx="516639" cy="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38" idx="3"/>
              <a:endCxn id="39" idx="1"/>
            </p:cNvCxnSpPr>
            <p:nvPr/>
          </p:nvCxnSpPr>
          <p:spPr>
            <a:xfrm>
              <a:off x="5257800" y="1351594"/>
              <a:ext cx="42113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6553200" y="1130709"/>
              <a:ext cx="786616" cy="44175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t>Proxy</a:t>
              </a:r>
              <a:endParaRPr lang="en-US" sz="1600" dirty="0"/>
            </a:p>
          </p:txBody>
        </p:sp>
        <p:cxnSp>
          <p:nvCxnSpPr>
            <p:cNvPr id="43" name="Straight Arrow Connector 42"/>
            <p:cNvCxnSpPr>
              <a:stCxn id="39" idx="3"/>
              <a:endCxn id="42" idx="1"/>
            </p:cNvCxnSpPr>
            <p:nvPr/>
          </p:nvCxnSpPr>
          <p:spPr>
            <a:xfrm flipV="1">
              <a:off x="6265571" y="1351589"/>
              <a:ext cx="287629" cy="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3160995" y="1126542"/>
              <a:ext cx="675210" cy="400111"/>
            </a:xfrm>
            <a:prstGeom prst="rect">
              <a:avLst/>
            </a:prstGeom>
            <a:noFill/>
          </p:spPr>
          <p:txBody>
            <a:bodyPr wrap="none" rtlCol="0">
              <a:spAutoFit/>
            </a:bodyPr>
            <a:lstStyle/>
            <a:p>
              <a:r>
                <a:rPr lang="en-US" sz="2000" dirty="0" smtClean="0"/>
                <a:t>Web</a:t>
              </a:r>
              <a:endParaRPr lang="en-US" sz="2000" dirty="0"/>
            </a:p>
          </p:txBody>
        </p:sp>
      </p:grpSp>
    </p:spTree>
    <p:custDataLst>
      <p:tags r:id="rId1"/>
    </p:custDataLst>
    <p:extLst>
      <p:ext uri="{BB962C8B-B14F-4D97-AF65-F5344CB8AC3E}">
        <p14:creationId xmlns:p14="http://schemas.microsoft.com/office/powerpoint/2010/main" val="2571362341"/>
      </p:ext>
    </p:extLst>
  </p:cSld>
  <p:clrMapOvr>
    <a:masterClrMapping/>
  </p:clrMapOvr>
  <mc:AlternateContent xmlns:mc="http://schemas.openxmlformats.org/markup-compatibility/2006" xmlns:p14="http://schemas.microsoft.com/office/powerpoint/2010/main">
    <mc:Choice Requires="p14">
      <p:transition spd="slow" p14:dur="2000" advTm="13309"/>
    </mc:Choice>
    <mc:Fallback xmlns="">
      <p:transition xmlns:p14="http://schemas.microsoft.com/office/powerpoint/2010/main" spd="slow" advTm="13309"/>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17000" cy="914400"/>
          </a:xfrm>
        </p:spPr>
        <p:txBody>
          <a:bodyPr>
            <a:normAutofit fontScale="90000"/>
          </a:bodyPr>
          <a:lstStyle/>
          <a:p>
            <a:r>
              <a:rPr lang="en-US" dirty="0" smtClean="0">
                <a:solidFill>
                  <a:srgbClr val="0000BF"/>
                </a:solidFill>
              </a:rPr>
              <a:t>Resource Constraints</a:t>
            </a:r>
            <a:r>
              <a:rPr lang="en-US" dirty="0" smtClean="0">
                <a:solidFill>
                  <a:srgbClr val="0000BF"/>
                </a:solidFill>
                <a:sym typeface="Wingdings"/>
              </a:rPr>
              <a:t> </a:t>
            </a:r>
            <a:r>
              <a:rPr lang="en-US" dirty="0" smtClean="0">
                <a:solidFill>
                  <a:srgbClr val="0000BF"/>
                </a:solidFill>
              </a:rPr>
              <a:t>Joint Optimization</a:t>
            </a:r>
            <a:endParaRPr lang="en-US" dirty="0">
              <a:solidFill>
                <a:srgbClr val="0000BF"/>
              </a:solidFill>
            </a:endParaRPr>
          </a:p>
        </p:txBody>
      </p:sp>
      <p:sp>
        <p:nvSpPr>
          <p:cNvPr id="5" name="TextBox 4"/>
          <p:cNvSpPr txBox="1"/>
          <p:nvPr/>
        </p:nvSpPr>
        <p:spPr>
          <a:xfrm>
            <a:off x="3132440" y="3051894"/>
            <a:ext cx="2534468" cy="461665"/>
          </a:xfrm>
          <a:prstGeom prst="rect">
            <a:avLst/>
          </a:prstGeom>
          <a:ln>
            <a:solidFill>
              <a:srgbClr val="4F81BD"/>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400" dirty="0" smtClean="0"/>
              <a:t>Resource Manager</a:t>
            </a:r>
            <a:endParaRPr lang="en-US" sz="2400" dirty="0"/>
          </a:p>
        </p:txBody>
      </p:sp>
      <p:grpSp>
        <p:nvGrpSpPr>
          <p:cNvPr id="44" name="Group 43"/>
          <p:cNvGrpSpPr/>
          <p:nvPr/>
        </p:nvGrpSpPr>
        <p:grpSpPr>
          <a:xfrm>
            <a:off x="304801" y="1383385"/>
            <a:ext cx="8069915" cy="1107996"/>
            <a:chOff x="22407" y="1115137"/>
            <a:chExt cx="8069915" cy="830997"/>
          </a:xfrm>
        </p:grpSpPr>
        <p:sp>
          <p:nvSpPr>
            <p:cNvPr id="7" name="TextBox 6"/>
            <p:cNvSpPr txBox="1"/>
            <p:nvPr/>
          </p:nvSpPr>
          <p:spPr>
            <a:xfrm>
              <a:off x="22407" y="1115137"/>
              <a:ext cx="1478733" cy="57708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200" dirty="0" smtClean="0"/>
                <a:t>Topology &amp; Traffic</a:t>
              </a:r>
            </a:p>
          </p:txBody>
        </p:sp>
        <p:sp>
          <p:nvSpPr>
            <p:cNvPr id="8" name="TextBox 7"/>
            <p:cNvSpPr txBox="1"/>
            <p:nvPr/>
          </p:nvSpPr>
          <p:spPr>
            <a:xfrm>
              <a:off x="4695493" y="1126438"/>
              <a:ext cx="942749" cy="57708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sz="2200" dirty="0" smtClean="0"/>
                <a:t>Switch </a:t>
              </a:r>
            </a:p>
            <a:p>
              <a:pPr algn="ctr"/>
              <a:r>
                <a:rPr lang="en-US" sz="2200" dirty="0" smtClean="0"/>
                <a:t>TCAM</a:t>
              </a:r>
            </a:p>
          </p:txBody>
        </p:sp>
        <p:sp>
          <p:nvSpPr>
            <p:cNvPr id="9" name="TextBox 8"/>
            <p:cNvSpPr txBox="1"/>
            <p:nvPr/>
          </p:nvSpPr>
          <p:spPr>
            <a:xfrm>
              <a:off x="2116356" y="1115137"/>
              <a:ext cx="1752544"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200" dirty="0" smtClean="0"/>
                <a:t>Middlebox</a:t>
              </a:r>
            </a:p>
            <a:p>
              <a:pPr algn="ctr"/>
              <a:r>
                <a:rPr lang="en-US" sz="2200" dirty="0" smtClean="0"/>
                <a:t>Capacity + Footprints</a:t>
              </a:r>
            </a:p>
          </p:txBody>
        </p:sp>
        <p:sp>
          <p:nvSpPr>
            <p:cNvPr id="26" name="TextBox 25"/>
            <p:cNvSpPr txBox="1"/>
            <p:nvPr/>
          </p:nvSpPr>
          <p:spPr>
            <a:xfrm>
              <a:off x="6339778" y="1115137"/>
              <a:ext cx="1752544" cy="57708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200" dirty="0" smtClean="0"/>
                <a:t>Policy</a:t>
              </a:r>
            </a:p>
            <a:p>
              <a:pPr algn="ctr"/>
              <a:r>
                <a:rPr lang="en-US" sz="2200" dirty="0" smtClean="0"/>
                <a:t> Spec</a:t>
              </a:r>
            </a:p>
          </p:txBody>
        </p:sp>
      </p:grpSp>
      <p:cxnSp>
        <p:nvCxnSpPr>
          <p:cNvPr id="27" name="Straight Arrow Connector 26"/>
          <p:cNvCxnSpPr>
            <a:stCxn id="7" idx="2"/>
          </p:cNvCxnSpPr>
          <p:nvPr/>
        </p:nvCxnSpPr>
        <p:spPr>
          <a:xfrm>
            <a:off x="1044168" y="2152825"/>
            <a:ext cx="2088275" cy="945427"/>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9" idx="2"/>
          </p:cNvCxnSpPr>
          <p:nvPr/>
        </p:nvCxnSpPr>
        <p:spPr>
          <a:xfrm>
            <a:off x="3275022" y="2491381"/>
            <a:ext cx="420679" cy="606871"/>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8" idx="2"/>
          </p:cNvCxnSpPr>
          <p:nvPr/>
        </p:nvCxnSpPr>
        <p:spPr>
          <a:xfrm flipH="1">
            <a:off x="4977888" y="2167893"/>
            <a:ext cx="471374" cy="930360"/>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6" idx="2"/>
          </p:cNvCxnSpPr>
          <p:nvPr/>
        </p:nvCxnSpPr>
        <p:spPr>
          <a:xfrm flipH="1">
            <a:off x="5575753" y="2152825"/>
            <a:ext cx="1922691" cy="945429"/>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5" idx="2"/>
          </p:cNvCxnSpPr>
          <p:nvPr/>
        </p:nvCxnSpPr>
        <p:spPr>
          <a:xfrm flipH="1">
            <a:off x="4388081" y="3513559"/>
            <a:ext cx="11593" cy="741369"/>
          </a:xfrm>
          <a:prstGeom prst="straightConnector1">
            <a:avLst/>
          </a:prstGeom>
          <a:ln>
            <a:solidFill>
              <a:srgbClr val="0D0D0D"/>
            </a:solidFill>
            <a:tailEnd type="arrow" w="lg" len="lg"/>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2679700" y="4254929"/>
            <a:ext cx="3240935"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200" i="1" dirty="0" smtClean="0"/>
              <a:t>Optimal &amp; Feasible </a:t>
            </a:r>
          </a:p>
          <a:p>
            <a:pPr algn="ctr"/>
            <a:r>
              <a:rPr lang="en-US" sz="2200" i="1" dirty="0" smtClean="0"/>
              <a:t>load balancing</a:t>
            </a:r>
          </a:p>
        </p:txBody>
      </p:sp>
      <p:sp>
        <p:nvSpPr>
          <p:cNvPr id="53" name="TextBox 52"/>
          <p:cNvSpPr txBox="1"/>
          <p:nvPr/>
        </p:nvSpPr>
        <p:spPr>
          <a:xfrm>
            <a:off x="304801" y="5183496"/>
            <a:ext cx="8381999" cy="1077218"/>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3200" dirty="0" smtClean="0">
                <a:solidFill>
                  <a:srgbClr val="0000BF"/>
                </a:solidFill>
              </a:rPr>
              <a:t>Theoretically hard! </a:t>
            </a:r>
          </a:p>
          <a:p>
            <a:pPr algn="ctr"/>
            <a:r>
              <a:rPr lang="en-US" sz="3200" dirty="0" smtClean="0">
                <a:solidFill>
                  <a:srgbClr val="0000BF"/>
                </a:solidFill>
              </a:rPr>
              <a:t>Not obvious if some configuration is feasible!</a:t>
            </a:r>
            <a:endParaRPr lang="en-US" sz="3200" dirty="0">
              <a:solidFill>
                <a:srgbClr val="0000BF"/>
              </a:solidFill>
            </a:endParaRPr>
          </a:p>
        </p:txBody>
      </p:sp>
      <p:sp>
        <p:nvSpPr>
          <p:cNvPr id="3" name="Slide Number Placeholder 2"/>
          <p:cNvSpPr>
            <a:spLocks noGrp="1"/>
          </p:cNvSpPr>
          <p:nvPr>
            <p:ph type="sldNum" sz="quarter" idx="12"/>
          </p:nvPr>
        </p:nvSpPr>
        <p:spPr/>
        <p:txBody>
          <a:bodyPr/>
          <a:lstStyle/>
          <a:p>
            <a:fld id="{2F8258B8-ACF5-6E4C-8B3E-49E538074B44}" type="slidenum">
              <a:rPr lang="en-US" smtClean="0"/>
              <a:t>15</a:t>
            </a:fld>
            <a:endParaRPr lang="en-US"/>
          </a:p>
        </p:txBody>
      </p:sp>
    </p:spTree>
    <p:extLst>
      <p:ext uri="{BB962C8B-B14F-4D97-AF65-F5344CB8AC3E}">
        <p14:creationId xmlns:p14="http://schemas.microsoft.com/office/powerpoint/2010/main" val="1754995305"/>
      </p:ext>
    </p:extLst>
  </p:cSld>
  <p:clrMapOvr>
    <a:masterClrMapping/>
  </p:clrMapOvr>
  <mc:AlternateContent xmlns:mc="http://schemas.openxmlformats.org/markup-compatibility/2006" xmlns:p14="http://schemas.microsoft.com/office/powerpoint/2010/main">
    <mc:Choice Requires="p14">
      <p:transition spd="slow" p14:dur="2000" advTm="38650"/>
    </mc:Choice>
    <mc:Fallback xmlns="">
      <p:transition xmlns:p14="http://schemas.microsoft.com/office/powerpoint/2010/main" spd="slow" advTm="38650"/>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38"/>
            <a:ext cx="8229600" cy="881062"/>
          </a:xfrm>
        </p:spPr>
        <p:txBody>
          <a:bodyPr/>
          <a:lstStyle/>
          <a:p>
            <a:r>
              <a:rPr lang="en-US" dirty="0" smtClean="0">
                <a:solidFill>
                  <a:srgbClr val="0000BF"/>
                </a:solidFill>
              </a:rPr>
              <a:t>Offline + Online Decomposition</a:t>
            </a:r>
            <a:endParaRPr lang="en-US" dirty="0">
              <a:solidFill>
                <a:srgbClr val="0000BF"/>
              </a:solidFill>
            </a:endParaRPr>
          </a:p>
        </p:txBody>
      </p:sp>
      <p:sp>
        <p:nvSpPr>
          <p:cNvPr id="4" name="Slide Number Placeholder 3"/>
          <p:cNvSpPr>
            <a:spLocks noGrp="1"/>
          </p:cNvSpPr>
          <p:nvPr>
            <p:ph type="sldNum" sz="quarter" idx="12"/>
          </p:nvPr>
        </p:nvSpPr>
        <p:spPr/>
        <p:txBody>
          <a:bodyPr/>
          <a:lstStyle/>
          <a:p>
            <a:fld id="{2F8258B8-ACF5-6E4C-8B3E-49E538074B44}" type="slidenum">
              <a:rPr lang="en-US" smtClean="0"/>
              <a:t>16</a:t>
            </a:fld>
            <a:endParaRPr lang="en-US"/>
          </a:p>
        </p:txBody>
      </p:sp>
      <p:sp>
        <p:nvSpPr>
          <p:cNvPr id="8" name="Rectangle 7"/>
          <p:cNvSpPr/>
          <p:nvPr/>
        </p:nvSpPr>
        <p:spPr>
          <a:xfrm>
            <a:off x="1436226" y="3586182"/>
            <a:ext cx="2019320" cy="1045154"/>
          </a:xfrm>
          <a:prstGeom prst="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Offline Stage</a:t>
            </a:r>
            <a:endParaRPr lang="en-US" sz="2400" dirty="0">
              <a:solidFill>
                <a:schemeClr val="tx1"/>
              </a:solidFill>
            </a:endParaRPr>
          </a:p>
        </p:txBody>
      </p:sp>
      <p:cxnSp>
        <p:nvCxnSpPr>
          <p:cNvPr id="10" name="Straight Arrow Connector 9"/>
          <p:cNvCxnSpPr>
            <a:stCxn id="8" idx="3"/>
            <a:endCxn id="11" idx="1"/>
          </p:cNvCxnSpPr>
          <p:nvPr/>
        </p:nvCxnSpPr>
        <p:spPr>
          <a:xfrm>
            <a:off x="3455546" y="4108759"/>
            <a:ext cx="276752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223070" y="3586182"/>
            <a:ext cx="2045776" cy="1045154"/>
          </a:xfrm>
          <a:prstGeom prst="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00"/>
                </a:solidFill>
              </a:rPr>
              <a:t>Online Step</a:t>
            </a:r>
            <a:endParaRPr lang="en-US" sz="2400" dirty="0"/>
          </a:p>
        </p:txBody>
      </p:sp>
      <p:sp>
        <p:nvSpPr>
          <p:cNvPr id="15" name="Rounded Rectangle 14"/>
          <p:cNvSpPr/>
          <p:nvPr/>
        </p:nvSpPr>
        <p:spPr>
          <a:xfrm>
            <a:off x="503966" y="2974200"/>
            <a:ext cx="8309834" cy="2950492"/>
          </a:xfrm>
          <a:prstGeom prst="round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681571" y="5232193"/>
            <a:ext cx="4167705" cy="461665"/>
          </a:xfrm>
          <a:prstGeom prst="rect">
            <a:avLst/>
          </a:prstGeom>
          <a:noFill/>
        </p:spPr>
        <p:txBody>
          <a:bodyPr wrap="square" rtlCol="0">
            <a:spAutoFit/>
          </a:bodyPr>
          <a:lstStyle/>
          <a:p>
            <a:r>
              <a:rPr lang="en-US" sz="2400" dirty="0" smtClean="0"/>
              <a:t>Deals with Switch constraints</a:t>
            </a:r>
            <a:endParaRPr lang="en-US" sz="2400" dirty="0"/>
          </a:p>
        </p:txBody>
      </p:sp>
      <p:sp>
        <p:nvSpPr>
          <p:cNvPr id="19" name="TextBox 18"/>
          <p:cNvSpPr txBox="1"/>
          <p:nvPr/>
        </p:nvSpPr>
        <p:spPr>
          <a:xfrm>
            <a:off x="4925476" y="5323477"/>
            <a:ext cx="4635628" cy="461665"/>
          </a:xfrm>
          <a:prstGeom prst="rect">
            <a:avLst/>
          </a:prstGeom>
          <a:noFill/>
        </p:spPr>
        <p:txBody>
          <a:bodyPr wrap="square" rtlCol="0">
            <a:spAutoFit/>
          </a:bodyPr>
          <a:lstStyle/>
          <a:p>
            <a:r>
              <a:rPr lang="en-US" sz="2400" dirty="0" smtClean="0"/>
              <a:t>Deals with only load balancing</a:t>
            </a:r>
            <a:endParaRPr lang="en-US" sz="2400" dirty="0"/>
          </a:p>
        </p:txBody>
      </p:sp>
      <p:sp>
        <p:nvSpPr>
          <p:cNvPr id="14" name="Right Brace 13"/>
          <p:cNvSpPr/>
          <p:nvPr/>
        </p:nvSpPr>
        <p:spPr>
          <a:xfrm rot="16200000" flipH="1">
            <a:off x="2255388" y="3972828"/>
            <a:ext cx="381000" cy="2019321"/>
          </a:xfrm>
          <a:prstGeom prst="rightBrace">
            <a:avLst>
              <a:gd name="adj1" fmla="val 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Right Brace 22"/>
          <p:cNvSpPr/>
          <p:nvPr/>
        </p:nvSpPr>
        <p:spPr>
          <a:xfrm rot="16200000" flipH="1">
            <a:off x="7042231" y="3972829"/>
            <a:ext cx="381000" cy="2019321"/>
          </a:xfrm>
          <a:prstGeom prst="rightBrace">
            <a:avLst>
              <a:gd name="adj1" fmla="val 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3733800" y="3125568"/>
            <a:ext cx="2882900" cy="461665"/>
          </a:xfrm>
          <a:prstGeom prst="rect">
            <a:avLst/>
          </a:prstGeom>
          <a:noFill/>
        </p:spPr>
        <p:txBody>
          <a:bodyPr wrap="square" rtlCol="0">
            <a:spAutoFit/>
          </a:bodyPr>
          <a:lstStyle/>
          <a:p>
            <a:r>
              <a:rPr lang="en-US" sz="2400" dirty="0" smtClean="0"/>
              <a:t>Resource Manager</a:t>
            </a:r>
            <a:endParaRPr lang="en-US" sz="2400" dirty="0"/>
          </a:p>
        </p:txBody>
      </p:sp>
      <p:cxnSp>
        <p:nvCxnSpPr>
          <p:cNvPr id="25" name="Straight Arrow Connector 24"/>
          <p:cNvCxnSpPr>
            <a:stCxn id="29" idx="2"/>
          </p:cNvCxnSpPr>
          <p:nvPr/>
        </p:nvCxnSpPr>
        <p:spPr>
          <a:xfrm>
            <a:off x="681571" y="2316897"/>
            <a:ext cx="855129" cy="12692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436226" y="1485900"/>
            <a:ext cx="1338828" cy="83099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smtClean="0"/>
              <a:t>Network </a:t>
            </a:r>
          </a:p>
          <a:p>
            <a:r>
              <a:rPr lang="en-US" sz="2400" dirty="0" smtClean="0"/>
              <a:t>Topology</a:t>
            </a:r>
            <a:endParaRPr lang="en-US" sz="2400" dirty="0"/>
          </a:p>
        </p:txBody>
      </p:sp>
      <p:sp>
        <p:nvSpPr>
          <p:cNvPr id="28" name="TextBox 27"/>
          <p:cNvSpPr txBox="1"/>
          <p:nvPr/>
        </p:nvSpPr>
        <p:spPr>
          <a:xfrm>
            <a:off x="2984171" y="1485900"/>
            <a:ext cx="942749" cy="76944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sz="2200" dirty="0" smtClean="0"/>
              <a:t>Switch </a:t>
            </a:r>
          </a:p>
          <a:p>
            <a:pPr algn="ctr"/>
            <a:r>
              <a:rPr lang="en-US" sz="2200" dirty="0" smtClean="0"/>
              <a:t>TCAM</a:t>
            </a:r>
          </a:p>
        </p:txBody>
      </p:sp>
      <p:sp>
        <p:nvSpPr>
          <p:cNvPr id="29" name="TextBox 28"/>
          <p:cNvSpPr txBox="1"/>
          <p:nvPr/>
        </p:nvSpPr>
        <p:spPr>
          <a:xfrm>
            <a:off x="223227" y="1485900"/>
            <a:ext cx="916687" cy="83099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smtClean="0"/>
              <a:t>Policy </a:t>
            </a:r>
          </a:p>
          <a:p>
            <a:r>
              <a:rPr lang="en-US" sz="2400" dirty="0" smtClean="0"/>
              <a:t>Spec</a:t>
            </a:r>
            <a:endParaRPr lang="en-US" sz="2400" dirty="0"/>
          </a:p>
        </p:txBody>
      </p:sp>
      <p:cxnSp>
        <p:nvCxnSpPr>
          <p:cNvPr id="33" name="Straight Arrow Connector 32"/>
          <p:cNvCxnSpPr>
            <a:stCxn id="27" idx="2"/>
          </p:cNvCxnSpPr>
          <p:nvPr/>
        </p:nvCxnSpPr>
        <p:spPr>
          <a:xfrm>
            <a:off x="2105640" y="2316897"/>
            <a:ext cx="0" cy="12692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28" idx="2"/>
          </p:cNvCxnSpPr>
          <p:nvPr/>
        </p:nvCxnSpPr>
        <p:spPr>
          <a:xfrm flipH="1">
            <a:off x="2590800" y="2255341"/>
            <a:ext cx="864746" cy="13318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7026835" y="1488446"/>
            <a:ext cx="1009561" cy="83099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smtClean="0"/>
              <a:t>Traffic</a:t>
            </a:r>
          </a:p>
          <a:p>
            <a:r>
              <a:rPr lang="en-US" sz="2400" dirty="0" smtClean="0"/>
              <a:t>Matrix</a:t>
            </a:r>
            <a:endParaRPr lang="en-US" sz="2400" dirty="0"/>
          </a:p>
        </p:txBody>
      </p:sp>
      <p:cxnSp>
        <p:nvCxnSpPr>
          <p:cNvPr id="41" name="Straight Arrow Connector 40"/>
          <p:cNvCxnSpPr>
            <a:stCxn id="38" idx="2"/>
          </p:cNvCxnSpPr>
          <p:nvPr/>
        </p:nvCxnSpPr>
        <p:spPr>
          <a:xfrm>
            <a:off x="7531616" y="2319443"/>
            <a:ext cx="0" cy="12692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4109674" y="1480671"/>
            <a:ext cx="2044149" cy="83099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err="1" smtClean="0"/>
              <a:t>Mbox</a:t>
            </a:r>
            <a:r>
              <a:rPr lang="en-US" sz="2400" dirty="0"/>
              <a:t> </a:t>
            </a:r>
            <a:r>
              <a:rPr lang="en-US" sz="2400" dirty="0" smtClean="0"/>
              <a:t>Capacity </a:t>
            </a:r>
          </a:p>
          <a:p>
            <a:r>
              <a:rPr lang="en-US" sz="2400" dirty="0" smtClean="0"/>
              <a:t>+ Footprints</a:t>
            </a:r>
            <a:endParaRPr lang="en-US" sz="2400" dirty="0"/>
          </a:p>
        </p:txBody>
      </p:sp>
      <p:cxnSp>
        <p:nvCxnSpPr>
          <p:cNvPr id="46" name="Straight Arrow Connector 45"/>
          <p:cNvCxnSpPr/>
          <p:nvPr/>
        </p:nvCxnSpPr>
        <p:spPr>
          <a:xfrm flipH="1">
            <a:off x="3302000" y="2311668"/>
            <a:ext cx="1056330" cy="12745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4925476" y="2319443"/>
            <a:ext cx="1627724" cy="12667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5356177"/>
      </p:ext>
    </p:extLst>
  </p:cSld>
  <p:clrMapOvr>
    <a:masterClrMapping/>
  </p:clrMapOvr>
  <mc:AlternateContent xmlns:mc="http://schemas.openxmlformats.org/markup-compatibility/2006" xmlns:p14="http://schemas.microsoft.com/office/powerpoint/2010/main">
    <mc:Choice Requires="p14">
      <p:transition spd="slow" p14:dur="2000" advTm="43599"/>
    </mc:Choice>
    <mc:Fallback xmlns="">
      <p:transition xmlns:p14="http://schemas.microsoft.com/office/powerpoint/2010/main" spd="slow" advTm="43599"/>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00BF"/>
                </a:solidFill>
              </a:rPr>
              <a:t>Offline Stage: ILP based pruning</a:t>
            </a:r>
            <a:endParaRPr lang="en-US" dirty="0">
              <a:solidFill>
                <a:srgbClr val="0000BF"/>
              </a:solidFill>
            </a:endParaRPr>
          </a:p>
        </p:txBody>
      </p:sp>
      <p:sp>
        <p:nvSpPr>
          <p:cNvPr id="4" name="Slide Number Placeholder 3"/>
          <p:cNvSpPr>
            <a:spLocks noGrp="1"/>
          </p:cNvSpPr>
          <p:nvPr>
            <p:ph type="sldNum" sz="quarter" idx="12"/>
          </p:nvPr>
        </p:nvSpPr>
        <p:spPr/>
        <p:txBody>
          <a:bodyPr/>
          <a:lstStyle/>
          <a:p>
            <a:fld id="{2F8258B8-ACF5-6E4C-8B3E-49E538074B44}" type="slidenum">
              <a:rPr lang="en-US" smtClean="0"/>
              <a:t>17</a:t>
            </a:fld>
            <a:endParaRPr lang="en-US"/>
          </a:p>
        </p:txBody>
      </p:sp>
      <p:sp>
        <p:nvSpPr>
          <p:cNvPr id="18" name="Rounded Rectangle 17"/>
          <p:cNvSpPr/>
          <p:nvPr/>
        </p:nvSpPr>
        <p:spPr>
          <a:xfrm>
            <a:off x="1455102" y="1878631"/>
            <a:ext cx="5608761" cy="2950247"/>
          </a:xfrm>
          <a:prstGeom prst="roundRect">
            <a:avLst/>
          </a:prstGeom>
          <a:solidFill>
            <a:schemeClr val="accent6">
              <a:lumMod val="60000"/>
              <a:lumOff val="40000"/>
            </a:schemeClr>
          </a:solidFill>
          <a:ln>
            <a:solidFill>
              <a:schemeClr val="accent6">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6"/>
              </a:solidFill>
            </a:endParaRPr>
          </a:p>
        </p:txBody>
      </p:sp>
      <p:sp>
        <p:nvSpPr>
          <p:cNvPr id="20" name="TextBox 19"/>
          <p:cNvSpPr txBox="1"/>
          <p:nvPr/>
        </p:nvSpPr>
        <p:spPr>
          <a:xfrm>
            <a:off x="1455102" y="2623662"/>
            <a:ext cx="5366658" cy="1077218"/>
          </a:xfrm>
          <a:prstGeom prst="rect">
            <a:avLst/>
          </a:prstGeom>
          <a:noFill/>
        </p:spPr>
        <p:txBody>
          <a:bodyPr wrap="square" rtlCol="0">
            <a:spAutoFit/>
          </a:bodyPr>
          <a:lstStyle/>
          <a:p>
            <a:pPr algn="ctr"/>
            <a:r>
              <a:rPr lang="en-US" sz="3200" dirty="0" smtClean="0">
                <a:solidFill>
                  <a:srgbClr val="000000"/>
                </a:solidFill>
              </a:rPr>
              <a:t>Set of all possible middlebox load distributions</a:t>
            </a:r>
            <a:endParaRPr lang="en-US" sz="3200" dirty="0">
              <a:solidFill>
                <a:srgbClr val="000000"/>
              </a:solidFill>
            </a:endParaRPr>
          </a:p>
        </p:txBody>
      </p:sp>
      <p:sp>
        <p:nvSpPr>
          <p:cNvPr id="22" name="TextBox 21"/>
          <p:cNvSpPr txBox="1"/>
          <p:nvPr/>
        </p:nvSpPr>
        <p:spPr>
          <a:xfrm>
            <a:off x="3260802" y="2982831"/>
            <a:ext cx="2132962" cy="584776"/>
          </a:xfrm>
          <a:prstGeom prst="rect">
            <a:avLst/>
          </a:prstGeom>
          <a:noFill/>
        </p:spPr>
        <p:txBody>
          <a:bodyPr wrap="square" rtlCol="0">
            <a:spAutoFit/>
          </a:bodyPr>
          <a:lstStyle/>
          <a:p>
            <a:r>
              <a:rPr lang="en-US" sz="3200" dirty="0" smtClean="0"/>
              <a:t>Pruned Set</a:t>
            </a:r>
            <a:endParaRPr lang="en-US" sz="3200" dirty="0"/>
          </a:p>
        </p:txBody>
      </p:sp>
      <p:sp>
        <p:nvSpPr>
          <p:cNvPr id="25" name="Rounded Rectangle 24"/>
          <p:cNvSpPr/>
          <p:nvPr/>
        </p:nvSpPr>
        <p:spPr>
          <a:xfrm>
            <a:off x="1723662" y="4431985"/>
            <a:ext cx="5098098" cy="1396001"/>
          </a:xfrm>
          <a:prstGeom prst="round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6"/>
              </a:solidFill>
            </a:endParaRPr>
          </a:p>
        </p:txBody>
      </p:sp>
      <p:sp>
        <p:nvSpPr>
          <p:cNvPr id="26" name="TextBox 25"/>
          <p:cNvSpPr txBox="1"/>
          <p:nvPr/>
        </p:nvSpPr>
        <p:spPr>
          <a:xfrm>
            <a:off x="1838721" y="4828878"/>
            <a:ext cx="5780728" cy="584776"/>
          </a:xfrm>
          <a:prstGeom prst="rect">
            <a:avLst/>
          </a:prstGeom>
          <a:noFill/>
        </p:spPr>
        <p:txBody>
          <a:bodyPr wrap="square" rtlCol="0">
            <a:spAutoFit/>
          </a:bodyPr>
          <a:lstStyle/>
          <a:p>
            <a:r>
              <a:rPr lang="en-US" sz="3200" dirty="0" smtClean="0"/>
              <a:t>Balance the middlebox load </a:t>
            </a:r>
            <a:endParaRPr lang="en-US" sz="3200" dirty="0"/>
          </a:p>
        </p:txBody>
      </p:sp>
      <p:sp>
        <p:nvSpPr>
          <p:cNvPr id="31" name="Oval Callout 30"/>
          <p:cNvSpPr/>
          <p:nvPr/>
        </p:nvSpPr>
        <p:spPr>
          <a:xfrm>
            <a:off x="4865924" y="1500135"/>
            <a:ext cx="3820876" cy="1124065"/>
          </a:xfrm>
          <a:prstGeom prst="wedgeEllipseCallout">
            <a:avLst>
              <a:gd name="adj1" fmla="val -55818"/>
              <a:gd name="adj2" fmla="val 107813"/>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buFont typeface="Arial"/>
              <a:buChar char="•"/>
            </a:pPr>
            <a:r>
              <a:rPr lang="en-US" sz="2000" dirty="0" smtClean="0"/>
              <a:t>Feasible </a:t>
            </a:r>
          </a:p>
          <a:p>
            <a:pPr marL="342900" indent="-342900">
              <a:buFont typeface="Arial"/>
              <a:buChar char="•"/>
            </a:pPr>
            <a:r>
              <a:rPr lang="en-US" sz="2000" dirty="0" smtClean="0"/>
              <a:t>Sufficient freedom</a:t>
            </a:r>
            <a:endParaRPr lang="en-US" sz="2000" dirty="0"/>
          </a:p>
        </p:txBody>
      </p:sp>
      <p:cxnSp>
        <p:nvCxnSpPr>
          <p:cNvPr id="5" name="Straight Arrow Connector 4"/>
          <p:cNvCxnSpPr/>
          <p:nvPr/>
        </p:nvCxnSpPr>
        <p:spPr>
          <a:xfrm flipH="1">
            <a:off x="4183529" y="3567607"/>
            <a:ext cx="14942" cy="142274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2732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18"/>
                                        </p:tgtEl>
                                      </p:cBhvr>
                                      <p:by x="50000" y="50000"/>
                                    </p:animScale>
                                  </p:childTnLst>
                                </p:cTn>
                              </p:par>
                              <p:par>
                                <p:cTn id="7" presetID="1" presetClass="exit"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hidden"/>
                                      </p:to>
                                    </p:set>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2" nodeType="clickEffect" nodePh="1">
                                  <p:stCondLst>
                                    <p:cond delay="0"/>
                                  </p:stCondLst>
                                  <p:endCondLst>
                                    <p:cond evt="begin" delay="0">
                                      <p:tn val="17"/>
                                    </p:cond>
                                  </p:end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22" grpId="0"/>
      <p:bldP spid="25" grpId="2"/>
      <p:bldP spid="26" grpId="0"/>
      <p:bldP spid="3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p:cNvCxnSpPr/>
          <p:nvPr/>
        </p:nvCxnSpPr>
        <p:spPr>
          <a:xfrm flipV="1">
            <a:off x="-12798" y="4225609"/>
            <a:ext cx="9144000" cy="28223"/>
          </a:xfrm>
          <a:prstGeom prst="line">
            <a:avLst/>
          </a:prstGeom>
          <a:ln>
            <a:prstDash val="dash"/>
          </a:ln>
        </p:spPr>
        <p:style>
          <a:lnRef idx="3">
            <a:schemeClr val="accent2"/>
          </a:lnRef>
          <a:fillRef idx="0">
            <a:schemeClr val="accent2"/>
          </a:fillRef>
          <a:effectRef idx="2">
            <a:schemeClr val="accent2"/>
          </a:effectRef>
          <a:fontRef idx="minor">
            <a:schemeClr val="tx1"/>
          </a:fontRef>
        </p:style>
      </p:cxnSp>
      <p:grpSp>
        <p:nvGrpSpPr>
          <p:cNvPr id="30" name="Group 29"/>
          <p:cNvGrpSpPr/>
          <p:nvPr/>
        </p:nvGrpSpPr>
        <p:grpSpPr>
          <a:xfrm>
            <a:off x="2025241" y="858925"/>
            <a:ext cx="4963948" cy="832272"/>
            <a:chOff x="1623014" y="800144"/>
            <a:chExt cx="4963948" cy="624204"/>
          </a:xfrm>
        </p:grpSpPr>
        <p:pic>
          <p:nvPicPr>
            <p:cNvPr id="70" name="Picture 69" descr="MC9004316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3014" y="800144"/>
              <a:ext cx="832272" cy="624204"/>
            </a:xfrm>
            <a:prstGeom prst="rect">
              <a:avLst/>
            </a:prstGeom>
          </p:spPr>
        </p:pic>
        <p:grpSp>
          <p:nvGrpSpPr>
            <p:cNvPr id="7" name="Group 6"/>
            <p:cNvGrpSpPr/>
            <p:nvPr/>
          </p:nvGrpSpPr>
          <p:grpSpPr>
            <a:xfrm>
              <a:off x="2780424" y="922962"/>
              <a:ext cx="3806538" cy="422049"/>
              <a:chOff x="2780424" y="922961"/>
              <a:chExt cx="3806538" cy="422049"/>
            </a:xfrm>
          </p:grpSpPr>
          <p:sp>
            <p:nvSpPr>
              <p:cNvPr id="47" name="Rectangle 46"/>
              <p:cNvSpPr/>
              <p:nvPr/>
            </p:nvSpPr>
            <p:spPr>
              <a:xfrm>
                <a:off x="3950617" y="1003985"/>
                <a:ext cx="608585" cy="33131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t>FW</a:t>
                </a:r>
                <a:endParaRPr lang="en-US" sz="1600" dirty="0"/>
              </a:p>
            </p:txBody>
          </p:sp>
          <p:sp>
            <p:nvSpPr>
              <p:cNvPr id="51" name="Rectangle 50"/>
              <p:cNvSpPr/>
              <p:nvPr/>
            </p:nvSpPr>
            <p:spPr>
              <a:xfrm>
                <a:off x="4921928" y="1003985"/>
                <a:ext cx="586638" cy="33131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t>IDS</a:t>
                </a:r>
                <a:endParaRPr lang="en-US" sz="1600" dirty="0"/>
              </a:p>
            </p:txBody>
          </p:sp>
          <p:cxnSp>
            <p:nvCxnSpPr>
              <p:cNvPr id="57" name="Straight Arrow Connector 56"/>
              <p:cNvCxnSpPr>
                <a:endCxn id="47" idx="1"/>
              </p:cNvCxnSpPr>
              <p:nvPr/>
            </p:nvCxnSpPr>
            <p:spPr>
              <a:xfrm>
                <a:off x="3433978" y="1169641"/>
                <a:ext cx="516639" cy="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47" idx="3"/>
                <a:endCxn id="51" idx="1"/>
              </p:cNvCxnSpPr>
              <p:nvPr/>
            </p:nvCxnSpPr>
            <p:spPr>
              <a:xfrm>
                <a:off x="4559202" y="1169641"/>
                <a:ext cx="36273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5800346" y="1013691"/>
                <a:ext cx="786616" cy="33131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t>Proxy</a:t>
                </a:r>
                <a:endParaRPr lang="en-US" sz="1600" dirty="0"/>
              </a:p>
            </p:txBody>
          </p:sp>
          <p:cxnSp>
            <p:nvCxnSpPr>
              <p:cNvPr id="62" name="Straight Arrow Connector 61"/>
              <p:cNvCxnSpPr>
                <a:stCxn id="51" idx="3"/>
                <a:endCxn id="61" idx="1"/>
              </p:cNvCxnSpPr>
              <p:nvPr/>
            </p:nvCxnSpPr>
            <p:spPr>
              <a:xfrm>
                <a:off x="5508566" y="1169645"/>
                <a:ext cx="291780" cy="97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2780424" y="922961"/>
                <a:ext cx="675210" cy="300083"/>
              </a:xfrm>
              <a:prstGeom prst="rect">
                <a:avLst/>
              </a:prstGeom>
              <a:noFill/>
            </p:spPr>
            <p:txBody>
              <a:bodyPr wrap="none" rtlCol="0">
                <a:spAutoFit/>
              </a:bodyPr>
              <a:lstStyle/>
              <a:p>
                <a:r>
                  <a:rPr lang="en-US" sz="2000" dirty="0" smtClean="0"/>
                  <a:t>Web</a:t>
                </a:r>
                <a:endParaRPr lang="en-US" sz="2000" dirty="0"/>
              </a:p>
            </p:txBody>
          </p:sp>
        </p:grpSp>
      </p:grpSp>
      <p:grpSp>
        <p:nvGrpSpPr>
          <p:cNvPr id="28" name="Group 27"/>
          <p:cNvGrpSpPr/>
          <p:nvPr/>
        </p:nvGrpSpPr>
        <p:grpSpPr>
          <a:xfrm>
            <a:off x="198605" y="1822482"/>
            <a:ext cx="8816632" cy="2039156"/>
            <a:chOff x="2110084" y="1937085"/>
            <a:chExt cx="4583981" cy="1500713"/>
          </a:xfrm>
        </p:grpSpPr>
        <p:sp>
          <p:nvSpPr>
            <p:cNvPr id="19" name="TextBox 18"/>
            <p:cNvSpPr txBox="1"/>
            <p:nvPr/>
          </p:nvSpPr>
          <p:spPr>
            <a:xfrm>
              <a:off x="3856174" y="2803578"/>
              <a:ext cx="1089968" cy="33976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en-US" sz="2400" dirty="0" smtClean="0"/>
                <a:t>Rule Generator</a:t>
              </a:r>
            </a:p>
          </p:txBody>
        </p:sp>
        <p:sp>
          <p:nvSpPr>
            <p:cNvPr id="108" name="TextBox 107"/>
            <p:cNvSpPr txBox="1"/>
            <p:nvPr/>
          </p:nvSpPr>
          <p:spPr>
            <a:xfrm>
              <a:off x="2272123" y="2005803"/>
              <a:ext cx="1317731" cy="33976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en-US" sz="2400" dirty="0" smtClean="0"/>
                <a:t>Resource Manager</a:t>
              </a:r>
            </a:p>
          </p:txBody>
        </p:sp>
        <p:sp>
          <p:nvSpPr>
            <p:cNvPr id="109" name="TextBox 108"/>
            <p:cNvSpPr txBox="1"/>
            <p:nvPr/>
          </p:nvSpPr>
          <p:spPr>
            <a:xfrm>
              <a:off x="5085641" y="1996856"/>
              <a:ext cx="1540026" cy="33976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en-US" sz="2400" dirty="0" smtClean="0"/>
                <a:t>Modifications Handler</a:t>
              </a:r>
            </a:p>
          </p:txBody>
        </p:sp>
        <p:sp>
          <p:nvSpPr>
            <p:cNvPr id="118" name="Rounded Rectangle 117"/>
            <p:cNvSpPr/>
            <p:nvPr/>
          </p:nvSpPr>
          <p:spPr>
            <a:xfrm>
              <a:off x="2110084" y="1937085"/>
              <a:ext cx="4583981" cy="1500713"/>
            </a:xfrm>
            <a:prstGeom prst="roundRect">
              <a:avLst/>
            </a:prstGeom>
            <a:noFill/>
            <a:ln w="38100" cmpd="sng">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stCxn id="108" idx="2"/>
              <a:endCxn id="19" idx="1"/>
            </p:cNvCxnSpPr>
            <p:nvPr/>
          </p:nvCxnSpPr>
          <p:spPr>
            <a:xfrm>
              <a:off x="2930989" y="2345563"/>
              <a:ext cx="925185" cy="627895"/>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a:stCxn id="109" idx="2"/>
              <a:endCxn id="19" idx="3"/>
            </p:cNvCxnSpPr>
            <p:nvPr/>
          </p:nvCxnSpPr>
          <p:spPr>
            <a:xfrm flipH="1">
              <a:off x="4946142" y="2336617"/>
              <a:ext cx="909512" cy="636842"/>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53" name="Title 1"/>
          <p:cNvSpPr>
            <a:spLocks noGrp="1"/>
          </p:cNvSpPr>
          <p:nvPr>
            <p:ph type="title"/>
          </p:nvPr>
        </p:nvSpPr>
        <p:spPr>
          <a:xfrm>
            <a:off x="457200" y="0"/>
            <a:ext cx="8229600" cy="914400"/>
          </a:xfrm>
        </p:spPr>
        <p:txBody>
          <a:bodyPr>
            <a:normAutofit/>
          </a:bodyPr>
          <a:lstStyle/>
          <a:p>
            <a:r>
              <a:rPr lang="en-US" dirty="0" smtClean="0">
                <a:solidFill>
                  <a:srgbClr val="0000BF"/>
                </a:solidFill>
              </a:rPr>
              <a:t>SIMPLE System Overview</a:t>
            </a:r>
            <a:endParaRPr lang="en-US" dirty="0">
              <a:solidFill>
                <a:srgbClr val="0000BF"/>
              </a:solidFill>
            </a:endParaRPr>
          </a:p>
        </p:txBody>
      </p:sp>
      <p:grpSp>
        <p:nvGrpSpPr>
          <p:cNvPr id="29" name="Group 28"/>
          <p:cNvGrpSpPr/>
          <p:nvPr/>
        </p:nvGrpSpPr>
        <p:grpSpPr>
          <a:xfrm>
            <a:off x="200369" y="4888121"/>
            <a:ext cx="7832766" cy="1553859"/>
            <a:chOff x="200366" y="3897799"/>
            <a:chExt cx="7832766" cy="1165394"/>
          </a:xfrm>
        </p:grpSpPr>
        <p:sp>
          <p:nvSpPr>
            <p:cNvPr id="52" name="Cloud 51"/>
            <p:cNvSpPr/>
            <p:nvPr/>
          </p:nvSpPr>
          <p:spPr>
            <a:xfrm rot="169972">
              <a:off x="2884528" y="3897799"/>
              <a:ext cx="2914275" cy="1165394"/>
            </a:xfrm>
            <a:prstGeom prst="cloud">
              <a:avLst/>
            </a:prstGeom>
            <a:solidFill>
              <a:schemeClr val="accent1">
                <a:lumMod val="40000"/>
                <a:lumOff val="60000"/>
              </a:schemeClr>
            </a:solidFill>
            <a:ln>
              <a:no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smtClean="0">
                <a:latin typeface="Calibri"/>
                <a:cs typeface="Calibri"/>
              </a:endParaRPr>
            </a:p>
            <a:p>
              <a:pPr algn="ctr" fontAlgn="auto">
                <a:spcBef>
                  <a:spcPts val="0"/>
                </a:spcBef>
                <a:spcAft>
                  <a:spcPts val="0"/>
                </a:spcAft>
                <a:defRPr/>
              </a:pPr>
              <a:endParaRPr lang="en-US" dirty="0" smtClean="0">
                <a:latin typeface="Calibri"/>
                <a:cs typeface="Calibri"/>
              </a:endParaRPr>
            </a:p>
            <a:p>
              <a:pPr algn="ctr" fontAlgn="auto">
                <a:spcBef>
                  <a:spcPts val="0"/>
                </a:spcBef>
                <a:spcAft>
                  <a:spcPts val="0"/>
                </a:spcAft>
                <a:defRPr/>
              </a:pPr>
              <a:endParaRPr lang="en-US" dirty="0" smtClean="0">
                <a:solidFill>
                  <a:schemeClr val="tx1"/>
                </a:solidFill>
                <a:latin typeface="Calibri"/>
                <a:cs typeface="Calibri"/>
              </a:endParaRPr>
            </a:p>
            <a:p>
              <a:pPr algn="ctr" fontAlgn="auto">
                <a:spcBef>
                  <a:spcPts val="0"/>
                </a:spcBef>
                <a:spcAft>
                  <a:spcPts val="0"/>
                </a:spcAft>
                <a:defRPr/>
              </a:pPr>
              <a:endParaRPr lang="en-US" dirty="0" smtClean="0">
                <a:solidFill>
                  <a:schemeClr val="tx1"/>
                </a:solidFill>
                <a:latin typeface="Calibri"/>
                <a:cs typeface="Calibri"/>
              </a:endParaRPr>
            </a:p>
            <a:p>
              <a:pPr algn="ctr" fontAlgn="auto">
                <a:spcBef>
                  <a:spcPts val="0"/>
                </a:spcBef>
                <a:spcAft>
                  <a:spcPts val="0"/>
                </a:spcAft>
                <a:defRPr/>
              </a:pPr>
              <a:endParaRPr lang="en-US" dirty="0" smtClean="0">
                <a:solidFill>
                  <a:schemeClr val="tx1"/>
                </a:solidFill>
                <a:latin typeface="Calibri"/>
                <a:cs typeface="Calibri"/>
              </a:endParaRPr>
            </a:p>
          </p:txBody>
        </p:sp>
        <p:pic>
          <p:nvPicPr>
            <p:cNvPr id="54" name="Picture 53"/>
            <p:cNvPicPr>
              <a:picLocks noChangeArrowheads="1"/>
            </p:cNvPicPr>
            <p:nvPr/>
          </p:nvPicPr>
          <p:blipFill>
            <a:blip r:embed="rId5" cstate="print"/>
            <a:srcRect/>
            <a:stretch>
              <a:fillRect/>
            </a:stretch>
          </p:blipFill>
          <p:spPr bwMode="auto">
            <a:xfrm>
              <a:off x="3090229" y="4477394"/>
              <a:ext cx="500451" cy="214074"/>
            </a:xfrm>
            <a:prstGeom prst="rect">
              <a:avLst/>
            </a:prstGeom>
            <a:noFill/>
            <a:ln w="9525">
              <a:noFill/>
              <a:miter lim="800000"/>
              <a:headEnd/>
              <a:tailEnd/>
            </a:ln>
            <a:effectLst/>
          </p:spPr>
        </p:pic>
        <p:pic>
          <p:nvPicPr>
            <p:cNvPr id="73" name="Picture 72"/>
            <p:cNvPicPr>
              <a:picLocks noChangeArrowheads="1"/>
            </p:cNvPicPr>
            <p:nvPr/>
          </p:nvPicPr>
          <p:blipFill>
            <a:blip r:embed="rId5" cstate="print"/>
            <a:srcRect/>
            <a:stretch>
              <a:fillRect/>
            </a:stretch>
          </p:blipFill>
          <p:spPr bwMode="auto">
            <a:xfrm>
              <a:off x="5051620" y="4477394"/>
              <a:ext cx="500451" cy="214074"/>
            </a:xfrm>
            <a:prstGeom prst="rect">
              <a:avLst/>
            </a:prstGeom>
            <a:noFill/>
            <a:ln w="9525">
              <a:noFill/>
              <a:miter lim="800000"/>
              <a:headEnd/>
              <a:tailEnd/>
            </a:ln>
            <a:effectLst/>
          </p:spPr>
        </p:pic>
        <p:pic>
          <p:nvPicPr>
            <p:cNvPr id="74" name="Picture 11" descr="IOSfirewall"/>
            <p:cNvPicPr>
              <a:picLocks noChangeAspect="1" noChangeArrowheads="1"/>
            </p:cNvPicPr>
            <p:nvPr/>
          </p:nvPicPr>
          <p:blipFill>
            <a:blip r:embed="rId6" cstate="print"/>
            <a:srcRect/>
            <a:stretch>
              <a:fillRect/>
            </a:stretch>
          </p:blipFill>
          <p:spPr bwMode="auto">
            <a:xfrm>
              <a:off x="5972249" y="4604700"/>
              <a:ext cx="243404" cy="338969"/>
            </a:xfrm>
            <a:prstGeom prst="rect">
              <a:avLst/>
            </a:prstGeom>
            <a:noFill/>
          </p:spPr>
        </p:pic>
        <p:pic>
          <p:nvPicPr>
            <p:cNvPr id="75" name="Picture 57" descr="icon_color"/>
            <p:cNvPicPr>
              <a:picLocks noChangeAspect="1" noChangeArrowheads="1"/>
            </p:cNvPicPr>
            <p:nvPr/>
          </p:nvPicPr>
          <p:blipFill>
            <a:blip r:embed="rId7" cstate="print"/>
            <a:srcRect/>
            <a:stretch>
              <a:fillRect/>
            </a:stretch>
          </p:blipFill>
          <p:spPr bwMode="auto">
            <a:xfrm>
              <a:off x="2267920" y="4657521"/>
              <a:ext cx="340420" cy="292241"/>
            </a:xfrm>
            <a:prstGeom prst="rect">
              <a:avLst/>
            </a:prstGeom>
            <a:noFill/>
          </p:spPr>
        </p:pic>
        <p:cxnSp>
          <p:nvCxnSpPr>
            <p:cNvPr id="110" name="Straight Connector 109"/>
            <p:cNvCxnSpPr>
              <a:stCxn id="74" idx="1"/>
              <a:endCxn id="73" idx="3"/>
            </p:cNvCxnSpPr>
            <p:nvPr/>
          </p:nvCxnSpPr>
          <p:spPr>
            <a:xfrm flipH="1" flipV="1">
              <a:off x="5552071" y="4584431"/>
              <a:ext cx="420178" cy="18975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54" idx="1"/>
              <a:endCxn id="75" idx="3"/>
            </p:cNvCxnSpPr>
            <p:nvPr/>
          </p:nvCxnSpPr>
          <p:spPr>
            <a:xfrm flipH="1">
              <a:off x="2608340" y="4584431"/>
              <a:ext cx="481889" cy="219211"/>
            </a:xfrm>
            <a:prstGeom prst="line">
              <a:avLst/>
            </a:prstGeom>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200366" y="4379451"/>
              <a:ext cx="1843236" cy="623248"/>
            </a:xfrm>
            <a:prstGeom prst="rect">
              <a:avLst/>
            </a:prstGeom>
            <a:noFill/>
          </p:spPr>
          <p:txBody>
            <a:bodyPr wrap="none" rtlCol="0">
              <a:spAutoFit/>
            </a:bodyPr>
            <a:lstStyle/>
            <a:p>
              <a:r>
                <a:rPr lang="en-US" sz="2400" i="1" dirty="0" smtClean="0"/>
                <a:t>Legacy</a:t>
              </a:r>
            </a:p>
            <a:p>
              <a:r>
                <a:rPr lang="en-US" sz="2400" i="1" dirty="0" smtClean="0"/>
                <a:t>Middleboxes</a:t>
              </a:r>
            </a:p>
          </p:txBody>
        </p:sp>
        <p:sp>
          <p:nvSpPr>
            <p:cNvPr id="63" name="TextBox 62"/>
            <p:cNvSpPr txBox="1"/>
            <p:nvPr/>
          </p:nvSpPr>
          <p:spPr>
            <a:xfrm>
              <a:off x="6519163" y="4334355"/>
              <a:ext cx="1513969" cy="623248"/>
            </a:xfrm>
            <a:prstGeom prst="rect">
              <a:avLst/>
            </a:prstGeom>
            <a:noFill/>
          </p:spPr>
          <p:txBody>
            <a:bodyPr wrap="none" rtlCol="0">
              <a:spAutoFit/>
            </a:bodyPr>
            <a:lstStyle/>
            <a:p>
              <a:r>
                <a:rPr lang="en-US" sz="2400" i="1" dirty="0" smtClean="0"/>
                <a:t>OpenFlow</a:t>
              </a:r>
              <a:r>
                <a:rPr lang="en-US" sz="2400" i="1" dirty="0"/>
                <a:t> </a:t>
              </a:r>
              <a:endParaRPr lang="en-US" sz="2400" i="1" dirty="0" smtClean="0"/>
            </a:p>
            <a:p>
              <a:r>
                <a:rPr lang="en-US" sz="2400" i="1" dirty="0" smtClean="0"/>
                <a:t>capable</a:t>
              </a:r>
            </a:p>
          </p:txBody>
        </p:sp>
      </p:grpSp>
      <p:cxnSp>
        <p:nvCxnSpPr>
          <p:cNvPr id="121" name="Straight Arrow Connector 120"/>
          <p:cNvCxnSpPr>
            <a:endCxn id="77" idx="0"/>
          </p:cNvCxnSpPr>
          <p:nvPr/>
        </p:nvCxnSpPr>
        <p:spPr>
          <a:xfrm>
            <a:off x="4813300" y="3461529"/>
            <a:ext cx="676796" cy="150725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a:endCxn id="76" idx="0"/>
          </p:cNvCxnSpPr>
          <p:nvPr/>
        </p:nvCxnSpPr>
        <p:spPr>
          <a:xfrm flipH="1">
            <a:off x="3102899" y="3461529"/>
            <a:ext cx="999201" cy="153778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76" name="Table 75"/>
          <p:cNvGraphicFramePr>
            <a:graphicFrameLocks noGrp="1"/>
          </p:cNvGraphicFramePr>
          <p:nvPr>
            <p:extLst>
              <p:ext uri="{D42A27DB-BD31-4B8C-83A1-F6EECF244321}">
                <p14:modId xmlns:p14="http://schemas.microsoft.com/office/powerpoint/2010/main" val="2991434516"/>
              </p:ext>
            </p:extLst>
          </p:nvPr>
        </p:nvGraphicFramePr>
        <p:xfrm>
          <a:off x="2267923" y="4999310"/>
          <a:ext cx="1669952" cy="531015"/>
        </p:xfrm>
        <a:graphic>
          <a:graphicData uri="http://schemas.openxmlformats.org/drawingml/2006/table">
            <a:tbl>
              <a:tblPr firstRow="1" bandRow="1">
                <a:tableStyleId>{2D5ABB26-0587-4C30-8999-92F81FD0307C}</a:tableStyleId>
              </a:tblPr>
              <a:tblGrid>
                <a:gridCol w="710766"/>
                <a:gridCol w="959186"/>
              </a:tblGrid>
              <a:tr h="335280">
                <a:tc>
                  <a:txBody>
                    <a:bodyPr/>
                    <a:lstStyle/>
                    <a:p>
                      <a:r>
                        <a:rPr lang="en-US" sz="1600" b="1" dirty="0" smtClean="0"/>
                        <a:t>Flow</a:t>
                      </a:r>
                      <a:endParaRPr lang="en-US" sz="1600" b="1"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c>
                  <a:txBody>
                    <a:bodyPr/>
                    <a:lstStyle/>
                    <a:p>
                      <a:r>
                        <a:rPr lang="en-US" sz="1600" b="1" dirty="0" smtClean="0"/>
                        <a:t>Action</a:t>
                      </a:r>
                      <a:endParaRPr lang="en-US" sz="1600" b="1"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r>
              <a:tr h="195735">
                <a:tc>
                  <a:txBody>
                    <a:bodyPr/>
                    <a:lstStyle/>
                    <a:p>
                      <a:r>
                        <a:rPr lang="en-US" sz="400" dirty="0" smtClean="0"/>
                        <a:t>…</a:t>
                      </a:r>
                      <a:endParaRPr lang="en-US" sz="400"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c>
                  <a:txBody>
                    <a:bodyPr/>
                    <a:lstStyle/>
                    <a:p>
                      <a:r>
                        <a:rPr lang="en-US" sz="400" dirty="0" smtClean="0"/>
                        <a:t>…</a:t>
                      </a:r>
                      <a:endParaRPr lang="en-US" sz="400"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r>
            </a:tbl>
          </a:graphicData>
        </a:graphic>
      </p:graphicFrame>
      <p:graphicFrame>
        <p:nvGraphicFramePr>
          <p:cNvPr id="77" name="Table 76"/>
          <p:cNvGraphicFramePr>
            <a:graphicFrameLocks noGrp="1"/>
          </p:cNvGraphicFramePr>
          <p:nvPr>
            <p:extLst>
              <p:ext uri="{D42A27DB-BD31-4B8C-83A1-F6EECF244321}">
                <p14:modId xmlns:p14="http://schemas.microsoft.com/office/powerpoint/2010/main" val="3012402522"/>
              </p:ext>
            </p:extLst>
          </p:nvPr>
        </p:nvGraphicFramePr>
        <p:xfrm>
          <a:off x="4655120" y="4968781"/>
          <a:ext cx="1669952" cy="531015"/>
        </p:xfrm>
        <a:graphic>
          <a:graphicData uri="http://schemas.openxmlformats.org/drawingml/2006/table">
            <a:tbl>
              <a:tblPr firstRow="1" bandRow="1">
                <a:tableStyleId>{2D5ABB26-0587-4C30-8999-92F81FD0307C}</a:tableStyleId>
              </a:tblPr>
              <a:tblGrid>
                <a:gridCol w="710766"/>
                <a:gridCol w="959186"/>
              </a:tblGrid>
              <a:tr h="335280">
                <a:tc>
                  <a:txBody>
                    <a:bodyPr/>
                    <a:lstStyle/>
                    <a:p>
                      <a:r>
                        <a:rPr lang="en-US" sz="1600" b="1" dirty="0" smtClean="0"/>
                        <a:t>Flow</a:t>
                      </a:r>
                      <a:endParaRPr lang="en-US" sz="1600" b="1"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c>
                  <a:txBody>
                    <a:bodyPr/>
                    <a:lstStyle/>
                    <a:p>
                      <a:r>
                        <a:rPr lang="en-US" sz="1600" b="1" dirty="0" smtClean="0"/>
                        <a:t>Action</a:t>
                      </a:r>
                      <a:endParaRPr lang="en-US" sz="1600" b="1"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r>
              <a:tr h="195735">
                <a:tc>
                  <a:txBody>
                    <a:bodyPr/>
                    <a:lstStyle/>
                    <a:p>
                      <a:r>
                        <a:rPr lang="en-US" sz="400" dirty="0" smtClean="0"/>
                        <a:t>…</a:t>
                      </a:r>
                      <a:endParaRPr lang="en-US" sz="400"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c>
                  <a:txBody>
                    <a:bodyPr/>
                    <a:lstStyle/>
                    <a:p>
                      <a:r>
                        <a:rPr lang="en-US" sz="400" dirty="0" smtClean="0"/>
                        <a:t>…</a:t>
                      </a:r>
                      <a:endParaRPr lang="en-US" sz="400"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r>
            </a:tbl>
          </a:graphicData>
        </a:graphic>
      </p:graphicFrame>
      <p:sp>
        <p:nvSpPr>
          <p:cNvPr id="2" name="Oval 1"/>
          <p:cNvSpPr/>
          <p:nvPr/>
        </p:nvSpPr>
        <p:spPr>
          <a:xfrm>
            <a:off x="5361584" y="1572473"/>
            <a:ext cx="3782426" cy="1199665"/>
          </a:xfrm>
          <a:prstGeom prst="ellipse">
            <a:avLst/>
          </a:prstGeom>
          <a:noFill/>
          <a:ln w="76200"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2F8258B8-ACF5-6E4C-8B3E-49E538074B44}" type="slidenum">
              <a:rPr lang="en-US" smtClean="0"/>
              <a:t>18</a:t>
            </a:fld>
            <a:endParaRPr lang="en-US"/>
          </a:p>
        </p:txBody>
      </p:sp>
    </p:spTree>
    <p:custDataLst>
      <p:tags r:id="rId1"/>
    </p:custDataLst>
    <p:extLst>
      <p:ext uri="{BB962C8B-B14F-4D97-AF65-F5344CB8AC3E}">
        <p14:creationId xmlns:p14="http://schemas.microsoft.com/office/powerpoint/2010/main" val="676996710"/>
      </p:ext>
    </p:extLst>
  </p:cSld>
  <p:clrMapOvr>
    <a:masterClrMapping/>
  </p:clrMapOvr>
  <mc:AlternateContent xmlns:mc="http://schemas.openxmlformats.org/markup-compatibility/2006" xmlns:p14="http://schemas.microsoft.com/office/powerpoint/2010/main">
    <mc:Choice Requires="p14">
      <p:transition spd="slow" p14:dur="2000" advTm="9101"/>
    </mc:Choice>
    <mc:Fallback xmlns="">
      <p:transition xmlns:p14="http://schemas.microsoft.com/office/powerpoint/2010/main" spd="slow" advTm="9101"/>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1"/>
          <p:cNvSpPr>
            <a:spLocks noGrp="1"/>
          </p:cNvSpPr>
          <p:nvPr>
            <p:ph type="title"/>
          </p:nvPr>
        </p:nvSpPr>
        <p:spPr>
          <a:xfrm>
            <a:off x="0" y="0"/>
            <a:ext cx="8686800" cy="914400"/>
          </a:xfrm>
        </p:spPr>
        <p:txBody>
          <a:bodyPr>
            <a:normAutofit fontScale="90000"/>
          </a:bodyPr>
          <a:lstStyle/>
          <a:p>
            <a:r>
              <a:rPr lang="en-US" dirty="0">
                <a:solidFill>
                  <a:srgbClr val="0000BF"/>
                </a:solidFill>
              </a:rPr>
              <a:t>Modifications </a:t>
            </a:r>
            <a:r>
              <a:rPr lang="en-US" dirty="0">
                <a:solidFill>
                  <a:srgbClr val="0000BF"/>
                </a:solidFill>
                <a:sym typeface="Wingdings"/>
              </a:rPr>
              <a:t></a:t>
            </a:r>
            <a:r>
              <a:rPr lang="en-US" dirty="0">
                <a:solidFill>
                  <a:srgbClr val="0000BF"/>
                </a:solidFill>
              </a:rPr>
              <a:t> Infer flow correlations</a:t>
            </a:r>
          </a:p>
        </p:txBody>
      </p:sp>
      <p:sp>
        <p:nvSpPr>
          <p:cNvPr id="4" name="Slide Number Placeholder 3"/>
          <p:cNvSpPr>
            <a:spLocks noGrp="1"/>
          </p:cNvSpPr>
          <p:nvPr>
            <p:ph type="sldNum" sz="quarter" idx="12"/>
          </p:nvPr>
        </p:nvSpPr>
        <p:spPr/>
        <p:txBody>
          <a:bodyPr/>
          <a:lstStyle/>
          <a:p>
            <a:fld id="{2F8258B8-ACF5-6E4C-8B3E-49E538074B44}" type="slidenum">
              <a:rPr lang="en-US" smtClean="0"/>
              <a:t>19</a:t>
            </a:fld>
            <a:endParaRPr lang="en-US"/>
          </a:p>
        </p:txBody>
      </p:sp>
      <p:cxnSp>
        <p:nvCxnSpPr>
          <p:cNvPr id="74" name="Straight Arrow Connector 73"/>
          <p:cNvCxnSpPr/>
          <p:nvPr/>
        </p:nvCxnSpPr>
        <p:spPr>
          <a:xfrm>
            <a:off x="1005872" y="3657600"/>
            <a:ext cx="1339793" cy="457200"/>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flipV="1">
            <a:off x="1005872" y="4279900"/>
            <a:ext cx="1339793" cy="609600"/>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pic>
        <p:nvPicPr>
          <p:cNvPr id="76" name="Picture 75"/>
          <p:cNvPicPr>
            <a:picLocks noChangeArrowheads="1"/>
          </p:cNvPicPr>
          <p:nvPr/>
        </p:nvPicPr>
        <p:blipFill>
          <a:blip r:embed="rId4" cstate="print"/>
          <a:srcRect/>
          <a:stretch>
            <a:fillRect/>
          </a:stretch>
        </p:blipFill>
        <p:spPr bwMode="auto">
          <a:xfrm>
            <a:off x="2345665" y="3975100"/>
            <a:ext cx="667375" cy="420883"/>
          </a:xfrm>
          <a:prstGeom prst="rect">
            <a:avLst/>
          </a:prstGeom>
          <a:noFill/>
          <a:ln w="9525">
            <a:noFill/>
            <a:miter lim="800000"/>
            <a:headEnd/>
            <a:tailEnd/>
          </a:ln>
          <a:effectLst/>
        </p:spPr>
      </p:pic>
      <p:pic>
        <p:nvPicPr>
          <p:cNvPr id="77" name="Picture 76"/>
          <p:cNvPicPr>
            <a:picLocks noChangeAspect="1" noChangeArrowheads="1"/>
          </p:cNvPicPr>
          <p:nvPr/>
        </p:nvPicPr>
        <p:blipFill>
          <a:blip r:embed="rId5" cstate="print"/>
          <a:srcRect/>
          <a:stretch>
            <a:fillRect/>
          </a:stretch>
        </p:blipFill>
        <p:spPr bwMode="auto">
          <a:xfrm>
            <a:off x="4380650" y="3728390"/>
            <a:ext cx="813243" cy="772820"/>
          </a:xfrm>
          <a:prstGeom prst="rect">
            <a:avLst/>
          </a:prstGeom>
          <a:noFill/>
          <a:ln w="9525" algn="ctr">
            <a:noFill/>
            <a:miter lim="800000"/>
            <a:headEnd/>
            <a:tailEnd/>
          </a:ln>
          <a:effectLst/>
        </p:spPr>
      </p:pic>
      <p:pic>
        <p:nvPicPr>
          <p:cNvPr id="78" name="Picture 77"/>
          <p:cNvPicPr>
            <a:picLocks noChangeArrowheads="1"/>
          </p:cNvPicPr>
          <p:nvPr/>
        </p:nvPicPr>
        <p:blipFill>
          <a:blip r:embed="rId4" cstate="print"/>
          <a:srcRect/>
          <a:stretch>
            <a:fillRect/>
          </a:stretch>
        </p:blipFill>
        <p:spPr bwMode="auto">
          <a:xfrm>
            <a:off x="6526892" y="3975100"/>
            <a:ext cx="667375" cy="420883"/>
          </a:xfrm>
          <a:prstGeom prst="rect">
            <a:avLst/>
          </a:prstGeom>
          <a:noFill/>
          <a:ln w="9525">
            <a:noFill/>
            <a:miter lim="800000"/>
            <a:headEnd/>
            <a:tailEnd/>
          </a:ln>
          <a:effectLst/>
        </p:spPr>
      </p:pic>
      <p:cxnSp>
        <p:nvCxnSpPr>
          <p:cNvPr id="79" name="Straight Arrow Connector 78"/>
          <p:cNvCxnSpPr/>
          <p:nvPr/>
        </p:nvCxnSpPr>
        <p:spPr>
          <a:xfrm>
            <a:off x="3013040" y="4116583"/>
            <a:ext cx="1388600" cy="16161"/>
          </a:xfrm>
          <a:prstGeom prst="straightConnector1">
            <a:avLst/>
          </a:prstGeom>
          <a:ln w="38100" cmpd="sng">
            <a:tailEnd type="arrow"/>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5193893" y="4132744"/>
            <a:ext cx="1388600" cy="16161"/>
          </a:xfrm>
          <a:prstGeom prst="straightConnector1">
            <a:avLst/>
          </a:prstGeom>
          <a:ln w="38100" cmpd="sng">
            <a:tailEnd type="arrow"/>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7194267" y="4174305"/>
            <a:ext cx="1339793" cy="0"/>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2851099" y="1788204"/>
            <a:ext cx="4141521" cy="461665"/>
          </a:xfrm>
          <a:prstGeom prst="rect">
            <a:avLst/>
          </a:prstGeom>
          <a:noFill/>
        </p:spPr>
        <p:txBody>
          <a:bodyPr wrap="square" rtlCol="0">
            <a:spAutoFit/>
          </a:bodyPr>
          <a:lstStyle/>
          <a:p>
            <a:pPr algn="ctr"/>
            <a:endParaRPr lang="en-US" sz="2400" dirty="0"/>
          </a:p>
        </p:txBody>
      </p:sp>
      <p:sp>
        <p:nvSpPr>
          <p:cNvPr id="83" name="TextBox 82"/>
          <p:cNvSpPr txBox="1"/>
          <p:nvPr/>
        </p:nvSpPr>
        <p:spPr>
          <a:xfrm>
            <a:off x="2499276" y="1488104"/>
            <a:ext cx="1409064"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dirty="0" smtClean="0"/>
              <a:t>Correlate </a:t>
            </a:r>
          </a:p>
          <a:p>
            <a:r>
              <a:rPr lang="en-US" sz="2200" dirty="0" smtClean="0"/>
              <a:t>flows</a:t>
            </a:r>
            <a:endParaRPr lang="en-US" sz="2200" dirty="0"/>
          </a:p>
        </p:txBody>
      </p:sp>
      <p:sp>
        <p:nvSpPr>
          <p:cNvPr id="84" name="TextBox 83"/>
          <p:cNvSpPr txBox="1"/>
          <p:nvPr/>
        </p:nvSpPr>
        <p:spPr>
          <a:xfrm>
            <a:off x="5361693" y="1495780"/>
            <a:ext cx="986540"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dirty="0" smtClean="0"/>
              <a:t>Install rules</a:t>
            </a:r>
            <a:endParaRPr lang="en-US" sz="2200" dirty="0"/>
          </a:p>
        </p:txBody>
      </p:sp>
      <p:sp>
        <p:nvSpPr>
          <p:cNvPr id="85" name="Right Arrow 84"/>
          <p:cNvSpPr/>
          <p:nvPr/>
        </p:nvSpPr>
        <p:spPr>
          <a:xfrm>
            <a:off x="4070172" y="1742990"/>
            <a:ext cx="1261638" cy="24687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ounded Rectangle 85"/>
          <p:cNvSpPr/>
          <p:nvPr/>
        </p:nvSpPr>
        <p:spPr>
          <a:xfrm>
            <a:off x="1233918" y="1356404"/>
            <a:ext cx="5960349" cy="1075767"/>
          </a:xfrm>
          <a:prstGeom prst="round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86"/>
          <p:cNvSpPr/>
          <p:nvPr/>
        </p:nvSpPr>
        <p:spPr>
          <a:xfrm>
            <a:off x="2564993" y="4439742"/>
            <a:ext cx="252171" cy="326512"/>
          </a:xfrm>
          <a:prstGeom prst="rect">
            <a:avLst/>
          </a:prstGeom>
          <a:solidFill>
            <a:schemeClr val="accent3"/>
          </a:solidFill>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8" name="Rectangle 87"/>
          <p:cNvSpPr/>
          <p:nvPr/>
        </p:nvSpPr>
        <p:spPr>
          <a:xfrm>
            <a:off x="2886954" y="4439742"/>
            <a:ext cx="252171" cy="326512"/>
          </a:xfrm>
          <a:prstGeom prst="rect">
            <a:avLst/>
          </a:prstGeom>
          <a:solidFill>
            <a:srgbClr val="4F81BD"/>
          </a:solidFill>
          <a:ln>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flipH="1">
            <a:off x="2404357" y="3574990"/>
            <a:ext cx="599640" cy="400110"/>
          </a:xfrm>
          <a:prstGeom prst="rect">
            <a:avLst/>
          </a:prstGeom>
          <a:noFill/>
        </p:spPr>
        <p:txBody>
          <a:bodyPr wrap="square" rtlCol="0">
            <a:spAutoFit/>
          </a:bodyPr>
          <a:lstStyle/>
          <a:p>
            <a:r>
              <a:rPr lang="en-US" sz="2000" dirty="0" smtClean="0"/>
              <a:t>S1</a:t>
            </a:r>
            <a:endParaRPr lang="en-US" sz="2000" baseline="-25000" dirty="0"/>
          </a:p>
        </p:txBody>
      </p:sp>
      <p:sp>
        <p:nvSpPr>
          <p:cNvPr id="90" name="TextBox 89"/>
          <p:cNvSpPr txBox="1"/>
          <p:nvPr/>
        </p:nvSpPr>
        <p:spPr>
          <a:xfrm>
            <a:off x="4401640" y="3289180"/>
            <a:ext cx="824114" cy="400110"/>
          </a:xfrm>
          <a:prstGeom prst="rect">
            <a:avLst/>
          </a:prstGeom>
          <a:noFill/>
        </p:spPr>
        <p:txBody>
          <a:bodyPr wrap="none" rtlCol="0">
            <a:spAutoFit/>
          </a:bodyPr>
          <a:lstStyle/>
          <a:p>
            <a:r>
              <a:rPr lang="en-US" sz="2000" i="1" dirty="0" smtClean="0"/>
              <a:t>Proxy</a:t>
            </a:r>
          </a:p>
        </p:txBody>
      </p:sp>
      <p:sp>
        <p:nvSpPr>
          <p:cNvPr id="91" name="TextBox 90"/>
          <p:cNvSpPr txBox="1"/>
          <p:nvPr/>
        </p:nvSpPr>
        <p:spPr>
          <a:xfrm flipH="1">
            <a:off x="6892355" y="3574990"/>
            <a:ext cx="599640" cy="400110"/>
          </a:xfrm>
          <a:prstGeom prst="rect">
            <a:avLst/>
          </a:prstGeom>
          <a:noFill/>
        </p:spPr>
        <p:txBody>
          <a:bodyPr wrap="square" rtlCol="0">
            <a:spAutoFit/>
          </a:bodyPr>
          <a:lstStyle/>
          <a:p>
            <a:r>
              <a:rPr lang="en-US" sz="2000" dirty="0" smtClean="0"/>
              <a:t>S2</a:t>
            </a:r>
            <a:endParaRPr lang="en-US" sz="2000" baseline="-25000" dirty="0"/>
          </a:p>
        </p:txBody>
      </p:sp>
      <p:sp>
        <p:nvSpPr>
          <p:cNvPr id="92" name="TextBox 91"/>
          <p:cNvSpPr txBox="1"/>
          <p:nvPr/>
        </p:nvSpPr>
        <p:spPr>
          <a:xfrm>
            <a:off x="558354" y="3231058"/>
            <a:ext cx="1101511" cy="369332"/>
          </a:xfrm>
          <a:prstGeom prst="rect">
            <a:avLst/>
          </a:prstGeom>
          <a:noFill/>
        </p:spPr>
        <p:txBody>
          <a:bodyPr wrap="square" rtlCol="0">
            <a:spAutoFit/>
          </a:bodyPr>
          <a:lstStyle/>
          <a:p>
            <a:r>
              <a:rPr lang="en-US" dirty="0" smtClean="0"/>
              <a:t>User 1</a:t>
            </a:r>
            <a:endParaRPr lang="en-US" dirty="0"/>
          </a:p>
        </p:txBody>
      </p:sp>
      <p:sp>
        <p:nvSpPr>
          <p:cNvPr id="93" name="TextBox 92"/>
          <p:cNvSpPr txBox="1"/>
          <p:nvPr/>
        </p:nvSpPr>
        <p:spPr>
          <a:xfrm>
            <a:off x="459772" y="4892630"/>
            <a:ext cx="1101511" cy="369332"/>
          </a:xfrm>
          <a:prstGeom prst="rect">
            <a:avLst/>
          </a:prstGeom>
          <a:noFill/>
        </p:spPr>
        <p:txBody>
          <a:bodyPr wrap="square" rtlCol="0">
            <a:spAutoFit/>
          </a:bodyPr>
          <a:lstStyle/>
          <a:p>
            <a:r>
              <a:rPr lang="en-US" dirty="0" smtClean="0"/>
              <a:t>User 2</a:t>
            </a:r>
            <a:endParaRPr lang="en-US" dirty="0"/>
          </a:p>
        </p:txBody>
      </p:sp>
      <p:sp>
        <p:nvSpPr>
          <p:cNvPr id="94" name="Rectangle 93"/>
          <p:cNvSpPr/>
          <p:nvPr/>
        </p:nvSpPr>
        <p:spPr>
          <a:xfrm>
            <a:off x="5211160" y="4439742"/>
            <a:ext cx="241300" cy="326512"/>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2575457" y="4395983"/>
            <a:ext cx="252171" cy="326512"/>
          </a:xfrm>
          <a:prstGeom prst="rect">
            <a:avLst/>
          </a:prstGeom>
          <a:solidFill>
            <a:schemeClr val="accent3"/>
          </a:solidFill>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6" name="Rectangle 95"/>
          <p:cNvSpPr/>
          <p:nvPr/>
        </p:nvSpPr>
        <p:spPr>
          <a:xfrm>
            <a:off x="2886954" y="4395983"/>
            <a:ext cx="252171" cy="326512"/>
          </a:xfrm>
          <a:prstGeom prst="rect">
            <a:avLst/>
          </a:prstGeom>
          <a:solidFill>
            <a:srgbClr val="4F81BD"/>
          </a:solidFill>
          <a:ln>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6751320" y="4439742"/>
            <a:ext cx="241300" cy="326512"/>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Straight Arrow Connector 100"/>
          <p:cNvCxnSpPr/>
          <p:nvPr/>
        </p:nvCxnSpPr>
        <p:spPr>
          <a:xfrm>
            <a:off x="5933685" y="2249869"/>
            <a:ext cx="798447" cy="1709879"/>
          </a:xfrm>
          <a:prstGeom prst="straightConnector1">
            <a:avLst/>
          </a:prstGeom>
          <a:ln w="38100" cmpd="sng">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1298984" y="3350078"/>
            <a:ext cx="252171" cy="326512"/>
          </a:xfrm>
          <a:prstGeom prst="rect">
            <a:avLst/>
          </a:prstGeom>
          <a:solidFill>
            <a:schemeClr val="accent3"/>
          </a:solidFill>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4" name="Rectangle 103"/>
          <p:cNvSpPr/>
          <p:nvPr/>
        </p:nvSpPr>
        <p:spPr>
          <a:xfrm>
            <a:off x="1233918" y="4935450"/>
            <a:ext cx="252171" cy="326512"/>
          </a:xfrm>
          <a:prstGeom prst="rect">
            <a:avLst/>
          </a:prstGeom>
          <a:solidFill>
            <a:srgbClr val="4F81BD"/>
          </a:solidFill>
          <a:ln>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11" descr="IOSfirewall"/>
          <p:cNvPicPr>
            <a:picLocks noChangeAspect="1" noChangeArrowheads="1"/>
          </p:cNvPicPr>
          <p:nvPr/>
        </p:nvPicPr>
        <p:blipFill>
          <a:blip r:embed="rId6" cstate="print"/>
          <a:srcRect/>
          <a:stretch>
            <a:fillRect/>
          </a:stretch>
        </p:blipFill>
        <p:spPr bwMode="auto">
          <a:xfrm>
            <a:off x="6732132" y="4853523"/>
            <a:ext cx="324630" cy="602783"/>
          </a:xfrm>
          <a:prstGeom prst="rect">
            <a:avLst/>
          </a:prstGeom>
          <a:noFill/>
        </p:spPr>
      </p:pic>
      <p:sp>
        <p:nvSpPr>
          <p:cNvPr id="106" name="TextBox 105"/>
          <p:cNvSpPr txBox="1"/>
          <p:nvPr/>
        </p:nvSpPr>
        <p:spPr>
          <a:xfrm>
            <a:off x="7056762" y="4935450"/>
            <a:ext cx="1066318" cy="400110"/>
          </a:xfrm>
          <a:prstGeom prst="rect">
            <a:avLst/>
          </a:prstGeom>
          <a:noFill/>
        </p:spPr>
        <p:txBody>
          <a:bodyPr wrap="none" rtlCol="0">
            <a:spAutoFit/>
          </a:bodyPr>
          <a:lstStyle/>
          <a:p>
            <a:r>
              <a:rPr lang="en-US" sz="2000" i="1" dirty="0" smtClean="0"/>
              <a:t>Firewall</a:t>
            </a:r>
          </a:p>
        </p:txBody>
      </p:sp>
      <p:cxnSp>
        <p:nvCxnSpPr>
          <p:cNvPr id="107" name="Straight Arrow Connector 106"/>
          <p:cNvCxnSpPr>
            <a:endCxn id="105" idx="0"/>
          </p:cNvCxnSpPr>
          <p:nvPr/>
        </p:nvCxnSpPr>
        <p:spPr>
          <a:xfrm>
            <a:off x="6894447" y="4360006"/>
            <a:ext cx="0" cy="4935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9" name="Rectangle 108"/>
          <p:cNvSpPr/>
          <p:nvPr/>
        </p:nvSpPr>
        <p:spPr>
          <a:xfrm>
            <a:off x="5484210" y="4428886"/>
            <a:ext cx="241300" cy="326512"/>
          </a:xfrm>
          <a:prstGeom prst="rect">
            <a:avLst/>
          </a:prstGeom>
          <a:solidFill>
            <a:srgbClr val="F79646"/>
          </a:solidFill>
          <a:ln>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Rectangle 109"/>
          <p:cNvSpPr/>
          <p:nvPr/>
        </p:nvSpPr>
        <p:spPr>
          <a:xfrm>
            <a:off x="7045607" y="4432990"/>
            <a:ext cx="241300" cy="326512"/>
          </a:xfrm>
          <a:prstGeom prst="rect">
            <a:avLst/>
          </a:prstGeom>
          <a:solidFill>
            <a:srgbClr val="F79646"/>
          </a:solidFill>
          <a:ln>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2345665" y="5361074"/>
            <a:ext cx="3315927" cy="830997"/>
          </a:xfrm>
          <a:prstGeom prst="rect">
            <a:avLst/>
          </a:prstGeom>
          <a:noFill/>
          <a:ln>
            <a:solidFill>
              <a:srgbClr val="FF0000"/>
            </a:solidFill>
          </a:ln>
        </p:spPr>
        <p:txBody>
          <a:bodyPr wrap="square" rtlCol="0">
            <a:spAutoFit/>
          </a:bodyPr>
          <a:lstStyle/>
          <a:p>
            <a:r>
              <a:rPr lang="en-US" sz="2400" dirty="0" smtClean="0"/>
              <a:t>User1: Proxy </a:t>
            </a:r>
            <a:r>
              <a:rPr lang="en-US" sz="2400" dirty="0" smtClean="0">
                <a:sym typeface="Wingdings"/>
              </a:rPr>
              <a:t> Firewall</a:t>
            </a:r>
          </a:p>
          <a:p>
            <a:r>
              <a:rPr lang="en-US" sz="2400" dirty="0" smtClean="0">
                <a:sym typeface="Wingdings"/>
              </a:rPr>
              <a:t>User2: Proxy</a:t>
            </a:r>
            <a:endParaRPr lang="en-US" sz="2400" dirty="0"/>
          </a:p>
        </p:txBody>
      </p:sp>
      <p:sp>
        <p:nvSpPr>
          <p:cNvPr id="114" name="TextBox 113"/>
          <p:cNvSpPr txBox="1"/>
          <p:nvPr/>
        </p:nvSpPr>
        <p:spPr>
          <a:xfrm>
            <a:off x="2992599" y="2876814"/>
            <a:ext cx="1388051" cy="830997"/>
          </a:xfrm>
          <a:prstGeom prst="rect">
            <a:avLst/>
          </a:prstGeom>
          <a:noFill/>
          <a:ln>
            <a:solidFill>
              <a:srgbClr val="000000"/>
            </a:solidFill>
          </a:ln>
        </p:spPr>
        <p:txBody>
          <a:bodyPr wrap="square" rtlCol="0">
            <a:spAutoFit/>
          </a:bodyPr>
          <a:lstStyle/>
          <a:p>
            <a:r>
              <a:rPr lang="en-US" sz="2400" dirty="0" smtClean="0"/>
              <a:t>Payload Similarity</a:t>
            </a:r>
            <a:endParaRPr lang="en-US" sz="2400" dirty="0"/>
          </a:p>
        </p:txBody>
      </p:sp>
    </p:spTree>
    <p:custDataLst>
      <p:tags r:id="rId1"/>
    </p:custDataLst>
    <p:extLst>
      <p:ext uri="{BB962C8B-B14F-4D97-AF65-F5344CB8AC3E}">
        <p14:creationId xmlns:p14="http://schemas.microsoft.com/office/powerpoint/2010/main" val="1193678003"/>
      </p:ext>
    </p:extLst>
  </p:cSld>
  <p:clrMapOvr>
    <a:masterClrMapping/>
  </p:clrMapOvr>
  <mc:AlternateContent xmlns:mc="http://schemas.openxmlformats.org/markup-compatibility/2006" xmlns:p14="http://schemas.microsoft.com/office/powerpoint/2010/main">
    <mc:Choice Requires="p14">
      <p:transition spd="slow" p14:dur="2000" advTm="44409"/>
    </mc:Choice>
    <mc:Fallback xmlns="">
      <p:transition xmlns:p14="http://schemas.microsoft.com/office/powerpoint/2010/main" spd="slow" advTm="4440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33333E-7 1.48148E-6 L 0.10694 0.08542 " pathEditMode="relative" rAng="0" ptsTypes="AA">
                                      <p:cBhvr>
                                        <p:cTn id="6" dur="2000" fill="hold"/>
                                        <p:tgtEl>
                                          <p:spTgt spid="103"/>
                                        </p:tgtEl>
                                        <p:attrNameLst>
                                          <p:attrName>ppt_x</p:attrName>
                                          <p:attrName>ppt_y</p:attrName>
                                        </p:attrNameLst>
                                      </p:cBhvr>
                                      <p:rCtr x="5347" y="4259"/>
                                    </p:animMotion>
                                  </p:childTnLst>
                                </p:cTn>
                              </p:par>
                              <p:par>
                                <p:cTn id="7" presetID="0" presetClass="path" presetSubtype="0" accel="50000" decel="50000" fill="hold" grpId="0" nodeType="withEffect">
                                  <p:stCondLst>
                                    <p:cond delay="0"/>
                                  </p:stCondLst>
                                  <p:childTnLst>
                                    <p:animMotion origin="layout" path="M 1.94444E-6 2.59259E-6 L 0.13854 -0.08334 " pathEditMode="relative" ptsTypes="AA">
                                      <p:cBhvr>
                                        <p:cTn id="8" dur="2000" fill="hold"/>
                                        <p:tgtEl>
                                          <p:spTgt spid="104"/>
                                        </p:tgtEl>
                                        <p:attrNameLst>
                                          <p:attrName>ppt_x</p:attrName>
                                          <p:attrName>ppt_y</p:attrName>
                                        </p:attrNameLst>
                                      </p:cBhvr>
                                    </p:animMotion>
                                  </p:childTnLst>
                                </p:cTn>
                              </p:par>
                            </p:childTnLst>
                          </p:cTn>
                        </p:par>
                        <p:par>
                          <p:cTn id="9" fill="hold">
                            <p:stCondLst>
                              <p:cond delay="2000"/>
                            </p:stCondLst>
                            <p:childTnLst>
                              <p:par>
                                <p:cTn id="10" presetID="1" presetClass="exit" presetSubtype="0" fill="hold" grpId="1" nodeType="afterEffect">
                                  <p:stCondLst>
                                    <p:cond delay="0"/>
                                  </p:stCondLst>
                                  <p:childTnLst>
                                    <p:set>
                                      <p:cBhvr>
                                        <p:cTn id="11" dur="1" fill="hold">
                                          <p:stCondLst>
                                            <p:cond delay="0"/>
                                          </p:stCondLst>
                                        </p:cTn>
                                        <p:tgtEl>
                                          <p:spTgt spid="103"/>
                                        </p:tgtEl>
                                        <p:attrNameLst>
                                          <p:attrName>style.visibility</p:attrName>
                                        </p:attrNameLst>
                                      </p:cBhvr>
                                      <p:to>
                                        <p:strVal val="hidden"/>
                                      </p:to>
                                    </p:set>
                                  </p:childTnLst>
                                </p:cTn>
                              </p:par>
                              <p:par>
                                <p:cTn id="12" presetID="1" presetClass="exit" presetSubtype="0" fill="hold" grpId="1" nodeType="withEffect">
                                  <p:stCondLst>
                                    <p:cond delay="0"/>
                                  </p:stCondLst>
                                  <p:childTnLst>
                                    <p:set>
                                      <p:cBhvr>
                                        <p:cTn id="13" dur="1" fill="hold">
                                          <p:stCondLst>
                                            <p:cond delay="0"/>
                                          </p:stCondLst>
                                        </p:cTn>
                                        <p:tgtEl>
                                          <p:spTgt spid="104"/>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2" nodeType="after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par>
                                <p:cTn id="19" presetID="1" presetClass="entr" presetSubtype="0" fill="hold" grpId="2" nodeType="with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96"/>
                                        </p:tgtEl>
                                        <p:attrNameLst>
                                          <p:attrName>style.visibility</p:attrName>
                                        </p:attrNameLst>
                                      </p:cBhvr>
                                      <p:to>
                                        <p:strVal val="visible"/>
                                      </p:to>
                                    </p:set>
                                  </p:childTnLst>
                                </p:cTn>
                              </p:par>
                              <p:par>
                                <p:cTn id="23" presetID="0" presetClass="path" presetSubtype="0" accel="50000" decel="50000" fill="hold" grpId="0" nodeType="withEffect">
                                  <p:stCondLst>
                                    <p:cond delay="0"/>
                                  </p:stCondLst>
                                  <p:childTnLst>
                                    <p:animMotion origin="layout" path="M 0 0 L 0.13472 0 " pathEditMode="relative" ptsTypes="AA">
                                      <p:cBhvr>
                                        <p:cTn id="24" dur="2000" fill="hold"/>
                                        <p:tgtEl>
                                          <p:spTgt spid="87"/>
                                        </p:tgtEl>
                                        <p:attrNameLst>
                                          <p:attrName>ppt_x</p:attrName>
                                          <p:attrName>ppt_y</p:attrName>
                                        </p:attrNameLst>
                                      </p:cBhvr>
                                    </p:animMotion>
                                  </p:childTnLst>
                                </p:cTn>
                              </p:par>
                              <p:par>
                                <p:cTn id="25" presetID="0" presetClass="path" presetSubtype="0" accel="50000" decel="50000" fill="hold" grpId="0" nodeType="withEffect">
                                  <p:stCondLst>
                                    <p:cond delay="0"/>
                                  </p:stCondLst>
                                  <p:childTnLst>
                                    <p:animMotion origin="layout" path="M 0 0 L 0.13472 0 " pathEditMode="relative" ptsTypes="AA">
                                      <p:cBhvr>
                                        <p:cTn id="26" dur="2000" fill="hold"/>
                                        <p:tgtEl>
                                          <p:spTgt spid="88"/>
                                        </p:tgtEl>
                                        <p:attrNameLst>
                                          <p:attrName>ppt_x</p:attrName>
                                          <p:attrName>ppt_y</p:attrName>
                                        </p:attrNameLst>
                                      </p:cBhvr>
                                    </p:animMotion>
                                  </p:childTnLst>
                                </p:cTn>
                              </p:par>
                              <p:par>
                                <p:cTn id="27" presetID="0" presetClass="path" presetSubtype="0" accel="50000" decel="50000" fill="hold" grpId="0" nodeType="withEffect">
                                  <p:stCondLst>
                                    <p:cond delay="0"/>
                                  </p:stCondLst>
                                  <p:childTnLst>
                                    <p:animMotion origin="layout" path="M 0 0 L 0 -0.29815 " pathEditMode="relative" ptsTypes="AA">
                                      <p:cBhvr>
                                        <p:cTn id="28" dur="2000" fill="hold"/>
                                        <p:tgtEl>
                                          <p:spTgt spid="95"/>
                                        </p:tgtEl>
                                        <p:attrNameLst>
                                          <p:attrName>ppt_x</p:attrName>
                                          <p:attrName>ppt_y</p:attrName>
                                        </p:attrNameLst>
                                      </p:cBhvr>
                                    </p:animMotion>
                                  </p:childTnLst>
                                </p:cTn>
                              </p:par>
                              <p:par>
                                <p:cTn id="29" presetID="0" presetClass="path" presetSubtype="0" accel="50000" decel="50000" fill="hold" grpId="0" nodeType="withEffect">
                                  <p:stCondLst>
                                    <p:cond delay="0"/>
                                  </p:stCondLst>
                                  <p:childTnLst>
                                    <p:animMotion origin="layout" path="M 0 0 L 0 -0.29815 " pathEditMode="relative" ptsTypes="AA">
                                      <p:cBhvr>
                                        <p:cTn id="30" dur="2000" fill="hold"/>
                                        <p:tgtEl>
                                          <p:spTgt spid="96"/>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8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88"/>
                                        </p:tgtEl>
                                        <p:attrNameLst>
                                          <p:attrName>style.visibility</p:attrName>
                                        </p:attrNameLst>
                                      </p:cBhvr>
                                      <p:to>
                                        <p:strVal val="hidden"/>
                                      </p:to>
                                    </p:set>
                                  </p:childTnLst>
                                </p:cTn>
                              </p:par>
                            </p:childTnLst>
                          </p:cTn>
                        </p:par>
                        <p:par>
                          <p:cTn id="37" fill="hold">
                            <p:stCondLst>
                              <p:cond delay="0"/>
                            </p:stCondLst>
                            <p:childTnLst>
                              <p:par>
                                <p:cTn id="38" presetID="1" presetClass="entr" presetSubtype="0" fill="hold" grpId="1" nodeType="afterEffect">
                                  <p:stCondLst>
                                    <p:cond delay="0"/>
                                  </p:stCondLst>
                                  <p:childTnLst>
                                    <p:set>
                                      <p:cBhvr>
                                        <p:cTn id="39" dur="1" fill="hold">
                                          <p:stCondLst>
                                            <p:cond delay="0"/>
                                          </p:stCondLst>
                                        </p:cTn>
                                        <p:tgtEl>
                                          <p:spTgt spid="94"/>
                                        </p:tgtEl>
                                        <p:attrNameLst>
                                          <p:attrName>style.visibility</p:attrName>
                                        </p:attrNameLst>
                                      </p:cBhvr>
                                      <p:to>
                                        <p:strVal val="visible"/>
                                      </p:to>
                                    </p:set>
                                  </p:childTnLst>
                                </p:cTn>
                              </p:par>
                              <p:par>
                                <p:cTn id="40" presetID="0" presetClass="path" presetSubtype="0" accel="50000" decel="50000" fill="hold" grpId="0" nodeType="withEffect">
                                  <p:stCondLst>
                                    <p:cond delay="0"/>
                                  </p:stCondLst>
                                  <p:childTnLst>
                                    <p:animMotion origin="layout" path="M -3.61111E-6 8.51852E-6 L 0.15417 8.51852E-6 " pathEditMode="relative" ptsTypes="AA">
                                      <p:cBhvr>
                                        <p:cTn id="41" dur="2000" fill="hold"/>
                                        <p:tgtEl>
                                          <p:spTgt spid="94"/>
                                        </p:tgtEl>
                                        <p:attrNameLst>
                                          <p:attrName>ppt_x</p:attrName>
                                          <p:attrName>ppt_y</p:attrName>
                                        </p:attrNameLst>
                                      </p:cBhvr>
                                    </p:animMotion>
                                  </p:childTnLst>
                                </p:cTn>
                              </p:par>
                              <p:par>
                                <p:cTn id="42" presetID="1" presetClass="entr" presetSubtype="0" fill="hold" grpId="1" nodeType="withEffect">
                                  <p:stCondLst>
                                    <p:cond delay="0"/>
                                  </p:stCondLst>
                                  <p:childTnLst>
                                    <p:set>
                                      <p:cBhvr>
                                        <p:cTn id="43" dur="1" fill="hold">
                                          <p:stCondLst>
                                            <p:cond delay="0"/>
                                          </p:stCondLst>
                                        </p:cTn>
                                        <p:tgtEl>
                                          <p:spTgt spid="109"/>
                                        </p:tgtEl>
                                        <p:attrNameLst>
                                          <p:attrName>style.visibility</p:attrName>
                                        </p:attrNameLst>
                                      </p:cBhvr>
                                      <p:to>
                                        <p:strVal val="visible"/>
                                      </p:to>
                                    </p:set>
                                  </p:childTnLst>
                                </p:cTn>
                              </p:par>
                              <p:par>
                                <p:cTn id="44" presetID="0" presetClass="path" presetSubtype="0" accel="50000" decel="50000" fill="hold" grpId="0" nodeType="withEffect">
                                  <p:stCondLst>
                                    <p:cond delay="0"/>
                                  </p:stCondLst>
                                  <p:childTnLst>
                                    <p:animMotion origin="layout" path="M -3.61111E-6 8.51852E-6 L 0.15417 8.51852E-6 " pathEditMode="relative" ptsTypes="AA">
                                      <p:cBhvr>
                                        <p:cTn id="45" dur="2000" fill="hold"/>
                                        <p:tgtEl>
                                          <p:spTgt spid="109"/>
                                        </p:tgtEl>
                                        <p:attrNameLst>
                                          <p:attrName>ppt_x</p:attrName>
                                          <p:attrName>ppt_y</p:attrName>
                                        </p:attrNameLst>
                                      </p:cBhvr>
                                    </p:animMotion>
                                  </p:childTnLst>
                                </p:cTn>
                              </p:par>
                            </p:childTnLst>
                          </p:cTn>
                        </p:par>
                        <p:par>
                          <p:cTn id="46" fill="hold">
                            <p:stCondLst>
                              <p:cond delay="2000"/>
                            </p:stCondLst>
                            <p:childTnLst>
                              <p:par>
                                <p:cTn id="47" presetID="1" presetClass="entr" presetSubtype="0" fill="hold" grpId="1" nodeType="afterEffect">
                                  <p:stCondLst>
                                    <p:cond delay="0"/>
                                  </p:stCondLst>
                                  <p:childTnLst>
                                    <p:set>
                                      <p:cBhvr>
                                        <p:cTn id="48" dur="1" fill="hold">
                                          <p:stCondLst>
                                            <p:cond delay="0"/>
                                          </p:stCondLst>
                                        </p:cTn>
                                        <p:tgtEl>
                                          <p:spTgt spid="99"/>
                                        </p:tgtEl>
                                        <p:attrNameLst>
                                          <p:attrName>style.visibility</p:attrName>
                                        </p:attrNameLst>
                                      </p:cBhvr>
                                      <p:to>
                                        <p:strVal val="visible"/>
                                      </p:to>
                                    </p:set>
                                  </p:childTnLst>
                                </p:cTn>
                              </p:par>
                              <p:par>
                                <p:cTn id="49" presetID="0" presetClass="path" presetSubtype="0" accel="50000" decel="50000" fill="hold" grpId="0" nodeType="withEffect">
                                  <p:stCondLst>
                                    <p:cond delay="0"/>
                                  </p:stCondLst>
                                  <p:childTnLst>
                                    <p:animMotion origin="layout" path="M 3.61111E-6 -4.81481E-6 L -0.34028 -0.30439 " pathEditMode="relative" rAng="0" ptsTypes="AA">
                                      <p:cBhvr>
                                        <p:cTn id="50" dur="2000" fill="hold"/>
                                        <p:tgtEl>
                                          <p:spTgt spid="99"/>
                                        </p:tgtEl>
                                        <p:attrNameLst>
                                          <p:attrName>ppt_x</p:attrName>
                                          <p:attrName>ppt_y</p:attrName>
                                        </p:attrNameLst>
                                      </p:cBhvr>
                                      <p:rCtr x="-17014" y="-15231"/>
                                    </p:animMotion>
                                  </p:childTnLst>
                                </p:cTn>
                              </p:par>
                              <p:par>
                                <p:cTn id="51" presetID="1" presetClass="entr" presetSubtype="0" fill="hold" grpId="1" nodeType="withEffect">
                                  <p:stCondLst>
                                    <p:cond delay="0"/>
                                  </p:stCondLst>
                                  <p:childTnLst>
                                    <p:set>
                                      <p:cBhvr>
                                        <p:cTn id="52" dur="1" fill="hold">
                                          <p:stCondLst>
                                            <p:cond delay="0"/>
                                          </p:stCondLst>
                                        </p:cTn>
                                        <p:tgtEl>
                                          <p:spTgt spid="110"/>
                                        </p:tgtEl>
                                        <p:attrNameLst>
                                          <p:attrName>style.visibility</p:attrName>
                                        </p:attrNameLst>
                                      </p:cBhvr>
                                      <p:to>
                                        <p:strVal val="visible"/>
                                      </p:to>
                                    </p:set>
                                  </p:childTnLst>
                                </p:cTn>
                              </p:par>
                              <p:par>
                                <p:cTn id="53" presetID="0" presetClass="path" presetSubtype="0" accel="50000" decel="50000" fill="hold" grpId="2" nodeType="withEffect">
                                  <p:stCondLst>
                                    <p:cond delay="0"/>
                                  </p:stCondLst>
                                  <p:childTnLst>
                                    <p:animMotion origin="layout" path="M -0.01649 -0.00046 L -0.33576 -0.30393 " pathEditMode="relative" rAng="0" ptsTypes="AA">
                                      <p:cBhvr>
                                        <p:cTn id="54" dur="2000" fill="hold"/>
                                        <p:tgtEl>
                                          <p:spTgt spid="110"/>
                                        </p:tgtEl>
                                        <p:attrNameLst>
                                          <p:attrName>ppt_x</p:attrName>
                                          <p:attrName>ppt_y</p:attrName>
                                        </p:attrNameLst>
                                      </p:cBhvr>
                                      <p:rCtr x="-15972" y="-15185"/>
                                    </p:animMotion>
                                  </p:childTnLst>
                                </p:cTn>
                              </p:par>
                            </p:childTnLst>
                          </p:cTn>
                        </p:par>
                        <p:par>
                          <p:cTn id="55" fill="hold">
                            <p:stCondLst>
                              <p:cond delay="4000"/>
                            </p:stCondLst>
                            <p:childTnLst>
                              <p:par>
                                <p:cTn id="56" presetID="1" presetClass="entr" presetSubtype="0" fill="hold" grpId="0" nodeType="afterEffect">
                                  <p:stCondLst>
                                    <p:cond delay="0"/>
                                  </p:stCondLst>
                                  <p:childTnLst>
                                    <p:set>
                                      <p:cBhvr>
                                        <p:cTn id="57" dur="1" fill="hold">
                                          <p:stCondLst>
                                            <p:cond delay="0"/>
                                          </p:stCondLst>
                                        </p:cTn>
                                        <p:tgtEl>
                                          <p:spTgt spid="11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85"/>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84"/>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P spid="87" grpId="0" animBg="1"/>
      <p:bldP spid="87" grpId="1" animBg="1"/>
      <p:bldP spid="87" grpId="2" animBg="1"/>
      <p:bldP spid="88" grpId="0" animBg="1"/>
      <p:bldP spid="88" grpId="1" animBg="1"/>
      <p:bldP spid="88" grpId="2" animBg="1"/>
      <p:bldP spid="94" grpId="0" animBg="1"/>
      <p:bldP spid="94" grpId="1" animBg="1"/>
      <p:bldP spid="95" grpId="0" animBg="1"/>
      <p:bldP spid="95" grpId="1" animBg="1"/>
      <p:bldP spid="96" grpId="0" animBg="1"/>
      <p:bldP spid="96" grpId="1" animBg="1"/>
      <p:bldP spid="99" grpId="0" animBg="1"/>
      <p:bldP spid="99" grpId="1" animBg="1"/>
      <p:bldP spid="103" grpId="0" animBg="1"/>
      <p:bldP spid="103" grpId="1" animBg="1"/>
      <p:bldP spid="104" grpId="0" animBg="1"/>
      <p:bldP spid="104" grpId="1" animBg="1"/>
      <p:bldP spid="109" grpId="0" animBg="1"/>
      <p:bldP spid="109" grpId="1" animBg="1"/>
      <p:bldP spid="110" grpId="1" animBg="1"/>
      <p:bldP spid="110" grpId="2" animBg="1"/>
      <p:bldP spid="1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0000BF"/>
                </a:solidFill>
              </a:rPr>
              <a:t>Middleboxes management is hard!</a:t>
            </a:r>
            <a:endParaRPr lang="en-US" dirty="0">
              <a:solidFill>
                <a:srgbClr val="0000BF"/>
              </a:solidFill>
            </a:endParaRPr>
          </a:p>
        </p:txBody>
      </p:sp>
      <p:sp>
        <p:nvSpPr>
          <p:cNvPr id="4" name="Slide Number Placeholder 3"/>
          <p:cNvSpPr>
            <a:spLocks noGrp="1"/>
          </p:cNvSpPr>
          <p:nvPr>
            <p:ph type="sldNum" sz="quarter" idx="12"/>
          </p:nvPr>
        </p:nvSpPr>
        <p:spPr/>
        <p:txBody>
          <a:bodyPr/>
          <a:lstStyle/>
          <a:p>
            <a:fld id="{2F8258B8-ACF5-6E4C-8B3E-49E538074B44}" type="slidenum">
              <a:rPr lang="en-US" smtClean="0"/>
              <a:t>2</a:t>
            </a:fld>
            <a:endParaRPr lang="en-US"/>
          </a:p>
        </p:txBody>
      </p:sp>
      <p:sp>
        <p:nvSpPr>
          <p:cNvPr id="8" name="TextBox 7"/>
          <p:cNvSpPr txBox="1"/>
          <p:nvPr/>
        </p:nvSpPr>
        <p:spPr>
          <a:xfrm>
            <a:off x="1246191" y="5763354"/>
            <a:ext cx="6749575" cy="830997"/>
          </a:xfrm>
          <a:prstGeom prst="rect">
            <a:avLst/>
          </a:prstGeom>
          <a:ln>
            <a:solidFill>
              <a:srgbClr val="FF0000"/>
            </a:solidFill>
          </a:ln>
          <a:effectLst/>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dirty="0" smtClean="0">
                <a:solidFill>
                  <a:srgbClr val="0000BF"/>
                </a:solidFill>
              </a:rPr>
              <a:t>Critical for security, performance, compliance</a:t>
            </a:r>
          </a:p>
          <a:p>
            <a:pPr algn="ctr"/>
            <a:r>
              <a:rPr lang="en-US" sz="2400" dirty="0" smtClean="0">
                <a:solidFill>
                  <a:srgbClr val="0000BF"/>
                </a:solidFill>
              </a:rPr>
              <a:t>But expensive, complex and difficult to manage</a:t>
            </a:r>
          </a:p>
        </p:txBody>
      </p:sp>
      <p:sp>
        <p:nvSpPr>
          <p:cNvPr id="9" name="TextBox 8"/>
          <p:cNvSpPr txBox="1"/>
          <p:nvPr/>
        </p:nvSpPr>
        <p:spPr>
          <a:xfrm>
            <a:off x="1008120" y="1143000"/>
            <a:ext cx="7551680" cy="400110"/>
          </a:xfrm>
          <a:prstGeom prst="rect">
            <a:avLst/>
          </a:prstGeom>
          <a:noFill/>
        </p:spPr>
        <p:txBody>
          <a:bodyPr wrap="square" rtlCol="0">
            <a:spAutoFit/>
          </a:bodyPr>
          <a:lstStyle/>
          <a:p>
            <a:r>
              <a:rPr lang="en-US" sz="2000" dirty="0" smtClean="0">
                <a:solidFill>
                  <a:srgbClr val="0000BF"/>
                </a:solidFill>
              </a:rPr>
              <a:t>Survey across 57 network operators  </a:t>
            </a:r>
            <a:r>
              <a:rPr lang="en-US" i="1" dirty="0" smtClean="0">
                <a:solidFill>
                  <a:srgbClr val="0000BF"/>
                </a:solidFill>
              </a:rPr>
              <a:t>(J. Sherry et al. SIGCOMM 2012)</a:t>
            </a:r>
            <a:endParaRPr lang="en-US" i="1" dirty="0">
              <a:solidFill>
                <a:srgbClr val="0000BF"/>
              </a:solidFill>
            </a:endParaRPr>
          </a:p>
        </p:txBody>
      </p:sp>
      <p:pic>
        <p:nvPicPr>
          <p:cNvPr id="18" name="Picture 17" descr="personne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7411" y="1625720"/>
            <a:ext cx="4515489" cy="2541175"/>
          </a:xfrm>
          <a:prstGeom prst="rect">
            <a:avLst/>
          </a:prstGeom>
        </p:spPr>
      </p:pic>
      <p:pic>
        <p:nvPicPr>
          <p:cNvPr id="3" name="Picture 2" descr="overloa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2320" y="4353820"/>
            <a:ext cx="6045262" cy="1291138"/>
          </a:xfrm>
          <a:prstGeom prst="rect">
            <a:avLst/>
          </a:prstGeom>
        </p:spPr>
      </p:pic>
      <p:grpSp>
        <p:nvGrpSpPr>
          <p:cNvPr id="11" name="Group 10"/>
          <p:cNvGrpSpPr/>
          <p:nvPr/>
        </p:nvGrpSpPr>
        <p:grpSpPr>
          <a:xfrm>
            <a:off x="5753100" y="1866900"/>
            <a:ext cx="3251200" cy="830997"/>
            <a:chOff x="5753100" y="1866900"/>
            <a:chExt cx="3251200" cy="830997"/>
          </a:xfrm>
        </p:grpSpPr>
        <p:sp>
          <p:nvSpPr>
            <p:cNvPr id="6" name="TextBox 5"/>
            <p:cNvSpPr txBox="1"/>
            <p:nvPr/>
          </p:nvSpPr>
          <p:spPr>
            <a:xfrm>
              <a:off x="6692900" y="1866900"/>
              <a:ext cx="2311400" cy="830997"/>
            </a:xfrm>
            <a:prstGeom prst="rect">
              <a:avLst/>
            </a:prstGeom>
            <a:noFill/>
            <a:ln>
              <a:solidFill>
                <a:srgbClr val="FF0000"/>
              </a:solidFill>
            </a:ln>
          </p:spPr>
          <p:txBody>
            <a:bodyPr wrap="square" rtlCol="0">
              <a:spAutoFit/>
            </a:bodyPr>
            <a:lstStyle/>
            <a:p>
              <a:r>
                <a:rPr lang="en-US" sz="1600" dirty="0" smtClean="0"/>
                <a:t>e.g., a network with ~2000 middleboxes required 500+ operators</a:t>
              </a:r>
              <a:endParaRPr lang="en-US" sz="1600" dirty="0"/>
            </a:p>
          </p:txBody>
        </p:sp>
        <p:cxnSp>
          <p:nvCxnSpPr>
            <p:cNvPr id="10" name="Straight Arrow Connector 9"/>
            <p:cNvCxnSpPr/>
            <p:nvPr/>
          </p:nvCxnSpPr>
          <p:spPr>
            <a:xfrm flipH="1" flipV="1">
              <a:off x="5753100" y="1968500"/>
              <a:ext cx="939800" cy="355600"/>
            </a:xfrm>
            <a:prstGeom prst="straightConnector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12" name="Rectangle 11"/>
          <p:cNvSpPr/>
          <p:nvPr/>
        </p:nvSpPr>
        <p:spPr>
          <a:xfrm>
            <a:off x="3060700" y="4166895"/>
            <a:ext cx="1181100" cy="1478063"/>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4394200" y="4166895"/>
            <a:ext cx="1181100" cy="1478063"/>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30456"/>
      </p:ext>
    </p:extLst>
  </p:cSld>
  <p:clrMapOvr>
    <a:masterClrMapping/>
  </p:clrMapOvr>
  <mc:AlternateContent xmlns:mc="http://schemas.openxmlformats.org/markup-compatibility/2006" xmlns:p14="http://schemas.microsoft.com/office/powerpoint/2010/main">
    <mc:Choice Requires="p14">
      <p:transition spd="slow" p14:dur="2000" advTm="7397"/>
    </mc:Choice>
    <mc:Fallback xmlns="">
      <p:transition xmlns:p14="http://schemas.microsoft.com/office/powerpoint/2010/main" spd="slow" advTm="739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p:cNvCxnSpPr/>
          <p:nvPr/>
        </p:nvCxnSpPr>
        <p:spPr>
          <a:xfrm flipV="1">
            <a:off x="-12798" y="4225609"/>
            <a:ext cx="9144000" cy="28223"/>
          </a:xfrm>
          <a:prstGeom prst="line">
            <a:avLst/>
          </a:prstGeom>
          <a:ln>
            <a:prstDash val="dash"/>
          </a:ln>
        </p:spPr>
        <p:style>
          <a:lnRef idx="3">
            <a:schemeClr val="accent2"/>
          </a:lnRef>
          <a:fillRef idx="0">
            <a:schemeClr val="accent2"/>
          </a:fillRef>
          <a:effectRef idx="2">
            <a:schemeClr val="accent2"/>
          </a:effectRef>
          <a:fontRef idx="minor">
            <a:schemeClr val="tx1"/>
          </a:fontRef>
        </p:style>
      </p:cxnSp>
      <p:grpSp>
        <p:nvGrpSpPr>
          <p:cNvPr id="30" name="Group 29"/>
          <p:cNvGrpSpPr/>
          <p:nvPr/>
        </p:nvGrpSpPr>
        <p:grpSpPr>
          <a:xfrm>
            <a:off x="2025241" y="858925"/>
            <a:ext cx="4963948" cy="832272"/>
            <a:chOff x="1623014" y="800144"/>
            <a:chExt cx="4963948" cy="624204"/>
          </a:xfrm>
        </p:grpSpPr>
        <p:pic>
          <p:nvPicPr>
            <p:cNvPr id="70" name="Picture 69" descr="MC9004316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3014" y="800144"/>
              <a:ext cx="832272" cy="624204"/>
            </a:xfrm>
            <a:prstGeom prst="rect">
              <a:avLst/>
            </a:prstGeom>
          </p:spPr>
        </p:pic>
        <p:grpSp>
          <p:nvGrpSpPr>
            <p:cNvPr id="7" name="Group 6"/>
            <p:cNvGrpSpPr/>
            <p:nvPr/>
          </p:nvGrpSpPr>
          <p:grpSpPr>
            <a:xfrm>
              <a:off x="2780424" y="922962"/>
              <a:ext cx="3806538" cy="422049"/>
              <a:chOff x="2780424" y="922961"/>
              <a:chExt cx="3806538" cy="422049"/>
            </a:xfrm>
          </p:grpSpPr>
          <p:sp>
            <p:nvSpPr>
              <p:cNvPr id="47" name="Rectangle 46"/>
              <p:cNvSpPr/>
              <p:nvPr/>
            </p:nvSpPr>
            <p:spPr>
              <a:xfrm>
                <a:off x="3950617" y="1003985"/>
                <a:ext cx="608585" cy="33131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t>FW</a:t>
                </a:r>
                <a:endParaRPr lang="en-US" sz="1600" dirty="0"/>
              </a:p>
            </p:txBody>
          </p:sp>
          <p:sp>
            <p:nvSpPr>
              <p:cNvPr id="51" name="Rectangle 50"/>
              <p:cNvSpPr/>
              <p:nvPr/>
            </p:nvSpPr>
            <p:spPr>
              <a:xfrm>
                <a:off x="4921928" y="1003985"/>
                <a:ext cx="586638" cy="33131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t>IDS</a:t>
                </a:r>
                <a:endParaRPr lang="en-US" sz="1600" dirty="0"/>
              </a:p>
            </p:txBody>
          </p:sp>
          <p:cxnSp>
            <p:nvCxnSpPr>
              <p:cNvPr id="57" name="Straight Arrow Connector 56"/>
              <p:cNvCxnSpPr>
                <a:endCxn id="47" idx="1"/>
              </p:cNvCxnSpPr>
              <p:nvPr/>
            </p:nvCxnSpPr>
            <p:spPr>
              <a:xfrm>
                <a:off x="3433978" y="1169641"/>
                <a:ext cx="516639" cy="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47" idx="3"/>
                <a:endCxn id="51" idx="1"/>
              </p:cNvCxnSpPr>
              <p:nvPr/>
            </p:nvCxnSpPr>
            <p:spPr>
              <a:xfrm>
                <a:off x="4559202" y="1169641"/>
                <a:ext cx="36273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5800346" y="1013691"/>
                <a:ext cx="786616" cy="33131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t>Proxy</a:t>
                </a:r>
                <a:endParaRPr lang="en-US" sz="1600" dirty="0"/>
              </a:p>
            </p:txBody>
          </p:sp>
          <p:cxnSp>
            <p:nvCxnSpPr>
              <p:cNvPr id="62" name="Straight Arrow Connector 61"/>
              <p:cNvCxnSpPr>
                <a:stCxn id="51" idx="3"/>
                <a:endCxn id="61" idx="1"/>
              </p:cNvCxnSpPr>
              <p:nvPr/>
            </p:nvCxnSpPr>
            <p:spPr>
              <a:xfrm>
                <a:off x="5508566" y="1169645"/>
                <a:ext cx="291780" cy="97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2780424" y="922961"/>
                <a:ext cx="675210" cy="300083"/>
              </a:xfrm>
              <a:prstGeom prst="rect">
                <a:avLst/>
              </a:prstGeom>
              <a:noFill/>
            </p:spPr>
            <p:txBody>
              <a:bodyPr wrap="none" rtlCol="0">
                <a:spAutoFit/>
              </a:bodyPr>
              <a:lstStyle/>
              <a:p>
                <a:r>
                  <a:rPr lang="en-US" sz="2000" dirty="0" smtClean="0"/>
                  <a:t>Web</a:t>
                </a:r>
                <a:endParaRPr lang="en-US" sz="2000" dirty="0"/>
              </a:p>
            </p:txBody>
          </p:sp>
        </p:grpSp>
      </p:grpSp>
      <p:grpSp>
        <p:nvGrpSpPr>
          <p:cNvPr id="28" name="Group 27"/>
          <p:cNvGrpSpPr/>
          <p:nvPr/>
        </p:nvGrpSpPr>
        <p:grpSpPr>
          <a:xfrm>
            <a:off x="198605" y="1822482"/>
            <a:ext cx="8816632" cy="2039156"/>
            <a:chOff x="2110084" y="1937085"/>
            <a:chExt cx="4583981" cy="1500713"/>
          </a:xfrm>
        </p:grpSpPr>
        <p:sp>
          <p:nvSpPr>
            <p:cNvPr id="19" name="TextBox 18"/>
            <p:cNvSpPr txBox="1"/>
            <p:nvPr/>
          </p:nvSpPr>
          <p:spPr>
            <a:xfrm>
              <a:off x="3830337" y="2803578"/>
              <a:ext cx="1141641" cy="47566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en-US" dirty="0" smtClean="0"/>
                <a:t>Rule Generator</a:t>
              </a:r>
            </a:p>
            <a:p>
              <a:pPr algn="ctr"/>
              <a:r>
                <a:rPr lang="en-US" i="1" dirty="0" smtClean="0">
                  <a:solidFill>
                    <a:srgbClr val="FF0000"/>
                  </a:solidFill>
                </a:rPr>
                <a:t> (Policy Composition)</a:t>
              </a:r>
              <a:endParaRPr lang="en-US" i="1" dirty="0">
                <a:solidFill>
                  <a:srgbClr val="FF0000"/>
                </a:solidFill>
              </a:endParaRPr>
            </a:p>
          </p:txBody>
        </p:sp>
        <p:sp>
          <p:nvSpPr>
            <p:cNvPr id="108" name="TextBox 107"/>
            <p:cNvSpPr txBox="1"/>
            <p:nvPr/>
          </p:nvSpPr>
          <p:spPr>
            <a:xfrm>
              <a:off x="2345316" y="2005803"/>
              <a:ext cx="1171352" cy="47566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en-US" dirty="0" smtClean="0"/>
                <a:t>Resource Manager</a:t>
              </a:r>
            </a:p>
            <a:p>
              <a:pPr algn="ctr"/>
              <a:r>
                <a:rPr lang="en-US" i="1" dirty="0" smtClean="0">
                  <a:solidFill>
                    <a:srgbClr val="FF0000"/>
                  </a:solidFill>
                </a:rPr>
                <a:t>(Resource Constraint)</a:t>
              </a:r>
              <a:endParaRPr lang="en-US" i="1" dirty="0">
                <a:solidFill>
                  <a:srgbClr val="FF0000"/>
                </a:solidFill>
              </a:endParaRPr>
            </a:p>
          </p:txBody>
        </p:sp>
        <p:sp>
          <p:nvSpPr>
            <p:cNvPr id="109" name="TextBox 108"/>
            <p:cNvSpPr txBox="1"/>
            <p:nvPr/>
          </p:nvSpPr>
          <p:spPr>
            <a:xfrm>
              <a:off x="5202440" y="1996856"/>
              <a:ext cx="1306428" cy="47566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en-US" dirty="0" smtClean="0"/>
                <a:t>Modifications Handler</a:t>
              </a:r>
            </a:p>
            <a:p>
              <a:pPr algn="ctr"/>
              <a:r>
                <a:rPr lang="en-US" i="1" dirty="0" smtClean="0">
                  <a:solidFill>
                    <a:srgbClr val="FF0000"/>
                  </a:solidFill>
                </a:rPr>
                <a:t>(Dynamic modifications)</a:t>
              </a:r>
              <a:endParaRPr lang="en-US" i="1" dirty="0">
                <a:solidFill>
                  <a:srgbClr val="FF0000"/>
                </a:solidFill>
              </a:endParaRPr>
            </a:p>
          </p:txBody>
        </p:sp>
        <p:sp>
          <p:nvSpPr>
            <p:cNvPr id="118" name="Rounded Rectangle 117"/>
            <p:cNvSpPr/>
            <p:nvPr/>
          </p:nvSpPr>
          <p:spPr>
            <a:xfrm>
              <a:off x="2110084" y="1937085"/>
              <a:ext cx="4583981" cy="1500713"/>
            </a:xfrm>
            <a:prstGeom prst="roundRect">
              <a:avLst/>
            </a:prstGeom>
            <a:noFill/>
            <a:ln w="38100" cmpd="sng">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stCxn id="108" idx="2"/>
              <a:endCxn id="19" idx="1"/>
            </p:cNvCxnSpPr>
            <p:nvPr/>
          </p:nvCxnSpPr>
          <p:spPr>
            <a:xfrm>
              <a:off x="2930992" y="2481469"/>
              <a:ext cx="899345" cy="559942"/>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a:stCxn id="109" idx="2"/>
              <a:endCxn id="19" idx="3"/>
            </p:cNvCxnSpPr>
            <p:nvPr/>
          </p:nvCxnSpPr>
          <p:spPr>
            <a:xfrm flipH="1">
              <a:off x="4971978" y="2472522"/>
              <a:ext cx="883676" cy="568889"/>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53" name="Title 1"/>
          <p:cNvSpPr>
            <a:spLocks noGrp="1"/>
          </p:cNvSpPr>
          <p:nvPr>
            <p:ph type="title"/>
          </p:nvPr>
        </p:nvSpPr>
        <p:spPr>
          <a:xfrm>
            <a:off x="457200" y="0"/>
            <a:ext cx="8229600" cy="914400"/>
          </a:xfrm>
        </p:spPr>
        <p:txBody>
          <a:bodyPr>
            <a:normAutofit/>
          </a:bodyPr>
          <a:lstStyle/>
          <a:p>
            <a:r>
              <a:rPr lang="en-US" dirty="0" smtClean="0">
                <a:solidFill>
                  <a:srgbClr val="0000BF"/>
                </a:solidFill>
              </a:rPr>
              <a:t>SIMPLE Implementation</a:t>
            </a:r>
            <a:endParaRPr lang="en-US" dirty="0">
              <a:solidFill>
                <a:srgbClr val="0000BF"/>
              </a:solidFill>
            </a:endParaRPr>
          </a:p>
        </p:txBody>
      </p:sp>
      <p:grpSp>
        <p:nvGrpSpPr>
          <p:cNvPr id="29" name="Group 28"/>
          <p:cNvGrpSpPr/>
          <p:nvPr/>
        </p:nvGrpSpPr>
        <p:grpSpPr>
          <a:xfrm>
            <a:off x="2267923" y="4888121"/>
            <a:ext cx="3947733" cy="1553859"/>
            <a:chOff x="2267920" y="3897799"/>
            <a:chExt cx="3947733" cy="1165394"/>
          </a:xfrm>
        </p:grpSpPr>
        <p:sp>
          <p:nvSpPr>
            <p:cNvPr id="52" name="Cloud 51"/>
            <p:cNvSpPr/>
            <p:nvPr/>
          </p:nvSpPr>
          <p:spPr>
            <a:xfrm rot="169972">
              <a:off x="2884528" y="3897799"/>
              <a:ext cx="2914275" cy="1165394"/>
            </a:xfrm>
            <a:prstGeom prst="cloud">
              <a:avLst/>
            </a:prstGeom>
            <a:solidFill>
              <a:schemeClr val="accent1">
                <a:lumMod val="40000"/>
                <a:lumOff val="60000"/>
              </a:schemeClr>
            </a:solidFill>
            <a:ln>
              <a:no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smtClean="0">
                <a:latin typeface="Calibri"/>
                <a:cs typeface="Calibri"/>
              </a:endParaRPr>
            </a:p>
            <a:p>
              <a:pPr algn="ctr" fontAlgn="auto">
                <a:spcBef>
                  <a:spcPts val="0"/>
                </a:spcBef>
                <a:spcAft>
                  <a:spcPts val="0"/>
                </a:spcAft>
                <a:defRPr/>
              </a:pPr>
              <a:endParaRPr lang="en-US" dirty="0" smtClean="0">
                <a:latin typeface="Calibri"/>
                <a:cs typeface="Calibri"/>
              </a:endParaRPr>
            </a:p>
            <a:p>
              <a:pPr algn="ctr" fontAlgn="auto">
                <a:spcBef>
                  <a:spcPts val="0"/>
                </a:spcBef>
                <a:spcAft>
                  <a:spcPts val="0"/>
                </a:spcAft>
                <a:defRPr/>
              </a:pPr>
              <a:endParaRPr lang="en-US" dirty="0" smtClean="0">
                <a:solidFill>
                  <a:schemeClr val="tx1"/>
                </a:solidFill>
                <a:latin typeface="Calibri"/>
                <a:cs typeface="Calibri"/>
              </a:endParaRPr>
            </a:p>
            <a:p>
              <a:pPr algn="ctr" fontAlgn="auto">
                <a:spcBef>
                  <a:spcPts val="0"/>
                </a:spcBef>
                <a:spcAft>
                  <a:spcPts val="0"/>
                </a:spcAft>
                <a:defRPr/>
              </a:pPr>
              <a:endParaRPr lang="en-US" dirty="0" smtClean="0">
                <a:solidFill>
                  <a:schemeClr val="tx1"/>
                </a:solidFill>
                <a:latin typeface="Calibri"/>
                <a:cs typeface="Calibri"/>
              </a:endParaRPr>
            </a:p>
            <a:p>
              <a:pPr algn="ctr" fontAlgn="auto">
                <a:spcBef>
                  <a:spcPts val="0"/>
                </a:spcBef>
                <a:spcAft>
                  <a:spcPts val="0"/>
                </a:spcAft>
                <a:defRPr/>
              </a:pPr>
              <a:endParaRPr lang="en-US" dirty="0" smtClean="0">
                <a:solidFill>
                  <a:schemeClr val="tx1"/>
                </a:solidFill>
                <a:latin typeface="Calibri"/>
                <a:cs typeface="Calibri"/>
              </a:endParaRPr>
            </a:p>
          </p:txBody>
        </p:sp>
        <p:pic>
          <p:nvPicPr>
            <p:cNvPr id="54" name="Picture 53"/>
            <p:cNvPicPr>
              <a:picLocks noChangeArrowheads="1"/>
            </p:cNvPicPr>
            <p:nvPr/>
          </p:nvPicPr>
          <p:blipFill>
            <a:blip r:embed="rId5" cstate="print"/>
            <a:srcRect/>
            <a:stretch>
              <a:fillRect/>
            </a:stretch>
          </p:blipFill>
          <p:spPr bwMode="auto">
            <a:xfrm>
              <a:off x="3090229" y="4477394"/>
              <a:ext cx="500451" cy="214074"/>
            </a:xfrm>
            <a:prstGeom prst="rect">
              <a:avLst/>
            </a:prstGeom>
            <a:noFill/>
            <a:ln w="9525">
              <a:noFill/>
              <a:miter lim="800000"/>
              <a:headEnd/>
              <a:tailEnd/>
            </a:ln>
            <a:effectLst/>
          </p:spPr>
        </p:pic>
        <p:pic>
          <p:nvPicPr>
            <p:cNvPr id="73" name="Picture 72"/>
            <p:cNvPicPr>
              <a:picLocks noChangeArrowheads="1"/>
            </p:cNvPicPr>
            <p:nvPr/>
          </p:nvPicPr>
          <p:blipFill>
            <a:blip r:embed="rId5" cstate="print"/>
            <a:srcRect/>
            <a:stretch>
              <a:fillRect/>
            </a:stretch>
          </p:blipFill>
          <p:spPr bwMode="auto">
            <a:xfrm>
              <a:off x="5051620" y="4477394"/>
              <a:ext cx="500451" cy="214074"/>
            </a:xfrm>
            <a:prstGeom prst="rect">
              <a:avLst/>
            </a:prstGeom>
            <a:noFill/>
            <a:ln w="9525">
              <a:noFill/>
              <a:miter lim="800000"/>
              <a:headEnd/>
              <a:tailEnd/>
            </a:ln>
            <a:effectLst/>
          </p:spPr>
        </p:pic>
        <p:pic>
          <p:nvPicPr>
            <p:cNvPr id="74" name="Picture 11" descr="IOSfirewall"/>
            <p:cNvPicPr>
              <a:picLocks noChangeAspect="1" noChangeArrowheads="1"/>
            </p:cNvPicPr>
            <p:nvPr/>
          </p:nvPicPr>
          <p:blipFill>
            <a:blip r:embed="rId6" cstate="print"/>
            <a:srcRect/>
            <a:stretch>
              <a:fillRect/>
            </a:stretch>
          </p:blipFill>
          <p:spPr bwMode="auto">
            <a:xfrm>
              <a:off x="5972249" y="4604700"/>
              <a:ext cx="243404" cy="338969"/>
            </a:xfrm>
            <a:prstGeom prst="rect">
              <a:avLst/>
            </a:prstGeom>
            <a:noFill/>
          </p:spPr>
        </p:pic>
        <p:pic>
          <p:nvPicPr>
            <p:cNvPr id="75" name="Picture 57" descr="icon_color"/>
            <p:cNvPicPr>
              <a:picLocks noChangeAspect="1" noChangeArrowheads="1"/>
            </p:cNvPicPr>
            <p:nvPr/>
          </p:nvPicPr>
          <p:blipFill>
            <a:blip r:embed="rId7" cstate="print"/>
            <a:srcRect/>
            <a:stretch>
              <a:fillRect/>
            </a:stretch>
          </p:blipFill>
          <p:spPr bwMode="auto">
            <a:xfrm>
              <a:off x="2267920" y="4657521"/>
              <a:ext cx="340420" cy="292241"/>
            </a:xfrm>
            <a:prstGeom prst="rect">
              <a:avLst/>
            </a:prstGeom>
            <a:noFill/>
          </p:spPr>
        </p:pic>
        <p:cxnSp>
          <p:nvCxnSpPr>
            <p:cNvPr id="110" name="Straight Connector 109"/>
            <p:cNvCxnSpPr>
              <a:stCxn id="74" idx="1"/>
              <a:endCxn id="73" idx="3"/>
            </p:cNvCxnSpPr>
            <p:nvPr/>
          </p:nvCxnSpPr>
          <p:spPr>
            <a:xfrm flipH="1" flipV="1">
              <a:off x="5552071" y="4584431"/>
              <a:ext cx="420178" cy="18975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54" idx="1"/>
              <a:endCxn id="75" idx="3"/>
            </p:cNvCxnSpPr>
            <p:nvPr/>
          </p:nvCxnSpPr>
          <p:spPr>
            <a:xfrm flipH="1">
              <a:off x="2608340" y="4584431"/>
              <a:ext cx="481889" cy="219211"/>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121" name="Straight Arrow Connector 120"/>
          <p:cNvCxnSpPr>
            <a:stCxn id="118" idx="2"/>
            <a:endCxn id="77" idx="0"/>
          </p:cNvCxnSpPr>
          <p:nvPr/>
        </p:nvCxnSpPr>
        <p:spPr>
          <a:xfrm>
            <a:off x="4606921" y="3861638"/>
            <a:ext cx="1365330" cy="110714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a:stCxn id="118" idx="2"/>
            <a:endCxn id="76" idx="0"/>
          </p:cNvCxnSpPr>
          <p:nvPr/>
        </p:nvCxnSpPr>
        <p:spPr>
          <a:xfrm flipH="1">
            <a:off x="2940144" y="3861638"/>
            <a:ext cx="1666777" cy="113767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54754" y="4377374"/>
            <a:ext cx="2353589" cy="461665"/>
          </a:xfrm>
          <a:prstGeom prst="rect">
            <a:avLst/>
          </a:prstGeom>
          <a:ln w="57150" cmpd="sng"/>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t>OpenFlow 1.0</a:t>
            </a:r>
            <a:endParaRPr lang="en-US" sz="2400" dirty="0"/>
          </a:p>
        </p:txBody>
      </p:sp>
      <p:graphicFrame>
        <p:nvGraphicFramePr>
          <p:cNvPr id="76" name="Table 75"/>
          <p:cNvGraphicFramePr>
            <a:graphicFrameLocks noGrp="1"/>
          </p:cNvGraphicFramePr>
          <p:nvPr>
            <p:extLst>
              <p:ext uri="{D42A27DB-BD31-4B8C-83A1-F6EECF244321}">
                <p14:modId xmlns:p14="http://schemas.microsoft.com/office/powerpoint/2010/main" val="646709138"/>
              </p:ext>
            </p:extLst>
          </p:nvPr>
        </p:nvGraphicFramePr>
        <p:xfrm>
          <a:off x="1623013" y="4999310"/>
          <a:ext cx="2634262" cy="774855"/>
        </p:xfrm>
        <a:graphic>
          <a:graphicData uri="http://schemas.openxmlformats.org/drawingml/2006/table">
            <a:tbl>
              <a:tblPr firstRow="1" bandRow="1">
                <a:tableStyleId>{2D5ABB26-0587-4C30-8999-92F81FD0307C}</a:tableStyleId>
              </a:tblPr>
              <a:tblGrid>
                <a:gridCol w="710766"/>
                <a:gridCol w="964310"/>
                <a:gridCol w="959186"/>
              </a:tblGrid>
              <a:tr h="335280">
                <a:tc>
                  <a:txBody>
                    <a:bodyPr/>
                    <a:lstStyle/>
                    <a:p>
                      <a:r>
                        <a:rPr lang="en-US" sz="1600" b="1" dirty="0" smtClean="0"/>
                        <a:t>Flow</a:t>
                      </a:r>
                      <a:endParaRPr lang="en-US" sz="1600" b="1"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c>
                  <a:txBody>
                    <a:bodyPr/>
                    <a:lstStyle/>
                    <a:p>
                      <a:r>
                        <a:rPr lang="en-US" sz="1600" b="1" dirty="0" smtClean="0"/>
                        <a:t>Tag</a:t>
                      </a:r>
                      <a:r>
                        <a:rPr lang="en-US" sz="1600" b="1" baseline="0" dirty="0" smtClean="0"/>
                        <a:t>/Tunnel</a:t>
                      </a:r>
                      <a:endParaRPr lang="en-US" sz="1600" b="1"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c>
                  <a:txBody>
                    <a:bodyPr/>
                    <a:lstStyle/>
                    <a:p>
                      <a:r>
                        <a:rPr lang="en-US" sz="1600" b="1" dirty="0" smtClean="0"/>
                        <a:t>Action</a:t>
                      </a:r>
                      <a:endParaRPr lang="en-US" sz="1600" b="1"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r>
              <a:tr h="195735">
                <a:tc>
                  <a:txBody>
                    <a:bodyPr/>
                    <a:lstStyle/>
                    <a:p>
                      <a:r>
                        <a:rPr lang="en-US" sz="400" dirty="0" smtClean="0"/>
                        <a:t>…</a:t>
                      </a:r>
                      <a:endParaRPr lang="en-US" sz="400"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c>
                  <a:txBody>
                    <a:bodyPr/>
                    <a:lstStyle/>
                    <a:p>
                      <a:r>
                        <a:rPr lang="en-US" sz="400" dirty="0" smtClean="0"/>
                        <a:t>…</a:t>
                      </a:r>
                      <a:endParaRPr lang="en-US" sz="400"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r>
            </a:tbl>
          </a:graphicData>
        </a:graphic>
      </p:graphicFrame>
      <p:graphicFrame>
        <p:nvGraphicFramePr>
          <p:cNvPr id="77" name="Table 76"/>
          <p:cNvGraphicFramePr>
            <a:graphicFrameLocks noGrp="1"/>
          </p:cNvGraphicFramePr>
          <p:nvPr>
            <p:extLst>
              <p:ext uri="{D42A27DB-BD31-4B8C-83A1-F6EECF244321}">
                <p14:modId xmlns:p14="http://schemas.microsoft.com/office/powerpoint/2010/main" val="3247130541"/>
              </p:ext>
            </p:extLst>
          </p:nvPr>
        </p:nvGraphicFramePr>
        <p:xfrm>
          <a:off x="4655120" y="4968781"/>
          <a:ext cx="2634262" cy="774855"/>
        </p:xfrm>
        <a:graphic>
          <a:graphicData uri="http://schemas.openxmlformats.org/drawingml/2006/table">
            <a:tbl>
              <a:tblPr firstRow="1" bandRow="1">
                <a:tableStyleId>{2D5ABB26-0587-4C30-8999-92F81FD0307C}</a:tableStyleId>
              </a:tblPr>
              <a:tblGrid>
                <a:gridCol w="710766"/>
                <a:gridCol w="964310"/>
                <a:gridCol w="959186"/>
              </a:tblGrid>
              <a:tr h="335280">
                <a:tc>
                  <a:txBody>
                    <a:bodyPr/>
                    <a:lstStyle/>
                    <a:p>
                      <a:r>
                        <a:rPr lang="en-US" sz="1600" b="1" dirty="0" smtClean="0"/>
                        <a:t>Flow</a:t>
                      </a:r>
                      <a:endParaRPr lang="en-US" sz="1600" b="1"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c>
                  <a:txBody>
                    <a:bodyPr/>
                    <a:lstStyle/>
                    <a:p>
                      <a:r>
                        <a:rPr lang="en-US" sz="1600" b="1" dirty="0" smtClean="0"/>
                        <a:t>Tag</a:t>
                      </a:r>
                      <a:r>
                        <a:rPr lang="en-US" sz="1600" b="1" baseline="0" dirty="0" smtClean="0"/>
                        <a:t>/Tunnel</a:t>
                      </a:r>
                      <a:endParaRPr lang="en-US" sz="1600" b="1"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c>
                  <a:txBody>
                    <a:bodyPr/>
                    <a:lstStyle/>
                    <a:p>
                      <a:r>
                        <a:rPr lang="en-US" sz="1600" b="1" dirty="0" smtClean="0"/>
                        <a:t>Action</a:t>
                      </a:r>
                      <a:endParaRPr lang="en-US" sz="1600" b="1"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r>
              <a:tr h="195735">
                <a:tc>
                  <a:txBody>
                    <a:bodyPr/>
                    <a:lstStyle/>
                    <a:p>
                      <a:r>
                        <a:rPr lang="en-US" sz="400" dirty="0" smtClean="0"/>
                        <a:t>…</a:t>
                      </a:r>
                      <a:endParaRPr lang="en-US" sz="400"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c>
                  <a:txBody>
                    <a:bodyPr/>
                    <a:lstStyle/>
                    <a:p>
                      <a:endParaRPr lang="en-US" sz="400"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c>
                  <a:txBody>
                    <a:bodyPr/>
                    <a:lstStyle/>
                    <a:p>
                      <a:r>
                        <a:rPr lang="en-US" sz="400" dirty="0" smtClean="0"/>
                        <a:t>…</a:t>
                      </a:r>
                      <a:endParaRPr lang="en-US" sz="400"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r>
            </a:tbl>
          </a:graphicData>
        </a:graphic>
      </p:graphicFrame>
      <p:sp>
        <p:nvSpPr>
          <p:cNvPr id="44" name="TextBox 43"/>
          <p:cNvSpPr txBox="1"/>
          <p:nvPr/>
        </p:nvSpPr>
        <p:spPr>
          <a:xfrm>
            <a:off x="6989189" y="3236931"/>
            <a:ext cx="1873796" cy="830997"/>
          </a:xfrm>
          <a:prstGeom prst="rect">
            <a:avLst/>
          </a:prstGeom>
          <a:ln w="57150" cmpd="sng"/>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t>POX extensions</a:t>
            </a:r>
            <a:endParaRPr lang="en-US" sz="2400" dirty="0"/>
          </a:p>
        </p:txBody>
      </p:sp>
      <p:sp>
        <p:nvSpPr>
          <p:cNvPr id="2" name="Slide Number Placeholder 1"/>
          <p:cNvSpPr>
            <a:spLocks noGrp="1"/>
          </p:cNvSpPr>
          <p:nvPr>
            <p:ph type="sldNum" sz="quarter" idx="12"/>
          </p:nvPr>
        </p:nvSpPr>
        <p:spPr/>
        <p:txBody>
          <a:bodyPr/>
          <a:lstStyle/>
          <a:p>
            <a:fld id="{2F8258B8-ACF5-6E4C-8B3E-49E538074B44}" type="slidenum">
              <a:rPr lang="en-US" smtClean="0"/>
              <a:t>20</a:t>
            </a:fld>
            <a:endParaRPr lang="en-US"/>
          </a:p>
        </p:txBody>
      </p:sp>
      <p:sp>
        <p:nvSpPr>
          <p:cNvPr id="38" name="TextBox 37"/>
          <p:cNvSpPr txBox="1"/>
          <p:nvPr/>
        </p:nvSpPr>
        <p:spPr>
          <a:xfrm>
            <a:off x="3090232" y="1915855"/>
            <a:ext cx="1018592" cy="461665"/>
          </a:xfrm>
          <a:prstGeom prst="rect">
            <a:avLst/>
          </a:prstGeom>
          <a:ln w="57150" cmpd="sng"/>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t>CPLEX</a:t>
            </a:r>
            <a:endParaRPr lang="en-US" sz="2400" dirty="0"/>
          </a:p>
        </p:txBody>
      </p:sp>
    </p:spTree>
    <p:custDataLst>
      <p:tags r:id="rId1"/>
    </p:custDataLst>
    <p:extLst>
      <p:ext uri="{BB962C8B-B14F-4D97-AF65-F5344CB8AC3E}">
        <p14:creationId xmlns:p14="http://schemas.microsoft.com/office/powerpoint/2010/main" val="3131346965"/>
      </p:ext>
    </p:extLst>
  </p:cSld>
  <p:clrMapOvr>
    <a:masterClrMapping/>
  </p:clrMapOvr>
  <mc:AlternateContent xmlns:mc="http://schemas.openxmlformats.org/markup-compatibility/2006" xmlns:p14="http://schemas.microsoft.com/office/powerpoint/2010/main">
    <mc:Choice Requires="p14">
      <p:transition spd="slow" p14:dur="2000" advTm="16568"/>
    </mc:Choice>
    <mc:Fallback xmlns="">
      <p:transition xmlns:p14="http://schemas.microsoft.com/office/powerpoint/2010/main" spd="slow" advTm="16568"/>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BF"/>
                </a:solidFill>
              </a:rPr>
              <a:t>Outline</a:t>
            </a:r>
            <a:endParaRPr lang="en-US" dirty="0">
              <a:solidFill>
                <a:srgbClr val="0000BF"/>
              </a:solidFill>
            </a:endParaRPr>
          </a:p>
        </p:txBody>
      </p:sp>
      <p:sp>
        <p:nvSpPr>
          <p:cNvPr id="3" name="Content Placeholder 2"/>
          <p:cNvSpPr>
            <a:spLocks noGrp="1"/>
          </p:cNvSpPr>
          <p:nvPr>
            <p:ph idx="1"/>
          </p:nvPr>
        </p:nvSpPr>
        <p:spPr>
          <a:xfrm>
            <a:off x="457200" y="1549401"/>
            <a:ext cx="8229600" cy="4525963"/>
          </a:xfrm>
        </p:spPr>
        <p:txBody>
          <a:bodyPr>
            <a:normAutofit fontScale="92500" lnSpcReduction="20000"/>
          </a:bodyPr>
          <a:lstStyle/>
          <a:p>
            <a:r>
              <a:rPr lang="en-US" dirty="0" smtClean="0"/>
              <a:t>Motivation + Context for the Work</a:t>
            </a:r>
          </a:p>
          <a:p>
            <a:pPr marL="0" indent="0">
              <a:buNone/>
            </a:pPr>
            <a:endParaRPr lang="en-US" dirty="0" smtClean="0"/>
          </a:p>
          <a:p>
            <a:r>
              <a:rPr lang="en-US" dirty="0" smtClean="0"/>
              <a:t>Challenges</a:t>
            </a:r>
          </a:p>
          <a:p>
            <a:endParaRPr lang="en-US" dirty="0" smtClean="0"/>
          </a:p>
          <a:p>
            <a:r>
              <a:rPr lang="en-US" dirty="0" smtClean="0"/>
              <a:t>SIMPLE Design </a:t>
            </a:r>
          </a:p>
          <a:p>
            <a:endParaRPr lang="en-US" dirty="0"/>
          </a:p>
          <a:p>
            <a:r>
              <a:rPr lang="en-US" b="1" i="1" dirty="0" smtClean="0">
                <a:solidFill>
                  <a:srgbClr val="FF0000"/>
                </a:solidFill>
              </a:rPr>
              <a:t>Evaluation </a:t>
            </a:r>
          </a:p>
          <a:p>
            <a:endParaRPr lang="en-US" dirty="0"/>
          </a:p>
          <a:p>
            <a:r>
              <a:rPr lang="en-US" dirty="0" smtClean="0"/>
              <a:t>Conclusion</a:t>
            </a:r>
            <a:endParaRPr lang="en-US" dirty="0"/>
          </a:p>
        </p:txBody>
      </p:sp>
      <p:sp>
        <p:nvSpPr>
          <p:cNvPr id="4" name="Slide Number Placeholder 3"/>
          <p:cNvSpPr>
            <a:spLocks noGrp="1"/>
          </p:cNvSpPr>
          <p:nvPr>
            <p:ph type="sldNum" sz="quarter" idx="12"/>
          </p:nvPr>
        </p:nvSpPr>
        <p:spPr/>
        <p:txBody>
          <a:bodyPr/>
          <a:lstStyle/>
          <a:p>
            <a:fld id="{2F8258B8-ACF5-6E4C-8B3E-49E538074B44}" type="slidenum">
              <a:rPr lang="en-US" smtClean="0"/>
              <a:t>21</a:t>
            </a:fld>
            <a:endParaRPr lang="en-US"/>
          </a:p>
        </p:txBody>
      </p:sp>
    </p:spTree>
    <p:extLst>
      <p:ext uri="{BB962C8B-B14F-4D97-AF65-F5344CB8AC3E}">
        <p14:creationId xmlns:p14="http://schemas.microsoft.com/office/powerpoint/2010/main" val="2890686551"/>
      </p:ext>
    </p:extLst>
  </p:cSld>
  <p:clrMapOvr>
    <a:masterClrMapping/>
  </p:clrMapOvr>
  <mc:AlternateContent xmlns:mc="http://schemas.openxmlformats.org/markup-compatibility/2006" xmlns:p14="http://schemas.microsoft.com/office/powerpoint/2010/main">
    <mc:Choice Requires="p14">
      <p:transition spd="slow" p14:dur="2000" advTm="6616"/>
    </mc:Choice>
    <mc:Fallback xmlns="">
      <p:transition xmlns:p14="http://schemas.microsoft.com/office/powerpoint/2010/main" spd="slow" advTm="6616"/>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138"/>
            <a:ext cx="8229600" cy="1020762"/>
          </a:xfrm>
        </p:spPr>
        <p:txBody>
          <a:bodyPr/>
          <a:lstStyle/>
          <a:p>
            <a:r>
              <a:rPr lang="en-US" dirty="0" smtClean="0">
                <a:solidFill>
                  <a:srgbClr val="0000BF"/>
                </a:solidFill>
              </a:rPr>
              <a:t>Evaluation and Methodology</a:t>
            </a:r>
            <a:endParaRPr lang="en-US" dirty="0">
              <a:solidFill>
                <a:srgbClr val="0000BF"/>
              </a:solidFill>
            </a:endParaRPr>
          </a:p>
        </p:txBody>
      </p:sp>
      <p:sp>
        <p:nvSpPr>
          <p:cNvPr id="3" name="Content Placeholder 2"/>
          <p:cNvSpPr>
            <a:spLocks noGrp="1"/>
          </p:cNvSpPr>
          <p:nvPr>
            <p:ph idx="1"/>
          </p:nvPr>
        </p:nvSpPr>
        <p:spPr>
          <a:xfrm>
            <a:off x="115455" y="1257300"/>
            <a:ext cx="9028545" cy="4843463"/>
          </a:xfrm>
        </p:spPr>
        <p:txBody>
          <a:bodyPr>
            <a:normAutofit/>
          </a:bodyPr>
          <a:lstStyle/>
          <a:p>
            <a:r>
              <a:rPr lang="en-US" sz="2800" dirty="0" smtClean="0"/>
              <a:t>What benefits SIMPLE offers?</a:t>
            </a:r>
            <a:r>
              <a:rPr lang="en-US" sz="2800" dirty="0"/>
              <a:t> l</a:t>
            </a:r>
            <a:r>
              <a:rPr lang="en-US" sz="2800" dirty="0" smtClean="0"/>
              <a:t>oad balancing? </a:t>
            </a:r>
          </a:p>
          <a:p>
            <a:r>
              <a:rPr lang="en-US" sz="2800" dirty="0" smtClean="0"/>
              <a:t>How scalable is the SIMPLE optimizer?</a:t>
            </a:r>
          </a:p>
          <a:p>
            <a:r>
              <a:rPr lang="en-US" sz="2800" dirty="0" smtClean="0"/>
              <a:t>How close is the SIMPLE optimizer to the optimal?</a:t>
            </a:r>
          </a:p>
          <a:p>
            <a:r>
              <a:rPr lang="en-US" sz="2800" dirty="0" smtClean="0"/>
              <a:t>How accurate is the dynamic inference?</a:t>
            </a:r>
          </a:p>
          <a:p>
            <a:r>
              <a:rPr lang="en-US" sz="2800" dirty="0" smtClean="0"/>
              <a:t>Methodology</a:t>
            </a:r>
          </a:p>
          <a:p>
            <a:pPr lvl="1"/>
            <a:r>
              <a:rPr lang="en-US" sz="2400" dirty="0" smtClean="0"/>
              <a:t>Small-scale real test bed experiments (</a:t>
            </a:r>
            <a:r>
              <a:rPr lang="en-US" sz="2400" dirty="0" err="1" smtClean="0"/>
              <a:t>Emulab</a:t>
            </a:r>
            <a:r>
              <a:rPr lang="en-US" sz="2400" dirty="0" smtClean="0"/>
              <a:t>) </a:t>
            </a:r>
          </a:p>
          <a:p>
            <a:pPr lvl="1"/>
            <a:r>
              <a:rPr lang="en-US" sz="2400" dirty="0" smtClean="0"/>
              <a:t>Evaluation over Mininet</a:t>
            </a:r>
            <a:r>
              <a:rPr lang="en-US" sz="2400" dirty="0"/>
              <a:t> </a:t>
            </a:r>
            <a:r>
              <a:rPr lang="en-US" sz="2400" dirty="0" smtClean="0"/>
              <a:t>(with up to 60 nodes)</a:t>
            </a:r>
          </a:p>
          <a:p>
            <a:pPr lvl="1"/>
            <a:r>
              <a:rPr lang="en-US" sz="2400" dirty="0" smtClean="0"/>
              <a:t>Large-scale trace driven simulations</a:t>
            </a:r>
            <a:r>
              <a:rPr lang="en-US" sz="2400" dirty="0"/>
              <a:t> </a:t>
            </a:r>
            <a:r>
              <a:rPr lang="en-US" sz="2400" dirty="0" smtClean="0"/>
              <a:t>(for convergence times)</a:t>
            </a:r>
          </a:p>
        </p:txBody>
      </p:sp>
      <p:sp>
        <p:nvSpPr>
          <p:cNvPr id="4" name="Slide Number Placeholder 3"/>
          <p:cNvSpPr>
            <a:spLocks noGrp="1"/>
          </p:cNvSpPr>
          <p:nvPr>
            <p:ph type="sldNum" sz="quarter" idx="12"/>
          </p:nvPr>
        </p:nvSpPr>
        <p:spPr/>
        <p:txBody>
          <a:bodyPr/>
          <a:lstStyle/>
          <a:p>
            <a:fld id="{2F8258B8-ACF5-6E4C-8B3E-49E538074B44}" type="slidenum">
              <a:rPr lang="en-US" smtClean="0"/>
              <a:t>22</a:t>
            </a:fld>
            <a:endParaRPr lang="en-US"/>
          </a:p>
        </p:txBody>
      </p:sp>
      <p:sp>
        <p:nvSpPr>
          <p:cNvPr id="5" name="Rounded Rectangle 4"/>
          <p:cNvSpPr/>
          <p:nvPr/>
        </p:nvSpPr>
        <p:spPr>
          <a:xfrm>
            <a:off x="115455" y="1257300"/>
            <a:ext cx="7265486" cy="1118347"/>
          </a:xfrm>
          <a:prstGeom prst="round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6217017"/>
      </p:ext>
    </p:extLst>
  </p:cSld>
  <p:clrMapOvr>
    <a:masterClrMapping/>
  </p:clrMapOvr>
  <mc:AlternateContent xmlns:mc="http://schemas.openxmlformats.org/markup-compatibility/2006" xmlns:p14="http://schemas.microsoft.com/office/powerpoint/2010/main">
    <mc:Choice Requires="p14">
      <p:transition spd="slow" p14:dur="2000" advTm="81112"/>
    </mc:Choice>
    <mc:Fallback xmlns="">
      <p:transition xmlns:p14="http://schemas.microsoft.com/office/powerpoint/2010/main" spd="slow" advTm="8111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50800"/>
            <a:ext cx="8229600" cy="914400"/>
          </a:xfrm>
        </p:spPr>
        <p:txBody>
          <a:bodyPr>
            <a:normAutofit/>
          </a:bodyPr>
          <a:lstStyle/>
          <a:p>
            <a:r>
              <a:rPr lang="en-US" dirty="0" smtClean="0">
                <a:solidFill>
                  <a:srgbClr val="0000BF"/>
                </a:solidFill>
              </a:rPr>
              <a:t>Benefits: Load balancing</a:t>
            </a:r>
            <a:endParaRPr lang="en-US" dirty="0">
              <a:solidFill>
                <a:srgbClr val="0000BF"/>
              </a:solidFill>
            </a:endParaRPr>
          </a:p>
        </p:txBody>
      </p:sp>
      <p:sp>
        <p:nvSpPr>
          <p:cNvPr id="8" name="TextBox 7"/>
          <p:cNvSpPr txBox="1"/>
          <p:nvPr/>
        </p:nvSpPr>
        <p:spPr>
          <a:xfrm>
            <a:off x="1308100" y="5588000"/>
            <a:ext cx="5842000" cy="461665"/>
          </a:xfrm>
          <a:prstGeom prst="rect">
            <a:avLst/>
          </a:prstGeom>
          <a:ln w="38100" cmpd="sng">
            <a:solidFill>
              <a:srgbClr val="00009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t>4-7X better load balancing and near optimal</a:t>
            </a:r>
            <a:endParaRPr lang="en-US" sz="2400" dirty="0"/>
          </a:p>
        </p:txBody>
      </p:sp>
      <p:sp>
        <p:nvSpPr>
          <p:cNvPr id="4" name="Slide Number Placeholder 3"/>
          <p:cNvSpPr>
            <a:spLocks noGrp="1"/>
          </p:cNvSpPr>
          <p:nvPr>
            <p:ph type="sldNum" sz="quarter" idx="12"/>
          </p:nvPr>
        </p:nvSpPr>
        <p:spPr/>
        <p:txBody>
          <a:bodyPr/>
          <a:lstStyle/>
          <a:p>
            <a:fld id="{2F8258B8-ACF5-6E4C-8B3E-49E538074B44}" type="slidenum">
              <a:rPr lang="en-US" smtClean="0"/>
              <a:t>23</a:t>
            </a:fld>
            <a:endParaRPr lang="en-US"/>
          </a:p>
        </p:txBody>
      </p:sp>
      <p:sp>
        <p:nvSpPr>
          <p:cNvPr id="5" name="Rectangle 4"/>
          <p:cNvSpPr/>
          <p:nvPr/>
        </p:nvSpPr>
        <p:spPr>
          <a:xfrm>
            <a:off x="2526675" y="1796826"/>
            <a:ext cx="1364675" cy="29722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Benefit_MB_Load.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698500"/>
            <a:ext cx="6906861" cy="4978400"/>
          </a:xfrm>
          <a:prstGeom prst="rect">
            <a:avLst/>
          </a:prstGeom>
        </p:spPr>
      </p:pic>
      <p:cxnSp>
        <p:nvCxnSpPr>
          <p:cNvPr id="10" name="Straight Connector 9"/>
          <p:cNvCxnSpPr/>
          <p:nvPr/>
        </p:nvCxnSpPr>
        <p:spPr>
          <a:xfrm>
            <a:off x="1308100" y="4051300"/>
            <a:ext cx="5765800" cy="12700"/>
          </a:xfrm>
          <a:prstGeom prst="line">
            <a:avLst/>
          </a:prstGeom>
          <a:ln w="38100" cmpd="sng">
            <a:solidFill>
              <a:srgbClr val="0000BF"/>
            </a:solidFill>
            <a:prstDash val="dot"/>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6934200" y="3657600"/>
            <a:ext cx="698500" cy="393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632700" y="3416300"/>
            <a:ext cx="1233840" cy="461665"/>
          </a:xfrm>
          <a:prstGeom prst="rect">
            <a:avLst/>
          </a:prstGeom>
          <a:noFill/>
          <a:ln>
            <a:solidFill>
              <a:srgbClr val="FF0000"/>
            </a:solidFill>
          </a:ln>
        </p:spPr>
        <p:txBody>
          <a:bodyPr wrap="square" rtlCol="0">
            <a:spAutoFit/>
          </a:bodyPr>
          <a:lstStyle/>
          <a:p>
            <a:r>
              <a:rPr lang="en-US" sz="2400" dirty="0" smtClean="0"/>
              <a:t>Optimal</a:t>
            </a:r>
            <a:endParaRPr lang="en-US" sz="2400" dirty="0"/>
          </a:p>
        </p:txBody>
      </p:sp>
    </p:spTree>
    <p:extLst>
      <p:ext uri="{BB962C8B-B14F-4D97-AF65-F5344CB8AC3E}">
        <p14:creationId xmlns:p14="http://schemas.microsoft.com/office/powerpoint/2010/main" val="880055551"/>
      </p:ext>
    </p:extLst>
  </p:cSld>
  <p:clrMapOvr>
    <a:masterClrMapping/>
  </p:clrMapOvr>
  <mc:AlternateContent xmlns:mc="http://schemas.openxmlformats.org/markup-compatibility/2006" xmlns:p14="http://schemas.microsoft.com/office/powerpoint/2010/main">
    <mc:Choice Requires="p14">
      <p:transition spd="slow" p14:dur="2000" advTm="38614"/>
    </mc:Choice>
    <mc:Fallback xmlns="">
      <p:transition xmlns:p14="http://schemas.microsoft.com/office/powerpoint/2010/main" spd="slow" advTm="38614"/>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138"/>
            <a:ext cx="8229600" cy="906462"/>
          </a:xfrm>
        </p:spPr>
        <p:txBody>
          <a:bodyPr/>
          <a:lstStyle/>
          <a:p>
            <a:r>
              <a:rPr lang="en-US" dirty="0" smtClean="0">
                <a:solidFill>
                  <a:srgbClr val="0000BF"/>
                </a:solidFill>
              </a:rPr>
              <a:t>Overhead: Reconfiguration Time</a:t>
            </a:r>
            <a:endParaRPr lang="en-US" dirty="0">
              <a:solidFill>
                <a:srgbClr val="0000BF"/>
              </a:solidFill>
            </a:endParaRPr>
          </a:p>
        </p:txBody>
      </p:sp>
      <p:pic>
        <p:nvPicPr>
          <p:cNvPr id="5" name="Picture 4" descr="Response_time_colo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300" y="507999"/>
            <a:ext cx="6738696" cy="4717087"/>
          </a:xfrm>
          <a:prstGeom prst="rect">
            <a:avLst/>
          </a:prstGeom>
        </p:spPr>
      </p:pic>
      <p:sp>
        <p:nvSpPr>
          <p:cNvPr id="6" name="TextBox 5"/>
          <p:cNvSpPr txBox="1"/>
          <p:nvPr/>
        </p:nvSpPr>
        <p:spPr>
          <a:xfrm>
            <a:off x="446916" y="4899578"/>
            <a:ext cx="8176384" cy="461665"/>
          </a:xfrm>
          <a:prstGeom prst="rect">
            <a:avLst/>
          </a:prstGeom>
          <a:ln w="38100" cmpd="sng">
            <a:solidFill>
              <a:srgbClr val="00009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t>Around 125 </a:t>
            </a:r>
            <a:r>
              <a:rPr lang="en-US" sz="2400" dirty="0" err="1" smtClean="0"/>
              <a:t>ms</a:t>
            </a:r>
            <a:r>
              <a:rPr lang="en-US" sz="2400" dirty="0" smtClean="0"/>
              <a:t> to reconfigure, most time spent in pushing rules</a:t>
            </a:r>
            <a:endParaRPr lang="en-US" sz="2400" dirty="0"/>
          </a:p>
        </p:txBody>
      </p:sp>
      <p:sp>
        <p:nvSpPr>
          <p:cNvPr id="3" name="Slide Number Placeholder 2"/>
          <p:cNvSpPr>
            <a:spLocks noGrp="1"/>
          </p:cNvSpPr>
          <p:nvPr>
            <p:ph type="sldNum" sz="quarter" idx="12"/>
          </p:nvPr>
        </p:nvSpPr>
        <p:spPr/>
        <p:txBody>
          <a:bodyPr/>
          <a:lstStyle/>
          <a:p>
            <a:fld id="{2F8258B8-ACF5-6E4C-8B3E-49E538074B44}" type="slidenum">
              <a:rPr lang="en-US" smtClean="0"/>
              <a:t>24</a:t>
            </a:fld>
            <a:endParaRPr lang="en-US"/>
          </a:p>
        </p:txBody>
      </p:sp>
      <p:sp>
        <p:nvSpPr>
          <p:cNvPr id="4" name="TextBox 3"/>
          <p:cNvSpPr txBox="1"/>
          <p:nvPr/>
        </p:nvSpPr>
        <p:spPr>
          <a:xfrm>
            <a:off x="6840570" y="2183029"/>
            <a:ext cx="2163730" cy="646331"/>
          </a:xfrm>
          <a:prstGeom prst="rect">
            <a:avLst/>
          </a:prstGeom>
          <a:noFill/>
          <a:ln w="25400">
            <a:solidFill>
              <a:srgbClr val="FF0000"/>
            </a:solidFill>
          </a:ln>
        </p:spPr>
        <p:txBody>
          <a:bodyPr wrap="square" rtlCol="0">
            <a:spAutoFit/>
          </a:bodyPr>
          <a:lstStyle/>
          <a:p>
            <a:r>
              <a:rPr lang="en-US" dirty="0" smtClean="0"/>
              <a:t>33 node topology including 11 switches</a:t>
            </a:r>
            <a:endParaRPr lang="en-US" dirty="0"/>
          </a:p>
        </p:txBody>
      </p:sp>
    </p:spTree>
    <p:extLst>
      <p:ext uri="{BB962C8B-B14F-4D97-AF65-F5344CB8AC3E}">
        <p14:creationId xmlns:p14="http://schemas.microsoft.com/office/powerpoint/2010/main" val="307670958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BF"/>
                </a:solidFill>
              </a:rPr>
              <a:t>Other Key Results</a:t>
            </a:r>
            <a:endParaRPr lang="en-US" dirty="0">
              <a:solidFill>
                <a:srgbClr val="0000BF"/>
              </a:solidFill>
            </a:endParaRPr>
          </a:p>
        </p:txBody>
      </p:sp>
      <p:sp>
        <p:nvSpPr>
          <p:cNvPr id="3" name="Content Placeholder 2"/>
          <p:cNvSpPr>
            <a:spLocks noGrp="1"/>
          </p:cNvSpPr>
          <p:nvPr>
            <p:ph idx="1"/>
          </p:nvPr>
        </p:nvSpPr>
        <p:spPr/>
        <p:txBody>
          <a:bodyPr>
            <a:normAutofit/>
          </a:bodyPr>
          <a:lstStyle/>
          <a:p>
            <a:r>
              <a:rPr lang="en-US" dirty="0" smtClean="0"/>
              <a:t>LP solving takes 1s for a 252 node topology</a:t>
            </a:r>
          </a:p>
          <a:p>
            <a:pPr lvl="1"/>
            <a:r>
              <a:rPr lang="en-US" dirty="0" smtClean="0"/>
              <a:t>4</a:t>
            </a:r>
            <a:r>
              <a:rPr lang="en-US" dirty="0"/>
              <a:t>-5 orders of magnitude faster than </a:t>
            </a:r>
            <a:r>
              <a:rPr lang="en-US" dirty="0" err="1" smtClean="0"/>
              <a:t>strawman</a:t>
            </a:r>
            <a:endParaRPr lang="en-US" dirty="0" smtClean="0"/>
          </a:p>
          <a:p>
            <a:endParaRPr lang="en-US" dirty="0"/>
          </a:p>
          <a:p>
            <a:r>
              <a:rPr lang="en-US" dirty="0" smtClean="0"/>
              <a:t>95 % accuracy in inferring flow correlations</a:t>
            </a:r>
          </a:p>
          <a:p>
            <a:endParaRPr lang="en-US" dirty="0"/>
          </a:p>
          <a:p>
            <a:r>
              <a:rPr lang="en-US" dirty="0" smtClean="0"/>
              <a:t>Scalability of pruning: 1800s </a:t>
            </a:r>
            <a:r>
              <a:rPr lang="en-US" dirty="0" smtClean="0">
                <a:sym typeface="Wingdings"/>
              </a:rPr>
              <a:t> </a:t>
            </a:r>
            <a:r>
              <a:rPr lang="en-US" dirty="0" smtClean="0"/>
              <a:t>110s</a:t>
            </a:r>
          </a:p>
          <a:p>
            <a:endParaRPr lang="en-US" dirty="0"/>
          </a:p>
        </p:txBody>
      </p:sp>
      <p:sp>
        <p:nvSpPr>
          <p:cNvPr id="4" name="Slide Number Placeholder 3"/>
          <p:cNvSpPr>
            <a:spLocks noGrp="1"/>
          </p:cNvSpPr>
          <p:nvPr>
            <p:ph type="sldNum" sz="quarter" idx="12"/>
          </p:nvPr>
        </p:nvSpPr>
        <p:spPr/>
        <p:txBody>
          <a:bodyPr/>
          <a:lstStyle/>
          <a:p>
            <a:fld id="{2F8258B8-ACF5-6E4C-8B3E-49E538074B44}" type="slidenum">
              <a:rPr lang="en-US" smtClean="0"/>
              <a:t>25</a:t>
            </a:fld>
            <a:endParaRPr lang="en-US"/>
          </a:p>
        </p:txBody>
      </p:sp>
    </p:spTree>
    <p:extLst>
      <p:ext uri="{BB962C8B-B14F-4D97-AF65-F5344CB8AC3E}">
        <p14:creationId xmlns:p14="http://schemas.microsoft.com/office/powerpoint/2010/main" val="326279822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1143000"/>
          </a:xfrm>
        </p:spPr>
        <p:txBody>
          <a:bodyPr/>
          <a:lstStyle/>
          <a:p>
            <a:r>
              <a:rPr lang="en-US" dirty="0" smtClean="0">
                <a:solidFill>
                  <a:srgbClr val="0000BF"/>
                </a:solidFill>
              </a:rPr>
              <a:t>Conclusions</a:t>
            </a:r>
            <a:endParaRPr lang="en-US" dirty="0">
              <a:solidFill>
                <a:srgbClr val="0000BF"/>
              </a:solidFill>
            </a:endParaRPr>
          </a:p>
        </p:txBody>
      </p:sp>
      <p:sp>
        <p:nvSpPr>
          <p:cNvPr id="3" name="Content Placeholder 2"/>
          <p:cNvSpPr>
            <a:spLocks noGrp="1"/>
          </p:cNvSpPr>
          <p:nvPr>
            <p:ph idx="1"/>
          </p:nvPr>
        </p:nvSpPr>
        <p:spPr>
          <a:xfrm>
            <a:off x="125664" y="1265238"/>
            <a:ext cx="8853983" cy="5264055"/>
          </a:xfrm>
        </p:spPr>
        <p:txBody>
          <a:bodyPr>
            <a:normAutofit lnSpcReduction="10000"/>
          </a:bodyPr>
          <a:lstStyle/>
          <a:p>
            <a:r>
              <a:rPr lang="en-US" sz="2600" dirty="0" smtClean="0"/>
              <a:t>Middleboxes: Necessity and opportunity for SDN</a:t>
            </a:r>
          </a:p>
          <a:p>
            <a:endParaRPr lang="en-US" sz="2600" dirty="0" smtClean="0"/>
          </a:p>
          <a:p>
            <a:r>
              <a:rPr lang="en-US" sz="2600" dirty="0" smtClean="0"/>
              <a:t>Goal: Simplify middlebox-specific policy enforcement </a:t>
            </a:r>
          </a:p>
          <a:p>
            <a:endParaRPr lang="en-US" sz="2600" dirty="0" smtClean="0"/>
          </a:p>
          <a:p>
            <a:r>
              <a:rPr lang="en-US" sz="2600" dirty="0" smtClean="0"/>
              <a:t>Challenges: Composition, resource constraints, modifications</a:t>
            </a:r>
          </a:p>
          <a:p>
            <a:endParaRPr lang="en-US" sz="2600" dirty="0" smtClean="0"/>
          </a:p>
          <a:p>
            <a:r>
              <a:rPr lang="en-US" sz="2600" dirty="0"/>
              <a:t>SIMPLE: policy enforcement layer </a:t>
            </a:r>
            <a:endParaRPr lang="en-US" sz="2600" dirty="0" smtClean="0"/>
          </a:p>
          <a:p>
            <a:pPr lvl="1"/>
            <a:r>
              <a:rPr lang="en-US" sz="2600" dirty="0" smtClean="0"/>
              <a:t>Does not modify middleboxes</a:t>
            </a:r>
          </a:p>
          <a:p>
            <a:pPr lvl="1"/>
            <a:r>
              <a:rPr lang="en-US" sz="2600" dirty="0" smtClean="0"/>
              <a:t>No changes to SDN APIs</a:t>
            </a:r>
          </a:p>
          <a:p>
            <a:pPr lvl="1"/>
            <a:r>
              <a:rPr lang="en-US" sz="2600" dirty="0" smtClean="0"/>
              <a:t>No visibility required into the internal of middleboxes</a:t>
            </a:r>
          </a:p>
          <a:p>
            <a:pPr lvl="1"/>
            <a:endParaRPr lang="en-US" sz="2600" dirty="0" smtClean="0"/>
          </a:p>
          <a:p>
            <a:r>
              <a:rPr lang="en-US" sz="2600" dirty="0" smtClean="0"/>
              <a:t>Scalable and offers 4-7X improvement in load balancing</a:t>
            </a:r>
          </a:p>
        </p:txBody>
      </p:sp>
      <p:sp>
        <p:nvSpPr>
          <p:cNvPr id="4" name="Slide Number Placeholder 3"/>
          <p:cNvSpPr>
            <a:spLocks noGrp="1"/>
          </p:cNvSpPr>
          <p:nvPr>
            <p:ph type="sldNum" sz="quarter" idx="12"/>
          </p:nvPr>
        </p:nvSpPr>
        <p:spPr/>
        <p:txBody>
          <a:bodyPr/>
          <a:lstStyle/>
          <a:p>
            <a:fld id="{2F8258B8-ACF5-6E4C-8B3E-49E538074B44}" type="slidenum">
              <a:rPr lang="en-US" smtClean="0"/>
              <a:t>26</a:t>
            </a:fld>
            <a:endParaRPr lang="en-US"/>
          </a:p>
        </p:txBody>
      </p:sp>
    </p:spTree>
    <p:extLst>
      <p:ext uri="{BB962C8B-B14F-4D97-AF65-F5344CB8AC3E}">
        <p14:creationId xmlns:p14="http://schemas.microsoft.com/office/powerpoint/2010/main" val="20299386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F8258B8-ACF5-6E4C-8B3E-49E538074B44}" type="slidenum">
              <a:rPr lang="en-US" smtClean="0"/>
              <a:t>27</a:t>
            </a:fld>
            <a:endParaRPr lang="en-US"/>
          </a:p>
        </p:txBody>
      </p:sp>
    </p:spTree>
    <p:extLst>
      <p:ext uri="{BB962C8B-B14F-4D97-AF65-F5344CB8AC3E}">
        <p14:creationId xmlns:p14="http://schemas.microsoft.com/office/powerpoint/2010/main" val="232957755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00BF"/>
                </a:solidFill>
              </a:rPr>
              <a:t>Decompose Optimization:</a:t>
            </a:r>
            <a:br>
              <a:rPr lang="en-US" dirty="0" smtClean="0">
                <a:solidFill>
                  <a:srgbClr val="0000BF"/>
                </a:solidFill>
              </a:rPr>
            </a:br>
            <a:r>
              <a:rPr lang="en-US" dirty="0" smtClean="0">
                <a:solidFill>
                  <a:srgbClr val="0000BF"/>
                </a:solidFill>
              </a:rPr>
              <a:t>Slow Offline + Fast Online Steps</a:t>
            </a:r>
            <a:endParaRPr lang="en-US" dirty="0">
              <a:solidFill>
                <a:srgbClr val="0000BF"/>
              </a:solidFill>
            </a:endParaRPr>
          </a:p>
        </p:txBody>
      </p:sp>
      <p:sp>
        <p:nvSpPr>
          <p:cNvPr id="5" name="TextBox 4"/>
          <p:cNvSpPr txBox="1"/>
          <p:nvPr/>
        </p:nvSpPr>
        <p:spPr>
          <a:xfrm>
            <a:off x="190500" y="2447309"/>
            <a:ext cx="916687" cy="83099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smtClean="0"/>
              <a:t>Policy </a:t>
            </a:r>
          </a:p>
          <a:p>
            <a:r>
              <a:rPr lang="en-US" sz="2400" dirty="0" smtClean="0"/>
              <a:t>Spec</a:t>
            </a:r>
            <a:endParaRPr lang="en-US" sz="2400" dirty="0"/>
          </a:p>
        </p:txBody>
      </p:sp>
      <p:sp>
        <p:nvSpPr>
          <p:cNvPr id="6" name="TextBox 5"/>
          <p:cNvSpPr txBox="1"/>
          <p:nvPr/>
        </p:nvSpPr>
        <p:spPr>
          <a:xfrm>
            <a:off x="88900" y="4152900"/>
            <a:ext cx="1338828" cy="83099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smtClean="0"/>
              <a:t>Network </a:t>
            </a:r>
          </a:p>
          <a:p>
            <a:r>
              <a:rPr lang="en-US" sz="2400" dirty="0" smtClean="0"/>
              <a:t>Topology</a:t>
            </a:r>
            <a:endParaRPr lang="en-US" sz="2400" dirty="0"/>
          </a:p>
        </p:txBody>
      </p:sp>
      <p:sp>
        <p:nvSpPr>
          <p:cNvPr id="7" name="TextBox 6"/>
          <p:cNvSpPr txBox="1"/>
          <p:nvPr/>
        </p:nvSpPr>
        <p:spPr>
          <a:xfrm>
            <a:off x="1867950" y="3093641"/>
            <a:ext cx="1568308" cy="1200328"/>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400" dirty="0" smtClean="0"/>
              <a:t>Enumerate</a:t>
            </a:r>
          </a:p>
          <a:p>
            <a:r>
              <a:rPr lang="en-US" sz="2400" dirty="0" smtClean="0"/>
              <a:t>Physical</a:t>
            </a:r>
          </a:p>
          <a:p>
            <a:r>
              <a:rPr lang="en-US" sz="2400" dirty="0" smtClean="0"/>
              <a:t>Sequences</a:t>
            </a:r>
            <a:endParaRPr lang="en-US" sz="2400" dirty="0"/>
          </a:p>
        </p:txBody>
      </p:sp>
      <p:sp>
        <p:nvSpPr>
          <p:cNvPr id="8" name="TextBox 7"/>
          <p:cNvSpPr txBox="1"/>
          <p:nvPr/>
        </p:nvSpPr>
        <p:spPr>
          <a:xfrm>
            <a:off x="3854209" y="3111839"/>
            <a:ext cx="1360619" cy="1200328"/>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400" dirty="0" smtClean="0"/>
              <a:t>Prune for</a:t>
            </a:r>
          </a:p>
          <a:p>
            <a:r>
              <a:rPr lang="en-US" sz="2400" dirty="0" smtClean="0"/>
              <a:t>Feasible</a:t>
            </a:r>
          </a:p>
          <a:p>
            <a:r>
              <a:rPr lang="en-US" sz="2400" dirty="0" err="1" smtClean="0"/>
              <a:t>Configs</a:t>
            </a:r>
            <a:endParaRPr lang="en-US" sz="2400" dirty="0"/>
          </a:p>
        </p:txBody>
      </p:sp>
      <p:cxnSp>
        <p:nvCxnSpPr>
          <p:cNvPr id="18" name="Straight Arrow Connector 17"/>
          <p:cNvCxnSpPr>
            <a:stCxn id="5" idx="3"/>
          </p:cNvCxnSpPr>
          <p:nvPr/>
        </p:nvCxnSpPr>
        <p:spPr>
          <a:xfrm>
            <a:off x="1107187" y="2862808"/>
            <a:ext cx="760763" cy="5500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6" idx="3"/>
          </p:cNvCxnSpPr>
          <p:nvPr/>
        </p:nvCxnSpPr>
        <p:spPr>
          <a:xfrm flipV="1">
            <a:off x="1427728" y="4152900"/>
            <a:ext cx="440222" cy="4154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7" idx="3"/>
            <a:endCxn id="8" idx="1"/>
          </p:cNvCxnSpPr>
          <p:nvPr/>
        </p:nvCxnSpPr>
        <p:spPr>
          <a:xfrm>
            <a:off x="3436258" y="3693805"/>
            <a:ext cx="417951" cy="181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036726" y="1787098"/>
            <a:ext cx="995585" cy="83099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smtClean="0"/>
              <a:t>Rule</a:t>
            </a:r>
          </a:p>
          <a:p>
            <a:r>
              <a:rPr lang="en-US" sz="2400" dirty="0" smtClean="0"/>
              <a:t>Model</a:t>
            </a:r>
            <a:endParaRPr lang="en-US" sz="2400" dirty="0"/>
          </a:p>
        </p:txBody>
      </p:sp>
      <p:cxnSp>
        <p:nvCxnSpPr>
          <p:cNvPr id="29" name="Straight Arrow Connector 28"/>
          <p:cNvCxnSpPr>
            <a:stCxn id="28" idx="2"/>
            <a:endCxn id="8" idx="0"/>
          </p:cNvCxnSpPr>
          <p:nvPr/>
        </p:nvCxnSpPr>
        <p:spPr>
          <a:xfrm>
            <a:off x="4534519" y="2618095"/>
            <a:ext cx="0" cy="4937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2096634" y="4983033"/>
            <a:ext cx="2122609" cy="461665"/>
          </a:xfrm>
          <a:prstGeom prst="rect">
            <a:avLst/>
          </a:prstGeom>
          <a:noFill/>
        </p:spPr>
        <p:txBody>
          <a:bodyPr wrap="none" rtlCol="0">
            <a:spAutoFit/>
          </a:bodyPr>
          <a:lstStyle/>
          <a:p>
            <a:r>
              <a:rPr lang="en-US" sz="2400" i="1" dirty="0" smtClean="0"/>
              <a:t>Offline Pruning</a:t>
            </a:r>
          </a:p>
        </p:txBody>
      </p:sp>
      <p:grpSp>
        <p:nvGrpSpPr>
          <p:cNvPr id="20" name="Group 19"/>
          <p:cNvGrpSpPr/>
          <p:nvPr/>
        </p:nvGrpSpPr>
        <p:grpSpPr>
          <a:xfrm>
            <a:off x="5214828" y="1549400"/>
            <a:ext cx="3980193" cy="4064000"/>
            <a:chOff x="5214828" y="1549400"/>
            <a:chExt cx="3980193" cy="4064000"/>
          </a:xfrm>
        </p:grpSpPr>
        <p:sp>
          <p:nvSpPr>
            <p:cNvPr id="9" name="TextBox 8"/>
            <p:cNvSpPr txBox="1"/>
            <p:nvPr/>
          </p:nvSpPr>
          <p:spPr>
            <a:xfrm>
              <a:off x="6578594" y="1756201"/>
              <a:ext cx="1009561" cy="83099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smtClean="0"/>
                <a:t>Traffic</a:t>
              </a:r>
            </a:p>
            <a:p>
              <a:r>
                <a:rPr lang="en-US" sz="2400" dirty="0" smtClean="0"/>
                <a:t>Matrix</a:t>
              </a:r>
              <a:endParaRPr lang="en-US" sz="2400" dirty="0"/>
            </a:p>
          </p:txBody>
        </p:sp>
        <p:cxnSp>
          <p:nvCxnSpPr>
            <p:cNvPr id="10" name="Straight Connector 9"/>
            <p:cNvCxnSpPr/>
            <p:nvPr/>
          </p:nvCxnSpPr>
          <p:spPr>
            <a:xfrm>
              <a:off x="6068571" y="1549400"/>
              <a:ext cx="0" cy="4064000"/>
            </a:xfrm>
            <a:prstGeom prst="line">
              <a:avLst/>
            </a:prstGeom>
            <a:ln>
              <a:solidFill>
                <a:srgbClr val="4F81BD"/>
              </a:solidFill>
              <a:prstDash val="dash"/>
            </a:ln>
          </p:spPr>
          <p:style>
            <a:lnRef idx="3">
              <a:schemeClr val="accent2"/>
            </a:lnRef>
            <a:fillRef idx="0">
              <a:schemeClr val="accent2"/>
            </a:fillRef>
            <a:effectRef idx="2">
              <a:schemeClr val="accent2"/>
            </a:effectRef>
            <a:fontRef idx="minor">
              <a:schemeClr val="tx1"/>
            </a:fontRef>
          </p:style>
        </p:cxnSp>
        <p:sp>
          <p:nvSpPr>
            <p:cNvPr id="15" name="TextBox 14"/>
            <p:cNvSpPr txBox="1"/>
            <p:nvPr/>
          </p:nvSpPr>
          <p:spPr>
            <a:xfrm>
              <a:off x="7353650" y="3278306"/>
              <a:ext cx="1486855"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400" dirty="0" smtClean="0"/>
                <a:t>LP with </a:t>
              </a:r>
              <a:br>
                <a:rPr lang="en-US" sz="2400" dirty="0" smtClean="0"/>
              </a:br>
              <a:r>
                <a:rPr lang="en-US" sz="2400" dirty="0" err="1" smtClean="0"/>
                <a:t>PrunedSet</a:t>
              </a:r>
              <a:endParaRPr lang="en-US" sz="2400" dirty="0" smtClean="0"/>
            </a:p>
          </p:txBody>
        </p:sp>
        <p:sp>
          <p:nvSpPr>
            <p:cNvPr id="16" name="TextBox 15"/>
            <p:cNvSpPr txBox="1"/>
            <p:nvPr/>
          </p:nvSpPr>
          <p:spPr>
            <a:xfrm>
              <a:off x="7718445" y="1756201"/>
              <a:ext cx="1249060" cy="83099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err="1" smtClean="0"/>
                <a:t>Mbox</a:t>
              </a:r>
              <a:endParaRPr lang="en-US" sz="2400" dirty="0" smtClean="0"/>
            </a:p>
            <a:p>
              <a:r>
                <a:rPr lang="en-US" sz="2400" dirty="0" smtClean="0"/>
                <a:t>Capacity</a:t>
              </a:r>
              <a:endParaRPr lang="en-US" sz="2400" dirty="0"/>
            </a:p>
          </p:txBody>
        </p:sp>
        <p:cxnSp>
          <p:nvCxnSpPr>
            <p:cNvPr id="24" name="Straight Arrow Connector 23"/>
            <p:cNvCxnSpPr>
              <a:stCxn id="8" idx="3"/>
              <a:endCxn id="15" idx="1"/>
            </p:cNvCxnSpPr>
            <p:nvPr/>
          </p:nvCxnSpPr>
          <p:spPr>
            <a:xfrm flipV="1">
              <a:off x="5214828" y="3693805"/>
              <a:ext cx="2138822" cy="181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6158851" y="4983897"/>
              <a:ext cx="3036170" cy="461665"/>
            </a:xfrm>
            <a:prstGeom prst="rect">
              <a:avLst/>
            </a:prstGeom>
            <a:noFill/>
          </p:spPr>
          <p:txBody>
            <a:bodyPr wrap="none" rtlCol="0">
              <a:spAutoFit/>
            </a:bodyPr>
            <a:lstStyle/>
            <a:p>
              <a:r>
                <a:rPr lang="en-US" sz="2400" i="1" dirty="0" smtClean="0"/>
                <a:t>Online Load Balancing</a:t>
              </a:r>
              <a:endParaRPr lang="en-US" sz="2400" i="1" dirty="0"/>
            </a:p>
          </p:txBody>
        </p:sp>
        <p:cxnSp>
          <p:nvCxnSpPr>
            <p:cNvPr id="34" name="Straight Arrow Connector 33"/>
            <p:cNvCxnSpPr/>
            <p:nvPr/>
          </p:nvCxnSpPr>
          <p:spPr>
            <a:xfrm>
              <a:off x="7156005" y="2618095"/>
              <a:ext cx="432150" cy="4807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H="1">
              <a:off x="8303684" y="2618095"/>
              <a:ext cx="205316" cy="4807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706896" y="3527337"/>
              <a:ext cx="1197726"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i="1" dirty="0" err="1" smtClean="0"/>
                <a:t>PrunedSet</a:t>
              </a:r>
              <a:r>
                <a:rPr lang="en-US" i="1" dirty="0" smtClean="0"/>
                <a:t> </a:t>
              </a:r>
            </a:p>
          </p:txBody>
        </p:sp>
      </p:grpSp>
      <p:sp>
        <p:nvSpPr>
          <p:cNvPr id="4" name="Slide Number Placeholder 3"/>
          <p:cNvSpPr>
            <a:spLocks noGrp="1"/>
          </p:cNvSpPr>
          <p:nvPr>
            <p:ph type="sldNum" sz="quarter" idx="12"/>
          </p:nvPr>
        </p:nvSpPr>
        <p:spPr/>
        <p:txBody>
          <a:bodyPr/>
          <a:lstStyle/>
          <a:p>
            <a:fld id="{2F8258B8-ACF5-6E4C-8B3E-49E538074B44}" type="slidenum">
              <a:rPr lang="en-US" smtClean="0"/>
              <a:t>28</a:t>
            </a:fld>
            <a:endParaRPr lang="en-US"/>
          </a:p>
        </p:txBody>
      </p:sp>
    </p:spTree>
    <p:extLst>
      <p:ext uri="{BB962C8B-B14F-4D97-AF65-F5344CB8AC3E}">
        <p14:creationId xmlns:p14="http://schemas.microsoft.com/office/powerpoint/2010/main" val="3932377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8" grpId="0" animBg="1"/>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BF"/>
                </a:solidFill>
              </a:rPr>
              <a:t>Enumerating Physical Sequences</a:t>
            </a:r>
            <a:endParaRPr lang="en-US" dirty="0">
              <a:solidFill>
                <a:srgbClr val="0000BF"/>
              </a:solidFill>
            </a:endParaRPr>
          </a:p>
        </p:txBody>
      </p:sp>
      <p:sp>
        <p:nvSpPr>
          <p:cNvPr id="4" name="Slide Number Placeholder 3"/>
          <p:cNvSpPr>
            <a:spLocks noGrp="1"/>
          </p:cNvSpPr>
          <p:nvPr>
            <p:ph type="sldNum" sz="quarter" idx="12"/>
          </p:nvPr>
        </p:nvSpPr>
        <p:spPr/>
        <p:txBody>
          <a:bodyPr/>
          <a:lstStyle/>
          <a:p>
            <a:fld id="{2F8258B8-ACF5-6E4C-8B3E-49E538074B44}" type="slidenum">
              <a:rPr lang="en-US" smtClean="0"/>
              <a:t>29</a:t>
            </a:fld>
            <a:endParaRPr lang="en-US"/>
          </a:p>
        </p:txBody>
      </p:sp>
      <p:pic>
        <p:nvPicPr>
          <p:cNvPr id="5" name="Picture 4"/>
          <p:cNvPicPr>
            <a:picLocks noChangeArrowheads="1"/>
          </p:cNvPicPr>
          <p:nvPr/>
        </p:nvPicPr>
        <p:blipFill>
          <a:blip r:embed="rId2" cstate="print"/>
          <a:srcRect/>
          <a:stretch>
            <a:fillRect/>
          </a:stretch>
        </p:blipFill>
        <p:spPr bwMode="auto">
          <a:xfrm>
            <a:off x="2481350" y="2903703"/>
            <a:ext cx="667375" cy="420882"/>
          </a:xfrm>
          <a:prstGeom prst="rect">
            <a:avLst/>
          </a:prstGeom>
          <a:noFill/>
          <a:ln w="9525">
            <a:noFill/>
            <a:miter lim="800000"/>
            <a:headEnd/>
            <a:tailEnd/>
          </a:ln>
          <a:effectLst/>
        </p:spPr>
      </p:pic>
      <p:pic>
        <p:nvPicPr>
          <p:cNvPr id="6" name="Picture 5"/>
          <p:cNvPicPr>
            <a:picLocks noChangeArrowheads="1"/>
          </p:cNvPicPr>
          <p:nvPr/>
        </p:nvPicPr>
        <p:blipFill>
          <a:blip r:embed="rId2" cstate="print"/>
          <a:srcRect/>
          <a:stretch>
            <a:fillRect/>
          </a:stretch>
        </p:blipFill>
        <p:spPr bwMode="auto">
          <a:xfrm>
            <a:off x="6144747" y="3426044"/>
            <a:ext cx="667375" cy="420882"/>
          </a:xfrm>
          <a:prstGeom prst="rect">
            <a:avLst/>
          </a:prstGeom>
          <a:noFill/>
          <a:ln w="9525">
            <a:noFill/>
            <a:miter lim="800000"/>
            <a:headEnd/>
            <a:tailEnd/>
          </a:ln>
          <a:effectLst/>
        </p:spPr>
      </p:pic>
      <p:pic>
        <p:nvPicPr>
          <p:cNvPr id="7" name="Picture 6"/>
          <p:cNvPicPr>
            <a:picLocks noChangeArrowheads="1"/>
          </p:cNvPicPr>
          <p:nvPr/>
        </p:nvPicPr>
        <p:blipFill>
          <a:blip r:embed="rId2" cstate="print"/>
          <a:srcRect/>
          <a:stretch>
            <a:fillRect/>
          </a:stretch>
        </p:blipFill>
        <p:spPr bwMode="auto">
          <a:xfrm>
            <a:off x="7657896" y="3282156"/>
            <a:ext cx="667375" cy="420882"/>
          </a:xfrm>
          <a:prstGeom prst="rect">
            <a:avLst/>
          </a:prstGeom>
          <a:noFill/>
          <a:ln w="9525">
            <a:noFill/>
            <a:miter lim="800000"/>
            <a:headEnd/>
            <a:tailEnd/>
          </a:ln>
          <a:effectLst/>
        </p:spPr>
      </p:pic>
      <p:pic>
        <p:nvPicPr>
          <p:cNvPr id="8" name="Picture 7"/>
          <p:cNvPicPr>
            <a:picLocks noChangeArrowheads="1"/>
          </p:cNvPicPr>
          <p:nvPr/>
        </p:nvPicPr>
        <p:blipFill>
          <a:blip r:embed="rId2" cstate="print"/>
          <a:srcRect/>
          <a:stretch>
            <a:fillRect/>
          </a:stretch>
        </p:blipFill>
        <p:spPr bwMode="auto">
          <a:xfrm>
            <a:off x="921632" y="3550796"/>
            <a:ext cx="667375" cy="420882"/>
          </a:xfrm>
          <a:prstGeom prst="rect">
            <a:avLst/>
          </a:prstGeom>
          <a:noFill/>
          <a:ln w="9525">
            <a:noFill/>
            <a:miter lim="800000"/>
            <a:headEnd/>
            <a:tailEnd/>
          </a:ln>
          <a:effectLst/>
        </p:spPr>
      </p:pic>
      <p:cxnSp>
        <p:nvCxnSpPr>
          <p:cNvPr id="9" name="Straight Connector 8"/>
          <p:cNvCxnSpPr>
            <a:stCxn id="8" idx="3"/>
          </p:cNvCxnSpPr>
          <p:nvPr/>
        </p:nvCxnSpPr>
        <p:spPr>
          <a:xfrm flipV="1">
            <a:off x="1589007" y="3204337"/>
            <a:ext cx="969240" cy="5569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5" idx="3"/>
            <a:endCxn id="6" idx="1"/>
          </p:cNvCxnSpPr>
          <p:nvPr/>
        </p:nvCxnSpPr>
        <p:spPr>
          <a:xfrm>
            <a:off x="3148725" y="3114144"/>
            <a:ext cx="2996022" cy="52234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6" idx="3"/>
            <a:endCxn id="7" idx="1"/>
          </p:cNvCxnSpPr>
          <p:nvPr/>
        </p:nvCxnSpPr>
        <p:spPr>
          <a:xfrm flipV="1">
            <a:off x="6812122" y="3492597"/>
            <a:ext cx="845774" cy="143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36" idx="3"/>
            <a:endCxn id="6" idx="1"/>
          </p:cNvCxnSpPr>
          <p:nvPr/>
        </p:nvCxnSpPr>
        <p:spPr>
          <a:xfrm flipV="1">
            <a:off x="3466474" y="3636485"/>
            <a:ext cx="2678273" cy="44513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106934" y="3071715"/>
            <a:ext cx="482073" cy="461665"/>
          </a:xfrm>
          <a:prstGeom prst="rect">
            <a:avLst/>
          </a:prstGeom>
          <a:noFill/>
        </p:spPr>
        <p:txBody>
          <a:bodyPr wrap="none" rtlCol="0">
            <a:spAutoFit/>
          </a:bodyPr>
          <a:lstStyle/>
          <a:p>
            <a:r>
              <a:rPr lang="en-US" sz="2400" dirty="0" smtClean="0"/>
              <a:t>S1</a:t>
            </a:r>
            <a:endParaRPr lang="en-US" sz="2400" baseline="-25000" dirty="0"/>
          </a:p>
        </p:txBody>
      </p:sp>
      <p:sp>
        <p:nvSpPr>
          <p:cNvPr id="14" name="TextBox 13"/>
          <p:cNvSpPr txBox="1"/>
          <p:nvPr/>
        </p:nvSpPr>
        <p:spPr>
          <a:xfrm>
            <a:off x="7677256" y="3666473"/>
            <a:ext cx="482073" cy="461665"/>
          </a:xfrm>
          <a:prstGeom prst="rect">
            <a:avLst/>
          </a:prstGeom>
          <a:noFill/>
        </p:spPr>
        <p:txBody>
          <a:bodyPr wrap="none" rtlCol="0">
            <a:spAutoFit/>
          </a:bodyPr>
          <a:lstStyle/>
          <a:p>
            <a:r>
              <a:rPr lang="en-US" sz="2400" dirty="0" smtClean="0"/>
              <a:t>S6</a:t>
            </a:r>
            <a:endParaRPr lang="en-US" sz="2400" baseline="-25000" dirty="0"/>
          </a:p>
        </p:txBody>
      </p:sp>
      <p:sp>
        <p:nvSpPr>
          <p:cNvPr id="15" name="TextBox 14"/>
          <p:cNvSpPr txBox="1"/>
          <p:nvPr/>
        </p:nvSpPr>
        <p:spPr>
          <a:xfrm>
            <a:off x="3009477" y="2631941"/>
            <a:ext cx="482073" cy="461665"/>
          </a:xfrm>
          <a:prstGeom prst="rect">
            <a:avLst/>
          </a:prstGeom>
          <a:noFill/>
        </p:spPr>
        <p:txBody>
          <a:bodyPr wrap="none" rtlCol="0">
            <a:spAutoFit/>
          </a:bodyPr>
          <a:lstStyle/>
          <a:p>
            <a:r>
              <a:rPr lang="en-US" sz="2400" dirty="0" smtClean="0"/>
              <a:t>S2</a:t>
            </a:r>
            <a:endParaRPr lang="en-US" sz="2400" baseline="-25000" dirty="0"/>
          </a:p>
        </p:txBody>
      </p:sp>
      <p:sp>
        <p:nvSpPr>
          <p:cNvPr id="16" name="TextBox 15"/>
          <p:cNvSpPr txBox="1"/>
          <p:nvPr/>
        </p:nvSpPr>
        <p:spPr>
          <a:xfrm>
            <a:off x="6308412" y="3003466"/>
            <a:ext cx="482073" cy="461665"/>
          </a:xfrm>
          <a:prstGeom prst="rect">
            <a:avLst/>
          </a:prstGeom>
          <a:noFill/>
        </p:spPr>
        <p:txBody>
          <a:bodyPr wrap="none" rtlCol="0">
            <a:spAutoFit/>
          </a:bodyPr>
          <a:lstStyle/>
          <a:p>
            <a:r>
              <a:rPr lang="en-US" sz="2400" dirty="0" smtClean="0"/>
              <a:t>S5</a:t>
            </a:r>
            <a:endParaRPr lang="en-US" sz="2400" baseline="-25000" dirty="0"/>
          </a:p>
        </p:txBody>
      </p:sp>
      <p:pic>
        <p:nvPicPr>
          <p:cNvPr id="17" name="Picture 57" descr="icon_color"/>
          <p:cNvPicPr>
            <a:picLocks noChangeAspect="1" noChangeArrowheads="1"/>
          </p:cNvPicPr>
          <p:nvPr/>
        </p:nvPicPr>
        <p:blipFill>
          <a:blip r:embed="rId3" cstate="print"/>
          <a:srcRect/>
          <a:stretch>
            <a:fillRect/>
          </a:stretch>
        </p:blipFill>
        <p:spPr bwMode="auto">
          <a:xfrm>
            <a:off x="6352943" y="4081617"/>
            <a:ext cx="437542" cy="500821"/>
          </a:xfrm>
          <a:prstGeom prst="rect">
            <a:avLst/>
          </a:prstGeom>
          <a:noFill/>
        </p:spPr>
      </p:pic>
      <p:pic>
        <p:nvPicPr>
          <p:cNvPr id="18" name="Picture 11" descr="IOSfirewall"/>
          <p:cNvPicPr>
            <a:picLocks noChangeAspect="1" noChangeArrowheads="1"/>
          </p:cNvPicPr>
          <p:nvPr/>
        </p:nvPicPr>
        <p:blipFill>
          <a:blip r:embed="rId4" cstate="print"/>
          <a:srcRect/>
          <a:stretch>
            <a:fillRect/>
          </a:stretch>
        </p:blipFill>
        <p:spPr bwMode="auto">
          <a:xfrm>
            <a:off x="1721434" y="1774636"/>
            <a:ext cx="324630" cy="602782"/>
          </a:xfrm>
          <a:prstGeom prst="rect">
            <a:avLst/>
          </a:prstGeom>
          <a:noFill/>
        </p:spPr>
      </p:pic>
      <p:pic>
        <p:nvPicPr>
          <p:cNvPr id="19" name="Picture 11" descr="IOSfirewall"/>
          <p:cNvPicPr>
            <a:picLocks noChangeAspect="1" noChangeArrowheads="1"/>
          </p:cNvPicPr>
          <p:nvPr/>
        </p:nvPicPr>
        <p:blipFill>
          <a:blip r:embed="rId4" cstate="print"/>
          <a:srcRect/>
          <a:stretch>
            <a:fillRect/>
          </a:stretch>
        </p:blipFill>
        <p:spPr bwMode="auto">
          <a:xfrm>
            <a:off x="4365867" y="4038115"/>
            <a:ext cx="324630" cy="602782"/>
          </a:xfrm>
          <a:prstGeom prst="rect">
            <a:avLst/>
          </a:prstGeom>
          <a:noFill/>
        </p:spPr>
      </p:pic>
      <p:cxnSp>
        <p:nvCxnSpPr>
          <p:cNvPr id="20" name="Straight Connector 19"/>
          <p:cNvCxnSpPr/>
          <p:nvPr/>
        </p:nvCxnSpPr>
        <p:spPr>
          <a:xfrm>
            <a:off x="2000811" y="2264405"/>
            <a:ext cx="674498" cy="69924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6" idx="2"/>
            <a:endCxn id="17" idx="0"/>
          </p:cNvCxnSpPr>
          <p:nvPr/>
        </p:nvCxnSpPr>
        <p:spPr>
          <a:xfrm>
            <a:off x="6478435" y="3846926"/>
            <a:ext cx="93279" cy="23469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endCxn id="5" idx="0"/>
          </p:cNvCxnSpPr>
          <p:nvPr/>
        </p:nvCxnSpPr>
        <p:spPr>
          <a:xfrm flipH="1">
            <a:off x="2815038" y="2204463"/>
            <a:ext cx="317749" cy="69924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424484" y="4228458"/>
            <a:ext cx="920205" cy="57028"/>
          </a:xfrm>
          <a:prstGeom prst="line">
            <a:avLst/>
          </a:prstGeom>
        </p:spPr>
        <p:style>
          <a:lnRef idx="2">
            <a:schemeClr val="accent1"/>
          </a:lnRef>
          <a:fillRef idx="0">
            <a:schemeClr val="accent1"/>
          </a:fillRef>
          <a:effectRef idx="1">
            <a:schemeClr val="accent1"/>
          </a:effectRef>
          <a:fontRef idx="minor">
            <a:schemeClr val="tx1"/>
          </a:fontRef>
        </p:style>
      </p:cxnSp>
      <p:grpSp>
        <p:nvGrpSpPr>
          <p:cNvPr id="24" name="Group 23"/>
          <p:cNvGrpSpPr/>
          <p:nvPr/>
        </p:nvGrpSpPr>
        <p:grpSpPr>
          <a:xfrm>
            <a:off x="844135" y="1706932"/>
            <a:ext cx="4667748" cy="2921636"/>
            <a:chOff x="797062" y="1785523"/>
            <a:chExt cx="4667748" cy="2921636"/>
          </a:xfrm>
        </p:grpSpPr>
        <p:sp>
          <p:nvSpPr>
            <p:cNvPr id="25" name="TextBox 24"/>
            <p:cNvSpPr txBox="1"/>
            <p:nvPr/>
          </p:nvSpPr>
          <p:spPr>
            <a:xfrm>
              <a:off x="797062" y="1785523"/>
              <a:ext cx="722423" cy="400110"/>
            </a:xfrm>
            <a:prstGeom prst="rect">
              <a:avLst/>
            </a:prstGeom>
            <a:noFill/>
          </p:spPr>
          <p:txBody>
            <a:bodyPr wrap="none" rtlCol="0">
              <a:spAutoFit/>
            </a:bodyPr>
            <a:lstStyle/>
            <a:p>
              <a:r>
                <a:rPr lang="en-US" sz="2000" i="1" dirty="0" smtClean="0"/>
                <a:t>FW1 </a:t>
              </a:r>
            </a:p>
          </p:txBody>
        </p:sp>
        <p:sp>
          <p:nvSpPr>
            <p:cNvPr id="26" name="TextBox 25"/>
            <p:cNvSpPr txBox="1"/>
            <p:nvPr/>
          </p:nvSpPr>
          <p:spPr>
            <a:xfrm>
              <a:off x="4742387" y="4307049"/>
              <a:ext cx="722423" cy="400110"/>
            </a:xfrm>
            <a:prstGeom prst="rect">
              <a:avLst/>
            </a:prstGeom>
            <a:noFill/>
          </p:spPr>
          <p:txBody>
            <a:bodyPr wrap="none" rtlCol="0">
              <a:spAutoFit/>
            </a:bodyPr>
            <a:lstStyle/>
            <a:p>
              <a:r>
                <a:rPr lang="en-US" sz="2000" i="1" dirty="0" smtClean="0"/>
                <a:t>FW2 </a:t>
              </a:r>
            </a:p>
          </p:txBody>
        </p:sp>
      </p:grpSp>
      <p:cxnSp>
        <p:nvCxnSpPr>
          <p:cNvPr id="27" name="Straight Arrow Connector 26"/>
          <p:cNvCxnSpPr>
            <a:stCxn id="29" idx="3"/>
            <a:endCxn id="30" idx="1"/>
          </p:cNvCxnSpPr>
          <p:nvPr/>
        </p:nvCxnSpPr>
        <p:spPr>
          <a:xfrm flipV="1">
            <a:off x="6753062" y="1854499"/>
            <a:ext cx="526915" cy="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8" name="Group 27"/>
          <p:cNvGrpSpPr/>
          <p:nvPr/>
        </p:nvGrpSpPr>
        <p:grpSpPr>
          <a:xfrm>
            <a:off x="3979195" y="1342739"/>
            <a:ext cx="4054915" cy="724756"/>
            <a:chOff x="3795423" y="467724"/>
            <a:chExt cx="4054915" cy="724756"/>
          </a:xfrm>
        </p:grpSpPr>
        <p:pic>
          <p:nvPicPr>
            <p:cNvPr id="29" name="Picture 11" descr="IOSfirewall"/>
            <p:cNvPicPr>
              <a:picLocks noChangeAspect="1" noChangeArrowheads="1"/>
            </p:cNvPicPr>
            <p:nvPr/>
          </p:nvPicPr>
          <p:blipFill>
            <a:blip r:embed="rId4" cstate="print"/>
            <a:srcRect/>
            <a:stretch>
              <a:fillRect/>
            </a:stretch>
          </p:blipFill>
          <p:spPr bwMode="auto">
            <a:xfrm>
              <a:off x="6342930" y="772168"/>
              <a:ext cx="226360" cy="420312"/>
            </a:xfrm>
            <a:prstGeom prst="rect">
              <a:avLst/>
            </a:prstGeom>
            <a:noFill/>
          </p:spPr>
        </p:pic>
        <p:pic>
          <p:nvPicPr>
            <p:cNvPr id="30" name="Picture 57" descr="icon_color"/>
            <p:cNvPicPr>
              <a:picLocks noChangeAspect="1" noChangeArrowheads="1"/>
            </p:cNvPicPr>
            <p:nvPr/>
          </p:nvPicPr>
          <p:blipFill>
            <a:blip r:embed="rId3" cstate="print"/>
            <a:srcRect/>
            <a:stretch>
              <a:fillRect/>
            </a:stretch>
          </p:blipFill>
          <p:spPr bwMode="auto">
            <a:xfrm>
              <a:off x="7096205" y="823148"/>
              <a:ext cx="273165" cy="312671"/>
            </a:xfrm>
            <a:prstGeom prst="rect">
              <a:avLst/>
            </a:prstGeom>
            <a:noFill/>
          </p:spPr>
        </p:pic>
        <p:cxnSp>
          <p:nvCxnSpPr>
            <p:cNvPr id="31" name="Straight Arrow Connector 30"/>
            <p:cNvCxnSpPr>
              <a:endCxn id="29" idx="1"/>
            </p:cNvCxnSpPr>
            <p:nvPr/>
          </p:nvCxnSpPr>
          <p:spPr>
            <a:xfrm>
              <a:off x="5929929" y="979484"/>
              <a:ext cx="413001" cy="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7363855" y="982324"/>
              <a:ext cx="48648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3795423" y="772168"/>
              <a:ext cx="2061024" cy="369332"/>
            </a:xfrm>
            <a:prstGeom prst="rect">
              <a:avLst/>
            </a:prstGeom>
            <a:noFill/>
          </p:spPr>
          <p:txBody>
            <a:bodyPr wrap="square" rtlCol="0">
              <a:spAutoFit/>
            </a:bodyPr>
            <a:lstStyle/>
            <a:p>
              <a:r>
                <a:rPr lang="en-US" dirty="0" smtClean="0"/>
                <a:t>10.1/16, HTTP </a:t>
              </a:r>
              <a:r>
                <a:rPr lang="en-US" dirty="0" smtClean="0">
                  <a:sym typeface="Wingdings"/>
                </a:rPr>
                <a:t> *</a:t>
              </a:r>
              <a:endParaRPr lang="en-US" dirty="0"/>
            </a:p>
          </p:txBody>
        </p:sp>
        <p:sp>
          <p:nvSpPr>
            <p:cNvPr id="34" name="TextBox 33"/>
            <p:cNvSpPr txBox="1"/>
            <p:nvPr/>
          </p:nvSpPr>
          <p:spPr>
            <a:xfrm>
              <a:off x="5977791" y="467724"/>
              <a:ext cx="838791" cy="338554"/>
            </a:xfrm>
            <a:prstGeom prst="rect">
              <a:avLst/>
            </a:prstGeom>
            <a:noFill/>
          </p:spPr>
          <p:txBody>
            <a:bodyPr wrap="none" rtlCol="0">
              <a:spAutoFit/>
            </a:bodyPr>
            <a:lstStyle/>
            <a:p>
              <a:r>
                <a:rPr lang="en-US" sz="1600" dirty="0" smtClean="0"/>
                <a:t>Firewall</a:t>
              </a:r>
              <a:endParaRPr lang="en-US" sz="1600" dirty="0"/>
            </a:p>
          </p:txBody>
        </p:sp>
        <p:sp>
          <p:nvSpPr>
            <p:cNvPr id="35" name="TextBox 34"/>
            <p:cNvSpPr txBox="1"/>
            <p:nvPr/>
          </p:nvSpPr>
          <p:spPr>
            <a:xfrm>
              <a:off x="6991097" y="484594"/>
              <a:ext cx="456876" cy="338554"/>
            </a:xfrm>
            <a:prstGeom prst="rect">
              <a:avLst/>
            </a:prstGeom>
            <a:noFill/>
          </p:spPr>
          <p:txBody>
            <a:bodyPr wrap="none" rtlCol="0">
              <a:spAutoFit/>
            </a:bodyPr>
            <a:lstStyle/>
            <a:p>
              <a:r>
                <a:rPr lang="en-US" sz="1600" dirty="0" smtClean="0"/>
                <a:t>IDS</a:t>
              </a:r>
              <a:endParaRPr lang="en-US" sz="1600" dirty="0"/>
            </a:p>
          </p:txBody>
        </p:sp>
      </p:grpSp>
      <p:pic>
        <p:nvPicPr>
          <p:cNvPr id="36" name="Picture 35"/>
          <p:cNvPicPr>
            <a:picLocks noChangeArrowheads="1"/>
          </p:cNvPicPr>
          <p:nvPr/>
        </p:nvPicPr>
        <p:blipFill>
          <a:blip r:embed="rId2" cstate="print"/>
          <a:srcRect/>
          <a:stretch>
            <a:fillRect/>
          </a:stretch>
        </p:blipFill>
        <p:spPr bwMode="auto">
          <a:xfrm>
            <a:off x="2799099" y="3871176"/>
            <a:ext cx="667375" cy="420882"/>
          </a:xfrm>
          <a:prstGeom prst="rect">
            <a:avLst/>
          </a:prstGeom>
          <a:noFill/>
          <a:ln w="9525">
            <a:noFill/>
            <a:miter lim="800000"/>
            <a:headEnd/>
            <a:tailEnd/>
          </a:ln>
          <a:effectLst/>
        </p:spPr>
      </p:pic>
      <p:cxnSp>
        <p:nvCxnSpPr>
          <p:cNvPr id="37" name="Straight Connector 36"/>
          <p:cNvCxnSpPr>
            <a:stCxn id="8" idx="3"/>
            <a:endCxn id="36" idx="1"/>
          </p:cNvCxnSpPr>
          <p:nvPr/>
        </p:nvCxnSpPr>
        <p:spPr>
          <a:xfrm>
            <a:off x="1589007" y="3761237"/>
            <a:ext cx="1210092" cy="32038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38" name="Table 37"/>
          <p:cNvGraphicFramePr>
            <a:graphicFrameLocks noGrp="1"/>
          </p:cNvGraphicFramePr>
          <p:nvPr>
            <p:extLst>
              <p:ext uri="{D42A27DB-BD31-4B8C-83A1-F6EECF244321}">
                <p14:modId xmlns:p14="http://schemas.microsoft.com/office/powerpoint/2010/main" val="693703621"/>
              </p:ext>
            </p:extLst>
          </p:nvPr>
        </p:nvGraphicFramePr>
        <p:xfrm>
          <a:off x="482050" y="4777760"/>
          <a:ext cx="8575436" cy="1188720"/>
        </p:xfrm>
        <a:graphic>
          <a:graphicData uri="http://schemas.openxmlformats.org/drawingml/2006/table">
            <a:tbl>
              <a:tblPr firstRow="1" bandRow="1">
                <a:tableStyleId>{2D5ABB26-0587-4C30-8999-92F81FD0307C}</a:tableStyleId>
              </a:tblPr>
              <a:tblGrid>
                <a:gridCol w="2121450"/>
                <a:gridCol w="6453986"/>
              </a:tblGrid>
              <a:tr h="370840">
                <a:tc>
                  <a:txBody>
                    <a:bodyPr/>
                    <a:lstStyle/>
                    <a:p>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2000" dirty="0" smtClean="0"/>
                        <a:t>Physical Sequence</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2000" dirty="0" smtClean="0"/>
                        <a:t>FW1-IDS1-Proxy1</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US" sz="2000" dirty="0" smtClean="0"/>
                        <a:t>S1 S2</a:t>
                      </a:r>
                      <a:r>
                        <a:rPr lang="en-US" sz="2000" baseline="0" dirty="0" smtClean="0"/>
                        <a:t> </a:t>
                      </a:r>
                      <a:r>
                        <a:rPr lang="en-US" sz="2000" dirty="0" smtClean="0"/>
                        <a:t>FW1</a:t>
                      </a:r>
                      <a:r>
                        <a:rPr lang="en-US" sz="2000" baseline="0" dirty="0" smtClean="0"/>
                        <a:t> </a:t>
                      </a:r>
                      <a:r>
                        <a:rPr lang="en-US" sz="2000" dirty="0" smtClean="0"/>
                        <a:t>S2</a:t>
                      </a:r>
                      <a:r>
                        <a:rPr lang="en-US" sz="2000" baseline="0" dirty="0" smtClean="0"/>
                        <a:t> </a:t>
                      </a:r>
                      <a:r>
                        <a:rPr lang="en-US" sz="2000" dirty="0" smtClean="0"/>
                        <a:t>S4 </a:t>
                      </a:r>
                      <a:r>
                        <a:rPr lang="en-US" sz="2000" baseline="0" dirty="0" smtClean="0">
                          <a:sym typeface="Wingdings"/>
                        </a:rPr>
                        <a:t>S5 IDS1 </a:t>
                      </a:r>
                      <a:r>
                        <a:rPr lang="en-US" sz="2000" dirty="0" smtClean="0"/>
                        <a:t>S5 </a:t>
                      </a:r>
                      <a:r>
                        <a:rPr lang="en-US" sz="2000" baseline="0" dirty="0" smtClean="0">
                          <a:sym typeface="Wingdings"/>
                        </a:rPr>
                        <a:t>S4 S2 Proxy1 S2 S4 S5 S6</a:t>
                      </a:r>
                      <a:endParaRPr lang="en-US" sz="2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FW2-IDS1-Proxy1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smtClean="0"/>
                        <a:t>S1</a:t>
                      </a:r>
                      <a:r>
                        <a:rPr lang="en-US" sz="2000" baseline="0" dirty="0" smtClean="0"/>
                        <a:t> </a:t>
                      </a:r>
                      <a:r>
                        <a:rPr lang="en-US" sz="2000" dirty="0" smtClean="0"/>
                        <a:t>S3</a:t>
                      </a:r>
                      <a:r>
                        <a:rPr lang="en-US" sz="2000" baseline="0" dirty="0" smtClean="0"/>
                        <a:t> </a:t>
                      </a:r>
                      <a:r>
                        <a:rPr lang="en-US" sz="2000" dirty="0" smtClean="0"/>
                        <a:t>FW2</a:t>
                      </a:r>
                      <a:r>
                        <a:rPr lang="en-US" sz="2000" baseline="0" dirty="0" smtClean="0"/>
                        <a:t> </a:t>
                      </a:r>
                      <a:r>
                        <a:rPr lang="en-US" sz="2000" dirty="0" smtClean="0"/>
                        <a:t>S3</a:t>
                      </a:r>
                      <a:r>
                        <a:rPr lang="en-US" sz="2000" baseline="0" dirty="0" smtClean="0"/>
                        <a:t> </a:t>
                      </a:r>
                      <a:r>
                        <a:rPr lang="en-US" sz="2000" dirty="0" smtClean="0"/>
                        <a:t>S5</a:t>
                      </a:r>
                      <a:r>
                        <a:rPr lang="en-US" sz="2000" baseline="0" dirty="0" smtClean="0"/>
                        <a:t> </a:t>
                      </a:r>
                      <a:r>
                        <a:rPr lang="en-US" sz="2000" baseline="0" dirty="0" smtClean="0">
                          <a:sym typeface="Wingdings"/>
                        </a:rPr>
                        <a:t>IDS1 </a:t>
                      </a:r>
                      <a:r>
                        <a:rPr lang="en-US" sz="2000" dirty="0" smtClean="0"/>
                        <a:t>S5</a:t>
                      </a:r>
                      <a:r>
                        <a:rPr lang="en-US" sz="2000" baseline="0" dirty="0" smtClean="0"/>
                        <a:t> </a:t>
                      </a:r>
                      <a:r>
                        <a:rPr lang="en-US" sz="2000" baseline="0" dirty="0" smtClean="0">
                          <a:sym typeface="Wingdings"/>
                        </a:rPr>
                        <a:t>S4 S2 Proxy1 S2 S4 S5 S6</a:t>
                      </a:r>
                      <a:endParaRPr lang="en-US" sz="2000"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sp>
        <p:nvSpPr>
          <p:cNvPr id="39" name="TextBox 38"/>
          <p:cNvSpPr txBox="1"/>
          <p:nvPr/>
        </p:nvSpPr>
        <p:spPr>
          <a:xfrm>
            <a:off x="3016484" y="3437074"/>
            <a:ext cx="482073" cy="461665"/>
          </a:xfrm>
          <a:prstGeom prst="rect">
            <a:avLst/>
          </a:prstGeom>
          <a:noFill/>
        </p:spPr>
        <p:txBody>
          <a:bodyPr wrap="none" rtlCol="0">
            <a:spAutoFit/>
          </a:bodyPr>
          <a:lstStyle/>
          <a:p>
            <a:r>
              <a:rPr lang="en-US" sz="2400" smtClean="0"/>
              <a:t>S3</a:t>
            </a:r>
            <a:endParaRPr lang="en-US" sz="2400" baseline="-25000" dirty="0"/>
          </a:p>
        </p:txBody>
      </p:sp>
      <p:cxnSp>
        <p:nvCxnSpPr>
          <p:cNvPr id="40" name="Straight Arrow Connector 39"/>
          <p:cNvCxnSpPr/>
          <p:nvPr/>
        </p:nvCxnSpPr>
        <p:spPr>
          <a:xfrm>
            <a:off x="189417" y="3761559"/>
            <a:ext cx="73221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8325271" y="3523761"/>
            <a:ext cx="73221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42" name="Picture 31"/>
          <p:cNvPicPr>
            <a:picLocks noChangeAspect="1" noChangeArrowheads="1"/>
          </p:cNvPicPr>
          <p:nvPr/>
        </p:nvPicPr>
        <p:blipFill>
          <a:blip r:embed="rId5" cstate="print"/>
          <a:srcRect/>
          <a:stretch>
            <a:fillRect/>
          </a:stretch>
        </p:blipFill>
        <p:spPr bwMode="auto">
          <a:xfrm>
            <a:off x="3016484" y="1826758"/>
            <a:ext cx="583395" cy="398373"/>
          </a:xfrm>
          <a:prstGeom prst="rect">
            <a:avLst/>
          </a:prstGeom>
          <a:noFill/>
          <a:ln w="9525" algn="ctr">
            <a:noFill/>
            <a:miter lim="800000"/>
            <a:headEnd/>
            <a:tailEnd/>
          </a:ln>
          <a:effectLst/>
        </p:spPr>
      </p:pic>
      <p:pic>
        <p:nvPicPr>
          <p:cNvPr id="51" name="Picture 31"/>
          <p:cNvPicPr>
            <a:picLocks noChangeAspect="1" noChangeArrowheads="1"/>
          </p:cNvPicPr>
          <p:nvPr/>
        </p:nvPicPr>
        <p:blipFill>
          <a:blip r:embed="rId5" cstate="print"/>
          <a:srcRect/>
          <a:stretch>
            <a:fillRect/>
          </a:stretch>
        </p:blipFill>
        <p:spPr bwMode="auto">
          <a:xfrm>
            <a:off x="8036345" y="1681293"/>
            <a:ext cx="472093" cy="322370"/>
          </a:xfrm>
          <a:prstGeom prst="rect">
            <a:avLst/>
          </a:prstGeom>
          <a:noFill/>
          <a:ln w="9525" algn="ctr">
            <a:noFill/>
            <a:miter lim="800000"/>
            <a:headEnd/>
            <a:tailEnd/>
          </a:ln>
          <a:effectLst/>
        </p:spPr>
      </p:pic>
      <p:cxnSp>
        <p:nvCxnSpPr>
          <p:cNvPr id="53" name="Straight Arrow Connector 52"/>
          <p:cNvCxnSpPr/>
          <p:nvPr/>
        </p:nvCxnSpPr>
        <p:spPr>
          <a:xfrm>
            <a:off x="8467216" y="1851659"/>
            <a:ext cx="413001" cy="2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Rounded Rectangle 53"/>
          <p:cNvSpPr/>
          <p:nvPr/>
        </p:nvSpPr>
        <p:spPr>
          <a:xfrm>
            <a:off x="3846454" y="1235730"/>
            <a:ext cx="5012977" cy="998707"/>
          </a:xfrm>
          <a:prstGeom prst="round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7982100" y="1338411"/>
            <a:ext cx="652142" cy="338554"/>
          </a:xfrm>
          <a:prstGeom prst="rect">
            <a:avLst/>
          </a:prstGeom>
          <a:noFill/>
        </p:spPr>
        <p:txBody>
          <a:bodyPr wrap="none" rtlCol="0">
            <a:spAutoFit/>
          </a:bodyPr>
          <a:lstStyle/>
          <a:p>
            <a:r>
              <a:rPr lang="en-US" sz="1600" dirty="0" smtClean="0"/>
              <a:t>Proxy</a:t>
            </a:r>
            <a:endParaRPr lang="en-US" sz="1600" dirty="0"/>
          </a:p>
        </p:txBody>
      </p:sp>
      <p:sp>
        <p:nvSpPr>
          <p:cNvPr id="56" name="TextBox 55"/>
          <p:cNvSpPr txBox="1"/>
          <p:nvPr/>
        </p:nvSpPr>
        <p:spPr>
          <a:xfrm>
            <a:off x="4043649" y="1235731"/>
            <a:ext cx="1713780" cy="430887"/>
          </a:xfrm>
          <a:prstGeom prst="rect">
            <a:avLst/>
          </a:prstGeom>
          <a:noFill/>
        </p:spPr>
        <p:txBody>
          <a:bodyPr wrap="none" rtlCol="0">
            <a:spAutoFit/>
          </a:bodyPr>
          <a:lstStyle/>
          <a:p>
            <a:r>
              <a:rPr lang="en-US" sz="2200" dirty="0" smtClean="0"/>
              <a:t>Policy Chains</a:t>
            </a:r>
            <a:endParaRPr lang="en-US" sz="2200" dirty="0"/>
          </a:p>
        </p:txBody>
      </p:sp>
      <p:sp>
        <p:nvSpPr>
          <p:cNvPr id="57" name="TextBox 56"/>
          <p:cNvSpPr txBox="1"/>
          <p:nvPr/>
        </p:nvSpPr>
        <p:spPr>
          <a:xfrm>
            <a:off x="2815038" y="1334974"/>
            <a:ext cx="954107" cy="400110"/>
          </a:xfrm>
          <a:prstGeom prst="rect">
            <a:avLst/>
          </a:prstGeom>
          <a:noFill/>
        </p:spPr>
        <p:txBody>
          <a:bodyPr wrap="none" rtlCol="0">
            <a:spAutoFit/>
          </a:bodyPr>
          <a:lstStyle/>
          <a:p>
            <a:r>
              <a:rPr lang="en-US" sz="2000" i="1" dirty="0" smtClean="0"/>
              <a:t>Proxy1</a:t>
            </a:r>
          </a:p>
        </p:txBody>
      </p:sp>
      <p:sp>
        <p:nvSpPr>
          <p:cNvPr id="58" name="TextBox 57"/>
          <p:cNvSpPr txBox="1"/>
          <p:nvPr/>
        </p:nvSpPr>
        <p:spPr>
          <a:xfrm>
            <a:off x="6790485" y="4284480"/>
            <a:ext cx="714659" cy="400110"/>
          </a:xfrm>
          <a:prstGeom prst="rect">
            <a:avLst/>
          </a:prstGeom>
          <a:noFill/>
        </p:spPr>
        <p:txBody>
          <a:bodyPr wrap="none" rtlCol="0">
            <a:spAutoFit/>
          </a:bodyPr>
          <a:lstStyle/>
          <a:p>
            <a:r>
              <a:rPr lang="en-US" sz="2000" i="1" dirty="0" smtClean="0"/>
              <a:t>IDS1</a:t>
            </a:r>
          </a:p>
        </p:txBody>
      </p:sp>
      <p:pic>
        <p:nvPicPr>
          <p:cNvPr id="59" name="Picture 58"/>
          <p:cNvPicPr>
            <a:picLocks noChangeArrowheads="1"/>
          </p:cNvPicPr>
          <p:nvPr/>
        </p:nvPicPr>
        <p:blipFill>
          <a:blip r:embed="rId2" cstate="print"/>
          <a:srcRect/>
          <a:stretch>
            <a:fillRect/>
          </a:stretch>
        </p:blipFill>
        <p:spPr bwMode="auto">
          <a:xfrm>
            <a:off x="4242555" y="3124028"/>
            <a:ext cx="667375" cy="420882"/>
          </a:xfrm>
          <a:prstGeom prst="rect">
            <a:avLst/>
          </a:prstGeom>
          <a:noFill/>
          <a:ln w="9525">
            <a:noFill/>
            <a:miter lim="800000"/>
            <a:headEnd/>
            <a:tailEnd/>
          </a:ln>
          <a:effectLst/>
        </p:spPr>
      </p:pic>
      <p:sp>
        <p:nvSpPr>
          <p:cNvPr id="60" name="TextBox 59"/>
          <p:cNvSpPr txBox="1"/>
          <p:nvPr/>
        </p:nvSpPr>
        <p:spPr>
          <a:xfrm>
            <a:off x="4909930" y="2816409"/>
            <a:ext cx="482073" cy="461665"/>
          </a:xfrm>
          <a:prstGeom prst="rect">
            <a:avLst/>
          </a:prstGeom>
          <a:noFill/>
        </p:spPr>
        <p:txBody>
          <a:bodyPr wrap="none" rtlCol="0">
            <a:spAutoFit/>
          </a:bodyPr>
          <a:lstStyle/>
          <a:p>
            <a:r>
              <a:rPr lang="en-US" sz="2400" dirty="0" smtClean="0"/>
              <a:t>S4</a:t>
            </a:r>
            <a:endParaRPr lang="en-US" sz="2400" baseline="-25000" dirty="0"/>
          </a:p>
        </p:txBody>
      </p:sp>
      <p:sp>
        <p:nvSpPr>
          <p:cNvPr id="61" name="Slide Number Placeholder 1"/>
          <p:cNvSpPr txBox="1">
            <a:spLocks/>
          </p:cNvSpPr>
          <p:nvPr/>
        </p:nvSpPr>
        <p:spPr>
          <a:xfrm>
            <a:off x="6705600" y="65087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F8258B8-ACF5-6E4C-8B3E-49E538074B44}" type="slidenum">
              <a:rPr lang="en-US" smtClean="0"/>
              <a:pPr/>
              <a:t>29</a:t>
            </a:fld>
            <a:endParaRPr lang="en-US"/>
          </a:p>
        </p:txBody>
      </p:sp>
    </p:spTree>
    <p:extLst>
      <p:ext uri="{BB962C8B-B14F-4D97-AF65-F5344CB8AC3E}">
        <p14:creationId xmlns:p14="http://schemas.microsoft.com/office/powerpoint/2010/main" val="1489596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p:bldP spid="5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2005"/>
            <a:ext cx="9254906" cy="914400"/>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sz="4400" kern="1200">
                <a:solidFill>
                  <a:schemeClr val="tx2"/>
                </a:solidFill>
                <a:latin typeface="+mj-lt"/>
                <a:ea typeface="+mj-ea"/>
                <a:cs typeface="+mj-cs"/>
              </a:defRPr>
            </a:lvl1pPr>
          </a:lstStyle>
          <a:p>
            <a:r>
              <a:rPr lang="en-US" dirty="0" smtClean="0">
                <a:solidFill>
                  <a:srgbClr val="0000BF"/>
                </a:solidFill>
              </a:rPr>
              <a:t>Can SDN simplify middlebox management?</a:t>
            </a:r>
            <a:endParaRPr lang="en-US" dirty="0">
              <a:solidFill>
                <a:srgbClr val="0000BF"/>
              </a:solidFill>
            </a:endParaRPr>
          </a:p>
        </p:txBody>
      </p:sp>
      <p:pic>
        <p:nvPicPr>
          <p:cNvPr id="42" name="Picture 14"/>
          <p:cNvPicPr>
            <a:picLocks noChangeArrowheads="1"/>
          </p:cNvPicPr>
          <p:nvPr/>
        </p:nvPicPr>
        <p:blipFill>
          <a:blip r:embed="rId4" cstate="print"/>
          <a:srcRect/>
          <a:stretch>
            <a:fillRect/>
          </a:stretch>
        </p:blipFill>
        <p:spPr bwMode="auto">
          <a:xfrm>
            <a:off x="2225730" y="2238889"/>
            <a:ext cx="4312021" cy="2286904"/>
          </a:xfrm>
          <a:prstGeom prst="rect">
            <a:avLst/>
          </a:prstGeom>
          <a:noFill/>
          <a:ln w="9525">
            <a:noFill/>
            <a:miter lim="800000"/>
            <a:headEnd/>
            <a:tailEnd/>
          </a:ln>
          <a:effectLst/>
        </p:spPr>
      </p:pic>
      <p:sp>
        <p:nvSpPr>
          <p:cNvPr id="27" name="TextBox 26"/>
          <p:cNvSpPr txBox="1"/>
          <p:nvPr/>
        </p:nvSpPr>
        <p:spPr>
          <a:xfrm>
            <a:off x="3266394" y="970385"/>
            <a:ext cx="2931211" cy="461665"/>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smtClean="0"/>
              <a:t>Centralized Controller </a:t>
            </a:r>
          </a:p>
        </p:txBody>
      </p:sp>
      <p:pic>
        <p:nvPicPr>
          <p:cNvPr id="48" name="Picture 47"/>
          <p:cNvPicPr>
            <a:picLocks noChangeArrowheads="1"/>
          </p:cNvPicPr>
          <p:nvPr/>
        </p:nvPicPr>
        <p:blipFill>
          <a:blip r:embed="rId5" cstate="print"/>
          <a:srcRect/>
          <a:stretch>
            <a:fillRect/>
          </a:stretch>
        </p:blipFill>
        <p:spPr bwMode="auto">
          <a:xfrm>
            <a:off x="2225730" y="3500878"/>
            <a:ext cx="851813" cy="457293"/>
          </a:xfrm>
          <a:prstGeom prst="rect">
            <a:avLst/>
          </a:prstGeom>
          <a:noFill/>
          <a:ln w="9525">
            <a:noFill/>
            <a:miter lim="800000"/>
            <a:headEnd/>
            <a:tailEnd/>
          </a:ln>
          <a:effectLst/>
        </p:spPr>
      </p:pic>
      <p:grpSp>
        <p:nvGrpSpPr>
          <p:cNvPr id="14" name="Group 13"/>
          <p:cNvGrpSpPr/>
          <p:nvPr/>
        </p:nvGrpSpPr>
        <p:grpSpPr>
          <a:xfrm>
            <a:off x="934845" y="3520620"/>
            <a:ext cx="7114069" cy="324953"/>
            <a:chOff x="-1739956" y="3370959"/>
            <a:chExt cx="7696029" cy="329987"/>
          </a:xfrm>
        </p:grpSpPr>
        <p:pic>
          <p:nvPicPr>
            <p:cNvPr id="15" name="Picture 230" descr="UCS5108BladeServerChassis"/>
            <p:cNvPicPr>
              <a:picLocks noChangeAspect="1" noChangeArrowheads="1"/>
            </p:cNvPicPr>
            <p:nvPr/>
          </p:nvPicPr>
          <p:blipFill>
            <a:blip r:embed="rId6" cstate="print"/>
            <a:srcRect/>
            <a:stretch>
              <a:fillRect/>
            </a:stretch>
          </p:blipFill>
          <p:spPr bwMode="auto">
            <a:xfrm>
              <a:off x="-1739956" y="3370960"/>
              <a:ext cx="1178256" cy="329986"/>
            </a:xfrm>
            <a:prstGeom prst="rect">
              <a:avLst/>
            </a:prstGeom>
            <a:noFill/>
          </p:spPr>
        </p:pic>
        <p:pic>
          <p:nvPicPr>
            <p:cNvPr id="17" name="Picture 230" descr="UCS5108BladeServerChassis"/>
            <p:cNvPicPr>
              <a:picLocks noChangeAspect="1" noChangeArrowheads="1"/>
            </p:cNvPicPr>
            <p:nvPr/>
          </p:nvPicPr>
          <p:blipFill>
            <a:blip r:embed="rId6" cstate="print"/>
            <a:srcRect/>
            <a:stretch>
              <a:fillRect/>
            </a:stretch>
          </p:blipFill>
          <p:spPr bwMode="auto">
            <a:xfrm>
              <a:off x="4777817" y="3370959"/>
              <a:ext cx="1178256" cy="329986"/>
            </a:xfrm>
            <a:prstGeom prst="rect">
              <a:avLst/>
            </a:prstGeom>
            <a:noFill/>
          </p:spPr>
        </p:pic>
      </p:grpSp>
      <p:graphicFrame>
        <p:nvGraphicFramePr>
          <p:cNvPr id="61" name="Table 60"/>
          <p:cNvGraphicFramePr>
            <a:graphicFrameLocks noGrp="1"/>
          </p:cNvGraphicFramePr>
          <p:nvPr>
            <p:extLst>
              <p:ext uri="{D42A27DB-BD31-4B8C-83A1-F6EECF244321}">
                <p14:modId xmlns:p14="http://schemas.microsoft.com/office/powerpoint/2010/main" val="1946380512"/>
              </p:ext>
            </p:extLst>
          </p:nvPr>
        </p:nvGraphicFramePr>
        <p:xfrm>
          <a:off x="1550725" y="2857265"/>
          <a:ext cx="2634261" cy="531015"/>
        </p:xfrm>
        <a:graphic>
          <a:graphicData uri="http://schemas.openxmlformats.org/drawingml/2006/table">
            <a:tbl>
              <a:tblPr firstRow="1" bandRow="1">
                <a:tableStyleId>{2D5ABB26-0587-4C30-8999-92F81FD0307C}</a:tableStyleId>
              </a:tblPr>
              <a:tblGrid>
                <a:gridCol w="973406"/>
                <a:gridCol w="1660855"/>
              </a:tblGrid>
              <a:tr h="335280">
                <a:tc>
                  <a:txBody>
                    <a:bodyPr/>
                    <a:lstStyle/>
                    <a:p>
                      <a:r>
                        <a:rPr lang="en-US" sz="1200" b="1" dirty="0" smtClean="0"/>
                        <a:t>“</a:t>
                      </a:r>
                      <a:r>
                        <a:rPr lang="en-US" sz="1600" b="1" dirty="0" smtClean="0"/>
                        <a:t>Flow</a:t>
                      </a:r>
                      <a:r>
                        <a:rPr lang="en-US" sz="1200" b="1" dirty="0" smtClean="0"/>
                        <a:t>”</a:t>
                      </a:r>
                      <a:endParaRPr lang="en-US" sz="1200" b="1"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c>
                  <a:txBody>
                    <a:bodyPr/>
                    <a:lstStyle/>
                    <a:p>
                      <a:r>
                        <a:rPr lang="en-US" sz="1600" b="1" dirty="0" err="1" smtClean="0"/>
                        <a:t>FwdAction</a:t>
                      </a:r>
                      <a:endParaRPr lang="en-US" sz="1600" b="1"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r>
              <a:tr h="195735">
                <a:tc>
                  <a:txBody>
                    <a:bodyPr/>
                    <a:lstStyle/>
                    <a:p>
                      <a:r>
                        <a:rPr lang="en-US" sz="400" dirty="0" smtClean="0"/>
                        <a:t>…</a:t>
                      </a:r>
                      <a:endParaRPr lang="en-US" sz="400"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c>
                  <a:txBody>
                    <a:bodyPr/>
                    <a:lstStyle/>
                    <a:p>
                      <a:r>
                        <a:rPr lang="en-US" sz="400" dirty="0" smtClean="0"/>
                        <a:t>…</a:t>
                      </a:r>
                      <a:endParaRPr lang="en-US" sz="400"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1333538589"/>
              </p:ext>
            </p:extLst>
          </p:nvPr>
        </p:nvGraphicFramePr>
        <p:xfrm>
          <a:off x="5621356" y="2825030"/>
          <a:ext cx="2485481" cy="531015"/>
        </p:xfrm>
        <a:graphic>
          <a:graphicData uri="http://schemas.openxmlformats.org/drawingml/2006/table">
            <a:tbl>
              <a:tblPr firstRow="1" bandRow="1">
                <a:tableStyleId>{2D5ABB26-0587-4C30-8999-92F81FD0307C}</a:tableStyleId>
              </a:tblPr>
              <a:tblGrid>
                <a:gridCol w="897981"/>
                <a:gridCol w="1587500"/>
              </a:tblGrid>
              <a:tr h="335280">
                <a:tc>
                  <a:txBody>
                    <a:bodyPr/>
                    <a:lstStyle/>
                    <a:p>
                      <a:r>
                        <a:rPr lang="en-US" sz="1200" b="1" dirty="0" smtClean="0"/>
                        <a:t>“</a:t>
                      </a:r>
                      <a:r>
                        <a:rPr lang="en-US" sz="1600" b="1" dirty="0" smtClean="0"/>
                        <a:t>Flow</a:t>
                      </a:r>
                      <a:r>
                        <a:rPr lang="en-US" sz="1200" b="1" dirty="0" smtClean="0"/>
                        <a:t>”</a:t>
                      </a:r>
                      <a:endParaRPr lang="en-US" sz="1200" b="1"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c>
                  <a:txBody>
                    <a:bodyPr/>
                    <a:lstStyle/>
                    <a:p>
                      <a:r>
                        <a:rPr lang="en-US" sz="1600" b="1" dirty="0" err="1" smtClean="0"/>
                        <a:t>FwdAction</a:t>
                      </a:r>
                      <a:endParaRPr lang="en-US" sz="1600" b="1"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r>
              <a:tr h="195735">
                <a:tc>
                  <a:txBody>
                    <a:bodyPr/>
                    <a:lstStyle/>
                    <a:p>
                      <a:r>
                        <a:rPr lang="en-US" sz="400" dirty="0" smtClean="0"/>
                        <a:t>…</a:t>
                      </a:r>
                      <a:endParaRPr lang="en-US" sz="400"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c>
                  <a:txBody>
                    <a:bodyPr/>
                    <a:lstStyle/>
                    <a:p>
                      <a:r>
                        <a:rPr lang="en-US" sz="400" dirty="0" smtClean="0"/>
                        <a:t>…</a:t>
                      </a:r>
                      <a:endParaRPr lang="en-US" sz="400"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r>
            </a:tbl>
          </a:graphicData>
        </a:graphic>
      </p:graphicFrame>
      <p:pic>
        <p:nvPicPr>
          <p:cNvPr id="65" name="Picture 64"/>
          <p:cNvPicPr>
            <a:picLocks noChangeArrowheads="1"/>
          </p:cNvPicPr>
          <p:nvPr/>
        </p:nvPicPr>
        <p:blipFill>
          <a:blip r:embed="rId5" cstate="print"/>
          <a:srcRect/>
          <a:stretch>
            <a:fillRect/>
          </a:stretch>
        </p:blipFill>
        <p:spPr bwMode="auto">
          <a:xfrm>
            <a:off x="5925477" y="3500878"/>
            <a:ext cx="851813" cy="457293"/>
          </a:xfrm>
          <a:prstGeom prst="rect">
            <a:avLst/>
          </a:prstGeom>
          <a:noFill/>
          <a:ln w="9525">
            <a:noFill/>
            <a:miter lim="800000"/>
            <a:headEnd/>
            <a:tailEnd/>
          </a:ln>
          <a:effectLst/>
        </p:spPr>
      </p:pic>
      <p:cxnSp>
        <p:nvCxnSpPr>
          <p:cNvPr id="32" name="Straight Arrow Connector 31"/>
          <p:cNvCxnSpPr>
            <a:stCxn id="27" idx="2"/>
            <a:endCxn id="61" idx="0"/>
          </p:cNvCxnSpPr>
          <p:nvPr/>
        </p:nvCxnSpPr>
        <p:spPr>
          <a:xfrm flipH="1">
            <a:off x="2867855" y="1432050"/>
            <a:ext cx="1864145" cy="1425215"/>
          </a:xfrm>
          <a:prstGeom prst="straightConnector1">
            <a:avLst/>
          </a:prstGeom>
          <a:ln>
            <a:solidFill>
              <a:srgbClr val="0D0D0D"/>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7" idx="2"/>
            <a:endCxn id="63" idx="0"/>
          </p:cNvCxnSpPr>
          <p:nvPr/>
        </p:nvCxnSpPr>
        <p:spPr>
          <a:xfrm>
            <a:off x="4732000" y="1432050"/>
            <a:ext cx="2132096" cy="1392980"/>
          </a:xfrm>
          <a:prstGeom prst="straightConnector1">
            <a:avLst/>
          </a:prstGeom>
          <a:ln>
            <a:solidFill>
              <a:srgbClr val="0D0D0D"/>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853193" y="1782102"/>
            <a:ext cx="2030971" cy="461665"/>
          </a:xfrm>
          <a:prstGeom prst="rect">
            <a:avLst/>
          </a:prstGeom>
          <a:noFill/>
        </p:spPr>
        <p:txBody>
          <a:bodyPr wrap="square" rtlCol="0">
            <a:spAutoFit/>
          </a:bodyPr>
          <a:lstStyle/>
          <a:p>
            <a:pPr algn="ctr"/>
            <a:r>
              <a:rPr lang="en-US" sz="2400" dirty="0" smtClean="0"/>
              <a:t>OpenFlow</a:t>
            </a:r>
            <a:endParaRPr lang="en-US" sz="2400" dirty="0"/>
          </a:p>
        </p:txBody>
      </p:sp>
      <p:sp>
        <p:nvSpPr>
          <p:cNvPr id="2" name="Slide Number Placeholder 1"/>
          <p:cNvSpPr>
            <a:spLocks noGrp="1"/>
          </p:cNvSpPr>
          <p:nvPr>
            <p:ph type="sldNum" sz="quarter" idx="12"/>
          </p:nvPr>
        </p:nvSpPr>
        <p:spPr/>
        <p:txBody>
          <a:bodyPr/>
          <a:lstStyle/>
          <a:p>
            <a:fld id="{2F8258B8-ACF5-6E4C-8B3E-49E538074B44}" type="slidenum">
              <a:rPr lang="en-US" smtClean="0"/>
              <a:t>3</a:t>
            </a:fld>
            <a:endParaRPr lang="en-US"/>
          </a:p>
        </p:txBody>
      </p:sp>
      <p:sp>
        <p:nvSpPr>
          <p:cNvPr id="3" name="TextBox 2"/>
          <p:cNvSpPr txBox="1"/>
          <p:nvPr/>
        </p:nvSpPr>
        <p:spPr>
          <a:xfrm>
            <a:off x="1004079" y="3753592"/>
            <a:ext cx="1107209" cy="400110"/>
          </a:xfrm>
          <a:prstGeom prst="rect">
            <a:avLst/>
          </a:prstGeom>
          <a:noFill/>
        </p:spPr>
        <p:txBody>
          <a:bodyPr wrap="square" rtlCol="0">
            <a:spAutoFit/>
          </a:bodyPr>
          <a:lstStyle/>
          <a:p>
            <a:r>
              <a:rPr lang="en-US" sz="2000" dirty="0" smtClean="0"/>
              <a:t>Proxy</a:t>
            </a:r>
            <a:endParaRPr lang="en-US" sz="2000" dirty="0"/>
          </a:p>
        </p:txBody>
      </p:sp>
      <p:sp>
        <p:nvSpPr>
          <p:cNvPr id="19" name="TextBox 18"/>
          <p:cNvSpPr txBox="1"/>
          <p:nvPr/>
        </p:nvSpPr>
        <p:spPr>
          <a:xfrm>
            <a:off x="7133293" y="3758116"/>
            <a:ext cx="1107209" cy="400110"/>
          </a:xfrm>
          <a:prstGeom prst="rect">
            <a:avLst/>
          </a:prstGeom>
          <a:noFill/>
        </p:spPr>
        <p:txBody>
          <a:bodyPr wrap="square" rtlCol="0">
            <a:spAutoFit/>
          </a:bodyPr>
          <a:lstStyle/>
          <a:p>
            <a:r>
              <a:rPr lang="en-US" sz="2000" dirty="0" smtClean="0"/>
              <a:t>IDS</a:t>
            </a:r>
            <a:endParaRPr lang="en-US" sz="2000" dirty="0"/>
          </a:p>
        </p:txBody>
      </p:sp>
      <p:sp>
        <p:nvSpPr>
          <p:cNvPr id="24" name="TextBox 23"/>
          <p:cNvSpPr txBox="1"/>
          <p:nvPr/>
        </p:nvSpPr>
        <p:spPr>
          <a:xfrm>
            <a:off x="98106" y="5382546"/>
            <a:ext cx="8863350" cy="892552"/>
          </a:xfrm>
          <a:prstGeom prst="rect">
            <a:avLst/>
          </a:prstGeom>
          <a:ln w="25400" cmpd="sng">
            <a:solidFill>
              <a:srgbClr val="FF0000"/>
            </a:solidFill>
          </a:ln>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600" b="1" dirty="0" smtClean="0">
                <a:solidFill>
                  <a:srgbClr val="0000BF"/>
                </a:solidFill>
              </a:rPr>
              <a:t>Necessity + Opportunity:</a:t>
            </a:r>
            <a:r>
              <a:rPr lang="en-US" sz="2600" dirty="0" smtClean="0">
                <a:solidFill>
                  <a:srgbClr val="0000BF"/>
                </a:solidFill>
              </a:rPr>
              <a:t> </a:t>
            </a:r>
          </a:p>
          <a:p>
            <a:pPr algn="ctr"/>
            <a:r>
              <a:rPr lang="en-US" sz="2600" dirty="0" smtClean="0">
                <a:solidFill>
                  <a:srgbClr val="0000BF"/>
                </a:solidFill>
              </a:rPr>
              <a:t>Incorporate functions markets views as important</a:t>
            </a:r>
          </a:p>
        </p:txBody>
      </p:sp>
      <p:sp>
        <p:nvSpPr>
          <p:cNvPr id="25" name="TextBox 24"/>
          <p:cNvSpPr txBox="1"/>
          <p:nvPr/>
        </p:nvSpPr>
        <p:spPr>
          <a:xfrm>
            <a:off x="798332" y="4694943"/>
            <a:ext cx="7704677" cy="492443"/>
          </a:xfrm>
          <a:prstGeom prst="rect">
            <a:avLst/>
          </a:prstGeom>
          <a:ln w="25400" cmpd="sng">
            <a:solidFill>
              <a:srgbClr val="FF0000"/>
            </a:solidFill>
          </a:ln>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600" b="1" dirty="0" smtClean="0">
                <a:solidFill>
                  <a:srgbClr val="0000BF"/>
                </a:solidFill>
              </a:rPr>
              <a:t>Scope</a:t>
            </a:r>
            <a:r>
              <a:rPr lang="en-US" sz="2600" dirty="0" smtClean="0">
                <a:solidFill>
                  <a:srgbClr val="0000BF"/>
                </a:solidFill>
              </a:rPr>
              <a:t>: Enforce middlebox-specific steering policies</a:t>
            </a:r>
            <a:endParaRPr lang="en-US" sz="2600" dirty="0">
              <a:solidFill>
                <a:srgbClr val="0000BF"/>
              </a:solidFill>
            </a:endParaRPr>
          </a:p>
        </p:txBody>
      </p:sp>
      <p:grpSp>
        <p:nvGrpSpPr>
          <p:cNvPr id="23" name="Group 22"/>
          <p:cNvGrpSpPr/>
          <p:nvPr/>
        </p:nvGrpSpPr>
        <p:grpSpPr>
          <a:xfrm>
            <a:off x="56324" y="1561220"/>
            <a:ext cx="3793556" cy="441764"/>
            <a:chOff x="3610139" y="1130709"/>
            <a:chExt cx="3729674" cy="441764"/>
          </a:xfrm>
        </p:grpSpPr>
        <p:sp>
          <p:nvSpPr>
            <p:cNvPr id="26" name="Rectangle 25"/>
            <p:cNvSpPr/>
            <p:nvPr/>
          </p:nvSpPr>
          <p:spPr>
            <a:xfrm>
              <a:off x="4352842" y="1130714"/>
              <a:ext cx="904956" cy="44175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t>Firewall</a:t>
              </a:r>
              <a:endParaRPr lang="en-US" sz="1600" dirty="0"/>
            </a:p>
          </p:txBody>
        </p:sp>
        <p:sp>
          <p:nvSpPr>
            <p:cNvPr id="28" name="Rectangle 27"/>
            <p:cNvSpPr/>
            <p:nvPr/>
          </p:nvSpPr>
          <p:spPr>
            <a:xfrm>
              <a:off x="5678931" y="1130714"/>
              <a:ext cx="586638" cy="44175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t>IDS</a:t>
              </a:r>
              <a:endParaRPr lang="en-US" sz="1600" dirty="0"/>
            </a:p>
          </p:txBody>
        </p:sp>
        <p:cxnSp>
          <p:nvCxnSpPr>
            <p:cNvPr id="30" name="Straight Arrow Connector 29"/>
            <p:cNvCxnSpPr>
              <a:stCxn id="26" idx="3"/>
              <a:endCxn id="28" idx="1"/>
            </p:cNvCxnSpPr>
            <p:nvPr/>
          </p:nvCxnSpPr>
          <p:spPr>
            <a:xfrm>
              <a:off x="5257798" y="1351594"/>
              <a:ext cx="42113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6553197" y="1130709"/>
              <a:ext cx="786616" cy="44175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t>Proxy</a:t>
              </a:r>
              <a:endParaRPr lang="en-US" sz="1600" dirty="0"/>
            </a:p>
          </p:txBody>
        </p:sp>
        <p:cxnSp>
          <p:nvCxnSpPr>
            <p:cNvPr id="33" name="Straight Arrow Connector 32"/>
            <p:cNvCxnSpPr>
              <a:stCxn id="28" idx="3"/>
              <a:endCxn id="31" idx="1"/>
            </p:cNvCxnSpPr>
            <p:nvPr/>
          </p:nvCxnSpPr>
          <p:spPr>
            <a:xfrm flipV="1">
              <a:off x="6265569" y="1351589"/>
              <a:ext cx="287628" cy="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3610139" y="1130709"/>
              <a:ext cx="675210" cy="400111"/>
            </a:xfrm>
            <a:prstGeom prst="rect">
              <a:avLst/>
            </a:prstGeom>
            <a:noFill/>
          </p:spPr>
          <p:txBody>
            <a:bodyPr wrap="none" rtlCol="0">
              <a:spAutoFit/>
            </a:bodyPr>
            <a:lstStyle/>
            <a:p>
              <a:r>
                <a:rPr lang="en-US" sz="2000" dirty="0" smtClean="0"/>
                <a:t>Web</a:t>
              </a:r>
              <a:endParaRPr lang="en-US" sz="2000" dirty="0"/>
            </a:p>
          </p:txBody>
        </p:sp>
      </p:grpSp>
    </p:spTree>
    <p:custDataLst>
      <p:tags r:id="rId1"/>
    </p:custDataLst>
    <p:extLst>
      <p:ext uri="{BB962C8B-B14F-4D97-AF65-F5344CB8AC3E}">
        <p14:creationId xmlns:p14="http://schemas.microsoft.com/office/powerpoint/2010/main" val="172290245"/>
      </p:ext>
    </p:extLst>
  </p:cSld>
  <p:clrMapOvr>
    <a:masterClrMapping/>
  </p:clrMapOvr>
  <mc:AlternateContent xmlns:mc="http://schemas.openxmlformats.org/markup-compatibility/2006" xmlns:p14="http://schemas.microsoft.com/office/powerpoint/2010/main">
    <mc:Choice Requires="p14">
      <p:transition spd="slow" p14:dur="2000" advTm="98087"/>
    </mc:Choice>
    <mc:Fallback xmlns="">
      <p:transition xmlns:p14="http://schemas.microsoft.com/office/powerpoint/2010/main" spd="slow" advTm="9808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P spid="24"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2005"/>
            <a:ext cx="9254906" cy="914400"/>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2"/>
                </a:solidFill>
                <a:latin typeface="+mj-lt"/>
                <a:ea typeface="+mj-ea"/>
                <a:cs typeface="+mj-cs"/>
              </a:defRPr>
            </a:lvl1pPr>
          </a:lstStyle>
          <a:p>
            <a:r>
              <a:rPr lang="en-US" dirty="0" smtClean="0">
                <a:solidFill>
                  <a:srgbClr val="0000BF"/>
                </a:solidFill>
              </a:rPr>
              <a:t>What makes this problem challenging?</a:t>
            </a:r>
            <a:endParaRPr lang="en-US" dirty="0">
              <a:solidFill>
                <a:srgbClr val="0000BF"/>
              </a:solidFill>
            </a:endParaRPr>
          </a:p>
        </p:txBody>
      </p:sp>
      <p:pic>
        <p:nvPicPr>
          <p:cNvPr id="42" name="Picture 14"/>
          <p:cNvPicPr>
            <a:picLocks noChangeArrowheads="1"/>
          </p:cNvPicPr>
          <p:nvPr/>
        </p:nvPicPr>
        <p:blipFill>
          <a:blip r:embed="rId4" cstate="print"/>
          <a:srcRect/>
          <a:stretch>
            <a:fillRect/>
          </a:stretch>
        </p:blipFill>
        <p:spPr bwMode="auto">
          <a:xfrm>
            <a:off x="2225730" y="2238889"/>
            <a:ext cx="4312021" cy="2286904"/>
          </a:xfrm>
          <a:prstGeom prst="rect">
            <a:avLst/>
          </a:prstGeom>
          <a:noFill/>
          <a:ln w="9525">
            <a:noFill/>
            <a:miter lim="800000"/>
            <a:headEnd/>
            <a:tailEnd/>
          </a:ln>
          <a:effectLst/>
        </p:spPr>
      </p:pic>
      <p:sp>
        <p:nvSpPr>
          <p:cNvPr id="27" name="TextBox 26"/>
          <p:cNvSpPr txBox="1"/>
          <p:nvPr/>
        </p:nvSpPr>
        <p:spPr>
          <a:xfrm>
            <a:off x="3266394" y="970385"/>
            <a:ext cx="2931211" cy="461665"/>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smtClean="0"/>
              <a:t>Centralized Controller </a:t>
            </a:r>
          </a:p>
        </p:txBody>
      </p:sp>
      <p:pic>
        <p:nvPicPr>
          <p:cNvPr id="48" name="Picture 47"/>
          <p:cNvPicPr>
            <a:picLocks noChangeArrowheads="1"/>
          </p:cNvPicPr>
          <p:nvPr/>
        </p:nvPicPr>
        <p:blipFill>
          <a:blip r:embed="rId5" cstate="print"/>
          <a:srcRect/>
          <a:stretch>
            <a:fillRect/>
          </a:stretch>
        </p:blipFill>
        <p:spPr bwMode="auto">
          <a:xfrm>
            <a:off x="2225730" y="3500878"/>
            <a:ext cx="851813" cy="457293"/>
          </a:xfrm>
          <a:prstGeom prst="rect">
            <a:avLst/>
          </a:prstGeom>
          <a:noFill/>
          <a:ln w="9525">
            <a:noFill/>
            <a:miter lim="800000"/>
            <a:headEnd/>
            <a:tailEnd/>
          </a:ln>
          <a:effectLst/>
        </p:spPr>
      </p:pic>
      <p:grpSp>
        <p:nvGrpSpPr>
          <p:cNvPr id="14" name="Group 13"/>
          <p:cNvGrpSpPr/>
          <p:nvPr/>
        </p:nvGrpSpPr>
        <p:grpSpPr>
          <a:xfrm>
            <a:off x="934845" y="3520620"/>
            <a:ext cx="7114069" cy="324953"/>
            <a:chOff x="-1739956" y="3370959"/>
            <a:chExt cx="7696029" cy="329987"/>
          </a:xfrm>
        </p:grpSpPr>
        <p:pic>
          <p:nvPicPr>
            <p:cNvPr id="15" name="Picture 230" descr="UCS5108BladeServerChassis"/>
            <p:cNvPicPr>
              <a:picLocks noChangeAspect="1" noChangeArrowheads="1"/>
            </p:cNvPicPr>
            <p:nvPr/>
          </p:nvPicPr>
          <p:blipFill>
            <a:blip r:embed="rId6" cstate="print"/>
            <a:srcRect/>
            <a:stretch>
              <a:fillRect/>
            </a:stretch>
          </p:blipFill>
          <p:spPr bwMode="auto">
            <a:xfrm>
              <a:off x="-1739956" y="3370960"/>
              <a:ext cx="1178256" cy="329986"/>
            </a:xfrm>
            <a:prstGeom prst="rect">
              <a:avLst/>
            </a:prstGeom>
            <a:noFill/>
          </p:spPr>
        </p:pic>
        <p:pic>
          <p:nvPicPr>
            <p:cNvPr id="17" name="Picture 230" descr="UCS5108BladeServerChassis"/>
            <p:cNvPicPr>
              <a:picLocks noChangeAspect="1" noChangeArrowheads="1"/>
            </p:cNvPicPr>
            <p:nvPr/>
          </p:nvPicPr>
          <p:blipFill>
            <a:blip r:embed="rId6" cstate="print"/>
            <a:srcRect/>
            <a:stretch>
              <a:fillRect/>
            </a:stretch>
          </p:blipFill>
          <p:spPr bwMode="auto">
            <a:xfrm>
              <a:off x="4777817" y="3370959"/>
              <a:ext cx="1178256" cy="329986"/>
            </a:xfrm>
            <a:prstGeom prst="rect">
              <a:avLst/>
            </a:prstGeom>
            <a:noFill/>
          </p:spPr>
        </p:pic>
      </p:grpSp>
      <p:graphicFrame>
        <p:nvGraphicFramePr>
          <p:cNvPr id="61" name="Table 60"/>
          <p:cNvGraphicFramePr>
            <a:graphicFrameLocks noGrp="1"/>
          </p:cNvGraphicFramePr>
          <p:nvPr>
            <p:extLst>
              <p:ext uri="{D42A27DB-BD31-4B8C-83A1-F6EECF244321}">
                <p14:modId xmlns:p14="http://schemas.microsoft.com/office/powerpoint/2010/main" val="2499530649"/>
              </p:ext>
            </p:extLst>
          </p:nvPr>
        </p:nvGraphicFramePr>
        <p:xfrm>
          <a:off x="1550725" y="2857265"/>
          <a:ext cx="2634261" cy="531015"/>
        </p:xfrm>
        <a:graphic>
          <a:graphicData uri="http://schemas.openxmlformats.org/drawingml/2006/table">
            <a:tbl>
              <a:tblPr firstRow="1" bandRow="1">
                <a:tableStyleId>{2D5ABB26-0587-4C30-8999-92F81FD0307C}</a:tableStyleId>
              </a:tblPr>
              <a:tblGrid>
                <a:gridCol w="973406"/>
                <a:gridCol w="1660855"/>
              </a:tblGrid>
              <a:tr h="335280">
                <a:tc>
                  <a:txBody>
                    <a:bodyPr/>
                    <a:lstStyle/>
                    <a:p>
                      <a:r>
                        <a:rPr lang="en-US" sz="1200" b="1" dirty="0" smtClean="0"/>
                        <a:t>“</a:t>
                      </a:r>
                      <a:r>
                        <a:rPr lang="en-US" sz="1600" b="1" dirty="0" smtClean="0"/>
                        <a:t>Flow</a:t>
                      </a:r>
                      <a:r>
                        <a:rPr lang="en-US" sz="1200" b="1" dirty="0" smtClean="0"/>
                        <a:t>”</a:t>
                      </a:r>
                      <a:endParaRPr lang="en-US" sz="1200" b="1"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c>
                  <a:txBody>
                    <a:bodyPr/>
                    <a:lstStyle/>
                    <a:p>
                      <a:r>
                        <a:rPr lang="en-US" sz="1600" b="1" dirty="0" err="1" smtClean="0"/>
                        <a:t>FwdAction</a:t>
                      </a:r>
                      <a:endParaRPr lang="en-US" sz="1600" b="1"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r>
              <a:tr h="195735">
                <a:tc>
                  <a:txBody>
                    <a:bodyPr/>
                    <a:lstStyle/>
                    <a:p>
                      <a:r>
                        <a:rPr lang="en-US" sz="400" dirty="0" smtClean="0"/>
                        <a:t>…</a:t>
                      </a:r>
                      <a:endParaRPr lang="en-US" sz="400"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c>
                  <a:txBody>
                    <a:bodyPr/>
                    <a:lstStyle/>
                    <a:p>
                      <a:r>
                        <a:rPr lang="en-US" sz="400" dirty="0" smtClean="0"/>
                        <a:t>…</a:t>
                      </a:r>
                      <a:endParaRPr lang="en-US" sz="400"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26585462"/>
              </p:ext>
            </p:extLst>
          </p:nvPr>
        </p:nvGraphicFramePr>
        <p:xfrm>
          <a:off x="5621356" y="2825030"/>
          <a:ext cx="2485481" cy="531015"/>
        </p:xfrm>
        <a:graphic>
          <a:graphicData uri="http://schemas.openxmlformats.org/drawingml/2006/table">
            <a:tbl>
              <a:tblPr firstRow="1" bandRow="1">
                <a:tableStyleId>{2D5ABB26-0587-4C30-8999-92F81FD0307C}</a:tableStyleId>
              </a:tblPr>
              <a:tblGrid>
                <a:gridCol w="897981"/>
                <a:gridCol w="1587500"/>
              </a:tblGrid>
              <a:tr h="335280">
                <a:tc>
                  <a:txBody>
                    <a:bodyPr/>
                    <a:lstStyle/>
                    <a:p>
                      <a:r>
                        <a:rPr lang="en-US" sz="1200" b="1" dirty="0" smtClean="0"/>
                        <a:t>“</a:t>
                      </a:r>
                      <a:r>
                        <a:rPr lang="en-US" sz="1600" b="1" dirty="0" smtClean="0"/>
                        <a:t>Flow</a:t>
                      </a:r>
                      <a:r>
                        <a:rPr lang="en-US" sz="1200" b="1" dirty="0" smtClean="0"/>
                        <a:t>”</a:t>
                      </a:r>
                      <a:endParaRPr lang="en-US" sz="1200" b="1"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c>
                  <a:txBody>
                    <a:bodyPr/>
                    <a:lstStyle/>
                    <a:p>
                      <a:r>
                        <a:rPr lang="en-US" sz="1600" b="1" dirty="0" err="1" smtClean="0"/>
                        <a:t>FwdAction</a:t>
                      </a:r>
                      <a:endParaRPr lang="en-US" sz="1600" b="1"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r>
              <a:tr h="195735">
                <a:tc>
                  <a:txBody>
                    <a:bodyPr/>
                    <a:lstStyle/>
                    <a:p>
                      <a:r>
                        <a:rPr lang="en-US" sz="400" dirty="0" smtClean="0"/>
                        <a:t>…</a:t>
                      </a:r>
                      <a:endParaRPr lang="en-US" sz="400"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c>
                  <a:txBody>
                    <a:bodyPr/>
                    <a:lstStyle/>
                    <a:p>
                      <a:r>
                        <a:rPr lang="en-US" sz="400" dirty="0" smtClean="0"/>
                        <a:t>…</a:t>
                      </a:r>
                      <a:endParaRPr lang="en-US" sz="400"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r>
            </a:tbl>
          </a:graphicData>
        </a:graphic>
      </p:graphicFrame>
      <p:pic>
        <p:nvPicPr>
          <p:cNvPr id="65" name="Picture 64"/>
          <p:cNvPicPr>
            <a:picLocks noChangeArrowheads="1"/>
          </p:cNvPicPr>
          <p:nvPr/>
        </p:nvPicPr>
        <p:blipFill>
          <a:blip r:embed="rId5" cstate="print"/>
          <a:srcRect/>
          <a:stretch>
            <a:fillRect/>
          </a:stretch>
        </p:blipFill>
        <p:spPr bwMode="auto">
          <a:xfrm>
            <a:off x="5925477" y="3500878"/>
            <a:ext cx="851813" cy="457293"/>
          </a:xfrm>
          <a:prstGeom prst="rect">
            <a:avLst/>
          </a:prstGeom>
          <a:noFill/>
          <a:ln w="9525">
            <a:noFill/>
            <a:miter lim="800000"/>
            <a:headEnd/>
            <a:tailEnd/>
          </a:ln>
          <a:effectLst/>
        </p:spPr>
      </p:pic>
      <p:cxnSp>
        <p:nvCxnSpPr>
          <p:cNvPr id="32" name="Straight Arrow Connector 31"/>
          <p:cNvCxnSpPr>
            <a:stCxn id="27" idx="2"/>
            <a:endCxn id="61" idx="0"/>
          </p:cNvCxnSpPr>
          <p:nvPr/>
        </p:nvCxnSpPr>
        <p:spPr>
          <a:xfrm flipH="1">
            <a:off x="2867855" y="1432050"/>
            <a:ext cx="1864145" cy="1425215"/>
          </a:xfrm>
          <a:prstGeom prst="straightConnector1">
            <a:avLst/>
          </a:prstGeom>
          <a:ln>
            <a:solidFill>
              <a:srgbClr val="0D0D0D"/>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7" idx="2"/>
            <a:endCxn id="63" idx="0"/>
          </p:cNvCxnSpPr>
          <p:nvPr/>
        </p:nvCxnSpPr>
        <p:spPr>
          <a:xfrm>
            <a:off x="4732000" y="1432050"/>
            <a:ext cx="2132096" cy="1392980"/>
          </a:xfrm>
          <a:prstGeom prst="straightConnector1">
            <a:avLst/>
          </a:prstGeom>
          <a:ln>
            <a:solidFill>
              <a:srgbClr val="0D0D0D"/>
            </a:solidFill>
            <a:headEnd type="none" w="lg" len="lg"/>
            <a:tailEnd type="arrow" w="lg" len="lg"/>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853193" y="1782102"/>
            <a:ext cx="2030971" cy="461665"/>
          </a:xfrm>
          <a:prstGeom prst="rect">
            <a:avLst/>
          </a:prstGeom>
          <a:noFill/>
        </p:spPr>
        <p:txBody>
          <a:bodyPr wrap="square" rtlCol="0">
            <a:spAutoFit/>
          </a:bodyPr>
          <a:lstStyle/>
          <a:p>
            <a:pPr algn="ctr"/>
            <a:r>
              <a:rPr lang="en-US" sz="2400" dirty="0" smtClean="0"/>
              <a:t>OpenFlow</a:t>
            </a:r>
            <a:endParaRPr lang="en-US" sz="2400" dirty="0"/>
          </a:p>
        </p:txBody>
      </p:sp>
      <p:sp>
        <p:nvSpPr>
          <p:cNvPr id="2" name="Slide Number Placeholder 1"/>
          <p:cNvSpPr>
            <a:spLocks noGrp="1"/>
          </p:cNvSpPr>
          <p:nvPr>
            <p:ph type="sldNum" sz="quarter" idx="12"/>
          </p:nvPr>
        </p:nvSpPr>
        <p:spPr/>
        <p:txBody>
          <a:bodyPr/>
          <a:lstStyle/>
          <a:p>
            <a:fld id="{2F8258B8-ACF5-6E4C-8B3E-49E538074B44}" type="slidenum">
              <a:rPr lang="en-US" smtClean="0"/>
              <a:t>4</a:t>
            </a:fld>
            <a:endParaRPr lang="en-US"/>
          </a:p>
        </p:txBody>
      </p:sp>
      <p:sp>
        <p:nvSpPr>
          <p:cNvPr id="3" name="TextBox 2"/>
          <p:cNvSpPr txBox="1"/>
          <p:nvPr/>
        </p:nvSpPr>
        <p:spPr>
          <a:xfrm>
            <a:off x="1004079" y="3753592"/>
            <a:ext cx="1107209" cy="400110"/>
          </a:xfrm>
          <a:prstGeom prst="rect">
            <a:avLst/>
          </a:prstGeom>
          <a:noFill/>
        </p:spPr>
        <p:txBody>
          <a:bodyPr wrap="square" rtlCol="0">
            <a:spAutoFit/>
          </a:bodyPr>
          <a:lstStyle/>
          <a:p>
            <a:r>
              <a:rPr lang="en-US" sz="2000" dirty="0" smtClean="0"/>
              <a:t>Proxy</a:t>
            </a:r>
            <a:endParaRPr lang="en-US" sz="2000" dirty="0"/>
          </a:p>
        </p:txBody>
      </p:sp>
      <p:sp>
        <p:nvSpPr>
          <p:cNvPr id="19" name="TextBox 18"/>
          <p:cNvSpPr txBox="1"/>
          <p:nvPr/>
        </p:nvSpPr>
        <p:spPr>
          <a:xfrm>
            <a:off x="7133293" y="3758116"/>
            <a:ext cx="1107209" cy="400110"/>
          </a:xfrm>
          <a:prstGeom prst="rect">
            <a:avLst/>
          </a:prstGeom>
          <a:noFill/>
        </p:spPr>
        <p:txBody>
          <a:bodyPr wrap="square" rtlCol="0">
            <a:spAutoFit/>
          </a:bodyPr>
          <a:lstStyle/>
          <a:p>
            <a:r>
              <a:rPr lang="en-US" sz="2000" dirty="0" smtClean="0"/>
              <a:t>IDS</a:t>
            </a:r>
            <a:endParaRPr lang="en-US" sz="2000" dirty="0"/>
          </a:p>
        </p:txBody>
      </p:sp>
      <p:sp>
        <p:nvSpPr>
          <p:cNvPr id="6" name="Rounded Rectangle 5"/>
          <p:cNvSpPr/>
          <p:nvPr/>
        </p:nvSpPr>
        <p:spPr>
          <a:xfrm>
            <a:off x="5621356" y="1782102"/>
            <a:ext cx="2485481" cy="461665"/>
          </a:xfrm>
          <a:prstGeom prst="roundRect">
            <a:avLst/>
          </a:prstGeom>
          <a:solidFill>
            <a:srgbClr val="FAC090">
              <a:alpha val="0"/>
            </a:srgbClr>
          </a:solidFill>
          <a:ln w="38100"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773399" y="3356045"/>
            <a:ext cx="1337889" cy="802181"/>
          </a:xfrm>
          <a:prstGeom prst="round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w="38100" cmpd="sng">
            <a:solidFill>
              <a:srgbClr val="E46C0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6864096" y="3335204"/>
            <a:ext cx="1463212" cy="818497"/>
          </a:xfrm>
          <a:prstGeom prst="roundRect">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w="38100" cmpd="sng">
            <a:solidFill>
              <a:srgbClr val="E46C0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06000" y="4947306"/>
            <a:ext cx="7719801" cy="461665"/>
          </a:xfrm>
          <a:prstGeom prst="rect">
            <a:avLst/>
          </a:prstGeom>
          <a:ln w="25400" cmpd="sng">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solidFill>
                  <a:srgbClr val="0000BF"/>
                </a:solidFill>
              </a:rPr>
              <a:t>Middleboxes introduce new dimensions beyond L2/L3 tasks.</a:t>
            </a:r>
          </a:p>
        </p:txBody>
      </p:sp>
      <p:sp>
        <p:nvSpPr>
          <p:cNvPr id="26" name="TextBox 25"/>
          <p:cNvSpPr txBox="1"/>
          <p:nvPr/>
        </p:nvSpPr>
        <p:spPr>
          <a:xfrm>
            <a:off x="304806" y="5547551"/>
            <a:ext cx="8381994" cy="461665"/>
          </a:xfrm>
          <a:prstGeom prst="rect">
            <a:avLst/>
          </a:prstGeom>
          <a:ln w="25400" cmpd="sng">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solidFill>
                  <a:srgbClr val="0000BF"/>
                </a:solidFill>
              </a:rPr>
              <a:t>Achieve this with </a:t>
            </a:r>
            <a:r>
              <a:rPr lang="en-US" sz="2400" b="1" i="1" dirty="0">
                <a:solidFill>
                  <a:srgbClr val="0000BF"/>
                </a:solidFill>
              </a:rPr>
              <a:t>unmodified</a:t>
            </a:r>
            <a:r>
              <a:rPr lang="en-US" sz="2400" i="1" dirty="0">
                <a:solidFill>
                  <a:srgbClr val="0000BF"/>
                </a:solidFill>
              </a:rPr>
              <a:t> </a:t>
            </a:r>
            <a:r>
              <a:rPr lang="en-US" sz="2400" dirty="0" smtClean="0">
                <a:solidFill>
                  <a:srgbClr val="0000BF"/>
                </a:solidFill>
              </a:rPr>
              <a:t>middleboxes and </a:t>
            </a:r>
            <a:r>
              <a:rPr lang="en-US" sz="2400" b="1" i="1" dirty="0" smtClean="0">
                <a:solidFill>
                  <a:srgbClr val="0000BF"/>
                </a:solidFill>
              </a:rPr>
              <a:t>existing</a:t>
            </a:r>
            <a:r>
              <a:rPr lang="en-US" sz="2400" i="1" dirty="0" smtClean="0">
                <a:solidFill>
                  <a:srgbClr val="0000BF"/>
                </a:solidFill>
              </a:rPr>
              <a:t> </a:t>
            </a:r>
            <a:r>
              <a:rPr lang="en-US" sz="2400" dirty="0" smtClean="0">
                <a:solidFill>
                  <a:srgbClr val="0000BF"/>
                </a:solidFill>
              </a:rPr>
              <a:t>SDN APIs </a:t>
            </a:r>
            <a:endParaRPr lang="en-US" sz="2400" dirty="0">
              <a:solidFill>
                <a:srgbClr val="0000BF"/>
              </a:solidFill>
            </a:endParaRPr>
          </a:p>
        </p:txBody>
      </p:sp>
      <p:grpSp>
        <p:nvGrpSpPr>
          <p:cNvPr id="30" name="Group 29"/>
          <p:cNvGrpSpPr/>
          <p:nvPr/>
        </p:nvGrpSpPr>
        <p:grpSpPr>
          <a:xfrm>
            <a:off x="86623" y="1561220"/>
            <a:ext cx="3793556" cy="441764"/>
            <a:chOff x="3610139" y="1130709"/>
            <a:chExt cx="3729674" cy="441764"/>
          </a:xfrm>
        </p:grpSpPr>
        <p:sp>
          <p:nvSpPr>
            <p:cNvPr id="31" name="Rectangle 30"/>
            <p:cNvSpPr/>
            <p:nvPr/>
          </p:nvSpPr>
          <p:spPr>
            <a:xfrm>
              <a:off x="4352842" y="1130714"/>
              <a:ext cx="904956" cy="44175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t>Firewall</a:t>
              </a:r>
              <a:endParaRPr lang="en-US" sz="1600" dirty="0"/>
            </a:p>
          </p:txBody>
        </p:sp>
        <p:sp>
          <p:nvSpPr>
            <p:cNvPr id="33" name="Rectangle 32"/>
            <p:cNvSpPr/>
            <p:nvPr/>
          </p:nvSpPr>
          <p:spPr>
            <a:xfrm>
              <a:off x="5678931" y="1130714"/>
              <a:ext cx="586638" cy="44175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t>IDS</a:t>
              </a:r>
              <a:endParaRPr lang="en-US" sz="1600" dirty="0"/>
            </a:p>
          </p:txBody>
        </p:sp>
        <p:cxnSp>
          <p:nvCxnSpPr>
            <p:cNvPr id="36" name="Straight Arrow Connector 35"/>
            <p:cNvCxnSpPr>
              <a:stCxn id="31" idx="3"/>
              <a:endCxn id="33" idx="1"/>
            </p:cNvCxnSpPr>
            <p:nvPr/>
          </p:nvCxnSpPr>
          <p:spPr>
            <a:xfrm>
              <a:off x="5257798" y="1351594"/>
              <a:ext cx="42113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6553197" y="1130709"/>
              <a:ext cx="786616" cy="44175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t>Proxy</a:t>
              </a:r>
              <a:endParaRPr lang="en-US" sz="1600" dirty="0"/>
            </a:p>
          </p:txBody>
        </p:sp>
        <p:cxnSp>
          <p:nvCxnSpPr>
            <p:cNvPr id="38" name="Straight Arrow Connector 37"/>
            <p:cNvCxnSpPr>
              <a:stCxn id="33" idx="3"/>
              <a:endCxn id="37" idx="1"/>
            </p:cNvCxnSpPr>
            <p:nvPr/>
          </p:nvCxnSpPr>
          <p:spPr>
            <a:xfrm flipV="1">
              <a:off x="6265569" y="1351589"/>
              <a:ext cx="287628" cy="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610139" y="1130709"/>
              <a:ext cx="675210" cy="400111"/>
            </a:xfrm>
            <a:prstGeom prst="rect">
              <a:avLst/>
            </a:prstGeom>
            <a:noFill/>
          </p:spPr>
          <p:txBody>
            <a:bodyPr wrap="none" rtlCol="0">
              <a:spAutoFit/>
            </a:bodyPr>
            <a:lstStyle/>
            <a:p>
              <a:r>
                <a:rPr lang="en-US" sz="2000" dirty="0" smtClean="0"/>
                <a:t>Web</a:t>
              </a:r>
              <a:endParaRPr lang="en-US" sz="2000" dirty="0"/>
            </a:p>
          </p:txBody>
        </p:sp>
      </p:grpSp>
    </p:spTree>
    <p:custDataLst>
      <p:tags r:id="rId1"/>
    </p:custDataLst>
    <p:extLst>
      <p:ext uri="{BB962C8B-B14F-4D97-AF65-F5344CB8AC3E}">
        <p14:creationId xmlns:p14="http://schemas.microsoft.com/office/powerpoint/2010/main" val="2838052222"/>
      </p:ext>
    </p:extLst>
  </p:cSld>
  <p:clrMapOvr>
    <a:masterClrMapping/>
  </p:clrMapOvr>
  <mc:AlternateContent xmlns:mc="http://schemas.openxmlformats.org/markup-compatibility/2006" xmlns:p14="http://schemas.microsoft.com/office/powerpoint/2010/main">
    <mc:Choice Requires="p14">
      <p:transition spd="slow" p14:dur="2000" advTm="49189"/>
    </mc:Choice>
    <mc:Fallback xmlns="">
      <p:transition xmlns:p14="http://schemas.microsoft.com/office/powerpoint/2010/main" spd="slow" advTm="4918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24" grpId="0" animBg="1"/>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p:cNvCxnSpPr/>
          <p:nvPr/>
        </p:nvCxnSpPr>
        <p:spPr>
          <a:xfrm flipV="1">
            <a:off x="-12798" y="4225609"/>
            <a:ext cx="9144000" cy="28223"/>
          </a:xfrm>
          <a:prstGeom prst="line">
            <a:avLst/>
          </a:prstGeom>
          <a:ln>
            <a:prstDash val="dash"/>
          </a:ln>
        </p:spPr>
        <p:style>
          <a:lnRef idx="3">
            <a:schemeClr val="accent2"/>
          </a:lnRef>
          <a:fillRef idx="0">
            <a:schemeClr val="accent2"/>
          </a:fillRef>
          <a:effectRef idx="2">
            <a:schemeClr val="accent2"/>
          </a:effectRef>
          <a:fontRef idx="minor">
            <a:schemeClr val="tx1"/>
          </a:fontRef>
        </p:style>
      </p:cxnSp>
      <p:pic>
        <p:nvPicPr>
          <p:cNvPr id="70" name="Picture 69" descr="MC9004316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5241" y="858925"/>
            <a:ext cx="832272" cy="832272"/>
          </a:xfrm>
          <a:prstGeom prst="rect">
            <a:avLst/>
          </a:prstGeom>
        </p:spPr>
      </p:pic>
      <p:grpSp>
        <p:nvGrpSpPr>
          <p:cNvPr id="19" name="Group 18"/>
          <p:cNvGrpSpPr/>
          <p:nvPr/>
        </p:nvGrpSpPr>
        <p:grpSpPr>
          <a:xfrm>
            <a:off x="3160995" y="1126542"/>
            <a:ext cx="4178821" cy="445931"/>
            <a:chOff x="3160995" y="1126542"/>
            <a:chExt cx="4178821" cy="445931"/>
          </a:xfrm>
        </p:grpSpPr>
        <p:sp>
          <p:nvSpPr>
            <p:cNvPr id="47" name="Rectangle 46"/>
            <p:cNvSpPr/>
            <p:nvPr/>
          </p:nvSpPr>
          <p:spPr>
            <a:xfrm>
              <a:off x="4352844" y="1130714"/>
              <a:ext cx="904956" cy="44175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t>Firewall</a:t>
              </a:r>
              <a:endParaRPr lang="en-US" sz="1600" dirty="0"/>
            </a:p>
          </p:txBody>
        </p:sp>
        <p:sp>
          <p:nvSpPr>
            <p:cNvPr id="51" name="Rectangle 50"/>
            <p:cNvSpPr/>
            <p:nvPr/>
          </p:nvSpPr>
          <p:spPr>
            <a:xfrm>
              <a:off x="5678933" y="1130714"/>
              <a:ext cx="586638" cy="44175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t>IDS</a:t>
              </a:r>
              <a:endParaRPr lang="en-US" sz="1600" dirty="0"/>
            </a:p>
          </p:txBody>
        </p:sp>
        <p:cxnSp>
          <p:nvCxnSpPr>
            <p:cNvPr id="57" name="Straight Arrow Connector 56"/>
            <p:cNvCxnSpPr>
              <a:endCxn id="47" idx="1"/>
            </p:cNvCxnSpPr>
            <p:nvPr/>
          </p:nvCxnSpPr>
          <p:spPr>
            <a:xfrm>
              <a:off x="3836205" y="1351589"/>
              <a:ext cx="516639" cy="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47" idx="3"/>
              <a:endCxn id="51" idx="1"/>
            </p:cNvCxnSpPr>
            <p:nvPr/>
          </p:nvCxnSpPr>
          <p:spPr>
            <a:xfrm>
              <a:off x="5257800" y="1351594"/>
              <a:ext cx="42113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6553200" y="1130709"/>
              <a:ext cx="786616" cy="44175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t>Proxy</a:t>
              </a:r>
              <a:endParaRPr lang="en-US" sz="1600" dirty="0"/>
            </a:p>
          </p:txBody>
        </p:sp>
        <p:cxnSp>
          <p:nvCxnSpPr>
            <p:cNvPr id="62" name="Straight Arrow Connector 61"/>
            <p:cNvCxnSpPr>
              <a:stCxn id="51" idx="3"/>
              <a:endCxn id="61" idx="1"/>
            </p:cNvCxnSpPr>
            <p:nvPr/>
          </p:nvCxnSpPr>
          <p:spPr>
            <a:xfrm flipV="1">
              <a:off x="6265571" y="1351589"/>
              <a:ext cx="287629" cy="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3160995" y="1126542"/>
              <a:ext cx="675210" cy="400111"/>
            </a:xfrm>
            <a:prstGeom prst="rect">
              <a:avLst/>
            </a:prstGeom>
            <a:noFill/>
          </p:spPr>
          <p:txBody>
            <a:bodyPr wrap="none" rtlCol="0">
              <a:spAutoFit/>
            </a:bodyPr>
            <a:lstStyle/>
            <a:p>
              <a:r>
                <a:rPr lang="en-US" sz="2000" dirty="0" smtClean="0"/>
                <a:t>Web</a:t>
              </a:r>
              <a:endParaRPr lang="en-US" sz="2000" dirty="0"/>
            </a:p>
          </p:txBody>
        </p:sp>
      </p:grpSp>
      <p:sp>
        <p:nvSpPr>
          <p:cNvPr id="118" name="Rounded Rectangle 117"/>
          <p:cNvSpPr/>
          <p:nvPr/>
        </p:nvSpPr>
        <p:spPr>
          <a:xfrm>
            <a:off x="198605" y="1822482"/>
            <a:ext cx="8816632" cy="2039156"/>
          </a:xfrm>
          <a:prstGeom prst="roundRect">
            <a:avLst/>
          </a:prstGeom>
          <a:noFill/>
          <a:ln w="38100" cmpd="sng">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itle 1"/>
          <p:cNvSpPr>
            <a:spLocks noGrp="1"/>
          </p:cNvSpPr>
          <p:nvPr>
            <p:ph type="title"/>
          </p:nvPr>
        </p:nvSpPr>
        <p:spPr>
          <a:xfrm>
            <a:off x="457200" y="0"/>
            <a:ext cx="8229600" cy="914400"/>
          </a:xfrm>
        </p:spPr>
        <p:txBody>
          <a:bodyPr>
            <a:normAutofit/>
          </a:bodyPr>
          <a:lstStyle/>
          <a:p>
            <a:r>
              <a:rPr lang="en-US" dirty="0" smtClean="0">
                <a:solidFill>
                  <a:srgbClr val="0000BF"/>
                </a:solidFill>
              </a:rPr>
              <a:t>Our Work: SIMPLE</a:t>
            </a:r>
            <a:endParaRPr lang="en-US" dirty="0">
              <a:solidFill>
                <a:srgbClr val="0000BF"/>
              </a:solidFill>
            </a:endParaRPr>
          </a:p>
        </p:txBody>
      </p:sp>
      <p:grpSp>
        <p:nvGrpSpPr>
          <p:cNvPr id="29" name="Group 28"/>
          <p:cNvGrpSpPr/>
          <p:nvPr/>
        </p:nvGrpSpPr>
        <p:grpSpPr>
          <a:xfrm>
            <a:off x="200369" y="4888121"/>
            <a:ext cx="7832766" cy="1553859"/>
            <a:chOff x="200366" y="3897799"/>
            <a:chExt cx="7832766" cy="1165394"/>
          </a:xfrm>
        </p:grpSpPr>
        <p:sp>
          <p:nvSpPr>
            <p:cNvPr id="52" name="Cloud 51"/>
            <p:cNvSpPr/>
            <p:nvPr/>
          </p:nvSpPr>
          <p:spPr>
            <a:xfrm rot="169972">
              <a:off x="2884528" y="3897799"/>
              <a:ext cx="2914275" cy="1165394"/>
            </a:xfrm>
            <a:prstGeom prst="cloud">
              <a:avLst/>
            </a:prstGeom>
            <a:solidFill>
              <a:schemeClr val="accent1">
                <a:lumMod val="40000"/>
                <a:lumOff val="60000"/>
              </a:schemeClr>
            </a:solidFill>
            <a:ln>
              <a:no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smtClean="0">
                <a:latin typeface="Calibri"/>
                <a:cs typeface="Calibri"/>
              </a:endParaRPr>
            </a:p>
            <a:p>
              <a:pPr algn="ctr" fontAlgn="auto">
                <a:spcBef>
                  <a:spcPts val="0"/>
                </a:spcBef>
                <a:spcAft>
                  <a:spcPts val="0"/>
                </a:spcAft>
                <a:defRPr/>
              </a:pPr>
              <a:endParaRPr lang="en-US" dirty="0" smtClean="0">
                <a:latin typeface="Calibri"/>
                <a:cs typeface="Calibri"/>
              </a:endParaRPr>
            </a:p>
            <a:p>
              <a:pPr algn="ctr" fontAlgn="auto">
                <a:spcBef>
                  <a:spcPts val="0"/>
                </a:spcBef>
                <a:spcAft>
                  <a:spcPts val="0"/>
                </a:spcAft>
                <a:defRPr/>
              </a:pPr>
              <a:endParaRPr lang="en-US" dirty="0" smtClean="0">
                <a:solidFill>
                  <a:schemeClr val="tx1"/>
                </a:solidFill>
                <a:latin typeface="Calibri"/>
                <a:cs typeface="Calibri"/>
              </a:endParaRPr>
            </a:p>
            <a:p>
              <a:pPr algn="ctr" fontAlgn="auto">
                <a:spcBef>
                  <a:spcPts val="0"/>
                </a:spcBef>
                <a:spcAft>
                  <a:spcPts val="0"/>
                </a:spcAft>
                <a:defRPr/>
              </a:pPr>
              <a:endParaRPr lang="en-US" dirty="0" smtClean="0">
                <a:solidFill>
                  <a:schemeClr val="tx1"/>
                </a:solidFill>
                <a:latin typeface="Calibri"/>
                <a:cs typeface="Calibri"/>
              </a:endParaRPr>
            </a:p>
            <a:p>
              <a:pPr algn="ctr" fontAlgn="auto">
                <a:spcBef>
                  <a:spcPts val="0"/>
                </a:spcBef>
                <a:spcAft>
                  <a:spcPts val="0"/>
                </a:spcAft>
                <a:defRPr/>
              </a:pPr>
              <a:endParaRPr lang="en-US" dirty="0" smtClean="0">
                <a:solidFill>
                  <a:schemeClr val="tx1"/>
                </a:solidFill>
                <a:latin typeface="Calibri"/>
                <a:cs typeface="Calibri"/>
              </a:endParaRPr>
            </a:p>
          </p:txBody>
        </p:sp>
        <p:pic>
          <p:nvPicPr>
            <p:cNvPr id="54" name="Picture 53"/>
            <p:cNvPicPr>
              <a:picLocks noChangeArrowheads="1"/>
            </p:cNvPicPr>
            <p:nvPr/>
          </p:nvPicPr>
          <p:blipFill>
            <a:blip r:embed="rId5" cstate="print"/>
            <a:srcRect/>
            <a:stretch>
              <a:fillRect/>
            </a:stretch>
          </p:blipFill>
          <p:spPr bwMode="auto">
            <a:xfrm>
              <a:off x="3090229" y="4477394"/>
              <a:ext cx="500451" cy="214074"/>
            </a:xfrm>
            <a:prstGeom prst="rect">
              <a:avLst/>
            </a:prstGeom>
            <a:noFill/>
            <a:ln w="9525">
              <a:noFill/>
              <a:miter lim="800000"/>
              <a:headEnd/>
              <a:tailEnd/>
            </a:ln>
            <a:effectLst/>
          </p:spPr>
        </p:pic>
        <p:pic>
          <p:nvPicPr>
            <p:cNvPr id="73" name="Picture 72"/>
            <p:cNvPicPr>
              <a:picLocks noChangeArrowheads="1"/>
            </p:cNvPicPr>
            <p:nvPr/>
          </p:nvPicPr>
          <p:blipFill>
            <a:blip r:embed="rId5" cstate="print"/>
            <a:srcRect/>
            <a:stretch>
              <a:fillRect/>
            </a:stretch>
          </p:blipFill>
          <p:spPr bwMode="auto">
            <a:xfrm>
              <a:off x="5051620" y="4477394"/>
              <a:ext cx="500451" cy="214074"/>
            </a:xfrm>
            <a:prstGeom prst="rect">
              <a:avLst/>
            </a:prstGeom>
            <a:noFill/>
            <a:ln w="9525">
              <a:noFill/>
              <a:miter lim="800000"/>
              <a:headEnd/>
              <a:tailEnd/>
            </a:ln>
            <a:effectLst/>
          </p:spPr>
        </p:pic>
        <p:pic>
          <p:nvPicPr>
            <p:cNvPr id="74" name="Picture 11" descr="IOSfirewall"/>
            <p:cNvPicPr>
              <a:picLocks noChangeAspect="1" noChangeArrowheads="1"/>
            </p:cNvPicPr>
            <p:nvPr/>
          </p:nvPicPr>
          <p:blipFill>
            <a:blip r:embed="rId6" cstate="print"/>
            <a:srcRect/>
            <a:stretch>
              <a:fillRect/>
            </a:stretch>
          </p:blipFill>
          <p:spPr bwMode="auto">
            <a:xfrm>
              <a:off x="5972249" y="4604700"/>
              <a:ext cx="243404" cy="338969"/>
            </a:xfrm>
            <a:prstGeom prst="rect">
              <a:avLst/>
            </a:prstGeom>
            <a:noFill/>
          </p:spPr>
        </p:pic>
        <p:pic>
          <p:nvPicPr>
            <p:cNvPr id="75" name="Picture 57" descr="icon_color"/>
            <p:cNvPicPr>
              <a:picLocks noChangeAspect="1" noChangeArrowheads="1"/>
            </p:cNvPicPr>
            <p:nvPr/>
          </p:nvPicPr>
          <p:blipFill>
            <a:blip r:embed="rId7" cstate="print"/>
            <a:srcRect/>
            <a:stretch>
              <a:fillRect/>
            </a:stretch>
          </p:blipFill>
          <p:spPr bwMode="auto">
            <a:xfrm>
              <a:off x="2267920" y="4657521"/>
              <a:ext cx="340420" cy="292241"/>
            </a:xfrm>
            <a:prstGeom prst="rect">
              <a:avLst/>
            </a:prstGeom>
            <a:noFill/>
          </p:spPr>
        </p:pic>
        <p:cxnSp>
          <p:nvCxnSpPr>
            <p:cNvPr id="110" name="Straight Connector 109"/>
            <p:cNvCxnSpPr>
              <a:stCxn id="74" idx="1"/>
              <a:endCxn id="73" idx="3"/>
            </p:cNvCxnSpPr>
            <p:nvPr/>
          </p:nvCxnSpPr>
          <p:spPr>
            <a:xfrm flipH="1" flipV="1">
              <a:off x="5552071" y="4584431"/>
              <a:ext cx="420178" cy="18975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54" idx="1"/>
              <a:endCxn id="75" idx="3"/>
            </p:cNvCxnSpPr>
            <p:nvPr/>
          </p:nvCxnSpPr>
          <p:spPr>
            <a:xfrm flipH="1">
              <a:off x="2608340" y="4584431"/>
              <a:ext cx="481889" cy="219211"/>
            </a:xfrm>
            <a:prstGeom prst="line">
              <a:avLst/>
            </a:prstGeom>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200366" y="4379451"/>
              <a:ext cx="1843236" cy="623248"/>
            </a:xfrm>
            <a:prstGeom prst="rect">
              <a:avLst/>
            </a:prstGeom>
            <a:noFill/>
          </p:spPr>
          <p:txBody>
            <a:bodyPr wrap="none" rtlCol="0">
              <a:spAutoFit/>
            </a:bodyPr>
            <a:lstStyle/>
            <a:p>
              <a:r>
                <a:rPr lang="en-US" sz="2400" i="1" dirty="0" smtClean="0"/>
                <a:t>Legacy</a:t>
              </a:r>
            </a:p>
            <a:p>
              <a:r>
                <a:rPr lang="en-US" sz="2400" i="1" dirty="0" smtClean="0"/>
                <a:t>Middleboxes</a:t>
              </a:r>
            </a:p>
          </p:txBody>
        </p:sp>
        <p:sp>
          <p:nvSpPr>
            <p:cNvPr id="63" name="TextBox 62"/>
            <p:cNvSpPr txBox="1"/>
            <p:nvPr/>
          </p:nvSpPr>
          <p:spPr>
            <a:xfrm>
              <a:off x="6519163" y="4334355"/>
              <a:ext cx="1513969" cy="623248"/>
            </a:xfrm>
            <a:prstGeom prst="rect">
              <a:avLst/>
            </a:prstGeom>
            <a:noFill/>
          </p:spPr>
          <p:txBody>
            <a:bodyPr wrap="none" rtlCol="0">
              <a:spAutoFit/>
            </a:bodyPr>
            <a:lstStyle/>
            <a:p>
              <a:r>
                <a:rPr lang="en-US" sz="2400" i="1" dirty="0" err="1" smtClean="0"/>
                <a:t>OpenFlow</a:t>
              </a:r>
              <a:r>
                <a:rPr lang="en-US" sz="2400" i="1" dirty="0"/>
                <a:t> </a:t>
              </a:r>
              <a:endParaRPr lang="en-US" sz="2400" i="1" dirty="0" smtClean="0"/>
            </a:p>
            <a:p>
              <a:r>
                <a:rPr lang="en-US" sz="2400" i="1" dirty="0" smtClean="0"/>
                <a:t>capable</a:t>
              </a:r>
            </a:p>
          </p:txBody>
        </p:sp>
      </p:grpSp>
      <p:cxnSp>
        <p:nvCxnSpPr>
          <p:cNvPr id="121" name="Straight Arrow Connector 120"/>
          <p:cNvCxnSpPr>
            <a:endCxn id="77" idx="0"/>
          </p:cNvCxnSpPr>
          <p:nvPr/>
        </p:nvCxnSpPr>
        <p:spPr>
          <a:xfrm>
            <a:off x="4961429" y="3861638"/>
            <a:ext cx="528667" cy="110714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a:endCxn id="76" idx="0"/>
          </p:cNvCxnSpPr>
          <p:nvPr/>
        </p:nvCxnSpPr>
        <p:spPr>
          <a:xfrm flipH="1">
            <a:off x="3102899" y="3861638"/>
            <a:ext cx="733306" cy="113767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76" name="Table 75"/>
          <p:cNvGraphicFramePr>
            <a:graphicFrameLocks noGrp="1"/>
          </p:cNvGraphicFramePr>
          <p:nvPr>
            <p:extLst>
              <p:ext uri="{D42A27DB-BD31-4B8C-83A1-F6EECF244321}">
                <p14:modId xmlns:p14="http://schemas.microsoft.com/office/powerpoint/2010/main" val="2234529522"/>
              </p:ext>
            </p:extLst>
          </p:nvPr>
        </p:nvGraphicFramePr>
        <p:xfrm>
          <a:off x="2267923" y="4999310"/>
          <a:ext cx="1669952" cy="531015"/>
        </p:xfrm>
        <a:graphic>
          <a:graphicData uri="http://schemas.openxmlformats.org/drawingml/2006/table">
            <a:tbl>
              <a:tblPr firstRow="1" bandRow="1">
                <a:tableStyleId>{2D5ABB26-0587-4C30-8999-92F81FD0307C}</a:tableStyleId>
              </a:tblPr>
              <a:tblGrid>
                <a:gridCol w="710766"/>
                <a:gridCol w="959186"/>
              </a:tblGrid>
              <a:tr h="335280">
                <a:tc>
                  <a:txBody>
                    <a:bodyPr/>
                    <a:lstStyle/>
                    <a:p>
                      <a:r>
                        <a:rPr lang="en-US" sz="1600" b="1" dirty="0" smtClean="0"/>
                        <a:t>Flow</a:t>
                      </a:r>
                      <a:endParaRPr lang="en-US" sz="1600" b="1"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c>
                  <a:txBody>
                    <a:bodyPr/>
                    <a:lstStyle/>
                    <a:p>
                      <a:r>
                        <a:rPr lang="en-US" sz="1600" b="1" dirty="0" smtClean="0"/>
                        <a:t>Action</a:t>
                      </a:r>
                      <a:endParaRPr lang="en-US" sz="1600" b="1"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r>
              <a:tr h="195735">
                <a:tc>
                  <a:txBody>
                    <a:bodyPr/>
                    <a:lstStyle/>
                    <a:p>
                      <a:r>
                        <a:rPr lang="en-US" sz="400" dirty="0" smtClean="0"/>
                        <a:t>…</a:t>
                      </a:r>
                      <a:endParaRPr lang="en-US" sz="400"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c>
                  <a:txBody>
                    <a:bodyPr/>
                    <a:lstStyle/>
                    <a:p>
                      <a:r>
                        <a:rPr lang="en-US" sz="400" dirty="0" smtClean="0"/>
                        <a:t>…</a:t>
                      </a:r>
                      <a:endParaRPr lang="en-US" sz="400"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r>
            </a:tbl>
          </a:graphicData>
        </a:graphic>
      </p:graphicFrame>
      <p:graphicFrame>
        <p:nvGraphicFramePr>
          <p:cNvPr id="77" name="Table 76"/>
          <p:cNvGraphicFramePr>
            <a:graphicFrameLocks noGrp="1"/>
          </p:cNvGraphicFramePr>
          <p:nvPr>
            <p:extLst>
              <p:ext uri="{D42A27DB-BD31-4B8C-83A1-F6EECF244321}">
                <p14:modId xmlns:p14="http://schemas.microsoft.com/office/powerpoint/2010/main" val="2419667291"/>
              </p:ext>
            </p:extLst>
          </p:nvPr>
        </p:nvGraphicFramePr>
        <p:xfrm>
          <a:off x="4655120" y="4968781"/>
          <a:ext cx="1669952" cy="531015"/>
        </p:xfrm>
        <a:graphic>
          <a:graphicData uri="http://schemas.openxmlformats.org/drawingml/2006/table">
            <a:tbl>
              <a:tblPr firstRow="1" bandRow="1">
                <a:tableStyleId>{2D5ABB26-0587-4C30-8999-92F81FD0307C}</a:tableStyleId>
              </a:tblPr>
              <a:tblGrid>
                <a:gridCol w="710766"/>
                <a:gridCol w="959186"/>
              </a:tblGrid>
              <a:tr h="335280">
                <a:tc>
                  <a:txBody>
                    <a:bodyPr/>
                    <a:lstStyle/>
                    <a:p>
                      <a:r>
                        <a:rPr lang="en-US" sz="1600" b="1" dirty="0" smtClean="0"/>
                        <a:t>Flow</a:t>
                      </a:r>
                      <a:endParaRPr lang="en-US" sz="1600" b="1"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c>
                  <a:txBody>
                    <a:bodyPr/>
                    <a:lstStyle/>
                    <a:p>
                      <a:r>
                        <a:rPr lang="en-US" sz="1600" b="1" dirty="0" smtClean="0"/>
                        <a:t>Action</a:t>
                      </a:r>
                      <a:endParaRPr lang="en-US" sz="1600" b="1"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r>
              <a:tr h="195735">
                <a:tc>
                  <a:txBody>
                    <a:bodyPr/>
                    <a:lstStyle/>
                    <a:p>
                      <a:r>
                        <a:rPr lang="en-US" sz="400" dirty="0" smtClean="0"/>
                        <a:t>…</a:t>
                      </a:r>
                      <a:endParaRPr lang="en-US" sz="400"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c>
                  <a:txBody>
                    <a:bodyPr/>
                    <a:lstStyle/>
                    <a:p>
                      <a:r>
                        <a:rPr lang="en-US" sz="400" dirty="0" smtClean="0"/>
                        <a:t>…</a:t>
                      </a:r>
                      <a:endParaRPr lang="en-US" sz="400" dirty="0"/>
                    </a:p>
                  </a:txBody>
                  <a:tcPr>
                    <a:lnL w="28575" cap="flat" cmpd="sng" algn="ctr">
                      <a:solidFill>
                        <a:srgbClr val="F79646"/>
                      </a:solidFill>
                      <a:prstDash val="solid"/>
                      <a:round/>
                      <a:headEnd type="none" w="med" len="med"/>
                      <a:tailEnd type="none" w="med" len="med"/>
                    </a:lnL>
                    <a:lnR w="28575"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solidFill>
                      <a:schemeClr val="accent6">
                        <a:lumMod val="20000"/>
                        <a:lumOff val="80000"/>
                      </a:schemeClr>
                    </a:solidFill>
                  </a:tcPr>
                </a:tc>
              </a:tr>
            </a:tbl>
          </a:graphicData>
        </a:graphic>
      </p:graphicFrame>
      <p:sp>
        <p:nvSpPr>
          <p:cNvPr id="4" name="Slide Number Placeholder 3"/>
          <p:cNvSpPr>
            <a:spLocks noGrp="1"/>
          </p:cNvSpPr>
          <p:nvPr>
            <p:ph type="sldNum" sz="quarter" idx="12"/>
          </p:nvPr>
        </p:nvSpPr>
        <p:spPr/>
        <p:txBody>
          <a:bodyPr/>
          <a:lstStyle/>
          <a:p>
            <a:fld id="{2AA957AF-53C0-420B-9C2D-77DB1416566C}" type="slidenum">
              <a:rPr kumimoji="0" lang="en-US" smtClean="0"/>
              <a:pPr/>
              <a:t>5</a:t>
            </a:fld>
            <a:endParaRPr kumimoji="0" lang="en-US"/>
          </a:p>
        </p:txBody>
      </p:sp>
      <p:sp>
        <p:nvSpPr>
          <p:cNvPr id="6" name="TextBox 5"/>
          <p:cNvSpPr txBox="1"/>
          <p:nvPr/>
        </p:nvSpPr>
        <p:spPr>
          <a:xfrm>
            <a:off x="457200" y="2103990"/>
            <a:ext cx="8229600" cy="1569660"/>
          </a:xfrm>
          <a:prstGeom prst="rect">
            <a:avLst/>
          </a:prstGeom>
          <a:noFill/>
        </p:spPr>
        <p:txBody>
          <a:bodyPr wrap="square" rtlCol="0">
            <a:spAutoFit/>
          </a:bodyPr>
          <a:lstStyle/>
          <a:p>
            <a:pPr algn="ctr"/>
            <a:r>
              <a:rPr lang="en-US" sz="3600" dirty="0">
                <a:solidFill>
                  <a:srgbClr val="0000BF"/>
                </a:solidFill>
              </a:rPr>
              <a:t>P</a:t>
            </a:r>
            <a:r>
              <a:rPr lang="en-US" sz="3600" dirty="0" smtClean="0">
                <a:solidFill>
                  <a:srgbClr val="0000BF"/>
                </a:solidFill>
              </a:rPr>
              <a:t>olicy </a:t>
            </a:r>
            <a:r>
              <a:rPr lang="en-US" sz="3600" dirty="0">
                <a:solidFill>
                  <a:srgbClr val="0000BF"/>
                </a:solidFill>
              </a:rPr>
              <a:t>enforcement layer </a:t>
            </a:r>
            <a:r>
              <a:rPr lang="en-US" sz="3600" dirty="0" smtClean="0">
                <a:solidFill>
                  <a:srgbClr val="0000BF"/>
                </a:solidFill>
              </a:rPr>
              <a:t>for </a:t>
            </a:r>
          </a:p>
          <a:p>
            <a:pPr algn="ctr"/>
            <a:r>
              <a:rPr lang="en-US" sz="3600" dirty="0" smtClean="0">
                <a:solidFill>
                  <a:srgbClr val="0000BF"/>
                </a:solidFill>
              </a:rPr>
              <a:t>middlebox</a:t>
            </a:r>
            <a:r>
              <a:rPr lang="en-US" sz="3600" dirty="0">
                <a:solidFill>
                  <a:srgbClr val="0000BF"/>
                </a:solidFill>
              </a:rPr>
              <a:t>-specific “traffic steering” </a:t>
            </a:r>
          </a:p>
          <a:p>
            <a:endParaRPr lang="en-US" sz="2400" dirty="0">
              <a:solidFill>
                <a:srgbClr val="0000BF"/>
              </a:solidFill>
            </a:endParaRPr>
          </a:p>
        </p:txBody>
      </p:sp>
    </p:spTree>
    <p:custDataLst>
      <p:tags r:id="rId1"/>
    </p:custDataLst>
    <p:extLst>
      <p:ext uri="{BB962C8B-B14F-4D97-AF65-F5344CB8AC3E}">
        <p14:creationId xmlns:p14="http://schemas.microsoft.com/office/powerpoint/2010/main" val="2020942461"/>
      </p:ext>
    </p:extLst>
  </p:cSld>
  <p:clrMapOvr>
    <a:masterClrMapping/>
  </p:clrMapOvr>
  <mc:AlternateContent xmlns:mc="http://schemas.openxmlformats.org/markup-compatibility/2006" xmlns:p14="http://schemas.microsoft.com/office/powerpoint/2010/main">
    <mc:Choice Requires="p14">
      <p:transition spd="slow" p14:dur="2000" advTm="25151"/>
    </mc:Choice>
    <mc:Fallback xmlns="">
      <p:transition xmlns:p14="http://schemas.microsoft.com/office/powerpoint/2010/main" spd="slow" advTm="25151"/>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BF"/>
                </a:solidFill>
              </a:rPr>
              <a:t>Outline</a:t>
            </a:r>
            <a:endParaRPr lang="en-US" dirty="0">
              <a:solidFill>
                <a:srgbClr val="0000BF"/>
              </a:solidFill>
            </a:endParaRPr>
          </a:p>
        </p:txBody>
      </p:sp>
      <p:sp>
        <p:nvSpPr>
          <p:cNvPr id="3" name="Content Placeholder 2"/>
          <p:cNvSpPr>
            <a:spLocks noGrp="1"/>
          </p:cNvSpPr>
          <p:nvPr>
            <p:ph idx="1"/>
          </p:nvPr>
        </p:nvSpPr>
        <p:spPr>
          <a:xfrm>
            <a:off x="457200" y="1549401"/>
            <a:ext cx="8229600" cy="4525963"/>
          </a:xfrm>
        </p:spPr>
        <p:txBody>
          <a:bodyPr>
            <a:normAutofit fontScale="92500" lnSpcReduction="20000"/>
          </a:bodyPr>
          <a:lstStyle/>
          <a:p>
            <a:r>
              <a:rPr lang="en-US" dirty="0" smtClean="0"/>
              <a:t>Motivation</a:t>
            </a:r>
          </a:p>
          <a:p>
            <a:pPr marL="0" indent="0">
              <a:buNone/>
            </a:pPr>
            <a:endParaRPr lang="en-US" dirty="0" smtClean="0"/>
          </a:p>
          <a:p>
            <a:r>
              <a:rPr lang="en-US" b="1" i="1" dirty="0" smtClean="0">
                <a:solidFill>
                  <a:srgbClr val="FF0000"/>
                </a:solidFill>
              </a:rPr>
              <a:t>Challenges</a:t>
            </a:r>
          </a:p>
          <a:p>
            <a:endParaRPr lang="en-US" dirty="0" smtClean="0"/>
          </a:p>
          <a:p>
            <a:r>
              <a:rPr lang="en-US" dirty="0" smtClean="0"/>
              <a:t>SIMPLE Design </a:t>
            </a:r>
          </a:p>
          <a:p>
            <a:endParaRPr lang="en-US" dirty="0"/>
          </a:p>
          <a:p>
            <a:r>
              <a:rPr lang="en-US" dirty="0" smtClean="0"/>
              <a:t>Evaluation </a:t>
            </a:r>
          </a:p>
          <a:p>
            <a:endParaRPr lang="en-US" dirty="0"/>
          </a:p>
          <a:p>
            <a:r>
              <a:rPr lang="en-US" dirty="0" smtClean="0"/>
              <a:t>Conclusions</a:t>
            </a:r>
            <a:endParaRPr lang="en-US" dirty="0"/>
          </a:p>
        </p:txBody>
      </p:sp>
      <p:sp>
        <p:nvSpPr>
          <p:cNvPr id="4" name="Slide Number Placeholder 3"/>
          <p:cNvSpPr>
            <a:spLocks noGrp="1"/>
          </p:cNvSpPr>
          <p:nvPr>
            <p:ph type="sldNum" sz="quarter" idx="12"/>
          </p:nvPr>
        </p:nvSpPr>
        <p:spPr/>
        <p:txBody>
          <a:bodyPr/>
          <a:lstStyle/>
          <a:p>
            <a:fld id="{2F8258B8-ACF5-6E4C-8B3E-49E538074B44}" type="slidenum">
              <a:rPr lang="en-US" smtClean="0"/>
              <a:t>6</a:t>
            </a:fld>
            <a:endParaRPr lang="en-US"/>
          </a:p>
        </p:txBody>
      </p:sp>
      <p:sp>
        <p:nvSpPr>
          <p:cNvPr id="5"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F8258B8-ACF5-6E4C-8B3E-49E538074B44}" type="slidenum">
              <a:rPr lang="en-US" smtClean="0"/>
              <a:pPr/>
              <a:t>6</a:t>
            </a:fld>
            <a:endParaRPr lang="en-US"/>
          </a:p>
        </p:txBody>
      </p:sp>
    </p:spTree>
    <p:extLst>
      <p:ext uri="{BB962C8B-B14F-4D97-AF65-F5344CB8AC3E}">
        <p14:creationId xmlns:p14="http://schemas.microsoft.com/office/powerpoint/2010/main" val="1217533103"/>
      </p:ext>
    </p:extLst>
  </p:cSld>
  <p:clrMapOvr>
    <a:masterClrMapping/>
  </p:clrMapOvr>
  <mc:AlternateContent xmlns:mc="http://schemas.openxmlformats.org/markup-compatibility/2006" xmlns:p14="http://schemas.microsoft.com/office/powerpoint/2010/main">
    <mc:Choice Requires="p14">
      <p:transition spd="slow" p14:dur="2000" advTm="8138"/>
    </mc:Choice>
    <mc:Fallback xmlns="">
      <p:transition xmlns:p14="http://schemas.microsoft.com/office/powerpoint/2010/main" spd="slow" advTm="8139"/>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44560" cy="914400"/>
          </a:xfrm>
        </p:spPr>
        <p:txBody>
          <a:bodyPr>
            <a:normAutofit/>
          </a:bodyPr>
          <a:lstStyle/>
          <a:p>
            <a:r>
              <a:rPr lang="en-US" dirty="0" smtClean="0">
                <a:solidFill>
                  <a:srgbClr val="0000BF"/>
                </a:solidFill>
              </a:rPr>
              <a:t>Challenge: Policy Composition</a:t>
            </a:r>
            <a:endParaRPr lang="en-US" dirty="0">
              <a:solidFill>
                <a:srgbClr val="0000BF"/>
              </a:solidFill>
            </a:endParaRPr>
          </a:p>
        </p:txBody>
      </p:sp>
      <p:cxnSp>
        <p:nvCxnSpPr>
          <p:cNvPr id="24" name="Straight Connector 23"/>
          <p:cNvCxnSpPr>
            <a:stCxn id="56" idx="3"/>
            <a:endCxn id="49" idx="1"/>
          </p:cNvCxnSpPr>
          <p:nvPr/>
        </p:nvCxnSpPr>
        <p:spPr>
          <a:xfrm flipV="1">
            <a:off x="3115371" y="4056867"/>
            <a:ext cx="2516856" cy="21796"/>
          </a:xfrm>
          <a:prstGeom prst="line">
            <a:avLst/>
          </a:prstGeom>
          <a:ln w="38100" cmpd="sng"/>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457923" y="3463112"/>
            <a:ext cx="482073" cy="461665"/>
          </a:xfrm>
          <a:prstGeom prst="rect">
            <a:avLst/>
          </a:prstGeom>
          <a:noFill/>
        </p:spPr>
        <p:txBody>
          <a:bodyPr wrap="none" rtlCol="0">
            <a:spAutoFit/>
          </a:bodyPr>
          <a:lstStyle/>
          <a:p>
            <a:r>
              <a:rPr lang="en-US" sz="2400" dirty="0" smtClean="0"/>
              <a:t>S1</a:t>
            </a:r>
            <a:endParaRPr lang="en-US" sz="2400" dirty="0"/>
          </a:p>
        </p:txBody>
      </p:sp>
      <p:sp>
        <p:nvSpPr>
          <p:cNvPr id="47" name="TextBox 46"/>
          <p:cNvSpPr txBox="1"/>
          <p:nvPr/>
        </p:nvSpPr>
        <p:spPr>
          <a:xfrm>
            <a:off x="5128024" y="3467268"/>
            <a:ext cx="482073" cy="461665"/>
          </a:xfrm>
          <a:prstGeom prst="rect">
            <a:avLst/>
          </a:prstGeom>
          <a:noFill/>
        </p:spPr>
        <p:txBody>
          <a:bodyPr wrap="none" rtlCol="0">
            <a:spAutoFit/>
          </a:bodyPr>
          <a:lstStyle/>
          <a:p>
            <a:r>
              <a:rPr lang="en-US" sz="2400" dirty="0" smtClean="0"/>
              <a:t>S</a:t>
            </a:r>
            <a:r>
              <a:rPr lang="en-US" sz="2400" dirty="0"/>
              <a:t>2</a:t>
            </a:r>
          </a:p>
        </p:txBody>
      </p:sp>
      <p:pic>
        <p:nvPicPr>
          <p:cNvPr id="49" name="Picture 48"/>
          <p:cNvPicPr>
            <a:picLocks noChangeArrowheads="1"/>
          </p:cNvPicPr>
          <p:nvPr/>
        </p:nvPicPr>
        <p:blipFill>
          <a:blip r:embed="rId4" cstate="print"/>
          <a:srcRect/>
          <a:stretch>
            <a:fillRect/>
          </a:stretch>
        </p:blipFill>
        <p:spPr bwMode="auto">
          <a:xfrm>
            <a:off x="5632227" y="3710959"/>
            <a:ext cx="1175375" cy="691816"/>
          </a:xfrm>
          <a:prstGeom prst="rect">
            <a:avLst/>
          </a:prstGeom>
          <a:noFill/>
          <a:ln w="9525">
            <a:noFill/>
            <a:miter lim="800000"/>
            <a:headEnd/>
            <a:tailEnd/>
          </a:ln>
          <a:effectLst/>
        </p:spPr>
      </p:pic>
      <p:pic>
        <p:nvPicPr>
          <p:cNvPr id="56" name="Picture 55"/>
          <p:cNvPicPr>
            <a:picLocks noChangeArrowheads="1"/>
          </p:cNvPicPr>
          <p:nvPr/>
        </p:nvPicPr>
        <p:blipFill>
          <a:blip r:embed="rId4" cstate="print"/>
          <a:srcRect/>
          <a:stretch>
            <a:fillRect/>
          </a:stretch>
        </p:blipFill>
        <p:spPr bwMode="auto">
          <a:xfrm>
            <a:off x="1939996" y="3732755"/>
            <a:ext cx="1175375" cy="691816"/>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2F8258B8-ACF5-6E4C-8B3E-49E538074B44}" type="slidenum">
              <a:rPr lang="en-US" smtClean="0"/>
              <a:t>7</a:t>
            </a:fld>
            <a:endParaRPr lang="en-US"/>
          </a:p>
        </p:txBody>
      </p:sp>
      <p:pic>
        <p:nvPicPr>
          <p:cNvPr id="68" name="Picture 11" descr="IOSfirewall"/>
          <p:cNvPicPr>
            <a:picLocks noChangeAspect="1" noChangeArrowheads="1"/>
          </p:cNvPicPr>
          <p:nvPr/>
        </p:nvPicPr>
        <p:blipFill>
          <a:blip r:embed="rId5" cstate="print"/>
          <a:srcRect/>
          <a:stretch>
            <a:fillRect/>
          </a:stretch>
        </p:blipFill>
        <p:spPr bwMode="auto">
          <a:xfrm>
            <a:off x="1551545" y="2518227"/>
            <a:ext cx="710558" cy="602783"/>
          </a:xfrm>
          <a:prstGeom prst="rect">
            <a:avLst/>
          </a:prstGeom>
          <a:noFill/>
        </p:spPr>
      </p:pic>
      <p:pic>
        <p:nvPicPr>
          <p:cNvPr id="69" name="Picture 68"/>
          <p:cNvPicPr>
            <a:picLocks noChangeAspect="1" noChangeArrowheads="1"/>
          </p:cNvPicPr>
          <p:nvPr/>
        </p:nvPicPr>
        <p:blipFill>
          <a:blip r:embed="rId6" cstate="print"/>
          <a:srcRect/>
          <a:stretch>
            <a:fillRect/>
          </a:stretch>
        </p:blipFill>
        <p:spPr bwMode="auto">
          <a:xfrm>
            <a:off x="2705218" y="2518227"/>
            <a:ext cx="787294" cy="602783"/>
          </a:xfrm>
          <a:prstGeom prst="rect">
            <a:avLst/>
          </a:prstGeom>
          <a:noFill/>
          <a:ln w="9525" algn="ctr">
            <a:noFill/>
            <a:miter lim="800000"/>
            <a:headEnd/>
            <a:tailEnd/>
          </a:ln>
          <a:effectLst/>
        </p:spPr>
      </p:pic>
      <p:pic>
        <p:nvPicPr>
          <p:cNvPr id="70" name="Picture 57" descr="icon_color"/>
          <p:cNvPicPr>
            <a:picLocks noChangeAspect="1" noChangeArrowheads="1"/>
          </p:cNvPicPr>
          <p:nvPr/>
        </p:nvPicPr>
        <p:blipFill>
          <a:blip r:embed="rId7" cstate="print"/>
          <a:srcRect/>
          <a:stretch>
            <a:fillRect/>
          </a:stretch>
        </p:blipFill>
        <p:spPr bwMode="auto">
          <a:xfrm>
            <a:off x="5715056" y="2518227"/>
            <a:ext cx="838143" cy="602783"/>
          </a:xfrm>
          <a:prstGeom prst="rect">
            <a:avLst/>
          </a:prstGeom>
          <a:noFill/>
        </p:spPr>
      </p:pic>
      <p:sp>
        <p:nvSpPr>
          <p:cNvPr id="71" name="TextBox 70"/>
          <p:cNvSpPr txBox="1"/>
          <p:nvPr/>
        </p:nvSpPr>
        <p:spPr>
          <a:xfrm>
            <a:off x="1476826" y="2121335"/>
            <a:ext cx="1066318" cy="400110"/>
          </a:xfrm>
          <a:prstGeom prst="rect">
            <a:avLst/>
          </a:prstGeom>
          <a:noFill/>
        </p:spPr>
        <p:txBody>
          <a:bodyPr wrap="none" rtlCol="0">
            <a:spAutoFit/>
          </a:bodyPr>
          <a:lstStyle/>
          <a:p>
            <a:r>
              <a:rPr lang="en-US" sz="2000" i="1" dirty="0" smtClean="0"/>
              <a:t>Firewall</a:t>
            </a:r>
          </a:p>
        </p:txBody>
      </p:sp>
      <p:sp>
        <p:nvSpPr>
          <p:cNvPr id="72" name="TextBox 71"/>
          <p:cNvSpPr txBox="1"/>
          <p:nvPr/>
        </p:nvSpPr>
        <p:spPr>
          <a:xfrm>
            <a:off x="2799969" y="2118117"/>
            <a:ext cx="824114" cy="400110"/>
          </a:xfrm>
          <a:prstGeom prst="rect">
            <a:avLst/>
          </a:prstGeom>
          <a:noFill/>
        </p:spPr>
        <p:txBody>
          <a:bodyPr wrap="none" rtlCol="0">
            <a:spAutoFit/>
          </a:bodyPr>
          <a:lstStyle/>
          <a:p>
            <a:r>
              <a:rPr lang="en-US" sz="2000" i="1" dirty="0" smtClean="0"/>
              <a:t>Proxy</a:t>
            </a:r>
          </a:p>
        </p:txBody>
      </p:sp>
      <p:sp>
        <p:nvSpPr>
          <p:cNvPr id="73" name="TextBox 72"/>
          <p:cNvSpPr txBox="1"/>
          <p:nvPr/>
        </p:nvSpPr>
        <p:spPr>
          <a:xfrm>
            <a:off x="5874926" y="2113368"/>
            <a:ext cx="584665" cy="400110"/>
          </a:xfrm>
          <a:prstGeom prst="rect">
            <a:avLst/>
          </a:prstGeom>
          <a:noFill/>
        </p:spPr>
        <p:txBody>
          <a:bodyPr wrap="none" rtlCol="0">
            <a:spAutoFit/>
          </a:bodyPr>
          <a:lstStyle/>
          <a:p>
            <a:r>
              <a:rPr lang="en-US" sz="2000" i="1" dirty="0" smtClean="0"/>
              <a:t>IDS</a:t>
            </a:r>
          </a:p>
        </p:txBody>
      </p:sp>
      <p:sp>
        <p:nvSpPr>
          <p:cNvPr id="92" name="Rounded Rectangle 91"/>
          <p:cNvSpPr/>
          <p:nvPr/>
        </p:nvSpPr>
        <p:spPr>
          <a:xfrm>
            <a:off x="4100825" y="914400"/>
            <a:ext cx="4900935" cy="963180"/>
          </a:xfrm>
          <a:prstGeom prst="roundRect">
            <a:avLst/>
          </a:prstGeom>
          <a:noFill/>
          <a:ln w="12700"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4" name="Picture 11" descr="IOSfirewall"/>
          <p:cNvPicPr>
            <a:picLocks noChangeAspect="1" noChangeArrowheads="1"/>
          </p:cNvPicPr>
          <p:nvPr/>
        </p:nvPicPr>
        <p:blipFill>
          <a:blip r:embed="rId5" cstate="print"/>
          <a:srcRect/>
          <a:stretch>
            <a:fillRect/>
          </a:stretch>
        </p:blipFill>
        <p:spPr bwMode="auto">
          <a:xfrm>
            <a:off x="6549685" y="1311545"/>
            <a:ext cx="347673" cy="415623"/>
          </a:xfrm>
          <a:prstGeom prst="rect">
            <a:avLst/>
          </a:prstGeom>
          <a:noFill/>
        </p:spPr>
      </p:pic>
      <p:pic>
        <p:nvPicPr>
          <p:cNvPr id="95" name="Picture 94"/>
          <p:cNvPicPr>
            <a:picLocks noChangeAspect="1" noChangeArrowheads="1"/>
          </p:cNvPicPr>
          <p:nvPr/>
        </p:nvPicPr>
        <p:blipFill>
          <a:blip r:embed="rId6" cstate="print"/>
          <a:srcRect/>
          <a:stretch>
            <a:fillRect/>
          </a:stretch>
        </p:blipFill>
        <p:spPr bwMode="auto">
          <a:xfrm>
            <a:off x="8195980" y="1311545"/>
            <a:ext cx="386793" cy="415623"/>
          </a:xfrm>
          <a:prstGeom prst="rect">
            <a:avLst/>
          </a:prstGeom>
          <a:noFill/>
          <a:ln w="9525" algn="ctr">
            <a:noFill/>
            <a:miter lim="800000"/>
            <a:headEnd/>
            <a:tailEnd/>
          </a:ln>
          <a:effectLst/>
        </p:spPr>
      </p:pic>
      <p:pic>
        <p:nvPicPr>
          <p:cNvPr id="96" name="Picture 57" descr="icon_color"/>
          <p:cNvPicPr>
            <a:picLocks noChangeAspect="1" noChangeArrowheads="1"/>
          </p:cNvPicPr>
          <p:nvPr/>
        </p:nvPicPr>
        <p:blipFill>
          <a:blip r:embed="rId7" cstate="print"/>
          <a:srcRect/>
          <a:stretch>
            <a:fillRect/>
          </a:stretch>
        </p:blipFill>
        <p:spPr bwMode="auto">
          <a:xfrm>
            <a:off x="7345992" y="1311545"/>
            <a:ext cx="402652" cy="415623"/>
          </a:xfrm>
          <a:prstGeom prst="rect">
            <a:avLst/>
          </a:prstGeom>
          <a:noFill/>
        </p:spPr>
      </p:pic>
      <p:cxnSp>
        <p:nvCxnSpPr>
          <p:cNvPr id="98" name="Straight Arrow Connector 97"/>
          <p:cNvCxnSpPr>
            <a:endCxn id="94" idx="1"/>
          </p:cNvCxnSpPr>
          <p:nvPr/>
        </p:nvCxnSpPr>
        <p:spPr>
          <a:xfrm>
            <a:off x="6005118" y="1519357"/>
            <a:ext cx="544567"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a:stCxn id="94" idx="3"/>
            <a:endCxn id="96" idx="1"/>
          </p:cNvCxnSpPr>
          <p:nvPr/>
        </p:nvCxnSpPr>
        <p:spPr>
          <a:xfrm>
            <a:off x="6897358" y="1519357"/>
            <a:ext cx="448634"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95" idx="1"/>
          </p:cNvCxnSpPr>
          <p:nvPr/>
        </p:nvCxnSpPr>
        <p:spPr>
          <a:xfrm>
            <a:off x="7747346" y="1519357"/>
            <a:ext cx="448634"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6362865" y="972991"/>
            <a:ext cx="889474" cy="338554"/>
          </a:xfrm>
          <a:prstGeom prst="rect">
            <a:avLst/>
          </a:prstGeom>
          <a:noFill/>
        </p:spPr>
        <p:txBody>
          <a:bodyPr wrap="none" rtlCol="0">
            <a:spAutoFit/>
          </a:bodyPr>
          <a:lstStyle/>
          <a:p>
            <a:r>
              <a:rPr lang="en-US" sz="1600" i="1" dirty="0" smtClean="0"/>
              <a:t>Firewall</a:t>
            </a:r>
          </a:p>
        </p:txBody>
      </p:sp>
      <p:sp>
        <p:nvSpPr>
          <p:cNvPr id="109" name="TextBox 108"/>
          <p:cNvSpPr txBox="1"/>
          <p:nvPr/>
        </p:nvSpPr>
        <p:spPr>
          <a:xfrm>
            <a:off x="7345992" y="972991"/>
            <a:ext cx="504152" cy="338554"/>
          </a:xfrm>
          <a:prstGeom prst="rect">
            <a:avLst/>
          </a:prstGeom>
          <a:noFill/>
        </p:spPr>
        <p:txBody>
          <a:bodyPr wrap="none" rtlCol="0">
            <a:spAutoFit/>
          </a:bodyPr>
          <a:lstStyle/>
          <a:p>
            <a:r>
              <a:rPr lang="en-US" sz="1600" i="1" dirty="0" smtClean="0"/>
              <a:t>IDS</a:t>
            </a:r>
          </a:p>
        </p:txBody>
      </p:sp>
      <p:sp>
        <p:nvSpPr>
          <p:cNvPr id="110" name="TextBox 109"/>
          <p:cNvSpPr txBox="1"/>
          <p:nvPr/>
        </p:nvSpPr>
        <p:spPr>
          <a:xfrm>
            <a:off x="7994852" y="972991"/>
            <a:ext cx="695711" cy="338554"/>
          </a:xfrm>
          <a:prstGeom prst="rect">
            <a:avLst/>
          </a:prstGeom>
          <a:noFill/>
        </p:spPr>
        <p:txBody>
          <a:bodyPr wrap="none" rtlCol="0">
            <a:spAutoFit/>
          </a:bodyPr>
          <a:lstStyle/>
          <a:p>
            <a:r>
              <a:rPr lang="en-US" sz="1600" i="1" dirty="0" smtClean="0"/>
              <a:t>Proxy</a:t>
            </a:r>
          </a:p>
        </p:txBody>
      </p:sp>
      <p:sp>
        <p:nvSpPr>
          <p:cNvPr id="111" name="TextBox 110"/>
          <p:cNvSpPr txBox="1"/>
          <p:nvPr/>
        </p:nvSpPr>
        <p:spPr>
          <a:xfrm>
            <a:off x="5715056" y="1049935"/>
            <a:ext cx="363501" cy="523220"/>
          </a:xfrm>
          <a:prstGeom prst="rect">
            <a:avLst/>
          </a:prstGeom>
          <a:noFill/>
        </p:spPr>
        <p:txBody>
          <a:bodyPr wrap="none" rtlCol="0">
            <a:spAutoFit/>
          </a:bodyPr>
          <a:lstStyle/>
          <a:p>
            <a:r>
              <a:rPr lang="en-US" sz="2800" dirty="0" smtClean="0"/>
              <a:t>*</a:t>
            </a:r>
            <a:endParaRPr lang="en-US" sz="2800" dirty="0"/>
          </a:p>
        </p:txBody>
      </p:sp>
      <p:sp>
        <p:nvSpPr>
          <p:cNvPr id="112" name="TextBox 111"/>
          <p:cNvSpPr txBox="1"/>
          <p:nvPr/>
        </p:nvSpPr>
        <p:spPr>
          <a:xfrm>
            <a:off x="4100825" y="1172602"/>
            <a:ext cx="1543211" cy="400110"/>
          </a:xfrm>
          <a:prstGeom prst="rect">
            <a:avLst/>
          </a:prstGeom>
          <a:noFill/>
        </p:spPr>
        <p:txBody>
          <a:bodyPr wrap="none" rtlCol="0">
            <a:spAutoFit/>
          </a:bodyPr>
          <a:lstStyle/>
          <a:p>
            <a:r>
              <a:rPr lang="en-US" sz="2000" b="1" dirty="0" smtClean="0"/>
              <a:t>Policy Chain:</a:t>
            </a:r>
            <a:endParaRPr lang="en-US" sz="2000" b="1" dirty="0"/>
          </a:p>
        </p:txBody>
      </p:sp>
      <p:cxnSp>
        <p:nvCxnSpPr>
          <p:cNvPr id="118" name="Straight Connector 117"/>
          <p:cNvCxnSpPr/>
          <p:nvPr/>
        </p:nvCxnSpPr>
        <p:spPr>
          <a:xfrm>
            <a:off x="6807602" y="4049569"/>
            <a:ext cx="1482796" cy="0"/>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734769" y="4239519"/>
            <a:ext cx="241300" cy="326512"/>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Oval Callout 119"/>
          <p:cNvSpPr/>
          <p:nvPr/>
        </p:nvSpPr>
        <p:spPr>
          <a:xfrm>
            <a:off x="6859211" y="2062168"/>
            <a:ext cx="2250851" cy="1124065"/>
          </a:xfrm>
          <a:prstGeom prst="wedgeEllipseCallout">
            <a:avLst>
              <a:gd name="adj1" fmla="val -55818"/>
              <a:gd name="adj2" fmla="val 107813"/>
            </a:avLst>
          </a:prstGeom>
        </p:spPr>
        <p:style>
          <a:lnRef idx="2">
            <a:schemeClr val="dk1"/>
          </a:lnRef>
          <a:fillRef idx="1">
            <a:schemeClr val="lt1"/>
          </a:fillRef>
          <a:effectRef idx="0">
            <a:schemeClr val="dk1"/>
          </a:effectRef>
          <a:fontRef idx="minor">
            <a:schemeClr val="dk1"/>
          </a:fontRef>
        </p:style>
        <p:txBody>
          <a:bodyPr rtlCol="0" anchor="ctr"/>
          <a:lstStyle/>
          <a:p>
            <a:r>
              <a:rPr lang="en-US" sz="2000" dirty="0" smtClean="0"/>
              <a:t>Oops! Forward </a:t>
            </a:r>
            <a:r>
              <a:rPr lang="en-US" sz="2000" dirty="0" err="1" smtClean="0"/>
              <a:t>Pkt</a:t>
            </a:r>
            <a:r>
              <a:rPr lang="en-US" sz="2000" dirty="0" smtClean="0"/>
              <a:t> to IDS or </a:t>
            </a:r>
            <a:r>
              <a:rPr lang="en-US" sz="2000" dirty="0" err="1" smtClean="0"/>
              <a:t>Dst</a:t>
            </a:r>
            <a:r>
              <a:rPr lang="en-US" sz="2000" dirty="0" smtClean="0"/>
              <a:t>?</a:t>
            </a:r>
            <a:endParaRPr lang="en-US" sz="2000" dirty="0"/>
          </a:p>
        </p:txBody>
      </p:sp>
      <p:sp>
        <p:nvSpPr>
          <p:cNvPr id="123" name="TextBox 122"/>
          <p:cNvSpPr txBox="1"/>
          <p:nvPr/>
        </p:nvSpPr>
        <p:spPr>
          <a:xfrm>
            <a:off x="6897358" y="4008686"/>
            <a:ext cx="671340" cy="461665"/>
          </a:xfrm>
          <a:prstGeom prst="rect">
            <a:avLst/>
          </a:prstGeom>
          <a:noFill/>
        </p:spPr>
        <p:txBody>
          <a:bodyPr wrap="none" rtlCol="0">
            <a:spAutoFit/>
          </a:bodyPr>
          <a:lstStyle/>
          <a:p>
            <a:r>
              <a:rPr lang="en-US" sz="2400" i="1" dirty="0" err="1" smtClean="0"/>
              <a:t>Dst</a:t>
            </a:r>
            <a:endParaRPr lang="en-US" sz="2400" i="1" dirty="0"/>
          </a:p>
        </p:txBody>
      </p:sp>
      <p:sp>
        <p:nvSpPr>
          <p:cNvPr id="170" name="TextBox 169"/>
          <p:cNvSpPr txBox="1"/>
          <p:nvPr/>
        </p:nvSpPr>
        <p:spPr>
          <a:xfrm>
            <a:off x="1551544" y="5471915"/>
            <a:ext cx="6512955" cy="1077218"/>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3200" dirty="0" smtClean="0">
                <a:solidFill>
                  <a:srgbClr val="0000BF"/>
                </a:solidFill>
              </a:rPr>
              <a:t>“Loops” </a:t>
            </a:r>
            <a:br>
              <a:rPr lang="en-US" sz="3200" dirty="0" smtClean="0">
                <a:solidFill>
                  <a:srgbClr val="0000BF"/>
                </a:solidFill>
              </a:rPr>
            </a:br>
            <a:r>
              <a:rPr lang="en-US" sz="3200" dirty="0" smtClean="0">
                <a:solidFill>
                  <a:srgbClr val="0000BF"/>
                </a:solidFill>
              </a:rPr>
              <a:t>Traditional flow rules may not suffice!</a:t>
            </a:r>
            <a:endParaRPr lang="en-US" sz="3200" dirty="0">
              <a:solidFill>
                <a:srgbClr val="0000BF"/>
              </a:solidFill>
            </a:endParaRPr>
          </a:p>
        </p:txBody>
      </p:sp>
      <p:cxnSp>
        <p:nvCxnSpPr>
          <p:cNvPr id="178" name="Straight Connector 177"/>
          <p:cNvCxnSpPr>
            <a:stCxn id="119" idx="3"/>
            <a:endCxn id="56" idx="2"/>
          </p:cNvCxnSpPr>
          <p:nvPr/>
        </p:nvCxnSpPr>
        <p:spPr>
          <a:xfrm>
            <a:off x="976069" y="4402775"/>
            <a:ext cx="1551615" cy="21796"/>
          </a:xfrm>
          <a:prstGeom prst="line">
            <a:avLst/>
          </a:prstGeom>
          <a:ln w="38100" cmpd="sng">
            <a:solidFill>
              <a:srgbClr val="00000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0" name="Straight Arrow Connector 179"/>
          <p:cNvCxnSpPr>
            <a:stCxn id="56" idx="2"/>
          </p:cNvCxnSpPr>
          <p:nvPr/>
        </p:nvCxnSpPr>
        <p:spPr>
          <a:xfrm flipH="1" flipV="1">
            <a:off x="1757867" y="3099622"/>
            <a:ext cx="769817" cy="1324949"/>
          </a:xfrm>
          <a:prstGeom prst="straightConnector1">
            <a:avLst/>
          </a:prstGeom>
          <a:ln w="38100" cmpd="sng">
            <a:solidFill>
              <a:srgbClr val="000000"/>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182" name="Straight Connector 181"/>
          <p:cNvCxnSpPr/>
          <p:nvPr/>
        </p:nvCxnSpPr>
        <p:spPr>
          <a:xfrm>
            <a:off x="2165447" y="3121010"/>
            <a:ext cx="949924" cy="1349341"/>
          </a:xfrm>
          <a:prstGeom prst="line">
            <a:avLst/>
          </a:prstGeom>
          <a:ln w="38100" cmpd="sng">
            <a:solidFill>
              <a:srgbClr val="00000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3115371" y="4470351"/>
            <a:ext cx="3195736" cy="0"/>
          </a:xfrm>
          <a:prstGeom prst="line">
            <a:avLst/>
          </a:prstGeom>
          <a:ln w="38100" cmpd="sng">
            <a:solidFill>
              <a:srgbClr val="00000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flipV="1">
            <a:off x="6311107" y="3121011"/>
            <a:ext cx="0" cy="1349340"/>
          </a:xfrm>
          <a:prstGeom prst="straightConnector1">
            <a:avLst/>
          </a:prstGeom>
          <a:ln w="38100" cmpd="sng">
            <a:solidFill>
              <a:srgbClr val="000000"/>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005118" y="3078182"/>
            <a:ext cx="0" cy="1701501"/>
          </a:xfrm>
          <a:prstGeom prst="line">
            <a:avLst/>
          </a:prstGeom>
          <a:ln w="38100" cmpd="sng">
            <a:solidFill>
              <a:srgbClr val="00000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2799969" y="4779683"/>
            <a:ext cx="3205152" cy="0"/>
          </a:xfrm>
          <a:prstGeom prst="line">
            <a:avLst/>
          </a:prstGeom>
          <a:ln w="38100" cmpd="sng">
            <a:solidFill>
              <a:srgbClr val="00000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flipV="1">
            <a:off x="2799969" y="3078182"/>
            <a:ext cx="0" cy="1701501"/>
          </a:xfrm>
          <a:prstGeom prst="straightConnector1">
            <a:avLst/>
          </a:prstGeom>
          <a:ln w="38100" cmpd="sng">
            <a:solidFill>
              <a:srgbClr val="000000"/>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212" name="Straight Connector 211"/>
          <p:cNvCxnSpPr/>
          <p:nvPr/>
        </p:nvCxnSpPr>
        <p:spPr>
          <a:xfrm>
            <a:off x="2963119" y="5219826"/>
            <a:ext cx="3693406" cy="0"/>
          </a:xfrm>
          <a:prstGeom prst="line">
            <a:avLst/>
          </a:prstGeom>
          <a:ln w="38100" cmpd="sng">
            <a:solidFill>
              <a:srgbClr val="00000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V="1">
            <a:off x="6656525" y="4402775"/>
            <a:ext cx="0" cy="817051"/>
          </a:xfrm>
          <a:prstGeom prst="straightConnector1">
            <a:avLst/>
          </a:prstGeom>
          <a:ln w="38100" cmpd="sng">
            <a:solidFill>
              <a:srgbClr val="000000"/>
            </a:solidFill>
            <a:prstDash val="solid"/>
            <a:tailEnd type="arrow"/>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2963119" y="3121011"/>
            <a:ext cx="0" cy="2098815"/>
          </a:xfrm>
          <a:prstGeom prst="line">
            <a:avLst/>
          </a:prstGeom>
          <a:ln w="38100" cmpd="sng">
            <a:solidFill>
              <a:srgbClr val="00000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a:endCxn id="68" idx="2"/>
          </p:cNvCxnSpPr>
          <p:nvPr/>
        </p:nvCxnSpPr>
        <p:spPr>
          <a:xfrm flipH="1" flipV="1">
            <a:off x="1906824" y="3121010"/>
            <a:ext cx="455376" cy="611745"/>
          </a:xfrm>
          <a:prstGeom prst="line">
            <a:avLst/>
          </a:prstGeom>
          <a:ln w="38100" cmpd="sng"/>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56" idx="0"/>
            <a:endCxn id="69" idx="2"/>
          </p:cNvCxnSpPr>
          <p:nvPr/>
        </p:nvCxnSpPr>
        <p:spPr>
          <a:xfrm flipV="1">
            <a:off x="2527684" y="3121010"/>
            <a:ext cx="571181" cy="611745"/>
          </a:xfrm>
          <a:prstGeom prst="line">
            <a:avLst/>
          </a:prstGeom>
          <a:ln w="38100" cmpd="sng"/>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49" idx="0"/>
          </p:cNvCxnSpPr>
          <p:nvPr/>
        </p:nvCxnSpPr>
        <p:spPr>
          <a:xfrm flipV="1">
            <a:off x="6219915" y="3099215"/>
            <a:ext cx="0" cy="611744"/>
          </a:xfrm>
          <a:prstGeom prst="line">
            <a:avLst/>
          </a:prstGeom>
          <a:ln w="38100" cmpd="sng"/>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457200" y="4102332"/>
            <a:ext cx="1482796" cy="0"/>
          </a:xfrm>
          <a:prstGeom prst="line">
            <a:avLst/>
          </a:prstGeom>
          <a:ln w="38100" cmpd="sng">
            <a:solidFill>
              <a:schemeClr val="tx1"/>
            </a:solidFill>
            <a:headEnd type="none"/>
            <a:tailEnd type="arrow"/>
          </a:ln>
          <a:effectLst/>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1783229037"/>
      </p:ext>
    </p:extLst>
  </p:cSld>
  <p:clrMapOvr>
    <a:masterClrMapping/>
  </p:clrMapOvr>
  <mc:AlternateContent xmlns:mc="http://schemas.openxmlformats.org/markup-compatibility/2006" xmlns:p14="http://schemas.microsoft.com/office/powerpoint/2010/main">
    <mc:Choice Requires="p14">
      <p:transition spd="slow" p14:dur="2000" advTm="64382"/>
    </mc:Choice>
    <mc:Fallback xmlns="">
      <p:transition xmlns:p14="http://schemas.microsoft.com/office/powerpoint/2010/main" spd="slow" advTm="6438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4"/>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5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74"/>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7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0.02031 0.01736 C 0.07673 0.01991 0.1335 0.02106 0.18975 0.01366 C 0.19305 0.00023 0.1875 -0.02778 0.18142 -0.04005 C 0.17673 -0.04931 0.16996 -0.05556 0.16614 -0.06597 C 0.16041 -0.08102 0.15034 -0.09931 0.13975 -0.10857 C 0.13854 -0.11505 0.13645 -0.12153 0.1342 -0.12709 C 0.13246 -0.13102 0.12968 -0.13403 0.12864 -0.1382 C 0.1276 -0.1419 0.12743 -0.14607 0.12586 -0.14931 C 0.12482 -0.15116 0.12361 -0.15301 0.12309 -0.15486 C 0.11805 -0.16968 0.12361 -0.1632 0.11614 -0.16968 C 0.11805 -0.18634 0.1184 -0.18148 0.13003 -0.18449 C 0.16875 -0.18125 0.13923 -0.18866 0.15642 -0.17338 C 0.1592 -0.16204 0.16059 -0.15 0.16336 -0.1382 C 0.16406 -0.13449 0.16354 -0.1294 0.16614 -0.12709 C 0.16753 -0.12593 0.16892 -0.12477 0.17031 -0.12338 C 0.17066 -0.12107 0.17048 -0.11806 0.1717 -0.11597 C 0.17257 -0.11459 0.17448 -0.11528 0.17586 -0.11412 C 0.18055 -0.10996 0.18211 -0.10371 0.18698 -0.09931 C 0.18836 -0.09375 0.19027 -0.08843 0.19114 -0.08264 C 0.19114 -0.08264 0.19236 -0.06852 0.19392 -0.06597 C 0.19496 -0.06435 0.1967 -0.06366 0.19809 -0.06227 C 0.20052 -0.05209 0.19774 -0.06065 0.20503 -0.04931 C 0.21302 -0.03681 0.21996 -0.02384 0.22864 -0.01227 C 0.23316 -0.00625 0.23177 -0.01065 0.23698 -0.00671 C 0.23975 -0.00463 0.24531 0.00069 0.24531 0.00069 C 0.24948 0.01759 0.27569 0.01134 0.28281 0.0118 C 0.30034 0.01759 0.31753 0.01458 0.33559 0.01366 C 0.39236 0.01574 0.44809 0.01528 0.50503 0.01366 C 0.5243 0.01111 0.52639 0.00995 0.54809 0.0118 C 0.55711 0.01111 0.58142 0.01528 0.59114 0.00254 " pathEditMode="relative" ptsTypes="fffffffffffffffffffffffffffffA">
                                      <p:cBhvr>
                                        <p:cTn id="44" dur="3000" fill="hold"/>
                                        <p:tgtEl>
                                          <p:spTgt spid="119"/>
                                        </p:tgtEl>
                                        <p:attrNameLst>
                                          <p:attrName>ppt_x</p:attrName>
                                          <p:attrName>ppt_y</p:attrName>
                                        </p:attrNameLst>
                                      </p:cBhvr>
                                    </p:animMotion>
                                  </p:childTnLst>
                                </p:cTn>
                              </p:par>
                            </p:childTnLst>
                          </p:cTn>
                        </p:par>
                        <p:par>
                          <p:cTn id="45" fill="hold">
                            <p:stCondLst>
                              <p:cond delay="3000"/>
                            </p:stCondLst>
                            <p:childTnLst>
                              <p:par>
                                <p:cTn id="46" presetID="1" presetClass="entr" presetSubtype="0" fill="hold" grpId="0" nodeType="afterEffect">
                                  <p:stCondLst>
                                    <p:cond delay="0"/>
                                  </p:stCondLst>
                                  <p:childTnLst>
                                    <p:set>
                                      <p:cBhvr>
                                        <p:cTn id="47" dur="1" fill="hold">
                                          <p:stCondLst>
                                            <p:cond delay="0"/>
                                          </p:stCondLst>
                                        </p:cTn>
                                        <p:tgtEl>
                                          <p:spTgt spid="12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1" nodeType="clickEffect">
                                  <p:stCondLst>
                                    <p:cond delay="0"/>
                                  </p:stCondLst>
                                  <p:childTnLst>
                                    <p:set>
                                      <p:cBhvr>
                                        <p:cTn id="51"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7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029702" cy="1122268"/>
          </a:xfrm>
        </p:spPr>
        <p:txBody>
          <a:bodyPr>
            <a:normAutofit/>
          </a:bodyPr>
          <a:lstStyle/>
          <a:p>
            <a:r>
              <a:rPr lang="en-US" dirty="0" smtClean="0">
                <a:solidFill>
                  <a:srgbClr val="0000BF"/>
                </a:solidFill>
              </a:rPr>
              <a:t>Challenge: Resource Constraints</a:t>
            </a:r>
            <a:endParaRPr lang="en-US" dirty="0">
              <a:solidFill>
                <a:srgbClr val="0000BF"/>
              </a:solidFill>
            </a:endParaRPr>
          </a:p>
        </p:txBody>
      </p:sp>
      <p:pic>
        <p:nvPicPr>
          <p:cNvPr id="13" name="Picture 12"/>
          <p:cNvPicPr>
            <a:picLocks noChangeArrowheads="1"/>
          </p:cNvPicPr>
          <p:nvPr/>
        </p:nvPicPr>
        <p:blipFill>
          <a:blip r:embed="rId4" cstate="print"/>
          <a:srcRect/>
          <a:stretch>
            <a:fillRect/>
          </a:stretch>
        </p:blipFill>
        <p:spPr bwMode="auto">
          <a:xfrm>
            <a:off x="4573722" y="2923182"/>
            <a:ext cx="667375" cy="420883"/>
          </a:xfrm>
          <a:prstGeom prst="rect">
            <a:avLst/>
          </a:prstGeom>
          <a:noFill/>
          <a:ln w="9525">
            <a:noFill/>
            <a:miter lim="800000"/>
            <a:headEnd/>
            <a:tailEnd/>
          </a:ln>
          <a:effectLst/>
        </p:spPr>
      </p:pic>
      <p:pic>
        <p:nvPicPr>
          <p:cNvPr id="14" name="Picture 13"/>
          <p:cNvPicPr>
            <a:picLocks noChangeArrowheads="1"/>
          </p:cNvPicPr>
          <p:nvPr/>
        </p:nvPicPr>
        <p:blipFill>
          <a:blip r:embed="rId4" cstate="print"/>
          <a:srcRect/>
          <a:stretch>
            <a:fillRect/>
          </a:stretch>
        </p:blipFill>
        <p:spPr bwMode="auto">
          <a:xfrm>
            <a:off x="6873679" y="3246358"/>
            <a:ext cx="667375" cy="420883"/>
          </a:xfrm>
          <a:prstGeom prst="rect">
            <a:avLst/>
          </a:prstGeom>
          <a:noFill/>
          <a:ln w="9525">
            <a:noFill/>
            <a:miter lim="800000"/>
            <a:headEnd/>
            <a:tailEnd/>
          </a:ln>
          <a:effectLst/>
        </p:spPr>
      </p:pic>
      <p:pic>
        <p:nvPicPr>
          <p:cNvPr id="15" name="Picture 14"/>
          <p:cNvPicPr>
            <a:picLocks noChangeArrowheads="1"/>
          </p:cNvPicPr>
          <p:nvPr/>
        </p:nvPicPr>
        <p:blipFill>
          <a:blip r:embed="rId4" cstate="print"/>
          <a:srcRect/>
          <a:stretch>
            <a:fillRect/>
          </a:stretch>
        </p:blipFill>
        <p:spPr bwMode="auto">
          <a:xfrm>
            <a:off x="2184314" y="3309183"/>
            <a:ext cx="667375" cy="420883"/>
          </a:xfrm>
          <a:prstGeom prst="rect">
            <a:avLst/>
          </a:prstGeom>
          <a:noFill/>
          <a:ln w="9525">
            <a:noFill/>
            <a:miter lim="800000"/>
            <a:headEnd/>
            <a:tailEnd/>
          </a:ln>
          <a:effectLst/>
        </p:spPr>
      </p:pic>
      <p:cxnSp>
        <p:nvCxnSpPr>
          <p:cNvPr id="16" name="Straight Connector 15"/>
          <p:cNvCxnSpPr>
            <a:stCxn id="15" idx="3"/>
            <a:endCxn id="13" idx="1"/>
          </p:cNvCxnSpPr>
          <p:nvPr/>
        </p:nvCxnSpPr>
        <p:spPr>
          <a:xfrm flipV="1">
            <a:off x="2851689" y="3133624"/>
            <a:ext cx="1722033" cy="386001"/>
          </a:xfrm>
          <a:prstGeom prst="line">
            <a:avLst/>
          </a:prstGeom>
          <a:ln w="38100" cmpd="sng"/>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13" idx="3"/>
            <a:endCxn id="14" idx="1"/>
          </p:cNvCxnSpPr>
          <p:nvPr/>
        </p:nvCxnSpPr>
        <p:spPr>
          <a:xfrm>
            <a:off x="5241096" y="3133623"/>
            <a:ext cx="1632582" cy="323176"/>
          </a:xfrm>
          <a:prstGeom prst="line">
            <a:avLst/>
          </a:prstGeom>
          <a:ln w="38100" cmpd="sng"/>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28" idx="3"/>
            <a:endCxn id="14" idx="1"/>
          </p:cNvCxnSpPr>
          <p:nvPr/>
        </p:nvCxnSpPr>
        <p:spPr>
          <a:xfrm flipV="1">
            <a:off x="5268966" y="3456799"/>
            <a:ext cx="1604712" cy="529792"/>
          </a:xfrm>
          <a:prstGeom prst="line">
            <a:avLst/>
          </a:prstGeom>
          <a:ln w="38100" cmpd="sng"/>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flipH="1">
            <a:off x="2252048" y="3719851"/>
            <a:ext cx="599640" cy="400110"/>
          </a:xfrm>
          <a:prstGeom prst="rect">
            <a:avLst/>
          </a:prstGeom>
          <a:noFill/>
        </p:spPr>
        <p:txBody>
          <a:bodyPr wrap="square" rtlCol="0">
            <a:spAutoFit/>
          </a:bodyPr>
          <a:lstStyle/>
          <a:p>
            <a:r>
              <a:rPr lang="en-US" sz="2000" dirty="0" smtClean="0"/>
              <a:t>S1</a:t>
            </a:r>
            <a:endParaRPr lang="en-US" sz="2000" baseline="-25000" dirty="0"/>
          </a:p>
        </p:txBody>
      </p:sp>
      <p:sp>
        <p:nvSpPr>
          <p:cNvPr id="20" name="TextBox 19"/>
          <p:cNvSpPr txBox="1"/>
          <p:nvPr/>
        </p:nvSpPr>
        <p:spPr>
          <a:xfrm>
            <a:off x="5197174" y="2532150"/>
            <a:ext cx="432505" cy="400110"/>
          </a:xfrm>
          <a:prstGeom prst="rect">
            <a:avLst/>
          </a:prstGeom>
          <a:noFill/>
        </p:spPr>
        <p:txBody>
          <a:bodyPr wrap="none" rtlCol="0">
            <a:spAutoFit/>
          </a:bodyPr>
          <a:lstStyle/>
          <a:p>
            <a:r>
              <a:rPr lang="en-US" sz="2000" dirty="0" smtClean="0"/>
              <a:t>S2</a:t>
            </a:r>
            <a:endParaRPr lang="en-US" sz="2000" baseline="-25000" dirty="0"/>
          </a:p>
        </p:txBody>
      </p:sp>
      <p:sp>
        <p:nvSpPr>
          <p:cNvPr id="21" name="TextBox 20"/>
          <p:cNvSpPr txBox="1"/>
          <p:nvPr/>
        </p:nvSpPr>
        <p:spPr>
          <a:xfrm>
            <a:off x="6944065" y="2776699"/>
            <a:ext cx="432505" cy="400110"/>
          </a:xfrm>
          <a:prstGeom prst="rect">
            <a:avLst/>
          </a:prstGeom>
          <a:noFill/>
        </p:spPr>
        <p:txBody>
          <a:bodyPr wrap="none" rtlCol="0">
            <a:spAutoFit/>
          </a:bodyPr>
          <a:lstStyle/>
          <a:p>
            <a:r>
              <a:rPr lang="en-US" sz="2000" dirty="0" smtClean="0"/>
              <a:t>S4</a:t>
            </a:r>
            <a:endParaRPr lang="en-US" sz="2000" baseline="-25000" dirty="0"/>
          </a:p>
        </p:txBody>
      </p:sp>
      <p:pic>
        <p:nvPicPr>
          <p:cNvPr id="22" name="Picture 57" descr="icon_color"/>
          <p:cNvPicPr>
            <a:picLocks noChangeAspect="1" noChangeArrowheads="1"/>
          </p:cNvPicPr>
          <p:nvPr/>
        </p:nvPicPr>
        <p:blipFill>
          <a:blip r:embed="rId5" cstate="print"/>
          <a:srcRect/>
          <a:stretch>
            <a:fillRect/>
          </a:stretch>
        </p:blipFill>
        <p:spPr bwMode="auto">
          <a:xfrm>
            <a:off x="6988597" y="4280345"/>
            <a:ext cx="437542" cy="500821"/>
          </a:xfrm>
          <a:prstGeom prst="rect">
            <a:avLst/>
          </a:prstGeom>
          <a:noFill/>
        </p:spPr>
      </p:pic>
      <p:pic>
        <p:nvPicPr>
          <p:cNvPr id="23" name="Picture 11" descr="IOSfirewall"/>
          <p:cNvPicPr>
            <a:picLocks noChangeAspect="1" noChangeArrowheads="1"/>
          </p:cNvPicPr>
          <p:nvPr/>
        </p:nvPicPr>
        <p:blipFill>
          <a:blip r:embed="rId6" cstate="print"/>
          <a:srcRect/>
          <a:stretch>
            <a:fillRect/>
          </a:stretch>
        </p:blipFill>
        <p:spPr bwMode="auto">
          <a:xfrm>
            <a:off x="4305210" y="1853652"/>
            <a:ext cx="324630" cy="602783"/>
          </a:xfrm>
          <a:prstGeom prst="rect">
            <a:avLst/>
          </a:prstGeom>
          <a:noFill/>
        </p:spPr>
      </p:pic>
      <p:cxnSp>
        <p:nvCxnSpPr>
          <p:cNvPr id="24" name="Straight Connector 23"/>
          <p:cNvCxnSpPr>
            <a:stCxn id="23" idx="2"/>
            <a:endCxn id="13" idx="0"/>
          </p:cNvCxnSpPr>
          <p:nvPr/>
        </p:nvCxnSpPr>
        <p:spPr>
          <a:xfrm>
            <a:off x="4467525" y="2456435"/>
            <a:ext cx="439884" cy="466748"/>
          </a:xfrm>
          <a:prstGeom prst="line">
            <a:avLst/>
          </a:prstGeom>
          <a:ln w="38100" cmpd="sng"/>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4" idx="2"/>
            <a:endCxn id="22" idx="0"/>
          </p:cNvCxnSpPr>
          <p:nvPr/>
        </p:nvCxnSpPr>
        <p:spPr>
          <a:xfrm>
            <a:off x="7207366" y="3667241"/>
            <a:ext cx="2" cy="613104"/>
          </a:xfrm>
          <a:prstGeom prst="line">
            <a:avLst/>
          </a:prstGeom>
          <a:ln w="38100" cmpd="sng"/>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32" idx="2"/>
            <a:endCxn id="13" idx="0"/>
          </p:cNvCxnSpPr>
          <p:nvPr/>
        </p:nvCxnSpPr>
        <p:spPr>
          <a:xfrm flipH="1">
            <a:off x="4907410" y="2257774"/>
            <a:ext cx="427973" cy="665409"/>
          </a:xfrm>
          <a:prstGeom prst="line">
            <a:avLst/>
          </a:prstGeom>
          <a:ln w="38100" cmpd="sng"/>
          <a:effectLst/>
        </p:spPr>
        <p:style>
          <a:lnRef idx="2">
            <a:schemeClr val="accent1"/>
          </a:lnRef>
          <a:fillRef idx="0">
            <a:schemeClr val="accent1"/>
          </a:fillRef>
          <a:effectRef idx="1">
            <a:schemeClr val="accent1"/>
          </a:effectRef>
          <a:fontRef idx="minor">
            <a:schemeClr val="tx1"/>
          </a:fontRef>
        </p:style>
      </p:cxnSp>
      <p:pic>
        <p:nvPicPr>
          <p:cNvPr id="28" name="Picture 27"/>
          <p:cNvPicPr>
            <a:picLocks noChangeArrowheads="1"/>
          </p:cNvPicPr>
          <p:nvPr/>
        </p:nvPicPr>
        <p:blipFill>
          <a:blip r:embed="rId4" cstate="print"/>
          <a:srcRect/>
          <a:stretch>
            <a:fillRect/>
          </a:stretch>
        </p:blipFill>
        <p:spPr bwMode="auto">
          <a:xfrm>
            <a:off x="4601592" y="3776150"/>
            <a:ext cx="667375" cy="420883"/>
          </a:xfrm>
          <a:prstGeom prst="rect">
            <a:avLst/>
          </a:prstGeom>
          <a:noFill/>
          <a:ln w="9525">
            <a:noFill/>
            <a:miter lim="800000"/>
            <a:headEnd/>
            <a:tailEnd/>
          </a:ln>
          <a:effectLst/>
        </p:spPr>
      </p:pic>
      <p:cxnSp>
        <p:nvCxnSpPr>
          <p:cNvPr id="29" name="Straight Connector 28"/>
          <p:cNvCxnSpPr>
            <a:stCxn id="15" idx="3"/>
            <a:endCxn id="28" idx="1"/>
          </p:cNvCxnSpPr>
          <p:nvPr/>
        </p:nvCxnSpPr>
        <p:spPr>
          <a:xfrm>
            <a:off x="2851689" y="3519625"/>
            <a:ext cx="1749903" cy="466967"/>
          </a:xfrm>
          <a:prstGeom prst="line">
            <a:avLst/>
          </a:prstGeom>
          <a:ln w="38100" cmpd="sng"/>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5335383" y="3870521"/>
            <a:ext cx="432505" cy="400110"/>
          </a:xfrm>
          <a:prstGeom prst="rect">
            <a:avLst/>
          </a:prstGeom>
          <a:noFill/>
        </p:spPr>
        <p:txBody>
          <a:bodyPr wrap="none" rtlCol="0">
            <a:spAutoFit/>
          </a:bodyPr>
          <a:lstStyle/>
          <a:p>
            <a:r>
              <a:rPr lang="en-US" sz="2000" dirty="0" smtClean="0"/>
              <a:t>S3</a:t>
            </a:r>
            <a:endParaRPr lang="en-US" sz="2000" baseline="-25000" dirty="0"/>
          </a:p>
        </p:txBody>
      </p:sp>
      <p:cxnSp>
        <p:nvCxnSpPr>
          <p:cNvPr id="31" name="Straight Arrow Connector 30"/>
          <p:cNvCxnSpPr/>
          <p:nvPr/>
        </p:nvCxnSpPr>
        <p:spPr>
          <a:xfrm>
            <a:off x="1452099" y="3496817"/>
            <a:ext cx="732215" cy="0"/>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pic>
        <p:nvPicPr>
          <p:cNvPr id="32" name="Picture 31"/>
          <p:cNvPicPr>
            <a:picLocks noChangeAspect="1" noChangeArrowheads="1"/>
          </p:cNvPicPr>
          <p:nvPr/>
        </p:nvPicPr>
        <p:blipFill>
          <a:blip r:embed="rId7" cstate="print"/>
          <a:srcRect/>
          <a:stretch>
            <a:fillRect/>
          </a:stretch>
        </p:blipFill>
        <p:spPr bwMode="auto">
          <a:xfrm>
            <a:off x="5064848" y="1888304"/>
            <a:ext cx="541067" cy="369469"/>
          </a:xfrm>
          <a:prstGeom prst="rect">
            <a:avLst/>
          </a:prstGeom>
          <a:noFill/>
          <a:ln w="9525" algn="ctr">
            <a:noFill/>
            <a:miter lim="800000"/>
            <a:headEnd/>
            <a:tailEnd/>
          </a:ln>
          <a:effectLst/>
        </p:spPr>
      </p:pic>
      <p:sp>
        <p:nvSpPr>
          <p:cNvPr id="33" name="TextBox 32"/>
          <p:cNvSpPr txBox="1"/>
          <p:nvPr/>
        </p:nvSpPr>
        <p:spPr>
          <a:xfrm>
            <a:off x="5027930" y="1381093"/>
            <a:ext cx="824114" cy="400110"/>
          </a:xfrm>
          <a:prstGeom prst="rect">
            <a:avLst/>
          </a:prstGeom>
          <a:noFill/>
        </p:spPr>
        <p:txBody>
          <a:bodyPr wrap="none" rtlCol="0">
            <a:spAutoFit/>
          </a:bodyPr>
          <a:lstStyle/>
          <a:p>
            <a:r>
              <a:rPr lang="en-US" sz="2000" i="1" dirty="0" smtClean="0"/>
              <a:t>Proxy</a:t>
            </a:r>
          </a:p>
        </p:txBody>
      </p:sp>
      <p:cxnSp>
        <p:nvCxnSpPr>
          <p:cNvPr id="36" name="Straight Arrow Connector 35"/>
          <p:cNvCxnSpPr>
            <a:stCxn id="14" idx="3"/>
          </p:cNvCxnSpPr>
          <p:nvPr/>
        </p:nvCxnSpPr>
        <p:spPr>
          <a:xfrm>
            <a:off x="7541051" y="3456799"/>
            <a:ext cx="744256" cy="0"/>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563522" y="1359491"/>
            <a:ext cx="1066318" cy="400110"/>
          </a:xfrm>
          <a:prstGeom prst="rect">
            <a:avLst/>
          </a:prstGeom>
          <a:noFill/>
        </p:spPr>
        <p:txBody>
          <a:bodyPr wrap="none" rtlCol="0">
            <a:spAutoFit/>
          </a:bodyPr>
          <a:lstStyle/>
          <a:p>
            <a:r>
              <a:rPr lang="en-US" sz="2000" i="1" dirty="0" smtClean="0"/>
              <a:t>Firewall</a:t>
            </a:r>
          </a:p>
        </p:txBody>
      </p:sp>
      <p:grpSp>
        <p:nvGrpSpPr>
          <p:cNvPr id="78" name="Group 77"/>
          <p:cNvGrpSpPr/>
          <p:nvPr/>
        </p:nvGrpSpPr>
        <p:grpSpPr>
          <a:xfrm>
            <a:off x="4861531" y="3870521"/>
            <a:ext cx="4254131" cy="1372309"/>
            <a:chOff x="3671111" y="2697132"/>
            <a:chExt cx="4254131" cy="1029232"/>
          </a:xfrm>
        </p:grpSpPr>
        <p:sp>
          <p:nvSpPr>
            <p:cNvPr id="65" name="TextBox 64"/>
            <p:cNvSpPr txBox="1"/>
            <p:nvPr/>
          </p:nvSpPr>
          <p:spPr>
            <a:xfrm>
              <a:off x="6278345" y="2697132"/>
              <a:ext cx="1646897" cy="34624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i="1" dirty="0" smtClean="0"/>
                <a:t>IDS1 = 50%</a:t>
              </a:r>
            </a:p>
          </p:txBody>
        </p:sp>
        <p:pic>
          <p:nvPicPr>
            <p:cNvPr id="66" name="Picture 57" descr="icon_color"/>
            <p:cNvPicPr>
              <a:picLocks noChangeAspect="1" noChangeArrowheads="1"/>
            </p:cNvPicPr>
            <p:nvPr/>
          </p:nvPicPr>
          <p:blipFill>
            <a:blip r:embed="rId5" cstate="print"/>
            <a:srcRect/>
            <a:stretch>
              <a:fillRect/>
            </a:stretch>
          </p:blipFill>
          <p:spPr bwMode="auto">
            <a:xfrm>
              <a:off x="3671111" y="3157492"/>
              <a:ext cx="437542" cy="375616"/>
            </a:xfrm>
            <a:prstGeom prst="rect">
              <a:avLst/>
            </a:prstGeom>
            <a:noFill/>
          </p:spPr>
        </p:pic>
        <p:sp>
          <p:nvSpPr>
            <p:cNvPr id="67" name="TextBox 66"/>
            <p:cNvSpPr txBox="1"/>
            <p:nvPr/>
          </p:nvSpPr>
          <p:spPr>
            <a:xfrm>
              <a:off x="4144963" y="3380115"/>
              <a:ext cx="1645615" cy="346249"/>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2400" i="1" dirty="0" smtClean="0"/>
                <a:t>IDS2 = 50%</a:t>
              </a:r>
            </a:p>
          </p:txBody>
        </p:sp>
        <p:cxnSp>
          <p:nvCxnSpPr>
            <p:cNvPr id="68" name="Straight Connector 67"/>
            <p:cNvCxnSpPr>
              <a:stCxn id="28" idx="2"/>
              <a:endCxn id="66" idx="0"/>
            </p:cNvCxnSpPr>
            <p:nvPr/>
          </p:nvCxnSpPr>
          <p:spPr>
            <a:xfrm>
              <a:off x="3716522" y="2807772"/>
              <a:ext cx="173360" cy="349720"/>
            </a:xfrm>
            <a:prstGeom prst="line">
              <a:avLst/>
            </a:prstGeom>
            <a:ln w="38100" cmpd="sng"/>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p:nvGrpSpPr>
        <p:grpSpPr>
          <a:xfrm>
            <a:off x="967205" y="1690895"/>
            <a:ext cx="3500333" cy="1618288"/>
            <a:chOff x="-224300" y="841701"/>
            <a:chExt cx="3500333" cy="1213716"/>
          </a:xfrm>
        </p:grpSpPr>
        <p:sp>
          <p:nvSpPr>
            <p:cNvPr id="3" name="TextBox 2"/>
            <p:cNvSpPr txBox="1"/>
            <p:nvPr/>
          </p:nvSpPr>
          <p:spPr>
            <a:xfrm>
              <a:off x="-224300" y="841701"/>
              <a:ext cx="2506561" cy="62324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dirty="0"/>
                <a:t>S</a:t>
              </a:r>
              <a:r>
                <a:rPr lang="en-US" sz="2400" dirty="0" smtClean="0"/>
                <a:t>pace for </a:t>
              </a:r>
            </a:p>
            <a:p>
              <a:r>
                <a:rPr lang="en-US" sz="2400" dirty="0"/>
                <a:t>t</a:t>
              </a:r>
              <a:r>
                <a:rPr lang="en-US" sz="2400" dirty="0" smtClean="0"/>
                <a:t>raffic split?</a:t>
              </a:r>
            </a:p>
          </p:txBody>
        </p:sp>
        <p:cxnSp>
          <p:nvCxnSpPr>
            <p:cNvPr id="6" name="Straight Arrow Connector 5"/>
            <p:cNvCxnSpPr>
              <a:stCxn id="15" idx="0"/>
              <a:endCxn id="3" idx="2"/>
            </p:cNvCxnSpPr>
            <p:nvPr/>
          </p:nvCxnSpPr>
          <p:spPr>
            <a:xfrm flipH="1" flipV="1">
              <a:off x="1028981" y="1464949"/>
              <a:ext cx="297516" cy="590468"/>
            </a:xfrm>
            <a:prstGeom prst="straightConnector1">
              <a:avLst/>
            </a:prstGeom>
            <a:ln w="38100" cmpd="sng">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flipH="1" flipV="1">
              <a:off x="2282261" y="1472642"/>
              <a:ext cx="993772" cy="379320"/>
            </a:xfrm>
            <a:prstGeom prst="straightConnector1">
              <a:avLst/>
            </a:prstGeom>
            <a:ln w="38100" cmpd="sng">
              <a:solidFill>
                <a:schemeClr val="tx1"/>
              </a:solidFill>
              <a:prstDash val="dash"/>
              <a:tailEnd type="arrow"/>
            </a:ln>
            <a:effectLst/>
          </p:spPr>
          <p:style>
            <a:lnRef idx="2">
              <a:schemeClr val="accent1"/>
            </a:lnRef>
            <a:fillRef idx="0">
              <a:schemeClr val="accent1"/>
            </a:fillRef>
            <a:effectRef idx="1">
              <a:schemeClr val="accent1"/>
            </a:effectRef>
            <a:fontRef idx="minor">
              <a:schemeClr val="tx1"/>
            </a:fontRef>
          </p:style>
        </p:cxnSp>
      </p:grpSp>
      <p:sp>
        <p:nvSpPr>
          <p:cNvPr id="60" name="TextBox 59"/>
          <p:cNvSpPr txBox="1"/>
          <p:nvPr/>
        </p:nvSpPr>
        <p:spPr>
          <a:xfrm>
            <a:off x="1037592" y="5624315"/>
            <a:ext cx="7369807" cy="584776"/>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3200" dirty="0" smtClean="0">
                <a:solidFill>
                  <a:srgbClr val="0000BF"/>
                </a:solidFill>
              </a:rPr>
              <a:t>Can we set up “feasible” forwarding rules?</a:t>
            </a:r>
            <a:endParaRPr lang="en-US" sz="3200" dirty="0">
              <a:solidFill>
                <a:srgbClr val="0000BF"/>
              </a:solidFill>
            </a:endParaRPr>
          </a:p>
        </p:txBody>
      </p:sp>
      <p:sp>
        <p:nvSpPr>
          <p:cNvPr id="4" name="Slide Number Placeholder 3"/>
          <p:cNvSpPr>
            <a:spLocks noGrp="1"/>
          </p:cNvSpPr>
          <p:nvPr>
            <p:ph type="sldNum" sz="quarter" idx="12"/>
          </p:nvPr>
        </p:nvSpPr>
        <p:spPr/>
        <p:txBody>
          <a:bodyPr/>
          <a:lstStyle/>
          <a:p>
            <a:fld id="{2F8258B8-ACF5-6E4C-8B3E-49E538074B44}" type="slidenum">
              <a:rPr lang="en-US" smtClean="0"/>
              <a:t>8</a:t>
            </a:fld>
            <a:endParaRPr lang="en-US"/>
          </a:p>
        </p:txBody>
      </p:sp>
    </p:spTree>
    <p:custDataLst>
      <p:tags r:id="rId1"/>
    </p:custDataLst>
    <p:extLst>
      <p:ext uri="{BB962C8B-B14F-4D97-AF65-F5344CB8AC3E}">
        <p14:creationId xmlns:p14="http://schemas.microsoft.com/office/powerpoint/2010/main" val="1299308188"/>
      </p:ext>
    </p:extLst>
  </p:cSld>
  <p:clrMapOvr>
    <a:masterClrMapping/>
  </p:clrMapOvr>
  <mc:AlternateContent xmlns:mc="http://schemas.openxmlformats.org/markup-compatibility/2006" xmlns:p14="http://schemas.microsoft.com/office/powerpoint/2010/main">
    <mc:Choice Requires="p14">
      <p:transition spd="slow" p14:dur="2000" advTm="84398"/>
    </mc:Choice>
    <mc:Fallback xmlns="">
      <p:transition xmlns:p14="http://schemas.microsoft.com/office/powerpoint/2010/main" spd="slow" advTm="8439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F8258B8-ACF5-6E4C-8B3E-49E538074B44}" type="slidenum">
              <a:rPr lang="en-US" smtClean="0"/>
              <a:t>9</a:t>
            </a:fld>
            <a:endParaRPr lang="en-US"/>
          </a:p>
        </p:txBody>
      </p:sp>
      <p:cxnSp>
        <p:nvCxnSpPr>
          <p:cNvPr id="74" name="Straight Arrow Connector 73"/>
          <p:cNvCxnSpPr/>
          <p:nvPr/>
        </p:nvCxnSpPr>
        <p:spPr>
          <a:xfrm>
            <a:off x="1014915" y="2695401"/>
            <a:ext cx="1339793" cy="457200"/>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flipV="1">
            <a:off x="1014915" y="3317701"/>
            <a:ext cx="1339793" cy="609600"/>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pic>
        <p:nvPicPr>
          <p:cNvPr id="76" name="Picture 75"/>
          <p:cNvPicPr>
            <a:picLocks noChangeArrowheads="1"/>
          </p:cNvPicPr>
          <p:nvPr/>
        </p:nvPicPr>
        <p:blipFill>
          <a:blip r:embed="rId4" cstate="print"/>
          <a:srcRect/>
          <a:stretch>
            <a:fillRect/>
          </a:stretch>
        </p:blipFill>
        <p:spPr bwMode="auto">
          <a:xfrm>
            <a:off x="2354708" y="3012901"/>
            <a:ext cx="667375" cy="420883"/>
          </a:xfrm>
          <a:prstGeom prst="rect">
            <a:avLst/>
          </a:prstGeom>
          <a:noFill/>
          <a:ln w="9525">
            <a:noFill/>
            <a:miter lim="800000"/>
            <a:headEnd/>
            <a:tailEnd/>
          </a:ln>
          <a:effectLst/>
        </p:spPr>
      </p:pic>
      <p:pic>
        <p:nvPicPr>
          <p:cNvPr id="77" name="Picture 76"/>
          <p:cNvPicPr>
            <a:picLocks noChangeAspect="1" noChangeArrowheads="1"/>
          </p:cNvPicPr>
          <p:nvPr/>
        </p:nvPicPr>
        <p:blipFill>
          <a:blip r:embed="rId5" cstate="print"/>
          <a:srcRect/>
          <a:stretch>
            <a:fillRect/>
          </a:stretch>
        </p:blipFill>
        <p:spPr bwMode="auto">
          <a:xfrm>
            <a:off x="4389693" y="2766191"/>
            <a:ext cx="813243" cy="772820"/>
          </a:xfrm>
          <a:prstGeom prst="rect">
            <a:avLst/>
          </a:prstGeom>
          <a:noFill/>
          <a:ln w="9525" algn="ctr">
            <a:noFill/>
            <a:miter lim="800000"/>
            <a:headEnd/>
            <a:tailEnd/>
          </a:ln>
          <a:effectLst/>
        </p:spPr>
      </p:pic>
      <p:pic>
        <p:nvPicPr>
          <p:cNvPr id="78" name="Picture 77"/>
          <p:cNvPicPr>
            <a:picLocks noChangeArrowheads="1"/>
          </p:cNvPicPr>
          <p:nvPr/>
        </p:nvPicPr>
        <p:blipFill>
          <a:blip r:embed="rId4" cstate="print"/>
          <a:srcRect/>
          <a:stretch>
            <a:fillRect/>
          </a:stretch>
        </p:blipFill>
        <p:spPr bwMode="auto">
          <a:xfrm>
            <a:off x="6535935" y="3012901"/>
            <a:ext cx="667375" cy="420883"/>
          </a:xfrm>
          <a:prstGeom prst="rect">
            <a:avLst/>
          </a:prstGeom>
          <a:noFill/>
          <a:ln w="9525">
            <a:noFill/>
            <a:miter lim="800000"/>
            <a:headEnd/>
            <a:tailEnd/>
          </a:ln>
          <a:effectLst/>
        </p:spPr>
      </p:pic>
      <p:cxnSp>
        <p:nvCxnSpPr>
          <p:cNvPr id="79" name="Straight Arrow Connector 78"/>
          <p:cNvCxnSpPr/>
          <p:nvPr/>
        </p:nvCxnSpPr>
        <p:spPr>
          <a:xfrm>
            <a:off x="3022083" y="3154384"/>
            <a:ext cx="1388600" cy="16161"/>
          </a:xfrm>
          <a:prstGeom prst="straightConnector1">
            <a:avLst/>
          </a:prstGeom>
          <a:ln w="38100" cmpd="sng">
            <a:tailEnd type="arrow"/>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a:off x="5202936" y="3170545"/>
            <a:ext cx="1388600" cy="16161"/>
          </a:xfrm>
          <a:prstGeom prst="straightConnector1">
            <a:avLst/>
          </a:prstGeom>
          <a:ln w="38100" cmpd="sng">
            <a:tailEnd type="arrow"/>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7203310" y="3212106"/>
            <a:ext cx="1339793" cy="0"/>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2851099" y="1788204"/>
            <a:ext cx="4141521" cy="461665"/>
          </a:xfrm>
          <a:prstGeom prst="rect">
            <a:avLst/>
          </a:prstGeom>
          <a:noFill/>
        </p:spPr>
        <p:txBody>
          <a:bodyPr wrap="square" rtlCol="0">
            <a:spAutoFit/>
          </a:bodyPr>
          <a:lstStyle/>
          <a:p>
            <a:pPr algn="ctr"/>
            <a:endParaRPr lang="en-US" sz="2400" dirty="0"/>
          </a:p>
        </p:txBody>
      </p:sp>
      <p:sp>
        <p:nvSpPr>
          <p:cNvPr id="87" name="Rectangle 86"/>
          <p:cNvSpPr/>
          <p:nvPr/>
        </p:nvSpPr>
        <p:spPr>
          <a:xfrm>
            <a:off x="2574036" y="3477543"/>
            <a:ext cx="252171" cy="326512"/>
          </a:xfrm>
          <a:prstGeom prst="rect">
            <a:avLst/>
          </a:prstGeom>
          <a:solidFill>
            <a:schemeClr val="accent3"/>
          </a:solidFill>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8" name="Rectangle 87"/>
          <p:cNvSpPr/>
          <p:nvPr/>
        </p:nvSpPr>
        <p:spPr>
          <a:xfrm>
            <a:off x="2895997" y="3477543"/>
            <a:ext cx="252171" cy="326512"/>
          </a:xfrm>
          <a:prstGeom prst="rect">
            <a:avLst/>
          </a:prstGeom>
          <a:solidFill>
            <a:srgbClr val="4F81BD"/>
          </a:solidFill>
          <a:ln>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flipH="1">
            <a:off x="2413400" y="2612791"/>
            <a:ext cx="599640" cy="400110"/>
          </a:xfrm>
          <a:prstGeom prst="rect">
            <a:avLst/>
          </a:prstGeom>
          <a:noFill/>
        </p:spPr>
        <p:txBody>
          <a:bodyPr wrap="square" rtlCol="0">
            <a:spAutoFit/>
          </a:bodyPr>
          <a:lstStyle/>
          <a:p>
            <a:r>
              <a:rPr lang="en-US" sz="2000" dirty="0" smtClean="0"/>
              <a:t>S1</a:t>
            </a:r>
            <a:endParaRPr lang="en-US" sz="2000" baseline="-25000" dirty="0"/>
          </a:p>
        </p:txBody>
      </p:sp>
      <p:sp>
        <p:nvSpPr>
          <p:cNvPr id="90" name="TextBox 89"/>
          <p:cNvSpPr txBox="1"/>
          <p:nvPr/>
        </p:nvSpPr>
        <p:spPr>
          <a:xfrm>
            <a:off x="4410683" y="2326981"/>
            <a:ext cx="824114" cy="400110"/>
          </a:xfrm>
          <a:prstGeom prst="rect">
            <a:avLst/>
          </a:prstGeom>
          <a:noFill/>
        </p:spPr>
        <p:txBody>
          <a:bodyPr wrap="none" rtlCol="0">
            <a:spAutoFit/>
          </a:bodyPr>
          <a:lstStyle/>
          <a:p>
            <a:r>
              <a:rPr lang="en-US" sz="2000" i="1" dirty="0" smtClean="0"/>
              <a:t>Proxy</a:t>
            </a:r>
          </a:p>
        </p:txBody>
      </p:sp>
      <p:sp>
        <p:nvSpPr>
          <p:cNvPr id="91" name="TextBox 90"/>
          <p:cNvSpPr txBox="1"/>
          <p:nvPr/>
        </p:nvSpPr>
        <p:spPr>
          <a:xfrm flipH="1">
            <a:off x="6603670" y="2612791"/>
            <a:ext cx="599640" cy="400110"/>
          </a:xfrm>
          <a:prstGeom prst="rect">
            <a:avLst/>
          </a:prstGeom>
          <a:noFill/>
        </p:spPr>
        <p:txBody>
          <a:bodyPr wrap="square" rtlCol="0">
            <a:spAutoFit/>
          </a:bodyPr>
          <a:lstStyle/>
          <a:p>
            <a:r>
              <a:rPr lang="en-US" sz="2000" dirty="0" smtClean="0"/>
              <a:t>S2</a:t>
            </a:r>
            <a:endParaRPr lang="en-US" sz="2000" baseline="-25000" dirty="0"/>
          </a:p>
        </p:txBody>
      </p:sp>
      <p:sp>
        <p:nvSpPr>
          <p:cNvPr id="92" name="TextBox 91"/>
          <p:cNvSpPr txBox="1"/>
          <p:nvPr/>
        </p:nvSpPr>
        <p:spPr>
          <a:xfrm>
            <a:off x="567397" y="2268859"/>
            <a:ext cx="1101511" cy="369332"/>
          </a:xfrm>
          <a:prstGeom prst="rect">
            <a:avLst/>
          </a:prstGeom>
          <a:noFill/>
        </p:spPr>
        <p:txBody>
          <a:bodyPr wrap="square" rtlCol="0">
            <a:spAutoFit/>
          </a:bodyPr>
          <a:lstStyle/>
          <a:p>
            <a:r>
              <a:rPr lang="en-US" dirty="0" smtClean="0"/>
              <a:t>User 1</a:t>
            </a:r>
            <a:endParaRPr lang="en-US" dirty="0"/>
          </a:p>
        </p:txBody>
      </p:sp>
      <p:sp>
        <p:nvSpPr>
          <p:cNvPr id="93" name="TextBox 92"/>
          <p:cNvSpPr txBox="1"/>
          <p:nvPr/>
        </p:nvSpPr>
        <p:spPr>
          <a:xfrm>
            <a:off x="468815" y="3930431"/>
            <a:ext cx="1101511" cy="369332"/>
          </a:xfrm>
          <a:prstGeom prst="rect">
            <a:avLst/>
          </a:prstGeom>
          <a:noFill/>
        </p:spPr>
        <p:txBody>
          <a:bodyPr wrap="square" rtlCol="0">
            <a:spAutoFit/>
          </a:bodyPr>
          <a:lstStyle/>
          <a:p>
            <a:r>
              <a:rPr lang="en-US" dirty="0" smtClean="0"/>
              <a:t>User 2</a:t>
            </a:r>
            <a:endParaRPr lang="en-US" dirty="0"/>
          </a:p>
        </p:txBody>
      </p:sp>
      <p:sp>
        <p:nvSpPr>
          <p:cNvPr id="94" name="Rectangle 93"/>
          <p:cNvSpPr/>
          <p:nvPr/>
        </p:nvSpPr>
        <p:spPr>
          <a:xfrm>
            <a:off x="5220203" y="3477543"/>
            <a:ext cx="241300" cy="326512"/>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p:cNvSpPr/>
          <p:nvPr/>
        </p:nvSpPr>
        <p:spPr>
          <a:xfrm>
            <a:off x="1308027" y="2387879"/>
            <a:ext cx="252171" cy="326512"/>
          </a:xfrm>
          <a:prstGeom prst="rect">
            <a:avLst/>
          </a:prstGeom>
          <a:solidFill>
            <a:schemeClr val="accent3"/>
          </a:solidFill>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4" name="Rectangle 103"/>
          <p:cNvSpPr/>
          <p:nvPr/>
        </p:nvSpPr>
        <p:spPr>
          <a:xfrm>
            <a:off x="1242961" y="3973251"/>
            <a:ext cx="252171" cy="326512"/>
          </a:xfrm>
          <a:prstGeom prst="rect">
            <a:avLst/>
          </a:prstGeom>
          <a:solidFill>
            <a:srgbClr val="4F81BD"/>
          </a:solidFill>
          <a:ln>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Callout 30"/>
          <p:cNvSpPr/>
          <p:nvPr/>
        </p:nvSpPr>
        <p:spPr>
          <a:xfrm>
            <a:off x="6339096" y="1161043"/>
            <a:ext cx="2204007" cy="1254321"/>
          </a:xfrm>
          <a:prstGeom prst="wedgeEllipseCallout">
            <a:avLst>
              <a:gd name="adj1" fmla="val -105492"/>
              <a:gd name="adj2" fmla="val 7210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200" dirty="0" smtClean="0"/>
              <a:t>Proxy may modify flows</a:t>
            </a:r>
            <a:endParaRPr lang="en-US" sz="2200" dirty="0"/>
          </a:p>
        </p:txBody>
      </p:sp>
      <p:sp>
        <p:nvSpPr>
          <p:cNvPr id="32" name="TextBox 31"/>
          <p:cNvSpPr txBox="1"/>
          <p:nvPr/>
        </p:nvSpPr>
        <p:spPr>
          <a:xfrm>
            <a:off x="910521" y="4925138"/>
            <a:ext cx="7369807" cy="584776"/>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3200" dirty="0" smtClean="0">
                <a:solidFill>
                  <a:srgbClr val="0000BF"/>
                </a:solidFill>
              </a:rPr>
              <a:t>Are forwarding rules at S2 correct? </a:t>
            </a:r>
            <a:endParaRPr lang="en-US" sz="3200" dirty="0">
              <a:solidFill>
                <a:srgbClr val="0000BF"/>
              </a:solidFill>
            </a:endParaRPr>
          </a:p>
        </p:txBody>
      </p:sp>
      <p:sp>
        <p:nvSpPr>
          <p:cNvPr id="26" name="Title 1"/>
          <p:cNvSpPr txBox="1">
            <a:spLocks/>
          </p:cNvSpPr>
          <p:nvPr/>
        </p:nvSpPr>
        <p:spPr>
          <a:xfrm>
            <a:off x="67283" y="127000"/>
            <a:ext cx="8686800" cy="9144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mtClean="0">
                <a:solidFill>
                  <a:srgbClr val="0000BF"/>
                </a:solidFill>
              </a:rPr>
              <a:t>Challenge: Dynamic Modifications</a:t>
            </a:r>
            <a:endParaRPr lang="en-US" dirty="0">
              <a:solidFill>
                <a:srgbClr val="0000BF"/>
              </a:solidFill>
            </a:endParaRPr>
          </a:p>
        </p:txBody>
      </p:sp>
      <p:pic>
        <p:nvPicPr>
          <p:cNvPr id="25" name="Picture 11" descr="IOSfirewall"/>
          <p:cNvPicPr>
            <a:picLocks noChangeAspect="1" noChangeArrowheads="1"/>
          </p:cNvPicPr>
          <p:nvPr/>
        </p:nvPicPr>
        <p:blipFill>
          <a:blip r:embed="rId6" cstate="print"/>
          <a:srcRect/>
          <a:stretch>
            <a:fillRect/>
          </a:stretch>
        </p:blipFill>
        <p:spPr bwMode="auto">
          <a:xfrm>
            <a:off x="6707308" y="3927301"/>
            <a:ext cx="324630" cy="602783"/>
          </a:xfrm>
          <a:prstGeom prst="rect">
            <a:avLst/>
          </a:prstGeom>
          <a:noFill/>
        </p:spPr>
      </p:pic>
      <p:sp>
        <p:nvSpPr>
          <p:cNvPr id="27" name="TextBox 26"/>
          <p:cNvSpPr txBox="1"/>
          <p:nvPr/>
        </p:nvSpPr>
        <p:spPr>
          <a:xfrm>
            <a:off x="7059637" y="3987967"/>
            <a:ext cx="1066318" cy="400110"/>
          </a:xfrm>
          <a:prstGeom prst="rect">
            <a:avLst/>
          </a:prstGeom>
          <a:noFill/>
        </p:spPr>
        <p:txBody>
          <a:bodyPr wrap="none" rtlCol="0">
            <a:spAutoFit/>
          </a:bodyPr>
          <a:lstStyle/>
          <a:p>
            <a:r>
              <a:rPr lang="en-US" sz="2000" i="1" dirty="0" smtClean="0"/>
              <a:t>Firewall</a:t>
            </a:r>
          </a:p>
        </p:txBody>
      </p:sp>
      <p:cxnSp>
        <p:nvCxnSpPr>
          <p:cNvPr id="3" name="Straight Arrow Connector 2"/>
          <p:cNvCxnSpPr>
            <a:stCxn id="78" idx="2"/>
            <a:endCxn id="25" idx="0"/>
          </p:cNvCxnSpPr>
          <p:nvPr/>
        </p:nvCxnSpPr>
        <p:spPr>
          <a:xfrm>
            <a:off x="6869623" y="3433784"/>
            <a:ext cx="0" cy="4935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5493253" y="3477543"/>
            <a:ext cx="241300" cy="326512"/>
          </a:xfrm>
          <a:prstGeom prst="rect">
            <a:avLst/>
          </a:prstGeom>
          <a:solidFill>
            <a:schemeClr val="accent6"/>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1495132" y="1161043"/>
            <a:ext cx="3315927" cy="830997"/>
          </a:xfrm>
          <a:prstGeom prst="rect">
            <a:avLst/>
          </a:prstGeom>
          <a:noFill/>
          <a:ln>
            <a:solidFill>
              <a:srgbClr val="FF0000"/>
            </a:solidFill>
          </a:ln>
        </p:spPr>
        <p:txBody>
          <a:bodyPr wrap="square" rtlCol="0">
            <a:spAutoFit/>
          </a:bodyPr>
          <a:lstStyle/>
          <a:p>
            <a:r>
              <a:rPr lang="en-US" sz="2400" dirty="0" smtClean="0"/>
              <a:t>User1: Proxy </a:t>
            </a:r>
            <a:r>
              <a:rPr lang="en-US" sz="2400" dirty="0" smtClean="0">
                <a:sym typeface="Wingdings"/>
              </a:rPr>
              <a:t> Firewall</a:t>
            </a:r>
          </a:p>
          <a:p>
            <a:r>
              <a:rPr lang="en-US" sz="2400" dirty="0" smtClean="0">
                <a:sym typeface="Wingdings"/>
              </a:rPr>
              <a:t>User2: Proxy</a:t>
            </a:r>
            <a:endParaRPr lang="en-US" sz="2400" dirty="0"/>
          </a:p>
        </p:txBody>
      </p:sp>
    </p:spTree>
    <p:custDataLst>
      <p:tags r:id="rId1"/>
    </p:custDataLst>
    <p:extLst>
      <p:ext uri="{BB962C8B-B14F-4D97-AF65-F5344CB8AC3E}">
        <p14:creationId xmlns:p14="http://schemas.microsoft.com/office/powerpoint/2010/main" val="1656954713"/>
      </p:ext>
    </p:extLst>
  </p:cSld>
  <p:clrMapOvr>
    <a:masterClrMapping/>
  </p:clrMapOvr>
  <mc:AlternateContent xmlns:mc="http://schemas.openxmlformats.org/markup-compatibility/2006" xmlns:p14="http://schemas.microsoft.com/office/powerpoint/2010/main">
    <mc:Choice Requires="p14">
      <p:transition spd="slow" p14:dur="2000" advTm="49188"/>
    </mc:Choice>
    <mc:Fallback xmlns="">
      <p:transition xmlns:p14="http://schemas.microsoft.com/office/powerpoint/2010/main" spd="slow" advTm="4918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33333E-7 1.48148E-6 L 0.10694 0.08542 " pathEditMode="relative" rAng="0" ptsTypes="AA">
                                      <p:cBhvr>
                                        <p:cTn id="6" dur="2000" fill="hold"/>
                                        <p:tgtEl>
                                          <p:spTgt spid="103"/>
                                        </p:tgtEl>
                                        <p:attrNameLst>
                                          <p:attrName>ppt_x</p:attrName>
                                          <p:attrName>ppt_y</p:attrName>
                                        </p:attrNameLst>
                                      </p:cBhvr>
                                      <p:rCtr x="5347" y="4259"/>
                                    </p:animMotion>
                                  </p:childTnLst>
                                </p:cTn>
                              </p:par>
                              <p:par>
                                <p:cTn id="7" presetID="0" presetClass="path" presetSubtype="0" accel="50000" decel="50000" fill="hold" grpId="0" nodeType="withEffect">
                                  <p:stCondLst>
                                    <p:cond delay="0"/>
                                  </p:stCondLst>
                                  <p:childTnLst>
                                    <p:animMotion origin="layout" path="M 1.94444E-6 2.59259E-6 L 0.13854 -0.08334 " pathEditMode="relative" ptsTypes="AA">
                                      <p:cBhvr>
                                        <p:cTn id="8" dur="2000" fill="hold"/>
                                        <p:tgtEl>
                                          <p:spTgt spid="104"/>
                                        </p:tgtEl>
                                        <p:attrNameLst>
                                          <p:attrName>ppt_x</p:attrName>
                                          <p:attrName>ppt_y</p:attrName>
                                        </p:attrNameLst>
                                      </p:cBhvr>
                                    </p:animMotion>
                                  </p:childTnLst>
                                </p:cTn>
                              </p:par>
                            </p:childTnLst>
                          </p:cTn>
                        </p:par>
                        <p:par>
                          <p:cTn id="9" fill="hold">
                            <p:stCondLst>
                              <p:cond delay="2000"/>
                            </p:stCondLst>
                            <p:childTnLst>
                              <p:par>
                                <p:cTn id="10" presetID="1" presetClass="exit" presetSubtype="0" fill="hold" grpId="1" nodeType="afterEffect">
                                  <p:stCondLst>
                                    <p:cond delay="0"/>
                                  </p:stCondLst>
                                  <p:childTnLst>
                                    <p:set>
                                      <p:cBhvr>
                                        <p:cTn id="11" dur="1" fill="hold">
                                          <p:stCondLst>
                                            <p:cond delay="0"/>
                                          </p:stCondLst>
                                        </p:cTn>
                                        <p:tgtEl>
                                          <p:spTgt spid="103"/>
                                        </p:tgtEl>
                                        <p:attrNameLst>
                                          <p:attrName>style.visibility</p:attrName>
                                        </p:attrNameLst>
                                      </p:cBhvr>
                                      <p:to>
                                        <p:strVal val="hidden"/>
                                      </p:to>
                                    </p:set>
                                  </p:childTnLst>
                                </p:cTn>
                              </p:par>
                              <p:par>
                                <p:cTn id="12" presetID="1" presetClass="exit" presetSubtype="0" fill="hold" grpId="1" nodeType="withEffect">
                                  <p:stCondLst>
                                    <p:cond delay="0"/>
                                  </p:stCondLst>
                                  <p:childTnLst>
                                    <p:set>
                                      <p:cBhvr>
                                        <p:cTn id="13" dur="1" fill="hold">
                                          <p:stCondLst>
                                            <p:cond delay="0"/>
                                          </p:stCondLst>
                                        </p:cTn>
                                        <p:tgtEl>
                                          <p:spTgt spid="104"/>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2" nodeType="after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par>
                                <p:cTn id="17" presetID="1" presetClass="entr" presetSubtype="0" fill="hold" grpId="2"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0" presetClass="path" presetSubtype="0" accel="50000" decel="50000" fill="hold" grpId="0" nodeType="withEffect">
                                  <p:stCondLst>
                                    <p:cond delay="0"/>
                                  </p:stCondLst>
                                  <p:childTnLst>
                                    <p:animMotion origin="layout" path="M 0 0 L 0.13472 0 " pathEditMode="relative" ptsTypes="AA">
                                      <p:cBhvr>
                                        <p:cTn id="20" dur="2000" fill="hold"/>
                                        <p:tgtEl>
                                          <p:spTgt spid="87"/>
                                        </p:tgtEl>
                                        <p:attrNameLst>
                                          <p:attrName>ppt_x</p:attrName>
                                          <p:attrName>ppt_y</p:attrName>
                                        </p:attrNameLst>
                                      </p:cBhvr>
                                    </p:animMotion>
                                  </p:childTnLst>
                                </p:cTn>
                              </p:par>
                              <p:par>
                                <p:cTn id="21" presetID="0" presetClass="path" presetSubtype="0" accel="50000" decel="50000" fill="hold" grpId="0" nodeType="withEffect">
                                  <p:stCondLst>
                                    <p:cond delay="0"/>
                                  </p:stCondLst>
                                  <p:childTnLst>
                                    <p:animMotion origin="layout" path="M 0 0 L 0.13472 0 " pathEditMode="relative" ptsTypes="AA">
                                      <p:cBhvr>
                                        <p:cTn id="22" dur="2000" fill="hold"/>
                                        <p:tgtEl>
                                          <p:spTgt spid="88"/>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7"/>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8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1" nodeType="afterEffect">
                                  <p:stCondLst>
                                    <p:cond delay="0"/>
                                  </p:stCondLst>
                                  <p:childTnLst>
                                    <p:set>
                                      <p:cBhvr>
                                        <p:cTn id="35" dur="1" fill="hold">
                                          <p:stCondLst>
                                            <p:cond delay="0"/>
                                          </p:stCondLst>
                                        </p:cTn>
                                        <p:tgtEl>
                                          <p:spTgt spid="94"/>
                                        </p:tgtEl>
                                        <p:attrNameLst>
                                          <p:attrName>style.visibility</p:attrName>
                                        </p:attrNameLst>
                                      </p:cBhvr>
                                      <p:to>
                                        <p:strVal val="visible"/>
                                      </p:to>
                                    </p:set>
                                  </p:childTnLst>
                                </p:cTn>
                              </p:par>
                              <p:par>
                                <p:cTn id="36" presetID="0" presetClass="path" presetSubtype="0" accel="50000" decel="50000" fill="hold" grpId="0" nodeType="withEffect">
                                  <p:stCondLst>
                                    <p:cond delay="0"/>
                                  </p:stCondLst>
                                  <p:childTnLst>
                                    <p:animMotion origin="layout" path="M -3.61111E-6 8.51852E-6 L 0.15417 8.51852E-6 " pathEditMode="relative" ptsTypes="AA">
                                      <p:cBhvr>
                                        <p:cTn id="37" dur="2000" fill="hold"/>
                                        <p:tgtEl>
                                          <p:spTgt spid="94"/>
                                        </p:tgtEl>
                                        <p:attrNameLst>
                                          <p:attrName>ppt_x</p:attrName>
                                          <p:attrName>ppt_y</p:attrName>
                                        </p:attrNameLst>
                                      </p:cBhvr>
                                    </p:animMotion>
                                  </p:childTnLst>
                                </p:cTn>
                              </p:par>
                              <p:par>
                                <p:cTn id="38" presetID="1" presetClass="entr" presetSubtype="0" fill="hold" grpId="1" nodeType="with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par>
                                <p:cTn id="40" presetID="0" presetClass="path" presetSubtype="0" accel="50000" decel="50000" fill="hold" grpId="0" nodeType="withEffect">
                                  <p:stCondLst>
                                    <p:cond delay="0"/>
                                  </p:stCondLst>
                                  <p:childTnLst>
                                    <p:animMotion origin="layout" path="M -3.61111E-6 8.51852E-6 L 0.15417 8.51852E-6 " pathEditMode="relative" ptsTypes="AA">
                                      <p:cBhvr>
                                        <p:cTn id="41" dur="2000" fill="hold"/>
                                        <p:tgtEl>
                                          <p:spTgt spid="33"/>
                                        </p:tgtEl>
                                        <p:attrNameLst>
                                          <p:attrName>ppt_x</p:attrName>
                                          <p:attrName>ppt_y</p:attrName>
                                        </p:attrNameLst>
                                      </p:cBhvr>
                                    </p:animMotion>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7" grpId="1" animBg="1"/>
      <p:bldP spid="87" grpId="2" animBg="1"/>
      <p:bldP spid="88" grpId="0" animBg="1"/>
      <p:bldP spid="88" grpId="1" animBg="1"/>
      <p:bldP spid="88" grpId="2" animBg="1"/>
      <p:bldP spid="94" grpId="0" animBg="1"/>
      <p:bldP spid="94" grpId="1" animBg="1"/>
      <p:bldP spid="103" grpId="0" animBg="1"/>
      <p:bldP spid="103" grpId="1" animBg="1"/>
      <p:bldP spid="104" grpId="0" animBg="1"/>
      <p:bldP spid="104" grpId="1" animBg="1"/>
      <p:bldP spid="31" grpId="0" animBg="1"/>
      <p:bldP spid="32" grpId="0" animBg="1"/>
      <p:bldP spid="33" grpId="0" animBg="1"/>
      <p:bldP spid="33"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95.6|0.7|1"/>
</p:tagLst>
</file>

<file path=ppt/tags/tag10.xml><?xml version="1.0" encoding="utf-8"?>
<p:tagLst xmlns:a="http://schemas.openxmlformats.org/drawingml/2006/main" xmlns:r="http://schemas.openxmlformats.org/officeDocument/2006/relationships" xmlns:p="http://schemas.openxmlformats.org/presentationml/2006/main">
  <p:tag name="TIMING" val="|7.9"/>
</p:tagLst>
</file>

<file path=ppt/tags/tag11.xml><?xml version="1.0" encoding="utf-8"?>
<p:tagLst xmlns:a="http://schemas.openxmlformats.org/drawingml/2006/main" xmlns:r="http://schemas.openxmlformats.org/officeDocument/2006/relationships" xmlns:p="http://schemas.openxmlformats.org/presentationml/2006/main">
  <p:tag name="TIMING" val="|15.1|6.8|9.6"/>
</p:tagLst>
</file>

<file path=ppt/tags/tag12.xml><?xml version="1.0" encoding="utf-8"?>
<p:tagLst xmlns:a="http://schemas.openxmlformats.org/drawingml/2006/main" xmlns:r="http://schemas.openxmlformats.org/officeDocument/2006/relationships" xmlns:p="http://schemas.openxmlformats.org/presentationml/2006/main">
  <p:tag name="TIMING" val="|22|23.2|10.6"/>
</p:tagLst>
</file>

<file path=ppt/tags/tag2.xml><?xml version="1.0" encoding="utf-8"?>
<p:tagLst xmlns:a="http://schemas.openxmlformats.org/drawingml/2006/main" xmlns:r="http://schemas.openxmlformats.org/officeDocument/2006/relationships" xmlns:p="http://schemas.openxmlformats.org/presentationml/2006/main">
  <p:tag name="TIMING" val="|18.2"/>
</p:tagLst>
</file>

<file path=ppt/tags/tag3.xml><?xml version="1.0" encoding="utf-8"?>
<p:tagLst xmlns:a="http://schemas.openxmlformats.org/drawingml/2006/main" xmlns:r="http://schemas.openxmlformats.org/officeDocument/2006/relationships" xmlns:p="http://schemas.openxmlformats.org/presentationml/2006/main">
  <p:tag name="TIMING" val="|22|23.2|10.6"/>
</p:tagLst>
</file>

<file path=ppt/tags/tag4.xml><?xml version="1.0" encoding="utf-8"?>
<p:tagLst xmlns:a="http://schemas.openxmlformats.org/drawingml/2006/main" xmlns:r="http://schemas.openxmlformats.org/officeDocument/2006/relationships" xmlns:p="http://schemas.openxmlformats.org/presentationml/2006/main">
  <p:tag name="TIMING" val="|29.7|5.4|14.6"/>
</p:tagLst>
</file>

<file path=ppt/tags/tag5.xml><?xml version="1.0" encoding="utf-8"?>
<p:tagLst xmlns:a="http://schemas.openxmlformats.org/drawingml/2006/main" xmlns:r="http://schemas.openxmlformats.org/officeDocument/2006/relationships" xmlns:p="http://schemas.openxmlformats.org/presentationml/2006/main">
  <p:tag name="TIMING" val="|36.9|9.1|30.3"/>
</p:tagLst>
</file>

<file path=ppt/tags/tag6.xml><?xml version="1.0" encoding="utf-8"?>
<p:tagLst xmlns:a="http://schemas.openxmlformats.org/drawingml/2006/main" xmlns:r="http://schemas.openxmlformats.org/officeDocument/2006/relationships" xmlns:p="http://schemas.openxmlformats.org/presentationml/2006/main">
  <p:tag name="TIMING" val="|28.7|9.4|1.9|8.2"/>
</p:tagLst>
</file>

<file path=ppt/tags/tag7.xml><?xml version="1.0" encoding="utf-8"?>
<p:tagLst xmlns:a="http://schemas.openxmlformats.org/drawingml/2006/main" xmlns:r="http://schemas.openxmlformats.org/officeDocument/2006/relationships" xmlns:p="http://schemas.openxmlformats.org/presentationml/2006/main">
  <p:tag name="TIMING" val="|2.3|8.3|23.6|8.9"/>
</p:tagLst>
</file>

<file path=ppt/tags/tag8.xml><?xml version="1.0" encoding="utf-8"?>
<p:tagLst xmlns:a="http://schemas.openxmlformats.org/drawingml/2006/main" xmlns:r="http://schemas.openxmlformats.org/officeDocument/2006/relationships" xmlns:p="http://schemas.openxmlformats.org/presentationml/2006/main">
  <p:tag name="TIMING" val="|30.6|5.3"/>
</p:tagLst>
</file>

<file path=ppt/tags/tag9.xml><?xml version="1.0" encoding="utf-8"?>
<p:tagLst xmlns:a="http://schemas.openxmlformats.org/drawingml/2006/main" xmlns:r="http://schemas.openxmlformats.org/officeDocument/2006/relationships" xmlns:p="http://schemas.openxmlformats.org/presentationml/2006/main">
  <p:tag name="TIMING" val="|1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18253</TotalTime>
  <Words>3044</Words>
  <Application>Microsoft Macintosh PowerPoint</Application>
  <PresentationFormat>On-screen Show (4:3)</PresentationFormat>
  <Paragraphs>512</Paragraphs>
  <Slides>29</Slides>
  <Notes>26</Notes>
  <HiddenSlides>2</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SIMPLE-fying Middlebox Policy Enforcement Using SDN</vt:lpstr>
      <vt:lpstr>Middleboxes management is hard!</vt:lpstr>
      <vt:lpstr>PowerPoint Presentation</vt:lpstr>
      <vt:lpstr>PowerPoint Presentation</vt:lpstr>
      <vt:lpstr>Our Work: SIMPLE</vt:lpstr>
      <vt:lpstr>Outline</vt:lpstr>
      <vt:lpstr>Challenge: Policy Composition</vt:lpstr>
      <vt:lpstr>Challenge: Resource Constraints</vt:lpstr>
      <vt:lpstr>PowerPoint Presentation</vt:lpstr>
      <vt:lpstr>New dimensions beyond Layer 2-3 tasks</vt:lpstr>
      <vt:lpstr>Outline</vt:lpstr>
      <vt:lpstr>SIMPLE System Overview</vt:lpstr>
      <vt:lpstr>Composition   Tag Processing State</vt:lpstr>
      <vt:lpstr>SIMPLE System Overview</vt:lpstr>
      <vt:lpstr>Resource Constraints Joint Optimization</vt:lpstr>
      <vt:lpstr>Offline + Online Decomposition</vt:lpstr>
      <vt:lpstr>Offline Stage: ILP based pruning</vt:lpstr>
      <vt:lpstr>SIMPLE System Overview</vt:lpstr>
      <vt:lpstr>Modifications  Infer flow correlations</vt:lpstr>
      <vt:lpstr>SIMPLE Implementation</vt:lpstr>
      <vt:lpstr>Outline</vt:lpstr>
      <vt:lpstr>Evaluation and Methodology</vt:lpstr>
      <vt:lpstr>Benefits: Load balancing</vt:lpstr>
      <vt:lpstr>Overhead: Reconfiguration Time</vt:lpstr>
      <vt:lpstr>Other Key Results</vt:lpstr>
      <vt:lpstr>Conclusions</vt:lpstr>
      <vt:lpstr>PowerPoint Presentation</vt:lpstr>
      <vt:lpstr>Decompose Optimization: Slow Offline + Fast Online Steps</vt:lpstr>
      <vt:lpstr>Enumerating Physical Sequences</vt:lpstr>
    </vt:vector>
  </TitlesOfParts>
  <Company>State University of New York at Stony Brook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and Incremental Convergence between SDN and Middleboxes</dc:title>
  <dc:creator>Zafar Qazi</dc:creator>
  <cp:lastModifiedBy>Ihsan Qazi</cp:lastModifiedBy>
  <cp:revision>931</cp:revision>
  <dcterms:created xsi:type="dcterms:W3CDTF">2013-07-08T02:14:57Z</dcterms:created>
  <dcterms:modified xsi:type="dcterms:W3CDTF">2013-08-13T02:10:01Z</dcterms:modified>
</cp:coreProperties>
</file>