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97" r:id="rId3"/>
    <p:sldId id="332" r:id="rId4"/>
    <p:sldId id="313" r:id="rId5"/>
    <p:sldId id="314" r:id="rId6"/>
    <p:sldId id="333" r:id="rId7"/>
    <p:sldId id="310" r:id="rId8"/>
    <p:sldId id="311" r:id="rId9"/>
    <p:sldId id="328" r:id="rId10"/>
    <p:sldId id="299" r:id="rId11"/>
    <p:sldId id="263" r:id="rId12"/>
    <p:sldId id="284" r:id="rId13"/>
    <p:sldId id="285" r:id="rId14"/>
    <p:sldId id="336" r:id="rId15"/>
    <p:sldId id="329" r:id="rId16"/>
    <p:sldId id="330" r:id="rId17"/>
    <p:sldId id="292" r:id="rId18"/>
    <p:sldId id="331" r:id="rId19"/>
    <p:sldId id="335" r:id="rId20"/>
    <p:sldId id="283" r:id="rId21"/>
    <p:sldId id="320" r:id="rId22"/>
    <p:sldId id="321" r:id="rId23"/>
    <p:sldId id="268" r:id="rId24"/>
    <p:sldId id="327" r:id="rId25"/>
    <p:sldId id="273" r:id="rId26"/>
    <p:sldId id="337" r:id="rId27"/>
    <p:sldId id="29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B7A"/>
    <a:srgbClr val="7CA4FF"/>
    <a:srgbClr val="71B8FF"/>
    <a:srgbClr val="97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763" autoAdjust="0"/>
    <p:restoredTop sz="99850" autoAdjust="0"/>
  </p:normalViewPr>
  <p:slideViewPr>
    <p:cSldViewPr snapToGrid="0" snapToObjects="1">
      <p:cViewPr varScale="1">
        <p:scale>
          <a:sx n="122" d="100"/>
          <a:sy n="122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F6C3C-F673-AB47-9A0D-522E3D0A45D4}" type="datetimeFigureOut">
              <a:rPr lang="en-US" smtClean="0"/>
              <a:t>8/10/13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9D3C-9785-7143-BFDC-4C4CE4A3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5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52EC3-F7BA-D242-A32E-319F2AC73014}" type="datetimeFigureOut">
              <a:rPr lang="en-US" smtClean="0"/>
              <a:t>8/10/13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12007-9A97-A44D-9136-844CEB27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6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928-09E9-5340-B79F-08276FB15D0C}" type="datetime1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214-6447-4343-BF81-F40C201CB456}" type="datetime1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C55D-A5F3-8B4B-964B-25FE343FFFAE}" type="datetime1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129E-2C8E-FA4B-9577-A95448F46897}" type="datetime1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CE7-C38B-4649-8407-EF0AFDDFF310}" type="datetime1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1911-4AF3-E44A-9CAC-B03471297886}" type="datetime1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F0B9-A8E5-994B-A463-C1F0839A44AE}" type="datetime1">
              <a:rPr lang="en-US" smtClean="0"/>
              <a:t>8/10/13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9888-3987-2349-B2F7-5565FBDE668F}" type="datetime1">
              <a:rPr lang="en-US" smtClean="0"/>
              <a:t>8/10/13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F764-8A43-F448-8416-F1825B72EFE7}" type="datetime1">
              <a:rPr lang="en-US" smtClean="0"/>
              <a:t>8/10/13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BBC-667D-9F41-AF31-898190915630}" type="datetime1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45F6-4103-A140-86BA-705E9A741699}" type="datetime1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B6B4-59FF-954C-95FF-539B59E75E1A}" type="datetime1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148" y="2929723"/>
            <a:ext cx="7772400" cy="1702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Forwarding Metamorphosis: </a:t>
            </a:r>
            <a:br>
              <a:rPr lang="en-US" dirty="0" smtClean="0"/>
            </a:br>
            <a:r>
              <a:rPr lang="en-US" dirty="0" smtClean="0"/>
              <a:t>Fast Programmable Match-Action Processing in Hardware for SDN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Pat </a:t>
            </a:r>
            <a:r>
              <a:rPr lang="en-US" sz="2700" dirty="0"/>
              <a:t>Bosshart, Glen Gibb, Hun-</a:t>
            </a:r>
            <a:r>
              <a:rPr lang="en-US" sz="2700" dirty="0" err="1"/>
              <a:t>Seok</a:t>
            </a:r>
            <a:r>
              <a:rPr lang="en-US" sz="2700" dirty="0"/>
              <a:t> Kim, </a:t>
            </a:r>
            <a:br>
              <a:rPr lang="en-US" sz="2700" dirty="0"/>
            </a:br>
            <a:r>
              <a:rPr lang="en-US" sz="2700" dirty="0"/>
              <a:t>George Varghese, Nick </a:t>
            </a:r>
            <a:r>
              <a:rPr lang="en-US" sz="2700" dirty="0" err="1"/>
              <a:t>McKeown</a:t>
            </a:r>
            <a:r>
              <a:rPr lang="en-US" sz="2700" dirty="0"/>
              <a:t>, Martin Izzard,</a:t>
            </a:r>
            <a:br>
              <a:rPr lang="en-US" sz="2700" dirty="0"/>
            </a:br>
            <a:r>
              <a:rPr lang="en-US" sz="2700" dirty="0"/>
              <a:t>Fernando </a:t>
            </a:r>
            <a:r>
              <a:rPr lang="en-US" sz="2700" dirty="0" err="1"/>
              <a:t>Mujica</a:t>
            </a:r>
            <a:r>
              <a:rPr lang="en-US" sz="2700" dirty="0"/>
              <a:t>, Mark Horowitz</a:t>
            </a:r>
            <a:r>
              <a:rPr lang="en-US" sz="2700" baseline="30000" dirty="0"/>
              <a:t/>
            </a:r>
            <a:br>
              <a:rPr lang="en-US" sz="2700" baseline="30000" dirty="0"/>
            </a:br>
            <a:r>
              <a:rPr lang="en-US" sz="2700" baseline="30000" dirty="0"/>
              <a:t/>
            </a:r>
            <a:br>
              <a:rPr lang="en-US" sz="2700" baseline="30000" dirty="0"/>
            </a:br>
            <a:r>
              <a:rPr lang="en-US" sz="2700" baseline="30000" dirty="0"/>
              <a:t/>
            </a:r>
            <a:br>
              <a:rPr lang="en-US" sz="2700" baseline="30000" dirty="0"/>
            </a:br>
            <a:r>
              <a:rPr lang="en-US" sz="2700" dirty="0"/>
              <a:t>Texas Instruments, Stanford University, Microsoft</a:t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RMT Abstract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5732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2028111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5079834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2028111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5041938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2796922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334543" y="2470452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796922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2796922" y="3856554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5790022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2796922" y="3856554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28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95187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                              IPV4                                   TC</a:t>
            </a:r>
            <a:r>
              <a:rPr lang="en-US" sz="2000" dirty="0" smtClean="0"/>
              <a:t>P</a:t>
            </a:r>
            <a:endParaRPr lang="en-US" sz="20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338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837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4229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5732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2028111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2028111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5041938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2796922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2796922" y="3856554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2796922" y="3856554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28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95187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                              IPV4                                   TCP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338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837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4229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5732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2028111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2028111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5041938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2796922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28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95187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                  IPV4                    RCP                           TCP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338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31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4229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Packet: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2796922" y="5162138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2796922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3565732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87924" y="5162138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02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14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3180351" y="4270048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3180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80784" y="1706465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75409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VLAN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092697" y="2715207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02787" y="3694445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93998" y="375231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35015" y="3705050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MAC</a:t>
            </a:r>
          </a:p>
          <a:p>
            <a:pPr algn="ctr"/>
            <a:r>
              <a:rPr lang="en-US" dirty="0" smtClean="0"/>
              <a:t>FORWARD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4432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4419113" y="2380826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4431026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2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IPV4-DA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07997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ETHERTYPE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4115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RCP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93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ACL</a:t>
              </a:r>
              <a:endParaRPr lang="en-US" dirty="0"/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671562" y="3263810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IPV6-DA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36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Changes to Parse Graph and Table Graph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2525" y="1625256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2525" y="169044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217" y="2873434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0369" y="2938623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2029" y="4525936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738" y="4591125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68005" y="4535480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73189" y="45854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17158" y="5480821"/>
            <a:ext cx="555485" cy="5309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38376" y="5566999"/>
            <a:ext cx="68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1794901" y="2062502"/>
            <a:ext cx="20326" cy="3418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1076919" y="3310680"/>
            <a:ext cx="1007912" cy="122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1035388" y="3307955"/>
            <a:ext cx="29343" cy="1217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 flipH="1">
            <a:off x="1076919" y="2062502"/>
            <a:ext cx="738308" cy="8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57964" y="4954798"/>
            <a:ext cx="509468" cy="612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68005" y="4972726"/>
            <a:ext cx="495935" cy="594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89128" y="16680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75289" y="28944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89128" y="28944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89128" y="48400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5797250" y="20842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 flipH="1">
            <a:off x="5083411" y="2026189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1" idx="0"/>
          </p:cNvCxnSpPr>
          <p:nvPr/>
        </p:nvCxnSpPr>
        <p:spPr>
          <a:xfrm flipH="1">
            <a:off x="5806540" y="3310680"/>
            <a:ext cx="13087" cy="1576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5" idx="4"/>
            <a:endCxn id="36" idx="1"/>
          </p:cNvCxnSpPr>
          <p:nvPr/>
        </p:nvCxnSpPr>
        <p:spPr>
          <a:xfrm>
            <a:off x="5127923" y="4201460"/>
            <a:ext cx="522162" cy="699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806540" y="11775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34670" y="488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30777" y="29122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L2S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919801" y="378525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83411" y="32907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75289" y="38144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89249" y="2894478"/>
            <a:ext cx="9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IPV4-DA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108399" y="1629915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ETHERTYPE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797250" y="5256217"/>
            <a:ext cx="15834" cy="310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19801" y="6207145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Graph</a:t>
            </a:r>
            <a:endParaRPr lang="en-US" sz="24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1585532" y="1947975"/>
            <a:ext cx="5229784" cy="1007454"/>
            <a:chOff x="1585532" y="1947975"/>
            <a:chExt cx="5229784" cy="1007454"/>
          </a:xfrm>
        </p:grpSpPr>
        <p:sp>
          <p:nvSpPr>
            <p:cNvPr id="30" name="Oval 29"/>
            <p:cNvSpPr/>
            <p:nvPr/>
          </p:nvSpPr>
          <p:spPr>
            <a:xfrm>
              <a:off x="6259571" y="1947975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0" idx="2"/>
            </p:cNvCxnSpPr>
            <p:nvPr/>
          </p:nvCxnSpPr>
          <p:spPr>
            <a:xfrm>
              <a:off x="5977510" y="1984335"/>
              <a:ext cx="282061" cy="171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2" idx="7"/>
            </p:cNvCxnSpPr>
            <p:nvPr/>
          </p:nvCxnSpPr>
          <p:spPr>
            <a:xfrm flipH="1">
              <a:off x="5944414" y="2340705"/>
              <a:ext cx="384746" cy="614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3" idx="0"/>
            </p:cNvCxnSpPr>
            <p:nvPr/>
          </p:nvCxnSpPr>
          <p:spPr>
            <a:xfrm>
              <a:off x="6532975" y="2370224"/>
              <a:ext cx="142840" cy="475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20069" y="1984335"/>
              <a:ext cx="69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VLAN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82728" y="2180163"/>
              <a:ext cx="1005403" cy="43724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27467" y="2245352"/>
              <a:ext cx="69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VLAN</a:t>
              </a:r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1585532" y="2596504"/>
              <a:ext cx="597196" cy="336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0" idx="0"/>
            </p:cNvCxnSpPr>
            <p:nvPr/>
          </p:nvCxnSpPr>
          <p:spPr>
            <a:xfrm flipH="1">
              <a:off x="2520013" y="2617409"/>
              <a:ext cx="20932" cy="2321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2035741" y="2061884"/>
              <a:ext cx="379060" cy="1398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815227" y="2059777"/>
            <a:ext cx="5400630" cy="1227061"/>
            <a:chOff x="1815227" y="2059777"/>
            <a:chExt cx="5400630" cy="1227061"/>
          </a:xfrm>
        </p:grpSpPr>
        <p:sp>
          <p:nvSpPr>
            <p:cNvPr id="33" name="Oval 32"/>
            <p:cNvSpPr/>
            <p:nvPr/>
          </p:nvSpPr>
          <p:spPr>
            <a:xfrm>
              <a:off x="6467693" y="2845803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5905297" y="2070205"/>
              <a:ext cx="623353" cy="83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59571" y="2842840"/>
              <a:ext cx="956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IPV6-DA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17311" y="2849592"/>
              <a:ext cx="1005403" cy="43724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28942" y="2914781"/>
              <a:ext cx="61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IPV6</a:t>
              </a:r>
              <a:endParaRPr lang="en-US" dirty="0"/>
            </a:p>
          </p:txBody>
        </p:sp>
        <p:cxnSp>
          <p:nvCxnSpPr>
            <p:cNvPr id="105" name="Straight Arrow Connector 104"/>
            <p:cNvCxnSpPr>
              <a:stCxn id="6" idx="2"/>
            </p:cNvCxnSpPr>
            <p:nvPr/>
          </p:nvCxnSpPr>
          <p:spPr>
            <a:xfrm>
              <a:off x="1815227" y="2059777"/>
              <a:ext cx="269604" cy="8136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499691" y="3212172"/>
            <a:ext cx="5053509" cy="1696993"/>
            <a:chOff x="1499691" y="3212172"/>
            <a:chExt cx="5053509" cy="1696993"/>
          </a:xfrm>
        </p:grpSpPr>
        <p:cxnSp>
          <p:nvCxnSpPr>
            <p:cNvPr id="110" name="Straight Arrow Connector 109"/>
            <p:cNvCxnSpPr/>
            <p:nvPr/>
          </p:nvCxnSpPr>
          <p:spPr>
            <a:xfrm flipH="1">
              <a:off x="2493912" y="3281572"/>
              <a:ext cx="49306" cy="1248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5947699" y="3212172"/>
              <a:ext cx="605501" cy="1696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1499691" y="3319784"/>
              <a:ext cx="684540" cy="119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499692" y="3286838"/>
            <a:ext cx="1513483" cy="1248642"/>
            <a:chOff x="1499692" y="3286838"/>
            <a:chExt cx="1513483" cy="124864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007772" y="3595810"/>
              <a:ext cx="1005403" cy="437246"/>
              <a:chOff x="2007772" y="3595810"/>
              <a:chExt cx="1005403" cy="437246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07772" y="3595810"/>
                <a:ext cx="1005403" cy="43724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152511" y="3660999"/>
                <a:ext cx="552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RCP</a:t>
                </a:r>
                <a:endParaRPr lang="en-US" dirty="0"/>
              </a:p>
            </p:txBody>
          </p:sp>
        </p:grpSp>
        <p:cxnSp>
          <p:nvCxnSpPr>
            <p:cNvPr id="116" name="Straight Arrow Connector 115"/>
            <p:cNvCxnSpPr>
              <a:stCxn id="90" idx="2"/>
              <a:endCxn id="83" idx="0"/>
            </p:cNvCxnSpPr>
            <p:nvPr/>
          </p:nvCxnSpPr>
          <p:spPr>
            <a:xfrm flipH="1">
              <a:off x="2510474" y="3286838"/>
              <a:ext cx="9539" cy="3089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" idx="0"/>
            </p:cNvCxnSpPr>
            <p:nvPr/>
          </p:nvCxnSpPr>
          <p:spPr>
            <a:xfrm flipH="1">
              <a:off x="2470707" y="4029279"/>
              <a:ext cx="21086" cy="5062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17158" y="4012368"/>
              <a:ext cx="576571" cy="5017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499692" y="3307955"/>
              <a:ext cx="572951" cy="287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816307" y="3255936"/>
            <a:ext cx="1080577" cy="1630949"/>
            <a:chOff x="5816307" y="3255936"/>
            <a:chExt cx="1080577" cy="1630949"/>
          </a:xfrm>
        </p:grpSpPr>
        <p:sp>
          <p:nvSpPr>
            <p:cNvPr id="124" name="Oval 123"/>
            <p:cNvSpPr/>
            <p:nvPr/>
          </p:nvSpPr>
          <p:spPr>
            <a:xfrm>
              <a:off x="6399012" y="3820158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44554" y="3867028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RCP</a:t>
              </a:r>
              <a:endParaRPr lang="en-US" dirty="0"/>
            </a:p>
          </p:txBody>
        </p:sp>
        <p:cxnSp>
          <p:nvCxnSpPr>
            <p:cNvPr id="126" name="Straight Arrow Connector 125"/>
            <p:cNvCxnSpPr>
              <a:endCxn id="124" idx="0"/>
            </p:cNvCxnSpPr>
            <p:nvPr/>
          </p:nvCxnSpPr>
          <p:spPr>
            <a:xfrm flipH="1">
              <a:off x="6607134" y="3255936"/>
              <a:ext cx="78241" cy="5642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4" idx="1"/>
            </p:cNvCxnSpPr>
            <p:nvPr/>
          </p:nvCxnSpPr>
          <p:spPr>
            <a:xfrm>
              <a:off x="5816307" y="3284113"/>
              <a:ext cx="643662" cy="5969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5977510" y="4201460"/>
              <a:ext cx="558169" cy="685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937430" y="6125517"/>
            <a:ext cx="171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 Graph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197063" y="5566999"/>
            <a:ext cx="1159995" cy="640146"/>
            <a:chOff x="5197063" y="5566999"/>
            <a:chExt cx="1159995" cy="640146"/>
          </a:xfrm>
        </p:grpSpPr>
        <p:sp>
          <p:nvSpPr>
            <p:cNvPr id="79" name="Oval 78"/>
            <p:cNvSpPr/>
            <p:nvPr/>
          </p:nvSpPr>
          <p:spPr>
            <a:xfrm>
              <a:off x="5561611" y="5566999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97063" y="5613869"/>
              <a:ext cx="115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MY-TABLE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79" idx="4"/>
              <a:endCxn id="72" idx="0"/>
            </p:cNvCxnSpPr>
            <p:nvPr/>
          </p:nvCxnSpPr>
          <p:spPr>
            <a:xfrm>
              <a:off x="5769733" y="5983201"/>
              <a:ext cx="4779" cy="223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62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the Parse Graph and Table Graph</a:t>
            </a:r>
            <a:br>
              <a:rPr lang="en-US" dirty="0" smtClean="0"/>
            </a:br>
            <a:r>
              <a:rPr lang="en-US" dirty="0" smtClean="0"/>
              <a:t>don’t show you how to build a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5926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877430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2150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903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Programmable Parser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1339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7243423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7244092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6437682" y="3400721"/>
            <a:ext cx="1039467" cy="302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86518" y="3070219"/>
            <a:ext cx="2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0569" y="2512876"/>
            <a:ext cx="608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Queues</a:t>
            </a:r>
            <a:endParaRPr lang="en-US" sz="1400" dirty="0"/>
          </a:p>
        </p:txBody>
      </p:sp>
      <p:grpSp>
        <p:nvGrpSpPr>
          <p:cNvPr id="12" name="Group 33"/>
          <p:cNvGrpSpPr/>
          <p:nvPr/>
        </p:nvGrpSpPr>
        <p:grpSpPr>
          <a:xfrm>
            <a:off x="2340729" y="2087630"/>
            <a:ext cx="1013401" cy="1969059"/>
            <a:chOff x="1656349" y="3158022"/>
            <a:chExt cx="1239252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59" y="4757749"/>
              <a:ext cx="87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Stage 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296771" y="3772832"/>
              <a:ext cx="1353142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 Table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3654465" y="2087630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Stage 2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296771" y="3772832"/>
              <a:ext cx="1353142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 Table</a:t>
              </a:r>
              <a:endParaRPr lang="en-US" dirty="0"/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893605" y="3667933"/>
            <a:ext cx="2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285025" y="4484156"/>
            <a:ext cx="431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67" name="Right Arrow 66"/>
          <p:cNvSpPr/>
          <p:nvPr/>
        </p:nvSpPr>
        <p:spPr>
          <a:xfrm>
            <a:off x="7950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954772" y="3028219"/>
            <a:ext cx="4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  <p:grpSp>
        <p:nvGrpSpPr>
          <p:cNvPr id="79" name="Group 75"/>
          <p:cNvGrpSpPr/>
          <p:nvPr/>
        </p:nvGrpSpPr>
        <p:grpSpPr>
          <a:xfrm>
            <a:off x="5469949" y="2087630"/>
            <a:ext cx="1013401" cy="1969059"/>
            <a:chOff x="1656349" y="3158022"/>
            <a:chExt cx="1239252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59" y="4757749"/>
              <a:ext cx="903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Stage N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296771" y="3772832"/>
              <a:ext cx="1353142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 Table</a:t>
              </a:r>
              <a:endParaRPr lang="en-US" dirty="0"/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2339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 </a:t>
            </a:r>
            <a:r>
              <a:rPr lang="en-US" sz="2400" dirty="0" smtClean="0">
                <a:solidFill>
                  <a:schemeClr val="tx1"/>
                </a:solidFill>
              </a:rPr>
              <a:t>Stage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8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 </a:t>
            </a:r>
            <a:r>
              <a:rPr lang="en-US" sz="2400" dirty="0" smtClean="0">
                <a:solidFill>
                  <a:schemeClr val="tx1"/>
                </a:solidFill>
              </a:rPr>
              <a:t>Stage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69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 </a:t>
            </a:r>
            <a:r>
              <a:rPr lang="en-US" sz="2400" dirty="0" smtClean="0">
                <a:solidFill>
                  <a:schemeClr val="tx1"/>
                </a:solidFill>
              </a:rPr>
              <a:t>Stage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7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err="1" smtClean="0"/>
              <a:t>vs</a:t>
            </a:r>
            <a:r>
              <a:rPr lang="en-US" dirty="0" smtClean="0"/>
              <a:t>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827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Multiprocessor: memory bottleneck</a:t>
            </a:r>
            <a:endParaRPr lang="en-US" dirty="0" smtClean="0"/>
          </a:p>
          <a:p>
            <a:r>
              <a:rPr lang="en-US" dirty="0" smtClean="0"/>
              <a:t>Change to pipeline</a:t>
            </a:r>
            <a:endParaRPr lang="en-US" dirty="0" smtClean="0"/>
          </a:p>
          <a:p>
            <a:r>
              <a:rPr lang="en-US" dirty="0" smtClean="0"/>
              <a:t>Fixed function chips specialize processors</a:t>
            </a:r>
          </a:p>
          <a:p>
            <a:r>
              <a:rPr lang="en-US" dirty="0" smtClean="0"/>
              <a:t>Flexible switch needs general purpose CPUs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458653"/>
            <a:ext cx="1079696" cy="43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666594"/>
            <a:ext cx="1079696" cy="43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879871"/>
            <a:ext cx="1079696" cy="43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7842" y="3879871"/>
            <a:ext cx="799222" cy="4375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7842" y="4666594"/>
            <a:ext cx="799222" cy="4375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7842" y="5458653"/>
            <a:ext cx="799222" cy="4375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36896" y="4098644"/>
            <a:ext cx="630946" cy="1625767"/>
            <a:chOff x="1536896" y="4098644"/>
            <a:chExt cx="630946" cy="1625767"/>
          </a:xfrm>
        </p:grpSpPr>
        <p:cxnSp>
          <p:nvCxnSpPr>
            <p:cNvPr id="13" name="Straight Arrow Connector 12"/>
            <p:cNvCxnSpPr>
              <a:stCxn id="7" idx="3"/>
              <a:endCxn id="9" idx="1"/>
            </p:cNvCxnSpPr>
            <p:nvPr/>
          </p:nvCxnSpPr>
          <p:spPr>
            <a:xfrm>
              <a:off x="1536896" y="4098644"/>
              <a:ext cx="6309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536896" y="4891355"/>
              <a:ext cx="6309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536896" y="5684066"/>
              <a:ext cx="6309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1"/>
            </p:cNvCxnSpPr>
            <p:nvPr/>
          </p:nvCxnSpPr>
          <p:spPr>
            <a:xfrm>
              <a:off x="1536896" y="4147319"/>
              <a:ext cx="630946" cy="738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1" idx="1"/>
            </p:cNvCxnSpPr>
            <p:nvPr/>
          </p:nvCxnSpPr>
          <p:spPr>
            <a:xfrm>
              <a:off x="1536896" y="4885367"/>
              <a:ext cx="630946" cy="7920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0" idx="1"/>
            </p:cNvCxnSpPr>
            <p:nvPr/>
          </p:nvCxnSpPr>
          <p:spPr>
            <a:xfrm flipV="1">
              <a:off x="1536896" y="4885367"/>
              <a:ext cx="630946" cy="798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536896" y="4098644"/>
              <a:ext cx="630946" cy="798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9" idx="1"/>
            </p:cNvCxnSpPr>
            <p:nvPr/>
          </p:nvCxnSpPr>
          <p:spPr>
            <a:xfrm flipV="1">
              <a:off x="1536896" y="4098644"/>
              <a:ext cx="630946" cy="1625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536896" y="4098644"/>
            <a:ext cx="6197481" cy="14318"/>
            <a:chOff x="1536896" y="4098644"/>
            <a:chExt cx="6197481" cy="14318"/>
          </a:xfrm>
        </p:grpSpPr>
        <p:cxnSp>
          <p:nvCxnSpPr>
            <p:cNvPr id="33" name="Straight Arrow Connector 32"/>
            <p:cNvCxnSpPr>
              <a:stCxn id="7" idx="3"/>
              <a:endCxn id="9" idx="1"/>
            </p:cNvCxnSpPr>
            <p:nvPr/>
          </p:nvCxnSpPr>
          <p:spPr>
            <a:xfrm>
              <a:off x="1536896" y="4098644"/>
              <a:ext cx="6309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967064" y="4098644"/>
              <a:ext cx="277495" cy="14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354540" y="4098644"/>
              <a:ext cx="448261" cy="14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606781" y="4112962"/>
              <a:ext cx="4554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103431" y="4112962"/>
              <a:ext cx="6309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167842" y="3878181"/>
            <a:ext cx="6365757" cy="439236"/>
            <a:chOff x="2167842" y="3381289"/>
            <a:chExt cx="6365757" cy="439236"/>
          </a:xfrm>
        </p:grpSpPr>
        <p:sp>
          <p:nvSpPr>
            <p:cNvPr id="46" name="Rectangle 45"/>
            <p:cNvSpPr/>
            <p:nvPr/>
          </p:nvSpPr>
          <p:spPr>
            <a:xfrm>
              <a:off x="2167842" y="3381289"/>
              <a:ext cx="799222" cy="43754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02801" y="3381289"/>
              <a:ext cx="799222" cy="43754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34377" y="3382979"/>
              <a:ext cx="799222" cy="43754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7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30451 -0.116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6" y="-58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901 -0.11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-58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60885 -0.2324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34" y="-116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60799 -0.2324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99" y="-1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0052" y="3514746"/>
            <a:ext cx="4203148" cy="28416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6678" y="3507313"/>
            <a:ext cx="386522" cy="28416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6678" y="3514746"/>
            <a:ext cx="386522" cy="28416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66678" y="3504335"/>
            <a:ext cx="386522" cy="28416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We Did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982"/>
            <a:ext cx="8229600" cy="20489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Memory to CPU bottleneck</a:t>
            </a:r>
          </a:p>
          <a:p>
            <a:r>
              <a:rPr lang="en-US" dirty="0" smtClean="0"/>
              <a:t>Replicate CPUs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smtClean="0"/>
              <a:t>stages </a:t>
            </a:r>
            <a:r>
              <a:rPr lang="en-US" dirty="0" smtClean="0"/>
              <a:t>for finer </a:t>
            </a:r>
            <a:r>
              <a:rPr lang="en-US" dirty="0" smtClean="0"/>
              <a:t>granularity</a:t>
            </a:r>
          </a:p>
          <a:p>
            <a:r>
              <a:rPr lang="en-US" dirty="0" smtClean="0"/>
              <a:t>Higher CPU cost 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6678" y="3514746"/>
            <a:ext cx="386522" cy="28416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89199" y="4430308"/>
            <a:ext cx="3677479" cy="19878"/>
            <a:chOff x="596347" y="6033368"/>
            <a:chExt cx="3677479" cy="198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596347" y="6043622"/>
              <a:ext cx="408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663149" y="6033368"/>
              <a:ext cx="408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88974" y="6053246"/>
              <a:ext cx="408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865217" y="6053246"/>
              <a:ext cx="408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ight Arrow 20"/>
          <p:cNvSpPr/>
          <p:nvPr/>
        </p:nvSpPr>
        <p:spPr>
          <a:xfrm>
            <a:off x="2566504" y="4063310"/>
            <a:ext cx="3600174" cy="242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-0.1099 -0.00162 " pathEditMode="relative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994 -0.00301 " pathEditMode="relative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834 -0.00185 " pathEditMode="relative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Conventional switch </a:t>
            </a:r>
            <a:r>
              <a:rPr lang="en-US" sz="2400" dirty="0" smtClean="0"/>
              <a:t>chips </a:t>
            </a:r>
            <a:r>
              <a:rPr lang="en-US" sz="2400" dirty="0" smtClean="0"/>
              <a:t>are inflexible</a:t>
            </a:r>
          </a:p>
          <a:p>
            <a:r>
              <a:rPr lang="en-US" sz="2400" dirty="0" smtClean="0"/>
              <a:t>SDN demands flexibility…</a:t>
            </a:r>
            <a:r>
              <a:rPr lang="en-US" sz="2400" dirty="0"/>
              <a:t>s</a:t>
            </a:r>
            <a:r>
              <a:rPr lang="en-US" sz="2400" dirty="0" smtClean="0"/>
              <a:t>ounds expensive…</a:t>
            </a:r>
          </a:p>
          <a:p>
            <a:r>
              <a:rPr lang="en-US" sz="2400" dirty="0" smtClean="0"/>
              <a:t>How do we do it: The RMT switch model</a:t>
            </a:r>
          </a:p>
          <a:p>
            <a:r>
              <a:rPr lang="en-US" sz="2400" dirty="0" smtClean="0"/>
              <a:t>Flexibility costs less than 15%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61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TCAM</a:t>
              </a:r>
              <a:endParaRPr lang="en-US" dirty="0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640b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640b</a:t>
              </a:r>
              <a:endParaRPr lang="en-US" dirty="0"/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2758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485653" y="952299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5310" y="947538"/>
              <a:ext cx="934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Physical </a:t>
              </a:r>
            </a:p>
            <a:p>
              <a:pPr algn="ctr"/>
              <a:r>
                <a:rPr lang="en-US" dirty="0" smtClean="0"/>
                <a:t>Stage 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03654" y="942436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57486" y="954742"/>
              <a:ext cx="934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Physical </a:t>
              </a:r>
            </a:p>
            <a:p>
              <a:pPr algn="ctr"/>
              <a:r>
                <a:rPr lang="en-US" dirty="0" smtClean="0"/>
                <a:t>Stage 2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44245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3653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</a:t>
            </a:r>
            <a:r>
              <a:rPr lang="en-US" dirty="0" smtClean="0">
                <a:solidFill>
                  <a:schemeClr val="accent2"/>
                </a:solidFill>
              </a:rPr>
              <a:t>6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L2D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85653" y="4737040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8 UDP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44245" y="2776403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</a:rPr>
              <a:t>VLAN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44245" y="1591053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</a:rPr>
              <a:t>IPV4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3654" y="2776403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  <a:endParaRPr lang="en-US" dirty="0" smtClean="0">
              <a:solidFill>
                <a:srgbClr val="C0504D"/>
              </a:solidFill>
            </a:endParaRPr>
          </a:p>
          <a:p>
            <a:pPr algn="ctr"/>
            <a:r>
              <a:rPr lang="en-US" dirty="0" smtClean="0">
                <a:solidFill>
                  <a:srgbClr val="C0504D"/>
                </a:solidFill>
              </a:rPr>
              <a:t>IPV6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44245" y="4141612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  <a:endParaRPr lang="en-US" dirty="0" smtClean="0">
              <a:solidFill>
                <a:srgbClr val="C0504D"/>
              </a:solidFill>
            </a:endParaRPr>
          </a:p>
          <a:p>
            <a:pPr algn="ctr"/>
            <a:r>
              <a:rPr lang="en-US" dirty="0" smtClean="0">
                <a:solidFill>
                  <a:srgbClr val="C0504D"/>
                </a:solidFill>
              </a:rPr>
              <a:t>L2S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85653" y="4154335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 7 TCP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5091" y="4484623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SRAM</a:t>
            </a:r>
          </a:p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21697" y="927010"/>
            <a:ext cx="93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67771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57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00467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70910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662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00467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679032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1424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79032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00467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1188849" y="1914935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1116636" y="2000805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1008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294750" y="1956789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1155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1744314" y="2300824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1887154" y="3166658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1030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1196710" y="3153413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1166948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294750" y="4128031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1008589" y="4147990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1155753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017879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009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589635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68949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2116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86628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94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880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L2D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93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31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331408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VLAN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595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IPV6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011335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513193" y="1573341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9 ACL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461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90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00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90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686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41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6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6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669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53878" y="5658061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Graph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grpSp>
        <p:nvGrpSpPr>
          <p:cNvPr id="75" name="Group 33"/>
          <p:cNvGrpSpPr/>
          <p:nvPr/>
        </p:nvGrpSpPr>
        <p:grpSpPr>
          <a:xfrm>
            <a:off x="3244245" y="1188223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Match Table</a:t>
              </a:r>
              <a:endParaRPr lang="en-US" dirty="0"/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4786039" y="1188224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Match Table</a:t>
              </a:r>
              <a:endParaRPr lang="en-US" dirty="0"/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7485653" y="1188224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Match Table</a:t>
              </a:r>
              <a:endParaRPr lang="en-US" dirty="0"/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70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2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21" grpId="0"/>
      <p:bldP spid="22" grpId="0"/>
      <p:bldP spid="29" grpId="0"/>
      <p:bldP spid="98" grpId="1" animBg="1"/>
      <p:bldP spid="101" grpId="0" animBg="1"/>
      <p:bldP spid="102" grpId="0" animBg="1"/>
      <p:bldP spid="103" grpId="1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3696496" y="3453357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95814" y="1753487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Instruction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ALU</a:t>
              </a:r>
              <a:endParaRPr lang="en-US" sz="36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Match result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2247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Header In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3460427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Field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6196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Header Out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3460427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Field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8" name="Trapezoid 17"/>
          <p:cNvSpPr/>
          <p:nvPr/>
        </p:nvSpPr>
        <p:spPr>
          <a:xfrm rot="5400000">
            <a:off x="4314504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91367" y="4128156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1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51804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7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495356" y="1103715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ALU</a:t>
              </a:r>
              <a:endParaRPr lang="en-US" sz="20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055865" y="5050117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VLIW Instructions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4587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1240118" y="5423647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5649" y="4934787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result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1152864" y="317962"/>
            <a:ext cx="72138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Modeled as Multiple VLIW CPUs per Stage </a:t>
            </a:r>
            <a:endParaRPr lang="en-US" sz="32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2602933" y="1285997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ALU</a:t>
              </a:r>
              <a:endParaRPr lang="en-US" sz="20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10510" y="1468279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ALU</a:t>
              </a:r>
              <a:endParaRPr lang="en-US" sz="20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818087" y="1650561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ALU</a:t>
              </a:r>
              <a:endParaRPr lang="en-US" sz="20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25664" y="1832843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ALU</a:t>
              </a:r>
              <a:endParaRPr lang="en-US" sz="20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033241" y="2015125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ALU</a:t>
              </a:r>
              <a:endParaRPr lang="en-US" sz="20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140818" y="2197407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ALU</a:t>
              </a:r>
              <a:endParaRPr lang="en-US" sz="20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248395" y="2379689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ALU</a:t>
              </a:r>
              <a:endParaRPr lang="en-US" sz="20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355972" y="2561971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ALU</a:t>
              </a:r>
              <a:endParaRPr lang="en-US" sz="20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733"/>
            <a:ext cx="8229600" cy="96950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Switch Design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4818" y="2325682"/>
            <a:ext cx="8467725" cy="53687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64 x 10Gb ports</a:t>
            </a:r>
          </a:p>
          <a:p>
            <a:pPr lvl="1"/>
            <a:r>
              <a:rPr lang="en-US" sz="2000" dirty="0"/>
              <a:t>960M packets/second</a:t>
            </a:r>
            <a:endParaRPr lang="en-US" sz="2400" dirty="0"/>
          </a:p>
          <a:p>
            <a:pPr lvl="1"/>
            <a:r>
              <a:rPr lang="en-US" sz="2000" dirty="0" smtClean="0"/>
              <a:t>1GHz </a:t>
            </a:r>
            <a:r>
              <a:rPr lang="en-US" sz="2000" dirty="0"/>
              <a:t>pipeline</a:t>
            </a:r>
          </a:p>
          <a:p>
            <a:r>
              <a:rPr lang="en-US" sz="2400" dirty="0" smtClean="0"/>
              <a:t>Programmable </a:t>
            </a:r>
            <a:r>
              <a:rPr lang="en-US" sz="2400" dirty="0" smtClean="0"/>
              <a:t>parser</a:t>
            </a:r>
          </a:p>
          <a:p>
            <a:r>
              <a:rPr lang="en-US" sz="2400" dirty="0" smtClean="0"/>
              <a:t>32 Match/action stages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0C4C12-25B6-45FE-A253-BAAE85734619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4680" y="2346703"/>
            <a:ext cx="4408465" cy="53687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/>
              <a:t>Huge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/>
              <a:t>TCAM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10x current chips</a:t>
            </a:r>
          </a:p>
          <a:p>
            <a:pPr marL="684213" lvl="1" indent="-227013" defTabSz="914400" eaLnBrk="0" fontAlgn="base" hangingPunct="0">
              <a:spcBef>
                <a:spcPts val="8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64K TCAM words x 640b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SRAM hash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tables for exact matches</a:t>
            </a:r>
          </a:p>
          <a:p>
            <a:pPr marL="684213" lvl="1" indent="-227013" defTabSz="914400" eaLnBrk="0" fontAlgn="base" hangingPunct="0">
              <a:spcBef>
                <a:spcPts val="8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kern="0" dirty="0" smtClean="0"/>
              <a:t>128K words x 640b</a:t>
            </a:r>
          </a:p>
          <a:p>
            <a:pPr marL="227013" indent="-227013" defTabSz="914400" eaLnBrk="0" fontAlgn="base" hangingPunct="0">
              <a:spcBef>
                <a:spcPts val="8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 smtClean="0"/>
              <a:t>224 action processors per stage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27013" indent="-227013" defTabSz="914400" eaLnBrk="0" fontAlgn="base" hangingPunct="0">
              <a:spcBef>
                <a:spcPts val="8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/>
              <a:t>All </a:t>
            </a:r>
            <a:r>
              <a:rPr lang="en-US" sz="2400" kern="0" dirty="0" err="1"/>
              <a:t>OpenFlow</a:t>
            </a:r>
            <a:r>
              <a:rPr lang="en-US" sz="2400" kern="0" dirty="0"/>
              <a:t> statistics counters</a:t>
            </a:r>
          </a:p>
          <a:p>
            <a:pPr marL="227013" marR="0" lvl="0" indent="-227013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Conventional switch chip are inflexible</a:t>
            </a:r>
          </a:p>
          <a:p>
            <a:r>
              <a:rPr lang="en-US" sz="2400" dirty="0" smtClean="0"/>
              <a:t>SDN demands flexibility…</a:t>
            </a:r>
            <a:r>
              <a:rPr lang="en-US" sz="2400" dirty="0"/>
              <a:t>s</a:t>
            </a:r>
            <a:r>
              <a:rPr lang="en-US" sz="2400" dirty="0" smtClean="0"/>
              <a:t>ounds expensive…</a:t>
            </a:r>
          </a:p>
          <a:p>
            <a:r>
              <a:rPr lang="en-US" sz="2400" dirty="0" smtClean="0"/>
              <a:t>How do I do it: The RMT switch model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Flexibility costs less than 15%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of Configurability:</a:t>
            </a:r>
            <a:br>
              <a:rPr lang="en-US" dirty="0" smtClean="0"/>
            </a:br>
            <a:r>
              <a:rPr lang="en-US" dirty="0" smtClean="0"/>
              <a:t>Comparison with Conventional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2277"/>
            <a:ext cx="8229600" cy="418388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Many functions identical:  I/O, data buffer, </a:t>
            </a:r>
            <a:r>
              <a:rPr lang="en-US" sz="2400" dirty="0" err="1" smtClean="0"/>
              <a:t>queueing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Make extra functions optional: statistics</a:t>
            </a:r>
          </a:p>
          <a:p>
            <a:r>
              <a:rPr lang="en-US" sz="2400" dirty="0" smtClean="0"/>
              <a:t>Memory dominates area</a:t>
            </a:r>
          </a:p>
          <a:p>
            <a:pPr lvl="1"/>
            <a:r>
              <a:rPr lang="en-US" sz="2000" dirty="0" smtClean="0"/>
              <a:t>Compare memory area/bit and bit count</a:t>
            </a:r>
          </a:p>
          <a:p>
            <a:r>
              <a:rPr lang="en-US" sz="2400" dirty="0" smtClean="0"/>
              <a:t>RMT must use memory bits efficiently to compete on cost</a:t>
            </a:r>
          </a:p>
          <a:p>
            <a:r>
              <a:rPr lang="en-US" sz="2400" dirty="0" smtClean="0"/>
              <a:t>Techniques for </a:t>
            </a:r>
            <a:r>
              <a:rPr lang="en-US" sz="2400" dirty="0" smtClean="0"/>
              <a:t>flexibility</a:t>
            </a:r>
          </a:p>
          <a:p>
            <a:pPr lvl="1"/>
            <a:r>
              <a:rPr lang="en-US" sz="2000" dirty="0" smtClean="0"/>
              <a:t>Match stage unit RAM configurability</a:t>
            </a:r>
            <a:endParaRPr lang="en-US" sz="2000" dirty="0" smtClean="0"/>
          </a:p>
          <a:p>
            <a:pPr lvl="1"/>
            <a:r>
              <a:rPr lang="en-US" sz="2000" dirty="0" smtClean="0"/>
              <a:t>Ingress/egress resource sharing</a:t>
            </a:r>
          </a:p>
          <a:p>
            <a:pPr lvl="1"/>
            <a:r>
              <a:rPr lang="en-US" sz="2000" dirty="0" smtClean="0"/>
              <a:t>Table predication allows multiple tables per stage</a:t>
            </a:r>
          </a:p>
          <a:p>
            <a:pPr lvl="1"/>
            <a:r>
              <a:rPr lang="en-US" sz="2000" dirty="0" smtClean="0"/>
              <a:t>Match memory overhead reduction</a:t>
            </a:r>
          </a:p>
          <a:p>
            <a:pPr lvl="1"/>
            <a:r>
              <a:rPr lang="en-US" sz="2000" dirty="0" smtClean="0"/>
              <a:t>Match memory multi-word packing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8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264"/>
            <a:ext cx="9144000" cy="877921"/>
          </a:xfrm>
        </p:spPr>
        <p:txBody>
          <a:bodyPr>
            <a:noAutofit/>
          </a:bodyPr>
          <a:lstStyle/>
          <a:p>
            <a:r>
              <a:rPr lang="en-US" sz="3600" dirty="0" smtClean="0"/>
              <a:t>Chip  Comparison with Fixed Function Switches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651767"/>
              </p:ext>
            </p:extLst>
          </p:nvPr>
        </p:nvGraphicFramePr>
        <p:xfrm>
          <a:off x="620467" y="1199237"/>
          <a:ext cx="82296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334928"/>
                <a:gridCol w="1985158"/>
                <a:gridCol w="1909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% of chip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IO,</a:t>
                      </a:r>
                      <a:r>
                        <a:rPr lang="en-US" baseline="0" dirty="0" smtClean="0"/>
                        <a:t> buffer, queue, CPU,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 memory &amp;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VLIW action</a:t>
                      </a:r>
                      <a:r>
                        <a:rPr lang="en-US" baseline="0" dirty="0" smtClean="0"/>
                        <a:t>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Parser + </a:t>
                      </a:r>
                      <a:r>
                        <a:rPr lang="en-US" dirty="0" err="1" smtClean="0"/>
                        <a:t>deparser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extra</a:t>
                      </a:r>
                      <a:r>
                        <a:rPr lang="en-US" baseline="0" dirty="0" smtClean="0"/>
                        <a:t> area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9545"/>
              </p:ext>
            </p:extLst>
          </p:nvPr>
        </p:nvGraphicFramePr>
        <p:xfrm>
          <a:off x="650263" y="3739844"/>
          <a:ext cx="819980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94461"/>
                <a:gridCol w="1995830"/>
                <a:gridCol w="1909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% of chip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leakage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 leakage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TCAM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extra power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37763" y="856212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7763" y="34242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16468" y="6330043"/>
            <a:ext cx="2133600" cy="365125"/>
          </a:xfrm>
        </p:spPr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23818" y="1572004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8203" y="2015902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3818" y="2380274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02998" y="4156732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02998" y="4527756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02998" y="6038545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16469" y="3029492"/>
            <a:ext cx="1184822" cy="3947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16468" y="6330043"/>
            <a:ext cx="1184822" cy="3947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1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How do we design a flexible chip?</a:t>
            </a:r>
          </a:p>
          <a:p>
            <a:pPr lvl="1"/>
            <a:r>
              <a:rPr lang="en-US" dirty="0" smtClean="0"/>
              <a:t>The RMT switch model</a:t>
            </a:r>
          </a:p>
          <a:p>
            <a:pPr lvl="1"/>
            <a:r>
              <a:rPr lang="en-US" dirty="0" smtClean="0"/>
              <a:t>Bring processing close to the memories: </a:t>
            </a:r>
            <a:endParaRPr lang="en-US" dirty="0" smtClean="0"/>
          </a:p>
          <a:p>
            <a:pPr lvl="2"/>
            <a:r>
              <a:rPr lang="en-US" dirty="0" smtClean="0"/>
              <a:t>pipeline </a:t>
            </a:r>
            <a:r>
              <a:rPr lang="en-US" dirty="0" smtClean="0"/>
              <a:t>of </a:t>
            </a:r>
            <a:r>
              <a:rPr lang="en-US" dirty="0" smtClean="0"/>
              <a:t>many stages</a:t>
            </a:r>
            <a:endParaRPr lang="en-US" dirty="0" smtClean="0"/>
          </a:p>
          <a:p>
            <a:pPr lvl="1"/>
            <a:r>
              <a:rPr lang="en-US" dirty="0" smtClean="0"/>
              <a:t>Bring the processing to the wires: </a:t>
            </a:r>
          </a:p>
          <a:p>
            <a:pPr lvl="2"/>
            <a:r>
              <a:rPr lang="en-US" dirty="0" smtClean="0"/>
              <a:t>224 action CPUs per stage</a:t>
            </a:r>
            <a:endParaRPr lang="en-US" dirty="0" smtClean="0"/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15%</a:t>
            </a:r>
          </a:p>
          <a:p>
            <a:r>
              <a:rPr lang="en-US" dirty="0" smtClean="0"/>
              <a:t>Lots of the details how we designed this in 28nm CMOS are in the paper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03035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2587982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2587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1777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7362351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7363020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6534313" y="4720480"/>
            <a:ext cx="1039467" cy="302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4165" y="3889188"/>
            <a:ext cx="2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99497" y="3278888"/>
            <a:ext cx="608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Queues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22672" y="6212918"/>
            <a:ext cx="431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3" name="Right Arrow 22"/>
          <p:cNvSpPr/>
          <p:nvPr/>
        </p:nvSpPr>
        <p:spPr>
          <a:xfrm>
            <a:off x="8262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66225" y="3847188"/>
            <a:ext cx="4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505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ACL Stage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03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L3 Stage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21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L2 Stage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460971" y="1297136"/>
            <a:ext cx="1406906" cy="4898705"/>
            <a:chOff x="1204029" y="1315613"/>
            <a:chExt cx="1406906" cy="4898705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13401" cy="3414776"/>
              <a:chOff x="1656349" y="3158022"/>
              <a:chExt cx="1239252" cy="196905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Action: set L2D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59" y="4757749"/>
                <a:ext cx="871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Stage 1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L2 Table</a:t>
                </a:r>
                <a:endParaRPr lang="en-US" dirty="0"/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L2: 128k x 48</a:t>
              </a:r>
            </a:p>
            <a:p>
              <a:r>
                <a:rPr lang="en-US" dirty="0" smtClean="0"/>
                <a:t>Exact match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67877" y="1429893"/>
            <a:ext cx="1506768" cy="4805299"/>
            <a:chOff x="2619692" y="1409020"/>
            <a:chExt cx="1506768" cy="4805299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4534" cy="3444636"/>
              <a:chOff x="1656349" y="3140804"/>
              <a:chExt cx="1265095" cy="19862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dec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TTL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Stage 2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L3 Table</a:t>
                </a:r>
                <a:endParaRPr lang="en-US" dirty="0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L3: 16k x 32</a:t>
              </a:r>
            </a:p>
            <a:p>
              <a:r>
                <a:rPr lang="en-US" dirty="0" smtClean="0"/>
                <a:t>Longest prefix</a:t>
              </a:r>
            </a:p>
            <a:p>
              <a:r>
                <a:rPr lang="en-US" dirty="0" smtClean="0"/>
                <a:t>match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505468" y="1783563"/>
            <a:ext cx="1552641" cy="4413280"/>
            <a:chOff x="4257283" y="1801038"/>
            <a:chExt cx="1552641" cy="4413280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4535" cy="3414776"/>
              <a:chOff x="1656348" y="3158022"/>
              <a:chExt cx="1265096" cy="196905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Action: permit/deny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Stage 3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ACL Table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ACL: 4k</a:t>
              </a:r>
            </a:p>
            <a:p>
              <a:r>
                <a:rPr lang="en-US" dirty="0" smtClean="0"/>
                <a:t>Ternary match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1004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1003708" y="2846967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1009876" y="2837157"/>
            <a:ext cx="1144625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?????????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1813" y="2858894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PBB Stage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977925" y="2944256"/>
            <a:ext cx="4925110" cy="4096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73573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062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283504" y="2755535"/>
            <a:ext cx="4827773" cy="394537"/>
            <a:chOff x="2283504" y="2755535"/>
            <a:chExt cx="4827773" cy="394537"/>
          </a:xfrm>
        </p:grpSpPr>
        <p:sp>
          <p:nvSpPr>
            <p:cNvPr id="103" name="TextBox 102"/>
            <p:cNvSpPr txBox="1"/>
            <p:nvPr/>
          </p:nvSpPr>
          <p:spPr>
            <a:xfrm>
              <a:off x="2283504" y="2759590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40384" y="2756056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01599" y="2755535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3563" y="2765693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806799" y="2780740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97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116E-6 -2.49827E-6 L 0.49826 0.0016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8" presetClass="emph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826 0.00162 L 0.49826 0.9530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2" animBg="1"/>
      <p:bldP spid="100" grpId="3" animBg="1"/>
      <p:bldP spid="100" grpId="4" animBg="1"/>
      <p:bldP spid="100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need flexibility?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size for another</a:t>
            </a:r>
          </a:p>
          <a:p>
            <a:pPr lvl="1"/>
            <a:r>
              <a:rPr lang="en-US" dirty="0" smtClean="0"/>
              <a:t>Add a new table</a:t>
            </a:r>
          </a:p>
          <a:p>
            <a:pPr lvl="1"/>
            <a:r>
              <a:rPr lang="en-US" dirty="0" smtClean="0"/>
              <a:t>Add a new header field</a:t>
            </a:r>
          </a:p>
          <a:p>
            <a:pPr lvl="1"/>
            <a:r>
              <a:rPr lang="en-US" dirty="0" smtClean="0"/>
              <a:t>Add a different action</a:t>
            </a:r>
            <a:endParaRPr lang="en-US" dirty="0"/>
          </a:p>
          <a:p>
            <a:r>
              <a:rPr lang="en-US" dirty="0" smtClean="0"/>
              <a:t>SDN accentuates the need for flexibility</a:t>
            </a:r>
          </a:p>
          <a:p>
            <a:pPr lvl="1"/>
            <a:r>
              <a:rPr lang="en-US" dirty="0" smtClean="0"/>
              <a:t>Gives </a:t>
            </a:r>
            <a:r>
              <a:rPr lang="en-US" dirty="0" smtClean="0"/>
              <a:t>programmatic control to control plane, expects to be able to use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SDN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stages of match-action</a:t>
            </a:r>
          </a:p>
          <a:p>
            <a:pPr lvl="1"/>
            <a:r>
              <a:rPr lang="en-US" dirty="0" smtClean="0"/>
              <a:t>Flexible allocation</a:t>
            </a:r>
          </a:p>
          <a:p>
            <a:r>
              <a:rPr lang="en-US" dirty="0" smtClean="0"/>
              <a:t>Flexible actions</a:t>
            </a:r>
          </a:p>
          <a:p>
            <a:r>
              <a:rPr lang="en-US" dirty="0" smtClean="0"/>
              <a:t>Flexible header fields</a:t>
            </a:r>
          </a:p>
          <a:p>
            <a:endParaRPr lang="en-US" dirty="0"/>
          </a:p>
          <a:p>
            <a:r>
              <a:rPr lang="en-US" dirty="0" smtClean="0"/>
              <a:t>No coincidence </a:t>
            </a:r>
            <a:r>
              <a:rPr lang="en-US" dirty="0" err="1" smtClean="0"/>
              <a:t>OpenFlow</a:t>
            </a:r>
            <a:r>
              <a:rPr lang="en-US" dirty="0" smtClean="0"/>
              <a:t> </a:t>
            </a:r>
            <a:r>
              <a:rPr lang="en-US" dirty="0" smtClean="0"/>
              <a:t>built this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Alternatives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4000" dirty="0" smtClean="0"/>
              <a:t>Are</a:t>
            </a:r>
            <a:r>
              <a:rPr lang="en-US" sz="4000" dirty="0" smtClean="0"/>
              <a:t>n’t there other ways to get flexibility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</p:spPr>
        <p:txBody>
          <a:bodyPr/>
          <a:lstStyle/>
          <a:p>
            <a:r>
              <a:rPr lang="en-US" dirty="0" smtClean="0"/>
              <a:t>Software? 100x too slow, expensive</a:t>
            </a:r>
          </a:p>
          <a:p>
            <a:r>
              <a:rPr lang="en-US" dirty="0" smtClean="0"/>
              <a:t>NPUs? 10x too slow, expensive</a:t>
            </a:r>
          </a:p>
          <a:p>
            <a:r>
              <a:rPr lang="en-US" dirty="0" smtClean="0"/>
              <a:t>FPGAs? 10x too slow,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03043" y="8110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0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S</a:t>
            </a:r>
            <a:r>
              <a:rPr lang="en-US" dirty="0" smtClean="0"/>
              <a:t>et Out </a:t>
            </a:r>
            <a:r>
              <a:rPr lang="en-US" dirty="0"/>
              <a:t>T</a:t>
            </a:r>
            <a:r>
              <a:rPr lang="en-US" dirty="0" smtClean="0"/>
              <a:t>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design a flexible switch chip?</a:t>
            </a:r>
          </a:p>
          <a:p>
            <a:r>
              <a:rPr lang="en-US" dirty="0" smtClean="0"/>
              <a:t>What does the flexibility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Hard about a </a:t>
            </a:r>
            <a:br>
              <a:rPr lang="en-US" dirty="0" smtClean="0"/>
            </a:br>
            <a:r>
              <a:rPr lang="en-US" dirty="0" smtClean="0"/>
              <a:t>Flexible Switch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Big chip</a:t>
            </a:r>
          </a:p>
          <a:p>
            <a:r>
              <a:rPr lang="en-US" dirty="0" smtClean="0"/>
              <a:t>High frequency</a:t>
            </a:r>
          </a:p>
          <a:p>
            <a:r>
              <a:rPr lang="en-US" dirty="0" smtClean="0"/>
              <a:t>W</a:t>
            </a:r>
            <a:r>
              <a:rPr lang="en-US" dirty="0" smtClean="0"/>
              <a:t>iring</a:t>
            </a:r>
            <a:r>
              <a:rPr lang="en-US" dirty="0"/>
              <a:t> </a:t>
            </a:r>
            <a:r>
              <a:rPr lang="en-US" dirty="0" smtClean="0"/>
              <a:t>intensive</a:t>
            </a:r>
            <a:endParaRPr lang="en-US" dirty="0" smtClean="0"/>
          </a:p>
          <a:p>
            <a:r>
              <a:rPr lang="en-US" dirty="0" smtClean="0"/>
              <a:t>Many crossbars</a:t>
            </a:r>
          </a:p>
          <a:p>
            <a:r>
              <a:rPr lang="en-US" dirty="0" smtClean="0"/>
              <a:t>Lots of TCAM</a:t>
            </a:r>
          </a:p>
          <a:p>
            <a:r>
              <a:rPr lang="en-US" dirty="0" smtClean="0"/>
              <a:t>Interaction between physical design and architecture</a:t>
            </a:r>
          </a:p>
          <a:p>
            <a:r>
              <a:rPr lang="en-US" dirty="0" smtClean="0"/>
              <a:t>Good news? No need to read 7000 IETF RFC’s!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Conventional switch chip are inflexible</a:t>
            </a:r>
          </a:p>
          <a:p>
            <a:r>
              <a:rPr lang="en-US" sz="2400" dirty="0" smtClean="0"/>
              <a:t>SDN demands flexibility…</a:t>
            </a:r>
            <a:r>
              <a:rPr lang="en-US" sz="2400" dirty="0"/>
              <a:t>s</a:t>
            </a:r>
            <a:r>
              <a:rPr lang="en-US" sz="2400" dirty="0" smtClean="0"/>
              <a:t>ounds expensive…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do we do it: The RMT switch model</a:t>
            </a:r>
          </a:p>
          <a:p>
            <a:r>
              <a:rPr lang="en-US" sz="2400" dirty="0" smtClean="0"/>
              <a:t>Flexibility costs less than 15%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24225</TotalTime>
  <Words>1217</Words>
  <Application>Microsoft Macintosh PowerPoint</Application>
  <PresentationFormat>On-screen Show (4:3)</PresentationFormat>
  <Paragraphs>392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Forwarding Metamorphosis:  Fast Programmable Match-Action Processing in Hardware for SDN   Pat Bosshart, Glen Gibb, Hun-Seok Kim,  George Varghese, Nick McKeown, Martin Izzard, Fernando Mujica, Mark Horowitz   Texas Instruments, Stanford University, Microsoft  </vt:lpstr>
      <vt:lpstr>Outline</vt:lpstr>
      <vt:lpstr>Fixed function switch</vt:lpstr>
      <vt:lpstr>What if you need flexibility?</vt:lpstr>
      <vt:lpstr>What does SDN want?</vt:lpstr>
      <vt:lpstr>What about Alternatives? Aren’t there other ways to get flexibility?</vt:lpstr>
      <vt:lpstr>What We Set Out To Learn</vt:lpstr>
      <vt:lpstr>What’s Hard about a  Flexible Switch Chip?</vt:lpstr>
      <vt:lpstr>Outline</vt:lpstr>
      <vt:lpstr>The RMT Abstract Model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Changes to Parse Graph and Table Graph</vt:lpstr>
      <vt:lpstr>But the Parse Graph and Table Graph don’t show you how to build a switch</vt:lpstr>
      <vt:lpstr>Match/Action Forwarding Model</vt:lpstr>
      <vt:lpstr>Performance vs Flexibility</vt:lpstr>
      <vt:lpstr>How We Did It</vt:lpstr>
      <vt:lpstr>RMT Logical to Physical Table Mapping</vt:lpstr>
      <vt:lpstr>Action Processing Model</vt:lpstr>
      <vt:lpstr>PowerPoint Presentation</vt:lpstr>
      <vt:lpstr>Our Switch Design</vt:lpstr>
      <vt:lpstr>Outline</vt:lpstr>
      <vt:lpstr>Cost of Configurability: Comparison with Conventional Switch</vt:lpstr>
      <vt:lpstr>Chip  Comparison with Fixed Function Switches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Forwarding Metamorphosis:  Fast Programmable Match-Action Processing in Hardware for SDN</dc:title>
  <dc:creator>Patrick Bosshart</dc:creator>
  <cp:lastModifiedBy>Patrick Bosshart</cp:lastModifiedBy>
  <cp:revision>226</cp:revision>
  <dcterms:created xsi:type="dcterms:W3CDTF">2013-07-25T23:52:10Z</dcterms:created>
  <dcterms:modified xsi:type="dcterms:W3CDTF">2013-08-12T02:21:35Z</dcterms:modified>
</cp:coreProperties>
</file>